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878" r:id="rId2"/>
  </p:sldMasterIdLst>
  <p:notesMasterIdLst>
    <p:notesMasterId r:id="rId65"/>
  </p:notesMasterIdLst>
  <p:sldIdLst>
    <p:sldId id="256" r:id="rId3"/>
    <p:sldId id="374" r:id="rId4"/>
    <p:sldId id="291" r:id="rId5"/>
    <p:sldId id="290" r:id="rId6"/>
    <p:sldId id="303" r:id="rId7"/>
    <p:sldId id="304" r:id="rId8"/>
    <p:sldId id="307" r:id="rId9"/>
    <p:sldId id="306" r:id="rId10"/>
    <p:sldId id="267" r:id="rId11"/>
    <p:sldId id="292" r:id="rId12"/>
    <p:sldId id="280" r:id="rId13"/>
    <p:sldId id="377" r:id="rId14"/>
    <p:sldId id="312" r:id="rId15"/>
    <p:sldId id="330" r:id="rId16"/>
    <p:sldId id="331" r:id="rId17"/>
    <p:sldId id="328" r:id="rId18"/>
    <p:sldId id="281" r:id="rId19"/>
    <p:sldId id="315" r:id="rId20"/>
    <p:sldId id="316" r:id="rId21"/>
    <p:sldId id="295" r:id="rId22"/>
    <p:sldId id="329" r:id="rId23"/>
    <p:sldId id="375" r:id="rId24"/>
    <p:sldId id="378" r:id="rId25"/>
    <p:sldId id="379" r:id="rId26"/>
    <p:sldId id="351" r:id="rId27"/>
    <p:sldId id="376" r:id="rId28"/>
    <p:sldId id="383" r:id="rId29"/>
    <p:sldId id="371" r:id="rId30"/>
    <p:sldId id="387" r:id="rId31"/>
    <p:sldId id="364" r:id="rId32"/>
    <p:sldId id="381" r:id="rId33"/>
    <p:sldId id="294" r:id="rId34"/>
    <p:sldId id="359" r:id="rId35"/>
    <p:sldId id="318" r:id="rId36"/>
    <p:sldId id="366" r:id="rId37"/>
    <p:sldId id="332" r:id="rId38"/>
    <p:sldId id="333" r:id="rId39"/>
    <p:sldId id="334" r:id="rId40"/>
    <p:sldId id="335" r:id="rId41"/>
    <p:sldId id="336" r:id="rId42"/>
    <p:sldId id="337" r:id="rId43"/>
    <p:sldId id="338" r:id="rId44"/>
    <p:sldId id="369" r:id="rId45"/>
    <p:sldId id="339" r:id="rId46"/>
    <p:sldId id="340" r:id="rId47"/>
    <p:sldId id="341" r:id="rId48"/>
    <p:sldId id="342" r:id="rId49"/>
    <p:sldId id="344" r:id="rId50"/>
    <p:sldId id="360" r:id="rId51"/>
    <p:sldId id="345" r:id="rId52"/>
    <p:sldId id="346" r:id="rId53"/>
    <p:sldId id="343" r:id="rId54"/>
    <p:sldId id="347" r:id="rId55"/>
    <p:sldId id="361" r:id="rId56"/>
    <p:sldId id="370" r:id="rId57"/>
    <p:sldId id="372" r:id="rId58"/>
    <p:sldId id="373" r:id="rId59"/>
    <p:sldId id="380" r:id="rId60"/>
    <p:sldId id="382" r:id="rId61"/>
    <p:sldId id="384" r:id="rId62"/>
    <p:sldId id="388" r:id="rId63"/>
    <p:sldId id="38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DDCA1F8D-A241-6E41-AF3F-DC32F4F9747A}">
          <p14:sldIdLst>
            <p14:sldId id="256"/>
            <p14:sldId id="374"/>
            <p14:sldId id="291"/>
            <p14:sldId id="290"/>
            <p14:sldId id="303"/>
            <p14:sldId id="304"/>
            <p14:sldId id="307"/>
            <p14:sldId id="306"/>
            <p14:sldId id="267"/>
            <p14:sldId id="292"/>
            <p14:sldId id="280"/>
            <p14:sldId id="377"/>
            <p14:sldId id="312"/>
            <p14:sldId id="330"/>
            <p14:sldId id="331"/>
            <p14:sldId id="328"/>
            <p14:sldId id="281"/>
            <p14:sldId id="315"/>
            <p14:sldId id="316"/>
            <p14:sldId id="295"/>
            <p14:sldId id="329"/>
            <p14:sldId id="375"/>
            <p14:sldId id="378"/>
            <p14:sldId id="379"/>
            <p14:sldId id="351"/>
            <p14:sldId id="376"/>
            <p14:sldId id="383"/>
            <p14:sldId id="371"/>
            <p14:sldId id="387"/>
            <p14:sldId id="364"/>
            <p14:sldId id="381"/>
            <p14:sldId id="294"/>
            <p14:sldId id="359"/>
          </p14:sldIdLst>
        </p14:section>
        <p14:section name="Extra Slides" id="{7BC6DA1D-EC8F-49D0-A694-53A6C82F1E28}">
          <p14:sldIdLst>
            <p14:sldId id="318"/>
            <p14:sldId id="366"/>
            <p14:sldId id="332"/>
            <p14:sldId id="333"/>
            <p14:sldId id="334"/>
            <p14:sldId id="335"/>
            <p14:sldId id="336"/>
            <p14:sldId id="337"/>
            <p14:sldId id="338"/>
            <p14:sldId id="369"/>
            <p14:sldId id="339"/>
            <p14:sldId id="340"/>
            <p14:sldId id="341"/>
            <p14:sldId id="342"/>
            <p14:sldId id="344"/>
            <p14:sldId id="360"/>
            <p14:sldId id="345"/>
            <p14:sldId id="346"/>
            <p14:sldId id="343"/>
            <p14:sldId id="347"/>
            <p14:sldId id="361"/>
            <p14:sldId id="370"/>
            <p14:sldId id="372"/>
            <p14:sldId id="373"/>
            <p14:sldId id="380"/>
            <p14:sldId id="382"/>
            <p14:sldId id="384"/>
            <p14:sldId id="388"/>
            <p14:sldId id="389"/>
          </p14:sldIdLst>
        </p14:section>
      </p14:sectionLst>
    </p:ext>
    <p:ext uri="{EFAFB233-063F-42B5-8137-9DF3F51BA10A}">
      <p15:sldGuideLst xmlns:p15="http://schemas.microsoft.com/office/powerpoint/2012/main" xmlns="">
        <p15:guide id="1" orient="horz" pos="2044">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3AAFD3"/>
    <a:srgbClr val="E2ACA8"/>
    <a:srgbClr val="F94A13"/>
    <a:srgbClr val="E576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8" autoAdjust="0"/>
    <p:restoredTop sz="87638" autoAdjust="0"/>
  </p:normalViewPr>
  <p:slideViewPr>
    <p:cSldViewPr snapToObjects="1">
      <p:cViewPr varScale="1">
        <p:scale>
          <a:sx n="92" d="100"/>
          <a:sy n="92" d="100"/>
        </p:scale>
        <p:origin x="-1008" y="-112"/>
      </p:cViewPr>
      <p:guideLst>
        <p:guide orient="horz" pos="20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1" d="100"/>
          <a:sy n="71" d="100"/>
        </p:scale>
        <p:origin x="-32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3AF7C-A972-284F-8DD4-3AD9E5C6F60B}" type="datetimeFigureOut">
              <a:rPr lang="en-US" smtClean="0"/>
              <a:t>5/18/15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31988-B4CF-6643-90BB-089B22AC2D21}" type="slidenum">
              <a:rPr lang="en-US" smtClean="0"/>
              <a:t>‹#›</a:t>
            </a:fld>
            <a:endParaRPr lang="en-US"/>
          </a:p>
        </p:txBody>
      </p:sp>
    </p:spTree>
    <p:extLst>
      <p:ext uri="{BB962C8B-B14F-4D97-AF65-F5344CB8AC3E}">
        <p14:creationId xmlns:p14="http://schemas.microsoft.com/office/powerpoint/2010/main" val="21929358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I am going to tell you how to create a password vault that can not be cracked offline.</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a:t>
            </a:fld>
            <a:endParaRPr lang="en-US"/>
          </a:p>
        </p:txBody>
      </p:sp>
    </p:spTree>
    <p:extLst>
      <p:ext uri="{BB962C8B-B14F-4D97-AF65-F5344CB8AC3E}">
        <p14:creationId xmlns:p14="http://schemas.microsoft.com/office/powerpoint/2010/main" val="135073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Bojinov</a:t>
            </a:r>
            <a:r>
              <a:rPr lang="en-US" dirty="0" smtClean="0"/>
              <a:t>,</a:t>
            </a:r>
            <a:r>
              <a:rPr lang="en-US" baseline="0" dirty="0" smtClean="0"/>
              <a:t> </a:t>
            </a:r>
            <a:r>
              <a:rPr lang="en-US" baseline="0" dirty="0" err="1" smtClean="0"/>
              <a:t>Burzstein</a:t>
            </a:r>
            <a:r>
              <a:rPr lang="en-US" baseline="0" dirty="0" smtClean="0"/>
              <a:t>, </a:t>
            </a:r>
            <a:r>
              <a:rPr lang="en-US" baseline="0" dirty="0" err="1" smtClean="0"/>
              <a:t>Boyen</a:t>
            </a:r>
            <a:r>
              <a:rPr lang="en-US" baseline="0" dirty="0" smtClean="0"/>
              <a:t> and </a:t>
            </a:r>
            <a:r>
              <a:rPr lang="en-US" baseline="0" dirty="0" err="1" smtClean="0"/>
              <a:t>Bonneh</a:t>
            </a:r>
            <a:r>
              <a:rPr lang="en-US" baseline="0" dirty="0" smtClean="0"/>
              <a:t> proposed a clever idea of hiding the real password vault in a list of decoy vaults. The setup is like this. They create bunch of decoy vaults and decoy master passwords, encrypt each of the vault using corresponding master password and store the whole list of cipher text as the Vault </a:t>
            </a:r>
            <a:r>
              <a:rPr lang="en-US" baseline="0" dirty="0" err="1" smtClean="0"/>
              <a:t>Ciphertext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12</a:t>
            </a:fld>
            <a:endParaRPr lang="en-US"/>
          </a:p>
        </p:txBody>
      </p:sp>
    </p:spTree>
    <p:extLst>
      <p:ext uri="{BB962C8B-B14F-4D97-AF65-F5344CB8AC3E}">
        <p14:creationId xmlns:p14="http://schemas.microsoft.com/office/powerpoint/2010/main" val="55144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an attacker get</a:t>
            </a:r>
            <a:r>
              <a:rPr lang="en-US" baseline="0" dirty="0" smtClean="0"/>
              <a:t>s hold of </a:t>
            </a:r>
            <a:r>
              <a:rPr lang="en-US" baseline="0" dirty="0" err="1" smtClean="0"/>
              <a:t>Kamouflage</a:t>
            </a:r>
            <a:r>
              <a:rPr lang="en-US" baseline="0" dirty="0" smtClean="0"/>
              <a:t> </a:t>
            </a:r>
            <a:r>
              <a:rPr lang="en-US" baseline="0" dirty="0" err="1" smtClean="0"/>
              <a:t>ciphertext</a:t>
            </a:r>
            <a:r>
              <a:rPr lang="en-US" baseline="0" dirty="0" smtClean="0"/>
              <a:t> and tries to decrypt it with different master password guesses, he might get a random junk or decryption failure..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13</a:t>
            </a:fld>
            <a:endParaRPr lang="en-US"/>
          </a:p>
        </p:txBody>
      </p:sp>
    </p:spTree>
    <p:extLst>
      <p:ext uri="{BB962C8B-B14F-4D97-AF65-F5344CB8AC3E}">
        <p14:creationId xmlns:p14="http://schemas.microsoft.com/office/powerpoint/2010/main" val="678012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 plausible</a:t>
            </a:r>
            <a:r>
              <a:rPr lang="en-US" baseline="0" dirty="0" smtClean="0"/>
              <a:t> looking decoy vault</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14</a:t>
            </a:fld>
            <a:endParaRPr lang="en-US"/>
          </a:p>
        </p:txBody>
      </p:sp>
    </p:spTree>
    <p:extLst>
      <p:ext uri="{BB962C8B-B14F-4D97-AF65-F5344CB8AC3E}">
        <p14:creationId xmlns:p14="http://schemas.microsoft.com/office/powerpoint/2010/main" val="67801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the real vault.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15</a:t>
            </a:fld>
            <a:endParaRPr lang="en-US"/>
          </a:p>
        </p:txBody>
      </p:sp>
    </p:spTree>
    <p:extLst>
      <p:ext uri="{BB962C8B-B14F-4D97-AF65-F5344CB8AC3E}">
        <p14:creationId xmlns:p14="http://schemas.microsoft.com/office/powerpoint/2010/main" val="67801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attacker’s perspective</a:t>
            </a:r>
            <a:r>
              <a:rPr lang="en-US" baseline="0" dirty="0" smtClean="0"/>
              <a:t> at the end of the game the persistent attacker will get a bunch of plausible looking vaults and he has no clue which one of this is the real one. So, in idea scenario the attacker has to try online with credentials from each vault to check the validity of that vault. The runtime of the attack will be all offline work and some online work proportional to N, the number of decoy vaults generated at the time of encryption.</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16</a:t>
            </a:fld>
            <a:endParaRPr lang="en-US"/>
          </a:p>
        </p:txBody>
      </p:sp>
    </p:spTree>
    <p:extLst>
      <p:ext uri="{BB962C8B-B14F-4D97-AF65-F5344CB8AC3E}">
        <p14:creationId xmlns:p14="http://schemas.microsoft.com/office/powerpoint/2010/main" val="286628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a:t>
            </a:r>
            <a:r>
              <a:rPr lang="en-US" baseline="0" dirty="0" smtClean="0"/>
              <a:t> discovered a different story. We found that the way </a:t>
            </a:r>
            <a:r>
              <a:rPr lang="en-US" baseline="0" dirty="0" err="1" smtClean="0"/>
              <a:t>Kamouflage</a:t>
            </a:r>
            <a:r>
              <a:rPr lang="en-US" baseline="0" dirty="0" smtClean="0"/>
              <a:t> generates decoys has a subtle security flaw in it. To generate the decoys they do the following, take the vault passwords, parse them into continuous sequence of letters, digits or symbols and then replace every sequence with a similar length and type sequence randomly sampled from a static dictionary generated by preprocessing </a:t>
            </a:r>
            <a:r>
              <a:rPr lang="en-US" baseline="0" dirty="0" err="1" smtClean="0"/>
              <a:t>RockYou</a:t>
            </a:r>
            <a:r>
              <a:rPr lang="en-US" baseline="0" dirty="0" smtClean="0"/>
              <a:t> password leak. It repeats the process N-1 times to generate all N-1 decoy password vaults, It repeats the same for generating decoy master passwords and there lies the problem. Observer all the </a:t>
            </a:r>
            <a:r>
              <a:rPr lang="en-US" baseline="0" dirty="0" err="1" smtClean="0"/>
              <a:t>mastre</a:t>
            </a:r>
            <a:r>
              <a:rPr lang="en-US" baseline="0" dirty="0" smtClean="0"/>
              <a:t> passwords share same template!!</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17</a:t>
            </a:fld>
            <a:endParaRPr lang="en-US"/>
          </a:p>
        </p:txBody>
      </p:sp>
    </p:spTree>
    <p:extLst>
      <p:ext uri="{BB962C8B-B14F-4D97-AF65-F5344CB8AC3E}">
        <p14:creationId xmlns:p14="http://schemas.microsoft.com/office/powerpoint/2010/main" val="284828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baseline="0" dirty="0" smtClean="0"/>
              <a:t>an attacker, when trying to decrypt </a:t>
            </a:r>
            <a:r>
              <a:rPr lang="en-US" baseline="0" dirty="0" err="1" smtClean="0"/>
              <a:t>Kamouflage</a:t>
            </a:r>
            <a:r>
              <a:rPr lang="en-US" baseline="0" dirty="0" smtClean="0"/>
              <a:t> vault </a:t>
            </a:r>
            <a:r>
              <a:rPr lang="en-US" baseline="0" dirty="0" err="1" smtClean="0"/>
              <a:t>ciphertext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18</a:t>
            </a:fld>
            <a:endParaRPr lang="en-US"/>
          </a:p>
        </p:txBody>
      </p:sp>
    </p:spTree>
    <p:extLst>
      <p:ext uri="{BB962C8B-B14F-4D97-AF65-F5344CB8AC3E}">
        <p14:creationId xmlns:p14="http://schemas.microsoft.com/office/powerpoint/2010/main" val="678012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able to get a plausible vault looking output from the Decryption,</a:t>
            </a:r>
            <a:r>
              <a:rPr lang="en-US" baseline="0" dirty="0" smtClean="0"/>
              <a:t> he knows the master password also has the same structure as this password.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19</a:t>
            </a:fld>
            <a:endParaRPr lang="en-US"/>
          </a:p>
        </p:txBody>
      </p:sp>
    </p:spTree>
    <p:extLst>
      <p:ext uri="{BB962C8B-B14F-4D97-AF65-F5344CB8AC3E}">
        <p14:creationId xmlns:p14="http://schemas.microsoft.com/office/powerpoint/2010/main" val="67801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on an average a </a:t>
            </a:r>
            <a:r>
              <a:rPr lang="en-US" dirty="0" err="1" smtClean="0"/>
              <a:t>kamouflage</a:t>
            </a:r>
            <a:r>
              <a:rPr lang="en-US" dirty="0" smtClean="0"/>
              <a:t> encrypted</a:t>
            </a:r>
            <a:r>
              <a:rPr lang="en-US" baseline="0" dirty="0" smtClean="0"/>
              <a:t> vault can be cracked in half the time that require to crack a vault that is encrypted with traditional password based encryption scheme. Moreover, they claimed that the attacker will need to make N/2 online queries which is 500 in case of N equals to 1000. N is the number of vaults in the vault cipher text. We found on an average our attacker can figure out the real vault in less than 11 online queries. And there is no easy fix for this hide-in-a-list approaches like </a:t>
            </a:r>
            <a:r>
              <a:rPr lang="en-US" baseline="0" dirty="0" err="1" smtClean="0"/>
              <a:t>Kamouflage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20</a:t>
            </a:fld>
            <a:endParaRPr lang="en-US"/>
          </a:p>
        </p:txBody>
      </p:sp>
    </p:spTree>
    <p:extLst>
      <p:ext uri="{BB962C8B-B14F-4D97-AF65-F5344CB8AC3E}">
        <p14:creationId xmlns:p14="http://schemas.microsoft.com/office/powerpoint/2010/main" val="302378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took a</a:t>
            </a:r>
            <a:r>
              <a:rPr lang="en-US" baseline="0" dirty="0" smtClean="0"/>
              <a:t> new route to generate decoys on the fly. We were mainly motivated by the recently introduced idea of Honey Encryption by Jules and </a:t>
            </a:r>
            <a:r>
              <a:rPr lang="en-US" baseline="0" dirty="0" err="1" smtClean="0"/>
              <a:t>Ristenpart</a:t>
            </a:r>
            <a:r>
              <a:rPr lang="en-US" baseline="0" dirty="0" smtClean="0"/>
              <a:t>. The proposed idea is to encode the message to a uniform bit string and then encrypting using a traditional password based encryption techniques. Honey Decryption works in similar way, you decrypt the cipher text to a uniform random bit string and then decode that string to a plaintext. The good thing is, wrong master password guess will create wrong </a:t>
            </a:r>
            <a:r>
              <a:rPr lang="en-US" baseline="0" dirty="0" err="1" smtClean="0"/>
              <a:t>bitstring</a:t>
            </a:r>
            <a:r>
              <a:rPr lang="en-US" baseline="0" dirty="0" smtClean="0"/>
              <a:t> which the decode will translate to a different but plausible looking plaintext. The main interesting and challenging part of this construction is these encode and decode function. We will show how to build this encoder Natural Languages like passwords, ..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21</a:t>
            </a:fld>
            <a:endParaRPr lang="en-US"/>
          </a:p>
        </p:txBody>
      </p:sp>
    </p:spTree>
    <p:extLst>
      <p:ext uri="{BB962C8B-B14F-4D97-AF65-F5344CB8AC3E}">
        <p14:creationId xmlns:p14="http://schemas.microsoft.com/office/powerpoint/2010/main" val="14663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key security concern is what will happen if an attacker gets hold of an encrypted password vault; the attacker might either compromise the server or </a:t>
            </a:r>
            <a:r>
              <a:rPr lang="en-US" sz="1200" kern="1200" dirty="0" err="1" smtClean="0">
                <a:solidFill>
                  <a:schemeClr val="tx1"/>
                </a:solidFill>
                <a:effectLst/>
                <a:latin typeface="+mn-lt"/>
                <a:ea typeface="+mn-ea"/>
                <a:cs typeface="+mn-cs"/>
              </a:rPr>
              <a:t>exfiltrate</a:t>
            </a:r>
            <a:r>
              <a:rPr lang="en-US" sz="1200" kern="1200" dirty="0" smtClean="0">
                <a:solidFill>
                  <a:schemeClr val="tx1"/>
                </a:solidFill>
                <a:effectLst/>
                <a:latin typeface="+mn-lt"/>
                <a:ea typeface="+mn-ea"/>
                <a:cs typeface="+mn-cs"/>
              </a:rPr>
              <a:t> the vault from the user’s machine. In theory the encryption of the vault should protect the valuable user site credentials, but in practice …</a:t>
            </a:r>
          </a:p>
        </p:txBody>
      </p:sp>
      <p:sp>
        <p:nvSpPr>
          <p:cNvPr id="4" name="Slide Number Placeholder 3"/>
          <p:cNvSpPr>
            <a:spLocks noGrp="1"/>
          </p:cNvSpPr>
          <p:nvPr>
            <p:ph type="sldNum" sz="quarter" idx="10"/>
          </p:nvPr>
        </p:nvSpPr>
        <p:spPr/>
        <p:txBody>
          <a:bodyPr/>
          <a:lstStyle/>
          <a:p>
            <a:fld id="{8CF31988-B4CF-6643-90BB-089B22AC2D21}" type="slidenum">
              <a:rPr lang="en-US" smtClean="0"/>
              <a:t>2</a:t>
            </a:fld>
            <a:endParaRPr lang="en-US"/>
          </a:p>
        </p:txBody>
      </p:sp>
    </p:spTree>
    <p:extLst>
      <p:ext uri="{BB962C8B-B14F-4D97-AF65-F5344CB8AC3E}">
        <p14:creationId xmlns:p14="http://schemas.microsoft.com/office/powerpoint/2010/main" val="74678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took a</a:t>
            </a:r>
            <a:r>
              <a:rPr lang="en-US" baseline="0" dirty="0" smtClean="0"/>
              <a:t> new route to generate decoys on the fly. We were mainly motivated by the recently introduced idea of Honey Encryption by Jules and </a:t>
            </a:r>
            <a:r>
              <a:rPr lang="en-US" baseline="0" dirty="0" err="1" smtClean="0"/>
              <a:t>Ristenpart</a:t>
            </a:r>
            <a:r>
              <a:rPr lang="en-US" baseline="0" dirty="0" smtClean="0"/>
              <a:t>. The proposed idea is to encode the message to a uniform bit string and then encrypting using a traditional password based encryption techniques. Honey Decryption works in similar way, you decrypt the cipher text to a uniform random bit string and then decode that string to a plaintext. The good thing is, wrong master password guess will create wrong </a:t>
            </a:r>
            <a:r>
              <a:rPr lang="en-US" baseline="0" dirty="0" err="1" smtClean="0"/>
              <a:t>bitstring</a:t>
            </a:r>
            <a:r>
              <a:rPr lang="en-US" baseline="0" dirty="0" smtClean="0"/>
              <a:t> which the decode will translate to a different but plausible looking plaintext. The main interesting and challenging part of this construction is these encode and decode function. We will show how to build this encoder Natural Languages like passwords, ..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22</a:t>
            </a:fld>
            <a:endParaRPr lang="en-US"/>
          </a:p>
        </p:txBody>
      </p:sp>
    </p:spTree>
    <p:extLst>
      <p:ext uri="{BB962C8B-B14F-4D97-AF65-F5344CB8AC3E}">
        <p14:creationId xmlns:p14="http://schemas.microsoft.com/office/powerpoint/2010/main" val="3785201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took a</a:t>
            </a:r>
            <a:r>
              <a:rPr lang="en-US" baseline="0" dirty="0" smtClean="0"/>
              <a:t> new route to generate decoys on the fly. We were mainly motivated by the recently introduced idea of Honey Encryption by Jules and </a:t>
            </a:r>
            <a:r>
              <a:rPr lang="en-US" baseline="0" dirty="0" err="1" smtClean="0"/>
              <a:t>Ristenpart</a:t>
            </a:r>
            <a:r>
              <a:rPr lang="en-US" baseline="0" dirty="0" smtClean="0"/>
              <a:t>. The proposed idea is to encode the message to a uniform bit string and then encrypting using a traditional password based encryption techniques. Honey Decryption works in similar way, you decrypt the cipher text to a uniform random bit string and then decode that string to a plaintext. The good thing is, wrong master password guess will create wrong </a:t>
            </a:r>
            <a:r>
              <a:rPr lang="en-US" baseline="0" dirty="0" err="1" smtClean="0"/>
              <a:t>bitstring</a:t>
            </a:r>
            <a:r>
              <a:rPr lang="en-US" baseline="0" dirty="0" smtClean="0"/>
              <a:t> which the decode will translate to a different but plausible looking plaintext. The main interesting and challenging part of this construction is these encode and decode function. We will show how to build this encoder Natural Languages like passwords, ..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23</a:t>
            </a:fld>
            <a:endParaRPr lang="en-US"/>
          </a:p>
        </p:txBody>
      </p:sp>
    </p:spTree>
    <p:extLst>
      <p:ext uri="{BB962C8B-B14F-4D97-AF65-F5344CB8AC3E}">
        <p14:creationId xmlns:p14="http://schemas.microsoft.com/office/powerpoint/2010/main" val="1382897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took a</a:t>
            </a:r>
            <a:r>
              <a:rPr lang="en-US" baseline="0" dirty="0" smtClean="0"/>
              <a:t> new route to generate decoys on the fly. We were mainly motivated by the recently introduced idea of Honey Encryption by Jules and </a:t>
            </a:r>
            <a:r>
              <a:rPr lang="en-US" baseline="0" dirty="0" err="1" smtClean="0"/>
              <a:t>Ristenpart</a:t>
            </a:r>
            <a:r>
              <a:rPr lang="en-US" baseline="0" dirty="0" smtClean="0"/>
              <a:t>. The proposed idea is to encode the message to a uniform bit string and then encrypting using a traditional password based encryption techniques. Honey Decryption works in similar way, you decrypt the cipher text to a uniform random bit string and then decode that string to a plaintext. The good thing is, wrong master password guess will create wrong </a:t>
            </a:r>
            <a:r>
              <a:rPr lang="en-US" baseline="0" dirty="0" err="1" smtClean="0"/>
              <a:t>bitstring</a:t>
            </a:r>
            <a:r>
              <a:rPr lang="en-US" baseline="0" dirty="0" smtClean="0"/>
              <a:t> which the decode will translate to a different but plausible looking plaintext. The main interesting and challenging part of this construction is these encode and decode function. We will show how to build this encoder Natural Languages like passwords, ..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24</a:t>
            </a:fld>
            <a:endParaRPr lang="en-US"/>
          </a:p>
        </p:txBody>
      </p:sp>
    </p:spTree>
    <p:extLst>
      <p:ext uri="{BB962C8B-B14F-4D97-AF65-F5344CB8AC3E}">
        <p14:creationId xmlns:p14="http://schemas.microsoft.com/office/powerpoint/2010/main" val="225938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call</a:t>
            </a:r>
            <a:r>
              <a:rPr lang="en-US" baseline="0" dirty="0" smtClean="0"/>
              <a:t> this encoder as Natural Language Encoder or NLE. The encode is a randomized algorithm that, given a password, outputs a uniform bit string, on the other hand,  decode, given that bit string, can output the correct password. More importantly ..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25</a:t>
            </a:fld>
            <a:endParaRPr lang="en-US"/>
          </a:p>
        </p:txBody>
      </p:sp>
    </p:spTree>
    <p:extLst>
      <p:ext uri="{BB962C8B-B14F-4D97-AF65-F5344CB8AC3E}">
        <p14:creationId xmlns:p14="http://schemas.microsoft.com/office/powerpoint/2010/main" val="2869236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decode is given another random bit string,</a:t>
            </a:r>
            <a:r>
              <a:rPr lang="en-US" baseline="0" dirty="0" smtClean="0"/>
              <a:t> it outputs a freshly sampled password from the password distribution. This is the crux of this methodology. The decode must be....</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26</a:t>
            </a:fld>
            <a:endParaRPr lang="en-US"/>
          </a:p>
        </p:txBody>
      </p:sp>
    </p:spTree>
    <p:extLst>
      <p:ext uri="{BB962C8B-B14F-4D97-AF65-F5344CB8AC3E}">
        <p14:creationId xmlns:p14="http://schemas.microsoft.com/office/powerpoint/2010/main" val="120946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NLE</a:t>
            </a:r>
            <a:r>
              <a:rPr lang="en-US" baseline="0" dirty="0" smtClean="0"/>
              <a:t> technique we build a full Password Vault service called </a:t>
            </a:r>
            <a:r>
              <a:rPr lang="en-US" baseline="0" dirty="0" err="1" smtClean="0"/>
              <a:t>NoCrack</a:t>
            </a:r>
            <a:r>
              <a:rPr lang="en-US" baseline="0" dirty="0" smtClean="0"/>
              <a:t>, that supports Domain hiding (which was ignored in </a:t>
            </a:r>
            <a:r>
              <a:rPr lang="en-US" baseline="0" dirty="0" err="1" smtClean="0"/>
              <a:t>Kamouflage</a:t>
            </a:r>
            <a:r>
              <a:rPr lang="en-US" baseline="0" dirty="0" smtClean="0"/>
              <a:t>). It supports, machine generated random passwords, and obviously full Honey Encryption. Finally the user can store the vault in an online server using only an email address and access her vault from all her devices with no tension of getting the vault cracked by the adversary.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28</a:t>
            </a:fld>
            <a:endParaRPr lang="en-US"/>
          </a:p>
        </p:txBody>
      </p:sp>
    </p:spTree>
    <p:extLst>
      <p:ext uri="{BB962C8B-B14F-4D97-AF65-F5344CB8AC3E}">
        <p14:creationId xmlns:p14="http://schemas.microsoft.com/office/powerpoint/2010/main" val="3669045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the output of decode</a:t>
            </a:r>
            <a:r>
              <a:rPr lang="en-US" baseline="0" dirty="0" smtClean="0"/>
              <a:t> on a random bit string to look like a fresh sample from the real distribution of passwords. The best way to measure the quality is by creating a distinguisher. We build distinguisher using machine learning techniques. As an adversarial game, we did the following. The adversary is given a list of q passwords, one password in that list is real and rest are decoy, generated by decoding random bit string. The adversary is asked to sort the list in decreasing order of their probability of being real. We, as the challengers, note down the rank of the real password in that list. This shows that, if the attacker gets this list of decoys while trying to crack a vault using brute-force attempt, he will make at least r online queries. And we found that average rank of the real in the experiment was 35 percentile. So the attacker has to go online to check nearly 35% of all the master password guesses. </a:t>
            </a:r>
          </a:p>
          <a:p>
            <a:endParaRPr lang="en-US" baseline="0" dirty="0" smtClean="0"/>
          </a:p>
          <a:p>
            <a:r>
              <a:rPr lang="en-US" baseline="0" dirty="0" smtClean="0"/>
              <a:t>So, this was the story for creating the NLE for single  password.... Next for Password vault we have another challenge..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96788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of course some limitations. For example, </a:t>
            </a:r>
            <a:r>
              <a:rPr lang="en-US" sz="1200" kern="1200" dirty="0" err="1" smtClean="0">
                <a:solidFill>
                  <a:schemeClr val="tx1"/>
                </a:solidFill>
                <a:effectLst/>
                <a:latin typeface="+mn-lt"/>
                <a:ea typeface="+mn-ea"/>
                <a:cs typeface="+mn-cs"/>
              </a:rPr>
              <a:t>NoCrack</a:t>
            </a:r>
            <a:r>
              <a:rPr lang="en-US" sz="1200" kern="1200" dirty="0" smtClean="0">
                <a:solidFill>
                  <a:schemeClr val="tx1"/>
                </a:solidFill>
                <a:effectLst/>
                <a:latin typeface="+mn-lt"/>
                <a:ea typeface="+mn-ea"/>
                <a:cs typeface="+mn-cs"/>
              </a:rPr>
              <a:t> won’t force online attacks if an attacker has some specific side information about a user’s vault (e.g., their password on some site). Here though, we get the same level of security as traditional password-based encryption. Also, currently we don’t support situations in which the master password is related to vault passwords, but we have some ideas about how to deal with this.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course, our attacks were best effort, and we currently have no proof that techniques for distinguishing decoys will not improve. So trying to break our decoy generation approach, and in turn improve it, would be very interesting future work. </a:t>
            </a:r>
          </a:p>
          <a:p>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30</a:t>
            </a:fld>
            <a:endParaRPr lang="en-US"/>
          </a:p>
        </p:txBody>
      </p:sp>
    </p:spTree>
    <p:extLst>
      <p:ext uri="{BB962C8B-B14F-4D97-AF65-F5344CB8AC3E}">
        <p14:creationId xmlns:p14="http://schemas.microsoft.com/office/powerpoint/2010/main" val="3973217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of course some limitations. For example, </a:t>
            </a:r>
            <a:r>
              <a:rPr lang="en-US" sz="1200" kern="1200" dirty="0" err="1" smtClean="0">
                <a:solidFill>
                  <a:schemeClr val="tx1"/>
                </a:solidFill>
                <a:effectLst/>
                <a:latin typeface="+mn-lt"/>
                <a:ea typeface="+mn-ea"/>
                <a:cs typeface="+mn-cs"/>
              </a:rPr>
              <a:t>NoCrack</a:t>
            </a:r>
            <a:r>
              <a:rPr lang="en-US" sz="1200" kern="1200" dirty="0" smtClean="0">
                <a:solidFill>
                  <a:schemeClr val="tx1"/>
                </a:solidFill>
                <a:effectLst/>
                <a:latin typeface="+mn-lt"/>
                <a:ea typeface="+mn-ea"/>
                <a:cs typeface="+mn-cs"/>
              </a:rPr>
              <a:t> won’t force online attacks if an attacker has some specific side information about a user’s vault (e.g., their password on some site). Here though, we get the same level of security as traditional password-based encryption. Also, currently we don’t support situations in which the master password is related to vault passwords, but we have some ideas about how to deal with this.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course, our attacks were best effort, and we currently have no proof that techniques for distinguishing decoys will not improve. So trying to break our decoy generation approach, and in turn improve it, would be very interesting future work. </a:t>
            </a:r>
          </a:p>
          <a:p>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31</a:t>
            </a:fld>
            <a:endParaRPr lang="en-US"/>
          </a:p>
        </p:txBody>
      </p:sp>
    </p:spTree>
    <p:extLst>
      <p:ext uri="{BB962C8B-B14F-4D97-AF65-F5344CB8AC3E}">
        <p14:creationId xmlns:p14="http://schemas.microsoft.com/office/powerpoint/2010/main" val="2608952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32</a:t>
            </a:fld>
            <a:endParaRPr lang="en-US"/>
          </a:p>
        </p:txBody>
      </p:sp>
    </p:spTree>
    <p:extLst>
      <p:ext uri="{BB962C8B-B14F-4D97-AF65-F5344CB8AC3E}">
        <p14:creationId xmlns:p14="http://schemas.microsoft.com/office/powerpoint/2010/main" val="432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Which attests to the demand  for this kind of service.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1988-B4CF-6643-90BB-089B22AC2D21}" type="slidenum">
              <a:rPr lang="en-US" smtClean="0"/>
              <a:t>3</a:t>
            </a:fld>
            <a:endParaRPr lang="en-US"/>
          </a:p>
        </p:txBody>
      </p:sp>
    </p:spTree>
    <p:extLst>
      <p:ext uri="{BB962C8B-B14F-4D97-AF65-F5344CB8AC3E}">
        <p14:creationId xmlns:p14="http://schemas.microsoft.com/office/powerpoint/2010/main" val="3970582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Cracking any of the N master passwords reveals the template of the</a:t>
            </a:r>
            <a:r>
              <a:rPr lang="en-US" baseline="0" dirty="0" smtClean="0"/>
              <a:t> </a:t>
            </a:r>
            <a:r>
              <a:rPr lang="en-US" baseline="0" dirty="0" err="1" smtClean="0"/>
              <a:t>mpw</a:t>
            </a:r>
            <a:r>
              <a:rPr lang="en-US" baseline="0" dirty="0" smtClean="0"/>
              <a:t>, which narrows down the search space to the password matching the </a:t>
            </a:r>
            <a:r>
              <a:rPr lang="en-US" baseline="0" dirty="0" err="1" smtClean="0"/>
              <a:t>tempalte</a:t>
            </a:r>
            <a:r>
              <a:rPr lang="en-US" baseline="0" dirty="0" smtClean="0"/>
              <a:t>.</a:t>
            </a:r>
          </a:p>
          <a:p>
            <a:pPr marL="171450" indent="-171450">
              <a:buFontTx/>
              <a:buChar char="-"/>
            </a:pPr>
            <a:r>
              <a:rPr lang="en-US" dirty="0" smtClean="0"/>
              <a:t>The</a:t>
            </a:r>
            <a:r>
              <a:rPr lang="en-US" baseline="0" dirty="0" smtClean="0"/>
              <a:t> decoys are pretty easily distinguishable. </a:t>
            </a:r>
            <a:endParaRPr lang="en-US" dirty="0" smtClean="0"/>
          </a:p>
          <a:p>
            <a:pPr marL="171450" indent="-171450">
              <a:buFontTx/>
              <a:buChar char="-"/>
            </a:pPr>
            <a:r>
              <a:rPr lang="en-US" dirty="0" smtClean="0"/>
              <a:t>Please see the paper for detailed</a:t>
            </a:r>
            <a:r>
              <a:rPr lang="en-US" baseline="0" dirty="0" smtClean="0"/>
              <a:t> description of the attack.</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34</a:t>
            </a:fld>
            <a:endParaRPr lang="en-US"/>
          </a:p>
        </p:txBody>
      </p:sp>
    </p:spTree>
    <p:extLst>
      <p:ext uri="{BB962C8B-B14F-4D97-AF65-F5344CB8AC3E}">
        <p14:creationId xmlns:p14="http://schemas.microsoft.com/office/powerpoint/2010/main" val="3023787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a:t>
            </a:r>
            <a:r>
              <a:rPr lang="en-US" baseline="0" dirty="0" smtClean="0"/>
              <a:t> discovered a different story. We found that the way </a:t>
            </a:r>
            <a:r>
              <a:rPr lang="en-US" baseline="0" dirty="0" err="1" smtClean="0"/>
              <a:t>Kamouflage</a:t>
            </a:r>
            <a:r>
              <a:rPr lang="en-US" baseline="0" dirty="0" smtClean="0"/>
              <a:t> generates decoys has a subtle security flaw in it. To generate the decoys they do the following, take the vault passwords, parse them into continuous sequence of letters, digits or symbols and then replace every sequence with a similar length and type sequence randomly sampled from a static dictionary generated by preprocessing </a:t>
            </a:r>
            <a:r>
              <a:rPr lang="en-US" baseline="0" dirty="0" err="1" smtClean="0"/>
              <a:t>RockYou</a:t>
            </a:r>
            <a:r>
              <a:rPr lang="en-US" baseline="0" dirty="0" smtClean="0"/>
              <a:t> password leak. It repeats the process N-1 times to generate all N-1 decoy password vaults, It repeats the same for generating decoy master passwords and there lies the problem. Observer all the </a:t>
            </a:r>
            <a:r>
              <a:rPr lang="en-US" baseline="0" dirty="0" err="1" smtClean="0"/>
              <a:t>mastre</a:t>
            </a:r>
            <a:r>
              <a:rPr lang="en-US" baseline="0" dirty="0" smtClean="0"/>
              <a:t> passwords share same template!!</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35</a:t>
            </a:fld>
            <a:endParaRPr lang="en-US"/>
          </a:p>
        </p:txBody>
      </p:sp>
    </p:spTree>
    <p:extLst>
      <p:ext uri="{BB962C8B-B14F-4D97-AF65-F5344CB8AC3E}">
        <p14:creationId xmlns:p14="http://schemas.microsoft.com/office/powerpoint/2010/main" val="525140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benefit is give any uniform bit string the decode will construct a parse tree from the PCFG, and the parse tree will always output passwords! Okay now the question is how good is the NLE.</a:t>
            </a:r>
            <a:endParaRPr lang="en-US" dirty="0" smtClean="0"/>
          </a:p>
          <a:p>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43</a:t>
            </a:fld>
            <a:endParaRPr lang="en-US"/>
          </a:p>
        </p:txBody>
      </p:sp>
    </p:spTree>
    <p:extLst>
      <p:ext uri="{BB962C8B-B14F-4D97-AF65-F5344CB8AC3E}">
        <p14:creationId xmlns:p14="http://schemas.microsoft.com/office/powerpoint/2010/main" val="2275903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t>
            </a:r>
            <a:r>
              <a:rPr lang="en-US" dirty="0" err="1" smtClean="0"/>
              <a:t>tr</a:t>
            </a:r>
            <a:r>
              <a:rPr lang="en-US" dirty="0" smtClean="0"/>
              <a:t> and</a:t>
            </a:r>
            <a:r>
              <a:rPr lang="en-US" baseline="0" dirty="0" smtClean="0"/>
              <a:t> RY-</a:t>
            </a:r>
            <a:r>
              <a:rPr lang="en-US" baseline="0" dirty="0" err="1" smtClean="0"/>
              <a:t>ts</a:t>
            </a:r>
            <a:r>
              <a:rPr lang="en-US" baseline="0" dirty="0" smtClean="0"/>
              <a:t> are 90/10 split of </a:t>
            </a:r>
            <a:r>
              <a:rPr lang="en-US" baseline="0" dirty="0" err="1" smtClean="0"/>
              <a:t>RockYou</a:t>
            </a:r>
            <a:r>
              <a:rPr lang="en-US" baseline="0" dirty="0" smtClean="0"/>
              <a:t> whole dataset. </a:t>
            </a:r>
            <a:r>
              <a:rPr lang="en-US" dirty="0" smtClean="0"/>
              <a:t>RY-</a:t>
            </a:r>
            <a:r>
              <a:rPr lang="en-US" dirty="0" err="1" smtClean="0"/>
              <a:t>ts</a:t>
            </a:r>
            <a:r>
              <a:rPr lang="en-US" dirty="0" smtClean="0"/>
              <a:t>,</a:t>
            </a:r>
            <a:r>
              <a:rPr lang="en-US" baseline="0" dirty="0" smtClean="0"/>
              <a:t> MySpace and Yahoo are s</a:t>
            </a:r>
            <a:r>
              <a:rPr lang="en-US" dirty="0" smtClean="0"/>
              <a:t>ource of real</a:t>
            </a:r>
            <a:r>
              <a:rPr lang="en-US" baseline="0" dirty="0" smtClean="0"/>
              <a:t> distribution while sample from PCFG is the source of decoy distribution.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48</a:t>
            </a:fld>
            <a:endParaRPr lang="en-US"/>
          </a:p>
        </p:txBody>
      </p:sp>
    </p:spTree>
    <p:extLst>
      <p:ext uri="{BB962C8B-B14F-4D97-AF65-F5344CB8AC3E}">
        <p14:creationId xmlns:p14="http://schemas.microsoft.com/office/powerpoint/2010/main" val="2096788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49</a:t>
            </a:fld>
            <a:endParaRPr lang="en-US"/>
          </a:p>
        </p:txBody>
      </p:sp>
    </p:spTree>
    <p:extLst>
      <p:ext uri="{BB962C8B-B14F-4D97-AF65-F5344CB8AC3E}">
        <p14:creationId xmlns:p14="http://schemas.microsoft.com/office/powerpoint/2010/main" val="2096788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50</a:t>
            </a:fld>
            <a:endParaRPr lang="en-US"/>
          </a:p>
        </p:txBody>
      </p:sp>
    </p:spTree>
    <p:extLst>
      <p:ext uri="{BB962C8B-B14F-4D97-AF65-F5344CB8AC3E}">
        <p14:creationId xmlns:p14="http://schemas.microsoft.com/office/powerpoint/2010/main" val="2096788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NLE</a:t>
            </a:r>
            <a:r>
              <a:rPr lang="en-US" baseline="0" dirty="0" smtClean="0"/>
              <a:t> technique we build a full Password Vault service called </a:t>
            </a:r>
            <a:r>
              <a:rPr lang="en-US" baseline="0" dirty="0" err="1" smtClean="0"/>
              <a:t>NoCrack</a:t>
            </a:r>
            <a:r>
              <a:rPr lang="en-US" baseline="0" dirty="0" smtClean="0"/>
              <a:t>, that supports Domain hiding (which was ignored in </a:t>
            </a:r>
            <a:r>
              <a:rPr lang="en-US" baseline="0" dirty="0" err="1" smtClean="0"/>
              <a:t>Kamouflage</a:t>
            </a:r>
            <a:r>
              <a:rPr lang="en-US" baseline="0" dirty="0" smtClean="0"/>
              <a:t>). It supports, machine generated random passwords, and obviously full Honey Encryption. Finally the user can store the vault in an online server using only an email address and access her vault from all her devices with no tension of getting the vault cracked by the adversary.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55</a:t>
            </a:fld>
            <a:endParaRPr lang="en-US"/>
          </a:p>
        </p:txBody>
      </p:sp>
    </p:spTree>
    <p:extLst>
      <p:ext uri="{BB962C8B-B14F-4D97-AF65-F5344CB8AC3E}">
        <p14:creationId xmlns:p14="http://schemas.microsoft.com/office/powerpoint/2010/main" val="1494468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Nowadays, users have accounts in numerous online sites. Maintaining and remembering all of those login credentials securely is becoming a serious burden on users. </a:t>
            </a:r>
          </a:p>
          <a:p>
            <a:r>
              <a:rPr lang="en-US" sz="1200" kern="1200" dirty="0" smtClean="0">
                <a:solidFill>
                  <a:schemeClr val="tx1"/>
                </a:solidFill>
                <a:effectLst/>
                <a:latin typeface="+mn-lt"/>
                <a:ea typeface="+mn-ea"/>
                <a:cs typeface="+mn-cs"/>
              </a:rPr>
              <a:t>Experts increasingly suggest using password vaults to securely store account details...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1988-B4CF-6643-90BB-089B22AC2D21}" type="slidenum">
              <a:rPr lang="en-US" smtClean="0"/>
              <a:t>56</a:t>
            </a:fld>
            <a:endParaRPr lang="en-US"/>
          </a:p>
        </p:txBody>
      </p:sp>
    </p:spTree>
    <p:extLst>
      <p:ext uri="{BB962C8B-B14F-4D97-AF65-F5344CB8AC3E}">
        <p14:creationId xmlns:p14="http://schemas.microsoft.com/office/powerpoint/2010/main" val="1965713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idea is to encrypt login credentials under a master password and store the resulting </a:t>
            </a:r>
            <a:r>
              <a:rPr lang="en-US" sz="1200" kern="1200" dirty="0" err="1" smtClean="0">
                <a:solidFill>
                  <a:schemeClr val="tx1"/>
                </a:solidFill>
                <a:effectLst/>
                <a:latin typeface="+mn-lt"/>
                <a:ea typeface="+mn-ea"/>
                <a:cs typeface="+mn-cs"/>
              </a:rPr>
              <a:t>ciphertext</a:t>
            </a:r>
            <a:r>
              <a:rPr lang="en-US" sz="1200" kern="1200" dirty="0" smtClean="0">
                <a:solidFill>
                  <a:schemeClr val="tx1"/>
                </a:solidFill>
                <a:effectLst/>
                <a:latin typeface="+mn-lt"/>
                <a:ea typeface="+mn-ea"/>
                <a:cs typeface="+mn-cs"/>
              </a:rPr>
              <a:t> in the cloud. From then on the user only needs to remember the single master password to access his online accounts securely from any device. There are tons of password vault systems...</a:t>
            </a:r>
          </a:p>
        </p:txBody>
      </p:sp>
      <p:sp>
        <p:nvSpPr>
          <p:cNvPr id="4" name="Slide Number Placeholder 3"/>
          <p:cNvSpPr>
            <a:spLocks noGrp="1"/>
          </p:cNvSpPr>
          <p:nvPr>
            <p:ph type="sldNum" sz="quarter" idx="10"/>
          </p:nvPr>
        </p:nvSpPr>
        <p:spPr/>
        <p:txBody>
          <a:bodyPr/>
          <a:lstStyle/>
          <a:p>
            <a:fld id="{8CF31988-B4CF-6643-90BB-089B22AC2D21}" type="slidenum">
              <a:rPr lang="en-US" smtClean="0"/>
              <a:t>57</a:t>
            </a:fld>
            <a:endParaRPr lang="en-US"/>
          </a:p>
        </p:txBody>
      </p:sp>
    </p:spTree>
    <p:extLst>
      <p:ext uri="{BB962C8B-B14F-4D97-AF65-F5344CB8AC3E}">
        <p14:creationId xmlns:p14="http://schemas.microsoft.com/office/powerpoint/2010/main" val="3629903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Summarily</a:t>
            </a:r>
            <a:r>
              <a:rPr lang="en-US" baseline="0" dirty="0" smtClean="0"/>
              <a:t> we have shown how to devise a password vault that can resists offline brute force attack.</a:t>
            </a:r>
          </a:p>
          <a:p>
            <a:r>
              <a:rPr lang="en-US" baseline="0" dirty="0" smtClean="0"/>
              <a:t>We have pointed out a successful attack on only prior work </a:t>
            </a:r>
            <a:r>
              <a:rPr lang="en-US" baseline="0" dirty="0" err="1" smtClean="0"/>
              <a:t>Kamouflage</a:t>
            </a:r>
            <a:r>
              <a:rPr lang="en-US" baseline="0" dirty="0" smtClean="0"/>
              <a:t>.</a:t>
            </a:r>
          </a:p>
          <a:p>
            <a:r>
              <a:rPr lang="en-US" baseline="0" dirty="0" smtClean="0"/>
              <a:t>And we have shown how to create a full vault service using NLE and HE that is functionally comparable to any modern cracker with much better security.</a:t>
            </a:r>
          </a:p>
          <a:p>
            <a:endParaRPr lang="en-US" baseline="0" dirty="0" smtClean="0"/>
          </a:p>
          <a:p>
            <a:r>
              <a:rPr lang="en-US" baseline="0" dirty="0" smtClean="0"/>
              <a:t>The next question that arises from this work is, how to model password vault, the sub-grammar approach works but would be good to have a more principled way of doing it.</a:t>
            </a:r>
          </a:p>
          <a:p>
            <a:r>
              <a:rPr lang="en-US" dirty="0" smtClean="0"/>
              <a:t>With</a:t>
            </a:r>
            <a:r>
              <a:rPr lang="en-US" baseline="0" dirty="0" smtClean="0"/>
              <a:t> the advent of more decoy systems, we need more realistic metric for the security of decoy systems.</a:t>
            </a:r>
          </a:p>
          <a:p>
            <a:r>
              <a:rPr lang="en-US" dirty="0" smtClean="0"/>
              <a:t>It</a:t>
            </a:r>
            <a:r>
              <a:rPr lang="en-US" baseline="0" dirty="0" smtClean="0"/>
              <a:t> will be good to try some more advanced attack on </a:t>
            </a:r>
            <a:r>
              <a:rPr lang="en-US" baseline="0" dirty="0" err="1" smtClean="0"/>
              <a:t>NoCrack</a:t>
            </a:r>
            <a:r>
              <a:rPr lang="en-US" baseline="0" dirty="0" smtClean="0"/>
              <a:t> and check its robust ness against attackers.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F31988-B4CF-6643-90BB-089B22AC2D21}" type="slidenum">
              <a:rPr lang="en-US" smtClean="0"/>
              <a:t>58</a:t>
            </a:fld>
            <a:endParaRPr lang="en-US"/>
          </a:p>
        </p:txBody>
      </p:sp>
    </p:spTree>
    <p:extLst>
      <p:ext uri="{BB962C8B-B14F-4D97-AF65-F5344CB8AC3E}">
        <p14:creationId xmlns:p14="http://schemas.microsoft.com/office/powerpoint/2010/main" val="122199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key security concern is what will happen if an attacker gets hold of an encrypted password vault; the attacker might either compromise the server or </a:t>
            </a:r>
            <a:r>
              <a:rPr lang="en-US" sz="1200" kern="1200" dirty="0" err="1" smtClean="0">
                <a:solidFill>
                  <a:schemeClr val="tx1"/>
                </a:solidFill>
                <a:effectLst/>
                <a:latin typeface="+mn-lt"/>
                <a:ea typeface="+mn-ea"/>
                <a:cs typeface="+mn-cs"/>
              </a:rPr>
              <a:t>exfiltrate</a:t>
            </a:r>
            <a:r>
              <a:rPr lang="en-US" sz="1200" kern="1200" dirty="0" smtClean="0">
                <a:solidFill>
                  <a:schemeClr val="tx1"/>
                </a:solidFill>
                <a:effectLst/>
                <a:latin typeface="+mn-lt"/>
                <a:ea typeface="+mn-ea"/>
                <a:cs typeface="+mn-cs"/>
              </a:rPr>
              <a:t> the vault from the user’s machine. In theory the encryption of the vault should protect the valuable user site credentials, but in practice …</a:t>
            </a:r>
          </a:p>
        </p:txBody>
      </p:sp>
      <p:sp>
        <p:nvSpPr>
          <p:cNvPr id="4" name="Slide Number Placeholder 3"/>
          <p:cNvSpPr>
            <a:spLocks noGrp="1"/>
          </p:cNvSpPr>
          <p:nvPr>
            <p:ph type="sldNum" sz="quarter" idx="10"/>
          </p:nvPr>
        </p:nvSpPr>
        <p:spPr/>
        <p:txBody>
          <a:bodyPr/>
          <a:lstStyle/>
          <a:p>
            <a:fld id="{8CF31988-B4CF-6643-90BB-089B22AC2D21}" type="slidenum">
              <a:rPr lang="en-US" smtClean="0"/>
              <a:t>4</a:t>
            </a:fld>
            <a:endParaRPr lang="en-US"/>
          </a:p>
        </p:txBody>
      </p:sp>
    </p:spTree>
    <p:extLst>
      <p:ext uri="{BB962C8B-B14F-4D97-AF65-F5344CB8AC3E}">
        <p14:creationId xmlns:p14="http://schemas.microsoft.com/office/powerpoint/2010/main" val="1878296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so he can prune his list of master password guesses to only the passwords that matches the master password templates. This gives a significant speedup to the attacker. Using simulation we found..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59</a:t>
            </a:fld>
            <a:endParaRPr lang="en-US"/>
          </a:p>
        </p:txBody>
      </p:sp>
    </p:spTree>
    <p:extLst>
      <p:ext uri="{BB962C8B-B14F-4D97-AF65-F5344CB8AC3E}">
        <p14:creationId xmlns:p14="http://schemas.microsoft.com/office/powerpoint/2010/main" val="678012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Passwords</a:t>
            </a:r>
            <a:r>
              <a:rPr lang="en-US" baseline="0" dirty="0" smtClean="0"/>
              <a:t> inside a vault are interrelated and using the decode procedure independently for each password will not output realistic looking vault.</a:t>
            </a:r>
          </a:p>
          <a:p>
            <a:r>
              <a:rPr lang="en-US" dirty="0" smtClean="0"/>
              <a:t>What</a:t>
            </a:r>
            <a:r>
              <a:rPr lang="en-US" baseline="0" dirty="0" smtClean="0"/>
              <a:t> we did, we sample a small sub-set of rules form the PCFG to create a complete small PCFG which we call sub-grammar, and then use this PCFG in the subsequent decode procedure. </a:t>
            </a:r>
          </a:p>
          <a:p>
            <a:r>
              <a:rPr lang="en-US" baseline="0" dirty="0" smtClean="0"/>
              <a:t>in such a way that repeated application of decode procedure on this PCFG, this from this PCFG outputs repeated and related passwords. We evaluated the quality of the decoys in the similar way as previously described and found that the attacker thinks 37% of the decoy vaults are more realistic than the real one!</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60</a:t>
            </a:fld>
            <a:endParaRPr lang="en-US"/>
          </a:p>
        </p:txBody>
      </p:sp>
    </p:spTree>
    <p:extLst>
      <p:ext uri="{BB962C8B-B14F-4D97-AF65-F5344CB8AC3E}">
        <p14:creationId xmlns:p14="http://schemas.microsoft.com/office/powerpoint/2010/main" val="3421816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the output of decode</a:t>
            </a:r>
            <a:r>
              <a:rPr lang="en-US" baseline="0" dirty="0" smtClean="0"/>
              <a:t> on a random bit string to look like a fresh sample from the real distribution of passwords. The best way to measure the quality is by creating a distinguisher. We build distinguisher using machine learning techniques. As an adversarial game, we did the following. The adversary is given a list of q passwords, one password in that list is real and rest are decoy, generated by decoding random bit string. The adversary is asked to sort the list in decreasing order of their probability of being real. We, as the challengers, note down the rank of the real password in that list. This shows that, if the attacker gets this list of decoys while trying to crack a vault using brute-force attempt, he will make at least r online queries. And we found that average rank of the real in the experiment was 35 percentile. So the attacker has to go online to check nearly 35% of all the master password guesses. </a:t>
            </a:r>
          </a:p>
          <a:p>
            <a:endParaRPr lang="en-US" baseline="0" dirty="0" smtClean="0"/>
          </a:p>
          <a:p>
            <a:r>
              <a:rPr lang="en-US" baseline="0" dirty="0" smtClean="0"/>
              <a:t>So, this was the story for creating the NLE for single  password.... Next for Password vault we have another challenge..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096788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the output of decode</a:t>
            </a:r>
            <a:r>
              <a:rPr lang="en-US" baseline="0" dirty="0" smtClean="0"/>
              <a:t> on a random bit string to look like a fresh sample from the real distribution of passwords. The best way to measure the quality is by creating a distinguisher. We build distinguisher using machine learning techniques. As an adversarial game, we did the following. The adversary is given a list of q passwords, one password in that list is real and rest are decoy, generated by decoding random bit string. The adversary is asked to sort the list in decreasing order of their probability of being real. We, as the challengers, note down the rank of the real password in that list. This shows that, if the attacker gets this list of decoys while trying to crack a vault using brute-force attempt, he will make at least r online queries. And we found that average rank of the real in the experiment was 35 percentile. So the attacker has to go online to check nearly 35% of all the master password guesses. </a:t>
            </a:r>
          </a:p>
          <a:p>
            <a:endParaRPr lang="en-US" baseline="0" dirty="0" smtClean="0"/>
          </a:p>
          <a:p>
            <a:r>
              <a:rPr lang="en-US" baseline="0" dirty="0" smtClean="0"/>
              <a:t>So, this was the story for creating the NLE for single  password.... Next for Password vault we have another challenge..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09678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vault can be cracked using an offline Brute-force attack. Take the vault cipher text, and try to decrypt with master password guesses. When the wrong master password is used, decryption will fail, or output JUNK... </a:t>
            </a:r>
          </a:p>
        </p:txBody>
      </p:sp>
      <p:sp>
        <p:nvSpPr>
          <p:cNvPr id="4" name="Slide Number Placeholder 3"/>
          <p:cNvSpPr>
            <a:spLocks noGrp="1"/>
          </p:cNvSpPr>
          <p:nvPr>
            <p:ph type="sldNum" sz="quarter" idx="10"/>
          </p:nvPr>
        </p:nvSpPr>
        <p:spPr/>
        <p:txBody>
          <a:bodyPr/>
          <a:lstStyle/>
          <a:p>
            <a:fld id="{8CF31988-B4CF-6643-90BB-089B22AC2D21}" type="slidenum">
              <a:rPr lang="en-US" smtClean="0"/>
              <a:t>5</a:t>
            </a:fld>
            <a:endParaRPr lang="en-US"/>
          </a:p>
        </p:txBody>
      </p:sp>
    </p:spTree>
    <p:extLst>
      <p:ext uri="{BB962C8B-B14F-4D97-AF65-F5344CB8AC3E}">
        <p14:creationId xmlns:p14="http://schemas.microsoft.com/office/powerpoint/2010/main" val="63962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when the real master password is used the easy-to-recognize legitimate plaintext will be recovered. </a:t>
            </a:r>
          </a:p>
          <a:p>
            <a:r>
              <a:rPr lang="en-US" sz="1200" kern="1200" dirty="0" smtClean="0">
                <a:solidFill>
                  <a:schemeClr val="tx1"/>
                </a:solidFill>
                <a:effectLst/>
                <a:latin typeface="+mn-lt"/>
                <a:ea typeface="+mn-ea"/>
                <a:cs typeface="+mn-cs"/>
              </a:rPr>
              <a:t>The runtime of the attack is the number of decryption attempts he has to make. Standards for password-based encryption like PKCS#5 suggest using hash chains and salting, but this only slows down the attack by constant factor. </a:t>
            </a:r>
          </a:p>
          <a:p>
            <a:r>
              <a:rPr lang="en-US" sz="1200" kern="1200" dirty="0" smtClean="0">
                <a:solidFill>
                  <a:schemeClr val="tx1"/>
                </a:solidFill>
                <a:effectLst/>
                <a:latin typeface="+mn-lt"/>
                <a:ea typeface="+mn-ea"/>
                <a:cs typeface="+mn-cs"/>
              </a:rPr>
              <a:t>We call the total attacker computational effort “Offline Work” as it requires no interaction with any servers.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1988-B4CF-6643-90BB-089B22AC2D21}" type="slidenum">
              <a:rPr lang="en-US" smtClean="0"/>
              <a:t>8</a:t>
            </a:fld>
            <a:endParaRPr lang="en-US"/>
          </a:p>
        </p:txBody>
      </p:sp>
    </p:spTree>
    <p:extLst>
      <p:ext uri="{BB962C8B-B14F-4D97-AF65-F5344CB8AC3E}">
        <p14:creationId xmlns:p14="http://schemas.microsoft.com/office/powerpoint/2010/main" val="257195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how much offline work is required of attackers?</a:t>
            </a:r>
          </a:p>
          <a:p>
            <a:r>
              <a:rPr lang="en-US" sz="1200" kern="1200" dirty="0" smtClean="0">
                <a:solidFill>
                  <a:schemeClr val="tx1"/>
                </a:solidFill>
                <a:effectLst/>
                <a:latin typeface="+mn-lt"/>
                <a:ea typeface="+mn-ea"/>
                <a:cs typeface="+mn-cs"/>
              </a:rPr>
              <a:t>Unfortunately, passwords are notorious for their low entropy. </a:t>
            </a:r>
            <a:r>
              <a:rPr lang="en-US" sz="1200" kern="1200" dirty="0" err="1" smtClean="0">
                <a:solidFill>
                  <a:schemeClr val="tx1"/>
                </a:solidFill>
                <a:effectLst/>
                <a:latin typeface="+mn-lt"/>
                <a:ea typeface="+mn-ea"/>
                <a:cs typeface="+mn-cs"/>
              </a:rPr>
              <a:t>Veras</a:t>
            </a:r>
            <a:r>
              <a:rPr lang="en-US" sz="1200" kern="1200" dirty="0" smtClean="0">
                <a:solidFill>
                  <a:schemeClr val="tx1"/>
                </a:solidFill>
                <a:effectLst/>
                <a:latin typeface="+mn-lt"/>
                <a:ea typeface="+mn-ea"/>
                <a:cs typeface="+mn-cs"/>
              </a:rPr>
              <a:t> et al. showed recently that modern password crackers can guess 70% of human-chosen passwords with only 1 billion attempts. We don’t expect the master passwords to be any better on average. The bottom line is: If you loose your vault today, with very high probability, it will be cracked by tomorrow.</a:t>
            </a:r>
          </a:p>
        </p:txBody>
      </p:sp>
      <p:sp>
        <p:nvSpPr>
          <p:cNvPr id="4" name="Slide Number Placeholder 3"/>
          <p:cNvSpPr>
            <a:spLocks noGrp="1"/>
          </p:cNvSpPr>
          <p:nvPr>
            <p:ph type="sldNum" sz="quarter" idx="10"/>
          </p:nvPr>
        </p:nvSpPr>
        <p:spPr/>
        <p:txBody>
          <a:bodyPr/>
          <a:lstStyle/>
          <a:p>
            <a:fld id="{8CF31988-B4CF-6643-90BB-089B22AC2D21}" type="slidenum">
              <a:rPr lang="en-US" smtClean="0"/>
              <a:t>9</a:t>
            </a:fld>
            <a:endParaRPr lang="en-US"/>
          </a:p>
        </p:txBody>
      </p:sp>
    </p:spTree>
    <p:extLst>
      <p:ext uri="{BB962C8B-B14F-4D97-AF65-F5344CB8AC3E}">
        <p14:creationId xmlns:p14="http://schemas.microsoft.com/office/powerpoint/2010/main" val="390322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work we improve security by designing vaults that in many situations will resist offline brute force attacks completely. The key idea is to arrange somehow for decryption with the wrong master password to emit a decoy vault, the veracity of which the attacker must check by attempting login at one of the sites.  This viewpoint originates with </a:t>
            </a:r>
            <a:r>
              <a:rPr lang="en-US" sz="1200" kern="1200" dirty="0" err="1" smtClean="0">
                <a:solidFill>
                  <a:schemeClr val="tx1"/>
                </a:solidFill>
                <a:effectLst/>
                <a:latin typeface="+mn-lt"/>
                <a:ea typeface="+mn-ea"/>
                <a:cs typeface="+mn-cs"/>
              </a:rPr>
              <a:t>Bojinov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Burzstein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Boyen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Boneh</a:t>
            </a:r>
            <a:r>
              <a:rPr lang="en-US" sz="1200" kern="1200" dirty="0" smtClean="0">
                <a:solidFill>
                  <a:schemeClr val="tx1"/>
                </a:solidFill>
                <a:effectLst/>
                <a:latin typeface="+mn-lt"/>
                <a:ea typeface="+mn-ea"/>
                <a:cs typeface="+mn-cs"/>
              </a:rPr>
              <a:t> who also proposed a password vault system called </a:t>
            </a:r>
            <a:r>
              <a:rPr lang="en-US" sz="1200" kern="1200" dirty="0" err="1" smtClean="0">
                <a:solidFill>
                  <a:schemeClr val="tx1"/>
                </a:solidFill>
                <a:effectLst/>
                <a:latin typeface="+mn-lt"/>
                <a:ea typeface="+mn-ea"/>
                <a:cs typeface="+mn-cs"/>
              </a:rPr>
              <a:t>Kamouflage</a:t>
            </a:r>
            <a:r>
              <a:rPr lang="en-US" sz="1200" kern="1200" dirty="0" smtClean="0">
                <a:solidFill>
                  <a:schemeClr val="tx1"/>
                </a:solidFill>
                <a:effectLst/>
                <a:latin typeface="+mn-lt"/>
                <a:ea typeface="+mn-ea"/>
                <a:cs typeface="+mn-cs"/>
              </a:rPr>
              <a:t>. Our first contribution is to show that </a:t>
            </a:r>
            <a:r>
              <a:rPr lang="en-US" sz="1200" kern="1200" dirty="0" err="1" smtClean="0">
                <a:solidFill>
                  <a:schemeClr val="tx1"/>
                </a:solidFill>
                <a:effectLst/>
                <a:latin typeface="+mn-lt"/>
                <a:ea typeface="+mn-ea"/>
                <a:cs typeface="+mn-cs"/>
              </a:rPr>
              <a:t>Kamouflage</a:t>
            </a:r>
            <a:r>
              <a:rPr lang="en-US" sz="1200" kern="1200" dirty="0" smtClean="0">
                <a:solidFill>
                  <a:schemeClr val="tx1"/>
                </a:solidFill>
                <a:effectLst/>
                <a:latin typeface="+mn-lt"/>
                <a:ea typeface="+mn-ea"/>
                <a:cs typeface="+mn-cs"/>
              </a:rPr>
              <a:t> can actually degrade security relative to standard password-based encryption. Our attack shows that we currently do not have a good decoy-based vault system. We therefore build one, taking a different technical approach that uses a new mechanism called Natural Language Encoders and combines it with the technique of Honey Encryption to realize a cracking-resistant vault that we call </a:t>
            </a:r>
            <a:r>
              <a:rPr lang="en-US" sz="1200" kern="1200" dirty="0" err="1" smtClean="0">
                <a:solidFill>
                  <a:schemeClr val="tx1"/>
                </a:solidFill>
                <a:effectLst/>
                <a:latin typeface="+mn-lt"/>
                <a:ea typeface="+mn-ea"/>
                <a:cs typeface="+mn-cs"/>
              </a:rPr>
              <a:t>NoCrack</a:t>
            </a:r>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1988-B4CF-6643-90BB-089B22AC2D21}" type="slidenum">
              <a:rPr lang="en-US" smtClean="0"/>
              <a:t>10</a:t>
            </a:fld>
            <a:endParaRPr lang="en-US"/>
          </a:p>
        </p:txBody>
      </p:sp>
    </p:spTree>
    <p:extLst>
      <p:ext uri="{BB962C8B-B14F-4D97-AF65-F5344CB8AC3E}">
        <p14:creationId xmlns:p14="http://schemas.microsoft.com/office/powerpoint/2010/main" val="35178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Bojinov</a:t>
            </a:r>
            <a:r>
              <a:rPr lang="en-US" dirty="0" smtClean="0"/>
              <a:t>,</a:t>
            </a:r>
            <a:r>
              <a:rPr lang="en-US" baseline="0" dirty="0" smtClean="0"/>
              <a:t> </a:t>
            </a:r>
            <a:r>
              <a:rPr lang="en-US" baseline="0" dirty="0" err="1" smtClean="0"/>
              <a:t>Burzstein</a:t>
            </a:r>
            <a:r>
              <a:rPr lang="en-US" baseline="0" dirty="0" smtClean="0"/>
              <a:t>, </a:t>
            </a:r>
            <a:r>
              <a:rPr lang="en-US" baseline="0" dirty="0" err="1" smtClean="0"/>
              <a:t>Boyen</a:t>
            </a:r>
            <a:r>
              <a:rPr lang="en-US" baseline="0" dirty="0" smtClean="0"/>
              <a:t> and </a:t>
            </a:r>
            <a:r>
              <a:rPr lang="en-US" baseline="0" dirty="0" err="1" smtClean="0"/>
              <a:t>Bonneh</a:t>
            </a:r>
            <a:r>
              <a:rPr lang="en-US" baseline="0" dirty="0" smtClean="0"/>
              <a:t> proposed a clever idea of hiding the real password vault in a list of decoy vaults. The setup is like this. They create bunch of decoy vaults and decoy master passwords, encrypt each of the vault using corresponding master password and store the whole list of cipher text as the Vault </a:t>
            </a:r>
            <a:r>
              <a:rPr lang="en-US" baseline="0" dirty="0" err="1" smtClean="0"/>
              <a:t>Ciphertext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F31988-B4CF-6643-90BB-089B22AC2D21}" type="slidenum">
              <a:rPr lang="en-US" smtClean="0"/>
              <a:t>11</a:t>
            </a:fld>
            <a:endParaRPr lang="en-US"/>
          </a:p>
        </p:txBody>
      </p:sp>
    </p:spTree>
    <p:extLst>
      <p:ext uri="{BB962C8B-B14F-4D97-AF65-F5344CB8AC3E}">
        <p14:creationId xmlns:p14="http://schemas.microsoft.com/office/powerpoint/2010/main" val="67801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626FF4-A3EA-4C37-B727-1638A3A250C8}"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2624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B7F68-7AFC-4673-BE39-96EA9709D697}"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05153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72EAD-895B-4FC0-BD12-CB2C2593EA10}"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13804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6E473-62F4-4574-B93D-BFB8AA049DED}" type="datetime1">
              <a:rPr lang="en-US" smtClean="0">
                <a:solidFill>
                  <a:prstClr val="black">
                    <a:tint val="75000"/>
                  </a:prstClr>
                </a:solidFill>
              </a:rPr>
              <a:t>5/18/15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874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24771-D627-4F0C-A098-173CA484E02C}" type="datetime1">
              <a:rPr lang="en-US" smtClean="0">
                <a:solidFill>
                  <a:prstClr val="black">
                    <a:tint val="75000"/>
                  </a:prstClr>
                </a:solidFill>
              </a:rPr>
              <a:t>5/18/15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039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23727-E72E-492E-8F57-DFF851282256}" type="datetime1">
              <a:rPr lang="en-US" smtClean="0">
                <a:solidFill>
                  <a:prstClr val="black">
                    <a:tint val="75000"/>
                  </a:prstClr>
                </a:solidFill>
              </a:rPr>
              <a:t>5/18/15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64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1B6ED3-2058-43A5-A3D2-39B2C495664A}" type="datetime1">
              <a:rPr lang="en-US" smtClean="0">
                <a:solidFill>
                  <a:prstClr val="black">
                    <a:tint val="75000"/>
                  </a:prstClr>
                </a:solidFill>
              </a:rPr>
              <a:t>5/18/15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29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6F883-2EC4-40B1-9A8D-3A09EEFA78A0}" type="datetime1">
              <a:rPr lang="en-US" smtClean="0">
                <a:solidFill>
                  <a:prstClr val="black">
                    <a:tint val="75000"/>
                  </a:prstClr>
                </a:solidFill>
              </a:rPr>
              <a:t>5/18/15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69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C45E5D-E5F9-483B-8082-775963558B8A}" type="datetime1">
              <a:rPr lang="en-US" smtClean="0">
                <a:solidFill>
                  <a:prstClr val="black">
                    <a:tint val="75000"/>
                  </a:prstClr>
                </a:solidFill>
              </a:rPr>
              <a:t>5/18/15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412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3F203-F970-494C-8234-4B49A6360205}" type="datetime1">
              <a:rPr lang="en-US" smtClean="0">
                <a:solidFill>
                  <a:prstClr val="black">
                    <a:tint val="75000"/>
                  </a:prstClr>
                </a:solidFill>
              </a:rPr>
              <a:t>5/18/15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33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DF78E-5E65-4854-9322-85289F326BC5}" type="datetime1">
              <a:rPr lang="en-US" smtClean="0">
                <a:solidFill>
                  <a:prstClr val="black">
                    <a:tint val="75000"/>
                  </a:prstClr>
                </a:solidFill>
              </a:rPr>
              <a:t>5/18/15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79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28397-E47B-440E-BC8E-1BFBE4C9A77B}"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865796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86473-9EA7-4913-BD7E-3298EA9870FD}" type="datetime1">
              <a:rPr lang="en-US" smtClean="0">
                <a:solidFill>
                  <a:prstClr val="black">
                    <a:tint val="75000"/>
                  </a:prstClr>
                </a:solidFill>
              </a:rPr>
              <a:t>5/18/15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01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C5CF14-7E5A-48FE-A385-C8A81E29D8CA}" type="datetime1">
              <a:rPr lang="en-US" smtClean="0">
                <a:solidFill>
                  <a:prstClr val="black">
                    <a:tint val="75000"/>
                  </a:prstClr>
                </a:solidFill>
              </a:rPr>
              <a:t>5/18/15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00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48916-19C5-4D74-BC6E-9372C39F45EF}" type="datetime1">
              <a:rPr lang="en-US" smtClean="0">
                <a:solidFill>
                  <a:prstClr val="black">
                    <a:tint val="75000"/>
                  </a:prstClr>
                </a:solidFill>
              </a:rPr>
              <a:t>5/18/15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73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8D46B-566B-4DA2-90CE-9FFF5669E1DD}" type="datetime1">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93465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4AF82-7CBA-45E3-8DBD-E91ED83882E2}" type="datetime1">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6645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BDF07-DDDA-4EF4-88F0-259E6C9160B2}" type="datetime1">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37932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A57B7-9473-4531-A0A9-CEC394B6BFA3}" type="datetime1">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5648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DF6DC-8F4C-423A-9D01-11C3ABCF867F}" type="datetime1">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75102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BA917-C4E4-4019-958F-E90179715277}" type="datetime1">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98611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BEDC7-65EA-46D4-90A4-5459111CD448}" type="datetime1">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7077665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92805-2463-4DB6-A1D7-EED05F684EFA}" type="datetime1">
              <a:rPr lang="en-US" smtClean="0"/>
              <a:t>5/18/15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155094493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D8806-2E7C-41E7-AA00-A0756CB5BAC0}" type="datetime1">
              <a:rPr lang="en-US" smtClean="0">
                <a:solidFill>
                  <a:prstClr val="black">
                    <a:tint val="75000"/>
                  </a:prstClr>
                </a:solidFill>
              </a:rPr>
              <a:t>5/18/15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CE407-6216-4202-80E4-A30DC2F709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31402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hyperlink" Target="https://pages.cs.wisc.edu/~rchat/projects/NoCrack.html"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0.pn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7.jpe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330" y="1700126"/>
            <a:ext cx="7488620" cy="1724867"/>
          </a:xfrm>
        </p:spPr>
        <p:txBody>
          <a:bodyPr>
            <a:noAutofit/>
          </a:bodyPr>
          <a:lstStyle/>
          <a:p>
            <a:r>
              <a:rPr lang="en-US" sz="3200" dirty="0">
                <a:latin typeface="Century Gothic"/>
                <a:cs typeface="Century Gothic"/>
              </a:rPr>
              <a:t>Cracking-Resistant Password Vaults </a:t>
            </a:r>
            <a:r>
              <a:rPr lang="en-US" sz="3200" dirty="0" smtClean="0">
                <a:latin typeface="Century Gothic"/>
                <a:cs typeface="Century Gothic"/>
              </a:rPr>
              <a:t>Using </a:t>
            </a:r>
            <a:br>
              <a:rPr lang="en-US" sz="3200" dirty="0" smtClean="0">
                <a:latin typeface="Century Gothic"/>
                <a:cs typeface="Century Gothic"/>
              </a:rPr>
            </a:br>
            <a:r>
              <a:rPr lang="en-US" sz="3200" dirty="0" smtClean="0">
                <a:latin typeface="Century Gothic"/>
                <a:cs typeface="Century Gothic"/>
              </a:rPr>
              <a:t>Natural </a:t>
            </a:r>
            <a:r>
              <a:rPr lang="en-US" sz="3200" dirty="0">
                <a:latin typeface="Century Gothic"/>
                <a:cs typeface="Century Gothic"/>
              </a:rPr>
              <a:t>Language Encoders</a:t>
            </a:r>
            <a:endParaRPr lang="en-US" sz="4000" dirty="0">
              <a:latin typeface="Century Gothic"/>
              <a:cs typeface="Century Gothic"/>
            </a:endParaRPr>
          </a:p>
        </p:txBody>
      </p:sp>
      <p:graphicFrame>
        <p:nvGraphicFramePr>
          <p:cNvPr id="5" name="Table 4"/>
          <p:cNvGraphicFramePr>
            <a:graphicFrameLocks noGrp="1"/>
          </p:cNvGraphicFramePr>
          <p:nvPr>
            <p:extLst>
              <p:ext uri="{D42A27DB-BD31-4B8C-83A1-F6EECF244321}">
                <p14:modId xmlns:p14="http://schemas.microsoft.com/office/powerpoint/2010/main" val="3277155417"/>
              </p:ext>
            </p:extLst>
          </p:nvPr>
        </p:nvGraphicFramePr>
        <p:xfrm>
          <a:off x="983555" y="4166398"/>
          <a:ext cx="7130784" cy="2191314"/>
        </p:xfrm>
        <a:graphic>
          <a:graphicData uri="http://schemas.openxmlformats.org/drawingml/2006/table">
            <a:tbl>
              <a:tblPr firstRow="1" bandRow="1">
                <a:tableStyleId>{2D5ABB26-0587-4C30-8999-92F81FD0307C}</a:tableStyleId>
              </a:tblPr>
              <a:tblGrid>
                <a:gridCol w="3642233"/>
                <a:gridCol w="3488551"/>
              </a:tblGrid>
              <a:tr h="1174005">
                <a:tc>
                  <a:txBody>
                    <a:bodyPr/>
                    <a:lstStyle/>
                    <a:p>
                      <a:pPr algn="ctr"/>
                      <a:r>
                        <a:rPr lang="en-US" sz="1800" b="1" dirty="0" smtClean="0">
                          <a:solidFill>
                            <a:schemeClr val="accent1">
                              <a:lumMod val="50000"/>
                            </a:schemeClr>
                          </a:solidFill>
                          <a:latin typeface="Century Gothic"/>
                          <a:cs typeface="Century Gothic"/>
                        </a:rPr>
                        <a:t>Rahul </a:t>
                      </a:r>
                      <a:r>
                        <a:rPr lang="en-US" sz="1800" b="1" dirty="0" err="1" smtClean="0">
                          <a:solidFill>
                            <a:schemeClr val="accent1">
                              <a:lumMod val="50000"/>
                            </a:schemeClr>
                          </a:solidFill>
                          <a:latin typeface="Century Gothic"/>
                          <a:cs typeface="Century Gothic"/>
                        </a:rPr>
                        <a:t>Chatterjee</a:t>
                      </a:r>
                      <a:endParaRPr lang="en-US" sz="1800" b="1" baseline="30000" dirty="0" smtClean="0">
                        <a:solidFill>
                          <a:schemeClr val="accent1">
                            <a:lumMod val="50000"/>
                          </a:schemeClr>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6">
                              <a:lumMod val="75000"/>
                            </a:schemeClr>
                          </a:solidFill>
                          <a:latin typeface="Century Gothic"/>
                          <a:cs typeface="Century Gothic"/>
                        </a:rPr>
                        <a:t>U</a:t>
                      </a:r>
                      <a:r>
                        <a:rPr lang="en-US" sz="1800" baseline="0" dirty="0" smtClean="0">
                          <a:solidFill>
                            <a:schemeClr val="accent6">
                              <a:lumMod val="75000"/>
                            </a:schemeClr>
                          </a:solidFill>
                          <a:latin typeface="Century Gothic"/>
                          <a:cs typeface="Century Gothic"/>
                        </a:rPr>
                        <a:t>W-Madison</a:t>
                      </a:r>
                      <a:endParaRPr lang="en-US" sz="1800" dirty="0" smtClean="0">
                        <a:solidFill>
                          <a:schemeClr val="accent6">
                            <a:lumMod val="75000"/>
                          </a:schemeClr>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6">
                              <a:lumMod val="75000"/>
                            </a:schemeClr>
                          </a:solidFill>
                          <a:latin typeface="Century Gothic"/>
                          <a:cs typeface="Century Gothic"/>
                        </a:rPr>
                        <a:t>&amp; Cornell University (Fall 2015)</a:t>
                      </a:r>
                    </a:p>
                  </a:txBody>
                  <a:tcPr/>
                </a:tc>
                <a:tc>
                  <a:txBody>
                    <a:bodyPr/>
                    <a:lstStyle/>
                    <a:p>
                      <a:pPr algn="ctr"/>
                      <a:r>
                        <a:rPr lang="en-US" sz="1800" dirty="0" smtClean="0">
                          <a:solidFill>
                            <a:schemeClr val="accent1">
                              <a:lumMod val="50000"/>
                            </a:schemeClr>
                          </a:solidFill>
                          <a:latin typeface="Century Gothic"/>
                          <a:cs typeface="Century Gothic"/>
                        </a:rPr>
                        <a:t>Joseph </a:t>
                      </a:r>
                      <a:r>
                        <a:rPr lang="en-US" sz="1800" dirty="0" err="1" smtClean="0">
                          <a:solidFill>
                            <a:schemeClr val="accent1">
                              <a:lumMod val="50000"/>
                            </a:schemeClr>
                          </a:solidFill>
                          <a:latin typeface="Century Gothic"/>
                          <a:cs typeface="Century Gothic"/>
                        </a:rPr>
                        <a:t>Bonneau</a:t>
                      </a:r>
                      <a:endParaRPr lang="en-US" sz="1800" dirty="0" smtClean="0">
                        <a:solidFill>
                          <a:schemeClr val="accent1">
                            <a:lumMod val="50000"/>
                          </a:schemeClr>
                        </a:solidFill>
                        <a:latin typeface="Century Gothic"/>
                        <a:cs typeface="Century Gothic"/>
                      </a:endParaRPr>
                    </a:p>
                    <a:p>
                      <a:pPr algn="ctr"/>
                      <a:r>
                        <a:rPr lang="en-US" sz="1800" dirty="0" smtClean="0">
                          <a:solidFill>
                            <a:schemeClr val="accent6">
                              <a:lumMod val="75000"/>
                            </a:schemeClr>
                          </a:solidFill>
                          <a:latin typeface="Century Gothic"/>
                          <a:cs typeface="Century Gothic"/>
                        </a:rPr>
                        <a:t>Stanford University</a:t>
                      </a:r>
                      <a:endParaRPr lang="en-US" dirty="0"/>
                    </a:p>
                  </a:txBody>
                  <a:tcPr/>
                </a:tc>
              </a:tr>
              <a:tr h="1017309">
                <a:tc>
                  <a:txBody>
                    <a:bodyPr/>
                    <a:lstStyle/>
                    <a:p>
                      <a:pPr algn="ctr"/>
                      <a:r>
                        <a:rPr lang="en-US" sz="1800" dirty="0" smtClean="0">
                          <a:solidFill>
                            <a:schemeClr val="accent1">
                              <a:lumMod val="50000"/>
                            </a:schemeClr>
                          </a:solidFill>
                          <a:latin typeface="Century Gothic"/>
                          <a:cs typeface="Century Gothic"/>
                        </a:rPr>
                        <a:t>Ari </a:t>
                      </a:r>
                      <a:r>
                        <a:rPr lang="en-US" sz="1800" dirty="0" err="1" smtClean="0">
                          <a:solidFill>
                            <a:schemeClr val="accent1">
                              <a:lumMod val="50000"/>
                            </a:schemeClr>
                          </a:solidFill>
                          <a:latin typeface="Century Gothic"/>
                          <a:cs typeface="Century Gothic"/>
                        </a:rPr>
                        <a:t>Juels</a:t>
                      </a:r>
                      <a:endParaRPr lang="en-US" sz="1800" dirty="0" smtClean="0">
                        <a:solidFill>
                          <a:schemeClr val="accent1">
                            <a:lumMod val="50000"/>
                          </a:schemeClr>
                        </a:solidFill>
                        <a:latin typeface="Century Gothic"/>
                        <a:cs typeface="Century Gothic"/>
                      </a:endParaRPr>
                    </a:p>
                    <a:p>
                      <a:pPr algn="ctr"/>
                      <a:r>
                        <a:rPr lang="en-US" sz="1800" dirty="0" smtClean="0">
                          <a:solidFill>
                            <a:schemeClr val="accent6">
                              <a:lumMod val="75000"/>
                            </a:schemeClr>
                          </a:solidFill>
                          <a:latin typeface="Century Gothic"/>
                          <a:cs typeface="Century Gothic"/>
                        </a:rPr>
                        <a:t>Cornell Tech (Jacobs Inst.)</a:t>
                      </a:r>
                      <a:endParaRPr lang="en-US" dirty="0"/>
                    </a:p>
                  </a:txBody>
                  <a:tcPr/>
                </a:tc>
                <a:tc>
                  <a:txBody>
                    <a:bodyPr/>
                    <a:lstStyle/>
                    <a:p>
                      <a:pPr algn="ctr"/>
                      <a:r>
                        <a:rPr lang="en-US" sz="1800" dirty="0" smtClean="0">
                          <a:solidFill>
                            <a:schemeClr val="accent1">
                              <a:lumMod val="50000"/>
                            </a:schemeClr>
                          </a:solidFill>
                          <a:latin typeface="Century Gothic"/>
                          <a:cs typeface="Century Gothic"/>
                        </a:rPr>
                        <a:t>Thomas </a:t>
                      </a:r>
                      <a:r>
                        <a:rPr lang="en-US" sz="1800" dirty="0" err="1" smtClean="0">
                          <a:solidFill>
                            <a:schemeClr val="accent1">
                              <a:lumMod val="50000"/>
                            </a:schemeClr>
                          </a:solidFill>
                          <a:latin typeface="Century Gothic"/>
                          <a:cs typeface="Century Gothic"/>
                        </a:rPr>
                        <a:t>Ristenpart</a:t>
                      </a:r>
                      <a:endParaRPr lang="en-US" sz="1800" baseline="30000" dirty="0" smtClean="0">
                        <a:solidFill>
                          <a:schemeClr val="accent1">
                            <a:lumMod val="50000"/>
                          </a:schemeClr>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6">
                              <a:lumMod val="75000"/>
                            </a:schemeClr>
                          </a:solidFill>
                          <a:latin typeface="Century Gothic"/>
                          <a:cs typeface="Century Gothic"/>
                        </a:rPr>
                        <a:t>U</a:t>
                      </a:r>
                      <a:r>
                        <a:rPr lang="en-US" sz="1800" baseline="0" dirty="0" smtClean="0">
                          <a:solidFill>
                            <a:schemeClr val="accent6">
                              <a:lumMod val="75000"/>
                            </a:schemeClr>
                          </a:solidFill>
                          <a:latin typeface="Century Gothic"/>
                          <a:cs typeface="Century Gothic"/>
                        </a:rPr>
                        <a:t>W-Madison</a:t>
                      </a:r>
                      <a:endParaRPr lang="en-US" sz="1800" dirty="0" smtClean="0">
                        <a:solidFill>
                          <a:schemeClr val="accent6">
                            <a:lumMod val="75000"/>
                          </a:schemeClr>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6">
                              <a:lumMod val="75000"/>
                            </a:schemeClr>
                          </a:solidFill>
                          <a:latin typeface="Century Gothic"/>
                          <a:cs typeface="Century Gothic"/>
                        </a:rPr>
                        <a:t>&amp; Cornell Tech (next week)</a:t>
                      </a:r>
                    </a:p>
                  </a:txBody>
                  <a:tcPr/>
                </a:tc>
              </a:tr>
            </a:tbl>
          </a:graphicData>
        </a:graphic>
      </p:graphicFrame>
    </p:spTree>
    <p:extLst>
      <p:ext uri="{BB962C8B-B14F-4D97-AF65-F5344CB8AC3E}">
        <p14:creationId xmlns:p14="http://schemas.microsoft.com/office/powerpoint/2010/main" val="4875968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Our Contribution</a:t>
            </a:r>
            <a:endParaRPr lang="en-US" dirty="0">
              <a:latin typeface="Century Gothic" pitchFamily="34" charset="0"/>
            </a:endParaRPr>
          </a:p>
        </p:txBody>
      </p:sp>
      <p:sp>
        <p:nvSpPr>
          <p:cNvPr id="3" name="Content Placeholder 2"/>
          <p:cNvSpPr>
            <a:spLocks noGrp="1"/>
          </p:cNvSpPr>
          <p:nvPr>
            <p:ph idx="1"/>
          </p:nvPr>
        </p:nvSpPr>
        <p:spPr/>
        <p:txBody>
          <a:bodyPr>
            <a:noAutofit/>
          </a:bodyPr>
          <a:lstStyle/>
          <a:p>
            <a:pPr>
              <a:lnSpc>
                <a:spcPct val="120000"/>
              </a:lnSpc>
            </a:pPr>
            <a:r>
              <a:rPr lang="en-US" sz="2000" dirty="0" smtClean="0">
                <a:solidFill>
                  <a:srgbClr val="0070C0"/>
                </a:solidFill>
                <a:latin typeface="Century Gothic" pitchFamily="34" charset="0"/>
              </a:rPr>
              <a:t>Goal: </a:t>
            </a:r>
          </a:p>
          <a:p>
            <a:pPr lvl="1">
              <a:lnSpc>
                <a:spcPct val="120000"/>
              </a:lnSpc>
            </a:pPr>
            <a:r>
              <a:rPr lang="en-US" sz="2000" dirty="0" smtClean="0">
                <a:solidFill>
                  <a:schemeClr val="accent6">
                    <a:lumMod val="75000"/>
                  </a:schemeClr>
                </a:solidFill>
                <a:latin typeface="Century Gothic" pitchFamily="34" charset="0"/>
              </a:rPr>
              <a:t>Prevent offline attack on password vaults</a:t>
            </a:r>
          </a:p>
          <a:p>
            <a:pPr>
              <a:lnSpc>
                <a:spcPct val="120000"/>
              </a:lnSpc>
            </a:pPr>
            <a:r>
              <a:rPr lang="en-US" sz="2000" dirty="0" smtClean="0">
                <a:solidFill>
                  <a:srgbClr val="0070C0"/>
                </a:solidFill>
                <a:latin typeface="Century Gothic" pitchFamily="34" charset="0"/>
              </a:rPr>
              <a:t>How </a:t>
            </a:r>
            <a:r>
              <a:rPr lang="en-US" sz="2000" dirty="0" smtClean="0">
                <a:solidFill>
                  <a:srgbClr val="0070C0"/>
                </a:solidFill>
                <a:latin typeface="Albertus MT Lt" pitchFamily="18" charset="0"/>
              </a:rPr>
              <a:t>?</a:t>
            </a:r>
            <a:r>
              <a:rPr lang="en-US" sz="2000" dirty="0" smtClean="0">
                <a:solidFill>
                  <a:srgbClr val="0070C0"/>
                </a:solidFill>
                <a:latin typeface="Century Gothic" pitchFamily="34" charset="0"/>
              </a:rPr>
              <a:t> </a:t>
            </a:r>
          </a:p>
          <a:p>
            <a:pPr lvl="1">
              <a:lnSpc>
                <a:spcPct val="120000"/>
              </a:lnSpc>
            </a:pPr>
            <a:r>
              <a:rPr lang="en-US" sz="1800" dirty="0" smtClean="0">
                <a:solidFill>
                  <a:schemeClr val="accent6">
                    <a:lumMod val="75000"/>
                  </a:schemeClr>
                </a:solidFill>
                <a:latin typeface="Century Gothic" pitchFamily="34" charset="0"/>
              </a:rPr>
              <a:t>Decoy Techniques</a:t>
            </a:r>
          </a:p>
          <a:p>
            <a:pPr>
              <a:lnSpc>
                <a:spcPct val="120000"/>
              </a:lnSpc>
            </a:pPr>
            <a:r>
              <a:rPr lang="en-US" sz="2000" dirty="0" smtClean="0">
                <a:latin typeface="Century Gothic" pitchFamily="34" charset="0"/>
              </a:rPr>
              <a:t>Show existing decoy techniques have a subtle vulnerability</a:t>
            </a:r>
          </a:p>
          <a:p>
            <a:pPr lvl="1">
              <a:lnSpc>
                <a:spcPct val="120000"/>
              </a:lnSpc>
            </a:pPr>
            <a:r>
              <a:rPr lang="en-US" sz="2000" b="1" dirty="0" err="1" smtClean="0">
                <a:latin typeface="Century Gothic" pitchFamily="34" charset="0"/>
              </a:rPr>
              <a:t>Kamouflage</a:t>
            </a:r>
            <a:r>
              <a:rPr lang="en-US" sz="2000" dirty="0" smtClean="0">
                <a:latin typeface="Century Gothic" pitchFamily="34" charset="0"/>
              </a:rPr>
              <a:t> by </a:t>
            </a:r>
            <a:r>
              <a:rPr lang="en-US" sz="2000" dirty="0" err="1" smtClean="0">
                <a:latin typeface="Century Gothic" pitchFamily="34" charset="0"/>
              </a:rPr>
              <a:t>Bojinov</a:t>
            </a:r>
            <a:r>
              <a:rPr lang="en-US" sz="2000" dirty="0" smtClean="0">
                <a:latin typeface="Century Gothic" pitchFamily="34" charset="0"/>
              </a:rPr>
              <a:t> et al. can </a:t>
            </a:r>
            <a:r>
              <a:rPr lang="en-US" sz="2000" u="sng" dirty="0" smtClean="0">
                <a:latin typeface="Century Gothic" pitchFamily="34" charset="0"/>
              </a:rPr>
              <a:t>degrade</a:t>
            </a:r>
            <a:r>
              <a:rPr lang="en-US" sz="2000" dirty="0" smtClean="0">
                <a:latin typeface="Century Gothic" pitchFamily="34" charset="0"/>
              </a:rPr>
              <a:t> security compared to standard password-based encryption</a:t>
            </a:r>
          </a:p>
          <a:p>
            <a:pPr>
              <a:lnSpc>
                <a:spcPct val="120000"/>
              </a:lnSpc>
            </a:pPr>
            <a:r>
              <a:rPr lang="en-US" sz="2000" dirty="0" smtClean="0">
                <a:latin typeface="Century Gothic" pitchFamily="34" charset="0"/>
              </a:rPr>
              <a:t>Build a new </a:t>
            </a:r>
            <a:r>
              <a:rPr lang="en-US" sz="2000" dirty="0" smtClean="0">
                <a:latin typeface="Century Gothic" pitchFamily="34" charset="0"/>
              </a:rPr>
              <a:t>mechanism:  </a:t>
            </a:r>
            <a:r>
              <a:rPr lang="en-US" sz="2000" b="1" dirty="0" smtClean="0">
                <a:latin typeface="Century Gothic" pitchFamily="34" charset="0"/>
              </a:rPr>
              <a:t>Natural Language Encoder (NLE)</a:t>
            </a:r>
            <a:r>
              <a:rPr lang="en-US" sz="2000" dirty="0" smtClean="0">
                <a:latin typeface="Century Gothic" pitchFamily="34" charset="0"/>
              </a:rPr>
              <a:t> </a:t>
            </a:r>
          </a:p>
          <a:p>
            <a:pPr lvl="1">
              <a:lnSpc>
                <a:spcPct val="120000"/>
              </a:lnSpc>
            </a:pPr>
            <a:r>
              <a:rPr lang="en-US" sz="2000" dirty="0">
                <a:solidFill>
                  <a:schemeClr val="accent6">
                    <a:lumMod val="75000"/>
                  </a:schemeClr>
                </a:solidFill>
                <a:latin typeface="Century Gothic" pitchFamily="34" charset="0"/>
              </a:rPr>
              <a:t>Honey </a:t>
            </a:r>
            <a:r>
              <a:rPr lang="en-US" sz="2000" dirty="0" smtClean="0">
                <a:solidFill>
                  <a:schemeClr val="accent6">
                    <a:lumMod val="75000"/>
                  </a:schemeClr>
                </a:solidFill>
                <a:latin typeface="Century Gothic" pitchFamily="34" charset="0"/>
              </a:rPr>
              <a:t>Encryption</a:t>
            </a:r>
            <a:endParaRPr lang="en-US" sz="2400" dirty="0">
              <a:latin typeface="Century Gothic" pitchFamily="34" charset="0"/>
            </a:endParaRPr>
          </a:p>
          <a:p>
            <a:pPr lvl="1">
              <a:lnSpc>
                <a:spcPct val="120000"/>
              </a:lnSpc>
            </a:pPr>
            <a:r>
              <a:rPr lang="en-US" sz="2000" dirty="0" err="1" smtClean="0">
                <a:solidFill>
                  <a:schemeClr val="accent6">
                    <a:lumMod val="75000"/>
                  </a:schemeClr>
                </a:solidFill>
                <a:latin typeface="Century Gothic" pitchFamily="34" charset="0"/>
              </a:rPr>
              <a:t>NoCrack</a:t>
            </a:r>
            <a:r>
              <a:rPr lang="en-US" sz="2000" dirty="0" smtClean="0">
                <a:solidFill>
                  <a:schemeClr val="accent6">
                    <a:lumMod val="75000"/>
                  </a:schemeClr>
                </a:solidFill>
                <a:latin typeface="Century Gothic" pitchFamily="34" charset="0"/>
              </a:rPr>
              <a:t>: </a:t>
            </a:r>
            <a:r>
              <a:rPr lang="en-US" sz="2000" dirty="0" smtClean="0">
                <a:solidFill>
                  <a:srgbClr val="000000"/>
                </a:solidFill>
                <a:latin typeface="Century Gothic" pitchFamily="34" charset="0"/>
              </a:rPr>
              <a:t>new password vault system with decoys</a:t>
            </a:r>
            <a:endParaRPr lang="en-US" sz="2000" dirty="0">
              <a:solidFill>
                <a:srgbClr val="000000"/>
              </a:solidFill>
              <a:latin typeface="Century Gothic" pitchFamily="34" charset="0"/>
            </a:endParaRPr>
          </a:p>
        </p:txBody>
      </p:sp>
    </p:spTree>
    <p:extLst>
      <p:ext uri="{BB962C8B-B14F-4D97-AF65-F5344CB8AC3E}">
        <p14:creationId xmlns:p14="http://schemas.microsoft.com/office/powerpoint/2010/main" val="2300529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iterate type="lt">
                                    <p:tmAbs val="0"/>
                                  </p:iterate>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iterate type="lt">
                                    <p:tmAbs val="0"/>
                                  </p:iterate>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entury Gothic" pitchFamily="34" charset="0"/>
              </a:rPr>
              <a:t>Kamouflage</a:t>
            </a:r>
            <a:endParaRPr lang="en-US" dirty="0">
              <a:latin typeface="Century Gothic" pitchFamily="34" charset="0"/>
            </a:endParaRPr>
          </a:p>
        </p:txBody>
      </p:sp>
      <p:sp>
        <p:nvSpPr>
          <p:cNvPr id="18" name="TextBox 17"/>
          <p:cNvSpPr txBox="1"/>
          <p:nvPr/>
        </p:nvSpPr>
        <p:spPr>
          <a:xfrm>
            <a:off x="522498" y="1417638"/>
            <a:ext cx="122177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400" dirty="0" smtClean="0">
                <a:solidFill>
                  <a:srgbClr val="00B050"/>
                </a:solidFill>
                <a:latin typeface="Monaco"/>
              </a:rPr>
              <a:t>abcdef12</a:t>
            </a:r>
          </a:p>
          <a:p>
            <a:pPr fontAlgn="t"/>
            <a:r>
              <a:rPr lang="en-US" sz="1400" dirty="0" smtClean="0">
                <a:solidFill>
                  <a:srgbClr val="00B050"/>
                </a:solidFill>
                <a:latin typeface="Monaco"/>
              </a:rPr>
              <a:t>abcdef02</a:t>
            </a:r>
            <a:endParaRPr lang="en-US" sz="1400" dirty="0">
              <a:solidFill>
                <a:srgbClr val="00B050"/>
              </a:solidFill>
              <a:latin typeface="Monaco"/>
            </a:endParaRPr>
          </a:p>
          <a:p>
            <a:pPr fontAlgn="t"/>
            <a:r>
              <a:rPr lang="en-US" sz="1400" dirty="0" smtClean="0">
                <a:solidFill>
                  <a:srgbClr val="00B050"/>
                </a:solidFill>
                <a:latin typeface="Monaco"/>
              </a:rPr>
              <a:t>abcdef#1</a:t>
            </a:r>
            <a:endParaRPr lang="en-US" sz="1400" dirty="0">
              <a:solidFill>
                <a:srgbClr val="00B050"/>
              </a:solidFill>
              <a:latin typeface="Monaco"/>
            </a:endParaRPr>
          </a:p>
          <a:p>
            <a:pPr fontAlgn="t"/>
            <a:r>
              <a:rPr lang="en-US" sz="1400" dirty="0" err="1" smtClean="0">
                <a:solidFill>
                  <a:srgbClr val="00B050"/>
                </a:solidFill>
                <a:latin typeface="Monaco"/>
              </a:rPr>
              <a:t>thomas</a:t>
            </a:r>
            <a:endParaRPr lang="en-US" sz="1400" dirty="0" smtClean="0">
              <a:solidFill>
                <a:srgbClr val="00B050"/>
              </a:solidFill>
              <a:latin typeface="Monaco"/>
            </a:endParaRPr>
          </a:p>
          <a:p>
            <a:pPr fontAlgn="t"/>
            <a:r>
              <a:rPr lang="en-US" sz="1400" dirty="0" smtClean="0">
                <a:solidFill>
                  <a:srgbClr val="00B050"/>
                </a:solidFill>
                <a:latin typeface="Monaco"/>
              </a:rPr>
              <a:t>temple#00</a:t>
            </a:r>
            <a:endParaRPr lang="en-US" sz="1400" dirty="0">
              <a:solidFill>
                <a:srgbClr val="00B050"/>
              </a:solidFill>
              <a:latin typeface="Monaco"/>
            </a:endParaRPr>
          </a:p>
        </p:txBody>
      </p:sp>
      <p:sp>
        <p:nvSpPr>
          <p:cNvPr id="20" name="TextBox 19"/>
          <p:cNvSpPr txBox="1"/>
          <p:nvPr/>
        </p:nvSpPr>
        <p:spPr>
          <a:xfrm>
            <a:off x="522499" y="2753401"/>
            <a:ext cx="1229460"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400" dirty="0" smtClean="0">
                <a:solidFill>
                  <a:srgbClr val="00B050"/>
                </a:solidFill>
                <a:latin typeface="Monaco"/>
              </a:rPr>
              <a:t>travis99</a:t>
            </a:r>
          </a:p>
          <a:p>
            <a:pPr fontAlgn="t"/>
            <a:r>
              <a:rPr lang="en-US" sz="1400" dirty="0" smtClean="0">
                <a:solidFill>
                  <a:srgbClr val="00B050"/>
                </a:solidFill>
                <a:latin typeface="Monaco"/>
              </a:rPr>
              <a:t>travis12</a:t>
            </a:r>
            <a:endParaRPr lang="en-US" sz="1400" dirty="0">
              <a:solidFill>
                <a:srgbClr val="00B050"/>
              </a:solidFill>
              <a:latin typeface="Monaco"/>
            </a:endParaRPr>
          </a:p>
          <a:p>
            <a:pPr fontAlgn="t"/>
            <a:r>
              <a:rPr lang="en-US" sz="1400" dirty="0" smtClean="0">
                <a:solidFill>
                  <a:srgbClr val="00B050"/>
                </a:solidFill>
                <a:latin typeface="Monaco"/>
              </a:rPr>
              <a:t>travis@7</a:t>
            </a:r>
            <a:endParaRPr lang="en-US" sz="1400" dirty="0">
              <a:solidFill>
                <a:srgbClr val="00B050"/>
              </a:solidFill>
              <a:latin typeface="Monaco"/>
            </a:endParaRPr>
          </a:p>
          <a:p>
            <a:pPr fontAlgn="t"/>
            <a:r>
              <a:rPr lang="en-US" sz="1400" dirty="0" smtClean="0">
                <a:solidFill>
                  <a:srgbClr val="00B050"/>
                </a:solidFill>
                <a:latin typeface="Monaco"/>
              </a:rPr>
              <a:t>soccer smiles@33</a:t>
            </a:r>
            <a:endParaRPr lang="en-US" sz="1400" dirty="0">
              <a:solidFill>
                <a:srgbClr val="00B050"/>
              </a:solidFill>
              <a:latin typeface="Monaco"/>
            </a:endParaRPr>
          </a:p>
        </p:txBody>
      </p:sp>
      <p:sp>
        <p:nvSpPr>
          <p:cNvPr id="21" name="TextBox 20"/>
          <p:cNvSpPr txBox="1"/>
          <p:nvPr/>
        </p:nvSpPr>
        <p:spPr>
          <a:xfrm>
            <a:off x="530183" y="4089164"/>
            <a:ext cx="1221776" cy="116955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400" dirty="0" smtClean="0">
                <a:solidFill>
                  <a:srgbClr val="00B050"/>
                </a:solidFill>
                <a:latin typeface="Monaco"/>
              </a:rPr>
              <a:t>family00</a:t>
            </a:r>
          </a:p>
          <a:p>
            <a:pPr fontAlgn="t"/>
            <a:r>
              <a:rPr lang="en-US" sz="1400" dirty="0" smtClean="0">
                <a:solidFill>
                  <a:srgbClr val="00B050"/>
                </a:solidFill>
                <a:latin typeface="Monaco"/>
              </a:rPr>
              <a:t>family01</a:t>
            </a:r>
            <a:endParaRPr lang="en-US" sz="1400" dirty="0">
              <a:solidFill>
                <a:srgbClr val="00B050"/>
              </a:solidFill>
              <a:latin typeface="Monaco"/>
            </a:endParaRPr>
          </a:p>
          <a:p>
            <a:pPr fontAlgn="t"/>
            <a:r>
              <a:rPr lang="en-US" sz="1400" dirty="0">
                <a:solidFill>
                  <a:srgbClr val="00B050"/>
                </a:solidFill>
                <a:latin typeface="Monaco"/>
              </a:rPr>
              <a:t>family.1</a:t>
            </a:r>
          </a:p>
          <a:p>
            <a:pPr fontAlgn="t"/>
            <a:r>
              <a:rPr lang="en-US" sz="1400" dirty="0" smtClean="0">
                <a:solidFill>
                  <a:srgbClr val="00B050"/>
                </a:solidFill>
                <a:latin typeface="Monaco"/>
              </a:rPr>
              <a:t>qwerty poiuyt.12</a:t>
            </a:r>
            <a:endParaRPr lang="en-US" sz="1400" dirty="0">
              <a:solidFill>
                <a:srgbClr val="00B050"/>
              </a:solidFill>
              <a:latin typeface="Monaco"/>
            </a:endParaRPr>
          </a:p>
        </p:txBody>
      </p:sp>
      <p:sp>
        <p:nvSpPr>
          <p:cNvPr id="23" name="TextBox 22"/>
          <p:cNvSpPr txBox="1"/>
          <p:nvPr/>
        </p:nvSpPr>
        <p:spPr>
          <a:xfrm>
            <a:off x="522498" y="5424926"/>
            <a:ext cx="1229461"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400" dirty="0" smtClean="0">
                <a:solidFill>
                  <a:srgbClr val="00B050"/>
                </a:solidFill>
                <a:latin typeface="Monaco"/>
              </a:rPr>
              <a:t>scooby33</a:t>
            </a:r>
          </a:p>
          <a:p>
            <a:pPr fontAlgn="t"/>
            <a:r>
              <a:rPr lang="en-US" sz="1400" dirty="0" smtClean="0">
                <a:solidFill>
                  <a:srgbClr val="00B050"/>
                </a:solidFill>
                <a:latin typeface="Monaco"/>
              </a:rPr>
              <a:t>scooby45</a:t>
            </a:r>
            <a:endParaRPr lang="en-US" sz="1400" dirty="0">
              <a:solidFill>
                <a:srgbClr val="00B050"/>
              </a:solidFill>
              <a:latin typeface="Monaco"/>
            </a:endParaRPr>
          </a:p>
          <a:p>
            <a:pPr fontAlgn="t"/>
            <a:r>
              <a:rPr lang="en-US" sz="1400" dirty="0" smtClean="0">
                <a:solidFill>
                  <a:srgbClr val="00B050"/>
                </a:solidFill>
                <a:latin typeface="Monaco"/>
              </a:rPr>
              <a:t>scooby@3</a:t>
            </a:r>
            <a:endParaRPr lang="en-US" sz="1400" dirty="0">
              <a:solidFill>
                <a:srgbClr val="00B050"/>
              </a:solidFill>
              <a:latin typeface="Monaco"/>
            </a:endParaRPr>
          </a:p>
          <a:p>
            <a:pPr fontAlgn="t"/>
            <a:r>
              <a:rPr lang="en-US" sz="1400" dirty="0" err="1" smtClean="0">
                <a:solidFill>
                  <a:srgbClr val="00B050"/>
                </a:solidFill>
                <a:latin typeface="Monaco"/>
              </a:rPr>
              <a:t>vanbus</a:t>
            </a:r>
            <a:r>
              <a:rPr lang="en-US" sz="1400" dirty="0" smtClean="0">
                <a:solidFill>
                  <a:srgbClr val="00B050"/>
                </a:solidFill>
                <a:latin typeface="Monaco"/>
              </a:rPr>
              <a:t> weiwei!69</a:t>
            </a:r>
            <a:endParaRPr lang="en-US" sz="1400" dirty="0">
              <a:solidFill>
                <a:srgbClr val="00B050"/>
              </a:solidFill>
              <a:latin typeface="Monaco"/>
            </a:endParaRPr>
          </a:p>
        </p:txBody>
      </p:sp>
      <p:sp>
        <p:nvSpPr>
          <p:cNvPr id="4" name="TextBox 3"/>
          <p:cNvSpPr txBox="1"/>
          <p:nvPr/>
        </p:nvSpPr>
        <p:spPr>
          <a:xfrm>
            <a:off x="1905641" y="4489273"/>
            <a:ext cx="184731" cy="369332"/>
          </a:xfrm>
          <a:prstGeom prst="rect">
            <a:avLst/>
          </a:prstGeom>
          <a:noFill/>
        </p:spPr>
        <p:txBody>
          <a:bodyPr wrap="none" rtlCol="0">
            <a:spAutoFit/>
          </a:bodyPr>
          <a:lstStyle/>
          <a:p>
            <a:endParaRPr lang="en-US" dirty="0">
              <a:solidFill>
                <a:schemeClr val="accent6"/>
              </a:solidFill>
              <a:latin typeface="Monaco" pitchFamily="49" charset="0"/>
            </a:endParaRPr>
          </a:p>
        </p:txBody>
      </p:sp>
      <p:sp>
        <p:nvSpPr>
          <p:cNvPr id="27" name="TextBox 26"/>
          <p:cNvSpPr txBox="1"/>
          <p:nvPr/>
        </p:nvSpPr>
        <p:spPr>
          <a:xfrm>
            <a:off x="1905640" y="3168899"/>
            <a:ext cx="184731" cy="369332"/>
          </a:xfrm>
          <a:prstGeom prst="rect">
            <a:avLst/>
          </a:prstGeom>
          <a:noFill/>
        </p:spPr>
        <p:txBody>
          <a:bodyPr wrap="none" rtlCol="0">
            <a:spAutoFit/>
          </a:bodyPr>
          <a:lstStyle/>
          <a:p>
            <a:endParaRPr lang="en-US" dirty="0">
              <a:solidFill>
                <a:schemeClr val="accent6"/>
              </a:solidFill>
              <a:latin typeface="Monaco" pitchFamily="49" charset="0"/>
            </a:endParaRPr>
          </a:p>
        </p:txBody>
      </p:sp>
      <p:sp>
        <p:nvSpPr>
          <p:cNvPr id="28" name="TextBox 27"/>
          <p:cNvSpPr txBox="1"/>
          <p:nvPr/>
        </p:nvSpPr>
        <p:spPr>
          <a:xfrm>
            <a:off x="1905638" y="5840424"/>
            <a:ext cx="184731" cy="369332"/>
          </a:xfrm>
          <a:prstGeom prst="rect">
            <a:avLst/>
          </a:prstGeom>
          <a:noFill/>
        </p:spPr>
        <p:txBody>
          <a:bodyPr wrap="none" rtlCol="0">
            <a:spAutoFit/>
          </a:bodyPr>
          <a:lstStyle/>
          <a:p>
            <a:endParaRPr lang="en-US" dirty="0">
              <a:solidFill>
                <a:schemeClr val="accent6"/>
              </a:solidFill>
              <a:latin typeface="Monaco" pitchFamily="49" charset="0"/>
            </a:endParaRPr>
          </a:p>
        </p:txBody>
      </p:sp>
      <p:sp>
        <p:nvSpPr>
          <p:cNvPr id="29" name="TextBox 28"/>
          <p:cNvSpPr txBox="1"/>
          <p:nvPr/>
        </p:nvSpPr>
        <p:spPr>
          <a:xfrm>
            <a:off x="2251423" y="1663859"/>
            <a:ext cx="1149674" cy="369332"/>
          </a:xfrm>
          <a:prstGeom prst="rect">
            <a:avLst/>
          </a:prstGeom>
          <a:noFill/>
        </p:spPr>
        <p:txBody>
          <a:bodyPr wrap="none" rtlCol="0">
            <a:spAutoFit/>
          </a:bodyPr>
          <a:lstStyle/>
          <a:p>
            <a:r>
              <a:rPr lang="en-US" dirty="0" smtClean="0">
                <a:solidFill>
                  <a:schemeClr val="accent6"/>
                </a:solidFill>
                <a:latin typeface="Monaco" pitchFamily="49" charset="0"/>
              </a:rPr>
              <a:t>shishi1</a:t>
            </a:r>
            <a:endParaRPr lang="en-US" sz="2000" dirty="0">
              <a:solidFill>
                <a:schemeClr val="accent6"/>
              </a:solidFill>
              <a:latin typeface="Monaco" pitchFamily="49" charset="0"/>
            </a:endParaRPr>
          </a:p>
        </p:txBody>
      </p:sp>
      <p:sp>
        <p:nvSpPr>
          <p:cNvPr id="30" name="TextBox 29"/>
          <p:cNvSpPr txBox="1"/>
          <p:nvPr/>
        </p:nvSpPr>
        <p:spPr>
          <a:xfrm>
            <a:off x="4064838" y="1417638"/>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Monaco"/>
            </a:endParaRPr>
          </a:p>
          <a:p>
            <a:pPr fontAlgn="t"/>
            <a:r>
              <a:rPr lang="en-US" sz="1400" dirty="0">
                <a:solidFill>
                  <a:srgbClr val="7030A0"/>
                </a:solidFill>
                <a:latin typeface="Monaco"/>
              </a:rPr>
              <a:t>0x73bc52e…</a:t>
            </a:r>
            <a:endParaRPr lang="en-US" sz="1400" dirty="0">
              <a:latin typeface="Monaco"/>
            </a:endParaRPr>
          </a:p>
          <a:p>
            <a:pPr fontAlgn="t"/>
            <a:r>
              <a:rPr lang="en-US" sz="1400" dirty="0">
                <a:solidFill>
                  <a:srgbClr val="7030A0"/>
                </a:solidFill>
                <a:latin typeface="Monaco"/>
              </a:rPr>
              <a:t>0x4e5e373…</a:t>
            </a:r>
            <a:endParaRPr lang="en-US" sz="1400" dirty="0">
              <a:latin typeface="Monaco"/>
            </a:endParaRPr>
          </a:p>
          <a:p>
            <a:pPr fontAlgn="t"/>
            <a:r>
              <a:rPr lang="en-US" sz="1400" dirty="0">
                <a:solidFill>
                  <a:srgbClr val="7030A0"/>
                </a:solidFill>
                <a:latin typeface="Monaco"/>
              </a:rPr>
              <a:t>0x3c8b8ea…</a:t>
            </a:r>
            <a:endParaRPr lang="en-US" sz="1400" dirty="0">
              <a:latin typeface="Monaco"/>
            </a:endParaRPr>
          </a:p>
          <a:p>
            <a:pPr fontAlgn="t"/>
            <a:r>
              <a:rPr lang="en-US" sz="1400" dirty="0">
                <a:solidFill>
                  <a:srgbClr val="7030A0"/>
                </a:solidFill>
                <a:latin typeface="Monaco"/>
              </a:rPr>
              <a:t>0xe33188a…</a:t>
            </a:r>
            <a:endParaRPr lang="en-US" sz="1400" dirty="0">
              <a:latin typeface="Monaco"/>
            </a:endParaRPr>
          </a:p>
        </p:txBody>
      </p:sp>
      <p:sp>
        <p:nvSpPr>
          <p:cNvPr id="31" name="TextBox 30"/>
          <p:cNvSpPr txBox="1"/>
          <p:nvPr/>
        </p:nvSpPr>
        <p:spPr>
          <a:xfrm>
            <a:off x="4064838" y="2753401"/>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dirty="0">
              <a:latin typeface="Arial"/>
            </a:endParaRPr>
          </a:p>
        </p:txBody>
      </p:sp>
      <p:sp>
        <p:nvSpPr>
          <p:cNvPr id="32" name="TextBox 31"/>
          <p:cNvSpPr txBox="1"/>
          <p:nvPr/>
        </p:nvSpPr>
        <p:spPr>
          <a:xfrm>
            <a:off x="4064838" y="4089163"/>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dirty="0">
              <a:latin typeface="Arial"/>
            </a:endParaRPr>
          </a:p>
        </p:txBody>
      </p:sp>
      <p:sp>
        <p:nvSpPr>
          <p:cNvPr id="33" name="TextBox 32"/>
          <p:cNvSpPr txBox="1"/>
          <p:nvPr/>
        </p:nvSpPr>
        <p:spPr>
          <a:xfrm>
            <a:off x="4064838" y="5424926"/>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dirty="0">
              <a:latin typeface="Arial"/>
            </a:endParaRPr>
          </a:p>
        </p:txBody>
      </p:sp>
      <p:sp>
        <p:nvSpPr>
          <p:cNvPr id="5" name="Notched Right Arrow 4"/>
          <p:cNvSpPr/>
          <p:nvPr/>
        </p:nvSpPr>
        <p:spPr>
          <a:xfrm>
            <a:off x="1967113" y="2002413"/>
            <a:ext cx="1882587" cy="225957"/>
          </a:xfrm>
          <a:prstGeom prst="notched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189951" y="2908894"/>
            <a:ext cx="1149674" cy="369332"/>
          </a:xfrm>
          <a:prstGeom prst="rect">
            <a:avLst/>
          </a:prstGeom>
          <a:noFill/>
        </p:spPr>
        <p:txBody>
          <a:bodyPr wrap="none" rtlCol="0">
            <a:spAutoFit/>
          </a:bodyPr>
          <a:lstStyle/>
          <a:p>
            <a:r>
              <a:rPr lang="en-US" dirty="0">
                <a:solidFill>
                  <a:schemeClr val="accent6"/>
                </a:solidFill>
                <a:latin typeface="Monaco" pitchFamily="49" charset="0"/>
              </a:rPr>
              <a:t>violet9</a:t>
            </a:r>
            <a:endParaRPr lang="en-US" sz="2000" dirty="0">
              <a:solidFill>
                <a:schemeClr val="accent6"/>
              </a:solidFill>
              <a:latin typeface="Monaco" pitchFamily="49" charset="0"/>
            </a:endParaRPr>
          </a:p>
        </p:txBody>
      </p:sp>
      <p:sp>
        <p:nvSpPr>
          <p:cNvPr id="35" name="Notched Right Arrow 34"/>
          <p:cNvSpPr/>
          <p:nvPr/>
        </p:nvSpPr>
        <p:spPr>
          <a:xfrm>
            <a:off x="1905641" y="3247448"/>
            <a:ext cx="1882587" cy="225957"/>
          </a:xfrm>
          <a:prstGeom prst="notched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251426" y="4221584"/>
            <a:ext cx="1149674" cy="369332"/>
          </a:xfrm>
          <a:prstGeom prst="rect">
            <a:avLst/>
          </a:prstGeom>
          <a:noFill/>
        </p:spPr>
        <p:txBody>
          <a:bodyPr wrap="none" rtlCol="0">
            <a:spAutoFit/>
          </a:bodyPr>
          <a:lstStyle/>
          <a:p>
            <a:r>
              <a:rPr lang="en-US" dirty="0">
                <a:solidFill>
                  <a:schemeClr val="accent6"/>
                </a:solidFill>
                <a:latin typeface="Monaco" pitchFamily="49" charset="0"/>
              </a:rPr>
              <a:t>mypass4</a:t>
            </a:r>
            <a:endParaRPr lang="en-US" sz="2000" dirty="0">
              <a:solidFill>
                <a:schemeClr val="accent6"/>
              </a:solidFill>
              <a:latin typeface="Monaco" pitchFamily="49" charset="0"/>
            </a:endParaRPr>
          </a:p>
        </p:txBody>
      </p:sp>
      <p:sp>
        <p:nvSpPr>
          <p:cNvPr id="37" name="Notched Right Arrow 36"/>
          <p:cNvSpPr/>
          <p:nvPr/>
        </p:nvSpPr>
        <p:spPr>
          <a:xfrm>
            <a:off x="1967116" y="4560138"/>
            <a:ext cx="1882587" cy="225957"/>
          </a:xfrm>
          <a:prstGeom prst="notched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2189951" y="5703572"/>
            <a:ext cx="1149674" cy="369332"/>
          </a:xfrm>
          <a:prstGeom prst="rect">
            <a:avLst/>
          </a:prstGeom>
          <a:noFill/>
        </p:spPr>
        <p:txBody>
          <a:bodyPr wrap="none" rtlCol="0">
            <a:spAutoFit/>
          </a:bodyPr>
          <a:lstStyle/>
          <a:p>
            <a:r>
              <a:rPr lang="en-US" dirty="0">
                <a:solidFill>
                  <a:schemeClr val="accent6"/>
                </a:solidFill>
                <a:latin typeface="Monaco" pitchFamily="49" charset="0"/>
              </a:rPr>
              <a:t>zxcvbn9</a:t>
            </a:r>
            <a:endParaRPr lang="en-US" sz="2000" dirty="0">
              <a:solidFill>
                <a:schemeClr val="accent6"/>
              </a:solidFill>
              <a:latin typeface="Monaco" pitchFamily="49" charset="0"/>
            </a:endParaRPr>
          </a:p>
        </p:txBody>
      </p:sp>
      <p:sp>
        <p:nvSpPr>
          <p:cNvPr id="39" name="Notched Right Arrow 38"/>
          <p:cNvSpPr/>
          <p:nvPr/>
        </p:nvSpPr>
        <p:spPr>
          <a:xfrm>
            <a:off x="1905641" y="6042126"/>
            <a:ext cx="1882587" cy="225957"/>
          </a:xfrm>
          <a:prstGeom prst="notched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320352" y="2141017"/>
            <a:ext cx="1011815" cy="369332"/>
          </a:xfrm>
          <a:prstGeom prst="rect">
            <a:avLst/>
          </a:prstGeom>
        </p:spPr>
        <p:txBody>
          <a:bodyPr wrap="none">
            <a:spAutoFit/>
          </a:bodyPr>
          <a:lstStyle/>
          <a:p>
            <a:r>
              <a:rPr lang="en-US" b="1" dirty="0">
                <a:solidFill>
                  <a:schemeClr val="bg2">
                    <a:lumMod val="10000"/>
                  </a:schemeClr>
                </a:solidFill>
                <a:latin typeface="Monaco" pitchFamily="49" charset="0"/>
              </a:rPr>
              <a:t>PKCS#5</a:t>
            </a:r>
            <a:endParaRPr lang="en-US" dirty="0"/>
          </a:p>
        </p:txBody>
      </p:sp>
      <p:sp>
        <p:nvSpPr>
          <p:cNvPr id="40" name="Rectangle 39"/>
          <p:cNvSpPr/>
          <p:nvPr/>
        </p:nvSpPr>
        <p:spPr>
          <a:xfrm>
            <a:off x="2341026" y="3426670"/>
            <a:ext cx="1011815" cy="369332"/>
          </a:xfrm>
          <a:prstGeom prst="rect">
            <a:avLst/>
          </a:prstGeom>
        </p:spPr>
        <p:txBody>
          <a:bodyPr wrap="none">
            <a:spAutoFit/>
          </a:bodyPr>
          <a:lstStyle/>
          <a:p>
            <a:r>
              <a:rPr lang="en-US" b="1" dirty="0">
                <a:solidFill>
                  <a:schemeClr val="bg2">
                    <a:lumMod val="10000"/>
                  </a:schemeClr>
                </a:solidFill>
                <a:latin typeface="Monaco" pitchFamily="49" charset="0"/>
              </a:rPr>
              <a:t>PKCS#5</a:t>
            </a:r>
            <a:endParaRPr lang="en-US" dirty="0"/>
          </a:p>
        </p:txBody>
      </p:sp>
      <p:sp>
        <p:nvSpPr>
          <p:cNvPr id="41" name="Rectangle 40"/>
          <p:cNvSpPr/>
          <p:nvPr/>
        </p:nvSpPr>
        <p:spPr>
          <a:xfrm>
            <a:off x="2341026" y="4673116"/>
            <a:ext cx="1011815" cy="369332"/>
          </a:xfrm>
          <a:prstGeom prst="rect">
            <a:avLst/>
          </a:prstGeom>
        </p:spPr>
        <p:txBody>
          <a:bodyPr wrap="none">
            <a:spAutoFit/>
          </a:bodyPr>
          <a:lstStyle/>
          <a:p>
            <a:r>
              <a:rPr lang="en-US" b="1" dirty="0">
                <a:solidFill>
                  <a:schemeClr val="bg2">
                    <a:lumMod val="10000"/>
                  </a:schemeClr>
                </a:solidFill>
                <a:latin typeface="Monaco" pitchFamily="49" charset="0"/>
              </a:rPr>
              <a:t>PKCS#5</a:t>
            </a:r>
            <a:endParaRPr lang="en-US" dirty="0"/>
          </a:p>
        </p:txBody>
      </p:sp>
      <p:sp>
        <p:nvSpPr>
          <p:cNvPr id="42" name="Rectangle 41"/>
          <p:cNvSpPr/>
          <p:nvPr/>
        </p:nvSpPr>
        <p:spPr>
          <a:xfrm>
            <a:off x="2341026" y="6172194"/>
            <a:ext cx="1011815" cy="369332"/>
          </a:xfrm>
          <a:prstGeom prst="rect">
            <a:avLst/>
          </a:prstGeom>
        </p:spPr>
        <p:txBody>
          <a:bodyPr wrap="none">
            <a:spAutoFit/>
          </a:bodyPr>
          <a:lstStyle/>
          <a:p>
            <a:r>
              <a:rPr lang="en-US" b="1" dirty="0">
                <a:solidFill>
                  <a:schemeClr val="bg2">
                    <a:lumMod val="10000"/>
                  </a:schemeClr>
                </a:solidFill>
                <a:latin typeface="Monaco" pitchFamily="49" charset="0"/>
              </a:rPr>
              <a:t>PKCS#5</a:t>
            </a:r>
            <a:endParaRPr lang="en-US" dirty="0"/>
          </a:p>
        </p:txBody>
      </p:sp>
      <p:sp>
        <p:nvSpPr>
          <p:cNvPr id="14" name="Rectangle 13"/>
          <p:cNvSpPr/>
          <p:nvPr/>
        </p:nvSpPr>
        <p:spPr>
          <a:xfrm>
            <a:off x="3980329" y="1360075"/>
            <a:ext cx="1459967" cy="5325034"/>
          </a:xfrm>
          <a:prstGeom prst="rect">
            <a:avLst/>
          </a:prstGeom>
          <a:noFill/>
          <a:ln w="25400">
            <a:solidFill>
              <a:srgbClr val="7030A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431536" y="1463804"/>
            <a:ext cx="2255810" cy="461665"/>
          </a:xfrm>
          <a:prstGeom prst="rect">
            <a:avLst/>
          </a:prstGeom>
          <a:noFill/>
        </p:spPr>
        <p:txBody>
          <a:bodyPr wrap="none" rtlCol="0">
            <a:spAutoFit/>
          </a:bodyPr>
          <a:lstStyle/>
          <a:p>
            <a:r>
              <a:rPr lang="en-US" sz="2400" b="1" dirty="0" smtClean="0">
                <a:solidFill>
                  <a:srgbClr val="FF0000"/>
                </a:solidFill>
              </a:rPr>
              <a:t>Vault </a:t>
            </a:r>
            <a:r>
              <a:rPr lang="en-US" sz="2400" b="1" dirty="0" err="1" smtClean="0">
                <a:solidFill>
                  <a:srgbClr val="FF0000"/>
                </a:solidFill>
              </a:rPr>
              <a:t>Ciphertext</a:t>
            </a:r>
            <a:endParaRPr lang="en-US" sz="2400" b="1" dirty="0">
              <a:solidFill>
                <a:srgbClr val="FF0000"/>
              </a:solidFill>
            </a:endParaRPr>
          </a:p>
        </p:txBody>
      </p:sp>
      <p:sp>
        <p:nvSpPr>
          <p:cNvPr id="43" name="Striped Right Arrow 42"/>
          <p:cNvSpPr/>
          <p:nvPr/>
        </p:nvSpPr>
        <p:spPr>
          <a:xfrm rot="10800000">
            <a:off x="5501768" y="1540747"/>
            <a:ext cx="806824" cy="246221"/>
          </a:xfrm>
          <a:prstGeom prst="stripedRightArrow">
            <a:avLst/>
          </a:prstGeom>
          <a:solidFill>
            <a:srgbClr val="F94A13"/>
          </a:solidFill>
          <a:ln>
            <a:solidFill>
              <a:srgbClr val="E576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781800" y="6009701"/>
            <a:ext cx="1983198" cy="646331"/>
          </a:xfrm>
          <a:prstGeom prst="rect">
            <a:avLst/>
          </a:prstGeom>
          <a:noFill/>
        </p:spPr>
        <p:txBody>
          <a:bodyPr wrap="none" rtlCol="0">
            <a:spAutoFit/>
          </a:bodyPr>
          <a:lstStyle/>
          <a:p>
            <a:r>
              <a:rPr lang="en-US" dirty="0" smtClean="0">
                <a:latin typeface="Century Gothic" pitchFamily="34" charset="0"/>
              </a:rPr>
              <a:t>N = 4</a:t>
            </a:r>
          </a:p>
          <a:p>
            <a:r>
              <a:rPr lang="en-US" dirty="0" smtClean="0">
                <a:latin typeface="Century Gothic" pitchFamily="34" charset="0"/>
              </a:rPr>
              <a:t>(3 decoy vaults)</a:t>
            </a:r>
            <a:endParaRPr lang="en-US" dirty="0">
              <a:latin typeface="Century Gothic" pitchFamily="34" charset="0"/>
            </a:endParaRPr>
          </a:p>
        </p:txBody>
      </p:sp>
    </p:spTree>
    <p:extLst>
      <p:ext uri="{BB962C8B-B14F-4D97-AF65-F5344CB8AC3E}">
        <p14:creationId xmlns:p14="http://schemas.microsoft.com/office/powerpoint/2010/main" val="3885127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nodePh="1">
                                  <p:stCondLst>
                                    <p:cond delay="0"/>
                                  </p:stCondLst>
                                  <p:endCondLst>
                                    <p:cond evt="begin" delay="0">
                                      <p:tn val="21"/>
                                    </p:cond>
                                  </p:end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nodePh="1">
                                  <p:stCondLst>
                                    <p:cond delay="0"/>
                                  </p:stCondLst>
                                  <p:endCondLst>
                                    <p:cond evt="begin" delay="0">
                                      <p:tn val="30"/>
                                    </p:cond>
                                  </p:end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nodePh="1">
                                  <p:stCondLst>
                                    <p:cond delay="0"/>
                                  </p:stCondLst>
                                  <p:endCondLst>
                                    <p:cond evt="begin" delay="0">
                                      <p:tn val="33"/>
                                    </p:cond>
                                  </p:end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left)">
                                      <p:cBhvr>
                                        <p:cTn id="60" dur="500"/>
                                        <p:tgtEl>
                                          <p:spTgt spid="3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4" grpId="0"/>
      <p:bldP spid="27" grpId="0"/>
      <p:bldP spid="28" grpId="0"/>
      <p:bldP spid="29" grpId="0"/>
      <p:bldP spid="30" grpId="0" animBg="1"/>
      <p:bldP spid="31" grpId="0" animBg="1"/>
      <p:bldP spid="32" grpId="0" animBg="1"/>
      <p:bldP spid="33" grpId="0" animBg="1"/>
      <p:bldP spid="5" grpId="0" animBg="1"/>
      <p:bldP spid="34" grpId="0"/>
      <p:bldP spid="35" grpId="0" animBg="1"/>
      <p:bldP spid="36" grpId="0"/>
      <p:bldP spid="37" grpId="0" animBg="1"/>
      <p:bldP spid="38" grpId="0"/>
      <p:bldP spid="39" grpId="0" animBg="1"/>
      <p:bldP spid="13" grpId="0"/>
      <p:bldP spid="40" grpId="0"/>
      <p:bldP spid="41" grpId="0"/>
      <p:bldP spid="42" grpId="0"/>
      <p:bldP spid="14" grpId="0" animBg="1"/>
      <p:bldP spid="15" grpId="0"/>
      <p:bldP spid="43"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entury Gothic" pitchFamily="34" charset="0"/>
              </a:rPr>
              <a:t>Kamouflage</a:t>
            </a:r>
            <a:endParaRPr lang="en-US" dirty="0">
              <a:latin typeface="Century Gothic" pitchFamily="34" charset="0"/>
            </a:endParaRPr>
          </a:p>
        </p:txBody>
      </p:sp>
      <p:sp>
        <p:nvSpPr>
          <p:cNvPr id="30" name="TextBox 29"/>
          <p:cNvSpPr txBox="1"/>
          <p:nvPr/>
        </p:nvSpPr>
        <p:spPr>
          <a:xfrm>
            <a:off x="959016" y="1417638"/>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Monaco"/>
            </a:endParaRPr>
          </a:p>
          <a:p>
            <a:pPr fontAlgn="t"/>
            <a:r>
              <a:rPr lang="en-US" sz="1400" dirty="0">
                <a:solidFill>
                  <a:srgbClr val="7030A0"/>
                </a:solidFill>
                <a:latin typeface="Monaco"/>
              </a:rPr>
              <a:t>0x73bc52e…</a:t>
            </a:r>
            <a:endParaRPr lang="en-US" sz="1400" dirty="0">
              <a:latin typeface="Monaco"/>
            </a:endParaRPr>
          </a:p>
          <a:p>
            <a:pPr fontAlgn="t"/>
            <a:r>
              <a:rPr lang="en-US" sz="1400" dirty="0">
                <a:solidFill>
                  <a:srgbClr val="7030A0"/>
                </a:solidFill>
                <a:latin typeface="Monaco"/>
              </a:rPr>
              <a:t>0x4e5e373…</a:t>
            </a:r>
            <a:endParaRPr lang="en-US" sz="1400" dirty="0">
              <a:latin typeface="Monaco"/>
            </a:endParaRPr>
          </a:p>
          <a:p>
            <a:pPr fontAlgn="t"/>
            <a:r>
              <a:rPr lang="en-US" sz="1400" dirty="0">
                <a:solidFill>
                  <a:srgbClr val="7030A0"/>
                </a:solidFill>
                <a:latin typeface="Monaco"/>
              </a:rPr>
              <a:t>0x3c8b8ea…</a:t>
            </a:r>
            <a:endParaRPr lang="en-US" sz="1400" dirty="0">
              <a:latin typeface="Monaco"/>
            </a:endParaRPr>
          </a:p>
          <a:p>
            <a:pPr fontAlgn="t"/>
            <a:r>
              <a:rPr lang="en-US" sz="1400" dirty="0">
                <a:solidFill>
                  <a:srgbClr val="7030A0"/>
                </a:solidFill>
                <a:latin typeface="Monaco"/>
              </a:rPr>
              <a:t>0xe33188a…</a:t>
            </a:r>
            <a:endParaRPr lang="en-US" sz="1400" dirty="0">
              <a:latin typeface="Monaco"/>
            </a:endParaRPr>
          </a:p>
        </p:txBody>
      </p:sp>
      <p:sp>
        <p:nvSpPr>
          <p:cNvPr id="31" name="TextBox 30"/>
          <p:cNvSpPr txBox="1"/>
          <p:nvPr/>
        </p:nvSpPr>
        <p:spPr>
          <a:xfrm>
            <a:off x="959016" y="2753401"/>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dirty="0">
              <a:latin typeface="Arial"/>
            </a:endParaRPr>
          </a:p>
        </p:txBody>
      </p:sp>
      <p:sp>
        <p:nvSpPr>
          <p:cNvPr id="32" name="TextBox 31"/>
          <p:cNvSpPr txBox="1"/>
          <p:nvPr/>
        </p:nvSpPr>
        <p:spPr>
          <a:xfrm>
            <a:off x="959016" y="4089163"/>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dirty="0">
              <a:latin typeface="Arial"/>
            </a:endParaRPr>
          </a:p>
        </p:txBody>
      </p:sp>
      <p:sp>
        <p:nvSpPr>
          <p:cNvPr id="33" name="TextBox 32"/>
          <p:cNvSpPr txBox="1"/>
          <p:nvPr/>
        </p:nvSpPr>
        <p:spPr>
          <a:xfrm>
            <a:off x="959016" y="5424926"/>
            <a:ext cx="1298617"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lIns="45720" rIns="0"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dirty="0">
              <a:latin typeface="Arial"/>
            </a:endParaRPr>
          </a:p>
        </p:txBody>
      </p:sp>
      <p:sp>
        <p:nvSpPr>
          <p:cNvPr id="14" name="Rectangle 13"/>
          <p:cNvSpPr/>
          <p:nvPr/>
        </p:nvSpPr>
        <p:spPr>
          <a:xfrm>
            <a:off x="874507" y="1360075"/>
            <a:ext cx="1459967" cy="5325034"/>
          </a:xfrm>
          <a:prstGeom prst="rect">
            <a:avLst/>
          </a:prstGeom>
          <a:noFill/>
          <a:ln w="25400">
            <a:solidFill>
              <a:srgbClr val="7030A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701906" y="3120543"/>
            <a:ext cx="1740187" cy="902049"/>
          </a:xfrm>
          <a:prstGeom prst="ellipse">
            <a:avLst/>
          </a:prstGeom>
          <a:solidFill>
            <a:srgbClr val="008A3E"/>
          </a:solidFill>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err="1" smtClean="0">
                <a:solidFill>
                  <a:schemeClr val="bg1"/>
                </a:solidFill>
                <a:latin typeface="Cambria Math" pitchFamily="18" charset="0"/>
                <a:ea typeface="Cambria Math" pitchFamily="18" charset="0"/>
              </a:rPr>
              <a:t>Kamouflage</a:t>
            </a:r>
            <a:endParaRPr lang="en-US" dirty="0" smtClean="0">
              <a:solidFill>
                <a:schemeClr val="bg1"/>
              </a:solidFill>
              <a:latin typeface="Cambria Math" pitchFamily="18" charset="0"/>
              <a:ea typeface="Cambria Math" pitchFamily="18" charset="0"/>
            </a:endParaRPr>
          </a:p>
          <a:p>
            <a:pPr algn="ctr"/>
            <a:r>
              <a:rPr lang="en-US" dirty="0" smtClean="0">
                <a:solidFill>
                  <a:schemeClr val="bg1"/>
                </a:solidFill>
                <a:latin typeface="Cambria Math" pitchFamily="18" charset="0"/>
                <a:ea typeface="Cambria Math" pitchFamily="18" charset="0"/>
              </a:rPr>
              <a:t>Decryption</a:t>
            </a:r>
          </a:p>
        </p:txBody>
      </p:sp>
      <p:sp>
        <p:nvSpPr>
          <p:cNvPr id="7" name="Right Arrow 6"/>
          <p:cNvSpPr/>
          <p:nvPr/>
        </p:nvSpPr>
        <p:spPr>
          <a:xfrm>
            <a:off x="2342142" y="3483267"/>
            <a:ext cx="1359764" cy="1643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e 7"/>
          <p:cNvSpPr/>
          <p:nvPr/>
        </p:nvSpPr>
        <p:spPr>
          <a:xfrm>
            <a:off x="5442093" y="1417638"/>
            <a:ext cx="788275" cy="43385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072710" y="1579621"/>
            <a:ext cx="2569934" cy="646331"/>
          </a:xfrm>
          <a:prstGeom prst="rect">
            <a:avLst/>
          </a:prstGeom>
          <a:noFill/>
        </p:spPr>
        <p:txBody>
          <a:bodyPr wrap="none" rtlCol="0">
            <a:spAutoFit/>
          </a:bodyPr>
          <a:lstStyle/>
          <a:p>
            <a:r>
              <a:rPr lang="en-US" b="1" dirty="0" smtClean="0">
                <a:latin typeface="Century Gothic" panose="020B0502020202020204" pitchFamily="34" charset="0"/>
              </a:rPr>
              <a:t>Real Vault</a:t>
            </a:r>
            <a:r>
              <a:rPr lang="en-US" dirty="0" smtClean="0">
                <a:latin typeface="Century Gothic" panose="020B0502020202020204" pitchFamily="34" charset="0"/>
              </a:rPr>
              <a:t>, when </a:t>
            </a:r>
          </a:p>
          <a:p>
            <a:r>
              <a:rPr lang="en-US" dirty="0" err="1">
                <a:solidFill>
                  <a:schemeClr val="accent6">
                    <a:lumMod val="75000"/>
                  </a:schemeClr>
                </a:solidFill>
                <a:latin typeface="Century Gothic" panose="020B0502020202020204" pitchFamily="34" charset="0"/>
              </a:rPr>
              <a:t>m</a:t>
            </a:r>
            <a:r>
              <a:rPr lang="en-US" dirty="0" err="1" smtClean="0">
                <a:solidFill>
                  <a:schemeClr val="accent6">
                    <a:lumMod val="75000"/>
                  </a:schemeClr>
                </a:solidFill>
                <a:latin typeface="Century Gothic" panose="020B0502020202020204" pitchFamily="34" charset="0"/>
              </a:rPr>
              <a:t>pw</a:t>
            </a:r>
            <a:r>
              <a:rPr lang="en-US" dirty="0" smtClean="0">
                <a:solidFill>
                  <a:schemeClr val="accent6">
                    <a:lumMod val="75000"/>
                  </a:schemeClr>
                </a:solidFill>
                <a:latin typeface="Century Gothic" panose="020B0502020202020204" pitchFamily="34" charset="0"/>
              </a:rPr>
              <a:t> </a:t>
            </a:r>
            <a:r>
              <a:rPr lang="en-US" dirty="0" smtClean="0">
                <a:latin typeface="Century Gothic" panose="020B0502020202020204" pitchFamily="34" charset="0"/>
              </a:rPr>
              <a:t>= real password</a:t>
            </a:r>
            <a:endParaRPr lang="en-US" dirty="0">
              <a:latin typeface="Century Gothic" panose="020B0502020202020204" pitchFamily="34" charset="0"/>
            </a:endParaRPr>
          </a:p>
        </p:txBody>
      </p:sp>
      <p:sp>
        <p:nvSpPr>
          <p:cNvPr id="10" name="TextBox 9"/>
          <p:cNvSpPr txBox="1"/>
          <p:nvPr/>
        </p:nvSpPr>
        <p:spPr>
          <a:xfrm>
            <a:off x="4196736" y="4889382"/>
            <a:ext cx="750526" cy="369332"/>
          </a:xfrm>
          <a:prstGeom prst="rect">
            <a:avLst/>
          </a:prstGeom>
          <a:noFill/>
          <a:ln>
            <a:solidFill>
              <a:schemeClr val="accent6">
                <a:lumMod val="75000"/>
              </a:schemeClr>
            </a:solidFill>
          </a:ln>
        </p:spPr>
        <p:txBody>
          <a:bodyPr wrap="none" rtlCol="0">
            <a:spAutoFit/>
          </a:bodyPr>
          <a:lstStyle/>
          <a:p>
            <a:r>
              <a:rPr lang="en-US" dirty="0" err="1" smtClean="0">
                <a:solidFill>
                  <a:schemeClr val="accent6">
                    <a:lumMod val="75000"/>
                  </a:schemeClr>
                </a:solidFill>
                <a:latin typeface="Century Gothic" panose="020B0502020202020204" pitchFamily="34" charset="0"/>
              </a:rPr>
              <a:t>mpw</a:t>
            </a:r>
            <a:endParaRPr lang="en-US" dirty="0">
              <a:solidFill>
                <a:schemeClr val="accent6">
                  <a:lumMod val="75000"/>
                </a:schemeClr>
              </a:solidFill>
              <a:latin typeface="Century Gothic" panose="020B0502020202020204" pitchFamily="34" charset="0"/>
            </a:endParaRPr>
          </a:p>
        </p:txBody>
      </p:sp>
      <p:cxnSp>
        <p:nvCxnSpPr>
          <p:cNvPr id="12" name="Straight Arrow Connector 11"/>
          <p:cNvCxnSpPr>
            <a:stCxn id="10" idx="0"/>
            <a:endCxn id="45" idx="4"/>
          </p:cNvCxnSpPr>
          <p:nvPr/>
        </p:nvCxnSpPr>
        <p:spPr>
          <a:xfrm flipV="1">
            <a:off x="4571999" y="4022592"/>
            <a:ext cx="1" cy="866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072710" y="3165252"/>
            <a:ext cx="2994731" cy="646331"/>
          </a:xfrm>
          <a:prstGeom prst="rect">
            <a:avLst/>
          </a:prstGeom>
          <a:noFill/>
        </p:spPr>
        <p:txBody>
          <a:bodyPr wrap="none" rtlCol="0">
            <a:spAutoFit/>
          </a:bodyPr>
          <a:lstStyle/>
          <a:p>
            <a:r>
              <a:rPr lang="en-US" b="1" dirty="0" smtClean="0">
                <a:latin typeface="Century Gothic" panose="020B0502020202020204" pitchFamily="34" charset="0"/>
              </a:rPr>
              <a:t>Decoy Vault</a:t>
            </a:r>
            <a:r>
              <a:rPr lang="en-US" dirty="0" smtClean="0">
                <a:latin typeface="Century Gothic" panose="020B0502020202020204" pitchFamily="34" charset="0"/>
              </a:rPr>
              <a:t>, when </a:t>
            </a:r>
          </a:p>
          <a:p>
            <a:r>
              <a:rPr lang="en-US" dirty="0" err="1">
                <a:solidFill>
                  <a:schemeClr val="accent6">
                    <a:lumMod val="75000"/>
                  </a:schemeClr>
                </a:solidFill>
                <a:latin typeface="Century Gothic" panose="020B0502020202020204" pitchFamily="34" charset="0"/>
              </a:rPr>
              <a:t>m</a:t>
            </a:r>
            <a:r>
              <a:rPr lang="en-US" dirty="0" err="1" smtClean="0">
                <a:solidFill>
                  <a:schemeClr val="accent6">
                    <a:lumMod val="75000"/>
                  </a:schemeClr>
                </a:solidFill>
                <a:latin typeface="Century Gothic" panose="020B0502020202020204" pitchFamily="34" charset="0"/>
              </a:rPr>
              <a:t>pw</a:t>
            </a:r>
            <a:r>
              <a:rPr lang="en-US" dirty="0" smtClean="0">
                <a:solidFill>
                  <a:schemeClr val="accent6">
                    <a:lumMod val="75000"/>
                  </a:schemeClr>
                </a:solidFill>
                <a:latin typeface="Century Gothic" panose="020B0502020202020204" pitchFamily="34" charset="0"/>
              </a:rPr>
              <a:t> </a:t>
            </a:r>
            <a:r>
              <a:rPr lang="en-US" dirty="0" smtClean="0">
                <a:latin typeface="Century Gothic" panose="020B0502020202020204" pitchFamily="34" charset="0"/>
                <a:sym typeface="Symbol" panose="05050102010706020507" pitchFamily="18" charset="2"/>
              </a:rPr>
              <a:t> </a:t>
            </a:r>
            <a:r>
              <a:rPr lang="en-US" dirty="0" smtClean="0">
                <a:latin typeface="Century Gothic" panose="020B0502020202020204" pitchFamily="34" charset="0"/>
              </a:rPr>
              <a:t>decoy passwords</a:t>
            </a:r>
            <a:endParaRPr lang="en-US" dirty="0">
              <a:latin typeface="Century Gothic" panose="020B0502020202020204" pitchFamily="34" charset="0"/>
            </a:endParaRPr>
          </a:p>
        </p:txBody>
      </p:sp>
      <p:sp>
        <p:nvSpPr>
          <p:cNvPr id="47" name="TextBox 46"/>
          <p:cNvSpPr txBox="1"/>
          <p:nvPr/>
        </p:nvSpPr>
        <p:spPr>
          <a:xfrm>
            <a:off x="6072710" y="4750882"/>
            <a:ext cx="2327881" cy="646331"/>
          </a:xfrm>
          <a:prstGeom prst="rect">
            <a:avLst/>
          </a:prstGeom>
          <a:noFill/>
        </p:spPr>
        <p:txBody>
          <a:bodyPr wrap="none" rtlCol="0">
            <a:spAutoFit/>
          </a:bodyPr>
          <a:lstStyle/>
          <a:p>
            <a:r>
              <a:rPr lang="en-US" b="1" dirty="0" smtClean="0">
                <a:latin typeface="Century Gothic" panose="020B0502020202020204" pitchFamily="34" charset="0"/>
              </a:rPr>
              <a:t>Junk</a:t>
            </a:r>
          </a:p>
          <a:p>
            <a:r>
              <a:rPr lang="en-US" dirty="0">
                <a:latin typeface="Century Gothic" panose="020B0502020202020204" pitchFamily="34" charset="0"/>
              </a:rPr>
              <a:t>None of the above</a:t>
            </a:r>
          </a:p>
        </p:txBody>
      </p:sp>
      <p:sp>
        <p:nvSpPr>
          <p:cNvPr id="18" name="TextBox 17"/>
          <p:cNvSpPr txBox="1"/>
          <p:nvPr/>
        </p:nvSpPr>
        <p:spPr>
          <a:xfrm>
            <a:off x="6781800" y="6009701"/>
            <a:ext cx="1983198" cy="646331"/>
          </a:xfrm>
          <a:prstGeom prst="rect">
            <a:avLst/>
          </a:prstGeom>
          <a:noFill/>
        </p:spPr>
        <p:txBody>
          <a:bodyPr wrap="none" rtlCol="0">
            <a:spAutoFit/>
          </a:bodyPr>
          <a:lstStyle/>
          <a:p>
            <a:r>
              <a:rPr lang="en-US" dirty="0" smtClean="0">
                <a:latin typeface="Century Gothic" pitchFamily="34" charset="0"/>
              </a:rPr>
              <a:t>N = 4</a:t>
            </a:r>
          </a:p>
          <a:p>
            <a:r>
              <a:rPr lang="en-US" dirty="0" smtClean="0">
                <a:latin typeface="Century Gothic" pitchFamily="34" charset="0"/>
              </a:rPr>
              <a:t>(3 decoy vaults)</a:t>
            </a:r>
            <a:endParaRPr lang="en-US" dirty="0">
              <a:latin typeface="Century Gothic" pitchFamily="34" charset="0"/>
            </a:endParaRPr>
          </a:p>
        </p:txBody>
      </p:sp>
    </p:spTree>
    <p:extLst>
      <p:ext uri="{BB962C8B-B14F-4D97-AF65-F5344CB8AC3E}">
        <p14:creationId xmlns:p14="http://schemas.microsoft.com/office/powerpoint/2010/main" val="3124608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14" grpId="0" animBg="1"/>
      <p:bldP spid="45" grpId="0" animBg="1"/>
      <p:bldP spid="7" grpId="0" animBg="1"/>
      <p:bldP spid="8" grpId="0" animBg="1"/>
      <p:bldP spid="9" grpId="0"/>
      <p:bldP spid="10" grpId="0" animBg="1"/>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3739976" y="1944796"/>
            <a:ext cx="1664047" cy="923330"/>
          </a:xfrm>
          <a:prstGeom prst="rect">
            <a:avLst/>
          </a:prstGeom>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err="1" smtClean="0">
                <a:solidFill>
                  <a:srgbClr val="7030A0"/>
                </a:solidFill>
                <a:latin typeface="Monaco"/>
              </a:rPr>
              <a:t>Kamouflage</a:t>
            </a:r>
            <a:endParaRPr lang="en-US" b="1" dirty="0" smtClean="0">
              <a:solidFill>
                <a:srgbClr val="7030A0"/>
              </a:solidFill>
              <a:latin typeface="Monaco"/>
            </a:endParaRPr>
          </a:p>
          <a:p>
            <a:pPr algn="ctr"/>
            <a:r>
              <a:rPr lang="en-US" b="1" dirty="0" smtClean="0">
                <a:solidFill>
                  <a:srgbClr val="7030A0"/>
                </a:solidFill>
                <a:latin typeface="Monaco"/>
              </a:rPr>
              <a:t>Vault </a:t>
            </a:r>
            <a:r>
              <a:rPr lang="en-US" b="1" dirty="0" err="1" smtClean="0">
                <a:solidFill>
                  <a:srgbClr val="7030A0"/>
                </a:solidFill>
                <a:latin typeface="Monaco"/>
              </a:rPr>
              <a:t>Ciphertext</a:t>
            </a:r>
            <a:endParaRPr lang="en-US" b="1" i="0" u="none" strike="noStrike" dirty="0">
              <a:effectLst/>
              <a:latin typeface="Arial"/>
            </a:endParaRPr>
          </a:p>
        </p:txBody>
      </p:sp>
      <p:sp>
        <p:nvSpPr>
          <p:cNvPr id="47" name="TextBox 46"/>
          <p:cNvSpPr txBox="1"/>
          <p:nvPr/>
        </p:nvSpPr>
        <p:spPr>
          <a:xfrm>
            <a:off x="739471" y="2485113"/>
            <a:ext cx="1175297" cy="3785652"/>
          </a:xfrm>
          <a:prstGeom prst="rect">
            <a:avLst/>
          </a:prstGeom>
          <a:noFill/>
          <a:ln>
            <a:solidFill>
              <a:schemeClr val="bg2">
                <a:lumMod val="50000"/>
              </a:schemeClr>
            </a:solidFill>
          </a:ln>
        </p:spPr>
        <p:txBody>
          <a:bodyPr wrap="square" rtlCol="0">
            <a:spAutoFit/>
          </a:bodyPr>
          <a:lstStyle/>
          <a:p>
            <a:r>
              <a:rPr lang="en-US" sz="1600" b="1" dirty="0" smtClean="0">
                <a:solidFill>
                  <a:schemeClr val="accent6"/>
                </a:solidFill>
                <a:latin typeface="Monaco" pitchFamily="49" charset="0"/>
              </a:rPr>
              <a:t>123456</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dirty="0" err="1" smtClean="0">
                <a:solidFill>
                  <a:schemeClr val="accent6"/>
                </a:solidFill>
                <a:latin typeface="Monaco" pitchFamily="49" charset="0"/>
              </a:rPr>
              <a:t>Iloveyou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dirty="0" smtClean="0">
                <a:solidFill>
                  <a:schemeClr val="accent6"/>
                </a:solidFill>
                <a:latin typeface="Monaco" pitchFamily="49" charset="0"/>
              </a:rPr>
              <a:t>violet9</a:t>
            </a:r>
          </a:p>
          <a:p>
            <a:pPr algn="ctr"/>
            <a:r>
              <a:rPr lang="en-US" sz="1600" b="1" dirty="0" smtClean="0">
                <a:solidFill>
                  <a:schemeClr val="accent6"/>
                </a:solidFill>
                <a:latin typeface="Monaco" pitchFamily="49" charset="0"/>
              </a:rPr>
              <a:t>…</a:t>
            </a:r>
          </a:p>
          <a:p>
            <a:pPr algn="ctr"/>
            <a:r>
              <a:rPr lang="en-US" sz="1600" b="1" dirty="0">
                <a:solidFill>
                  <a:schemeClr val="accent6"/>
                </a:solidFill>
                <a:latin typeface="Monaco" pitchFamily="49" charset="0"/>
              </a:rPr>
              <a:t>…</a:t>
            </a:r>
          </a:p>
          <a:p>
            <a:pPr algn="ctr"/>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pPr algn="ctr"/>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pPr algn="ctr"/>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pPr algn="ctr"/>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48" name="Oval 47"/>
          <p:cNvSpPr/>
          <p:nvPr/>
        </p:nvSpPr>
        <p:spPr>
          <a:xfrm>
            <a:off x="3706166" y="3542080"/>
            <a:ext cx="1740187" cy="902049"/>
          </a:xfrm>
          <a:prstGeom prst="ellipse">
            <a:avLst/>
          </a:prstGeom>
          <a:solidFill>
            <a:srgbClr val="008A3E"/>
          </a:solidFill>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err="1" smtClean="0">
                <a:solidFill>
                  <a:schemeClr val="bg1"/>
                </a:solidFill>
                <a:latin typeface="Cambria Math" pitchFamily="18" charset="0"/>
                <a:ea typeface="Cambria Math" pitchFamily="18" charset="0"/>
              </a:rPr>
              <a:t>Kamouflage</a:t>
            </a:r>
            <a:endParaRPr lang="en-US" dirty="0" smtClean="0">
              <a:solidFill>
                <a:schemeClr val="bg1"/>
              </a:solidFill>
              <a:latin typeface="Cambria Math" pitchFamily="18" charset="0"/>
              <a:ea typeface="Cambria Math" pitchFamily="18" charset="0"/>
            </a:endParaRPr>
          </a:p>
          <a:p>
            <a:pPr algn="ctr"/>
            <a:r>
              <a:rPr lang="en-US" dirty="0" smtClean="0">
                <a:solidFill>
                  <a:schemeClr val="bg1"/>
                </a:solidFill>
                <a:latin typeface="Cambria Math" pitchFamily="18" charset="0"/>
                <a:ea typeface="Cambria Math" pitchFamily="18" charset="0"/>
              </a:rPr>
              <a:t>Decryption</a:t>
            </a:r>
          </a:p>
        </p:txBody>
      </p:sp>
      <p:cxnSp>
        <p:nvCxnSpPr>
          <p:cNvPr id="49" name="Elbow Connector 48"/>
          <p:cNvCxnSpPr>
            <a:endCxn id="48" idx="2"/>
          </p:cNvCxnSpPr>
          <p:nvPr/>
        </p:nvCxnSpPr>
        <p:spPr>
          <a:xfrm>
            <a:off x="1805748" y="2665046"/>
            <a:ext cx="1900418" cy="132805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473838" y="3331384"/>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ps-AF" sz="1600" dirty="0">
                <a:solidFill>
                  <a:srgbClr val="7030A0"/>
                </a:solidFill>
                <a:latin typeface="Arial" pitchFamily="34" charset="0"/>
                <a:cs typeface="Arial" pitchFamily="34" charset="0"/>
              </a:rPr>
              <a:t>ɡɠڅ</a:t>
            </a:r>
            <a:r>
              <a:rPr lang="en-US" sz="1600" dirty="0">
                <a:solidFill>
                  <a:srgbClr val="7030A0"/>
                </a:solidFill>
                <a:latin typeface="Arial" pitchFamily="34" charset="0"/>
                <a:cs typeface="Arial" pitchFamily="34" charset="0"/>
              </a:rPr>
              <a:t>0&amp;c#a&amp;a339019f*a</a:t>
            </a:r>
            <a:r>
              <a:rPr lang="pt-BR" sz="1600" dirty="0">
                <a:solidFill>
                  <a:srgbClr val="7030A0"/>
                </a:solidFill>
                <a:latin typeface="Arial" pitchFamily="34" charset="0"/>
                <a:cs typeface="Arial" pitchFamily="34" charset="0"/>
              </a:rPr>
              <a:t>2;19dd229</a:t>
            </a:r>
            <a:r>
              <a:rPr lang="ja-JP" altLang="en-US" sz="1600" dirty="0">
                <a:solidFill>
                  <a:srgbClr val="7030A0"/>
                </a:solidFill>
                <a:latin typeface="Arial" pitchFamily="34" charset="0"/>
                <a:cs typeface="Arial" pitchFamily="34" charset="0"/>
              </a:rPr>
              <a:t>趬</a:t>
            </a:r>
            <a:r>
              <a:rPr lang="pt-BR" sz="1600" dirty="0">
                <a:solidFill>
                  <a:srgbClr val="7030A0"/>
                </a:solidFill>
                <a:latin typeface="Arial" pitchFamily="34" charset="0"/>
                <a:cs typeface="Arial" pitchFamily="34" charset="0"/>
              </a:rPr>
              <a:t>6%7a'82</a:t>
            </a:r>
            <a:r>
              <a:rPr lang="pt-BR" sz="1600" dirty="0" smtClean="0">
                <a:solidFill>
                  <a:srgbClr val="7030A0"/>
                </a:solidFill>
                <a:latin typeface="Arial" pitchFamily="34" charset="0"/>
                <a:cs typeface="Arial" pitchFamily="34" charset="0"/>
              </a:rPr>
              <a:t>c0</a:t>
            </a:r>
            <a:r>
              <a:rPr lang="en-US" sz="1600" dirty="0" smtClean="0">
                <a:solidFill>
                  <a:srgbClr val="7030A0"/>
                </a:solidFill>
                <a:latin typeface="Arial" pitchFamily="34" charset="0"/>
                <a:cs typeface="Arial" pitchFamily="34" charset="0"/>
              </a:rPr>
              <a:t>%</a:t>
            </a:r>
            <a:r>
              <a:rPr lang="az-Cyrl-AZ" sz="1600" dirty="0" smtClean="0">
                <a:solidFill>
                  <a:srgbClr val="7030A0"/>
                </a:solidFill>
                <a:latin typeface="Arial" pitchFamily="34" charset="0"/>
                <a:cs typeface="Arial" pitchFamily="34" charset="0"/>
              </a:rPr>
              <a:t>ф</a:t>
            </a:r>
            <a:r>
              <a:rPr lang="syr-SY" sz="1600" dirty="0" smtClean="0">
                <a:solidFill>
                  <a:srgbClr val="7030A0"/>
                </a:solidFill>
                <a:latin typeface="Arial" pitchFamily="34" charset="0"/>
                <a:cs typeface="Arial" pitchFamily="34" charset="0"/>
              </a:rPr>
              <a:t>݇</a:t>
            </a:r>
            <a:r>
              <a:rPr lang="x-none" sz="1600" dirty="0">
                <a:solidFill>
                  <a:srgbClr val="7030A0"/>
                </a:solidFill>
                <a:latin typeface="Arial" pitchFamily="34" charset="0"/>
                <a:cs typeface="Arial" pitchFamily="34" charset="0"/>
              </a:rPr>
              <a:t>ः</a:t>
            </a:r>
            <a:r>
              <a:rPr lang="az-Cyrl-AZ" sz="1600" dirty="0" smtClean="0">
                <a:solidFill>
                  <a:srgbClr val="7030A0"/>
                </a:solidFill>
                <a:latin typeface="Arial" pitchFamily="34" charset="0"/>
                <a:cs typeface="Arial" pitchFamily="34" charset="0"/>
              </a:rPr>
              <a:t>Ф</a:t>
            </a:r>
            <a:r>
              <a:rPr lang="en-US" sz="1600" dirty="0" smtClean="0">
                <a:solidFill>
                  <a:srgbClr val="7030A0"/>
                </a:solidFill>
                <a:latin typeface="Arial" pitchFamily="34" charset="0"/>
                <a:cs typeface="Arial" pitchFamily="34" charset="0"/>
              </a:rPr>
              <a:t>s?</a:t>
            </a:r>
            <a:endParaRPr lang="ar-AE" sz="1600" dirty="0">
              <a:solidFill>
                <a:srgbClr val="7030A0"/>
              </a:solidFill>
              <a:latin typeface="Arial" pitchFamily="34" charset="0"/>
              <a:cs typeface="Arial" pitchFamily="34" charset="0"/>
            </a:endParaRPr>
          </a:p>
        </p:txBody>
      </p:sp>
      <p:cxnSp>
        <p:nvCxnSpPr>
          <p:cNvPr id="51" name="Straight Arrow Connector 50"/>
          <p:cNvCxnSpPr>
            <a:stCxn id="48" idx="6"/>
            <a:endCxn id="50" idx="1"/>
          </p:cNvCxnSpPr>
          <p:nvPr/>
        </p:nvCxnSpPr>
        <p:spPr>
          <a:xfrm flipV="1">
            <a:off x="5446353" y="3993104"/>
            <a:ext cx="102748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6" idx="2"/>
            <a:endCxn id="48" idx="0"/>
          </p:cNvCxnSpPr>
          <p:nvPr/>
        </p:nvCxnSpPr>
        <p:spPr>
          <a:xfrm>
            <a:off x="4572000" y="2868126"/>
            <a:ext cx="4260" cy="6739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Striped Right Arrow 58"/>
          <p:cNvSpPr/>
          <p:nvPr/>
        </p:nvSpPr>
        <p:spPr>
          <a:xfrm rot="8104296">
            <a:off x="7347465" y="2925750"/>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183727" y="2383614"/>
            <a:ext cx="187676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rgbClr val="FF0000"/>
                </a:solidFill>
              </a:rPr>
              <a:t>Random Junk</a:t>
            </a:r>
            <a:endParaRPr lang="en-US" sz="2000" cap="none" spc="0" dirty="0">
              <a:ln w="11430"/>
              <a:solidFill>
                <a:srgbClr val="FF0000"/>
              </a:solidFill>
            </a:endParaRPr>
          </a:p>
        </p:txBody>
      </p:sp>
      <p:sp>
        <p:nvSpPr>
          <p:cNvPr id="15" name="TextBox 14"/>
          <p:cNvSpPr txBox="1"/>
          <p:nvPr/>
        </p:nvSpPr>
        <p:spPr>
          <a:xfrm>
            <a:off x="275616" y="2060737"/>
            <a:ext cx="2238711" cy="338554"/>
          </a:xfrm>
          <a:prstGeom prst="rect">
            <a:avLst/>
          </a:prstGeom>
          <a:noFill/>
        </p:spPr>
        <p:txBody>
          <a:bodyPr wrap="square" rtlCol="0">
            <a:spAutoFit/>
          </a:bodyPr>
          <a:lstStyle/>
          <a:p>
            <a:pPr algn="ctr"/>
            <a:r>
              <a:rPr lang="en-US" sz="1600" dirty="0" smtClean="0">
                <a:latin typeface="Century Gothic" pitchFamily="34" charset="0"/>
              </a:rPr>
              <a:t>Attacker </a:t>
            </a:r>
            <a:r>
              <a:rPr lang="en-US" sz="1600" dirty="0">
                <a:latin typeface="Century Gothic" pitchFamily="34" charset="0"/>
              </a:rPr>
              <a:t>guesses</a:t>
            </a:r>
            <a:endParaRPr lang="en-US" sz="1600" dirty="0">
              <a:latin typeface="Century Gothic" pitchFamily="34" charset="0"/>
            </a:endParaRPr>
          </a:p>
        </p:txBody>
      </p:sp>
      <p:sp>
        <p:nvSpPr>
          <p:cNvPr id="20"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entury Gothic" pitchFamily="34" charset="0"/>
              </a:rPr>
              <a:t>Brute-Forcing </a:t>
            </a:r>
            <a:r>
              <a:rPr lang="en-US" dirty="0" err="1">
                <a:latin typeface="Century Gothic" pitchFamily="34" charset="0"/>
              </a:rPr>
              <a:t>Kamouflage</a:t>
            </a:r>
            <a:endParaRPr lang="en-US" dirty="0">
              <a:latin typeface="Century Gothic" pitchFamily="34" charset="0"/>
            </a:endParaRPr>
          </a:p>
        </p:txBody>
      </p:sp>
    </p:spTree>
    <p:extLst>
      <p:ext uri="{BB962C8B-B14F-4D97-AF65-F5344CB8AC3E}">
        <p14:creationId xmlns:p14="http://schemas.microsoft.com/office/powerpoint/2010/main" val="3677773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800"/>
                                        <p:tgtEl>
                                          <p:spTgt spid="49"/>
                                        </p:tgtEl>
                                      </p:cBhvr>
                                    </p:animEffect>
                                  </p:childTnLst>
                                </p:cTn>
                              </p:par>
                            </p:childTnLst>
                          </p:cTn>
                        </p:par>
                        <p:par>
                          <p:cTn id="25" fill="hold">
                            <p:stCondLst>
                              <p:cond delay="800"/>
                            </p:stCondLst>
                            <p:childTnLst>
                              <p:par>
                                <p:cTn id="26" presetID="22" presetClass="entr" presetSubtype="8"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50" grpId="0" animBg="1"/>
      <p:bldP spid="59" grpId="0" animBg="1"/>
      <p:bldP spid="6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3739976" y="1944796"/>
            <a:ext cx="1664047" cy="923330"/>
          </a:xfrm>
          <a:prstGeom prst="rect">
            <a:avLst/>
          </a:prstGeom>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err="1" smtClean="0">
                <a:solidFill>
                  <a:srgbClr val="7030A0"/>
                </a:solidFill>
                <a:latin typeface="Monaco"/>
              </a:rPr>
              <a:t>Kamouflage</a:t>
            </a:r>
            <a:endParaRPr lang="en-US" b="1" dirty="0" smtClean="0">
              <a:solidFill>
                <a:srgbClr val="7030A0"/>
              </a:solidFill>
              <a:latin typeface="Monaco"/>
            </a:endParaRPr>
          </a:p>
          <a:p>
            <a:pPr algn="ctr"/>
            <a:r>
              <a:rPr lang="en-US" b="1" dirty="0" smtClean="0">
                <a:solidFill>
                  <a:srgbClr val="7030A0"/>
                </a:solidFill>
                <a:latin typeface="Monaco"/>
              </a:rPr>
              <a:t>Vault </a:t>
            </a:r>
            <a:r>
              <a:rPr lang="en-US" b="1" dirty="0" err="1" smtClean="0">
                <a:solidFill>
                  <a:srgbClr val="7030A0"/>
                </a:solidFill>
                <a:latin typeface="Monaco"/>
              </a:rPr>
              <a:t>Ciphertext</a:t>
            </a:r>
            <a:endParaRPr lang="en-US" b="1" i="0" u="none" strike="noStrike" dirty="0">
              <a:effectLst/>
              <a:latin typeface="Arial"/>
            </a:endParaRPr>
          </a:p>
        </p:txBody>
      </p:sp>
      <p:sp>
        <p:nvSpPr>
          <p:cNvPr id="47" name="TextBox 46"/>
          <p:cNvSpPr txBox="1"/>
          <p:nvPr/>
        </p:nvSpPr>
        <p:spPr>
          <a:xfrm>
            <a:off x="739471" y="2485113"/>
            <a:ext cx="1175297" cy="3785652"/>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dirty="0" err="1" smtClean="0">
                <a:solidFill>
                  <a:schemeClr val="accent6"/>
                </a:solidFill>
                <a:latin typeface="Monaco" pitchFamily="49" charset="0"/>
              </a:rPr>
              <a:t>Iloveyou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violet9</a:t>
            </a:r>
          </a:p>
          <a:p>
            <a:pPr algn="ctr"/>
            <a:r>
              <a:rPr lang="en-US" sz="1600" b="1" dirty="0" smtClean="0">
                <a:solidFill>
                  <a:schemeClr val="accent6"/>
                </a:solidFill>
                <a:latin typeface="Monaco" pitchFamily="49" charset="0"/>
              </a:rPr>
              <a:t>…</a:t>
            </a:r>
          </a:p>
          <a:p>
            <a:pPr algn="ctr"/>
            <a:r>
              <a:rPr lang="en-US" sz="1600" b="1" dirty="0">
                <a:solidFill>
                  <a:schemeClr val="accent6"/>
                </a:solidFill>
                <a:latin typeface="Monaco" pitchFamily="49" charset="0"/>
              </a:rPr>
              <a:t>…</a:t>
            </a:r>
          </a:p>
          <a:p>
            <a:pPr algn="ctr"/>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pPr algn="ctr"/>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pPr algn="ctr"/>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pPr algn="ctr"/>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48" name="Oval 47"/>
          <p:cNvSpPr/>
          <p:nvPr/>
        </p:nvSpPr>
        <p:spPr>
          <a:xfrm>
            <a:off x="3706166" y="3542080"/>
            <a:ext cx="1740187" cy="902049"/>
          </a:xfrm>
          <a:prstGeom prst="ellipse">
            <a:avLst/>
          </a:prstGeom>
          <a:solidFill>
            <a:srgbClr val="008A3E"/>
          </a:solidFill>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err="1">
                <a:solidFill>
                  <a:schemeClr val="bg1"/>
                </a:solidFill>
                <a:latin typeface="Cambria Math" pitchFamily="18" charset="0"/>
                <a:ea typeface="Cambria Math" pitchFamily="18" charset="0"/>
              </a:rPr>
              <a:t>Kamouflage</a:t>
            </a:r>
            <a:endParaRPr lang="en-US" dirty="0">
              <a:solidFill>
                <a:schemeClr val="bg1"/>
              </a:solidFill>
              <a:latin typeface="Cambria Math" pitchFamily="18" charset="0"/>
              <a:ea typeface="Cambria Math" pitchFamily="18" charset="0"/>
            </a:endParaRPr>
          </a:p>
          <a:p>
            <a:pPr algn="ctr"/>
            <a:r>
              <a:rPr lang="en-US" dirty="0">
                <a:solidFill>
                  <a:schemeClr val="bg1"/>
                </a:solidFill>
                <a:latin typeface="Cambria Math" pitchFamily="18" charset="0"/>
                <a:ea typeface="Cambria Math" pitchFamily="18" charset="0"/>
              </a:rPr>
              <a:t>Decryption</a:t>
            </a:r>
          </a:p>
        </p:txBody>
      </p:sp>
      <p:cxnSp>
        <p:nvCxnSpPr>
          <p:cNvPr id="49" name="Elbow Connector 48"/>
          <p:cNvCxnSpPr>
            <a:endCxn id="48" idx="2"/>
          </p:cNvCxnSpPr>
          <p:nvPr/>
        </p:nvCxnSpPr>
        <p:spPr>
          <a:xfrm>
            <a:off x="1914768" y="3911173"/>
            <a:ext cx="1791398" cy="8193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473838" y="3331384"/>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rgbClr val="00B050"/>
                </a:solidFill>
                <a:latin typeface="Monaco"/>
              </a:rPr>
              <a:t>travis99</a:t>
            </a:r>
          </a:p>
          <a:p>
            <a:pPr fontAlgn="t"/>
            <a:r>
              <a:rPr lang="en-US" sz="1600" dirty="0">
                <a:solidFill>
                  <a:srgbClr val="00B050"/>
                </a:solidFill>
                <a:latin typeface="Monaco"/>
              </a:rPr>
              <a:t>travis12</a:t>
            </a:r>
          </a:p>
          <a:p>
            <a:pPr fontAlgn="t"/>
            <a:r>
              <a:rPr lang="en-US" sz="1600" dirty="0">
                <a:solidFill>
                  <a:srgbClr val="00B050"/>
                </a:solidFill>
                <a:latin typeface="Monaco"/>
              </a:rPr>
              <a:t>travis@7</a:t>
            </a:r>
          </a:p>
          <a:p>
            <a:pPr fontAlgn="t"/>
            <a:r>
              <a:rPr lang="en-US" sz="1600" dirty="0">
                <a:solidFill>
                  <a:srgbClr val="00B050"/>
                </a:solidFill>
                <a:latin typeface="Monaco"/>
              </a:rPr>
              <a:t>soccer smiles@33</a:t>
            </a:r>
          </a:p>
        </p:txBody>
      </p:sp>
      <p:cxnSp>
        <p:nvCxnSpPr>
          <p:cNvPr id="51" name="Straight Arrow Connector 50"/>
          <p:cNvCxnSpPr>
            <a:stCxn id="48" idx="6"/>
            <a:endCxn id="50" idx="1"/>
          </p:cNvCxnSpPr>
          <p:nvPr/>
        </p:nvCxnSpPr>
        <p:spPr>
          <a:xfrm flipV="1">
            <a:off x="5446353" y="3993104"/>
            <a:ext cx="102748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6" idx="2"/>
            <a:endCxn id="48" idx="0"/>
          </p:cNvCxnSpPr>
          <p:nvPr/>
        </p:nvCxnSpPr>
        <p:spPr>
          <a:xfrm>
            <a:off x="4572000" y="2868126"/>
            <a:ext cx="4260" cy="6739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Striped Right Arrow 58"/>
          <p:cNvSpPr/>
          <p:nvPr/>
        </p:nvSpPr>
        <p:spPr>
          <a:xfrm rot="8104296">
            <a:off x="7323376" y="2876569"/>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159638" y="2334433"/>
            <a:ext cx="187676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rgbClr val="FF0000"/>
                </a:solidFill>
              </a:rPr>
              <a:t>Decoy Vault</a:t>
            </a:r>
            <a:endParaRPr lang="en-US" sz="2000" dirty="0">
              <a:ln w="11430"/>
              <a:solidFill>
                <a:srgbClr val="FF0000"/>
              </a:solidFill>
            </a:endParaRPr>
          </a:p>
        </p:txBody>
      </p:sp>
      <p:sp>
        <p:nvSpPr>
          <p:cNvPr id="1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entury Gothic" pitchFamily="34" charset="0"/>
              </a:rPr>
              <a:t>Brute-Forcing </a:t>
            </a:r>
            <a:r>
              <a:rPr lang="en-US" dirty="0" err="1">
                <a:latin typeface="Century Gothic" pitchFamily="34" charset="0"/>
              </a:rPr>
              <a:t>Kamouflage</a:t>
            </a:r>
            <a:endParaRPr lang="en-US" dirty="0">
              <a:latin typeface="Century Gothic" pitchFamily="34" charset="0"/>
            </a:endParaRPr>
          </a:p>
        </p:txBody>
      </p:sp>
      <p:sp>
        <p:nvSpPr>
          <p:cNvPr id="16" name="TextBox 15"/>
          <p:cNvSpPr txBox="1"/>
          <p:nvPr/>
        </p:nvSpPr>
        <p:spPr>
          <a:xfrm>
            <a:off x="275616" y="2060737"/>
            <a:ext cx="2238711" cy="338554"/>
          </a:xfrm>
          <a:prstGeom prst="rect">
            <a:avLst/>
          </a:prstGeom>
          <a:noFill/>
        </p:spPr>
        <p:txBody>
          <a:bodyPr wrap="square" rtlCol="0">
            <a:spAutoFit/>
          </a:bodyPr>
          <a:lstStyle/>
          <a:p>
            <a:pPr algn="ctr"/>
            <a:r>
              <a:rPr lang="en-US" sz="1600" dirty="0" smtClean="0">
                <a:latin typeface="Century Gothic" pitchFamily="34" charset="0"/>
              </a:rPr>
              <a:t>Attacker </a:t>
            </a:r>
            <a:r>
              <a:rPr lang="en-US" sz="1600" dirty="0">
                <a:latin typeface="Century Gothic" pitchFamily="34" charset="0"/>
              </a:rPr>
              <a:t>guesses</a:t>
            </a:r>
            <a:endParaRPr lang="en-US" sz="1600" dirty="0">
              <a:latin typeface="Century Gothic" pitchFamily="34" charset="0"/>
            </a:endParaRPr>
          </a:p>
        </p:txBody>
      </p:sp>
    </p:spTree>
    <p:extLst>
      <p:ext uri="{BB962C8B-B14F-4D97-AF65-F5344CB8AC3E}">
        <p14:creationId xmlns:p14="http://schemas.microsoft.com/office/powerpoint/2010/main" val="32090207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3739976" y="1944796"/>
            <a:ext cx="1664047" cy="923330"/>
          </a:xfrm>
          <a:prstGeom prst="rect">
            <a:avLst/>
          </a:prstGeom>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err="1" smtClean="0">
                <a:solidFill>
                  <a:srgbClr val="7030A0"/>
                </a:solidFill>
                <a:latin typeface="Monaco"/>
              </a:rPr>
              <a:t>Kamouflage</a:t>
            </a:r>
            <a:endParaRPr lang="en-US" b="1" dirty="0" smtClean="0">
              <a:solidFill>
                <a:srgbClr val="7030A0"/>
              </a:solidFill>
              <a:latin typeface="Monaco"/>
            </a:endParaRPr>
          </a:p>
          <a:p>
            <a:pPr algn="ctr"/>
            <a:r>
              <a:rPr lang="en-US" b="1" dirty="0" smtClean="0">
                <a:solidFill>
                  <a:srgbClr val="7030A0"/>
                </a:solidFill>
                <a:latin typeface="Monaco"/>
              </a:rPr>
              <a:t>Vault </a:t>
            </a:r>
            <a:r>
              <a:rPr lang="en-US" b="1" dirty="0" err="1" smtClean="0">
                <a:solidFill>
                  <a:srgbClr val="7030A0"/>
                </a:solidFill>
                <a:latin typeface="Monaco"/>
              </a:rPr>
              <a:t>Ciphertext</a:t>
            </a:r>
            <a:endParaRPr lang="en-US" b="1" i="0" u="none" strike="noStrike" dirty="0">
              <a:effectLst/>
              <a:latin typeface="Arial"/>
            </a:endParaRPr>
          </a:p>
        </p:txBody>
      </p:sp>
      <p:sp>
        <p:nvSpPr>
          <p:cNvPr id="47" name="TextBox 46"/>
          <p:cNvSpPr txBox="1"/>
          <p:nvPr/>
        </p:nvSpPr>
        <p:spPr>
          <a:xfrm>
            <a:off x="739471" y="2485113"/>
            <a:ext cx="1175297" cy="3785652"/>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dirty="0" err="1" smtClean="0">
                <a:solidFill>
                  <a:schemeClr val="accent6"/>
                </a:solidFill>
                <a:latin typeface="Monaco" pitchFamily="49" charset="0"/>
              </a:rPr>
              <a:t>Iloveyou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dirty="0" smtClean="0">
                <a:solidFill>
                  <a:schemeClr val="accent6"/>
                </a:solidFill>
                <a:latin typeface="Monaco" pitchFamily="49" charset="0"/>
              </a:rPr>
              <a:t>violet9</a:t>
            </a:r>
          </a:p>
          <a:p>
            <a:pPr algn="ctr"/>
            <a:r>
              <a:rPr lang="en-US" sz="1600" b="1" dirty="0" smtClean="0">
                <a:solidFill>
                  <a:schemeClr val="accent6"/>
                </a:solidFill>
                <a:latin typeface="Monaco" pitchFamily="49" charset="0"/>
              </a:rPr>
              <a:t>…</a:t>
            </a:r>
          </a:p>
          <a:p>
            <a:pPr algn="ctr"/>
            <a:r>
              <a:rPr lang="en-US" sz="1600" b="1" dirty="0">
                <a:solidFill>
                  <a:schemeClr val="accent6"/>
                </a:solidFill>
                <a:latin typeface="Monaco" pitchFamily="49" charset="0"/>
              </a:rPr>
              <a:t>…</a:t>
            </a:r>
          </a:p>
          <a:p>
            <a:pPr algn="ctr"/>
            <a:r>
              <a:rPr lang="en-US" sz="1600" b="1" dirty="0" smtClean="0">
                <a:solidFill>
                  <a:schemeClr val="accent6"/>
                </a:solidFill>
                <a:latin typeface="Monaco" pitchFamily="49" charset="0"/>
              </a:rPr>
              <a:t>mypass4</a:t>
            </a:r>
            <a:endParaRPr lang="en-US" sz="1600" b="1" dirty="0">
              <a:solidFill>
                <a:schemeClr val="accent6"/>
              </a:solidFill>
              <a:latin typeface="Monaco" pitchFamily="49" charset="0"/>
            </a:endParaRPr>
          </a:p>
          <a:p>
            <a:pPr algn="ctr"/>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pPr algn="ctr"/>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pPr algn="ctr"/>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48" name="Oval 47"/>
          <p:cNvSpPr/>
          <p:nvPr/>
        </p:nvSpPr>
        <p:spPr>
          <a:xfrm>
            <a:off x="3706166" y="3542080"/>
            <a:ext cx="1740187" cy="902049"/>
          </a:xfrm>
          <a:prstGeom prst="ellipse">
            <a:avLst/>
          </a:prstGeom>
          <a:solidFill>
            <a:srgbClr val="008A3E"/>
          </a:solidFill>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err="1">
                <a:solidFill>
                  <a:schemeClr val="bg1"/>
                </a:solidFill>
                <a:latin typeface="Cambria Math" pitchFamily="18" charset="0"/>
                <a:ea typeface="Cambria Math" pitchFamily="18" charset="0"/>
              </a:rPr>
              <a:t>Kamouflage</a:t>
            </a:r>
            <a:endParaRPr lang="en-US" dirty="0">
              <a:solidFill>
                <a:schemeClr val="bg1"/>
              </a:solidFill>
              <a:latin typeface="Cambria Math" pitchFamily="18" charset="0"/>
              <a:ea typeface="Cambria Math" pitchFamily="18" charset="0"/>
            </a:endParaRPr>
          </a:p>
          <a:p>
            <a:pPr algn="ctr"/>
            <a:r>
              <a:rPr lang="en-US" dirty="0">
                <a:solidFill>
                  <a:schemeClr val="bg1"/>
                </a:solidFill>
                <a:latin typeface="Cambria Math" pitchFamily="18" charset="0"/>
                <a:ea typeface="Cambria Math" pitchFamily="18" charset="0"/>
              </a:rPr>
              <a:t>Decryption</a:t>
            </a:r>
          </a:p>
        </p:txBody>
      </p:sp>
      <p:cxnSp>
        <p:nvCxnSpPr>
          <p:cNvPr id="49" name="Elbow Connector 48"/>
          <p:cNvCxnSpPr>
            <a:endCxn id="48" idx="2"/>
          </p:cNvCxnSpPr>
          <p:nvPr/>
        </p:nvCxnSpPr>
        <p:spPr>
          <a:xfrm flipV="1">
            <a:off x="1821116" y="3993105"/>
            <a:ext cx="1885050" cy="6617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473838" y="3331384"/>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rgbClr val="008A3E"/>
                </a:solidFill>
                <a:latin typeface="Monaco"/>
              </a:rPr>
              <a:t>family00</a:t>
            </a:r>
          </a:p>
          <a:p>
            <a:pPr fontAlgn="t"/>
            <a:r>
              <a:rPr lang="en-US" sz="1600" dirty="0">
                <a:solidFill>
                  <a:srgbClr val="008A3E"/>
                </a:solidFill>
                <a:latin typeface="Monaco"/>
              </a:rPr>
              <a:t>family01</a:t>
            </a:r>
          </a:p>
          <a:p>
            <a:pPr fontAlgn="t"/>
            <a:r>
              <a:rPr lang="en-US" sz="1600" dirty="0">
                <a:solidFill>
                  <a:srgbClr val="008A3E"/>
                </a:solidFill>
                <a:latin typeface="Monaco"/>
              </a:rPr>
              <a:t>family.1</a:t>
            </a:r>
          </a:p>
          <a:p>
            <a:pPr fontAlgn="t"/>
            <a:r>
              <a:rPr lang="en-US" sz="1600" dirty="0">
                <a:solidFill>
                  <a:srgbClr val="008A3E"/>
                </a:solidFill>
                <a:latin typeface="Monaco"/>
              </a:rPr>
              <a:t>qwerty poiuyt.12</a:t>
            </a:r>
          </a:p>
        </p:txBody>
      </p:sp>
      <p:cxnSp>
        <p:nvCxnSpPr>
          <p:cNvPr id="51" name="Straight Arrow Connector 50"/>
          <p:cNvCxnSpPr>
            <a:stCxn id="48" idx="6"/>
            <a:endCxn id="50" idx="1"/>
          </p:cNvCxnSpPr>
          <p:nvPr/>
        </p:nvCxnSpPr>
        <p:spPr>
          <a:xfrm flipV="1">
            <a:off x="5446353" y="3993104"/>
            <a:ext cx="102748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6" idx="2"/>
            <a:endCxn id="48" idx="0"/>
          </p:cNvCxnSpPr>
          <p:nvPr/>
        </p:nvCxnSpPr>
        <p:spPr>
          <a:xfrm>
            <a:off x="4572000" y="2868126"/>
            <a:ext cx="4260" cy="6739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Striped Right Arrow 58"/>
          <p:cNvSpPr/>
          <p:nvPr/>
        </p:nvSpPr>
        <p:spPr>
          <a:xfrm rot="8104296">
            <a:off x="7323376" y="2876569"/>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159638" y="2334433"/>
            <a:ext cx="187676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rgbClr val="FF0000"/>
                </a:solidFill>
              </a:rPr>
              <a:t>Real Vault</a:t>
            </a:r>
            <a:endParaRPr lang="en-US" sz="2000" dirty="0">
              <a:ln w="11430"/>
              <a:solidFill>
                <a:srgbClr val="FF0000"/>
              </a:solidFill>
            </a:endParaRPr>
          </a:p>
        </p:txBody>
      </p:sp>
      <p:sp>
        <p:nvSpPr>
          <p:cNvPr id="13" name="TextBox 12"/>
          <p:cNvSpPr txBox="1"/>
          <p:nvPr/>
        </p:nvSpPr>
        <p:spPr>
          <a:xfrm>
            <a:off x="275616" y="2060737"/>
            <a:ext cx="2238711" cy="338554"/>
          </a:xfrm>
          <a:prstGeom prst="rect">
            <a:avLst/>
          </a:prstGeom>
          <a:noFill/>
        </p:spPr>
        <p:txBody>
          <a:bodyPr wrap="square" rtlCol="0">
            <a:spAutoFit/>
          </a:bodyPr>
          <a:lstStyle/>
          <a:p>
            <a:pPr algn="ctr"/>
            <a:r>
              <a:rPr lang="en-US" sz="1600" dirty="0" smtClean="0">
                <a:latin typeface="Century Gothic" pitchFamily="34" charset="0"/>
              </a:rPr>
              <a:t>Attacker </a:t>
            </a:r>
            <a:r>
              <a:rPr lang="en-US" sz="1600" dirty="0">
                <a:latin typeface="Century Gothic" pitchFamily="34" charset="0"/>
              </a:rPr>
              <a:t>guesses</a:t>
            </a:r>
            <a:endParaRPr lang="en-US" sz="1600" dirty="0">
              <a:latin typeface="Century Gothic" pitchFamily="34" charset="0"/>
            </a:endParaRPr>
          </a:p>
        </p:txBody>
      </p:sp>
      <p:sp>
        <p:nvSpPr>
          <p:cNvPr id="1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entury Gothic" pitchFamily="34" charset="0"/>
              </a:rPr>
              <a:t>Brute-Forcing </a:t>
            </a:r>
            <a:r>
              <a:rPr lang="en-US" dirty="0" err="1">
                <a:latin typeface="Century Gothic" pitchFamily="34" charset="0"/>
              </a:rPr>
              <a:t>Kamouflage</a:t>
            </a:r>
            <a:endParaRPr lang="en-US" dirty="0">
              <a:latin typeface="Century Gothic" pitchFamily="34" charset="0"/>
            </a:endParaRPr>
          </a:p>
        </p:txBody>
      </p:sp>
    </p:spTree>
    <p:extLst>
      <p:ext uri="{BB962C8B-B14F-4D97-AF65-F5344CB8AC3E}">
        <p14:creationId xmlns:p14="http://schemas.microsoft.com/office/powerpoint/2010/main" val="32090207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The Naïve Attack</a:t>
            </a:r>
            <a:endParaRPr lang="en-US" dirty="0">
              <a:latin typeface="Century Gothic" pitchFamily="34" charset="0"/>
            </a:endParaRPr>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01369" y="4340903"/>
            <a:ext cx="6802452" cy="1138773"/>
          </a:xfrm>
          <a:prstGeom prst="rect">
            <a:avLst/>
          </a:prstGeom>
          <a:noFill/>
        </p:spPr>
        <p:txBody>
          <a:bodyPr wrap="square" rtlCol="0">
            <a:spAutoFit/>
          </a:bodyPr>
          <a:lstStyle/>
          <a:p>
            <a:r>
              <a:rPr lang="en-US" sz="2400" dirty="0" smtClean="0">
                <a:latin typeface="Century Gothic" pitchFamily="34" charset="0"/>
              </a:rPr>
              <a:t>Runtime of the Attack = </a:t>
            </a:r>
          </a:p>
          <a:p>
            <a:r>
              <a:rPr lang="en-US" sz="2400" dirty="0" smtClean="0">
                <a:solidFill>
                  <a:schemeClr val="accent6">
                    <a:lumMod val="75000"/>
                  </a:schemeClr>
                </a:solidFill>
                <a:latin typeface="Century Gothic" pitchFamily="34" charset="0"/>
              </a:rPr>
              <a:t>      Offline </a:t>
            </a:r>
            <a:r>
              <a:rPr lang="en-US" sz="2400" dirty="0" smtClean="0">
                <a:solidFill>
                  <a:schemeClr val="accent6">
                    <a:lumMod val="75000"/>
                  </a:schemeClr>
                </a:solidFill>
                <a:latin typeface="Century Gothic" pitchFamily="34" charset="0"/>
              </a:rPr>
              <a:t>Work of PBE + N/2 Online Work </a:t>
            </a:r>
          </a:p>
          <a:p>
            <a:r>
              <a:rPr lang="en-US" sz="2000" dirty="0" smtClean="0">
                <a:solidFill>
                  <a:srgbClr val="000000"/>
                </a:solidFill>
                <a:latin typeface="Century Gothic" pitchFamily="34" charset="0"/>
                <a:sym typeface="Wingdings" pitchFamily="2" charset="2"/>
              </a:rPr>
              <a:t>(N </a:t>
            </a:r>
            <a:r>
              <a:rPr lang="en-US" sz="2000" dirty="0">
                <a:solidFill>
                  <a:srgbClr val="000000"/>
                </a:solidFill>
                <a:latin typeface="Century Gothic" pitchFamily="34" charset="0"/>
                <a:sym typeface="Wingdings" pitchFamily="2" charset="2"/>
              </a:rPr>
              <a:t>= </a:t>
            </a:r>
            <a:r>
              <a:rPr lang="en-US" sz="2000" dirty="0" smtClean="0">
                <a:solidFill>
                  <a:srgbClr val="000000"/>
                </a:solidFill>
                <a:latin typeface="Century Gothic" pitchFamily="34" charset="0"/>
                <a:sym typeface="Wingdings" pitchFamily="2" charset="2"/>
              </a:rPr>
              <a:t># of </a:t>
            </a:r>
            <a:r>
              <a:rPr lang="en-US" sz="2000" dirty="0">
                <a:solidFill>
                  <a:srgbClr val="000000"/>
                </a:solidFill>
                <a:latin typeface="Century Gothic" pitchFamily="34" charset="0"/>
                <a:sym typeface="Wingdings" pitchFamily="2" charset="2"/>
              </a:rPr>
              <a:t>explicitly stored </a:t>
            </a:r>
            <a:r>
              <a:rPr lang="en-US" sz="2000" dirty="0" smtClean="0">
                <a:solidFill>
                  <a:srgbClr val="000000"/>
                </a:solidFill>
                <a:latin typeface="Century Gothic" pitchFamily="34" charset="0"/>
                <a:sym typeface="Wingdings" pitchFamily="2" charset="2"/>
              </a:rPr>
              <a:t>vaults)</a:t>
            </a:r>
            <a:endParaRPr lang="en-US" sz="2000" dirty="0">
              <a:solidFill>
                <a:srgbClr val="000000"/>
              </a:solidFill>
              <a:latin typeface="Century Gothic" pitchFamily="34" charset="0"/>
            </a:endParaRPr>
          </a:p>
        </p:txBody>
      </p:sp>
      <p:sp>
        <p:nvSpPr>
          <p:cNvPr id="40" name="TextBox 39"/>
          <p:cNvSpPr txBox="1"/>
          <p:nvPr/>
        </p:nvSpPr>
        <p:spPr>
          <a:xfrm>
            <a:off x="2082389" y="1816591"/>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rgbClr val="00B050"/>
                </a:solidFill>
                <a:latin typeface="Monaco"/>
              </a:rPr>
              <a:t>abcdef12</a:t>
            </a:r>
          </a:p>
          <a:p>
            <a:pPr fontAlgn="t"/>
            <a:r>
              <a:rPr lang="en-US" sz="1600" dirty="0">
                <a:solidFill>
                  <a:srgbClr val="00B050"/>
                </a:solidFill>
                <a:latin typeface="Monaco"/>
              </a:rPr>
              <a:t>abcdef02</a:t>
            </a:r>
          </a:p>
          <a:p>
            <a:pPr fontAlgn="t"/>
            <a:r>
              <a:rPr lang="en-US" sz="1600" dirty="0">
                <a:solidFill>
                  <a:srgbClr val="00B050"/>
                </a:solidFill>
                <a:latin typeface="Monaco"/>
              </a:rPr>
              <a:t>abcdef#1</a:t>
            </a:r>
          </a:p>
          <a:p>
            <a:pPr fontAlgn="t"/>
            <a:r>
              <a:rPr lang="en-US" sz="1600" dirty="0" err="1">
                <a:solidFill>
                  <a:srgbClr val="00B050"/>
                </a:solidFill>
                <a:latin typeface="Monaco"/>
              </a:rPr>
              <a:t>thomas</a:t>
            </a:r>
            <a:endParaRPr lang="en-US" sz="1600" dirty="0">
              <a:solidFill>
                <a:srgbClr val="00B050"/>
              </a:solidFill>
              <a:latin typeface="Monaco"/>
            </a:endParaRPr>
          </a:p>
          <a:p>
            <a:pPr fontAlgn="t"/>
            <a:r>
              <a:rPr lang="en-US" sz="1600" dirty="0">
                <a:solidFill>
                  <a:srgbClr val="00B050"/>
                </a:solidFill>
                <a:latin typeface="Monaco"/>
              </a:rPr>
              <a:t>temple#00</a:t>
            </a:r>
          </a:p>
        </p:txBody>
      </p:sp>
      <p:sp>
        <p:nvSpPr>
          <p:cNvPr id="41" name="TextBox 40"/>
          <p:cNvSpPr txBox="1"/>
          <p:nvPr/>
        </p:nvSpPr>
        <p:spPr>
          <a:xfrm>
            <a:off x="3754299" y="1816761"/>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rgbClr val="00B050"/>
                </a:solidFill>
                <a:latin typeface="Monaco"/>
              </a:rPr>
              <a:t>travis99</a:t>
            </a:r>
          </a:p>
          <a:p>
            <a:pPr fontAlgn="t"/>
            <a:r>
              <a:rPr lang="en-US" sz="1600" dirty="0">
                <a:solidFill>
                  <a:srgbClr val="00B050"/>
                </a:solidFill>
                <a:latin typeface="Monaco"/>
              </a:rPr>
              <a:t>travis12</a:t>
            </a:r>
          </a:p>
          <a:p>
            <a:pPr fontAlgn="t"/>
            <a:r>
              <a:rPr lang="en-US" sz="1600" dirty="0">
                <a:solidFill>
                  <a:srgbClr val="00B050"/>
                </a:solidFill>
                <a:latin typeface="Monaco"/>
              </a:rPr>
              <a:t>travis@7</a:t>
            </a:r>
          </a:p>
          <a:p>
            <a:pPr fontAlgn="t"/>
            <a:r>
              <a:rPr lang="en-US" sz="1600" dirty="0">
                <a:solidFill>
                  <a:srgbClr val="00B050"/>
                </a:solidFill>
                <a:latin typeface="Monaco"/>
              </a:rPr>
              <a:t>soccer smiles@33</a:t>
            </a:r>
          </a:p>
        </p:txBody>
      </p:sp>
      <p:sp>
        <p:nvSpPr>
          <p:cNvPr id="42" name="TextBox 41"/>
          <p:cNvSpPr txBox="1"/>
          <p:nvPr/>
        </p:nvSpPr>
        <p:spPr>
          <a:xfrm>
            <a:off x="5426209" y="1816761"/>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rgbClr val="00B050"/>
                </a:solidFill>
                <a:latin typeface="Monaco"/>
              </a:rPr>
              <a:t>family00</a:t>
            </a:r>
          </a:p>
          <a:p>
            <a:pPr fontAlgn="t"/>
            <a:r>
              <a:rPr lang="en-US" sz="1600" dirty="0">
                <a:solidFill>
                  <a:srgbClr val="00B050"/>
                </a:solidFill>
                <a:latin typeface="Monaco"/>
              </a:rPr>
              <a:t>family01</a:t>
            </a:r>
          </a:p>
          <a:p>
            <a:pPr fontAlgn="t"/>
            <a:r>
              <a:rPr lang="en-US" sz="1600" dirty="0">
                <a:solidFill>
                  <a:srgbClr val="00B050"/>
                </a:solidFill>
                <a:latin typeface="Monaco"/>
              </a:rPr>
              <a:t>family.1</a:t>
            </a:r>
          </a:p>
          <a:p>
            <a:pPr fontAlgn="t"/>
            <a:r>
              <a:rPr lang="en-US" sz="1600" dirty="0">
                <a:solidFill>
                  <a:srgbClr val="00B050"/>
                </a:solidFill>
                <a:latin typeface="Monaco"/>
              </a:rPr>
              <a:t>qwerty poiuyt.12</a:t>
            </a:r>
          </a:p>
        </p:txBody>
      </p:sp>
      <p:sp>
        <p:nvSpPr>
          <p:cNvPr id="43" name="TextBox 42"/>
          <p:cNvSpPr txBox="1"/>
          <p:nvPr/>
        </p:nvSpPr>
        <p:spPr>
          <a:xfrm>
            <a:off x="7098118" y="1807898"/>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rgbClr val="00B050"/>
                </a:solidFill>
                <a:latin typeface="Monaco"/>
              </a:rPr>
              <a:t>scooby33</a:t>
            </a:r>
          </a:p>
          <a:p>
            <a:pPr fontAlgn="t"/>
            <a:r>
              <a:rPr lang="en-US" sz="1600" dirty="0">
                <a:solidFill>
                  <a:srgbClr val="00B050"/>
                </a:solidFill>
                <a:latin typeface="Monaco"/>
              </a:rPr>
              <a:t>scooby45</a:t>
            </a:r>
          </a:p>
          <a:p>
            <a:pPr fontAlgn="t"/>
            <a:r>
              <a:rPr lang="en-US" sz="1600" dirty="0">
                <a:solidFill>
                  <a:srgbClr val="00B050"/>
                </a:solidFill>
                <a:latin typeface="Monaco"/>
              </a:rPr>
              <a:t>scooby@3</a:t>
            </a:r>
          </a:p>
          <a:p>
            <a:pPr fontAlgn="t"/>
            <a:r>
              <a:rPr lang="en-US" sz="1600" dirty="0" err="1">
                <a:solidFill>
                  <a:srgbClr val="00B050"/>
                </a:solidFill>
                <a:latin typeface="Monaco"/>
              </a:rPr>
              <a:t>vanbus</a:t>
            </a:r>
            <a:r>
              <a:rPr lang="en-US" sz="1600" dirty="0">
                <a:solidFill>
                  <a:srgbClr val="00B050"/>
                </a:solidFill>
                <a:latin typeface="Monaco"/>
              </a:rPr>
              <a:t> weiwei!69</a:t>
            </a:r>
          </a:p>
        </p:txBody>
      </p:sp>
      <p:sp>
        <p:nvSpPr>
          <p:cNvPr id="47" name="TextBox 46"/>
          <p:cNvSpPr txBox="1"/>
          <p:nvPr/>
        </p:nvSpPr>
        <p:spPr>
          <a:xfrm>
            <a:off x="2401369" y="3365937"/>
            <a:ext cx="5565799" cy="830997"/>
          </a:xfrm>
          <a:prstGeom prst="rect">
            <a:avLst/>
          </a:prstGeom>
          <a:noFill/>
        </p:spPr>
        <p:txBody>
          <a:bodyPr wrap="square" rtlCol="0">
            <a:spAutoFit/>
          </a:bodyPr>
          <a:lstStyle/>
          <a:p>
            <a:r>
              <a:rPr lang="en-US" sz="2400" dirty="0" smtClean="0">
                <a:latin typeface="Century Gothic" pitchFamily="34" charset="0"/>
              </a:rPr>
              <a:t>To check if vault is real or decoy: login attempt using password</a:t>
            </a:r>
            <a:endParaRPr lang="en-US" sz="2000" dirty="0" smtClean="0">
              <a:solidFill>
                <a:srgbClr val="0070C0"/>
              </a:solidFill>
              <a:latin typeface="Century Gothic" pitchFamily="34" charset="0"/>
            </a:endParaRPr>
          </a:p>
        </p:txBody>
      </p:sp>
      <p:sp>
        <p:nvSpPr>
          <p:cNvPr id="16" name="TextBox 15"/>
          <p:cNvSpPr txBox="1"/>
          <p:nvPr/>
        </p:nvSpPr>
        <p:spPr>
          <a:xfrm>
            <a:off x="2401369" y="5685201"/>
            <a:ext cx="6802453" cy="830997"/>
          </a:xfrm>
          <a:prstGeom prst="rect">
            <a:avLst/>
          </a:prstGeom>
          <a:noFill/>
        </p:spPr>
        <p:txBody>
          <a:bodyPr wrap="square" rtlCol="0">
            <a:spAutoFit/>
          </a:bodyPr>
          <a:lstStyle/>
          <a:p>
            <a:r>
              <a:rPr lang="en-US" sz="2400" dirty="0" err="1" smtClean="0">
                <a:latin typeface="Century Gothic" pitchFamily="34" charset="0"/>
              </a:rPr>
              <a:t>Kamouflage</a:t>
            </a:r>
            <a:r>
              <a:rPr lang="en-US" sz="2400" dirty="0" smtClean="0">
                <a:latin typeface="Century Gothic" pitchFamily="34" charset="0"/>
              </a:rPr>
              <a:t> security claim: </a:t>
            </a:r>
          </a:p>
          <a:p>
            <a:r>
              <a:rPr lang="en-US" sz="2400" dirty="0" smtClean="0">
                <a:latin typeface="Century Gothic" pitchFamily="34" charset="0"/>
              </a:rPr>
              <a:t>naïve attack is the best possible</a:t>
            </a:r>
          </a:p>
        </p:txBody>
      </p:sp>
      <p:sp>
        <p:nvSpPr>
          <p:cNvPr id="3" name="Cloud Callout 2"/>
          <p:cNvSpPr/>
          <p:nvPr/>
        </p:nvSpPr>
        <p:spPr>
          <a:xfrm>
            <a:off x="773723" y="2805723"/>
            <a:ext cx="1308666" cy="1208052"/>
          </a:xfrm>
          <a:prstGeom prst="cloudCallout">
            <a:avLst>
              <a:gd name="adj1" fmla="val -19720"/>
              <a:gd name="adj2" fmla="val 82809"/>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dirty="0"/>
          </a:p>
        </p:txBody>
      </p:sp>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173006" y="4423507"/>
            <a:ext cx="2529560" cy="229796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85926" y="1409514"/>
            <a:ext cx="1154320" cy="369332"/>
          </a:xfrm>
          <a:prstGeom prst="rect">
            <a:avLst/>
          </a:prstGeom>
        </p:spPr>
        <p:txBody>
          <a:bodyPr wrap="none">
            <a:spAutoFit/>
          </a:bodyPr>
          <a:lstStyle/>
          <a:p>
            <a:r>
              <a:rPr lang="en-US" dirty="0" smtClean="0">
                <a:solidFill>
                  <a:schemeClr val="accent6"/>
                </a:solidFill>
                <a:latin typeface="Monaco" pitchFamily="49" charset="0"/>
              </a:rPr>
              <a:t>shishi1 </a:t>
            </a:r>
            <a:endParaRPr lang="en-US" dirty="0"/>
          </a:p>
        </p:txBody>
      </p:sp>
      <p:sp>
        <p:nvSpPr>
          <p:cNvPr id="17" name="Rectangle 16"/>
          <p:cNvSpPr/>
          <p:nvPr/>
        </p:nvSpPr>
        <p:spPr>
          <a:xfrm>
            <a:off x="3880284" y="1409514"/>
            <a:ext cx="1154320" cy="369332"/>
          </a:xfrm>
          <a:prstGeom prst="rect">
            <a:avLst/>
          </a:prstGeom>
        </p:spPr>
        <p:txBody>
          <a:bodyPr wrap="none">
            <a:spAutoFit/>
          </a:bodyPr>
          <a:lstStyle/>
          <a:p>
            <a:r>
              <a:rPr lang="en-US" dirty="0" smtClean="0">
                <a:solidFill>
                  <a:schemeClr val="accent6"/>
                </a:solidFill>
                <a:latin typeface="Monaco" pitchFamily="49" charset="0"/>
              </a:rPr>
              <a:t>violet9</a:t>
            </a:r>
            <a:endParaRPr lang="en-US" dirty="0"/>
          </a:p>
        </p:txBody>
      </p:sp>
      <p:sp>
        <p:nvSpPr>
          <p:cNvPr id="18" name="Rectangle 17"/>
          <p:cNvSpPr/>
          <p:nvPr/>
        </p:nvSpPr>
        <p:spPr>
          <a:xfrm>
            <a:off x="5551280" y="1409514"/>
            <a:ext cx="1159292" cy="369332"/>
          </a:xfrm>
          <a:prstGeom prst="rect">
            <a:avLst/>
          </a:prstGeom>
        </p:spPr>
        <p:txBody>
          <a:bodyPr wrap="none">
            <a:spAutoFit/>
          </a:bodyPr>
          <a:lstStyle/>
          <a:p>
            <a:r>
              <a:rPr lang="en-US" dirty="0" smtClean="0">
                <a:solidFill>
                  <a:schemeClr val="accent6"/>
                </a:solidFill>
                <a:latin typeface="Monaco" pitchFamily="49" charset="0"/>
              </a:rPr>
              <a:t>mypass4</a:t>
            </a:r>
            <a:endParaRPr lang="en-US" dirty="0"/>
          </a:p>
        </p:txBody>
      </p:sp>
      <p:sp>
        <p:nvSpPr>
          <p:cNvPr id="19" name="Rectangle 18"/>
          <p:cNvSpPr/>
          <p:nvPr/>
        </p:nvSpPr>
        <p:spPr>
          <a:xfrm>
            <a:off x="7162800" y="1409514"/>
            <a:ext cx="1154320" cy="369332"/>
          </a:xfrm>
          <a:prstGeom prst="rect">
            <a:avLst/>
          </a:prstGeom>
        </p:spPr>
        <p:txBody>
          <a:bodyPr wrap="none">
            <a:spAutoFit/>
          </a:bodyPr>
          <a:lstStyle/>
          <a:p>
            <a:r>
              <a:rPr lang="en-US" dirty="0" smtClean="0">
                <a:solidFill>
                  <a:schemeClr val="accent6"/>
                </a:solidFill>
                <a:latin typeface="Monaco" pitchFamily="49" charset="0"/>
              </a:rPr>
              <a:t>zxcvbn9</a:t>
            </a:r>
            <a:endParaRPr lang="en-US" dirty="0"/>
          </a:p>
        </p:txBody>
      </p:sp>
    </p:spTree>
    <p:extLst>
      <p:ext uri="{BB962C8B-B14F-4D97-AF65-F5344CB8AC3E}">
        <p14:creationId xmlns:p14="http://schemas.microsoft.com/office/powerpoint/2010/main" val="3006939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2" grpId="0" animBg="1"/>
      <p:bldP spid="43" grpId="0" animBg="1"/>
      <p:bldP spid="47" grpId="0"/>
      <p:bldP spid="16" grpId="0"/>
      <p:bldP spid="3" grpId="0" animBg="1"/>
      <p:bldP spid="5"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6200000">
            <a:off x="3182616" y="2269401"/>
            <a:ext cx="919227"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Real</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But...</a:t>
            </a:r>
            <a:br>
              <a:rPr lang="en-US" dirty="0" smtClean="0">
                <a:latin typeface="Century Gothic" pitchFamily="34" charset="0"/>
              </a:rPr>
            </a:br>
            <a:r>
              <a:rPr lang="en-US" sz="2700" dirty="0" smtClean="0">
                <a:solidFill>
                  <a:srgbClr val="FF0000"/>
                </a:solidFill>
                <a:latin typeface="Century Gothic" pitchFamily="34" charset="0"/>
              </a:rPr>
              <a:t>WE FOUND A PROBLEM IN THE DECOY GENERATION</a:t>
            </a:r>
            <a:endParaRPr lang="en-US" sz="2700" dirty="0">
              <a:solidFill>
                <a:srgbClr val="FF0000"/>
              </a:solidFill>
              <a:latin typeface="Century Gothic" pitchFamily="34" charset="0"/>
            </a:endParaRPr>
          </a:p>
        </p:txBody>
      </p:sp>
      <p:sp>
        <p:nvSpPr>
          <p:cNvPr id="19" name="TextBox 18"/>
          <p:cNvSpPr txBox="1"/>
          <p:nvPr/>
        </p:nvSpPr>
        <p:spPr>
          <a:xfrm>
            <a:off x="4392077" y="1870240"/>
            <a:ext cx="1490718" cy="1477328"/>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dirty="0" smtClean="0">
                <a:solidFill>
                  <a:schemeClr val="accent2">
                    <a:lumMod val="75000"/>
                  </a:schemeClr>
                </a:solidFill>
                <a:latin typeface="Monaco"/>
              </a:rPr>
              <a:t>family</a:t>
            </a:r>
            <a:r>
              <a:rPr lang="en-US" dirty="0" smtClean="0">
                <a:solidFill>
                  <a:srgbClr val="0070C0"/>
                </a:solidFill>
                <a:latin typeface="Monaco"/>
              </a:rPr>
              <a:t>00</a:t>
            </a:r>
          </a:p>
          <a:p>
            <a:pPr fontAlgn="t"/>
            <a:r>
              <a:rPr lang="en-US" dirty="0" smtClean="0">
                <a:solidFill>
                  <a:schemeClr val="accent2">
                    <a:lumMod val="75000"/>
                  </a:schemeClr>
                </a:solidFill>
                <a:latin typeface="Monaco"/>
              </a:rPr>
              <a:t>family</a:t>
            </a:r>
            <a:r>
              <a:rPr lang="en-US" dirty="0" smtClean="0">
                <a:solidFill>
                  <a:srgbClr val="0070C0"/>
                </a:solidFill>
                <a:latin typeface="Monaco"/>
              </a:rPr>
              <a:t>01</a:t>
            </a:r>
            <a:endParaRPr lang="en-US" dirty="0">
              <a:solidFill>
                <a:srgbClr val="0070C0"/>
              </a:solidFill>
              <a:latin typeface="Monaco"/>
            </a:endParaRPr>
          </a:p>
          <a:p>
            <a:pPr fontAlgn="t"/>
            <a:r>
              <a:rPr lang="en-US" dirty="0">
                <a:solidFill>
                  <a:schemeClr val="accent2">
                    <a:lumMod val="75000"/>
                  </a:schemeClr>
                </a:solidFill>
                <a:latin typeface="Monaco"/>
              </a:rPr>
              <a:t>family</a:t>
            </a:r>
            <a:r>
              <a:rPr lang="en-US" dirty="0">
                <a:solidFill>
                  <a:srgbClr val="00B050"/>
                </a:solidFill>
                <a:latin typeface="Monaco"/>
              </a:rPr>
              <a:t>.</a:t>
            </a:r>
            <a:r>
              <a:rPr lang="en-US" dirty="0">
                <a:solidFill>
                  <a:srgbClr val="0070C0"/>
                </a:solidFill>
                <a:latin typeface="Monaco"/>
              </a:rPr>
              <a:t>1</a:t>
            </a:r>
          </a:p>
          <a:p>
            <a:pPr fontAlgn="t"/>
            <a:r>
              <a:rPr lang="en-US" dirty="0" smtClean="0">
                <a:solidFill>
                  <a:schemeClr val="accent4">
                    <a:lumMod val="50000"/>
                  </a:schemeClr>
                </a:solidFill>
                <a:latin typeface="Monaco"/>
              </a:rPr>
              <a:t>qwerty </a:t>
            </a:r>
            <a:r>
              <a:rPr lang="en-US" dirty="0" smtClean="0">
                <a:solidFill>
                  <a:srgbClr val="00B050"/>
                </a:solidFill>
                <a:latin typeface="Monaco"/>
              </a:rPr>
              <a:t>poiuyt</a:t>
            </a:r>
            <a:r>
              <a:rPr lang="en-US" dirty="0" smtClean="0">
                <a:solidFill>
                  <a:srgbClr val="0070C0"/>
                </a:solidFill>
                <a:latin typeface="Monaco"/>
              </a:rPr>
              <a:t>.12</a:t>
            </a:r>
            <a:endParaRPr lang="en-US" dirty="0">
              <a:solidFill>
                <a:srgbClr val="0070C0"/>
              </a:solidFill>
              <a:latin typeface="Monaco"/>
            </a:endParaRPr>
          </a:p>
        </p:txBody>
      </p:sp>
      <p:cxnSp>
        <p:nvCxnSpPr>
          <p:cNvPr id="21" name="Straight Arrow Connector 20"/>
          <p:cNvCxnSpPr/>
          <p:nvPr/>
        </p:nvCxnSpPr>
        <p:spPr>
          <a:xfrm flipH="1">
            <a:off x="3078529" y="3514133"/>
            <a:ext cx="1392378" cy="5359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339808" y="4116330"/>
            <a:ext cx="1302422"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2">
                    <a:lumMod val="75000"/>
                  </a:schemeClr>
                </a:solidFill>
                <a:latin typeface="Monaco"/>
              </a:rPr>
              <a:t>abcdef</a:t>
            </a:r>
            <a:r>
              <a:rPr lang="en-US" sz="1600" dirty="0">
                <a:solidFill>
                  <a:srgbClr val="0070C0"/>
                </a:solidFill>
                <a:latin typeface="Monaco"/>
              </a:rPr>
              <a:t>12</a:t>
            </a:r>
          </a:p>
          <a:p>
            <a:pPr fontAlgn="t"/>
            <a:r>
              <a:rPr lang="en-US" sz="1600" dirty="0">
                <a:solidFill>
                  <a:schemeClr val="accent2">
                    <a:lumMod val="75000"/>
                  </a:schemeClr>
                </a:solidFill>
                <a:latin typeface="Monaco"/>
              </a:rPr>
              <a:t>abcdef</a:t>
            </a:r>
            <a:r>
              <a:rPr lang="en-US" sz="1600" dirty="0">
                <a:solidFill>
                  <a:srgbClr val="0070C0"/>
                </a:solidFill>
                <a:latin typeface="Monaco"/>
              </a:rPr>
              <a:t>02</a:t>
            </a:r>
          </a:p>
          <a:p>
            <a:pPr fontAlgn="t"/>
            <a:r>
              <a:rPr lang="en-US" sz="1600" dirty="0">
                <a:solidFill>
                  <a:schemeClr val="accent2">
                    <a:lumMod val="75000"/>
                  </a:schemeClr>
                </a:solidFill>
                <a:latin typeface="Monaco"/>
              </a:rPr>
              <a:t>abcdef</a:t>
            </a:r>
            <a:r>
              <a:rPr lang="en-US" sz="1600" dirty="0">
                <a:solidFill>
                  <a:srgbClr val="00B050"/>
                </a:solidFill>
                <a:latin typeface="Monaco"/>
              </a:rPr>
              <a:t>#</a:t>
            </a:r>
            <a:r>
              <a:rPr lang="en-US" sz="1600" dirty="0">
                <a:solidFill>
                  <a:srgbClr val="0070C0"/>
                </a:solidFill>
                <a:latin typeface="Monaco"/>
              </a:rPr>
              <a:t>1</a:t>
            </a:r>
          </a:p>
          <a:p>
            <a:pPr fontAlgn="t"/>
            <a:r>
              <a:rPr lang="en-US" sz="1600" dirty="0" err="1">
                <a:solidFill>
                  <a:schemeClr val="accent4">
                    <a:lumMod val="50000"/>
                  </a:schemeClr>
                </a:solidFill>
                <a:latin typeface="Monaco"/>
              </a:rPr>
              <a:t>thomas</a:t>
            </a:r>
            <a:endParaRPr lang="en-US" sz="1600" dirty="0">
              <a:solidFill>
                <a:schemeClr val="accent4">
                  <a:lumMod val="50000"/>
                </a:schemeClr>
              </a:solidFill>
              <a:latin typeface="Monaco"/>
            </a:endParaRPr>
          </a:p>
          <a:p>
            <a:pPr fontAlgn="t"/>
            <a:r>
              <a:rPr lang="en-US" sz="1600" dirty="0" smtClean="0">
                <a:solidFill>
                  <a:srgbClr val="00B050"/>
                </a:solidFill>
                <a:latin typeface="Monaco"/>
              </a:rPr>
              <a:t>temple</a:t>
            </a:r>
            <a:r>
              <a:rPr lang="en-US" sz="1600" dirty="0">
                <a:solidFill>
                  <a:srgbClr val="00B050"/>
                </a:solidFill>
                <a:latin typeface="Monaco"/>
              </a:rPr>
              <a:t>#</a:t>
            </a:r>
            <a:r>
              <a:rPr lang="en-US" sz="1600" dirty="0">
                <a:solidFill>
                  <a:srgbClr val="0070C0"/>
                </a:solidFill>
                <a:latin typeface="Monaco"/>
              </a:rPr>
              <a:t>00</a:t>
            </a:r>
          </a:p>
        </p:txBody>
      </p:sp>
      <p:sp>
        <p:nvSpPr>
          <p:cNvPr id="25" name="TextBox 24"/>
          <p:cNvSpPr txBox="1"/>
          <p:nvPr/>
        </p:nvSpPr>
        <p:spPr>
          <a:xfrm>
            <a:off x="4474833" y="4116330"/>
            <a:ext cx="1294011"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2">
                    <a:lumMod val="75000"/>
                  </a:schemeClr>
                </a:solidFill>
                <a:latin typeface="Monaco"/>
              </a:rPr>
              <a:t>travis</a:t>
            </a:r>
            <a:r>
              <a:rPr lang="en-US" sz="1600" dirty="0">
                <a:solidFill>
                  <a:srgbClr val="0070C0"/>
                </a:solidFill>
                <a:latin typeface="Monaco"/>
              </a:rPr>
              <a:t>99</a:t>
            </a:r>
          </a:p>
          <a:p>
            <a:pPr fontAlgn="t"/>
            <a:r>
              <a:rPr lang="en-US" sz="1600" dirty="0">
                <a:solidFill>
                  <a:schemeClr val="accent2">
                    <a:lumMod val="75000"/>
                  </a:schemeClr>
                </a:solidFill>
                <a:latin typeface="Monaco"/>
              </a:rPr>
              <a:t>travis</a:t>
            </a:r>
            <a:r>
              <a:rPr lang="en-US" sz="1600" dirty="0">
                <a:solidFill>
                  <a:srgbClr val="0070C0"/>
                </a:solidFill>
                <a:latin typeface="Monaco"/>
              </a:rPr>
              <a:t>12</a:t>
            </a:r>
          </a:p>
          <a:p>
            <a:pPr fontAlgn="t"/>
            <a:r>
              <a:rPr lang="en-US" sz="1600" dirty="0" smtClean="0">
                <a:solidFill>
                  <a:schemeClr val="accent2">
                    <a:lumMod val="75000"/>
                  </a:schemeClr>
                </a:solidFill>
                <a:latin typeface="Monaco"/>
              </a:rPr>
              <a:t>travis</a:t>
            </a:r>
            <a:r>
              <a:rPr lang="en-US" sz="1600" dirty="0" smtClean="0">
                <a:solidFill>
                  <a:srgbClr val="00B050"/>
                </a:solidFill>
                <a:latin typeface="Monaco"/>
              </a:rPr>
              <a:t>@</a:t>
            </a:r>
            <a:r>
              <a:rPr lang="en-US" sz="1600" dirty="0" smtClean="0">
                <a:solidFill>
                  <a:srgbClr val="0070C0"/>
                </a:solidFill>
                <a:latin typeface="Monaco"/>
              </a:rPr>
              <a:t>7</a:t>
            </a:r>
            <a:endParaRPr lang="en-US" sz="1600" dirty="0">
              <a:solidFill>
                <a:srgbClr val="0070C0"/>
              </a:solidFill>
              <a:latin typeface="Monaco"/>
            </a:endParaRPr>
          </a:p>
          <a:p>
            <a:pPr fontAlgn="t"/>
            <a:r>
              <a:rPr lang="en-US" sz="1600" dirty="0">
                <a:solidFill>
                  <a:schemeClr val="accent4">
                    <a:lumMod val="50000"/>
                  </a:schemeClr>
                </a:solidFill>
                <a:latin typeface="Monaco"/>
              </a:rPr>
              <a:t>soccer</a:t>
            </a:r>
            <a:r>
              <a:rPr lang="en-US" sz="1600" dirty="0" smtClean="0">
                <a:solidFill>
                  <a:srgbClr val="00B050"/>
                </a:solidFill>
                <a:latin typeface="Monaco"/>
              </a:rPr>
              <a:t> smiles@</a:t>
            </a:r>
            <a:r>
              <a:rPr lang="en-US" sz="1600" dirty="0" smtClean="0">
                <a:solidFill>
                  <a:srgbClr val="0070C0"/>
                </a:solidFill>
                <a:latin typeface="Monaco"/>
              </a:rPr>
              <a:t>33</a:t>
            </a:r>
            <a:endParaRPr lang="en-US" sz="1600" dirty="0">
              <a:solidFill>
                <a:srgbClr val="0070C0"/>
              </a:solidFill>
              <a:latin typeface="Monaco"/>
            </a:endParaRPr>
          </a:p>
        </p:txBody>
      </p:sp>
      <p:sp>
        <p:nvSpPr>
          <p:cNvPr id="27" name="TextBox 26"/>
          <p:cNvSpPr txBox="1"/>
          <p:nvPr/>
        </p:nvSpPr>
        <p:spPr>
          <a:xfrm>
            <a:off x="6964733" y="4123580"/>
            <a:ext cx="1318653"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2">
                    <a:lumMod val="75000"/>
                  </a:schemeClr>
                </a:solidFill>
                <a:latin typeface="Monaco"/>
              </a:rPr>
              <a:t>scooby</a:t>
            </a:r>
            <a:r>
              <a:rPr lang="en-US" sz="1600" dirty="0">
                <a:solidFill>
                  <a:srgbClr val="0070C0"/>
                </a:solidFill>
                <a:latin typeface="Monaco"/>
              </a:rPr>
              <a:t>33</a:t>
            </a:r>
          </a:p>
          <a:p>
            <a:pPr fontAlgn="t"/>
            <a:r>
              <a:rPr lang="en-US" sz="1600" dirty="0">
                <a:solidFill>
                  <a:schemeClr val="accent2">
                    <a:lumMod val="75000"/>
                  </a:schemeClr>
                </a:solidFill>
                <a:latin typeface="Monaco"/>
              </a:rPr>
              <a:t>scooby</a:t>
            </a:r>
            <a:r>
              <a:rPr lang="en-US" sz="1600" dirty="0">
                <a:solidFill>
                  <a:srgbClr val="0070C0"/>
                </a:solidFill>
                <a:latin typeface="Monaco"/>
              </a:rPr>
              <a:t>45</a:t>
            </a:r>
          </a:p>
          <a:p>
            <a:pPr fontAlgn="t"/>
            <a:r>
              <a:rPr lang="en-US" sz="1600" dirty="0" smtClean="0">
                <a:solidFill>
                  <a:schemeClr val="accent2">
                    <a:lumMod val="75000"/>
                  </a:schemeClr>
                </a:solidFill>
                <a:latin typeface="Monaco"/>
              </a:rPr>
              <a:t>scooby</a:t>
            </a:r>
            <a:r>
              <a:rPr lang="en-US" sz="1600" dirty="0" smtClean="0">
                <a:solidFill>
                  <a:srgbClr val="00B050"/>
                </a:solidFill>
                <a:latin typeface="Monaco"/>
              </a:rPr>
              <a:t>!</a:t>
            </a:r>
            <a:r>
              <a:rPr lang="en-US" sz="1600" dirty="0" smtClean="0">
                <a:solidFill>
                  <a:srgbClr val="0070C0"/>
                </a:solidFill>
                <a:latin typeface="Monaco"/>
              </a:rPr>
              <a:t>3</a:t>
            </a:r>
            <a:endParaRPr lang="en-US" sz="1600" dirty="0">
              <a:solidFill>
                <a:srgbClr val="0070C0"/>
              </a:solidFill>
              <a:latin typeface="Monaco"/>
            </a:endParaRPr>
          </a:p>
          <a:p>
            <a:pPr fontAlgn="t"/>
            <a:r>
              <a:rPr lang="en-US" sz="1600" dirty="0" err="1">
                <a:solidFill>
                  <a:schemeClr val="accent4">
                    <a:lumMod val="50000"/>
                  </a:schemeClr>
                </a:solidFill>
                <a:latin typeface="Monaco"/>
              </a:rPr>
              <a:t>vanbus</a:t>
            </a:r>
            <a:r>
              <a:rPr lang="en-US" sz="1600" dirty="0" smtClean="0">
                <a:solidFill>
                  <a:srgbClr val="00B050"/>
                </a:solidFill>
                <a:latin typeface="Monaco"/>
              </a:rPr>
              <a:t> </a:t>
            </a:r>
            <a:r>
              <a:rPr lang="en-US" sz="1600" dirty="0">
                <a:solidFill>
                  <a:srgbClr val="00B050"/>
                </a:solidFill>
                <a:latin typeface="Monaco"/>
              </a:rPr>
              <a:t>weiwei!</a:t>
            </a:r>
            <a:r>
              <a:rPr lang="en-US" sz="1600" dirty="0">
                <a:solidFill>
                  <a:srgbClr val="0070C0"/>
                </a:solidFill>
                <a:latin typeface="Monaco"/>
              </a:rPr>
              <a:t>69</a:t>
            </a:r>
          </a:p>
        </p:txBody>
      </p:sp>
      <p:sp>
        <p:nvSpPr>
          <p:cNvPr id="36" name="Rectangle 35"/>
          <p:cNvSpPr/>
          <p:nvPr/>
        </p:nvSpPr>
        <p:spPr>
          <a:xfrm>
            <a:off x="4518785" y="3330500"/>
            <a:ext cx="1149674" cy="323165"/>
          </a:xfrm>
          <a:prstGeom prst="rect">
            <a:avLst/>
          </a:prstGeom>
          <a:ln w="19050">
            <a:solidFill>
              <a:srgbClr val="00B0F0"/>
            </a:solidFill>
          </a:ln>
        </p:spPr>
        <p:txBody>
          <a:bodyPr wrap="none" tIns="0" bIns="45720">
            <a:spAutoFit/>
          </a:bodyPr>
          <a:lstStyle/>
          <a:p>
            <a:r>
              <a:rPr lang="en-US" b="1" dirty="0" smtClean="0">
                <a:solidFill>
                  <a:schemeClr val="accent6">
                    <a:lumMod val="50000"/>
                  </a:schemeClr>
                </a:solidFill>
                <a:latin typeface="Monaco" pitchFamily="49" charset="0"/>
              </a:rPr>
              <a:t>mypass</a:t>
            </a:r>
            <a:r>
              <a:rPr lang="en-US" b="1" dirty="0" smtClean="0">
                <a:solidFill>
                  <a:schemeClr val="accent6"/>
                </a:solidFill>
                <a:latin typeface="Monaco" pitchFamily="49" charset="0"/>
              </a:rPr>
              <a:t>4</a:t>
            </a:r>
            <a:endParaRPr lang="en-US" b="1" dirty="0">
              <a:solidFill>
                <a:schemeClr val="accent6"/>
              </a:solidFill>
            </a:endParaRPr>
          </a:p>
        </p:txBody>
      </p:sp>
      <p:sp>
        <p:nvSpPr>
          <p:cNvPr id="33" name="TextBox 32"/>
          <p:cNvSpPr txBox="1"/>
          <p:nvPr/>
        </p:nvSpPr>
        <p:spPr>
          <a:xfrm>
            <a:off x="6024280" y="4701105"/>
            <a:ext cx="415498" cy="369332"/>
          </a:xfrm>
          <a:prstGeom prst="rect">
            <a:avLst/>
          </a:prstGeom>
          <a:noFill/>
        </p:spPr>
        <p:txBody>
          <a:bodyPr wrap="none" rtlCol="0">
            <a:spAutoFit/>
          </a:bodyPr>
          <a:lstStyle/>
          <a:p>
            <a:r>
              <a:rPr lang="en-US" dirty="0" smtClean="0"/>
              <a:t>....</a:t>
            </a:r>
            <a:endParaRPr lang="en-US" dirty="0"/>
          </a:p>
        </p:txBody>
      </p:sp>
      <p:cxnSp>
        <p:nvCxnSpPr>
          <p:cNvPr id="38" name="Straight Arrow Connector 37"/>
          <p:cNvCxnSpPr/>
          <p:nvPr/>
        </p:nvCxnSpPr>
        <p:spPr>
          <a:xfrm>
            <a:off x="5105610" y="3815785"/>
            <a:ext cx="0" cy="2370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878284" y="3484660"/>
            <a:ext cx="1459966" cy="504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1528988" y="3770081"/>
            <a:ext cx="315483" cy="1862048"/>
          </a:xfrm>
          <a:prstGeom prst="rect">
            <a:avLst/>
          </a:prstGeom>
          <a:noFill/>
        </p:spPr>
        <p:txBody>
          <a:bodyPr wrap="square" lIns="91440" tIns="45720" rIns="91440" bIns="45720">
            <a:spAutoFit/>
          </a:bodyPr>
          <a:lstStyle/>
          <a:p>
            <a:pPr algn="ctr"/>
            <a:r>
              <a:rPr lang="en-US" sz="11500" cap="none" spc="0" dirty="0" smtClean="0">
                <a:ln w="12700">
                  <a:solidFill>
                    <a:schemeClr val="tx2">
                      <a:satMod val="155000"/>
                    </a:schemeClr>
                  </a:solidFill>
                  <a:prstDash val="solid"/>
                </a:ln>
                <a:solidFill>
                  <a:schemeClr val="bg2">
                    <a:tint val="85000"/>
                    <a:satMod val="155000"/>
                  </a:schemeClr>
                </a:solidFill>
              </a:rPr>
              <a:t>{</a:t>
            </a:r>
            <a:endParaRPr lang="en-US" sz="11500" cap="none" spc="0" dirty="0">
              <a:ln w="12700">
                <a:solidFill>
                  <a:schemeClr val="tx2">
                    <a:satMod val="155000"/>
                  </a:schemeClr>
                </a:solidFill>
                <a:prstDash val="solid"/>
              </a:ln>
              <a:solidFill>
                <a:schemeClr val="bg2">
                  <a:tint val="85000"/>
                  <a:satMod val="155000"/>
                </a:schemeClr>
              </a:solidFill>
            </a:endParaRPr>
          </a:p>
        </p:txBody>
      </p:sp>
      <p:sp>
        <p:nvSpPr>
          <p:cNvPr id="52" name="Rectangle 51"/>
          <p:cNvSpPr/>
          <p:nvPr/>
        </p:nvSpPr>
        <p:spPr>
          <a:xfrm rot="16200000">
            <a:off x="163109" y="4527537"/>
            <a:ext cx="1392689"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Decoys</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4597497" y="5439769"/>
            <a:ext cx="1048685" cy="292388"/>
          </a:xfrm>
          <a:prstGeom prst="rect">
            <a:avLst/>
          </a:prstGeom>
          <a:solidFill>
            <a:schemeClr val="bg1"/>
          </a:solidFill>
          <a:ln w="19050">
            <a:solidFill>
              <a:srgbClr val="00B0F0"/>
            </a:solidFill>
          </a:ln>
        </p:spPr>
        <p:txBody>
          <a:bodyPr wrap="none" tIns="0" bIns="45720">
            <a:spAutoFit/>
          </a:bodyPr>
          <a:lstStyle/>
          <a:p>
            <a:r>
              <a:rPr lang="en-US" sz="1600" b="1" dirty="0" smtClean="0">
                <a:solidFill>
                  <a:schemeClr val="accent6">
                    <a:lumMod val="50000"/>
                  </a:schemeClr>
                </a:solidFill>
                <a:latin typeface="Monaco" pitchFamily="49" charset="0"/>
              </a:rPr>
              <a:t>violet</a:t>
            </a:r>
            <a:r>
              <a:rPr lang="en-US" sz="1600" b="1" dirty="0" smtClean="0">
                <a:solidFill>
                  <a:schemeClr val="accent6"/>
                </a:solidFill>
                <a:latin typeface="Monaco" pitchFamily="49" charset="0"/>
              </a:rPr>
              <a:t>9</a:t>
            </a:r>
            <a:endParaRPr lang="en-US" sz="1600" b="1" dirty="0">
              <a:solidFill>
                <a:schemeClr val="accent6"/>
              </a:solidFill>
            </a:endParaRPr>
          </a:p>
        </p:txBody>
      </p:sp>
      <p:sp>
        <p:nvSpPr>
          <p:cNvPr id="34" name="Rectangle 33"/>
          <p:cNvSpPr/>
          <p:nvPr/>
        </p:nvSpPr>
        <p:spPr>
          <a:xfrm>
            <a:off x="7055120" y="5454495"/>
            <a:ext cx="1048685" cy="292388"/>
          </a:xfrm>
          <a:prstGeom prst="rect">
            <a:avLst/>
          </a:prstGeom>
          <a:solidFill>
            <a:schemeClr val="bg1"/>
          </a:solidFill>
          <a:ln w="19050">
            <a:solidFill>
              <a:srgbClr val="00B0F0"/>
            </a:solidFill>
          </a:ln>
        </p:spPr>
        <p:txBody>
          <a:bodyPr wrap="none" tIns="0" bIns="45720">
            <a:spAutoFit/>
          </a:bodyPr>
          <a:lstStyle/>
          <a:p>
            <a:r>
              <a:rPr lang="en-US" sz="1600" b="1" dirty="0" smtClean="0">
                <a:solidFill>
                  <a:schemeClr val="accent6">
                    <a:lumMod val="50000"/>
                  </a:schemeClr>
                </a:solidFill>
                <a:latin typeface="Monaco" pitchFamily="49" charset="0"/>
              </a:rPr>
              <a:t>zxcvbn</a:t>
            </a:r>
            <a:r>
              <a:rPr lang="en-US" sz="1600" b="1" dirty="0" smtClean="0">
                <a:solidFill>
                  <a:schemeClr val="accent6"/>
                </a:solidFill>
                <a:latin typeface="Monaco" pitchFamily="49" charset="0"/>
              </a:rPr>
              <a:t>9</a:t>
            </a:r>
            <a:endParaRPr lang="en-US" sz="1600" b="1" dirty="0">
              <a:solidFill>
                <a:schemeClr val="accent6"/>
              </a:solidFill>
            </a:endParaRPr>
          </a:p>
        </p:txBody>
      </p:sp>
      <p:sp>
        <p:nvSpPr>
          <p:cNvPr id="35" name="Rectangle 34"/>
          <p:cNvSpPr/>
          <p:nvPr/>
        </p:nvSpPr>
        <p:spPr>
          <a:xfrm>
            <a:off x="2466676" y="5455127"/>
            <a:ext cx="1048685" cy="292388"/>
          </a:xfrm>
          <a:prstGeom prst="rect">
            <a:avLst/>
          </a:prstGeom>
          <a:solidFill>
            <a:schemeClr val="bg1"/>
          </a:solidFill>
          <a:ln w="19050">
            <a:solidFill>
              <a:srgbClr val="00B0F0"/>
            </a:solidFill>
          </a:ln>
        </p:spPr>
        <p:txBody>
          <a:bodyPr wrap="none" tIns="0" bIns="45720">
            <a:spAutoFit/>
          </a:bodyPr>
          <a:lstStyle/>
          <a:p>
            <a:r>
              <a:rPr lang="en-US" sz="1600" b="1" dirty="0">
                <a:solidFill>
                  <a:schemeClr val="accent6">
                    <a:lumMod val="50000"/>
                  </a:schemeClr>
                </a:solidFill>
                <a:latin typeface="Monaco" pitchFamily="49" charset="0"/>
              </a:rPr>
              <a:t>shishi</a:t>
            </a:r>
            <a:r>
              <a:rPr lang="en-US" sz="1600" b="1" dirty="0">
                <a:solidFill>
                  <a:schemeClr val="accent6">
                    <a:lumMod val="75000"/>
                  </a:schemeClr>
                </a:solidFill>
                <a:latin typeface="Monaco" pitchFamily="49" charset="0"/>
              </a:rPr>
              <a:t>1</a:t>
            </a:r>
            <a:endParaRPr lang="en-US" sz="1600" b="1" dirty="0">
              <a:solidFill>
                <a:schemeClr val="accent6">
                  <a:lumMod val="75000"/>
                </a:schemeClr>
              </a:solidFill>
            </a:endParaRPr>
          </a:p>
        </p:txBody>
      </p:sp>
      <p:sp>
        <p:nvSpPr>
          <p:cNvPr id="3" name="Oval 2"/>
          <p:cNvSpPr/>
          <p:nvPr/>
        </p:nvSpPr>
        <p:spPr>
          <a:xfrm>
            <a:off x="4038600" y="3248515"/>
            <a:ext cx="2133600" cy="485285"/>
          </a:xfrm>
          <a:prstGeom prst="ellipse">
            <a:avLst/>
          </a:prstGeom>
          <a:noFill/>
          <a:ln w="762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Oval 19"/>
          <p:cNvSpPr/>
          <p:nvPr/>
        </p:nvSpPr>
        <p:spPr>
          <a:xfrm>
            <a:off x="4038600" y="5334000"/>
            <a:ext cx="2133600" cy="485285"/>
          </a:xfrm>
          <a:prstGeom prst="ellipse">
            <a:avLst/>
          </a:prstGeom>
          <a:noFill/>
          <a:ln w="762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83126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100"/>
                                  </p:stCondLst>
                                  <p:childTnLst>
                                    <p:set>
                                      <p:cBhvr>
                                        <p:cTn id="37" dur="1" fill="hold">
                                          <p:stCondLst>
                                            <p:cond delay="0"/>
                                          </p:stCondLst>
                                        </p:cTn>
                                        <p:tgtEl>
                                          <p:spTgt spid="38"/>
                                        </p:tgtEl>
                                        <p:attrNameLst>
                                          <p:attrName>style.visibility</p:attrName>
                                        </p:attrNameLst>
                                      </p:cBhvr>
                                      <p:to>
                                        <p:strVal val="visible"/>
                                      </p:to>
                                    </p:set>
                                  </p:childTnLst>
                                </p:cTn>
                              </p:par>
                            </p:childTnLst>
                          </p:cTn>
                        </p:par>
                        <p:par>
                          <p:cTn id="38" fill="hold">
                            <p:stCondLst>
                              <p:cond delay="100"/>
                            </p:stCondLst>
                            <p:childTnLst>
                              <p:par>
                                <p:cTn id="39" presetID="1"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par>
                          <p:cTn id="41" fill="hold">
                            <p:stCondLst>
                              <p:cond delay="100"/>
                            </p:stCondLst>
                            <p:childTnLst>
                              <p:par>
                                <p:cTn id="42" presetID="1" presetClass="entr" presetSubtype="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p:bldP spid="19" grpId="0" animBg="1"/>
      <p:bldP spid="24" grpId="0" animBg="1"/>
      <p:bldP spid="25" grpId="0" animBg="1"/>
      <p:bldP spid="27" grpId="0" animBg="1"/>
      <p:bldP spid="36" grpId="0" animBg="1"/>
      <p:bldP spid="33" grpId="0"/>
      <p:bldP spid="46" grpId="0"/>
      <p:bldP spid="52" grpId="0" animBg="1"/>
      <p:bldP spid="10" grpId="0" animBg="1"/>
      <p:bldP spid="10" grpId="1" animBg="1"/>
      <p:bldP spid="34" grpId="0" animBg="1"/>
      <p:bldP spid="34" grpId="1" animBg="1"/>
      <p:bldP spid="35" grpId="0" animBg="1"/>
      <p:bldP spid="35" grpId="1" animBg="1"/>
      <p:bldP spid="3"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Attacking </a:t>
            </a:r>
            <a:r>
              <a:rPr lang="en-US" dirty="0" err="1" smtClean="0">
                <a:latin typeface="Century Gothic" pitchFamily="34" charset="0"/>
              </a:rPr>
              <a:t>Kamouflage</a:t>
            </a:r>
            <a:endParaRPr lang="en-US" dirty="0">
              <a:latin typeface="Century Gothic" pitchFamily="34" charset="0"/>
            </a:endParaRPr>
          </a:p>
        </p:txBody>
      </p:sp>
      <p:sp>
        <p:nvSpPr>
          <p:cNvPr id="46" name="TextBox 45"/>
          <p:cNvSpPr txBox="1"/>
          <p:nvPr/>
        </p:nvSpPr>
        <p:spPr>
          <a:xfrm>
            <a:off x="3744236" y="1397589"/>
            <a:ext cx="1664047" cy="646331"/>
          </a:xfrm>
          <a:prstGeom prst="rect">
            <a:avLst/>
          </a:prstGeom>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err="1" smtClean="0">
                <a:solidFill>
                  <a:srgbClr val="7030A0"/>
                </a:solidFill>
                <a:latin typeface="Monaco"/>
              </a:rPr>
              <a:t>Kamouflage</a:t>
            </a:r>
            <a:endParaRPr lang="en-US" b="1" dirty="0" smtClean="0">
              <a:solidFill>
                <a:srgbClr val="7030A0"/>
              </a:solidFill>
              <a:latin typeface="Monaco"/>
            </a:endParaRPr>
          </a:p>
          <a:p>
            <a:pPr algn="ctr"/>
            <a:r>
              <a:rPr lang="en-US" b="1" dirty="0" smtClean="0">
                <a:solidFill>
                  <a:srgbClr val="7030A0"/>
                </a:solidFill>
                <a:latin typeface="Monaco"/>
              </a:rPr>
              <a:t>Vault</a:t>
            </a:r>
            <a:endParaRPr lang="en-US" b="1" i="0" u="none" strike="noStrike" dirty="0">
              <a:effectLst/>
              <a:latin typeface="Arial"/>
            </a:endParaRPr>
          </a:p>
        </p:txBody>
      </p:sp>
      <p:sp>
        <p:nvSpPr>
          <p:cNvPr id="47" name="TextBox 46"/>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pPr lvl="0" algn="ctr"/>
            <a:r>
              <a:rPr lang="en-US" sz="1600" b="1" dirty="0" smtClean="0">
                <a:solidFill>
                  <a:srgbClr val="F79646"/>
                </a:solidFill>
                <a:latin typeface="Monaco" pitchFamily="49" charset="0"/>
              </a:rPr>
              <a:t>…</a:t>
            </a:r>
            <a:endParaRPr lang="en-US" sz="1600" b="1"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veronica</a:t>
            </a:r>
          </a:p>
          <a:p>
            <a:pPr algn="ctr"/>
            <a:r>
              <a:rPr lang="en-US" sz="1600" dirty="0" smtClean="0">
                <a:solidFill>
                  <a:schemeClr val="accent6"/>
                </a:solidFill>
                <a:latin typeface="Monaco" pitchFamily="49" charset="0"/>
              </a:rPr>
              <a:t>viper01</a:t>
            </a:r>
          </a:p>
          <a:p>
            <a:pPr algn="ctr"/>
            <a:r>
              <a:rPr lang="en-US" sz="1600" dirty="0" smtClean="0">
                <a:solidFill>
                  <a:schemeClr val="accent6"/>
                </a:solidFill>
                <a:latin typeface="Monaco" pitchFamily="49" charset="0"/>
              </a:rPr>
              <a:t>violet9 </a:t>
            </a:r>
            <a:r>
              <a:rPr lang="en-US" sz="1600" dirty="0" err="1" smtClean="0">
                <a:solidFill>
                  <a:schemeClr val="accent6"/>
                </a:solidFill>
                <a:latin typeface="Monaco" pitchFamily="49" charset="0"/>
              </a:rPr>
              <a:t>whatsup</a:t>
            </a: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Wlidcat2</a:t>
            </a:r>
          </a:p>
          <a:p>
            <a:pPr algn="ctr"/>
            <a:r>
              <a:rPr lang="en-US" sz="1600" dirty="0" smtClean="0">
                <a:solidFill>
                  <a:schemeClr val="accent6"/>
                </a:solidFill>
                <a:latin typeface="Monaco" pitchFamily="49" charset="0"/>
              </a:rPr>
              <a:t>year2012</a:t>
            </a:r>
          </a:p>
          <a:p>
            <a:pPr algn="ctr"/>
            <a:r>
              <a:rPr lang="en-US" sz="1600" dirty="0" smtClean="0">
                <a:solidFill>
                  <a:schemeClr val="accent6"/>
                </a:solidFill>
                <a:latin typeface="Monaco" pitchFamily="49" charset="0"/>
              </a:rPr>
              <a:t>secret7</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pPr algn="ctr"/>
            <a:endParaRPr lang="en-US" sz="1600" dirty="0">
              <a:solidFill>
                <a:schemeClr val="accent6"/>
              </a:solidFill>
              <a:latin typeface="Monaco" pitchFamily="49" charset="0"/>
            </a:endParaRPr>
          </a:p>
        </p:txBody>
      </p:sp>
      <p:sp>
        <p:nvSpPr>
          <p:cNvPr id="48" name="Oval 47"/>
          <p:cNvSpPr/>
          <p:nvPr/>
        </p:nvSpPr>
        <p:spPr>
          <a:xfrm>
            <a:off x="3705816" y="3083798"/>
            <a:ext cx="1740187" cy="902049"/>
          </a:xfrm>
          <a:prstGeom prst="ellipse">
            <a:avLst/>
          </a:prstGeom>
          <a:solidFill>
            <a:srgbClr val="008A3E"/>
          </a:solidFill>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err="1" smtClean="0">
                <a:solidFill>
                  <a:schemeClr val="bg1"/>
                </a:solidFill>
                <a:latin typeface="Cambria Math" pitchFamily="18" charset="0"/>
                <a:ea typeface="Cambria Math" pitchFamily="18" charset="0"/>
              </a:rPr>
              <a:t>Kamouflage</a:t>
            </a:r>
            <a:endParaRPr lang="en-US" dirty="0" smtClean="0">
              <a:solidFill>
                <a:schemeClr val="bg1"/>
              </a:solidFill>
              <a:latin typeface="Cambria Math" pitchFamily="18" charset="0"/>
              <a:ea typeface="Cambria Math" pitchFamily="18" charset="0"/>
            </a:endParaRPr>
          </a:p>
          <a:p>
            <a:pPr algn="ctr"/>
            <a:r>
              <a:rPr lang="en-US" dirty="0" smtClean="0">
                <a:solidFill>
                  <a:schemeClr val="bg1"/>
                </a:solidFill>
                <a:latin typeface="Cambria Math" pitchFamily="18" charset="0"/>
                <a:ea typeface="Cambria Math" pitchFamily="18" charset="0"/>
              </a:rPr>
              <a:t>Decryption</a:t>
            </a:r>
          </a:p>
        </p:txBody>
      </p:sp>
      <p:cxnSp>
        <p:nvCxnSpPr>
          <p:cNvPr id="49" name="Elbow Connector 48"/>
          <p:cNvCxnSpPr>
            <a:endCxn id="48" idx="2"/>
          </p:cNvCxnSpPr>
          <p:nvPr/>
        </p:nvCxnSpPr>
        <p:spPr>
          <a:xfrm>
            <a:off x="1828800" y="3196558"/>
            <a:ext cx="1877016" cy="33826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syr-SY" sz="1600" dirty="0" smtClean="0">
                <a:latin typeface="Arial"/>
              </a:rPr>
              <a:t>ࠕ</a:t>
            </a:r>
            <a:r>
              <a:rPr lang="az-Cyrl-AZ" sz="1600" dirty="0" smtClean="0">
                <a:latin typeface="Arial"/>
              </a:rPr>
              <a:t>Ѧ</a:t>
            </a:r>
            <a:r>
              <a:rPr lang="syr-SY" sz="1600" dirty="0" smtClean="0">
                <a:latin typeface="Arial"/>
              </a:rPr>
              <a:t>ܷ</a:t>
            </a:r>
            <a:r>
              <a:rPr lang="x-none" sz="1600" dirty="0" smtClean="0">
                <a:latin typeface="Arial"/>
              </a:rPr>
              <a:t>३</a:t>
            </a:r>
            <a:r>
              <a:rPr lang="ar-AE" sz="1600" dirty="0" smtClean="0">
                <a:latin typeface="Arial"/>
              </a:rPr>
              <a:t>ء</a:t>
            </a:r>
            <a:r>
              <a:rPr lang="az-Cyrl-AZ" sz="1600" dirty="0" smtClean="0">
                <a:latin typeface="Arial"/>
              </a:rPr>
              <a:t>ф</a:t>
            </a:r>
            <a:r>
              <a:rPr lang="he-IL" sz="1600" dirty="0" smtClean="0">
                <a:latin typeface="Arial"/>
              </a:rPr>
              <a:t>֗</a:t>
            </a:r>
            <a:r>
              <a:rPr lang="en-US" sz="1600" dirty="0" err="1" smtClean="0">
                <a:latin typeface="Arial"/>
              </a:rPr>
              <a:t>ʅɤ</a:t>
            </a:r>
            <a:r>
              <a:rPr lang="ar-AE" sz="1600" dirty="0" smtClean="0">
                <a:latin typeface="Arial"/>
              </a:rPr>
              <a:t>؉</a:t>
            </a:r>
            <a:r>
              <a:rPr lang="az-Cyrl-AZ" sz="1600" dirty="0">
                <a:latin typeface="Arial"/>
              </a:rPr>
              <a:t>Ѱ</a:t>
            </a:r>
            <a:r>
              <a:rPr lang="x-none" sz="1600" dirty="0">
                <a:latin typeface="Arial"/>
              </a:rPr>
              <a:t>ॸ</a:t>
            </a:r>
            <a:r>
              <a:rPr lang="ar-AE" sz="1600" dirty="0" smtClean="0">
                <a:latin typeface="Arial"/>
              </a:rPr>
              <a:t>ݢ</a:t>
            </a:r>
            <a:r>
              <a:rPr lang="hy-AM" sz="1600" dirty="0">
                <a:latin typeface="Arial"/>
              </a:rPr>
              <a:t>ա</a:t>
            </a:r>
            <a:r>
              <a:rPr lang="syr-SY" sz="1600" dirty="0">
                <a:latin typeface="Arial"/>
              </a:rPr>
              <a:t>ܢٓ</a:t>
            </a:r>
            <a:r>
              <a:rPr lang="x-none" sz="1600" dirty="0">
                <a:latin typeface="Arial"/>
              </a:rPr>
              <a:t>ं</a:t>
            </a:r>
            <a:r>
              <a:rPr lang="he-IL" sz="1600" dirty="0">
                <a:latin typeface="Arial"/>
              </a:rPr>
              <a:t>֑٠</a:t>
            </a:r>
            <a:r>
              <a:rPr lang="az-Cyrl-AZ" sz="1600" dirty="0">
                <a:latin typeface="Arial"/>
              </a:rPr>
              <a:t>є͈̇</a:t>
            </a:r>
            <a:r>
              <a:rPr lang="hy-AM" sz="1600" dirty="0">
                <a:latin typeface="Arial"/>
              </a:rPr>
              <a:t>Ճ</a:t>
            </a:r>
            <a:r>
              <a:rPr lang="x-none" sz="1600" dirty="0">
                <a:latin typeface="Arial"/>
              </a:rPr>
              <a:t>ऒ</a:t>
            </a:r>
            <a:r>
              <a:rPr lang="az-Cyrl-AZ" sz="1600" dirty="0">
                <a:latin typeface="Arial"/>
              </a:rPr>
              <a:t>иࡲ</a:t>
            </a:r>
            <a:r>
              <a:rPr lang="x-none" sz="1600" dirty="0">
                <a:latin typeface="Arial"/>
              </a:rPr>
              <a:t>े</a:t>
            </a:r>
            <a:r>
              <a:rPr lang="az-Cyrl-AZ" sz="1600" dirty="0">
                <a:latin typeface="Arial"/>
              </a:rPr>
              <a:t>ѓ</a:t>
            </a:r>
            <a:r>
              <a:rPr lang="as-IN" sz="1600" dirty="0">
                <a:latin typeface="Arial"/>
              </a:rPr>
              <a:t>ঀ</a:t>
            </a:r>
            <a:r>
              <a:rPr lang="x-none" sz="1600" dirty="0">
                <a:latin typeface="Arial"/>
              </a:rPr>
              <a:t>१</a:t>
            </a:r>
            <a:r>
              <a:rPr lang="az-Cyrl-AZ" sz="1600" dirty="0" smtClean="0">
                <a:latin typeface="Arial"/>
              </a:rPr>
              <a:t>Җ</a:t>
            </a:r>
            <a:r>
              <a:rPr lang="he-IL" sz="1600" dirty="0" smtClean="0">
                <a:latin typeface="Arial"/>
              </a:rPr>
              <a:t>֒</a:t>
            </a:r>
            <a:r>
              <a:rPr lang="az-Cyrl-AZ" sz="1600" dirty="0" smtClean="0">
                <a:latin typeface="Arial"/>
              </a:rPr>
              <a:t>РԄ</a:t>
            </a:r>
            <a:r>
              <a:rPr lang="el-GR" sz="1600" dirty="0" smtClean="0">
                <a:latin typeface="Arial"/>
              </a:rPr>
              <a:t>Ι</a:t>
            </a:r>
            <a:r>
              <a:rPr lang="az-Cyrl-AZ" sz="1600" dirty="0">
                <a:latin typeface="Arial"/>
              </a:rPr>
              <a:t>Ҁݹ</a:t>
            </a:r>
            <a:r>
              <a:rPr lang="x-none" sz="1600" dirty="0">
                <a:latin typeface="Arial"/>
              </a:rPr>
              <a:t>ऩ</a:t>
            </a:r>
            <a:r>
              <a:rPr lang="vi-VN" sz="1600" dirty="0"/>
              <a:t>ݠ</a:t>
            </a:r>
            <a:r>
              <a:rPr lang="dv-MV" sz="1600" dirty="0">
                <a:latin typeface="Arial"/>
              </a:rPr>
              <a:t>ޔ</a:t>
            </a:r>
            <a:r>
              <a:rPr lang="hy-AM" sz="1600" dirty="0" smtClean="0">
                <a:latin typeface="Arial"/>
              </a:rPr>
              <a:t>ձԴ</a:t>
            </a:r>
            <a:r>
              <a:rPr lang="en-US" sz="1600" dirty="0" smtClean="0">
                <a:latin typeface="Arial"/>
              </a:rPr>
              <a:t>?%U</a:t>
            </a:r>
            <a:endParaRPr lang="ar-AE" sz="1600" dirty="0">
              <a:latin typeface="Arial"/>
            </a:endParaRPr>
          </a:p>
        </p:txBody>
      </p:sp>
      <p:cxnSp>
        <p:nvCxnSpPr>
          <p:cNvPr id="51" name="Straight Arrow Connector 50"/>
          <p:cNvCxnSpPr>
            <a:stCxn id="48" idx="6"/>
            <a:endCxn id="50"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6" idx="2"/>
            <a:endCxn id="48" idx="0"/>
          </p:cNvCxnSpPr>
          <p:nvPr/>
        </p:nvCxnSpPr>
        <p:spPr>
          <a:xfrm flipH="1">
            <a:off x="4575910" y="2043920"/>
            <a:ext cx="350" cy="1039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75889" y="2057400"/>
            <a:ext cx="2238711" cy="338554"/>
          </a:xfrm>
          <a:prstGeom prst="rect">
            <a:avLst/>
          </a:prstGeom>
          <a:noFill/>
        </p:spPr>
        <p:txBody>
          <a:bodyPr wrap="square" rtlCol="0">
            <a:spAutoFit/>
          </a:bodyPr>
          <a:lstStyle/>
          <a:p>
            <a:pPr algn="ctr"/>
            <a:r>
              <a:rPr lang="en-US" sz="1600" dirty="0" smtClean="0">
                <a:latin typeface="Century Gothic" pitchFamily="34" charset="0"/>
              </a:rPr>
              <a:t>Attacker guesses</a:t>
            </a:r>
            <a:endParaRPr lang="en-US" sz="1600" dirty="0">
              <a:latin typeface="Century Gothic" pitchFamily="34" charset="0"/>
            </a:endParaRPr>
          </a:p>
        </p:txBody>
      </p:sp>
      <p:pic>
        <p:nvPicPr>
          <p:cNvPr id="1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Callout 14"/>
          <p:cNvSpPr/>
          <p:nvPr/>
        </p:nvSpPr>
        <p:spPr>
          <a:xfrm>
            <a:off x="4903575" y="4479530"/>
            <a:ext cx="1727961" cy="940037"/>
          </a:xfrm>
          <a:prstGeom prst="wedgeEllipseCallout">
            <a:avLst>
              <a:gd name="adj1" fmla="val 79849"/>
              <a:gd name="adj2" fmla="val 5340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11430"/>
                <a:solidFill>
                  <a:srgbClr val="FF0000"/>
                </a:solidFill>
              </a:rPr>
              <a:t>Random Junk</a:t>
            </a:r>
            <a:endParaRPr lang="en-US" sz="2000" dirty="0">
              <a:ln w="11430"/>
              <a:solidFill>
                <a:srgbClr val="FF0000"/>
              </a:solidFill>
            </a:endParaRPr>
          </a:p>
        </p:txBody>
      </p:sp>
      <p:sp>
        <p:nvSpPr>
          <p:cNvPr id="16" name="Striped Right Arrow 15"/>
          <p:cNvSpPr/>
          <p:nvPr/>
        </p:nvSpPr>
        <p:spPr>
          <a:xfrm rot="8104296">
            <a:off x="7323376" y="2486932"/>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205742" y="1875640"/>
            <a:ext cx="187676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smtClean="0">
                <a:ln w="11430"/>
                <a:solidFill>
                  <a:srgbClr val="FF0000"/>
                </a:solidFill>
              </a:rPr>
              <a:t>Random Junk</a:t>
            </a:r>
            <a:endParaRPr lang="en-US" sz="2000" dirty="0">
              <a:ln w="11430"/>
              <a:solidFill>
                <a:srgbClr val="FF0000"/>
              </a:solidFill>
            </a:endParaRPr>
          </a:p>
        </p:txBody>
      </p:sp>
    </p:spTree>
    <p:extLst>
      <p:ext uri="{BB962C8B-B14F-4D97-AF65-F5344CB8AC3E}">
        <p14:creationId xmlns:p14="http://schemas.microsoft.com/office/powerpoint/2010/main" val="1877621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50" grpId="0" animBg="1"/>
      <p:bldP spid="13" grpId="0"/>
      <p:bldP spid="15" grpId="0" animBg="1"/>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Attacking </a:t>
            </a:r>
            <a:r>
              <a:rPr lang="en-US" dirty="0" err="1" smtClean="0">
                <a:latin typeface="Century Gothic" pitchFamily="34" charset="0"/>
              </a:rPr>
              <a:t>Kamouflage</a:t>
            </a:r>
            <a:endParaRPr lang="en-US" dirty="0">
              <a:latin typeface="Century Gothic" pitchFamily="34" charset="0"/>
            </a:endParaRPr>
          </a:p>
        </p:txBody>
      </p:sp>
      <p:sp>
        <p:nvSpPr>
          <p:cNvPr id="46" name="TextBox 45"/>
          <p:cNvSpPr txBox="1"/>
          <p:nvPr/>
        </p:nvSpPr>
        <p:spPr>
          <a:xfrm>
            <a:off x="3744236" y="1397589"/>
            <a:ext cx="1664047" cy="646331"/>
          </a:xfrm>
          <a:prstGeom prst="rect">
            <a:avLst/>
          </a:prstGeom>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err="1" smtClean="0">
                <a:solidFill>
                  <a:srgbClr val="7030A0"/>
                </a:solidFill>
                <a:latin typeface="Monaco"/>
              </a:rPr>
              <a:t>Kamouflage</a:t>
            </a:r>
            <a:endParaRPr lang="en-US" b="1" dirty="0" smtClean="0">
              <a:solidFill>
                <a:srgbClr val="7030A0"/>
              </a:solidFill>
              <a:latin typeface="Monaco"/>
            </a:endParaRPr>
          </a:p>
          <a:p>
            <a:pPr algn="ctr"/>
            <a:r>
              <a:rPr lang="en-US" b="1" dirty="0" smtClean="0">
                <a:solidFill>
                  <a:srgbClr val="7030A0"/>
                </a:solidFill>
                <a:latin typeface="Monaco"/>
              </a:rPr>
              <a:t>Vault</a:t>
            </a:r>
            <a:endParaRPr lang="en-US" b="1" i="0" u="none" strike="noStrike" dirty="0">
              <a:effectLst/>
              <a:latin typeface="Arial"/>
            </a:endParaRPr>
          </a:p>
        </p:txBody>
      </p:sp>
      <p:sp>
        <p:nvSpPr>
          <p:cNvPr id="48" name="Oval 47"/>
          <p:cNvSpPr/>
          <p:nvPr/>
        </p:nvSpPr>
        <p:spPr>
          <a:xfrm>
            <a:off x="3705816" y="3083798"/>
            <a:ext cx="1740187" cy="902049"/>
          </a:xfrm>
          <a:prstGeom prst="ellipse">
            <a:avLst/>
          </a:prstGeom>
          <a:solidFill>
            <a:srgbClr val="008A3E"/>
          </a:solidFill>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err="1" smtClean="0">
                <a:solidFill>
                  <a:schemeClr val="bg1"/>
                </a:solidFill>
                <a:latin typeface="Cambria Math" pitchFamily="18" charset="0"/>
                <a:ea typeface="Cambria Math" pitchFamily="18" charset="0"/>
              </a:rPr>
              <a:t>Kamouflage</a:t>
            </a:r>
            <a:endParaRPr lang="en-US" dirty="0">
              <a:solidFill>
                <a:schemeClr val="bg1"/>
              </a:solidFill>
              <a:latin typeface="Cambria Math" pitchFamily="18" charset="0"/>
              <a:ea typeface="Cambria Math" pitchFamily="18" charset="0"/>
            </a:endParaRPr>
          </a:p>
          <a:p>
            <a:pPr algn="ctr"/>
            <a:r>
              <a:rPr lang="en-US" dirty="0" smtClean="0">
                <a:solidFill>
                  <a:schemeClr val="bg1"/>
                </a:solidFill>
                <a:latin typeface="Cambria Math" pitchFamily="18" charset="0"/>
                <a:ea typeface="Cambria Math" pitchFamily="18" charset="0"/>
              </a:rPr>
              <a:t>Decryption</a:t>
            </a:r>
          </a:p>
        </p:txBody>
      </p:sp>
      <p:cxnSp>
        <p:nvCxnSpPr>
          <p:cNvPr id="49" name="Elbow Connector 48"/>
          <p:cNvCxnSpPr>
            <a:endCxn id="48" idx="2"/>
          </p:cNvCxnSpPr>
          <p:nvPr/>
        </p:nvCxnSpPr>
        <p:spPr>
          <a:xfrm flipV="1">
            <a:off x="1800090" y="3534823"/>
            <a:ext cx="1905726" cy="6601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8" idx="6"/>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6" idx="2"/>
            <a:endCxn id="48" idx="0"/>
          </p:cNvCxnSpPr>
          <p:nvPr/>
        </p:nvCxnSpPr>
        <p:spPr>
          <a:xfrm flipH="1">
            <a:off x="4575910" y="2043920"/>
            <a:ext cx="350" cy="1039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Striped Right Arrow 58"/>
          <p:cNvSpPr/>
          <p:nvPr/>
        </p:nvSpPr>
        <p:spPr>
          <a:xfrm rot="8104296">
            <a:off x="7323376" y="2486932"/>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205742" y="1875640"/>
            <a:ext cx="1876762" cy="830997"/>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smtClean="0">
                <a:ln w="11430"/>
                <a:solidFill>
                  <a:schemeClr val="accent6">
                    <a:lumMod val="75000"/>
                  </a:schemeClr>
                </a:solidFill>
              </a:rPr>
              <a:t>Plausible Vault</a:t>
            </a:r>
            <a:endParaRPr lang="en-US" sz="2000" dirty="0">
              <a:ln w="11430"/>
              <a:solidFill>
                <a:schemeClr val="accent6">
                  <a:lumMod val="75000"/>
                </a:schemeClr>
              </a:solidFill>
            </a:endParaRPr>
          </a:p>
        </p:txBody>
      </p:sp>
      <p:sp>
        <p:nvSpPr>
          <p:cNvPr id="13" name="TextBox 12"/>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pPr lvl="0" algn="ctr"/>
            <a:r>
              <a:rPr lang="en-US" sz="1600" b="1" dirty="0" smtClean="0">
                <a:solidFill>
                  <a:srgbClr val="F79646"/>
                </a:solidFill>
                <a:latin typeface="Monaco" pitchFamily="49" charset="0"/>
              </a:rPr>
              <a:t>…</a:t>
            </a:r>
            <a:endParaRPr lang="en-US" sz="1600" b="1"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dirty="0">
                <a:solidFill>
                  <a:schemeClr val="accent6"/>
                </a:solidFill>
                <a:latin typeface="Monaco" pitchFamily="49" charset="0"/>
              </a:rPr>
              <a:t>veronica</a:t>
            </a:r>
            <a:endParaRPr lang="en-US" sz="1600" dirty="0" smtClean="0">
              <a:solidFill>
                <a:schemeClr val="accent6"/>
              </a:solidFill>
              <a:latin typeface="Monaco" pitchFamily="49" charset="0"/>
            </a:endParaRPr>
          </a:p>
          <a:p>
            <a:pPr algn="ctr"/>
            <a:r>
              <a:rPr lang="en-US" sz="1600" dirty="0" smtClean="0">
                <a:solidFill>
                  <a:schemeClr val="accent6"/>
                </a:solidFill>
                <a:latin typeface="Monaco" pitchFamily="49" charset="0"/>
              </a:rPr>
              <a:t>viper01</a:t>
            </a:r>
          </a:p>
          <a:p>
            <a:pPr algn="ctr"/>
            <a:r>
              <a:rPr lang="en-US" sz="1600" b="1" dirty="0" smtClean="0">
                <a:solidFill>
                  <a:schemeClr val="accent6"/>
                </a:solidFill>
                <a:latin typeface="Monaco" pitchFamily="49" charset="0"/>
              </a:rPr>
              <a:t>violet9</a:t>
            </a:r>
            <a:r>
              <a:rPr lang="en-US" sz="1600" dirty="0" smtClean="0">
                <a:solidFill>
                  <a:schemeClr val="accent6"/>
                </a:solidFill>
                <a:latin typeface="Monaco" pitchFamily="49" charset="0"/>
              </a:rPr>
              <a:t> </a:t>
            </a:r>
            <a:r>
              <a:rPr lang="en-US" sz="1600" dirty="0" err="1" smtClean="0">
                <a:solidFill>
                  <a:schemeClr val="accent6"/>
                </a:solidFill>
                <a:latin typeface="Monaco" pitchFamily="49" charset="0"/>
              </a:rPr>
              <a:t>whatsup</a:t>
            </a: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Wlidcat2</a:t>
            </a:r>
          </a:p>
          <a:p>
            <a:pPr algn="ctr"/>
            <a:r>
              <a:rPr lang="en-US" sz="1600" dirty="0" smtClean="0">
                <a:solidFill>
                  <a:schemeClr val="accent6"/>
                </a:solidFill>
                <a:latin typeface="Monaco" pitchFamily="49" charset="0"/>
              </a:rPr>
              <a:t>year2012</a:t>
            </a:r>
          </a:p>
          <a:p>
            <a:pPr algn="ctr"/>
            <a:r>
              <a:rPr lang="en-US" sz="1600" dirty="0" smtClean="0">
                <a:solidFill>
                  <a:schemeClr val="accent6"/>
                </a:solidFill>
                <a:latin typeface="Monaco" pitchFamily="49" charset="0"/>
              </a:rPr>
              <a:t>secret7</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pPr algn="ctr"/>
            <a:endParaRPr lang="en-US" sz="1600" dirty="0">
              <a:solidFill>
                <a:schemeClr val="accent6"/>
              </a:solidFill>
              <a:latin typeface="Monaco" pitchFamily="49" charset="0"/>
            </a:endParaRPr>
          </a:p>
        </p:txBody>
      </p:sp>
      <p:sp>
        <p:nvSpPr>
          <p:cNvPr id="20" name="TextBox 19"/>
          <p:cNvSpPr txBox="1"/>
          <p:nvPr/>
        </p:nvSpPr>
        <p:spPr>
          <a:xfrm>
            <a:off x="6473838" y="2962166"/>
            <a:ext cx="1347512"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smtClean="0">
                <a:solidFill>
                  <a:srgbClr val="00B050"/>
                </a:solidFill>
                <a:latin typeface="Monaco"/>
              </a:rPr>
              <a:t>travis99</a:t>
            </a:r>
          </a:p>
          <a:p>
            <a:pPr fontAlgn="t"/>
            <a:r>
              <a:rPr lang="en-US" sz="1600" dirty="0" smtClean="0">
                <a:solidFill>
                  <a:srgbClr val="00B050"/>
                </a:solidFill>
                <a:latin typeface="Monaco"/>
              </a:rPr>
              <a:t>travis12</a:t>
            </a:r>
            <a:endParaRPr lang="en-US" sz="1600" dirty="0">
              <a:solidFill>
                <a:srgbClr val="00B050"/>
              </a:solidFill>
              <a:latin typeface="Monaco"/>
            </a:endParaRPr>
          </a:p>
          <a:p>
            <a:pPr fontAlgn="t"/>
            <a:r>
              <a:rPr lang="en-US" sz="1600" dirty="0" smtClean="0">
                <a:solidFill>
                  <a:srgbClr val="00B050"/>
                </a:solidFill>
                <a:latin typeface="Monaco"/>
              </a:rPr>
              <a:t>travis#7</a:t>
            </a:r>
            <a:endParaRPr lang="en-US" sz="1600" dirty="0">
              <a:solidFill>
                <a:srgbClr val="00B050"/>
              </a:solidFill>
              <a:latin typeface="Monaco"/>
            </a:endParaRPr>
          </a:p>
          <a:p>
            <a:pPr fontAlgn="t"/>
            <a:r>
              <a:rPr lang="en-US" sz="1600" dirty="0" smtClean="0">
                <a:solidFill>
                  <a:srgbClr val="00B050"/>
                </a:solidFill>
                <a:latin typeface="Monaco"/>
              </a:rPr>
              <a:t>soccer smiles#33</a:t>
            </a:r>
            <a:endParaRPr lang="en-US" sz="1600" dirty="0">
              <a:solidFill>
                <a:srgbClr val="00B050"/>
              </a:solidFill>
              <a:latin typeface="Monaco"/>
            </a:endParaRPr>
          </a:p>
        </p:txBody>
      </p:sp>
      <p:pic>
        <p:nvPicPr>
          <p:cNvPr id="1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Callout 18"/>
          <p:cNvSpPr/>
          <p:nvPr/>
        </p:nvSpPr>
        <p:spPr>
          <a:xfrm>
            <a:off x="3293533" y="4126454"/>
            <a:ext cx="3657600" cy="1298377"/>
          </a:xfrm>
          <a:prstGeom prst="wedgeEllipseCallout">
            <a:avLst>
              <a:gd name="adj1" fmla="val 57627"/>
              <a:gd name="adj2" fmla="val 52593"/>
            </a:avLst>
          </a:prstGeom>
          <a:no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sz="2000" dirty="0">
                <a:solidFill>
                  <a:srgbClr val="FF0000"/>
                </a:solidFill>
                <a:latin typeface="Century Gothic" pitchFamily="34" charset="0"/>
              </a:rPr>
              <a:t>Master </a:t>
            </a:r>
            <a:r>
              <a:rPr lang="en-US" sz="2000" dirty="0" smtClean="0">
                <a:solidFill>
                  <a:srgbClr val="FF0000"/>
                </a:solidFill>
                <a:latin typeface="Century Gothic" pitchFamily="34" charset="0"/>
              </a:rPr>
              <a:t>Password has 6 characters, followed by 1 digit.</a:t>
            </a:r>
            <a:endParaRPr lang="en-US" sz="2000" dirty="0"/>
          </a:p>
        </p:txBody>
      </p:sp>
      <p:sp>
        <p:nvSpPr>
          <p:cNvPr id="17" name="Circular Arrow 16"/>
          <p:cNvSpPr/>
          <p:nvPr/>
        </p:nvSpPr>
        <p:spPr>
          <a:xfrm rot="5400000" flipV="1">
            <a:off x="81928" y="3611118"/>
            <a:ext cx="1255470" cy="1234911"/>
          </a:xfrm>
          <a:prstGeom prst="circularArrow">
            <a:avLst>
              <a:gd name="adj1" fmla="val 6677"/>
              <a:gd name="adj2" fmla="val 1058882"/>
              <a:gd name="adj3" fmla="val 20441937"/>
              <a:gd name="adj4" fmla="val 10800000"/>
              <a:gd name="adj5" fmla="val 115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p:cNvCxnSpPr/>
          <p:nvPr/>
        </p:nvCxnSpPr>
        <p:spPr>
          <a:xfrm>
            <a:off x="867102" y="3907017"/>
            <a:ext cx="9067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93374" y="4122481"/>
            <a:ext cx="9067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93374" y="4358961"/>
            <a:ext cx="906716"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3994" y="5867400"/>
            <a:ext cx="4125498" cy="461665"/>
          </a:xfrm>
          <a:prstGeom prst="rect">
            <a:avLst/>
          </a:prstGeom>
          <a:noFill/>
        </p:spPr>
        <p:txBody>
          <a:bodyPr wrap="none" rtlCol="0">
            <a:spAutoFit/>
          </a:bodyPr>
          <a:lstStyle/>
          <a:p>
            <a:r>
              <a:rPr lang="en-US" sz="2400" dirty="0" smtClean="0"/>
              <a:t>Check </a:t>
            </a:r>
            <a:r>
              <a:rPr lang="en-US" sz="2400" dirty="0" smtClean="0">
                <a:solidFill>
                  <a:srgbClr val="E5764D"/>
                </a:solidFill>
              </a:rPr>
              <a:t>violet9</a:t>
            </a:r>
            <a:r>
              <a:rPr lang="en-US" sz="2400" dirty="0" smtClean="0"/>
              <a:t> </a:t>
            </a:r>
            <a:r>
              <a:rPr lang="en-US" sz="2400" dirty="0" smtClean="0"/>
              <a:t>with </a:t>
            </a:r>
            <a:r>
              <a:rPr lang="en-US" sz="2400" dirty="0" smtClean="0"/>
              <a:t>online query</a:t>
            </a:r>
          </a:p>
        </p:txBody>
      </p:sp>
      <p:sp>
        <p:nvSpPr>
          <p:cNvPr id="23" name="TextBox 22"/>
          <p:cNvSpPr txBox="1"/>
          <p:nvPr/>
        </p:nvSpPr>
        <p:spPr>
          <a:xfrm>
            <a:off x="2133600" y="5405735"/>
            <a:ext cx="266605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solidFill>
                  <a:schemeClr val="tx1"/>
                </a:solidFill>
                <a:effectLst>
                  <a:outerShdw blurRad="38100" dist="38100" dir="2700000" algn="tl">
                    <a:srgbClr val="000000">
                      <a:alpha val="43137"/>
                    </a:srgbClr>
                  </a:outerShdw>
                </a:effectLst>
                <a:latin typeface="Century Gothic" pitchFamily="34" charset="0"/>
                <a:ea typeface="Cambria Math" pitchFamily="18" charset="0"/>
              </a:rPr>
              <a:t>Big speed up</a:t>
            </a:r>
            <a:endParaRPr lang="en-US" sz="2400" dirty="0" smtClean="0">
              <a:solidFill>
                <a:schemeClr val="tx1"/>
              </a:solidFill>
              <a:latin typeface="Century Gothic" pitchFamily="34" charset="0"/>
              <a:ea typeface="Cambria Math" pitchFamily="18" charset="0"/>
            </a:endParaRPr>
          </a:p>
        </p:txBody>
      </p:sp>
      <p:cxnSp>
        <p:nvCxnSpPr>
          <p:cNvPr id="6" name="Straight Arrow Connector 5"/>
          <p:cNvCxnSpPr/>
          <p:nvPr/>
        </p:nvCxnSpPr>
        <p:spPr>
          <a:xfrm flipH="1" flipV="1">
            <a:off x="1914768" y="4358961"/>
            <a:ext cx="752232" cy="1065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449866" y="6248400"/>
            <a:ext cx="6636734" cy="461665"/>
          </a:xfrm>
          <a:prstGeom prst="rect">
            <a:avLst/>
          </a:prstGeom>
        </p:spPr>
        <p:txBody>
          <a:bodyPr wrap="square">
            <a:spAutoFit/>
          </a:bodyPr>
          <a:lstStyle/>
          <a:p>
            <a:r>
              <a:rPr lang="en-US" sz="2400" dirty="0"/>
              <a:t>If not, move to next master password w/ structure</a:t>
            </a:r>
          </a:p>
        </p:txBody>
      </p:sp>
      <p:sp>
        <p:nvSpPr>
          <p:cNvPr id="24" name="TextBox 23"/>
          <p:cNvSpPr txBox="1"/>
          <p:nvPr/>
        </p:nvSpPr>
        <p:spPr>
          <a:xfrm>
            <a:off x="275616" y="2060737"/>
            <a:ext cx="2238711" cy="338554"/>
          </a:xfrm>
          <a:prstGeom prst="rect">
            <a:avLst/>
          </a:prstGeom>
          <a:noFill/>
        </p:spPr>
        <p:txBody>
          <a:bodyPr wrap="square" rtlCol="0">
            <a:spAutoFit/>
          </a:bodyPr>
          <a:lstStyle/>
          <a:p>
            <a:pPr algn="ctr"/>
            <a:r>
              <a:rPr lang="en-US" sz="1600" dirty="0" smtClean="0">
                <a:latin typeface="Century Gothic" pitchFamily="34" charset="0"/>
              </a:rPr>
              <a:t>Attacker </a:t>
            </a:r>
            <a:r>
              <a:rPr lang="en-US" sz="1600" dirty="0">
                <a:latin typeface="Century Gothic" pitchFamily="34" charset="0"/>
              </a:rPr>
              <a:t>guesses</a:t>
            </a:r>
            <a:endParaRPr lang="en-US" sz="1600" dirty="0">
              <a:latin typeface="Century Gothic" pitchFamily="34" charset="0"/>
            </a:endParaRPr>
          </a:p>
        </p:txBody>
      </p:sp>
    </p:spTree>
    <p:extLst>
      <p:ext uri="{BB962C8B-B14F-4D97-AF65-F5344CB8AC3E}">
        <p14:creationId xmlns:p14="http://schemas.microsoft.com/office/powerpoint/2010/main" val="3245701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2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195"/>
            <a:ext cx="8229600" cy="1143000"/>
          </a:xfrm>
        </p:spPr>
        <p:txBody>
          <a:bodyPr>
            <a:noAutofit/>
          </a:bodyPr>
          <a:lstStyle/>
          <a:p>
            <a:r>
              <a:rPr lang="en-US" sz="4000" dirty="0" smtClean="0">
                <a:latin typeface="Century Gothic" pitchFamily="34" charset="0"/>
              </a:rPr>
              <a:t>Password Vaults</a:t>
            </a:r>
            <a:br>
              <a:rPr lang="en-US" sz="4000" dirty="0" smtClean="0">
                <a:latin typeface="Century Gothic" pitchFamily="34" charset="0"/>
              </a:rPr>
            </a:br>
            <a:r>
              <a:rPr lang="en-US" sz="2400" dirty="0" smtClean="0">
                <a:latin typeface="Century Gothic" pitchFamily="34" charset="0"/>
              </a:rPr>
              <a:t>(</a:t>
            </a:r>
            <a:r>
              <a:rPr lang="en-US" sz="2400" dirty="0" err="1" smtClean="0">
                <a:latin typeface="Century Gothic" pitchFamily="34" charset="0"/>
              </a:rPr>
              <a:t>a.k.a</a:t>
            </a:r>
            <a:r>
              <a:rPr lang="en-US" sz="2400" dirty="0" smtClean="0">
                <a:latin typeface="Century Gothic" pitchFamily="34" charset="0"/>
              </a:rPr>
              <a:t> Password Manager)</a:t>
            </a:r>
            <a:endParaRPr lang="en-US" sz="4000" dirty="0">
              <a:latin typeface="Century Gothic" pitchFamily="34" charset="0"/>
            </a:endParaRPr>
          </a:p>
        </p:txBody>
      </p:sp>
      <p:pic>
        <p:nvPicPr>
          <p:cNvPr id="21" name="Picture 5" descr="C:\Users\Windows Admin\AppData\Local\Microsoft\Windows\Temporary Internet Files\Content.IE5\HKF6B6K5\large-Female-computer-user-0-3329[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496" y="3191770"/>
            <a:ext cx="1429963" cy="13417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609378" y="2497491"/>
            <a:ext cx="1316702" cy="369332"/>
          </a:xfrm>
          <a:prstGeom prst="rect">
            <a:avLst/>
          </a:prstGeom>
          <a:noFill/>
          <a:ln>
            <a:solidFill>
              <a:schemeClr val="bg1"/>
            </a:solidFill>
          </a:ln>
        </p:spPr>
        <p:txBody>
          <a:bodyPr wrap="square" rtlCol="0" anchor="ctr">
            <a:spAutoFit/>
          </a:bodyPr>
          <a:lstStyle/>
          <a:p>
            <a:r>
              <a:rPr lang="en-US" dirty="0" smtClean="0">
                <a:solidFill>
                  <a:schemeClr val="accent6">
                    <a:lumMod val="75000"/>
                  </a:schemeClr>
                </a:solidFill>
                <a:latin typeface="Monaco" pitchFamily="49" charset="0"/>
              </a:rPr>
              <a:t>mypass4</a:t>
            </a:r>
            <a:endParaRPr lang="en-US" sz="1600" dirty="0">
              <a:solidFill>
                <a:schemeClr val="accent6">
                  <a:lumMod val="75000"/>
                </a:schemeClr>
              </a:solidFill>
              <a:latin typeface="Monaco" pitchFamily="49" charset="0"/>
            </a:endParaRPr>
          </a:p>
        </p:txBody>
      </p:sp>
      <p:sp>
        <p:nvSpPr>
          <p:cNvPr id="23" name="Notched Right Arrow 22"/>
          <p:cNvSpPr/>
          <p:nvPr/>
        </p:nvSpPr>
        <p:spPr>
          <a:xfrm>
            <a:off x="1463040" y="2161866"/>
            <a:ext cx="1478334" cy="347484"/>
          </a:xfrm>
          <a:prstGeom prst="notchedRightArrow">
            <a:avLst>
              <a:gd name="adj1" fmla="val 37204"/>
              <a:gd name="adj2" fmla="val 122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12" descr="http://clipartse.com/stock-clipart/5735/thumbnail-server-remix-1-clipar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89442" y="1833990"/>
            <a:ext cx="1012162" cy="13577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8177" y="1523085"/>
            <a:ext cx="1598515" cy="338554"/>
          </a:xfrm>
          <a:prstGeom prst="rect">
            <a:avLst/>
          </a:prstGeom>
          <a:noFill/>
        </p:spPr>
        <p:txBody>
          <a:bodyPr wrap="none" rtlCol="0">
            <a:spAutoFit/>
          </a:bodyPr>
          <a:lstStyle/>
          <a:p>
            <a:r>
              <a:rPr lang="en-US" sz="1600" dirty="0" smtClean="0">
                <a:latin typeface="Century Gothic" pitchFamily="34" charset="0"/>
              </a:rPr>
              <a:t>Plaintext Vault</a:t>
            </a:r>
            <a:endParaRPr lang="en-US" sz="1600" dirty="0">
              <a:latin typeface="Century Gothic" pitchFamily="34" charset="0"/>
            </a:endParaRPr>
          </a:p>
        </p:txBody>
      </p:sp>
      <p:sp>
        <p:nvSpPr>
          <p:cNvPr id="26" name="TextBox 25"/>
          <p:cNvSpPr txBox="1"/>
          <p:nvPr/>
        </p:nvSpPr>
        <p:spPr>
          <a:xfrm>
            <a:off x="2838256" y="1523085"/>
            <a:ext cx="1784463" cy="338554"/>
          </a:xfrm>
          <a:prstGeom prst="rect">
            <a:avLst/>
          </a:prstGeom>
          <a:noFill/>
        </p:spPr>
        <p:txBody>
          <a:bodyPr wrap="none" rtlCol="0">
            <a:spAutoFit/>
          </a:bodyPr>
          <a:lstStyle/>
          <a:p>
            <a:r>
              <a:rPr lang="en-US" sz="1600" dirty="0" smtClean="0">
                <a:latin typeface="Century Gothic" pitchFamily="34" charset="0"/>
              </a:rPr>
              <a:t>Encrypted Vault</a:t>
            </a:r>
            <a:endParaRPr lang="en-US" sz="1600" dirty="0">
              <a:latin typeface="Century Gothic" pitchFamily="34" charset="0"/>
            </a:endParaRPr>
          </a:p>
        </p:txBody>
      </p:sp>
      <p:sp>
        <p:nvSpPr>
          <p:cNvPr id="27" name="Notched Right Arrow 26"/>
          <p:cNvSpPr/>
          <p:nvPr/>
        </p:nvSpPr>
        <p:spPr>
          <a:xfrm>
            <a:off x="4707172" y="2161864"/>
            <a:ext cx="2289976" cy="347485"/>
          </a:xfrm>
          <a:prstGeom prst="notchedRightArrow">
            <a:avLst>
              <a:gd name="adj1" fmla="val 37204"/>
              <a:gd name="adj2" fmla="val 122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38548" y="1892417"/>
            <a:ext cx="1152930" cy="11695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t"/>
            <a:r>
              <a:rPr lang="en-US" sz="1400" dirty="0">
                <a:solidFill>
                  <a:srgbClr val="000000"/>
                </a:solidFill>
                <a:latin typeface="Monaco"/>
              </a:rPr>
              <a:t>family00</a:t>
            </a:r>
            <a:endParaRPr lang="en-US" sz="1400" dirty="0">
              <a:latin typeface="Arial"/>
            </a:endParaRPr>
          </a:p>
          <a:p>
            <a:r>
              <a:rPr lang="en-US" sz="1400" dirty="0">
                <a:solidFill>
                  <a:srgbClr val="000000"/>
                </a:solidFill>
                <a:latin typeface="Monaco"/>
              </a:rPr>
              <a:t>family01</a:t>
            </a:r>
            <a:endParaRPr lang="en-US" sz="1400" dirty="0">
              <a:latin typeface="Arial"/>
            </a:endParaRPr>
          </a:p>
          <a:p>
            <a:pPr fontAlgn="t"/>
            <a:r>
              <a:rPr lang="en-US" sz="1400" dirty="0">
                <a:solidFill>
                  <a:srgbClr val="000000"/>
                </a:solidFill>
                <a:latin typeface="Monaco"/>
              </a:rPr>
              <a:t>family.1</a:t>
            </a:r>
            <a:endParaRPr lang="en-US" sz="1400" dirty="0">
              <a:latin typeface="Arial"/>
            </a:endParaRPr>
          </a:p>
          <a:p>
            <a:pPr fontAlgn="t"/>
            <a:r>
              <a:rPr lang="en-US" sz="1400" dirty="0">
                <a:solidFill>
                  <a:srgbClr val="000000"/>
                </a:solidFill>
                <a:latin typeface="Monaco"/>
              </a:rPr>
              <a:t>qwerty</a:t>
            </a:r>
            <a:endParaRPr lang="en-US" sz="1400" dirty="0">
              <a:latin typeface="Arial"/>
            </a:endParaRPr>
          </a:p>
          <a:p>
            <a:pPr fontAlgn="t"/>
            <a:r>
              <a:rPr lang="en-US" sz="1400" dirty="0">
                <a:solidFill>
                  <a:srgbClr val="000000"/>
                </a:solidFill>
                <a:latin typeface="Monaco"/>
              </a:rPr>
              <a:t>poiuyt.12</a:t>
            </a:r>
            <a:endParaRPr lang="en-US" sz="1400" b="0" i="0" u="none" strike="noStrike" dirty="0">
              <a:effectLst/>
              <a:latin typeface="Arial"/>
            </a:endParaRPr>
          </a:p>
        </p:txBody>
      </p:sp>
      <p:sp>
        <p:nvSpPr>
          <p:cNvPr id="32" name="TextBox 31"/>
          <p:cNvSpPr txBox="1"/>
          <p:nvPr/>
        </p:nvSpPr>
        <p:spPr>
          <a:xfrm>
            <a:off x="1543856" y="1619808"/>
            <a:ext cx="1469080" cy="615553"/>
          </a:xfrm>
          <a:prstGeom prst="rect">
            <a:avLst/>
          </a:prstGeom>
          <a:noFill/>
          <a:ln>
            <a:solidFill>
              <a:schemeClr val="bg1"/>
            </a:solidFill>
          </a:ln>
        </p:spPr>
        <p:txBody>
          <a:bodyPr wrap="square" rtlCol="0" anchor="ctr">
            <a:spAutoFit/>
          </a:bodyPr>
          <a:lstStyle/>
          <a:p>
            <a:r>
              <a:rPr lang="en-US" b="1" dirty="0" smtClean="0">
                <a:solidFill>
                  <a:schemeClr val="bg2">
                    <a:lumMod val="10000"/>
                  </a:schemeClr>
                </a:solidFill>
                <a:latin typeface="Monaco" pitchFamily="49" charset="0"/>
              </a:rPr>
              <a:t>PKCS#5</a:t>
            </a:r>
          </a:p>
          <a:p>
            <a:r>
              <a:rPr lang="en-US" sz="1600" b="1" dirty="0" smtClean="0">
                <a:solidFill>
                  <a:schemeClr val="bg2">
                    <a:lumMod val="10000"/>
                  </a:schemeClr>
                </a:solidFill>
                <a:latin typeface="Monaco" pitchFamily="49" charset="0"/>
              </a:rPr>
              <a:t>encryption</a:t>
            </a:r>
            <a:endParaRPr lang="en-US" sz="1600" b="1" dirty="0">
              <a:solidFill>
                <a:schemeClr val="bg2">
                  <a:lumMod val="10000"/>
                </a:schemeClr>
              </a:solidFill>
              <a:latin typeface="Monaco" pitchFamily="49" charset="0"/>
            </a:endParaRPr>
          </a:p>
        </p:txBody>
      </p:sp>
      <p:sp>
        <p:nvSpPr>
          <p:cNvPr id="33" name="TextBox 32"/>
          <p:cNvSpPr txBox="1"/>
          <p:nvPr/>
        </p:nvSpPr>
        <p:spPr>
          <a:xfrm>
            <a:off x="3094390" y="1877541"/>
            <a:ext cx="1270875" cy="11695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4" name="Rectangle 3"/>
          <p:cNvSpPr/>
          <p:nvPr/>
        </p:nvSpPr>
        <p:spPr>
          <a:xfrm>
            <a:off x="6890467" y="1338419"/>
            <a:ext cx="1810111" cy="369332"/>
          </a:xfrm>
          <a:prstGeom prst="rect">
            <a:avLst/>
          </a:prstGeom>
        </p:spPr>
        <p:txBody>
          <a:bodyPr wrap="none">
            <a:spAutoFit/>
          </a:bodyPr>
          <a:lstStyle/>
          <a:p>
            <a:r>
              <a:rPr lang="en-US" dirty="0">
                <a:latin typeface="Century Gothic" pitchFamily="34" charset="0"/>
              </a:rPr>
              <a:t>Cloud Storage</a:t>
            </a:r>
          </a:p>
        </p:txBody>
      </p:sp>
      <p:sp>
        <p:nvSpPr>
          <p:cNvPr id="5" name="TextBox 4"/>
          <p:cNvSpPr txBox="1"/>
          <p:nvPr/>
        </p:nvSpPr>
        <p:spPr>
          <a:xfrm>
            <a:off x="2443775" y="3414393"/>
            <a:ext cx="1797030" cy="369332"/>
          </a:xfrm>
          <a:prstGeom prst="rect">
            <a:avLst/>
          </a:prstGeom>
          <a:noFill/>
        </p:spPr>
        <p:txBody>
          <a:bodyPr wrap="none" rtlCol="0">
            <a:spAutoFit/>
          </a:bodyPr>
          <a:lstStyle/>
          <a:p>
            <a:r>
              <a:rPr lang="en-US" dirty="0" smtClean="0"/>
              <a:t>Master password</a:t>
            </a:r>
            <a:endParaRPr lang="en-US" dirty="0"/>
          </a:p>
        </p:txBody>
      </p:sp>
      <p:cxnSp>
        <p:nvCxnSpPr>
          <p:cNvPr id="7" name="Straight Arrow Connector 6"/>
          <p:cNvCxnSpPr/>
          <p:nvPr/>
        </p:nvCxnSpPr>
        <p:spPr>
          <a:xfrm flipH="1" flipV="1">
            <a:off x="2443775" y="3061968"/>
            <a:ext cx="322148" cy="352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5836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Attack Results</a:t>
            </a:r>
            <a:endParaRPr lang="en-US" dirty="0">
              <a:latin typeface="Century Gothic" pitchFamily="34" charset="0"/>
            </a:endParaRPr>
          </a:p>
        </p:txBody>
      </p:sp>
      <p:sp>
        <p:nvSpPr>
          <p:cNvPr id="10" name="TextBox 9"/>
          <p:cNvSpPr txBox="1"/>
          <p:nvPr/>
        </p:nvSpPr>
        <p:spPr>
          <a:xfrm>
            <a:off x="464884" y="2052395"/>
            <a:ext cx="8221916" cy="3939540"/>
          </a:xfrm>
          <a:prstGeom prst="rect">
            <a:avLst/>
          </a:prstGeom>
          <a:noFill/>
        </p:spPr>
        <p:txBody>
          <a:bodyPr wrap="square" rtlCol="0">
            <a:spAutoFit/>
          </a:bodyPr>
          <a:lstStyle/>
          <a:p>
            <a:pPr lvl="0" algn="ctr"/>
            <a:r>
              <a:rPr lang="en-US" sz="2400" dirty="0" err="1">
                <a:solidFill>
                  <a:prstClr val="black"/>
                </a:solidFill>
                <a:latin typeface="Century Gothic" pitchFamily="34" charset="0"/>
              </a:rPr>
              <a:t>Kamouflage</a:t>
            </a:r>
            <a:r>
              <a:rPr lang="en-US" sz="2400" dirty="0">
                <a:solidFill>
                  <a:prstClr val="black"/>
                </a:solidFill>
                <a:latin typeface="Century Gothic" pitchFamily="34" charset="0"/>
              </a:rPr>
              <a:t> </a:t>
            </a:r>
            <a:r>
              <a:rPr lang="en-US" sz="2400" dirty="0" smtClean="0">
                <a:solidFill>
                  <a:prstClr val="black"/>
                </a:solidFill>
                <a:latin typeface="Century Gothic" pitchFamily="34" charset="0"/>
              </a:rPr>
              <a:t>claimed  (for N=10</a:t>
            </a:r>
            <a:r>
              <a:rPr lang="en-US" sz="2400" baseline="30000" dirty="0" smtClean="0">
                <a:solidFill>
                  <a:prstClr val="black"/>
                </a:solidFill>
                <a:latin typeface="Century Gothic" pitchFamily="34" charset="0"/>
              </a:rPr>
              <a:t>3</a:t>
            </a:r>
            <a:r>
              <a:rPr lang="en-US" sz="2400" dirty="0" smtClean="0">
                <a:solidFill>
                  <a:prstClr val="black"/>
                </a:solidFill>
                <a:latin typeface="Century Gothic" pitchFamily="34" charset="0"/>
              </a:rPr>
              <a:t>):</a:t>
            </a:r>
            <a:endParaRPr lang="en-US" sz="2400" dirty="0">
              <a:solidFill>
                <a:prstClr val="black"/>
              </a:solidFill>
              <a:latin typeface="Century Gothic" pitchFamily="34" charset="0"/>
            </a:endParaRPr>
          </a:p>
          <a:p>
            <a:pPr lvl="0" algn="ctr"/>
            <a:r>
              <a:rPr lang="en-US" dirty="0">
                <a:solidFill>
                  <a:srgbClr val="00B050"/>
                </a:solidFill>
                <a:latin typeface="Century Gothic" pitchFamily="34" charset="0"/>
              </a:rPr>
              <a:t>100%</a:t>
            </a:r>
            <a:r>
              <a:rPr lang="en-US" dirty="0">
                <a:solidFill>
                  <a:srgbClr val="FF0000"/>
                </a:solidFill>
                <a:latin typeface="Century Gothic" pitchFamily="34" charset="0"/>
              </a:rPr>
              <a:t> </a:t>
            </a:r>
            <a:r>
              <a:rPr lang="en-US" dirty="0" smtClean="0">
                <a:latin typeface="Century Gothic" pitchFamily="34" charset="0"/>
              </a:rPr>
              <a:t>offline work </a:t>
            </a:r>
            <a:r>
              <a:rPr lang="en-US" dirty="0" smtClean="0">
                <a:solidFill>
                  <a:prstClr val="black"/>
                </a:solidFill>
                <a:latin typeface="Century Gothic" pitchFamily="34" charset="0"/>
              </a:rPr>
              <a:t>of standard Password Based Encryption</a:t>
            </a:r>
          </a:p>
          <a:p>
            <a:pPr lvl="0" algn="ctr"/>
            <a:r>
              <a:rPr lang="en-US" dirty="0" smtClean="0">
                <a:solidFill>
                  <a:prstClr val="black"/>
                </a:solidFill>
                <a:latin typeface="Century Gothic" pitchFamily="34" charset="0"/>
              </a:rPr>
              <a:t>+ </a:t>
            </a:r>
          </a:p>
          <a:p>
            <a:pPr lvl="0" algn="ctr"/>
            <a:r>
              <a:rPr lang="en-US" dirty="0" smtClean="0">
                <a:solidFill>
                  <a:srgbClr val="00B050"/>
                </a:solidFill>
                <a:latin typeface="Century Gothic" pitchFamily="34" charset="0"/>
              </a:rPr>
              <a:t>N/2 </a:t>
            </a:r>
            <a:r>
              <a:rPr lang="en-US" dirty="0">
                <a:solidFill>
                  <a:srgbClr val="00B050"/>
                </a:solidFill>
                <a:latin typeface="Century Gothic" pitchFamily="34" charset="0"/>
              </a:rPr>
              <a:t>= </a:t>
            </a:r>
            <a:r>
              <a:rPr lang="en-US" dirty="0" smtClean="0">
                <a:solidFill>
                  <a:srgbClr val="00B050"/>
                </a:solidFill>
                <a:latin typeface="Century Gothic" pitchFamily="34" charset="0"/>
              </a:rPr>
              <a:t>500</a:t>
            </a:r>
            <a:r>
              <a:rPr lang="en-US" dirty="0" smtClean="0">
                <a:solidFill>
                  <a:srgbClr val="FF0000"/>
                </a:solidFill>
                <a:latin typeface="Century Gothic" pitchFamily="34" charset="0"/>
              </a:rPr>
              <a:t> </a:t>
            </a:r>
            <a:r>
              <a:rPr lang="en-US" dirty="0">
                <a:solidFill>
                  <a:prstClr val="black"/>
                </a:solidFill>
                <a:latin typeface="Century Gothic" pitchFamily="34" charset="0"/>
              </a:rPr>
              <a:t>expected </a:t>
            </a:r>
            <a:r>
              <a:rPr lang="en-US" dirty="0" smtClean="0">
                <a:solidFill>
                  <a:prstClr val="black"/>
                </a:solidFill>
                <a:latin typeface="Century Gothic" pitchFamily="34" charset="0"/>
              </a:rPr>
              <a:t>online queries</a:t>
            </a:r>
            <a:endParaRPr lang="en-US" dirty="0">
              <a:solidFill>
                <a:prstClr val="black"/>
              </a:solidFill>
              <a:latin typeface="Century Gothic" pitchFamily="34" charset="0"/>
            </a:endParaRPr>
          </a:p>
          <a:p>
            <a:pPr algn="ctr"/>
            <a:endParaRPr lang="en-US" sz="2400" dirty="0" smtClean="0">
              <a:latin typeface="Century Gothic" pitchFamily="34" charset="0"/>
            </a:endParaRPr>
          </a:p>
          <a:p>
            <a:pPr algn="ctr"/>
            <a:endParaRPr lang="en-US" sz="2400" dirty="0" smtClean="0">
              <a:latin typeface="Century Gothic" pitchFamily="34" charset="0"/>
            </a:endParaRPr>
          </a:p>
          <a:p>
            <a:pPr algn="ctr"/>
            <a:endParaRPr lang="en-US" sz="2400" dirty="0">
              <a:latin typeface="Century Gothic" pitchFamily="34" charset="0"/>
            </a:endParaRPr>
          </a:p>
          <a:p>
            <a:pPr algn="ctr"/>
            <a:r>
              <a:rPr lang="en-US" sz="2400" dirty="0" smtClean="0">
                <a:latin typeface="Century Gothic" pitchFamily="34" charset="0"/>
              </a:rPr>
              <a:t>Simulations with Yahoo password leak:</a:t>
            </a:r>
            <a:endParaRPr lang="en-US" sz="2400" dirty="0" smtClean="0">
              <a:latin typeface="Century Gothic" pitchFamily="34" charset="0"/>
            </a:endParaRPr>
          </a:p>
          <a:p>
            <a:pPr algn="ctr"/>
            <a:r>
              <a:rPr lang="en-US" sz="2400" b="1" dirty="0" smtClean="0">
                <a:solidFill>
                  <a:srgbClr val="FF0000"/>
                </a:solidFill>
                <a:latin typeface="Century Gothic" pitchFamily="34" charset="0"/>
              </a:rPr>
              <a:t>50% </a:t>
            </a:r>
            <a:r>
              <a:rPr lang="en-US" dirty="0" smtClean="0">
                <a:latin typeface="Century Gothic" pitchFamily="34" charset="0"/>
              </a:rPr>
              <a:t>offline work of standard Password Based Encryption</a:t>
            </a:r>
          </a:p>
          <a:p>
            <a:pPr algn="ctr"/>
            <a:r>
              <a:rPr lang="en-US" sz="2800" dirty="0">
                <a:latin typeface="Century Gothic" pitchFamily="34" charset="0"/>
              </a:rPr>
              <a:t>+</a:t>
            </a:r>
            <a:endParaRPr lang="en-US" dirty="0" smtClean="0">
              <a:latin typeface="Century Gothic" pitchFamily="34" charset="0"/>
            </a:endParaRPr>
          </a:p>
          <a:p>
            <a:pPr algn="ctr"/>
            <a:r>
              <a:rPr lang="en-US" sz="2400" b="1" dirty="0" smtClean="0">
                <a:solidFill>
                  <a:srgbClr val="FF0000"/>
                </a:solidFill>
                <a:latin typeface="Century Gothic" pitchFamily="34" charset="0"/>
              </a:rPr>
              <a:t>11 </a:t>
            </a:r>
            <a:r>
              <a:rPr lang="en-US" dirty="0">
                <a:solidFill>
                  <a:prstClr val="black"/>
                </a:solidFill>
                <a:latin typeface="Century Gothic" pitchFamily="34" charset="0"/>
              </a:rPr>
              <a:t>expected </a:t>
            </a:r>
            <a:r>
              <a:rPr lang="en-US" dirty="0" smtClean="0">
                <a:latin typeface="Century Gothic" pitchFamily="34" charset="0"/>
              </a:rPr>
              <a:t>online queries</a:t>
            </a:r>
            <a:endParaRPr lang="en-US" baseline="30000" dirty="0">
              <a:latin typeface="Century Gothic" pitchFamily="34" charset="0"/>
            </a:endParaRPr>
          </a:p>
        </p:txBody>
      </p:sp>
    </p:spTree>
    <p:extLst>
      <p:ext uri="{BB962C8B-B14F-4D97-AF65-F5344CB8AC3E}">
        <p14:creationId xmlns:p14="http://schemas.microsoft.com/office/powerpoint/2010/main" val="3746629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The situation so far…</a:t>
            </a:r>
            <a:endParaRPr lang="en-US" dirty="0">
              <a:latin typeface="Albertus MT Lt" pitchFamily="18" charset="0"/>
            </a:endParaRPr>
          </a:p>
        </p:txBody>
      </p:sp>
      <p:sp>
        <p:nvSpPr>
          <p:cNvPr id="3" name="Content Placeholder 2"/>
          <p:cNvSpPr>
            <a:spLocks noGrp="1"/>
          </p:cNvSpPr>
          <p:nvPr>
            <p:ph idx="1"/>
          </p:nvPr>
        </p:nvSpPr>
        <p:spPr>
          <a:xfrm>
            <a:off x="457199" y="1600200"/>
            <a:ext cx="8364071" cy="4525963"/>
          </a:xfrm>
        </p:spPr>
        <p:txBody>
          <a:bodyPr>
            <a:normAutofit/>
          </a:bodyPr>
          <a:lstStyle/>
          <a:p>
            <a:pPr>
              <a:lnSpc>
                <a:spcPct val="120000"/>
              </a:lnSpc>
            </a:pPr>
            <a:r>
              <a:rPr lang="en-US" sz="2800" dirty="0" smtClean="0">
                <a:solidFill>
                  <a:srgbClr val="000000"/>
                </a:solidFill>
                <a:latin typeface="Century Gothic" pitchFamily="34" charset="0"/>
              </a:rPr>
              <a:t>Standard encryption vulnerable to </a:t>
            </a:r>
            <a:r>
              <a:rPr lang="en-US" sz="2800" dirty="0" smtClean="0">
                <a:solidFill>
                  <a:schemeClr val="accent6">
                    <a:lumMod val="75000"/>
                  </a:schemeClr>
                </a:solidFill>
                <a:latin typeface="Century Gothic" pitchFamily="34" charset="0"/>
              </a:rPr>
              <a:t>brute </a:t>
            </a:r>
            <a:r>
              <a:rPr lang="en-US" sz="2800" dirty="0" smtClean="0">
                <a:solidFill>
                  <a:schemeClr val="accent6">
                    <a:lumMod val="75000"/>
                  </a:schemeClr>
                </a:solidFill>
                <a:latin typeface="Century Gothic" pitchFamily="34" charset="0"/>
              </a:rPr>
              <a:t>force </a:t>
            </a:r>
            <a:r>
              <a:rPr lang="en-US" sz="2800" dirty="0" smtClean="0">
                <a:solidFill>
                  <a:schemeClr val="accent6">
                    <a:lumMod val="75000"/>
                  </a:schemeClr>
                </a:solidFill>
                <a:latin typeface="Century Gothic" pitchFamily="34" charset="0"/>
              </a:rPr>
              <a:t>attacks</a:t>
            </a:r>
          </a:p>
          <a:p>
            <a:pPr>
              <a:lnSpc>
                <a:spcPct val="120000"/>
              </a:lnSpc>
            </a:pPr>
            <a:endParaRPr lang="en-US" sz="2800" dirty="0" smtClean="0">
              <a:solidFill>
                <a:schemeClr val="accent3">
                  <a:lumMod val="50000"/>
                </a:schemeClr>
              </a:solidFill>
              <a:latin typeface="Century Gothic" pitchFamily="34" charset="0"/>
            </a:endParaRPr>
          </a:p>
          <a:p>
            <a:pPr>
              <a:lnSpc>
                <a:spcPct val="120000"/>
              </a:lnSpc>
            </a:pPr>
            <a:r>
              <a:rPr lang="en-US" sz="2800" dirty="0" err="1" smtClean="0">
                <a:solidFill>
                  <a:srgbClr val="000000"/>
                </a:solidFill>
                <a:latin typeface="Century Gothic" pitchFamily="34" charset="0"/>
              </a:rPr>
              <a:t>Kamouflage</a:t>
            </a:r>
            <a:r>
              <a:rPr lang="en-US" sz="2800" dirty="0" smtClean="0">
                <a:solidFill>
                  <a:srgbClr val="000000"/>
                </a:solidFill>
                <a:latin typeface="Century Gothic" pitchFamily="34" charset="0"/>
              </a:rPr>
              <a:t> can be </a:t>
            </a:r>
            <a:r>
              <a:rPr lang="en-US" sz="2800" dirty="0" smtClean="0">
                <a:solidFill>
                  <a:schemeClr val="accent6">
                    <a:lumMod val="75000"/>
                  </a:schemeClr>
                </a:solidFill>
                <a:latin typeface="Century Gothic" pitchFamily="34" charset="0"/>
              </a:rPr>
              <a:t>less secure </a:t>
            </a:r>
            <a:r>
              <a:rPr lang="en-US" sz="2800" dirty="0" smtClean="0">
                <a:solidFill>
                  <a:srgbClr val="000000"/>
                </a:solidFill>
                <a:latin typeface="Century Gothic" pitchFamily="34" charset="0"/>
              </a:rPr>
              <a:t>than standard encryption</a:t>
            </a:r>
            <a:endParaRPr lang="en-US" sz="2800" dirty="0" smtClean="0">
              <a:solidFill>
                <a:srgbClr val="000000"/>
              </a:solidFill>
              <a:latin typeface="Century Gothic" pitchFamily="34" charset="0"/>
            </a:endParaRPr>
          </a:p>
        </p:txBody>
      </p:sp>
    </p:spTree>
    <p:extLst>
      <p:ext uri="{BB962C8B-B14F-4D97-AF65-F5344CB8AC3E}">
        <p14:creationId xmlns:p14="http://schemas.microsoft.com/office/powerpoint/2010/main" val="1745856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Honey Encryption</a:t>
            </a:r>
            <a:br>
              <a:rPr lang="en-US" dirty="0" smtClean="0">
                <a:latin typeface="Century Gothic" panose="020B0502020202020204" pitchFamily="34" charset="0"/>
              </a:rPr>
            </a:br>
            <a:r>
              <a:rPr lang="en-US" sz="2200" dirty="0" smtClean="0">
                <a:latin typeface="Century Gothic" panose="020B0502020202020204" pitchFamily="34" charset="0"/>
              </a:rPr>
              <a:t>by </a:t>
            </a:r>
            <a:r>
              <a:rPr lang="en-US" sz="2200" dirty="0" err="1" smtClean="0">
                <a:latin typeface="Century Gothic" panose="020B0502020202020204" pitchFamily="34" charset="0"/>
              </a:rPr>
              <a:t>Juels</a:t>
            </a:r>
            <a:r>
              <a:rPr lang="en-US" sz="2200" dirty="0" smtClean="0">
                <a:latin typeface="Century Gothic" panose="020B0502020202020204" pitchFamily="34" charset="0"/>
              </a:rPr>
              <a:t> and </a:t>
            </a:r>
            <a:r>
              <a:rPr lang="en-US" sz="2200" dirty="0" err="1" smtClean="0">
                <a:latin typeface="Century Gothic" panose="020B0502020202020204" pitchFamily="34" charset="0"/>
              </a:rPr>
              <a:t>Ristenpart</a:t>
            </a:r>
            <a:r>
              <a:rPr lang="en-US" sz="2200" smtClean="0">
                <a:latin typeface="Century Gothic" panose="020B0502020202020204" pitchFamily="34" charset="0"/>
              </a:rPr>
              <a:t>, EUROCRYPT </a:t>
            </a:r>
            <a:r>
              <a:rPr lang="en-US" sz="2200" dirty="0" smtClean="0">
                <a:latin typeface="Century Gothic" panose="020B0502020202020204" pitchFamily="34" charset="0"/>
              </a:rPr>
              <a:t>2014</a:t>
            </a:r>
            <a:endParaRPr lang="en-US" dirty="0">
              <a:latin typeface="Century Gothic" panose="020B0502020202020204" pitchFamily="34" charset="0"/>
            </a:endParaRPr>
          </a:p>
        </p:txBody>
      </p:sp>
      <p:sp>
        <p:nvSpPr>
          <p:cNvPr id="3" name="Content Placeholder 2"/>
          <p:cNvSpPr>
            <a:spLocks noGrp="1"/>
          </p:cNvSpPr>
          <p:nvPr>
            <p:ph idx="1"/>
          </p:nvPr>
        </p:nvSpPr>
        <p:spPr>
          <a:xfrm>
            <a:off x="457199" y="1600201"/>
            <a:ext cx="8229601" cy="1017399"/>
          </a:xfrm>
        </p:spPr>
        <p:txBody>
          <a:bodyPr>
            <a:normAutofit fontScale="92500" lnSpcReduction="10000"/>
          </a:bodyPr>
          <a:lstStyle/>
          <a:p>
            <a:pPr>
              <a:lnSpc>
                <a:spcPct val="120000"/>
              </a:lnSpc>
            </a:pPr>
            <a:r>
              <a:rPr lang="en-US" sz="2800" dirty="0" smtClean="0">
                <a:solidFill>
                  <a:schemeClr val="accent3">
                    <a:lumMod val="50000"/>
                  </a:schemeClr>
                </a:solidFill>
                <a:latin typeface="Century Gothic" pitchFamily="34" charset="0"/>
              </a:rPr>
              <a:t>Decryption with </a:t>
            </a:r>
            <a:r>
              <a:rPr lang="en-US" sz="2800" i="1" dirty="0" smtClean="0">
                <a:solidFill>
                  <a:schemeClr val="accent3">
                    <a:lumMod val="50000"/>
                  </a:schemeClr>
                </a:solidFill>
                <a:latin typeface="Century Gothic" pitchFamily="34" charset="0"/>
              </a:rPr>
              <a:t>any </a:t>
            </a:r>
            <a:r>
              <a:rPr lang="en-US" sz="2800" dirty="0" smtClean="0">
                <a:solidFill>
                  <a:schemeClr val="accent3">
                    <a:lumMod val="50000"/>
                  </a:schemeClr>
                </a:solidFill>
                <a:latin typeface="Century Gothic" pitchFamily="34" charset="0"/>
              </a:rPr>
              <a:t>key outputs plausible plaintext</a:t>
            </a:r>
            <a:endParaRPr lang="en-US" sz="2800" dirty="0">
              <a:solidFill>
                <a:schemeClr val="accent3">
                  <a:lumMod val="50000"/>
                </a:schemeClr>
              </a:solidFill>
              <a:latin typeface="Century Gothic" pitchFamily="34" charset="0"/>
            </a:endParaRPr>
          </a:p>
        </p:txBody>
      </p:sp>
      <p:sp>
        <p:nvSpPr>
          <p:cNvPr id="4" name="TextBox 3"/>
          <p:cNvSpPr txBox="1"/>
          <p:nvPr/>
        </p:nvSpPr>
        <p:spPr>
          <a:xfrm>
            <a:off x="2094552" y="2859380"/>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m</a:t>
            </a:r>
            <a:endParaRPr lang="en-US" dirty="0">
              <a:solidFill>
                <a:srgbClr val="00B050"/>
              </a:solidFill>
              <a:latin typeface="Century Gothic" pitchFamily="34" charset="0"/>
            </a:endParaRPr>
          </a:p>
        </p:txBody>
      </p:sp>
      <p:sp>
        <p:nvSpPr>
          <p:cNvPr id="7" name="Oval 6"/>
          <p:cNvSpPr/>
          <p:nvPr/>
        </p:nvSpPr>
        <p:spPr>
          <a:xfrm>
            <a:off x="2006185" y="3844858"/>
            <a:ext cx="1429230" cy="3895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a:solidFill>
                  <a:schemeClr val="tx2">
                    <a:lumMod val="50000"/>
                  </a:schemeClr>
                </a:solidFill>
                <a:latin typeface="Century Gothic" pitchFamily="34" charset="0"/>
              </a:rPr>
              <a:t>Encode</a:t>
            </a:r>
            <a:endParaRPr lang="en-US" b="1" dirty="0">
              <a:solidFill>
                <a:schemeClr val="tx2">
                  <a:lumMod val="50000"/>
                </a:schemeClr>
              </a:solidFill>
            </a:endParaRPr>
          </a:p>
        </p:txBody>
      </p:sp>
      <p:sp>
        <p:nvSpPr>
          <p:cNvPr id="9" name="Oval 8"/>
          <p:cNvSpPr/>
          <p:nvPr/>
        </p:nvSpPr>
        <p:spPr>
          <a:xfrm>
            <a:off x="2006185" y="4794663"/>
            <a:ext cx="1429230" cy="389513"/>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a:solidFill>
                  <a:prstClr val="black"/>
                </a:solidFill>
                <a:latin typeface="Century Gothic" pitchFamily="34" charset="0"/>
              </a:rPr>
              <a:t>Encrypt</a:t>
            </a:r>
            <a:endParaRPr lang="en-US" b="1" dirty="0">
              <a:solidFill>
                <a:schemeClr val="tx1"/>
              </a:solidFill>
            </a:endParaRPr>
          </a:p>
        </p:txBody>
      </p:sp>
      <p:sp>
        <p:nvSpPr>
          <p:cNvPr id="10" name="TextBox 9"/>
          <p:cNvSpPr txBox="1"/>
          <p:nvPr/>
        </p:nvSpPr>
        <p:spPr>
          <a:xfrm>
            <a:off x="2006186" y="5771880"/>
            <a:ext cx="1429230" cy="369332"/>
          </a:xfrm>
          <a:prstGeom prst="rect">
            <a:avLst/>
          </a:prstGeom>
          <a:noFill/>
          <a:ln>
            <a:solidFill>
              <a:srgbClr val="7030A0"/>
            </a:solidFill>
          </a:ln>
        </p:spPr>
        <p:txBody>
          <a:bodyPr wrap="square" rtlCol="0">
            <a:spAutoFit/>
          </a:bodyPr>
          <a:lstStyle/>
          <a:p>
            <a:pPr algn="ctr"/>
            <a:r>
              <a:rPr lang="en-US" dirty="0" smtClean="0">
                <a:solidFill>
                  <a:srgbClr val="7030A0"/>
                </a:solidFill>
                <a:latin typeface="Century Gothic" pitchFamily="34" charset="0"/>
              </a:rPr>
              <a:t>C</a:t>
            </a:r>
            <a:endParaRPr lang="en-US" dirty="0">
              <a:solidFill>
                <a:srgbClr val="7030A0"/>
              </a:solidFill>
              <a:latin typeface="Century Gothic" pitchFamily="34" charset="0"/>
            </a:endParaRPr>
          </a:p>
        </p:txBody>
      </p:sp>
      <p:cxnSp>
        <p:nvCxnSpPr>
          <p:cNvPr id="12" name="Straight Arrow Connector 11"/>
          <p:cNvCxnSpPr>
            <a:stCxn id="4" idx="2"/>
            <a:endCxn id="7" idx="0"/>
          </p:cNvCxnSpPr>
          <p:nvPr/>
        </p:nvCxnSpPr>
        <p:spPr>
          <a:xfrm flipH="1">
            <a:off x="2720800" y="3228214"/>
            <a:ext cx="1" cy="6166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4"/>
            <a:endCxn id="9" idx="0"/>
          </p:cNvCxnSpPr>
          <p:nvPr/>
        </p:nvCxnSpPr>
        <p:spPr>
          <a:xfrm>
            <a:off x="2720800" y="4234371"/>
            <a:ext cx="0" cy="560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4"/>
            <a:endCxn id="10" idx="0"/>
          </p:cNvCxnSpPr>
          <p:nvPr/>
        </p:nvCxnSpPr>
        <p:spPr>
          <a:xfrm>
            <a:off x="2720800" y="5184176"/>
            <a:ext cx="1" cy="587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833295" y="3650836"/>
            <a:ext cx="1782696" cy="1667436"/>
          </a:xfrm>
          <a:prstGeom prst="rect">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44485" y="4794663"/>
            <a:ext cx="574196" cy="369332"/>
          </a:xfrm>
          <a:prstGeom prst="rect">
            <a:avLst/>
          </a:prstGeom>
          <a:noFill/>
          <a:ln>
            <a:solidFill>
              <a:schemeClr val="tx1"/>
            </a:solidFill>
          </a:ln>
        </p:spPr>
        <p:txBody>
          <a:bodyPr wrap="none" rtlCol="0">
            <a:spAutoFit/>
          </a:bodyPr>
          <a:lstStyle/>
          <a:p>
            <a:pPr algn="ctr"/>
            <a:r>
              <a:rPr lang="en-US" dirty="0" smtClean="0">
                <a:solidFill>
                  <a:schemeClr val="accent6"/>
                </a:solidFill>
                <a:latin typeface="Century Gothic" pitchFamily="34" charset="0"/>
              </a:rPr>
              <a:t>key</a:t>
            </a:r>
            <a:endParaRPr lang="en-US" dirty="0">
              <a:solidFill>
                <a:schemeClr val="accent6"/>
              </a:solidFill>
              <a:latin typeface="Century Gothic" pitchFamily="34" charset="0"/>
            </a:endParaRPr>
          </a:p>
        </p:txBody>
      </p:sp>
      <p:cxnSp>
        <p:nvCxnSpPr>
          <p:cNvPr id="30" name="Straight Arrow Connector 29"/>
          <p:cNvCxnSpPr>
            <a:stCxn id="28" idx="3"/>
            <a:endCxn id="9" idx="2"/>
          </p:cNvCxnSpPr>
          <p:nvPr/>
        </p:nvCxnSpPr>
        <p:spPr>
          <a:xfrm>
            <a:off x="1118681" y="4979329"/>
            <a:ext cx="887504" cy="10091"/>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39291" y="4273690"/>
            <a:ext cx="304892" cy="461665"/>
          </a:xfrm>
          <a:prstGeom prst="rect">
            <a:avLst/>
          </a:prstGeom>
          <a:noFill/>
        </p:spPr>
        <p:txBody>
          <a:bodyPr wrap="none" rtlCol="0">
            <a:spAutoFit/>
          </a:bodyPr>
          <a:lstStyle/>
          <a:p>
            <a:r>
              <a:rPr lang="en-US" sz="2400" dirty="0" smtClean="0">
                <a:latin typeface="Century Gothic" panose="020B0502020202020204" pitchFamily="34" charset="0"/>
              </a:rPr>
              <a:t>s</a:t>
            </a:r>
            <a:endParaRPr lang="en-US" sz="2400" dirty="0">
              <a:latin typeface="Century Gothic" panose="020B0502020202020204" pitchFamily="34" charset="0"/>
            </a:endParaRPr>
          </a:p>
        </p:txBody>
      </p:sp>
      <p:sp>
        <p:nvSpPr>
          <p:cNvPr id="17" name="TextBox 16"/>
          <p:cNvSpPr txBox="1"/>
          <p:nvPr/>
        </p:nvSpPr>
        <p:spPr>
          <a:xfrm>
            <a:off x="4503496" y="3692773"/>
            <a:ext cx="1087157" cy="369332"/>
          </a:xfrm>
          <a:prstGeom prst="rect">
            <a:avLst/>
          </a:prstGeom>
          <a:noFill/>
        </p:spPr>
        <p:txBody>
          <a:bodyPr wrap="none" rtlCol="0">
            <a:spAutoFit/>
          </a:bodyPr>
          <a:lstStyle/>
          <a:p>
            <a:r>
              <a:rPr lang="en-US" dirty="0" smtClean="0">
                <a:latin typeface="Century Gothic" panose="020B0502020202020204" pitchFamily="34" charset="0"/>
              </a:rPr>
              <a:t>Bit string</a:t>
            </a:r>
            <a:endParaRPr lang="en-US" dirty="0">
              <a:latin typeface="Century Gothic" panose="020B0502020202020204" pitchFamily="34" charset="0"/>
            </a:endParaRPr>
          </a:p>
        </p:txBody>
      </p:sp>
      <p:cxnSp>
        <p:nvCxnSpPr>
          <p:cNvPr id="20" name="Straight Arrow Connector 19"/>
          <p:cNvCxnSpPr>
            <a:stCxn id="17" idx="1"/>
            <a:endCxn id="11" idx="3"/>
          </p:cNvCxnSpPr>
          <p:nvPr/>
        </p:nvCxnSpPr>
        <p:spPr>
          <a:xfrm flipH="1">
            <a:off x="3044183" y="3877439"/>
            <a:ext cx="1459313" cy="6270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0353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Honey Encryption</a:t>
            </a:r>
            <a:br>
              <a:rPr lang="en-US" dirty="0" smtClean="0">
                <a:latin typeface="Century Gothic" panose="020B0502020202020204" pitchFamily="34" charset="0"/>
              </a:rPr>
            </a:br>
            <a:r>
              <a:rPr lang="en-US" sz="2200" dirty="0" smtClean="0">
                <a:latin typeface="Century Gothic" panose="020B0502020202020204" pitchFamily="34" charset="0"/>
              </a:rPr>
              <a:t>by </a:t>
            </a:r>
            <a:r>
              <a:rPr lang="en-US" sz="2200" dirty="0" err="1" smtClean="0">
                <a:latin typeface="Century Gothic" panose="020B0502020202020204" pitchFamily="34" charset="0"/>
              </a:rPr>
              <a:t>Juels</a:t>
            </a:r>
            <a:r>
              <a:rPr lang="en-US" sz="2200" dirty="0" smtClean="0">
                <a:latin typeface="Century Gothic" panose="020B0502020202020204" pitchFamily="34" charset="0"/>
              </a:rPr>
              <a:t> and </a:t>
            </a:r>
            <a:r>
              <a:rPr lang="en-US" sz="2200" dirty="0" err="1" smtClean="0">
                <a:latin typeface="Century Gothic" panose="020B0502020202020204" pitchFamily="34" charset="0"/>
              </a:rPr>
              <a:t>Ristenpart</a:t>
            </a:r>
            <a:r>
              <a:rPr lang="en-US" sz="2200" dirty="0" smtClean="0">
                <a:latin typeface="Century Gothic" panose="020B0502020202020204" pitchFamily="34" charset="0"/>
              </a:rPr>
              <a:t>, EUROCRYPT 2014</a:t>
            </a:r>
            <a:endParaRPr lang="en-US" dirty="0">
              <a:latin typeface="Century Gothic" panose="020B0502020202020204" pitchFamily="34" charset="0"/>
            </a:endParaRPr>
          </a:p>
        </p:txBody>
      </p:sp>
      <p:sp>
        <p:nvSpPr>
          <p:cNvPr id="35" name="TextBox 34"/>
          <p:cNvSpPr txBox="1"/>
          <p:nvPr/>
        </p:nvSpPr>
        <p:spPr>
          <a:xfrm>
            <a:off x="2094551" y="6008794"/>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m</a:t>
            </a:r>
            <a:endParaRPr lang="en-US" dirty="0">
              <a:solidFill>
                <a:srgbClr val="00B050"/>
              </a:solidFill>
              <a:latin typeface="Century Gothic" pitchFamily="34" charset="0"/>
            </a:endParaRPr>
          </a:p>
        </p:txBody>
      </p:sp>
      <p:sp>
        <p:nvSpPr>
          <p:cNvPr id="36" name="Oval 35"/>
          <p:cNvSpPr/>
          <p:nvPr/>
        </p:nvSpPr>
        <p:spPr>
          <a:xfrm>
            <a:off x="2024676" y="4711033"/>
            <a:ext cx="1429230" cy="3895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smtClean="0">
                <a:solidFill>
                  <a:schemeClr val="tx2">
                    <a:lumMod val="50000"/>
                  </a:schemeClr>
                </a:solidFill>
                <a:latin typeface="Century Gothic" pitchFamily="34" charset="0"/>
              </a:rPr>
              <a:t>Decode</a:t>
            </a:r>
            <a:endParaRPr lang="en-US" b="1" dirty="0">
              <a:solidFill>
                <a:schemeClr val="tx2">
                  <a:lumMod val="50000"/>
                </a:schemeClr>
              </a:solidFill>
            </a:endParaRPr>
          </a:p>
        </p:txBody>
      </p:sp>
      <p:sp>
        <p:nvSpPr>
          <p:cNvPr id="37" name="Oval 36"/>
          <p:cNvSpPr/>
          <p:nvPr/>
        </p:nvSpPr>
        <p:spPr>
          <a:xfrm>
            <a:off x="2024676" y="3903142"/>
            <a:ext cx="1429230" cy="389513"/>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smtClean="0">
                <a:solidFill>
                  <a:prstClr val="black"/>
                </a:solidFill>
                <a:latin typeface="Century Gothic" pitchFamily="34" charset="0"/>
              </a:rPr>
              <a:t>Decrypt</a:t>
            </a:r>
            <a:endParaRPr lang="en-US" b="1" dirty="0">
              <a:solidFill>
                <a:schemeClr val="tx1"/>
              </a:solidFill>
            </a:endParaRPr>
          </a:p>
        </p:txBody>
      </p:sp>
      <p:cxnSp>
        <p:nvCxnSpPr>
          <p:cNvPr id="39" name="Straight Arrow Connector 38"/>
          <p:cNvCxnSpPr/>
          <p:nvPr/>
        </p:nvCxnSpPr>
        <p:spPr>
          <a:xfrm>
            <a:off x="2784582" y="3144980"/>
            <a:ext cx="2725" cy="758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6" idx="4"/>
          </p:cNvCxnSpPr>
          <p:nvPr/>
        </p:nvCxnSpPr>
        <p:spPr>
          <a:xfrm flipH="1">
            <a:off x="2720800" y="5100546"/>
            <a:ext cx="18491" cy="9082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833295" y="3650836"/>
            <a:ext cx="1782696" cy="1667436"/>
          </a:xfrm>
          <a:prstGeom prst="rect">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457200" y="3929952"/>
            <a:ext cx="574196" cy="369332"/>
          </a:xfrm>
          <a:prstGeom prst="rect">
            <a:avLst/>
          </a:prstGeom>
          <a:noFill/>
          <a:ln>
            <a:solidFill>
              <a:schemeClr val="tx1"/>
            </a:solidFill>
          </a:ln>
        </p:spPr>
        <p:txBody>
          <a:bodyPr wrap="none" rtlCol="0">
            <a:spAutoFit/>
          </a:bodyPr>
          <a:lstStyle/>
          <a:p>
            <a:pPr algn="ctr"/>
            <a:r>
              <a:rPr lang="en-US" dirty="0" smtClean="0">
                <a:solidFill>
                  <a:schemeClr val="accent6"/>
                </a:solidFill>
                <a:latin typeface="Century Gothic" pitchFamily="34" charset="0"/>
              </a:rPr>
              <a:t>key</a:t>
            </a:r>
            <a:endParaRPr lang="en-US" dirty="0">
              <a:solidFill>
                <a:schemeClr val="accent6"/>
              </a:solidFill>
              <a:latin typeface="Century Gothic" pitchFamily="34" charset="0"/>
            </a:endParaRPr>
          </a:p>
        </p:txBody>
      </p:sp>
      <p:cxnSp>
        <p:nvCxnSpPr>
          <p:cNvPr id="44" name="Straight Arrow Connector 43"/>
          <p:cNvCxnSpPr>
            <a:stCxn id="43" idx="3"/>
            <a:endCxn id="37" idx="2"/>
          </p:cNvCxnSpPr>
          <p:nvPr/>
        </p:nvCxnSpPr>
        <p:spPr>
          <a:xfrm flipV="1">
            <a:off x="1031396" y="4097899"/>
            <a:ext cx="993280" cy="16719"/>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739291" y="4273690"/>
            <a:ext cx="287258" cy="338554"/>
          </a:xfrm>
          <a:prstGeom prst="rect">
            <a:avLst/>
          </a:prstGeom>
          <a:noFill/>
        </p:spPr>
        <p:txBody>
          <a:bodyPr wrap="none" rtlCol="0">
            <a:spAutoFit/>
          </a:bodyPr>
          <a:lstStyle/>
          <a:p>
            <a:r>
              <a:rPr lang="en-US" sz="1600" dirty="0" smtClean="0">
                <a:latin typeface="Century Gothic" panose="020B0502020202020204" pitchFamily="34" charset="0"/>
              </a:rPr>
              <a:t>S</a:t>
            </a:r>
            <a:endParaRPr lang="en-US" sz="2400" dirty="0">
              <a:latin typeface="Century Gothic" panose="020B0502020202020204" pitchFamily="34" charset="0"/>
            </a:endParaRPr>
          </a:p>
        </p:txBody>
      </p:sp>
      <p:sp>
        <p:nvSpPr>
          <p:cNvPr id="46" name="TextBox 45"/>
          <p:cNvSpPr txBox="1"/>
          <p:nvPr/>
        </p:nvSpPr>
        <p:spPr>
          <a:xfrm>
            <a:off x="2021951" y="2775648"/>
            <a:ext cx="1429230" cy="369332"/>
          </a:xfrm>
          <a:prstGeom prst="rect">
            <a:avLst/>
          </a:prstGeom>
          <a:noFill/>
          <a:ln>
            <a:solidFill>
              <a:srgbClr val="7030A0"/>
            </a:solidFill>
          </a:ln>
        </p:spPr>
        <p:txBody>
          <a:bodyPr wrap="square" rtlCol="0">
            <a:spAutoFit/>
          </a:bodyPr>
          <a:lstStyle/>
          <a:p>
            <a:pPr algn="ctr"/>
            <a:r>
              <a:rPr lang="en-US" dirty="0" smtClean="0">
                <a:solidFill>
                  <a:srgbClr val="7030A0"/>
                </a:solidFill>
                <a:latin typeface="Century Gothic" pitchFamily="34" charset="0"/>
              </a:rPr>
              <a:t>C</a:t>
            </a:r>
            <a:endParaRPr lang="en-US" dirty="0">
              <a:solidFill>
                <a:srgbClr val="7030A0"/>
              </a:solidFill>
              <a:latin typeface="Century Gothic" pitchFamily="34" charset="0"/>
            </a:endParaRPr>
          </a:p>
        </p:txBody>
      </p:sp>
      <p:cxnSp>
        <p:nvCxnSpPr>
          <p:cNvPr id="62" name="Straight Arrow Connector 61"/>
          <p:cNvCxnSpPr>
            <a:endCxn id="36" idx="0"/>
          </p:cNvCxnSpPr>
          <p:nvPr/>
        </p:nvCxnSpPr>
        <p:spPr>
          <a:xfrm>
            <a:off x="2739291" y="4317520"/>
            <a:ext cx="0" cy="393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967617" y="5956238"/>
            <a:ext cx="1252497" cy="368834"/>
          </a:xfrm>
          <a:prstGeom prst="rect">
            <a:avLst/>
          </a:prstGeom>
          <a:noFill/>
          <a:ln>
            <a:solidFill>
              <a:srgbClr val="00B050"/>
            </a:solidFill>
          </a:ln>
        </p:spPr>
        <p:txBody>
          <a:bodyPr wrap="square" rtlCol="0">
            <a:spAutoFit/>
          </a:bodyPr>
          <a:lstStyle/>
          <a:p>
            <a:pPr algn="ctr"/>
            <a:r>
              <a:rPr lang="en-US" dirty="0" smtClean="0">
                <a:solidFill>
                  <a:srgbClr val="008A3E"/>
                </a:solidFill>
                <a:latin typeface="Century Gothic" pitchFamily="34" charset="0"/>
              </a:rPr>
              <a:t>m’</a:t>
            </a:r>
            <a:endParaRPr lang="en-US" dirty="0">
              <a:solidFill>
                <a:srgbClr val="008A3E"/>
              </a:solidFill>
              <a:latin typeface="Century Gothic" pitchFamily="34" charset="0"/>
            </a:endParaRPr>
          </a:p>
        </p:txBody>
      </p:sp>
      <p:sp>
        <p:nvSpPr>
          <p:cNvPr id="66" name="Oval 65"/>
          <p:cNvSpPr/>
          <p:nvPr/>
        </p:nvSpPr>
        <p:spPr>
          <a:xfrm>
            <a:off x="5897742" y="4658477"/>
            <a:ext cx="1429230" cy="3895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smtClean="0">
                <a:solidFill>
                  <a:schemeClr val="tx2">
                    <a:lumMod val="50000"/>
                  </a:schemeClr>
                </a:solidFill>
                <a:latin typeface="Century Gothic" pitchFamily="34" charset="0"/>
              </a:rPr>
              <a:t>Decode</a:t>
            </a:r>
            <a:endParaRPr lang="en-US" b="1" dirty="0">
              <a:solidFill>
                <a:schemeClr val="tx2">
                  <a:lumMod val="50000"/>
                </a:schemeClr>
              </a:solidFill>
            </a:endParaRPr>
          </a:p>
        </p:txBody>
      </p:sp>
      <p:sp>
        <p:nvSpPr>
          <p:cNvPr id="67" name="Oval 66"/>
          <p:cNvSpPr/>
          <p:nvPr/>
        </p:nvSpPr>
        <p:spPr>
          <a:xfrm>
            <a:off x="5897742" y="3850586"/>
            <a:ext cx="1429230" cy="389513"/>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smtClean="0">
                <a:solidFill>
                  <a:prstClr val="black"/>
                </a:solidFill>
                <a:latin typeface="Century Gothic" pitchFamily="34" charset="0"/>
              </a:rPr>
              <a:t>Decrypt</a:t>
            </a:r>
            <a:endParaRPr lang="en-US" b="1" dirty="0">
              <a:solidFill>
                <a:schemeClr val="tx1"/>
              </a:solidFill>
            </a:endParaRPr>
          </a:p>
        </p:txBody>
      </p:sp>
      <p:cxnSp>
        <p:nvCxnSpPr>
          <p:cNvPr id="68" name="Straight Arrow Connector 67"/>
          <p:cNvCxnSpPr>
            <a:stCxn id="66" idx="4"/>
          </p:cNvCxnSpPr>
          <p:nvPr/>
        </p:nvCxnSpPr>
        <p:spPr>
          <a:xfrm flipH="1">
            <a:off x="6593866" y="5047990"/>
            <a:ext cx="18491" cy="9082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5706361" y="3598280"/>
            <a:ext cx="1782696" cy="1667436"/>
          </a:xfrm>
          <a:prstGeom prst="rect">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289389" y="3877396"/>
            <a:ext cx="655949" cy="369332"/>
          </a:xfrm>
          <a:prstGeom prst="rect">
            <a:avLst/>
          </a:prstGeom>
          <a:noFill/>
          <a:ln>
            <a:solidFill>
              <a:schemeClr val="tx1"/>
            </a:solidFill>
          </a:ln>
        </p:spPr>
        <p:txBody>
          <a:bodyPr wrap="none" rtlCol="0">
            <a:spAutoFit/>
          </a:bodyPr>
          <a:lstStyle/>
          <a:p>
            <a:pPr algn="ctr"/>
            <a:r>
              <a:rPr lang="en-US" dirty="0">
                <a:solidFill>
                  <a:schemeClr val="accent6">
                    <a:lumMod val="50000"/>
                  </a:schemeClr>
                </a:solidFill>
                <a:latin typeface="Century Gothic" pitchFamily="34" charset="0"/>
              </a:rPr>
              <a:t>k</a:t>
            </a:r>
            <a:r>
              <a:rPr lang="en-US" dirty="0" smtClean="0">
                <a:solidFill>
                  <a:schemeClr val="accent6">
                    <a:lumMod val="50000"/>
                  </a:schemeClr>
                </a:solidFill>
                <a:latin typeface="Century Gothic" pitchFamily="34" charset="0"/>
              </a:rPr>
              <a:t>ey’</a:t>
            </a:r>
            <a:endParaRPr lang="en-US" dirty="0">
              <a:solidFill>
                <a:schemeClr val="accent6">
                  <a:lumMod val="50000"/>
                </a:schemeClr>
              </a:solidFill>
              <a:latin typeface="Century Gothic" pitchFamily="34" charset="0"/>
            </a:endParaRPr>
          </a:p>
        </p:txBody>
      </p:sp>
      <p:cxnSp>
        <p:nvCxnSpPr>
          <p:cNvPr id="71" name="Straight Arrow Connector 70"/>
          <p:cNvCxnSpPr>
            <a:stCxn id="70" idx="3"/>
            <a:endCxn id="67" idx="2"/>
          </p:cNvCxnSpPr>
          <p:nvPr/>
        </p:nvCxnSpPr>
        <p:spPr>
          <a:xfrm flipV="1">
            <a:off x="4945338" y="4045343"/>
            <a:ext cx="952404" cy="16719"/>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612357" y="4221134"/>
            <a:ext cx="381836" cy="369332"/>
          </a:xfrm>
          <a:prstGeom prst="rect">
            <a:avLst/>
          </a:prstGeom>
          <a:noFill/>
        </p:spPr>
        <p:txBody>
          <a:bodyPr wrap="none" rtlCol="0">
            <a:spAutoFit/>
          </a:bodyPr>
          <a:lstStyle/>
          <a:p>
            <a:r>
              <a:rPr lang="en-US" sz="1600" dirty="0" smtClean="0">
                <a:latin typeface="Century Gothic" panose="020B0502020202020204" pitchFamily="34" charset="0"/>
              </a:rPr>
              <a:t>S</a:t>
            </a:r>
            <a:r>
              <a:rPr lang="en-US" dirty="0" smtClean="0">
                <a:latin typeface="Century Gothic" panose="020B0502020202020204" pitchFamily="34" charset="0"/>
              </a:rPr>
              <a:t>’</a:t>
            </a:r>
            <a:endParaRPr lang="en-US" sz="2400" dirty="0">
              <a:latin typeface="Century Gothic" panose="020B0502020202020204" pitchFamily="34" charset="0"/>
            </a:endParaRPr>
          </a:p>
        </p:txBody>
      </p:sp>
      <p:cxnSp>
        <p:nvCxnSpPr>
          <p:cNvPr id="74" name="Straight Arrow Connector 73"/>
          <p:cNvCxnSpPr>
            <a:endCxn id="66" idx="0"/>
          </p:cNvCxnSpPr>
          <p:nvPr/>
        </p:nvCxnSpPr>
        <p:spPr>
          <a:xfrm>
            <a:off x="6612357" y="4264964"/>
            <a:ext cx="0" cy="393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46" idx="3"/>
            <a:endCxn id="67" idx="0"/>
          </p:cNvCxnSpPr>
          <p:nvPr/>
        </p:nvCxnSpPr>
        <p:spPr>
          <a:xfrm>
            <a:off x="3451181" y="2960314"/>
            <a:ext cx="3161176" cy="89027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Content Placeholder 2"/>
          <p:cNvSpPr txBox="1">
            <a:spLocks/>
          </p:cNvSpPr>
          <p:nvPr/>
        </p:nvSpPr>
        <p:spPr>
          <a:xfrm>
            <a:off x="457199" y="1600201"/>
            <a:ext cx="8229601" cy="101739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800" smtClean="0">
                <a:solidFill>
                  <a:schemeClr val="accent3">
                    <a:lumMod val="50000"/>
                  </a:schemeClr>
                </a:solidFill>
                <a:latin typeface="Century Gothic" pitchFamily="34" charset="0"/>
              </a:rPr>
              <a:t>Decryption with </a:t>
            </a:r>
            <a:r>
              <a:rPr lang="en-US" sz="2800" i="1" smtClean="0">
                <a:solidFill>
                  <a:schemeClr val="accent3">
                    <a:lumMod val="50000"/>
                  </a:schemeClr>
                </a:solidFill>
                <a:latin typeface="Century Gothic" pitchFamily="34" charset="0"/>
              </a:rPr>
              <a:t>any </a:t>
            </a:r>
            <a:r>
              <a:rPr lang="en-US" sz="2800" smtClean="0">
                <a:solidFill>
                  <a:schemeClr val="accent3">
                    <a:lumMod val="50000"/>
                  </a:schemeClr>
                </a:solidFill>
                <a:latin typeface="Century Gothic" pitchFamily="34" charset="0"/>
              </a:rPr>
              <a:t>key outputs plausible plaintext</a:t>
            </a:r>
            <a:endParaRPr lang="en-US" sz="2800"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518727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500"/>
                                        <p:tgtEl>
                                          <p:spTgt spid="42"/>
                                        </p:tgtEl>
                                      </p:cBhvr>
                                    </p:animEffect>
                                  </p:childTnLst>
                                </p:cTn>
                              </p:par>
                              <p:par>
                                <p:cTn id="11" presetID="22"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par>
                                <p:cTn id="17" presetID="22" presetClass="entr" presetSubtype="1"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500"/>
                                        <p:tgtEl>
                                          <p:spTgt spid="6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par>
                                <p:cTn id="23" presetID="22" presetClass="entr" presetSubtype="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par>
                                <p:cTn id="32" presetID="22" presetClass="entr" presetSubtype="1"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2" grpId="0" animBg="1"/>
      <p:bldP spid="43" grpId="0" animBg="1"/>
      <p:bldP spid="45" grpId="0"/>
      <p:bldP spid="46" grpId="0" animBg="1"/>
      <p:bldP spid="65" grpId="0" animBg="1"/>
      <p:bldP spid="66" grpId="0" animBg="1"/>
      <p:bldP spid="67" grpId="0" animBg="1"/>
      <p:bldP spid="69" grpId="0" animBg="1"/>
      <p:bldP spid="70" grpId="0" animBg="1"/>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Honey Encryption</a:t>
            </a:r>
            <a:br>
              <a:rPr lang="en-US" dirty="0" smtClean="0">
                <a:latin typeface="Century Gothic" panose="020B0502020202020204" pitchFamily="34" charset="0"/>
              </a:rPr>
            </a:br>
            <a:r>
              <a:rPr lang="en-US" sz="2200" dirty="0" smtClean="0">
                <a:latin typeface="Century Gothic" panose="020B0502020202020204" pitchFamily="34" charset="0"/>
              </a:rPr>
              <a:t>by </a:t>
            </a:r>
            <a:r>
              <a:rPr lang="en-US" sz="2200" dirty="0" err="1" smtClean="0">
                <a:latin typeface="Century Gothic" panose="020B0502020202020204" pitchFamily="34" charset="0"/>
              </a:rPr>
              <a:t>Juels</a:t>
            </a:r>
            <a:r>
              <a:rPr lang="en-US" sz="2200" dirty="0" smtClean="0">
                <a:latin typeface="Century Gothic" panose="020B0502020202020204" pitchFamily="34" charset="0"/>
              </a:rPr>
              <a:t> and </a:t>
            </a:r>
            <a:r>
              <a:rPr lang="en-US" sz="2200" dirty="0" err="1" smtClean="0">
                <a:latin typeface="Century Gothic" panose="020B0502020202020204" pitchFamily="34" charset="0"/>
              </a:rPr>
              <a:t>Ristenpart</a:t>
            </a:r>
            <a:r>
              <a:rPr lang="en-US" sz="2200" dirty="0" smtClean="0">
                <a:latin typeface="Century Gothic" panose="020B0502020202020204" pitchFamily="34" charset="0"/>
              </a:rPr>
              <a:t>, </a:t>
            </a:r>
            <a:r>
              <a:rPr lang="en-US" sz="2200" dirty="0">
                <a:latin typeface="Century Gothic" panose="020B0502020202020204" pitchFamily="34" charset="0"/>
              </a:rPr>
              <a:t>EUROCRYPT 2014</a:t>
            </a:r>
            <a:endParaRPr lang="en-US" dirty="0">
              <a:latin typeface="Century Gothic" panose="020B0502020202020204" pitchFamily="34" charset="0"/>
            </a:endParaRPr>
          </a:p>
        </p:txBody>
      </p:sp>
      <p:cxnSp>
        <p:nvCxnSpPr>
          <p:cNvPr id="39" name="Straight Arrow Connector 38"/>
          <p:cNvCxnSpPr/>
          <p:nvPr/>
        </p:nvCxnSpPr>
        <p:spPr>
          <a:xfrm>
            <a:off x="6601216" y="3079151"/>
            <a:ext cx="2725" cy="758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838585" y="2709819"/>
            <a:ext cx="1429230" cy="369332"/>
          </a:xfrm>
          <a:prstGeom prst="rect">
            <a:avLst/>
          </a:prstGeom>
          <a:noFill/>
          <a:ln>
            <a:solidFill>
              <a:srgbClr val="7030A0"/>
            </a:solidFill>
          </a:ln>
        </p:spPr>
        <p:txBody>
          <a:bodyPr wrap="square" rtlCol="0">
            <a:spAutoFit/>
          </a:bodyPr>
          <a:lstStyle/>
          <a:p>
            <a:pPr algn="ctr"/>
            <a:r>
              <a:rPr lang="en-US" dirty="0" smtClean="0">
                <a:solidFill>
                  <a:srgbClr val="7030A0"/>
                </a:solidFill>
                <a:latin typeface="Century Gothic" pitchFamily="34" charset="0"/>
              </a:rPr>
              <a:t>C</a:t>
            </a:r>
            <a:endParaRPr lang="en-US" dirty="0">
              <a:solidFill>
                <a:srgbClr val="7030A0"/>
              </a:solidFill>
              <a:latin typeface="Century Gothic" pitchFamily="34" charset="0"/>
            </a:endParaRPr>
          </a:p>
        </p:txBody>
      </p:sp>
      <p:sp>
        <p:nvSpPr>
          <p:cNvPr id="65" name="TextBox 64"/>
          <p:cNvSpPr txBox="1"/>
          <p:nvPr/>
        </p:nvSpPr>
        <p:spPr>
          <a:xfrm>
            <a:off x="5967617" y="5956238"/>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m’</a:t>
            </a:r>
            <a:endParaRPr lang="en-US" dirty="0">
              <a:solidFill>
                <a:srgbClr val="00B050"/>
              </a:solidFill>
              <a:latin typeface="Century Gothic" pitchFamily="34" charset="0"/>
            </a:endParaRPr>
          </a:p>
        </p:txBody>
      </p:sp>
      <p:sp>
        <p:nvSpPr>
          <p:cNvPr id="66" name="Oval 65"/>
          <p:cNvSpPr/>
          <p:nvPr/>
        </p:nvSpPr>
        <p:spPr>
          <a:xfrm>
            <a:off x="5897742" y="4658477"/>
            <a:ext cx="1429230" cy="3895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smtClean="0">
                <a:solidFill>
                  <a:schemeClr val="tx2">
                    <a:lumMod val="50000"/>
                  </a:schemeClr>
                </a:solidFill>
                <a:latin typeface="Century Gothic" pitchFamily="34" charset="0"/>
              </a:rPr>
              <a:t>Decode</a:t>
            </a:r>
            <a:endParaRPr lang="en-US" b="1" dirty="0">
              <a:solidFill>
                <a:schemeClr val="tx2">
                  <a:lumMod val="50000"/>
                </a:schemeClr>
              </a:solidFill>
            </a:endParaRPr>
          </a:p>
        </p:txBody>
      </p:sp>
      <p:sp>
        <p:nvSpPr>
          <p:cNvPr id="67" name="Oval 66"/>
          <p:cNvSpPr/>
          <p:nvPr/>
        </p:nvSpPr>
        <p:spPr>
          <a:xfrm>
            <a:off x="5897742" y="3850586"/>
            <a:ext cx="1429230" cy="389513"/>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smtClean="0">
                <a:solidFill>
                  <a:prstClr val="black"/>
                </a:solidFill>
                <a:latin typeface="Century Gothic" pitchFamily="34" charset="0"/>
              </a:rPr>
              <a:t>Decrypt</a:t>
            </a:r>
            <a:endParaRPr lang="en-US" b="1" dirty="0">
              <a:solidFill>
                <a:schemeClr val="tx1"/>
              </a:solidFill>
            </a:endParaRPr>
          </a:p>
        </p:txBody>
      </p:sp>
      <p:cxnSp>
        <p:nvCxnSpPr>
          <p:cNvPr id="68" name="Straight Arrow Connector 67"/>
          <p:cNvCxnSpPr>
            <a:stCxn id="66" idx="4"/>
          </p:cNvCxnSpPr>
          <p:nvPr/>
        </p:nvCxnSpPr>
        <p:spPr>
          <a:xfrm flipH="1">
            <a:off x="6593866" y="5047990"/>
            <a:ext cx="18491" cy="9082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5706361" y="3598280"/>
            <a:ext cx="1782696" cy="1667436"/>
          </a:xfrm>
          <a:prstGeom prst="rect">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330266" y="3877396"/>
            <a:ext cx="574195" cy="369332"/>
          </a:xfrm>
          <a:prstGeom prst="rect">
            <a:avLst/>
          </a:prstGeom>
          <a:noFill/>
          <a:ln>
            <a:solidFill>
              <a:schemeClr val="tx1"/>
            </a:solidFill>
          </a:ln>
        </p:spPr>
        <p:txBody>
          <a:bodyPr wrap="none" rtlCol="0">
            <a:spAutoFit/>
          </a:bodyPr>
          <a:lstStyle/>
          <a:p>
            <a:pPr algn="ctr"/>
            <a:r>
              <a:rPr lang="en-US" dirty="0" smtClean="0">
                <a:solidFill>
                  <a:schemeClr val="accent6">
                    <a:lumMod val="50000"/>
                  </a:schemeClr>
                </a:solidFill>
                <a:latin typeface="Century Gothic" pitchFamily="34" charset="0"/>
              </a:rPr>
              <a:t>key</a:t>
            </a:r>
            <a:endParaRPr lang="en-US" dirty="0">
              <a:solidFill>
                <a:schemeClr val="accent6">
                  <a:lumMod val="50000"/>
                </a:schemeClr>
              </a:solidFill>
              <a:latin typeface="Century Gothic" pitchFamily="34" charset="0"/>
            </a:endParaRPr>
          </a:p>
        </p:txBody>
      </p:sp>
      <p:cxnSp>
        <p:nvCxnSpPr>
          <p:cNvPr id="71" name="Straight Arrow Connector 70"/>
          <p:cNvCxnSpPr>
            <a:stCxn id="70" idx="3"/>
            <a:endCxn id="67" idx="2"/>
          </p:cNvCxnSpPr>
          <p:nvPr/>
        </p:nvCxnSpPr>
        <p:spPr>
          <a:xfrm flipV="1">
            <a:off x="4904461" y="4045343"/>
            <a:ext cx="993281" cy="16719"/>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6612357" y="4221134"/>
            <a:ext cx="286857" cy="338554"/>
          </a:xfrm>
          <a:prstGeom prst="rect">
            <a:avLst/>
          </a:prstGeom>
          <a:noFill/>
        </p:spPr>
        <p:txBody>
          <a:bodyPr wrap="none" rtlCol="0">
            <a:spAutoFit/>
          </a:bodyPr>
          <a:lstStyle/>
          <a:p>
            <a:r>
              <a:rPr lang="en-US" sz="1600" dirty="0" smtClean="0">
                <a:latin typeface="Century Gothic" panose="020B0502020202020204" pitchFamily="34" charset="0"/>
              </a:rPr>
              <a:t>S</a:t>
            </a:r>
            <a:endParaRPr lang="en-US" sz="2400" dirty="0">
              <a:latin typeface="Century Gothic" panose="020B0502020202020204" pitchFamily="34" charset="0"/>
            </a:endParaRPr>
          </a:p>
        </p:txBody>
      </p:sp>
      <p:cxnSp>
        <p:nvCxnSpPr>
          <p:cNvPr id="74" name="Straight Arrow Connector 73"/>
          <p:cNvCxnSpPr>
            <a:endCxn id="66" idx="0"/>
          </p:cNvCxnSpPr>
          <p:nvPr/>
        </p:nvCxnSpPr>
        <p:spPr>
          <a:xfrm>
            <a:off x="6612357" y="4264964"/>
            <a:ext cx="0" cy="393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094552" y="2859380"/>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m</a:t>
            </a:r>
            <a:endParaRPr lang="en-US" dirty="0">
              <a:solidFill>
                <a:srgbClr val="00B050"/>
              </a:solidFill>
              <a:latin typeface="Century Gothic" pitchFamily="34" charset="0"/>
            </a:endParaRPr>
          </a:p>
        </p:txBody>
      </p:sp>
      <p:sp>
        <p:nvSpPr>
          <p:cNvPr id="27" name="Oval 26"/>
          <p:cNvSpPr/>
          <p:nvPr/>
        </p:nvSpPr>
        <p:spPr>
          <a:xfrm>
            <a:off x="2006185" y="3844858"/>
            <a:ext cx="1429230" cy="3895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a:solidFill>
                  <a:schemeClr val="tx2">
                    <a:lumMod val="50000"/>
                  </a:schemeClr>
                </a:solidFill>
                <a:latin typeface="Century Gothic" pitchFamily="34" charset="0"/>
              </a:rPr>
              <a:t>Encode</a:t>
            </a:r>
            <a:endParaRPr lang="en-US" b="1" dirty="0">
              <a:solidFill>
                <a:schemeClr val="tx2">
                  <a:lumMod val="50000"/>
                </a:schemeClr>
              </a:solidFill>
            </a:endParaRPr>
          </a:p>
        </p:txBody>
      </p:sp>
      <p:sp>
        <p:nvSpPr>
          <p:cNvPr id="28" name="Oval 27"/>
          <p:cNvSpPr/>
          <p:nvPr/>
        </p:nvSpPr>
        <p:spPr>
          <a:xfrm>
            <a:off x="2006185" y="4794663"/>
            <a:ext cx="1429230" cy="389513"/>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a:solidFill>
                  <a:prstClr val="black"/>
                </a:solidFill>
                <a:latin typeface="Century Gothic" pitchFamily="34" charset="0"/>
              </a:rPr>
              <a:t>Encrypt</a:t>
            </a:r>
            <a:endParaRPr lang="en-US" b="1" dirty="0">
              <a:solidFill>
                <a:schemeClr val="tx1"/>
              </a:solidFill>
            </a:endParaRPr>
          </a:p>
        </p:txBody>
      </p:sp>
      <p:sp>
        <p:nvSpPr>
          <p:cNvPr id="29" name="TextBox 28"/>
          <p:cNvSpPr txBox="1"/>
          <p:nvPr/>
        </p:nvSpPr>
        <p:spPr>
          <a:xfrm>
            <a:off x="2006186" y="5771880"/>
            <a:ext cx="1429230" cy="369332"/>
          </a:xfrm>
          <a:prstGeom prst="rect">
            <a:avLst/>
          </a:prstGeom>
          <a:noFill/>
          <a:ln>
            <a:solidFill>
              <a:srgbClr val="7030A0"/>
            </a:solidFill>
          </a:ln>
        </p:spPr>
        <p:txBody>
          <a:bodyPr wrap="square" rtlCol="0">
            <a:spAutoFit/>
          </a:bodyPr>
          <a:lstStyle/>
          <a:p>
            <a:pPr algn="ctr"/>
            <a:r>
              <a:rPr lang="en-US" dirty="0" smtClean="0">
                <a:solidFill>
                  <a:srgbClr val="7030A0"/>
                </a:solidFill>
                <a:latin typeface="Century Gothic" pitchFamily="34" charset="0"/>
              </a:rPr>
              <a:t>C</a:t>
            </a:r>
            <a:endParaRPr lang="en-US" dirty="0">
              <a:solidFill>
                <a:srgbClr val="7030A0"/>
              </a:solidFill>
              <a:latin typeface="Century Gothic" pitchFamily="34" charset="0"/>
            </a:endParaRPr>
          </a:p>
        </p:txBody>
      </p:sp>
      <p:cxnSp>
        <p:nvCxnSpPr>
          <p:cNvPr id="30" name="Straight Arrow Connector 29"/>
          <p:cNvCxnSpPr>
            <a:stCxn id="26" idx="2"/>
            <a:endCxn id="27" idx="0"/>
          </p:cNvCxnSpPr>
          <p:nvPr/>
        </p:nvCxnSpPr>
        <p:spPr>
          <a:xfrm flipH="1">
            <a:off x="2720800" y="3228214"/>
            <a:ext cx="1" cy="6166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7" idx="4"/>
            <a:endCxn id="28" idx="0"/>
          </p:cNvCxnSpPr>
          <p:nvPr/>
        </p:nvCxnSpPr>
        <p:spPr>
          <a:xfrm>
            <a:off x="2720800" y="4234371"/>
            <a:ext cx="0" cy="560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8" idx="4"/>
            <a:endCxn id="29" idx="0"/>
          </p:cNvCxnSpPr>
          <p:nvPr/>
        </p:nvCxnSpPr>
        <p:spPr>
          <a:xfrm>
            <a:off x="2720800" y="5184176"/>
            <a:ext cx="1" cy="587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833295" y="3650836"/>
            <a:ext cx="1782696" cy="1667436"/>
          </a:xfrm>
          <a:prstGeom prst="rect">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44485" y="4794663"/>
            <a:ext cx="574196" cy="369332"/>
          </a:xfrm>
          <a:prstGeom prst="rect">
            <a:avLst/>
          </a:prstGeom>
          <a:noFill/>
          <a:ln>
            <a:solidFill>
              <a:schemeClr val="tx1"/>
            </a:solidFill>
          </a:ln>
        </p:spPr>
        <p:txBody>
          <a:bodyPr wrap="none" rtlCol="0">
            <a:spAutoFit/>
          </a:bodyPr>
          <a:lstStyle/>
          <a:p>
            <a:pPr algn="ctr"/>
            <a:r>
              <a:rPr lang="en-US" dirty="0" smtClean="0">
                <a:solidFill>
                  <a:schemeClr val="accent6"/>
                </a:solidFill>
                <a:latin typeface="Century Gothic" pitchFamily="34" charset="0"/>
              </a:rPr>
              <a:t>key</a:t>
            </a:r>
            <a:endParaRPr lang="en-US" dirty="0">
              <a:solidFill>
                <a:schemeClr val="accent6"/>
              </a:solidFill>
              <a:latin typeface="Century Gothic" pitchFamily="34" charset="0"/>
            </a:endParaRPr>
          </a:p>
        </p:txBody>
      </p:sp>
      <p:cxnSp>
        <p:nvCxnSpPr>
          <p:cNvPr id="38" name="Straight Arrow Connector 37"/>
          <p:cNvCxnSpPr>
            <a:stCxn id="34" idx="3"/>
            <a:endCxn id="28" idx="2"/>
          </p:cNvCxnSpPr>
          <p:nvPr/>
        </p:nvCxnSpPr>
        <p:spPr>
          <a:xfrm>
            <a:off x="1118681" y="4979329"/>
            <a:ext cx="887504" cy="10091"/>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739291" y="4273690"/>
            <a:ext cx="304892" cy="461665"/>
          </a:xfrm>
          <a:prstGeom prst="rect">
            <a:avLst/>
          </a:prstGeom>
          <a:noFill/>
        </p:spPr>
        <p:txBody>
          <a:bodyPr wrap="none" rtlCol="0">
            <a:spAutoFit/>
          </a:bodyPr>
          <a:lstStyle/>
          <a:p>
            <a:r>
              <a:rPr lang="en-US" sz="2400" dirty="0" smtClean="0">
                <a:latin typeface="Century Gothic" panose="020B0502020202020204" pitchFamily="34" charset="0"/>
              </a:rPr>
              <a:t>s</a:t>
            </a:r>
            <a:endParaRPr lang="en-US" sz="2400" dirty="0">
              <a:latin typeface="Century Gothic" panose="020B0502020202020204" pitchFamily="34" charset="0"/>
            </a:endParaRPr>
          </a:p>
        </p:txBody>
      </p:sp>
      <p:sp>
        <p:nvSpPr>
          <p:cNvPr id="6" name="Freeform 5"/>
          <p:cNvSpPr/>
          <p:nvPr/>
        </p:nvSpPr>
        <p:spPr>
          <a:xfrm>
            <a:off x="1702676" y="3767958"/>
            <a:ext cx="6006662" cy="1371600"/>
          </a:xfrm>
          <a:custGeom>
            <a:avLst/>
            <a:gdLst>
              <a:gd name="connsiteX0" fmla="*/ 0 w 6006662"/>
              <a:gd name="connsiteY0" fmla="*/ 0 h 1371600"/>
              <a:gd name="connsiteX1" fmla="*/ 2191407 w 6006662"/>
              <a:gd name="connsiteY1" fmla="*/ 0 h 1371600"/>
              <a:gd name="connsiteX2" fmla="*/ 3231931 w 6006662"/>
              <a:gd name="connsiteY2" fmla="*/ 772510 h 1371600"/>
              <a:gd name="connsiteX3" fmla="*/ 6006662 w 6006662"/>
              <a:gd name="connsiteY3" fmla="*/ 772510 h 1371600"/>
              <a:gd name="connsiteX4" fmla="*/ 5990896 w 6006662"/>
              <a:gd name="connsiteY4" fmla="*/ 1340069 h 1371600"/>
              <a:gd name="connsiteX5" fmla="*/ 2601310 w 6006662"/>
              <a:gd name="connsiteY5" fmla="*/ 1371600 h 1371600"/>
              <a:gd name="connsiteX6" fmla="*/ 1671145 w 6006662"/>
              <a:gd name="connsiteY6" fmla="*/ 693682 h 1371600"/>
              <a:gd name="connsiteX7" fmla="*/ 31531 w 6006662"/>
              <a:gd name="connsiteY7" fmla="*/ 693682 h 1371600"/>
              <a:gd name="connsiteX8" fmla="*/ 0 w 6006662"/>
              <a:gd name="connsiteY8" fmla="*/ 0 h 1371600"/>
              <a:gd name="connsiteX0" fmla="*/ 31531 w 6038193"/>
              <a:gd name="connsiteY0" fmla="*/ 0 h 1371600"/>
              <a:gd name="connsiteX1" fmla="*/ 2222938 w 6038193"/>
              <a:gd name="connsiteY1" fmla="*/ 0 h 1371600"/>
              <a:gd name="connsiteX2" fmla="*/ 3263462 w 6038193"/>
              <a:gd name="connsiteY2" fmla="*/ 772510 h 1371600"/>
              <a:gd name="connsiteX3" fmla="*/ 6038193 w 6038193"/>
              <a:gd name="connsiteY3" fmla="*/ 772510 h 1371600"/>
              <a:gd name="connsiteX4" fmla="*/ 6022427 w 6038193"/>
              <a:gd name="connsiteY4" fmla="*/ 1340069 h 1371600"/>
              <a:gd name="connsiteX5" fmla="*/ 2632841 w 6038193"/>
              <a:gd name="connsiteY5" fmla="*/ 1371600 h 1371600"/>
              <a:gd name="connsiteX6" fmla="*/ 1702676 w 6038193"/>
              <a:gd name="connsiteY6" fmla="*/ 693682 h 1371600"/>
              <a:gd name="connsiteX7" fmla="*/ 0 w 6038193"/>
              <a:gd name="connsiteY7" fmla="*/ 693682 h 1371600"/>
              <a:gd name="connsiteX8" fmla="*/ 31531 w 6038193"/>
              <a:gd name="connsiteY8" fmla="*/ 0 h 1371600"/>
              <a:gd name="connsiteX0" fmla="*/ 31531 w 6038193"/>
              <a:gd name="connsiteY0" fmla="*/ 0 h 1371600"/>
              <a:gd name="connsiteX1" fmla="*/ 2222938 w 6038193"/>
              <a:gd name="connsiteY1" fmla="*/ 0 h 1371600"/>
              <a:gd name="connsiteX2" fmla="*/ 3263462 w 6038193"/>
              <a:gd name="connsiteY2" fmla="*/ 772510 h 1371600"/>
              <a:gd name="connsiteX3" fmla="*/ 6038193 w 6038193"/>
              <a:gd name="connsiteY3" fmla="*/ 772510 h 1371600"/>
              <a:gd name="connsiteX4" fmla="*/ 5990896 w 6038193"/>
              <a:gd name="connsiteY4" fmla="*/ 1371600 h 1371600"/>
              <a:gd name="connsiteX5" fmla="*/ 2632841 w 6038193"/>
              <a:gd name="connsiteY5" fmla="*/ 1371600 h 1371600"/>
              <a:gd name="connsiteX6" fmla="*/ 1702676 w 6038193"/>
              <a:gd name="connsiteY6" fmla="*/ 693682 h 1371600"/>
              <a:gd name="connsiteX7" fmla="*/ 0 w 6038193"/>
              <a:gd name="connsiteY7" fmla="*/ 693682 h 1371600"/>
              <a:gd name="connsiteX8" fmla="*/ 31531 w 6038193"/>
              <a:gd name="connsiteY8" fmla="*/ 0 h 1371600"/>
              <a:gd name="connsiteX0" fmla="*/ 31531 w 6038193"/>
              <a:gd name="connsiteY0" fmla="*/ 0 h 1371600"/>
              <a:gd name="connsiteX1" fmla="*/ 2222938 w 6038193"/>
              <a:gd name="connsiteY1" fmla="*/ 0 h 1371600"/>
              <a:gd name="connsiteX2" fmla="*/ 3263462 w 6038193"/>
              <a:gd name="connsiteY2" fmla="*/ 772510 h 1371600"/>
              <a:gd name="connsiteX3" fmla="*/ 6038193 w 6038193"/>
              <a:gd name="connsiteY3" fmla="*/ 772510 h 1371600"/>
              <a:gd name="connsiteX4" fmla="*/ 6038193 w 6038193"/>
              <a:gd name="connsiteY4" fmla="*/ 1371600 h 1371600"/>
              <a:gd name="connsiteX5" fmla="*/ 2632841 w 6038193"/>
              <a:gd name="connsiteY5" fmla="*/ 1371600 h 1371600"/>
              <a:gd name="connsiteX6" fmla="*/ 1702676 w 6038193"/>
              <a:gd name="connsiteY6" fmla="*/ 693682 h 1371600"/>
              <a:gd name="connsiteX7" fmla="*/ 0 w 6038193"/>
              <a:gd name="connsiteY7" fmla="*/ 693682 h 1371600"/>
              <a:gd name="connsiteX8" fmla="*/ 31531 w 6038193"/>
              <a:gd name="connsiteY8" fmla="*/ 0 h 1371600"/>
              <a:gd name="connsiteX0" fmla="*/ 0 w 6006662"/>
              <a:gd name="connsiteY0" fmla="*/ 0 h 1371600"/>
              <a:gd name="connsiteX1" fmla="*/ 2191407 w 6006662"/>
              <a:gd name="connsiteY1" fmla="*/ 0 h 1371600"/>
              <a:gd name="connsiteX2" fmla="*/ 3231931 w 6006662"/>
              <a:gd name="connsiteY2" fmla="*/ 772510 h 1371600"/>
              <a:gd name="connsiteX3" fmla="*/ 6006662 w 6006662"/>
              <a:gd name="connsiteY3" fmla="*/ 772510 h 1371600"/>
              <a:gd name="connsiteX4" fmla="*/ 6006662 w 6006662"/>
              <a:gd name="connsiteY4" fmla="*/ 1371600 h 1371600"/>
              <a:gd name="connsiteX5" fmla="*/ 2601310 w 6006662"/>
              <a:gd name="connsiteY5" fmla="*/ 1371600 h 1371600"/>
              <a:gd name="connsiteX6" fmla="*/ 1671145 w 6006662"/>
              <a:gd name="connsiteY6" fmla="*/ 693682 h 1371600"/>
              <a:gd name="connsiteX7" fmla="*/ 15766 w 6006662"/>
              <a:gd name="connsiteY7" fmla="*/ 693682 h 1371600"/>
              <a:gd name="connsiteX8" fmla="*/ 0 w 6006662"/>
              <a:gd name="connsiteY8"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6662" h="1371600">
                <a:moveTo>
                  <a:pt x="0" y="0"/>
                </a:moveTo>
                <a:lnTo>
                  <a:pt x="2191407" y="0"/>
                </a:lnTo>
                <a:lnTo>
                  <a:pt x="3231931" y="772510"/>
                </a:lnTo>
                <a:lnTo>
                  <a:pt x="6006662" y="772510"/>
                </a:lnTo>
                <a:lnTo>
                  <a:pt x="6006662" y="1371600"/>
                </a:lnTo>
                <a:lnTo>
                  <a:pt x="2601310" y="1371600"/>
                </a:lnTo>
                <a:lnTo>
                  <a:pt x="1671145" y="693682"/>
                </a:lnTo>
                <a:lnTo>
                  <a:pt x="15766" y="693682"/>
                </a:lnTo>
                <a:lnTo>
                  <a:pt x="0" y="0"/>
                </a:lnTo>
                <a:close/>
              </a:path>
            </a:pathLst>
          </a:cu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021593" y="5715000"/>
            <a:ext cx="3303007" cy="83099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Key technical challenge: </a:t>
            </a:r>
          </a:p>
          <a:p>
            <a:r>
              <a:rPr lang="en-US" sz="2400" dirty="0" smtClean="0"/>
              <a:t>building secure encoders</a:t>
            </a:r>
            <a:endParaRPr lang="en-US" sz="2400" dirty="0"/>
          </a:p>
        </p:txBody>
      </p:sp>
      <p:cxnSp>
        <p:nvCxnSpPr>
          <p:cNvPr id="8" name="Straight Arrow Connector 7"/>
          <p:cNvCxnSpPr>
            <a:stCxn id="4" idx="0"/>
          </p:cNvCxnSpPr>
          <p:nvPr/>
        </p:nvCxnSpPr>
        <p:spPr>
          <a:xfrm flipH="1" flipV="1">
            <a:off x="4495800" y="5184176"/>
            <a:ext cx="177297" cy="5308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Content Placeholder 2"/>
          <p:cNvSpPr>
            <a:spLocks noGrp="1"/>
          </p:cNvSpPr>
          <p:nvPr>
            <p:ph idx="1"/>
          </p:nvPr>
        </p:nvSpPr>
        <p:spPr>
          <a:xfrm>
            <a:off x="457199" y="1600201"/>
            <a:ext cx="8229601" cy="1017399"/>
          </a:xfrm>
        </p:spPr>
        <p:txBody>
          <a:bodyPr>
            <a:normAutofit fontScale="92500" lnSpcReduction="10000"/>
          </a:bodyPr>
          <a:lstStyle/>
          <a:p>
            <a:pPr>
              <a:lnSpc>
                <a:spcPct val="120000"/>
              </a:lnSpc>
            </a:pPr>
            <a:r>
              <a:rPr lang="en-US" sz="2800" dirty="0" smtClean="0">
                <a:solidFill>
                  <a:schemeClr val="accent3">
                    <a:lumMod val="50000"/>
                  </a:schemeClr>
                </a:solidFill>
                <a:latin typeface="Century Gothic" pitchFamily="34" charset="0"/>
              </a:rPr>
              <a:t>Decryption with </a:t>
            </a:r>
            <a:r>
              <a:rPr lang="en-US" sz="2800" i="1" dirty="0" smtClean="0">
                <a:solidFill>
                  <a:schemeClr val="accent3">
                    <a:lumMod val="50000"/>
                  </a:schemeClr>
                </a:solidFill>
                <a:latin typeface="Century Gothic" pitchFamily="34" charset="0"/>
              </a:rPr>
              <a:t>any </a:t>
            </a:r>
            <a:r>
              <a:rPr lang="en-US" sz="2800" dirty="0" smtClean="0">
                <a:solidFill>
                  <a:schemeClr val="accent3">
                    <a:lumMod val="50000"/>
                  </a:schemeClr>
                </a:solidFill>
                <a:latin typeface="Century Gothic" pitchFamily="34" charset="0"/>
              </a:rPr>
              <a:t>key outputs plausible plaintext</a:t>
            </a:r>
            <a:endParaRPr lang="en-US" sz="2800"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1052121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pitchFamily="34" charset="0"/>
              </a:rPr>
              <a:t>Natural Language Encoder (NLE)</a:t>
            </a:r>
            <a:endParaRPr lang="en-US" dirty="0">
              <a:latin typeface="Albertus MT Lt" pitchFamily="18" charset="0"/>
            </a:endParaRPr>
          </a:p>
        </p:txBody>
      </p:sp>
      <p:grpSp>
        <p:nvGrpSpPr>
          <p:cNvPr id="36" name="Group 35"/>
          <p:cNvGrpSpPr/>
          <p:nvPr/>
        </p:nvGrpSpPr>
        <p:grpSpPr>
          <a:xfrm>
            <a:off x="2211066" y="1995345"/>
            <a:ext cx="1429230" cy="2357234"/>
            <a:chOff x="2211066" y="2459886"/>
            <a:chExt cx="1429230" cy="2357234"/>
          </a:xfrm>
        </p:grpSpPr>
        <p:sp>
          <p:nvSpPr>
            <p:cNvPr id="4" name="TextBox 3"/>
            <p:cNvSpPr txBox="1"/>
            <p:nvPr/>
          </p:nvSpPr>
          <p:spPr>
            <a:xfrm>
              <a:off x="2299433" y="2459886"/>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pw</a:t>
              </a:r>
              <a:endParaRPr lang="en-US" dirty="0">
                <a:solidFill>
                  <a:srgbClr val="00B050"/>
                </a:solidFill>
                <a:latin typeface="Century Gothic" pitchFamily="34" charset="0"/>
              </a:endParaRPr>
            </a:p>
          </p:txBody>
        </p:sp>
        <p:sp>
          <p:nvSpPr>
            <p:cNvPr id="7" name="Oval 6"/>
            <p:cNvSpPr/>
            <p:nvPr/>
          </p:nvSpPr>
          <p:spPr>
            <a:xfrm>
              <a:off x="2211066" y="3445364"/>
              <a:ext cx="1429230" cy="3895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a:solidFill>
                    <a:schemeClr val="tx2">
                      <a:lumMod val="50000"/>
                    </a:schemeClr>
                  </a:solidFill>
                  <a:latin typeface="Century Gothic" pitchFamily="34" charset="0"/>
                </a:rPr>
                <a:t>Encode</a:t>
              </a:r>
              <a:endParaRPr lang="en-US" b="1" dirty="0">
                <a:solidFill>
                  <a:schemeClr val="tx2">
                    <a:lumMod val="50000"/>
                  </a:schemeClr>
                </a:solidFill>
              </a:endParaRPr>
            </a:p>
          </p:txBody>
        </p:sp>
        <p:cxnSp>
          <p:nvCxnSpPr>
            <p:cNvPr id="12" name="Straight Arrow Connector 11"/>
            <p:cNvCxnSpPr>
              <a:stCxn id="4" idx="2"/>
              <a:endCxn id="7" idx="0"/>
            </p:cNvCxnSpPr>
            <p:nvPr/>
          </p:nvCxnSpPr>
          <p:spPr>
            <a:xfrm flipH="1">
              <a:off x="2925681" y="2828720"/>
              <a:ext cx="1" cy="6166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4"/>
              <a:endCxn id="24" idx="0"/>
            </p:cNvCxnSpPr>
            <p:nvPr/>
          </p:nvCxnSpPr>
          <p:spPr>
            <a:xfrm>
              <a:off x="2925681" y="3834877"/>
              <a:ext cx="1" cy="582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299433" y="4417010"/>
              <a:ext cx="1252497" cy="400110"/>
            </a:xfrm>
            <a:prstGeom prst="rect">
              <a:avLst/>
            </a:prstGeom>
            <a:noFill/>
            <a:ln>
              <a:solidFill>
                <a:srgbClr val="7030A0"/>
              </a:solidFill>
            </a:ln>
          </p:spPr>
          <p:txBody>
            <a:bodyPr wrap="square" rtlCol="0">
              <a:spAutoFit/>
            </a:bodyPr>
            <a:lstStyle/>
            <a:p>
              <a:pPr algn="ctr"/>
              <a:r>
                <a:rPr lang="en-US" sz="2000" dirty="0" smtClean="0">
                  <a:solidFill>
                    <a:schemeClr val="accent4">
                      <a:lumMod val="50000"/>
                    </a:schemeClr>
                  </a:solidFill>
                  <a:latin typeface="Century Gothic" pitchFamily="34" charset="0"/>
                </a:rPr>
                <a:t>S</a:t>
              </a:r>
              <a:endParaRPr lang="en-US" dirty="0">
                <a:solidFill>
                  <a:schemeClr val="accent4">
                    <a:lumMod val="50000"/>
                  </a:schemeClr>
                </a:solidFill>
                <a:latin typeface="Century Gothic" pitchFamily="34" charset="0"/>
              </a:endParaRPr>
            </a:p>
          </p:txBody>
        </p:sp>
      </p:grpSp>
      <p:grpSp>
        <p:nvGrpSpPr>
          <p:cNvPr id="29" name="Group 28"/>
          <p:cNvGrpSpPr/>
          <p:nvPr/>
        </p:nvGrpSpPr>
        <p:grpSpPr>
          <a:xfrm>
            <a:off x="6084299" y="1828800"/>
            <a:ext cx="1429230" cy="2476071"/>
            <a:chOff x="5369684" y="2293341"/>
            <a:chExt cx="1429230" cy="2476071"/>
          </a:xfrm>
        </p:grpSpPr>
        <p:sp>
          <p:nvSpPr>
            <p:cNvPr id="44" name="TextBox 43"/>
            <p:cNvSpPr txBox="1"/>
            <p:nvPr/>
          </p:nvSpPr>
          <p:spPr>
            <a:xfrm>
              <a:off x="5458050" y="4400578"/>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pw</a:t>
              </a:r>
              <a:endParaRPr lang="en-US" dirty="0">
                <a:solidFill>
                  <a:srgbClr val="00B050"/>
                </a:solidFill>
                <a:latin typeface="Century Gothic" pitchFamily="34" charset="0"/>
              </a:endParaRPr>
            </a:p>
          </p:txBody>
        </p:sp>
        <p:sp>
          <p:nvSpPr>
            <p:cNvPr id="45" name="Oval 44"/>
            <p:cNvSpPr/>
            <p:nvPr/>
          </p:nvSpPr>
          <p:spPr>
            <a:xfrm>
              <a:off x="5369684" y="3382834"/>
              <a:ext cx="1429230" cy="38951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b="1" dirty="0" smtClean="0">
                  <a:solidFill>
                    <a:schemeClr val="tx2">
                      <a:lumMod val="50000"/>
                    </a:schemeClr>
                  </a:solidFill>
                  <a:latin typeface="Century Gothic" pitchFamily="34" charset="0"/>
                </a:rPr>
                <a:t>Decode</a:t>
              </a:r>
              <a:endParaRPr lang="en-US" b="1" dirty="0">
                <a:solidFill>
                  <a:schemeClr val="tx2">
                    <a:lumMod val="50000"/>
                  </a:schemeClr>
                </a:solidFill>
              </a:endParaRPr>
            </a:p>
          </p:txBody>
        </p:sp>
        <p:cxnSp>
          <p:nvCxnSpPr>
            <p:cNvPr id="49" name="Straight Arrow Connector 48"/>
            <p:cNvCxnSpPr>
              <a:stCxn id="45" idx="0"/>
              <a:endCxn id="31" idx="2"/>
            </p:cNvCxnSpPr>
            <p:nvPr/>
          </p:nvCxnSpPr>
          <p:spPr>
            <a:xfrm flipV="1">
              <a:off x="6084299" y="2693451"/>
              <a:ext cx="0" cy="689383"/>
            </a:xfrm>
            <a:prstGeom prst="straightConnector1">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4" idx="0"/>
              <a:endCxn id="45" idx="4"/>
            </p:cNvCxnSpPr>
            <p:nvPr/>
          </p:nvCxnSpPr>
          <p:spPr>
            <a:xfrm flipV="1">
              <a:off x="6084299" y="3772347"/>
              <a:ext cx="0" cy="628231"/>
            </a:xfrm>
            <a:prstGeom prst="straightConnector1">
              <a:avLst/>
            </a:prstGeom>
            <a:ln>
              <a:headEnd type="stealth"/>
              <a:tailEnd type="non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458050" y="2293341"/>
              <a:ext cx="1252497" cy="400110"/>
            </a:xfrm>
            <a:prstGeom prst="rect">
              <a:avLst/>
            </a:prstGeom>
            <a:noFill/>
            <a:ln>
              <a:solidFill>
                <a:srgbClr val="7030A0"/>
              </a:solidFill>
            </a:ln>
          </p:spPr>
          <p:txBody>
            <a:bodyPr wrap="square" rtlCol="0">
              <a:spAutoFit/>
            </a:bodyPr>
            <a:lstStyle/>
            <a:p>
              <a:pPr algn="ctr"/>
              <a:r>
                <a:rPr lang="en-US" sz="2000" dirty="0" smtClean="0">
                  <a:solidFill>
                    <a:schemeClr val="accent4">
                      <a:lumMod val="50000"/>
                    </a:schemeClr>
                  </a:solidFill>
                  <a:latin typeface="Century Gothic" pitchFamily="34" charset="0"/>
                </a:rPr>
                <a:t>S</a:t>
              </a:r>
              <a:endParaRPr lang="en-US" sz="2000" dirty="0">
                <a:solidFill>
                  <a:schemeClr val="accent4">
                    <a:lumMod val="50000"/>
                  </a:schemeClr>
                </a:solidFill>
                <a:latin typeface="Century Gothic" pitchFamily="34" charset="0"/>
              </a:endParaRPr>
            </a:p>
          </p:txBody>
        </p:sp>
      </p:grpSp>
      <p:sp>
        <p:nvSpPr>
          <p:cNvPr id="34" name="TextBox 33"/>
          <p:cNvSpPr txBox="1"/>
          <p:nvPr/>
        </p:nvSpPr>
        <p:spPr>
          <a:xfrm>
            <a:off x="2376755" y="4493154"/>
            <a:ext cx="1097852" cy="369332"/>
          </a:xfrm>
          <a:prstGeom prst="rect">
            <a:avLst/>
          </a:prstGeom>
          <a:noFill/>
        </p:spPr>
        <p:txBody>
          <a:bodyPr wrap="none" rtlCol="0">
            <a:spAutoFit/>
          </a:bodyPr>
          <a:lstStyle/>
          <a:p>
            <a:pPr algn="ctr"/>
            <a:r>
              <a:rPr lang="en-US" dirty="0">
                <a:latin typeface="Century Gothic" pitchFamily="34" charset="0"/>
              </a:rPr>
              <a:t>B</a:t>
            </a:r>
            <a:r>
              <a:rPr lang="en-US" dirty="0" smtClean="0">
                <a:latin typeface="Century Gothic" pitchFamily="34" charset="0"/>
              </a:rPr>
              <a:t>it</a:t>
            </a:r>
            <a:r>
              <a:rPr lang="en-US" dirty="0" smtClean="0">
                <a:latin typeface="Century Gothic" pitchFamily="34" charset="0"/>
              </a:rPr>
              <a:t>-string</a:t>
            </a:r>
            <a:endParaRPr lang="en-US" dirty="0">
              <a:latin typeface="Century Gothic" pitchFamily="34" charset="0"/>
            </a:endParaRPr>
          </a:p>
        </p:txBody>
      </p:sp>
      <p:sp>
        <p:nvSpPr>
          <p:cNvPr id="3" name="TextBox 2"/>
          <p:cNvSpPr txBox="1"/>
          <p:nvPr/>
        </p:nvSpPr>
        <p:spPr>
          <a:xfrm>
            <a:off x="228600" y="5410200"/>
            <a:ext cx="8610600" cy="1200329"/>
          </a:xfrm>
          <a:prstGeom prst="rect">
            <a:avLst/>
          </a:prstGeom>
          <a:noFill/>
        </p:spPr>
        <p:txBody>
          <a:bodyPr wrap="square" rtlCol="0">
            <a:spAutoFit/>
          </a:bodyPr>
          <a:lstStyle/>
          <a:p>
            <a:r>
              <a:rPr lang="en-US" sz="2400" b="1" dirty="0" smtClean="0">
                <a:latin typeface="Century Gothic" panose="020B0502020202020204" pitchFamily="34" charset="0"/>
              </a:rPr>
              <a:t>Security (informally):</a:t>
            </a:r>
          </a:p>
          <a:p>
            <a:r>
              <a:rPr lang="en-US" sz="2400" dirty="0" smtClean="0">
                <a:latin typeface="Century Gothic" panose="020B0502020202020204" pitchFamily="34" charset="0"/>
              </a:rPr>
              <a:t>No attacker can distinguish between decode of random S’ and a </a:t>
            </a:r>
            <a:r>
              <a:rPr lang="en-US" sz="2400" dirty="0" smtClean="0">
                <a:latin typeface="Century Gothic" panose="020B0502020202020204" pitchFamily="34" charset="0"/>
              </a:rPr>
              <a:t>true, freshly chosen </a:t>
            </a:r>
            <a:r>
              <a:rPr lang="en-US" sz="2400" dirty="0" smtClean="0">
                <a:latin typeface="Century Gothic" panose="020B0502020202020204" pitchFamily="34" charset="0"/>
              </a:rPr>
              <a:t>plaintext</a:t>
            </a:r>
            <a:endParaRPr lang="en-US" sz="2400" dirty="0">
              <a:latin typeface="Century Gothic" panose="020B0502020202020204" pitchFamily="34" charset="0"/>
            </a:endParaRPr>
          </a:p>
        </p:txBody>
      </p:sp>
    </p:spTree>
    <p:extLst>
      <p:ext uri="{BB962C8B-B14F-4D97-AF65-F5344CB8AC3E}">
        <p14:creationId xmlns:p14="http://schemas.microsoft.com/office/powerpoint/2010/main" val="1726047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Modern Password Crackers</a:t>
            </a:r>
            <a:endParaRPr lang="en-US" dirty="0">
              <a:latin typeface="Albertus MT Lt" pitchFamily="18" charset="0"/>
            </a:endParaRPr>
          </a:p>
        </p:txBody>
      </p:sp>
      <p:cxnSp>
        <p:nvCxnSpPr>
          <p:cNvPr id="14" name="Straight Arrow Connector 13"/>
          <p:cNvCxnSpPr>
            <a:endCxn id="18" idx="3"/>
          </p:cNvCxnSpPr>
          <p:nvPr/>
        </p:nvCxnSpPr>
        <p:spPr>
          <a:xfrm flipH="1" flipV="1">
            <a:off x="5534258" y="2699791"/>
            <a:ext cx="1110828" cy="1"/>
          </a:xfrm>
          <a:prstGeom prst="straightConnector1">
            <a:avLst/>
          </a:prstGeom>
          <a:ln>
            <a:headEnd type="stealth"/>
            <a:tailEnd type="non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766931" y="2337087"/>
            <a:ext cx="1767327" cy="725407"/>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Training</a:t>
            </a:r>
            <a:endParaRPr lang="en-US" dirty="0">
              <a:solidFill>
                <a:srgbClr val="000000"/>
              </a:solidFill>
            </a:endParaRPr>
          </a:p>
        </p:txBody>
      </p:sp>
      <p:sp>
        <p:nvSpPr>
          <p:cNvPr id="10" name="TextBox 9"/>
          <p:cNvSpPr txBox="1"/>
          <p:nvPr/>
        </p:nvSpPr>
        <p:spPr>
          <a:xfrm>
            <a:off x="762000" y="2438182"/>
            <a:ext cx="2449517" cy="523220"/>
          </a:xfrm>
          <a:prstGeom prst="rect">
            <a:avLst/>
          </a:prstGeom>
          <a:noFill/>
        </p:spPr>
        <p:txBody>
          <a:bodyPr wrap="none" rtlCol="0">
            <a:spAutoFit/>
          </a:bodyPr>
          <a:lstStyle/>
          <a:p>
            <a:r>
              <a:rPr lang="en-US" sz="2800" dirty="0">
                <a:solidFill>
                  <a:schemeClr val="accent5">
                    <a:lumMod val="75000"/>
                  </a:schemeClr>
                </a:solidFill>
              </a:rPr>
              <a:t>Password Leaks</a:t>
            </a:r>
          </a:p>
        </p:txBody>
      </p:sp>
      <p:cxnSp>
        <p:nvCxnSpPr>
          <p:cNvPr id="19" name="Straight Arrow Connector 18"/>
          <p:cNvCxnSpPr>
            <a:stCxn id="10" idx="3"/>
            <a:endCxn id="18" idx="1"/>
          </p:cNvCxnSpPr>
          <p:nvPr/>
        </p:nvCxnSpPr>
        <p:spPr>
          <a:xfrm flipV="1">
            <a:off x="3211517" y="2699791"/>
            <a:ext cx="555414"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921304" y="6044625"/>
            <a:ext cx="7460696" cy="584775"/>
          </a:xfrm>
          <a:prstGeom prst="rect">
            <a:avLst/>
          </a:prstGeom>
          <a:noFill/>
        </p:spPr>
        <p:txBody>
          <a:bodyPr wrap="square" lIns="91440" tIns="45720" rIns="91440" bIns="45720">
            <a:spAutoFit/>
          </a:bodyPr>
          <a:lstStyle/>
          <a:p>
            <a:pPr algn="ctr"/>
            <a:r>
              <a:rPr lang="en-US" sz="3200" cap="none" spc="0" dirty="0" smtClean="0">
                <a:ln/>
                <a:effectLst>
                  <a:outerShdw blurRad="38100" dist="19050" dir="2700000" algn="tl" rotWithShape="0">
                    <a:schemeClr val="dk1">
                      <a:lumMod val="50000"/>
                      <a:alpha val="40000"/>
                    </a:schemeClr>
                  </a:outerShdw>
                </a:effectLst>
              </a:rPr>
              <a:t>Better Password Model </a:t>
            </a:r>
            <a:r>
              <a:rPr lang="en-US" sz="3200" cap="none" spc="0" dirty="0" smtClean="0">
                <a:ln/>
                <a:effectLst>
                  <a:outerShdw blurRad="38100" dist="19050" dir="2700000" algn="tl" rotWithShape="0">
                    <a:schemeClr val="dk1">
                      <a:lumMod val="50000"/>
                      <a:alpha val="40000"/>
                    </a:schemeClr>
                  </a:outerShdw>
                </a:effectLst>
                <a:sym typeface="Wingdings" panose="05000000000000000000" pitchFamily="2" charset="2"/>
              </a:rPr>
              <a:t> </a:t>
            </a:r>
            <a:r>
              <a:rPr lang="en-US" sz="3200" cap="none" spc="0" dirty="0" smtClean="0">
                <a:ln/>
                <a:effectLst>
                  <a:outerShdw blurRad="38100" dist="19050" dir="2700000" algn="tl" rotWithShape="0">
                    <a:schemeClr val="dk1">
                      <a:lumMod val="50000"/>
                      <a:alpha val="40000"/>
                    </a:schemeClr>
                  </a:outerShdw>
                </a:effectLst>
              </a:rPr>
              <a:t> Better Crackers</a:t>
            </a:r>
            <a:endParaRPr lang="en-US" sz="3200" cap="none" spc="0" dirty="0">
              <a:ln/>
              <a:effectLst>
                <a:outerShdw blurRad="38100" dist="19050" dir="2700000" algn="tl" rotWithShape="0">
                  <a:schemeClr val="dk1">
                    <a:lumMod val="50000"/>
                    <a:alpha val="40000"/>
                  </a:schemeClr>
                </a:outerShdw>
              </a:effectLst>
            </a:endParaRPr>
          </a:p>
        </p:txBody>
      </p:sp>
      <p:pic>
        <p:nvPicPr>
          <p:cNvPr id="4" name="Picture 3"/>
          <p:cNvPicPr>
            <a:picLocks noChangeAspect="1"/>
          </p:cNvPicPr>
          <p:nvPr/>
        </p:nvPicPr>
        <p:blipFill>
          <a:blip r:embed="rId3"/>
          <a:stretch>
            <a:fillRect/>
          </a:stretch>
        </p:blipFill>
        <p:spPr>
          <a:xfrm>
            <a:off x="6755571" y="2133600"/>
            <a:ext cx="1378608" cy="1092100"/>
          </a:xfrm>
          <a:prstGeom prst="rect">
            <a:avLst/>
          </a:prstGeom>
          <a:ln>
            <a:solidFill>
              <a:schemeClr val="tx1"/>
            </a:solidFill>
          </a:ln>
        </p:spPr>
      </p:pic>
      <p:sp>
        <p:nvSpPr>
          <p:cNvPr id="5" name="TextBox 4"/>
          <p:cNvSpPr txBox="1"/>
          <p:nvPr/>
        </p:nvSpPr>
        <p:spPr>
          <a:xfrm>
            <a:off x="6019800" y="3288268"/>
            <a:ext cx="3131950" cy="369332"/>
          </a:xfrm>
          <a:prstGeom prst="rect">
            <a:avLst/>
          </a:prstGeom>
          <a:noFill/>
        </p:spPr>
        <p:txBody>
          <a:bodyPr wrap="none" rtlCol="0">
            <a:spAutoFit/>
          </a:bodyPr>
          <a:lstStyle/>
          <a:p>
            <a:r>
              <a:rPr lang="en-US" dirty="0" smtClean="0"/>
              <a:t>Model of password distribution</a:t>
            </a:r>
            <a:endParaRPr lang="en-US" dirty="0"/>
          </a:p>
        </p:txBody>
      </p:sp>
      <p:sp>
        <p:nvSpPr>
          <p:cNvPr id="20" name="TextBox 19"/>
          <p:cNvSpPr txBox="1"/>
          <p:nvPr/>
        </p:nvSpPr>
        <p:spPr>
          <a:xfrm>
            <a:off x="4264482" y="4114800"/>
            <a:ext cx="1252497" cy="1323439"/>
          </a:xfrm>
          <a:prstGeom prst="rect">
            <a:avLst/>
          </a:prstGeom>
          <a:noFill/>
          <a:ln>
            <a:solidFill>
              <a:schemeClr val="accent6">
                <a:lumMod val="75000"/>
              </a:schemeClr>
            </a:solidFill>
          </a:ln>
        </p:spPr>
        <p:txBody>
          <a:bodyPr wrap="square" rtlCol="0">
            <a:spAutoFit/>
          </a:bodyPr>
          <a:lstStyle/>
          <a:p>
            <a:pPr lvl="0"/>
            <a:r>
              <a:rPr lang="en-US" sz="1600" dirty="0">
                <a:solidFill>
                  <a:srgbClr val="F79646"/>
                </a:solidFill>
                <a:latin typeface="Monaco" pitchFamily="49" charset="0"/>
              </a:rPr>
              <a:t>123456</a:t>
            </a:r>
          </a:p>
          <a:p>
            <a:pPr lvl="0"/>
            <a:r>
              <a:rPr lang="en-US" sz="1600" dirty="0">
                <a:solidFill>
                  <a:srgbClr val="F79646"/>
                </a:solidFill>
                <a:latin typeface="Monaco" pitchFamily="49" charset="0"/>
              </a:rPr>
              <a:t>password</a:t>
            </a:r>
          </a:p>
          <a:p>
            <a:pPr lvl="0"/>
            <a:r>
              <a:rPr lang="en-US" sz="1600" dirty="0" err="1" smtClean="0">
                <a:solidFill>
                  <a:srgbClr val="F79646"/>
                </a:solidFill>
                <a:latin typeface="Monaco" pitchFamily="49" charset="0"/>
              </a:rPr>
              <a:t>iloveyou</a:t>
            </a:r>
            <a:endParaRPr lang="en-US" sz="1600" dirty="0">
              <a:solidFill>
                <a:srgbClr val="F79646"/>
              </a:solidFill>
              <a:latin typeface="Monaco" pitchFamily="49" charset="0"/>
            </a:endParaRPr>
          </a:p>
          <a:p>
            <a:pPr lvl="0" algn="ctr"/>
            <a:r>
              <a:rPr lang="en-US" sz="1600" b="1" dirty="0">
                <a:solidFill>
                  <a:srgbClr val="F79646"/>
                </a:solidFill>
                <a:latin typeface="Monaco" pitchFamily="49" charset="0"/>
              </a:rPr>
              <a:t>…</a:t>
            </a:r>
          </a:p>
          <a:p>
            <a:pPr lvl="0" algn="ctr"/>
            <a:r>
              <a:rPr lang="en-US" sz="1600" b="1" dirty="0">
                <a:solidFill>
                  <a:srgbClr val="F79646"/>
                </a:solidFill>
                <a:latin typeface="Monaco" pitchFamily="49" charset="0"/>
              </a:rPr>
              <a:t>…</a:t>
            </a:r>
            <a:endParaRPr lang="en-US" i="1" dirty="0">
              <a:solidFill>
                <a:srgbClr val="00B050"/>
              </a:solidFill>
              <a:latin typeface="Century Gothic" pitchFamily="34" charset="0"/>
            </a:endParaRPr>
          </a:p>
        </p:txBody>
      </p:sp>
      <p:cxnSp>
        <p:nvCxnSpPr>
          <p:cNvPr id="21" name="Straight Arrow Connector 20"/>
          <p:cNvCxnSpPr>
            <a:stCxn id="20" idx="1"/>
            <a:endCxn id="24" idx="3"/>
          </p:cNvCxnSpPr>
          <p:nvPr/>
        </p:nvCxnSpPr>
        <p:spPr>
          <a:xfrm flipH="1" flipV="1">
            <a:off x="3215127" y="4773627"/>
            <a:ext cx="1049355" cy="2893"/>
          </a:xfrm>
          <a:prstGeom prst="straightConnector1">
            <a:avLst/>
          </a:prstGeom>
          <a:ln>
            <a:headEnd type="stealth"/>
            <a:tailEnd type="none"/>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447800" y="4261415"/>
            <a:ext cx="1767327" cy="1024424"/>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rgbClr val="000000"/>
                </a:solidFill>
              </a:rPr>
              <a:t>Cracker</a:t>
            </a:r>
            <a:endParaRPr lang="en-US" dirty="0">
              <a:solidFill>
                <a:srgbClr val="000000"/>
              </a:solidFill>
            </a:endParaRPr>
          </a:p>
        </p:txBody>
      </p:sp>
      <p:pic>
        <p:nvPicPr>
          <p:cNvPr id="25" name="Picture 24"/>
          <p:cNvPicPr>
            <a:picLocks noChangeAspect="1"/>
          </p:cNvPicPr>
          <p:nvPr/>
        </p:nvPicPr>
        <p:blipFill>
          <a:blip r:embed="rId3"/>
          <a:stretch>
            <a:fillRect/>
          </a:stretch>
        </p:blipFill>
        <p:spPr>
          <a:xfrm>
            <a:off x="2376928" y="4389553"/>
            <a:ext cx="746660" cy="591486"/>
          </a:xfrm>
          <a:prstGeom prst="rect">
            <a:avLst/>
          </a:prstGeom>
          <a:ln>
            <a:solidFill>
              <a:srgbClr val="000000"/>
            </a:solidFill>
          </a:ln>
        </p:spPr>
      </p:pic>
      <p:sp>
        <p:nvSpPr>
          <p:cNvPr id="26" name="TextBox 25"/>
          <p:cNvSpPr txBox="1"/>
          <p:nvPr/>
        </p:nvSpPr>
        <p:spPr>
          <a:xfrm>
            <a:off x="5653527" y="4378642"/>
            <a:ext cx="2804673" cy="830997"/>
          </a:xfrm>
          <a:prstGeom prst="rect">
            <a:avLst/>
          </a:prstGeom>
          <a:noFill/>
        </p:spPr>
        <p:txBody>
          <a:bodyPr wrap="square" rtlCol="0">
            <a:spAutoFit/>
          </a:bodyPr>
          <a:lstStyle/>
          <a:p>
            <a:r>
              <a:rPr lang="en-US" sz="1600" dirty="0" smtClean="0">
                <a:latin typeface="Century Gothic" pitchFamily="34" charset="0"/>
              </a:rPr>
              <a:t>Use model to sample</a:t>
            </a:r>
          </a:p>
          <a:p>
            <a:r>
              <a:rPr lang="en-US" sz="1600" dirty="0" smtClean="0">
                <a:latin typeface="Century Gothic" pitchFamily="34" charset="0"/>
              </a:rPr>
              <a:t>passwords in the order </a:t>
            </a:r>
          </a:p>
          <a:p>
            <a:r>
              <a:rPr lang="en-US" sz="1600" dirty="0" smtClean="0">
                <a:latin typeface="Century Gothic" pitchFamily="34" charset="0"/>
              </a:rPr>
              <a:t>of their likelihood</a:t>
            </a:r>
          </a:p>
        </p:txBody>
      </p:sp>
      <p:sp>
        <p:nvSpPr>
          <p:cNvPr id="9" name="TextBox 8"/>
          <p:cNvSpPr txBox="1"/>
          <p:nvPr/>
        </p:nvSpPr>
        <p:spPr>
          <a:xfrm>
            <a:off x="5180526" y="1219200"/>
            <a:ext cx="4954074" cy="369332"/>
          </a:xfrm>
          <a:prstGeom prst="rect">
            <a:avLst/>
          </a:prstGeom>
          <a:noFill/>
        </p:spPr>
        <p:txBody>
          <a:bodyPr wrap="square" rtlCol="0">
            <a:spAutoFit/>
          </a:bodyPr>
          <a:lstStyle/>
          <a:p>
            <a:r>
              <a:rPr lang="en-US" dirty="0" smtClean="0"/>
              <a:t>[Weir et al. 2010] </a:t>
            </a:r>
            <a:r>
              <a:rPr lang="en-US" dirty="0" smtClean="0"/>
              <a:t>[</a:t>
            </a:r>
            <a:r>
              <a:rPr lang="en-US" dirty="0" err="1" smtClean="0"/>
              <a:t>Veras</a:t>
            </a:r>
            <a:r>
              <a:rPr lang="en-US" dirty="0" smtClean="0"/>
              <a:t> et al. 2014] </a:t>
            </a:r>
            <a:r>
              <a:rPr lang="en-US" dirty="0" smtClean="0"/>
              <a:t> …</a:t>
            </a:r>
            <a:endParaRPr lang="en-US" dirty="0" smtClean="0"/>
          </a:p>
        </p:txBody>
      </p:sp>
    </p:spTree>
    <p:extLst>
      <p:ext uri="{BB962C8B-B14F-4D97-AF65-F5344CB8AC3E}">
        <p14:creationId xmlns:p14="http://schemas.microsoft.com/office/powerpoint/2010/main" val="10931646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animBg="1"/>
      <p:bldP spid="24"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82265" y="4451716"/>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pw</a:t>
            </a:r>
            <a:endParaRPr lang="en-US" dirty="0">
              <a:solidFill>
                <a:srgbClr val="00B050"/>
              </a:solidFill>
              <a:latin typeface="Century Gothic" pitchFamily="34" charset="0"/>
            </a:endParaRPr>
          </a:p>
        </p:txBody>
      </p:sp>
      <p:sp>
        <p:nvSpPr>
          <p:cNvPr id="7" name="Oval 6"/>
          <p:cNvSpPr/>
          <p:nvPr/>
        </p:nvSpPr>
        <p:spPr>
          <a:xfrm>
            <a:off x="6019800" y="2743201"/>
            <a:ext cx="2895600" cy="10668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lang="en-US" b="1" dirty="0" smtClean="0">
                <a:solidFill>
                  <a:schemeClr val="tx2">
                    <a:lumMod val="50000"/>
                  </a:schemeClr>
                </a:solidFill>
                <a:latin typeface="Century Gothic" pitchFamily="34" charset="0"/>
              </a:rPr>
              <a:t>Decode</a:t>
            </a:r>
            <a:endParaRPr lang="en-US" b="1" dirty="0">
              <a:solidFill>
                <a:schemeClr val="tx2">
                  <a:lumMod val="50000"/>
                </a:schemeClr>
              </a:solidFill>
            </a:endParaRPr>
          </a:p>
        </p:txBody>
      </p:sp>
      <p:cxnSp>
        <p:nvCxnSpPr>
          <p:cNvPr id="8" name="Straight Arrow Connector 7"/>
          <p:cNvCxnSpPr/>
          <p:nvPr/>
        </p:nvCxnSpPr>
        <p:spPr>
          <a:xfrm flipV="1">
            <a:off x="7467600" y="2228910"/>
            <a:ext cx="1" cy="514291"/>
          </a:xfrm>
          <a:prstGeom prst="straightConnector1">
            <a:avLst/>
          </a:prstGeom>
          <a:ln>
            <a:headEnd type="stealth"/>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41352" y="1828800"/>
            <a:ext cx="1252497" cy="400110"/>
          </a:xfrm>
          <a:prstGeom prst="rect">
            <a:avLst/>
          </a:prstGeom>
          <a:noFill/>
          <a:ln>
            <a:solidFill>
              <a:srgbClr val="7030A0"/>
            </a:solidFill>
          </a:ln>
        </p:spPr>
        <p:txBody>
          <a:bodyPr wrap="square" rtlCol="0">
            <a:spAutoFit/>
          </a:bodyPr>
          <a:lstStyle/>
          <a:p>
            <a:pPr algn="ctr"/>
            <a:r>
              <a:rPr lang="en-US" sz="2000" dirty="0" smtClean="0">
                <a:solidFill>
                  <a:schemeClr val="accent4">
                    <a:lumMod val="50000"/>
                  </a:schemeClr>
                </a:solidFill>
                <a:latin typeface="Century Gothic" pitchFamily="34" charset="0"/>
              </a:rPr>
              <a:t>S</a:t>
            </a:r>
            <a:endParaRPr lang="en-US" sz="2000" dirty="0">
              <a:solidFill>
                <a:schemeClr val="accent4">
                  <a:lumMod val="50000"/>
                </a:schemeClr>
              </a:solidFill>
              <a:latin typeface="Century Gothic" pitchFamily="34" charset="0"/>
            </a:endParaRPr>
          </a:p>
        </p:txBody>
      </p:sp>
      <p:pic>
        <p:nvPicPr>
          <p:cNvPr id="24" name="Picture 23"/>
          <p:cNvPicPr>
            <a:picLocks noChangeAspect="1"/>
          </p:cNvPicPr>
          <p:nvPr/>
        </p:nvPicPr>
        <p:blipFill>
          <a:blip r:embed="rId2"/>
          <a:stretch>
            <a:fillRect/>
          </a:stretch>
        </p:blipFill>
        <p:spPr>
          <a:xfrm>
            <a:off x="8001000" y="3038126"/>
            <a:ext cx="685800" cy="543274"/>
          </a:xfrm>
          <a:prstGeom prst="rect">
            <a:avLst/>
          </a:prstGeom>
          <a:ln>
            <a:solidFill>
              <a:srgbClr val="000000"/>
            </a:solidFill>
          </a:ln>
        </p:spPr>
      </p:pic>
      <p:cxnSp>
        <p:nvCxnSpPr>
          <p:cNvPr id="26" name="Straight Arrow Connector 25"/>
          <p:cNvCxnSpPr/>
          <p:nvPr/>
        </p:nvCxnSpPr>
        <p:spPr>
          <a:xfrm flipV="1">
            <a:off x="7467600" y="3829109"/>
            <a:ext cx="1" cy="514291"/>
          </a:xfrm>
          <a:prstGeom prst="straightConnector1">
            <a:avLst/>
          </a:prstGeom>
          <a:ln>
            <a:headEnd type="stealth"/>
            <a:tailEnd type="none"/>
          </a:ln>
        </p:spPr>
        <p:style>
          <a:lnRef idx="2">
            <a:schemeClr val="accent1"/>
          </a:lnRef>
          <a:fillRef idx="0">
            <a:schemeClr val="accent1"/>
          </a:fillRef>
          <a:effectRef idx="1">
            <a:schemeClr val="accent1"/>
          </a:effectRef>
          <a:fontRef idx="minor">
            <a:schemeClr val="tx1"/>
          </a:fontRef>
        </p:style>
      </p:cxnSp>
      <p:sp>
        <p:nvSpPr>
          <p:cNvPr id="27" name="Title 1"/>
          <p:cNvSpPr>
            <a:spLocks noGrp="1"/>
          </p:cNvSpPr>
          <p:nvPr>
            <p:ph type="title"/>
          </p:nvPr>
        </p:nvSpPr>
        <p:spPr/>
        <p:txBody>
          <a:bodyPr>
            <a:normAutofit/>
          </a:bodyPr>
          <a:lstStyle/>
          <a:p>
            <a:r>
              <a:rPr lang="en-US" dirty="0" smtClean="0">
                <a:latin typeface="Century Gothic" pitchFamily="34" charset="0"/>
              </a:rPr>
              <a:t>Password-model Based NLEs</a:t>
            </a:r>
            <a:endParaRPr lang="en-US" dirty="0">
              <a:latin typeface="Albertus MT Lt" pitchFamily="18" charset="0"/>
            </a:endParaRPr>
          </a:p>
        </p:txBody>
      </p:sp>
      <p:sp>
        <p:nvSpPr>
          <p:cNvPr id="28" name="Rectangle 27"/>
          <p:cNvSpPr/>
          <p:nvPr/>
        </p:nvSpPr>
        <p:spPr>
          <a:xfrm>
            <a:off x="457200" y="1295400"/>
            <a:ext cx="5791200" cy="2118529"/>
          </a:xfrm>
          <a:prstGeom prst="rect">
            <a:avLst/>
          </a:prstGeom>
        </p:spPr>
        <p:txBody>
          <a:bodyPr wrap="square">
            <a:spAutoFit/>
          </a:bodyPr>
          <a:lstStyle/>
          <a:p>
            <a:pPr marL="342900" indent="-342900">
              <a:lnSpc>
                <a:spcPct val="110000"/>
              </a:lnSpc>
              <a:buFont typeface="Arial" panose="020B0604020202020204" pitchFamily="34" charset="0"/>
              <a:buChar char="•"/>
            </a:pPr>
            <a:r>
              <a:rPr lang="en-US" sz="2000" dirty="0" smtClean="0">
                <a:latin typeface="Century Gothic" pitchFamily="34" charset="0"/>
              </a:rPr>
              <a:t>We show how to use  common password models to build NLEs</a:t>
            </a:r>
          </a:p>
          <a:p>
            <a:pPr marL="800100" lvl="1" indent="-342900">
              <a:lnSpc>
                <a:spcPct val="110000"/>
              </a:lnSpc>
              <a:buFont typeface="Arial" panose="020B0604020202020204" pitchFamily="34" charset="0"/>
              <a:buChar char="•"/>
            </a:pPr>
            <a:r>
              <a:rPr lang="en-US" sz="2000" dirty="0" smtClean="0">
                <a:latin typeface="Century Gothic" pitchFamily="34" charset="0"/>
              </a:rPr>
              <a:t>N</a:t>
            </a:r>
            <a:r>
              <a:rPr lang="en-US" sz="2000" dirty="0" smtClean="0">
                <a:latin typeface="Century Gothic" pitchFamily="34" charset="0"/>
              </a:rPr>
              <a:t>-gram Markov models</a:t>
            </a:r>
          </a:p>
          <a:p>
            <a:pPr marL="800100" lvl="1" indent="-342900">
              <a:lnSpc>
                <a:spcPct val="110000"/>
              </a:lnSpc>
              <a:buFont typeface="Arial" panose="020B0604020202020204" pitchFamily="34" charset="0"/>
              <a:buChar char="•"/>
            </a:pPr>
            <a:r>
              <a:rPr lang="en-US" sz="2000" dirty="0" smtClean="0">
                <a:latin typeface="Century Gothic" pitchFamily="34" charset="0"/>
              </a:rPr>
              <a:t>Probabilistic Context-</a:t>
            </a:r>
            <a:r>
              <a:rPr lang="en-US" sz="2000" dirty="0">
                <a:latin typeface="Century Gothic" pitchFamily="34" charset="0"/>
              </a:rPr>
              <a:t>F</a:t>
            </a:r>
            <a:r>
              <a:rPr lang="en-US" sz="2000" dirty="0" smtClean="0">
                <a:latin typeface="Century Gothic" pitchFamily="34" charset="0"/>
              </a:rPr>
              <a:t>ree Grammars (PCFGs)</a:t>
            </a:r>
          </a:p>
          <a:p>
            <a:pPr marL="800100" lvl="1" indent="-342900">
              <a:lnSpc>
                <a:spcPct val="110000"/>
              </a:lnSpc>
              <a:buFont typeface="Arial" panose="020B0604020202020204" pitchFamily="34" charset="0"/>
              <a:buChar char="•"/>
            </a:pPr>
            <a:r>
              <a:rPr lang="en-US" sz="2000" dirty="0" smtClean="0">
                <a:latin typeface="Century Gothic" pitchFamily="34" charset="0"/>
              </a:rPr>
              <a:t>Handling related passwords in vaults</a:t>
            </a:r>
            <a:endParaRPr lang="en-US" sz="2000" dirty="0">
              <a:latin typeface="Century Gothic" pitchFamily="34" charset="0"/>
            </a:endParaRPr>
          </a:p>
        </p:txBody>
      </p:sp>
      <p:sp>
        <p:nvSpPr>
          <p:cNvPr id="29" name="Oval 28"/>
          <p:cNvSpPr/>
          <p:nvPr/>
        </p:nvSpPr>
        <p:spPr>
          <a:xfrm>
            <a:off x="609600" y="4810846"/>
            <a:ext cx="453358" cy="447235"/>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dirty="0" smtClean="0">
                <a:solidFill>
                  <a:schemeClr val="tx1"/>
                </a:solidFill>
              </a:rPr>
              <a:t>W</a:t>
            </a:r>
            <a:r>
              <a:rPr lang="en-US" baseline="-25000" dirty="0" smtClean="0">
                <a:solidFill>
                  <a:schemeClr val="tx1"/>
                </a:solidFill>
              </a:rPr>
              <a:t>6</a:t>
            </a:r>
            <a:endParaRPr lang="en-US" baseline="-25000" dirty="0">
              <a:solidFill>
                <a:schemeClr val="tx1"/>
              </a:solidFill>
            </a:endParaRPr>
          </a:p>
        </p:txBody>
      </p:sp>
      <p:sp>
        <p:nvSpPr>
          <p:cNvPr id="30" name="Rectangle 29"/>
          <p:cNvSpPr/>
          <p:nvPr/>
        </p:nvSpPr>
        <p:spPr>
          <a:xfrm>
            <a:off x="740496" y="5880206"/>
            <a:ext cx="927205" cy="291994"/>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sha" pitchFamily="34" charset="-79"/>
                <a:cs typeface="Gisha" pitchFamily="34" charset="-79"/>
              </a:rPr>
              <a:t>violet</a:t>
            </a:r>
            <a:endParaRPr lang="en-US" sz="1600" dirty="0">
              <a:solidFill>
                <a:schemeClr val="tx1"/>
              </a:solidFill>
              <a:latin typeface="Gisha" pitchFamily="34" charset="-79"/>
              <a:cs typeface="Gisha" pitchFamily="34" charset="-79"/>
            </a:endParaRPr>
          </a:p>
        </p:txBody>
      </p:sp>
      <p:sp>
        <p:nvSpPr>
          <p:cNvPr id="31" name="Oval 30"/>
          <p:cNvSpPr/>
          <p:nvPr/>
        </p:nvSpPr>
        <p:spPr>
          <a:xfrm>
            <a:off x="1345241" y="3919219"/>
            <a:ext cx="453358" cy="447235"/>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dirty="0" smtClean="0">
                <a:solidFill>
                  <a:schemeClr val="tx1"/>
                </a:solidFill>
              </a:rPr>
              <a:t>S</a:t>
            </a:r>
            <a:endParaRPr lang="en-US" dirty="0">
              <a:solidFill>
                <a:schemeClr val="tx1"/>
              </a:solidFill>
            </a:endParaRPr>
          </a:p>
        </p:txBody>
      </p:sp>
      <p:sp>
        <p:nvSpPr>
          <p:cNvPr id="32" name="Oval 31"/>
          <p:cNvSpPr/>
          <p:nvPr/>
        </p:nvSpPr>
        <p:spPr>
          <a:xfrm>
            <a:off x="2153348" y="4810846"/>
            <a:ext cx="453358" cy="447235"/>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dirty="0" smtClean="0">
                <a:solidFill>
                  <a:schemeClr val="tx1"/>
                </a:solidFill>
              </a:rPr>
              <a:t>D</a:t>
            </a:r>
            <a:r>
              <a:rPr lang="en-US" baseline="-25000" dirty="0" smtClean="0">
                <a:solidFill>
                  <a:schemeClr val="tx1"/>
                </a:solidFill>
              </a:rPr>
              <a:t>1</a:t>
            </a:r>
            <a:endParaRPr lang="en-US" baseline="-25000" dirty="0">
              <a:solidFill>
                <a:schemeClr val="tx1"/>
              </a:solidFill>
            </a:endParaRPr>
          </a:p>
        </p:txBody>
      </p:sp>
      <p:sp>
        <p:nvSpPr>
          <p:cNvPr id="33" name="Rectangle 32"/>
          <p:cNvSpPr/>
          <p:nvPr/>
        </p:nvSpPr>
        <p:spPr>
          <a:xfrm>
            <a:off x="1848756" y="5880206"/>
            <a:ext cx="887294" cy="291994"/>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sha" pitchFamily="34" charset="-79"/>
                <a:cs typeface="Gisha" pitchFamily="34" charset="-79"/>
              </a:rPr>
              <a:t>9</a:t>
            </a:r>
            <a:endParaRPr lang="en-US" dirty="0">
              <a:solidFill>
                <a:schemeClr val="tx1"/>
              </a:solidFill>
              <a:latin typeface="Gisha" pitchFamily="34" charset="-79"/>
              <a:cs typeface="Gisha" pitchFamily="34" charset="-79"/>
            </a:endParaRPr>
          </a:p>
        </p:txBody>
      </p:sp>
      <p:cxnSp>
        <p:nvCxnSpPr>
          <p:cNvPr id="34" name="Straight Arrow Connector 33"/>
          <p:cNvCxnSpPr>
            <a:stCxn id="31" idx="3"/>
            <a:endCxn id="29" idx="7"/>
          </p:cNvCxnSpPr>
          <p:nvPr/>
        </p:nvCxnSpPr>
        <p:spPr>
          <a:xfrm flipH="1">
            <a:off x="996565" y="4300958"/>
            <a:ext cx="415069" cy="575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5"/>
            <a:endCxn id="32" idx="1"/>
          </p:cNvCxnSpPr>
          <p:nvPr/>
        </p:nvCxnSpPr>
        <p:spPr>
          <a:xfrm>
            <a:off x="1732206" y="4300958"/>
            <a:ext cx="487535" cy="575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4"/>
            <a:endCxn id="30" idx="0"/>
          </p:cNvCxnSpPr>
          <p:nvPr/>
        </p:nvCxnSpPr>
        <p:spPr>
          <a:xfrm>
            <a:off x="836279" y="5258081"/>
            <a:ext cx="367820" cy="622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2" idx="4"/>
            <a:endCxn id="33" idx="0"/>
          </p:cNvCxnSpPr>
          <p:nvPr/>
        </p:nvCxnSpPr>
        <p:spPr>
          <a:xfrm flipH="1">
            <a:off x="2292403" y="5258081"/>
            <a:ext cx="87624" cy="622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942174" y="3886200"/>
            <a:ext cx="3837747" cy="2308324"/>
          </a:xfrm>
          <a:prstGeom prst="rect">
            <a:avLst/>
          </a:prstGeom>
          <a:noFill/>
        </p:spPr>
        <p:txBody>
          <a:bodyPr wrap="none" rtlCol="0">
            <a:spAutoFit/>
          </a:bodyPr>
          <a:lstStyle/>
          <a:p>
            <a:r>
              <a:rPr lang="en-US" b="1" u="sng" dirty="0" smtClean="0"/>
              <a:t>High level idea: </a:t>
            </a:r>
          </a:p>
          <a:p>
            <a:r>
              <a:rPr lang="en-US" dirty="0" smtClean="0"/>
              <a:t>Encode random path through</a:t>
            </a:r>
          </a:p>
          <a:p>
            <a:r>
              <a:rPr lang="en-US" dirty="0" smtClean="0"/>
              <a:t>PCFG as uniform-looking bit string</a:t>
            </a:r>
          </a:p>
          <a:p>
            <a:endParaRPr lang="en-US" dirty="0"/>
          </a:p>
          <a:p>
            <a:r>
              <a:rPr lang="en-US" dirty="0" smtClean="0"/>
              <a:t>Decode uses input to choose a random</a:t>
            </a:r>
          </a:p>
          <a:p>
            <a:r>
              <a:rPr lang="en-US" dirty="0" smtClean="0"/>
              <a:t>parse tree from PCFG</a:t>
            </a:r>
          </a:p>
          <a:p>
            <a:endParaRPr lang="en-US" dirty="0"/>
          </a:p>
          <a:p>
            <a:r>
              <a:rPr lang="en-US" dirty="0" smtClean="0"/>
              <a:t>See paper for details</a:t>
            </a:r>
            <a:endParaRPr lang="en-US" dirty="0"/>
          </a:p>
        </p:txBody>
      </p:sp>
      <p:sp>
        <p:nvSpPr>
          <p:cNvPr id="39" name="Rectangle 38"/>
          <p:cNvSpPr/>
          <p:nvPr/>
        </p:nvSpPr>
        <p:spPr>
          <a:xfrm>
            <a:off x="921304" y="6197025"/>
            <a:ext cx="7460696" cy="584775"/>
          </a:xfrm>
          <a:prstGeom prst="rect">
            <a:avLst/>
          </a:prstGeom>
          <a:noFill/>
        </p:spPr>
        <p:txBody>
          <a:bodyPr wrap="square" lIns="91440" tIns="45720" rIns="91440" bIns="45720">
            <a:spAutoFit/>
          </a:bodyPr>
          <a:lstStyle/>
          <a:p>
            <a:pPr algn="ctr"/>
            <a:r>
              <a:rPr lang="en-US" sz="3200" cap="none" spc="0" dirty="0" smtClean="0">
                <a:ln/>
                <a:effectLst>
                  <a:outerShdw blurRad="38100" dist="19050" dir="2700000" algn="tl" rotWithShape="0">
                    <a:schemeClr val="dk1">
                      <a:lumMod val="50000"/>
                      <a:alpha val="40000"/>
                    </a:schemeClr>
                  </a:outerShdw>
                </a:effectLst>
              </a:rPr>
              <a:t>Better Password Model </a:t>
            </a:r>
            <a:r>
              <a:rPr lang="en-US" sz="3200" cap="none" spc="0" dirty="0" smtClean="0">
                <a:ln/>
                <a:effectLst>
                  <a:outerShdw blurRad="38100" dist="19050" dir="2700000" algn="tl" rotWithShape="0">
                    <a:schemeClr val="dk1">
                      <a:lumMod val="50000"/>
                      <a:alpha val="40000"/>
                    </a:schemeClr>
                  </a:outerShdw>
                </a:effectLst>
                <a:sym typeface="Wingdings" panose="05000000000000000000" pitchFamily="2" charset="2"/>
              </a:rPr>
              <a:t> </a:t>
            </a:r>
            <a:r>
              <a:rPr lang="en-US" sz="3200" cap="none" spc="0" dirty="0" smtClean="0">
                <a:ln/>
                <a:effectLst>
                  <a:outerShdw blurRad="38100" dist="19050" dir="2700000" algn="tl" rotWithShape="0">
                    <a:schemeClr val="dk1">
                      <a:lumMod val="50000"/>
                      <a:alpha val="40000"/>
                    </a:schemeClr>
                  </a:outerShdw>
                </a:effectLst>
              </a:rPr>
              <a:t> Better Decoys</a:t>
            </a:r>
            <a:endParaRPr lang="en-US" sz="3200" cap="none" spc="0" dirty="0">
              <a:ln/>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800842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entury Gothic" pitchFamily="34" charset="0"/>
              </a:rPr>
              <a:t>NoCrack</a:t>
            </a:r>
            <a:r>
              <a:rPr lang="en-US" dirty="0" smtClean="0">
                <a:latin typeface="Century Gothic" pitchFamily="34" charset="0"/>
              </a:rPr>
              <a:t/>
            </a:r>
            <a:br>
              <a:rPr lang="en-US" dirty="0" smtClean="0">
                <a:latin typeface="Century Gothic" pitchFamily="34" charset="0"/>
              </a:rPr>
            </a:br>
            <a:r>
              <a:rPr lang="en-US" sz="3100" dirty="0" smtClean="0">
                <a:latin typeface="Century Gothic" pitchFamily="34" charset="0"/>
              </a:rPr>
              <a:t>(a new kind of password vault)</a:t>
            </a:r>
            <a:endParaRPr lang="en-US" sz="3100" dirty="0">
              <a:latin typeface="Century Gothic" pitchFamily="34" charset="0"/>
            </a:endParaRPr>
          </a:p>
        </p:txBody>
      </p:sp>
      <p:sp>
        <p:nvSpPr>
          <p:cNvPr id="3" name="TextBox 2"/>
          <p:cNvSpPr txBox="1"/>
          <p:nvPr/>
        </p:nvSpPr>
        <p:spPr>
          <a:xfrm>
            <a:off x="796158" y="1600200"/>
            <a:ext cx="8043042" cy="2308324"/>
          </a:xfrm>
          <a:prstGeom prst="rect">
            <a:avLst/>
          </a:prstGeom>
          <a:noFill/>
        </p:spPr>
        <p:txBody>
          <a:bodyPr wrap="square" rtlCol="0">
            <a:spAutoFit/>
          </a:bodyPr>
          <a:lstStyle/>
          <a:p>
            <a:pPr marL="342900" indent="-342900">
              <a:buFont typeface="+mj-lt"/>
              <a:buAutoNum type="arabicPeriod"/>
            </a:pPr>
            <a:r>
              <a:rPr lang="en-US" sz="2400" dirty="0" smtClean="0">
                <a:latin typeface="Century Gothic" panose="020B0502020202020204" pitchFamily="34" charset="0"/>
              </a:rPr>
              <a:t>NLE + </a:t>
            </a:r>
            <a:r>
              <a:rPr lang="en-US" sz="2400" dirty="0" smtClean="0">
                <a:latin typeface="Century Gothic" panose="020B0502020202020204" pitchFamily="34" charset="0"/>
              </a:rPr>
              <a:t>HE = decrypt w/ wrong </a:t>
            </a:r>
            <a:r>
              <a:rPr lang="en-US" sz="2400" dirty="0" smtClean="0">
                <a:latin typeface="Century Gothic" panose="020B0502020202020204" pitchFamily="34" charset="0"/>
              </a:rPr>
              <a:t>master </a:t>
            </a:r>
            <a:r>
              <a:rPr lang="en-US" sz="2400" dirty="0" smtClean="0">
                <a:latin typeface="Century Gothic" panose="020B0502020202020204" pitchFamily="34" charset="0"/>
              </a:rPr>
              <a:t>password </a:t>
            </a:r>
          </a:p>
          <a:p>
            <a:pPr lvl="4"/>
            <a:r>
              <a:rPr lang="en-US" sz="2400" dirty="0">
                <a:latin typeface="Century Gothic" panose="020B0502020202020204" pitchFamily="34" charset="0"/>
              </a:rPr>
              <a:t> </a:t>
            </a:r>
            <a:r>
              <a:rPr lang="en-US" sz="2400" dirty="0" smtClean="0">
                <a:latin typeface="Century Gothic" panose="020B0502020202020204" pitchFamily="34" charset="0"/>
              </a:rPr>
              <a:t> </a:t>
            </a:r>
            <a:r>
              <a:rPr lang="en-US" sz="2400" dirty="0" smtClean="0">
                <a:latin typeface="Century Gothic" panose="020B0502020202020204" pitchFamily="34" charset="0"/>
              </a:rPr>
              <a:t>gives realistic password vault</a:t>
            </a:r>
          </a:p>
          <a:p>
            <a:pPr marL="342900" indent="-342900">
              <a:buFont typeface="+mj-lt"/>
              <a:buAutoNum type="arabicPeriod"/>
            </a:pPr>
            <a:endParaRPr lang="en-US" sz="2400" dirty="0" smtClean="0">
              <a:latin typeface="Century Gothic" panose="020B0502020202020204" pitchFamily="34" charset="0"/>
            </a:endParaRPr>
          </a:p>
          <a:p>
            <a:pPr marL="342900" indent="-342900">
              <a:buFont typeface="+mj-lt"/>
              <a:buAutoNum type="arabicPeriod"/>
            </a:pPr>
            <a:r>
              <a:rPr lang="en-US" sz="2400" dirty="0" smtClean="0">
                <a:latin typeface="Century Gothic" panose="020B0502020202020204" pitchFamily="34" charset="0"/>
              </a:rPr>
              <a:t>Supports machine </a:t>
            </a:r>
            <a:r>
              <a:rPr lang="en-US" sz="2400" dirty="0" smtClean="0">
                <a:latin typeface="Century Gothic" panose="020B0502020202020204" pitchFamily="34" charset="0"/>
              </a:rPr>
              <a:t>generated random </a:t>
            </a:r>
            <a:r>
              <a:rPr lang="en-US" sz="2400" dirty="0" smtClean="0">
                <a:latin typeface="Century Gothic" panose="020B0502020202020204" pitchFamily="34" charset="0"/>
              </a:rPr>
              <a:t>passwords</a:t>
            </a:r>
          </a:p>
          <a:p>
            <a:pPr marL="342900" indent="-342900">
              <a:buFont typeface="+mj-lt"/>
              <a:buAutoNum type="arabicPeriod"/>
            </a:pPr>
            <a:endParaRPr lang="en-US" sz="2400" dirty="0" smtClean="0">
              <a:latin typeface="Century Gothic" panose="020B0502020202020204" pitchFamily="34" charset="0"/>
            </a:endParaRPr>
          </a:p>
          <a:p>
            <a:pPr marL="342900" indent="-342900">
              <a:buFont typeface="+mj-lt"/>
              <a:buAutoNum type="arabicPeriod"/>
            </a:pPr>
            <a:r>
              <a:rPr lang="en-US" sz="2400" dirty="0" smtClean="0">
                <a:latin typeface="Century Gothic" panose="020B0502020202020204" pitchFamily="34" charset="0"/>
              </a:rPr>
              <a:t>Domain privacy, easy online sync etc.</a:t>
            </a:r>
            <a:endParaRPr lang="en-US" sz="2400" dirty="0">
              <a:latin typeface="Century Gothic" panose="020B0502020202020204" pitchFamily="34" charset="0"/>
            </a:endParaRPr>
          </a:p>
        </p:txBody>
      </p:sp>
      <p:pic>
        <p:nvPicPr>
          <p:cNvPr id="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4569646"/>
            <a:ext cx="1684692" cy="190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433146" y="4355020"/>
            <a:ext cx="2286000" cy="2286000"/>
            <a:chOff x="2420287" y="4458951"/>
            <a:chExt cx="2286000" cy="2286000"/>
          </a:xfrm>
        </p:grpSpPr>
        <p:pic>
          <p:nvPicPr>
            <p:cNvPr id="7" name="Picture 8" descr="https://www-techinasiacom.netdna-ssl.com/wp-content/uploads/2009/07/Stop.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20287" y="4458951"/>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732944">
              <a:off x="2702766" y="5248009"/>
              <a:ext cx="1955920"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cap="none" spc="0" dirty="0" err="1" smtClean="0">
                  <a:ln>
                    <a:prstDash val="solid"/>
                  </a:ln>
                  <a:effectLst>
                    <a:outerShdw blurRad="88000" dist="50800" dir="5040000" algn="tl">
                      <a:schemeClr val="accent4">
                        <a:tint val="80000"/>
                        <a:satMod val="250000"/>
                        <a:alpha val="45000"/>
                      </a:schemeClr>
                    </a:outerShdw>
                  </a:effectLst>
                </a:rPr>
                <a:t>NoCrack</a:t>
              </a:r>
              <a:endParaRPr lang="en-US" sz="4000" b="1" cap="none" spc="0" dirty="0">
                <a:ln>
                  <a:prstDash val="solid"/>
                </a:ln>
                <a:effectLst>
                  <a:outerShdw blurRad="88000" dist="50800" dir="5040000" algn="tl">
                    <a:schemeClr val="accent4">
                      <a:tint val="80000"/>
                      <a:satMod val="250000"/>
                      <a:alpha val="45000"/>
                    </a:schemeClr>
                  </a:outerShdw>
                </a:effectLst>
              </a:endParaRPr>
            </a:p>
          </p:txBody>
        </p:sp>
      </p:grpSp>
    </p:spTree>
    <p:extLst>
      <p:ext uri="{BB962C8B-B14F-4D97-AF65-F5344CB8AC3E}">
        <p14:creationId xmlns:p14="http://schemas.microsoft.com/office/powerpoint/2010/main" val="3121386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Security of </a:t>
            </a:r>
            <a:r>
              <a:rPr lang="en-US" dirty="0" err="1" smtClean="0">
                <a:latin typeface="Century Gothic" pitchFamily="34" charset="0"/>
              </a:rPr>
              <a:t>NoCrack</a:t>
            </a:r>
            <a:endParaRPr lang="en-US" dirty="0">
              <a:latin typeface="Century Gothic" pitchFamily="34" charset="0"/>
            </a:endParaRPr>
          </a:p>
        </p:txBody>
      </p:sp>
      <p:sp>
        <p:nvSpPr>
          <p:cNvPr id="3" name="Content Placeholder 2"/>
          <p:cNvSpPr>
            <a:spLocks noGrp="1"/>
          </p:cNvSpPr>
          <p:nvPr>
            <p:ph idx="1"/>
          </p:nvPr>
        </p:nvSpPr>
        <p:spPr>
          <a:xfrm>
            <a:off x="457200" y="1600201"/>
            <a:ext cx="8229600" cy="2971799"/>
          </a:xfrm>
        </p:spPr>
        <p:txBody>
          <a:bodyPr>
            <a:noAutofit/>
          </a:bodyPr>
          <a:lstStyle/>
          <a:p>
            <a:r>
              <a:rPr lang="en-US" sz="2800" dirty="0" smtClean="0">
                <a:solidFill>
                  <a:schemeClr val="accent6">
                    <a:lumMod val="75000"/>
                  </a:schemeClr>
                </a:solidFill>
              </a:rPr>
              <a:t>Security goal: </a:t>
            </a:r>
            <a:r>
              <a:rPr lang="en-US" sz="2800" dirty="0" smtClean="0"/>
              <a:t>output of </a:t>
            </a:r>
            <a:r>
              <a:rPr lang="en-US" sz="2800" b="1" dirty="0" smtClean="0">
                <a:solidFill>
                  <a:srgbClr val="0070C0"/>
                </a:solidFill>
              </a:rPr>
              <a:t>Decrypt </a:t>
            </a:r>
            <a:r>
              <a:rPr lang="en-US" sz="2800" dirty="0" smtClean="0"/>
              <a:t>should </a:t>
            </a:r>
            <a:r>
              <a:rPr lang="en-US" sz="2800" dirty="0" smtClean="0"/>
              <a:t>look “real”</a:t>
            </a:r>
            <a:endParaRPr lang="en-US" sz="2800" dirty="0"/>
          </a:p>
          <a:p>
            <a:r>
              <a:rPr lang="en-US" sz="2800" dirty="0" smtClean="0"/>
              <a:t>Machine learning classifiers</a:t>
            </a:r>
          </a:p>
          <a:p>
            <a:r>
              <a:rPr lang="en-US" sz="2800" dirty="0" smtClean="0"/>
              <a:t>Yahoo leak dataset, 50% attack success:</a:t>
            </a:r>
            <a:endParaRPr lang="en-US" sz="3600" dirty="0" smtClean="0">
              <a:solidFill>
                <a:srgbClr val="008A3E"/>
              </a:solidFill>
            </a:endParaRPr>
          </a:p>
          <a:p>
            <a:pPr marL="0" indent="0">
              <a:buNone/>
            </a:pPr>
            <a:endParaRPr lang="en-US" dirty="0">
              <a:solidFill>
                <a:srgbClr val="008A3E"/>
              </a:solidFill>
            </a:endParaRPr>
          </a:p>
        </p:txBody>
      </p:sp>
      <p:sp>
        <p:nvSpPr>
          <p:cNvPr id="5" name="Rounded Rectangular Callout 4"/>
          <p:cNvSpPr/>
          <p:nvPr/>
        </p:nvSpPr>
        <p:spPr>
          <a:xfrm>
            <a:off x="2559269" y="5088320"/>
            <a:ext cx="4374931" cy="796159"/>
          </a:xfrm>
          <a:prstGeom prst="wedgeRoundRectCallout">
            <a:avLst>
              <a:gd name="adj1" fmla="val -29031"/>
              <a:gd name="adj2" fmla="val -4844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panose="020B0502020202020204" pitchFamily="34" charset="0"/>
              </a:rPr>
              <a:t>Attacker will have to make many online queries</a:t>
            </a:r>
            <a:endParaRPr lang="en-US" sz="2400" dirty="0">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49847931"/>
              </p:ext>
            </p:extLst>
          </p:nvPr>
        </p:nvGraphicFramePr>
        <p:xfrm>
          <a:off x="1371600" y="33528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pPr algn="r"/>
                      <a:r>
                        <a:rPr lang="en-US" dirty="0" err="1" smtClean="0"/>
                        <a:t>NoCrack</a:t>
                      </a:r>
                      <a:endParaRPr lang="en-US" dirty="0"/>
                    </a:p>
                  </a:txBody>
                  <a:tcPr/>
                </a:tc>
                <a:tc>
                  <a:txBody>
                    <a:bodyPr/>
                    <a:lstStyle/>
                    <a:p>
                      <a:pPr algn="r"/>
                      <a:r>
                        <a:rPr lang="en-US" dirty="0" err="1" smtClean="0"/>
                        <a:t>Kamouflage</a:t>
                      </a:r>
                      <a:endParaRPr lang="en-US" dirty="0"/>
                    </a:p>
                  </a:txBody>
                  <a:tcPr/>
                </a:tc>
              </a:tr>
              <a:tr h="370840">
                <a:tc>
                  <a:txBody>
                    <a:bodyPr/>
                    <a:lstStyle/>
                    <a:p>
                      <a:r>
                        <a:rPr lang="en-US" dirty="0" smtClean="0"/>
                        <a:t>Offline work</a:t>
                      </a:r>
                      <a:endParaRPr lang="en-US" dirty="0"/>
                    </a:p>
                  </a:txBody>
                  <a:tcPr/>
                </a:tc>
                <a:tc>
                  <a:txBody>
                    <a:bodyPr/>
                    <a:lstStyle/>
                    <a:p>
                      <a:pPr algn="r"/>
                      <a:r>
                        <a:rPr lang="en-US" dirty="0" smtClean="0"/>
                        <a:t>20,000</a:t>
                      </a:r>
                      <a:endParaRPr lang="en-US" dirty="0"/>
                    </a:p>
                  </a:txBody>
                  <a:tcPr/>
                </a:tc>
                <a:tc>
                  <a:txBody>
                    <a:bodyPr/>
                    <a:lstStyle/>
                    <a:p>
                      <a:pPr algn="r"/>
                      <a:r>
                        <a:rPr lang="en-US" dirty="0" smtClean="0"/>
                        <a:t>10,000</a:t>
                      </a:r>
                      <a:endParaRPr lang="en-US" dirty="0"/>
                    </a:p>
                  </a:txBody>
                  <a:tcPr/>
                </a:tc>
              </a:tr>
              <a:tr h="370840">
                <a:tc>
                  <a:txBody>
                    <a:bodyPr/>
                    <a:lstStyle/>
                    <a:p>
                      <a:r>
                        <a:rPr lang="en-US" dirty="0" smtClean="0"/>
                        <a:t>Online work</a:t>
                      </a:r>
                      <a:endParaRPr lang="en-US" dirty="0"/>
                    </a:p>
                  </a:txBody>
                  <a:tcPr/>
                </a:tc>
                <a:tc>
                  <a:txBody>
                    <a:bodyPr/>
                    <a:lstStyle/>
                    <a:p>
                      <a:pPr algn="r"/>
                      <a:r>
                        <a:rPr lang="en-US" dirty="0" smtClean="0"/>
                        <a:t>6,666</a:t>
                      </a:r>
                      <a:endParaRPr lang="en-US" dirty="0"/>
                    </a:p>
                  </a:txBody>
                  <a:tcPr/>
                </a:tc>
                <a:tc>
                  <a:txBody>
                    <a:bodyPr/>
                    <a:lstStyle/>
                    <a:p>
                      <a:pPr algn="r"/>
                      <a:r>
                        <a:rPr lang="en-US" dirty="0" smtClean="0"/>
                        <a:t>11</a:t>
                      </a:r>
                      <a:endParaRPr lang="en-US" dirty="0"/>
                    </a:p>
                  </a:txBody>
                  <a:tcPr/>
                </a:tc>
              </a:tr>
            </a:tbl>
          </a:graphicData>
        </a:graphic>
      </p:graphicFrame>
    </p:spTree>
    <p:extLst>
      <p:ext uri="{BB962C8B-B14F-4D97-AF65-F5344CB8AC3E}">
        <p14:creationId xmlns:p14="http://schemas.microsoft.com/office/powerpoint/2010/main" val="373620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37" y="1494294"/>
            <a:ext cx="42862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64276"/>
            <a:ext cx="8229600" cy="1143000"/>
          </a:xfrm>
        </p:spPr>
        <p:txBody>
          <a:bodyPr>
            <a:normAutofit fontScale="90000"/>
          </a:bodyPr>
          <a:lstStyle/>
          <a:p>
            <a:r>
              <a:rPr lang="en-US" dirty="0" smtClean="0">
                <a:latin typeface="Century Gothic" pitchFamily="34" charset="0"/>
              </a:rPr>
              <a:t>Password Vaults Increasing </a:t>
            </a:r>
            <a:br>
              <a:rPr lang="en-US" dirty="0" smtClean="0">
                <a:latin typeface="Century Gothic" pitchFamily="34" charset="0"/>
              </a:rPr>
            </a:br>
            <a:r>
              <a:rPr lang="en-US" dirty="0" smtClean="0">
                <a:latin typeface="Century Gothic" pitchFamily="34" charset="0"/>
              </a:rPr>
              <a:t>in Popularity</a:t>
            </a:r>
            <a:endParaRPr lang="en-US" dirty="0">
              <a:latin typeface="Century Gothic" pitchFamily="34" charset="0"/>
            </a:endParaRP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56349"/>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descr="http://www.megaexposure.nl/wp-content/uploads/2015/01/1password-logo-250sq.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596" y="3724924"/>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abine.com/images/Blur-logo-blueOnTran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70" y="1170443"/>
            <a:ext cx="12192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mediaserver.pulse2.com/wp-content/uploads/2013/11/PasswordBox-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824" y="2179371"/>
            <a:ext cx="3590925" cy="107632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thundercloud.net/cdrom/roboform/robot-logo.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10197" y="4134868"/>
            <a:ext cx="4117544" cy="91253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cccomm.info/img/title-passwordgeni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310197" y="3314979"/>
            <a:ext cx="5101525" cy="81988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s://www.logmeonce.com/wp-content/uploads/2012/09/img-1-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3324" y="2523962"/>
            <a:ext cx="2689713" cy="58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8719" y="5444702"/>
            <a:ext cx="4267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latin typeface="Century Gothic" pitchFamily="34" charset="0"/>
              </a:rPr>
              <a:t>And many more….</a:t>
            </a:r>
            <a:endParaRPr lang="en-US" sz="3200" dirty="0">
              <a:latin typeface="Century Gothic" pitchFamily="34" charset="0"/>
            </a:endParaRPr>
          </a:p>
        </p:txBody>
      </p:sp>
      <p:pic>
        <p:nvPicPr>
          <p:cNvPr id="2078" name="Picture 30" descr="https://consumeraffairs.global.ssl.fastly.net/files/logos/sticky-password_logo_228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559" y="4134868"/>
            <a:ext cx="2318677" cy="976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drienehrhardt.com/images/dashlane/dashlane_icon.png"/>
          <p:cNvPicPr>
            <a:picLocks noGrp="1" noChangeAspect="1" noChangeArrowheads="1"/>
          </p:cNvPicPr>
          <p:nvPr>
            <p:ph idx="1"/>
          </p:nvPr>
        </p:nvPicPr>
        <p:blipFill>
          <a:blip r:embed="rId12" cstate="email">
            <a:extLst>
              <a:ext uri="{28A0092B-C50C-407E-A947-70E740481C1C}">
                <a14:useLocalDpi xmlns:a14="http://schemas.microsoft.com/office/drawing/2010/main" val="0"/>
              </a:ext>
            </a:extLst>
          </a:blip>
          <a:srcRect/>
          <a:stretch>
            <a:fillRect/>
          </a:stretch>
        </p:blipFill>
        <p:spPr bwMode="auto">
          <a:xfrm>
            <a:off x="867349" y="1078102"/>
            <a:ext cx="4159107" cy="147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60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Limitations/Future Work</a:t>
            </a:r>
            <a:endParaRPr lang="en-US" dirty="0"/>
          </a:p>
        </p:txBody>
      </p:sp>
      <p:sp>
        <p:nvSpPr>
          <p:cNvPr id="3" name="Content Placeholder 2"/>
          <p:cNvSpPr>
            <a:spLocks noGrp="1"/>
          </p:cNvSpPr>
          <p:nvPr>
            <p:ph idx="1"/>
          </p:nvPr>
        </p:nvSpPr>
        <p:spPr/>
        <p:txBody>
          <a:bodyPr>
            <a:normAutofit/>
          </a:bodyPr>
          <a:lstStyle/>
          <a:p>
            <a:r>
              <a:rPr lang="en-US" sz="2800" dirty="0" smtClean="0">
                <a:latin typeface="Century Gothic" panose="020B0502020202020204" pitchFamily="34" charset="0"/>
              </a:rPr>
              <a:t>Side information about the victim might decrease online work significantly</a:t>
            </a:r>
          </a:p>
          <a:p>
            <a:r>
              <a:rPr lang="en-US" sz="2800" dirty="0" smtClean="0">
                <a:latin typeface="Century Gothic" panose="020B0502020202020204" pitchFamily="34" charset="0"/>
              </a:rPr>
              <a:t>Master password related to the passwords inside the vault</a:t>
            </a:r>
          </a:p>
          <a:p>
            <a:r>
              <a:rPr lang="en-US" sz="2800" dirty="0">
                <a:latin typeface="Century Gothic" panose="020B0502020202020204" pitchFamily="34" charset="0"/>
              </a:rPr>
              <a:t>Website password </a:t>
            </a:r>
            <a:r>
              <a:rPr lang="en-US" sz="2800" dirty="0" smtClean="0">
                <a:latin typeface="Century Gothic" panose="020B0502020202020204" pitchFamily="34" charset="0"/>
              </a:rPr>
              <a:t>restrictions</a:t>
            </a:r>
            <a:endParaRPr lang="en-US" sz="2800" dirty="0" smtClean="0">
              <a:latin typeface="Century Gothic" panose="020B0502020202020204" pitchFamily="34" charset="0"/>
            </a:endParaRPr>
          </a:p>
          <a:p>
            <a:r>
              <a:rPr lang="en-US" sz="2800" dirty="0" smtClean="0">
                <a:latin typeface="Century Gothic" panose="020B0502020202020204" pitchFamily="34" charset="0"/>
              </a:rPr>
              <a:t>Improved attacks</a:t>
            </a:r>
            <a:endParaRPr lang="en-US" sz="2800" dirty="0" smtClean="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sp>
        <p:nvSpPr>
          <p:cNvPr id="5" name="TextBox 4"/>
          <p:cNvSpPr txBox="1"/>
          <p:nvPr/>
        </p:nvSpPr>
        <p:spPr>
          <a:xfrm>
            <a:off x="1831193" y="4896932"/>
            <a:ext cx="5779797" cy="120032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marL="0" lvl="1"/>
            <a:r>
              <a:rPr lang="en-US" sz="2400" b="1" dirty="0" smtClean="0">
                <a:latin typeface="Century Gothic" panose="020B0502020202020204" pitchFamily="34" charset="0"/>
              </a:rPr>
              <a:t>Note: </a:t>
            </a:r>
          </a:p>
          <a:p>
            <a:pPr marL="0" lvl="1"/>
            <a:r>
              <a:rPr lang="en-US" sz="2400" dirty="0" smtClean="0">
                <a:latin typeface="Century Gothic" panose="020B0502020202020204" pitchFamily="34" charset="0"/>
              </a:rPr>
              <a:t>security</a:t>
            </a:r>
            <a:r>
              <a:rPr lang="en-US" sz="2400" b="1" dirty="0" smtClean="0">
                <a:latin typeface="Century Gothic" panose="020B0502020202020204" pitchFamily="34" charset="0"/>
              </a:rPr>
              <a:t> </a:t>
            </a:r>
            <a:r>
              <a:rPr lang="en-US" sz="2400" dirty="0" smtClean="0">
                <a:latin typeface="Century Gothic" panose="020B0502020202020204" pitchFamily="34" charset="0"/>
              </a:rPr>
              <a:t>never </a:t>
            </a:r>
            <a:r>
              <a:rPr lang="en-US" sz="2400" dirty="0">
                <a:latin typeface="Century Gothic" panose="020B0502020202020204" pitchFamily="34" charset="0"/>
              </a:rPr>
              <a:t>worse </a:t>
            </a:r>
            <a:r>
              <a:rPr lang="en-US" sz="2400" dirty="0" smtClean="0">
                <a:latin typeface="Century Gothic" panose="020B0502020202020204" pitchFamily="34" charset="0"/>
              </a:rPr>
              <a:t>than</a:t>
            </a:r>
          </a:p>
          <a:p>
            <a:pPr marL="0" lvl="1"/>
            <a:r>
              <a:rPr lang="en-US" sz="2400" dirty="0" smtClean="0">
                <a:latin typeface="Century Gothic" panose="020B0502020202020204" pitchFamily="34" charset="0"/>
              </a:rPr>
              <a:t>standard password-based encryption</a:t>
            </a:r>
            <a:endParaRPr lang="en-US" sz="2400" dirty="0">
              <a:latin typeface="Century Gothic" panose="020B0502020202020204" pitchFamily="34" charset="0"/>
            </a:endParaRPr>
          </a:p>
        </p:txBody>
      </p:sp>
    </p:spTree>
    <p:extLst>
      <p:ext uri="{BB962C8B-B14F-4D97-AF65-F5344CB8AC3E}">
        <p14:creationId xmlns:p14="http://schemas.microsoft.com/office/powerpoint/2010/main" val="1276794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9853" y="4114251"/>
            <a:ext cx="1140711" cy="128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https://www-techinasiacom.netdna-ssl.com/wp-content/uploads/2009/07/Stop.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56280" y="3959950"/>
            <a:ext cx="1547859" cy="15478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entury Gothic" pitchFamily="34" charset="0"/>
              </a:rPr>
              <a:t>Summary</a:t>
            </a:r>
            <a:endParaRPr lang="en-US" dirty="0"/>
          </a:p>
        </p:txBody>
      </p:sp>
      <p:sp>
        <p:nvSpPr>
          <p:cNvPr id="3" name="Content Placeholder 2"/>
          <p:cNvSpPr>
            <a:spLocks noGrp="1"/>
          </p:cNvSpPr>
          <p:nvPr>
            <p:ph idx="1"/>
          </p:nvPr>
        </p:nvSpPr>
        <p:spPr>
          <a:xfrm>
            <a:off x="457200" y="1298400"/>
            <a:ext cx="7220075" cy="4525963"/>
          </a:xfrm>
        </p:spPr>
        <p:txBody>
          <a:bodyPr>
            <a:normAutofit fontScale="92500" lnSpcReduction="10000"/>
          </a:bodyPr>
          <a:lstStyle/>
          <a:p>
            <a:r>
              <a:rPr lang="en-US" sz="2800" dirty="0" smtClean="0">
                <a:latin typeface="Century Gothic" panose="020B0502020202020204" pitchFamily="34" charset="0"/>
              </a:rPr>
              <a:t>We showed an effective attack against only prior work on decoy techniques. </a:t>
            </a:r>
            <a:r>
              <a:rPr lang="en-US" sz="2800" dirty="0" smtClean="0">
                <a:solidFill>
                  <a:schemeClr val="tx2">
                    <a:lumMod val="60000"/>
                    <a:lumOff val="40000"/>
                  </a:schemeClr>
                </a:solidFill>
                <a:latin typeface="Century Gothic" panose="020B0502020202020204" pitchFamily="34" charset="0"/>
              </a:rPr>
              <a:t>#</a:t>
            </a:r>
            <a:r>
              <a:rPr lang="en-US" sz="2800" dirty="0" err="1" smtClean="0">
                <a:solidFill>
                  <a:schemeClr val="tx2">
                    <a:lumMod val="60000"/>
                    <a:lumOff val="40000"/>
                  </a:schemeClr>
                </a:solidFill>
                <a:latin typeface="Century Gothic" panose="020B0502020202020204" pitchFamily="34" charset="0"/>
              </a:rPr>
              <a:t>KamouflageVulnerable</a:t>
            </a:r>
            <a:endParaRPr lang="en-US" sz="2800" dirty="0" smtClean="0">
              <a:solidFill>
                <a:schemeClr val="tx2">
                  <a:lumMod val="60000"/>
                  <a:lumOff val="40000"/>
                </a:schemeClr>
              </a:solidFill>
              <a:latin typeface="Century Gothic" panose="020B0502020202020204" pitchFamily="34" charset="0"/>
            </a:endParaRPr>
          </a:p>
          <a:p>
            <a:endParaRPr lang="en-US" sz="2800" dirty="0" smtClean="0">
              <a:latin typeface="Century Gothic" panose="020B0502020202020204" pitchFamily="34" charset="0"/>
            </a:endParaRPr>
          </a:p>
          <a:p>
            <a:r>
              <a:rPr lang="en-US" sz="2800" dirty="0" smtClean="0">
                <a:latin typeface="Century Gothic" panose="020B0502020202020204" pitchFamily="34" charset="0"/>
              </a:rPr>
              <a:t>We devised a new mechanism to create decoys. </a:t>
            </a:r>
            <a:r>
              <a:rPr lang="en-US" sz="2800" dirty="0" smtClean="0">
                <a:solidFill>
                  <a:schemeClr val="tx2">
                    <a:lumMod val="60000"/>
                    <a:lumOff val="40000"/>
                  </a:schemeClr>
                </a:solidFill>
                <a:latin typeface="Century Gothic" panose="020B0502020202020204" pitchFamily="34" charset="0"/>
              </a:rPr>
              <a:t>#</a:t>
            </a:r>
            <a:r>
              <a:rPr lang="en-US" sz="2800" dirty="0" err="1" smtClean="0">
                <a:solidFill>
                  <a:schemeClr val="tx2">
                    <a:lumMod val="60000"/>
                    <a:lumOff val="40000"/>
                  </a:schemeClr>
                </a:solidFill>
                <a:latin typeface="Century Gothic" panose="020B0502020202020204" pitchFamily="34" charset="0"/>
              </a:rPr>
              <a:t>NaturalLanguageEncoder</a:t>
            </a:r>
            <a:endParaRPr lang="en-US" sz="2800" dirty="0" smtClean="0">
              <a:solidFill>
                <a:schemeClr val="tx2">
                  <a:lumMod val="60000"/>
                  <a:lumOff val="40000"/>
                </a:schemeClr>
              </a:solidFill>
              <a:latin typeface="Century Gothic" panose="020B0502020202020204" pitchFamily="34" charset="0"/>
            </a:endParaRPr>
          </a:p>
          <a:p>
            <a:endParaRPr lang="en-US" sz="2800" dirty="0" smtClean="0">
              <a:solidFill>
                <a:schemeClr val="tx2">
                  <a:lumMod val="60000"/>
                  <a:lumOff val="40000"/>
                </a:schemeClr>
              </a:solidFill>
              <a:latin typeface="Century Gothic" panose="020B0502020202020204" pitchFamily="34" charset="0"/>
            </a:endParaRPr>
          </a:p>
          <a:p>
            <a:r>
              <a:rPr lang="en-US" sz="2800" dirty="0" smtClean="0">
                <a:latin typeface="Century Gothic" panose="020B0502020202020204" pitchFamily="34" charset="0"/>
              </a:rPr>
              <a:t>Prototype of a Password Vault that utilizes NLE and HE, and offers most of the functionalities of modern password vaults. </a:t>
            </a:r>
            <a:r>
              <a:rPr lang="en-US" sz="2800" dirty="0">
                <a:solidFill>
                  <a:schemeClr val="tx2">
                    <a:lumMod val="60000"/>
                    <a:lumOff val="40000"/>
                  </a:schemeClr>
                </a:solidFill>
                <a:latin typeface="Century Gothic" panose="020B0502020202020204" pitchFamily="34" charset="0"/>
              </a:rPr>
              <a:t>#</a:t>
            </a:r>
            <a:r>
              <a:rPr lang="en-US" sz="2800" dirty="0" err="1" smtClean="0">
                <a:solidFill>
                  <a:schemeClr val="tx2">
                    <a:lumMod val="60000"/>
                    <a:lumOff val="40000"/>
                  </a:schemeClr>
                </a:solidFill>
                <a:latin typeface="Century Gothic" panose="020B0502020202020204" pitchFamily="34" charset="0"/>
              </a:rPr>
              <a:t>NoCrack</a:t>
            </a:r>
            <a:endParaRPr lang="en-US" sz="2800" dirty="0">
              <a:solidFill>
                <a:schemeClr val="tx2">
                  <a:lumMod val="60000"/>
                  <a:lumOff val="40000"/>
                </a:schemeClr>
              </a:solidFill>
              <a:latin typeface="Century Gothic" panose="020B0502020202020204" pitchFamily="34" charset="0"/>
            </a:endParaRPr>
          </a:p>
        </p:txBody>
      </p:sp>
      <p:sp>
        <p:nvSpPr>
          <p:cNvPr id="8" name="Rectangle 7"/>
          <p:cNvSpPr/>
          <p:nvPr/>
        </p:nvSpPr>
        <p:spPr>
          <a:xfrm rot="2732944">
            <a:off x="7687889" y="4425323"/>
            <a:ext cx="1427122"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cap="none" spc="0" dirty="0" err="1" smtClean="0">
                <a:ln>
                  <a:prstDash val="solid"/>
                </a:ln>
                <a:effectLst>
                  <a:outerShdw blurRad="88000" dist="50800" dir="5040000" algn="tl">
                    <a:schemeClr val="accent4">
                      <a:tint val="80000"/>
                      <a:satMod val="250000"/>
                      <a:alpha val="45000"/>
                    </a:schemeClr>
                  </a:outerShdw>
                </a:effectLst>
              </a:rPr>
              <a:t>NoCrack</a:t>
            </a:r>
            <a:endParaRPr lang="en-US" sz="2800" b="1" cap="none" spc="0" dirty="0">
              <a:ln>
                <a:prstDash val="solid"/>
              </a:ln>
              <a:effectLst>
                <a:outerShdw blurRad="88000" dist="50800" dir="5040000" algn="tl">
                  <a:schemeClr val="accent4">
                    <a:tint val="80000"/>
                    <a:satMod val="250000"/>
                    <a:alpha val="45000"/>
                  </a:schemeClr>
                </a:outerShdw>
              </a:effectLst>
            </a:endParaRPr>
          </a:p>
        </p:txBody>
      </p:sp>
      <p:sp>
        <p:nvSpPr>
          <p:cNvPr id="5" name="Rectangle 4"/>
          <p:cNvSpPr/>
          <p:nvPr/>
        </p:nvSpPr>
        <p:spPr>
          <a:xfrm>
            <a:off x="-314335" y="5871524"/>
            <a:ext cx="9402241" cy="707886"/>
          </a:xfrm>
          <a:prstGeom prst="rect">
            <a:avLst/>
          </a:prstGeom>
        </p:spPr>
        <p:txBody>
          <a:bodyPr wrap="square">
            <a:spAutoFit/>
          </a:bodyPr>
          <a:lstStyle/>
          <a:p>
            <a:pPr algn="ctr"/>
            <a:r>
              <a:rPr lang="en-US" sz="2000" dirty="0">
                <a:latin typeface="Century Gothic" pitchFamily="34" charset="0"/>
              </a:rPr>
              <a:t>Code and data available at: </a:t>
            </a:r>
          </a:p>
          <a:p>
            <a:pPr algn="ctr"/>
            <a:r>
              <a:rPr lang="en-US" sz="2000" dirty="0" smtClean="0">
                <a:solidFill>
                  <a:srgbClr val="002060"/>
                </a:solidFill>
                <a:latin typeface="Monaco" pitchFamily="49" charset="0"/>
                <a:hlinkClick r:id="rId5"/>
              </a:rPr>
              <a:t>https://pages.cs.wisc.edu/~rchat/projects/NoCrack.html</a:t>
            </a:r>
            <a:endParaRPr lang="en-US" sz="2000" dirty="0" smtClean="0">
              <a:solidFill>
                <a:srgbClr val="002060"/>
              </a:solidFill>
              <a:latin typeface="Monaco" pitchFamily="49" charset="0"/>
            </a:endParaRPr>
          </a:p>
        </p:txBody>
      </p:sp>
    </p:spTree>
    <p:extLst>
      <p:ext uri="{BB962C8B-B14F-4D97-AF65-F5344CB8AC3E}">
        <p14:creationId xmlns:p14="http://schemas.microsoft.com/office/powerpoint/2010/main" val="249273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Bibliography</a:t>
            </a:r>
            <a:endParaRPr lang="en-US" dirty="0">
              <a:latin typeface="Century Gothic"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000" baseline="30000" dirty="0" smtClean="0">
                <a:latin typeface="Century Gothic" pitchFamily="34" charset="0"/>
              </a:rPr>
              <a:t>[1]   </a:t>
            </a:r>
            <a:r>
              <a:rPr lang="en-US" sz="2000" dirty="0" smtClean="0">
                <a:latin typeface="Century Gothic" pitchFamily="34" charset="0"/>
              </a:rPr>
              <a:t>H</a:t>
            </a:r>
            <a:r>
              <a:rPr lang="en-US" sz="2000" dirty="0">
                <a:latin typeface="Century Gothic" pitchFamily="34" charset="0"/>
              </a:rPr>
              <a:t>. </a:t>
            </a:r>
            <a:r>
              <a:rPr lang="en-US" sz="2000" dirty="0" err="1">
                <a:latin typeface="Century Gothic" pitchFamily="34" charset="0"/>
              </a:rPr>
              <a:t>Bojinov</a:t>
            </a:r>
            <a:r>
              <a:rPr lang="en-US" sz="2000" dirty="0">
                <a:latin typeface="Century Gothic" pitchFamily="34" charset="0"/>
              </a:rPr>
              <a:t>, E. </a:t>
            </a:r>
            <a:r>
              <a:rPr lang="en-US" sz="2000" dirty="0" err="1">
                <a:latin typeface="Century Gothic" pitchFamily="34" charset="0"/>
              </a:rPr>
              <a:t>Bursztein</a:t>
            </a:r>
            <a:r>
              <a:rPr lang="en-US" sz="2000" dirty="0">
                <a:latin typeface="Century Gothic" pitchFamily="34" charset="0"/>
              </a:rPr>
              <a:t>, X. </a:t>
            </a:r>
            <a:r>
              <a:rPr lang="en-US" sz="2000" dirty="0" err="1">
                <a:latin typeface="Century Gothic" pitchFamily="34" charset="0"/>
              </a:rPr>
              <a:t>Boyen</a:t>
            </a:r>
            <a:r>
              <a:rPr lang="en-US" sz="2000" dirty="0">
                <a:latin typeface="Century Gothic" pitchFamily="34" charset="0"/>
              </a:rPr>
              <a:t>, and D. </a:t>
            </a:r>
            <a:r>
              <a:rPr lang="en-US" sz="2000" dirty="0" err="1">
                <a:latin typeface="Century Gothic" pitchFamily="34" charset="0"/>
              </a:rPr>
              <a:t>Boneh</a:t>
            </a:r>
            <a:r>
              <a:rPr lang="en-US" sz="2000" dirty="0">
                <a:latin typeface="Century Gothic" pitchFamily="34" charset="0"/>
              </a:rPr>
              <a:t>, “</a:t>
            </a:r>
            <a:r>
              <a:rPr lang="en-US" sz="2000" dirty="0" err="1">
                <a:latin typeface="Century Gothic" pitchFamily="34" charset="0"/>
              </a:rPr>
              <a:t>Kamouflage</a:t>
            </a:r>
            <a:r>
              <a:rPr lang="en-US" sz="2000" dirty="0">
                <a:latin typeface="Century Gothic" pitchFamily="34" charset="0"/>
              </a:rPr>
              <a:t>: Loss-resistant password management,” in </a:t>
            </a:r>
            <a:r>
              <a:rPr lang="en-US" sz="2000" i="1" dirty="0">
                <a:latin typeface="Century Gothic" pitchFamily="34" charset="0"/>
              </a:rPr>
              <a:t>ESORICS, </a:t>
            </a:r>
            <a:r>
              <a:rPr lang="en-US" sz="2000" i="1" dirty="0" smtClean="0">
                <a:latin typeface="Century Gothic" pitchFamily="34" charset="0"/>
              </a:rPr>
              <a:t>2010</a:t>
            </a:r>
          </a:p>
          <a:p>
            <a:pPr marL="0" indent="0">
              <a:buNone/>
            </a:pPr>
            <a:endParaRPr lang="en-US" sz="2000" dirty="0" smtClean="0">
              <a:latin typeface="Century Gothic" pitchFamily="34" charset="0"/>
            </a:endParaRPr>
          </a:p>
          <a:p>
            <a:pPr marL="0" indent="0">
              <a:buNone/>
            </a:pPr>
            <a:r>
              <a:rPr lang="en-US" sz="2000" baseline="30000" dirty="0" smtClean="0">
                <a:latin typeface="Century Gothic" pitchFamily="34" charset="0"/>
              </a:rPr>
              <a:t>[2]</a:t>
            </a:r>
            <a:r>
              <a:rPr lang="en-US" sz="2000" dirty="0" smtClean="0">
                <a:latin typeface="Century Gothic" pitchFamily="34" charset="0"/>
              </a:rPr>
              <a:t>  Joseph </a:t>
            </a:r>
            <a:r>
              <a:rPr lang="en-US" sz="2000" dirty="0" err="1">
                <a:latin typeface="Century Gothic" pitchFamily="34" charset="0"/>
              </a:rPr>
              <a:t>Bonneau</a:t>
            </a:r>
            <a:r>
              <a:rPr lang="en-US" sz="2000" dirty="0">
                <a:latin typeface="Century Gothic" pitchFamily="34" charset="0"/>
              </a:rPr>
              <a:t>. The science of guessing: analyzing an </a:t>
            </a:r>
            <a:r>
              <a:rPr lang="en-US" sz="2000" dirty="0" err="1" smtClean="0">
                <a:latin typeface="Century Gothic" pitchFamily="34" charset="0"/>
              </a:rPr>
              <a:t>anonymized</a:t>
            </a:r>
            <a:r>
              <a:rPr lang="en-US" sz="2000" dirty="0" smtClean="0">
                <a:latin typeface="Century Gothic" pitchFamily="34" charset="0"/>
              </a:rPr>
              <a:t> </a:t>
            </a:r>
            <a:r>
              <a:rPr lang="en-US" sz="2000" dirty="0">
                <a:latin typeface="Century Gothic" pitchFamily="34" charset="0"/>
              </a:rPr>
              <a:t>corpus of 70 million passwords. In </a:t>
            </a:r>
            <a:r>
              <a:rPr lang="en-US" sz="2000" dirty="0" smtClean="0">
                <a:latin typeface="Century Gothic" pitchFamily="34" charset="0"/>
              </a:rPr>
              <a:t>SP</a:t>
            </a:r>
            <a:r>
              <a:rPr lang="en-US" sz="2000" i="1" dirty="0" smtClean="0">
                <a:latin typeface="Century Gothic" pitchFamily="34" charset="0"/>
              </a:rPr>
              <a:t>, </a:t>
            </a:r>
            <a:r>
              <a:rPr lang="en-US" sz="2000" dirty="0" smtClean="0">
                <a:latin typeface="Century Gothic" pitchFamily="34" charset="0"/>
              </a:rPr>
              <a:t>2012</a:t>
            </a:r>
          </a:p>
          <a:p>
            <a:pPr marL="0" indent="0">
              <a:buNone/>
            </a:pPr>
            <a:endParaRPr lang="en-US" sz="2000" baseline="30000" dirty="0" smtClean="0">
              <a:latin typeface="Century Gothic" pitchFamily="34" charset="0"/>
            </a:endParaRPr>
          </a:p>
          <a:p>
            <a:pPr marL="0" indent="0">
              <a:buNone/>
            </a:pPr>
            <a:r>
              <a:rPr lang="en-US" sz="2000" baseline="30000" dirty="0" smtClean="0">
                <a:latin typeface="Century Gothic" pitchFamily="34" charset="0"/>
              </a:rPr>
              <a:t>[</a:t>
            </a:r>
            <a:r>
              <a:rPr lang="en-US" sz="2000" baseline="30000" dirty="0">
                <a:latin typeface="Century Gothic" pitchFamily="34" charset="0"/>
              </a:rPr>
              <a:t>3]</a:t>
            </a:r>
            <a:r>
              <a:rPr lang="en-US" sz="2000" dirty="0">
                <a:latin typeface="Century Gothic" pitchFamily="34" charset="0"/>
              </a:rPr>
              <a:t> </a:t>
            </a:r>
            <a:r>
              <a:rPr lang="en-US" sz="2000" dirty="0" smtClean="0">
                <a:latin typeface="Century Gothic" pitchFamily="34" charset="0"/>
              </a:rPr>
              <a:t> R</a:t>
            </a:r>
            <a:r>
              <a:rPr lang="en-US" sz="2000" dirty="0">
                <a:latin typeface="Century Gothic" pitchFamily="34" charset="0"/>
              </a:rPr>
              <a:t>. </a:t>
            </a:r>
            <a:r>
              <a:rPr lang="en-US" sz="2000" dirty="0" err="1">
                <a:latin typeface="Century Gothic" pitchFamily="34" charset="0"/>
              </a:rPr>
              <a:t>Veras</a:t>
            </a:r>
            <a:r>
              <a:rPr lang="en-US" sz="2000" dirty="0">
                <a:latin typeface="Century Gothic" pitchFamily="34" charset="0"/>
              </a:rPr>
              <a:t>, C. Collins, and J. Thorpe, “On the semantic patterns</a:t>
            </a:r>
          </a:p>
          <a:p>
            <a:pPr marL="0" indent="0">
              <a:buNone/>
            </a:pPr>
            <a:r>
              <a:rPr lang="en-US" sz="2000" dirty="0">
                <a:latin typeface="Century Gothic" pitchFamily="34" charset="0"/>
              </a:rPr>
              <a:t>of passwords and their security impact,” in </a:t>
            </a:r>
            <a:r>
              <a:rPr lang="en-US" sz="2000" i="1" dirty="0" smtClean="0">
                <a:latin typeface="Century Gothic" pitchFamily="34" charset="0"/>
              </a:rPr>
              <a:t>NDSS</a:t>
            </a:r>
            <a:r>
              <a:rPr lang="en-US" sz="2000" dirty="0" smtClean="0">
                <a:latin typeface="Century Gothic" pitchFamily="34" charset="0"/>
              </a:rPr>
              <a:t>, </a:t>
            </a:r>
            <a:r>
              <a:rPr lang="en-US" sz="2000" dirty="0">
                <a:latin typeface="Century Gothic" pitchFamily="34" charset="0"/>
              </a:rPr>
              <a:t>2014</a:t>
            </a:r>
            <a:r>
              <a:rPr lang="en-US" sz="2000" dirty="0" smtClean="0">
                <a:latin typeface="Century Gothic" pitchFamily="34" charset="0"/>
              </a:rPr>
              <a:t>.</a:t>
            </a:r>
            <a:endParaRPr lang="en-US" sz="2000" baseline="30000" dirty="0" smtClean="0">
              <a:latin typeface="Century Gothic" pitchFamily="34" charset="0"/>
            </a:endParaRPr>
          </a:p>
          <a:p>
            <a:pPr marL="0" indent="0">
              <a:buNone/>
            </a:pPr>
            <a:endParaRPr lang="en-US" sz="2000" baseline="30000" dirty="0" smtClean="0">
              <a:latin typeface="Century Gothic" pitchFamily="34" charset="0"/>
            </a:endParaRPr>
          </a:p>
          <a:p>
            <a:pPr marL="0" indent="0">
              <a:buNone/>
            </a:pPr>
            <a:r>
              <a:rPr lang="en-US" sz="2000" baseline="30000" dirty="0" smtClean="0">
                <a:latin typeface="Century Gothic" pitchFamily="34" charset="0"/>
              </a:rPr>
              <a:t>[4]</a:t>
            </a:r>
            <a:r>
              <a:rPr lang="en-US" sz="2000" dirty="0" smtClean="0">
                <a:latin typeface="Century Gothic" pitchFamily="34" charset="0"/>
              </a:rPr>
              <a:t>  M</a:t>
            </a:r>
            <a:r>
              <a:rPr lang="en-US" sz="2000" dirty="0">
                <a:latin typeface="Century Gothic" pitchFamily="34" charset="0"/>
              </a:rPr>
              <a:t>. Weir, S. </a:t>
            </a:r>
            <a:r>
              <a:rPr lang="en-US" sz="2000" dirty="0" err="1">
                <a:latin typeface="Century Gothic" pitchFamily="34" charset="0"/>
              </a:rPr>
              <a:t>Aggarwal</a:t>
            </a:r>
            <a:r>
              <a:rPr lang="en-US" sz="2000" dirty="0">
                <a:latin typeface="Century Gothic" pitchFamily="34" charset="0"/>
              </a:rPr>
              <a:t>, B. de Medeiros, and B. </a:t>
            </a:r>
            <a:r>
              <a:rPr lang="en-US" sz="2000" dirty="0" err="1">
                <a:latin typeface="Century Gothic" pitchFamily="34" charset="0"/>
              </a:rPr>
              <a:t>Glodek</a:t>
            </a:r>
            <a:r>
              <a:rPr lang="en-US" sz="2000" dirty="0">
                <a:latin typeface="Century Gothic" pitchFamily="34" charset="0"/>
              </a:rPr>
              <a:t>, “Password cracking using probabilistic context-free grammars,” </a:t>
            </a:r>
            <a:r>
              <a:rPr lang="en-US" sz="2000" i="1" dirty="0">
                <a:latin typeface="Century Gothic" pitchFamily="34" charset="0"/>
              </a:rPr>
              <a:t>SP09, </a:t>
            </a:r>
            <a:r>
              <a:rPr lang="en-US" sz="2000" i="1" dirty="0" smtClean="0">
                <a:latin typeface="Century Gothic" pitchFamily="34" charset="0"/>
              </a:rPr>
              <a:t>2009</a:t>
            </a:r>
          </a:p>
          <a:p>
            <a:pPr marL="0" indent="0">
              <a:buNone/>
            </a:pPr>
            <a:endParaRPr lang="en-US" sz="2000" baseline="30000" dirty="0" smtClean="0">
              <a:latin typeface="Century Gothic" pitchFamily="34" charset="0"/>
            </a:endParaRPr>
          </a:p>
          <a:p>
            <a:pPr marL="0" indent="0">
              <a:buNone/>
            </a:pPr>
            <a:r>
              <a:rPr lang="en-US" sz="2000" baseline="30000" dirty="0" smtClean="0">
                <a:latin typeface="Century Gothic" pitchFamily="34" charset="0"/>
              </a:rPr>
              <a:t>[5]</a:t>
            </a:r>
            <a:r>
              <a:rPr lang="en-US" sz="2000" dirty="0" smtClean="0">
                <a:latin typeface="Century Gothic" pitchFamily="34" charset="0"/>
              </a:rPr>
              <a:t>  A</a:t>
            </a:r>
            <a:r>
              <a:rPr lang="en-US" sz="2000" dirty="0">
                <a:latin typeface="Century Gothic" pitchFamily="34" charset="0"/>
              </a:rPr>
              <a:t>. </a:t>
            </a:r>
            <a:r>
              <a:rPr lang="en-US" sz="2000" dirty="0" err="1">
                <a:latin typeface="Century Gothic" pitchFamily="34" charset="0"/>
              </a:rPr>
              <a:t>Juels</a:t>
            </a:r>
            <a:r>
              <a:rPr lang="en-US" sz="2000" dirty="0">
                <a:latin typeface="Century Gothic" pitchFamily="34" charset="0"/>
              </a:rPr>
              <a:t> and T. </a:t>
            </a:r>
            <a:r>
              <a:rPr lang="en-US" sz="2000" dirty="0" err="1">
                <a:latin typeface="Century Gothic" pitchFamily="34" charset="0"/>
              </a:rPr>
              <a:t>Ristenpart</a:t>
            </a:r>
            <a:r>
              <a:rPr lang="en-US" sz="2000" dirty="0">
                <a:latin typeface="Century Gothic" pitchFamily="34" charset="0"/>
              </a:rPr>
              <a:t>, “Honey Encryption: Beyond the brute-force barrier,” in </a:t>
            </a:r>
            <a:r>
              <a:rPr lang="en-US" sz="2000" i="1" dirty="0">
                <a:latin typeface="Century Gothic" pitchFamily="34" charset="0"/>
              </a:rPr>
              <a:t>EUROCRYPT, 2014</a:t>
            </a:r>
            <a:endParaRPr lang="en-US" sz="2000" dirty="0">
              <a:latin typeface="Century Gothic" pitchFamily="34" charset="0"/>
            </a:endParaRPr>
          </a:p>
          <a:p>
            <a:pPr marL="0" indent="0">
              <a:lnSpc>
                <a:spcPct val="120000"/>
              </a:lnSpc>
              <a:buNone/>
            </a:pPr>
            <a:endParaRPr lang="en-US" sz="2000" dirty="0">
              <a:latin typeface="Century Gothic" pitchFamily="34" charset="0"/>
            </a:endParaRPr>
          </a:p>
          <a:p>
            <a:pPr marL="0" indent="0">
              <a:lnSpc>
                <a:spcPct val="120000"/>
              </a:lnSpc>
              <a:buNone/>
            </a:pPr>
            <a:endParaRPr lang="en-US" sz="2000" dirty="0"/>
          </a:p>
        </p:txBody>
      </p:sp>
    </p:spTree>
    <p:extLst>
      <p:ext uri="{BB962C8B-B14F-4D97-AF65-F5344CB8AC3E}">
        <p14:creationId xmlns:p14="http://schemas.microsoft.com/office/powerpoint/2010/main" val="38001685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77495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Issues with </a:t>
            </a:r>
            <a:r>
              <a:rPr lang="en-US" dirty="0" err="1" smtClean="0">
                <a:latin typeface="Century Gothic" pitchFamily="34" charset="0"/>
              </a:rPr>
              <a:t>Kamouflage</a:t>
            </a:r>
            <a:endParaRPr lang="en-US" dirty="0">
              <a:latin typeface="Century Gothic" pitchFamily="34" charset="0"/>
            </a:endParaRPr>
          </a:p>
        </p:txBody>
      </p:sp>
      <p:sp>
        <p:nvSpPr>
          <p:cNvPr id="3" name="Content Placeholder 2"/>
          <p:cNvSpPr>
            <a:spLocks noGrp="1"/>
          </p:cNvSpPr>
          <p:nvPr>
            <p:ph idx="1"/>
          </p:nvPr>
        </p:nvSpPr>
        <p:spPr/>
        <p:txBody>
          <a:bodyPr>
            <a:normAutofit/>
          </a:bodyPr>
          <a:lstStyle/>
          <a:p>
            <a:r>
              <a:rPr lang="en-US" sz="2800" dirty="0">
                <a:latin typeface="Century Gothic" pitchFamily="34" charset="0"/>
              </a:rPr>
              <a:t>All master passwords share same </a:t>
            </a:r>
            <a:r>
              <a:rPr lang="en-US" sz="2800" dirty="0" smtClean="0">
                <a:latin typeface="Century Gothic" pitchFamily="34" charset="0"/>
              </a:rPr>
              <a:t>template</a:t>
            </a:r>
          </a:p>
          <a:p>
            <a:pPr lvl="1"/>
            <a:r>
              <a:rPr lang="en-US" sz="2400" dirty="0" smtClean="0">
                <a:solidFill>
                  <a:schemeClr val="tx1">
                    <a:lumMod val="50000"/>
                    <a:lumOff val="50000"/>
                  </a:schemeClr>
                </a:solidFill>
                <a:latin typeface="Century Gothic" pitchFamily="34" charset="0"/>
              </a:rPr>
              <a:t>Learning the template of the master password is N times more likely</a:t>
            </a:r>
          </a:p>
          <a:p>
            <a:pPr lvl="1"/>
            <a:r>
              <a:rPr lang="en-US" sz="2400" dirty="0" smtClean="0">
                <a:solidFill>
                  <a:schemeClr val="tx1">
                    <a:lumMod val="50000"/>
                    <a:lumOff val="50000"/>
                  </a:schemeClr>
                </a:solidFill>
                <a:latin typeface="Century Gothic" pitchFamily="34" charset="0"/>
              </a:rPr>
              <a:t>After learning the template only try the passwords that matches the template</a:t>
            </a:r>
          </a:p>
          <a:p>
            <a:r>
              <a:rPr lang="en-US" sz="2800" dirty="0" smtClean="0">
                <a:latin typeface="Century Gothic" pitchFamily="34" charset="0"/>
              </a:rPr>
              <a:t>Replacements are selected with uniform probability</a:t>
            </a:r>
          </a:p>
          <a:p>
            <a:pPr lvl="1"/>
            <a:r>
              <a:rPr lang="en-US" sz="2400" dirty="0" smtClean="0">
                <a:solidFill>
                  <a:schemeClr val="tx1">
                    <a:lumMod val="50000"/>
                    <a:lumOff val="50000"/>
                  </a:schemeClr>
                </a:solidFill>
                <a:latin typeface="Century Gothic" pitchFamily="34" charset="0"/>
              </a:rPr>
              <a:t>real master password is way more probable than decoys, needs very few online queries only.</a:t>
            </a:r>
          </a:p>
          <a:p>
            <a:pPr lvl="1"/>
            <a:r>
              <a:rPr lang="en-US" sz="2400" dirty="0" err="1" smtClean="0">
                <a:solidFill>
                  <a:schemeClr val="tx1">
                    <a:lumMod val="50000"/>
                    <a:lumOff val="50000"/>
                  </a:schemeClr>
                </a:solidFill>
                <a:latin typeface="Century Gothic" pitchFamily="34" charset="0"/>
              </a:rPr>
              <a:t>Kamouflage</a:t>
            </a:r>
            <a:r>
              <a:rPr lang="en-US" sz="2400" dirty="0" smtClean="0">
                <a:solidFill>
                  <a:schemeClr val="tx1">
                    <a:lumMod val="50000"/>
                    <a:lumOff val="50000"/>
                  </a:schemeClr>
                </a:solidFill>
                <a:latin typeface="Century Gothic" pitchFamily="34" charset="0"/>
              </a:rPr>
              <a:t>+ also fails.</a:t>
            </a:r>
          </a:p>
          <a:p>
            <a:pPr marL="457200" lvl="1" indent="0">
              <a:buNone/>
            </a:pPr>
            <a:endParaRPr lang="en-US" sz="2400" dirty="0" smtClean="0">
              <a:solidFill>
                <a:schemeClr val="tx1">
                  <a:lumMod val="50000"/>
                  <a:lumOff val="50000"/>
                </a:schemeClr>
              </a:solidFill>
              <a:latin typeface="Century Gothic" pitchFamily="34" charset="0"/>
            </a:endParaRPr>
          </a:p>
        </p:txBody>
      </p:sp>
    </p:spTree>
    <p:extLst>
      <p:ext uri="{BB962C8B-B14F-4D97-AF65-F5344CB8AC3E}">
        <p14:creationId xmlns:p14="http://schemas.microsoft.com/office/powerpoint/2010/main" val="2999160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6200000">
            <a:off x="207346" y="2389425"/>
            <a:ext cx="919227"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Real</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itle 1"/>
          <p:cNvSpPr>
            <a:spLocks noGrp="1"/>
          </p:cNvSpPr>
          <p:nvPr>
            <p:ph type="title"/>
          </p:nvPr>
        </p:nvSpPr>
        <p:spPr/>
        <p:txBody>
          <a:bodyPr>
            <a:normAutofit fontScale="90000"/>
          </a:bodyPr>
          <a:lstStyle/>
          <a:p>
            <a:r>
              <a:rPr lang="en-US" dirty="0" smtClean="0">
                <a:latin typeface="Century Gothic" pitchFamily="34" charset="0"/>
              </a:rPr>
              <a:t>But...</a:t>
            </a:r>
            <a:br>
              <a:rPr lang="en-US" dirty="0" smtClean="0">
                <a:latin typeface="Century Gothic" pitchFamily="34" charset="0"/>
              </a:rPr>
            </a:br>
            <a:r>
              <a:rPr lang="en-US" sz="2700" dirty="0" smtClean="0">
                <a:solidFill>
                  <a:srgbClr val="FF0000"/>
                </a:solidFill>
                <a:latin typeface="Century Gothic" pitchFamily="34" charset="0"/>
              </a:rPr>
              <a:t>WE FOUND A PROBLEM IN THE DECOY GENERATION</a:t>
            </a:r>
            <a:endParaRPr lang="en-US" sz="2700" dirty="0">
              <a:solidFill>
                <a:srgbClr val="FF0000"/>
              </a:solidFill>
              <a:latin typeface="Century Gothic" pitchFamily="34" charset="0"/>
            </a:endParaRPr>
          </a:p>
        </p:txBody>
      </p:sp>
      <p:sp>
        <p:nvSpPr>
          <p:cNvPr id="7" name="Right Arrow 6"/>
          <p:cNvSpPr/>
          <p:nvPr/>
        </p:nvSpPr>
        <p:spPr>
          <a:xfrm>
            <a:off x="3406367" y="2478402"/>
            <a:ext cx="565689" cy="294468"/>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351232" y="1932562"/>
            <a:ext cx="1490718" cy="1477328"/>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dirty="0" smtClean="0">
                <a:solidFill>
                  <a:schemeClr val="accent2">
                    <a:lumMod val="75000"/>
                  </a:schemeClr>
                </a:solidFill>
                <a:latin typeface="Monaco"/>
              </a:rPr>
              <a:t>family</a:t>
            </a:r>
            <a:r>
              <a:rPr lang="en-US" dirty="0" smtClean="0">
                <a:solidFill>
                  <a:srgbClr val="0070C0"/>
                </a:solidFill>
                <a:latin typeface="Monaco"/>
              </a:rPr>
              <a:t>00</a:t>
            </a:r>
          </a:p>
          <a:p>
            <a:pPr fontAlgn="t"/>
            <a:r>
              <a:rPr lang="en-US" dirty="0" smtClean="0">
                <a:solidFill>
                  <a:schemeClr val="accent2">
                    <a:lumMod val="75000"/>
                  </a:schemeClr>
                </a:solidFill>
                <a:latin typeface="Monaco"/>
              </a:rPr>
              <a:t>family</a:t>
            </a:r>
            <a:r>
              <a:rPr lang="en-US" dirty="0" smtClean="0">
                <a:solidFill>
                  <a:srgbClr val="0070C0"/>
                </a:solidFill>
                <a:latin typeface="Monaco"/>
              </a:rPr>
              <a:t>01</a:t>
            </a:r>
            <a:endParaRPr lang="en-US" dirty="0">
              <a:solidFill>
                <a:srgbClr val="0070C0"/>
              </a:solidFill>
              <a:latin typeface="Monaco"/>
            </a:endParaRPr>
          </a:p>
          <a:p>
            <a:pPr fontAlgn="t"/>
            <a:r>
              <a:rPr lang="en-US" dirty="0">
                <a:solidFill>
                  <a:schemeClr val="accent2">
                    <a:lumMod val="75000"/>
                  </a:schemeClr>
                </a:solidFill>
                <a:latin typeface="Monaco"/>
              </a:rPr>
              <a:t>family</a:t>
            </a:r>
            <a:r>
              <a:rPr lang="en-US" dirty="0">
                <a:solidFill>
                  <a:srgbClr val="00B050"/>
                </a:solidFill>
                <a:latin typeface="Monaco"/>
              </a:rPr>
              <a:t>.</a:t>
            </a:r>
            <a:r>
              <a:rPr lang="en-US" dirty="0">
                <a:solidFill>
                  <a:srgbClr val="0070C0"/>
                </a:solidFill>
                <a:latin typeface="Monaco"/>
              </a:rPr>
              <a:t>1</a:t>
            </a:r>
          </a:p>
          <a:p>
            <a:pPr fontAlgn="t"/>
            <a:r>
              <a:rPr lang="en-US" dirty="0" smtClean="0">
                <a:solidFill>
                  <a:schemeClr val="accent4">
                    <a:lumMod val="50000"/>
                  </a:schemeClr>
                </a:solidFill>
                <a:latin typeface="Monaco"/>
              </a:rPr>
              <a:t>qwerty </a:t>
            </a:r>
            <a:r>
              <a:rPr lang="en-US" dirty="0" smtClean="0">
                <a:solidFill>
                  <a:srgbClr val="00B050"/>
                </a:solidFill>
                <a:latin typeface="Monaco"/>
              </a:rPr>
              <a:t>poiuyt</a:t>
            </a:r>
            <a:r>
              <a:rPr lang="en-US" dirty="0" smtClean="0">
                <a:solidFill>
                  <a:srgbClr val="0070C0"/>
                </a:solidFill>
                <a:latin typeface="Monaco"/>
              </a:rPr>
              <a:t>.12</a:t>
            </a:r>
            <a:endParaRPr lang="en-US" dirty="0">
              <a:solidFill>
                <a:srgbClr val="0070C0"/>
              </a:solidFill>
              <a:latin typeface="Monaco"/>
            </a:endParaRPr>
          </a:p>
        </p:txBody>
      </p:sp>
      <p:sp>
        <p:nvSpPr>
          <p:cNvPr id="14" name="TextBox 13"/>
          <p:cNvSpPr txBox="1"/>
          <p:nvPr/>
        </p:nvSpPr>
        <p:spPr>
          <a:xfrm>
            <a:off x="4642724" y="1932562"/>
            <a:ext cx="1020408" cy="1477328"/>
          </a:xfrm>
          <a:prstGeom prst="rect">
            <a:avLst/>
          </a:prstGeom>
          <a:noFill/>
          <a:ln w="12700">
            <a:solidFill>
              <a:srgbClr val="002060"/>
            </a:solidFill>
            <a:prstDash val="dash"/>
          </a:ln>
        </p:spPr>
        <p:txBody>
          <a:bodyPr wrap="square" lIns="91440" tIns="0" rIns="0" bIns="91440" rtlCol="0">
            <a:spAutoFit/>
          </a:bodyPr>
          <a:lstStyle/>
          <a:p>
            <a:r>
              <a:rPr lang="en-US" dirty="0" smtClean="0">
                <a:solidFill>
                  <a:schemeClr val="accent2">
                    <a:lumMod val="75000"/>
                  </a:schemeClr>
                </a:solidFill>
                <a:latin typeface="Monaco" pitchFamily="49" charset="0"/>
              </a:rPr>
              <a:t>W</a:t>
            </a:r>
            <a:r>
              <a:rPr lang="en-US" baseline="-25000" dirty="0" smtClean="0">
                <a:solidFill>
                  <a:schemeClr val="accent2">
                    <a:lumMod val="75000"/>
                  </a:schemeClr>
                </a:solidFill>
                <a:latin typeface="Monaco" pitchFamily="49" charset="0"/>
              </a:rPr>
              <a:t>6</a:t>
            </a:r>
            <a:r>
              <a:rPr lang="en-US" dirty="0" smtClean="0">
                <a:latin typeface="Monaco" pitchFamily="49" charset="0"/>
              </a:rPr>
              <a:t>D</a:t>
            </a:r>
            <a:r>
              <a:rPr lang="en-US" baseline="-25000" dirty="0" smtClean="0">
                <a:latin typeface="Monaco" pitchFamily="49" charset="0"/>
              </a:rPr>
              <a:t>2</a:t>
            </a:r>
          </a:p>
          <a:p>
            <a:r>
              <a:rPr lang="en-US" dirty="0" smtClean="0">
                <a:solidFill>
                  <a:schemeClr val="accent2">
                    <a:lumMod val="75000"/>
                  </a:schemeClr>
                </a:solidFill>
                <a:latin typeface="Monaco" pitchFamily="49" charset="0"/>
              </a:rPr>
              <a:t>W</a:t>
            </a:r>
            <a:r>
              <a:rPr lang="en-US" baseline="-25000" dirty="0" smtClean="0">
                <a:solidFill>
                  <a:schemeClr val="accent2">
                    <a:lumMod val="75000"/>
                  </a:schemeClr>
                </a:solidFill>
                <a:latin typeface="Monaco" pitchFamily="49" charset="0"/>
              </a:rPr>
              <a:t>6</a:t>
            </a:r>
            <a:r>
              <a:rPr lang="en-US" dirty="0" smtClean="0">
                <a:latin typeface="Monaco" pitchFamily="49" charset="0"/>
              </a:rPr>
              <a:t>D</a:t>
            </a:r>
            <a:r>
              <a:rPr lang="en-US" baseline="-25000" dirty="0" smtClean="0">
                <a:latin typeface="Monaco" pitchFamily="49" charset="0"/>
              </a:rPr>
              <a:t>2</a:t>
            </a:r>
            <a:r>
              <a:rPr lang="en-US" baseline="30000" dirty="0">
                <a:latin typeface="Monaco" pitchFamily="49" charset="0"/>
              </a:rPr>
              <a:t>1</a:t>
            </a:r>
            <a:endParaRPr lang="en-US" baseline="30000" dirty="0" smtClean="0">
              <a:latin typeface="Monaco" pitchFamily="49" charset="0"/>
            </a:endParaRPr>
          </a:p>
          <a:p>
            <a:r>
              <a:rPr lang="en-US" dirty="0" smtClean="0">
                <a:solidFill>
                  <a:schemeClr val="accent2">
                    <a:lumMod val="75000"/>
                  </a:schemeClr>
                </a:solidFill>
                <a:latin typeface="Monaco" pitchFamily="49" charset="0"/>
              </a:rPr>
              <a:t>W</a:t>
            </a:r>
            <a:r>
              <a:rPr lang="en-US" baseline="-25000" dirty="0" smtClean="0">
                <a:solidFill>
                  <a:schemeClr val="accent2">
                    <a:lumMod val="75000"/>
                  </a:schemeClr>
                </a:solidFill>
                <a:latin typeface="Monaco" pitchFamily="49" charset="0"/>
              </a:rPr>
              <a:t>6</a:t>
            </a:r>
            <a:r>
              <a:rPr lang="en-US" dirty="0" smtClean="0">
                <a:latin typeface="Monaco" pitchFamily="49" charset="0"/>
              </a:rPr>
              <a:t>S</a:t>
            </a:r>
            <a:r>
              <a:rPr lang="en-US" baseline="-25000" dirty="0" smtClean="0">
                <a:latin typeface="Monaco" pitchFamily="49" charset="0"/>
              </a:rPr>
              <a:t>1</a:t>
            </a:r>
            <a:r>
              <a:rPr lang="en-US" dirty="0" smtClean="0">
                <a:latin typeface="Monaco" pitchFamily="49" charset="0"/>
              </a:rPr>
              <a:t>D</a:t>
            </a:r>
            <a:r>
              <a:rPr lang="en-US" baseline="-25000" dirty="0" smtClean="0">
                <a:latin typeface="Monaco" pitchFamily="49" charset="0"/>
              </a:rPr>
              <a:t>1</a:t>
            </a:r>
          </a:p>
          <a:p>
            <a:r>
              <a:rPr lang="en-US" dirty="0" smtClean="0">
                <a:solidFill>
                  <a:schemeClr val="accent4">
                    <a:lumMod val="50000"/>
                  </a:schemeClr>
                </a:solidFill>
                <a:latin typeface="Monaco"/>
              </a:rPr>
              <a:t>W</a:t>
            </a:r>
            <a:r>
              <a:rPr lang="en-US" baseline="-25000" dirty="0" smtClean="0">
                <a:solidFill>
                  <a:schemeClr val="accent4">
                    <a:lumMod val="50000"/>
                  </a:schemeClr>
                </a:solidFill>
                <a:latin typeface="Monaco"/>
              </a:rPr>
              <a:t>6</a:t>
            </a:r>
            <a:r>
              <a:rPr lang="en-US" baseline="30000" dirty="0" smtClean="0">
                <a:solidFill>
                  <a:schemeClr val="accent4">
                    <a:lumMod val="50000"/>
                  </a:schemeClr>
                </a:solidFill>
                <a:latin typeface="Monaco"/>
              </a:rPr>
              <a:t>1</a:t>
            </a:r>
            <a:endParaRPr lang="en-US" baseline="30000" dirty="0">
              <a:solidFill>
                <a:schemeClr val="accent4">
                  <a:lumMod val="50000"/>
                </a:schemeClr>
              </a:solidFill>
              <a:latin typeface="Monaco"/>
            </a:endParaRPr>
          </a:p>
          <a:p>
            <a:r>
              <a:rPr lang="en-US" dirty="0" smtClean="0">
                <a:solidFill>
                  <a:schemeClr val="accent3">
                    <a:lumMod val="50000"/>
                  </a:schemeClr>
                </a:solidFill>
                <a:latin typeface="Monaco" pitchFamily="49" charset="0"/>
              </a:rPr>
              <a:t>W</a:t>
            </a:r>
            <a:r>
              <a:rPr lang="en-US" baseline="-25000" dirty="0" smtClean="0">
                <a:solidFill>
                  <a:schemeClr val="accent3">
                    <a:lumMod val="50000"/>
                  </a:schemeClr>
                </a:solidFill>
                <a:latin typeface="Monaco" pitchFamily="49" charset="0"/>
              </a:rPr>
              <a:t>6</a:t>
            </a:r>
            <a:r>
              <a:rPr lang="en-US" baseline="30000" dirty="0" smtClean="0">
                <a:solidFill>
                  <a:schemeClr val="accent3">
                    <a:lumMod val="50000"/>
                  </a:schemeClr>
                </a:solidFill>
                <a:latin typeface="Monaco" pitchFamily="49" charset="0"/>
              </a:rPr>
              <a:t>2</a:t>
            </a:r>
            <a:r>
              <a:rPr lang="en-US" dirty="0" smtClean="0">
                <a:latin typeface="Monaco" pitchFamily="49" charset="0"/>
              </a:rPr>
              <a:t>S</a:t>
            </a:r>
            <a:r>
              <a:rPr lang="en-US" baseline="-25000" dirty="0" smtClean="0">
                <a:latin typeface="Monaco" pitchFamily="49" charset="0"/>
              </a:rPr>
              <a:t>1</a:t>
            </a:r>
            <a:r>
              <a:rPr lang="en-US" dirty="0" smtClean="0">
                <a:latin typeface="Monaco" pitchFamily="49" charset="0"/>
              </a:rPr>
              <a:t>D</a:t>
            </a:r>
            <a:r>
              <a:rPr lang="en-US" baseline="-25000" dirty="0" smtClean="0">
                <a:latin typeface="Monaco" pitchFamily="49" charset="0"/>
              </a:rPr>
              <a:t>2</a:t>
            </a:r>
            <a:r>
              <a:rPr lang="en-US" baseline="30000" dirty="0">
                <a:latin typeface="Monaco" pitchFamily="49" charset="0"/>
              </a:rPr>
              <a:t>2</a:t>
            </a:r>
          </a:p>
        </p:txBody>
      </p:sp>
      <p:cxnSp>
        <p:nvCxnSpPr>
          <p:cNvPr id="21" name="Straight Arrow Connector 20"/>
          <p:cNvCxnSpPr/>
          <p:nvPr/>
        </p:nvCxnSpPr>
        <p:spPr>
          <a:xfrm flipH="1">
            <a:off x="3078529" y="3514133"/>
            <a:ext cx="1392378" cy="5359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339808" y="4116330"/>
            <a:ext cx="1302422"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2">
                    <a:lumMod val="75000"/>
                  </a:schemeClr>
                </a:solidFill>
                <a:latin typeface="Monaco"/>
              </a:rPr>
              <a:t>abcdef</a:t>
            </a:r>
            <a:r>
              <a:rPr lang="en-US" sz="1600" dirty="0">
                <a:solidFill>
                  <a:srgbClr val="0070C0"/>
                </a:solidFill>
                <a:latin typeface="Monaco"/>
              </a:rPr>
              <a:t>12</a:t>
            </a:r>
          </a:p>
          <a:p>
            <a:pPr fontAlgn="t"/>
            <a:r>
              <a:rPr lang="en-US" sz="1600" dirty="0">
                <a:solidFill>
                  <a:schemeClr val="accent2">
                    <a:lumMod val="75000"/>
                  </a:schemeClr>
                </a:solidFill>
                <a:latin typeface="Monaco"/>
              </a:rPr>
              <a:t>abcdef</a:t>
            </a:r>
            <a:r>
              <a:rPr lang="en-US" sz="1600" dirty="0">
                <a:solidFill>
                  <a:srgbClr val="0070C0"/>
                </a:solidFill>
                <a:latin typeface="Monaco"/>
              </a:rPr>
              <a:t>02</a:t>
            </a:r>
          </a:p>
          <a:p>
            <a:pPr fontAlgn="t"/>
            <a:r>
              <a:rPr lang="en-US" sz="1600" dirty="0">
                <a:solidFill>
                  <a:schemeClr val="accent2">
                    <a:lumMod val="75000"/>
                  </a:schemeClr>
                </a:solidFill>
                <a:latin typeface="Monaco"/>
              </a:rPr>
              <a:t>abcdef</a:t>
            </a:r>
            <a:r>
              <a:rPr lang="en-US" sz="1600" dirty="0">
                <a:solidFill>
                  <a:srgbClr val="00B050"/>
                </a:solidFill>
                <a:latin typeface="Monaco"/>
              </a:rPr>
              <a:t>#</a:t>
            </a:r>
            <a:r>
              <a:rPr lang="en-US" sz="1600" dirty="0">
                <a:solidFill>
                  <a:srgbClr val="0070C0"/>
                </a:solidFill>
                <a:latin typeface="Monaco"/>
              </a:rPr>
              <a:t>1</a:t>
            </a:r>
          </a:p>
          <a:p>
            <a:pPr fontAlgn="t"/>
            <a:r>
              <a:rPr lang="en-US" sz="1600" dirty="0" err="1">
                <a:solidFill>
                  <a:schemeClr val="accent4">
                    <a:lumMod val="50000"/>
                  </a:schemeClr>
                </a:solidFill>
                <a:latin typeface="Monaco"/>
              </a:rPr>
              <a:t>thomas</a:t>
            </a:r>
            <a:endParaRPr lang="en-US" sz="1600" dirty="0">
              <a:solidFill>
                <a:schemeClr val="accent4">
                  <a:lumMod val="50000"/>
                </a:schemeClr>
              </a:solidFill>
              <a:latin typeface="Monaco"/>
            </a:endParaRPr>
          </a:p>
          <a:p>
            <a:pPr fontAlgn="t"/>
            <a:r>
              <a:rPr lang="en-US" sz="1600" dirty="0" smtClean="0">
                <a:solidFill>
                  <a:srgbClr val="00B050"/>
                </a:solidFill>
                <a:latin typeface="Monaco"/>
              </a:rPr>
              <a:t>temple</a:t>
            </a:r>
            <a:r>
              <a:rPr lang="en-US" sz="1600" dirty="0">
                <a:solidFill>
                  <a:srgbClr val="00B050"/>
                </a:solidFill>
                <a:latin typeface="Monaco"/>
              </a:rPr>
              <a:t>#</a:t>
            </a:r>
            <a:r>
              <a:rPr lang="en-US" sz="1600" dirty="0">
                <a:solidFill>
                  <a:srgbClr val="0070C0"/>
                </a:solidFill>
                <a:latin typeface="Monaco"/>
              </a:rPr>
              <a:t>00</a:t>
            </a:r>
          </a:p>
        </p:txBody>
      </p:sp>
      <p:sp>
        <p:nvSpPr>
          <p:cNvPr id="25" name="TextBox 24"/>
          <p:cNvSpPr txBox="1"/>
          <p:nvPr/>
        </p:nvSpPr>
        <p:spPr>
          <a:xfrm>
            <a:off x="4474833" y="4116330"/>
            <a:ext cx="1294011"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2">
                    <a:lumMod val="75000"/>
                  </a:schemeClr>
                </a:solidFill>
                <a:latin typeface="Monaco"/>
              </a:rPr>
              <a:t>travis</a:t>
            </a:r>
            <a:r>
              <a:rPr lang="en-US" sz="1600" dirty="0">
                <a:solidFill>
                  <a:srgbClr val="0070C0"/>
                </a:solidFill>
                <a:latin typeface="Monaco"/>
              </a:rPr>
              <a:t>99</a:t>
            </a:r>
          </a:p>
          <a:p>
            <a:pPr fontAlgn="t"/>
            <a:r>
              <a:rPr lang="en-US" sz="1600" dirty="0">
                <a:solidFill>
                  <a:schemeClr val="accent2">
                    <a:lumMod val="75000"/>
                  </a:schemeClr>
                </a:solidFill>
                <a:latin typeface="Monaco"/>
              </a:rPr>
              <a:t>travis</a:t>
            </a:r>
            <a:r>
              <a:rPr lang="en-US" sz="1600" dirty="0">
                <a:solidFill>
                  <a:srgbClr val="0070C0"/>
                </a:solidFill>
                <a:latin typeface="Monaco"/>
              </a:rPr>
              <a:t>12</a:t>
            </a:r>
          </a:p>
          <a:p>
            <a:pPr fontAlgn="t"/>
            <a:r>
              <a:rPr lang="en-US" sz="1600" dirty="0" smtClean="0">
                <a:solidFill>
                  <a:schemeClr val="accent2">
                    <a:lumMod val="75000"/>
                  </a:schemeClr>
                </a:solidFill>
                <a:latin typeface="Monaco"/>
              </a:rPr>
              <a:t>travis</a:t>
            </a:r>
            <a:r>
              <a:rPr lang="en-US" sz="1600" dirty="0" smtClean="0">
                <a:solidFill>
                  <a:srgbClr val="00B050"/>
                </a:solidFill>
                <a:latin typeface="Monaco"/>
              </a:rPr>
              <a:t>@</a:t>
            </a:r>
            <a:r>
              <a:rPr lang="en-US" sz="1600" dirty="0" smtClean="0">
                <a:solidFill>
                  <a:srgbClr val="0070C0"/>
                </a:solidFill>
                <a:latin typeface="Monaco"/>
              </a:rPr>
              <a:t>7</a:t>
            </a:r>
            <a:endParaRPr lang="en-US" sz="1600" dirty="0">
              <a:solidFill>
                <a:srgbClr val="0070C0"/>
              </a:solidFill>
              <a:latin typeface="Monaco"/>
            </a:endParaRPr>
          </a:p>
          <a:p>
            <a:pPr fontAlgn="t"/>
            <a:r>
              <a:rPr lang="en-US" sz="1600" dirty="0">
                <a:solidFill>
                  <a:schemeClr val="accent4">
                    <a:lumMod val="50000"/>
                  </a:schemeClr>
                </a:solidFill>
                <a:latin typeface="Monaco"/>
              </a:rPr>
              <a:t>soccer</a:t>
            </a:r>
            <a:r>
              <a:rPr lang="en-US" sz="1600" dirty="0" smtClean="0">
                <a:solidFill>
                  <a:srgbClr val="00B050"/>
                </a:solidFill>
                <a:latin typeface="Monaco"/>
              </a:rPr>
              <a:t> smiles@</a:t>
            </a:r>
            <a:r>
              <a:rPr lang="en-US" sz="1600" dirty="0" smtClean="0">
                <a:solidFill>
                  <a:srgbClr val="0070C0"/>
                </a:solidFill>
                <a:latin typeface="Monaco"/>
              </a:rPr>
              <a:t>33</a:t>
            </a:r>
            <a:endParaRPr lang="en-US" sz="1600" dirty="0">
              <a:solidFill>
                <a:srgbClr val="0070C0"/>
              </a:solidFill>
              <a:latin typeface="Monaco"/>
            </a:endParaRPr>
          </a:p>
        </p:txBody>
      </p:sp>
      <p:sp>
        <p:nvSpPr>
          <p:cNvPr id="27" name="TextBox 26"/>
          <p:cNvSpPr txBox="1"/>
          <p:nvPr/>
        </p:nvSpPr>
        <p:spPr>
          <a:xfrm>
            <a:off x="6964733" y="4123580"/>
            <a:ext cx="1318653"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2">
                    <a:lumMod val="75000"/>
                  </a:schemeClr>
                </a:solidFill>
                <a:latin typeface="Monaco"/>
              </a:rPr>
              <a:t>scooby</a:t>
            </a:r>
            <a:r>
              <a:rPr lang="en-US" sz="1600" dirty="0">
                <a:solidFill>
                  <a:srgbClr val="0070C0"/>
                </a:solidFill>
                <a:latin typeface="Monaco"/>
              </a:rPr>
              <a:t>33</a:t>
            </a:r>
          </a:p>
          <a:p>
            <a:pPr fontAlgn="t"/>
            <a:r>
              <a:rPr lang="en-US" sz="1600" dirty="0">
                <a:solidFill>
                  <a:schemeClr val="accent2">
                    <a:lumMod val="75000"/>
                  </a:schemeClr>
                </a:solidFill>
                <a:latin typeface="Monaco"/>
              </a:rPr>
              <a:t>scooby</a:t>
            </a:r>
            <a:r>
              <a:rPr lang="en-US" sz="1600" dirty="0">
                <a:solidFill>
                  <a:srgbClr val="0070C0"/>
                </a:solidFill>
                <a:latin typeface="Monaco"/>
              </a:rPr>
              <a:t>45</a:t>
            </a:r>
          </a:p>
          <a:p>
            <a:pPr fontAlgn="t"/>
            <a:r>
              <a:rPr lang="en-US" sz="1600" dirty="0" smtClean="0">
                <a:solidFill>
                  <a:schemeClr val="accent2">
                    <a:lumMod val="75000"/>
                  </a:schemeClr>
                </a:solidFill>
                <a:latin typeface="Monaco"/>
              </a:rPr>
              <a:t>scooby</a:t>
            </a:r>
            <a:r>
              <a:rPr lang="en-US" sz="1600" dirty="0" smtClean="0">
                <a:solidFill>
                  <a:srgbClr val="00B050"/>
                </a:solidFill>
                <a:latin typeface="Monaco"/>
              </a:rPr>
              <a:t>!</a:t>
            </a:r>
            <a:r>
              <a:rPr lang="en-US" sz="1600" dirty="0" smtClean="0">
                <a:solidFill>
                  <a:srgbClr val="0070C0"/>
                </a:solidFill>
                <a:latin typeface="Monaco"/>
              </a:rPr>
              <a:t>3</a:t>
            </a:r>
            <a:endParaRPr lang="en-US" sz="1600" dirty="0">
              <a:solidFill>
                <a:srgbClr val="0070C0"/>
              </a:solidFill>
              <a:latin typeface="Monaco"/>
            </a:endParaRPr>
          </a:p>
          <a:p>
            <a:pPr fontAlgn="t"/>
            <a:r>
              <a:rPr lang="en-US" sz="1600" dirty="0" err="1">
                <a:solidFill>
                  <a:schemeClr val="accent4">
                    <a:lumMod val="50000"/>
                  </a:schemeClr>
                </a:solidFill>
                <a:latin typeface="Monaco"/>
              </a:rPr>
              <a:t>vanbus</a:t>
            </a:r>
            <a:r>
              <a:rPr lang="en-US" sz="1600" dirty="0" smtClean="0">
                <a:solidFill>
                  <a:srgbClr val="00B050"/>
                </a:solidFill>
                <a:latin typeface="Monaco"/>
              </a:rPr>
              <a:t> </a:t>
            </a:r>
            <a:r>
              <a:rPr lang="en-US" sz="1600" dirty="0">
                <a:solidFill>
                  <a:srgbClr val="00B050"/>
                </a:solidFill>
                <a:latin typeface="Monaco"/>
              </a:rPr>
              <a:t>weiwei!</a:t>
            </a:r>
            <a:r>
              <a:rPr lang="en-US" sz="1600" dirty="0">
                <a:solidFill>
                  <a:srgbClr val="0070C0"/>
                </a:solidFill>
                <a:latin typeface="Monaco"/>
              </a:rPr>
              <a:t>69</a:t>
            </a:r>
          </a:p>
        </p:txBody>
      </p:sp>
      <p:sp>
        <p:nvSpPr>
          <p:cNvPr id="29" name="Rectangle 28"/>
          <p:cNvSpPr/>
          <p:nvPr/>
        </p:nvSpPr>
        <p:spPr>
          <a:xfrm>
            <a:off x="4821286" y="3413804"/>
            <a:ext cx="646331" cy="323165"/>
          </a:xfrm>
          <a:prstGeom prst="rect">
            <a:avLst/>
          </a:prstGeom>
          <a:solidFill>
            <a:schemeClr val="bg1"/>
          </a:solidFill>
          <a:ln w="12700">
            <a:solidFill>
              <a:srgbClr val="002060"/>
            </a:solidFill>
            <a:prstDash val="dash"/>
          </a:ln>
        </p:spPr>
        <p:txBody>
          <a:bodyPr wrap="none" tIns="0">
            <a:spAutoFit/>
          </a:bodyPr>
          <a:lstStyle/>
          <a:p>
            <a:r>
              <a:rPr lang="en-US" b="1" dirty="0" smtClean="0">
                <a:solidFill>
                  <a:schemeClr val="accent6">
                    <a:lumMod val="50000"/>
                  </a:schemeClr>
                </a:solidFill>
                <a:latin typeface="Monaco" pitchFamily="49" charset="0"/>
                <a:ea typeface="Cambria Math" pitchFamily="18" charset="0"/>
              </a:rPr>
              <a:t>W</a:t>
            </a:r>
            <a:r>
              <a:rPr lang="en-US" b="1" baseline="-25000" dirty="0" smtClean="0">
                <a:solidFill>
                  <a:schemeClr val="accent6">
                    <a:lumMod val="50000"/>
                  </a:schemeClr>
                </a:solidFill>
                <a:latin typeface="Monaco" pitchFamily="49" charset="0"/>
                <a:ea typeface="Cambria Math" pitchFamily="18" charset="0"/>
              </a:rPr>
              <a:t>6</a:t>
            </a:r>
            <a:r>
              <a:rPr lang="en-US" b="1" dirty="0" smtClean="0">
                <a:solidFill>
                  <a:schemeClr val="accent6"/>
                </a:solidFill>
                <a:latin typeface="Monaco" pitchFamily="49" charset="0"/>
                <a:ea typeface="Cambria Math" pitchFamily="18" charset="0"/>
              </a:rPr>
              <a:t>D</a:t>
            </a:r>
            <a:r>
              <a:rPr lang="en-US" b="1" baseline="-25000" dirty="0" smtClean="0">
                <a:solidFill>
                  <a:schemeClr val="accent6"/>
                </a:solidFill>
                <a:latin typeface="Monaco" pitchFamily="49" charset="0"/>
                <a:ea typeface="Cambria Math" pitchFamily="18" charset="0"/>
              </a:rPr>
              <a:t>1</a:t>
            </a:r>
            <a:endParaRPr lang="en-US" baseline="-25000" dirty="0">
              <a:solidFill>
                <a:schemeClr val="accent6"/>
              </a:solidFill>
            </a:endParaRPr>
          </a:p>
        </p:txBody>
      </p:sp>
      <p:sp>
        <p:nvSpPr>
          <p:cNvPr id="36" name="Rectangle 35"/>
          <p:cNvSpPr/>
          <p:nvPr/>
        </p:nvSpPr>
        <p:spPr>
          <a:xfrm>
            <a:off x="1504440" y="3425910"/>
            <a:ext cx="1149674" cy="323165"/>
          </a:xfrm>
          <a:prstGeom prst="rect">
            <a:avLst/>
          </a:prstGeom>
          <a:ln w="19050">
            <a:solidFill>
              <a:srgbClr val="00B0F0"/>
            </a:solidFill>
          </a:ln>
        </p:spPr>
        <p:txBody>
          <a:bodyPr wrap="none" tIns="0" bIns="45720">
            <a:spAutoFit/>
          </a:bodyPr>
          <a:lstStyle/>
          <a:p>
            <a:r>
              <a:rPr lang="en-US" b="1" dirty="0" smtClean="0">
                <a:solidFill>
                  <a:schemeClr val="accent6">
                    <a:lumMod val="50000"/>
                  </a:schemeClr>
                </a:solidFill>
                <a:latin typeface="Monaco" pitchFamily="49" charset="0"/>
              </a:rPr>
              <a:t>mypass</a:t>
            </a:r>
            <a:r>
              <a:rPr lang="en-US" b="1" dirty="0" smtClean="0">
                <a:solidFill>
                  <a:schemeClr val="accent6"/>
                </a:solidFill>
                <a:latin typeface="Monaco" pitchFamily="49" charset="0"/>
              </a:rPr>
              <a:t>4</a:t>
            </a:r>
            <a:endParaRPr lang="en-US" b="1" dirty="0">
              <a:solidFill>
                <a:schemeClr val="accent6"/>
              </a:solidFill>
            </a:endParaRPr>
          </a:p>
        </p:txBody>
      </p:sp>
      <p:sp>
        <p:nvSpPr>
          <p:cNvPr id="33" name="TextBox 32"/>
          <p:cNvSpPr txBox="1"/>
          <p:nvPr/>
        </p:nvSpPr>
        <p:spPr>
          <a:xfrm>
            <a:off x="6024280" y="4701105"/>
            <a:ext cx="415498" cy="369332"/>
          </a:xfrm>
          <a:prstGeom prst="rect">
            <a:avLst/>
          </a:prstGeom>
          <a:noFill/>
        </p:spPr>
        <p:txBody>
          <a:bodyPr wrap="none" rtlCol="0">
            <a:spAutoFit/>
          </a:bodyPr>
          <a:lstStyle/>
          <a:p>
            <a:r>
              <a:rPr lang="en-US" dirty="0" smtClean="0"/>
              <a:t>....</a:t>
            </a:r>
            <a:endParaRPr lang="en-US" dirty="0"/>
          </a:p>
        </p:txBody>
      </p:sp>
      <p:cxnSp>
        <p:nvCxnSpPr>
          <p:cNvPr id="38" name="Straight Arrow Connector 37"/>
          <p:cNvCxnSpPr/>
          <p:nvPr/>
        </p:nvCxnSpPr>
        <p:spPr>
          <a:xfrm>
            <a:off x="5105610" y="3815785"/>
            <a:ext cx="0" cy="2370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878284" y="3484660"/>
            <a:ext cx="1459966" cy="504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1528988" y="3770081"/>
            <a:ext cx="315483" cy="1862048"/>
          </a:xfrm>
          <a:prstGeom prst="rect">
            <a:avLst/>
          </a:prstGeom>
          <a:noFill/>
        </p:spPr>
        <p:txBody>
          <a:bodyPr wrap="square" lIns="91440" tIns="45720" rIns="91440" bIns="45720">
            <a:spAutoFit/>
          </a:bodyPr>
          <a:lstStyle/>
          <a:p>
            <a:pPr algn="ctr"/>
            <a:r>
              <a:rPr lang="en-US" sz="11500" cap="none" spc="0" dirty="0" smtClean="0">
                <a:ln w="12700">
                  <a:solidFill>
                    <a:schemeClr val="tx2">
                      <a:satMod val="155000"/>
                    </a:schemeClr>
                  </a:solidFill>
                  <a:prstDash val="solid"/>
                </a:ln>
                <a:solidFill>
                  <a:schemeClr val="bg2">
                    <a:tint val="85000"/>
                    <a:satMod val="155000"/>
                  </a:schemeClr>
                </a:solidFill>
              </a:rPr>
              <a:t>{</a:t>
            </a:r>
            <a:endParaRPr lang="en-US" sz="11500" cap="none" spc="0" dirty="0">
              <a:ln w="12700">
                <a:solidFill>
                  <a:schemeClr val="tx2">
                    <a:satMod val="155000"/>
                  </a:schemeClr>
                </a:solidFill>
                <a:prstDash val="solid"/>
              </a:ln>
              <a:solidFill>
                <a:schemeClr val="bg2">
                  <a:tint val="85000"/>
                  <a:satMod val="155000"/>
                </a:schemeClr>
              </a:solidFill>
            </a:endParaRPr>
          </a:p>
        </p:txBody>
      </p:sp>
      <p:sp>
        <p:nvSpPr>
          <p:cNvPr id="48" name="Right Arrow 47"/>
          <p:cNvSpPr/>
          <p:nvPr/>
        </p:nvSpPr>
        <p:spPr>
          <a:xfrm rot="10800000">
            <a:off x="5878284" y="2113107"/>
            <a:ext cx="422622" cy="199785"/>
          </a:xfrm>
          <a:prstGeom prst="rightArrow">
            <a:avLst/>
          </a:prstGeom>
          <a:solidFill>
            <a:schemeClr val="bg2">
              <a:lumMod val="90000"/>
            </a:schemeClr>
          </a:solid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rot="16200000">
            <a:off x="163109" y="4527537"/>
            <a:ext cx="1392689"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Decoys</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3" name="Rectangle 52"/>
          <p:cNvSpPr/>
          <p:nvPr/>
        </p:nvSpPr>
        <p:spPr>
          <a:xfrm>
            <a:off x="6311922" y="1890087"/>
            <a:ext cx="1919756"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Templates</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468726" y="4133792"/>
            <a:ext cx="8175811" cy="1200329"/>
          </a:xfrm>
          <a:prstGeom prst="rect">
            <a:avLst/>
          </a:prstGeom>
          <a:solidFill>
            <a:schemeClr val="bg1"/>
          </a:solidFill>
          <a:ln>
            <a:solidFill>
              <a:schemeClr val="tx1"/>
            </a:solidFill>
          </a:ln>
        </p:spPr>
        <p:txBody>
          <a:bodyPr wrap="square" rtlCol="0">
            <a:spAutoFit/>
          </a:bodyPr>
          <a:lstStyle/>
          <a:p>
            <a:pPr algn="ctr"/>
            <a:r>
              <a:rPr lang="en-US" sz="3600" dirty="0" smtClean="0">
                <a:solidFill>
                  <a:srgbClr val="FF0000"/>
                </a:solidFill>
                <a:latin typeface="Century Gothic" pitchFamily="34" charset="0"/>
              </a:rPr>
              <a:t>All master passwords share the </a:t>
            </a:r>
            <a:r>
              <a:rPr lang="en-US" sz="3600" b="1" dirty="0" smtClean="0">
                <a:solidFill>
                  <a:srgbClr val="FF0000"/>
                </a:solidFill>
                <a:latin typeface="Century Gothic" pitchFamily="34" charset="0"/>
              </a:rPr>
              <a:t>same template!</a:t>
            </a:r>
            <a:endParaRPr lang="en-US" sz="3600" b="1" dirty="0">
              <a:solidFill>
                <a:srgbClr val="FF0000"/>
              </a:solidFill>
              <a:latin typeface="Century Gothic" pitchFamily="34" charset="0"/>
            </a:endParaRPr>
          </a:p>
        </p:txBody>
      </p:sp>
      <p:sp>
        <p:nvSpPr>
          <p:cNvPr id="10" name="Rectangle 9"/>
          <p:cNvSpPr/>
          <p:nvPr/>
        </p:nvSpPr>
        <p:spPr>
          <a:xfrm>
            <a:off x="4597497" y="5439769"/>
            <a:ext cx="1048685" cy="292388"/>
          </a:xfrm>
          <a:prstGeom prst="rect">
            <a:avLst/>
          </a:prstGeom>
          <a:solidFill>
            <a:schemeClr val="bg1"/>
          </a:solidFill>
          <a:ln w="19050">
            <a:solidFill>
              <a:srgbClr val="00B0F0"/>
            </a:solidFill>
          </a:ln>
        </p:spPr>
        <p:txBody>
          <a:bodyPr wrap="none" tIns="0" bIns="45720">
            <a:spAutoFit/>
          </a:bodyPr>
          <a:lstStyle/>
          <a:p>
            <a:r>
              <a:rPr lang="en-US" sz="1600" b="1" dirty="0" smtClean="0">
                <a:solidFill>
                  <a:schemeClr val="accent6">
                    <a:lumMod val="50000"/>
                  </a:schemeClr>
                </a:solidFill>
                <a:latin typeface="Monaco" pitchFamily="49" charset="0"/>
              </a:rPr>
              <a:t>violet</a:t>
            </a:r>
            <a:r>
              <a:rPr lang="en-US" sz="1600" b="1" dirty="0" smtClean="0">
                <a:solidFill>
                  <a:schemeClr val="accent6"/>
                </a:solidFill>
                <a:latin typeface="Monaco" pitchFamily="49" charset="0"/>
              </a:rPr>
              <a:t>9</a:t>
            </a:r>
            <a:endParaRPr lang="en-US" sz="1600" b="1" dirty="0">
              <a:solidFill>
                <a:schemeClr val="accent6"/>
              </a:solidFill>
            </a:endParaRPr>
          </a:p>
        </p:txBody>
      </p:sp>
      <p:sp>
        <p:nvSpPr>
          <p:cNvPr id="34" name="Rectangle 33"/>
          <p:cNvSpPr/>
          <p:nvPr/>
        </p:nvSpPr>
        <p:spPr>
          <a:xfrm>
            <a:off x="7055120" y="5454495"/>
            <a:ext cx="1048685" cy="292388"/>
          </a:xfrm>
          <a:prstGeom prst="rect">
            <a:avLst/>
          </a:prstGeom>
          <a:solidFill>
            <a:schemeClr val="bg1"/>
          </a:solidFill>
          <a:ln w="19050">
            <a:solidFill>
              <a:srgbClr val="00B0F0"/>
            </a:solidFill>
          </a:ln>
        </p:spPr>
        <p:txBody>
          <a:bodyPr wrap="none" tIns="0" bIns="45720">
            <a:spAutoFit/>
          </a:bodyPr>
          <a:lstStyle/>
          <a:p>
            <a:r>
              <a:rPr lang="en-US" sz="1600" b="1" dirty="0" smtClean="0">
                <a:solidFill>
                  <a:schemeClr val="accent6">
                    <a:lumMod val="50000"/>
                  </a:schemeClr>
                </a:solidFill>
                <a:latin typeface="Monaco" pitchFamily="49" charset="0"/>
              </a:rPr>
              <a:t>zxcvbn</a:t>
            </a:r>
            <a:r>
              <a:rPr lang="en-US" sz="1600" b="1" dirty="0" smtClean="0">
                <a:solidFill>
                  <a:schemeClr val="accent6"/>
                </a:solidFill>
                <a:latin typeface="Monaco" pitchFamily="49" charset="0"/>
              </a:rPr>
              <a:t>9</a:t>
            </a:r>
            <a:endParaRPr lang="en-US" sz="1600" b="1" dirty="0">
              <a:solidFill>
                <a:schemeClr val="accent6"/>
              </a:solidFill>
            </a:endParaRPr>
          </a:p>
        </p:txBody>
      </p:sp>
      <p:sp>
        <p:nvSpPr>
          <p:cNvPr id="35" name="Rectangle 34"/>
          <p:cNvSpPr/>
          <p:nvPr/>
        </p:nvSpPr>
        <p:spPr>
          <a:xfrm>
            <a:off x="2466676" y="5455127"/>
            <a:ext cx="1048685" cy="292388"/>
          </a:xfrm>
          <a:prstGeom prst="rect">
            <a:avLst/>
          </a:prstGeom>
          <a:solidFill>
            <a:schemeClr val="bg1"/>
          </a:solidFill>
          <a:ln w="19050">
            <a:solidFill>
              <a:srgbClr val="00B0F0"/>
            </a:solidFill>
          </a:ln>
        </p:spPr>
        <p:txBody>
          <a:bodyPr wrap="none" tIns="0" bIns="45720">
            <a:spAutoFit/>
          </a:bodyPr>
          <a:lstStyle/>
          <a:p>
            <a:r>
              <a:rPr lang="en-US" sz="1600" b="1" dirty="0">
                <a:solidFill>
                  <a:schemeClr val="accent6">
                    <a:lumMod val="50000"/>
                  </a:schemeClr>
                </a:solidFill>
                <a:latin typeface="Monaco" pitchFamily="49" charset="0"/>
              </a:rPr>
              <a:t>shishi</a:t>
            </a:r>
            <a:r>
              <a:rPr lang="en-US" sz="1600" b="1" dirty="0">
                <a:solidFill>
                  <a:schemeClr val="accent6">
                    <a:lumMod val="75000"/>
                  </a:schemeClr>
                </a:solidFill>
                <a:latin typeface="Monaco" pitchFamily="49" charset="0"/>
              </a:rPr>
              <a:t>1</a:t>
            </a:r>
            <a:endParaRPr lang="en-US" sz="1600" b="1" dirty="0">
              <a:solidFill>
                <a:schemeClr val="accent6">
                  <a:lumMod val="75000"/>
                </a:schemeClr>
              </a:solidFill>
            </a:endParaRPr>
          </a:p>
        </p:txBody>
      </p:sp>
    </p:spTree>
    <p:extLst>
      <p:ext uri="{BB962C8B-B14F-4D97-AF65-F5344CB8AC3E}">
        <p14:creationId xmlns:p14="http://schemas.microsoft.com/office/powerpoint/2010/main" val="3507334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100"/>
                                  </p:stCondLst>
                                  <p:childTnLst>
                                    <p:set>
                                      <p:cBhvr>
                                        <p:cTn id="63" dur="1" fill="hold">
                                          <p:stCondLst>
                                            <p:cond delay="0"/>
                                          </p:stCondLst>
                                        </p:cTn>
                                        <p:tgtEl>
                                          <p:spTgt spid="38"/>
                                        </p:tgtEl>
                                        <p:attrNameLst>
                                          <p:attrName>style.visibility</p:attrName>
                                        </p:attrNameLst>
                                      </p:cBhvr>
                                      <p:to>
                                        <p:strVal val="visible"/>
                                      </p:to>
                                    </p:set>
                                  </p:childTnLst>
                                </p:cTn>
                              </p:par>
                            </p:childTnLst>
                          </p:cTn>
                        </p:par>
                        <p:par>
                          <p:cTn id="64" fill="hold">
                            <p:stCondLst>
                              <p:cond delay="100"/>
                            </p:stCondLst>
                            <p:childTnLst>
                              <p:par>
                                <p:cTn id="65" presetID="1"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par>
                          <p:cTn id="67" fill="hold">
                            <p:stCondLst>
                              <p:cond delay="100"/>
                            </p:stCondLst>
                            <p:childTnLst>
                              <p:par>
                                <p:cTn id="68" presetID="1" presetClass="entr" presetSubtype="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1000" fill="hold"/>
                                        <p:tgtEl>
                                          <p:spTgt spid="3"/>
                                        </p:tgtEl>
                                        <p:attrNameLst>
                                          <p:attrName>ppt_w</p:attrName>
                                        </p:attrNameLst>
                                      </p:cBhvr>
                                      <p:tavLst>
                                        <p:tav tm="0">
                                          <p:val>
                                            <p:fltVal val="0"/>
                                          </p:val>
                                        </p:tav>
                                        <p:tav tm="100000">
                                          <p:val>
                                            <p:strVal val="#ppt_w"/>
                                          </p:val>
                                        </p:tav>
                                      </p:tavLst>
                                    </p:anim>
                                    <p:anim calcmode="lin" valueType="num">
                                      <p:cBhvr>
                                        <p:cTn id="79" dur="1000" fill="hold"/>
                                        <p:tgtEl>
                                          <p:spTgt spid="3"/>
                                        </p:tgtEl>
                                        <p:attrNameLst>
                                          <p:attrName>ppt_h</p:attrName>
                                        </p:attrNameLst>
                                      </p:cBhvr>
                                      <p:tavLst>
                                        <p:tav tm="0">
                                          <p:val>
                                            <p:fltVal val="0"/>
                                          </p:val>
                                        </p:tav>
                                        <p:tav tm="100000">
                                          <p:val>
                                            <p:strVal val="#ppt_h"/>
                                          </p:val>
                                        </p:tav>
                                      </p:tavLst>
                                    </p:anim>
                                    <p:animEffect transition="in" filter="fade">
                                      <p:cBhvr>
                                        <p:cTn id="80" dur="1000"/>
                                        <p:tgtEl>
                                          <p:spTgt spid="3"/>
                                        </p:tgtEl>
                                      </p:cBhvr>
                                    </p:animEffect>
                                  </p:childTnLst>
                                </p:cTn>
                              </p:par>
                              <p:par>
                                <p:cTn id="81" presetID="6" presetClass="emph" presetSubtype="0" fill="hold" grpId="1" nodeType="withEffect">
                                  <p:stCondLst>
                                    <p:cond delay="0"/>
                                  </p:stCondLst>
                                  <p:childTnLst>
                                    <p:animScale>
                                      <p:cBhvr>
                                        <p:cTn id="82" dur="2000" fill="hold"/>
                                        <p:tgtEl>
                                          <p:spTgt spid="35"/>
                                        </p:tgtEl>
                                      </p:cBhvr>
                                      <p:by x="150000" y="150000"/>
                                    </p:animScale>
                                  </p:childTnLst>
                                </p:cTn>
                              </p:par>
                              <p:par>
                                <p:cTn id="83" presetID="6" presetClass="emph" presetSubtype="0" fill="hold" grpId="1" nodeType="withEffect">
                                  <p:stCondLst>
                                    <p:cond delay="0"/>
                                  </p:stCondLst>
                                  <p:childTnLst>
                                    <p:animScale>
                                      <p:cBhvr>
                                        <p:cTn id="84" dur="2000" fill="hold"/>
                                        <p:tgtEl>
                                          <p:spTgt spid="10"/>
                                        </p:tgtEl>
                                      </p:cBhvr>
                                      <p:by x="150000" y="150000"/>
                                    </p:animScale>
                                  </p:childTnLst>
                                </p:cTn>
                              </p:par>
                              <p:par>
                                <p:cTn id="85" presetID="6" presetClass="emph" presetSubtype="0" fill="hold" grpId="1" nodeType="withEffect">
                                  <p:stCondLst>
                                    <p:cond delay="0"/>
                                  </p:stCondLst>
                                  <p:childTnLst>
                                    <p:animScale>
                                      <p:cBhvr>
                                        <p:cTn id="86" dur="2000" fill="hold"/>
                                        <p:tgtEl>
                                          <p:spTgt spid="34"/>
                                        </p:tgtEl>
                                      </p:cBhvr>
                                      <p:by x="150000" y="150000"/>
                                    </p:animScale>
                                  </p:childTnLst>
                                </p:cTn>
                              </p:par>
                              <p:par>
                                <p:cTn id="87" presetID="6" presetClass="emph" presetSubtype="0" fill="hold" grpId="1" nodeType="withEffect">
                                  <p:stCondLst>
                                    <p:cond delay="0"/>
                                  </p:stCondLst>
                                  <p:childTnLst>
                                    <p:animScale>
                                      <p:cBhvr>
                                        <p:cTn id="88"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 grpId="0"/>
      <p:bldP spid="7" grpId="0" animBg="1"/>
      <p:bldP spid="19" grpId="0" animBg="1"/>
      <p:bldP spid="14" grpId="0" animBg="1"/>
      <p:bldP spid="24" grpId="0" animBg="1"/>
      <p:bldP spid="25" grpId="0" animBg="1"/>
      <p:bldP spid="27" grpId="0" animBg="1"/>
      <p:bldP spid="29" grpId="0" animBg="1"/>
      <p:bldP spid="29" grpId="1" animBg="1"/>
      <p:bldP spid="36" grpId="0" animBg="1"/>
      <p:bldP spid="33" grpId="0"/>
      <p:bldP spid="46" grpId="0"/>
      <p:bldP spid="48" grpId="0" animBg="1"/>
      <p:bldP spid="52" grpId="0" animBg="1"/>
      <p:bldP spid="53" grpId="0" animBg="1"/>
      <p:bldP spid="3" grpId="0" animBg="1"/>
      <p:bldP spid="10" grpId="0" animBg="1"/>
      <p:bldP spid="10" grpId="1" animBg="1"/>
      <p:bldP spid="34" grpId="0" animBg="1"/>
      <p:bldP spid="34" grpId="1" animBg="1"/>
      <p:bldP spid="35" grpId="0" animBg="1"/>
      <p:bldP spid="3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Honey Encryption</a:t>
            </a:r>
            <a:endParaRPr lang="en-US" dirty="0">
              <a:latin typeface="Century Gothic" pitchFamily="34" charset="0"/>
            </a:endParaRP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945751" y="1255517"/>
            <a:ext cx="1252497" cy="368834"/>
          </a:xfrm>
          <a:prstGeom prst="rect">
            <a:avLst/>
          </a:prstGeom>
          <a:noFill/>
          <a:ln>
            <a:solidFill>
              <a:srgbClr val="00B050"/>
            </a:solidFill>
          </a:ln>
        </p:spPr>
        <p:txBody>
          <a:bodyPr wrap="square" rtlCol="0">
            <a:spAutoFit/>
          </a:bodyPr>
          <a:lstStyle/>
          <a:p>
            <a:pPr algn="ctr"/>
            <a:r>
              <a:rPr lang="en-US" dirty="0" smtClean="0">
                <a:solidFill>
                  <a:srgbClr val="00B050"/>
                </a:solidFill>
                <a:latin typeface="Century Gothic" pitchFamily="34" charset="0"/>
              </a:rPr>
              <a:t>Plaintext</a:t>
            </a:r>
            <a:endParaRPr lang="en-US" dirty="0">
              <a:solidFill>
                <a:srgbClr val="00B050"/>
              </a:solidFill>
              <a:latin typeface="Century Gothic" pitchFamily="34" charset="0"/>
            </a:endParaRPr>
          </a:p>
        </p:txBody>
      </p:sp>
      <p:cxnSp>
        <p:nvCxnSpPr>
          <p:cNvPr id="18" name="Straight Arrow Connector 17"/>
          <p:cNvCxnSpPr>
            <a:stCxn id="17" idx="2"/>
          </p:cNvCxnSpPr>
          <p:nvPr/>
        </p:nvCxnSpPr>
        <p:spPr>
          <a:xfrm>
            <a:off x="4572000" y="1624351"/>
            <a:ext cx="0" cy="676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628050" y="1778061"/>
            <a:ext cx="615874" cy="369332"/>
          </a:xfrm>
          <a:prstGeom prst="rect">
            <a:avLst/>
          </a:prstGeom>
          <a:noFill/>
          <a:ln>
            <a:noFill/>
          </a:ln>
        </p:spPr>
        <p:txBody>
          <a:bodyPr wrap="none" rtlCol="0">
            <a:spAutoFit/>
          </a:bodyPr>
          <a:lstStyle/>
          <a:p>
            <a:pPr algn="ctr"/>
            <a:r>
              <a:rPr lang="en-US" i="1" dirty="0" err="1" smtClean="0">
                <a:solidFill>
                  <a:schemeClr val="accent6"/>
                </a:solidFill>
                <a:latin typeface="Oxford" pitchFamily="18" charset="0"/>
              </a:rPr>
              <a:t>mpw</a:t>
            </a:r>
            <a:r>
              <a:rPr lang="en-US" i="1" dirty="0" smtClean="0">
                <a:solidFill>
                  <a:schemeClr val="accent6"/>
                </a:solidFill>
                <a:latin typeface="Oxford" pitchFamily="18" charset="0"/>
              </a:rPr>
              <a:t>*</a:t>
            </a:r>
            <a:endParaRPr lang="en-US" baseline="-25000" dirty="0">
              <a:solidFill>
                <a:schemeClr val="accent6"/>
              </a:solidFill>
              <a:latin typeface="Oxford" pitchFamily="18" charset="0"/>
            </a:endParaRPr>
          </a:p>
        </p:txBody>
      </p:sp>
      <p:sp>
        <p:nvSpPr>
          <p:cNvPr id="31" name="TextBox 30"/>
          <p:cNvSpPr txBox="1"/>
          <p:nvPr/>
        </p:nvSpPr>
        <p:spPr>
          <a:xfrm>
            <a:off x="3857384" y="3235051"/>
            <a:ext cx="1429230" cy="369332"/>
          </a:xfrm>
          <a:prstGeom prst="rect">
            <a:avLst/>
          </a:prstGeom>
          <a:noFill/>
          <a:ln>
            <a:solidFill>
              <a:srgbClr val="7030A0"/>
            </a:solidFill>
          </a:ln>
        </p:spPr>
        <p:txBody>
          <a:bodyPr wrap="square" rtlCol="0">
            <a:spAutoFit/>
          </a:bodyPr>
          <a:lstStyle/>
          <a:p>
            <a:pPr algn="ctr"/>
            <a:r>
              <a:rPr lang="en-US" dirty="0" err="1" smtClean="0">
                <a:solidFill>
                  <a:srgbClr val="7030A0"/>
                </a:solidFill>
                <a:latin typeface="Century Gothic" pitchFamily="34" charset="0"/>
              </a:rPr>
              <a:t>Ciphertext</a:t>
            </a:r>
            <a:endParaRPr lang="en-US" dirty="0">
              <a:solidFill>
                <a:srgbClr val="7030A0"/>
              </a:solidFill>
              <a:latin typeface="Century Gothic" pitchFamily="34" charset="0"/>
            </a:endParaRPr>
          </a:p>
        </p:txBody>
      </p:sp>
      <p:cxnSp>
        <p:nvCxnSpPr>
          <p:cNvPr id="32" name="Straight Arrow Connector 31"/>
          <p:cNvCxnSpPr>
            <a:stCxn id="14370" idx="4"/>
            <a:endCxn id="31" idx="0"/>
          </p:cNvCxnSpPr>
          <p:nvPr/>
        </p:nvCxnSpPr>
        <p:spPr>
          <a:xfrm>
            <a:off x="4570844" y="2805722"/>
            <a:ext cx="1155" cy="4293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1" idx="2"/>
            <a:endCxn id="112" idx="0"/>
          </p:cNvCxnSpPr>
          <p:nvPr/>
        </p:nvCxnSpPr>
        <p:spPr>
          <a:xfrm flipH="1">
            <a:off x="3137920" y="3604383"/>
            <a:ext cx="1434079" cy="12969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31" idx="2"/>
            <a:endCxn id="109" idx="6"/>
          </p:cNvCxnSpPr>
          <p:nvPr/>
        </p:nvCxnSpPr>
        <p:spPr>
          <a:xfrm flipH="1">
            <a:off x="2077284" y="3604383"/>
            <a:ext cx="2494715" cy="502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31" idx="2"/>
            <a:endCxn id="115" idx="0"/>
          </p:cNvCxnSpPr>
          <p:nvPr/>
        </p:nvCxnSpPr>
        <p:spPr>
          <a:xfrm>
            <a:off x="4571999" y="3604383"/>
            <a:ext cx="1147244" cy="12969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628805" y="3536837"/>
            <a:ext cx="509115" cy="369332"/>
          </a:xfrm>
          <a:prstGeom prst="rect">
            <a:avLst/>
          </a:prstGeom>
          <a:noFill/>
          <a:ln>
            <a:noFill/>
          </a:ln>
        </p:spPr>
        <p:txBody>
          <a:bodyPr wrap="none" lIns="45720" rIns="45720" rtlCol="0">
            <a:spAutoFit/>
          </a:bodyPr>
          <a:lstStyle/>
          <a:p>
            <a:pPr algn="ctr"/>
            <a:r>
              <a:rPr lang="en-US" i="1" dirty="0" smtClean="0">
                <a:solidFill>
                  <a:schemeClr val="accent6"/>
                </a:solidFill>
                <a:latin typeface="Oxford" pitchFamily="18" charset="0"/>
              </a:rPr>
              <a:t>mpw</a:t>
            </a:r>
            <a:r>
              <a:rPr lang="en-US" baseline="-25000" dirty="0" smtClean="0">
                <a:solidFill>
                  <a:schemeClr val="accent6"/>
                </a:solidFill>
                <a:latin typeface="Oxford" pitchFamily="18" charset="0"/>
              </a:rPr>
              <a:t>1</a:t>
            </a:r>
            <a:endParaRPr lang="en-US" baseline="-25000" dirty="0">
              <a:solidFill>
                <a:schemeClr val="accent6"/>
              </a:solidFill>
              <a:latin typeface="Oxford" pitchFamily="18" charset="0"/>
            </a:endParaRPr>
          </a:p>
        </p:txBody>
      </p:sp>
      <p:sp>
        <p:nvSpPr>
          <p:cNvPr id="69" name="TextBox 68"/>
          <p:cNvSpPr txBox="1"/>
          <p:nvPr/>
        </p:nvSpPr>
        <p:spPr>
          <a:xfrm>
            <a:off x="3455065" y="4174039"/>
            <a:ext cx="601447" cy="369332"/>
          </a:xfrm>
          <a:prstGeom prst="rect">
            <a:avLst/>
          </a:prstGeom>
          <a:solidFill>
            <a:schemeClr val="bg1"/>
          </a:solidFill>
          <a:ln>
            <a:solidFill>
              <a:schemeClr val="bg1"/>
            </a:solidFill>
          </a:ln>
        </p:spPr>
        <p:txBody>
          <a:bodyPr wrap="none" rtlCol="0">
            <a:spAutoFit/>
          </a:bodyPr>
          <a:lstStyle/>
          <a:p>
            <a:pPr algn="ctr"/>
            <a:r>
              <a:rPr lang="en-US" i="1" dirty="0" smtClean="0">
                <a:solidFill>
                  <a:schemeClr val="accent6"/>
                </a:solidFill>
                <a:latin typeface="Oxford" pitchFamily="18" charset="0"/>
              </a:rPr>
              <a:t>mpw</a:t>
            </a:r>
            <a:r>
              <a:rPr lang="en-US" baseline="-25000" dirty="0">
                <a:solidFill>
                  <a:schemeClr val="accent6"/>
                </a:solidFill>
                <a:latin typeface="Oxford" pitchFamily="18" charset="0"/>
              </a:rPr>
              <a:t>2</a:t>
            </a:r>
          </a:p>
        </p:txBody>
      </p:sp>
      <p:sp>
        <p:nvSpPr>
          <p:cNvPr id="70" name="TextBox 69"/>
          <p:cNvSpPr txBox="1"/>
          <p:nvPr/>
        </p:nvSpPr>
        <p:spPr>
          <a:xfrm>
            <a:off x="5545282" y="3617574"/>
            <a:ext cx="601447" cy="369332"/>
          </a:xfrm>
          <a:prstGeom prst="rect">
            <a:avLst/>
          </a:prstGeom>
          <a:noFill/>
          <a:ln>
            <a:noFill/>
          </a:ln>
        </p:spPr>
        <p:txBody>
          <a:bodyPr wrap="none" rtlCol="0">
            <a:spAutoFit/>
          </a:bodyPr>
          <a:lstStyle/>
          <a:p>
            <a:pPr algn="ctr"/>
            <a:r>
              <a:rPr lang="en-US" i="1" dirty="0" smtClean="0">
                <a:solidFill>
                  <a:schemeClr val="accent6"/>
                </a:solidFill>
                <a:latin typeface="Oxford" pitchFamily="18" charset="0"/>
              </a:rPr>
              <a:t>mpw</a:t>
            </a:r>
            <a:r>
              <a:rPr lang="en-US" i="1" baseline="-25000" dirty="0" smtClean="0">
                <a:solidFill>
                  <a:schemeClr val="accent6"/>
                </a:solidFill>
                <a:latin typeface="Oxford" pitchFamily="18" charset="0"/>
              </a:rPr>
              <a:t>3</a:t>
            </a:r>
            <a:endParaRPr lang="en-US" baseline="-25000" dirty="0">
              <a:solidFill>
                <a:schemeClr val="accent6"/>
              </a:solidFill>
              <a:latin typeface="Oxford" pitchFamily="18" charset="0"/>
            </a:endParaRPr>
          </a:p>
        </p:txBody>
      </p:sp>
      <p:sp>
        <p:nvSpPr>
          <p:cNvPr id="14370" name="Oval 14369"/>
          <p:cNvSpPr/>
          <p:nvPr/>
        </p:nvSpPr>
        <p:spPr>
          <a:xfrm>
            <a:off x="3810494" y="2301103"/>
            <a:ext cx="1520699" cy="504619"/>
          </a:xfrm>
          <a:prstGeom prst="ellipse">
            <a:avLst/>
          </a:prstGeom>
          <a:no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2">
                    <a:lumMod val="50000"/>
                  </a:schemeClr>
                </a:solidFill>
              </a:rPr>
              <a:t>HE-Encrypt</a:t>
            </a:r>
          </a:p>
        </p:txBody>
      </p:sp>
      <p:sp>
        <p:nvSpPr>
          <p:cNvPr id="109" name="Oval 108"/>
          <p:cNvSpPr/>
          <p:nvPr/>
        </p:nvSpPr>
        <p:spPr>
          <a:xfrm>
            <a:off x="556585" y="3854086"/>
            <a:ext cx="1520699" cy="504619"/>
          </a:xfrm>
          <a:prstGeom prst="ellipse">
            <a:avLst/>
          </a:prstGeom>
          <a:no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2">
                    <a:lumMod val="50000"/>
                  </a:schemeClr>
                </a:solidFill>
              </a:rPr>
              <a:t>HE-Decrypt</a:t>
            </a:r>
            <a:endParaRPr lang="en-US" dirty="0">
              <a:solidFill>
                <a:schemeClr val="tx2">
                  <a:lumMod val="50000"/>
                </a:schemeClr>
              </a:solidFill>
            </a:endParaRPr>
          </a:p>
        </p:txBody>
      </p:sp>
      <p:sp>
        <p:nvSpPr>
          <p:cNvPr id="112" name="Oval 111"/>
          <p:cNvSpPr/>
          <p:nvPr/>
        </p:nvSpPr>
        <p:spPr>
          <a:xfrm>
            <a:off x="2377570" y="4901347"/>
            <a:ext cx="1520699" cy="504619"/>
          </a:xfrm>
          <a:prstGeom prst="ellipse">
            <a:avLst/>
          </a:prstGeom>
          <a:no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2">
                    <a:lumMod val="50000"/>
                  </a:schemeClr>
                </a:solidFill>
              </a:rPr>
              <a:t>HE-Decrypt</a:t>
            </a:r>
            <a:endParaRPr lang="en-US" dirty="0">
              <a:solidFill>
                <a:schemeClr val="tx2">
                  <a:lumMod val="50000"/>
                </a:schemeClr>
              </a:solidFill>
            </a:endParaRPr>
          </a:p>
        </p:txBody>
      </p:sp>
      <p:sp>
        <p:nvSpPr>
          <p:cNvPr id="115" name="Oval 114"/>
          <p:cNvSpPr/>
          <p:nvPr/>
        </p:nvSpPr>
        <p:spPr>
          <a:xfrm>
            <a:off x="4958893" y="4901347"/>
            <a:ext cx="1520699" cy="504619"/>
          </a:xfrm>
          <a:prstGeom prst="ellipse">
            <a:avLst/>
          </a:prstGeom>
          <a:no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2">
                    <a:lumMod val="50000"/>
                  </a:schemeClr>
                </a:solidFill>
              </a:rPr>
              <a:t>HE-Decrypt</a:t>
            </a:r>
            <a:endParaRPr lang="en-US" dirty="0">
              <a:solidFill>
                <a:schemeClr val="tx2">
                  <a:lumMod val="50000"/>
                </a:schemeClr>
              </a:solidFill>
            </a:endParaRPr>
          </a:p>
        </p:txBody>
      </p:sp>
      <p:sp>
        <p:nvSpPr>
          <p:cNvPr id="119" name="Oval 118"/>
          <p:cNvSpPr/>
          <p:nvPr/>
        </p:nvSpPr>
        <p:spPr>
          <a:xfrm>
            <a:off x="6835125" y="3955646"/>
            <a:ext cx="1520699" cy="504619"/>
          </a:xfrm>
          <a:prstGeom prst="ellipse">
            <a:avLst/>
          </a:prstGeom>
          <a:no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schemeClr val="tx2">
                    <a:lumMod val="50000"/>
                  </a:schemeClr>
                </a:solidFill>
              </a:rPr>
              <a:t>HE-Decrypt</a:t>
            </a:r>
            <a:endParaRPr lang="en-US" dirty="0">
              <a:solidFill>
                <a:schemeClr val="tx2">
                  <a:lumMod val="50000"/>
                </a:schemeClr>
              </a:solidFill>
            </a:endParaRPr>
          </a:p>
        </p:txBody>
      </p:sp>
      <p:cxnSp>
        <p:nvCxnSpPr>
          <p:cNvPr id="120" name="Straight Arrow Connector 119"/>
          <p:cNvCxnSpPr>
            <a:stCxn id="31" idx="2"/>
            <a:endCxn id="119" idx="2"/>
          </p:cNvCxnSpPr>
          <p:nvPr/>
        </p:nvCxnSpPr>
        <p:spPr>
          <a:xfrm>
            <a:off x="4571999" y="3604383"/>
            <a:ext cx="2263126" cy="603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4952668" y="4174039"/>
            <a:ext cx="601447" cy="369332"/>
          </a:xfrm>
          <a:prstGeom prst="rect">
            <a:avLst/>
          </a:prstGeom>
          <a:solidFill>
            <a:schemeClr val="bg1"/>
          </a:solidFill>
          <a:ln>
            <a:solidFill>
              <a:schemeClr val="bg1"/>
            </a:solidFill>
          </a:ln>
        </p:spPr>
        <p:txBody>
          <a:bodyPr wrap="none" rtlCol="0">
            <a:spAutoFit/>
          </a:bodyPr>
          <a:lstStyle/>
          <a:p>
            <a:pPr algn="ctr"/>
            <a:r>
              <a:rPr lang="en-US" i="1" dirty="0" smtClean="0">
                <a:solidFill>
                  <a:schemeClr val="accent6"/>
                </a:solidFill>
                <a:latin typeface="Oxford" pitchFamily="18" charset="0"/>
              </a:rPr>
              <a:t>mpw</a:t>
            </a:r>
            <a:r>
              <a:rPr lang="en-US" baseline="-25000" dirty="0">
                <a:solidFill>
                  <a:schemeClr val="accent6"/>
                </a:solidFill>
                <a:latin typeface="Oxford" pitchFamily="18" charset="0"/>
              </a:rPr>
              <a:t>2</a:t>
            </a:r>
          </a:p>
        </p:txBody>
      </p:sp>
    </p:spTree>
    <p:extLst>
      <p:ext uri="{BB962C8B-B14F-4D97-AF65-F5344CB8AC3E}">
        <p14:creationId xmlns:p14="http://schemas.microsoft.com/office/powerpoint/2010/main" val="394198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Decoy Technique</a:t>
            </a: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(Decoy)</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a:off x="1766277" y="2665046"/>
            <a:ext cx="1939539" cy="86977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solidFill>
                  <a:srgbClr val="00B050"/>
                </a:solidFill>
                <a:latin typeface="Monaco"/>
              </a:rPr>
              <a:t>password</a:t>
            </a:r>
          </a:p>
          <a:p>
            <a:r>
              <a:rPr lang="en-US" sz="1600" dirty="0" err="1">
                <a:solidFill>
                  <a:srgbClr val="00B050"/>
                </a:solidFill>
                <a:latin typeface="Monaco"/>
              </a:rPr>
              <a:t>iloveyou</a:t>
            </a:r>
            <a:r>
              <a:rPr lang="en-US" sz="1600" dirty="0">
                <a:solidFill>
                  <a:srgbClr val="00B050"/>
                </a:solidFill>
                <a:latin typeface="Monaco"/>
              </a:rPr>
              <a:t> pass4ever</a:t>
            </a:r>
          </a:p>
          <a:p>
            <a:r>
              <a:rPr lang="en-US" sz="1600" dirty="0" err="1">
                <a:solidFill>
                  <a:srgbClr val="00B050"/>
                </a:solidFill>
                <a:latin typeface="Monaco"/>
              </a:rPr>
              <a:t>iloveyou</a:t>
            </a:r>
            <a:endParaRPr lang="en-US" sz="1600" dirty="0">
              <a:solidFill>
                <a:srgbClr val="00B050"/>
              </a:solidFill>
              <a:latin typeface="Monaco"/>
            </a:endParaRPr>
          </a:p>
          <a:p>
            <a:r>
              <a:rPr lang="en-US" sz="1600" dirty="0" smtClean="0">
                <a:solidFill>
                  <a:srgbClr val="00B050"/>
                </a:solidFill>
                <a:latin typeface="Monaco"/>
              </a:rPr>
              <a:t>password1</a:t>
            </a:r>
            <a:endParaRPr lang="en-US" sz="1600" dirty="0">
              <a:solidFill>
                <a:srgbClr val="00B050"/>
              </a:solidFill>
              <a:latin typeface="Arial"/>
            </a:endParaRP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8618" y="1315562"/>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28" name="TextBox 27"/>
          <p:cNvSpPr txBox="1"/>
          <p:nvPr/>
        </p:nvSpPr>
        <p:spPr>
          <a:xfrm>
            <a:off x="488858" y="1777226"/>
            <a:ext cx="2255746" cy="584775"/>
          </a:xfrm>
          <a:prstGeom prst="rect">
            <a:avLst/>
          </a:prstGeom>
          <a:noFill/>
        </p:spPr>
        <p:txBody>
          <a:bodyPr wrap="none" rtlCol="0">
            <a:spAutoFit/>
          </a:bodyPr>
          <a:lstStyle/>
          <a:p>
            <a:r>
              <a:rPr lang="en-US" sz="1600" dirty="0" smtClean="0">
                <a:latin typeface="Century Gothic" pitchFamily="34" charset="0"/>
              </a:rPr>
              <a:t>Attacker’s ordering</a:t>
            </a:r>
          </a:p>
          <a:p>
            <a:r>
              <a:rPr lang="en-US" sz="1600" dirty="0" smtClean="0">
                <a:latin typeface="Century Gothic" pitchFamily="34" charset="0"/>
              </a:rPr>
              <a:t>of  master passwords</a:t>
            </a:r>
            <a:endParaRPr lang="en-US" sz="1600" dirty="0">
              <a:latin typeface="Century Gothic" pitchFamily="34" charset="0"/>
            </a:endParaRPr>
          </a:p>
        </p:txBody>
      </p:sp>
      <p:sp>
        <p:nvSpPr>
          <p:cNvPr id="16" name="TextBox 15"/>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b="1" dirty="0" smtClean="0">
                <a:solidFill>
                  <a:schemeClr val="accent6"/>
                </a:solidFill>
                <a:latin typeface="Monaco" pitchFamily="49" charset="0"/>
              </a:rPr>
              <a:t>123456</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i</a:t>
            </a:r>
            <a:r>
              <a:rPr lang="en-US" sz="1600" dirty="0" err="1" smtClean="0">
                <a:solidFill>
                  <a:schemeClr val="accent6"/>
                </a:solidFill>
                <a:latin typeface="Monaco" pitchFamily="49" charset="0"/>
              </a:rPr>
              <a:t>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12" name="Striped Right Arrow 11"/>
          <p:cNvSpPr/>
          <p:nvPr/>
        </p:nvSpPr>
        <p:spPr>
          <a:xfrm rot="8104296">
            <a:off x="7323376" y="2486932"/>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261218" y="1944796"/>
            <a:ext cx="177518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rgbClr val="FF0000"/>
                </a:solidFill>
              </a:rPr>
              <a:t>Decoy</a:t>
            </a:r>
            <a:r>
              <a:rPr lang="en-US" sz="2000" cap="none" spc="0" dirty="0" smtClean="0">
                <a:ln w="11430"/>
                <a:solidFill>
                  <a:srgbClr val="FF0000"/>
                </a:solidFill>
              </a:rPr>
              <a:t> Vault</a:t>
            </a:r>
            <a:endParaRPr lang="en-US" sz="2000" cap="none" spc="0" dirty="0">
              <a:ln w="11430"/>
              <a:solidFill>
                <a:srgbClr val="FF0000"/>
              </a:solidFill>
            </a:endParaRPr>
          </a:p>
        </p:txBody>
      </p:sp>
    </p:spTree>
    <p:extLst>
      <p:ext uri="{BB962C8B-B14F-4D97-AF65-F5344CB8AC3E}">
        <p14:creationId xmlns:p14="http://schemas.microsoft.com/office/powerpoint/2010/main" val="18215426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Decoy Technique</a:t>
            </a: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(Decoy)</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a:off x="1914768" y="2950046"/>
            <a:ext cx="1791048" cy="58477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err="1" smtClean="0">
                <a:solidFill>
                  <a:srgbClr val="00B050"/>
                </a:solidFill>
                <a:latin typeface="Monaco"/>
              </a:rPr>
              <a:t>letmein</a:t>
            </a:r>
            <a:endParaRPr lang="en-US" sz="1600" dirty="0">
              <a:solidFill>
                <a:srgbClr val="00B050"/>
              </a:solidFill>
              <a:latin typeface="Monaco"/>
            </a:endParaRPr>
          </a:p>
          <a:p>
            <a:r>
              <a:rPr lang="en-US" sz="1600" dirty="0" err="1" smtClean="0">
                <a:solidFill>
                  <a:srgbClr val="00B050"/>
                </a:solidFill>
                <a:latin typeface="Monaco"/>
              </a:rPr>
              <a:t>treehouse</a:t>
            </a:r>
            <a:r>
              <a:rPr lang="en-US" sz="1600" dirty="0" smtClean="0">
                <a:solidFill>
                  <a:srgbClr val="00B050"/>
                </a:solidFill>
                <a:latin typeface="Monaco"/>
              </a:rPr>
              <a:t> letme1n</a:t>
            </a:r>
            <a:endParaRPr lang="en-US" sz="1600" dirty="0">
              <a:solidFill>
                <a:srgbClr val="00B050"/>
              </a:solidFill>
              <a:latin typeface="Monaco"/>
            </a:endParaRPr>
          </a:p>
          <a:p>
            <a:r>
              <a:rPr lang="en-US" sz="1600" dirty="0" smtClean="0">
                <a:solidFill>
                  <a:srgbClr val="00B050"/>
                </a:solidFill>
                <a:latin typeface="Monaco"/>
              </a:rPr>
              <a:t>l3tmein!</a:t>
            </a:r>
            <a:endParaRPr lang="en-US" sz="1600" dirty="0">
              <a:solidFill>
                <a:srgbClr val="00B050"/>
              </a:solidFill>
              <a:latin typeface="Monaco"/>
            </a:endParaRPr>
          </a:p>
          <a:p>
            <a:r>
              <a:rPr lang="en-US" sz="1600" dirty="0" smtClean="0">
                <a:solidFill>
                  <a:srgbClr val="00B050"/>
                </a:solidFill>
                <a:latin typeface="Monaco"/>
              </a:rPr>
              <a:t>tr33h0us3</a:t>
            </a:r>
            <a:endParaRPr lang="en-US" sz="1600" dirty="0">
              <a:solidFill>
                <a:srgbClr val="00B050"/>
              </a:solidFill>
              <a:latin typeface="Arial"/>
            </a:endParaRP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8619" y="1315562"/>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28" name="TextBox 27"/>
          <p:cNvSpPr txBox="1"/>
          <p:nvPr/>
        </p:nvSpPr>
        <p:spPr>
          <a:xfrm>
            <a:off x="488858" y="1777226"/>
            <a:ext cx="2255746" cy="584775"/>
          </a:xfrm>
          <a:prstGeom prst="rect">
            <a:avLst/>
          </a:prstGeom>
          <a:noFill/>
        </p:spPr>
        <p:txBody>
          <a:bodyPr wrap="none" rtlCol="0">
            <a:spAutoFit/>
          </a:bodyPr>
          <a:lstStyle/>
          <a:p>
            <a:r>
              <a:rPr lang="en-US" sz="1600" dirty="0" smtClean="0">
                <a:latin typeface="Century Gothic" pitchFamily="34" charset="0"/>
              </a:rPr>
              <a:t>Attacker’s ordering</a:t>
            </a:r>
          </a:p>
          <a:p>
            <a:r>
              <a:rPr lang="en-US" sz="1600" dirty="0" smtClean="0">
                <a:latin typeface="Century Gothic" pitchFamily="34" charset="0"/>
              </a:rPr>
              <a:t>of  master passwords</a:t>
            </a:r>
            <a:endParaRPr lang="en-US" sz="1600" dirty="0">
              <a:latin typeface="Century Gothic" pitchFamily="34" charset="0"/>
            </a:endParaRPr>
          </a:p>
        </p:txBody>
      </p:sp>
      <p:sp>
        <p:nvSpPr>
          <p:cNvPr id="16" name="TextBox 15"/>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b="1" dirty="0" smtClean="0">
                <a:solidFill>
                  <a:schemeClr val="accent6"/>
                </a:solidFill>
                <a:latin typeface="Monaco" pitchFamily="49" charset="0"/>
              </a:rPr>
              <a:t>password</a:t>
            </a:r>
            <a:endParaRPr lang="en-US" sz="1600" b="1" dirty="0">
              <a:solidFill>
                <a:schemeClr val="accent6"/>
              </a:solidFill>
              <a:latin typeface="Monaco" pitchFamily="49" charset="0"/>
            </a:endParaRPr>
          </a:p>
          <a:p>
            <a:r>
              <a:rPr lang="en-US" sz="1600" dirty="0" err="1">
                <a:solidFill>
                  <a:schemeClr val="accent6"/>
                </a:solidFill>
                <a:latin typeface="Monaco" pitchFamily="49" charset="0"/>
              </a:rPr>
              <a:t>i</a:t>
            </a:r>
            <a:r>
              <a:rPr lang="en-US" sz="1600" dirty="0" err="1" smtClean="0">
                <a:solidFill>
                  <a:schemeClr val="accent6"/>
                </a:solidFill>
                <a:latin typeface="Monaco" pitchFamily="49" charset="0"/>
              </a:rPr>
              <a:t>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15" name="Striped Right Arrow 14"/>
          <p:cNvSpPr/>
          <p:nvPr/>
        </p:nvSpPr>
        <p:spPr>
          <a:xfrm rot="8104296">
            <a:off x="7323376" y="2486932"/>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261218" y="1944796"/>
            <a:ext cx="177518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rgbClr val="FF0000"/>
                </a:solidFill>
              </a:rPr>
              <a:t>Decoy</a:t>
            </a:r>
            <a:r>
              <a:rPr lang="en-US" sz="2000" cap="none" spc="0" dirty="0" smtClean="0">
                <a:ln w="11430"/>
                <a:solidFill>
                  <a:srgbClr val="FF0000"/>
                </a:solidFill>
              </a:rPr>
              <a:t> Vault</a:t>
            </a:r>
            <a:endParaRPr lang="en-US" sz="2000" cap="none" spc="0" dirty="0">
              <a:ln w="11430"/>
              <a:solidFill>
                <a:srgbClr val="FF0000"/>
              </a:solidFill>
            </a:endParaRPr>
          </a:p>
        </p:txBody>
      </p:sp>
    </p:spTree>
    <p:extLst>
      <p:ext uri="{BB962C8B-B14F-4D97-AF65-F5344CB8AC3E}">
        <p14:creationId xmlns:p14="http://schemas.microsoft.com/office/powerpoint/2010/main" val="15809780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Decoy Technique</a:t>
            </a: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(Decoy)</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a:off x="1914768" y="3157415"/>
            <a:ext cx="1791048" cy="377408"/>
          </a:xfrm>
          <a:prstGeom prst="bentConnector3">
            <a:avLst>
              <a:gd name="adj1" fmla="val 4650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solidFill>
                  <a:srgbClr val="00B050"/>
                </a:solidFill>
                <a:latin typeface="Monaco"/>
              </a:rPr>
              <a:t>Madona12</a:t>
            </a:r>
            <a:endParaRPr lang="en-US" sz="1600" dirty="0">
              <a:solidFill>
                <a:srgbClr val="00B050"/>
              </a:solidFill>
              <a:latin typeface="Monaco"/>
            </a:endParaRPr>
          </a:p>
          <a:p>
            <a:r>
              <a:rPr lang="en-US" sz="1600" dirty="0" smtClean="0">
                <a:solidFill>
                  <a:srgbClr val="00B050"/>
                </a:solidFill>
                <a:latin typeface="Monaco"/>
              </a:rPr>
              <a:t>Madona12 123456</a:t>
            </a:r>
            <a:endParaRPr lang="en-US" sz="1600" dirty="0">
              <a:solidFill>
                <a:srgbClr val="00B050"/>
              </a:solidFill>
              <a:latin typeface="Monaco"/>
            </a:endParaRPr>
          </a:p>
          <a:p>
            <a:r>
              <a:rPr lang="en-US" sz="1600" dirty="0" smtClean="0">
                <a:solidFill>
                  <a:srgbClr val="00B050"/>
                </a:solidFill>
                <a:latin typeface="Monaco"/>
              </a:rPr>
              <a:t>m@dona1 123456789</a:t>
            </a:r>
            <a:endParaRPr lang="en-US" sz="1600" dirty="0">
              <a:solidFill>
                <a:srgbClr val="00B050"/>
              </a:solidFill>
              <a:latin typeface="Monaco"/>
            </a:endParaRP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8619" y="1315562"/>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28" name="TextBox 27"/>
          <p:cNvSpPr txBox="1"/>
          <p:nvPr/>
        </p:nvSpPr>
        <p:spPr>
          <a:xfrm>
            <a:off x="488858" y="1777226"/>
            <a:ext cx="2255746" cy="584775"/>
          </a:xfrm>
          <a:prstGeom prst="rect">
            <a:avLst/>
          </a:prstGeom>
          <a:noFill/>
        </p:spPr>
        <p:txBody>
          <a:bodyPr wrap="none" rtlCol="0">
            <a:spAutoFit/>
          </a:bodyPr>
          <a:lstStyle/>
          <a:p>
            <a:r>
              <a:rPr lang="en-US" sz="1600" dirty="0" smtClean="0">
                <a:latin typeface="Century Gothic" pitchFamily="34" charset="0"/>
              </a:rPr>
              <a:t>Attacker’s ordering</a:t>
            </a:r>
          </a:p>
          <a:p>
            <a:r>
              <a:rPr lang="en-US" sz="1600" dirty="0" smtClean="0">
                <a:latin typeface="Century Gothic" pitchFamily="34" charset="0"/>
              </a:rPr>
              <a:t>of  master passwords</a:t>
            </a:r>
            <a:endParaRPr lang="en-US" sz="1600" dirty="0">
              <a:latin typeface="Century Gothic" pitchFamily="34" charset="0"/>
            </a:endParaRPr>
          </a:p>
        </p:txBody>
      </p:sp>
      <p:sp>
        <p:nvSpPr>
          <p:cNvPr id="16" name="TextBox 15"/>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b="1" dirty="0" err="1">
                <a:solidFill>
                  <a:schemeClr val="accent6"/>
                </a:solidFill>
                <a:latin typeface="Monaco" pitchFamily="49" charset="0"/>
              </a:rPr>
              <a:t>i</a:t>
            </a:r>
            <a:r>
              <a:rPr lang="en-US" sz="1600" b="1" dirty="0" err="1" smtClean="0">
                <a:solidFill>
                  <a:schemeClr val="accent6"/>
                </a:solidFill>
                <a:latin typeface="Monaco" pitchFamily="49" charset="0"/>
              </a:rPr>
              <a:t>loveyou</a:t>
            </a:r>
            <a:endParaRPr lang="en-US" sz="1600" b="1"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17" name="Striped Right Arrow 16"/>
          <p:cNvSpPr/>
          <p:nvPr/>
        </p:nvSpPr>
        <p:spPr>
          <a:xfrm rot="8104296">
            <a:off x="7323376" y="2486932"/>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261218" y="1944796"/>
            <a:ext cx="177518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rgbClr val="FF0000"/>
                </a:solidFill>
              </a:rPr>
              <a:t>Decoy</a:t>
            </a:r>
            <a:r>
              <a:rPr lang="en-US" sz="2000" cap="none" spc="0" dirty="0" smtClean="0">
                <a:ln w="11430"/>
                <a:solidFill>
                  <a:srgbClr val="FF0000"/>
                </a:solidFill>
              </a:rPr>
              <a:t> Vault</a:t>
            </a:r>
            <a:endParaRPr lang="en-US" sz="2000" cap="none" spc="0" dirty="0">
              <a:ln w="11430"/>
              <a:solidFill>
                <a:srgbClr val="FF0000"/>
              </a:solidFill>
            </a:endParaRPr>
          </a:p>
        </p:txBody>
      </p:sp>
    </p:spTree>
    <p:extLst>
      <p:ext uri="{BB962C8B-B14F-4D97-AF65-F5344CB8AC3E}">
        <p14:creationId xmlns:p14="http://schemas.microsoft.com/office/powerpoint/2010/main" val="1399332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85836" y="4650317"/>
            <a:ext cx="6662010" cy="1938992"/>
          </a:xfrm>
          <a:prstGeom prst="rect">
            <a:avLst/>
          </a:prstGeom>
          <a:ln>
            <a:solidFill>
              <a:schemeClr val="bg2">
                <a:lumMod val="50000"/>
              </a:schemeClr>
            </a:solidFill>
          </a:ln>
        </p:spPr>
        <p:txBody>
          <a:bodyPr wrap="square">
            <a:spAutoFit/>
          </a:bodyPr>
          <a:lstStyle/>
          <a:p>
            <a:pPr marL="285750" indent="-285750">
              <a:buFont typeface="Arial" pitchFamily="34" charset="0"/>
              <a:buChar char="•"/>
            </a:pPr>
            <a:r>
              <a:rPr lang="en-US" sz="2000" dirty="0" smtClean="0">
                <a:solidFill>
                  <a:srgbClr val="FF0000"/>
                </a:solidFill>
                <a:latin typeface="Century Gothic" pitchFamily="34" charset="0"/>
              </a:rPr>
              <a:t>Server Compromise</a:t>
            </a:r>
          </a:p>
          <a:p>
            <a:pPr marL="742950" lvl="1" indent="-285750">
              <a:buFont typeface="Courier New" pitchFamily="49" charset="0"/>
              <a:buChar char="o"/>
            </a:pPr>
            <a:r>
              <a:rPr lang="en-US" sz="1600" dirty="0" smtClean="0">
                <a:latin typeface="Century Gothic" pitchFamily="34" charset="0"/>
              </a:rPr>
              <a:t>L</a:t>
            </a:r>
            <a:r>
              <a:rPr lang="en-US" sz="1600" dirty="0">
                <a:latin typeface="Century Gothic" pitchFamily="34" charset="0"/>
              </a:rPr>
              <a:t>. Whitney, “</a:t>
            </a:r>
            <a:r>
              <a:rPr lang="en-US" sz="1600" dirty="0" err="1">
                <a:latin typeface="Century Gothic" pitchFamily="34" charset="0"/>
              </a:rPr>
              <a:t>LastPass</a:t>
            </a:r>
            <a:r>
              <a:rPr lang="en-US" sz="1600" dirty="0">
                <a:latin typeface="Century Gothic" pitchFamily="34" charset="0"/>
              </a:rPr>
              <a:t> CEO reveals details on </a:t>
            </a:r>
            <a:r>
              <a:rPr lang="en-US" sz="1600" dirty="0" smtClean="0">
                <a:latin typeface="Century Gothic" pitchFamily="34" charset="0"/>
              </a:rPr>
              <a:t>security breach</a:t>
            </a:r>
            <a:r>
              <a:rPr lang="en-US" sz="1600" dirty="0">
                <a:latin typeface="Century Gothic" pitchFamily="34" charset="0"/>
              </a:rPr>
              <a:t>,” </a:t>
            </a:r>
            <a:r>
              <a:rPr lang="en-US" sz="1600" dirty="0" err="1">
                <a:latin typeface="Century Gothic" pitchFamily="34" charset="0"/>
              </a:rPr>
              <a:t>CNet</a:t>
            </a:r>
            <a:r>
              <a:rPr lang="en-US" sz="1600" dirty="0">
                <a:latin typeface="Century Gothic" pitchFamily="34" charset="0"/>
              </a:rPr>
              <a:t>, May 2011</a:t>
            </a:r>
            <a:r>
              <a:rPr lang="en-US" sz="1600" dirty="0" smtClean="0">
                <a:latin typeface="Century Gothic" pitchFamily="34" charset="0"/>
              </a:rPr>
              <a:t>.</a:t>
            </a:r>
          </a:p>
          <a:p>
            <a:pPr marL="285750" indent="-285750">
              <a:buFont typeface="Arial" pitchFamily="34" charset="0"/>
              <a:buChar char="•"/>
            </a:pPr>
            <a:r>
              <a:rPr lang="en-US" sz="2000" dirty="0" smtClean="0">
                <a:solidFill>
                  <a:srgbClr val="FF0000"/>
                </a:solidFill>
                <a:latin typeface="Century Gothic" pitchFamily="34" charset="0"/>
              </a:rPr>
              <a:t>Exfiltration from Client Machine</a:t>
            </a:r>
          </a:p>
          <a:p>
            <a:pPr marL="800100" lvl="1" indent="-342900">
              <a:buFont typeface="Courier New" pitchFamily="49" charset="0"/>
              <a:buChar char="o"/>
            </a:pPr>
            <a:r>
              <a:rPr lang="en-US" sz="1600" dirty="0">
                <a:latin typeface="Century Gothic" pitchFamily="34" charset="0"/>
              </a:rPr>
              <a:t>Z. </a:t>
            </a:r>
            <a:r>
              <a:rPr lang="en-US" sz="1600" dirty="0" smtClean="0">
                <a:latin typeface="Century Gothic" pitchFamily="34" charset="0"/>
              </a:rPr>
              <a:t>Li et al., </a:t>
            </a:r>
            <a:r>
              <a:rPr lang="en-US" sz="1600" dirty="0">
                <a:latin typeface="Century Gothic" pitchFamily="34" charset="0"/>
              </a:rPr>
              <a:t>“</a:t>
            </a:r>
            <a:r>
              <a:rPr lang="en-US" sz="1600" dirty="0" smtClean="0">
                <a:latin typeface="Century Gothic" pitchFamily="34" charset="0"/>
              </a:rPr>
              <a:t>The emperor’s new password </a:t>
            </a:r>
            <a:r>
              <a:rPr lang="en-US" sz="1600" dirty="0">
                <a:latin typeface="Century Gothic" pitchFamily="34" charset="0"/>
              </a:rPr>
              <a:t>manager: Security analysis of web-based </a:t>
            </a:r>
            <a:r>
              <a:rPr lang="en-US" sz="1600" dirty="0" smtClean="0">
                <a:latin typeface="Century Gothic" pitchFamily="34" charset="0"/>
              </a:rPr>
              <a:t>password managers</a:t>
            </a:r>
            <a:r>
              <a:rPr lang="en-US" sz="1600" dirty="0">
                <a:latin typeface="Century Gothic" pitchFamily="34" charset="0"/>
              </a:rPr>
              <a:t>,” </a:t>
            </a:r>
            <a:r>
              <a:rPr lang="en-US" sz="1600" dirty="0" smtClean="0">
                <a:latin typeface="Century Gothic" pitchFamily="34" charset="0"/>
              </a:rPr>
              <a:t>USENIX Security, </a:t>
            </a:r>
            <a:r>
              <a:rPr lang="en-US" sz="1600" dirty="0">
                <a:latin typeface="Century Gothic" pitchFamily="34" charset="0"/>
              </a:rPr>
              <a:t>2014</a:t>
            </a:r>
            <a:r>
              <a:rPr lang="en-US" sz="1600" dirty="0" smtClean="0">
                <a:latin typeface="Century Gothic" pitchFamily="34" charset="0"/>
              </a:rPr>
              <a:t>.</a:t>
            </a:r>
            <a:endParaRPr lang="en-US" sz="1600" dirty="0">
              <a:latin typeface="Century Gothic"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Stealing Password Vaults</a:t>
            </a:r>
            <a:endParaRPr lang="en-US" dirty="0">
              <a:latin typeface="Century Gothic" pitchFamily="34" charset="0"/>
            </a:endParaRPr>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Windows Admin\AppData\Local\Microsoft\Windows\Temporary Internet Files\Content.IE5\HKF6B6K5\large-Female-computer-user-0-3329[1].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6496" y="3191770"/>
            <a:ext cx="1429963" cy="13417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09378" y="2497491"/>
            <a:ext cx="1316702" cy="369332"/>
          </a:xfrm>
          <a:prstGeom prst="rect">
            <a:avLst/>
          </a:prstGeom>
          <a:noFill/>
          <a:ln>
            <a:solidFill>
              <a:schemeClr val="bg1"/>
            </a:solidFill>
          </a:ln>
        </p:spPr>
        <p:txBody>
          <a:bodyPr wrap="square" rtlCol="0" anchor="ctr">
            <a:spAutoFit/>
          </a:bodyPr>
          <a:lstStyle/>
          <a:p>
            <a:r>
              <a:rPr lang="en-US" dirty="0" smtClean="0">
                <a:solidFill>
                  <a:schemeClr val="accent6">
                    <a:lumMod val="75000"/>
                  </a:schemeClr>
                </a:solidFill>
                <a:latin typeface="Monaco" pitchFamily="49" charset="0"/>
              </a:rPr>
              <a:t>mypass4</a:t>
            </a:r>
            <a:endParaRPr lang="en-US" sz="1600" dirty="0">
              <a:solidFill>
                <a:schemeClr val="accent6">
                  <a:lumMod val="75000"/>
                </a:schemeClr>
              </a:solidFill>
              <a:latin typeface="Monaco" pitchFamily="49" charset="0"/>
            </a:endParaRPr>
          </a:p>
        </p:txBody>
      </p:sp>
      <p:sp>
        <p:nvSpPr>
          <p:cNvPr id="15" name="Notched Right Arrow 14"/>
          <p:cNvSpPr/>
          <p:nvPr/>
        </p:nvSpPr>
        <p:spPr>
          <a:xfrm>
            <a:off x="1463040" y="2161866"/>
            <a:ext cx="1478334" cy="347484"/>
          </a:xfrm>
          <a:prstGeom prst="notchedRightArrow">
            <a:avLst>
              <a:gd name="adj1" fmla="val 37204"/>
              <a:gd name="adj2" fmla="val 122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6" name="Picture 12" descr="http://clipartse.com/stock-clipart/5735/thumbnail-server-remix-1-clipart.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89442" y="1833990"/>
            <a:ext cx="1012162" cy="13577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5837" y="1523085"/>
            <a:ext cx="1598515" cy="338554"/>
          </a:xfrm>
          <a:prstGeom prst="rect">
            <a:avLst/>
          </a:prstGeom>
          <a:noFill/>
        </p:spPr>
        <p:txBody>
          <a:bodyPr wrap="none" rtlCol="0">
            <a:spAutoFit/>
          </a:bodyPr>
          <a:lstStyle/>
          <a:p>
            <a:r>
              <a:rPr lang="en-US" sz="1600" dirty="0" smtClean="0">
                <a:latin typeface="Century Gothic" pitchFamily="34" charset="0"/>
              </a:rPr>
              <a:t>Plaintext Vault</a:t>
            </a:r>
            <a:endParaRPr lang="en-US" sz="1600" dirty="0">
              <a:latin typeface="Century Gothic" pitchFamily="34" charset="0"/>
            </a:endParaRPr>
          </a:p>
        </p:txBody>
      </p:sp>
      <p:sp>
        <p:nvSpPr>
          <p:cNvPr id="29" name="TextBox 28"/>
          <p:cNvSpPr txBox="1"/>
          <p:nvPr/>
        </p:nvSpPr>
        <p:spPr>
          <a:xfrm>
            <a:off x="2838256" y="1523085"/>
            <a:ext cx="1784463" cy="338554"/>
          </a:xfrm>
          <a:prstGeom prst="rect">
            <a:avLst/>
          </a:prstGeom>
          <a:noFill/>
        </p:spPr>
        <p:txBody>
          <a:bodyPr wrap="none" rtlCol="0">
            <a:spAutoFit/>
          </a:bodyPr>
          <a:lstStyle/>
          <a:p>
            <a:r>
              <a:rPr lang="en-US" sz="1600" dirty="0" smtClean="0">
                <a:latin typeface="Century Gothic" pitchFamily="34" charset="0"/>
              </a:rPr>
              <a:t>Encrypted Vault</a:t>
            </a:r>
            <a:endParaRPr lang="en-US" sz="1600" dirty="0">
              <a:latin typeface="Century Gothic" pitchFamily="34" charset="0"/>
            </a:endParaRPr>
          </a:p>
        </p:txBody>
      </p:sp>
      <p:sp>
        <p:nvSpPr>
          <p:cNvPr id="38" name="Notched Right Arrow 37"/>
          <p:cNvSpPr/>
          <p:nvPr/>
        </p:nvSpPr>
        <p:spPr>
          <a:xfrm>
            <a:off x="4707172" y="2161864"/>
            <a:ext cx="2289976" cy="347485"/>
          </a:xfrm>
          <a:prstGeom prst="notchedRightArrow">
            <a:avLst>
              <a:gd name="adj1" fmla="val 37204"/>
              <a:gd name="adj2" fmla="val 122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rot="2372256">
            <a:off x="3835093" y="4093101"/>
            <a:ext cx="3279797" cy="15622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6847846" y="1481886"/>
            <a:ext cx="1628972" cy="338554"/>
          </a:xfrm>
          <a:prstGeom prst="rect">
            <a:avLst/>
          </a:prstGeom>
          <a:noFill/>
        </p:spPr>
        <p:txBody>
          <a:bodyPr wrap="none" rtlCol="0">
            <a:spAutoFit/>
          </a:bodyPr>
          <a:lstStyle/>
          <a:p>
            <a:r>
              <a:rPr lang="en-US" sz="1600" dirty="0" smtClean="0">
                <a:latin typeface="Century Gothic" pitchFamily="34" charset="0"/>
              </a:rPr>
              <a:t>Cloud Storage</a:t>
            </a:r>
            <a:endParaRPr lang="en-US" sz="1600" dirty="0">
              <a:latin typeface="Century Gothic" pitchFamily="34" charset="0"/>
            </a:endParaRPr>
          </a:p>
        </p:txBody>
      </p:sp>
      <p:sp>
        <p:nvSpPr>
          <p:cNvPr id="47" name="TextBox 46"/>
          <p:cNvSpPr txBox="1"/>
          <p:nvPr/>
        </p:nvSpPr>
        <p:spPr>
          <a:xfrm>
            <a:off x="238548" y="1892417"/>
            <a:ext cx="1152930" cy="11695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t"/>
            <a:r>
              <a:rPr lang="en-US" sz="1400" dirty="0">
                <a:solidFill>
                  <a:srgbClr val="000000"/>
                </a:solidFill>
                <a:latin typeface="Monaco"/>
              </a:rPr>
              <a:t>family00</a:t>
            </a:r>
            <a:endParaRPr lang="en-US" sz="1400" dirty="0">
              <a:latin typeface="Arial"/>
            </a:endParaRPr>
          </a:p>
          <a:p>
            <a:r>
              <a:rPr lang="en-US" sz="1400" dirty="0">
                <a:solidFill>
                  <a:srgbClr val="000000"/>
                </a:solidFill>
                <a:latin typeface="Monaco"/>
              </a:rPr>
              <a:t>family01</a:t>
            </a:r>
            <a:endParaRPr lang="en-US" sz="1400" dirty="0">
              <a:latin typeface="Arial"/>
            </a:endParaRPr>
          </a:p>
          <a:p>
            <a:pPr fontAlgn="t"/>
            <a:r>
              <a:rPr lang="en-US" sz="1400" dirty="0">
                <a:solidFill>
                  <a:srgbClr val="000000"/>
                </a:solidFill>
                <a:latin typeface="Monaco"/>
              </a:rPr>
              <a:t>family.1</a:t>
            </a:r>
            <a:endParaRPr lang="en-US" sz="1400" dirty="0">
              <a:latin typeface="Arial"/>
            </a:endParaRPr>
          </a:p>
          <a:p>
            <a:pPr fontAlgn="t"/>
            <a:r>
              <a:rPr lang="en-US" sz="1400" dirty="0">
                <a:solidFill>
                  <a:srgbClr val="000000"/>
                </a:solidFill>
                <a:latin typeface="Monaco"/>
              </a:rPr>
              <a:t>qwerty</a:t>
            </a:r>
            <a:endParaRPr lang="en-US" sz="1400" dirty="0">
              <a:latin typeface="Arial"/>
            </a:endParaRPr>
          </a:p>
          <a:p>
            <a:pPr fontAlgn="t"/>
            <a:r>
              <a:rPr lang="en-US" sz="1400" dirty="0">
                <a:solidFill>
                  <a:srgbClr val="000000"/>
                </a:solidFill>
                <a:latin typeface="Monaco"/>
              </a:rPr>
              <a:t>poiuyt.12</a:t>
            </a:r>
            <a:endParaRPr lang="en-US" sz="1400" b="0" i="0" u="none" strike="noStrike" dirty="0">
              <a:effectLst/>
              <a:latin typeface="Arial"/>
            </a:endParaRPr>
          </a:p>
        </p:txBody>
      </p:sp>
      <p:sp>
        <p:nvSpPr>
          <p:cNvPr id="50" name="TextBox 49"/>
          <p:cNvSpPr txBox="1"/>
          <p:nvPr/>
        </p:nvSpPr>
        <p:spPr>
          <a:xfrm>
            <a:off x="1543856" y="1805982"/>
            <a:ext cx="1316702" cy="369332"/>
          </a:xfrm>
          <a:prstGeom prst="rect">
            <a:avLst/>
          </a:prstGeom>
          <a:noFill/>
          <a:ln>
            <a:solidFill>
              <a:schemeClr val="bg1"/>
            </a:solidFill>
          </a:ln>
        </p:spPr>
        <p:txBody>
          <a:bodyPr wrap="square" rtlCol="0" anchor="ctr">
            <a:spAutoFit/>
          </a:bodyPr>
          <a:lstStyle/>
          <a:p>
            <a:r>
              <a:rPr lang="en-US" b="1" dirty="0" smtClean="0">
                <a:solidFill>
                  <a:schemeClr val="bg2">
                    <a:lumMod val="10000"/>
                  </a:schemeClr>
                </a:solidFill>
                <a:latin typeface="Monaco" pitchFamily="49" charset="0"/>
              </a:rPr>
              <a:t>PKCS#5</a:t>
            </a:r>
            <a:endParaRPr lang="en-US" sz="1600" b="1" dirty="0">
              <a:solidFill>
                <a:schemeClr val="bg2">
                  <a:lumMod val="10000"/>
                </a:schemeClr>
              </a:solidFill>
              <a:latin typeface="Monaco" pitchFamily="49" charset="0"/>
            </a:endParaRPr>
          </a:p>
        </p:txBody>
      </p:sp>
      <p:sp>
        <p:nvSpPr>
          <p:cNvPr id="51" name="TextBox 50"/>
          <p:cNvSpPr txBox="1"/>
          <p:nvPr/>
        </p:nvSpPr>
        <p:spPr>
          <a:xfrm>
            <a:off x="3094390" y="1877541"/>
            <a:ext cx="1270875" cy="11695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52" name="TextBox 51"/>
          <p:cNvSpPr txBox="1"/>
          <p:nvPr/>
        </p:nvSpPr>
        <p:spPr>
          <a:xfrm>
            <a:off x="7415925" y="3756063"/>
            <a:ext cx="1270875" cy="11695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30" name="TextBox 29"/>
          <p:cNvSpPr txBox="1"/>
          <p:nvPr/>
        </p:nvSpPr>
        <p:spPr>
          <a:xfrm>
            <a:off x="4380953" y="3756063"/>
            <a:ext cx="1725152" cy="369332"/>
          </a:xfrm>
          <a:prstGeom prst="rect">
            <a:avLst/>
          </a:prstGeom>
          <a:solidFill>
            <a:schemeClr val="bg1"/>
          </a:solidFill>
        </p:spPr>
        <p:txBody>
          <a:bodyPr wrap="none" rtlCol="0">
            <a:spAutoFit/>
          </a:bodyPr>
          <a:lstStyle/>
          <a:p>
            <a:r>
              <a:rPr lang="en-US" dirty="0" smtClean="0">
                <a:latin typeface="Century Gothic" pitchFamily="34" charset="0"/>
              </a:rPr>
              <a:t>Stealing Vault</a:t>
            </a:r>
            <a:endParaRPr lang="en-US" dirty="0">
              <a:latin typeface="Century Gothic" pitchFamily="34" charset="0"/>
            </a:endParaRPr>
          </a:p>
        </p:txBody>
      </p:sp>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11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1" grpId="0" animBg="1"/>
      <p:bldP spid="52"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Decoy Technique</a:t>
            </a:r>
            <a:endParaRPr lang="en-US" dirty="0">
              <a:latin typeface="Century Gothic" pitchFamily="34" charset="0"/>
            </a:endParaRP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3" name="TextBox 2"/>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dirty="0" err="1" smtClean="0">
                <a:solidFill>
                  <a:schemeClr val="accent6"/>
                </a:solidFill>
                <a:latin typeface="Monaco" pitchFamily="49" charset="0"/>
              </a:rPr>
              <a:t>Iloveyou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b="1" dirty="0" smtClean="0">
                <a:solidFill>
                  <a:schemeClr val="accent6"/>
                </a:solidFill>
                <a:latin typeface="Monaco" pitchFamily="49" charset="0"/>
              </a:rPr>
              <a:t>mypass4</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(Decoy)</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flipV="1">
            <a:off x="1789723" y="3534823"/>
            <a:ext cx="1916093" cy="59689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3">
                    <a:lumMod val="50000"/>
                  </a:schemeClr>
                </a:solidFill>
                <a:latin typeface="Monaco"/>
              </a:rPr>
              <a:t>family00</a:t>
            </a:r>
            <a:endParaRPr lang="en-US" sz="1600" dirty="0">
              <a:solidFill>
                <a:schemeClr val="accent3">
                  <a:lumMod val="50000"/>
                </a:schemeClr>
              </a:solidFill>
              <a:latin typeface="Arial"/>
            </a:endParaRPr>
          </a:p>
          <a:p>
            <a:r>
              <a:rPr lang="en-US" sz="1600" dirty="0">
                <a:solidFill>
                  <a:schemeClr val="accent3">
                    <a:lumMod val="50000"/>
                  </a:schemeClr>
                </a:solidFill>
                <a:latin typeface="Monaco"/>
              </a:rPr>
              <a:t>family01</a:t>
            </a:r>
            <a:endParaRPr lang="en-US" sz="1600" dirty="0">
              <a:solidFill>
                <a:schemeClr val="accent3">
                  <a:lumMod val="50000"/>
                </a:schemeClr>
              </a:solidFill>
              <a:latin typeface="Arial"/>
            </a:endParaRPr>
          </a:p>
          <a:p>
            <a:pPr fontAlgn="t"/>
            <a:r>
              <a:rPr lang="en-US" sz="1600" dirty="0">
                <a:solidFill>
                  <a:schemeClr val="accent3">
                    <a:lumMod val="50000"/>
                  </a:schemeClr>
                </a:solidFill>
                <a:latin typeface="Monaco"/>
              </a:rPr>
              <a:t>family.1</a:t>
            </a:r>
            <a:endParaRPr lang="en-US" sz="1600" dirty="0">
              <a:solidFill>
                <a:schemeClr val="accent3">
                  <a:lumMod val="50000"/>
                </a:schemeClr>
              </a:solidFill>
              <a:latin typeface="Arial"/>
            </a:endParaRPr>
          </a:p>
          <a:p>
            <a:pPr fontAlgn="t"/>
            <a:r>
              <a:rPr lang="en-US" sz="1600" dirty="0">
                <a:solidFill>
                  <a:schemeClr val="accent3">
                    <a:lumMod val="50000"/>
                  </a:schemeClr>
                </a:solidFill>
                <a:latin typeface="Monaco"/>
              </a:rPr>
              <a:t>qwerty</a:t>
            </a:r>
            <a:endParaRPr lang="en-US" sz="1600" dirty="0">
              <a:solidFill>
                <a:schemeClr val="accent3">
                  <a:lumMod val="50000"/>
                </a:schemeClr>
              </a:solidFill>
              <a:latin typeface="Arial"/>
            </a:endParaRPr>
          </a:p>
          <a:p>
            <a:pPr fontAlgn="t"/>
            <a:r>
              <a:rPr lang="en-US" sz="1600" dirty="0">
                <a:solidFill>
                  <a:schemeClr val="accent3">
                    <a:lumMod val="50000"/>
                  </a:schemeClr>
                </a:solidFill>
                <a:latin typeface="Monaco"/>
              </a:rPr>
              <a:t>poiuyt.12</a:t>
            </a:r>
            <a:endParaRPr lang="en-US" sz="1600" b="0" i="0" u="none" strike="noStrike" dirty="0">
              <a:solidFill>
                <a:schemeClr val="accent3">
                  <a:lumMod val="50000"/>
                </a:schemeClr>
              </a:solidFill>
              <a:effectLst/>
              <a:latin typeface="Arial"/>
            </a:endParaRP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9059" y="1315562"/>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28" name="TextBox 27"/>
          <p:cNvSpPr txBox="1"/>
          <p:nvPr/>
        </p:nvSpPr>
        <p:spPr>
          <a:xfrm>
            <a:off x="488858" y="1777226"/>
            <a:ext cx="2255746" cy="584775"/>
          </a:xfrm>
          <a:prstGeom prst="rect">
            <a:avLst/>
          </a:prstGeom>
          <a:noFill/>
        </p:spPr>
        <p:txBody>
          <a:bodyPr wrap="none" rtlCol="0">
            <a:spAutoFit/>
          </a:bodyPr>
          <a:lstStyle/>
          <a:p>
            <a:r>
              <a:rPr lang="en-US" sz="1600" dirty="0" smtClean="0">
                <a:latin typeface="Century Gothic" pitchFamily="34" charset="0"/>
              </a:rPr>
              <a:t>Attacker’s ordering</a:t>
            </a:r>
          </a:p>
          <a:p>
            <a:r>
              <a:rPr lang="en-US" sz="1600" dirty="0" smtClean="0">
                <a:latin typeface="Century Gothic" pitchFamily="34" charset="0"/>
              </a:rPr>
              <a:t>of  master passwords</a:t>
            </a:r>
            <a:endParaRPr lang="en-US" sz="1600" dirty="0">
              <a:latin typeface="Century Gothic" pitchFamily="34" charset="0"/>
            </a:endParaRPr>
          </a:p>
        </p:txBody>
      </p:sp>
      <p:sp>
        <p:nvSpPr>
          <p:cNvPr id="16" name="Striped Right Arrow 15"/>
          <p:cNvSpPr/>
          <p:nvPr/>
        </p:nvSpPr>
        <p:spPr>
          <a:xfrm rot="8104296">
            <a:off x="7323376" y="2486932"/>
            <a:ext cx="435816" cy="356229"/>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261218" y="1944796"/>
            <a:ext cx="1775182" cy="461665"/>
          </a:xfrm>
          <a:prstGeom prst="rect">
            <a:avLst/>
          </a:prstGeom>
          <a:noFill/>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cap="none" spc="0" dirty="0" smtClean="0">
                <a:ln w="11430"/>
                <a:solidFill>
                  <a:srgbClr val="002060"/>
                </a:solidFill>
              </a:rPr>
              <a:t>Real </a:t>
            </a:r>
            <a:r>
              <a:rPr lang="en-US" sz="2000" cap="none" spc="0" dirty="0" smtClean="0">
                <a:ln w="11430"/>
                <a:solidFill>
                  <a:srgbClr val="002060"/>
                </a:solidFill>
              </a:rPr>
              <a:t>Vault</a:t>
            </a:r>
            <a:endParaRPr lang="en-US" sz="2000" cap="none" spc="0" dirty="0">
              <a:ln w="11430"/>
              <a:solidFill>
                <a:srgbClr val="002060"/>
              </a:solidFill>
            </a:endParaRPr>
          </a:p>
        </p:txBody>
      </p:sp>
    </p:spTree>
    <p:extLst>
      <p:ext uri="{BB962C8B-B14F-4D97-AF65-F5344CB8AC3E}">
        <p14:creationId xmlns:p14="http://schemas.microsoft.com/office/powerpoint/2010/main" val="32143287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New Decoys Technique</a:t>
            </a:r>
            <a:endParaRPr lang="en-US" dirty="0">
              <a:latin typeface="Century Gothic" pitchFamily="34" charset="0"/>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3600" dirty="0">
                <a:solidFill>
                  <a:srgbClr val="00B050"/>
                </a:solidFill>
                <a:latin typeface="Century Gothic" pitchFamily="34" charset="0"/>
              </a:rPr>
              <a:t>Honey Encryption</a:t>
            </a:r>
            <a:r>
              <a:rPr lang="en-US" sz="3600" i="1" dirty="0">
                <a:solidFill>
                  <a:srgbClr val="00B050"/>
                </a:solidFill>
                <a:latin typeface="Century Gothic" pitchFamily="34" charset="0"/>
              </a:rPr>
              <a:t> </a:t>
            </a:r>
            <a:r>
              <a:rPr lang="en-US" sz="2100" dirty="0">
                <a:solidFill>
                  <a:schemeClr val="accent3">
                    <a:lumMod val="50000"/>
                  </a:schemeClr>
                </a:solidFill>
                <a:latin typeface="Century Gothic" pitchFamily="34" charset="0"/>
              </a:rPr>
              <a:t>by</a:t>
            </a:r>
            <a:r>
              <a:rPr lang="en-US" sz="2100" i="1" dirty="0">
                <a:solidFill>
                  <a:schemeClr val="accent3">
                    <a:lumMod val="50000"/>
                  </a:schemeClr>
                </a:solidFill>
                <a:latin typeface="Century Gothic" pitchFamily="34" charset="0"/>
              </a:rPr>
              <a:t> </a:t>
            </a:r>
            <a:r>
              <a:rPr lang="en-US" sz="2100" dirty="0" err="1" smtClean="0">
                <a:solidFill>
                  <a:schemeClr val="accent3">
                    <a:lumMod val="50000"/>
                  </a:schemeClr>
                </a:solidFill>
                <a:latin typeface="Century Gothic" pitchFamily="34" charset="0"/>
              </a:rPr>
              <a:t>Juels</a:t>
            </a:r>
            <a:r>
              <a:rPr lang="en-US" sz="2100" dirty="0" smtClean="0">
                <a:solidFill>
                  <a:schemeClr val="accent3">
                    <a:lumMod val="50000"/>
                  </a:schemeClr>
                </a:solidFill>
                <a:latin typeface="Century Gothic" pitchFamily="34" charset="0"/>
              </a:rPr>
              <a:t> </a:t>
            </a:r>
            <a:r>
              <a:rPr lang="en-US" sz="2100" dirty="0">
                <a:solidFill>
                  <a:schemeClr val="accent3">
                    <a:lumMod val="50000"/>
                  </a:schemeClr>
                </a:solidFill>
                <a:latin typeface="Century Gothic" pitchFamily="34" charset="0"/>
              </a:rPr>
              <a:t>and </a:t>
            </a:r>
            <a:r>
              <a:rPr lang="en-US" sz="2100" dirty="0" err="1">
                <a:solidFill>
                  <a:schemeClr val="accent3">
                    <a:lumMod val="50000"/>
                  </a:schemeClr>
                </a:solidFill>
                <a:latin typeface="Century Gothic" pitchFamily="34" charset="0"/>
              </a:rPr>
              <a:t>Ristenpart</a:t>
            </a:r>
            <a:r>
              <a:rPr lang="en-US" sz="2100" dirty="0">
                <a:solidFill>
                  <a:schemeClr val="accent3">
                    <a:lumMod val="50000"/>
                  </a:schemeClr>
                </a:solidFill>
                <a:latin typeface="Century Gothic" pitchFamily="34" charset="0"/>
              </a:rPr>
              <a:t>, EUROCRYPT 2014. </a:t>
            </a:r>
            <a:endParaRPr lang="en-US" sz="2600" dirty="0" smtClean="0">
              <a:solidFill>
                <a:schemeClr val="accent3">
                  <a:lumMod val="50000"/>
                </a:schemeClr>
              </a:solidFill>
              <a:latin typeface="Century Gothic" pitchFamily="34" charset="0"/>
            </a:endParaRPr>
          </a:p>
          <a:p>
            <a:pPr lvl="1">
              <a:lnSpc>
                <a:spcPct val="120000"/>
              </a:lnSpc>
            </a:pPr>
            <a:r>
              <a:rPr lang="en-US" dirty="0" smtClean="0">
                <a:solidFill>
                  <a:schemeClr val="tx1">
                    <a:lumMod val="95000"/>
                    <a:lumOff val="5000"/>
                  </a:schemeClr>
                </a:solidFill>
                <a:latin typeface="Century Gothic" pitchFamily="34" charset="0"/>
              </a:rPr>
              <a:t>Decryption Never Fails!</a:t>
            </a:r>
          </a:p>
          <a:p>
            <a:pPr lvl="1">
              <a:lnSpc>
                <a:spcPct val="120000"/>
              </a:lnSpc>
            </a:pPr>
            <a:r>
              <a:rPr lang="en-US" dirty="0" smtClean="0">
                <a:solidFill>
                  <a:schemeClr val="tx1">
                    <a:lumMod val="95000"/>
                    <a:lumOff val="5000"/>
                  </a:schemeClr>
                </a:solidFill>
                <a:latin typeface="Century Gothic" pitchFamily="34" charset="0"/>
              </a:rPr>
              <a:t>Wrong pass </a:t>
            </a:r>
            <a:r>
              <a:rPr lang="en-US" dirty="0" smtClean="0">
                <a:solidFill>
                  <a:schemeClr val="tx1">
                    <a:lumMod val="95000"/>
                    <a:lumOff val="5000"/>
                  </a:schemeClr>
                </a:solidFill>
                <a:latin typeface="Century Gothic" pitchFamily="34" charset="0"/>
                <a:sym typeface="Wingdings" pitchFamily="2" charset="2"/>
              </a:rPr>
              <a:t> Decoy Text (fresh sample)</a:t>
            </a:r>
            <a:endParaRPr lang="en-US" dirty="0" smtClean="0">
              <a:solidFill>
                <a:schemeClr val="tx1">
                  <a:lumMod val="95000"/>
                  <a:lumOff val="5000"/>
                </a:schemeClr>
              </a:solidFill>
              <a:latin typeface="Century Gothic" pitchFamily="34" charset="0"/>
            </a:endParaRPr>
          </a:p>
          <a:p>
            <a:pPr lvl="1">
              <a:lnSpc>
                <a:spcPct val="120000"/>
              </a:lnSpc>
            </a:pPr>
            <a:r>
              <a:rPr lang="en-US" dirty="0" smtClean="0">
                <a:solidFill>
                  <a:schemeClr val="tx1">
                    <a:lumMod val="95000"/>
                    <a:lumOff val="5000"/>
                  </a:schemeClr>
                </a:solidFill>
                <a:latin typeface="Century Gothic" pitchFamily="34" charset="0"/>
              </a:rPr>
              <a:t>Cool Idea </a:t>
            </a:r>
            <a:r>
              <a:rPr lang="en-US" dirty="0" smtClean="0">
                <a:solidFill>
                  <a:schemeClr val="tx1">
                    <a:lumMod val="95000"/>
                    <a:lumOff val="5000"/>
                  </a:schemeClr>
                </a:solidFill>
                <a:latin typeface="Bernard MT Condensed" pitchFamily="18" charset="0"/>
              </a:rPr>
              <a:t>, </a:t>
            </a:r>
            <a:r>
              <a:rPr lang="en-US" dirty="0" smtClean="0">
                <a:solidFill>
                  <a:schemeClr val="tx1">
                    <a:lumMod val="95000"/>
                    <a:lumOff val="5000"/>
                  </a:schemeClr>
                </a:solidFill>
                <a:latin typeface="Century Gothic" pitchFamily="34" charset="0"/>
              </a:rPr>
              <a:t>But</a:t>
            </a:r>
          </a:p>
          <a:p>
            <a:pPr lvl="1">
              <a:lnSpc>
                <a:spcPct val="120000"/>
              </a:lnSpc>
            </a:pPr>
            <a:r>
              <a:rPr lang="en-US" dirty="0" smtClean="0">
                <a:solidFill>
                  <a:schemeClr val="tx1">
                    <a:lumMod val="95000"/>
                    <a:lumOff val="5000"/>
                  </a:schemeClr>
                </a:solidFill>
                <a:latin typeface="Century Gothic" pitchFamily="34" charset="0"/>
              </a:rPr>
              <a:t>needs an encoder to covert between uniform bit-string and plain text distribution</a:t>
            </a:r>
          </a:p>
          <a:p>
            <a:pPr lvl="1">
              <a:lnSpc>
                <a:spcPct val="120000"/>
              </a:lnSpc>
            </a:pPr>
            <a:r>
              <a:rPr lang="en-US" dirty="0" smtClean="0">
                <a:solidFill>
                  <a:schemeClr val="tx1">
                    <a:lumMod val="95000"/>
                    <a:lumOff val="5000"/>
                  </a:schemeClr>
                </a:solidFill>
                <a:latin typeface="Century Gothic" pitchFamily="34" charset="0"/>
              </a:rPr>
              <a:t>Showed for </a:t>
            </a:r>
            <a:r>
              <a:rPr lang="en-US" u="sng" dirty="0" smtClean="0">
                <a:solidFill>
                  <a:schemeClr val="tx1">
                    <a:lumMod val="95000"/>
                    <a:lumOff val="5000"/>
                  </a:schemeClr>
                </a:solidFill>
                <a:latin typeface="Century Gothic" pitchFamily="34" charset="0"/>
              </a:rPr>
              <a:t>toy distribution.</a:t>
            </a:r>
            <a:r>
              <a:rPr lang="en-US" dirty="0" smtClean="0">
                <a:solidFill>
                  <a:schemeClr val="tx1">
                    <a:lumMod val="95000"/>
                    <a:lumOff val="5000"/>
                  </a:schemeClr>
                </a:solidFill>
                <a:latin typeface="Century Gothic" pitchFamily="34" charset="0"/>
              </a:rPr>
              <a:t> </a:t>
            </a:r>
          </a:p>
          <a:p>
            <a:pPr lvl="1">
              <a:lnSpc>
                <a:spcPct val="120000"/>
              </a:lnSpc>
            </a:pPr>
            <a:r>
              <a:rPr lang="en-US" dirty="0" smtClean="0">
                <a:solidFill>
                  <a:schemeClr val="tx1">
                    <a:lumMod val="95000"/>
                    <a:lumOff val="5000"/>
                  </a:schemeClr>
                </a:solidFill>
                <a:latin typeface="Century Gothic" pitchFamily="34" charset="0"/>
              </a:rPr>
              <a:t>For real distributions, it was left as an </a:t>
            </a:r>
            <a:r>
              <a:rPr lang="en-US" dirty="0" smtClean="0">
                <a:solidFill>
                  <a:schemeClr val="accent5">
                    <a:lumMod val="50000"/>
                  </a:schemeClr>
                </a:solidFill>
                <a:latin typeface="Century Gothic" pitchFamily="34" charset="0"/>
              </a:rPr>
              <a:t>open problem</a:t>
            </a:r>
            <a:r>
              <a:rPr lang="en-US" dirty="0" smtClean="0">
                <a:solidFill>
                  <a:schemeClr val="tx1">
                    <a:lumMod val="95000"/>
                    <a:lumOff val="5000"/>
                  </a:schemeClr>
                </a:solidFill>
                <a:latin typeface="Century Gothic" pitchFamily="34" charset="0"/>
              </a:rPr>
              <a:t>.</a:t>
            </a:r>
          </a:p>
          <a:p>
            <a:pPr marL="0" indent="0" algn="ctr">
              <a:lnSpc>
                <a:spcPct val="120000"/>
              </a:lnSpc>
              <a:buNone/>
            </a:pPr>
            <a:r>
              <a:rPr lang="en-US" sz="3600" dirty="0" smtClean="0">
                <a:solidFill>
                  <a:schemeClr val="accent6">
                    <a:lumMod val="75000"/>
                  </a:schemeClr>
                </a:solidFill>
                <a:latin typeface="Century Gothic" pitchFamily="34" charset="0"/>
              </a:rPr>
              <a:t>We show how to build </a:t>
            </a:r>
            <a:r>
              <a:rPr lang="en-US" sz="3600" b="1" dirty="0" smtClean="0">
                <a:solidFill>
                  <a:schemeClr val="accent6">
                    <a:lumMod val="75000"/>
                  </a:schemeClr>
                </a:solidFill>
                <a:latin typeface="Century Gothic" pitchFamily="34" charset="0"/>
              </a:rPr>
              <a:t>the encoder </a:t>
            </a:r>
            <a:r>
              <a:rPr lang="en-US" sz="3600" dirty="0" smtClean="0">
                <a:solidFill>
                  <a:schemeClr val="accent6">
                    <a:lumMod val="75000"/>
                  </a:schemeClr>
                </a:solidFill>
                <a:latin typeface="Century Gothic" pitchFamily="34" charset="0"/>
              </a:rPr>
              <a:t>for Natural Languages, e.g., Password Vaults</a:t>
            </a:r>
          </a:p>
        </p:txBody>
      </p:sp>
    </p:spTree>
    <p:extLst>
      <p:ext uri="{BB962C8B-B14F-4D97-AF65-F5344CB8AC3E}">
        <p14:creationId xmlns:p14="http://schemas.microsoft.com/office/powerpoint/2010/main" val="793213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itchFamily="34" charset="0"/>
              </a:rPr>
              <a:t>NLE for Single Password</a:t>
            </a:r>
            <a:br>
              <a:rPr lang="en-US" dirty="0" smtClean="0">
                <a:latin typeface="Century Gothic" pitchFamily="34" charset="0"/>
              </a:rPr>
            </a:br>
            <a:r>
              <a:rPr lang="en-US" sz="3100" dirty="0" smtClean="0">
                <a:latin typeface="Century Gothic" pitchFamily="34" charset="0"/>
              </a:rPr>
              <a:t>(</a:t>
            </a:r>
            <a:r>
              <a:rPr lang="en-US" sz="2800" dirty="0">
                <a:latin typeface="Century Gothic" pitchFamily="34" charset="0"/>
              </a:rPr>
              <a:t>using PCFG</a:t>
            </a:r>
            <a:r>
              <a:rPr lang="en-US" sz="3100" dirty="0" smtClean="0">
                <a:latin typeface="Century Gothic" pitchFamily="34" charset="0"/>
              </a:rPr>
              <a:t>)</a:t>
            </a:r>
            <a:endParaRPr lang="en-US" dirty="0">
              <a:latin typeface="Century Gothic" pitchFamily="34" charset="0"/>
            </a:endParaRPr>
          </a:p>
        </p:txBody>
      </p:sp>
      <p:sp>
        <p:nvSpPr>
          <p:cNvPr id="3" name="Content Placeholder 2"/>
          <p:cNvSpPr>
            <a:spLocks noGrp="1"/>
          </p:cNvSpPr>
          <p:nvPr>
            <p:ph idx="1"/>
          </p:nvPr>
        </p:nvSpPr>
        <p:spPr>
          <a:xfrm>
            <a:off x="457200" y="1600200"/>
            <a:ext cx="8229600" cy="4769603"/>
          </a:xfrm>
        </p:spPr>
        <p:txBody>
          <a:bodyPr>
            <a:noAutofit/>
          </a:bodyPr>
          <a:lstStyle/>
          <a:p>
            <a:pPr marL="0" indent="0" algn="ctr">
              <a:buNone/>
            </a:pPr>
            <a:r>
              <a:rPr lang="en-US" sz="2000" dirty="0" smtClean="0">
                <a:solidFill>
                  <a:schemeClr val="tx1">
                    <a:lumMod val="50000"/>
                    <a:lumOff val="50000"/>
                  </a:schemeClr>
                </a:solidFill>
                <a:latin typeface="Century Gothic" pitchFamily="34" charset="0"/>
              </a:rPr>
              <a:t> </a:t>
            </a:r>
          </a:p>
          <a:p>
            <a:pPr>
              <a:lnSpc>
                <a:spcPct val="120000"/>
              </a:lnSpc>
            </a:pPr>
            <a:endParaRPr lang="en-US" sz="2000" dirty="0" smtClean="0">
              <a:latin typeface="Century Gothic" pitchFamily="34" charset="0"/>
            </a:endParaRPr>
          </a:p>
          <a:p>
            <a:pPr>
              <a:lnSpc>
                <a:spcPct val="120000"/>
              </a:lnSpc>
            </a:pPr>
            <a:endParaRPr lang="en-US" sz="2000" dirty="0" smtClean="0">
              <a:latin typeface="Century Gothic" pitchFamily="34" charset="0"/>
            </a:endParaRPr>
          </a:p>
          <a:p>
            <a:pPr>
              <a:lnSpc>
                <a:spcPct val="120000"/>
              </a:lnSpc>
            </a:pPr>
            <a:endParaRPr lang="en-US" sz="2000" dirty="0">
              <a:latin typeface="Century Gothic" pitchFamily="34" charset="0"/>
            </a:endParaRPr>
          </a:p>
          <a:p>
            <a:pPr>
              <a:lnSpc>
                <a:spcPct val="120000"/>
              </a:lnSpc>
            </a:pPr>
            <a:endParaRPr lang="en-US" sz="2000" dirty="0" smtClean="0">
              <a:latin typeface="Century Gothic" pitchFamily="34" charset="0"/>
            </a:endParaRPr>
          </a:p>
          <a:p>
            <a:pPr>
              <a:lnSpc>
                <a:spcPct val="120000"/>
              </a:lnSpc>
            </a:pPr>
            <a:endParaRPr lang="en-US" sz="2800" dirty="0" smtClean="0">
              <a:latin typeface="Century Gothic"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1393927"/>
              </p:ext>
            </p:extLst>
          </p:nvPr>
        </p:nvGraphicFramePr>
        <p:xfrm>
          <a:off x="565687" y="1561270"/>
          <a:ext cx="7632918" cy="2834640"/>
        </p:xfrm>
        <a:graphic>
          <a:graphicData uri="http://schemas.openxmlformats.org/drawingml/2006/table">
            <a:tbl>
              <a:tblPr firstRow="1" bandRow="1">
                <a:tableStyleId>{5C22544A-7EE6-4342-B048-85BDC9FD1C3A}</a:tableStyleId>
              </a:tblPr>
              <a:tblGrid>
                <a:gridCol w="1090417"/>
                <a:gridCol w="1090417"/>
                <a:gridCol w="1160184"/>
                <a:gridCol w="1020649"/>
                <a:gridCol w="1090417"/>
                <a:gridCol w="1090417"/>
                <a:gridCol w="1090417"/>
              </a:tblGrid>
              <a:tr h="275503">
                <a:tc rowSpan="2">
                  <a:txBody>
                    <a:bodyPr/>
                    <a:lstStyle/>
                    <a:p>
                      <a:pPr algn="r"/>
                      <a:r>
                        <a:rPr lang="en-US" sz="2000" b="0" dirty="0" smtClean="0">
                          <a:solidFill>
                            <a:schemeClr val="tx1"/>
                          </a:solidFill>
                          <a:latin typeface="Century Gothic" pitchFamily="34" charset="0"/>
                        </a:rPr>
                        <a:t>S </a:t>
                      </a:r>
                      <a:r>
                        <a:rPr lang="en-US" sz="2000" b="0" dirty="0" smtClean="0">
                          <a:solidFill>
                            <a:schemeClr val="tx1"/>
                          </a:solidFill>
                          <a:latin typeface="Century Gothic" pitchFamily="34" charset="0"/>
                          <a:sym typeface="Wingdings" pitchFamily="2" charset="2"/>
                        </a:rPr>
                        <a:t></a:t>
                      </a:r>
                    </a:p>
                    <a:p>
                      <a:pPr algn="r"/>
                      <a:r>
                        <a:rPr lang="en-US" sz="2000" b="0" dirty="0" smtClean="0">
                          <a:solidFill>
                            <a:schemeClr val="tx1"/>
                          </a:solidFill>
                          <a:latin typeface="Century Gothic" pitchFamily="34" charset="0"/>
                          <a:sym typeface="Wingdings" pitchFamily="2" charset="2"/>
                        </a:rPr>
                        <a:t>(</a:t>
                      </a:r>
                      <a:r>
                        <a:rPr lang="en-US" sz="2000" b="0" dirty="0" err="1" smtClean="0">
                          <a:solidFill>
                            <a:schemeClr val="tx1"/>
                          </a:solidFill>
                          <a:latin typeface="Century Gothic" pitchFamily="34" charset="0"/>
                          <a:sym typeface="Wingdings" pitchFamily="2" charset="2"/>
                        </a:rPr>
                        <a:t>pdf</a:t>
                      </a:r>
                      <a:r>
                        <a:rPr lang="en-US" sz="2000" b="0" dirty="0" smtClean="0">
                          <a:solidFill>
                            <a:schemeClr val="tx1"/>
                          </a:solidFill>
                          <a:latin typeface="Century Gothic" pitchFamily="34" charset="0"/>
                          <a:sym typeface="Wingdings" pitchFamily="2" charset="2"/>
                        </a:rPr>
                        <a:t>)</a:t>
                      </a:r>
                    </a:p>
                    <a:p>
                      <a:pPr algn="r"/>
                      <a:r>
                        <a:rPr lang="en-US" sz="2000" b="0" dirty="0" smtClean="0">
                          <a:solidFill>
                            <a:schemeClr val="tx1"/>
                          </a:solidFill>
                          <a:latin typeface="Century Gothic" pitchFamily="34" charset="0"/>
                          <a:sym typeface="Wingdings" pitchFamily="2" charset="2"/>
                        </a:rPr>
                        <a:t>(</a:t>
                      </a:r>
                      <a:r>
                        <a:rPr lang="en-US" sz="2000" b="0" dirty="0" err="1" smtClean="0">
                          <a:solidFill>
                            <a:schemeClr val="tx1"/>
                          </a:solidFill>
                          <a:latin typeface="Century Gothic" pitchFamily="34" charset="0"/>
                          <a:sym typeface="Wingdings" pitchFamily="2" charset="2"/>
                        </a:rPr>
                        <a:t>cdf</a:t>
                      </a:r>
                      <a:r>
                        <a:rPr lang="en-US" sz="2000" b="0" dirty="0" smtClean="0">
                          <a:solidFill>
                            <a:schemeClr val="tx1"/>
                          </a:solidFill>
                          <a:latin typeface="Century Gothic" pitchFamily="34" charset="0"/>
                          <a:sym typeface="Wingdings" pitchFamily="2" charset="2"/>
                        </a:rPr>
                        <a:t>)</a:t>
                      </a:r>
                      <a:r>
                        <a:rPr lang="en-US" sz="2000" b="0" dirty="0" smtClean="0">
                          <a:solidFill>
                            <a:schemeClr val="tx1"/>
                          </a:solidFill>
                          <a:latin typeface="Century Gothic" pitchFamily="34" charset="0"/>
                        </a:rPr>
                        <a:t> </a:t>
                      </a:r>
                      <a:endParaRPr lang="en-US" sz="2000" b="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 W</a:t>
                      </a:r>
                      <a:r>
                        <a:rPr lang="en-US" sz="2000" b="0" baseline="-25000" dirty="0" smtClean="0">
                          <a:solidFill>
                            <a:schemeClr val="tx1"/>
                          </a:solidFill>
                          <a:latin typeface="Century Gothic" pitchFamily="34" charset="0"/>
                        </a:rPr>
                        <a:t>6  </a:t>
                      </a:r>
                      <a:endParaRPr lang="en-US" sz="2400" b="0" baseline="0" dirty="0">
                        <a:solidFill>
                          <a:schemeClr val="tx1"/>
                        </a:solidFill>
                        <a:latin typeface="Century Gothi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W</a:t>
                      </a:r>
                      <a:r>
                        <a:rPr lang="en-US" sz="2000" b="0" baseline="-25000" dirty="0" smtClean="0">
                          <a:solidFill>
                            <a:schemeClr val="tx1"/>
                          </a:solidFill>
                          <a:latin typeface="Century Gothic" pitchFamily="34" charset="0"/>
                        </a:rPr>
                        <a:t>6</a:t>
                      </a:r>
                      <a:r>
                        <a:rPr lang="en-US" sz="2000" b="0" dirty="0" smtClean="0">
                          <a:solidFill>
                            <a:schemeClr val="tx1"/>
                          </a:solidFill>
                          <a:latin typeface="Century Gothic" pitchFamily="34" charset="0"/>
                        </a:rPr>
                        <a:t>D</a:t>
                      </a:r>
                      <a:r>
                        <a:rPr lang="en-US" sz="2000" b="0" baseline="-25000" dirty="0" smtClean="0">
                          <a:solidFill>
                            <a:schemeClr val="tx1"/>
                          </a:solidFill>
                          <a:latin typeface="Century Gothic" pitchFamily="34" charset="0"/>
                        </a:rPr>
                        <a:t>1 </a:t>
                      </a:r>
                      <a:endParaRPr lang="en-US" sz="2000" b="0" baseline="-2500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Century Gothic" pitchFamily="34" charset="0"/>
                        </a:rPr>
                        <a:t> D</a:t>
                      </a:r>
                      <a:r>
                        <a:rPr lang="en-US" sz="2000" b="0" baseline="-25000" dirty="0" smtClean="0">
                          <a:solidFill>
                            <a:schemeClr val="tx1"/>
                          </a:solidFill>
                          <a:latin typeface="Century Gothic"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Century Gothic" pitchFamily="34" charset="0"/>
                        </a:rPr>
                        <a:t>W</a:t>
                      </a:r>
                      <a:r>
                        <a:rPr lang="en-US" sz="2000" b="0" baseline="-25000" dirty="0" smtClean="0">
                          <a:solidFill>
                            <a:schemeClr val="tx1"/>
                          </a:solidFill>
                          <a:latin typeface="Century Gothic" pitchFamily="34" charset="0"/>
                        </a:rPr>
                        <a:t>8</a:t>
                      </a:r>
                      <a:endParaRPr lang="en-US" sz="2000" b="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a:t>
                      </a:r>
                      <a:endParaRPr lang="en-US" sz="2000" b="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baseline="0" dirty="0" smtClean="0">
                          <a:solidFill>
                            <a:schemeClr val="tx1"/>
                          </a:solidFill>
                          <a:latin typeface="Century Gothic" pitchFamily="34" charset="0"/>
                        </a:rPr>
                        <a:t>Y</a:t>
                      </a:r>
                      <a:r>
                        <a:rPr lang="en-US" sz="2000" b="0" baseline="-25000" dirty="0" smtClean="0">
                          <a:solidFill>
                            <a:schemeClr val="tx1"/>
                          </a:solidFill>
                          <a:latin typeface="Century Gothic" pitchFamily="34" charset="0"/>
                        </a:rPr>
                        <a:t>8</a:t>
                      </a:r>
                      <a:endParaRPr lang="en-US" sz="2000" b="0" baseline="-2500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4311">
                <a:tc vMerge="1">
                  <a:txBody>
                    <a:bodyPr/>
                    <a:lstStyle/>
                    <a:p>
                      <a:pPr algn="ctr"/>
                      <a:endParaRPr lang="en-US" b="0" dirty="0">
                        <a:solidFill>
                          <a:schemeClr val="tx1"/>
                        </a:solidFill>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0.20, 0.20</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0.12, </a:t>
                      </a:r>
                    </a:p>
                    <a:p>
                      <a:pPr algn="ctr"/>
                      <a:r>
                        <a:rPr lang="en-US" sz="1800" b="0" dirty="0" smtClean="0">
                          <a:solidFill>
                            <a:schemeClr val="tx1"/>
                          </a:solidFill>
                          <a:latin typeface="Cambria Math" pitchFamily="18" charset="0"/>
                          <a:ea typeface="Cambria Math" pitchFamily="18" charset="0"/>
                        </a:rPr>
                        <a:t>0.32 </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0.10,</a:t>
                      </a:r>
                      <a:r>
                        <a:rPr lang="en-US" sz="1800" b="0" baseline="0" dirty="0" smtClean="0">
                          <a:solidFill>
                            <a:schemeClr val="tx1"/>
                          </a:solidFill>
                          <a:latin typeface="Cambria Math" pitchFamily="18" charset="0"/>
                          <a:ea typeface="Cambria Math" pitchFamily="18" charset="0"/>
                        </a:rPr>
                        <a:t> 0.42</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mbria Math" pitchFamily="18" charset="0"/>
                          <a:ea typeface="Cambria Math" pitchFamily="18" charset="0"/>
                        </a:rPr>
                        <a:t>0.09, 0.51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n-US" sz="1800" b="0" dirty="0" smtClean="0">
                          <a:solidFill>
                            <a:schemeClr val="tx1"/>
                          </a:solidFill>
                          <a:latin typeface="Cambria Math" pitchFamily="18" charset="0"/>
                          <a:ea typeface="Cambria Math" pitchFamily="18" charset="0"/>
                        </a:rPr>
                        <a:t>0.001, 1.00</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503">
                <a:tc>
                  <a:txBody>
                    <a:bodyPr/>
                    <a:lstStyle/>
                    <a:p>
                      <a:pPr algn="r"/>
                      <a:endParaRPr lang="en-US" sz="1800"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kern="1200" dirty="0" smtClean="0">
                        <a:solidFill>
                          <a:schemeClr val="tx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503">
                <a:tc rowSpan="2">
                  <a:txBody>
                    <a:bodyPr/>
                    <a:lstStyle/>
                    <a:p>
                      <a:pPr algn="r"/>
                      <a:r>
                        <a:rPr lang="en-US" sz="1800" b="0" dirty="0" smtClean="0">
                          <a:solidFill>
                            <a:schemeClr val="tx1"/>
                          </a:solidFill>
                          <a:latin typeface="Century Gothic" pitchFamily="34" charset="0"/>
                        </a:rPr>
                        <a:t>W</a:t>
                      </a:r>
                      <a:r>
                        <a:rPr lang="en-US" sz="1800" b="0" baseline="-25000" dirty="0" smtClean="0">
                          <a:solidFill>
                            <a:schemeClr val="tx1"/>
                          </a:solidFill>
                          <a:latin typeface="Century Gothic" pitchFamily="34" charset="0"/>
                        </a:rPr>
                        <a:t>6</a:t>
                      </a:r>
                      <a:r>
                        <a:rPr lang="en-US" sz="1800" b="0" baseline="0" dirty="0" smtClean="0">
                          <a:solidFill>
                            <a:schemeClr val="tx1"/>
                          </a:solidFill>
                          <a:latin typeface="Century Gothic" pitchFamily="34" charset="0"/>
                        </a:rPr>
                        <a:t> </a:t>
                      </a:r>
                      <a:r>
                        <a:rPr lang="en-US" sz="1800" b="0" baseline="0" dirty="0" smtClean="0">
                          <a:solidFill>
                            <a:schemeClr val="tx1"/>
                          </a:solidFill>
                          <a:latin typeface="Century Gothic" pitchFamily="34" charset="0"/>
                          <a:sym typeface="Wingdings" pitchFamily="2" charset="2"/>
                        </a:rPr>
                        <a:t></a:t>
                      </a:r>
                    </a:p>
                    <a:p>
                      <a:pPr algn="r"/>
                      <a:r>
                        <a:rPr lang="en-US" sz="1800" b="0" dirty="0" smtClean="0">
                          <a:solidFill>
                            <a:schemeClr val="tx1"/>
                          </a:solidFill>
                          <a:latin typeface="Century Gothic" pitchFamily="34" charset="0"/>
                          <a:sym typeface="Wingdings" pitchFamily="2" charset="2"/>
                        </a:rPr>
                        <a:t>(</a:t>
                      </a:r>
                      <a:r>
                        <a:rPr lang="en-US" sz="1800" b="0" dirty="0" err="1" smtClean="0">
                          <a:solidFill>
                            <a:schemeClr val="tx1"/>
                          </a:solidFill>
                          <a:latin typeface="Century Gothic" pitchFamily="34" charset="0"/>
                          <a:sym typeface="Wingdings" pitchFamily="2" charset="2"/>
                        </a:rPr>
                        <a:t>pdf</a:t>
                      </a:r>
                      <a:r>
                        <a:rPr lang="en-US" sz="1800" b="0" dirty="0" smtClean="0">
                          <a:solidFill>
                            <a:schemeClr val="tx1"/>
                          </a:solidFill>
                          <a:latin typeface="Century Gothic" pitchFamily="34" charset="0"/>
                          <a:sym typeface="Wingdings" pitchFamily="2" charset="2"/>
                        </a:rPr>
                        <a:t>)</a:t>
                      </a:r>
                    </a:p>
                    <a:p>
                      <a:pPr algn="r"/>
                      <a:r>
                        <a:rPr lang="en-US" sz="1800" b="0" dirty="0" smtClean="0">
                          <a:solidFill>
                            <a:schemeClr val="tx1"/>
                          </a:solidFill>
                          <a:latin typeface="Century Gothic" pitchFamily="34" charset="0"/>
                          <a:sym typeface="Wingdings" pitchFamily="2" charset="2"/>
                        </a:rPr>
                        <a:t>(</a:t>
                      </a:r>
                      <a:r>
                        <a:rPr lang="en-US" sz="1800" b="0" dirty="0" err="1" smtClean="0">
                          <a:solidFill>
                            <a:schemeClr val="tx1"/>
                          </a:solidFill>
                          <a:latin typeface="Century Gothic" pitchFamily="34" charset="0"/>
                          <a:sym typeface="Wingdings" pitchFamily="2" charset="2"/>
                        </a:rPr>
                        <a:t>cdf</a:t>
                      </a:r>
                      <a:r>
                        <a:rPr lang="en-US" sz="1800" b="0" dirty="0" smtClean="0">
                          <a:solidFill>
                            <a:schemeClr val="tx1"/>
                          </a:solidFill>
                          <a:latin typeface="Century Gothic" pitchFamily="34" charset="0"/>
                          <a:sym typeface="Wingdings" pitchFamily="2" charset="2"/>
                        </a:rPr>
                        <a:t>)</a:t>
                      </a:r>
                      <a:endParaRPr lang="en-US" sz="1800"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err="1" smtClean="0">
                          <a:solidFill>
                            <a:schemeClr val="tx1"/>
                          </a:solidFill>
                          <a:latin typeface="Cambria Math" pitchFamily="18" charset="0"/>
                          <a:ea typeface="Cambria Math" pitchFamily="18" charset="0"/>
                        </a:rPr>
                        <a:t>abcdef</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dirty="0" smtClean="0">
                          <a:solidFill>
                            <a:schemeClr val="tx1"/>
                          </a:solidFill>
                          <a:latin typeface="Cambria Math" pitchFamily="18" charset="0"/>
                          <a:ea typeface="Cambria Math" pitchFamily="18" charset="0"/>
                          <a:cs typeface="+mn-cs"/>
                        </a:rPr>
                        <a:t>qwerty</a:t>
                      </a:r>
                      <a:endParaRPr lang="en-US" sz="1600" b="0" kern="1200" dirty="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dirty="0" smtClean="0">
                          <a:solidFill>
                            <a:schemeClr val="tx1"/>
                          </a:solidFill>
                          <a:latin typeface="Cambria Math" pitchFamily="18" charset="0"/>
                          <a:ea typeface="Cambria Math" pitchFamily="18" charset="0"/>
                          <a:cs typeface="+mn-cs"/>
                        </a:rPr>
                        <a:t>greats</a:t>
                      </a:r>
                      <a:endParaRPr lang="en-US" sz="1600" b="0" kern="1200" dirty="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Cambria Math" pitchFamily="18" charset="0"/>
                          <a:ea typeface="Cambria Math" pitchFamily="18" charset="0"/>
                          <a:cs typeface="+mn-cs"/>
                        </a:rPr>
                        <a:t>horror</a:t>
                      </a:r>
                      <a:endParaRPr lang="en-US" sz="1600" b="0" kern="1200" dirty="0" smtClean="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entury Gothic" pitchFamily="34"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invent</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843">
                <a:tc vMerge="1">
                  <a:txBody>
                    <a:bodyPr/>
                    <a:lstStyle/>
                    <a:p>
                      <a:pPr algn="r"/>
                      <a:endParaRPr lang="en-US"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0.15, 0.15</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0.11 , 0.26</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0.095 , 0.355</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mbria Math" pitchFamily="18" charset="0"/>
                          <a:ea typeface="Cambria Math" pitchFamily="18" charset="0"/>
                        </a:rPr>
                        <a:t>0.09, 0.445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.002, 1.00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843">
                <a:tc>
                  <a:txBody>
                    <a:bodyPr/>
                    <a:lstStyle/>
                    <a:p>
                      <a:pPr algn="l"/>
                      <a:r>
                        <a:rPr lang="en-US" sz="1800" b="0" baseline="0" dirty="0" smtClean="0">
                          <a:solidFill>
                            <a:schemeClr val="tx1"/>
                          </a:solidFill>
                          <a:latin typeface="Century Gothic" pitchFamily="34" charset="0"/>
                        </a:rPr>
                        <a:t>…</a:t>
                      </a:r>
                      <a:endParaRPr lang="en-US" sz="1800" b="0" baseline="0" dirty="0">
                        <a:solidFill>
                          <a:schemeClr val="tx1"/>
                        </a:solidFill>
                        <a:latin typeface="Century Gothic" pitchFamily="34" charset="0"/>
                      </a:endParaRPr>
                    </a:p>
                  </a:txBody>
                  <a:tcPr vert="wordA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smtClean="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767166" y="4430279"/>
            <a:ext cx="7795648" cy="954107"/>
          </a:xfrm>
          <a:prstGeom prst="rect">
            <a:avLst/>
          </a:prstGeom>
          <a:noFill/>
        </p:spPr>
        <p:txBody>
          <a:bodyPr wrap="square" rtlCol="0">
            <a:spAutoFit/>
          </a:bodyPr>
          <a:lstStyle/>
          <a:p>
            <a:pPr algn="ctr"/>
            <a:r>
              <a:rPr lang="en-US" sz="2800" b="1" dirty="0" smtClean="0">
                <a:latin typeface="Cambria Math" pitchFamily="18" charset="0"/>
                <a:ea typeface="Cambria Math" pitchFamily="18" charset="0"/>
              </a:rPr>
              <a:t>Base PCFG</a:t>
            </a:r>
          </a:p>
          <a:p>
            <a:pPr algn="ctr"/>
            <a:r>
              <a:rPr lang="en-US" sz="2800" dirty="0" smtClean="0">
                <a:solidFill>
                  <a:schemeClr val="bg1">
                    <a:lumMod val="50000"/>
                  </a:schemeClr>
                </a:solidFill>
                <a:latin typeface="Century Gothic" pitchFamily="34" charset="0"/>
              </a:rPr>
              <a:t>(this one was proposed by Weir et al., SP09)</a:t>
            </a:r>
            <a:endParaRPr lang="en-US" sz="2800" dirty="0">
              <a:solidFill>
                <a:schemeClr val="bg1">
                  <a:lumMod val="50000"/>
                </a:schemeClr>
              </a:solidFill>
              <a:latin typeface="Century Gothic" pitchFamily="34" charset="0"/>
            </a:endParaRPr>
          </a:p>
        </p:txBody>
      </p:sp>
    </p:spTree>
    <p:extLst>
      <p:ext uri="{BB962C8B-B14F-4D97-AF65-F5344CB8AC3E}">
        <p14:creationId xmlns:p14="http://schemas.microsoft.com/office/powerpoint/2010/main" val="24565781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62316" y="4178832"/>
            <a:ext cx="453358" cy="447235"/>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dirty="0" smtClean="0">
                <a:solidFill>
                  <a:schemeClr val="tx1"/>
                </a:solidFill>
              </a:rPr>
              <a:t>W</a:t>
            </a:r>
            <a:r>
              <a:rPr lang="en-US" baseline="-25000" dirty="0" smtClean="0">
                <a:solidFill>
                  <a:schemeClr val="tx1"/>
                </a:solidFill>
              </a:rPr>
              <a:t>8</a:t>
            </a:r>
            <a:endParaRPr lang="en-US" baseline="-25000" dirty="0">
              <a:solidFill>
                <a:schemeClr val="tx1"/>
              </a:solidFill>
            </a:endParaRPr>
          </a:p>
        </p:txBody>
      </p:sp>
      <p:sp>
        <p:nvSpPr>
          <p:cNvPr id="8" name="Rectangle 7"/>
          <p:cNvSpPr/>
          <p:nvPr/>
        </p:nvSpPr>
        <p:spPr>
          <a:xfrm>
            <a:off x="1162316" y="5248192"/>
            <a:ext cx="1058101" cy="291994"/>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sha" pitchFamily="34" charset="-79"/>
                <a:cs typeface="Gisha" pitchFamily="34" charset="-79"/>
              </a:rPr>
              <a:t>password</a:t>
            </a:r>
            <a:endParaRPr lang="en-US" sz="1600" dirty="0">
              <a:solidFill>
                <a:schemeClr val="tx1"/>
              </a:solidFill>
              <a:latin typeface="Gisha" pitchFamily="34" charset="-79"/>
              <a:cs typeface="Gisha" pitchFamily="34" charset="-79"/>
            </a:endParaRPr>
          </a:p>
        </p:txBody>
      </p:sp>
      <p:sp>
        <p:nvSpPr>
          <p:cNvPr id="2" name="Title 1"/>
          <p:cNvSpPr>
            <a:spLocks noGrp="1"/>
          </p:cNvSpPr>
          <p:nvPr>
            <p:ph type="title"/>
          </p:nvPr>
        </p:nvSpPr>
        <p:spPr/>
        <p:txBody>
          <a:bodyPr>
            <a:normAutofit fontScale="90000"/>
          </a:bodyPr>
          <a:lstStyle/>
          <a:p>
            <a:r>
              <a:rPr lang="en-US" sz="4300" dirty="0" smtClean="0">
                <a:latin typeface="Century Gothic" pitchFamily="34" charset="0"/>
              </a:rPr>
              <a:t>Password Model to NLE</a:t>
            </a:r>
            <a:br>
              <a:rPr lang="en-US" sz="4300" dirty="0" smtClean="0">
                <a:latin typeface="Century Gothic" pitchFamily="34" charset="0"/>
              </a:rPr>
            </a:br>
            <a:r>
              <a:rPr lang="en-US" sz="3100" dirty="0" smtClean="0">
                <a:latin typeface="Century Gothic" pitchFamily="34" charset="0"/>
              </a:rPr>
              <a:t>(using PCFG)</a:t>
            </a:r>
            <a:endParaRPr lang="en-US" sz="3100" dirty="0">
              <a:latin typeface="Century Gothic" pitchFamily="34" charset="0"/>
            </a:endParaRPr>
          </a:p>
        </p:txBody>
      </p:sp>
      <p:sp>
        <p:nvSpPr>
          <p:cNvPr id="3" name="Content Placeholder 2"/>
          <p:cNvSpPr>
            <a:spLocks noGrp="1"/>
          </p:cNvSpPr>
          <p:nvPr>
            <p:ph idx="1"/>
          </p:nvPr>
        </p:nvSpPr>
        <p:spPr/>
        <p:txBody>
          <a:bodyPr>
            <a:normAutofit/>
          </a:bodyPr>
          <a:lstStyle/>
          <a:p>
            <a:pPr>
              <a:lnSpc>
                <a:spcPct val="110000"/>
              </a:lnSpc>
            </a:pPr>
            <a:r>
              <a:rPr lang="en-US" sz="2400" dirty="0">
                <a:latin typeface="Century Gothic" pitchFamily="34" charset="0"/>
              </a:rPr>
              <a:t>We give ways to convert password sampler techniques to secure NLEs</a:t>
            </a:r>
          </a:p>
          <a:p>
            <a:pPr lvl="1">
              <a:lnSpc>
                <a:spcPct val="110000"/>
              </a:lnSpc>
            </a:pPr>
            <a:r>
              <a:rPr lang="en-US" sz="1800" dirty="0">
                <a:latin typeface="Century Gothic" pitchFamily="34" charset="0"/>
              </a:rPr>
              <a:t>n-gram</a:t>
            </a:r>
          </a:p>
          <a:p>
            <a:pPr lvl="1">
              <a:lnSpc>
                <a:spcPct val="110000"/>
              </a:lnSpc>
            </a:pPr>
            <a:r>
              <a:rPr lang="en-US" sz="1800" dirty="0">
                <a:latin typeface="Century Gothic" pitchFamily="34" charset="0"/>
              </a:rPr>
              <a:t>PCFG</a:t>
            </a:r>
          </a:p>
          <a:p>
            <a:pPr lvl="1">
              <a:lnSpc>
                <a:spcPct val="110000"/>
              </a:lnSpc>
            </a:pPr>
            <a:endParaRPr lang="en-US" sz="1600" dirty="0">
              <a:latin typeface="Century Gothic" pitchFamily="34" charset="0"/>
            </a:endParaRPr>
          </a:p>
        </p:txBody>
      </p:sp>
      <p:sp>
        <p:nvSpPr>
          <p:cNvPr id="4" name="Oval 3"/>
          <p:cNvSpPr/>
          <p:nvPr/>
        </p:nvSpPr>
        <p:spPr>
          <a:xfrm>
            <a:off x="1897957" y="3287205"/>
            <a:ext cx="453358" cy="447235"/>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dirty="0" smtClean="0">
                <a:solidFill>
                  <a:schemeClr val="tx1"/>
                </a:solidFill>
              </a:rPr>
              <a:t>S</a:t>
            </a:r>
            <a:endParaRPr lang="en-US" dirty="0">
              <a:solidFill>
                <a:schemeClr val="tx1"/>
              </a:solidFill>
            </a:endParaRPr>
          </a:p>
        </p:txBody>
      </p:sp>
      <p:cxnSp>
        <p:nvCxnSpPr>
          <p:cNvPr id="11" name="Straight Arrow Connector 10"/>
          <p:cNvCxnSpPr>
            <a:stCxn id="4" idx="3"/>
            <a:endCxn id="6" idx="7"/>
          </p:cNvCxnSpPr>
          <p:nvPr/>
        </p:nvCxnSpPr>
        <p:spPr>
          <a:xfrm flipH="1">
            <a:off x="1549281" y="3668944"/>
            <a:ext cx="415069" cy="575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4"/>
            <a:endCxn id="8" idx="0"/>
          </p:cNvCxnSpPr>
          <p:nvPr/>
        </p:nvCxnSpPr>
        <p:spPr>
          <a:xfrm>
            <a:off x="1388995" y="4626067"/>
            <a:ext cx="302372" cy="622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214625" y="5678501"/>
            <a:ext cx="3074881" cy="369332"/>
          </a:xfrm>
          <a:prstGeom prst="rect">
            <a:avLst/>
          </a:prstGeom>
          <a:noFill/>
        </p:spPr>
        <p:txBody>
          <a:bodyPr wrap="none" rtlCol="0">
            <a:spAutoFit/>
          </a:bodyPr>
          <a:lstStyle/>
          <a:p>
            <a:r>
              <a:rPr lang="en-US" dirty="0" smtClean="0">
                <a:latin typeface="Century Gothic" pitchFamily="34" charset="0"/>
              </a:rPr>
              <a:t>Parse Tree of ‘</a:t>
            </a:r>
            <a:r>
              <a:rPr lang="en-US" dirty="0" smtClean="0">
                <a:latin typeface="Monaco" pitchFamily="49" charset="0"/>
                <a:cs typeface="Arial" pitchFamily="34" charset="0"/>
              </a:rPr>
              <a:t>password!</a:t>
            </a:r>
            <a:r>
              <a:rPr lang="en-US" dirty="0" smtClean="0">
                <a:latin typeface="Century Gothic" pitchFamily="34" charset="0"/>
              </a:rPr>
              <a:t>’</a:t>
            </a:r>
            <a:endParaRPr lang="en-US" dirty="0">
              <a:latin typeface="Century Gothic" pitchFamily="34" charset="0"/>
            </a:endParaRPr>
          </a:p>
        </p:txBody>
      </p:sp>
      <p:sp>
        <p:nvSpPr>
          <p:cNvPr id="68" name="TextBox 67"/>
          <p:cNvSpPr txBox="1"/>
          <p:nvPr/>
        </p:nvSpPr>
        <p:spPr>
          <a:xfrm>
            <a:off x="3641970" y="4638474"/>
            <a:ext cx="5380892" cy="1015663"/>
          </a:xfrm>
          <a:prstGeom prst="rect">
            <a:avLst/>
          </a:prstGeom>
          <a:noFill/>
        </p:spPr>
        <p:txBody>
          <a:bodyPr wrap="square" rtlCol="0">
            <a:spAutoFit/>
          </a:bodyPr>
          <a:lstStyle/>
          <a:p>
            <a:r>
              <a:rPr lang="en-US" sz="2000" b="1" dirty="0" smtClean="0"/>
              <a:t>decode</a:t>
            </a:r>
            <a:r>
              <a:rPr lang="en-US" sz="2000" dirty="0" smtClean="0">
                <a:latin typeface="Century Gothic" pitchFamily="34" charset="0"/>
              </a:rPr>
              <a:t>(</a:t>
            </a:r>
            <a:r>
              <a:rPr lang="en-US" dirty="0" smtClean="0">
                <a:latin typeface="Monaco" pitchFamily="49" charset="0"/>
              </a:rPr>
              <a:t>another random bit-string</a:t>
            </a:r>
            <a:r>
              <a:rPr lang="en-US" sz="2000" dirty="0">
                <a:latin typeface="Century Gothic" pitchFamily="34" charset="0"/>
              </a:rPr>
              <a:t>, </a:t>
            </a:r>
            <a:r>
              <a:rPr lang="en-US" sz="2000" i="1" dirty="0">
                <a:latin typeface="Monaco" pitchFamily="49" charset="0"/>
              </a:rPr>
              <a:t>PCFG</a:t>
            </a:r>
            <a:r>
              <a:rPr lang="en-US" sz="2000" dirty="0" smtClean="0">
                <a:latin typeface="Century Gothic" pitchFamily="34" charset="0"/>
              </a:rPr>
              <a:t>):</a:t>
            </a:r>
            <a:r>
              <a:rPr lang="en-US" sz="2000" b="1" dirty="0" smtClean="0">
                <a:latin typeface="Century Gothic" pitchFamily="34" charset="0"/>
              </a:rPr>
              <a:t> </a:t>
            </a:r>
          </a:p>
          <a:p>
            <a:r>
              <a:rPr lang="en-US" sz="2000" dirty="0" smtClean="0">
                <a:latin typeface="Century Gothic" pitchFamily="34" charset="0"/>
              </a:rPr>
              <a:t>     a random parse tree and a random </a:t>
            </a:r>
          </a:p>
          <a:p>
            <a:r>
              <a:rPr lang="en-US" sz="2000" dirty="0" smtClean="0">
                <a:latin typeface="Century Gothic" pitchFamily="34" charset="0"/>
              </a:rPr>
              <a:t>     password</a:t>
            </a:r>
          </a:p>
        </p:txBody>
      </p:sp>
      <p:sp>
        <p:nvSpPr>
          <p:cNvPr id="23" name="Oval 22"/>
          <p:cNvSpPr/>
          <p:nvPr/>
        </p:nvSpPr>
        <p:spPr>
          <a:xfrm>
            <a:off x="2562158" y="4178832"/>
            <a:ext cx="453358" cy="447235"/>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a:r>
              <a:rPr lang="en-US" dirty="0">
                <a:solidFill>
                  <a:schemeClr val="tx1"/>
                </a:solidFill>
              </a:rPr>
              <a:t>Y</a:t>
            </a:r>
            <a:endParaRPr lang="en-US" baseline="-25000" dirty="0">
              <a:solidFill>
                <a:schemeClr val="tx1"/>
              </a:solidFill>
            </a:endParaRPr>
          </a:p>
        </p:txBody>
      </p:sp>
      <p:cxnSp>
        <p:nvCxnSpPr>
          <p:cNvPr id="24" name="Straight Arrow Connector 23"/>
          <p:cNvCxnSpPr>
            <a:stCxn id="4" idx="5"/>
            <a:endCxn id="23" idx="0"/>
          </p:cNvCxnSpPr>
          <p:nvPr/>
        </p:nvCxnSpPr>
        <p:spPr>
          <a:xfrm>
            <a:off x="2284922" y="3668944"/>
            <a:ext cx="503915" cy="509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465640" y="5265198"/>
            <a:ext cx="369768" cy="287335"/>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Gisha" pitchFamily="34" charset="-79"/>
                <a:cs typeface="Gisha" pitchFamily="34" charset="-79"/>
              </a:rPr>
              <a:t>!</a:t>
            </a:r>
            <a:endParaRPr lang="en-US" sz="1600" dirty="0">
              <a:solidFill>
                <a:schemeClr val="tx1"/>
              </a:solidFill>
              <a:latin typeface="Gisha" pitchFamily="34" charset="-79"/>
              <a:cs typeface="Gisha" pitchFamily="34" charset="-79"/>
            </a:endParaRPr>
          </a:p>
        </p:txBody>
      </p:sp>
      <p:cxnSp>
        <p:nvCxnSpPr>
          <p:cNvPr id="30" name="Straight Arrow Connector 29"/>
          <p:cNvCxnSpPr>
            <a:stCxn id="23" idx="4"/>
            <a:endCxn id="29" idx="0"/>
          </p:cNvCxnSpPr>
          <p:nvPr/>
        </p:nvCxnSpPr>
        <p:spPr>
          <a:xfrm flipH="1">
            <a:off x="2650524" y="4626067"/>
            <a:ext cx="138313" cy="6391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41969" y="2599070"/>
            <a:ext cx="5103446" cy="677108"/>
          </a:xfrm>
          <a:prstGeom prst="rect">
            <a:avLst/>
          </a:prstGeom>
          <a:noFill/>
        </p:spPr>
        <p:txBody>
          <a:bodyPr wrap="square" rtlCol="0">
            <a:spAutoFit/>
          </a:bodyPr>
          <a:lstStyle/>
          <a:p>
            <a:r>
              <a:rPr lang="en-US" sz="2000" b="1" dirty="0" smtClean="0"/>
              <a:t>encode</a:t>
            </a:r>
            <a:r>
              <a:rPr lang="en-US" sz="2000" dirty="0" smtClean="0"/>
              <a:t>(</a:t>
            </a:r>
            <a:r>
              <a:rPr lang="en-US" dirty="0" smtClean="0">
                <a:latin typeface="Century Gothic" pitchFamily="34" charset="0"/>
              </a:rPr>
              <a:t>‘</a:t>
            </a:r>
            <a:r>
              <a:rPr lang="en-US" dirty="0" smtClean="0">
                <a:latin typeface="Monaco" pitchFamily="49" charset="0"/>
              </a:rPr>
              <a:t>family00</a:t>
            </a:r>
            <a:r>
              <a:rPr lang="en-US" dirty="0" smtClean="0">
                <a:latin typeface="Century Gothic" pitchFamily="34" charset="0"/>
              </a:rPr>
              <a:t>’, </a:t>
            </a:r>
            <a:r>
              <a:rPr lang="en-US" i="1" dirty="0">
                <a:latin typeface="Monaco" pitchFamily="49" charset="0"/>
              </a:rPr>
              <a:t>PCFG</a:t>
            </a:r>
            <a:r>
              <a:rPr lang="en-US" sz="2000" dirty="0" smtClean="0"/>
              <a:t>) </a:t>
            </a:r>
            <a:r>
              <a:rPr lang="en-US" dirty="0" smtClean="0"/>
              <a:t>: </a:t>
            </a:r>
          </a:p>
          <a:p>
            <a:r>
              <a:rPr lang="en-US" dirty="0" smtClean="0">
                <a:latin typeface="Century Gothic" pitchFamily="34" charset="0"/>
              </a:rPr>
              <a:t>      Encode every branch in the parse tree</a:t>
            </a:r>
            <a:endParaRPr lang="en-US" sz="2000" dirty="0" smtClean="0">
              <a:latin typeface="Century Gothic" pitchFamily="34" charset="0"/>
            </a:endParaRPr>
          </a:p>
        </p:txBody>
      </p:sp>
      <p:sp>
        <p:nvSpPr>
          <p:cNvPr id="19" name="TextBox 18"/>
          <p:cNvSpPr txBox="1"/>
          <p:nvPr/>
        </p:nvSpPr>
        <p:spPr>
          <a:xfrm>
            <a:off x="3641969" y="3510822"/>
            <a:ext cx="5103446" cy="1015663"/>
          </a:xfrm>
          <a:prstGeom prst="rect">
            <a:avLst/>
          </a:prstGeom>
          <a:noFill/>
        </p:spPr>
        <p:txBody>
          <a:bodyPr wrap="square" rtlCol="0">
            <a:spAutoFit/>
          </a:bodyPr>
          <a:lstStyle/>
          <a:p>
            <a:r>
              <a:rPr lang="en-US" sz="2000" b="1" dirty="0" smtClean="0"/>
              <a:t>decode</a:t>
            </a:r>
            <a:r>
              <a:rPr lang="en-US" sz="2000" dirty="0" smtClean="0"/>
              <a:t>(</a:t>
            </a:r>
            <a:r>
              <a:rPr lang="en-US" dirty="0">
                <a:latin typeface="Monaco" pitchFamily="49" charset="0"/>
              </a:rPr>
              <a:t>random </a:t>
            </a:r>
            <a:r>
              <a:rPr lang="en-US" dirty="0" smtClean="0">
                <a:latin typeface="Monaco" pitchFamily="49" charset="0"/>
              </a:rPr>
              <a:t>bit-string, </a:t>
            </a:r>
            <a:r>
              <a:rPr lang="en-US" i="1" dirty="0" smtClean="0">
                <a:latin typeface="Monaco" pitchFamily="49" charset="0"/>
              </a:rPr>
              <a:t>PCFG</a:t>
            </a:r>
            <a:r>
              <a:rPr lang="en-US" sz="2000" dirty="0" smtClean="0"/>
              <a:t>) </a:t>
            </a:r>
            <a:r>
              <a:rPr lang="en-US" dirty="0" smtClean="0"/>
              <a:t>: </a:t>
            </a:r>
          </a:p>
          <a:p>
            <a:r>
              <a:rPr lang="en-US" dirty="0" smtClean="0">
                <a:latin typeface="Century Gothic" pitchFamily="34" charset="0"/>
              </a:rPr>
              <a:t>       </a:t>
            </a:r>
            <a:r>
              <a:rPr lang="en-US" sz="2000" dirty="0" smtClean="0">
                <a:latin typeface="Century Gothic" pitchFamily="34" charset="0"/>
              </a:rPr>
              <a:t>reconstruct </a:t>
            </a:r>
            <a:r>
              <a:rPr lang="en-US" sz="2000" dirty="0">
                <a:latin typeface="Century Gothic" pitchFamily="34" charset="0"/>
              </a:rPr>
              <a:t>the parse tree and </a:t>
            </a:r>
            <a:endParaRPr lang="en-US" sz="2000" dirty="0" smtClean="0">
              <a:latin typeface="Century Gothic" pitchFamily="34" charset="0"/>
            </a:endParaRPr>
          </a:p>
          <a:p>
            <a:r>
              <a:rPr lang="en-US" sz="2000" dirty="0">
                <a:latin typeface="Century Gothic" pitchFamily="34" charset="0"/>
              </a:rPr>
              <a:t> </a:t>
            </a:r>
            <a:r>
              <a:rPr lang="en-US" sz="2000" dirty="0" smtClean="0">
                <a:latin typeface="Century Gothic" pitchFamily="34" charset="0"/>
              </a:rPr>
              <a:t>     output </a:t>
            </a:r>
            <a:r>
              <a:rPr lang="en-US" sz="2000" dirty="0">
                <a:latin typeface="Century Gothic" pitchFamily="34" charset="0"/>
              </a:rPr>
              <a:t>the string it parses.</a:t>
            </a:r>
          </a:p>
        </p:txBody>
      </p:sp>
    </p:spTree>
    <p:extLst>
      <p:ext uri="{BB962C8B-B14F-4D97-AF65-F5344CB8AC3E}">
        <p14:creationId xmlns:p14="http://schemas.microsoft.com/office/powerpoint/2010/main" val="4026463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wd">
                                    <p:tmPct val="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iterate type="wd">
                                    <p:tmPct val="0"/>
                                  </p:iterate>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iterate type="wd">
                                    <p:tmPct val="0"/>
                                  </p:iterate>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iterate type="wd">
                                    <p:tmPct val="0"/>
                                  </p:iterate>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1" fill="hold" grpId="0" nodeType="afterEffect">
                                  <p:stCondLst>
                                    <p:cond delay="0"/>
                                  </p:stCondLst>
                                  <p:iterate type="wd">
                                    <p:tmPct val="0"/>
                                  </p:iterate>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par>
                          <p:cTn id="24" fill="hold">
                            <p:stCondLst>
                              <p:cond delay="2500"/>
                            </p:stCondLst>
                            <p:childTnLst>
                              <p:par>
                                <p:cTn id="25" presetID="22" presetClass="entr" presetSubtype="1" fill="hold" nodeType="afterEffect">
                                  <p:stCondLst>
                                    <p:cond delay="0"/>
                                  </p:stCondLst>
                                  <p:iterate type="wd">
                                    <p:tmPct val="0"/>
                                  </p:iterate>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22" presetClass="entr" presetSubtype="1" fill="hold" grpId="0" nodeType="afterEffect">
                                  <p:stCondLst>
                                    <p:cond delay="0"/>
                                  </p:stCondLst>
                                  <p:iterate type="wd">
                                    <p:tmPct val="0"/>
                                  </p:iterate>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500"/>
                            </p:stCondLst>
                            <p:childTnLst>
                              <p:par>
                                <p:cTn id="33" presetID="22" presetClass="entr" presetSubtype="1" fill="hold" nodeType="afterEffect">
                                  <p:stCondLst>
                                    <p:cond delay="0"/>
                                  </p:stCondLst>
                                  <p:iterate type="wd">
                                    <p:tmPct val="0"/>
                                  </p:iterate>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4000"/>
                            </p:stCondLst>
                            <p:childTnLst>
                              <p:par>
                                <p:cTn id="37" presetID="22" presetClass="entr" presetSubtype="1" fill="hold" grpId="0" nodeType="afterEffect">
                                  <p:stCondLst>
                                    <p:cond delay="0"/>
                                  </p:stCondLst>
                                  <p:iterate type="wd">
                                    <p:tmPct val="0"/>
                                  </p:iterate>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animBg="1"/>
      <p:bldP spid="31" grpId="0"/>
      <p:bldP spid="23" grpId="0" animBg="1"/>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pitchFamily="34" charset="0"/>
              </a:rPr>
              <a:t>NLE for Single Password</a:t>
            </a:r>
            <a:br>
              <a:rPr lang="en-US" dirty="0">
                <a:latin typeface="Century Gothic" pitchFamily="34" charset="0"/>
              </a:rPr>
            </a:br>
            <a:r>
              <a:rPr lang="en-US" sz="3100" dirty="0">
                <a:latin typeface="Century Gothic" pitchFamily="34" charset="0"/>
              </a:rPr>
              <a:t>(</a:t>
            </a:r>
            <a:r>
              <a:rPr lang="en-US" sz="2800" dirty="0">
                <a:latin typeface="Century Gothic" pitchFamily="34" charset="0"/>
              </a:rPr>
              <a:t>using PCFG</a:t>
            </a:r>
            <a:r>
              <a:rPr lang="en-US" sz="3100" dirty="0">
                <a:latin typeface="Century Gothic" pitchFamily="34" charset="0"/>
              </a:rPr>
              <a:t>)</a:t>
            </a:r>
            <a:endParaRPr lang="en-US" dirty="0">
              <a:latin typeface="Century Gothic"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8379561"/>
              </p:ext>
            </p:extLst>
          </p:nvPr>
        </p:nvGraphicFramePr>
        <p:xfrm>
          <a:off x="565687" y="1561270"/>
          <a:ext cx="7632918" cy="2834640"/>
        </p:xfrm>
        <a:graphic>
          <a:graphicData uri="http://schemas.openxmlformats.org/drawingml/2006/table">
            <a:tbl>
              <a:tblPr firstRow="1" bandRow="1">
                <a:tableStyleId>{5C22544A-7EE6-4342-B048-85BDC9FD1C3A}</a:tableStyleId>
              </a:tblPr>
              <a:tblGrid>
                <a:gridCol w="1090417"/>
                <a:gridCol w="1090417"/>
                <a:gridCol w="1160184"/>
                <a:gridCol w="1020649"/>
                <a:gridCol w="1090417"/>
                <a:gridCol w="1090417"/>
                <a:gridCol w="1090417"/>
              </a:tblGrid>
              <a:tr h="275503">
                <a:tc rowSpan="2">
                  <a:txBody>
                    <a:bodyPr/>
                    <a:lstStyle/>
                    <a:p>
                      <a:pPr algn="r"/>
                      <a:r>
                        <a:rPr lang="en-US" sz="2000" b="0" dirty="0" smtClean="0">
                          <a:solidFill>
                            <a:schemeClr val="tx1"/>
                          </a:solidFill>
                          <a:latin typeface="Century Gothic" pitchFamily="34" charset="0"/>
                        </a:rPr>
                        <a:t>S </a:t>
                      </a:r>
                      <a:r>
                        <a:rPr lang="en-US" sz="2000" b="0" dirty="0" smtClean="0">
                          <a:solidFill>
                            <a:schemeClr val="tx1"/>
                          </a:solidFill>
                          <a:latin typeface="Century Gothic" pitchFamily="34" charset="0"/>
                          <a:sym typeface="Wingdings" pitchFamily="2" charset="2"/>
                        </a:rPr>
                        <a:t></a:t>
                      </a:r>
                    </a:p>
                    <a:p>
                      <a:pPr algn="r"/>
                      <a:r>
                        <a:rPr lang="en-US" sz="2000" b="0" dirty="0" smtClean="0">
                          <a:solidFill>
                            <a:schemeClr val="tx1"/>
                          </a:solidFill>
                          <a:latin typeface="Century Gothic" pitchFamily="34" charset="0"/>
                          <a:sym typeface="Wingdings" pitchFamily="2" charset="2"/>
                        </a:rPr>
                        <a:t>(</a:t>
                      </a:r>
                      <a:r>
                        <a:rPr lang="en-US" sz="2000" b="0" dirty="0" err="1" smtClean="0">
                          <a:solidFill>
                            <a:schemeClr val="tx1"/>
                          </a:solidFill>
                          <a:latin typeface="Century Gothic" pitchFamily="34" charset="0"/>
                          <a:sym typeface="Wingdings" pitchFamily="2" charset="2"/>
                        </a:rPr>
                        <a:t>pdf</a:t>
                      </a:r>
                      <a:r>
                        <a:rPr lang="en-US" sz="2000" b="0" dirty="0" smtClean="0">
                          <a:solidFill>
                            <a:schemeClr val="tx1"/>
                          </a:solidFill>
                          <a:latin typeface="Century Gothic" pitchFamily="34" charset="0"/>
                          <a:sym typeface="Wingdings" pitchFamily="2" charset="2"/>
                        </a:rPr>
                        <a:t>)</a:t>
                      </a:r>
                    </a:p>
                    <a:p>
                      <a:pPr algn="r"/>
                      <a:r>
                        <a:rPr lang="en-US" sz="2000" b="0" dirty="0" smtClean="0">
                          <a:solidFill>
                            <a:schemeClr val="tx1"/>
                          </a:solidFill>
                          <a:latin typeface="Century Gothic" pitchFamily="34" charset="0"/>
                          <a:sym typeface="Wingdings" pitchFamily="2" charset="2"/>
                        </a:rPr>
                        <a:t>(</a:t>
                      </a:r>
                      <a:r>
                        <a:rPr lang="en-US" sz="2000" b="0" dirty="0" err="1" smtClean="0">
                          <a:solidFill>
                            <a:schemeClr val="tx1"/>
                          </a:solidFill>
                          <a:latin typeface="Century Gothic" pitchFamily="34" charset="0"/>
                          <a:sym typeface="Wingdings" pitchFamily="2" charset="2"/>
                        </a:rPr>
                        <a:t>cdf</a:t>
                      </a:r>
                      <a:r>
                        <a:rPr lang="en-US" sz="2000" b="0" dirty="0" smtClean="0">
                          <a:solidFill>
                            <a:schemeClr val="tx1"/>
                          </a:solidFill>
                          <a:latin typeface="Century Gothic" pitchFamily="34" charset="0"/>
                          <a:sym typeface="Wingdings" pitchFamily="2" charset="2"/>
                        </a:rPr>
                        <a:t>)</a:t>
                      </a:r>
                      <a:r>
                        <a:rPr lang="en-US" sz="2000" b="0" dirty="0" smtClean="0">
                          <a:solidFill>
                            <a:schemeClr val="tx1"/>
                          </a:solidFill>
                          <a:latin typeface="Century Gothic" pitchFamily="34" charset="0"/>
                        </a:rPr>
                        <a:t> </a:t>
                      </a:r>
                      <a:endParaRPr lang="en-US" sz="2000" b="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 W</a:t>
                      </a:r>
                      <a:r>
                        <a:rPr lang="en-US" sz="2000" b="0" baseline="-25000" dirty="0" smtClean="0">
                          <a:solidFill>
                            <a:schemeClr val="tx1"/>
                          </a:solidFill>
                          <a:latin typeface="Century Gothic" pitchFamily="34" charset="0"/>
                        </a:rPr>
                        <a:t>6  </a:t>
                      </a:r>
                      <a:endParaRPr lang="en-US" sz="2400" b="0" baseline="0" dirty="0">
                        <a:solidFill>
                          <a:schemeClr val="tx1"/>
                        </a:solidFill>
                        <a:latin typeface="Century Gothi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W</a:t>
                      </a:r>
                      <a:r>
                        <a:rPr lang="en-US" sz="2000" b="0" baseline="-25000" dirty="0" smtClean="0">
                          <a:solidFill>
                            <a:schemeClr val="tx1"/>
                          </a:solidFill>
                          <a:latin typeface="Century Gothic" pitchFamily="34" charset="0"/>
                        </a:rPr>
                        <a:t>6</a:t>
                      </a:r>
                      <a:r>
                        <a:rPr lang="en-US" sz="2000" b="0" dirty="0" smtClean="0">
                          <a:solidFill>
                            <a:schemeClr val="tx1"/>
                          </a:solidFill>
                          <a:latin typeface="Century Gothic" pitchFamily="34" charset="0"/>
                        </a:rPr>
                        <a:t>D</a:t>
                      </a:r>
                      <a:r>
                        <a:rPr lang="en-US" sz="2000" b="0" baseline="-25000" dirty="0" smtClean="0">
                          <a:solidFill>
                            <a:schemeClr val="tx1"/>
                          </a:solidFill>
                          <a:latin typeface="Century Gothic" pitchFamily="34" charset="0"/>
                        </a:rPr>
                        <a:t>1 </a:t>
                      </a:r>
                      <a:endParaRPr lang="en-US" sz="2000" b="0" baseline="-2500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Century Gothic" pitchFamily="34" charset="0"/>
                        </a:rPr>
                        <a:t> D</a:t>
                      </a:r>
                      <a:r>
                        <a:rPr lang="en-US" sz="2000" b="0" baseline="-25000" dirty="0" smtClean="0">
                          <a:solidFill>
                            <a:schemeClr val="tx1"/>
                          </a:solidFill>
                          <a:latin typeface="Century Gothic"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accent6">
                              <a:lumMod val="75000"/>
                            </a:schemeClr>
                          </a:solidFill>
                          <a:latin typeface="Century Gothic" pitchFamily="34" charset="0"/>
                        </a:rPr>
                        <a:t>W</a:t>
                      </a:r>
                      <a:r>
                        <a:rPr lang="en-US" sz="2000" b="0" baseline="-25000" dirty="0" smtClean="0">
                          <a:solidFill>
                            <a:schemeClr val="accent6">
                              <a:lumMod val="75000"/>
                            </a:schemeClr>
                          </a:solidFill>
                          <a:latin typeface="Century Gothic" pitchFamily="34" charset="0"/>
                        </a:rPr>
                        <a:t>8</a:t>
                      </a:r>
                      <a:endParaRPr lang="en-US" sz="2000" b="0" dirty="0">
                        <a:solidFill>
                          <a:schemeClr val="accent6">
                            <a:lumMod val="75000"/>
                          </a:schemeClr>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a:t>
                      </a:r>
                      <a:endParaRPr lang="en-US" sz="2000" b="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baseline="0" dirty="0" smtClean="0">
                          <a:solidFill>
                            <a:schemeClr val="tx1"/>
                          </a:solidFill>
                          <a:latin typeface="Century Gothic" pitchFamily="34" charset="0"/>
                        </a:rPr>
                        <a:t>Y</a:t>
                      </a:r>
                      <a:r>
                        <a:rPr lang="en-US" sz="2000" b="0" baseline="-25000" dirty="0" smtClean="0">
                          <a:solidFill>
                            <a:schemeClr val="tx1"/>
                          </a:solidFill>
                          <a:latin typeface="Century Gothic" pitchFamily="34" charset="0"/>
                        </a:rPr>
                        <a:t>8</a:t>
                      </a:r>
                      <a:endParaRPr lang="en-US" sz="2000" b="0" baseline="-2500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4311">
                <a:tc vMerge="1">
                  <a:txBody>
                    <a:bodyPr/>
                    <a:lstStyle/>
                    <a:p>
                      <a:pPr algn="ctr"/>
                      <a:endParaRPr lang="en-US" b="0" dirty="0">
                        <a:solidFill>
                          <a:schemeClr val="tx1"/>
                        </a:solidFill>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0.20, 0.20</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0.12, </a:t>
                      </a:r>
                    </a:p>
                    <a:p>
                      <a:pPr algn="ctr"/>
                      <a:r>
                        <a:rPr lang="en-US" sz="1800" b="0" dirty="0" smtClean="0">
                          <a:solidFill>
                            <a:schemeClr val="tx1"/>
                          </a:solidFill>
                          <a:latin typeface="Cambria Math" pitchFamily="18" charset="0"/>
                          <a:ea typeface="Cambria Math" pitchFamily="18" charset="0"/>
                        </a:rPr>
                        <a:t>0.32 </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0.10,</a:t>
                      </a:r>
                      <a:r>
                        <a:rPr lang="en-US" sz="1800" b="0" baseline="0" dirty="0" smtClean="0">
                          <a:solidFill>
                            <a:schemeClr val="tx1"/>
                          </a:solidFill>
                          <a:latin typeface="Cambria Math" pitchFamily="18" charset="0"/>
                          <a:ea typeface="Cambria Math" pitchFamily="18" charset="0"/>
                        </a:rPr>
                        <a:t> </a:t>
                      </a:r>
                      <a:r>
                        <a:rPr lang="en-US" sz="1800" b="0" baseline="0" dirty="0" smtClean="0">
                          <a:solidFill>
                            <a:srgbClr val="0070C0"/>
                          </a:solidFill>
                          <a:latin typeface="Cambria Math" pitchFamily="18" charset="0"/>
                          <a:ea typeface="Cambria Math" pitchFamily="18" charset="0"/>
                        </a:rPr>
                        <a:t>0.42</a:t>
                      </a:r>
                      <a:endParaRPr lang="en-US" sz="1800" b="0" dirty="0">
                        <a:solidFill>
                          <a:srgbClr val="0070C0"/>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mbria Math" pitchFamily="18" charset="0"/>
                          <a:ea typeface="Cambria Math" pitchFamily="18" charset="0"/>
                        </a:rPr>
                        <a:t>0.09, </a:t>
                      </a:r>
                      <a:r>
                        <a:rPr lang="en-US" sz="1800" b="0" dirty="0" smtClean="0">
                          <a:solidFill>
                            <a:srgbClr val="00B050"/>
                          </a:solidFill>
                          <a:latin typeface="Cambria Math" pitchFamily="18" charset="0"/>
                          <a:ea typeface="Cambria Math" pitchFamily="18" charset="0"/>
                        </a:rPr>
                        <a:t>0.51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n-US" sz="1800" b="0" dirty="0" smtClean="0">
                          <a:solidFill>
                            <a:schemeClr val="tx1"/>
                          </a:solidFill>
                          <a:latin typeface="Cambria Math" pitchFamily="18" charset="0"/>
                          <a:ea typeface="Cambria Math" pitchFamily="18" charset="0"/>
                        </a:rPr>
                        <a:t>0.001, 1.00</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503">
                <a:tc>
                  <a:txBody>
                    <a:bodyPr/>
                    <a:lstStyle/>
                    <a:p>
                      <a:pPr algn="r"/>
                      <a:endParaRPr lang="en-US" sz="1800"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kern="1200" dirty="0" smtClean="0">
                        <a:solidFill>
                          <a:schemeClr val="tx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503">
                <a:tc rowSpan="2">
                  <a:txBody>
                    <a:bodyPr/>
                    <a:lstStyle/>
                    <a:p>
                      <a:pPr algn="r"/>
                      <a:r>
                        <a:rPr lang="en-US" sz="1800" b="0" dirty="0" smtClean="0">
                          <a:solidFill>
                            <a:schemeClr val="tx1"/>
                          </a:solidFill>
                          <a:latin typeface="Century Gothic" pitchFamily="34" charset="0"/>
                        </a:rPr>
                        <a:t>W</a:t>
                      </a:r>
                      <a:r>
                        <a:rPr lang="en-US" sz="1800" b="0" baseline="-25000" dirty="0" smtClean="0">
                          <a:solidFill>
                            <a:schemeClr val="tx1"/>
                          </a:solidFill>
                          <a:latin typeface="Century Gothic" pitchFamily="34" charset="0"/>
                        </a:rPr>
                        <a:t>6</a:t>
                      </a:r>
                      <a:r>
                        <a:rPr lang="en-US" sz="1800" b="0" baseline="0" dirty="0" smtClean="0">
                          <a:solidFill>
                            <a:schemeClr val="tx1"/>
                          </a:solidFill>
                          <a:latin typeface="Century Gothic" pitchFamily="34" charset="0"/>
                        </a:rPr>
                        <a:t> </a:t>
                      </a:r>
                      <a:r>
                        <a:rPr lang="en-US" sz="1800" b="0" baseline="0" dirty="0" smtClean="0">
                          <a:solidFill>
                            <a:schemeClr val="tx1"/>
                          </a:solidFill>
                          <a:latin typeface="Century Gothic" pitchFamily="34" charset="0"/>
                          <a:sym typeface="Wingdings" pitchFamily="2" charset="2"/>
                        </a:rPr>
                        <a:t></a:t>
                      </a:r>
                    </a:p>
                    <a:p>
                      <a:pPr algn="r"/>
                      <a:r>
                        <a:rPr lang="en-US" sz="1800" b="0" dirty="0" smtClean="0">
                          <a:solidFill>
                            <a:schemeClr val="tx1"/>
                          </a:solidFill>
                          <a:latin typeface="Century Gothic" pitchFamily="34" charset="0"/>
                          <a:sym typeface="Wingdings" pitchFamily="2" charset="2"/>
                        </a:rPr>
                        <a:t>(</a:t>
                      </a:r>
                      <a:r>
                        <a:rPr lang="en-US" sz="1800" b="0" dirty="0" err="1" smtClean="0">
                          <a:solidFill>
                            <a:schemeClr val="tx1"/>
                          </a:solidFill>
                          <a:latin typeface="Century Gothic" pitchFamily="34" charset="0"/>
                          <a:sym typeface="Wingdings" pitchFamily="2" charset="2"/>
                        </a:rPr>
                        <a:t>pdf</a:t>
                      </a:r>
                      <a:r>
                        <a:rPr lang="en-US" sz="1800" b="0" dirty="0" smtClean="0">
                          <a:solidFill>
                            <a:schemeClr val="tx1"/>
                          </a:solidFill>
                          <a:latin typeface="Century Gothic" pitchFamily="34" charset="0"/>
                          <a:sym typeface="Wingdings" pitchFamily="2" charset="2"/>
                        </a:rPr>
                        <a:t>)</a:t>
                      </a:r>
                    </a:p>
                    <a:p>
                      <a:pPr algn="r"/>
                      <a:r>
                        <a:rPr lang="en-US" sz="1800" b="0" dirty="0" smtClean="0">
                          <a:solidFill>
                            <a:schemeClr val="tx1"/>
                          </a:solidFill>
                          <a:latin typeface="Century Gothic" pitchFamily="34" charset="0"/>
                          <a:sym typeface="Wingdings" pitchFamily="2" charset="2"/>
                        </a:rPr>
                        <a:t>(</a:t>
                      </a:r>
                      <a:r>
                        <a:rPr lang="en-US" sz="1800" b="0" dirty="0" err="1" smtClean="0">
                          <a:solidFill>
                            <a:schemeClr val="tx1"/>
                          </a:solidFill>
                          <a:latin typeface="Century Gothic" pitchFamily="34" charset="0"/>
                          <a:sym typeface="Wingdings" pitchFamily="2" charset="2"/>
                        </a:rPr>
                        <a:t>cdf</a:t>
                      </a:r>
                      <a:r>
                        <a:rPr lang="en-US" sz="1800" b="0" dirty="0" smtClean="0">
                          <a:solidFill>
                            <a:schemeClr val="tx1"/>
                          </a:solidFill>
                          <a:latin typeface="Century Gothic" pitchFamily="34" charset="0"/>
                          <a:sym typeface="Wingdings" pitchFamily="2" charset="2"/>
                        </a:rPr>
                        <a:t>)</a:t>
                      </a:r>
                      <a:endParaRPr lang="en-US" sz="1800"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err="1" smtClean="0">
                          <a:solidFill>
                            <a:schemeClr val="tx1"/>
                          </a:solidFill>
                          <a:latin typeface="Cambria Math" pitchFamily="18" charset="0"/>
                          <a:ea typeface="Cambria Math" pitchFamily="18" charset="0"/>
                        </a:rPr>
                        <a:t>abcdef</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dirty="0" smtClean="0">
                          <a:solidFill>
                            <a:schemeClr val="tx1"/>
                          </a:solidFill>
                          <a:latin typeface="Cambria Math" pitchFamily="18" charset="0"/>
                          <a:ea typeface="Cambria Math" pitchFamily="18" charset="0"/>
                          <a:cs typeface="+mn-cs"/>
                        </a:rPr>
                        <a:t>qwerty</a:t>
                      </a:r>
                      <a:endParaRPr lang="en-US" sz="1600" b="0" kern="1200" dirty="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dirty="0" smtClean="0">
                          <a:solidFill>
                            <a:schemeClr val="tx1"/>
                          </a:solidFill>
                          <a:latin typeface="Cambria Math" pitchFamily="18" charset="0"/>
                          <a:ea typeface="Cambria Math" pitchFamily="18" charset="0"/>
                          <a:cs typeface="+mn-cs"/>
                        </a:rPr>
                        <a:t>greats</a:t>
                      </a:r>
                      <a:endParaRPr lang="en-US" sz="1600" b="0" kern="1200" dirty="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Cambria Math" pitchFamily="18" charset="0"/>
                          <a:ea typeface="Cambria Math" pitchFamily="18" charset="0"/>
                          <a:cs typeface="+mn-cs"/>
                        </a:rPr>
                        <a:t>horror</a:t>
                      </a:r>
                      <a:endParaRPr lang="en-US" sz="1600" b="0" kern="1200" dirty="0" smtClean="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entury Gothic" pitchFamily="34"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invent</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843">
                <a:tc vMerge="1">
                  <a:txBody>
                    <a:bodyPr/>
                    <a:lstStyle/>
                    <a:p>
                      <a:pPr algn="r"/>
                      <a:endParaRPr lang="en-US"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0.15, 0.15</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0.11 , 0.26</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0.095 , 0.355</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mbria Math" pitchFamily="18" charset="0"/>
                          <a:ea typeface="Cambria Math" pitchFamily="18" charset="0"/>
                        </a:rPr>
                        <a:t>0.09, 0.445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.002, 1.00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843">
                <a:tc>
                  <a:txBody>
                    <a:bodyPr/>
                    <a:lstStyle/>
                    <a:p>
                      <a:pPr algn="l"/>
                      <a:r>
                        <a:rPr lang="en-US" sz="1800" b="0" baseline="0" dirty="0" smtClean="0">
                          <a:solidFill>
                            <a:schemeClr val="tx1"/>
                          </a:solidFill>
                          <a:latin typeface="Century Gothic" pitchFamily="34" charset="0"/>
                        </a:rPr>
                        <a:t>…</a:t>
                      </a:r>
                      <a:endParaRPr lang="en-US" sz="1800" b="0" baseline="0" dirty="0">
                        <a:solidFill>
                          <a:schemeClr val="tx1"/>
                        </a:solidFill>
                        <a:latin typeface="Century Gothic" pitchFamily="34" charset="0"/>
                      </a:endParaRPr>
                    </a:p>
                  </a:txBody>
                  <a:tcPr vert="wordA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smtClean="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899032" y="4572000"/>
            <a:ext cx="7561089" cy="1052596"/>
          </a:xfrm>
          <a:prstGeom prst="rect">
            <a:avLst/>
          </a:prstGeom>
        </p:spPr>
        <p:txBody>
          <a:bodyPr wrap="square">
            <a:spAutoFit/>
          </a:bodyPr>
          <a:lstStyle/>
          <a:p>
            <a:pPr>
              <a:lnSpc>
                <a:spcPct val="120000"/>
              </a:lnSpc>
            </a:pPr>
            <a:r>
              <a:rPr lang="en-US" sz="2800" dirty="0">
                <a:latin typeface="Century Gothic" pitchFamily="34" charset="0"/>
              </a:rPr>
              <a:t>Encode </a:t>
            </a:r>
            <a:r>
              <a:rPr lang="en-US" sz="2800" b="1" dirty="0">
                <a:latin typeface="Century Gothic" pitchFamily="34" charset="0"/>
              </a:rPr>
              <a:t>a rule </a:t>
            </a:r>
            <a:r>
              <a:rPr lang="en-US" sz="2800" dirty="0">
                <a:latin typeface="Century Gothic" pitchFamily="34" charset="0"/>
              </a:rPr>
              <a:t>(e.g. S </a:t>
            </a:r>
            <a:r>
              <a:rPr lang="en-US" sz="2800" dirty="0">
                <a:latin typeface="Century Gothic" pitchFamily="34" charset="0"/>
                <a:sym typeface="Wingdings" pitchFamily="2" charset="2"/>
              </a:rPr>
              <a:t> W</a:t>
            </a:r>
            <a:r>
              <a:rPr lang="en-US" sz="2800" baseline="-25000" dirty="0">
                <a:latin typeface="Century Gothic" pitchFamily="34" charset="0"/>
                <a:sym typeface="Wingdings" pitchFamily="2" charset="2"/>
              </a:rPr>
              <a:t>8</a:t>
            </a:r>
            <a:r>
              <a:rPr lang="en-US" sz="2800" baseline="-25000" dirty="0">
                <a:latin typeface="Century Gothic" pitchFamily="34" charset="0"/>
              </a:rPr>
              <a:t> </a:t>
            </a:r>
            <a:r>
              <a:rPr lang="en-US" sz="2800" dirty="0" smtClean="0">
                <a:latin typeface="Century Gothic" pitchFamily="34" charset="0"/>
              </a:rPr>
              <a:t>):</a:t>
            </a:r>
            <a:endParaRPr lang="en-US" sz="2800" dirty="0">
              <a:latin typeface="Century Gothic" pitchFamily="34" charset="0"/>
            </a:endParaRPr>
          </a:p>
          <a:p>
            <a:pPr lvl="1">
              <a:lnSpc>
                <a:spcPct val="120000"/>
              </a:lnSpc>
            </a:pPr>
            <a:r>
              <a:rPr lang="en-US" sz="2400" dirty="0">
                <a:latin typeface="Century Gothic" pitchFamily="34" charset="0"/>
              </a:rPr>
              <a:t>choose a random number between </a:t>
            </a:r>
            <a:r>
              <a:rPr lang="en-US" sz="2400" dirty="0">
                <a:latin typeface="Cambria Math" pitchFamily="18" charset="0"/>
                <a:ea typeface="Cambria Math" pitchFamily="18" charset="0"/>
              </a:rPr>
              <a:t>[</a:t>
            </a:r>
            <a:r>
              <a:rPr lang="en-US" sz="2400" dirty="0">
                <a:solidFill>
                  <a:srgbClr val="0070C0"/>
                </a:solidFill>
                <a:latin typeface="Cambria Math" pitchFamily="18" charset="0"/>
                <a:ea typeface="Cambria Math" pitchFamily="18" charset="0"/>
              </a:rPr>
              <a:t>0.42</a:t>
            </a:r>
            <a:r>
              <a:rPr lang="en-US" sz="2400" dirty="0">
                <a:latin typeface="Cambria Math" pitchFamily="18" charset="0"/>
                <a:ea typeface="Cambria Math" pitchFamily="18" charset="0"/>
              </a:rPr>
              <a:t>, </a:t>
            </a:r>
            <a:r>
              <a:rPr lang="en-US" sz="2400" dirty="0">
                <a:solidFill>
                  <a:srgbClr val="00B050"/>
                </a:solidFill>
                <a:latin typeface="Cambria Math" pitchFamily="18" charset="0"/>
                <a:ea typeface="Cambria Math" pitchFamily="18" charset="0"/>
              </a:rPr>
              <a:t>0.51</a:t>
            </a:r>
            <a:r>
              <a:rPr lang="en-US" sz="2400" dirty="0">
                <a:latin typeface="Cambria Math" pitchFamily="18" charset="0"/>
                <a:ea typeface="Cambria Math" pitchFamily="18" charset="0"/>
              </a:rPr>
              <a:t>)</a:t>
            </a:r>
          </a:p>
        </p:txBody>
      </p:sp>
    </p:spTree>
    <p:extLst>
      <p:ext uri="{BB962C8B-B14F-4D97-AF65-F5344CB8AC3E}">
        <p14:creationId xmlns:p14="http://schemas.microsoft.com/office/powerpoint/2010/main" val="22388902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pitchFamily="34" charset="0"/>
              </a:rPr>
              <a:t>NLE for Single Password</a:t>
            </a:r>
            <a:br>
              <a:rPr lang="en-US" dirty="0">
                <a:latin typeface="Century Gothic" pitchFamily="34" charset="0"/>
              </a:rPr>
            </a:br>
            <a:r>
              <a:rPr lang="en-US" sz="3100" dirty="0">
                <a:latin typeface="Century Gothic" pitchFamily="34" charset="0"/>
              </a:rPr>
              <a:t>(</a:t>
            </a:r>
            <a:r>
              <a:rPr lang="en-US" sz="2800" dirty="0">
                <a:latin typeface="Century Gothic" pitchFamily="34" charset="0"/>
              </a:rPr>
              <a:t>using PCFG</a:t>
            </a:r>
            <a:r>
              <a:rPr lang="en-US" sz="3100" dirty="0">
                <a:latin typeface="Century Gothic" pitchFamily="34" charset="0"/>
              </a:rPr>
              <a:t>)</a:t>
            </a:r>
            <a:endParaRPr lang="en-US" dirty="0">
              <a:latin typeface="Century Gothic" pitchFamily="34" charset="0"/>
            </a:endParaRPr>
          </a:p>
        </p:txBody>
      </p:sp>
      <p:sp>
        <p:nvSpPr>
          <p:cNvPr id="3" name="Content Placeholder 2"/>
          <p:cNvSpPr>
            <a:spLocks noGrp="1"/>
          </p:cNvSpPr>
          <p:nvPr>
            <p:ph idx="1"/>
          </p:nvPr>
        </p:nvSpPr>
        <p:spPr>
          <a:xfrm>
            <a:off x="457200" y="1600200"/>
            <a:ext cx="8229600" cy="4769603"/>
          </a:xfrm>
        </p:spPr>
        <p:txBody>
          <a:bodyPr>
            <a:noAutofit/>
          </a:bodyPr>
          <a:lstStyle/>
          <a:p>
            <a:pPr marL="0" indent="0" algn="ctr">
              <a:buNone/>
            </a:pPr>
            <a:r>
              <a:rPr lang="en-US" sz="2000" dirty="0" smtClean="0">
                <a:solidFill>
                  <a:schemeClr val="tx1">
                    <a:lumMod val="50000"/>
                    <a:lumOff val="50000"/>
                  </a:schemeClr>
                </a:solidFill>
                <a:latin typeface="Century Gothic" pitchFamily="34" charset="0"/>
              </a:rPr>
              <a:t> </a:t>
            </a:r>
          </a:p>
          <a:p>
            <a:pPr>
              <a:lnSpc>
                <a:spcPct val="120000"/>
              </a:lnSpc>
            </a:pPr>
            <a:endParaRPr lang="en-US" sz="2000" dirty="0" smtClean="0">
              <a:latin typeface="Century Gothic" pitchFamily="34" charset="0"/>
            </a:endParaRPr>
          </a:p>
          <a:p>
            <a:pPr>
              <a:lnSpc>
                <a:spcPct val="120000"/>
              </a:lnSpc>
            </a:pPr>
            <a:endParaRPr lang="en-US" sz="2000" dirty="0" smtClean="0">
              <a:latin typeface="Century Gothic" pitchFamily="34" charset="0"/>
            </a:endParaRPr>
          </a:p>
          <a:p>
            <a:pPr>
              <a:lnSpc>
                <a:spcPct val="120000"/>
              </a:lnSpc>
            </a:pPr>
            <a:endParaRPr lang="en-US" sz="2000" dirty="0">
              <a:latin typeface="Century Gothic" pitchFamily="34" charset="0"/>
            </a:endParaRPr>
          </a:p>
          <a:p>
            <a:pPr>
              <a:lnSpc>
                <a:spcPct val="120000"/>
              </a:lnSpc>
            </a:pPr>
            <a:endParaRPr lang="en-US" sz="2000" dirty="0" smtClean="0">
              <a:latin typeface="Century Gothic" pitchFamily="34" charset="0"/>
            </a:endParaRPr>
          </a:p>
          <a:p>
            <a:pPr>
              <a:lnSpc>
                <a:spcPct val="120000"/>
              </a:lnSpc>
            </a:pPr>
            <a:endParaRPr lang="en-US" sz="2800" dirty="0" smtClean="0">
              <a:latin typeface="Century Gothic"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4814158"/>
              </p:ext>
            </p:extLst>
          </p:nvPr>
        </p:nvGraphicFramePr>
        <p:xfrm>
          <a:off x="565687" y="1561270"/>
          <a:ext cx="7632918" cy="2834640"/>
        </p:xfrm>
        <a:graphic>
          <a:graphicData uri="http://schemas.openxmlformats.org/drawingml/2006/table">
            <a:tbl>
              <a:tblPr firstRow="1" bandRow="1">
                <a:tableStyleId>{5C22544A-7EE6-4342-B048-85BDC9FD1C3A}</a:tableStyleId>
              </a:tblPr>
              <a:tblGrid>
                <a:gridCol w="1090417"/>
                <a:gridCol w="1090417"/>
                <a:gridCol w="1160184"/>
                <a:gridCol w="1020649"/>
                <a:gridCol w="1090417"/>
                <a:gridCol w="1090417"/>
                <a:gridCol w="1090417"/>
              </a:tblGrid>
              <a:tr h="275503">
                <a:tc rowSpan="2">
                  <a:txBody>
                    <a:bodyPr/>
                    <a:lstStyle/>
                    <a:p>
                      <a:pPr algn="r"/>
                      <a:r>
                        <a:rPr lang="en-US" sz="2000" b="0" dirty="0" smtClean="0">
                          <a:solidFill>
                            <a:schemeClr val="tx1"/>
                          </a:solidFill>
                          <a:latin typeface="Century Gothic" pitchFamily="34" charset="0"/>
                        </a:rPr>
                        <a:t>S </a:t>
                      </a:r>
                      <a:r>
                        <a:rPr lang="en-US" sz="2000" b="0" dirty="0" smtClean="0">
                          <a:solidFill>
                            <a:schemeClr val="tx1"/>
                          </a:solidFill>
                          <a:latin typeface="Century Gothic" pitchFamily="34" charset="0"/>
                          <a:sym typeface="Wingdings" pitchFamily="2" charset="2"/>
                        </a:rPr>
                        <a:t></a:t>
                      </a:r>
                    </a:p>
                    <a:p>
                      <a:pPr algn="r"/>
                      <a:r>
                        <a:rPr lang="en-US" sz="2000" b="0" dirty="0" smtClean="0">
                          <a:solidFill>
                            <a:schemeClr val="tx1"/>
                          </a:solidFill>
                          <a:latin typeface="Century Gothic" pitchFamily="34" charset="0"/>
                          <a:sym typeface="Wingdings" pitchFamily="2" charset="2"/>
                        </a:rPr>
                        <a:t>(</a:t>
                      </a:r>
                      <a:r>
                        <a:rPr lang="en-US" sz="2000" b="0" dirty="0" err="1" smtClean="0">
                          <a:solidFill>
                            <a:schemeClr val="tx1"/>
                          </a:solidFill>
                          <a:latin typeface="Century Gothic" pitchFamily="34" charset="0"/>
                          <a:sym typeface="Wingdings" pitchFamily="2" charset="2"/>
                        </a:rPr>
                        <a:t>pdf</a:t>
                      </a:r>
                      <a:r>
                        <a:rPr lang="en-US" sz="2000" b="0" dirty="0" smtClean="0">
                          <a:solidFill>
                            <a:schemeClr val="tx1"/>
                          </a:solidFill>
                          <a:latin typeface="Century Gothic" pitchFamily="34" charset="0"/>
                          <a:sym typeface="Wingdings" pitchFamily="2" charset="2"/>
                        </a:rPr>
                        <a:t>)</a:t>
                      </a:r>
                    </a:p>
                    <a:p>
                      <a:pPr algn="r"/>
                      <a:r>
                        <a:rPr lang="en-US" sz="2000" b="0" dirty="0" smtClean="0">
                          <a:solidFill>
                            <a:schemeClr val="tx1"/>
                          </a:solidFill>
                          <a:latin typeface="Century Gothic" pitchFamily="34" charset="0"/>
                          <a:sym typeface="Wingdings" pitchFamily="2" charset="2"/>
                        </a:rPr>
                        <a:t>(</a:t>
                      </a:r>
                      <a:r>
                        <a:rPr lang="en-US" sz="2000" b="0" dirty="0" err="1" smtClean="0">
                          <a:solidFill>
                            <a:schemeClr val="tx1"/>
                          </a:solidFill>
                          <a:latin typeface="Century Gothic" pitchFamily="34" charset="0"/>
                          <a:sym typeface="Wingdings" pitchFamily="2" charset="2"/>
                        </a:rPr>
                        <a:t>cdf</a:t>
                      </a:r>
                      <a:r>
                        <a:rPr lang="en-US" sz="2000" b="0" dirty="0" smtClean="0">
                          <a:solidFill>
                            <a:schemeClr val="tx1"/>
                          </a:solidFill>
                          <a:latin typeface="Century Gothic" pitchFamily="34" charset="0"/>
                          <a:sym typeface="Wingdings" pitchFamily="2" charset="2"/>
                        </a:rPr>
                        <a:t>)</a:t>
                      </a:r>
                      <a:r>
                        <a:rPr lang="en-US" sz="2000" b="0" dirty="0" smtClean="0">
                          <a:solidFill>
                            <a:schemeClr val="tx1"/>
                          </a:solidFill>
                          <a:latin typeface="Century Gothic" pitchFamily="34" charset="0"/>
                        </a:rPr>
                        <a:t> </a:t>
                      </a:r>
                      <a:endParaRPr lang="en-US" sz="2000" b="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 W</a:t>
                      </a:r>
                      <a:r>
                        <a:rPr lang="en-US" sz="2000" b="0" baseline="-25000" dirty="0" smtClean="0">
                          <a:solidFill>
                            <a:schemeClr val="tx1"/>
                          </a:solidFill>
                          <a:latin typeface="Century Gothic" pitchFamily="34" charset="0"/>
                        </a:rPr>
                        <a:t>6  </a:t>
                      </a:r>
                      <a:endParaRPr lang="en-US" sz="2400" b="0" baseline="0" dirty="0">
                        <a:solidFill>
                          <a:schemeClr val="tx1"/>
                        </a:solidFill>
                        <a:latin typeface="Century Gothi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accent6">
                              <a:lumMod val="75000"/>
                            </a:schemeClr>
                          </a:solidFill>
                          <a:latin typeface="Century Gothic" pitchFamily="34" charset="0"/>
                        </a:rPr>
                        <a:t>W</a:t>
                      </a:r>
                      <a:r>
                        <a:rPr lang="en-US" sz="2000" b="0" baseline="-25000" dirty="0" smtClean="0">
                          <a:solidFill>
                            <a:schemeClr val="accent6">
                              <a:lumMod val="75000"/>
                            </a:schemeClr>
                          </a:solidFill>
                          <a:latin typeface="Century Gothic" pitchFamily="34" charset="0"/>
                        </a:rPr>
                        <a:t>6</a:t>
                      </a:r>
                      <a:r>
                        <a:rPr lang="en-US" sz="2000" b="0" dirty="0" smtClean="0">
                          <a:solidFill>
                            <a:schemeClr val="accent6">
                              <a:lumMod val="75000"/>
                            </a:schemeClr>
                          </a:solidFill>
                          <a:latin typeface="Century Gothic" pitchFamily="34" charset="0"/>
                        </a:rPr>
                        <a:t>D</a:t>
                      </a:r>
                      <a:r>
                        <a:rPr lang="en-US" sz="2000" b="0" baseline="-25000" dirty="0" smtClean="0">
                          <a:solidFill>
                            <a:schemeClr val="accent6">
                              <a:lumMod val="75000"/>
                            </a:schemeClr>
                          </a:solidFill>
                          <a:latin typeface="Century Gothic" pitchFamily="34" charset="0"/>
                        </a:rPr>
                        <a:t>1</a:t>
                      </a:r>
                      <a:r>
                        <a:rPr lang="en-US" sz="2000" b="0" baseline="-25000" dirty="0" smtClean="0">
                          <a:solidFill>
                            <a:schemeClr val="tx1"/>
                          </a:solidFill>
                          <a:latin typeface="Century Gothic" pitchFamily="34" charset="0"/>
                        </a:rPr>
                        <a:t> </a:t>
                      </a:r>
                      <a:endParaRPr lang="en-US" sz="2000" b="0" baseline="-2500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Century Gothic" pitchFamily="34" charset="0"/>
                        </a:rPr>
                        <a:t> D</a:t>
                      </a:r>
                      <a:r>
                        <a:rPr lang="en-US" sz="2000" b="0" baseline="-25000" dirty="0" smtClean="0">
                          <a:solidFill>
                            <a:schemeClr val="tx1"/>
                          </a:solidFill>
                          <a:latin typeface="Century Gothic"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Century Gothic" pitchFamily="34" charset="0"/>
                        </a:rPr>
                        <a:t>W</a:t>
                      </a:r>
                      <a:r>
                        <a:rPr lang="en-US" sz="2000" b="0" baseline="-25000" dirty="0" smtClean="0">
                          <a:solidFill>
                            <a:schemeClr val="tx1"/>
                          </a:solidFill>
                          <a:latin typeface="Century Gothic" pitchFamily="34" charset="0"/>
                        </a:rPr>
                        <a:t>8</a:t>
                      </a:r>
                      <a:endParaRPr lang="en-US" sz="2000" b="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Century Gothic" pitchFamily="34" charset="0"/>
                        </a:rPr>
                        <a:t>….</a:t>
                      </a:r>
                      <a:endParaRPr lang="en-US" sz="2000" b="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baseline="0" dirty="0" smtClean="0">
                          <a:solidFill>
                            <a:schemeClr val="tx1"/>
                          </a:solidFill>
                          <a:latin typeface="Century Gothic" pitchFamily="34" charset="0"/>
                        </a:rPr>
                        <a:t>Y</a:t>
                      </a:r>
                      <a:r>
                        <a:rPr lang="en-US" sz="2000" b="0" baseline="-25000" dirty="0" smtClean="0">
                          <a:solidFill>
                            <a:schemeClr val="tx1"/>
                          </a:solidFill>
                          <a:latin typeface="Century Gothic" pitchFamily="34" charset="0"/>
                        </a:rPr>
                        <a:t>8</a:t>
                      </a:r>
                      <a:endParaRPr lang="en-US" sz="2000" b="0" baseline="-25000" dirty="0">
                        <a:solidFill>
                          <a:schemeClr val="tx1"/>
                        </a:solidFill>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4311">
                <a:tc vMerge="1">
                  <a:txBody>
                    <a:bodyPr/>
                    <a:lstStyle/>
                    <a:p>
                      <a:pPr algn="ctr"/>
                      <a:endParaRPr lang="en-US" b="0" dirty="0">
                        <a:solidFill>
                          <a:schemeClr val="tx1"/>
                        </a:solidFill>
                        <a:latin typeface="Century Gothi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0.20, </a:t>
                      </a:r>
                      <a:r>
                        <a:rPr lang="en-US" sz="1800" b="0" dirty="0" smtClean="0">
                          <a:solidFill>
                            <a:srgbClr val="00B0F0"/>
                          </a:solidFill>
                          <a:latin typeface="Cambria Math" pitchFamily="18" charset="0"/>
                          <a:ea typeface="Cambria Math" pitchFamily="18" charset="0"/>
                        </a:rPr>
                        <a:t>0.20</a:t>
                      </a:r>
                      <a:endParaRPr lang="en-US" sz="1800" b="0" dirty="0">
                        <a:solidFill>
                          <a:srgbClr val="00B0F0"/>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0.12, </a:t>
                      </a:r>
                    </a:p>
                    <a:p>
                      <a:pPr algn="ctr"/>
                      <a:r>
                        <a:rPr lang="en-US" sz="1800" b="0" dirty="0" smtClean="0">
                          <a:solidFill>
                            <a:srgbClr val="00B050"/>
                          </a:solidFill>
                          <a:latin typeface="Cambria Math" pitchFamily="18" charset="0"/>
                          <a:ea typeface="Cambria Math" pitchFamily="18" charset="0"/>
                        </a:rPr>
                        <a:t>0.32</a:t>
                      </a:r>
                      <a:r>
                        <a:rPr lang="en-US" sz="1800" b="0" dirty="0" smtClean="0">
                          <a:solidFill>
                            <a:schemeClr val="tx1"/>
                          </a:solidFill>
                          <a:latin typeface="Cambria Math" pitchFamily="18" charset="0"/>
                          <a:ea typeface="Cambria Math" pitchFamily="18" charset="0"/>
                        </a:rPr>
                        <a:t> </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0.10,</a:t>
                      </a:r>
                      <a:r>
                        <a:rPr lang="en-US" sz="1800" b="0" baseline="0" dirty="0" smtClean="0">
                          <a:solidFill>
                            <a:schemeClr val="tx1"/>
                          </a:solidFill>
                          <a:latin typeface="Cambria Math" pitchFamily="18" charset="0"/>
                          <a:ea typeface="Cambria Math" pitchFamily="18" charset="0"/>
                        </a:rPr>
                        <a:t> 0.42</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mbria Math" pitchFamily="18" charset="0"/>
                          <a:ea typeface="Cambria Math" pitchFamily="18" charset="0"/>
                        </a:rPr>
                        <a:t>0.09, 0.51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600"/>
                        </a:spcAft>
                      </a:pPr>
                      <a:r>
                        <a:rPr lang="en-US" sz="1800" b="0" dirty="0" smtClean="0">
                          <a:solidFill>
                            <a:schemeClr val="tx1"/>
                          </a:solidFill>
                          <a:latin typeface="Cambria Math" pitchFamily="18" charset="0"/>
                          <a:ea typeface="Cambria Math" pitchFamily="18" charset="0"/>
                        </a:rPr>
                        <a:t>0.001, 1.00</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503">
                <a:tc>
                  <a:txBody>
                    <a:bodyPr/>
                    <a:lstStyle/>
                    <a:p>
                      <a:pPr algn="r"/>
                      <a:endParaRPr lang="en-US" sz="1800"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kern="1200" dirty="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Cambria Math" pitchFamily="18" charset="0"/>
                        <a:ea typeface="Cambria Math" pitchFamily="18"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0" kern="1200" dirty="0" smtClean="0">
                        <a:solidFill>
                          <a:schemeClr val="tx1"/>
                        </a:solidFill>
                        <a:latin typeface="Century Gothic"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503">
                <a:tc rowSpan="2">
                  <a:txBody>
                    <a:bodyPr/>
                    <a:lstStyle/>
                    <a:p>
                      <a:pPr algn="r"/>
                      <a:r>
                        <a:rPr lang="en-US" sz="1800" b="0" dirty="0" smtClean="0">
                          <a:solidFill>
                            <a:schemeClr val="tx1"/>
                          </a:solidFill>
                          <a:latin typeface="Century Gothic" pitchFamily="34" charset="0"/>
                        </a:rPr>
                        <a:t>W</a:t>
                      </a:r>
                      <a:r>
                        <a:rPr lang="en-US" sz="1800" b="0" baseline="-25000" dirty="0" smtClean="0">
                          <a:solidFill>
                            <a:schemeClr val="tx1"/>
                          </a:solidFill>
                          <a:latin typeface="Century Gothic" pitchFamily="34" charset="0"/>
                        </a:rPr>
                        <a:t>6</a:t>
                      </a:r>
                      <a:r>
                        <a:rPr lang="en-US" sz="1800" b="0" baseline="0" dirty="0" smtClean="0">
                          <a:solidFill>
                            <a:schemeClr val="tx1"/>
                          </a:solidFill>
                          <a:latin typeface="Century Gothic" pitchFamily="34" charset="0"/>
                        </a:rPr>
                        <a:t> </a:t>
                      </a:r>
                      <a:r>
                        <a:rPr lang="en-US" sz="1800" b="0" baseline="0" dirty="0" smtClean="0">
                          <a:solidFill>
                            <a:schemeClr val="tx1"/>
                          </a:solidFill>
                          <a:latin typeface="Century Gothic" pitchFamily="34" charset="0"/>
                          <a:sym typeface="Wingdings" pitchFamily="2" charset="2"/>
                        </a:rPr>
                        <a:t></a:t>
                      </a:r>
                    </a:p>
                    <a:p>
                      <a:pPr algn="r"/>
                      <a:r>
                        <a:rPr lang="en-US" sz="1800" b="0" dirty="0" smtClean="0">
                          <a:solidFill>
                            <a:schemeClr val="tx1"/>
                          </a:solidFill>
                          <a:latin typeface="Century Gothic" pitchFamily="34" charset="0"/>
                          <a:sym typeface="Wingdings" pitchFamily="2" charset="2"/>
                        </a:rPr>
                        <a:t>(</a:t>
                      </a:r>
                      <a:r>
                        <a:rPr lang="en-US" sz="1800" b="0" dirty="0" err="1" smtClean="0">
                          <a:solidFill>
                            <a:schemeClr val="tx1"/>
                          </a:solidFill>
                          <a:latin typeface="Century Gothic" pitchFamily="34" charset="0"/>
                          <a:sym typeface="Wingdings" pitchFamily="2" charset="2"/>
                        </a:rPr>
                        <a:t>pdf</a:t>
                      </a:r>
                      <a:r>
                        <a:rPr lang="en-US" sz="1800" b="0" dirty="0" smtClean="0">
                          <a:solidFill>
                            <a:schemeClr val="tx1"/>
                          </a:solidFill>
                          <a:latin typeface="Century Gothic" pitchFamily="34" charset="0"/>
                          <a:sym typeface="Wingdings" pitchFamily="2" charset="2"/>
                        </a:rPr>
                        <a:t>)</a:t>
                      </a:r>
                    </a:p>
                    <a:p>
                      <a:pPr algn="r"/>
                      <a:r>
                        <a:rPr lang="en-US" sz="1800" b="0" dirty="0" smtClean="0">
                          <a:solidFill>
                            <a:schemeClr val="tx1"/>
                          </a:solidFill>
                          <a:latin typeface="Century Gothic" pitchFamily="34" charset="0"/>
                          <a:sym typeface="Wingdings" pitchFamily="2" charset="2"/>
                        </a:rPr>
                        <a:t>(</a:t>
                      </a:r>
                      <a:r>
                        <a:rPr lang="en-US" sz="1800" b="0" dirty="0" err="1" smtClean="0">
                          <a:solidFill>
                            <a:schemeClr val="tx1"/>
                          </a:solidFill>
                          <a:latin typeface="Century Gothic" pitchFamily="34" charset="0"/>
                          <a:sym typeface="Wingdings" pitchFamily="2" charset="2"/>
                        </a:rPr>
                        <a:t>cdf</a:t>
                      </a:r>
                      <a:r>
                        <a:rPr lang="en-US" sz="1800" b="0" dirty="0" smtClean="0">
                          <a:solidFill>
                            <a:schemeClr val="tx1"/>
                          </a:solidFill>
                          <a:latin typeface="Century Gothic" pitchFamily="34" charset="0"/>
                          <a:sym typeface="Wingdings" pitchFamily="2" charset="2"/>
                        </a:rPr>
                        <a:t>)</a:t>
                      </a:r>
                      <a:endParaRPr lang="en-US" sz="1800"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err="1" smtClean="0">
                          <a:solidFill>
                            <a:schemeClr val="tx1"/>
                          </a:solidFill>
                          <a:latin typeface="Cambria Math" pitchFamily="18" charset="0"/>
                          <a:ea typeface="Cambria Math" pitchFamily="18" charset="0"/>
                        </a:rPr>
                        <a:t>abcdef</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dirty="0" smtClean="0">
                          <a:solidFill>
                            <a:schemeClr val="tx1"/>
                          </a:solidFill>
                          <a:latin typeface="Cambria Math" pitchFamily="18" charset="0"/>
                          <a:ea typeface="Cambria Math" pitchFamily="18" charset="0"/>
                          <a:cs typeface="+mn-cs"/>
                        </a:rPr>
                        <a:t>qwerty</a:t>
                      </a:r>
                      <a:endParaRPr lang="en-US" sz="1600" b="0" kern="1200" dirty="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kern="1200" dirty="0" smtClean="0">
                          <a:solidFill>
                            <a:schemeClr val="tx1"/>
                          </a:solidFill>
                          <a:latin typeface="Cambria Math" pitchFamily="18" charset="0"/>
                          <a:ea typeface="Cambria Math" pitchFamily="18" charset="0"/>
                          <a:cs typeface="+mn-cs"/>
                        </a:rPr>
                        <a:t>greats</a:t>
                      </a:r>
                      <a:endParaRPr lang="en-US" sz="1600" b="0" kern="1200" dirty="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Cambria Math" pitchFamily="18" charset="0"/>
                          <a:ea typeface="Cambria Math" pitchFamily="18" charset="0"/>
                          <a:cs typeface="+mn-cs"/>
                        </a:rPr>
                        <a:t>horror</a:t>
                      </a:r>
                      <a:endParaRPr lang="en-US" sz="1600" b="0" kern="1200" dirty="0" smtClean="0">
                        <a:solidFill>
                          <a:schemeClr val="tx1"/>
                        </a:solidFill>
                        <a:latin typeface="Cambria Math" pitchFamily="18" charset="0"/>
                        <a:ea typeface="Cambria Math"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entury Gothic" pitchFamily="34"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invent</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843">
                <a:tc vMerge="1">
                  <a:txBody>
                    <a:bodyPr/>
                    <a:lstStyle/>
                    <a:p>
                      <a:pPr algn="r"/>
                      <a:endParaRPr lang="en-US" b="0" baseline="0" dirty="0">
                        <a:solidFill>
                          <a:schemeClr val="tx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0.15, 0.15</a:t>
                      </a: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0.11 , 0.26</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0.095 , 0.355</a:t>
                      </a: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Cambria Math" pitchFamily="18" charset="0"/>
                          <a:ea typeface="Cambria Math" pitchFamily="18" charset="0"/>
                        </a:rPr>
                        <a:t>0.09, 0.445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tx1"/>
                          </a:solidFill>
                          <a:latin typeface="Cambria Math" pitchFamily="18" charset="0"/>
                          <a:ea typeface="Cambria Math" pitchFamily="18" charset="0"/>
                        </a:rPr>
                        <a:t>.002, 1.00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843">
                <a:tc>
                  <a:txBody>
                    <a:bodyPr/>
                    <a:lstStyle/>
                    <a:p>
                      <a:pPr algn="l"/>
                      <a:r>
                        <a:rPr lang="en-US" sz="1800" b="0" baseline="0" dirty="0" smtClean="0">
                          <a:solidFill>
                            <a:schemeClr val="tx1"/>
                          </a:solidFill>
                          <a:latin typeface="Century Gothic" pitchFamily="34" charset="0"/>
                        </a:rPr>
                        <a:t>…</a:t>
                      </a:r>
                      <a:endParaRPr lang="en-US" sz="1800" b="0" baseline="0" dirty="0">
                        <a:solidFill>
                          <a:schemeClr val="tx1"/>
                        </a:solidFill>
                        <a:latin typeface="Century Gothic" pitchFamily="34" charset="0"/>
                      </a:endParaRPr>
                    </a:p>
                  </a:txBody>
                  <a:tcPr vert="wordA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smtClean="0">
                        <a:solidFill>
                          <a:schemeClr val="tx1"/>
                        </a:solidFill>
                        <a:latin typeface="Cambria Math" pitchFamily="18" charset="0"/>
                        <a:ea typeface="Cambria Math"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ectangle 5"/>
          <p:cNvSpPr/>
          <p:nvPr/>
        </p:nvSpPr>
        <p:spPr>
          <a:xfrm>
            <a:off x="274320" y="4572000"/>
            <a:ext cx="8485322" cy="1454822"/>
          </a:xfrm>
          <a:prstGeom prst="rect">
            <a:avLst/>
          </a:prstGeom>
        </p:spPr>
        <p:txBody>
          <a:bodyPr wrap="square">
            <a:spAutoFit/>
          </a:bodyPr>
          <a:lstStyle/>
          <a:p>
            <a:pPr>
              <a:lnSpc>
                <a:spcPct val="120000"/>
              </a:lnSpc>
            </a:pPr>
            <a:r>
              <a:rPr lang="en-US" sz="2800" dirty="0" smtClean="0">
                <a:latin typeface="Century Gothic" pitchFamily="34" charset="0"/>
              </a:rPr>
              <a:t>Decode </a:t>
            </a:r>
            <a:r>
              <a:rPr lang="en-US" sz="2800" b="1" dirty="0" smtClean="0">
                <a:latin typeface="Century Gothic" pitchFamily="34" charset="0"/>
              </a:rPr>
              <a:t>a </a:t>
            </a:r>
            <a:r>
              <a:rPr lang="en-US" sz="2800" b="1" dirty="0">
                <a:latin typeface="Century Gothic" pitchFamily="34" charset="0"/>
              </a:rPr>
              <a:t>rule </a:t>
            </a:r>
            <a:r>
              <a:rPr lang="en-US" sz="2800" dirty="0">
                <a:latin typeface="Century Gothic" pitchFamily="34" charset="0"/>
              </a:rPr>
              <a:t>(e.g. </a:t>
            </a:r>
            <a:r>
              <a:rPr lang="en-US" sz="2800" dirty="0" smtClean="0">
                <a:latin typeface="Century Gothic" pitchFamily="34" charset="0"/>
              </a:rPr>
              <a:t>S, 0.29):</a:t>
            </a:r>
          </a:p>
          <a:p>
            <a:pPr>
              <a:lnSpc>
                <a:spcPct val="120000"/>
              </a:lnSpc>
            </a:pPr>
            <a:r>
              <a:rPr lang="en-US" sz="2000" dirty="0">
                <a:latin typeface="Century Gothic" pitchFamily="34" charset="0"/>
              </a:rPr>
              <a:t>	</a:t>
            </a:r>
            <a:r>
              <a:rPr lang="en-US" sz="2000" dirty="0" smtClean="0">
                <a:latin typeface="Century Gothic" pitchFamily="34" charset="0"/>
              </a:rPr>
              <a:t>/* Inverse Transform Sampling */</a:t>
            </a:r>
            <a:endParaRPr lang="en-US" sz="2000" dirty="0">
              <a:latin typeface="Century Gothic" pitchFamily="34" charset="0"/>
            </a:endParaRPr>
          </a:p>
          <a:p>
            <a:pPr lvl="1">
              <a:lnSpc>
                <a:spcPct val="120000"/>
              </a:lnSpc>
            </a:pPr>
            <a:r>
              <a:rPr lang="en-US" sz="2400" dirty="0">
                <a:solidFill>
                  <a:srgbClr val="0070C0"/>
                </a:solidFill>
                <a:latin typeface="Cambria Math" pitchFamily="18" charset="0"/>
                <a:ea typeface="Cambria Math" pitchFamily="18" charset="0"/>
              </a:rPr>
              <a:t>	</a:t>
            </a:r>
            <a:r>
              <a:rPr lang="en-US" sz="2400" dirty="0" smtClean="0">
                <a:solidFill>
                  <a:srgbClr val="0070C0"/>
                </a:solidFill>
                <a:latin typeface="Cambria Math" pitchFamily="18" charset="0"/>
                <a:ea typeface="Cambria Math" pitchFamily="18" charset="0"/>
              </a:rPr>
              <a:t>0.20</a:t>
            </a:r>
            <a:r>
              <a:rPr lang="en-US" sz="2400" dirty="0" smtClean="0">
                <a:latin typeface="Cambria Math" pitchFamily="18" charset="0"/>
                <a:ea typeface="Cambria Math" pitchFamily="18" charset="0"/>
              </a:rPr>
              <a:t>≤</a:t>
            </a:r>
            <a:r>
              <a:rPr lang="en-US" sz="2400" dirty="0" smtClean="0">
                <a:solidFill>
                  <a:srgbClr val="0070C0"/>
                </a:solidFill>
                <a:latin typeface="Cambria Math" pitchFamily="18" charset="0"/>
                <a:ea typeface="Cambria Math" pitchFamily="18" charset="0"/>
              </a:rPr>
              <a:t> </a:t>
            </a:r>
            <a:r>
              <a:rPr lang="en-US" sz="2400" dirty="0" smtClean="0">
                <a:latin typeface="Cambria Math" pitchFamily="18" charset="0"/>
                <a:ea typeface="Cambria Math" pitchFamily="18" charset="0"/>
              </a:rPr>
              <a:t>0.29 &lt; </a:t>
            </a:r>
            <a:r>
              <a:rPr lang="en-US" sz="2400" dirty="0" smtClean="0">
                <a:solidFill>
                  <a:srgbClr val="00B050"/>
                </a:solidFill>
                <a:latin typeface="Cambria Math" pitchFamily="18" charset="0"/>
                <a:ea typeface="Cambria Math" pitchFamily="18" charset="0"/>
              </a:rPr>
              <a:t>0.32</a:t>
            </a:r>
            <a:r>
              <a:rPr lang="en-US" sz="2400" dirty="0" smtClean="0">
                <a:latin typeface="Cambria Math" pitchFamily="18" charset="0"/>
                <a:ea typeface="Cambria Math" pitchFamily="18" charset="0"/>
              </a:rPr>
              <a:t>   </a:t>
            </a:r>
            <a:r>
              <a:rPr lang="en-US" sz="2400" dirty="0" smtClean="0">
                <a:latin typeface="Cambria Math" pitchFamily="18" charset="0"/>
                <a:ea typeface="Cambria Math" pitchFamily="18" charset="0"/>
                <a:sym typeface="Wingdings" pitchFamily="2" charset="2"/>
              </a:rPr>
              <a:t>   </a:t>
            </a:r>
            <a:r>
              <a:rPr lang="en-US" sz="2400" dirty="0" smtClean="0">
                <a:solidFill>
                  <a:schemeClr val="accent6">
                    <a:lumMod val="75000"/>
                  </a:schemeClr>
                </a:solidFill>
                <a:latin typeface="Century Gothic" pitchFamily="34" charset="0"/>
                <a:ea typeface="Cambria Math" pitchFamily="18" charset="0"/>
                <a:sym typeface="Wingdings" pitchFamily="2" charset="2"/>
              </a:rPr>
              <a:t>W</a:t>
            </a:r>
            <a:r>
              <a:rPr lang="en-US" sz="2400" baseline="-25000" dirty="0" smtClean="0">
                <a:solidFill>
                  <a:schemeClr val="accent6">
                    <a:lumMod val="75000"/>
                  </a:schemeClr>
                </a:solidFill>
                <a:latin typeface="Century Gothic" pitchFamily="34" charset="0"/>
                <a:ea typeface="Cambria Math" pitchFamily="18" charset="0"/>
                <a:sym typeface="Wingdings" pitchFamily="2" charset="2"/>
              </a:rPr>
              <a:t>6</a:t>
            </a:r>
            <a:r>
              <a:rPr lang="en-US" sz="2400" dirty="0" smtClean="0">
                <a:solidFill>
                  <a:schemeClr val="accent6">
                    <a:lumMod val="75000"/>
                  </a:schemeClr>
                </a:solidFill>
                <a:latin typeface="Century Gothic" pitchFamily="34" charset="0"/>
                <a:ea typeface="Cambria Math" pitchFamily="18" charset="0"/>
                <a:sym typeface="Wingdings" pitchFamily="2" charset="2"/>
              </a:rPr>
              <a:t>D</a:t>
            </a:r>
            <a:r>
              <a:rPr lang="en-US" sz="2400" baseline="-25000" dirty="0" smtClean="0">
                <a:solidFill>
                  <a:schemeClr val="accent6">
                    <a:lumMod val="75000"/>
                  </a:schemeClr>
                </a:solidFill>
                <a:latin typeface="Century Gothic" pitchFamily="34" charset="0"/>
                <a:ea typeface="Cambria Math" pitchFamily="18" charset="0"/>
                <a:sym typeface="Wingdings" pitchFamily="2" charset="2"/>
              </a:rPr>
              <a:t>1</a:t>
            </a:r>
            <a:endParaRPr lang="en-US" sz="2400" baseline="-25000" dirty="0">
              <a:solidFill>
                <a:schemeClr val="accent6">
                  <a:lumMod val="75000"/>
                </a:schemeClr>
              </a:solidFill>
              <a:latin typeface="Century Gothic" pitchFamily="34" charset="0"/>
              <a:ea typeface="Cambria Math" pitchFamily="18" charset="0"/>
            </a:endParaRPr>
          </a:p>
        </p:txBody>
      </p:sp>
    </p:spTree>
    <p:extLst>
      <p:ext uri="{BB962C8B-B14F-4D97-AF65-F5344CB8AC3E}">
        <p14:creationId xmlns:p14="http://schemas.microsoft.com/office/powerpoint/2010/main" val="9537704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pitchFamily="34" charset="0"/>
              </a:rPr>
              <a:t>NLE for Single Password</a:t>
            </a:r>
            <a:br>
              <a:rPr lang="en-US" dirty="0">
                <a:latin typeface="Century Gothic" pitchFamily="34" charset="0"/>
              </a:rPr>
            </a:br>
            <a:r>
              <a:rPr lang="en-US" sz="3100" dirty="0">
                <a:latin typeface="Century Gothic" pitchFamily="34" charset="0"/>
              </a:rPr>
              <a:t>(</a:t>
            </a:r>
            <a:r>
              <a:rPr lang="en-US" sz="2800" dirty="0">
                <a:latin typeface="Century Gothic" pitchFamily="34" charset="0"/>
              </a:rPr>
              <a:t>using PCFG</a:t>
            </a:r>
            <a:r>
              <a:rPr lang="en-US" sz="3100" dirty="0">
                <a:latin typeface="Century Gothic" pitchFamily="34" charset="0"/>
              </a:rPr>
              <a:t>)</a:t>
            </a:r>
            <a:endParaRPr lang="en-US" dirty="0">
              <a:latin typeface="Century Gothic" pitchFamily="34" charset="0"/>
            </a:endParaRPr>
          </a:p>
        </p:txBody>
      </p:sp>
      <p:sp>
        <p:nvSpPr>
          <p:cNvPr id="3" name="Content Placeholder 2"/>
          <p:cNvSpPr>
            <a:spLocks noGrp="1"/>
          </p:cNvSpPr>
          <p:nvPr>
            <p:ph idx="1"/>
          </p:nvPr>
        </p:nvSpPr>
        <p:spPr/>
        <p:txBody>
          <a:bodyPr>
            <a:normAutofit/>
          </a:bodyPr>
          <a:lstStyle/>
          <a:p>
            <a:r>
              <a:rPr lang="en-US" sz="3600" dirty="0" smtClean="0">
                <a:latin typeface="Cambria Math" pitchFamily="18" charset="0"/>
                <a:ea typeface="Cambria Math" pitchFamily="18" charset="0"/>
              </a:rPr>
              <a:t>Encode( pw ):</a:t>
            </a:r>
          </a:p>
          <a:p>
            <a:pPr lvl="1"/>
            <a:r>
              <a:rPr lang="en-US" dirty="0" smtClean="0">
                <a:solidFill>
                  <a:schemeClr val="tx1">
                    <a:lumMod val="50000"/>
                    <a:lumOff val="50000"/>
                  </a:schemeClr>
                </a:solidFill>
                <a:latin typeface="Century Gothic" pitchFamily="34" charset="0"/>
              </a:rPr>
              <a:t>Create a </a:t>
            </a:r>
            <a:r>
              <a:rPr lang="en-US" dirty="0" smtClean="0">
                <a:latin typeface="Century Gothic" pitchFamily="34" charset="0"/>
              </a:rPr>
              <a:t>parse tree </a:t>
            </a:r>
            <a:r>
              <a:rPr lang="en-US" dirty="0" smtClean="0">
                <a:solidFill>
                  <a:schemeClr val="tx1">
                    <a:lumMod val="50000"/>
                    <a:lumOff val="50000"/>
                  </a:schemeClr>
                </a:solidFill>
                <a:latin typeface="Century Gothic" pitchFamily="34" charset="0"/>
              </a:rPr>
              <a:t>of the password in the base PCFG</a:t>
            </a:r>
          </a:p>
          <a:p>
            <a:pPr lvl="1"/>
            <a:r>
              <a:rPr lang="en-US" dirty="0" smtClean="0">
                <a:solidFill>
                  <a:schemeClr val="tx1">
                    <a:lumMod val="50000"/>
                    <a:lumOff val="50000"/>
                  </a:schemeClr>
                </a:solidFill>
                <a:latin typeface="Century Gothic" pitchFamily="34" charset="0"/>
              </a:rPr>
              <a:t>Encode </a:t>
            </a:r>
            <a:r>
              <a:rPr lang="en-US" dirty="0" smtClean="0">
                <a:latin typeface="Century Gothic" pitchFamily="34" charset="0"/>
              </a:rPr>
              <a:t>each rule </a:t>
            </a:r>
            <a:r>
              <a:rPr lang="en-US" dirty="0" smtClean="0">
                <a:solidFill>
                  <a:schemeClr val="tx1">
                    <a:lumMod val="50000"/>
                    <a:lumOff val="50000"/>
                  </a:schemeClr>
                </a:solidFill>
                <a:latin typeface="Century Gothic" pitchFamily="34" charset="0"/>
              </a:rPr>
              <a:t>in the parse tree</a:t>
            </a:r>
          </a:p>
          <a:p>
            <a:pPr lvl="1"/>
            <a:r>
              <a:rPr lang="en-US" dirty="0" smtClean="0">
                <a:solidFill>
                  <a:schemeClr val="tx1">
                    <a:lumMod val="50000"/>
                    <a:lumOff val="50000"/>
                  </a:schemeClr>
                </a:solidFill>
                <a:latin typeface="Century Gothic" pitchFamily="34" charset="0"/>
              </a:rPr>
              <a:t>pad with random numbers (if needed)</a:t>
            </a:r>
            <a:endParaRPr lang="en-US" dirty="0">
              <a:solidFill>
                <a:schemeClr val="tx1">
                  <a:lumMod val="50000"/>
                  <a:lumOff val="50000"/>
                </a:schemeClr>
              </a:solidFill>
              <a:latin typeface="Century Gothic" pitchFamily="34" charset="0"/>
            </a:endParaRPr>
          </a:p>
        </p:txBody>
      </p:sp>
      <p:sp>
        <p:nvSpPr>
          <p:cNvPr id="4" name="TextBox 3"/>
          <p:cNvSpPr txBox="1"/>
          <p:nvPr/>
        </p:nvSpPr>
        <p:spPr>
          <a:xfrm>
            <a:off x="751668" y="5137687"/>
            <a:ext cx="1653017" cy="400110"/>
          </a:xfrm>
          <a:prstGeom prst="rect">
            <a:avLst/>
          </a:prstGeom>
          <a:noFill/>
          <a:ln>
            <a:solidFill>
              <a:schemeClr val="tx1"/>
            </a:solidFill>
          </a:ln>
        </p:spPr>
        <p:txBody>
          <a:bodyPr wrap="none" rtlCol="0">
            <a:spAutoFit/>
          </a:bodyPr>
          <a:lstStyle/>
          <a:p>
            <a:r>
              <a:rPr lang="en-US" sz="2000" dirty="0" smtClean="0">
                <a:latin typeface="Century Gothic" pitchFamily="34" charset="0"/>
              </a:rPr>
              <a:t>passwrod12</a:t>
            </a:r>
            <a:endParaRPr lang="en-US" dirty="0">
              <a:latin typeface="Century Gothic" pitchFamily="34" charset="0"/>
            </a:endParaRPr>
          </a:p>
        </p:txBody>
      </p:sp>
      <p:sp>
        <p:nvSpPr>
          <p:cNvPr id="5" name="TextBox 4"/>
          <p:cNvSpPr txBox="1"/>
          <p:nvPr/>
        </p:nvSpPr>
        <p:spPr>
          <a:xfrm>
            <a:off x="3535498" y="4860688"/>
            <a:ext cx="2137124" cy="923330"/>
          </a:xfrm>
          <a:prstGeom prst="rect">
            <a:avLst/>
          </a:prstGeom>
          <a:noFill/>
          <a:ln>
            <a:solidFill>
              <a:schemeClr val="tx1"/>
            </a:solidFill>
          </a:ln>
        </p:spPr>
        <p:txBody>
          <a:bodyPr wrap="none" rtlCol="0">
            <a:spAutoFit/>
          </a:bodyPr>
          <a:lstStyle/>
          <a:p>
            <a:r>
              <a:rPr lang="en-US" dirty="0" smtClean="0">
                <a:latin typeface="Century Gothic" pitchFamily="34" charset="0"/>
              </a:rPr>
              <a:t>S    </a:t>
            </a:r>
            <a:r>
              <a:rPr lang="en-US" dirty="0" smtClean="0">
                <a:latin typeface="Century Gothic" pitchFamily="34" charset="0"/>
                <a:sym typeface="Wingdings" pitchFamily="2" charset="2"/>
              </a:rPr>
              <a:t> W</a:t>
            </a:r>
            <a:r>
              <a:rPr lang="en-US" baseline="-25000" dirty="0" smtClean="0">
                <a:latin typeface="Century Gothic" pitchFamily="34" charset="0"/>
                <a:sym typeface="Wingdings" pitchFamily="2" charset="2"/>
              </a:rPr>
              <a:t>8</a:t>
            </a:r>
            <a:r>
              <a:rPr lang="en-US" dirty="0" smtClean="0">
                <a:latin typeface="Century Gothic" pitchFamily="34" charset="0"/>
                <a:sym typeface="Wingdings" pitchFamily="2" charset="2"/>
              </a:rPr>
              <a:t>D</a:t>
            </a:r>
            <a:r>
              <a:rPr lang="en-US" baseline="-25000" dirty="0" smtClean="0">
                <a:latin typeface="Century Gothic" pitchFamily="34" charset="0"/>
                <a:sym typeface="Wingdings" pitchFamily="2" charset="2"/>
              </a:rPr>
              <a:t>2</a:t>
            </a:r>
            <a:r>
              <a:rPr lang="en-US" dirty="0" smtClean="0">
                <a:latin typeface="Century Gothic" pitchFamily="34" charset="0"/>
                <a:sym typeface="Wingdings" pitchFamily="2" charset="2"/>
              </a:rPr>
              <a:t>;</a:t>
            </a:r>
          </a:p>
          <a:p>
            <a:r>
              <a:rPr lang="en-US" dirty="0" smtClean="0">
                <a:latin typeface="Century Gothic" pitchFamily="34" charset="0"/>
                <a:sym typeface="Wingdings" pitchFamily="2" charset="2"/>
              </a:rPr>
              <a:t>W</a:t>
            </a:r>
            <a:r>
              <a:rPr lang="en-US" baseline="-25000" dirty="0" smtClean="0">
                <a:latin typeface="Century Gothic" pitchFamily="34" charset="0"/>
                <a:sym typeface="Wingdings" pitchFamily="2" charset="2"/>
              </a:rPr>
              <a:t>8</a:t>
            </a:r>
            <a:r>
              <a:rPr lang="en-US" dirty="0" smtClean="0">
                <a:latin typeface="Century Gothic" pitchFamily="34" charset="0"/>
                <a:sym typeface="Wingdings" pitchFamily="2" charset="2"/>
              </a:rPr>
              <a:t>  ‘password’;</a:t>
            </a:r>
          </a:p>
          <a:p>
            <a:r>
              <a:rPr lang="en-US" dirty="0" smtClean="0">
                <a:latin typeface="Century Gothic" pitchFamily="34" charset="0"/>
                <a:sym typeface="Wingdings" pitchFamily="2" charset="2"/>
              </a:rPr>
              <a:t>D</a:t>
            </a:r>
            <a:r>
              <a:rPr lang="en-US" baseline="-25000" dirty="0" smtClean="0">
                <a:latin typeface="Century Gothic" pitchFamily="34" charset="0"/>
                <a:sym typeface="Wingdings" pitchFamily="2" charset="2"/>
              </a:rPr>
              <a:t>2</a:t>
            </a:r>
            <a:r>
              <a:rPr lang="en-US" dirty="0" smtClean="0">
                <a:latin typeface="Century Gothic" pitchFamily="34" charset="0"/>
                <a:sym typeface="Wingdings" pitchFamily="2" charset="2"/>
              </a:rPr>
              <a:t>   ‘12’;</a:t>
            </a:r>
            <a:endParaRPr lang="en-US" dirty="0">
              <a:latin typeface="Century Gothic" pitchFamily="34" charset="0"/>
            </a:endParaRPr>
          </a:p>
        </p:txBody>
      </p:sp>
      <p:sp>
        <p:nvSpPr>
          <p:cNvPr id="7" name="TextBox 6"/>
          <p:cNvSpPr txBox="1"/>
          <p:nvPr/>
        </p:nvSpPr>
        <p:spPr>
          <a:xfrm>
            <a:off x="7027782" y="4860688"/>
            <a:ext cx="697627" cy="1754326"/>
          </a:xfrm>
          <a:prstGeom prst="rect">
            <a:avLst/>
          </a:prstGeom>
          <a:noFill/>
          <a:ln>
            <a:solidFill>
              <a:schemeClr val="tx1"/>
            </a:solidFill>
          </a:ln>
        </p:spPr>
        <p:txBody>
          <a:bodyPr wrap="none" rtlCol="0">
            <a:spAutoFit/>
          </a:bodyPr>
          <a:lstStyle/>
          <a:p>
            <a:r>
              <a:rPr lang="en-US" dirty="0" smtClean="0">
                <a:latin typeface="Century Gothic" pitchFamily="34" charset="0"/>
              </a:rPr>
              <a:t>0.23,</a:t>
            </a:r>
            <a:endParaRPr lang="en-US" dirty="0" smtClean="0">
              <a:latin typeface="Century Gothic" pitchFamily="34" charset="0"/>
              <a:sym typeface="Wingdings" pitchFamily="2" charset="2"/>
            </a:endParaRPr>
          </a:p>
          <a:p>
            <a:r>
              <a:rPr lang="en-US" dirty="0" smtClean="0">
                <a:latin typeface="Century Gothic" pitchFamily="34" charset="0"/>
                <a:sym typeface="Wingdings" pitchFamily="2" charset="2"/>
              </a:rPr>
              <a:t>0.12,</a:t>
            </a:r>
          </a:p>
          <a:p>
            <a:r>
              <a:rPr lang="en-US" dirty="0" smtClean="0">
                <a:latin typeface="Century Gothic" pitchFamily="34" charset="0"/>
                <a:sym typeface="Wingdings" pitchFamily="2" charset="2"/>
              </a:rPr>
              <a:t>0.20,</a:t>
            </a:r>
          </a:p>
          <a:p>
            <a:r>
              <a:rPr lang="en-US" dirty="0" smtClean="0">
                <a:solidFill>
                  <a:schemeClr val="bg1">
                    <a:lumMod val="50000"/>
                  </a:schemeClr>
                </a:solidFill>
                <a:latin typeface="Century Gothic" pitchFamily="34" charset="0"/>
                <a:sym typeface="Wingdings" pitchFamily="2" charset="2"/>
              </a:rPr>
              <a:t>0.13,</a:t>
            </a:r>
          </a:p>
          <a:p>
            <a:r>
              <a:rPr lang="en-US" dirty="0" smtClean="0">
                <a:solidFill>
                  <a:schemeClr val="bg1">
                    <a:lumMod val="50000"/>
                  </a:schemeClr>
                </a:solidFill>
                <a:latin typeface="Century Gothic" pitchFamily="34" charset="0"/>
                <a:sym typeface="Wingdings" pitchFamily="2" charset="2"/>
              </a:rPr>
              <a:t>0.93,</a:t>
            </a:r>
          </a:p>
          <a:p>
            <a:r>
              <a:rPr lang="en-US" dirty="0" smtClean="0">
                <a:solidFill>
                  <a:schemeClr val="bg1">
                    <a:lumMod val="50000"/>
                  </a:schemeClr>
                </a:solidFill>
                <a:latin typeface="Century Gothic" pitchFamily="34" charset="0"/>
                <a:sym typeface="Wingdings" pitchFamily="2" charset="2"/>
              </a:rPr>
              <a:t>….</a:t>
            </a:r>
            <a:endParaRPr lang="en-US" dirty="0">
              <a:solidFill>
                <a:schemeClr val="bg1">
                  <a:lumMod val="50000"/>
                </a:schemeClr>
              </a:solidFill>
              <a:latin typeface="Century Gothic" pitchFamily="34" charset="0"/>
            </a:endParaRPr>
          </a:p>
        </p:txBody>
      </p:sp>
      <p:sp>
        <p:nvSpPr>
          <p:cNvPr id="8" name="Notched Right Arrow 7"/>
          <p:cNvSpPr/>
          <p:nvPr/>
        </p:nvSpPr>
        <p:spPr>
          <a:xfrm>
            <a:off x="2781945" y="5295833"/>
            <a:ext cx="410705" cy="8381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Notched Right Arrow 8"/>
          <p:cNvSpPr/>
          <p:nvPr/>
        </p:nvSpPr>
        <p:spPr>
          <a:xfrm>
            <a:off x="6198029" y="5280444"/>
            <a:ext cx="410705" cy="8381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91959" y="4491356"/>
            <a:ext cx="1319592" cy="369332"/>
          </a:xfrm>
          <a:prstGeom prst="rect">
            <a:avLst/>
          </a:prstGeom>
          <a:noFill/>
        </p:spPr>
        <p:txBody>
          <a:bodyPr wrap="none" rtlCol="0">
            <a:spAutoFit/>
          </a:bodyPr>
          <a:lstStyle/>
          <a:p>
            <a:r>
              <a:rPr lang="en-US" dirty="0" smtClean="0">
                <a:latin typeface="Century Gothic" pitchFamily="34" charset="0"/>
              </a:rPr>
              <a:t>Parse Tree</a:t>
            </a:r>
            <a:endParaRPr lang="en-US" dirty="0">
              <a:latin typeface="Century Gothic" pitchFamily="34" charset="0"/>
            </a:endParaRPr>
          </a:p>
        </p:txBody>
      </p:sp>
      <p:sp>
        <p:nvSpPr>
          <p:cNvPr id="13" name="TextBox 12"/>
          <p:cNvSpPr txBox="1"/>
          <p:nvPr/>
        </p:nvSpPr>
        <p:spPr>
          <a:xfrm>
            <a:off x="6751263" y="4491356"/>
            <a:ext cx="1250663" cy="369332"/>
          </a:xfrm>
          <a:prstGeom prst="rect">
            <a:avLst/>
          </a:prstGeom>
          <a:noFill/>
        </p:spPr>
        <p:txBody>
          <a:bodyPr wrap="none" rtlCol="0">
            <a:spAutoFit/>
          </a:bodyPr>
          <a:lstStyle/>
          <a:p>
            <a:r>
              <a:rPr lang="en-US" dirty="0" smtClean="0">
                <a:latin typeface="Century Gothic" pitchFamily="34" charset="0"/>
              </a:rPr>
              <a:t>Encoding</a:t>
            </a:r>
            <a:endParaRPr lang="en-US" dirty="0">
              <a:latin typeface="Century Gothic" pitchFamily="34" charset="0"/>
            </a:endParaRPr>
          </a:p>
        </p:txBody>
      </p:sp>
    </p:spTree>
    <p:extLst>
      <p:ext uri="{BB962C8B-B14F-4D97-AF65-F5344CB8AC3E}">
        <p14:creationId xmlns:p14="http://schemas.microsoft.com/office/powerpoint/2010/main" val="1217282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pitchFamily="34" charset="0"/>
              </a:rPr>
              <a:t>NLE for Single Password</a:t>
            </a:r>
            <a:br>
              <a:rPr lang="en-US" dirty="0">
                <a:latin typeface="Century Gothic" pitchFamily="34" charset="0"/>
              </a:rPr>
            </a:br>
            <a:r>
              <a:rPr lang="en-US" sz="3100" dirty="0">
                <a:latin typeface="Century Gothic" pitchFamily="34" charset="0"/>
              </a:rPr>
              <a:t>(</a:t>
            </a:r>
            <a:r>
              <a:rPr lang="en-US" sz="2800" dirty="0">
                <a:latin typeface="Century Gothic" pitchFamily="34" charset="0"/>
              </a:rPr>
              <a:t>using PCFG</a:t>
            </a:r>
            <a:r>
              <a:rPr lang="en-US" sz="3100" dirty="0">
                <a:latin typeface="Century Gothic" pitchFamily="34" charset="0"/>
              </a:rPr>
              <a:t>)</a:t>
            </a:r>
            <a:endParaRPr lang="en-US" dirty="0">
              <a:latin typeface="Century Gothic" pitchFamily="34" charset="0"/>
            </a:endParaRPr>
          </a:p>
        </p:txBody>
      </p:sp>
      <p:sp>
        <p:nvSpPr>
          <p:cNvPr id="3" name="Content Placeholder 2"/>
          <p:cNvSpPr>
            <a:spLocks noGrp="1"/>
          </p:cNvSpPr>
          <p:nvPr>
            <p:ph idx="1"/>
          </p:nvPr>
        </p:nvSpPr>
        <p:spPr/>
        <p:txBody>
          <a:bodyPr>
            <a:normAutofit/>
          </a:bodyPr>
          <a:lstStyle/>
          <a:p>
            <a:r>
              <a:rPr lang="en-US" sz="3600" dirty="0" smtClean="0">
                <a:latin typeface="Cambria Math" pitchFamily="18" charset="0"/>
                <a:ea typeface="Cambria Math" pitchFamily="18" charset="0"/>
              </a:rPr>
              <a:t>Decode ( list of bit-string ):</a:t>
            </a:r>
          </a:p>
          <a:p>
            <a:pPr lvl="1"/>
            <a:r>
              <a:rPr lang="en-US" dirty="0" smtClean="0">
                <a:solidFill>
                  <a:schemeClr val="tx1">
                    <a:lumMod val="50000"/>
                    <a:lumOff val="50000"/>
                  </a:schemeClr>
                </a:solidFill>
                <a:latin typeface="Century Gothic" pitchFamily="34" charset="0"/>
              </a:rPr>
              <a:t>Decode each </a:t>
            </a:r>
            <a:r>
              <a:rPr lang="en-US" dirty="0" smtClean="0">
                <a:latin typeface="Century Gothic" pitchFamily="34" charset="0"/>
              </a:rPr>
              <a:t>bit-string into rules </a:t>
            </a:r>
            <a:r>
              <a:rPr lang="en-US" dirty="0" smtClean="0">
                <a:solidFill>
                  <a:schemeClr val="tx1">
                    <a:lumMod val="50000"/>
                    <a:lumOff val="50000"/>
                  </a:schemeClr>
                </a:solidFill>
                <a:latin typeface="Century Gothic" pitchFamily="34" charset="0"/>
              </a:rPr>
              <a:t>and</a:t>
            </a:r>
            <a:r>
              <a:rPr lang="en-US" dirty="0" smtClean="0">
                <a:latin typeface="Century Gothic" pitchFamily="34" charset="0"/>
              </a:rPr>
              <a:t> </a:t>
            </a:r>
            <a:r>
              <a:rPr lang="en-US" dirty="0" smtClean="0">
                <a:solidFill>
                  <a:schemeClr val="tx1">
                    <a:lumMod val="50000"/>
                    <a:lumOff val="50000"/>
                  </a:schemeClr>
                </a:solidFill>
                <a:latin typeface="Century Gothic" pitchFamily="34" charset="0"/>
              </a:rPr>
              <a:t>construct the </a:t>
            </a:r>
            <a:r>
              <a:rPr lang="en-US" dirty="0" smtClean="0">
                <a:latin typeface="Century Gothic" pitchFamily="34" charset="0"/>
              </a:rPr>
              <a:t>parse tree from ‘S’ </a:t>
            </a:r>
            <a:r>
              <a:rPr lang="en-US" dirty="0" smtClean="0">
                <a:solidFill>
                  <a:schemeClr val="tx1">
                    <a:lumMod val="50000"/>
                    <a:lumOff val="50000"/>
                  </a:schemeClr>
                </a:solidFill>
                <a:latin typeface="Century Gothic" pitchFamily="34" charset="0"/>
              </a:rPr>
              <a:t>(stop when it is complete)</a:t>
            </a:r>
          </a:p>
          <a:p>
            <a:pPr lvl="1"/>
            <a:r>
              <a:rPr lang="en-US" dirty="0" smtClean="0">
                <a:solidFill>
                  <a:schemeClr val="tx1">
                    <a:lumMod val="50000"/>
                    <a:lumOff val="50000"/>
                  </a:schemeClr>
                </a:solidFill>
                <a:latin typeface="Century Gothic" pitchFamily="34" charset="0"/>
              </a:rPr>
              <a:t>Get the string that is generated by the parse tree.</a:t>
            </a:r>
            <a:endParaRPr lang="en-US" dirty="0">
              <a:solidFill>
                <a:schemeClr val="tx1">
                  <a:lumMod val="50000"/>
                  <a:lumOff val="50000"/>
                </a:schemeClr>
              </a:solidFill>
              <a:latin typeface="Century Gothic" pitchFamily="34" charset="0"/>
            </a:endParaRPr>
          </a:p>
        </p:txBody>
      </p:sp>
      <p:sp>
        <p:nvSpPr>
          <p:cNvPr id="4" name="TextBox 3"/>
          <p:cNvSpPr txBox="1"/>
          <p:nvPr/>
        </p:nvSpPr>
        <p:spPr>
          <a:xfrm>
            <a:off x="6898899" y="5164207"/>
            <a:ext cx="1653017" cy="400110"/>
          </a:xfrm>
          <a:prstGeom prst="rect">
            <a:avLst/>
          </a:prstGeom>
          <a:noFill/>
          <a:ln>
            <a:solidFill>
              <a:schemeClr val="tx1"/>
            </a:solidFill>
          </a:ln>
        </p:spPr>
        <p:txBody>
          <a:bodyPr wrap="none" rtlCol="0">
            <a:spAutoFit/>
          </a:bodyPr>
          <a:lstStyle/>
          <a:p>
            <a:r>
              <a:rPr lang="en-US" sz="2000" dirty="0" smtClean="0">
                <a:latin typeface="Century Gothic" pitchFamily="34" charset="0"/>
              </a:rPr>
              <a:t>passwrod12</a:t>
            </a:r>
            <a:endParaRPr lang="en-US" dirty="0">
              <a:latin typeface="Century Gothic" pitchFamily="34" charset="0"/>
            </a:endParaRPr>
          </a:p>
        </p:txBody>
      </p:sp>
      <p:sp>
        <p:nvSpPr>
          <p:cNvPr id="5" name="TextBox 4"/>
          <p:cNvSpPr txBox="1"/>
          <p:nvPr/>
        </p:nvSpPr>
        <p:spPr>
          <a:xfrm>
            <a:off x="3535498" y="4860688"/>
            <a:ext cx="2137124" cy="923330"/>
          </a:xfrm>
          <a:prstGeom prst="rect">
            <a:avLst/>
          </a:prstGeom>
          <a:noFill/>
          <a:ln>
            <a:solidFill>
              <a:schemeClr val="tx1"/>
            </a:solidFill>
          </a:ln>
        </p:spPr>
        <p:txBody>
          <a:bodyPr wrap="none" rtlCol="0">
            <a:spAutoFit/>
          </a:bodyPr>
          <a:lstStyle/>
          <a:p>
            <a:r>
              <a:rPr lang="en-US" dirty="0" smtClean="0">
                <a:latin typeface="Century Gothic" pitchFamily="34" charset="0"/>
              </a:rPr>
              <a:t>S    </a:t>
            </a:r>
            <a:r>
              <a:rPr lang="en-US" dirty="0" smtClean="0">
                <a:latin typeface="Century Gothic" pitchFamily="34" charset="0"/>
                <a:sym typeface="Wingdings" pitchFamily="2" charset="2"/>
              </a:rPr>
              <a:t> W</a:t>
            </a:r>
            <a:r>
              <a:rPr lang="en-US" baseline="-25000" dirty="0" smtClean="0">
                <a:latin typeface="Century Gothic" pitchFamily="34" charset="0"/>
                <a:sym typeface="Wingdings" pitchFamily="2" charset="2"/>
              </a:rPr>
              <a:t>8</a:t>
            </a:r>
            <a:r>
              <a:rPr lang="en-US" dirty="0" smtClean="0">
                <a:latin typeface="Century Gothic" pitchFamily="34" charset="0"/>
                <a:sym typeface="Wingdings" pitchFamily="2" charset="2"/>
              </a:rPr>
              <a:t>D</a:t>
            </a:r>
            <a:r>
              <a:rPr lang="en-US" baseline="-25000" dirty="0" smtClean="0">
                <a:latin typeface="Century Gothic" pitchFamily="34" charset="0"/>
                <a:sym typeface="Wingdings" pitchFamily="2" charset="2"/>
              </a:rPr>
              <a:t>2</a:t>
            </a:r>
            <a:r>
              <a:rPr lang="en-US" dirty="0" smtClean="0">
                <a:latin typeface="Century Gothic" pitchFamily="34" charset="0"/>
                <a:sym typeface="Wingdings" pitchFamily="2" charset="2"/>
              </a:rPr>
              <a:t>;</a:t>
            </a:r>
          </a:p>
          <a:p>
            <a:r>
              <a:rPr lang="en-US" dirty="0" smtClean="0">
                <a:latin typeface="Century Gothic" pitchFamily="34" charset="0"/>
                <a:sym typeface="Wingdings" pitchFamily="2" charset="2"/>
              </a:rPr>
              <a:t>W</a:t>
            </a:r>
            <a:r>
              <a:rPr lang="en-US" baseline="-25000" dirty="0" smtClean="0">
                <a:latin typeface="Century Gothic" pitchFamily="34" charset="0"/>
                <a:sym typeface="Wingdings" pitchFamily="2" charset="2"/>
              </a:rPr>
              <a:t>8</a:t>
            </a:r>
            <a:r>
              <a:rPr lang="en-US" dirty="0" smtClean="0">
                <a:latin typeface="Century Gothic" pitchFamily="34" charset="0"/>
                <a:sym typeface="Wingdings" pitchFamily="2" charset="2"/>
              </a:rPr>
              <a:t>  ‘password’;</a:t>
            </a:r>
          </a:p>
          <a:p>
            <a:r>
              <a:rPr lang="en-US" dirty="0" smtClean="0">
                <a:latin typeface="Century Gothic" pitchFamily="34" charset="0"/>
                <a:sym typeface="Wingdings" pitchFamily="2" charset="2"/>
              </a:rPr>
              <a:t>D</a:t>
            </a:r>
            <a:r>
              <a:rPr lang="en-US" baseline="-25000" dirty="0" smtClean="0">
                <a:latin typeface="Century Gothic" pitchFamily="34" charset="0"/>
                <a:sym typeface="Wingdings" pitchFamily="2" charset="2"/>
              </a:rPr>
              <a:t>2</a:t>
            </a:r>
            <a:r>
              <a:rPr lang="en-US" dirty="0" smtClean="0">
                <a:latin typeface="Century Gothic" pitchFamily="34" charset="0"/>
                <a:sym typeface="Wingdings" pitchFamily="2" charset="2"/>
              </a:rPr>
              <a:t>   ‘12’;</a:t>
            </a:r>
            <a:endParaRPr lang="en-US" dirty="0">
              <a:latin typeface="Century Gothic" pitchFamily="34" charset="0"/>
            </a:endParaRPr>
          </a:p>
        </p:txBody>
      </p:sp>
      <p:sp>
        <p:nvSpPr>
          <p:cNvPr id="7" name="TextBox 6"/>
          <p:cNvSpPr txBox="1"/>
          <p:nvPr/>
        </p:nvSpPr>
        <p:spPr>
          <a:xfrm>
            <a:off x="1797094" y="4860688"/>
            <a:ext cx="697627" cy="1754326"/>
          </a:xfrm>
          <a:prstGeom prst="rect">
            <a:avLst/>
          </a:prstGeom>
          <a:noFill/>
          <a:ln>
            <a:solidFill>
              <a:schemeClr val="tx1"/>
            </a:solidFill>
          </a:ln>
        </p:spPr>
        <p:txBody>
          <a:bodyPr wrap="none" rtlCol="0">
            <a:spAutoFit/>
          </a:bodyPr>
          <a:lstStyle/>
          <a:p>
            <a:r>
              <a:rPr lang="en-US" dirty="0" smtClean="0">
                <a:latin typeface="Century Gothic" pitchFamily="34" charset="0"/>
              </a:rPr>
              <a:t>0.23,</a:t>
            </a:r>
            <a:endParaRPr lang="en-US" dirty="0" smtClean="0">
              <a:latin typeface="Century Gothic" pitchFamily="34" charset="0"/>
              <a:sym typeface="Wingdings" pitchFamily="2" charset="2"/>
            </a:endParaRPr>
          </a:p>
          <a:p>
            <a:r>
              <a:rPr lang="en-US" dirty="0" smtClean="0">
                <a:latin typeface="Century Gothic" pitchFamily="34" charset="0"/>
                <a:sym typeface="Wingdings" pitchFamily="2" charset="2"/>
              </a:rPr>
              <a:t>0.12,</a:t>
            </a:r>
          </a:p>
          <a:p>
            <a:r>
              <a:rPr lang="en-US" dirty="0" smtClean="0">
                <a:latin typeface="Century Gothic" pitchFamily="34" charset="0"/>
                <a:sym typeface="Wingdings" pitchFamily="2" charset="2"/>
              </a:rPr>
              <a:t>0.20,</a:t>
            </a:r>
          </a:p>
          <a:p>
            <a:r>
              <a:rPr lang="en-US" dirty="0" smtClean="0">
                <a:solidFill>
                  <a:schemeClr val="bg1">
                    <a:lumMod val="50000"/>
                  </a:schemeClr>
                </a:solidFill>
                <a:latin typeface="Century Gothic" pitchFamily="34" charset="0"/>
                <a:sym typeface="Wingdings" pitchFamily="2" charset="2"/>
              </a:rPr>
              <a:t>0.13,</a:t>
            </a:r>
          </a:p>
          <a:p>
            <a:r>
              <a:rPr lang="en-US" dirty="0" smtClean="0">
                <a:solidFill>
                  <a:schemeClr val="bg1">
                    <a:lumMod val="50000"/>
                  </a:schemeClr>
                </a:solidFill>
                <a:latin typeface="Century Gothic" pitchFamily="34" charset="0"/>
                <a:sym typeface="Wingdings" pitchFamily="2" charset="2"/>
              </a:rPr>
              <a:t>0.93,</a:t>
            </a:r>
          </a:p>
          <a:p>
            <a:r>
              <a:rPr lang="en-US" dirty="0" smtClean="0">
                <a:solidFill>
                  <a:schemeClr val="bg1">
                    <a:lumMod val="50000"/>
                  </a:schemeClr>
                </a:solidFill>
                <a:latin typeface="Century Gothic" pitchFamily="34" charset="0"/>
                <a:sym typeface="Wingdings" pitchFamily="2" charset="2"/>
              </a:rPr>
              <a:t>….</a:t>
            </a:r>
            <a:endParaRPr lang="en-US" dirty="0">
              <a:solidFill>
                <a:schemeClr val="bg1">
                  <a:lumMod val="50000"/>
                </a:schemeClr>
              </a:solidFill>
              <a:latin typeface="Century Gothic" pitchFamily="34" charset="0"/>
            </a:endParaRPr>
          </a:p>
        </p:txBody>
      </p:sp>
      <p:sp>
        <p:nvSpPr>
          <p:cNvPr id="8" name="Notched Right Arrow 7"/>
          <p:cNvSpPr/>
          <p:nvPr/>
        </p:nvSpPr>
        <p:spPr>
          <a:xfrm>
            <a:off x="2781945" y="5295833"/>
            <a:ext cx="410705" cy="8381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Notched Right Arrow 8"/>
          <p:cNvSpPr/>
          <p:nvPr/>
        </p:nvSpPr>
        <p:spPr>
          <a:xfrm>
            <a:off x="6198029" y="5280444"/>
            <a:ext cx="410705" cy="8381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91959" y="4491356"/>
            <a:ext cx="1319592" cy="369332"/>
          </a:xfrm>
          <a:prstGeom prst="rect">
            <a:avLst/>
          </a:prstGeom>
          <a:noFill/>
        </p:spPr>
        <p:txBody>
          <a:bodyPr wrap="none" rtlCol="0">
            <a:spAutoFit/>
          </a:bodyPr>
          <a:lstStyle/>
          <a:p>
            <a:r>
              <a:rPr lang="en-US" dirty="0" smtClean="0">
                <a:latin typeface="Century Gothic" pitchFamily="34" charset="0"/>
              </a:rPr>
              <a:t>Parse Tree</a:t>
            </a:r>
            <a:endParaRPr lang="en-US" dirty="0">
              <a:latin typeface="Century Gothic" pitchFamily="34" charset="0"/>
            </a:endParaRPr>
          </a:p>
        </p:txBody>
      </p:sp>
      <p:sp>
        <p:nvSpPr>
          <p:cNvPr id="13" name="TextBox 12"/>
          <p:cNvSpPr txBox="1"/>
          <p:nvPr/>
        </p:nvSpPr>
        <p:spPr>
          <a:xfrm>
            <a:off x="1520575" y="4491356"/>
            <a:ext cx="1250663" cy="369332"/>
          </a:xfrm>
          <a:prstGeom prst="rect">
            <a:avLst/>
          </a:prstGeom>
          <a:noFill/>
        </p:spPr>
        <p:txBody>
          <a:bodyPr wrap="none" rtlCol="0">
            <a:spAutoFit/>
          </a:bodyPr>
          <a:lstStyle/>
          <a:p>
            <a:r>
              <a:rPr lang="en-US" dirty="0" smtClean="0">
                <a:latin typeface="Century Gothic" pitchFamily="34" charset="0"/>
              </a:rPr>
              <a:t>Encoding</a:t>
            </a:r>
            <a:endParaRPr lang="en-US" dirty="0">
              <a:latin typeface="Century Gothic" pitchFamily="34" charset="0"/>
            </a:endParaRPr>
          </a:p>
        </p:txBody>
      </p:sp>
    </p:spTree>
    <p:extLst>
      <p:ext uri="{BB962C8B-B14F-4D97-AF65-F5344CB8AC3E}">
        <p14:creationId xmlns:p14="http://schemas.microsoft.com/office/powerpoint/2010/main" val="1272806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itchFamily="34" charset="0"/>
              </a:rPr>
              <a:t>Evaluating Single Password NLE</a:t>
            </a:r>
            <a:endParaRPr lang="en-US" dirty="0">
              <a:latin typeface="Century Gothic"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Century Gothic" pitchFamily="34" charset="0"/>
              </a:rPr>
              <a:t>Classifiers for decoy and real passwords</a:t>
            </a:r>
          </a:p>
          <a:p>
            <a:r>
              <a:rPr lang="en-US" dirty="0" smtClean="0">
                <a:latin typeface="Century Gothic" pitchFamily="34" charset="0"/>
              </a:rPr>
              <a:t>Trained the Base PCFG with </a:t>
            </a:r>
            <a:r>
              <a:rPr lang="en-US" dirty="0" smtClean="0">
                <a:latin typeface="Cambria Math" pitchFamily="18" charset="0"/>
                <a:ea typeface="Cambria Math" pitchFamily="18" charset="0"/>
              </a:rPr>
              <a:t>RY-</a:t>
            </a:r>
            <a:r>
              <a:rPr lang="en-US" dirty="0" err="1" smtClean="0">
                <a:latin typeface="Cambria Math" pitchFamily="18" charset="0"/>
                <a:ea typeface="Cambria Math" pitchFamily="18" charset="0"/>
              </a:rPr>
              <a:t>tr</a:t>
            </a:r>
            <a:r>
              <a:rPr lang="en-US" dirty="0" smtClean="0">
                <a:latin typeface="Century Gothic" pitchFamily="34" charset="0"/>
              </a:rPr>
              <a:t> leak </a:t>
            </a:r>
            <a:r>
              <a:rPr lang="en-US" sz="2400" dirty="0" smtClean="0">
                <a:latin typeface="Century Gothic" pitchFamily="34" charset="0"/>
              </a:rPr>
              <a:t>(</a:t>
            </a:r>
            <a:r>
              <a:rPr lang="en-US" sz="2400" i="1" dirty="0" smtClean="0">
                <a:latin typeface="Century Gothic" pitchFamily="34" charset="0"/>
              </a:rPr>
              <a:t>#Decoy</a:t>
            </a:r>
            <a:r>
              <a:rPr lang="en-US" sz="2400" dirty="0" smtClean="0">
                <a:latin typeface="Century Gothic" pitchFamily="34" charset="0"/>
              </a:rPr>
              <a:t>)</a:t>
            </a:r>
            <a:endParaRPr lang="en-US" dirty="0" smtClean="0">
              <a:latin typeface="Century Gothic" pitchFamily="34" charset="0"/>
            </a:endParaRPr>
          </a:p>
          <a:p>
            <a:r>
              <a:rPr lang="en-US" dirty="0">
                <a:latin typeface="Century Gothic" pitchFamily="34" charset="0"/>
              </a:rPr>
              <a:t>Tested </a:t>
            </a:r>
            <a:r>
              <a:rPr lang="en-US" dirty="0" smtClean="0">
                <a:latin typeface="Century Gothic" pitchFamily="34" charset="0"/>
              </a:rPr>
              <a:t>with </a:t>
            </a:r>
            <a:r>
              <a:rPr lang="en-US" dirty="0" smtClean="0">
                <a:latin typeface="Cambria Math" pitchFamily="18" charset="0"/>
                <a:ea typeface="Cambria Math" pitchFamily="18" charset="0"/>
              </a:rPr>
              <a:t>RY-</a:t>
            </a:r>
            <a:r>
              <a:rPr lang="en-US" dirty="0" err="1" smtClean="0">
                <a:latin typeface="Cambria Math" pitchFamily="18" charset="0"/>
                <a:ea typeface="Cambria Math" pitchFamily="18" charset="0"/>
              </a:rPr>
              <a:t>ts</a:t>
            </a:r>
            <a:r>
              <a:rPr lang="en-US" dirty="0" smtClean="0">
                <a:latin typeface="Cambria Math" pitchFamily="18" charset="0"/>
                <a:ea typeface="Cambria Math" pitchFamily="18" charset="0"/>
              </a:rPr>
              <a:t>,  MySpace , Yahoo</a:t>
            </a:r>
            <a:r>
              <a:rPr lang="en-US" dirty="0" smtClean="0">
                <a:latin typeface="Century Gothic" pitchFamily="34" charset="0"/>
              </a:rPr>
              <a:t>  leaks </a:t>
            </a:r>
            <a:r>
              <a:rPr lang="en-US" sz="2400" dirty="0" smtClean="0">
                <a:latin typeface="Century Gothic" pitchFamily="34" charset="0"/>
              </a:rPr>
              <a:t>(</a:t>
            </a:r>
            <a:r>
              <a:rPr lang="en-US" sz="2400" i="1" dirty="0" smtClean="0">
                <a:latin typeface="Century Gothic" pitchFamily="34" charset="0"/>
              </a:rPr>
              <a:t>#Real</a:t>
            </a:r>
            <a:r>
              <a:rPr lang="en-US" sz="2400" dirty="0" smtClean="0">
                <a:latin typeface="Century Gothic" pitchFamily="34" charset="0"/>
              </a:rPr>
              <a:t>)</a:t>
            </a:r>
          </a:p>
          <a:p>
            <a:r>
              <a:rPr lang="en-US" dirty="0" smtClean="0">
                <a:latin typeface="Century Gothic" pitchFamily="34" charset="0"/>
              </a:rPr>
              <a:t>1-in-q experiment</a:t>
            </a:r>
          </a:p>
          <a:p>
            <a:r>
              <a:rPr lang="en-US" dirty="0" smtClean="0">
                <a:latin typeface="Century Gothic" pitchFamily="34" charset="0"/>
              </a:rPr>
              <a:t>Metric of Evaluation: </a:t>
            </a:r>
          </a:p>
          <a:p>
            <a:pPr marL="971550" lvl="1" indent="-514350">
              <a:buFont typeface="+mj-lt"/>
              <a:buAutoNum type="arabicPeriod"/>
            </a:pPr>
            <a:r>
              <a:rPr lang="en-US" dirty="0" smtClean="0">
                <a:latin typeface="Century Gothic" pitchFamily="34" charset="0"/>
              </a:rPr>
              <a:t>Accuracy </a:t>
            </a:r>
            <a:r>
              <a:rPr lang="en-US" dirty="0">
                <a:latin typeface="Century Gothic" pitchFamily="34" charset="0"/>
              </a:rPr>
              <a:t>of </a:t>
            </a:r>
            <a:r>
              <a:rPr lang="en-US" sz="3200" dirty="0" smtClean="0">
                <a:latin typeface="Century Gothic" pitchFamily="34" charset="0"/>
              </a:rPr>
              <a:t>classification </a:t>
            </a:r>
            <a:r>
              <a:rPr lang="en-US" sz="3300" dirty="0" smtClean="0">
                <a:latin typeface="Cambria Math" pitchFamily="18" charset="0"/>
                <a:ea typeface="Cambria Math" pitchFamily="18" charset="0"/>
              </a:rPr>
              <a:t>(</a:t>
            </a:r>
            <a:r>
              <a:rPr lang="el-GR" sz="3300" dirty="0" smtClean="0">
                <a:latin typeface="Cambria Math" pitchFamily="18" charset="0"/>
                <a:ea typeface="Cambria Math" pitchFamily="18" charset="0"/>
              </a:rPr>
              <a:t>α</a:t>
            </a:r>
            <a:r>
              <a:rPr lang="en-US" sz="3300" dirty="0" smtClean="0">
                <a:latin typeface="Cambria Math" pitchFamily="18" charset="0"/>
                <a:ea typeface="Cambria Math" pitchFamily="18" charset="0"/>
              </a:rPr>
              <a:t>)</a:t>
            </a:r>
            <a:endParaRPr lang="en-US" dirty="0" smtClean="0">
              <a:latin typeface="Cambria Math" pitchFamily="18" charset="0"/>
              <a:ea typeface="Cambria Math" pitchFamily="18" charset="0"/>
            </a:endParaRPr>
          </a:p>
          <a:p>
            <a:pPr marL="971550" lvl="1" indent="-514350">
              <a:buFont typeface="+mj-lt"/>
              <a:buAutoNum type="arabicPeriod"/>
            </a:pPr>
            <a:r>
              <a:rPr lang="en-US" dirty="0" smtClean="0">
                <a:latin typeface="Century Gothic" pitchFamily="34" charset="0"/>
              </a:rPr>
              <a:t>Rank-of-real based on classifier’s confidence </a:t>
            </a:r>
            <a:r>
              <a:rPr lang="en-US" sz="3300" dirty="0" smtClean="0">
                <a:latin typeface="Cambria Math" pitchFamily="18" charset="0"/>
                <a:ea typeface="Cambria Math" pitchFamily="18" charset="0"/>
              </a:rPr>
              <a:t>(r)</a:t>
            </a:r>
            <a:endParaRPr lang="en-US" dirty="0" smtClean="0">
              <a:latin typeface="Cambria Math" pitchFamily="18" charset="0"/>
              <a:ea typeface="Cambria Math" pitchFamily="18" charset="0"/>
            </a:endParaRPr>
          </a:p>
          <a:p>
            <a:r>
              <a:rPr lang="en-US" dirty="0" smtClean="0">
                <a:latin typeface="Century Gothic" pitchFamily="34" charset="0"/>
              </a:rPr>
              <a:t>Report average over all the passwords in each of the test leaks</a:t>
            </a:r>
            <a:endParaRPr lang="en-US" dirty="0">
              <a:latin typeface="Century Gothic" pitchFamily="34" charset="0"/>
            </a:endParaRPr>
          </a:p>
        </p:txBody>
      </p:sp>
    </p:spTree>
    <p:extLst>
      <p:ext uri="{BB962C8B-B14F-4D97-AF65-F5344CB8AC3E}">
        <p14:creationId xmlns:p14="http://schemas.microsoft.com/office/powerpoint/2010/main" val="1000334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Results</a:t>
            </a:r>
            <a:endParaRPr lang="en-US" dirty="0">
              <a:latin typeface="Century Gothic" pitchFamily="34" charset="0"/>
            </a:endParaRPr>
          </a:p>
        </p:txBody>
      </p:sp>
      <p:sp>
        <p:nvSpPr>
          <p:cNvPr id="10" name="Rectangle 9"/>
          <p:cNvSpPr/>
          <p:nvPr/>
        </p:nvSpPr>
        <p:spPr>
          <a:xfrm>
            <a:off x="1221761" y="1490704"/>
            <a:ext cx="222837" cy="4026432"/>
          </a:xfrm>
          <a:prstGeom prst="rect">
            <a:avLst/>
          </a:prstGeom>
          <a:gradFill flip="none" rotWithShape="1">
            <a:gsLst>
              <a:gs pos="0">
                <a:srgbClr val="00B050"/>
              </a:gs>
              <a:gs pos="100000">
                <a:srgbClr val="FF0000">
                  <a:lumMod val="10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58243" y="5294050"/>
            <a:ext cx="748923" cy="369332"/>
          </a:xfrm>
          <a:prstGeom prst="rect">
            <a:avLst/>
          </a:prstGeom>
          <a:noFill/>
        </p:spPr>
        <p:txBody>
          <a:bodyPr wrap="none" rtlCol="0">
            <a:spAutoFit/>
          </a:bodyPr>
          <a:lstStyle/>
          <a:p>
            <a:r>
              <a:rPr lang="en-US" dirty="0" smtClean="0">
                <a:latin typeface="Century Gothic" pitchFamily="34" charset="0"/>
              </a:rPr>
              <a:t>100%</a:t>
            </a:r>
            <a:endParaRPr lang="en-US" dirty="0">
              <a:latin typeface="Century Gothic" pitchFamily="34" charset="0"/>
            </a:endParaRPr>
          </a:p>
        </p:txBody>
      </p:sp>
      <p:sp>
        <p:nvSpPr>
          <p:cNvPr id="12" name="TextBox 11"/>
          <p:cNvSpPr txBox="1"/>
          <p:nvPr/>
        </p:nvSpPr>
        <p:spPr>
          <a:xfrm>
            <a:off x="1444598" y="1352892"/>
            <a:ext cx="620683" cy="369332"/>
          </a:xfrm>
          <a:prstGeom prst="rect">
            <a:avLst/>
          </a:prstGeom>
          <a:noFill/>
        </p:spPr>
        <p:txBody>
          <a:bodyPr wrap="none" rtlCol="0">
            <a:spAutoFit/>
          </a:bodyPr>
          <a:lstStyle/>
          <a:p>
            <a:r>
              <a:rPr lang="en-US" dirty="0">
                <a:latin typeface="Century Gothic" pitchFamily="34" charset="0"/>
              </a:rPr>
              <a:t>5</a:t>
            </a:r>
            <a:r>
              <a:rPr lang="en-US" dirty="0" smtClean="0">
                <a:latin typeface="Century Gothic" pitchFamily="34" charset="0"/>
              </a:rPr>
              <a:t>0%</a:t>
            </a:r>
            <a:endParaRPr lang="en-US" dirty="0">
              <a:latin typeface="Century Gothic" pitchFamily="34" charset="0"/>
            </a:endParaRPr>
          </a:p>
        </p:txBody>
      </p:sp>
      <p:sp>
        <p:nvSpPr>
          <p:cNvPr id="13" name="TextBox 12"/>
          <p:cNvSpPr txBox="1"/>
          <p:nvPr/>
        </p:nvSpPr>
        <p:spPr>
          <a:xfrm>
            <a:off x="1444598" y="2304786"/>
            <a:ext cx="620683" cy="369332"/>
          </a:xfrm>
          <a:prstGeom prst="rect">
            <a:avLst/>
          </a:prstGeom>
          <a:noFill/>
        </p:spPr>
        <p:txBody>
          <a:bodyPr wrap="none" rtlCol="0">
            <a:spAutoFit/>
          </a:bodyPr>
          <a:lstStyle/>
          <a:p>
            <a:r>
              <a:rPr lang="en-US" dirty="0" smtClean="0">
                <a:solidFill>
                  <a:srgbClr val="7030A0"/>
                </a:solidFill>
                <a:latin typeface="Century Gothic" pitchFamily="34" charset="0"/>
              </a:rPr>
              <a:t>60%</a:t>
            </a:r>
            <a:endParaRPr lang="en-US" dirty="0">
              <a:solidFill>
                <a:srgbClr val="7030A0"/>
              </a:solidFill>
              <a:latin typeface="Century Gothic" pitchFamily="34" charset="0"/>
            </a:endParaRPr>
          </a:p>
        </p:txBody>
      </p:sp>
      <p:sp>
        <p:nvSpPr>
          <p:cNvPr id="14" name="Rectangle 13"/>
          <p:cNvSpPr/>
          <p:nvPr/>
        </p:nvSpPr>
        <p:spPr>
          <a:xfrm>
            <a:off x="7029609" y="1499046"/>
            <a:ext cx="222837" cy="4026432"/>
          </a:xfrm>
          <a:prstGeom prst="rect">
            <a:avLst/>
          </a:prstGeom>
          <a:gradFill flip="none" rotWithShape="1">
            <a:gsLst>
              <a:gs pos="0">
                <a:srgbClr val="00B050"/>
              </a:gs>
              <a:gs pos="100000">
                <a:srgbClr val="FF0000">
                  <a:lumMod val="10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537166" y="5278432"/>
            <a:ext cx="492443" cy="369332"/>
          </a:xfrm>
          <a:prstGeom prst="rect">
            <a:avLst/>
          </a:prstGeom>
          <a:noFill/>
        </p:spPr>
        <p:txBody>
          <a:bodyPr wrap="none" rtlCol="0">
            <a:spAutoFit/>
          </a:bodyPr>
          <a:lstStyle/>
          <a:p>
            <a:r>
              <a:rPr lang="en-US" dirty="0" smtClean="0">
                <a:latin typeface="Century Gothic" pitchFamily="34" charset="0"/>
              </a:rPr>
              <a:t>0%</a:t>
            </a:r>
            <a:endParaRPr lang="en-US" dirty="0">
              <a:latin typeface="Century Gothic" pitchFamily="34" charset="0"/>
            </a:endParaRPr>
          </a:p>
        </p:txBody>
      </p:sp>
      <p:sp>
        <p:nvSpPr>
          <p:cNvPr id="16" name="TextBox 15"/>
          <p:cNvSpPr txBox="1"/>
          <p:nvPr/>
        </p:nvSpPr>
        <p:spPr>
          <a:xfrm>
            <a:off x="6408926" y="1359680"/>
            <a:ext cx="620683" cy="369332"/>
          </a:xfrm>
          <a:prstGeom prst="rect">
            <a:avLst/>
          </a:prstGeom>
          <a:noFill/>
        </p:spPr>
        <p:txBody>
          <a:bodyPr wrap="none" rtlCol="0">
            <a:spAutoFit/>
          </a:bodyPr>
          <a:lstStyle/>
          <a:p>
            <a:r>
              <a:rPr lang="en-US" dirty="0" smtClean="0">
                <a:latin typeface="Century Gothic" pitchFamily="34" charset="0"/>
              </a:rPr>
              <a:t>50%</a:t>
            </a:r>
            <a:endParaRPr lang="en-US" dirty="0">
              <a:latin typeface="Century Gothic" pitchFamily="34" charset="0"/>
            </a:endParaRPr>
          </a:p>
        </p:txBody>
      </p:sp>
      <p:sp>
        <p:nvSpPr>
          <p:cNvPr id="17" name="TextBox 16"/>
          <p:cNvSpPr txBox="1"/>
          <p:nvPr/>
        </p:nvSpPr>
        <p:spPr>
          <a:xfrm>
            <a:off x="6408926" y="2566504"/>
            <a:ext cx="620683" cy="369332"/>
          </a:xfrm>
          <a:prstGeom prst="rect">
            <a:avLst/>
          </a:prstGeom>
          <a:noFill/>
        </p:spPr>
        <p:txBody>
          <a:bodyPr wrap="none" rtlCol="0">
            <a:spAutoFit/>
          </a:bodyPr>
          <a:lstStyle/>
          <a:p>
            <a:r>
              <a:rPr lang="en-US" dirty="0" smtClean="0">
                <a:solidFill>
                  <a:srgbClr val="7030A0"/>
                </a:solidFill>
                <a:latin typeface="Century Gothic" pitchFamily="34" charset="0"/>
              </a:rPr>
              <a:t>35%</a:t>
            </a:r>
            <a:endParaRPr lang="en-US" dirty="0">
              <a:solidFill>
                <a:srgbClr val="7030A0"/>
              </a:solidFill>
              <a:latin typeface="Century Gothic" pitchFamily="34" charset="0"/>
            </a:endParaRPr>
          </a:p>
        </p:txBody>
      </p:sp>
      <p:sp>
        <p:nvSpPr>
          <p:cNvPr id="19" name="Rectangle 18"/>
          <p:cNvSpPr/>
          <p:nvPr/>
        </p:nvSpPr>
        <p:spPr>
          <a:xfrm>
            <a:off x="1123025" y="5440546"/>
            <a:ext cx="420308" cy="584775"/>
          </a:xfrm>
          <a:prstGeom prst="rect">
            <a:avLst/>
          </a:prstGeom>
        </p:spPr>
        <p:txBody>
          <a:bodyPr wrap="none">
            <a:spAutoFit/>
          </a:bodyPr>
          <a:lstStyle/>
          <a:p>
            <a:r>
              <a:rPr lang="el-GR" sz="3200" dirty="0">
                <a:solidFill>
                  <a:srgbClr val="C0504D">
                    <a:lumMod val="75000"/>
                  </a:srgbClr>
                </a:solidFill>
                <a:latin typeface="Cambria Math" pitchFamily="18" charset="0"/>
                <a:ea typeface="Cambria Math" pitchFamily="18" charset="0"/>
              </a:rPr>
              <a:t>α</a:t>
            </a:r>
            <a:endParaRPr lang="en-US" dirty="0"/>
          </a:p>
        </p:txBody>
      </p:sp>
      <p:sp>
        <p:nvSpPr>
          <p:cNvPr id="20" name="Rectangle 19"/>
          <p:cNvSpPr/>
          <p:nvPr/>
        </p:nvSpPr>
        <p:spPr>
          <a:xfrm>
            <a:off x="6945085" y="5463098"/>
            <a:ext cx="354584" cy="584775"/>
          </a:xfrm>
          <a:prstGeom prst="rect">
            <a:avLst/>
          </a:prstGeom>
        </p:spPr>
        <p:txBody>
          <a:bodyPr wrap="none">
            <a:spAutoFit/>
          </a:bodyPr>
          <a:lstStyle/>
          <a:p>
            <a:r>
              <a:rPr lang="en-US" sz="3200" dirty="0" smtClean="0">
                <a:solidFill>
                  <a:srgbClr val="C0504D">
                    <a:lumMod val="75000"/>
                  </a:srgbClr>
                </a:solidFill>
                <a:latin typeface="Cambria Math" pitchFamily="18" charset="0"/>
                <a:ea typeface="Cambria Math" pitchFamily="18" charset="0"/>
              </a:rPr>
              <a:t>r</a:t>
            </a:r>
            <a:endParaRPr lang="en-US" dirty="0"/>
          </a:p>
        </p:txBody>
      </p:sp>
      <p:sp>
        <p:nvSpPr>
          <p:cNvPr id="21" name="Rectangle 20"/>
          <p:cNvSpPr/>
          <p:nvPr/>
        </p:nvSpPr>
        <p:spPr>
          <a:xfrm>
            <a:off x="6274323" y="6047873"/>
            <a:ext cx="1733408" cy="369332"/>
          </a:xfrm>
          <a:prstGeom prst="rect">
            <a:avLst/>
          </a:prstGeom>
        </p:spPr>
        <p:txBody>
          <a:bodyPr wrap="square">
            <a:spAutoFit/>
          </a:bodyPr>
          <a:lstStyle/>
          <a:p>
            <a:pPr algn="ctr"/>
            <a:r>
              <a:rPr lang="en-US" dirty="0" smtClean="0">
                <a:latin typeface="Century Gothic" pitchFamily="34" charset="0"/>
              </a:rPr>
              <a:t>Rank-of-real</a:t>
            </a:r>
            <a:endParaRPr lang="en-US" dirty="0"/>
          </a:p>
        </p:txBody>
      </p:sp>
      <p:sp>
        <p:nvSpPr>
          <p:cNvPr id="22" name="Rectangle 21"/>
          <p:cNvSpPr/>
          <p:nvPr/>
        </p:nvSpPr>
        <p:spPr>
          <a:xfrm>
            <a:off x="513902" y="6047873"/>
            <a:ext cx="1733408" cy="646331"/>
          </a:xfrm>
          <a:prstGeom prst="rect">
            <a:avLst/>
          </a:prstGeom>
        </p:spPr>
        <p:txBody>
          <a:bodyPr wrap="square">
            <a:spAutoFit/>
          </a:bodyPr>
          <a:lstStyle/>
          <a:p>
            <a:pPr algn="ctr"/>
            <a:r>
              <a:rPr lang="en-US" dirty="0" smtClean="0">
                <a:latin typeface="Century Gothic" pitchFamily="34" charset="0"/>
              </a:rPr>
              <a:t>Classification accuracy</a:t>
            </a:r>
            <a:endParaRPr lang="en-US" dirty="0"/>
          </a:p>
        </p:txBody>
      </p:sp>
      <p:sp>
        <p:nvSpPr>
          <p:cNvPr id="23" name="TextBox 22"/>
          <p:cNvSpPr txBox="1"/>
          <p:nvPr/>
        </p:nvSpPr>
        <p:spPr>
          <a:xfrm>
            <a:off x="3365606" y="2428004"/>
            <a:ext cx="1991251" cy="646331"/>
          </a:xfrm>
          <a:prstGeom prst="rect">
            <a:avLst/>
          </a:prstGeom>
          <a:noFill/>
          <a:ln>
            <a:solidFill>
              <a:schemeClr val="accent6">
                <a:lumMod val="50000"/>
              </a:schemeClr>
            </a:solidFill>
          </a:ln>
        </p:spPr>
        <p:txBody>
          <a:bodyPr wrap="none" rtlCol="0">
            <a:spAutoFit/>
          </a:bodyPr>
          <a:lstStyle/>
          <a:p>
            <a:pPr algn="ctr"/>
            <a:r>
              <a:rPr lang="en-US" dirty="0" smtClean="0">
                <a:latin typeface="Century Gothic" pitchFamily="34" charset="0"/>
              </a:rPr>
              <a:t>NLE using PCFG </a:t>
            </a:r>
          </a:p>
          <a:p>
            <a:pPr algn="ctr"/>
            <a:r>
              <a:rPr lang="en-US" dirty="0" smtClean="0">
                <a:latin typeface="Century Gothic" pitchFamily="34" charset="0"/>
              </a:rPr>
              <a:t>(by Weir et al.)</a:t>
            </a:r>
            <a:endParaRPr lang="en-US" baseline="30000" dirty="0">
              <a:latin typeface="Century Gothic" pitchFamily="34" charset="0"/>
            </a:endParaRPr>
          </a:p>
        </p:txBody>
      </p:sp>
      <p:cxnSp>
        <p:nvCxnSpPr>
          <p:cNvPr id="25" name="Straight Arrow Connector 24"/>
          <p:cNvCxnSpPr>
            <a:stCxn id="23" idx="1"/>
            <a:endCxn id="13" idx="3"/>
          </p:cNvCxnSpPr>
          <p:nvPr/>
        </p:nvCxnSpPr>
        <p:spPr>
          <a:xfrm flipH="1" flipV="1">
            <a:off x="2065281" y="2489452"/>
            <a:ext cx="1300325" cy="261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3" idx="3"/>
            <a:endCxn id="17" idx="1"/>
          </p:cNvCxnSpPr>
          <p:nvPr/>
        </p:nvCxnSpPr>
        <p:spPr>
          <a:xfrm>
            <a:off x="5356857" y="2751170"/>
            <a:ext cx="10520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809641" y="1359628"/>
            <a:ext cx="1103186" cy="369332"/>
          </a:xfrm>
          <a:prstGeom prst="rect">
            <a:avLst/>
          </a:prstGeom>
          <a:noFill/>
        </p:spPr>
        <p:txBody>
          <a:bodyPr wrap="none" rtlCol="0">
            <a:spAutoFit/>
          </a:bodyPr>
          <a:lstStyle/>
          <a:p>
            <a:pPr algn="ctr"/>
            <a:r>
              <a:rPr lang="en-US" dirty="0" smtClean="0">
                <a:latin typeface="Century Gothic" pitchFamily="34" charset="0"/>
              </a:rPr>
              <a:t>Best NLE</a:t>
            </a:r>
          </a:p>
        </p:txBody>
      </p:sp>
      <p:sp>
        <p:nvSpPr>
          <p:cNvPr id="49" name="TextBox 48"/>
          <p:cNvSpPr txBox="1"/>
          <p:nvPr/>
        </p:nvSpPr>
        <p:spPr>
          <a:xfrm>
            <a:off x="3731092" y="5278432"/>
            <a:ext cx="1260281" cy="369332"/>
          </a:xfrm>
          <a:prstGeom prst="rect">
            <a:avLst/>
          </a:prstGeom>
          <a:noFill/>
        </p:spPr>
        <p:txBody>
          <a:bodyPr wrap="none" rtlCol="0">
            <a:spAutoFit/>
          </a:bodyPr>
          <a:lstStyle/>
          <a:p>
            <a:pPr algn="ctr"/>
            <a:r>
              <a:rPr lang="en-US" dirty="0" smtClean="0">
                <a:latin typeface="Century Gothic" pitchFamily="34" charset="0"/>
              </a:rPr>
              <a:t>Worst NLE</a:t>
            </a:r>
            <a:endParaRPr lang="en-US" baseline="30000" dirty="0">
              <a:latin typeface="Century Gothic" pitchFamily="34" charset="0"/>
            </a:endParaRPr>
          </a:p>
        </p:txBody>
      </p:sp>
      <p:cxnSp>
        <p:nvCxnSpPr>
          <p:cNvPr id="51" name="Straight Arrow Connector 50"/>
          <p:cNvCxnSpPr>
            <a:stCxn id="49" idx="3"/>
            <a:endCxn id="15" idx="1"/>
          </p:cNvCxnSpPr>
          <p:nvPr/>
        </p:nvCxnSpPr>
        <p:spPr>
          <a:xfrm>
            <a:off x="4991373" y="5463098"/>
            <a:ext cx="154579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9" idx="1"/>
            <a:endCxn id="11" idx="3"/>
          </p:cNvCxnSpPr>
          <p:nvPr/>
        </p:nvCxnSpPr>
        <p:spPr>
          <a:xfrm flipH="1">
            <a:off x="2207166" y="5463098"/>
            <a:ext cx="1523926" cy="15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6" idx="1"/>
            <a:endCxn id="12" idx="3"/>
          </p:cNvCxnSpPr>
          <p:nvPr/>
        </p:nvCxnSpPr>
        <p:spPr>
          <a:xfrm flipH="1" flipV="1">
            <a:off x="2065281" y="1537558"/>
            <a:ext cx="1744360" cy="6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6" idx="3"/>
            <a:endCxn id="16" idx="1"/>
          </p:cNvCxnSpPr>
          <p:nvPr/>
        </p:nvCxnSpPr>
        <p:spPr>
          <a:xfrm>
            <a:off x="4912827" y="1544294"/>
            <a:ext cx="1496099" cy="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80567" y="3665283"/>
            <a:ext cx="7146508" cy="830997"/>
          </a:xfrm>
          <a:prstGeom prst="rect">
            <a:avLst/>
          </a:prstGeom>
          <a:solidFill>
            <a:schemeClr val="accent6">
              <a:lumMod val="20000"/>
              <a:lumOff val="80000"/>
            </a:schemeClr>
          </a:solidFill>
          <a:ln>
            <a:solidFill>
              <a:schemeClr val="accent6">
                <a:lumMod val="50000"/>
              </a:schemeClr>
            </a:solidFill>
          </a:ln>
        </p:spPr>
        <p:txBody>
          <a:bodyPr wrap="none" rtlCol="0">
            <a:spAutoFit/>
          </a:bodyPr>
          <a:lstStyle/>
          <a:p>
            <a:pPr algn="ctr"/>
            <a:r>
              <a:rPr lang="en-US" sz="2400" dirty="0" smtClean="0">
                <a:latin typeface="Century Gothic" pitchFamily="34" charset="0"/>
              </a:rPr>
              <a:t>Classifier thinks 35% of the decoy </a:t>
            </a:r>
          </a:p>
          <a:p>
            <a:pPr algn="ctr"/>
            <a:r>
              <a:rPr lang="en-US" sz="2400" dirty="0" smtClean="0">
                <a:latin typeface="Century Gothic" pitchFamily="34" charset="0"/>
              </a:rPr>
              <a:t>passwords are more realistic than the real one!</a:t>
            </a:r>
            <a:endParaRPr lang="en-US" sz="2400" dirty="0">
              <a:latin typeface="Century Gothic" pitchFamily="34" charset="0"/>
            </a:endParaRPr>
          </a:p>
        </p:txBody>
      </p:sp>
    </p:spTree>
    <p:extLst>
      <p:ext uri="{BB962C8B-B14F-4D97-AF65-F5344CB8AC3E}">
        <p14:creationId xmlns:p14="http://schemas.microsoft.com/office/powerpoint/2010/main" val="3310324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animBg="1"/>
      <p:bldP spid="15" grpId="0"/>
      <p:bldP spid="16" grpId="0"/>
      <p:bldP spid="17" grpId="0"/>
      <p:bldP spid="19" grpId="0"/>
      <p:bldP spid="20" grpId="0"/>
      <p:bldP spid="21" grpId="0"/>
      <p:bldP spid="22" grpId="0"/>
      <p:bldP spid="23" grpId="0" animBg="1"/>
      <p:bldP spid="46" grpId="0"/>
      <p:bldP spid="49" grpId="0"/>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Offline Brute Force Attack</a:t>
            </a:r>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(PKCS#5)</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a:off x="1586524" y="2688492"/>
            <a:ext cx="2119292" cy="846331"/>
          </a:xfrm>
          <a:prstGeom prst="bentConnector3">
            <a:avLst>
              <a:gd name="adj1" fmla="val 5405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smtClean="0">
                <a:solidFill>
                  <a:schemeClr val="accent4">
                    <a:lumMod val="75000"/>
                  </a:schemeClr>
                </a:solidFill>
                <a:latin typeface="Arial" pitchFamily="34" charset="0"/>
                <a:cs typeface="Arial" pitchFamily="34" charset="0"/>
              </a:rPr>
              <a:t>趬</a:t>
            </a:r>
            <a:r>
              <a:rPr lang="en-US" altLang="ja-JP" sz="1600" dirty="0" smtClean="0">
                <a:solidFill>
                  <a:schemeClr val="accent4">
                    <a:lumMod val="75000"/>
                  </a:schemeClr>
                </a:solidFill>
                <a:latin typeface="Arial" pitchFamily="34" charset="0"/>
                <a:cs typeface="Arial" pitchFamily="34" charset="0"/>
              </a:rPr>
              <a:t>?%?</a:t>
            </a:r>
            <a:r>
              <a:rPr lang="en-US" sz="1600" dirty="0">
                <a:solidFill>
                  <a:schemeClr val="accent4">
                    <a:lumMod val="75000"/>
                  </a:schemeClr>
                </a:solidFill>
                <a:latin typeface="Arial" pitchFamily="34" charset="0"/>
                <a:cs typeface="Arial" pitchFamily="34" charset="0"/>
              </a:rPr>
              <a:t>U? </a:t>
            </a:r>
            <a:r>
              <a:rPr lang="en-US" sz="1600" dirty="0" smtClean="0">
                <a:solidFill>
                  <a:schemeClr val="accent4">
                    <a:lumMod val="75000"/>
                  </a:schemeClr>
                </a:solidFill>
                <a:latin typeface="Arial" pitchFamily="34" charset="0"/>
                <a:cs typeface="Arial" pitchFamily="34" charset="0"/>
              </a:rPr>
              <a:t>Á</a:t>
            </a:r>
          </a:p>
          <a:p>
            <a:r>
              <a:rPr lang="x-none" sz="1600" dirty="0" smtClean="0">
                <a:solidFill>
                  <a:schemeClr val="accent4">
                    <a:lumMod val="75000"/>
                  </a:schemeClr>
                </a:solidFill>
                <a:latin typeface="Arial" pitchFamily="34" charset="0"/>
                <a:cs typeface="Arial" pitchFamily="34" charset="0"/>
              </a:rPr>
              <a:t>ऑ</a:t>
            </a:r>
            <a:r>
              <a:rPr lang="dv-MV" sz="1600" dirty="0">
                <a:solidFill>
                  <a:schemeClr val="accent4">
                    <a:lumMod val="75000"/>
                  </a:schemeClr>
                </a:solidFill>
                <a:latin typeface="Arial" pitchFamily="34" charset="0"/>
                <a:cs typeface="Arial" pitchFamily="34" charset="0"/>
              </a:rPr>
              <a:t>ޕ</a:t>
            </a:r>
            <a:r>
              <a:rPr lang="ar-AE" sz="1600" dirty="0" smtClean="0">
                <a:solidFill>
                  <a:schemeClr val="accent4">
                    <a:lumMod val="75000"/>
                  </a:schemeClr>
                </a:solidFill>
                <a:latin typeface="Arial" pitchFamily="34" charset="0"/>
                <a:cs typeface="Arial" pitchFamily="34" charset="0"/>
              </a:rPr>
              <a:t>؆</a:t>
            </a:r>
            <a:r>
              <a:rPr lang="x-none" sz="1600" dirty="0" smtClean="0">
                <a:solidFill>
                  <a:schemeClr val="accent4">
                    <a:lumMod val="75000"/>
                  </a:schemeClr>
                </a:solidFill>
                <a:latin typeface="Arial" pitchFamily="34" charset="0"/>
                <a:cs typeface="Arial" pitchFamily="34" charset="0"/>
              </a:rPr>
              <a:t>ॠ</a:t>
            </a:r>
            <a:r>
              <a:rPr lang="ar-AE" sz="1600" dirty="0" smtClean="0">
                <a:solidFill>
                  <a:schemeClr val="accent4">
                    <a:lumMod val="75000"/>
                  </a:schemeClr>
                </a:solidFill>
                <a:latin typeface="Arial" pitchFamily="34" charset="0"/>
                <a:cs typeface="Arial" pitchFamily="34" charset="0"/>
              </a:rPr>
              <a:t>ؕ</a:t>
            </a:r>
            <a:r>
              <a:rPr lang="x-none" sz="1600" dirty="0" smtClean="0">
                <a:solidFill>
                  <a:schemeClr val="accent4">
                    <a:lumMod val="75000"/>
                  </a:schemeClr>
                </a:solidFill>
                <a:latin typeface="Arial" pitchFamily="34" charset="0"/>
                <a:cs typeface="Arial" pitchFamily="34" charset="0"/>
              </a:rPr>
              <a:t>ी</a:t>
            </a:r>
            <a:r>
              <a:rPr lang="ar-AE" sz="1600" dirty="0">
                <a:solidFill>
                  <a:schemeClr val="accent4">
                    <a:lumMod val="75000"/>
                  </a:schemeClr>
                </a:solidFill>
                <a:latin typeface="Arial" pitchFamily="34" charset="0"/>
                <a:cs typeface="Arial" pitchFamily="34" charset="0"/>
              </a:rPr>
              <a:t>ڐ</a:t>
            </a:r>
            <a:r>
              <a:rPr lang="en-US" sz="1600" dirty="0" smtClean="0">
                <a:solidFill>
                  <a:schemeClr val="accent4">
                    <a:lumMod val="75000"/>
                  </a:schemeClr>
                </a:solidFill>
                <a:latin typeface="Arial" pitchFamily="34" charset="0"/>
                <a:cs typeface="Arial" pitchFamily="34" charset="0"/>
              </a:rPr>
              <a:t>ʁ</a:t>
            </a:r>
            <a:r>
              <a:rPr lang="dv-MV" sz="1600" dirty="0" smtClean="0">
                <a:solidFill>
                  <a:schemeClr val="accent4">
                    <a:lumMod val="75000"/>
                  </a:schemeClr>
                </a:solidFill>
                <a:latin typeface="Arial" pitchFamily="34" charset="0"/>
                <a:cs typeface="Arial" pitchFamily="34" charset="0"/>
              </a:rPr>
              <a:t>ޕ</a:t>
            </a:r>
            <a:r>
              <a:rPr lang="ar-AE" sz="1600" dirty="0">
                <a:solidFill>
                  <a:schemeClr val="accent4">
                    <a:lumMod val="75000"/>
                  </a:schemeClr>
                </a:solidFill>
                <a:latin typeface="Arial" pitchFamily="34" charset="0"/>
                <a:cs typeface="Arial" pitchFamily="34" charset="0"/>
              </a:rPr>
              <a:t>؆ࠔ</a:t>
            </a:r>
            <a:r>
              <a:rPr lang="x-none" sz="1600" dirty="0">
                <a:solidFill>
                  <a:schemeClr val="accent4">
                    <a:lumMod val="75000"/>
                  </a:schemeClr>
                </a:solidFill>
                <a:latin typeface="Arial" pitchFamily="34" charset="0"/>
                <a:cs typeface="Arial" pitchFamily="34" charset="0"/>
              </a:rPr>
              <a:t>ॠ</a:t>
            </a:r>
            <a:r>
              <a:rPr lang="ar-AE" sz="1600" dirty="0" smtClean="0">
                <a:solidFill>
                  <a:schemeClr val="accent4">
                    <a:lumMod val="75000"/>
                  </a:schemeClr>
                </a:solidFill>
                <a:latin typeface="Arial" pitchFamily="34" charset="0"/>
                <a:cs typeface="Arial" pitchFamily="34" charset="0"/>
              </a:rPr>
              <a:t>ؕ</a:t>
            </a:r>
            <a:r>
              <a:rPr lang="en-US" sz="1600" dirty="0" smtClean="0">
                <a:solidFill>
                  <a:schemeClr val="accent4">
                    <a:lumMod val="75000"/>
                  </a:schemeClr>
                </a:solidFill>
                <a:latin typeface="Arial" pitchFamily="34" charset="0"/>
                <a:cs typeface="Arial" pitchFamily="34" charset="0"/>
              </a:rPr>
              <a:t>?</a:t>
            </a:r>
            <a:r>
              <a:rPr lang="x-none" sz="1600" dirty="0" smtClean="0">
                <a:solidFill>
                  <a:schemeClr val="accent4">
                    <a:lumMod val="75000"/>
                  </a:schemeClr>
                </a:solidFill>
                <a:latin typeface="Arial" pitchFamily="34" charset="0"/>
                <a:cs typeface="Arial" pitchFamily="34" charset="0"/>
              </a:rPr>
              <a:t>ी</a:t>
            </a:r>
            <a:r>
              <a:rPr lang="ar-AE" sz="1600" dirty="0">
                <a:solidFill>
                  <a:schemeClr val="accent4">
                    <a:lumMod val="75000"/>
                  </a:schemeClr>
                </a:solidFill>
                <a:latin typeface="Arial" pitchFamily="34" charset="0"/>
                <a:cs typeface="Arial" pitchFamily="34" charset="0"/>
              </a:rPr>
              <a:t>ڐ</a:t>
            </a:r>
            <a:r>
              <a:rPr lang="en-US" sz="1600" dirty="0" smtClean="0">
                <a:solidFill>
                  <a:schemeClr val="accent4">
                    <a:lumMod val="75000"/>
                  </a:schemeClr>
                </a:solidFill>
                <a:latin typeface="Arial" pitchFamily="34" charset="0"/>
                <a:cs typeface="Arial" pitchFamily="34" charset="0"/>
              </a:rPr>
              <a:t>ʁ</a:t>
            </a:r>
            <a:r>
              <a:rPr lang="hy-AM" sz="1600" dirty="0">
                <a:solidFill>
                  <a:schemeClr val="accent4">
                    <a:lumMod val="75000"/>
                  </a:schemeClr>
                </a:solidFill>
                <a:latin typeface="Arial" pitchFamily="34" charset="0"/>
                <a:cs typeface="Arial" pitchFamily="34" charset="0"/>
              </a:rPr>
              <a:t> </a:t>
            </a:r>
            <a:r>
              <a:rPr lang="ps-AF" sz="1600" dirty="0" smtClean="0">
                <a:solidFill>
                  <a:schemeClr val="accent4">
                    <a:lumMod val="75000"/>
                  </a:schemeClr>
                </a:solidFill>
                <a:latin typeface="Arial" pitchFamily="34" charset="0"/>
                <a:cs typeface="Arial" pitchFamily="34" charset="0"/>
              </a:rPr>
              <a:t>ɠڅ</a:t>
            </a:r>
            <a:r>
              <a:rPr lang="hy-AM" sz="1600" dirty="0">
                <a:solidFill>
                  <a:schemeClr val="accent4">
                    <a:lumMod val="75000"/>
                  </a:schemeClr>
                </a:solidFill>
                <a:latin typeface="Arial" pitchFamily="34" charset="0"/>
                <a:cs typeface="Arial" pitchFamily="34" charset="0"/>
              </a:rPr>
              <a:t>՗ݸՙ</a:t>
            </a:r>
            <a:r>
              <a:rPr lang="az-Cyrl-AZ" sz="1600" dirty="0">
                <a:solidFill>
                  <a:schemeClr val="accent4">
                    <a:lumMod val="75000"/>
                  </a:schemeClr>
                </a:solidFill>
                <a:latin typeface="Arial" pitchFamily="34" charset="0"/>
                <a:cs typeface="Arial" pitchFamily="34" charset="0"/>
              </a:rPr>
              <a:t>дͩ</a:t>
            </a:r>
            <a:r>
              <a:rPr lang="ps-AF" sz="1600" dirty="0">
                <a:solidFill>
                  <a:schemeClr val="accent4">
                    <a:lumMod val="75000"/>
                  </a:schemeClr>
                </a:solidFill>
                <a:latin typeface="Arial" pitchFamily="34" charset="0"/>
                <a:cs typeface="Arial" pitchFamily="34" charset="0"/>
              </a:rPr>
              <a:t>ؓ</a:t>
            </a:r>
            <a:r>
              <a:rPr lang="x-none" sz="1600" dirty="0" smtClean="0">
                <a:solidFill>
                  <a:schemeClr val="accent4">
                    <a:lumMod val="75000"/>
                  </a:schemeClr>
                </a:solidFill>
                <a:latin typeface="Arial" pitchFamily="34" charset="0"/>
                <a:cs typeface="Arial" pitchFamily="34" charset="0"/>
              </a:rPr>
              <a:t>३</a:t>
            </a:r>
            <a:r>
              <a:rPr lang="en-US" sz="1600" dirty="0" err="1" smtClean="0">
                <a:solidFill>
                  <a:schemeClr val="accent4">
                    <a:lumMod val="75000"/>
                  </a:schemeClr>
                </a:solidFill>
                <a:latin typeface="Arial" pitchFamily="34" charset="0"/>
                <a:cs typeface="Arial" pitchFamily="34" charset="0"/>
              </a:rPr>
              <a:t>sU%a</a:t>
            </a:r>
            <a:r>
              <a:rPr lang="hy-AM" sz="1600" dirty="0" smtClean="0">
                <a:solidFill>
                  <a:schemeClr val="accent4">
                    <a:lumMod val="75000"/>
                  </a:schemeClr>
                </a:solidFill>
                <a:latin typeface="Arial" pitchFamily="34" charset="0"/>
                <a:cs typeface="Arial" pitchFamily="34" charset="0"/>
              </a:rPr>
              <a:t>հ</a:t>
            </a:r>
            <a:r>
              <a:rPr lang="hy-AM" sz="1600" dirty="0">
                <a:solidFill>
                  <a:schemeClr val="accent4">
                    <a:lumMod val="75000"/>
                  </a:schemeClr>
                </a:solidFill>
                <a:latin typeface="Arial" pitchFamily="34" charset="0"/>
                <a:cs typeface="Arial" pitchFamily="34" charset="0"/>
              </a:rPr>
              <a:t>̰Թ</a:t>
            </a:r>
            <a:r>
              <a:rPr lang="az-Cyrl-AZ" sz="1600" dirty="0">
                <a:solidFill>
                  <a:schemeClr val="accent4">
                    <a:lumMod val="75000"/>
                  </a:schemeClr>
                </a:solidFill>
                <a:latin typeface="Arial" pitchFamily="34" charset="0"/>
                <a:cs typeface="Arial" pitchFamily="34" charset="0"/>
              </a:rPr>
              <a:t>Ђ</a:t>
            </a:r>
            <a:r>
              <a:rPr lang="ar-AE" sz="1600" dirty="0">
                <a:solidFill>
                  <a:schemeClr val="accent4">
                    <a:lumMod val="75000"/>
                  </a:schemeClr>
                </a:solidFill>
                <a:latin typeface="Arial" pitchFamily="34" charset="0"/>
                <a:cs typeface="Arial" pitchFamily="34" charset="0"/>
              </a:rPr>
              <a:t>ء</a:t>
            </a:r>
            <a:r>
              <a:rPr lang="az-Cyrl-AZ" sz="1600" dirty="0" smtClean="0">
                <a:solidFill>
                  <a:schemeClr val="accent4">
                    <a:lumMod val="75000"/>
                  </a:schemeClr>
                </a:solidFill>
                <a:latin typeface="Arial" pitchFamily="34" charset="0"/>
                <a:cs typeface="Arial" pitchFamily="34" charset="0"/>
              </a:rPr>
              <a:t>҅</a:t>
            </a:r>
            <a:r>
              <a:rPr lang="hy-AM" sz="1600" dirty="0" smtClean="0">
                <a:solidFill>
                  <a:schemeClr val="accent4">
                    <a:lumMod val="75000"/>
                  </a:schemeClr>
                </a:solidFill>
                <a:latin typeface="Arial" pitchFamily="34" charset="0"/>
                <a:cs typeface="Arial" pitchFamily="34" charset="0"/>
              </a:rPr>
              <a:t>փ</a:t>
            </a:r>
            <a:r>
              <a:rPr lang="ar-AE" sz="1600" dirty="0" smtClean="0">
                <a:solidFill>
                  <a:schemeClr val="accent4">
                    <a:lumMod val="75000"/>
                  </a:schemeClr>
                </a:solidFill>
                <a:latin typeface="Arial" pitchFamily="34" charset="0"/>
                <a:cs typeface="Arial" pitchFamily="34" charset="0"/>
              </a:rPr>
              <a:t>ٖ</a:t>
            </a:r>
            <a:endParaRPr lang="en-US" sz="1600" dirty="0">
              <a:solidFill>
                <a:schemeClr val="accent4">
                  <a:lumMod val="75000"/>
                </a:schemeClr>
              </a:solidFill>
              <a:latin typeface="Arial" pitchFamily="34" charset="0"/>
              <a:cs typeface="Arial" pitchFamily="34" charset="0"/>
            </a:endParaRP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9059" y="1731060"/>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30" name="TextBox 29"/>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b="1" dirty="0" smtClean="0">
                <a:solidFill>
                  <a:schemeClr val="accent6"/>
                </a:solidFill>
                <a:latin typeface="Monaco" pitchFamily="49" charset="0"/>
              </a:rPr>
              <a:t>123456</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i</a:t>
            </a:r>
            <a:r>
              <a:rPr lang="en-US" sz="1600" dirty="0" err="1" smtClean="0">
                <a:solidFill>
                  <a:schemeClr val="accent6"/>
                </a:solidFill>
                <a:latin typeface="Monaco" pitchFamily="49" charset="0"/>
              </a:rPr>
              <a:t>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16" name="TextBox 15"/>
          <p:cNvSpPr txBox="1"/>
          <p:nvPr/>
        </p:nvSpPr>
        <p:spPr>
          <a:xfrm>
            <a:off x="137703" y="2027991"/>
            <a:ext cx="2238711" cy="338554"/>
          </a:xfrm>
          <a:prstGeom prst="rect">
            <a:avLst/>
          </a:prstGeom>
          <a:noFill/>
        </p:spPr>
        <p:txBody>
          <a:bodyPr wrap="square" rtlCol="0">
            <a:spAutoFit/>
          </a:bodyPr>
          <a:lstStyle/>
          <a:p>
            <a:pPr algn="ctr"/>
            <a:r>
              <a:rPr lang="en-US" sz="1600" dirty="0" smtClean="0">
                <a:latin typeface="Century Gothic" pitchFamily="34" charset="0"/>
              </a:rPr>
              <a:t>Attacker’s guesses</a:t>
            </a:r>
            <a:endParaRPr lang="en-US" sz="1600" dirty="0">
              <a:latin typeface="Century Gothic" pitchFamily="34" charset="0"/>
            </a:endParaRPr>
          </a:p>
        </p:txBody>
      </p:sp>
      <p:pic>
        <p:nvPicPr>
          <p:cNvPr id="1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4903575" y="4479530"/>
            <a:ext cx="1727961" cy="940037"/>
          </a:xfrm>
          <a:prstGeom prst="wedgeEllipseCallout">
            <a:avLst>
              <a:gd name="adj1" fmla="val 79849"/>
              <a:gd name="adj2" fmla="val 5340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11430"/>
                <a:solidFill>
                  <a:srgbClr val="FF0000"/>
                </a:solidFill>
              </a:rPr>
              <a:t>Random Junk</a:t>
            </a:r>
            <a:endParaRPr lang="en-US" sz="2000" dirty="0">
              <a:ln w="11430"/>
              <a:solidFill>
                <a:srgbClr val="FF0000"/>
              </a:solidFill>
            </a:endParaRPr>
          </a:p>
        </p:txBody>
      </p:sp>
    </p:spTree>
    <p:extLst>
      <p:ext uri="{BB962C8B-B14F-4D97-AF65-F5344CB8AC3E}">
        <p14:creationId xmlns:p14="http://schemas.microsoft.com/office/powerpoint/2010/main" val="3318344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22" grpId="0" animBg="1"/>
      <p:bldP spid="25" grpId="0"/>
      <p:bldP spid="27" grpId="0"/>
      <p:bldP spid="30" grpId="0" animBg="1"/>
      <p:bldP spid="16"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pitchFamily="34" charset="0"/>
              </a:rPr>
              <a:t>Evaluating Single Password NLE</a:t>
            </a:r>
          </a:p>
        </p:txBody>
      </p:sp>
      <p:graphicFrame>
        <p:nvGraphicFramePr>
          <p:cNvPr id="6" name="Table 5"/>
          <p:cNvGraphicFramePr>
            <a:graphicFrameLocks noGrp="1"/>
          </p:cNvGraphicFramePr>
          <p:nvPr>
            <p:extLst>
              <p:ext uri="{D42A27DB-BD31-4B8C-83A1-F6EECF244321}">
                <p14:modId xmlns:p14="http://schemas.microsoft.com/office/powerpoint/2010/main" val="3240411444"/>
              </p:ext>
            </p:extLst>
          </p:nvPr>
        </p:nvGraphicFramePr>
        <p:xfrm>
          <a:off x="891150" y="2394891"/>
          <a:ext cx="7330699" cy="1891200"/>
        </p:xfrm>
        <a:graphic>
          <a:graphicData uri="http://schemas.openxmlformats.org/drawingml/2006/table">
            <a:tbl>
              <a:tblPr firstRow="1" bandRow="1">
                <a:tableStyleId>{10A1B5D5-9B99-4C35-A422-299274C87663}</a:tableStyleId>
              </a:tblPr>
              <a:tblGrid>
                <a:gridCol w="1867547"/>
                <a:gridCol w="836908"/>
                <a:gridCol w="880169"/>
                <a:gridCol w="917635"/>
                <a:gridCol w="867905"/>
                <a:gridCol w="1278610"/>
                <a:gridCol w="681925"/>
              </a:tblGrid>
              <a:tr h="458641">
                <a:tc>
                  <a:txBody>
                    <a:bodyPr/>
                    <a:lstStyle/>
                    <a:p>
                      <a:pPr algn="ctr"/>
                      <a:endParaRPr lang="en-US" sz="1800" dirty="0">
                        <a:latin typeface="Century Gothic" pitchFamily="34" charset="0"/>
                        <a:ea typeface="Cambria Math" pitchFamily="18" charset="0"/>
                      </a:endParaRPr>
                    </a:p>
                  </a:txBody>
                  <a:tcPr anchor="ctr">
                    <a:lnL w="12700" cmpd="sng">
                      <a:noFill/>
                    </a:lnL>
                    <a:lnR w="12700" cap="flat" cmpd="sng" algn="ctr">
                      <a:solidFill>
                        <a:schemeClr val="accent6"/>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gridSpan="2">
                  <a:txBody>
                    <a:bodyPr/>
                    <a:lstStyle/>
                    <a:p>
                      <a:pPr algn="ctr"/>
                      <a:r>
                        <a:rPr lang="en-US" sz="1800" b="0" dirty="0" smtClean="0">
                          <a:solidFill>
                            <a:schemeClr val="tx1"/>
                          </a:solidFill>
                          <a:latin typeface="Century Gothic" pitchFamily="34" charset="0"/>
                          <a:ea typeface="Cambria Math" pitchFamily="18" charset="0"/>
                        </a:rPr>
                        <a:t>MySpace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pPr algn="ctr"/>
                      <a:endParaRPr lang="en-US" sz="1800" dirty="0" smtClean="0">
                        <a:latin typeface="Century Gothic" pitchFamily="34" charset="0"/>
                        <a:ea typeface="Cambria Math" pitchFamily="18" charset="0"/>
                      </a:endParaRPr>
                    </a:p>
                  </a:txBody>
                  <a:tcPr anchor="ctr">
                    <a:lnR w="12700" cap="flat" cmpd="sng" algn="ctr">
                      <a:solidFill>
                        <a:schemeClr val="accent6"/>
                      </a:solidFill>
                      <a:prstDash val="solid"/>
                      <a:round/>
                      <a:headEnd type="none" w="med" len="med"/>
                      <a:tailEnd type="none" w="med" len="med"/>
                    </a:lnR>
                  </a:tcPr>
                </a:tc>
                <a:tc gridSpan="2">
                  <a:txBody>
                    <a:bodyPr/>
                    <a:lstStyle/>
                    <a:p>
                      <a:pPr algn="ctr"/>
                      <a:r>
                        <a:rPr lang="en-US" sz="1800" b="0" dirty="0" smtClean="0">
                          <a:solidFill>
                            <a:schemeClr val="tx1"/>
                          </a:solidFill>
                          <a:latin typeface="Century Gothic" pitchFamily="34" charset="0"/>
                          <a:ea typeface="Cambria Math" pitchFamily="18" charset="0"/>
                        </a:rPr>
                        <a:t>Yahoo</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pPr algn="ctr"/>
                      <a:endParaRPr lang="en-US" sz="1800" dirty="0" smtClean="0">
                        <a:latin typeface="Century Gothic" pitchFamily="34" charset="0"/>
                        <a:ea typeface="Cambria Math" pitchFamily="18" charset="0"/>
                      </a:endParaRPr>
                    </a:p>
                  </a:txBody>
                  <a:tcPr anchor="ctr"/>
                </a:tc>
                <a:tc gridSpan="2">
                  <a:txBody>
                    <a:bodyPr/>
                    <a:lstStyle/>
                    <a:p>
                      <a:pPr algn="ctr"/>
                      <a:r>
                        <a:rPr lang="en-US" sz="1800" b="0" dirty="0" smtClean="0">
                          <a:solidFill>
                            <a:schemeClr val="tx1"/>
                          </a:solidFill>
                          <a:latin typeface="Century Gothic" pitchFamily="34" charset="0"/>
                          <a:ea typeface="Cambria Math" pitchFamily="18" charset="0"/>
                        </a:rPr>
                        <a:t>RY-</a:t>
                      </a:r>
                      <a:r>
                        <a:rPr lang="en-US" sz="1800" b="0" dirty="0" err="1" smtClean="0">
                          <a:solidFill>
                            <a:schemeClr val="tx1"/>
                          </a:solidFill>
                          <a:latin typeface="Century Gothic" pitchFamily="34" charset="0"/>
                          <a:ea typeface="Cambria Math" pitchFamily="18" charset="0"/>
                        </a:rPr>
                        <a:t>ts</a:t>
                      </a:r>
                      <a:endParaRPr lang="en-US" sz="1800" b="0" dirty="0" smtClean="0">
                        <a:solidFill>
                          <a:schemeClr val="tx1"/>
                        </a:solidFill>
                        <a:latin typeface="Century Gothic" pitchFamily="34" charset="0"/>
                        <a:ea typeface="Cambria Math" pitchFamily="18" charset="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pPr algn="ctr"/>
                      <a:endParaRPr lang="en-US" sz="1800" dirty="0" smtClean="0">
                        <a:latin typeface="Century Gothic" pitchFamily="34" charset="0"/>
                        <a:ea typeface="Cambria Math" pitchFamily="18" charset="0"/>
                      </a:endParaRPr>
                    </a:p>
                  </a:txBody>
                  <a:tcPr anchor="ctr">
                    <a:lnL w="12700" cap="flat" cmpd="sng" algn="ctr">
                      <a:solidFill>
                        <a:schemeClr val="accent6"/>
                      </a:solidFill>
                      <a:prstDash val="solid"/>
                      <a:round/>
                      <a:headEnd type="none" w="med" len="med"/>
                      <a:tailEnd type="none" w="med" len="med"/>
                    </a:lnL>
                  </a:tcPr>
                </a:tc>
              </a:tr>
              <a:tr h="246534">
                <a:tc>
                  <a:txBody>
                    <a:bodyPr/>
                    <a:lstStyle/>
                    <a:p>
                      <a:pPr algn="ctr"/>
                      <a:endParaRPr lang="en-US" sz="1800" dirty="0">
                        <a:latin typeface="Century Gothic" pitchFamily="34" charset="0"/>
                        <a:ea typeface="Cambria Math" pitchFamily="18" charset="0"/>
                      </a:endParaRPr>
                    </a:p>
                  </a:txBody>
                  <a:tcPr anchor="ctr">
                    <a:lnL w="12700" cmpd="sng">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noFill/>
                  </a:tcPr>
                </a:tc>
                <a:tc>
                  <a:txBody>
                    <a:bodyPr/>
                    <a:lstStyle/>
                    <a:p>
                      <a:pPr algn="ctr"/>
                      <a:r>
                        <a:rPr kumimoji="0" lang="el-GR" sz="2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α</a:t>
                      </a:r>
                      <a:endParaRPr lang="en-US" sz="1800" dirty="0" smtClean="0">
                        <a:latin typeface="Century Gothic" pitchFamily="34" charset="0"/>
                        <a:ea typeface="Cambria Math" pitchFamily="18" charset="0"/>
                      </a:endParaRPr>
                    </a:p>
                  </a:txBody>
                  <a:tcPr anchor="ctr">
                    <a:lnL w="12700" cap="flat" cmpd="sng" algn="ctr">
                      <a:solidFill>
                        <a:schemeClr val="accent6"/>
                      </a:solidFill>
                      <a:prstDash val="solid"/>
                      <a:round/>
                      <a:headEnd type="none" w="med" len="med"/>
                      <a:tailEnd type="none" w="med" len="med"/>
                    </a:lnL>
                  </a:tcPr>
                </a:tc>
                <a:tc>
                  <a:txBody>
                    <a:bodyPr/>
                    <a:lstStyle/>
                    <a:p>
                      <a:pPr algn="ctr"/>
                      <a:r>
                        <a:rPr kumimoji="0" lang="en-US" sz="2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r</a:t>
                      </a:r>
                      <a:endParaRPr lang="en-US" sz="1800" dirty="0" smtClean="0">
                        <a:latin typeface="Century Gothic" pitchFamily="34" charset="0"/>
                        <a:ea typeface="Cambria Math" pitchFamily="18" charset="0"/>
                      </a:endParaRPr>
                    </a:p>
                  </a:txBody>
                  <a:tcPr anchor="ctr">
                    <a:lnR w="12700" cap="flat" cmpd="sng" algn="ctr">
                      <a:solidFill>
                        <a:schemeClr val="accent6"/>
                      </a:solidFill>
                      <a:prstDash val="solid"/>
                      <a:round/>
                      <a:headEnd type="none" w="med" len="med"/>
                      <a:tailEnd type="none" w="med" len="med"/>
                    </a:lnR>
                  </a:tcPr>
                </a:tc>
                <a:tc>
                  <a:txBody>
                    <a:bodyPr/>
                    <a:lstStyle/>
                    <a:p>
                      <a:pPr algn="ctr"/>
                      <a:r>
                        <a:rPr kumimoji="0" lang="el-GR" sz="2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α</a:t>
                      </a:r>
                      <a:endParaRPr lang="en-US" sz="1800" dirty="0" smtClean="0">
                        <a:latin typeface="Century Gothic" pitchFamily="34" charset="0"/>
                        <a:ea typeface="Cambria Math" pitchFamily="18" charset="0"/>
                      </a:endParaRPr>
                    </a:p>
                  </a:txBody>
                  <a:tcPr anchor="ctr">
                    <a:lnL w="12700" cap="flat" cmpd="sng" algn="ctr">
                      <a:solidFill>
                        <a:schemeClr val="accent6"/>
                      </a:solidFill>
                      <a:prstDash val="solid"/>
                      <a:round/>
                      <a:headEnd type="none" w="med" len="med"/>
                      <a:tailEnd type="none" w="med" len="med"/>
                    </a:lnL>
                  </a:tcPr>
                </a:tc>
                <a:tc>
                  <a:txBody>
                    <a:bodyPr/>
                    <a:lstStyle/>
                    <a:p>
                      <a:pPr algn="ctr"/>
                      <a:r>
                        <a:rPr kumimoji="0" lang="en-US" sz="2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r</a:t>
                      </a:r>
                      <a:endParaRPr lang="en-US" sz="1800" dirty="0" smtClean="0">
                        <a:latin typeface="Century Gothic" pitchFamily="34" charset="0"/>
                        <a:ea typeface="Cambria Math" pitchFamily="18" charset="0"/>
                      </a:endParaRPr>
                    </a:p>
                  </a:txBody>
                  <a:tcPr anchor="ctr">
                    <a:lnR w="12700" cap="flat" cmpd="sng" algn="ctr">
                      <a:solidFill>
                        <a:schemeClr val="accent6"/>
                      </a:solidFill>
                      <a:prstDash val="solid"/>
                      <a:round/>
                      <a:headEnd type="none" w="med" len="med"/>
                      <a:tailEnd type="none" w="med" len="med"/>
                    </a:lnR>
                  </a:tcPr>
                </a:tc>
                <a:tc>
                  <a:txBody>
                    <a:bodyPr/>
                    <a:lstStyle/>
                    <a:p>
                      <a:pPr algn="ctr"/>
                      <a:r>
                        <a:rPr kumimoji="0" lang="el-GR" sz="2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α</a:t>
                      </a:r>
                      <a:endParaRPr lang="en-US" sz="1800" dirty="0" smtClean="0">
                        <a:latin typeface="Century Gothic" pitchFamily="34" charset="0"/>
                        <a:ea typeface="Cambria Math" pitchFamily="18" charset="0"/>
                      </a:endParaRPr>
                    </a:p>
                  </a:txBody>
                  <a:tcPr anchor="ctr">
                    <a:lnL w="12700" cap="flat" cmpd="sng" algn="ctr">
                      <a:solidFill>
                        <a:schemeClr val="accent6"/>
                      </a:solidFill>
                      <a:prstDash val="solid"/>
                      <a:round/>
                      <a:headEnd type="none" w="med" len="med"/>
                      <a:tailEnd type="none" w="med" len="med"/>
                    </a:lnL>
                  </a:tcPr>
                </a:tc>
                <a:tc>
                  <a:txBody>
                    <a:bodyPr/>
                    <a:lstStyle/>
                    <a:p>
                      <a:pPr algn="ctr"/>
                      <a:r>
                        <a:rPr kumimoji="0" lang="en-US" sz="2800" b="0" i="0" u="none" strike="noStrike" kern="1200" cap="none" spc="0" normalizeH="0" baseline="0" noProof="0" dirty="0" smtClean="0">
                          <a:ln>
                            <a:noFill/>
                          </a:ln>
                          <a:solidFill>
                            <a:prstClr val="black"/>
                          </a:solidFill>
                          <a:effectLst/>
                          <a:uLnTx/>
                          <a:uFillTx/>
                          <a:latin typeface="Cambria Math" pitchFamily="18" charset="0"/>
                          <a:ea typeface="Cambria Math" pitchFamily="18" charset="0"/>
                          <a:cs typeface="+mn-cs"/>
                        </a:rPr>
                        <a:t>r</a:t>
                      </a:r>
                      <a:endParaRPr lang="en-US" sz="1800" dirty="0" smtClean="0">
                        <a:latin typeface="Century Gothic" pitchFamily="34" charset="0"/>
                        <a:ea typeface="Cambria Math" pitchFamily="18" charset="0"/>
                      </a:endParaRPr>
                    </a:p>
                  </a:txBody>
                  <a:tcPr anchor="ctr"/>
                </a:tc>
              </a:tr>
              <a:tr h="427421">
                <a:tc>
                  <a:txBody>
                    <a:bodyPr/>
                    <a:lstStyle/>
                    <a:p>
                      <a:pPr algn="ctr"/>
                      <a:r>
                        <a:rPr lang="en-US" sz="2400" b="0" dirty="0" smtClean="0">
                          <a:solidFill>
                            <a:schemeClr val="bg1"/>
                          </a:solidFill>
                          <a:latin typeface="Century Gothic" pitchFamily="34" charset="0"/>
                          <a:ea typeface="Cambria Math" pitchFamily="18" charset="0"/>
                        </a:rPr>
                        <a:t>Weir PCFG</a:t>
                      </a:r>
                      <a:endParaRPr lang="en-US" sz="3200" b="0" dirty="0">
                        <a:solidFill>
                          <a:schemeClr val="bg1"/>
                        </a:solidFill>
                        <a:latin typeface="Century Gothic" pitchFamily="34" charset="0"/>
                        <a:ea typeface="Cambria Math" pitchFamily="18" charset="0"/>
                      </a:endParaRPr>
                    </a:p>
                  </a:txBody>
                  <a:tcPr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n-US" sz="1800" dirty="0" smtClean="0">
                          <a:latin typeface="Cambria Math" pitchFamily="18" charset="0"/>
                          <a:ea typeface="Cambria Math" pitchFamily="18" charset="0"/>
                        </a:rPr>
                        <a:t>63%</a:t>
                      </a:r>
                      <a:endParaRPr lang="en-US" sz="1800" dirty="0">
                        <a:latin typeface="Cambria Math" pitchFamily="18" charset="0"/>
                        <a:ea typeface="Cambria Math" pitchFamily="18" charset="0"/>
                      </a:endParaRPr>
                    </a:p>
                  </a:txBody>
                  <a:tcPr anchor="ctr">
                    <a:lnL w="12700" cap="flat" cmpd="sng" algn="ctr">
                      <a:solidFill>
                        <a:schemeClr val="accent6"/>
                      </a:solidFill>
                      <a:prstDash val="solid"/>
                      <a:round/>
                      <a:headEnd type="none" w="med" len="med"/>
                      <a:tailEnd type="none" w="med" len="med"/>
                    </a:lnL>
                    <a:solidFill>
                      <a:schemeClr val="bg1"/>
                    </a:solidFill>
                  </a:tcPr>
                </a:tc>
                <a:tc>
                  <a:txBody>
                    <a:bodyPr/>
                    <a:lstStyle/>
                    <a:p>
                      <a:pPr algn="ctr"/>
                      <a:r>
                        <a:rPr lang="en-US" sz="1800" dirty="0" smtClean="0">
                          <a:latin typeface="Cambria Math" pitchFamily="18" charset="0"/>
                          <a:ea typeface="Cambria Math" pitchFamily="18" charset="0"/>
                        </a:rPr>
                        <a:t>35%</a:t>
                      </a:r>
                      <a:endParaRPr lang="en-US" sz="1800" dirty="0">
                        <a:latin typeface="Cambria Math" pitchFamily="18" charset="0"/>
                        <a:ea typeface="Cambria Math" pitchFamily="18" charset="0"/>
                      </a:endParaRPr>
                    </a:p>
                  </a:txBody>
                  <a:tcPr anchor="ctr">
                    <a:lnR w="12700" cap="flat" cmpd="sng" algn="ctr">
                      <a:solidFill>
                        <a:schemeClr val="accent6"/>
                      </a:solidFill>
                      <a:prstDash val="solid"/>
                      <a:round/>
                      <a:headEnd type="none" w="med" len="med"/>
                      <a:tailEnd type="none" w="med" len="med"/>
                    </a:lnR>
                    <a:solidFill>
                      <a:schemeClr val="bg1"/>
                    </a:solidFill>
                  </a:tcPr>
                </a:tc>
                <a:tc>
                  <a:txBody>
                    <a:bodyPr/>
                    <a:lstStyle/>
                    <a:p>
                      <a:pPr algn="ctr"/>
                      <a:r>
                        <a:rPr lang="en-US" sz="1800" dirty="0" smtClean="0">
                          <a:solidFill>
                            <a:schemeClr val="tx1"/>
                          </a:solidFill>
                          <a:latin typeface="Cambria Math" pitchFamily="18" charset="0"/>
                          <a:ea typeface="Cambria Math" pitchFamily="18" charset="0"/>
                        </a:rPr>
                        <a:t>54%</a:t>
                      </a:r>
                      <a:endParaRPr lang="en-US" sz="1800" dirty="0">
                        <a:solidFill>
                          <a:schemeClr val="tx1"/>
                        </a:solidFill>
                        <a:latin typeface="Cambria Math" pitchFamily="18" charset="0"/>
                        <a:ea typeface="Cambria Math" pitchFamily="18" charset="0"/>
                      </a:endParaRPr>
                    </a:p>
                  </a:txBody>
                  <a:tcPr anchor="ctr">
                    <a:lnL w="12700" cap="flat" cmpd="sng" algn="ctr">
                      <a:solidFill>
                        <a:schemeClr val="accent6"/>
                      </a:solidFill>
                      <a:prstDash val="solid"/>
                      <a:round/>
                      <a:headEnd type="none" w="med" len="med"/>
                      <a:tailEnd type="none" w="med" len="med"/>
                    </a:lnL>
                    <a:solidFill>
                      <a:schemeClr val="bg1"/>
                    </a:solidFill>
                  </a:tcPr>
                </a:tc>
                <a:tc>
                  <a:txBody>
                    <a:bodyPr/>
                    <a:lstStyle/>
                    <a:p>
                      <a:pPr algn="ctr"/>
                      <a:r>
                        <a:rPr lang="en-US" sz="1800" kern="1200" dirty="0" smtClean="0">
                          <a:solidFill>
                            <a:schemeClr val="tx1"/>
                          </a:solidFill>
                          <a:latin typeface="Cambria Math" pitchFamily="18" charset="0"/>
                          <a:ea typeface="Cambria Math" pitchFamily="18" charset="0"/>
                          <a:cs typeface="+mn-cs"/>
                        </a:rPr>
                        <a:t>36%</a:t>
                      </a:r>
                      <a:endParaRPr lang="en-US" sz="1800" kern="1200" dirty="0">
                        <a:solidFill>
                          <a:schemeClr val="tx1"/>
                        </a:solidFill>
                        <a:latin typeface="Cambria Math" pitchFamily="18" charset="0"/>
                        <a:ea typeface="Cambria Math" pitchFamily="18" charset="0"/>
                        <a:cs typeface="+mn-cs"/>
                      </a:endParaRPr>
                    </a:p>
                  </a:txBody>
                  <a:tcPr anchor="ctr">
                    <a:lnR w="12700" cap="flat" cmpd="sng" algn="ctr">
                      <a:solidFill>
                        <a:schemeClr val="accent6"/>
                      </a:solidFill>
                      <a:prstDash val="solid"/>
                      <a:round/>
                      <a:headEnd type="none" w="med" len="med"/>
                      <a:tailEnd type="none" w="med" len="med"/>
                    </a:lnR>
                    <a:solidFill>
                      <a:schemeClr val="bg1"/>
                    </a:solidFill>
                  </a:tcPr>
                </a:tc>
                <a:tc>
                  <a:txBody>
                    <a:bodyPr/>
                    <a:lstStyle/>
                    <a:p>
                      <a:pPr algn="ctr"/>
                      <a:r>
                        <a:rPr lang="en-US" sz="1800" dirty="0" smtClean="0">
                          <a:solidFill>
                            <a:schemeClr val="tx1"/>
                          </a:solidFill>
                          <a:latin typeface="Cambria Math" pitchFamily="18" charset="0"/>
                          <a:ea typeface="Cambria Math" pitchFamily="18" charset="0"/>
                        </a:rPr>
                        <a:t>60%</a:t>
                      </a:r>
                      <a:endParaRPr lang="en-US" sz="1800" dirty="0">
                        <a:solidFill>
                          <a:schemeClr val="tx1"/>
                        </a:solidFill>
                        <a:latin typeface="Cambria Math" pitchFamily="18" charset="0"/>
                        <a:ea typeface="Cambria Math" pitchFamily="18" charset="0"/>
                      </a:endParaRPr>
                    </a:p>
                  </a:txBody>
                  <a:tcPr anchor="ctr">
                    <a:lnL w="12700" cap="flat" cmpd="sng" algn="ctr">
                      <a:solidFill>
                        <a:schemeClr val="accent6"/>
                      </a:solidFill>
                      <a:prstDash val="solid"/>
                      <a:round/>
                      <a:headEnd type="none" w="med" len="med"/>
                      <a:tailEnd type="none" w="med" len="med"/>
                    </a:lnL>
                    <a:solidFill>
                      <a:schemeClr val="bg1"/>
                    </a:solidFill>
                  </a:tcPr>
                </a:tc>
                <a:tc>
                  <a:txBody>
                    <a:bodyPr/>
                    <a:lstStyle/>
                    <a:p>
                      <a:pPr algn="ctr"/>
                      <a:r>
                        <a:rPr lang="en-US" sz="1800" kern="1200" dirty="0" smtClean="0">
                          <a:solidFill>
                            <a:schemeClr val="tx1"/>
                          </a:solidFill>
                          <a:latin typeface="Cambria Math" pitchFamily="18" charset="0"/>
                          <a:ea typeface="Cambria Math" pitchFamily="18" charset="0"/>
                          <a:cs typeface="+mn-cs"/>
                        </a:rPr>
                        <a:t>25%</a:t>
                      </a:r>
                      <a:endParaRPr lang="en-US" sz="1800" kern="1200" dirty="0">
                        <a:solidFill>
                          <a:schemeClr val="tx1"/>
                        </a:solidFill>
                        <a:latin typeface="Cambria Math" pitchFamily="18" charset="0"/>
                        <a:ea typeface="Cambria Math" pitchFamily="18" charset="0"/>
                        <a:cs typeface="+mn-cs"/>
                      </a:endParaRPr>
                    </a:p>
                  </a:txBody>
                  <a:tcPr anchor="ctr">
                    <a:solidFill>
                      <a:schemeClr val="bg1"/>
                    </a:solidFill>
                  </a:tcPr>
                </a:tc>
              </a:tr>
              <a:tr h="427421">
                <a:tc>
                  <a:txBody>
                    <a:bodyPr/>
                    <a:lstStyle/>
                    <a:p>
                      <a:pPr algn="ctr"/>
                      <a:r>
                        <a:rPr lang="en-US" sz="2400" b="0" i="0" dirty="0" smtClean="0">
                          <a:solidFill>
                            <a:schemeClr val="bg1"/>
                          </a:solidFill>
                          <a:latin typeface="Cambria Math" pitchFamily="18" charset="0"/>
                          <a:ea typeface="Cambria Math" pitchFamily="18" charset="0"/>
                        </a:rPr>
                        <a:t>n</a:t>
                      </a:r>
                      <a:r>
                        <a:rPr lang="en-US" sz="2400" b="0" dirty="0" smtClean="0">
                          <a:solidFill>
                            <a:schemeClr val="bg1"/>
                          </a:solidFill>
                          <a:latin typeface="Century Gothic" pitchFamily="34" charset="0"/>
                          <a:ea typeface="Cambria Math" pitchFamily="18" charset="0"/>
                        </a:rPr>
                        <a:t>-gram</a:t>
                      </a:r>
                      <a:endParaRPr lang="en-US" sz="2800" b="0" dirty="0">
                        <a:solidFill>
                          <a:schemeClr val="bg1"/>
                        </a:solidFill>
                        <a:latin typeface="Century Gothic" pitchFamily="34" charset="0"/>
                        <a:ea typeface="Cambria Math" pitchFamily="18" charset="0"/>
                      </a:endParaRPr>
                    </a:p>
                  </a:txBody>
                  <a:tcPr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6"/>
                    </a:solidFill>
                  </a:tcPr>
                </a:tc>
                <a:tc>
                  <a:txBody>
                    <a:bodyPr/>
                    <a:lstStyle/>
                    <a:p>
                      <a:pPr algn="ctr"/>
                      <a:r>
                        <a:rPr lang="en-US" sz="1800" dirty="0" smtClean="0">
                          <a:latin typeface="Cambria Math" pitchFamily="18" charset="0"/>
                          <a:ea typeface="Cambria Math" pitchFamily="18" charset="0"/>
                        </a:rPr>
                        <a:t>70%</a:t>
                      </a:r>
                      <a:endParaRPr lang="en-US" sz="1800" dirty="0">
                        <a:latin typeface="Cambria Math" pitchFamily="18" charset="0"/>
                        <a:ea typeface="Cambria Math" pitchFamily="18" charset="0"/>
                      </a:endParaRPr>
                    </a:p>
                  </a:txBody>
                  <a:tcPr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chemeClr val="bg1"/>
                    </a:solidFill>
                  </a:tcPr>
                </a:tc>
                <a:tc>
                  <a:txBody>
                    <a:bodyPr/>
                    <a:lstStyle/>
                    <a:p>
                      <a:pPr algn="ctr"/>
                      <a:r>
                        <a:rPr lang="en-US" sz="1800" dirty="0" smtClean="0">
                          <a:latin typeface="Cambria Math" pitchFamily="18" charset="0"/>
                          <a:ea typeface="Cambria Math" pitchFamily="18" charset="0"/>
                        </a:rPr>
                        <a:t>22%</a:t>
                      </a:r>
                      <a:endParaRPr lang="en-US" sz="1800" dirty="0">
                        <a:latin typeface="Cambria Math" pitchFamily="18" charset="0"/>
                        <a:ea typeface="Cambria Math" pitchFamily="18" charset="0"/>
                      </a:endParaRPr>
                    </a:p>
                  </a:txBody>
                  <a:tcPr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Cambria Math" pitchFamily="18" charset="0"/>
                          <a:ea typeface="Cambria Math" pitchFamily="18" charset="0"/>
                        </a:rPr>
                        <a:t>68%</a:t>
                      </a:r>
                      <a:endParaRPr lang="en-US" sz="1800" dirty="0">
                        <a:solidFill>
                          <a:schemeClr val="tx1"/>
                        </a:solidFill>
                        <a:latin typeface="Cambria Math" pitchFamily="18" charset="0"/>
                        <a:ea typeface="Cambria Math" pitchFamily="18" charset="0"/>
                      </a:endParaRPr>
                    </a:p>
                  </a:txBody>
                  <a:tcPr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chemeClr val="bg1"/>
                    </a:solidFill>
                  </a:tcPr>
                </a:tc>
                <a:tc>
                  <a:txBody>
                    <a:bodyPr/>
                    <a:lstStyle/>
                    <a:p>
                      <a:pPr algn="ctr"/>
                      <a:r>
                        <a:rPr lang="en-US" sz="1800" kern="1200" dirty="0" smtClean="0">
                          <a:solidFill>
                            <a:schemeClr val="tx1"/>
                          </a:solidFill>
                          <a:latin typeface="Cambria Math" pitchFamily="18" charset="0"/>
                          <a:ea typeface="Cambria Math" pitchFamily="18" charset="0"/>
                          <a:cs typeface="+mn-cs"/>
                        </a:rPr>
                        <a:t>41%</a:t>
                      </a:r>
                      <a:endParaRPr lang="en-US" sz="1800" kern="1200" dirty="0">
                        <a:solidFill>
                          <a:schemeClr val="tx1"/>
                        </a:solidFill>
                        <a:latin typeface="Cambria Math" pitchFamily="18" charset="0"/>
                        <a:ea typeface="Cambria Math" pitchFamily="18" charset="0"/>
                        <a:cs typeface="+mn-cs"/>
                      </a:endParaRPr>
                    </a:p>
                  </a:txBody>
                  <a:tcPr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Cambria Math" pitchFamily="18" charset="0"/>
                          <a:ea typeface="Cambria Math" pitchFamily="18" charset="0"/>
                        </a:rPr>
                        <a:t>61%</a:t>
                      </a:r>
                      <a:endParaRPr lang="en-US" sz="1800" dirty="0">
                        <a:solidFill>
                          <a:schemeClr val="tx1"/>
                        </a:solidFill>
                        <a:latin typeface="Cambria Math" pitchFamily="18" charset="0"/>
                        <a:ea typeface="Cambria Math" pitchFamily="18" charset="0"/>
                      </a:endParaRPr>
                    </a:p>
                  </a:txBody>
                  <a:tcPr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chemeClr val="bg1"/>
                    </a:solidFill>
                  </a:tcPr>
                </a:tc>
                <a:tc>
                  <a:txBody>
                    <a:bodyPr/>
                    <a:lstStyle/>
                    <a:p>
                      <a:pPr algn="ctr"/>
                      <a:r>
                        <a:rPr lang="en-US" sz="1800" kern="1200" dirty="0" smtClean="0">
                          <a:solidFill>
                            <a:schemeClr val="tx1"/>
                          </a:solidFill>
                          <a:latin typeface="Cambria Math" pitchFamily="18" charset="0"/>
                          <a:ea typeface="Cambria Math" pitchFamily="18" charset="0"/>
                          <a:cs typeface="+mn-cs"/>
                        </a:rPr>
                        <a:t>41%</a:t>
                      </a:r>
                      <a:endParaRPr lang="en-US" sz="1800" kern="1200" dirty="0">
                        <a:solidFill>
                          <a:schemeClr val="tx1"/>
                        </a:solidFill>
                        <a:latin typeface="Cambria Math" pitchFamily="18" charset="0"/>
                        <a:ea typeface="Cambria Math" pitchFamily="18" charset="0"/>
                        <a:cs typeface="+mn-cs"/>
                      </a:endParaRPr>
                    </a:p>
                  </a:txBody>
                  <a:tcPr anchor="ctr">
                    <a:lnB w="12700" cap="flat" cmpd="sng" algn="ctr">
                      <a:solidFill>
                        <a:schemeClr val="accent6"/>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526942" y="4819973"/>
            <a:ext cx="8252847" cy="769441"/>
          </a:xfrm>
          <a:prstGeom prst="rect">
            <a:avLst/>
          </a:prstGeom>
          <a:noFill/>
        </p:spPr>
        <p:txBody>
          <a:bodyPr wrap="square" rtlCol="0">
            <a:spAutoFit/>
          </a:bodyPr>
          <a:lstStyle/>
          <a:p>
            <a:pPr marL="285750" indent="-285750">
              <a:buFont typeface="Arial" pitchFamily="34" charset="0"/>
              <a:buChar char="•"/>
            </a:pPr>
            <a:r>
              <a:rPr lang="en-US" sz="2200" dirty="0" smtClean="0">
                <a:latin typeface="Century Gothic" pitchFamily="34" charset="0"/>
              </a:rPr>
              <a:t>For best NLE </a:t>
            </a:r>
            <a:r>
              <a:rPr lang="el-GR" sz="2200" dirty="0" smtClean="0">
                <a:solidFill>
                  <a:prstClr val="black"/>
                </a:solidFill>
                <a:latin typeface="Cambria Math" pitchFamily="18" charset="0"/>
                <a:ea typeface="Cambria Math" pitchFamily="18" charset="0"/>
              </a:rPr>
              <a:t>α</a:t>
            </a:r>
            <a:r>
              <a:rPr lang="en-US" sz="2200" dirty="0" smtClean="0">
                <a:solidFill>
                  <a:prstClr val="black"/>
                </a:solidFill>
                <a:latin typeface="Century Gothic" pitchFamily="34" charset="0"/>
                <a:ea typeface="Cambria Math" pitchFamily="18" charset="0"/>
              </a:rPr>
              <a:t> and</a:t>
            </a:r>
            <a:r>
              <a:rPr lang="en-US" sz="2200" dirty="0" smtClean="0">
                <a:solidFill>
                  <a:prstClr val="black"/>
                </a:solidFill>
                <a:latin typeface="Cambria Math" pitchFamily="18" charset="0"/>
                <a:ea typeface="Cambria Math" pitchFamily="18" charset="0"/>
              </a:rPr>
              <a:t> r </a:t>
            </a:r>
            <a:r>
              <a:rPr lang="en-US" sz="2200" dirty="0" smtClean="0">
                <a:solidFill>
                  <a:prstClr val="black"/>
                </a:solidFill>
                <a:latin typeface="Century Gothic" pitchFamily="34" charset="0"/>
                <a:ea typeface="Cambria Math" pitchFamily="18" charset="0"/>
              </a:rPr>
              <a:t>both should be close to </a:t>
            </a:r>
            <a:r>
              <a:rPr lang="en-US" sz="2200" dirty="0" smtClean="0">
                <a:solidFill>
                  <a:prstClr val="black"/>
                </a:solidFill>
                <a:latin typeface="Cambria Math" pitchFamily="18" charset="0"/>
                <a:ea typeface="Cambria Math" pitchFamily="18" charset="0"/>
              </a:rPr>
              <a:t>50%</a:t>
            </a:r>
            <a:r>
              <a:rPr lang="en-US" sz="2200" dirty="0" smtClean="0">
                <a:solidFill>
                  <a:prstClr val="black"/>
                </a:solidFill>
                <a:latin typeface="Century Gothic" pitchFamily="34" charset="0"/>
                <a:ea typeface="Cambria Math" pitchFamily="18" charset="0"/>
              </a:rPr>
              <a:t>.</a:t>
            </a:r>
          </a:p>
          <a:p>
            <a:pPr marL="285750" indent="-285750">
              <a:buFont typeface="Arial" pitchFamily="34" charset="0"/>
              <a:buChar char="•"/>
            </a:pPr>
            <a:r>
              <a:rPr lang="en-US" sz="2200" dirty="0" smtClean="0">
                <a:solidFill>
                  <a:prstClr val="black"/>
                </a:solidFill>
                <a:latin typeface="Cambria Math" pitchFamily="18" charset="0"/>
                <a:ea typeface="Cambria Math" pitchFamily="18" charset="0"/>
              </a:rPr>
              <a:t>r </a:t>
            </a:r>
            <a:r>
              <a:rPr lang="en-US" sz="2200" dirty="0" smtClean="0">
                <a:solidFill>
                  <a:prstClr val="black"/>
                </a:solidFill>
                <a:latin typeface="Century Gothic" pitchFamily="34" charset="0"/>
                <a:ea typeface="Cambria Math" pitchFamily="18" charset="0"/>
              </a:rPr>
              <a:t>denotes the amount of online work attacker has to do.</a:t>
            </a:r>
            <a:endParaRPr lang="en-US" sz="2200" dirty="0">
              <a:latin typeface="Century Gothic" pitchFamily="34" charset="0"/>
            </a:endParaRPr>
          </a:p>
        </p:txBody>
      </p:sp>
    </p:spTree>
    <p:extLst>
      <p:ext uri="{BB962C8B-B14F-4D97-AF65-F5344CB8AC3E}">
        <p14:creationId xmlns:p14="http://schemas.microsoft.com/office/powerpoint/2010/main" val="178380831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NLE for Password Vault</a:t>
            </a:r>
            <a:endParaRPr lang="en-US" dirty="0">
              <a:latin typeface="Century Gothic"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B050"/>
                </a:solidFill>
                <a:latin typeface="Century Gothic" pitchFamily="34" charset="0"/>
              </a:rPr>
              <a:t>Sub-grammar PCFG</a:t>
            </a:r>
          </a:p>
          <a:p>
            <a:pPr lvl="1"/>
            <a:r>
              <a:rPr lang="en-US" dirty="0" smtClean="0">
                <a:latin typeface="Century Gothic" pitchFamily="34" charset="0"/>
              </a:rPr>
              <a:t>Hierarchical model (sort of)</a:t>
            </a:r>
          </a:p>
          <a:p>
            <a:pPr lvl="1"/>
            <a:r>
              <a:rPr lang="en-US" dirty="0" smtClean="0">
                <a:latin typeface="Century Gothic" pitchFamily="34" charset="0"/>
              </a:rPr>
              <a:t>Sample a sub-grammar</a:t>
            </a:r>
          </a:p>
          <a:p>
            <a:pPr lvl="1"/>
            <a:r>
              <a:rPr lang="en-US" dirty="0" smtClean="0">
                <a:latin typeface="Century Gothic" pitchFamily="34" charset="0"/>
              </a:rPr>
              <a:t>then sample </a:t>
            </a:r>
            <a:r>
              <a:rPr lang="en-US" dirty="0">
                <a:latin typeface="Century Gothic" pitchFamily="34" charset="0"/>
              </a:rPr>
              <a:t>passwords from the </a:t>
            </a:r>
            <a:r>
              <a:rPr lang="en-US" dirty="0" smtClean="0">
                <a:latin typeface="Century Gothic" pitchFamily="34" charset="0"/>
              </a:rPr>
              <a:t>sub-grammar</a:t>
            </a:r>
          </a:p>
          <a:p>
            <a:r>
              <a:rPr lang="en-US" dirty="0" smtClean="0">
                <a:latin typeface="Century Gothic" pitchFamily="34" charset="0"/>
              </a:rPr>
              <a:t>How to sample a sub-grammar </a:t>
            </a:r>
            <a:r>
              <a:rPr lang="en-US" dirty="0" smtClean="0">
                <a:latin typeface="Bernard MT Condensed" pitchFamily="18" charset="0"/>
              </a:rPr>
              <a:t>?</a:t>
            </a:r>
          </a:p>
          <a:p>
            <a:pPr lvl="1"/>
            <a:r>
              <a:rPr lang="en-US" dirty="0" smtClean="0">
                <a:latin typeface="Century Gothic" pitchFamily="34" charset="0"/>
              </a:rPr>
              <a:t>a sub-grammar is again a set of rules </a:t>
            </a:r>
          </a:p>
          <a:p>
            <a:pPr lvl="1"/>
            <a:r>
              <a:rPr lang="en-US" dirty="0" smtClean="0">
                <a:latin typeface="Century Gothic" pitchFamily="34" charset="0"/>
              </a:rPr>
              <a:t>Sample rules from the base PCFG</a:t>
            </a:r>
          </a:p>
          <a:p>
            <a:pPr lvl="1"/>
            <a:r>
              <a:rPr lang="en-US" dirty="0" smtClean="0">
                <a:latin typeface="Century Gothic" pitchFamily="34" charset="0"/>
              </a:rPr>
              <a:t>Borrow the probabilities of each rule as well (for best results please normalize before use!)</a:t>
            </a:r>
            <a:endParaRPr lang="en-US" dirty="0">
              <a:latin typeface="Century Gothic" pitchFamily="34" charset="0"/>
            </a:endParaRPr>
          </a:p>
        </p:txBody>
      </p:sp>
    </p:spTree>
    <p:extLst>
      <p:ext uri="{BB962C8B-B14F-4D97-AF65-F5344CB8AC3E}">
        <p14:creationId xmlns:p14="http://schemas.microsoft.com/office/powerpoint/2010/main" val="15842260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NLE for Password Vault</a:t>
            </a:r>
            <a:endParaRPr lang="en-US" dirty="0">
              <a:latin typeface="Century Gothic"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0589781"/>
              </p:ext>
            </p:extLst>
          </p:nvPr>
        </p:nvGraphicFramePr>
        <p:xfrm>
          <a:off x="550190" y="2259279"/>
          <a:ext cx="2557220" cy="3931920"/>
        </p:xfrm>
        <a:graphic>
          <a:graphicData uri="http://schemas.openxmlformats.org/drawingml/2006/table">
            <a:tbl>
              <a:tblPr firstRow="1" bandRow="1">
                <a:tableStyleId>{2D5ABB26-0587-4C30-8999-92F81FD0307C}</a:tableStyleId>
              </a:tblPr>
              <a:tblGrid>
                <a:gridCol w="2557220"/>
              </a:tblGrid>
              <a:tr h="356141">
                <a:tc>
                  <a:txBody>
                    <a:bodyPr/>
                    <a:lstStyle/>
                    <a:p>
                      <a:r>
                        <a:rPr lang="en-US" dirty="0" smtClean="0">
                          <a:solidFill>
                            <a:schemeClr val="tx1"/>
                          </a:solidFill>
                          <a:latin typeface="Monaco" pitchFamily="49" charset="0"/>
                        </a:rPr>
                        <a:t>S</a:t>
                      </a:r>
                      <a:r>
                        <a:rPr lang="en-US" baseline="0" dirty="0" smtClean="0">
                          <a:solidFill>
                            <a:schemeClr val="tx1"/>
                          </a:solidFill>
                          <a:latin typeface="Monaco" pitchFamily="49" charset="0"/>
                        </a:rPr>
                        <a:t> </a:t>
                      </a:r>
                      <a:r>
                        <a:rPr lang="en-US"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dirty="0" smtClean="0">
                          <a:solidFill>
                            <a:schemeClr val="tx1"/>
                          </a:solidFill>
                          <a:latin typeface="Monaco" pitchFamily="49" charset="0"/>
                        </a:rPr>
                        <a:t>Y</a:t>
                      </a:r>
                      <a:r>
                        <a:rPr lang="en-US" baseline="-25000" dirty="0" smtClean="0">
                          <a:solidFill>
                            <a:schemeClr val="tx1"/>
                          </a:solidFill>
                          <a:latin typeface="Monaco" pitchFamily="49" charset="0"/>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1</a:t>
                      </a:r>
                      <a:r>
                        <a:rPr lang="en-US" baseline="30000" dirty="0" smtClean="0">
                          <a:solidFill>
                            <a:schemeClr val="tx1"/>
                          </a:solidFill>
                          <a:latin typeface="Monaco" pitchFamily="49" charset="0"/>
                        </a:rPr>
                        <a:t>   </a:t>
                      </a:r>
                      <a:r>
                        <a:rPr lang="en-US" baseline="0" dirty="0" smtClean="0">
                          <a:solidFill>
                            <a:schemeClr val="tx1"/>
                          </a:solidFill>
                          <a:latin typeface="Monaco" pitchFamily="49" charset="0"/>
                        </a:rPr>
                        <a:t>;0.37 </a:t>
                      </a:r>
                      <a:endParaRPr lang="en-US" baseline="-25000" dirty="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559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onaco" pitchFamily="49" charset="0"/>
                        </a:rPr>
                        <a:t>S </a:t>
                      </a:r>
                      <a:r>
                        <a:rPr lang="en-US" dirty="0" smtClean="0">
                          <a:solidFill>
                            <a:schemeClr val="tx1"/>
                          </a:solidFill>
                          <a:latin typeface="Monaco" pitchFamily="49" charset="0"/>
                          <a:sym typeface="Wingdings" pitchFamily="2" charset="2"/>
                        </a:rPr>
                        <a:t></a:t>
                      </a:r>
                      <a:r>
                        <a:rPr lang="en-US" baseline="0"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1</a:t>
                      </a:r>
                      <a:r>
                        <a:rPr lang="en-US" sz="1800" kern="1200" dirty="0" smtClean="0">
                          <a:solidFill>
                            <a:schemeClr val="tx1"/>
                          </a:solidFill>
                          <a:latin typeface="Monaco" pitchFamily="49" charset="0"/>
                          <a:ea typeface="+mn-ea"/>
                          <a:cs typeface="+mn-cs"/>
                        </a:rPr>
                        <a:t>Y</a:t>
                      </a:r>
                      <a:r>
                        <a:rPr lang="en-US" sz="1800" kern="1200" baseline="-25000" dirty="0" smtClean="0">
                          <a:solidFill>
                            <a:schemeClr val="tx1"/>
                          </a:solidFill>
                          <a:latin typeface="Monaco" pitchFamily="49" charset="0"/>
                          <a:ea typeface="+mn-ea"/>
                          <a:cs typeface="+mn-cs"/>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1</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baseline="0" dirty="0" smtClean="0">
                          <a:solidFill>
                            <a:schemeClr val="tx1"/>
                          </a:solidFill>
                          <a:latin typeface="Monaco" pitchFamily="49" charset="0"/>
                        </a:rPr>
                        <a:t>;0.045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sz="1800" kern="1200" dirty="0" smtClean="0">
                          <a:solidFill>
                            <a:schemeClr val="tx1"/>
                          </a:solidFill>
                          <a:latin typeface="Monaco" pitchFamily="49" charset="0"/>
                          <a:ea typeface="+mn-ea"/>
                          <a:cs typeface="+mn-cs"/>
                        </a:rPr>
                        <a:t>S </a:t>
                      </a:r>
                      <a:r>
                        <a:rPr lang="en-US" sz="1800" kern="1200" dirty="0" smtClean="0">
                          <a:solidFill>
                            <a:schemeClr val="tx1"/>
                          </a:solidFill>
                          <a:latin typeface="Monaco" pitchFamily="49" charset="0"/>
                          <a:ea typeface="+mn-ea"/>
                          <a:cs typeface="+mn-cs"/>
                          <a:sym typeface="Wingdings" pitchFamily="2" charset="2"/>
                        </a:rPr>
                        <a:t> </a:t>
                      </a:r>
                      <a:r>
                        <a:rPr lang="en-US" sz="1800" kern="1200" dirty="0" smtClean="0">
                          <a:solidFill>
                            <a:schemeClr val="tx1"/>
                          </a:solidFill>
                          <a:latin typeface="Monaco" pitchFamily="49" charset="0"/>
                          <a:ea typeface="+mn-ea"/>
                          <a:cs typeface="+mn-cs"/>
                        </a:rPr>
                        <a:t>W</a:t>
                      </a:r>
                      <a:r>
                        <a:rPr lang="en-US" sz="1800" kern="1200" baseline="-25000" dirty="0" smtClean="0">
                          <a:solidFill>
                            <a:schemeClr val="tx1"/>
                          </a:solidFill>
                          <a:latin typeface="Monaco" pitchFamily="49" charset="0"/>
                          <a:ea typeface="+mn-ea"/>
                          <a:cs typeface="+mn-cs"/>
                        </a:rPr>
                        <a:t>6</a:t>
                      </a:r>
                      <a:r>
                        <a:rPr lang="en-US" sz="1800" kern="1200" dirty="0" smtClean="0">
                          <a:solidFill>
                            <a:schemeClr val="tx1"/>
                          </a:solidFill>
                          <a:latin typeface="Monaco" pitchFamily="49" charset="0"/>
                          <a:ea typeface="+mn-ea"/>
                          <a:cs typeface="+mn-cs"/>
                        </a:rPr>
                        <a:t>Y</a:t>
                      </a:r>
                      <a:r>
                        <a:rPr lang="en-US" sz="1800" kern="1200" baseline="-25000" dirty="0" smtClean="0">
                          <a:solidFill>
                            <a:schemeClr val="tx1"/>
                          </a:solidFill>
                          <a:latin typeface="Monaco" pitchFamily="49" charset="0"/>
                          <a:ea typeface="+mn-ea"/>
                          <a:cs typeface="+mn-cs"/>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2   </a:t>
                      </a:r>
                      <a:r>
                        <a:rPr lang="en-US" sz="1800" kern="1200" baseline="0" dirty="0" smtClean="0">
                          <a:solidFill>
                            <a:schemeClr val="tx1"/>
                          </a:solidFill>
                          <a:latin typeface="Monaco" pitchFamily="49" charset="0"/>
                          <a:ea typeface="+mn-ea"/>
                          <a:cs typeface="+mn-cs"/>
                        </a:rPr>
                        <a:t>;0.35</a:t>
                      </a:r>
                      <a:endParaRPr lang="en-US" baseline="-25000" dirty="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59187">
                <a:tc>
                  <a:txBody>
                    <a:bodyPr/>
                    <a:lstStyle/>
                    <a:p>
                      <a:r>
                        <a:rPr lang="en-US" dirty="0" smtClean="0">
                          <a:solidFill>
                            <a:schemeClr val="tx1"/>
                          </a:solidFill>
                          <a:latin typeface="Monaco" pitchFamily="49" charset="0"/>
                        </a:rPr>
                        <a:t>S </a:t>
                      </a:r>
                      <a:r>
                        <a:rPr lang="en-US"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dirty="0" smtClean="0">
                          <a:solidFill>
                            <a:schemeClr val="tx1"/>
                          </a:solidFill>
                          <a:latin typeface="Monaco" pitchFamily="49" charset="0"/>
                        </a:rPr>
                        <a:t>D</a:t>
                      </a:r>
                      <a:r>
                        <a:rPr lang="en-US" baseline="-25000" dirty="0" smtClean="0">
                          <a:solidFill>
                            <a:schemeClr val="tx1"/>
                          </a:solidFill>
                          <a:latin typeface="Monaco" pitchFamily="49" charset="0"/>
                        </a:rPr>
                        <a:t>2     </a:t>
                      </a:r>
                      <a:r>
                        <a:rPr lang="en-US" sz="1800" kern="1200" baseline="0" dirty="0" smtClean="0">
                          <a:solidFill>
                            <a:schemeClr val="tx1"/>
                          </a:solidFill>
                          <a:latin typeface="Monaco" pitchFamily="49" charset="0"/>
                          <a:ea typeface="+mn-ea"/>
                          <a:cs typeface="+mn-cs"/>
                        </a:rPr>
                        <a:t>;0.25</a:t>
                      </a:r>
                      <a:endParaRPr lang="en-US" baseline="-25000" dirty="0">
                        <a:solidFill>
                          <a:schemeClr val="tx1"/>
                        </a:solidFill>
                        <a:latin typeface="Monaco" pitchFamily="49" charset="0"/>
                      </a:endParaRPr>
                    </a:p>
                    <a:p>
                      <a:r>
                        <a:rPr lang="en-US" baseline="0" dirty="0" smtClean="0">
                          <a:solidFill>
                            <a:schemeClr val="tx1"/>
                          </a:solidFill>
                          <a:latin typeface="Monaco" pitchFamily="49" charset="0"/>
                        </a:rPr>
                        <a:t>W</a:t>
                      </a:r>
                      <a:r>
                        <a:rPr lang="en-US" baseline="-25000" dirty="0" smtClean="0">
                          <a:solidFill>
                            <a:schemeClr val="tx1"/>
                          </a:solidFill>
                          <a:latin typeface="Monaco" pitchFamily="49" charset="0"/>
                        </a:rPr>
                        <a:t>6 </a:t>
                      </a:r>
                      <a:r>
                        <a:rPr lang="en-US" baseline="0" dirty="0" smtClean="0">
                          <a:solidFill>
                            <a:schemeClr val="tx1"/>
                          </a:solidFill>
                          <a:latin typeface="Monaco" pitchFamily="49" charset="0"/>
                          <a:sym typeface="Wingdings" pitchFamily="2" charset="2"/>
                        </a:rPr>
                        <a:t> mywisc</a:t>
                      </a:r>
                      <a:r>
                        <a:rPr lang="en-US" sz="1800" kern="1200" baseline="0" dirty="0" smtClean="0">
                          <a:solidFill>
                            <a:schemeClr val="tx1"/>
                          </a:solidFill>
                          <a:latin typeface="Monaco" pitchFamily="49" charset="0"/>
                          <a:ea typeface="+mn-ea"/>
                          <a:cs typeface="+mn-cs"/>
                        </a:rPr>
                        <a:t>;0.01</a:t>
                      </a:r>
                    </a:p>
                    <a:p>
                      <a:r>
                        <a:rPr lang="en-US" baseline="0" dirty="0" smtClean="0">
                          <a:solidFill>
                            <a:schemeClr val="tx1"/>
                          </a:solidFill>
                          <a:latin typeface="Monaco" pitchFamily="49" charset="0"/>
                          <a:sym typeface="Wingdings" pitchFamily="2" charset="2"/>
                        </a:rPr>
                        <a:t>W</a:t>
                      </a:r>
                      <a:r>
                        <a:rPr lang="en-US" baseline="-25000" dirty="0" smtClean="0">
                          <a:solidFill>
                            <a:schemeClr val="tx1"/>
                          </a:solidFill>
                          <a:latin typeface="Monaco" pitchFamily="49" charset="0"/>
                          <a:sym typeface="Wingdings" pitchFamily="2" charset="2"/>
                        </a:rPr>
                        <a:t>6</a:t>
                      </a:r>
                      <a:r>
                        <a:rPr lang="en-US" baseline="0" dirty="0" smtClean="0">
                          <a:solidFill>
                            <a:schemeClr val="tx1"/>
                          </a:solidFill>
                          <a:latin typeface="Monaco" pitchFamily="49" charset="0"/>
                          <a:sym typeface="Wingdings" pitchFamily="2" charset="2"/>
                        </a:rPr>
                        <a:t>  qwerty </a:t>
                      </a:r>
                      <a:r>
                        <a:rPr lang="en-US" sz="1800" kern="1200" baseline="0" dirty="0" smtClean="0">
                          <a:solidFill>
                            <a:schemeClr val="tx1"/>
                          </a:solidFill>
                          <a:latin typeface="Monaco" pitchFamily="49" charset="0"/>
                          <a:ea typeface="+mn-ea"/>
                          <a:cs typeface="+mn-cs"/>
                        </a:rPr>
                        <a:t>;0.99 </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Y</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     ;0.855</a:t>
                      </a:r>
                    </a:p>
                    <a:p>
                      <a:r>
                        <a:rPr lang="en-US" baseline="0" dirty="0" smtClean="0">
                          <a:solidFill>
                            <a:schemeClr val="tx1"/>
                          </a:solidFill>
                          <a:latin typeface="Monaco" pitchFamily="49" charset="0"/>
                          <a:sym typeface="Wingdings" pitchFamily="2" charset="2"/>
                        </a:rPr>
                        <a:t>Y</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&lt;     </a:t>
                      </a:r>
                      <a:r>
                        <a:rPr lang="en-US" sz="1800" kern="1200" baseline="0" dirty="0" smtClean="0">
                          <a:solidFill>
                            <a:schemeClr val="tx1"/>
                          </a:solidFill>
                          <a:latin typeface="Monaco" pitchFamily="49" charset="0"/>
                          <a:ea typeface="+mn-ea"/>
                          <a:cs typeface="+mn-cs"/>
                        </a:rPr>
                        <a:t>;0.145 </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1     </a:t>
                      </a:r>
                      <a:r>
                        <a:rPr lang="en-US" sz="1800" kern="1200" baseline="0" dirty="0" smtClean="0">
                          <a:solidFill>
                            <a:schemeClr val="tx1"/>
                          </a:solidFill>
                          <a:latin typeface="Monaco" pitchFamily="49" charset="0"/>
                          <a:ea typeface="+mn-ea"/>
                          <a:cs typeface="+mn-cs"/>
                        </a:rPr>
                        <a:t>;0.63</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onaco" pitchFamily="49" charset="0"/>
                          <a:ea typeface="+mn-ea"/>
                          <a:cs typeface="+mn-cs"/>
                          <a:sym typeface="Wingdings" pitchFamily="2" charset="2"/>
                        </a:rPr>
                        <a:t>D</a:t>
                      </a:r>
                      <a:r>
                        <a:rPr lang="en-US" sz="1800" kern="1200" baseline="-25000" dirty="0" smtClean="0">
                          <a:solidFill>
                            <a:schemeClr val="tx1"/>
                          </a:solidFill>
                          <a:latin typeface="Monaco" pitchFamily="49" charset="0"/>
                          <a:ea typeface="+mn-ea"/>
                          <a:cs typeface="+mn-cs"/>
                          <a:sym typeface="Wingdings" pitchFamily="2" charset="2"/>
                        </a:rPr>
                        <a:t>1</a:t>
                      </a:r>
                      <a:r>
                        <a:rPr lang="en-US" sz="1800" kern="1200" baseline="0" dirty="0" smtClean="0">
                          <a:solidFill>
                            <a:schemeClr val="tx1"/>
                          </a:solidFill>
                          <a:latin typeface="Monaco" pitchFamily="49" charset="0"/>
                          <a:ea typeface="+mn-ea"/>
                          <a:cs typeface="+mn-cs"/>
                          <a:sym typeface="Wingdings" pitchFamily="2" charset="2"/>
                        </a:rPr>
                        <a:t>  3     ;0.37</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W</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i     </a:t>
                      </a:r>
                      <a:r>
                        <a:rPr lang="en-US" sz="1800" kern="1200" baseline="0" dirty="0" smtClean="0">
                          <a:solidFill>
                            <a:schemeClr val="tx1"/>
                          </a:solidFill>
                          <a:latin typeface="Monaco" pitchFamily="49" charset="0"/>
                          <a:ea typeface="+mn-ea"/>
                          <a:cs typeface="+mn-cs"/>
                        </a:rPr>
                        <a:t>;1.00</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2</a:t>
                      </a:r>
                      <a:r>
                        <a:rPr lang="en-US" baseline="0" dirty="0" smtClean="0">
                          <a:solidFill>
                            <a:schemeClr val="tx1"/>
                          </a:solidFill>
                          <a:latin typeface="Monaco" pitchFamily="49" charset="0"/>
                          <a:sym typeface="Wingdings" pitchFamily="2" charset="2"/>
                        </a:rPr>
                        <a:t>  12    ;0.99</a:t>
                      </a: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2 </a:t>
                      </a:r>
                      <a:r>
                        <a:rPr lang="en-US" baseline="0" dirty="0" smtClean="0">
                          <a:solidFill>
                            <a:schemeClr val="tx1"/>
                          </a:solidFill>
                          <a:latin typeface="Monaco" pitchFamily="49" charset="0"/>
                          <a:sym typeface="Wingdings" pitchFamily="2" charset="2"/>
                        </a:rPr>
                        <a:t> 89    </a:t>
                      </a:r>
                      <a:r>
                        <a:rPr lang="en-US" sz="1800" kern="1200" baseline="0" dirty="0" smtClean="0">
                          <a:solidFill>
                            <a:schemeClr val="tx1"/>
                          </a:solidFill>
                          <a:latin typeface="Monaco" pitchFamily="49" charset="0"/>
                          <a:ea typeface="+mn-ea"/>
                          <a:cs typeface="+mn-cs"/>
                        </a:rPr>
                        <a:t>;0.01</a:t>
                      </a:r>
                      <a:endParaRPr lang="en-US" baseline="0" dirty="0" smtClean="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Box 13"/>
          <p:cNvSpPr txBox="1"/>
          <p:nvPr/>
        </p:nvSpPr>
        <p:spPr>
          <a:xfrm>
            <a:off x="550190" y="1599910"/>
            <a:ext cx="2557220" cy="646331"/>
          </a:xfrm>
          <a:prstGeom prst="rect">
            <a:avLst/>
          </a:prstGeom>
          <a:noFill/>
        </p:spPr>
        <p:txBody>
          <a:bodyPr wrap="square" rtlCol="0">
            <a:spAutoFit/>
          </a:bodyPr>
          <a:lstStyle/>
          <a:p>
            <a:pPr algn="ctr"/>
            <a:r>
              <a:rPr lang="en-US" dirty="0" smtClean="0">
                <a:latin typeface="Century Gothic" pitchFamily="34" charset="0"/>
              </a:rPr>
              <a:t>Normalized Sub-grammar PCFG</a:t>
            </a:r>
            <a:endParaRPr lang="en-US" dirty="0">
              <a:latin typeface="Century Gothic" pitchFamily="34" charset="0"/>
            </a:endParaRPr>
          </a:p>
        </p:txBody>
      </p:sp>
      <p:sp>
        <p:nvSpPr>
          <p:cNvPr id="3" name="TextBox 2"/>
          <p:cNvSpPr txBox="1"/>
          <p:nvPr/>
        </p:nvSpPr>
        <p:spPr>
          <a:xfrm>
            <a:off x="5284921" y="2347993"/>
            <a:ext cx="1580827" cy="2031325"/>
          </a:xfrm>
          <a:prstGeom prst="rect">
            <a:avLst/>
          </a:prstGeom>
          <a:noFill/>
        </p:spPr>
        <p:txBody>
          <a:bodyPr wrap="square" rtlCol="0">
            <a:spAutoFit/>
          </a:bodyPr>
          <a:lstStyle/>
          <a:p>
            <a:r>
              <a:rPr lang="en-US" dirty="0" smtClean="0">
                <a:latin typeface="Century Gothic" pitchFamily="34" charset="0"/>
              </a:rPr>
              <a:t>qwerty#1 ,</a:t>
            </a:r>
          </a:p>
          <a:p>
            <a:r>
              <a:rPr lang="en-US" dirty="0" smtClean="0">
                <a:latin typeface="Century Gothic" pitchFamily="34" charset="0"/>
              </a:rPr>
              <a:t>qwerty&lt;1,</a:t>
            </a:r>
          </a:p>
          <a:p>
            <a:r>
              <a:rPr lang="en-US" dirty="0" smtClean="0">
                <a:latin typeface="Century Gothic" pitchFamily="34" charset="0"/>
              </a:rPr>
              <a:t>qwerty#3,</a:t>
            </a:r>
          </a:p>
          <a:p>
            <a:r>
              <a:rPr lang="en-US" dirty="0" smtClean="0">
                <a:latin typeface="Century Gothic" pitchFamily="34" charset="0"/>
              </a:rPr>
              <a:t>qwerty#12,</a:t>
            </a:r>
          </a:p>
          <a:p>
            <a:r>
              <a:rPr lang="en-US" dirty="0" err="1" smtClean="0">
                <a:latin typeface="Century Gothic" pitchFamily="34" charset="0"/>
              </a:rPr>
              <a:t>mywisc</a:t>
            </a:r>
            <a:r>
              <a:rPr lang="en-US" dirty="0" smtClean="0">
                <a:latin typeface="Century Gothic" pitchFamily="34" charset="0"/>
              </a:rPr>
              <a:t>&lt;3,</a:t>
            </a:r>
          </a:p>
          <a:p>
            <a:r>
              <a:rPr lang="en-US" dirty="0" smtClean="0">
                <a:latin typeface="Century Gothic" pitchFamily="34" charset="0"/>
              </a:rPr>
              <a:t>qwerty12,</a:t>
            </a:r>
          </a:p>
          <a:p>
            <a:r>
              <a:rPr lang="en-US" dirty="0" smtClean="0">
                <a:latin typeface="Century Gothic" pitchFamily="34" charset="0"/>
              </a:rPr>
              <a:t> … </a:t>
            </a:r>
            <a:endParaRPr lang="en-US" dirty="0">
              <a:latin typeface="Century Gothic" pitchFamily="34" charset="0"/>
            </a:endParaRPr>
          </a:p>
        </p:txBody>
      </p:sp>
    </p:spTree>
    <p:extLst>
      <p:ext uri="{BB962C8B-B14F-4D97-AF65-F5344CB8AC3E}">
        <p14:creationId xmlns:p14="http://schemas.microsoft.com/office/powerpoint/2010/main" val="3877322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NLE for Password Vault</a:t>
            </a:r>
            <a:endParaRPr lang="en-US" dirty="0">
              <a:latin typeface="Century Gothic"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25443299"/>
              </p:ext>
            </p:extLst>
          </p:nvPr>
        </p:nvGraphicFramePr>
        <p:xfrm>
          <a:off x="481204" y="3055710"/>
          <a:ext cx="1508112" cy="1922227"/>
        </p:xfrm>
        <a:graphic>
          <a:graphicData uri="http://schemas.openxmlformats.org/drawingml/2006/table">
            <a:tbl>
              <a:tblPr firstRow="1" bandRow="1">
                <a:tableStyleId>{2D5ABB26-0587-4C30-8999-92F81FD0307C}</a:tableStyleId>
              </a:tblPr>
              <a:tblGrid>
                <a:gridCol w="1508112"/>
              </a:tblGrid>
              <a:tr h="356141">
                <a:tc>
                  <a:txBody>
                    <a:bodyPr/>
                    <a:lstStyle/>
                    <a:p>
                      <a:r>
                        <a:rPr lang="en-US" dirty="0" smtClean="0">
                          <a:latin typeface="Monaco" pitchFamily="49" charset="0"/>
                        </a:rPr>
                        <a:t>mywisc#1</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559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Monaco" pitchFamily="49" charset="0"/>
                        </a:rPr>
                        <a:t>i&lt;3mylife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dirty="0" smtClean="0">
                          <a:latin typeface="Monaco" pitchFamily="49" charset="0"/>
                        </a:rPr>
                        <a:t>mywisc#1</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dirty="0" smtClean="0">
                          <a:latin typeface="Monaco" pitchFamily="49" charset="0"/>
                        </a:rPr>
                        <a:t>mywisc#12</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59187">
                <a:tc>
                  <a:txBody>
                    <a:bodyPr/>
                    <a:lstStyle/>
                    <a:p>
                      <a:r>
                        <a:rPr lang="en-US" dirty="0" smtClean="0">
                          <a:latin typeface="Monaco" pitchFamily="49" charset="0"/>
                        </a:rPr>
                        <a:t>qwerty89</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71895581"/>
              </p:ext>
            </p:extLst>
          </p:nvPr>
        </p:nvGraphicFramePr>
        <p:xfrm>
          <a:off x="2750949" y="2363517"/>
          <a:ext cx="2557220" cy="3931920"/>
        </p:xfrm>
        <a:graphic>
          <a:graphicData uri="http://schemas.openxmlformats.org/drawingml/2006/table">
            <a:tbl>
              <a:tblPr firstRow="1" bandRow="1">
                <a:tableStyleId>{2D5ABB26-0587-4C30-8999-92F81FD0307C}</a:tableStyleId>
              </a:tblPr>
              <a:tblGrid>
                <a:gridCol w="2557220"/>
              </a:tblGrid>
              <a:tr h="356141">
                <a:tc>
                  <a:txBody>
                    <a:bodyPr/>
                    <a:lstStyle/>
                    <a:p>
                      <a:r>
                        <a:rPr lang="en-US" dirty="0" smtClean="0">
                          <a:solidFill>
                            <a:schemeClr val="tx1"/>
                          </a:solidFill>
                          <a:latin typeface="Monaco" pitchFamily="49" charset="0"/>
                        </a:rPr>
                        <a:t>S</a:t>
                      </a:r>
                      <a:r>
                        <a:rPr lang="en-US" baseline="0" dirty="0" smtClean="0">
                          <a:solidFill>
                            <a:schemeClr val="tx1"/>
                          </a:solidFill>
                          <a:latin typeface="Monaco" pitchFamily="49" charset="0"/>
                        </a:rPr>
                        <a:t> </a:t>
                      </a:r>
                      <a:r>
                        <a:rPr lang="en-US"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dirty="0" smtClean="0">
                          <a:solidFill>
                            <a:schemeClr val="tx1"/>
                          </a:solidFill>
                          <a:latin typeface="Monaco" pitchFamily="49" charset="0"/>
                        </a:rPr>
                        <a:t>Y</a:t>
                      </a:r>
                      <a:r>
                        <a:rPr lang="en-US" baseline="-25000" dirty="0" smtClean="0">
                          <a:solidFill>
                            <a:schemeClr val="tx1"/>
                          </a:solidFill>
                          <a:latin typeface="Monaco" pitchFamily="49" charset="0"/>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1</a:t>
                      </a:r>
                      <a:r>
                        <a:rPr lang="en-US" baseline="30000" dirty="0" smtClean="0">
                          <a:solidFill>
                            <a:schemeClr val="tx1"/>
                          </a:solidFill>
                          <a:latin typeface="Monaco" pitchFamily="49" charset="0"/>
                        </a:rPr>
                        <a:t>   </a:t>
                      </a:r>
                      <a:r>
                        <a:rPr lang="en-US" baseline="0" dirty="0" smtClean="0">
                          <a:solidFill>
                            <a:schemeClr val="tx1"/>
                          </a:solidFill>
                          <a:latin typeface="Monaco" pitchFamily="49" charset="0"/>
                        </a:rPr>
                        <a:t>;0.18 </a:t>
                      </a:r>
                      <a:endParaRPr lang="en-US" baseline="-25000" dirty="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559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onaco" pitchFamily="49" charset="0"/>
                        </a:rPr>
                        <a:t>S </a:t>
                      </a:r>
                      <a:r>
                        <a:rPr lang="en-US" dirty="0" smtClean="0">
                          <a:solidFill>
                            <a:schemeClr val="tx1"/>
                          </a:solidFill>
                          <a:latin typeface="Monaco" pitchFamily="49" charset="0"/>
                          <a:sym typeface="Wingdings" pitchFamily="2" charset="2"/>
                        </a:rPr>
                        <a:t></a:t>
                      </a:r>
                      <a:r>
                        <a:rPr lang="en-US" baseline="0"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1</a:t>
                      </a:r>
                      <a:r>
                        <a:rPr lang="en-US" sz="1800" kern="1200" dirty="0" smtClean="0">
                          <a:solidFill>
                            <a:schemeClr val="tx1"/>
                          </a:solidFill>
                          <a:latin typeface="Monaco" pitchFamily="49" charset="0"/>
                          <a:ea typeface="+mn-ea"/>
                          <a:cs typeface="+mn-cs"/>
                        </a:rPr>
                        <a:t>Y</a:t>
                      </a:r>
                      <a:r>
                        <a:rPr lang="en-US" sz="1800" kern="1200" baseline="-25000" dirty="0" smtClean="0">
                          <a:solidFill>
                            <a:schemeClr val="tx1"/>
                          </a:solidFill>
                          <a:latin typeface="Monaco" pitchFamily="49" charset="0"/>
                          <a:ea typeface="+mn-ea"/>
                          <a:cs typeface="+mn-cs"/>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1</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baseline="0" dirty="0" smtClean="0">
                          <a:solidFill>
                            <a:schemeClr val="tx1"/>
                          </a:solidFill>
                          <a:latin typeface="Monaco" pitchFamily="49" charset="0"/>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sz="1800" kern="1200" dirty="0" smtClean="0">
                          <a:solidFill>
                            <a:schemeClr val="tx1"/>
                          </a:solidFill>
                          <a:latin typeface="Monaco" pitchFamily="49" charset="0"/>
                          <a:ea typeface="+mn-ea"/>
                          <a:cs typeface="+mn-cs"/>
                        </a:rPr>
                        <a:t>S </a:t>
                      </a:r>
                      <a:r>
                        <a:rPr lang="en-US" sz="1800" kern="1200" dirty="0" smtClean="0">
                          <a:solidFill>
                            <a:schemeClr val="tx1"/>
                          </a:solidFill>
                          <a:latin typeface="Monaco" pitchFamily="49" charset="0"/>
                          <a:ea typeface="+mn-ea"/>
                          <a:cs typeface="+mn-cs"/>
                          <a:sym typeface="Wingdings" pitchFamily="2" charset="2"/>
                        </a:rPr>
                        <a:t> </a:t>
                      </a:r>
                      <a:r>
                        <a:rPr lang="en-US" sz="1800" kern="1200" dirty="0" smtClean="0">
                          <a:solidFill>
                            <a:schemeClr val="tx1"/>
                          </a:solidFill>
                          <a:latin typeface="Monaco" pitchFamily="49" charset="0"/>
                          <a:ea typeface="+mn-ea"/>
                          <a:cs typeface="+mn-cs"/>
                        </a:rPr>
                        <a:t>W</a:t>
                      </a:r>
                      <a:r>
                        <a:rPr lang="en-US" sz="1800" kern="1200" baseline="-25000" dirty="0" smtClean="0">
                          <a:solidFill>
                            <a:schemeClr val="tx1"/>
                          </a:solidFill>
                          <a:latin typeface="Monaco" pitchFamily="49" charset="0"/>
                          <a:ea typeface="+mn-ea"/>
                          <a:cs typeface="+mn-cs"/>
                        </a:rPr>
                        <a:t>6</a:t>
                      </a:r>
                      <a:r>
                        <a:rPr lang="en-US" sz="1800" kern="1200" dirty="0" smtClean="0">
                          <a:solidFill>
                            <a:schemeClr val="tx1"/>
                          </a:solidFill>
                          <a:latin typeface="Monaco" pitchFamily="49" charset="0"/>
                          <a:ea typeface="+mn-ea"/>
                          <a:cs typeface="+mn-cs"/>
                        </a:rPr>
                        <a:t>Y</a:t>
                      </a:r>
                      <a:r>
                        <a:rPr lang="en-US" sz="1800" kern="1200" baseline="-25000" dirty="0" smtClean="0">
                          <a:solidFill>
                            <a:schemeClr val="tx1"/>
                          </a:solidFill>
                          <a:latin typeface="Monaco" pitchFamily="49" charset="0"/>
                          <a:ea typeface="+mn-ea"/>
                          <a:cs typeface="+mn-cs"/>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2   </a:t>
                      </a:r>
                      <a:r>
                        <a:rPr lang="en-US" sz="1800" kern="1200" baseline="0" dirty="0" smtClean="0">
                          <a:solidFill>
                            <a:schemeClr val="tx1"/>
                          </a:solidFill>
                          <a:latin typeface="Monaco" pitchFamily="49" charset="0"/>
                          <a:ea typeface="+mn-ea"/>
                          <a:cs typeface="+mn-cs"/>
                        </a:rPr>
                        <a:t>;0.15</a:t>
                      </a:r>
                      <a:endParaRPr lang="en-US" baseline="-25000" dirty="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59187">
                <a:tc>
                  <a:txBody>
                    <a:bodyPr/>
                    <a:lstStyle/>
                    <a:p>
                      <a:r>
                        <a:rPr lang="en-US" dirty="0" smtClean="0">
                          <a:solidFill>
                            <a:schemeClr val="tx1"/>
                          </a:solidFill>
                          <a:latin typeface="Monaco" pitchFamily="49" charset="0"/>
                        </a:rPr>
                        <a:t>S </a:t>
                      </a:r>
                      <a:r>
                        <a:rPr lang="en-US"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dirty="0" smtClean="0">
                          <a:solidFill>
                            <a:schemeClr val="tx1"/>
                          </a:solidFill>
                          <a:latin typeface="Monaco" pitchFamily="49" charset="0"/>
                        </a:rPr>
                        <a:t>D</a:t>
                      </a:r>
                      <a:r>
                        <a:rPr lang="en-US" baseline="-25000" dirty="0" smtClean="0">
                          <a:solidFill>
                            <a:schemeClr val="tx1"/>
                          </a:solidFill>
                          <a:latin typeface="Monaco" pitchFamily="49" charset="0"/>
                        </a:rPr>
                        <a:t>2     </a:t>
                      </a:r>
                      <a:r>
                        <a:rPr lang="en-US" sz="1800" kern="1200" baseline="0" dirty="0" smtClean="0">
                          <a:solidFill>
                            <a:schemeClr val="tx1"/>
                          </a:solidFill>
                          <a:latin typeface="Monaco" pitchFamily="49" charset="0"/>
                          <a:ea typeface="+mn-ea"/>
                          <a:cs typeface="+mn-cs"/>
                        </a:rPr>
                        <a:t>;0.12</a:t>
                      </a:r>
                      <a:endParaRPr lang="en-US" baseline="-25000" dirty="0">
                        <a:solidFill>
                          <a:schemeClr val="tx1"/>
                        </a:solidFill>
                        <a:latin typeface="Monaco" pitchFamily="49" charset="0"/>
                      </a:endParaRPr>
                    </a:p>
                    <a:p>
                      <a:r>
                        <a:rPr lang="en-US" baseline="0" dirty="0" smtClean="0">
                          <a:solidFill>
                            <a:schemeClr val="tx1"/>
                          </a:solidFill>
                          <a:latin typeface="Monaco" pitchFamily="49" charset="0"/>
                        </a:rPr>
                        <a:t>W</a:t>
                      </a:r>
                      <a:r>
                        <a:rPr lang="en-US" baseline="-25000" dirty="0" smtClean="0">
                          <a:solidFill>
                            <a:schemeClr val="tx1"/>
                          </a:solidFill>
                          <a:latin typeface="Monaco" pitchFamily="49" charset="0"/>
                        </a:rPr>
                        <a:t>6 </a:t>
                      </a:r>
                      <a:r>
                        <a:rPr lang="en-US" baseline="0" dirty="0" smtClean="0">
                          <a:solidFill>
                            <a:schemeClr val="tx1"/>
                          </a:solidFill>
                          <a:latin typeface="Monaco" pitchFamily="49" charset="0"/>
                          <a:sym typeface="Wingdings" pitchFamily="2" charset="2"/>
                        </a:rPr>
                        <a:t> mywisc</a:t>
                      </a:r>
                      <a:r>
                        <a:rPr lang="en-US" sz="1800" kern="1200" baseline="0" dirty="0" smtClean="0">
                          <a:solidFill>
                            <a:schemeClr val="tx1"/>
                          </a:solidFill>
                          <a:latin typeface="Monaco" pitchFamily="49" charset="0"/>
                          <a:ea typeface="+mn-ea"/>
                          <a:cs typeface="+mn-cs"/>
                        </a:rPr>
                        <a:t>;0.001</a:t>
                      </a:r>
                    </a:p>
                    <a:p>
                      <a:r>
                        <a:rPr lang="en-US" baseline="0" dirty="0" smtClean="0">
                          <a:solidFill>
                            <a:schemeClr val="tx1"/>
                          </a:solidFill>
                          <a:latin typeface="Monaco" pitchFamily="49" charset="0"/>
                          <a:sym typeface="Wingdings" pitchFamily="2" charset="2"/>
                        </a:rPr>
                        <a:t>W</a:t>
                      </a:r>
                      <a:r>
                        <a:rPr lang="en-US" baseline="-25000" dirty="0" smtClean="0">
                          <a:solidFill>
                            <a:schemeClr val="tx1"/>
                          </a:solidFill>
                          <a:latin typeface="Monaco" pitchFamily="49" charset="0"/>
                          <a:sym typeface="Wingdings" pitchFamily="2" charset="2"/>
                        </a:rPr>
                        <a:t>6</a:t>
                      </a:r>
                      <a:r>
                        <a:rPr lang="en-US" baseline="0" dirty="0" smtClean="0">
                          <a:solidFill>
                            <a:schemeClr val="tx1"/>
                          </a:solidFill>
                          <a:latin typeface="Monaco" pitchFamily="49" charset="0"/>
                          <a:sym typeface="Wingdings" pitchFamily="2" charset="2"/>
                        </a:rPr>
                        <a:t>  qwerty </a:t>
                      </a:r>
                      <a:r>
                        <a:rPr lang="en-US" sz="1800" kern="1200" baseline="0" dirty="0" smtClean="0">
                          <a:solidFill>
                            <a:schemeClr val="tx1"/>
                          </a:solidFill>
                          <a:latin typeface="Monaco" pitchFamily="49" charset="0"/>
                          <a:ea typeface="+mn-ea"/>
                          <a:cs typeface="+mn-cs"/>
                        </a:rPr>
                        <a:t>;0.12 </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Y</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     ;0.05</a:t>
                      </a:r>
                    </a:p>
                    <a:p>
                      <a:r>
                        <a:rPr lang="en-US" baseline="0" dirty="0" smtClean="0">
                          <a:solidFill>
                            <a:schemeClr val="tx1"/>
                          </a:solidFill>
                          <a:latin typeface="Monaco" pitchFamily="49" charset="0"/>
                          <a:sym typeface="Wingdings" pitchFamily="2" charset="2"/>
                        </a:rPr>
                        <a:t>Y</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&lt;     </a:t>
                      </a:r>
                      <a:r>
                        <a:rPr lang="en-US" sz="1800" kern="1200" baseline="0" dirty="0" smtClean="0">
                          <a:solidFill>
                            <a:schemeClr val="tx1"/>
                          </a:solidFill>
                          <a:latin typeface="Monaco" pitchFamily="49" charset="0"/>
                          <a:ea typeface="+mn-ea"/>
                          <a:cs typeface="+mn-cs"/>
                        </a:rPr>
                        <a:t>;0.01 </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1     </a:t>
                      </a:r>
                      <a:r>
                        <a:rPr lang="en-US" sz="1800" kern="1200" baseline="0" dirty="0" smtClean="0">
                          <a:solidFill>
                            <a:schemeClr val="tx1"/>
                          </a:solidFill>
                          <a:latin typeface="Monaco" pitchFamily="49" charset="0"/>
                          <a:ea typeface="+mn-ea"/>
                          <a:cs typeface="+mn-cs"/>
                        </a:rPr>
                        <a:t>;0.19</a:t>
                      </a:r>
                    </a:p>
                    <a:p>
                      <a:r>
                        <a:rPr lang="en-US" sz="1800" kern="1200" baseline="0" dirty="0" smtClean="0">
                          <a:solidFill>
                            <a:schemeClr val="tx1"/>
                          </a:solidFill>
                          <a:latin typeface="Monaco" pitchFamily="49" charset="0"/>
                          <a:ea typeface="+mn-ea"/>
                          <a:cs typeface="+mn-cs"/>
                          <a:sym typeface="Wingdings" pitchFamily="2" charset="2"/>
                        </a:rPr>
                        <a:t>D</a:t>
                      </a:r>
                      <a:r>
                        <a:rPr lang="en-US" sz="1800" kern="1200" baseline="-25000" dirty="0" smtClean="0">
                          <a:solidFill>
                            <a:schemeClr val="tx1"/>
                          </a:solidFill>
                          <a:latin typeface="Monaco" pitchFamily="49" charset="0"/>
                          <a:ea typeface="+mn-ea"/>
                          <a:cs typeface="+mn-cs"/>
                          <a:sym typeface="Wingdings" pitchFamily="2" charset="2"/>
                        </a:rPr>
                        <a:t>1</a:t>
                      </a:r>
                      <a:r>
                        <a:rPr lang="en-US" sz="1800" kern="1200" baseline="0" dirty="0" smtClean="0">
                          <a:solidFill>
                            <a:schemeClr val="tx1"/>
                          </a:solidFill>
                          <a:latin typeface="Monaco" pitchFamily="49" charset="0"/>
                          <a:ea typeface="+mn-ea"/>
                          <a:cs typeface="+mn-cs"/>
                          <a:sym typeface="Wingdings" pitchFamily="2" charset="2"/>
                        </a:rPr>
                        <a:t>  3     ;0.11</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W</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i     </a:t>
                      </a:r>
                      <a:r>
                        <a:rPr lang="en-US" sz="1800" kern="1200" baseline="0" dirty="0" smtClean="0">
                          <a:solidFill>
                            <a:schemeClr val="tx1"/>
                          </a:solidFill>
                          <a:latin typeface="Monaco" pitchFamily="49" charset="0"/>
                          <a:ea typeface="+mn-ea"/>
                          <a:cs typeface="+mn-cs"/>
                        </a:rPr>
                        <a:t>;0.2</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2</a:t>
                      </a:r>
                      <a:r>
                        <a:rPr lang="en-US" baseline="0" dirty="0" smtClean="0">
                          <a:solidFill>
                            <a:schemeClr val="tx1"/>
                          </a:solidFill>
                          <a:latin typeface="Monaco" pitchFamily="49" charset="0"/>
                          <a:sym typeface="Wingdings" pitchFamily="2" charset="2"/>
                        </a:rPr>
                        <a:t>  12    ;0.23</a:t>
                      </a: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2 </a:t>
                      </a:r>
                      <a:r>
                        <a:rPr lang="en-US" baseline="0" dirty="0" smtClean="0">
                          <a:solidFill>
                            <a:schemeClr val="tx1"/>
                          </a:solidFill>
                          <a:latin typeface="Monaco" pitchFamily="49" charset="0"/>
                          <a:sym typeface="Wingdings" pitchFamily="2" charset="2"/>
                        </a:rPr>
                        <a:t> 89    </a:t>
                      </a:r>
                      <a:r>
                        <a:rPr lang="en-US" sz="1800" kern="1200" baseline="0" dirty="0" smtClean="0">
                          <a:solidFill>
                            <a:schemeClr val="tx1"/>
                          </a:solidFill>
                          <a:latin typeface="Monaco" pitchFamily="49" charset="0"/>
                          <a:ea typeface="+mn-ea"/>
                          <a:cs typeface="+mn-cs"/>
                        </a:rPr>
                        <a:t>;0.009</a:t>
                      </a:r>
                      <a:endParaRPr lang="en-US" baseline="0" dirty="0" smtClean="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ight Arrow 9"/>
          <p:cNvSpPr/>
          <p:nvPr/>
        </p:nvSpPr>
        <p:spPr>
          <a:xfrm>
            <a:off x="2039685" y="3864259"/>
            <a:ext cx="565689" cy="294468"/>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750949" y="1974769"/>
            <a:ext cx="2557220" cy="369332"/>
          </a:xfrm>
          <a:prstGeom prst="rect">
            <a:avLst/>
          </a:prstGeom>
          <a:noFill/>
        </p:spPr>
        <p:txBody>
          <a:bodyPr wrap="square" rtlCol="0">
            <a:spAutoFit/>
          </a:bodyPr>
          <a:lstStyle/>
          <a:p>
            <a:pPr algn="ctr"/>
            <a:r>
              <a:rPr lang="en-US" dirty="0" smtClean="0">
                <a:latin typeface="Century Gothic" pitchFamily="34" charset="0"/>
              </a:rPr>
              <a:t>Sub-grammar</a:t>
            </a:r>
            <a:endParaRPr lang="en-US" dirty="0">
              <a:latin typeface="Century Gothic" pitchFamily="34" charset="0"/>
            </a:endParaRPr>
          </a:p>
        </p:txBody>
      </p:sp>
      <p:sp>
        <p:nvSpPr>
          <p:cNvPr id="13" name="TextBox 12"/>
          <p:cNvSpPr txBox="1"/>
          <p:nvPr/>
        </p:nvSpPr>
        <p:spPr>
          <a:xfrm>
            <a:off x="469202" y="2633384"/>
            <a:ext cx="1508112" cy="369332"/>
          </a:xfrm>
          <a:prstGeom prst="rect">
            <a:avLst/>
          </a:prstGeom>
          <a:noFill/>
        </p:spPr>
        <p:txBody>
          <a:bodyPr wrap="square" rtlCol="0">
            <a:spAutoFit/>
          </a:bodyPr>
          <a:lstStyle/>
          <a:p>
            <a:pPr algn="ctr"/>
            <a:r>
              <a:rPr lang="en-US" dirty="0" smtClean="0">
                <a:latin typeface="Century Gothic" pitchFamily="34" charset="0"/>
              </a:rPr>
              <a:t>Real</a:t>
            </a:r>
            <a:endParaRPr lang="en-US" dirty="0">
              <a:latin typeface="Century Gothic"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552416348"/>
              </p:ext>
            </p:extLst>
          </p:nvPr>
        </p:nvGraphicFramePr>
        <p:xfrm>
          <a:off x="6129580" y="2367767"/>
          <a:ext cx="2557220" cy="3931920"/>
        </p:xfrm>
        <a:graphic>
          <a:graphicData uri="http://schemas.openxmlformats.org/drawingml/2006/table">
            <a:tbl>
              <a:tblPr firstRow="1" bandRow="1">
                <a:tableStyleId>{2D5ABB26-0587-4C30-8999-92F81FD0307C}</a:tableStyleId>
              </a:tblPr>
              <a:tblGrid>
                <a:gridCol w="2557220"/>
              </a:tblGrid>
              <a:tr h="356141">
                <a:tc>
                  <a:txBody>
                    <a:bodyPr/>
                    <a:lstStyle/>
                    <a:p>
                      <a:r>
                        <a:rPr lang="en-US" dirty="0" smtClean="0">
                          <a:solidFill>
                            <a:schemeClr val="tx1"/>
                          </a:solidFill>
                          <a:latin typeface="Monaco" pitchFamily="49" charset="0"/>
                        </a:rPr>
                        <a:t>S</a:t>
                      </a:r>
                      <a:r>
                        <a:rPr lang="en-US" baseline="0" dirty="0" smtClean="0">
                          <a:solidFill>
                            <a:schemeClr val="tx1"/>
                          </a:solidFill>
                          <a:latin typeface="Monaco" pitchFamily="49" charset="0"/>
                        </a:rPr>
                        <a:t> </a:t>
                      </a:r>
                      <a:r>
                        <a:rPr lang="en-US"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dirty="0" smtClean="0">
                          <a:solidFill>
                            <a:schemeClr val="tx1"/>
                          </a:solidFill>
                          <a:latin typeface="Monaco" pitchFamily="49" charset="0"/>
                        </a:rPr>
                        <a:t>Y</a:t>
                      </a:r>
                      <a:r>
                        <a:rPr lang="en-US" baseline="-25000" dirty="0" smtClean="0">
                          <a:solidFill>
                            <a:schemeClr val="tx1"/>
                          </a:solidFill>
                          <a:latin typeface="Monaco" pitchFamily="49" charset="0"/>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1</a:t>
                      </a:r>
                      <a:r>
                        <a:rPr lang="en-US" baseline="30000" dirty="0" smtClean="0">
                          <a:solidFill>
                            <a:schemeClr val="tx1"/>
                          </a:solidFill>
                          <a:latin typeface="Monaco" pitchFamily="49" charset="0"/>
                        </a:rPr>
                        <a:t>   </a:t>
                      </a:r>
                      <a:r>
                        <a:rPr lang="en-US" baseline="0" dirty="0" smtClean="0">
                          <a:solidFill>
                            <a:schemeClr val="tx1"/>
                          </a:solidFill>
                          <a:latin typeface="Monaco" pitchFamily="49" charset="0"/>
                        </a:rPr>
                        <a:t>;0.37 </a:t>
                      </a:r>
                      <a:endParaRPr lang="en-US" baseline="-25000" dirty="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559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Monaco" pitchFamily="49" charset="0"/>
                        </a:rPr>
                        <a:t>S </a:t>
                      </a:r>
                      <a:r>
                        <a:rPr lang="en-US" dirty="0" smtClean="0">
                          <a:solidFill>
                            <a:schemeClr val="tx1"/>
                          </a:solidFill>
                          <a:latin typeface="Monaco" pitchFamily="49" charset="0"/>
                          <a:sym typeface="Wingdings" pitchFamily="2" charset="2"/>
                        </a:rPr>
                        <a:t></a:t>
                      </a:r>
                      <a:r>
                        <a:rPr lang="en-US" baseline="0"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1</a:t>
                      </a:r>
                      <a:r>
                        <a:rPr lang="en-US" sz="1800" kern="1200" dirty="0" smtClean="0">
                          <a:solidFill>
                            <a:schemeClr val="tx1"/>
                          </a:solidFill>
                          <a:latin typeface="Monaco" pitchFamily="49" charset="0"/>
                          <a:ea typeface="+mn-ea"/>
                          <a:cs typeface="+mn-cs"/>
                        </a:rPr>
                        <a:t>Y</a:t>
                      </a:r>
                      <a:r>
                        <a:rPr lang="en-US" sz="1800" kern="1200" baseline="-25000" dirty="0" smtClean="0">
                          <a:solidFill>
                            <a:schemeClr val="tx1"/>
                          </a:solidFill>
                          <a:latin typeface="Monaco" pitchFamily="49" charset="0"/>
                          <a:ea typeface="+mn-ea"/>
                          <a:cs typeface="+mn-cs"/>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1</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baseline="0" dirty="0" smtClean="0">
                          <a:solidFill>
                            <a:schemeClr val="tx1"/>
                          </a:solidFill>
                          <a:latin typeface="Monaco" pitchFamily="49" charset="0"/>
                        </a:rPr>
                        <a:t>;0.045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sz="1800" kern="1200" dirty="0" smtClean="0">
                          <a:solidFill>
                            <a:schemeClr val="tx1"/>
                          </a:solidFill>
                          <a:latin typeface="Monaco" pitchFamily="49" charset="0"/>
                          <a:ea typeface="+mn-ea"/>
                          <a:cs typeface="+mn-cs"/>
                        </a:rPr>
                        <a:t>S </a:t>
                      </a:r>
                      <a:r>
                        <a:rPr lang="en-US" sz="1800" kern="1200" dirty="0" smtClean="0">
                          <a:solidFill>
                            <a:schemeClr val="tx1"/>
                          </a:solidFill>
                          <a:latin typeface="Monaco" pitchFamily="49" charset="0"/>
                          <a:ea typeface="+mn-ea"/>
                          <a:cs typeface="+mn-cs"/>
                          <a:sym typeface="Wingdings" pitchFamily="2" charset="2"/>
                        </a:rPr>
                        <a:t> </a:t>
                      </a:r>
                      <a:r>
                        <a:rPr lang="en-US" sz="1800" kern="1200" dirty="0" smtClean="0">
                          <a:solidFill>
                            <a:schemeClr val="tx1"/>
                          </a:solidFill>
                          <a:latin typeface="Monaco" pitchFamily="49" charset="0"/>
                          <a:ea typeface="+mn-ea"/>
                          <a:cs typeface="+mn-cs"/>
                        </a:rPr>
                        <a:t>W</a:t>
                      </a:r>
                      <a:r>
                        <a:rPr lang="en-US" sz="1800" kern="1200" baseline="-25000" dirty="0" smtClean="0">
                          <a:solidFill>
                            <a:schemeClr val="tx1"/>
                          </a:solidFill>
                          <a:latin typeface="Monaco" pitchFamily="49" charset="0"/>
                          <a:ea typeface="+mn-ea"/>
                          <a:cs typeface="+mn-cs"/>
                        </a:rPr>
                        <a:t>6</a:t>
                      </a:r>
                      <a:r>
                        <a:rPr lang="en-US" sz="1800" kern="1200" dirty="0" smtClean="0">
                          <a:solidFill>
                            <a:schemeClr val="tx1"/>
                          </a:solidFill>
                          <a:latin typeface="Monaco" pitchFamily="49" charset="0"/>
                          <a:ea typeface="+mn-ea"/>
                          <a:cs typeface="+mn-cs"/>
                        </a:rPr>
                        <a:t>Y</a:t>
                      </a:r>
                      <a:r>
                        <a:rPr lang="en-US" sz="1800" kern="1200" baseline="-25000" dirty="0" smtClean="0">
                          <a:solidFill>
                            <a:schemeClr val="tx1"/>
                          </a:solidFill>
                          <a:latin typeface="Monaco" pitchFamily="49" charset="0"/>
                          <a:ea typeface="+mn-ea"/>
                          <a:cs typeface="+mn-cs"/>
                        </a:rPr>
                        <a:t>1</a:t>
                      </a:r>
                      <a:r>
                        <a:rPr lang="en-US" dirty="0" smtClean="0">
                          <a:solidFill>
                            <a:schemeClr val="tx1"/>
                          </a:solidFill>
                          <a:latin typeface="Monaco" pitchFamily="49" charset="0"/>
                        </a:rPr>
                        <a:t>D</a:t>
                      </a:r>
                      <a:r>
                        <a:rPr lang="en-US" baseline="-25000" dirty="0" smtClean="0">
                          <a:solidFill>
                            <a:schemeClr val="tx1"/>
                          </a:solidFill>
                          <a:latin typeface="Monaco" pitchFamily="49" charset="0"/>
                        </a:rPr>
                        <a:t>2   </a:t>
                      </a:r>
                      <a:r>
                        <a:rPr lang="en-US" sz="1800" kern="1200" baseline="0" dirty="0" smtClean="0">
                          <a:solidFill>
                            <a:schemeClr val="tx1"/>
                          </a:solidFill>
                          <a:latin typeface="Monaco" pitchFamily="49" charset="0"/>
                          <a:ea typeface="+mn-ea"/>
                          <a:cs typeface="+mn-cs"/>
                        </a:rPr>
                        <a:t>;0.35</a:t>
                      </a:r>
                      <a:endParaRPr lang="en-US" baseline="-25000" dirty="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59187">
                <a:tc>
                  <a:txBody>
                    <a:bodyPr/>
                    <a:lstStyle/>
                    <a:p>
                      <a:r>
                        <a:rPr lang="en-US" dirty="0" smtClean="0">
                          <a:solidFill>
                            <a:schemeClr val="tx1"/>
                          </a:solidFill>
                          <a:latin typeface="Monaco" pitchFamily="49" charset="0"/>
                        </a:rPr>
                        <a:t>S </a:t>
                      </a:r>
                      <a:r>
                        <a:rPr lang="en-US" dirty="0" smtClean="0">
                          <a:solidFill>
                            <a:schemeClr val="tx1"/>
                          </a:solidFill>
                          <a:latin typeface="Monaco" pitchFamily="49" charset="0"/>
                          <a:sym typeface="Wingdings" pitchFamily="2" charset="2"/>
                        </a:rPr>
                        <a:t> </a:t>
                      </a:r>
                      <a:r>
                        <a:rPr lang="en-US" dirty="0" smtClean="0">
                          <a:solidFill>
                            <a:schemeClr val="tx1"/>
                          </a:solidFill>
                          <a:latin typeface="Monaco" pitchFamily="49" charset="0"/>
                        </a:rPr>
                        <a:t>W</a:t>
                      </a:r>
                      <a:r>
                        <a:rPr lang="en-US" baseline="-25000" dirty="0" smtClean="0">
                          <a:solidFill>
                            <a:schemeClr val="tx1"/>
                          </a:solidFill>
                          <a:latin typeface="Monaco" pitchFamily="49" charset="0"/>
                        </a:rPr>
                        <a:t>6</a:t>
                      </a:r>
                      <a:r>
                        <a:rPr lang="en-US" dirty="0" smtClean="0">
                          <a:solidFill>
                            <a:schemeClr val="tx1"/>
                          </a:solidFill>
                          <a:latin typeface="Monaco" pitchFamily="49" charset="0"/>
                        </a:rPr>
                        <a:t>D</a:t>
                      </a:r>
                      <a:r>
                        <a:rPr lang="en-US" baseline="-25000" dirty="0" smtClean="0">
                          <a:solidFill>
                            <a:schemeClr val="tx1"/>
                          </a:solidFill>
                          <a:latin typeface="Monaco" pitchFamily="49" charset="0"/>
                        </a:rPr>
                        <a:t>2     </a:t>
                      </a:r>
                      <a:r>
                        <a:rPr lang="en-US" sz="1800" kern="1200" baseline="0" dirty="0" smtClean="0">
                          <a:solidFill>
                            <a:schemeClr val="tx1"/>
                          </a:solidFill>
                          <a:latin typeface="Monaco" pitchFamily="49" charset="0"/>
                          <a:ea typeface="+mn-ea"/>
                          <a:cs typeface="+mn-cs"/>
                        </a:rPr>
                        <a:t>;0.25</a:t>
                      </a:r>
                      <a:endParaRPr lang="en-US" baseline="-25000" dirty="0">
                        <a:solidFill>
                          <a:schemeClr val="tx1"/>
                        </a:solidFill>
                        <a:latin typeface="Monaco" pitchFamily="49" charset="0"/>
                      </a:endParaRPr>
                    </a:p>
                    <a:p>
                      <a:r>
                        <a:rPr lang="en-US" baseline="0" dirty="0" smtClean="0">
                          <a:solidFill>
                            <a:schemeClr val="tx1"/>
                          </a:solidFill>
                          <a:latin typeface="Monaco" pitchFamily="49" charset="0"/>
                        </a:rPr>
                        <a:t>W</a:t>
                      </a:r>
                      <a:r>
                        <a:rPr lang="en-US" baseline="-25000" dirty="0" smtClean="0">
                          <a:solidFill>
                            <a:schemeClr val="tx1"/>
                          </a:solidFill>
                          <a:latin typeface="Monaco" pitchFamily="49" charset="0"/>
                        </a:rPr>
                        <a:t>6 </a:t>
                      </a:r>
                      <a:r>
                        <a:rPr lang="en-US" baseline="0" dirty="0" smtClean="0">
                          <a:solidFill>
                            <a:schemeClr val="tx1"/>
                          </a:solidFill>
                          <a:latin typeface="Monaco" pitchFamily="49" charset="0"/>
                          <a:sym typeface="Wingdings" pitchFamily="2" charset="2"/>
                        </a:rPr>
                        <a:t> mywisc</a:t>
                      </a:r>
                      <a:r>
                        <a:rPr lang="en-US" sz="1800" kern="1200" baseline="0" dirty="0" smtClean="0">
                          <a:solidFill>
                            <a:schemeClr val="tx1"/>
                          </a:solidFill>
                          <a:latin typeface="Monaco" pitchFamily="49" charset="0"/>
                          <a:ea typeface="+mn-ea"/>
                          <a:cs typeface="+mn-cs"/>
                        </a:rPr>
                        <a:t>;0.01</a:t>
                      </a:r>
                    </a:p>
                    <a:p>
                      <a:r>
                        <a:rPr lang="en-US" baseline="0" dirty="0" smtClean="0">
                          <a:solidFill>
                            <a:schemeClr val="tx1"/>
                          </a:solidFill>
                          <a:latin typeface="Monaco" pitchFamily="49" charset="0"/>
                          <a:sym typeface="Wingdings" pitchFamily="2" charset="2"/>
                        </a:rPr>
                        <a:t>W</a:t>
                      </a:r>
                      <a:r>
                        <a:rPr lang="en-US" baseline="-25000" dirty="0" smtClean="0">
                          <a:solidFill>
                            <a:schemeClr val="tx1"/>
                          </a:solidFill>
                          <a:latin typeface="Monaco" pitchFamily="49" charset="0"/>
                          <a:sym typeface="Wingdings" pitchFamily="2" charset="2"/>
                        </a:rPr>
                        <a:t>6</a:t>
                      </a:r>
                      <a:r>
                        <a:rPr lang="en-US" baseline="0" dirty="0" smtClean="0">
                          <a:solidFill>
                            <a:schemeClr val="tx1"/>
                          </a:solidFill>
                          <a:latin typeface="Monaco" pitchFamily="49" charset="0"/>
                          <a:sym typeface="Wingdings" pitchFamily="2" charset="2"/>
                        </a:rPr>
                        <a:t>  qwerty </a:t>
                      </a:r>
                      <a:r>
                        <a:rPr lang="en-US" sz="1800" kern="1200" baseline="0" dirty="0" smtClean="0">
                          <a:solidFill>
                            <a:schemeClr val="tx1"/>
                          </a:solidFill>
                          <a:latin typeface="Monaco" pitchFamily="49" charset="0"/>
                          <a:ea typeface="+mn-ea"/>
                          <a:cs typeface="+mn-cs"/>
                        </a:rPr>
                        <a:t>;0.99 </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Y</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     ;0.855</a:t>
                      </a:r>
                    </a:p>
                    <a:p>
                      <a:r>
                        <a:rPr lang="en-US" baseline="0" dirty="0" smtClean="0">
                          <a:solidFill>
                            <a:schemeClr val="tx1"/>
                          </a:solidFill>
                          <a:latin typeface="Monaco" pitchFamily="49" charset="0"/>
                          <a:sym typeface="Wingdings" pitchFamily="2" charset="2"/>
                        </a:rPr>
                        <a:t>Y</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&lt;     </a:t>
                      </a:r>
                      <a:r>
                        <a:rPr lang="en-US" sz="1800" kern="1200" baseline="0" dirty="0" smtClean="0">
                          <a:solidFill>
                            <a:schemeClr val="tx1"/>
                          </a:solidFill>
                          <a:latin typeface="Monaco" pitchFamily="49" charset="0"/>
                          <a:ea typeface="+mn-ea"/>
                          <a:cs typeface="+mn-cs"/>
                        </a:rPr>
                        <a:t>;0.145 </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1     </a:t>
                      </a:r>
                      <a:r>
                        <a:rPr lang="en-US" sz="1800" kern="1200" baseline="0" dirty="0" smtClean="0">
                          <a:solidFill>
                            <a:schemeClr val="tx1"/>
                          </a:solidFill>
                          <a:latin typeface="Monaco" pitchFamily="49" charset="0"/>
                          <a:ea typeface="+mn-ea"/>
                          <a:cs typeface="+mn-cs"/>
                        </a:rPr>
                        <a:t>;0.63</a:t>
                      </a:r>
                    </a:p>
                    <a:p>
                      <a:r>
                        <a:rPr lang="en-US" sz="1800" kern="1200" baseline="0" dirty="0" smtClean="0">
                          <a:solidFill>
                            <a:schemeClr val="tx1"/>
                          </a:solidFill>
                          <a:latin typeface="Monaco" pitchFamily="49" charset="0"/>
                          <a:ea typeface="+mn-ea"/>
                          <a:cs typeface="+mn-cs"/>
                          <a:sym typeface="Wingdings" pitchFamily="2" charset="2"/>
                        </a:rPr>
                        <a:t>D</a:t>
                      </a:r>
                      <a:r>
                        <a:rPr lang="en-US" sz="1800" kern="1200" baseline="-25000" dirty="0" smtClean="0">
                          <a:solidFill>
                            <a:schemeClr val="tx1"/>
                          </a:solidFill>
                          <a:latin typeface="Monaco" pitchFamily="49" charset="0"/>
                          <a:ea typeface="+mn-ea"/>
                          <a:cs typeface="+mn-cs"/>
                          <a:sym typeface="Wingdings" pitchFamily="2" charset="2"/>
                        </a:rPr>
                        <a:t>1</a:t>
                      </a:r>
                      <a:r>
                        <a:rPr lang="en-US" sz="1800" kern="1200" baseline="0" dirty="0" smtClean="0">
                          <a:solidFill>
                            <a:schemeClr val="tx1"/>
                          </a:solidFill>
                          <a:latin typeface="Monaco" pitchFamily="49" charset="0"/>
                          <a:ea typeface="+mn-ea"/>
                          <a:cs typeface="+mn-cs"/>
                          <a:sym typeface="Wingdings" pitchFamily="2" charset="2"/>
                        </a:rPr>
                        <a:t>  3     ;0.37</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W</a:t>
                      </a:r>
                      <a:r>
                        <a:rPr lang="en-US" baseline="-25000" dirty="0" smtClean="0">
                          <a:solidFill>
                            <a:schemeClr val="tx1"/>
                          </a:solidFill>
                          <a:latin typeface="Monaco" pitchFamily="49" charset="0"/>
                          <a:sym typeface="Wingdings" pitchFamily="2" charset="2"/>
                        </a:rPr>
                        <a:t>1</a:t>
                      </a:r>
                      <a:r>
                        <a:rPr lang="en-US" baseline="0" dirty="0" smtClean="0">
                          <a:solidFill>
                            <a:schemeClr val="tx1"/>
                          </a:solidFill>
                          <a:latin typeface="Monaco" pitchFamily="49" charset="0"/>
                          <a:sym typeface="Wingdings" pitchFamily="2" charset="2"/>
                        </a:rPr>
                        <a:t>  i     </a:t>
                      </a:r>
                      <a:r>
                        <a:rPr lang="en-US" sz="1800" kern="1200" baseline="0" dirty="0" smtClean="0">
                          <a:solidFill>
                            <a:schemeClr val="tx1"/>
                          </a:solidFill>
                          <a:latin typeface="Monaco" pitchFamily="49" charset="0"/>
                          <a:ea typeface="+mn-ea"/>
                          <a:cs typeface="+mn-cs"/>
                        </a:rPr>
                        <a:t>;1.00</a:t>
                      </a:r>
                      <a:endParaRPr lang="en-US" baseline="0" dirty="0" smtClean="0">
                        <a:solidFill>
                          <a:schemeClr val="tx1"/>
                        </a:solidFill>
                        <a:latin typeface="Monaco" pitchFamily="49" charset="0"/>
                        <a:sym typeface="Wingdings" pitchFamily="2" charset="2"/>
                      </a:endParaRP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2</a:t>
                      </a:r>
                      <a:r>
                        <a:rPr lang="en-US" baseline="0" dirty="0" smtClean="0">
                          <a:solidFill>
                            <a:schemeClr val="tx1"/>
                          </a:solidFill>
                          <a:latin typeface="Monaco" pitchFamily="49" charset="0"/>
                          <a:sym typeface="Wingdings" pitchFamily="2" charset="2"/>
                        </a:rPr>
                        <a:t>  12    ;0.99</a:t>
                      </a:r>
                    </a:p>
                    <a:p>
                      <a:r>
                        <a:rPr lang="en-US" baseline="0" dirty="0" smtClean="0">
                          <a:solidFill>
                            <a:schemeClr val="tx1"/>
                          </a:solidFill>
                          <a:latin typeface="Monaco" pitchFamily="49" charset="0"/>
                          <a:sym typeface="Wingdings" pitchFamily="2" charset="2"/>
                        </a:rPr>
                        <a:t>D</a:t>
                      </a:r>
                      <a:r>
                        <a:rPr lang="en-US" baseline="-25000" dirty="0" smtClean="0">
                          <a:solidFill>
                            <a:schemeClr val="tx1"/>
                          </a:solidFill>
                          <a:latin typeface="Monaco" pitchFamily="49" charset="0"/>
                          <a:sym typeface="Wingdings" pitchFamily="2" charset="2"/>
                        </a:rPr>
                        <a:t>2 </a:t>
                      </a:r>
                      <a:r>
                        <a:rPr lang="en-US" baseline="0" dirty="0" smtClean="0">
                          <a:solidFill>
                            <a:schemeClr val="tx1"/>
                          </a:solidFill>
                          <a:latin typeface="Monaco" pitchFamily="49" charset="0"/>
                          <a:sym typeface="Wingdings" pitchFamily="2" charset="2"/>
                        </a:rPr>
                        <a:t> 89    </a:t>
                      </a:r>
                      <a:r>
                        <a:rPr lang="en-US" sz="1800" kern="1200" baseline="0" dirty="0" smtClean="0">
                          <a:solidFill>
                            <a:schemeClr val="tx1"/>
                          </a:solidFill>
                          <a:latin typeface="Monaco" pitchFamily="49" charset="0"/>
                          <a:ea typeface="+mn-ea"/>
                          <a:cs typeface="+mn-cs"/>
                        </a:rPr>
                        <a:t>;0.01</a:t>
                      </a:r>
                      <a:endParaRPr lang="en-US" baseline="0" dirty="0" smtClean="0">
                        <a:solidFill>
                          <a:schemeClr val="tx1"/>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TextBox 18"/>
          <p:cNvSpPr txBox="1"/>
          <p:nvPr/>
        </p:nvSpPr>
        <p:spPr>
          <a:xfrm>
            <a:off x="6129580" y="1708398"/>
            <a:ext cx="2557220" cy="646331"/>
          </a:xfrm>
          <a:prstGeom prst="rect">
            <a:avLst/>
          </a:prstGeom>
          <a:noFill/>
        </p:spPr>
        <p:txBody>
          <a:bodyPr wrap="square" rtlCol="0">
            <a:spAutoFit/>
          </a:bodyPr>
          <a:lstStyle/>
          <a:p>
            <a:pPr algn="ctr"/>
            <a:r>
              <a:rPr lang="en-US" dirty="0" smtClean="0">
                <a:solidFill>
                  <a:srgbClr val="00B0F0"/>
                </a:solidFill>
                <a:latin typeface="Century Gothic" pitchFamily="34" charset="0"/>
              </a:rPr>
              <a:t>Normalized </a:t>
            </a:r>
          </a:p>
          <a:p>
            <a:pPr algn="ctr"/>
            <a:r>
              <a:rPr lang="en-US" dirty="0" smtClean="0">
                <a:solidFill>
                  <a:srgbClr val="00B0F0"/>
                </a:solidFill>
                <a:latin typeface="Century Gothic" pitchFamily="34" charset="0"/>
              </a:rPr>
              <a:t>Sub-grammar PCFG</a:t>
            </a:r>
            <a:endParaRPr lang="en-US" dirty="0">
              <a:solidFill>
                <a:srgbClr val="00B0F0"/>
              </a:solidFill>
              <a:latin typeface="Century Gothic" pitchFamily="34" charset="0"/>
            </a:endParaRPr>
          </a:p>
        </p:txBody>
      </p:sp>
      <p:sp>
        <p:nvSpPr>
          <p:cNvPr id="20" name="Right Arrow 19"/>
          <p:cNvSpPr/>
          <p:nvPr/>
        </p:nvSpPr>
        <p:spPr>
          <a:xfrm>
            <a:off x="5415733" y="3864259"/>
            <a:ext cx="565689" cy="294468"/>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599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entury Gothic" pitchFamily="34" charset="0"/>
              </a:rPr>
              <a:t>Evaluating Password Vault NLE</a:t>
            </a:r>
            <a:endParaRPr lang="en-US" dirty="0">
              <a:latin typeface="Century Gothic" pitchFamily="34" charset="0"/>
            </a:endParaRPr>
          </a:p>
        </p:txBody>
      </p:sp>
      <p:sp>
        <p:nvSpPr>
          <p:cNvPr id="3" name="Content Placeholder 2"/>
          <p:cNvSpPr>
            <a:spLocks noGrp="1"/>
          </p:cNvSpPr>
          <p:nvPr>
            <p:ph idx="1"/>
          </p:nvPr>
        </p:nvSpPr>
        <p:spPr/>
        <p:txBody>
          <a:bodyPr>
            <a:normAutofit/>
          </a:bodyPr>
          <a:lstStyle/>
          <a:p>
            <a:r>
              <a:rPr lang="en-US" sz="2000" dirty="0" smtClean="0">
                <a:latin typeface="Century Gothic" pitchFamily="34" charset="0"/>
              </a:rPr>
              <a:t>Same setup except </a:t>
            </a:r>
          </a:p>
          <a:p>
            <a:pPr lvl="1"/>
            <a:r>
              <a:rPr lang="en-US" sz="2000" dirty="0" smtClean="0">
                <a:latin typeface="Century Gothic" pitchFamily="34" charset="0"/>
              </a:rPr>
              <a:t>with more feature vectors</a:t>
            </a:r>
          </a:p>
          <a:p>
            <a:pPr lvl="2"/>
            <a:r>
              <a:rPr lang="en-US" sz="2000" dirty="0" smtClean="0">
                <a:latin typeface="Century Gothic" pitchFamily="34" charset="0"/>
              </a:rPr>
              <a:t>Repeat Count</a:t>
            </a:r>
          </a:p>
          <a:p>
            <a:pPr lvl="2"/>
            <a:r>
              <a:rPr lang="en-US" sz="2000" dirty="0" smtClean="0">
                <a:latin typeface="Century Gothic" pitchFamily="34" charset="0"/>
              </a:rPr>
              <a:t>Edit distance</a:t>
            </a:r>
          </a:p>
          <a:p>
            <a:pPr lvl="2"/>
            <a:r>
              <a:rPr lang="en-US" sz="2000" i="1" dirty="0" smtClean="0">
                <a:latin typeface="Century Gothic" pitchFamily="34" charset="0"/>
              </a:rPr>
              <a:t>n</a:t>
            </a:r>
            <a:r>
              <a:rPr lang="en-US" sz="2000" dirty="0" smtClean="0">
                <a:latin typeface="Century Gothic" pitchFamily="34" charset="0"/>
              </a:rPr>
              <a:t>-gram structure</a:t>
            </a:r>
            <a:endParaRPr lang="en-US" sz="2000" dirty="0">
              <a:latin typeface="Century Gothic" pitchFamily="34" charset="0"/>
            </a:endParaRPr>
          </a:p>
          <a:p>
            <a:pPr lvl="1"/>
            <a:r>
              <a:rPr lang="en-US" sz="2000" dirty="0" smtClean="0">
                <a:latin typeface="Century Gothic" pitchFamily="34" charset="0"/>
                <a:ea typeface="Cambria Math" pitchFamily="18" charset="0"/>
              </a:rPr>
              <a:t>Tested against:  subset of </a:t>
            </a:r>
            <a:r>
              <a:rPr lang="en-US" sz="2000" b="1" dirty="0" err="1" smtClean="0">
                <a:latin typeface="Cambria Math" pitchFamily="18" charset="0"/>
                <a:ea typeface="Cambria Math" pitchFamily="18" charset="0"/>
              </a:rPr>
              <a:t>Pastebin</a:t>
            </a:r>
            <a:r>
              <a:rPr lang="en-US" sz="2000" b="1" dirty="0" smtClean="0">
                <a:latin typeface="Century Gothic" pitchFamily="34" charset="0"/>
                <a:ea typeface="Cambria Math" pitchFamily="18" charset="0"/>
              </a:rPr>
              <a:t> </a:t>
            </a:r>
            <a:r>
              <a:rPr lang="en-US" sz="2000" dirty="0" smtClean="0">
                <a:latin typeface="Century Gothic" pitchFamily="34" charset="0"/>
              </a:rPr>
              <a:t>Vault leak (</a:t>
            </a:r>
            <a:r>
              <a:rPr lang="en-US" sz="2000" b="1" i="1" dirty="0">
                <a:solidFill>
                  <a:srgbClr val="0070C0"/>
                </a:solidFill>
                <a:latin typeface="Century Gothic" pitchFamily="34" charset="0"/>
              </a:rPr>
              <a:t>#Real</a:t>
            </a:r>
            <a:r>
              <a:rPr lang="en-US" sz="2000" dirty="0" smtClean="0">
                <a:latin typeface="Century Gothic" pitchFamily="34" charset="0"/>
              </a:rPr>
              <a:t>)</a:t>
            </a:r>
          </a:p>
          <a:p>
            <a:r>
              <a:rPr lang="en-US" sz="2000" dirty="0" smtClean="0">
                <a:latin typeface="Century Gothic" pitchFamily="34" charset="0"/>
              </a:rPr>
              <a:t>Expected rank (</a:t>
            </a:r>
            <a:r>
              <a:rPr lang="en-US" sz="2000" dirty="0" smtClean="0">
                <a:latin typeface="Cambria Math" pitchFamily="18" charset="0"/>
                <a:ea typeface="Cambria Math" pitchFamily="18" charset="0"/>
              </a:rPr>
              <a:t>r̅</a:t>
            </a:r>
            <a:r>
              <a:rPr lang="en-US" sz="2000" dirty="0" smtClean="0">
                <a:latin typeface="Century Gothic" pitchFamily="34" charset="0"/>
              </a:rPr>
              <a:t>) </a:t>
            </a:r>
            <a:r>
              <a:rPr lang="en-US" sz="2000" b="1" dirty="0" smtClean="0">
                <a:latin typeface="Century Gothic" pitchFamily="34" charset="0"/>
              </a:rPr>
              <a:t>&gt; 37%</a:t>
            </a:r>
            <a:r>
              <a:rPr lang="en-US" sz="2000" dirty="0" smtClean="0">
                <a:latin typeface="Century Gothic" pitchFamily="34" charset="0"/>
              </a:rPr>
              <a:t>. </a:t>
            </a:r>
            <a:endParaRPr lang="en-US" sz="2000" dirty="0" smtClean="0">
              <a:latin typeface="Century Gothic" pitchFamily="34" charset="0"/>
              <a:sym typeface="Wingdings" pitchFamily="2" charset="2"/>
            </a:endParaRPr>
          </a:p>
          <a:p>
            <a:pPr lvl="1"/>
            <a:r>
              <a:rPr lang="en-US" sz="2000" dirty="0" smtClean="0">
                <a:latin typeface="Century Gothic" pitchFamily="34" charset="0"/>
                <a:sym typeface="Wingdings" pitchFamily="2" charset="2"/>
              </a:rPr>
              <a:t>At an average 37% of all the decoy vaults call for an online query!!</a:t>
            </a:r>
          </a:p>
          <a:p>
            <a:pPr lvl="1"/>
            <a:r>
              <a:rPr lang="en-US" sz="2000" dirty="0" smtClean="0">
                <a:solidFill>
                  <a:srgbClr val="00B050"/>
                </a:solidFill>
                <a:latin typeface="Century Gothic" pitchFamily="34" charset="0"/>
                <a:sym typeface="Wingdings" pitchFamily="2" charset="2"/>
              </a:rPr>
              <a:t>Online work = 37% of the Offline work</a:t>
            </a:r>
            <a:endParaRPr lang="en-US" sz="2000" dirty="0" smtClean="0">
              <a:solidFill>
                <a:srgbClr val="00B050"/>
              </a:solidFill>
              <a:latin typeface="Century Gothic" pitchFamily="34" charset="0"/>
            </a:endParaRPr>
          </a:p>
        </p:txBody>
      </p:sp>
    </p:spTree>
    <p:extLst>
      <p:ext uri="{BB962C8B-B14F-4D97-AF65-F5344CB8AC3E}">
        <p14:creationId xmlns:p14="http://schemas.microsoft.com/office/powerpoint/2010/main" val="308393766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80440" y="3422122"/>
            <a:ext cx="1608133" cy="369332"/>
          </a:xfrm>
          <a:prstGeom prst="rect">
            <a:avLst/>
          </a:prstGeom>
        </p:spPr>
        <p:txBody>
          <a:bodyPr wrap="none">
            <a:spAutoFit/>
          </a:bodyPr>
          <a:lstStyle/>
          <a:p>
            <a:pPr fontAlgn="t"/>
            <a:r>
              <a:rPr lang="en-US" dirty="0">
                <a:latin typeface="Century Gothic" pitchFamily="34" charset="0"/>
              </a:rPr>
              <a:t>: </a:t>
            </a:r>
            <a:r>
              <a:rPr lang="en-US" dirty="0" smtClean="0">
                <a:solidFill>
                  <a:srgbClr val="002060"/>
                </a:solidFill>
                <a:latin typeface="Century Gothic" pitchFamily="34" charset="0"/>
              </a:rPr>
              <a:t>da#F7+wF4</a:t>
            </a:r>
            <a:endParaRPr lang="en-US" dirty="0">
              <a:solidFill>
                <a:srgbClr val="002060"/>
              </a:solidFill>
              <a:latin typeface="Century Gothic" pitchFamily="34" charset="0"/>
            </a:endParaRPr>
          </a:p>
        </p:txBody>
      </p:sp>
      <p:sp>
        <p:nvSpPr>
          <p:cNvPr id="2" name="Title 1"/>
          <p:cNvSpPr>
            <a:spLocks noGrp="1"/>
          </p:cNvSpPr>
          <p:nvPr>
            <p:ph type="title"/>
          </p:nvPr>
        </p:nvSpPr>
        <p:spPr/>
        <p:txBody>
          <a:bodyPr>
            <a:normAutofit fontScale="90000"/>
          </a:bodyPr>
          <a:lstStyle/>
          <a:p>
            <a:r>
              <a:rPr lang="en-US" dirty="0" err="1" smtClean="0">
                <a:latin typeface="Century Gothic" pitchFamily="34" charset="0"/>
              </a:rPr>
              <a:t>NoCrack</a:t>
            </a:r>
            <a:r>
              <a:rPr lang="en-US" dirty="0" smtClean="0">
                <a:latin typeface="Century Gothic" pitchFamily="34" charset="0"/>
              </a:rPr>
              <a:t/>
            </a:r>
            <a:br>
              <a:rPr lang="en-US" dirty="0" smtClean="0">
                <a:latin typeface="Century Gothic" pitchFamily="34" charset="0"/>
              </a:rPr>
            </a:br>
            <a:r>
              <a:rPr lang="en-US" sz="3100" dirty="0" smtClean="0">
                <a:latin typeface="Century Gothic" pitchFamily="34" charset="0"/>
              </a:rPr>
              <a:t>(A Password Manager with Honey Encryption)</a:t>
            </a:r>
            <a:endParaRPr lang="en-US" sz="3100" dirty="0">
              <a:latin typeface="Century Gothic" pitchFamily="34" charset="0"/>
            </a:endParaRPr>
          </a:p>
        </p:txBody>
      </p:sp>
      <p:pic>
        <p:nvPicPr>
          <p:cNvPr id="5" name="Picture 5" descr="C:\Users\Windows Admin\AppData\Local\Microsoft\Windows\Temporary Internet Files\Content.IE5\HKF6B6K5\large-Female-computer-user-0-3329[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7339" y="4353195"/>
            <a:ext cx="1805448" cy="16941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59319" y="2552477"/>
            <a:ext cx="1231427" cy="923330"/>
          </a:xfrm>
          <a:prstGeom prst="rect">
            <a:avLst/>
          </a:prstGeom>
          <a:noFill/>
        </p:spPr>
        <p:txBody>
          <a:bodyPr wrap="none" rtlCol="0">
            <a:spAutoFit/>
          </a:bodyPr>
          <a:lstStyle/>
          <a:p>
            <a:pPr fontAlgn="t"/>
            <a:r>
              <a:rPr lang="en-US" dirty="0" smtClean="0">
                <a:latin typeface="Century Gothic" pitchFamily="34" charset="0"/>
              </a:rPr>
              <a:t>: family00</a:t>
            </a:r>
            <a:endParaRPr lang="en-US" dirty="0">
              <a:latin typeface="Century Gothic" pitchFamily="34" charset="0"/>
            </a:endParaRPr>
          </a:p>
          <a:p>
            <a:pPr fontAlgn="t"/>
            <a:r>
              <a:rPr lang="en-US" dirty="0" smtClean="0">
                <a:latin typeface="Century Gothic" pitchFamily="34" charset="0"/>
              </a:rPr>
              <a:t>: family01</a:t>
            </a:r>
            <a:endParaRPr lang="en-US" dirty="0">
              <a:latin typeface="Century Gothic" pitchFamily="34" charset="0"/>
            </a:endParaRPr>
          </a:p>
          <a:p>
            <a:pPr fontAlgn="t"/>
            <a:r>
              <a:rPr lang="en-US" dirty="0" smtClean="0">
                <a:latin typeface="Century Gothic" pitchFamily="34" charset="0"/>
              </a:rPr>
              <a:t>: family.1</a:t>
            </a:r>
            <a:endParaRPr lang="en-US" dirty="0">
              <a:latin typeface="Century Gothic" pitchFamily="34" charset="0"/>
            </a:endParaRPr>
          </a:p>
        </p:txBody>
      </p:sp>
      <p:sp>
        <p:nvSpPr>
          <p:cNvPr id="11" name="TextBox 10"/>
          <p:cNvSpPr txBox="1"/>
          <p:nvPr/>
        </p:nvSpPr>
        <p:spPr>
          <a:xfrm>
            <a:off x="245889" y="2553287"/>
            <a:ext cx="1965603" cy="1200329"/>
          </a:xfrm>
          <a:prstGeom prst="rect">
            <a:avLst/>
          </a:prstGeom>
          <a:noFill/>
        </p:spPr>
        <p:txBody>
          <a:bodyPr wrap="none" rtlCol="0">
            <a:spAutoFit/>
          </a:bodyPr>
          <a:lstStyle/>
          <a:p>
            <a:r>
              <a:rPr lang="en-US" dirty="0" smtClean="0">
                <a:solidFill>
                  <a:srgbClr val="00B0F0"/>
                </a:solidFill>
                <a:latin typeface="Century Gothic" pitchFamily="34" charset="0"/>
              </a:rPr>
              <a:t>google.com</a:t>
            </a:r>
            <a:r>
              <a:rPr lang="en-US" dirty="0" smtClean="0">
                <a:latin typeface="Century Gothic" pitchFamily="34" charset="0"/>
              </a:rPr>
              <a:t>      </a:t>
            </a:r>
            <a:endParaRPr lang="en-US" dirty="0">
              <a:latin typeface="Century Gothic" pitchFamily="34" charset="0"/>
            </a:endParaRPr>
          </a:p>
          <a:p>
            <a:r>
              <a:rPr lang="en-US" dirty="0">
                <a:solidFill>
                  <a:srgbClr val="00B0F0"/>
                </a:solidFill>
                <a:latin typeface="Century Gothic" pitchFamily="34" charset="0"/>
              </a:rPr>
              <a:t>facebook.com </a:t>
            </a:r>
          </a:p>
          <a:p>
            <a:r>
              <a:rPr lang="en-US" dirty="0">
                <a:solidFill>
                  <a:srgbClr val="00B0F0"/>
                </a:solidFill>
                <a:latin typeface="Century Gothic" pitchFamily="34" charset="0"/>
              </a:rPr>
              <a:t>my.wisc.edu      </a:t>
            </a:r>
          </a:p>
          <a:p>
            <a:r>
              <a:rPr lang="en-US" dirty="0" err="1">
                <a:solidFill>
                  <a:srgbClr val="00B0F0"/>
                </a:solidFill>
                <a:latin typeface="Century Gothic" pitchFamily="34" charset="0"/>
              </a:rPr>
              <a:t>uwcu.org:john</a:t>
            </a:r>
            <a:endParaRPr lang="en-US" dirty="0">
              <a:solidFill>
                <a:srgbClr val="00B0F0"/>
              </a:solidFill>
            </a:endParaRPr>
          </a:p>
        </p:txBody>
      </p:sp>
      <p:sp>
        <p:nvSpPr>
          <p:cNvPr id="12" name="Rectangle 11"/>
          <p:cNvSpPr/>
          <p:nvPr/>
        </p:nvSpPr>
        <p:spPr>
          <a:xfrm>
            <a:off x="245889" y="2435839"/>
            <a:ext cx="3442684" cy="1413862"/>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2" descr="http://clipartse.com/stock-clipart/5735/thumbnail-server-remix-1-clipar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81736" y="2743232"/>
            <a:ext cx="1012162" cy="1357780"/>
          </a:xfrm>
          <a:prstGeom prst="rect">
            <a:avLst/>
          </a:prstGeom>
          <a:noFill/>
          <a:extLst>
            <a:ext uri="{909E8E84-426E-40dd-AFC4-6F175D3DCCD1}">
              <a14:hiddenFill xmlns:a14="http://schemas.microsoft.com/office/drawing/2010/main">
                <a:solidFill>
                  <a:srgbClr val="FFFFFF"/>
                </a:solidFill>
              </a14:hiddenFill>
            </a:ext>
          </a:extLst>
        </p:spPr>
      </p:pic>
      <p:sp>
        <p:nvSpPr>
          <p:cNvPr id="21" name="Notched Right Arrow 20"/>
          <p:cNvSpPr/>
          <p:nvPr/>
        </p:nvSpPr>
        <p:spPr>
          <a:xfrm>
            <a:off x="3843402" y="3071106"/>
            <a:ext cx="3446040" cy="347485"/>
          </a:xfrm>
          <a:prstGeom prst="notchedRightArrow">
            <a:avLst>
              <a:gd name="adj1" fmla="val 37204"/>
              <a:gd name="adj2" fmla="val 1226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467154" y="4287691"/>
            <a:ext cx="1249060" cy="646331"/>
          </a:xfrm>
          <a:prstGeom prst="rect">
            <a:avLst/>
          </a:prstGeom>
          <a:noFill/>
        </p:spPr>
        <p:txBody>
          <a:bodyPr wrap="none" rtlCol="0">
            <a:spAutoFit/>
          </a:bodyPr>
          <a:lstStyle/>
          <a:p>
            <a:pPr algn="ctr"/>
            <a:r>
              <a:rPr lang="en-US" dirty="0" err="1" smtClean="0">
                <a:latin typeface="Century Gothic" pitchFamily="34" charset="0"/>
              </a:rPr>
              <a:t>NoCrack</a:t>
            </a:r>
            <a:r>
              <a:rPr lang="en-US" dirty="0" smtClean="0">
                <a:latin typeface="Century Gothic" pitchFamily="34" charset="0"/>
              </a:rPr>
              <a:t> </a:t>
            </a:r>
          </a:p>
          <a:p>
            <a:pPr algn="ctr"/>
            <a:r>
              <a:rPr lang="en-US" dirty="0" smtClean="0">
                <a:latin typeface="Century Gothic" pitchFamily="34" charset="0"/>
              </a:rPr>
              <a:t>Server</a:t>
            </a:r>
            <a:endParaRPr lang="en-US" dirty="0">
              <a:latin typeface="Century Gothic" pitchFamily="34" charset="0"/>
            </a:endParaRPr>
          </a:p>
        </p:txBody>
      </p:sp>
      <p:pic>
        <p:nvPicPr>
          <p:cNvPr id="25" name="Picture 2" descr="http://www.bluediamond.com/BeeCauseWeCare/img/honey_pot.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59319" y="1736663"/>
            <a:ext cx="1784083" cy="24560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blog.selfstoragedeals.com/wp-content/uploads/2013/03/chain-lock.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905" b="90706" l="2066" r="98678">
                        <a14:foregroundMark x1="45455" y1="69393" x2="45455" y2="69393"/>
                        <a14:foregroundMark x1="59256" y1="38910" x2="59256" y2="38910"/>
                        <a14:foregroundMark x1="73058" y1="36927" x2="73058" y2="36927"/>
                        <a14:foregroundMark x1="81570" y1="29988" x2="81570" y2="29988"/>
                        <a14:foregroundMark x1="98678" y1="24040" x2="98678" y2="24040"/>
                        <a14:foregroundMark x1="36860" y1="42751" x2="36860" y2="42751"/>
                        <a14:foregroundMark x1="36198" y1="31970" x2="36198" y2="31970"/>
                        <a14:foregroundMark x1="23719" y1="28005" x2="23719" y2="28005"/>
                        <a14:foregroundMark x1="13884" y1="25031" x2="13884" y2="25031"/>
                        <a14:foregroundMark x1="2066" y1="18092" x2="2066" y2="18092"/>
                        <a14:foregroundMark x1="48678" y1="23048" x2="48678" y2="23048"/>
                        <a14:foregroundMark x1="54628" y1="73358" x2="54628" y2="73358"/>
                        <a14:foregroundMark x1="63140" y1="65428" x2="63140" y2="65428"/>
                        <a14:foregroundMark x1="67107" y1="86121" x2="67107" y2="86121"/>
                        <a14:foregroundMark x1="36198" y1="86121" x2="36198" y2="86121"/>
                        <a14:foregroundMark x1="33554" y1="63445" x2="33554" y2="63445"/>
                        <a14:backgroundMark x1="11240" y1="59603" x2="11240" y2="59603"/>
                        <a14:backgroundMark x1="87521" y1="55638" x2="87521" y2="55638"/>
                        <a14:backgroundMark x1="48017" y1="43742" x2="48017" y2="43742"/>
                        <a14:backgroundMark x1="29669" y1="18092" x2="29669" y2="18092"/>
                        <a14:backgroundMark x1="65124" y1="24040" x2="65124" y2="24040"/>
                        <a14:backgroundMark x1="73058" y1="17224" x2="73058" y2="17224"/>
                        <a14:backgroundMark x1="76942" y1="75341" x2="76942" y2="75341"/>
                        <a14:backgroundMark x1="86860" y1="82280" x2="86860" y2="82280"/>
                        <a14:backgroundMark x1="73719" y1="54647" x2="73719" y2="54647"/>
                        <a14:backgroundMark x1="19091" y1="79306" x2="19091" y2="79306"/>
                        <a14:backgroundMark x1="23719" y1="52664" x2="23719" y2="52664"/>
                        <a14:backgroundMark x1="25702" y1="84139" x2="25702" y2="84139"/>
                      </a14:backgroundRemoval>
                    </a14:imgEffect>
                  </a14:imgLayer>
                </a14:imgProps>
              </a:ext>
              <a:ext uri="{28A0092B-C50C-407E-A947-70E740481C1C}">
                <a14:useLocalDpi xmlns:a14="http://schemas.microsoft.com/office/drawing/2010/main" val="0"/>
              </a:ext>
            </a:extLst>
          </a:blip>
          <a:srcRect/>
          <a:stretch>
            <a:fillRect/>
          </a:stretch>
        </p:blipFill>
        <p:spPr bwMode="auto">
          <a:xfrm>
            <a:off x="2080440" y="2891493"/>
            <a:ext cx="1513978" cy="100973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162802" y="3400168"/>
            <a:ext cx="2390398" cy="369332"/>
          </a:xfrm>
          <a:prstGeom prst="rect">
            <a:avLst/>
          </a:prstGeom>
          <a:noFill/>
        </p:spPr>
        <p:txBody>
          <a:bodyPr wrap="none" rtlCol="0">
            <a:spAutoFit/>
          </a:bodyPr>
          <a:lstStyle/>
          <a:p>
            <a:r>
              <a:rPr lang="en-US" dirty="0" smtClean="0">
                <a:solidFill>
                  <a:srgbClr val="002060"/>
                </a:solidFill>
                <a:latin typeface="Monaco" pitchFamily="49" charset="0"/>
              </a:rPr>
              <a:t>mymail@email.com</a:t>
            </a:r>
            <a:endParaRPr lang="en-US" dirty="0">
              <a:solidFill>
                <a:srgbClr val="002060"/>
              </a:solidFill>
              <a:latin typeface="Monaco" pitchFamily="49" charset="0"/>
            </a:endParaRPr>
          </a:p>
        </p:txBody>
      </p:sp>
    </p:spTree>
    <p:extLst>
      <p:ext uri="{BB962C8B-B14F-4D97-AF65-F5344CB8AC3E}">
        <p14:creationId xmlns:p14="http://schemas.microsoft.com/office/powerpoint/2010/main" val="529791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5" presetClass="emph" presetSubtype="0" grpId="1" nodeType="clickEffect">
                                  <p:stCondLst>
                                    <p:cond delay="0"/>
                                  </p:stCondLst>
                                  <p:iterate type="lt">
                                    <p:tmAbs val="25"/>
                                  </p:iterate>
                                  <p:childTnLst>
                                    <p:set>
                                      <p:cBhvr override="childStyle">
                                        <p:cTn id="33" dur="indefinite"/>
                                        <p:tgtEl>
                                          <p:spTgt spid="18"/>
                                        </p:tgtEl>
                                        <p:attrNameLst>
                                          <p:attrName>style.fontWeight</p:attrName>
                                        </p:attrNameLst>
                                      </p:cBhvr>
                                      <p:to>
                                        <p:strVal val="bold"/>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0" grpId="0"/>
      <p:bldP spid="11" grpId="0"/>
      <p:bldP spid="11" grpId="1"/>
      <p:bldP spid="12" grpId="0" animBg="1"/>
      <p:bldP spid="21" grpId="0" animBg="1"/>
      <p:bldP spid="19"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Password Vaults</a:t>
            </a:r>
            <a:br>
              <a:rPr lang="en-US" dirty="0" smtClean="0">
                <a:latin typeface="Century Gothic" pitchFamily="34" charset="0"/>
              </a:rPr>
            </a:br>
            <a:r>
              <a:rPr lang="en-US" sz="2200" dirty="0" smtClean="0">
                <a:latin typeface="Century Gothic" pitchFamily="34" charset="0"/>
              </a:rPr>
              <a:t>(</a:t>
            </a:r>
            <a:r>
              <a:rPr lang="en-US" sz="2200" dirty="0" err="1" smtClean="0">
                <a:latin typeface="Century Gothic" pitchFamily="34" charset="0"/>
              </a:rPr>
              <a:t>a.k.a</a:t>
            </a:r>
            <a:r>
              <a:rPr lang="en-US" sz="2200" dirty="0" smtClean="0">
                <a:latin typeface="Century Gothic" pitchFamily="34" charset="0"/>
              </a:rPr>
              <a:t> Password Manager)</a:t>
            </a:r>
            <a:endParaRPr lang="en-US" dirty="0">
              <a:latin typeface="Century Gothic" pitchFamily="34" charset="0"/>
            </a:endParaRPr>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nvPr>
        </p:nvGraphicFramePr>
        <p:xfrm>
          <a:off x="1172813" y="2253202"/>
          <a:ext cx="7009079" cy="2318467"/>
        </p:xfrm>
        <a:graphic>
          <a:graphicData uri="http://schemas.openxmlformats.org/drawingml/2006/table">
            <a:tbl>
              <a:tblPr firstRow="1" bandRow="1">
                <a:tableStyleId>{2D5ABB26-0587-4C30-8999-92F81FD0307C}</a:tableStyleId>
              </a:tblPr>
              <a:tblGrid>
                <a:gridCol w="3908071"/>
                <a:gridCol w="1592896"/>
                <a:gridCol w="1508112"/>
              </a:tblGrid>
              <a:tr h="356141">
                <a:tc>
                  <a:txBody>
                    <a:bodyPr/>
                    <a:lstStyle/>
                    <a:p>
                      <a:pPr algn="ctr"/>
                      <a:r>
                        <a:rPr lang="en-US" sz="2000" b="1" kern="1200" dirty="0" smtClean="0">
                          <a:solidFill>
                            <a:schemeClr val="tx1"/>
                          </a:solidFill>
                          <a:latin typeface="Century Gothic" pitchFamily="34" charset="0"/>
                          <a:ea typeface="+mj-ea"/>
                          <a:cs typeface="+mj-cs"/>
                        </a:rPr>
                        <a:t>Website</a:t>
                      </a:r>
                      <a:endParaRPr lang="en-US" sz="2000" b="1" kern="1200" dirty="0">
                        <a:solidFill>
                          <a:schemeClr val="tx1"/>
                        </a:solidFill>
                        <a:latin typeface="Century Gothic" pitchFamily="34"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smtClean="0">
                          <a:solidFill>
                            <a:schemeClr val="tx1"/>
                          </a:solidFill>
                          <a:latin typeface="Century Gothic" pitchFamily="34" charset="0"/>
                          <a:ea typeface="+mj-ea"/>
                          <a:cs typeface="+mj-cs"/>
                        </a:rPr>
                        <a:t>Username</a:t>
                      </a:r>
                      <a:endParaRPr lang="en-US" sz="2000" b="1" kern="1200" dirty="0">
                        <a:solidFill>
                          <a:schemeClr val="tx1"/>
                        </a:solidFill>
                        <a:latin typeface="Century Gothic" pitchFamily="34"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dirty="0" smtClean="0">
                          <a:solidFill>
                            <a:schemeClr val="tx1"/>
                          </a:solidFill>
                          <a:latin typeface="Century Gothic" pitchFamily="34" charset="0"/>
                          <a:ea typeface="+mj-ea"/>
                          <a:cs typeface="+mj-cs"/>
                        </a:rPr>
                        <a:t>Password</a:t>
                      </a:r>
                      <a:endParaRPr lang="en-US" sz="2000" b="1" kern="1200" dirty="0">
                        <a:solidFill>
                          <a:schemeClr val="tx1"/>
                        </a:solidFill>
                        <a:latin typeface="Century Gothic" pitchFamily="34"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6141">
                <a:tc>
                  <a:txBody>
                    <a:bodyPr/>
                    <a:lstStyle/>
                    <a:p>
                      <a:r>
                        <a:rPr lang="en-US" dirty="0" smtClean="0">
                          <a:latin typeface="Monaco" pitchFamily="49" charset="0"/>
                        </a:rPr>
                        <a:t>https://accounts.google.com</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dirty="0" smtClean="0">
                          <a:latin typeface="Monaco" pitchFamily="49" charset="0"/>
                        </a:rPr>
                        <a:t>john</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dirty="0" smtClean="0">
                          <a:solidFill>
                            <a:schemeClr val="accent3">
                              <a:lumMod val="50000"/>
                            </a:schemeClr>
                          </a:solidFill>
                          <a:latin typeface="Monaco" pitchFamily="49" charset="0"/>
                        </a:rPr>
                        <a:t>family00</a:t>
                      </a:r>
                      <a:endParaRPr lang="en-US" dirty="0">
                        <a:solidFill>
                          <a:schemeClr val="accent3">
                            <a:lumMod val="50000"/>
                          </a:schemeClr>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55929">
                <a:tc>
                  <a:txBody>
                    <a:bodyPr/>
                    <a:lstStyle/>
                    <a:p>
                      <a:r>
                        <a:rPr lang="en-US" dirty="0" smtClean="0">
                          <a:latin typeface="Monaco" pitchFamily="49" charset="0"/>
                        </a:rPr>
                        <a:t>https://facebook.com</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err="1" smtClean="0">
                          <a:latin typeface="Monaco" pitchFamily="49" charset="0"/>
                        </a:rPr>
                        <a:t>johnathon</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latin typeface="Monaco" pitchFamily="49" charset="0"/>
                        </a:rPr>
                        <a:t>family01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dirty="0" smtClean="0">
                          <a:latin typeface="Monaco" pitchFamily="49" charset="0"/>
                        </a:rPr>
                        <a:t>https://my.wisc.edu</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latin typeface="Monaco" pitchFamily="49" charset="0"/>
                        </a:rPr>
                        <a:t>john89</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solidFill>
                            <a:schemeClr val="accent3">
                              <a:lumMod val="50000"/>
                            </a:schemeClr>
                          </a:solidFill>
                          <a:latin typeface="Monaco" pitchFamily="49" charset="0"/>
                        </a:rPr>
                        <a:t>family.1</a:t>
                      </a:r>
                      <a:endParaRPr lang="en-US" dirty="0">
                        <a:solidFill>
                          <a:schemeClr val="accent3">
                            <a:lumMod val="50000"/>
                          </a:schemeClr>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dirty="0" smtClean="0">
                          <a:latin typeface="Monaco" pitchFamily="49" charset="0"/>
                        </a:rPr>
                        <a:t>http://www.uwcu.org</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latin typeface="Monaco" pitchFamily="49" charset="0"/>
                        </a:rPr>
                        <a:t>john</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solidFill>
                            <a:schemeClr val="accent3">
                              <a:lumMod val="50000"/>
                            </a:schemeClr>
                          </a:solidFill>
                          <a:latin typeface="Monaco" pitchFamily="49" charset="0"/>
                        </a:rPr>
                        <a:t>qwerty</a:t>
                      </a:r>
                      <a:endParaRPr lang="en-US" dirty="0">
                        <a:solidFill>
                          <a:schemeClr val="accent3">
                            <a:lumMod val="50000"/>
                          </a:schemeClr>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59187">
                <a:tc>
                  <a:txBody>
                    <a:bodyPr/>
                    <a:lstStyle/>
                    <a:p>
                      <a:r>
                        <a:rPr lang="en-US" dirty="0" smtClean="0">
                          <a:latin typeface="Monaco" pitchFamily="49" charset="0"/>
                        </a:rPr>
                        <a:t>https://www.regonline.com</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Monaco" pitchFamily="49" charset="0"/>
                        </a:rPr>
                        <a:t>john4</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chemeClr val="accent3">
                              <a:lumMod val="50000"/>
                            </a:schemeClr>
                          </a:solidFill>
                          <a:latin typeface="Monaco" pitchFamily="49" charset="0"/>
                        </a:rPr>
                        <a:t>poiuyt.12</a:t>
                      </a:r>
                      <a:endParaRPr lang="en-US" dirty="0">
                        <a:solidFill>
                          <a:schemeClr val="accent3">
                            <a:lumMod val="50000"/>
                          </a:schemeClr>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556104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entury Gothic" pitchFamily="34" charset="0"/>
              </a:rPr>
              <a:t>Password Vaults</a:t>
            </a:r>
            <a:br>
              <a:rPr lang="en-US" dirty="0">
                <a:solidFill>
                  <a:prstClr val="black"/>
                </a:solidFill>
                <a:latin typeface="Century Gothic" pitchFamily="34" charset="0"/>
              </a:rPr>
            </a:br>
            <a:r>
              <a:rPr lang="en-US" sz="2200" dirty="0">
                <a:solidFill>
                  <a:prstClr val="black"/>
                </a:solidFill>
                <a:latin typeface="Century Gothic" pitchFamily="34" charset="0"/>
              </a:rPr>
              <a:t>(</a:t>
            </a:r>
            <a:r>
              <a:rPr lang="en-US" sz="2200" dirty="0" err="1">
                <a:solidFill>
                  <a:prstClr val="black"/>
                </a:solidFill>
                <a:latin typeface="Century Gothic" pitchFamily="34" charset="0"/>
              </a:rPr>
              <a:t>a.k.a</a:t>
            </a:r>
            <a:r>
              <a:rPr lang="en-US" sz="2200" dirty="0">
                <a:solidFill>
                  <a:prstClr val="black"/>
                </a:solidFill>
                <a:latin typeface="Century Gothic" pitchFamily="34" charset="0"/>
              </a:rPr>
              <a:t> Password Manager)</a:t>
            </a:r>
            <a:endParaRPr lang="en-US" dirty="0">
              <a:latin typeface="Century Gothic" pitchFamily="34" charset="0"/>
            </a:endParaRPr>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nvPr>
        </p:nvGraphicFramePr>
        <p:xfrm>
          <a:off x="1172813" y="2253202"/>
          <a:ext cx="7009079" cy="2318467"/>
        </p:xfrm>
        <a:graphic>
          <a:graphicData uri="http://schemas.openxmlformats.org/drawingml/2006/table">
            <a:tbl>
              <a:tblPr firstRow="1" bandRow="1">
                <a:tableStyleId>{2D5ABB26-0587-4C30-8999-92F81FD0307C}</a:tableStyleId>
              </a:tblPr>
              <a:tblGrid>
                <a:gridCol w="3908071"/>
                <a:gridCol w="1592896"/>
                <a:gridCol w="1508112"/>
              </a:tblGrid>
              <a:tr h="356141">
                <a:tc>
                  <a:txBody>
                    <a:bodyPr/>
                    <a:lstStyle/>
                    <a:p>
                      <a:pPr marL="0" algn="ctr" defTabSz="457200" rtl="0" eaLnBrk="1" latinLnBrk="0" hangingPunct="1"/>
                      <a:r>
                        <a:rPr lang="en-US" sz="2000" b="1" kern="1200" dirty="0" smtClean="0">
                          <a:solidFill>
                            <a:schemeClr val="tx1"/>
                          </a:solidFill>
                          <a:latin typeface="Century Gothic" pitchFamily="34" charset="0"/>
                          <a:ea typeface="+mj-ea"/>
                          <a:cs typeface="+mj-cs"/>
                        </a:rPr>
                        <a:t>Website</a:t>
                      </a:r>
                      <a:endParaRPr lang="en-US" sz="2000" b="1" kern="1200" dirty="0">
                        <a:solidFill>
                          <a:schemeClr val="tx1"/>
                        </a:solidFill>
                        <a:latin typeface="Century Gothic" pitchFamily="34"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US" sz="2000" b="1" kern="1200" dirty="0" smtClean="0">
                          <a:solidFill>
                            <a:schemeClr val="tx1"/>
                          </a:solidFill>
                          <a:latin typeface="Century Gothic" pitchFamily="34" charset="0"/>
                          <a:ea typeface="+mj-ea"/>
                          <a:cs typeface="+mj-cs"/>
                        </a:rPr>
                        <a:t>Username</a:t>
                      </a:r>
                      <a:endParaRPr lang="en-US" sz="2000" b="1" kern="1200" dirty="0">
                        <a:solidFill>
                          <a:schemeClr val="tx1"/>
                        </a:solidFill>
                        <a:latin typeface="Century Gothic" pitchFamily="34"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US" sz="2000" b="1" kern="1200" dirty="0" smtClean="0">
                          <a:solidFill>
                            <a:schemeClr val="tx1"/>
                          </a:solidFill>
                          <a:latin typeface="Century Gothic" pitchFamily="34" charset="0"/>
                          <a:ea typeface="+mj-ea"/>
                          <a:cs typeface="+mj-cs"/>
                        </a:rPr>
                        <a:t>Password</a:t>
                      </a:r>
                      <a:endParaRPr lang="en-US" sz="2000" b="1" kern="1200" dirty="0">
                        <a:solidFill>
                          <a:schemeClr val="tx1"/>
                        </a:solidFill>
                        <a:latin typeface="Century Gothic" pitchFamily="34" charset="0"/>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6141">
                <a:tc>
                  <a:txBody>
                    <a:bodyPr/>
                    <a:lstStyle/>
                    <a:p>
                      <a:r>
                        <a:rPr lang="en-US" dirty="0" smtClean="0">
                          <a:latin typeface="Monaco" pitchFamily="49" charset="0"/>
                        </a:rPr>
                        <a:t>https://accounts.google.com</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dirty="0" smtClean="0">
                          <a:latin typeface="Monaco" pitchFamily="49" charset="0"/>
                        </a:rPr>
                        <a:t>john</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7030A0"/>
                          </a:solidFill>
                          <a:latin typeface="Monaco" pitchFamily="49" charset="0"/>
                        </a:rPr>
                        <a:t>0xf3f44a…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55929">
                <a:tc>
                  <a:txBody>
                    <a:bodyPr/>
                    <a:lstStyle/>
                    <a:p>
                      <a:r>
                        <a:rPr lang="en-US" dirty="0" smtClean="0">
                          <a:latin typeface="Monaco" pitchFamily="49" charset="0"/>
                        </a:rPr>
                        <a:t>https://facebook.com</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err="1" smtClean="0">
                          <a:latin typeface="Monaco" pitchFamily="49" charset="0"/>
                        </a:rPr>
                        <a:t>johnathon</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solidFill>
                            <a:srgbClr val="7030A0"/>
                          </a:solidFill>
                          <a:latin typeface="Monaco" pitchFamily="49" charset="0"/>
                        </a:rPr>
                        <a:t>0x3bc52e…</a:t>
                      </a:r>
                      <a:endParaRPr lang="en-US" dirty="0">
                        <a:solidFill>
                          <a:srgbClr val="7030A0"/>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dirty="0" smtClean="0">
                          <a:latin typeface="Monaco" pitchFamily="49" charset="0"/>
                        </a:rPr>
                        <a:t>https://my.wisc.edu</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latin typeface="Monaco" pitchFamily="49" charset="0"/>
                        </a:rPr>
                        <a:t>john89</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solidFill>
                            <a:srgbClr val="7030A0"/>
                          </a:solidFill>
                          <a:latin typeface="Monaco" pitchFamily="49" charset="0"/>
                        </a:rPr>
                        <a:t>0x45e373…</a:t>
                      </a:r>
                      <a:endParaRPr lang="en-US" dirty="0">
                        <a:solidFill>
                          <a:srgbClr val="7030A0"/>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356141">
                <a:tc>
                  <a:txBody>
                    <a:bodyPr/>
                    <a:lstStyle/>
                    <a:p>
                      <a:r>
                        <a:rPr lang="en-US" dirty="0" smtClean="0">
                          <a:latin typeface="Monaco" pitchFamily="49" charset="0"/>
                        </a:rPr>
                        <a:t>http://www.uwcu.org</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latin typeface="Monaco" pitchFamily="49" charset="0"/>
                        </a:rPr>
                        <a:t>john</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dirty="0" smtClean="0">
                          <a:solidFill>
                            <a:srgbClr val="7030A0"/>
                          </a:solidFill>
                          <a:latin typeface="Monaco" pitchFamily="49" charset="0"/>
                        </a:rPr>
                        <a:t>0x38b8ea…</a:t>
                      </a:r>
                      <a:endParaRPr lang="en-US" dirty="0">
                        <a:solidFill>
                          <a:srgbClr val="7030A0"/>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59187">
                <a:tc>
                  <a:txBody>
                    <a:bodyPr/>
                    <a:lstStyle/>
                    <a:p>
                      <a:r>
                        <a:rPr lang="en-US" dirty="0" smtClean="0">
                          <a:latin typeface="Monaco" pitchFamily="49" charset="0"/>
                        </a:rPr>
                        <a:t>https://www.regonline.com</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Monaco" pitchFamily="49" charset="0"/>
                        </a:rPr>
                        <a:t>john4</a:t>
                      </a:r>
                      <a:endParaRPr lang="en-US" dirty="0">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solidFill>
                            <a:srgbClr val="7030A0"/>
                          </a:solidFill>
                          <a:latin typeface="Monaco" pitchFamily="49" charset="0"/>
                        </a:rPr>
                        <a:t>0xe3188a…</a:t>
                      </a:r>
                      <a:endParaRPr lang="en-US" dirty="0">
                        <a:solidFill>
                          <a:srgbClr val="7030A0"/>
                        </a:solidFill>
                        <a:latin typeface="Monaco"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2743200" y="1737360"/>
            <a:ext cx="3406702" cy="400110"/>
          </a:xfrm>
          <a:prstGeom prst="rect">
            <a:avLst/>
          </a:prstGeom>
          <a:noFill/>
        </p:spPr>
        <p:txBody>
          <a:bodyPr wrap="none" rtlCol="0">
            <a:spAutoFit/>
          </a:bodyPr>
          <a:lstStyle/>
          <a:p>
            <a:pPr algn="ctr"/>
            <a:r>
              <a:rPr lang="en-US" sz="2000" dirty="0" smtClean="0">
                <a:latin typeface="Century Gothic" pitchFamily="34" charset="0"/>
              </a:rPr>
              <a:t>Master Password:</a:t>
            </a:r>
            <a:r>
              <a:rPr lang="en-US" sz="2000" dirty="0" smtClean="0"/>
              <a:t>  </a:t>
            </a:r>
            <a:r>
              <a:rPr lang="en-US" dirty="0" smtClean="0">
                <a:solidFill>
                  <a:srgbClr val="F79646">
                    <a:lumMod val="75000"/>
                  </a:srgbClr>
                </a:solidFill>
                <a:latin typeface="Monaco" pitchFamily="49" charset="0"/>
              </a:rPr>
              <a:t>mypass4</a:t>
            </a:r>
            <a:endParaRPr lang="en-US" dirty="0">
              <a:latin typeface="Monaco" pitchFamily="49" charset="0"/>
            </a:endParaRPr>
          </a:p>
        </p:txBody>
      </p:sp>
      <p:sp>
        <p:nvSpPr>
          <p:cNvPr id="7" name="Rectangle 6"/>
          <p:cNvSpPr/>
          <p:nvPr/>
        </p:nvSpPr>
        <p:spPr>
          <a:xfrm>
            <a:off x="1227118" y="4989343"/>
            <a:ext cx="6954774" cy="1015663"/>
          </a:xfrm>
          <a:prstGeom prst="rect">
            <a:avLst/>
          </a:prstGeom>
        </p:spPr>
        <p:txBody>
          <a:bodyPr wrap="square">
            <a:spAutoFit/>
          </a:bodyPr>
          <a:lstStyle/>
          <a:p>
            <a:pPr marL="285750" indent="-285750">
              <a:buFont typeface="Arial" pitchFamily="34" charset="0"/>
              <a:buChar char="•"/>
            </a:pPr>
            <a:r>
              <a:rPr lang="en-US" sz="2000" dirty="0" smtClean="0">
                <a:latin typeface="Century Gothic" pitchFamily="34" charset="0"/>
              </a:rPr>
              <a:t>Encrypted </a:t>
            </a:r>
            <a:r>
              <a:rPr lang="en-US" sz="2000" dirty="0">
                <a:latin typeface="Century Gothic" pitchFamily="34" charset="0"/>
              </a:rPr>
              <a:t>with </a:t>
            </a:r>
            <a:r>
              <a:rPr lang="en-US" sz="2000" dirty="0" smtClean="0">
                <a:latin typeface="Century Gothic" pitchFamily="34" charset="0"/>
              </a:rPr>
              <a:t>a master password</a:t>
            </a:r>
          </a:p>
          <a:p>
            <a:pPr marL="285750" indent="-285750">
              <a:buFont typeface="Arial" pitchFamily="34" charset="0"/>
              <a:buChar char="•"/>
            </a:pPr>
            <a:r>
              <a:rPr lang="en-US" sz="2000" dirty="0" smtClean="0">
                <a:latin typeface="Century Gothic" pitchFamily="34" charset="0"/>
              </a:rPr>
              <a:t>Stored on the cloud for ease of accessibility</a:t>
            </a:r>
          </a:p>
          <a:p>
            <a:pPr marL="285750" indent="-285750">
              <a:buFont typeface="Arial" pitchFamily="34" charset="0"/>
              <a:buChar char="•"/>
            </a:pPr>
            <a:endParaRPr lang="en-US" sz="2000" dirty="0">
              <a:latin typeface="Century Gothic" pitchFamily="34" charset="0"/>
            </a:endParaRPr>
          </a:p>
        </p:txBody>
      </p:sp>
    </p:spTree>
    <p:extLst>
      <p:ext uri="{BB962C8B-B14F-4D97-AF65-F5344CB8AC3E}">
        <p14:creationId xmlns:p14="http://schemas.microsoft.com/office/powerpoint/2010/main" val="321175406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Summary of Our Work</a:t>
            </a:r>
            <a:endParaRPr lang="en-US" dirty="0">
              <a:latin typeface="Century Gothic" pitchFamily="34" charset="0"/>
            </a:endParaRPr>
          </a:p>
        </p:txBody>
      </p:sp>
      <p:sp>
        <p:nvSpPr>
          <p:cNvPr id="5" name="Rectangle 4"/>
          <p:cNvSpPr/>
          <p:nvPr/>
        </p:nvSpPr>
        <p:spPr>
          <a:xfrm>
            <a:off x="5281834" y="1739867"/>
            <a:ext cx="344119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Offline Brute-</a:t>
            </a:r>
          </a:p>
          <a:p>
            <a:pPr algn="ctr"/>
            <a:r>
              <a:rPr lang="en-US" sz="36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Force Attack</a:t>
            </a:r>
            <a:endParaRPr lang="en-US" sz="36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3075" name="Picture 3" descr="C:\Users\Windows Admin\AppData\Local\Microsoft\Windows\Temporary Internet Files\Content.IE5\8IRX1R6D\Sign-Ban0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4740" y="1315819"/>
            <a:ext cx="1782253" cy="17822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45608" y="3098072"/>
            <a:ext cx="3797630" cy="247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81834" y="4709130"/>
            <a:ext cx="3725177" cy="830997"/>
          </a:xfrm>
          <a:prstGeom prst="rect">
            <a:avLst/>
          </a:prstGeom>
          <a:solidFill>
            <a:schemeClr val="accent6">
              <a:lumMod val="40000"/>
              <a:lumOff val="60000"/>
            </a:schemeClr>
          </a:solidFill>
        </p:spPr>
        <p:txBody>
          <a:bodyPr wrap="square" lIns="91440" tIns="45720" rIns="91440" bIns="45720">
            <a:spAutoFit/>
          </a:bodyPr>
          <a:lstStyle/>
          <a:p>
            <a:pPr algn="ctr"/>
            <a:r>
              <a:rPr lang="en-US" sz="2400" cap="none" spc="0" dirty="0" smtClean="0">
                <a:ln w="1905"/>
                <a:effectLst>
                  <a:innerShdw blurRad="69850" dist="43180" dir="5400000">
                    <a:srgbClr val="000000">
                      <a:alpha val="65000"/>
                    </a:srgbClr>
                  </a:innerShdw>
                </a:effectLst>
              </a:rPr>
              <a:t>Weakness in only prior work </a:t>
            </a:r>
            <a:r>
              <a:rPr lang="en-US" sz="2400" b="1" cap="none" spc="0" dirty="0" err="1" smtClean="0">
                <a:ln w="1905"/>
                <a:effectLst>
                  <a:innerShdw blurRad="69850" dist="43180" dir="5400000">
                    <a:srgbClr val="000000">
                      <a:alpha val="65000"/>
                    </a:srgbClr>
                  </a:innerShdw>
                </a:effectLst>
              </a:rPr>
              <a:t>Kamouflage</a:t>
            </a:r>
            <a:endParaRPr lang="en-US" sz="2400" b="1" cap="none" spc="0" dirty="0">
              <a:ln w="1905"/>
              <a:effectLst>
                <a:innerShdw blurRad="69850" dist="43180" dir="5400000">
                  <a:srgbClr val="000000">
                    <a:alpha val="65000"/>
                  </a:srgbClr>
                </a:innerShdw>
              </a:effectLst>
            </a:endParaRPr>
          </a:p>
        </p:txBody>
      </p:sp>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28586" y="2124030"/>
            <a:ext cx="2213664" cy="171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06016" y="3835626"/>
            <a:ext cx="1140711" cy="128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descr="https://www-techinasiacom.netdna-ssl.com/wp-content/uploads/2009/07/Stop.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2204" y="2018202"/>
            <a:ext cx="3106427" cy="310642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rot="2732944">
            <a:off x="1098810" y="3109749"/>
            <a:ext cx="257557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NoCrack</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Rectangle 2"/>
          <p:cNvSpPr/>
          <p:nvPr/>
        </p:nvSpPr>
        <p:spPr>
          <a:xfrm>
            <a:off x="6358115" y="1784937"/>
            <a:ext cx="126188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NLE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96748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wd">
                                    <p:tmAbs val="100"/>
                                  </p:iterate>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p:cTn id="22" dur="500" fill="hold"/>
                                        <p:tgtEl>
                                          <p:spTgt spid="3075"/>
                                        </p:tgtEl>
                                        <p:attrNameLst>
                                          <p:attrName>ppt_w</p:attrName>
                                        </p:attrNameLst>
                                      </p:cBhvr>
                                      <p:tavLst>
                                        <p:tav tm="0">
                                          <p:val>
                                            <p:fltVal val="0"/>
                                          </p:val>
                                        </p:tav>
                                        <p:tav tm="100000">
                                          <p:val>
                                            <p:strVal val="#ppt_w"/>
                                          </p:val>
                                        </p:tav>
                                      </p:tavLst>
                                    </p:anim>
                                    <p:anim calcmode="lin" valueType="num">
                                      <p:cBhvr>
                                        <p:cTn id="23" dur="500" fill="hold"/>
                                        <p:tgtEl>
                                          <p:spTgt spid="3075"/>
                                        </p:tgtEl>
                                        <p:attrNameLst>
                                          <p:attrName>ppt_h</p:attrName>
                                        </p:attrNameLst>
                                      </p:cBhvr>
                                      <p:tavLst>
                                        <p:tav tm="0">
                                          <p:val>
                                            <p:fltVal val="0"/>
                                          </p:val>
                                        </p:tav>
                                        <p:tav tm="100000">
                                          <p:val>
                                            <p:strVal val="#ppt_h"/>
                                          </p:val>
                                        </p:tav>
                                      </p:tavLst>
                                    </p:anim>
                                    <p:animEffect transition="in" filter="fade">
                                      <p:cBhvr>
                                        <p:cTn id="24" dur="500"/>
                                        <p:tgtEl>
                                          <p:spTgt spid="30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7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0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Attacking </a:t>
            </a:r>
            <a:r>
              <a:rPr lang="en-US" dirty="0" err="1">
                <a:latin typeface="Century Gothic" pitchFamily="34" charset="0"/>
              </a:rPr>
              <a:t>Kamouflage</a:t>
            </a:r>
            <a:endParaRPr lang="en-US" dirty="0">
              <a:latin typeface="Century Gothic" pitchFamily="34" charset="0"/>
            </a:endParaRPr>
          </a:p>
        </p:txBody>
      </p:sp>
      <p:sp>
        <p:nvSpPr>
          <p:cNvPr id="46" name="TextBox 45"/>
          <p:cNvSpPr txBox="1"/>
          <p:nvPr/>
        </p:nvSpPr>
        <p:spPr>
          <a:xfrm>
            <a:off x="3744236" y="1397589"/>
            <a:ext cx="1664047" cy="923330"/>
          </a:xfrm>
          <a:prstGeom prst="rect">
            <a:avLst/>
          </a:prstGeom>
          <a:ln>
            <a:solidFill>
              <a:srgbClr val="7030A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err="1" smtClean="0">
                <a:solidFill>
                  <a:srgbClr val="7030A0"/>
                </a:solidFill>
                <a:latin typeface="Monaco"/>
              </a:rPr>
              <a:t>Kamouflage</a:t>
            </a:r>
            <a:endParaRPr lang="en-US" b="1" dirty="0" smtClean="0">
              <a:solidFill>
                <a:srgbClr val="7030A0"/>
              </a:solidFill>
              <a:latin typeface="Monaco"/>
            </a:endParaRPr>
          </a:p>
          <a:p>
            <a:pPr algn="ctr"/>
            <a:r>
              <a:rPr lang="en-US" b="1" dirty="0" smtClean="0">
                <a:solidFill>
                  <a:srgbClr val="7030A0"/>
                </a:solidFill>
                <a:latin typeface="Monaco"/>
              </a:rPr>
              <a:t>Vault </a:t>
            </a:r>
            <a:r>
              <a:rPr lang="en-US" b="1" dirty="0" err="1" smtClean="0">
                <a:solidFill>
                  <a:srgbClr val="7030A0"/>
                </a:solidFill>
                <a:latin typeface="Monaco"/>
              </a:rPr>
              <a:t>Ciphertext</a:t>
            </a:r>
            <a:endParaRPr lang="en-US" b="1" i="0" u="none" strike="noStrike" dirty="0">
              <a:effectLst/>
              <a:latin typeface="Arial"/>
            </a:endParaRPr>
          </a:p>
        </p:txBody>
      </p:sp>
      <p:sp>
        <p:nvSpPr>
          <p:cNvPr id="48" name="Oval 47"/>
          <p:cNvSpPr/>
          <p:nvPr/>
        </p:nvSpPr>
        <p:spPr>
          <a:xfrm>
            <a:off x="3705816" y="3083798"/>
            <a:ext cx="1740187" cy="902049"/>
          </a:xfrm>
          <a:prstGeom prst="ellipse">
            <a:avLst/>
          </a:prstGeom>
          <a:solidFill>
            <a:srgbClr val="008A3E"/>
          </a:solidFill>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a:t>
            </a:r>
            <a:r>
              <a:rPr lang="en-US" dirty="0" err="1" smtClean="0">
                <a:solidFill>
                  <a:schemeClr val="bg1"/>
                </a:solidFill>
                <a:latin typeface="Cambria Math" pitchFamily="18" charset="0"/>
                <a:ea typeface="Cambria Math" pitchFamily="18" charset="0"/>
              </a:rPr>
              <a:t>Kamouflage</a:t>
            </a:r>
            <a:r>
              <a:rPr lang="en-US" dirty="0" smtClean="0">
                <a:solidFill>
                  <a:schemeClr val="bg1"/>
                </a:solidFill>
                <a:latin typeface="Cambria Math" pitchFamily="18" charset="0"/>
                <a:ea typeface="Cambria Math" pitchFamily="18" charset="0"/>
              </a:rPr>
              <a:t>)</a:t>
            </a:r>
          </a:p>
        </p:txBody>
      </p:sp>
      <p:cxnSp>
        <p:nvCxnSpPr>
          <p:cNvPr id="49" name="Elbow Connector 48"/>
          <p:cNvCxnSpPr>
            <a:endCxn id="48" idx="2"/>
          </p:cNvCxnSpPr>
          <p:nvPr/>
        </p:nvCxnSpPr>
        <p:spPr>
          <a:xfrm flipV="1">
            <a:off x="1821116" y="3534823"/>
            <a:ext cx="1884700" cy="109864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8" idx="6"/>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6" idx="2"/>
            <a:endCxn id="48" idx="0"/>
          </p:cNvCxnSpPr>
          <p:nvPr/>
        </p:nvCxnSpPr>
        <p:spPr>
          <a:xfrm flipH="1">
            <a:off x="4575910" y="2320919"/>
            <a:ext cx="350" cy="762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pPr lvl="0" algn="ctr"/>
            <a:r>
              <a:rPr lang="en-US" sz="1600" b="1" dirty="0" smtClean="0">
                <a:solidFill>
                  <a:srgbClr val="F79646"/>
                </a:solidFill>
                <a:latin typeface="Monaco" pitchFamily="49" charset="0"/>
              </a:rPr>
              <a:t>…</a:t>
            </a:r>
            <a:endParaRPr lang="en-US" sz="1600" b="1"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dirty="0">
                <a:solidFill>
                  <a:schemeClr val="accent6"/>
                </a:solidFill>
                <a:latin typeface="Monaco" pitchFamily="49" charset="0"/>
              </a:rPr>
              <a:t>veronica</a:t>
            </a:r>
            <a:endParaRPr lang="en-US" sz="1600" dirty="0" smtClean="0">
              <a:solidFill>
                <a:schemeClr val="accent6"/>
              </a:solidFill>
              <a:latin typeface="Monaco" pitchFamily="49" charset="0"/>
            </a:endParaRPr>
          </a:p>
          <a:p>
            <a:pPr algn="ctr"/>
            <a:r>
              <a:rPr lang="en-US" sz="1600" dirty="0" smtClean="0">
                <a:solidFill>
                  <a:schemeClr val="accent6"/>
                </a:solidFill>
                <a:latin typeface="Monaco" pitchFamily="49" charset="0"/>
              </a:rPr>
              <a:t>viper01</a:t>
            </a:r>
          </a:p>
          <a:p>
            <a:pPr algn="ctr"/>
            <a:r>
              <a:rPr lang="en-US" sz="1600" dirty="0" smtClean="0">
                <a:solidFill>
                  <a:schemeClr val="accent6"/>
                </a:solidFill>
                <a:latin typeface="Monaco" pitchFamily="49" charset="0"/>
              </a:rPr>
              <a:t>violet9 </a:t>
            </a:r>
            <a:r>
              <a:rPr lang="en-US" sz="1600" dirty="0" err="1" smtClean="0">
                <a:solidFill>
                  <a:schemeClr val="accent6"/>
                </a:solidFill>
                <a:latin typeface="Monaco" pitchFamily="49" charset="0"/>
              </a:rPr>
              <a:t>whatsup</a:t>
            </a:r>
            <a:r>
              <a:rPr lang="en-US" sz="1600" strike="sngStrike" dirty="0" smtClean="0">
                <a:solidFill>
                  <a:schemeClr val="accent6"/>
                </a:solidFill>
                <a:latin typeface="Monaco" pitchFamily="49" charset="0"/>
              </a:rPr>
              <a:t>!</a:t>
            </a:r>
          </a:p>
          <a:p>
            <a:pPr algn="ctr"/>
            <a:r>
              <a:rPr lang="en-US" sz="1600" dirty="0" smtClean="0">
                <a:solidFill>
                  <a:schemeClr val="accent6"/>
                </a:solidFill>
                <a:latin typeface="Monaco" pitchFamily="49" charset="0"/>
              </a:rPr>
              <a:t>Wlidcat2</a:t>
            </a:r>
          </a:p>
          <a:p>
            <a:pPr algn="ctr"/>
            <a:r>
              <a:rPr lang="en-US" sz="1600" dirty="0" smtClean="0">
                <a:solidFill>
                  <a:schemeClr val="accent6"/>
                </a:solidFill>
                <a:latin typeface="Monaco" pitchFamily="49" charset="0"/>
              </a:rPr>
              <a:t>year2012</a:t>
            </a:r>
          </a:p>
          <a:p>
            <a:pPr algn="ctr"/>
            <a:r>
              <a:rPr lang="en-US" sz="1600" dirty="0" smtClean="0">
                <a:solidFill>
                  <a:schemeClr val="accent6"/>
                </a:solidFill>
                <a:latin typeface="Monaco" pitchFamily="49" charset="0"/>
              </a:rPr>
              <a:t>secret7</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pPr algn="ctr"/>
            <a:endParaRPr lang="en-US" sz="1600" dirty="0">
              <a:solidFill>
                <a:schemeClr val="accent6"/>
              </a:solidFill>
              <a:latin typeface="Monaco" pitchFamily="49" charset="0"/>
            </a:endParaRPr>
          </a:p>
        </p:txBody>
      </p:sp>
      <p:sp>
        <p:nvSpPr>
          <p:cNvPr id="20" name="TextBox 19"/>
          <p:cNvSpPr txBox="1"/>
          <p:nvPr/>
        </p:nvSpPr>
        <p:spPr>
          <a:xfrm>
            <a:off x="6473838" y="2962166"/>
            <a:ext cx="1347512"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az-Cyrl-AZ" sz="1600" dirty="0" smtClean="0">
                <a:latin typeface="Arial"/>
              </a:rPr>
              <a:t>١</a:t>
            </a:r>
            <a:r>
              <a:rPr lang="en-US" sz="1600" dirty="0" smtClean="0">
                <a:latin typeface="Arial"/>
              </a:rPr>
              <a:t>ʇ</a:t>
            </a:r>
            <a:r>
              <a:rPr lang="hy-AM" sz="1600" dirty="0">
                <a:latin typeface="Arial"/>
              </a:rPr>
              <a:t>ե</a:t>
            </a:r>
            <a:r>
              <a:rPr lang="x-none" sz="1600" dirty="0">
                <a:latin typeface="Arial"/>
              </a:rPr>
              <a:t>र࢒</a:t>
            </a:r>
            <a:r>
              <a:rPr lang="vi-VN" sz="1600" dirty="0"/>
              <a:t>ݠ</a:t>
            </a:r>
            <a:r>
              <a:rPr lang="az-Cyrl-AZ" sz="1600" dirty="0">
                <a:latin typeface="Arial"/>
              </a:rPr>
              <a:t>Т</a:t>
            </a:r>
            <a:r>
              <a:rPr lang="syr-SY" sz="1600" dirty="0" smtClean="0">
                <a:latin typeface="Arial"/>
              </a:rPr>
              <a:t>݈</a:t>
            </a:r>
            <a:r>
              <a:rPr lang="hy-AM" sz="1600" dirty="0" smtClean="0">
                <a:latin typeface="Arial"/>
              </a:rPr>
              <a:t>ր</a:t>
            </a:r>
            <a:r>
              <a:rPr lang="hy-AM" sz="1600" dirty="0">
                <a:latin typeface="Arial"/>
              </a:rPr>
              <a:t>͖</a:t>
            </a:r>
            <a:r>
              <a:rPr lang="x-none" sz="1600" dirty="0">
                <a:latin typeface="Arial"/>
              </a:rPr>
              <a:t>ृ</a:t>
            </a:r>
            <a:r>
              <a:rPr lang="vi-VN" sz="1600" dirty="0"/>
              <a:t>ݩ̣</a:t>
            </a:r>
            <a:r>
              <a:rPr lang="syr-SY" sz="1600" dirty="0">
                <a:latin typeface="Arial"/>
              </a:rPr>
              <a:t>ܔܢ</a:t>
            </a:r>
            <a:r>
              <a:rPr lang="hy-AM" sz="1600" dirty="0">
                <a:latin typeface="Arial"/>
              </a:rPr>
              <a:t>Գ</a:t>
            </a:r>
            <a:r>
              <a:rPr lang="as-IN" sz="1600" dirty="0">
                <a:latin typeface="Arial"/>
              </a:rPr>
              <a:t>঒̡̹ࢗ</a:t>
            </a:r>
            <a:r>
              <a:rPr lang="el-GR" sz="1600" dirty="0" smtClean="0">
                <a:latin typeface="Arial"/>
              </a:rPr>
              <a:t>΄</a:t>
            </a:r>
            <a:r>
              <a:rPr lang="ps-AF" sz="1600" dirty="0">
                <a:latin typeface="Arial"/>
              </a:rPr>
              <a:t>ݖ</a:t>
            </a:r>
            <a:r>
              <a:rPr lang="x-none" sz="1600" dirty="0">
                <a:latin typeface="Arial"/>
              </a:rPr>
              <a:t>ऐख२࢓</a:t>
            </a:r>
            <a:r>
              <a:rPr lang="hy-AM" sz="1600" dirty="0" smtClean="0">
                <a:latin typeface="Arial"/>
              </a:rPr>
              <a:t>ձճ</a:t>
            </a:r>
            <a:r>
              <a:rPr lang="vi-VN" sz="1600" dirty="0"/>
              <a:t>ʙ</a:t>
            </a:r>
            <a:r>
              <a:rPr lang="az-Cyrl-AZ" sz="1600" dirty="0">
                <a:latin typeface="Arial"/>
              </a:rPr>
              <a:t>Ж͇ـ</a:t>
            </a:r>
            <a:r>
              <a:rPr lang="as-IN" sz="1600" dirty="0">
                <a:latin typeface="Arial"/>
              </a:rPr>
              <a:t>গ</a:t>
            </a:r>
            <a:r>
              <a:rPr lang="x-none" sz="1600" dirty="0">
                <a:latin typeface="Arial"/>
              </a:rPr>
              <a:t>उ</a:t>
            </a:r>
            <a:r>
              <a:rPr lang="az-Cyrl-AZ" sz="1600" dirty="0">
                <a:latin typeface="Arial"/>
              </a:rPr>
              <a:t>Ш</a:t>
            </a:r>
            <a:r>
              <a:rPr lang="vi-VN" sz="1600" dirty="0"/>
              <a:t>ɱ</a:t>
            </a:r>
            <a:r>
              <a:rPr lang="ps-AF" sz="1600" dirty="0" smtClean="0">
                <a:latin typeface="Arial"/>
              </a:rPr>
              <a:t>݀</a:t>
            </a:r>
            <a:r>
              <a:rPr lang="az-Cyrl-AZ" sz="1600" dirty="0" smtClean="0">
                <a:latin typeface="Arial"/>
              </a:rPr>
              <a:t>йԐ</a:t>
            </a:r>
            <a:r>
              <a:rPr lang="hy-AM" sz="1600" dirty="0" smtClean="0">
                <a:latin typeface="Arial"/>
              </a:rPr>
              <a:t>գ</a:t>
            </a:r>
            <a:r>
              <a:rPr lang="x-none" sz="1600" dirty="0">
                <a:latin typeface="Arial"/>
              </a:rPr>
              <a:t>ै̷</a:t>
            </a:r>
            <a:r>
              <a:rPr lang="az-Cyrl-AZ" sz="1600" dirty="0" smtClean="0">
                <a:latin typeface="Arial"/>
              </a:rPr>
              <a:t>ѡ</a:t>
            </a:r>
            <a:r>
              <a:rPr lang="vi-VN" sz="1600" dirty="0" smtClean="0"/>
              <a:t>ʂ̀</a:t>
            </a:r>
            <a:r>
              <a:rPr lang="x-none" sz="1600" dirty="0" smtClean="0">
                <a:latin typeface="Arial"/>
              </a:rPr>
              <a:t>ख़</a:t>
            </a:r>
            <a:endParaRPr lang="en-US" sz="1600" dirty="0">
              <a:latin typeface="Arial"/>
            </a:endParaRPr>
          </a:p>
        </p:txBody>
      </p:sp>
      <p:sp>
        <p:nvSpPr>
          <p:cNvPr id="6" name="TextBox 5"/>
          <p:cNvSpPr txBox="1"/>
          <p:nvPr/>
        </p:nvSpPr>
        <p:spPr>
          <a:xfrm>
            <a:off x="3243231" y="5901045"/>
            <a:ext cx="266605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solidFill>
                  <a:schemeClr val="tx1"/>
                </a:solidFill>
                <a:effectLst>
                  <a:outerShdw blurRad="38100" dist="38100" dir="2700000" algn="tl">
                    <a:srgbClr val="000000">
                      <a:alpha val="43137"/>
                    </a:srgbClr>
                  </a:outerShdw>
                </a:effectLst>
                <a:latin typeface="Century Gothic" pitchFamily="34" charset="0"/>
                <a:ea typeface="Cambria Math" pitchFamily="18" charset="0"/>
              </a:rPr>
              <a:t>SPEED UP!!</a:t>
            </a:r>
            <a:r>
              <a:rPr lang="en-US" sz="2400" dirty="0" smtClean="0">
                <a:solidFill>
                  <a:schemeClr val="tx1"/>
                </a:solidFill>
                <a:latin typeface="Century Gothic" pitchFamily="34" charset="0"/>
                <a:ea typeface="Cambria Math" pitchFamily="18" charset="0"/>
              </a:rPr>
              <a:t> </a:t>
            </a:r>
          </a:p>
        </p:txBody>
      </p:sp>
      <p:sp>
        <p:nvSpPr>
          <p:cNvPr id="14" name="Circular Arrow 13"/>
          <p:cNvSpPr/>
          <p:nvPr/>
        </p:nvSpPr>
        <p:spPr>
          <a:xfrm rot="5400000" flipV="1">
            <a:off x="81928" y="3611118"/>
            <a:ext cx="1255470" cy="1234911"/>
          </a:xfrm>
          <a:prstGeom prst="circularArrow">
            <a:avLst>
              <a:gd name="adj1" fmla="val 6677"/>
              <a:gd name="adj2" fmla="val 1058882"/>
              <a:gd name="adj3" fmla="val 20441937"/>
              <a:gd name="adj4" fmla="val 10800000"/>
              <a:gd name="adj5" fmla="val 115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07763" y="1655649"/>
            <a:ext cx="2238711" cy="830997"/>
          </a:xfrm>
          <a:prstGeom prst="rect">
            <a:avLst/>
          </a:prstGeom>
          <a:noFill/>
        </p:spPr>
        <p:txBody>
          <a:bodyPr wrap="square" rtlCol="0">
            <a:spAutoFit/>
          </a:bodyPr>
          <a:lstStyle/>
          <a:p>
            <a:pPr algn="ctr"/>
            <a:r>
              <a:rPr lang="en-US" sz="1600" dirty="0" smtClean="0">
                <a:latin typeface="Century Gothic" pitchFamily="34" charset="0"/>
              </a:rPr>
              <a:t>Attacker’s ordering</a:t>
            </a:r>
          </a:p>
          <a:p>
            <a:pPr algn="ctr"/>
            <a:r>
              <a:rPr lang="en-US" sz="1600" dirty="0" smtClean="0">
                <a:latin typeface="Century Gothic" pitchFamily="34" charset="0"/>
              </a:rPr>
              <a:t>of  master password guesses</a:t>
            </a:r>
            <a:endParaRPr lang="en-US" sz="1600" dirty="0">
              <a:latin typeface="Century Gothic" pitchFamily="34" charset="0"/>
            </a:endParaRPr>
          </a:p>
        </p:txBody>
      </p:sp>
      <p:pic>
        <p:nvPicPr>
          <p:cNvPr id="1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Callout 18"/>
          <p:cNvSpPr/>
          <p:nvPr/>
        </p:nvSpPr>
        <p:spPr>
          <a:xfrm>
            <a:off x="3293533" y="4126454"/>
            <a:ext cx="3657600" cy="1298377"/>
          </a:xfrm>
          <a:prstGeom prst="wedgeEllipseCallout">
            <a:avLst>
              <a:gd name="adj1" fmla="val 57627"/>
              <a:gd name="adj2" fmla="val 52593"/>
            </a:avLst>
          </a:prstGeom>
          <a:noFill/>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sz="2000" dirty="0">
                <a:solidFill>
                  <a:srgbClr val="FF0000"/>
                </a:solidFill>
                <a:latin typeface="Century Gothic" pitchFamily="34" charset="0"/>
                <a:ea typeface="Cambria Math" pitchFamily="18" charset="0"/>
              </a:rPr>
              <a:t>Ignore the guesses </a:t>
            </a:r>
            <a:r>
              <a:rPr lang="en-US" sz="2000" dirty="0" smtClean="0">
                <a:solidFill>
                  <a:srgbClr val="FF0000"/>
                </a:solidFill>
                <a:latin typeface="Century Gothic" pitchFamily="34" charset="0"/>
                <a:ea typeface="Cambria Math" pitchFamily="18" charset="0"/>
              </a:rPr>
              <a:t>that don’t </a:t>
            </a:r>
            <a:r>
              <a:rPr lang="en-US" sz="2000" dirty="0">
                <a:solidFill>
                  <a:srgbClr val="FF0000"/>
                </a:solidFill>
                <a:latin typeface="Century Gothic" pitchFamily="34" charset="0"/>
                <a:ea typeface="Cambria Math" pitchFamily="18" charset="0"/>
              </a:rPr>
              <a:t>match the template.</a:t>
            </a:r>
            <a:endParaRPr lang="en-US" sz="2000" dirty="0">
              <a:solidFill>
                <a:srgbClr val="FF0000"/>
              </a:solidFill>
              <a:latin typeface="Century Gothic" pitchFamily="34" charset="0"/>
            </a:endParaRPr>
          </a:p>
        </p:txBody>
      </p:sp>
      <p:cxnSp>
        <p:nvCxnSpPr>
          <p:cNvPr id="5" name="Straight Connector 4"/>
          <p:cNvCxnSpPr/>
          <p:nvPr/>
        </p:nvCxnSpPr>
        <p:spPr>
          <a:xfrm>
            <a:off x="867102" y="3907017"/>
            <a:ext cx="9067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93374" y="4122481"/>
            <a:ext cx="9067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93374" y="4358961"/>
            <a:ext cx="9067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694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Offline Brute Force Attack</a:t>
            </a: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(PKCS#5)</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a:off x="1875692" y="2950046"/>
            <a:ext cx="1830124" cy="584777"/>
          </a:xfrm>
          <a:prstGeom prst="bentConnector3">
            <a:avLst>
              <a:gd name="adj1" fmla="val 4658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dirty="0">
                <a:solidFill>
                  <a:schemeClr val="accent4">
                    <a:lumMod val="75000"/>
                  </a:schemeClr>
                </a:solidFill>
                <a:latin typeface="Arial" pitchFamily="34" charset="0"/>
                <a:cs typeface="Arial" pitchFamily="34" charset="0"/>
              </a:rPr>
              <a:t>?%?</a:t>
            </a:r>
            <a:r>
              <a:rPr lang="en-US" sz="1600" dirty="0">
                <a:solidFill>
                  <a:schemeClr val="accent4">
                    <a:lumMod val="75000"/>
                  </a:schemeClr>
                </a:solidFill>
                <a:latin typeface="Arial" pitchFamily="34" charset="0"/>
                <a:cs typeface="Arial" pitchFamily="34" charset="0"/>
              </a:rPr>
              <a:t>U?</a:t>
            </a:r>
            <a:r>
              <a:rPr lang="x-none" sz="1600" dirty="0">
                <a:solidFill>
                  <a:schemeClr val="accent4">
                    <a:lumMod val="75000"/>
                  </a:schemeClr>
                </a:solidFill>
                <a:latin typeface="Arial" pitchFamily="34" charset="0"/>
                <a:cs typeface="Arial" pitchFamily="34" charset="0"/>
              </a:rPr>
              <a:t>ऑ</a:t>
            </a:r>
            <a:r>
              <a:rPr lang="dv-MV" sz="1600" dirty="0">
                <a:solidFill>
                  <a:schemeClr val="accent4">
                    <a:lumMod val="75000"/>
                  </a:schemeClr>
                </a:solidFill>
                <a:latin typeface="Arial" pitchFamily="34" charset="0"/>
                <a:cs typeface="Arial" pitchFamily="34" charset="0"/>
              </a:rPr>
              <a:t>ޕ</a:t>
            </a:r>
            <a:r>
              <a:rPr lang="ar-AE" sz="1600" dirty="0">
                <a:solidFill>
                  <a:schemeClr val="accent4">
                    <a:lumMod val="75000"/>
                  </a:schemeClr>
                </a:solidFill>
                <a:latin typeface="Arial" pitchFamily="34" charset="0"/>
                <a:cs typeface="Arial" pitchFamily="34" charset="0"/>
              </a:rPr>
              <a:t>؆</a:t>
            </a:r>
            <a:r>
              <a:rPr lang="x-none" sz="1600" dirty="0">
                <a:solidFill>
                  <a:schemeClr val="accent4">
                    <a:lumMod val="75000"/>
                  </a:schemeClr>
                </a:solidFill>
                <a:latin typeface="Arial" pitchFamily="34" charset="0"/>
                <a:cs typeface="Arial" pitchFamily="34" charset="0"/>
              </a:rPr>
              <a:t>ॠ</a:t>
            </a:r>
            <a:r>
              <a:rPr lang="ar-AE" sz="1600" dirty="0">
                <a:solidFill>
                  <a:schemeClr val="accent4">
                    <a:lumMod val="75000"/>
                  </a:schemeClr>
                </a:solidFill>
                <a:latin typeface="Arial" pitchFamily="34" charset="0"/>
                <a:cs typeface="Arial" pitchFamily="34" charset="0"/>
              </a:rPr>
              <a:t>ؕ</a:t>
            </a:r>
            <a:r>
              <a:rPr lang="x-none" sz="1600" dirty="0">
                <a:solidFill>
                  <a:schemeClr val="accent4">
                    <a:lumMod val="75000"/>
                  </a:schemeClr>
                </a:solidFill>
                <a:latin typeface="Arial" pitchFamily="34" charset="0"/>
                <a:cs typeface="Arial" pitchFamily="34" charset="0"/>
              </a:rPr>
              <a:t>ी</a:t>
            </a:r>
            <a:r>
              <a:rPr lang="ar-AE" sz="1600" dirty="0">
                <a:solidFill>
                  <a:schemeClr val="accent4">
                    <a:lumMod val="75000"/>
                  </a:schemeClr>
                </a:solidFill>
                <a:latin typeface="Arial" pitchFamily="34" charset="0"/>
                <a:cs typeface="Arial" pitchFamily="34" charset="0"/>
              </a:rPr>
              <a:t>ڐ</a:t>
            </a:r>
            <a:r>
              <a:rPr lang="en-US" sz="1600" dirty="0">
                <a:solidFill>
                  <a:schemeClr val="accent4">
                    <a:lumMod val="75000"/>
                  </a:schemeClr>
                </a:solidFill>
                <a:latin typeface="Arial" pitchFamily="34" charset="0"/>
                <a:cs typeface="Arial" pitchFamily="34" charset="0"/>
              </a:rPr>
              <a:t>ʁ Á</a:t>
            </a:r>
            <a:r>
              <a:rPr lang="ja-JP" altLang="en-US" sz="1600" dirty="0">
                <a:solidFill>
                  <a:schemeClr val="accent4">
                    <a:lumMod val="75000"/>
                  </a:schemeClr>
                </a:solidFill>
                <a:latin typeface="Arial" pitchFamily="34" charset="0"/>
                <a:cs typeface="Arial" pitchFamily="34" charset="0"/>
              </a:rPr>
              <a:t>趭</a:t>
            </a:r>
            <a:r>
              <a:rPr lang="ar-AE" sz="1600" dirty="0">
                <a:solidFill>
                  <a:schemeClr val="accent4">
                    <a:lumMod val="75000"/>
                  </a:schemeClr>
                </a:solidFill>
                <a:latin typeface="Arial" pitchFamily="34" charset="0"/>
                <a:cs typeface="Arial" pitchFamily="34" charset="0"/>
              </a:rPr>
              <a:t>؆</a:t>
            </a:r>
            <a:r>
              <a:rPr lang="x-none" sz="1600" dirty="0">
                <a:solidFill>
                  <a:schemeClr val="accent4">
                    <a:lumMod val="75000"/>
                  </a:schemeClr>
                </a:solidFill>
                <a:latin typeface="Arial" pitchFamily="34" charset="0"/>
                <a:cs typeface="Arial" pitchFamily="34" charset="0"/>
              </a:rPr>
              <a:t>ॠ</a:t>
            </a:r>
            <a:r>
              <a:rPr lang="ar-AE" sz="1600" dirty="0">
                <a:solidFill>
                  <a:schemeClr val="accent4">
                    <a:lumMod val="75000"/>
                  </a:schemeClr>
                </a:solidFill>
                <a:latin typeface="Arial" pitchFamily="34" charset="0"/>
                <a:cs typeface="Arial" pitchFamily="34" charset="0"/>
              </a:rPr>
              <a:t>ؕ</a:t>
            </a:r>
            <a:r>
              <a:rPr lang="en-US" sz="1600" dirty="0">
                <a:solidFill>
                  <a:schemeClr val="accent4">
                    <a:lumMod val="75000"/>
                  </a:schemeClr>
                </a:solidFill>
                <a:latin typeface="Arial" pitchFamily="34" charset="0"/>
                <a:cs typeface="Arial" pitchFamily="34" charset="0"/>
              </a:rPr>
              <a:t>?a</a:t>
            </a:r>
            <a:r>
              <a:rPr lang="ar-AE" sz="1600" dirty="0">
                <a:solidFill>
                  <a:schemeClr val="accent4">
                    <a:lumMod val="75000"/>
                  </a:schemeClr>
                </a:solidFill>
                <a:latin typeface="Arial" pitchFamily="34" charset="0"/>
                <a:cs typeface="Arial" pitchFamily="34" charset="0"/>
              </a:rPr>
              <a:t>ڐ</a:t>
            </a:r>
            <a:r>
              <a:rPr lang="en-US" sz="1600" dirty="0">
                <a:solidFill>
                  <a:schemeClr val="accent4">
                    <a:lumMod val="75000"/>
                  </a:schemeClr>
                </a:solidFill>
                <a:latin typeface="Arial" pitchFamily="34" charset="0"/>
                <a:cs typeface="Arial" pitchFamily="34" charset="0"/>
              </a:rPr>
              <a:t>ʁ</a:t>
            </a:r>
            <a:r>
              <a:rPr lang="hy-AM" sz="1600" dirty="0">
                <a:solidFill>
                  <a:schemeClr val="accent4">
                    <a:lumMod val="75000"/>
                  </a:schemeClr>
                </a:solidFill>
                <a:latin typeface="Arial" pitchFamily="34" charset="0"/>
                <a:cs typeface="Arial" pitchFamily="34" charset="0"/>
              </a:rPr>
              <a:t> </a:t>
            </a:r>
            <a:r>
              <a:rPr lang="ja-JP" altLang="en-US" sz="1600" dirty="0">
                <a:solidFill>
                  <a:schemeClr val="accent4">
                    <a:lumMod val="75000"/>
                  </a:schemeClr>
                </a:solidFill>
                <a:latin typeface="Arial" pitchFamily="34" charset="0"/>
                <a:cs typeface="Arial" pitchFamily="34" charset="0"/>
              </a:rPr>
              <a:t>购</a:t>
            </a:r>
            <a:r>
              <a:rPr lang="hy-AM" sz="1600" dirty="0">
                <a:solidFill>
                  <a:schemeClr val="accent4">
                    <a:lumMod val="75000"/>
                  </a:schemeClr>
                </a:solidFill>
                <a:latin typeface="Arial" pitchFamily="34" charset="0"/>
                <a:cs typeface="Arial" pitchFamily="34" charset="0"/>
              </a:rPr>
              <a:t>փ</a:t>
            </a:r>
            <a:r>
              <a:rPr lang="az-Cyrl-AZ" sz="1600" dirty="0">
                <a:solidFill>
                  <a:schemeClr val="accent4">
                    <a:lumMod val="75000"/>
                  </a:schemeClr>
                </a:solidFill>
                <a:latin typeface="Arial" pitchFamily="34" charset="0"/>
                <a:cs typeface="Arial" pitchFamily="34" charset="0"/>
              </a:rPr>
              <a:t>Щͣ</a:t>
            </a:r>
            <a:r>
              <a:rPr lang="ps-AF" sz="1600" dirty="0">
                <a:solidFill>
                  <a:schemeClr val="accent4">
                    <a:lumMod val="75000"/>
                  </a:schemeClr>
                </a:solidFill>
                <a:latin typeface="Arial" pitchFamily="34" charset="0"/>
                <a:cs typeface="Arial" pitchFamily="34" charset="0"/>
              </a:rPr>
              <a:t>ɠڅ</a:t>
            </a:r>
            <a:r>
              <a:rPr lang="x-none" sz="1600" dirty="0">
                <a:solidFill>
                  <a:schemeClr val="accent4">
                    <a:lumMod val="75000"/>
                  </a:schemeClr>
                </a:solidFill>
                <a:latin typeface="Arial" pitchFamily="34" charset="0"/>
                <a:cs typeface="Arial" pitchFamily="34" charset="0"/>
              </a:rPr>
              <a:t>३</a:t>
            </a:r>
            <a:r>
              <a:rPr lang="en-US" sz="1600" dirty="0" err="1">
                <a:solidFill>
                  <a:schemeClr val="accent4">
                    <a:lumMod val="75000"/>
                  </a:schemeClr>
                </a:solidFill>
                <a:latin typeface="Arial" pitchFamily="34" charset="0"/>
                <a:cs typeface="Arial" pitchFamily="34" charset="0"/>
              </a:rPr>
              <a:t>sU</a:t>
            </a:r>
            <a:r>
              <a:rPr lang="en-US" sz="1600" dirty="0">
                <a:solidFill>
                  <a:schemeClr val="accent4">
                    <a:lumMod val="75000"/>
                  </a:schemeClr>
                </a:solidFill>
                <a:latin typeface="Arial" pitchFamily="34" charset="0"/>
                <a:cs typeface="Arial" pitchFamily="34" charset="0"/>
              </a:rPr>
              <a:t>%</a:t>
            </a:r>
            <a:r>
              <a:rPr lang="hy-AM" sz="1600" dirty="0">
                <a:solidFill>
                  <a:schemeClr val="accent4">
                    <a:lumMod val="75000"/>
                  </a:schemeClr>
                </a:solidFill>
                <a:latin typeface="Arial" pitchFamily="34" charset="0"/>
                <a:cs typeface="Arial" pitchFamily="34" charset="0"/>
              </a:rPr>
              <a:t>հ̰Թ</a:t>
            </a:r>
            <a:r>
              <a:rPr lang="az-Cyrl-AZ" sz="1600" dirty="0">
                <a:solidFill>
                  <a:schemeClr val="accent4">
                    <a:lumMod val="75000"/>
                  </a:schemeClr>
                </a:solidFill>
                <a:latin typeface="Arial" pitchFamily="34" charset="0"/>
                <a:cs typeface="Arial" pitchFamily="34" charset="0"/>
              </a:rPr>
              <a:t>Ђ</a:t>
            </a:r>
            <a:r>
              <a:rPr lang="ar-AE" sz="1600" dirty="0">
                <a:solidFill>
                  <a:schemeClr val="accent4">
                    <a:lumMod val="75000"/>
                  </a:schemeClr>
                </a:solidFill>
                <a:latin typeface="Arial" pitchFamily="34" charset="0"/>
                <a:cs typeface="Arial" pitchFamily="34" charset="0"/>
              </a:rPr>
              <a:t>ءٖ</a:t>
            </a:r>
            <a:r>
              <a:rPr lang="en-US" sz="1600" dirty="0">
                <a:solidFill>
                  <a:schemeClr val="accent4">
                    <a:lumMod val="75000"/>
                  </a:schemeClr>
                </a:solidFill>
                <a:latin typeface="Arial" pitchFamily="34" charset="0"/>
                <a:cs typeface="Arial" pitchFamily="34" charset="0"/>
              </a:rPr>
              <a:t>?%a</a:t>
            </a: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9059" y="1731060"/>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16" name="TextBox 15"/>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b="1" dirty="0" smtClean="0">
                <a:solidFill>
                  <a:schemeClr val="accent6"/>
                </a:solidFill>
                <a:latin typeface="Monaco" pitchFamily="49" charset="0"/>
              </a:rPr>
              <a:t>password</a:t>
            </a:r>
            <a:endParaRPr lang="en-US" sz="1600" b="1" dirty="0">
              <a:solidFill>
                <a:schemeClr val="accent6"/>
              </a:solidFill>
              <a:latin typeface="Monaco" pitchFamily="49" charset="0"/>
            </a:endParaRPr>
          </a:p>
          <a:p>
            <a:r>
              <a:rPr lang="en-US" sz="1600" dirty="0" err="1">
                <a:solidFill>
                  <a:schemeClr val="accent6"/>
                </a:solidFill>
                <a:latin typeface="Monaco" pitchFamily="49" charset="0"/>
              </a:rPr>
              <a:t>i</a:t>
            </a:r>
            <a:r>
              <a:rPr lang="en-US" sz="1600" dirty="0" err="1" smtClean="0">
                <a:solidFill>
                  <a:schemeClr val="accent6"/>
                </a:solidFill>
                <a:latin typeface="Monaco" pitchFamily="49" charset="0"/>
              </a:rPr>
              <a:t>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pic>
        <p:nvPicPr>
          <p:cNvPr id="1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Callout 17"/>
          <p:cNvSpPr/>
          <p:nvPr/>
        </p:nvSpPr>
        <p:spPr>
          <a:xfrm>
            <a:off x="4903575" y="4479530"/>
            <a:ext cx="1727961" cy="940037"/>
          </a:xfrm>
          <a:prstGeom prst="wedgeEllipseCallout">
            <a:avLst>
              <a:gd name="adj1" fmla="val 79849"/>
              <a:gd name="adj2" fmla="val 5340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11430"/>
                <a:solidFill>
                  <a:srgbClr val="FF0000"/>
                </a:solidFill>
              </a:rPr>
              <a:t>Random Junk</a:t>
            </a:r>
            <a:endParaRPr lang="en-US" sz="2000" dirty="0">
              <a:ln w="11430"/>
              <a:solidFill>
                <a:srgbClr val="FF0000"/>
              </a:solidFill>
            </a:endParaRPr>
          </a:p>
        </p:txBody>
      </p:sp>
      <p:sp>
        <p:nvSpPr>
          <p:cNvPr id="20" name="TextBox 19"/>
          <p:cNvSpPr txBox="1"/>
          <p:nvPr/>
        </p:nvSpPr>
        <p:spPr>
          <a:xfrm>
            <a:off x="137703" y="2027991"/>
            <a:ext cx="2238711" cy="338554"/>
          </a:xfrm>
          <a:prstGeom prst="rect">
            <a:avLst/>
          </a:prstGeom>
          <a:noFill/>
        </p:spPr>
        <p:txBody>
          <a:bodyPr wrap="square" rtlCol="0">
            <a:spAutoFit/>
          </a:bodyPr>
          <a:lstStyle/>
          <a:p>
            <a:pPr algn="ctr"/>
            <a:r>
              <a:rPr lang="en-US" sz="1600" dirty="0" smtClean="0">
                <a:latin typeface="Century Gothic" pitchFamily="34" charset="0"/>
              </a:rPr>
              <a:t>Attacker’s guesses</a:t>
            </a:r>
            <a:endParaRPr lang="en-US" sz="1600" dirty="0">
              <a:latin typeface="Century Gothic" pitchFamily="34" charset="0"/>
            </a:endParaRPr>
          </a:p>
        </p:txBody>
      </p:sp>
    </p:spTree>
    <p:extLst>
      <p:ext uri="{BB962C8B-B14F-4D97-AF65-F5344CB8AC3E}">
        <p14:creationId xmlns:p14="http://schemas.microsoft.com/office/powerpoint/2010/main" val="368209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NLE for Password Vault</a:t>
            </a:r>
            <a:endParaRPr lang="en-US" dirty="0">
              <a:latin typeface="Century Gothic" pitchFamily="34" charset="0"/>
            </a:endParaRPr>
          </a:p>
        </p:txBody>
      </p:sp>
      <p:sp>
        <p:nvSpPr>
          <p:cNvPr id="3" name="Content Placeholder 2"/>
          <p:cNvSpPr>
            <a:spLocks noGrp="1"/>
          </p:cNvSpPr>
          <p:nvPr>
            <p:ph idx="1"/>
          </p:nvPr>
        </p:nvSpPr>
        <p:spPr/>
        <p:txBody>
          <a:bodyPr>
            <a:normAutofit lnSpcReduction="10000"/>
          </a:bodyPr>
          <a:lstStyle/>
          <a:p>
            <a:endParaRPr lang="en-US" dirty="0">
              <a:latin typeface="Century Gothic" pitchFamily="34" charset="0"/>
            </a:endParaRPr>
          </a:p>
          <a:p>
            <a:pPr marL="457200" lvl="1" indent="0">
              <a:buNone/>
            </a:pPr>
            <a:r>
              <a:rPr lang="en-US" sz="2400" dirty="0" smtClean="0">
                <a:latin typeface="Century Gothic" pitchFamily="34" charset="0"/>
              </a:rPr>
              <a:t>Password </a:t>
            </a:r>
            <a:r>
              <a:rPr lang="en-US" sz="2400" dirty="0">
                <a:latin typeface="Century Gothic" pitchFamily="34" charset="0"/>
              </a:rPr>
              <a:t>Vault</a:t>
            </a:r>
          </a:p>
          <a:p>
            <a:pPr marL="457200" lvl="1" indent="0">
              <a:buNone/>
            </a:pPr>
            <a:r>
              <a:rPr lang="en-US" sz="2400" dirty="0">
                <a:latin typeface="Monaco" pitchFamily="49" charset="0"/>
              </a:rPr>
              <a:t>	{John#1, John12, john123, John@123</a:t>
            </a:r>
            <a:r>
              <a:rPr lang="en-US" sz="2400" dirty="0" smtClean="0">
                <a:latin typeface="Monaco" pitchFamily="49" charset="0"/>
              </a:rPr>
              <a:t>}</a:t>
            </a:r>
          </a:p>
          <a:p>
            <a:pPr marL="457200" lvl="1" indent="0">
              <a:buNone/>
            </a:pPr>
            <a:endParaRPr lang="en-US" sz="2300" dirty="0">
              <a:latin typeface="Monaco" pitchFamily="49" charset="0"/>
            </a:endParaRPr>
          </a:p>
          <a:p>
            <a:pPr marL="457200" lvl="1" indent="0">
              <a:buNone/>
            </a:pPr>
            <a:r>
              <a:rPr lang="en-US" sz="2400" dirty="0" smtClean="0">
                <a:latin typeface="Century Gothic" pitchFamily="34" charset="0"/>
              </a:rPr>
              <a:t>Independent </a:t>
            </a:r>
            <a:r>
              <a:rPr lang="en-US" sz="2400" dirty="0">
                <a:latin typeface="Century Gothic" pitchFamily="34" charset="0"/>
              </a:rPr>
              <a:t>samples from the base PCFG</a:t>
            </a:r>
          </a:p>
          <a:p>
            <a:pPr marL="457200" lvl="1" indent="0">
              <a:buNone/>
            </a:pPr>
            <a:r>
              <a:rPr lang="en-US" sz="2400" dirty="0" smtClean="0">
                <a:latin typeface="Monaco" pitchFamily="49" charset="0"/>
              </a:rPr>
              <a:t>	{</a:t>
            </a:r>
            <a:r>
              <a:rPr lang="en-US" sz="2400" dirty="0">
                <a:latin typeface="Monaco" pitchFamily="49" charset="0"/>
              </a:rPr>
              <a:t>qwerty, john#1, password, wow1</a:t>
            </a:r>
            <a:r>
              <a:rPr lang="en-US" sz="2400" dirty="0" smtClean="0">
                <a:latin typeface="Monaco" pitchFamily="49" charset="0"/>
              </a:rPr>
              <a:t>!}</a:t>
            </a:r>
          </a:p>
          <a:p>
            <a:pPr marL="457200" lvl="1" indent="0">
              <a:buNone/>
            </a:pPr>
            <a:endParaRPr lang="en-US" sz="2400" dirty="0">
              <a:latin typeface="Monaco" pitchFamily="49" charset="0"/>
            </a:endParaRPr>
          </a:p>
          <a:p>
            <a:r>
              <a:rPr lang="en-US" dirty="0" smtClean="0">
                <a:solidFill>
                  <a:srgbClr val="FF0000"/>
                </a:solidFill>
                <a:latin typeface="Century Gothic" pitchFamily="34" charset="0"/>
              </a:rPr>
              <a:t>Challenge: </a:t>
            </a:r>
          </a:p>
          <a:p>
            <a:pPr lvl="1"/>
            <a:r>
              <a:rPr lang="en-US" sz="2700" dirty="0" smtClean="0">
                <a:latin typeface="Century Gothic" pitchFamily="34" charset="0"/>
              </a:rPr>
              <a:t>How to model related passwords</a:t>
            </a:r>
            <a:r>
              <a:rPr lang="en-US" sz="2700" dirty="0" smtClean="0">
                <a:latin typeface="Oxford" pitchFamily="18" charset="0"/>
              </a:rPr>
              <a:t>?</a:t>
            </a:r>
          </a:p>
          <a:p>
            <a:pPr lvl="2"/>
            <a:r>
              <a:rPr lang="en-US" dirty="0" smtClean="0">
                <a:latin typeface="Century Gothic" pitchFamily="34" charset="0"/>
              </a:rPr>
              <a:t>Sub-grammar Approach</a:t>
            </a:r>
          </a:p>
        </p:txBody>
      </p:sp>
    </p:spTree>
    <p:extLst>
      <p:ext uri="{BB962C8B-B14F-4D97-AF65-F5344CB8AC3E}">
        <p14:creationId xmlns:p14="http://schemas.microsoft.com/office/powerpoint/2010/main" val="1050770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iterate type="lt">
                                    <p:tmAbs val="0"/>
                                  </p:iterate>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3">
                                            <p:txEl>
                                              <p:pRg st="9" end="9"/>
                                            </p:txEl>
                                          </p:spTgt>
                                        </p:tgtEl>
                                        <p:attrNameLst>
                                          <p:attrName>style.color</p:attrName>
                                        </p:attrNameLst>
                                      </p:cBhvr>
                                      <p:to>
                                        <p:clrVal>
                                          <a:schemeClr val="accent2"/>
                                        </p:clrVal>
                                      </p:to>
                                    </p:set>
                                    <p:set>
                                      <p:cBhvr>
                                        <p:cTn id="29" dur="500" fill="hold"/>
                                        <p:tgtEl>
                                          <p:spTgt spid="3">
                                            <p:txEl>
                                              <p:pRg st="9" end="9"/>
                                            </p:txEl>
                                          </p:spTgt>
                                        </p:tgtEl>
                                        <p:attrNameLst>
                                          <p:attrName>fillcolor</p:attrName>
                                        </p:attrNameLst>
                                      </p:cBhvr>
                                      <p:to>
                                        <p:clrVal>
                                          <a:schemeClr val="accent2"/>
                                        </p:clrVal>
                                      </p:to>
                                    </p:set>
                                    <p:set>
                                      <p:cBhvr>
                                        <p:cTn id="30" dur="500" fill="hold"/>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Security Evaluation for NLEs</a:t>
            </a:r>
            <a:endParaRPr lang="en-US" dirty="0">
              <a:latin typeface="Century Gothic" pitchFamily="34" charset="0"/>
            </a:endParaRPr>
          </a:p>
        </p:txBody>
      </p:sp>
      <p:sp>
        <p:nvSpPr>
          <p:cNvPr id="3" name="Content Placeholder 2"/>
          <p:cNvSpPr>
            <a:spLocks noGrp="1"/>
          </p:cNvSpPr>
          <p:nvPr>
            <p:ph idx="1"/>
          </p:nvPr>
        </p:nvSpPr>
        <p:spPr/>
        <p:txBody>
          <a:bodyPr>
            <a:noAutofit/>
          </a:bodyPr>
          <a:lstStyle/>
          <a:p>
            <a:r>
              <a:rPr lang="en-US" sz="2000" dirty="0" smtClean="0">
                <a:solidFill>
                  <a:schemeClr val="accent6">
                    <a:lumMod val="75000"/>
                  </a:schemeClr>
                </a:solidFill>
              </a:rPr>
              <a:t>Security goal: </a:t>
            </a:r>
            <a:r>
              <a:rPr lang="en-US" sz="2000" dirty="0" smtClean="0"/>
              <a:t>output of </a:t>
            </a:r>
            <a:r>
              <a:rPr lang="en-US" sz="2000" b="1" dirty="0" smtClean="0">
                <a:solidFill>
                  <a:srgbClr val="0070C0"/>
                </a:solidFill>
              </a:rPr>
              <a:t>Decode</a:t>
            </a:r>
            <a:r>
              <a:rPr lang="en-US" sz="2000" dirty="0" smtClean="0"/>
              <a:t> should look “real”</a:t>
            </a:r>
            <a:endParaRPr lang="en-US" sz="2000" dirty="0"/>
          </a:p>
          <a:p>
            <a:r>
              <a:rPr lang="en-US" sz="2000" dirty="0" smtClean="0">
                <a:solidFill>
                  <a:schemeClr val="accent6">
                    <a:lumMod val="75000"/>
                  </a:schemeClr>
                </a:solidFill>
              </a:rPr>
              <a:t>1-in-q </a:t>
            </a:r>
            <a:r>
              <a:rPr lang="en-US" sz="2000" dirty="0" smtClean="0"/>
              <a:t>experiment:</a:t>
            </a:r>
            <a:endParaRPr lang="en-US" sz="2000" dirty="0"/>
          </a:p>
          <a:p>
            <a:pPr lvl="1"/>
            <a:r>
              <a:rPr lang="en-US" sz="2000" dirty="0" smtClean="0"/>
              <a:t>Attacker given list with 1 real and q-1 decoys generated by </a:t>
            </a:r>
            <a:r>
              <a:rPr lang="en-US" sz="2000" b="1" dirty="0" smtClean="0">
                <a:solidFill>
                  <a:srgbClr val="0070C0"/>
                </a:solidFill>
              </a:rPr>
              <a:t>Decode</a:t>
            </a:r>
          </a:p>
          <a:p>
            <a:pPr lvl="1"/>
            <a:r>
              <a:rPr lang="en-US" sz="2000" b="1" dirty="0" smtClean="0">
                <a:solidFill>
                  <a:srgbClr val="0070C0"/>
                </a:solidFill>
              </a:rPr>
              <a:t>Can attacker </a:t>
            </a:r>
            <a:r>
              <a:rPr lang="en-US" sz="2000" dirty="0" smtClean="0"/>
              <a:t>“Sort the list” so that real is at top? </a:t>
            </a:r>
          </a:p>
          <a:p>
            <a:r>
              <a:rPr lang="en-US" sz="2000" dirty="0" smtClean="0">
                <a:solidFill>
                  <a:schemeClr val="accent6">
                    <a:lumMod val="75000"/>
                  </a:schemeClr>
                </a:solidFill>
              </a:rPr>
              <a:t>Best machine learning classifiers we found:</a:t>
            </a:r>
          </a:p>
          <a:p>
            <a:pPr lvl="1"/>
            <a:r>
              <a:rPr lang="en-US" sz="2000" dirty="0" smtClean="0">
                <a:solidFill>
                  <a:srgbClr val="00B050"/>
                </a:solidFill>
              </a:rPr>
              <a:t>~35% </a:t>
            </a:r>
            <a:r>
              <a:rPr lang="en-US" sz="2000" dirty="0" smtClean="0"/>
              <a:t>of decoy passwords are perceived to be more real than the real one by our best classifier! </a:t>
            </a:r>
          </a:p>
          <a:p>
            <a:pPr lvl="1"/>
            <a:r>
              <a:rPr lang="en-US" sz="2000" dirty="0" smtClean="0"/>
              <a:t>Ideal would be </a:t>
            </a:r>
            <a:r>
              <a:rPr lang="en-US" sz="2000" dirty="0" smtClean="0">
                <a:solidFill>
                  <a:srgbClr val="008A3E"/>
                </a:solidFill>
              </a:rPr>
              <a:t>50%</a:t>
            </a:r>
            <a:endParaRPr lang="en-US" sz="2000" dirty="0">
              <a:solidFill>
                <a:srgbClr val="008A3E"/>
              </a:solidFill>
            </a:endParaRPr>
          </a:p>
        </p:txBody>
      </p:sp>
      <p:sp>
        <p:nvSpPr>
          <p:cNvPr id="5" name="Rounded Rectangular Callout 4"/>
          <p:cNvSpPr/>
          <p:nvPr/>
        </p:nvSpPr>
        <p:spPr>
          <a:xfrm>
            <a:off x="2559269" y="5486400"/>
            <a:ext cx="4374931" cy="796159"/>
          </a:xfrm>
          <a:prstGeom prst="wedgeRoundRectCallout">
            <a:avLst>
              <a:gd name="adj1" fmla="val -29031"/>
              <a:gd name="adj2" fmla="val -4844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panose="020B0502020202020204" pitchFamily="34" charset="0"/>
              </a:rPr>
              <a:t>Attacker will have to make many online queries</a:t>
            </a:r>
            <a:endParaRPr lang="en-US" sz="2400" dirty="0">
              <a:latin typeface="Century Gothic" panose="020B0502020202020204" pitchFamily="34" charset="0"/>
            </a:endParaRPr>
          </a:p>
        </p:txBody>
      </p:sp>
    </p:spTree>
    <p:extLst>
      <p:ext uri="{BB962C8B-B14F-4D97-AF65-F5344CB8AC3E}">
        <p14:creationId xmlns:p14="http://schemas.microsoft.com/office/powerpoint/2010/main" val="15236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Security Evaluation for NLEs</a:t>
            </a:r>
            <a:endParaRPr lang="en-US" dirty="0">
              <a:latin typeface="Century Gothic" pitchFamily="34" charset="0"/>
            </a:endParaRPr>
          </a:p>
        </p:txBody>
      </p:sp>
      <p:sp>
        <p:nvSpPr>
          <p:cNvPr id="3" name="Content Placeholder 2"/>
          <p:cNvSpPr>
            <a:spLocks noGrp="1"/>
          </p:cNvSpPr>
          <p:nvPr>
            <p:ph idx="1"/>
          </p:nvPr>
        </p:nvSpPr>
        <p:spPr/>
        <p:txBody>
          <a:bodyPr>
            <a:noAutofit/>
          </a:bodyPr>
          <a:lstStyle/>
          <a:p>
            <a:r>
              <a:rPr lang="en-US" sz="2400" dirty="0" smtClean="0">
                <a:solidFill>
                  <a:schemeClr val="accent6">
                    <a:lumMod val="75000"/>
                  </a:schemeClr>
                </a:solidFill>
              </a:rPr>
              <a:t>Security goal: </a:t>
            </a:r>
            <a:r>
              <a:rPr lang="en-US" sz="2400" dirty="0" smtClean="0"/>
              <a:t>output of </a:t>
            </a:r>
            <a:r>
              <a:rPr lang="en-US" sz="2400" b="1" dirty="0" smtClean="0">
                <a:solidFill>
                  <a:srgbClr val="0070C0"/>
                </a:solidFill>
              </a:rPr>
              <a:t>Decode</a:t>
            </a:r>
            <a:r>
              <a:rPr lang="en-US" sz="2400" dirty="0" smtClean="0"/>
              <a:t> should look “real”</a:t>
            </a:r>
            <a:endParaRPr lang="en-US" sz="2400" dirty="0"/>
          </a:p>
          <a:p>
            <a:r>
              <a:rPr lang="en-US" sz="2400" dirty="0" smtClean="0">
                <a:solidFill>
                  <a:srgbClr val="000000"/>
                </a:solidFill>
              </a:rPr>
              <a:t>Experimented with machine learning-based attacks</a:t>
            </a:r>
          </a:p>
          <a:p>
            <a:r>
              <a:rPr lang="en-US" sz="2400" dirty="0" smtClean="0">
                <a:solidFill>
                  <a:srgbClr val="000000"/>
                </a:solidFill>
              </a:rPr>
              <a:t>Best attack we could find:</a:t>
            </a:r>
            <a:endParaRPr lang="en-US" sz="2400" dirty="0">
              <a:solidFill>
                <a:srgbClr val="000000"/>
              </a:solidFill>
            </a:endParaRPr>
          </a:p>
          <a:p>
            <a:pPr lvl="1"/>
            <a:r>
              <a:rPr lang="en-US" sz="2400" dirty="0" smtClean="0">
                <a:solidFill>
                  <a:srgbClr val="008A3E"/>
                </a:solidFill>
              </a:rPr>
              <a:t>q</a:t>
            </a:r>
            <a:r>
              <a:rPr lang="en-US" sz="2400" dirty="0" smtClean="0"/>
              <a:t> decryptions</a:t>
            </a:r>
          </a:p>
          <a:p>
            <a:pPr lvl="1"/>
            <a:r>
              <a:rPr lang="en-US" sz="2400" dirty="0" smtClean="0">
                <a:solidFill>
                  <a:srgbClr val="008A3E"/>
                </a:solidFill>
              </a:rPr>
              <a:t>q/3</a:t>
            </a:r>
            <a:r>
              <a:rPr lang="en-US" sz="2400" dirty="0" smtClean="0"/>
              <a:t> online queries on average</a:t>
            </a:r>
          </a:p>
          <a:p>
            <a:r>
              <a:rPr lang="en-US" sz="2400" dirty="0" smtClean="0"/>
              <a:t>Ideal security:  q/2 online queries</a:t>
            </a:r>
          </a:p>
        </p:txBody>
      </p:sp>
      <p:sp>
        <p:nvSpPr>
          <p:cNvPr id="5" name="Rounded Rectangular Callout 4"/>
          <p:cNvSpPr/>
          <p:nvPr/>
        </p:nvSpPr>
        <p:spPr>
          <a:xfrm>
            <a:off x="2559269" y="5029200"/>
            <a:ext cx="4374931" cy="796159"/>
          </a:xfrm>
          <a:prstGeom prst="wedgeRoundRectCallout">
            <a:avLst>
              <a:gd name="adj1" fmla="val -29031"/>
              <a:gd name="adj2" fmla="val -4844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Century Gothic" panose="020B0502020202020204" pitchFamily="34" charset="0"/>
              </a:rPr>
              <a:t>Attacker will have to make many online queries</a:t>
            </a:r>
            <a:endParaRPr lang="en-US" sz="2400" dirty="0">
              <a:latin typeface="Century Gothic" panose="020B0502020202020204" pitchFamily="34" charset="0"/>
            </a:endParaRPr>
          </a:p>
        </p:txBody>
      </p:sp>
    </p:spTree>
    <p:extLst>
      <p:ext uri="{BB962C8B-B14F-4D97-AF65-F5344CB8AC3E}">
        <p14:creationId xmlns:p14="http://schemas.microsoft.com/office/powerpoint/2010/main" val="4090420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Offline Brute Force Attack</a:t>
            </a: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(PKCS#5)</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a:off x="1836615" y="3227754"/>
            <a:ext cx="1869201" cy="30706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x-none" sz="1600" dirty="0" smtClean="0">
                <a:solidFill>
                  <a:schemeClr val="accent4">
                    <a:lumMod val="75000"/>
                  </a:schemeClr>
                </a:solidFill>
                <a:latin typeface="Arial" pitchFamily="34" charset="0"/>
                <a:cs typeface="Arial" pitchFamily="34" charset="0"/>
              </a:rPr>
              <a:t>ऑ</a:t>
            </a:r>
            <a:r>
              <a:rPr lang="dv-MV" sz="1600" dirty="0">
                <a:solidFill>
                  <a:schemeClr val="accent4">
                    <a:lumMod val="75000"/>
                  </a:schemeClr>
                </a:solidFill>
                <a:latin typeface="Arial" pitchFamily="34" charset="0"/>
                <a:cs typeface="Arial" pitchFamily="34" charset="0"/>
              </a:rPr>
              <a:t>ޕ</a:t>
            </a:r>
            <a:r>
              <a:rPr lang="ar-AE" sz="1600" dirty="0">
                <a:solidFill>
                  <a:schemeClr val="accent4">
                    <a:lumMod val="75000"/>
                  </a:schemeClr>
                </a:solidFill>
                <a:latin typeface="Arial" pitchFamily="34" charset="0"/>
                <a:cs typeface="Arial" pitchFamily="34" charset="0"/>
              </a:rPr>
              <a:t>؆</a:t>
            </a:r>
            <a:r>
              <a:rPr lang="x-none" sz="1600" dirty="0">
                <a:solidFill>
                  <a:schemeClr val="accent4">
                    <a:lumMod val="75000"/>
                  </a:schemeClr>
                </a:solidFill>
                <a:latin typeface="Arial" pitchFamily="34" charset="0"/>
                <a:cs typeface="Arial" pitchFamily="34" charset="0"/>
              </a:rPr>
              <a:t>ॠ</a:t>
            </a:r>
            <a:r>
              <a:rPr lang="ar-AE" sz="1600" dirty="0">
                <a:solidFill>
                  <a:schemeClr val="accent4">
                    <a:lumMod val="75000"/>
                  </a:schemeClr>
                </a:solidFill>
                <a:latin typeface="Arial" pitchFamily="34" charset="0"/>
                <a:cs typeface="Arial" pitchFamily="34" charset="0"/>
              </a:rPr>
              <a:t>ؕ</a:t>
            </a:r>
            <a:r>
              <a:rPr lang="x-none" sz="1600" dirty="0">
                <a:solidFill>
                  <a:schemeClr val="accent4">
                    <a:lumMod val="75000"/>
                  </a:schemeClr>
                </a:solidFill>
                <a:latin typeface="Arial" pitchFamily="34" charset="0"/>
                <a:cs typeface="Arial" pitchFamily="34" charset="0"/>
              </a:rPr>
              <a:t>ी</a:t>
            </a:r>
            <a:r>
              <a:rPr lang="ar-AE" sz="1600" dirty="0" smtClean="0">
                <a:solidFill>
                  <a:schemeClr val="accent4">
                    <a:lumMod val="75000"/>
                  </a:schemeClr>
                </a:solidFill>
                <a:latin typeface="Arial" pitchFamily="34" charset="0"/>
                <a:cs typeface="Arial" pitchFamily="34" charset="0"/>
              </a:rPr>
              <a:t>ڐ</a:t>
            </a:r>
            <a:r>
              <a:rPr lang="en-US" sz="1600" dirty="0">
                <a:solidFill>
                  <a:schemeClr val="accent4">
                    <a:lumMod val="75000"/>
                  </a:schemeClr>
                </a:solidFill>
                <a:latin typeface="Arial" pitchFamily="34" charset="0"/>
                <a:cs typeface="Arial" pitchFamily="34" charset="0"/>
              </a:rPr>
              <a:t>770&amp;c#a&amp;a339019f*a</a:t>
            </a:r>
            <a:r>
              <a:rPr lang="ar-AE" sz="1600" dirty="0" smtClean="0">
                <a:solidFill>
                  <a:schemeClr val="accent4">
                    <a:lumMod val="75000"/>
                  </a:schemeClr>
                </a:solidFill>
                <a:latin typeface="Arial" pitchFamily="34" charset="0"/>
                <a:cs typeface="Arial" pitchFamily="34" charset="0"/>
              </a:rPr>
              <a:t>ؕ</a:t>
            </a:r>
            <a:r>
              <a:rPr lang="en-US" sz="1600" dirty="0">
                <a:solidFill>
                  <a:schemeClr val="accent4">
                    <a:lumMod val="75000"/>
                  </a:schemeClr>
                </a:solidFill>
                <a:latin typeface="Arial" pitchFamily="34" charset="0"/>
                <a:cs typeface="Arial" pitchFamily="34" charset="0"/>
              </a:rPr>
              <a:t>?</a:t>
            </a:r>
            <a:r>
              <a:rPr lang="x-none" sz="1600" dirty="0">
                <a:solidFill>
                  <a:schemeClr val="accent4">
                    <a:lumMod val="75000"/>
                  </a:schemeClr>
                </a:solidFill>
                <a:latin typeface="Arial" pitchFamily="34" charset="0"/>
                <a:cs typeface="Arial" pitchFamily="34" charset="0"/>
              </a:rPr>
              <a:t>ी</a:t>
            </a:r>
            <a:r>
              <a:rPr lang="ar-AE" sz="1600" dirty="0">
                <a:solidFill>
                  <a:schemeClr val="accent4">
                    <a:lumMod val="75000"/>
                  </a:schemeClr>
                </a:solidFill>
                <a:latin typeface="Arial" pitchFamily="34" charset="0"/>
                <a:cs typeface="Arial" pitchFamily="34" charset="0"/>
              </a:rPr>
              <a:t>ڐ</a:t>
            </a:r>
            <a:r>
              <a:rPr lang="en-US" sz="1600" dirty="0" smtClean="0">
                <a:solidFill>
                  <a:schemeClr val="accent4">
                    <a:lumMod val="75000"/>
                  </a:schemeClr>
                </a:solidFill>
                <a:latin typeface="Arial" pitchFamily="34" charset="0"/>
                <a:cs typeface="Arial" pitchFamily="34" charset="0"/>
              </a:rPr>
              <a:t>ʁ</a:t>
            </a:r>
            <a:r>
              <a:rPr lang="ps-AF" sz="1600" dirty="0" smtClean="0">
                <a:solidFill>
                  <a:schemeClr val="accent4">
                    <a:lumMod val="75000"/>
                  </a:schemeClr>
                </a:solidFill>
                <a:latin typeface="Arial" pitchFamily="34" charset="0"/>
                <a:cs typeface="Arial" pitchFamily="34" charset="0"/>
              </a:rPr>
              <a:t>څ</a:t>
            </a:r>
            <a:r>
              <a:rPr lang="hy-AM" sz="1600" dirty="0">
                <a:solidFill>
                  <a:schemeClr val="accent4">
                    <a:lumMod val="75000"/>
                  </a:schemeClr>
                </a:solidFill>
                <a:latin typeface="Arial" pitchFamily="34" charset="0"/>
                <a:cs typeface="Arial" pitchFamily="34" charset="0"/>
              </a:rPr>
              <a:t>՗ݸՙ</a:t>
            </a:r>
            <a:r>
              <a:rPr lang="az-Cyrl-AZ" sz="1600" dirty="0">
                <a:solidFill>
                  <a:schemeClr val="accent4">
                    <a:lumMod val="75000"/>
                  </a:schemeClr>
                </a:solidFill>
                <a:latin typeface="Arial" pitchFamily="34" charset="0"/>
                <a:cs typeface="Arial" pitchFamily="34" charset="0"/>
              </a:rPr>
              <a:t>дͩ</a:t>
            </a:r>
            <a:r>
              <a:rPr lang="ps-AF" sz="1600" dirty="0">
                <a:solidFill>
                  <a:schemeClr val="accent4">
                    <a:lumMod val="75000"/>
                  </a:schemeClr>
                </a:solidFill>
                <a:latin typeface="Arial" pitchFamily="34" charset="0"/>
                <a:cs typeface="Arial" pitchFamily="34" charset="0"/>
              </a:rPr>
              <a:t>ؓ</a:t>
            </a:r>
            <a:r>
              <a:rPr lang="x-none" sz="1600" dirty="0" smtClean="0">
                <a:solidFill>
                  <a:schemeClr val="accent4">
                    <a:lumMod val="75000"/>
                  </a:schemeClr>
                </a:solidFill>
                <a:latin typeface="Arial" pitchFamily="34" charset="0"/>
                <a:cs typeface="Arial" pitchFamily="34" charset="0"/>
              </a:rPr>
              <a:t>३</a:t>
            </a:r>
            <a:r>
              <a:rPr lang="en-US" sz="1600" dirty="0" smtClean="0">
                <a:solidFill>
                  <a:schemeClr val="accent4">
                    <a:lumMod val="75000"/>
                  </a:schemeClr>
                </a:solidFill>
                <a:latin typeface="Arial" pitchFamily="34" charset="0"/>
                <a:cs typeface="Arial" pitchFamily="34" charset="0"/>
              </a:rPr>
              <a:t>U%</a:t>
            </a:r>
            <a:r>
              <a:rPr lang="hy-AM" sz="1600" dirty="0" smtClean="0">
                <a:solidFill>
                  <a:schemeClr val="accent4">
                    <a:lumMod val="75000"/>
                  </a:schemeClr>
                </a:solidFill>
                <a:latin typeface="Arial" pitchFamily="34" charset="0"/>
                <a:cs typeface="Arial" pitchFamily="34" charset="0"/>
              </a:rPr>
              <a:t>հ</a:t>
            </a:r>
            <a:r>
              <a:rPr lang="hy-AM" sz="1600" dirty="0">
                <a:solidFill>
                  <a:schemeClr val="accent4">
                    <a:lumMod val="75000"/>
                  </a:schemeClr>
                </a:solidFill>
                <a:latin typeface="Arial" pitchFamily="34" charset="0"/>
                <a:cs typeface="Arial" pitchFamily="34" charset="0"/>
              </a:rPr>
              <a:t>̰Թ</a:t>
            </a:r>
            <a:r>
              <a:rPr lang="az-Cyrl-AZ" sz="1600" dirty="0">
                <a:solidFill>
                  <a:schemeClr val="accent4">
                    <a:lumMod val="75000"/>
                  </a:schemeClr>
                </a:solidFill>
                <a:latin typeface="Arial" pitchFamily="34" charset="0"/>
                <a:cs typeface="Arial" pitchFamily="34" charset="0"/>
              </a:rPr>
              <a:t>Ђ</a:t>
            </a:r>
            <a:r>
              <a:rPr lang="ar-AE" sz="1600" dirty="0">
                <a:solidFill>
                  <a:schemeClr val="accent4">
                    <a:lumMod val="75000"/>
                  </a:schemeClr>
                </a:solidFill>
                <a:latin typeface="Arial" pitchFamily="34" charset="0"/>
                <a:cs typeface="Arial" pitchFamily="34" charset="0"/>
              </a:rPr>
              <a:t>ء</a:t>
            </a:r>
            <a:r>
              <a:rPr lang="az-Cyrl-AZ" sz="1600" dirty="0">
                <a:solidFill>
                  <a:schemeClr val="accent4">
                    <a:lumMod val="75000"/>
                  </a:schemeClr>
                </a:solidFill>
                <a:latin typeface="Arial" pitchFamily="34" charset="0"/>
                <a:cs typeface="Arial" pitchFamily="34" charset="0"/>
              </a:rPr>
              <a:t>҅</a:t>
            </a:r>
            <a:r>
              <a:rPr lang="hy-AM" sz="1600" dirty="0" smtClean="0">
                <a:solidFill>
                  <a:schemeClr val="accent4">
                    <a:lumMod val="75000"/>
                  </a:schemeClr>
                </a:solidFill>
                <a:latin typeface="Arial" pitchFamily="34" charset="0"/>
                <a:cs typeface="Arial" pitchFamily="34" charset="0"/>
              </a:rPr>
              <a:t>փ</a:t>
            </a:r>
            <a:endParaRPr lang="en-US" sz="1600" dirty="0">
              <a:solidFill>
                <a:schemeClr val="accent4">
                  <a:lumMod val="75000"/>
                </a:schemeClr>
              </a:solidFill>
              <a:latin typeface="Arial" pitchFamily="34" charset="0"/>
              <a:cs typeface="Arial" pitchFamily="34" charset="0"/>
            </a:endParaRP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9059" y="1731060"/>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30" name="TextBox 29"/>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b="1" dirty="0" err="1">
                <a:solidFill>
                  <a:schemeClr val="accent6"/>
                </a:solidFill>
                <a:latin typeface="Monaco" pitchFamily="49" charset="0"/>
              </a:rPr>
              <a:t>i</a:t>
            </a:r>
            <a:r>
              <a:rPr lang="en-US" sz="1600" b="1" dirty="0" err="1" smtClean="0">
                <a:solidFill>
                  <a:schemeClr val="accent6"/>
                </a:solidFill>
                <a:latin typeface="Monaco" pitchFamily="49" charset="0"/>
              </a:rPr>
              <a:t>loveyou</a:t>
            </a:r>
            <a:endParaRPr lang="en-US" sz="1600" b="1"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mypass4</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pic>
        <p:nvPicPr>
          <p:cNvPr id="1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Callout 17"/>
          <p:cNvSpPr/>
          <p:nvPr/>
        </p:nvSpPr>
        <p:spPr>
          <a:xfrm>
            <a:off x="4903575" y="4479530"/>
            <a:ext cx="1727961" cy="940037"/>
          </a:xfrm>
          <a:prstGeom prst="wedgeEllipseCallout">
            <a:avLst>
              <a:gd name="adj1" fmla="val 79849"/>
              <a:gd name="adj2" fmla="val 5340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11430"/>
                <a:solidFill>
                  <a:srgbClr val="FF0000"/>
                </a:solidFill>
              </a:rPr>
              <a:t>Random Junk</a:t>
            </a:r>
            <a:endParaRPr lang="en-US" sz="2000" dirty="0">
              <a:ln w="11430"/>
              <a:solidFill>
                <a:srgbClr val="FF0000"/>
              </a:solidFill>
            </a:endParaRPr>
          </a:p>
        </p:txBody>
      </p:sp>
      <p:sp>
        <p:nvSpPr>
          <p:cNvPr id="20" name="TextBox 19"/>
          <p:cNvSpPr txBox="1"/>
          <p:nvPr/>
        </p:nvSpPr>
        <p:spPr>
          <a:xfrm>
            <a:off x="137703" y="2027991"/>
            <a:ext cx="2238711" cy="338554"/>
          </a:xfrm>
          <a:prstGeom prst="rect">
            <a:avLst/>
          </a:prstGeom>
          <a:noFill/>
        </p:spPr>
        <p:txBody>
          <a:bodyPr wrap="square" rtlCol="0">
            <a:spAutoFit/>
          </a:bodyPr>
          <a:lstStyle/>
          <a:p>
            <a:pPr algn="ctr"/>
            <a:r>
              <a:rPr lang="en-US" sz="1600" dirty="0" smtClean="0">
                <a:latin typeface="Century Gothic" pitchFamily="34" charset="0"/>
              </a:rPr>
              <a:t>Attacker’s guesses</a:t>
            </a:r>
            <a:endParaRPr lang="en-US" sz="1600" dirty="0">
              <a:latin typeface="Century Gothic" pitchFamily="34" charset="0"/>
            </a:endParaRPr>
          </a:p>
        </p:txBody>
      </p:sp>
    </p:spTree>
    <p:extLst>
      <p:ext uri="{BB962C8B-B14F-4D97-AF65-F5344CB8AC3E}">
        <p14:creationId xmlns:p14="http://schemas.microsoft.com/office/powerpoint/2010/main" val="98802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itchFamily="34" charset="0"/>
              </a:rPr>
              <a:t>Offline Brute Force Attack</a:t>
            </a:r>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71936" t="279878" r="-899553" b="-276380"/>
          <a:stretch/>
        </p:blipFill>
        <p:spPr bwMode="auto">
          <a:xfrm>
            <a:off x="-4238045" y="9446150"/>
            <a:ext cx="1773141" cy="372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930" y="1315562"/>
            <a:ext cx="1284136"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rgbClr val="7030A0"/>
                </a:solidFill>
                <a:latin typeface="Monaco"/>
              </a:rPr>
              <a:t>0xe1f3f4a…</a:t>
            </a:r>
            <a:endParaRPr lang="en-US" sz="1400" dirty="0">
              <a:latin typeface="Arial"/>
            </a:endParaRPr>
          </a:p>
          <a:p>
            <a:pPr fontAlgn="t"/>
            <a:r>
              <a:rPr lang="en-US" sz="1400" dirty="0">
                <a:solidFill>
                  <a:srgbClr val="7030A0"/>
                </a:solidFill>
                <a:latin typeface="Monaco"/>
              </a:rPr>
              <a:t>0x73bc52e…</a:t>
            </a:r>
            <a:endParaRPr lang="en-US" sz="1400" dirty="0">
              <a:latin typeface="Arial"/>
            </a:endParaRPr>
          </a:p>
          <a:p>
            <a:pPr fontAlgn="t"/>
            <a:r>
              <a:rPr lang="en-US" sz="1400" dirty="0">
                <a:solidFill>
                  <a:srgbClr val="7030A0"/>
                </a:solidFill>
                <a:latin typeface="Monaco"/>
              </a:rPr>
              <a:t>0x4e5e373…</a:t>
            </a:r>
            <a:endParaRPr lang="en-US" sz="1400" dirty="0">
              <a:latin typeface="Arial"/>
            </a:endParaRPr>
          </a:p>
          <a:p>
            <a:pPr fontAlgn="t"/>
            <a:r>
              <a:rPr lang="en-US" sz="1400" dirty="0">
                <a:solidFill>
                  <a:srgbClr val="7030A0"/>
                </a:solidFill>
                <a:latin typeface="Monaco"/>
              </a:rPr>
              <a:t>0x3c8b8ea…</a:t>
            </a:r>
            <a:endParaRPr lang="en-US" sz="1400" dirty="0">
              <a:latin typeface="Arial"/>
            </a:endParaRPr>
          </a:p>
          <a:p>
            <a:pPr fontAlgn="t"/>
            <a:r>
              <a:rPr lang="en-US" sz="1400" dirty="0">
                <a:solidFill>
                  <a:srgbClr val="7030A0"/>
                </a:solidFill>
                <a:latin typeface="Monaco"/>
              </a:rPr>
              <a:t>0xe33188a…</a:t>
            </a:r>
            <a:endParaRPr lang="en-US" sz="1400" b="0" i="0" u="none" strike="noStrike" dirty="0">
              <a:effectLst/>
              <a:latin typeface="Arial"/>
            </a:endParaRPr>
          </a:p>
        </p:txBody>
      </p:sp>
      <p:sp>
        <p:nvSpPr>
          <p:cNvPr id="3" name="TextBox 2"/>
          <p:cNvSpPr txBox="1"/>
          <p:nvPr/>
        </p:nvSpPr>
        <p:spPr>
          <a:xfrm>
            <a:off x="739471" y="2485113"/>
            <a:ext cx="1175297" cy="3293209"/>
          </a:xfrm>
          <a:prstGeom prst="rect">
            <a:avLst/>
          </a:prstGeom>
          <a:noFill/>
          <a:ln>
            <a:solidFill>
              <a:schemeClr val="bg2">
                <a:lumMod val="50000"/>
              </a:schemeClr>
            </a:solidFill>
          </a:ln>
        </p:spPr>
        <p:txBody>
          <a:bodyPr wrap="square" rtlCol="0">
            <a:spAutoFit/>
          </a:bodyPr>
          <a:lstStyle/>
          <a:p>
            <a:r>
              <a:rPr lang="en-US" sz="1600" dirty="0" smtClean="0">
                <a:solidFill>
                  <a:schemeClr val="accent6"/>
                </a:solidFill>
                <a:latin typeface="Monaco" pitchFamily="49" charset="0"/>
              </a:rPr>
              <a:t>123456</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password</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i</a:t>
            </a:r>
            <a:r>
              <a:rPr lang="en-US" sz="1600" dirty="0" err="1" smtClean="0">
                <a:solidFill>
                  <a:schemeClr val="accent6"/>
                </a:solidFill>
                <a:latin typeface="Monaco" pitchFamily="49" charset="0"/>
              </a:rPr>
              <a:t>loveyou</a:t>
            </a:r>
            <a:endParaRPr lang="en-US" sz="1600" dirty="0" smtClean="0">
              <a:solidFill>
                <a:schemeClr val="accent6"/>
              </a:solidFill>
              <a:latin typeface="Monaco" pitchFamily="49" charset="0"/>
            </a:endParaRP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p>
          <a:p>
            <a:pPr algn="ctr"/>
            <a:r>
              <a:rPr lang="en-US" sz="1600" b="1" dirty="0" smtClean="0">
                <a:solidFill>
                  <a:schemeClr val="accent6"/>
                </a:solidFill>
                <a:latin typeface="Monaco" pitchFamily="49" charset="0"/>
              </a:rPr>
              <a:t>…</a:t>
            </a:r>
            <a:endParaRPr lang="en-US" sz="1600" b="1" dirty="0">
              <a:solidFill>
                <a:schemeClr val="accent6"/>
              </a:solidFill>
              <a:latin typeface="Monaco" pitchFamily="49" charset="0"/>
            </a:endParaRPr>
          </a:p>
          <a:p>
            <a:r>
              <a:rPr lang="en-US" sz="1600" b="1" dirty="0" smtClean="0">
                <a:solidFill>
                  <a:schemeClr val="accent6"/>
                </a:solidFill>
                <a:latin typeface="Monaco" pitchFamily="49" charset="0"/>
              </a:rPr>
              <a:t>mypass4</a:t>
            </a:r>
            <a:endParaRPr lang="en-US" sz="1600" b="1" dirty="0">
              <a:solidFill>
                <a:schemeClr val="accent6"/>
              </a:solidFill>
              <a:latin typeface="Monaco" pitchFamily="49" charset="0"/>
            </a:endParaRPr>
          </a:p>
          <a:p>
            <a:r>
              <a:rPr lang="en-US" sz="1600" dirty="0" smtClean="0">
                <a:solidFill>
                  <a:schemeClr val="accent6"/>
                </a:solidFill>
                <a:latin typeface="Monaco" pitchFamily="49" charset="0"/>
              </a:rPr>
              <a:t>abc123</a:t>
            </a:r>
            <a:endParaRPr lang="en-US" sz="1600" dirty="0">
              <a:solidFill>
                <a:schemeClr val="accent6"/>
              </a:solidFill>
              <a:latin typeface="Monaco" pitchFamily="49" charset="0"/>
            </a:endParaRPr>
          </a:p>
          <a:p>
            <a:r>
              <a:rPr lang="en-US" sz="1600" dirty="0" err="1">
                <a:solidFill>
                  <a:schemeClr val="accent6"/>
                </a:solidFill>
                <a:latin typeface="Monaco" pitchFamily="49" charset="0"/>
              </a:rPr>
              <a:t>nicole</a:t>
            </a:r>
            <a:endParaRPr lang="en-US" sz="1600" dirty="0">
              <a:solidFill>
                <a:schemeClr val="accent6"/>
              </a:solidFill>
              <a:latin typeface="Monaco" pitchFamily="49" charset="0"/>
            </a:endParaRPr>
          </a:p>
          <a:p>
            <a:r>
              <a:rPr lang="en-US" sz="1600" dirty="0" smtClean="0">
                <a:solidFill>
                  <a:schemeClr val="accent6"/>
                </a:solidFill>
                <a:latin typeface="Monaco" pitchFamily="49" charset="0"/>
              </a:rPr>
              <a:t>Daniel</a:t>
            </a:r>
          </a:p>
          <a:p>
            <a:pPr algn="ctr"/>
            <a:r>
              <a:rPr lang="en-US" sz="1600" dirty="0" smtClean="0">
                <a:solidFill>
                  <a:schemeClr val="accent6"/>
                </a:solidFill>
                <a:latin typeface="Monaco" pitchFamily="49" charset="0"/>
              </a:rPr>
              <a:t>.</a:t>
            </a:r>
          </a:p>
          <a:p>
            <a:pPr algn="ctr"/>
            <a:r>
              <a:rPr lang="en-US" sz="1600" dirty="0" smtClean="0">
                <a:solidFill>
                  <a:schemeClr val="accent6"/>
                </a:solidFill>
                <a:latin typeface="Monaco" pitchFamily="49" charset="0"/>
              </a:rPr>
              <a:t>.</a:t>
            </a:r>
          </a:p>
          <a:p>
            <a:pPr algn="ctr"/>
            <a:r>
              <a:rPr lang="en-US" sz="1600" dirty="0">
                <a:solidFill>
                  <a:schemeClr val="accent6"/>
                </a:solidFill>
                <a:latin typeface="Monaco" pitchFamily="49" charset="0"/>
              </a:rPr>
              <a:t>.</a:t>
            </a:r>
          </a:p>
        </p:txBody>
      </p:sp>
      <p:sp>
        <p:nvSpPr>
          <p:cNvPr id="4" name="Oval 3"/>
          <p:cNvSpPr/>
          <p:nvPr/>
        </p:nvSpPr>
        <p:spPr>
          <a:xfrm>
            <a:off x="3705816" y="3083798"/>
            <a:ext cx="1740187" cy="902049"/>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algn="ctr"/>
            <a:r>
              <a:rPr lang="en-US" dirty="0" smtClean="0">
                <a:solidFill>
                  <a:schemeClr val="bg1"/>
                </a:solidFill>
                <a:latin typeface="Cambria Math" pitchFamily="18" charset="0"/>
                <a:ea typeface="Cambria Math" pitchFamily="18" charset="0"/>
              </a:rPr>
              <a:t>Decryption</a:t>
            </a:r>
          </a:p>
          <a:p>
            <a:pPr algn="ctr"/>
            <a:r>
              <a:rPr lang="en-US" dirty="0" smtClean="0">
                <a:solidFill>
                  <a:schemeClr val="bg1"/>
                </a:solidFill>
                <a:latin typeface="Cambria Math" pitchFamily="18" charset="0"/>
                <a:ea typeface="Cambria Math" pitchFamily="18" charset="0"/>
              </a:rPr>
              <a:t>(PKCS#5)</a:t>
            </a:r>
            <a:endParaRPr lang="en-US" dirty="0">
              <a:solidFill>
                <a:schemeClr val="bg1"/>
              </a:solidFill>
              <a:latin typeface="Cambria Math" pitchFamily="18" charset="0"/>
              <a:ea typeface="Cambria Math" pitchFamily="18" charset="0"/>
            </a:endParaRPr>
          </a:p>
        </p:txBody>
      </p:sp>
      <p:cxnSp>
        <p:nvCxnSpPr>
          <p:cNvPr id="10" name="Elbow Connector 9"/>
          <p:cNvCxnSpPr>
            <a:endCxn id="4" idx="2"/>
          </p:cNvCxnSpPr>
          <p:nvPr/>
        </p:nvCxnSpPr>
        <p:spPr>
          <a:xfrm flipV="1">
            <a:off x="1789723" y="3534823"/>
            <a:ext cx="1916093" cy="596894"/>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a:endCxn id="4" idx="0"/>
          </p:cNvCxnSpPr>
          <p:nvPr/>
        </p:nvCxnSpPr>
        <p:spPr>
          <a:xfrm>
            <a:off x="4571998" y="2485113"/>
            <a:ext cx="3912" cy="59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73838" y="2880360"/>
            <a:ext cx="1371600"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t"/>
            <a:r>
              <a:rPr lang="en-US" sz="1600" dirty="0">
                <a:solidFill>
                  <a:schemeClr val="accent3">
                    <a:lumMod val="50000"/>
                  </a:schemeClr>
                </a:solidFill>
                <a:latin typeface="Monaco"/>
              </a:rPr>
              <a:t>family00</a:t>
            </a:r>
            <a:endParaRPr lang="en-US" sz="1600" dirty="0">
              <a:solidFill>
                <a:schemeClr val="accent3">
                  <a:lumMod val="50000"/>
                </a:schemeClr>
              </a:solidFill>
              <a:latin typeface="Arial"/>
            </a:endParaRPr>
          </a:p>
          <a:p>
            <a:r>
              <a:rPr lang="en-US" sz="1600" dirty="0">
                <a:solidFill>
                  <a:schemeClr val="accent3">
                    <a:lumMod val="50000"/>
                  </a:schemeClr>
                </a:solidFill>
                <a:latin typeface="Monaco"/>
              </a:rPr>
              <a:t>family01</a:t>
            </a:r>
            <a:endParaRPr lang="en-US" sz="1600" dirty="0">
              <a:solidFill>
                <a:schemeClr val="accent3">
                  <a:lumMod val="50000"/>
                </a:schemeClr>
              </a:solidFill>
              <a:latin typeface="Arial"/>
            </a:endParaRPr>
          </a:p>
          <a:p>
            <a:pPr fontAlgn="t"/>
            <a:r>
              <a:rPr lang="en-US" sz="1600" dirty="0">
                <a:solidFill>
                  <a:schemeClr val="accent3">
                    <a:lumMod val="50000"/>
                  </a:schemeClr>
                </a:solidFill>
                <a:latin typeface="Monaco"/>
              </a:rPr>
              <a:t>family.1</a:t>
            </a:r>
            <a:endParaRPr lang="en-US" sz="1600" dirty="0">
              <a:solidFill>
                <a:schemeClr val="accent3">
                  <a:lumMod val="50000"/>
                </a:schemeClr>
              </a:solidFill>
              <a:latin typeface="Arial"/>
            </a:endParaRPr>
          </a:p>
          <a:p>
            <a:pPr fontAlgn="t"/>
            <a:r>
              <a:rPr lang="en-US" sz="1600" dirty="0">
                <a:solidFill>
                  <a:schemeClr val="accent3">
                    <a:lumMod val="50000"/>
                  </a:schemeClr>
                </a:solidFill>
                <a:latin typeface="Monaco"/>
              </a:rPr>
              <a:t>qwerty</a:t>
            </a:r>
            <a:endParaRPr lang="en-US" sz="1600" dirty="0">
              <a:solidFill>
                <a:schemeClr val="accent3">
                  <a:lumMod val="50000"/>
                </a:schemeClr>
              </a:solidFill>
              <a:latin typeface="Arial"/>
            </a:endParaRPr>
          </a:p>
          <a:p>
            <a:pPr fontAlgn="t"/>
            <a:r>
              <a:rPr lang="en-US" sz="1600" dirty="0">
                <a:solidFill>
                  <a:schemeClr val="accent3">
                    <a:lumMod val="50000"/>
                  </a:schemeClr>
                </a:solidFill>
                <a:latin typeface="Monaco"/>
              </a:rPr>
              <a:t>poiuyt.12</a:t>
            </a:r>
            <a:endParaRPr lang="en-US" sz="1600" b="0" i="0" u="none" strike="noStrike" dirty="0">
              <a:solidFill>
                <a:schemeClr val="accent3">
                  <a:lumMod val="50000"/>
                </a:schemeClr>
              </a:solidFill>
              <a:effectLst/>
              <a:latin typeface="Arial"/>
            </a:endParaRPr>
          </a:p>
        </p:txBody>
      </p:sp>
      <p:cxnSp>
        <p:nvCxnSpPr>
          <p:cNvPr id="23" name="Straight Arrow Connector 22"/>
          <p:cNvCxnSpPr>
            <a:stCxn id="4" idx="6"/>
            <a:endCxn id="22" idx="1"/>
          </p:cNvCxnSpPr>
          <p:nvPr/>
        </p:nvCxnSpPr>
        <p:spPr>
          <a:xfrm>
            <a:off x="5446003" y="3534823"/>
            <a:ext cx="1027835" cy="7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19059" y="1731060"/>
            <a:ext cx="1797287" cy="338554"/>
          </a:xfrm>
          <a:prstGeom prst="rect">
            <a:avLst/>
          </a:prstGeom>
          <a:noFill/>
        </p:spPr>
        <p:txBody>
          <a:bodyPr wrap="none" rtlCol="0">
            <a:spAutoFit/>
          </a:bodyPr>
          <a:lstStyle/>
          <a:p>
            <a:r>
              <a:rPr lang="en-US" sz="1600" dirty="0" smtClean="0">
                <a:latin typeface="Century Gothic" pitchFamily="34" charset="0"/>
              </a:rPr>
              <a:t>Vault </a:t>
            </a:r>
            <a:r>
              <a:rPr lang="en-US" sz="1600" dirty="0" err="1" smtClean="0">
                <a:latin typeface="Century Gothic" pitchFamily="34" charset="0"/>
              </a:rPr>
              <a:t>Ciphertext</a:t>
            </a:r>
            <a:endParaRPr lang="en-US" sz="1600" dirty="0">
              <a:latin typeface="Century Gothic" pitchFamily="34" charset="0"/>
            </a:endParaRPr>
          </a:p>
        </p:txBody>
      </p:sp>
      <p:sp>
        <p:nvSpPr>
          <p:cNvPr id="27" name="TextBox 26"/>
          <p:cNvSpPr txBox="1"/>
          <p:nvPr/>
        </p:nvSpPr>
        <p:spPr>
          <a:xfrm>
            <a:off x="6217702" y="4231983"/>
            <a:ext cx="2302233" cy="338554"/>
          </a:xfrm>
          <a:prstGeom prst="rect">
            <a:avLst/>
          </a:prstGeom>
          <a:noFill/>
        </p:spPr>
        <p:txBody>
          <a:bodyPr wrap="none" rtlCol="0">
            <a:spAutoFit/>
          </a:bodyPr>
          <a:lstStyle/>
          <a:p>
            <a:r>
              <a:rPr lang="en-US" sz="1600" dirty="0" smtClean="0">
                <a:latin typeface="Century Gothic" pitchFamily="34" charset="0"/>
              </a:rPr>
              <a:t>Output of Decryption</a:t>
            </a:r>
            <a:endParaRPr lang="en-US" sz="1600" dirty="0">
              <a:latin typeface="Century Gothic" pitchFamily="34" charset="0"/>
            </a:endParaRPr>
          </a:p>
        </p:txBody>
      </p:sp>
      <p:sp>
        <p:nvSpPr>
          <p:cNvPr id="18" name="TextBox 17"/>
          <p:cNvSpPr txBox="1"/>
          <p:nvPr/>
        </p:nvSpPr>
        <p:spPr>
          <a:xfrm>
            <a:off x="444370" y="6336268"/>
            <a:ext cx="6303779" cy="369332"/>
          </a:xfrm>
          <a:prstGeom prst="rect">
            <a:avLst/>
          </a:prstGeom>
          <a:noFill/>
        </p:spPr>
        <p:txBody>
          <a:bodyPr wrap="square" rtlCol="0">
            <a:spAutoFit/>
          </a:bodyPr>
          <a:lstStyle/>
          <a:p>
            <a:r>
              <a:rPr lang="en-US" baseline="30000" dirty="0" smtClean="0">
                <a:solidFill>
                  <a:srgbClr val="000000"/>
                </a:solidFill>
                <a:latin typeface="Century Gothic" pitchFamily="34" charset="0"/>
              </a:rPr>
              <a:t>[*] </a:t>
            </a:r>
            <a:r>
              <a:rPr lang="en-US" dirty="0" smtClean="0">
                <a:solidFill>
                  <a:srgbClr val="000000"/>
                </a:solidFill>
                <a:latin typeface="Century Gothic" pitchFamily="34" charset="0"/>
              </a:rPr>
              <a:t>Hashing and </a:t>
            </a:r>
            <a:r>
              <a:rPr lang="en-US" dirty="0" smtClean="0">
                <a:solidFill>
                  <a:srgbClr val="000000"/>
                </a:solidFill>
                <a:latin typeface="Century Gothic" pitchFamily="34" charset="0"/>
              </a:rPr>
              <a:t>salting slows </a:t>
            </a:r>
            <a:r>
              <a:rPr lang="en-US" dirty="0" smtClean="0">
                <a:solidFill>
                  <a:srgbClr val="000000"/>
                </a:solidFill>
                <a:latin typeface="Century Gothic" pitchFamily="34" charset="0"/>
              </a:rPr>
              <a:t>down </a:t>
            </a:r>
            <a:r>
              <a:rPr lang="en-US" dirty="0" smtClean="0">
                <a:solidFill>
                  <a:srgbClr val="000000"/>
                </a:solidFill>
                <a:latin typeface="Century Gothic" pitchFamily="34" charset="0"/>
              </a:rPr>
              <a:t>by </a:t>
            </a:r>
            <a:r>
              <a:rPr lang="en-US" dirty="0" smtClean="0">
                <a:solidFill>
                  <a:srgbClr val="000000"/>
                </a:solidFill>
                <a:latin typeface="Century Gothic" pitchFamily="34" charset="0"/>
              </a:rPr>
              <a:t>small </a:t>
            </a:r>
            <a:r>
              <a:rPr lang="en-US" dirty="0" smtClean="0">
                <a:solidFill>
                  <a:srgbClr val="000000"/>
                </a:solidFill>
                <a:latin typeface="Century Gothic" pitchFamily="34" charset="0"/>
              </a:rPr>
              <a:t>factor.</a:t>
            </a:r>
            <a:endParaRPr lang="en-US" dirty="0">
              <a:solidFill>
                <a:srgbClr val="000000"/>
              </a:solidFill>
              <a:latin typeface="Century Gothic" pitchFamily="34" charset="0"/>
            </a:endParaRPr>
          </a:p>
        </p:txBody>
      </p:sp>
      <p:pic>
        <p:nvPicPr>
          <p:cNvPr id="2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7183" y="4829908"/>
            <a:ext cx="2120628" cy="20090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Callout 25"/>
          <p:cNvSpPr/>
          <p:nvPr/>
        </p:nvSpPr>
        <p:spPr>
          <a:xfrm>
            <a:off x="4903575" y="4479530"/>
            <a:ext cx="1727961" cy="940037"/>
          </a:xfrm>
          <a:prstGeom prst="wedgeEllipseCallout">
            <a:avLst>
              <a:gd name="adj1" fmla="val 79849"/>
              <a:gd name="adj2" fmla="val 5340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n w="11430"/>
                <a:solidFill>
                  <a:srgbClr val="FF0000"/>
                </a:solidFill>
              </a:rPr>
              <a:t>Yes, </a:t>
            </a:r>
            <a:r>
              <a:rPr lang="en-US" sz="2400" dirty="0">
                <a:ln w="11430"/>
                <a:solidFill>
                  <a:srgbClr val="FF0000"/>
                </a:solidFill>
              </a:rPr>
              <a:t>t</a:t>
            </a:r>
            <a:r>
              <a:rPr lang="en-US" sz="2400" dirty="0" smtClean="0">
                <a:ln w="11430"/>
                <a:solidFill>
                  <a:srgbClr val="FF0000"/>
                </a:solidFill>
              </a:rPr>
              <a:t>his is it.</a:t>
            </a:r>
            <a:endParaRPr lang="en-US" sz="2000" dirty="0">
              <a:ln w="11430"/>
              <a:solidFill>
                <a:srgbClr val="FF0000"/>
              </a:solidFill>
            </a:endParaRPr>
          </a:p>
        </p:txBody>
      </p:sp>
      <p:sp>
        <p:nvSpPr>
          <p:cNvPr id="17" name="TextBox 16"/>
          <p:cNvSpPr txBox="1"/>
          <p:nvPr/>
        </p:nvSpPr>
        <p:spPr>
          <a:xfrm>
            <a:off x="551655" y="4823302"/>
            <a:ext cx="4233630" cy="123110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11430" algn="ctr">
              <a:spcAft>
                <a:spcPts val="600"/>
              </a:spcAft>
            </a:pPr>
            <a:r>
              <a:rPr lang="en-US" sz="2000" dirty="0" smtClean="0">
                <a:solidFill>
                  <a:schemeClr val="accent4">
                    <a:lumMod val="50000"/>
                  </a:schemeClr>
                </a:solidFill>
                <a:latin typeface="Century Gothic" pitchFamily="34" charset="0"/>
              </a:rPr>
              <a:t>Runtime of the attack </a:t>
            </a:r>
            <a:r>
              <a:rPr lang="en-US" sz="2000" dirty="0" smtClean="0">
                <a:solidFill>
                  <a:schemeClr val="accent4">
                    <a:lumMod val="50000"/>
                  </a:schemeClr>
                </a:solidFill>
                <a:latin typeface="Computer modern"/>
              </a:rPr>
              <a:t>=</a:t>
            </a:r>
            <a:r>
              <a:rPr lang="en-US" sz="2000" dirty="0" smtClean="0">
                <a:solidFill>
                  <a:schemeClr val="accent4">
                    <a:lumMod val="50000"/>
                  </a:schemeClr>
                </a:solidFill>
                <a:latin typeface="Century Gothic" pitchFamily="34" charset="0"/>
              </a:rPr>
              <a:t> </a:t>
            </a:r>
          </a:p>
          <a:p>
            <a:pPr marL="11430" algn="ctr">
              <a:spcAft>
                <a:spcPts val="600"/>
              </a:spcAft>
            </a:pPr>
            <a:r>
              <a:rPr lang="en-US" sz="2000" dirty="0" smtClean="0">
                <a:solidFill>
                  <a:schemeClr val="accent4">
                    <a:lumMod val="50000"/>
                  </a:schemeClr>
                </a:solidFill>
                <a:latin typeface="Century Gothic" pitchFamily="34" charset="0"/>
              </a:rPr>
              <a:t># of decryption attempts</a:t>
            </a:r>
          </a:p>
          <a:p>
            <a:pPr marL="11430" algn="ctr">
              <a:spcAft>
                <a:spcPts val="600"/>
              </a:spcAft>
            </a:pPr>
            <a:r>
              <a:rPr lang="en-US" sz="2400" dirty="0" smtClean="0">
                <a:solidFill>
                  <a:srgbClr val="0070C0"/>
                </a:solidFill>
                <a:latin typeface="Century Gothic" pitchFamily="34" charset="0"/>
              </a:rPr>
              <a:t>Offline Work</a:t>
            </a:r>
            <a:r>
              <a:rPr lang="en-US" sz="2400" baseline="30000" dirty="0" smtClean="0">
                <a:solidFill>
                  <a:srgbClr val="0070C0"/>
                </a:solidFill>
                <a:latin typeface="Century Gothic" pitchFamily="34" charset="0"/>
              </a:rPr>
              <a:t>*</a:t>
            </a:r>
            <a:endParaRPr lang="en-US" baseline="30000" dirty="0" smtClean="0">
              <a:solidFill>
                <a:srgbClr val="0070C0"/>
              </a:solidFill>
              <a:latin typeface="Century Gothic" pitchFamily="34" charset="0"/>
            </a:endParaRPr>
          </a:p>
        </p:txBody>
      </p:sp>
      <p:sp>
        <p:nvSpPr>
          <p:cNvPr id="20" name="TextBox 19"/>
          <p:cNvSpPr txBox="1"/>
          <p:nvPr/>
        </p:nvSpPr>
        <p:spPr>
          <a:xfrm>
            <a:off x="137703" y="2027991"/>
            <a:ext cx="2238711" cy="338554"/>
          </a:xfrm>
          <a:prstGeom prst="rect">
            <a:avLst/>
          </a:prstGeom>
          <a:noFill/>
        </p:spPr>
        <p:txBody>
          <a:bodyPr wrap="square" rtlCol="0">
            <a:spAutoFit/>
          </a:bodyPr>
          <a:lstStyle/>
          <a:p>
            <a:pPr algn="ctr"/>
            <a:r>
              <a:rPr lang="en-US" sz="1600" dirty="0" smtClean="0">
                <a:latin typeface="Century Gothic" pitchFamily="34" charset="0"/>
              </a:rPr>
              <a:t>Attacker’s guesses</a:t>
            </a:r>
            <a:endParaRPr lang="en-US" sz="1600" dirty="0">
              <a:latin typeface="Century Gothic" pitchFamily="34" charset="0"/>
            </a:endParaRPr>
          </a:p>
        </p:txBody>
      </p:sp>
    </p:spTree>
    <p:extLst>
      <p:ext uri="{BB962C8B-B14F-4D97-AF65-F5344CB8AC3E}">
        <p14:creationId xmlns:p14="http://schemas.microsoft.com/office/powerpoint/2010/main" val="266448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itchFamily="34" charset="0"/>
              </a:rPr>
              <a:t>So What </a:t>
            </a:r>
            <a:r>
              <a:rPr lang="en-US" dirty="0" smtClean="0">
                <a:latin typeface="Albertus MT Lt" pitchFamily="18" charset="0"/>
              </a:rPr>
              <a:t>?!?</a:t>
            </a:r>
            <a:endParaRPr lang="en-US" dirty="0">
              <a:latin typeface="Albertus MT Lt" pitchFamily="18" charset="0"/>
            </a:endParaRPr>
          </a:p>
        </p:txBody>
      </p:sp>
      <p:sp>
        <p:nvSpPr>
          <p:cNvPr id="7" name="TextBox 6"/>
          <p:cNvSpPr txBox="1"/>
          <p:nvPr/>
        </p:nvSpPr>
        <p:spPr>
          <a:xfrm>
            <a:off x="304800" y="2272657"/>
            <a:ext cx="3648476" cy="584776"/>
          </a:xfrm>
          <a:prstGeom prst="rect">
            <a:avLst/>
          </a:prstGeom>
          <a:noFill/>
        </p:spPr>
        <p:txBody>
          <a:bodyPr wrap="square" rtlCol="0">
            <a:spAutoFit/>
          </a:bodyPr>
          <a:lstStyle/>
          <a:p>
            <a:pPr algn="ctr"/>
            <a:r>
              <a:rPr lang="en-US" sz="3200" dirty="0" smtClean="0">
                <a:latin typeface="Century Gothic" pitchFamily="34" charset="0"/>
              </a:rPr>
              <a:t>Lose Your </a:t>
            </a:r>
            <a:r>
              <a:rPr lang="en-US" sz="3200" dirty="0" smtClean="0">
                <a:latin typeface="Century Gothic" pitchFamily="34" charset="0"/>
              </a:rPr>
              <a:t>Vault</a:t>
            </a:r>
            <a:endParaRPr lang="en-US" sz="3200" dirty="0">
              <a:latin typeface="Century Gothic" pitchFamily="34" charset="0"/>
            </a:endParaRPr>
          </a:p>
        </p:txBody>
      </p:sp>
      <p:sp>
        <p:nvSpPr>
          <p:cNvPr id="13" name="TextBox 12"/>
          <p:cNvSpPr txBox="1"/>
          <p:nvPr/>
        </p:nvSpPr>
        <p:spPr>
          <a:xfrm>
            <a:off x="4412539" y="2272657"/>
            <a:ext cx="4960060" cy="584776"/>
          </a:xfrm>
          <a:prstGeom prst="rect">
            <a:avLst/>
          </a:prstGeom>
          <a:noFill/>
        </p:spPr>
        <p:txBody>
          <a:bodyPr wrap="square" rtlCol="0">
            <a:spAutoFit/>
          </a:bodyPr>
          <a:lstStyle/>
          <a:p>
            <a:pPr algn="ctr"/>
            <a:r>
              <a:rPr lang="en-US" sz="3200" dirty="0" smtClean="0">
                <a:latin typeface="Century Gothic" pitchFamily="34" charset="0"/>
              </a:rPr>
              <a:t>Lose </a:t>
            </a:r>
            <a:r>
              <a:rPr lang="en-US" sz="3200" dirty="0" smtClean="0">
                <a:latin typeface="Century Gothic" pitchFamily="34" charset="0"/>
              </a:rPr>
              <a:t>Your Passwords</a:t>
            </a:r>
            <a:endParaRPr lang="en-US" sz="3200" dirty="0">
              <a:latin typeface="Century Gothic" pitchFamily="34" charset="0"/>
            </a:endParaRPr>
          </a:p>
        </p:txBody>
      </p:sp>
      <p:sp>
        <p:nvSpPr>
          <p:cNvPr id="15" name="TextBox 14"/>
          <p:cNvSpPr txBox="1"/>
          <p:nvPr/>
        </p:nvSpPr>
        <p:spPr>
          <a:xfrm>
            <a:off x="4028950" y="2011047"/>
            <a:ext cx="529562" cy="923330"/>
          </a:xfrm>
          <a:prstGeom prst="rect">
            <a:avLst/>
          </a:prstGeom>
          <a:noFill/>
        </p:spPr>
        <p:txBody>
          <a:bodyPr wrap="none" rtlCol="0">
            <a:spAutoFit/>
          </a:bodyPr>
          <a:lstStyle/>
          <a:p>
            <a:r>
              <a:rPr lang="en-US" sz="5400" dirty="0"/>
              <a:t>=</a:t>
            </a:r>
          </a:p>
        </p:txBody>
      </p:sp>
      <p:sp>
        <p:nvSpPr>
          <p:cNvPr id="17" name="Rectangle 16"/>
          <p:cNvSpPr/>
          <p:nvPr/>
        </p:nvSpPr>
        <p:spPr>
          <a:xfrm>
            <a:off x="457201" y="3559193"/>
            <a:ext cx="8049024" cy="461665"/>
          </a:xfrm>
          <a:prstGeom prst="rect">
            <a:avLst/>
          </a:prstGeom>
        </p:spPr>
        <p:txBody>
          <a:bodyPr wrap="square">
            <a:spAutoFit/>
          </a:bodyPr>
          <a:lstStyle/>
          <a:p>
            <a:pPr algn="ctr"/>
            <a:r>
              <a:rPr lang="en-US" sz="2400" dirty="0">
                <a:solidFill>
                  <a:srgbClr val="0070C0"/>
                </a:solidFill>
                <a:latin typeface="Century Gothic" pitchFamily="34" charset="0"/>
              </a:rPr>
              <a:t>70% of </a:t>
            </a:r>
            <a:r>
              <a:rPr lang="en-US" sz="2400" dirty="0" smtClean="0">
                <a:solidFill>
                  <a:srgbClr val="0070C0"/>
                </a:solidFill>
                <a:latin typeface="Century Gothic" pitchFamily="34" charset="0"/>
              </a:rPr>
              <a:t>passwords </a:t>
            </a:r>
            <a:r>
              <a:rPr lang="en-US" sz="2000" dirty="0" smtClean="0">
                <a:latin typeface="Century Gothic" pitchFamily="34" charset="0"/>
              </a:rPr>
              <a:t>can </a:t>
            </a:r>
            <a:r>
              <a:rPr lang="en-US" sz="2000" dirty="0">
                <a:latin typeface="Century Gothic" pitchFamily="34" charset="0"/>
              </a:rPr>
              <a:t>be cracked </a:t>
            </a:r>
            <a:r>
              <a:rPr lang="en-US" sz="2000" dirty="0">
                <a:solidFill>
                  <a:srgbClr val="FF0000"/>
                </a:solidFill>
                <a:latin typeface="Century Gothic" pitchFamily="34" charset="0"/>
              </a:rPr>
              <a:t>&lt;</a:t>
            </a:r>
            <a:r>
              <a:rPr lang="en-US" sz="2000" dirty="0" smtClean="0">
                <a:solidFill>
                  <a:srgbClr val="FF0000"/>
                </a:solidFill>
                <a:latin typeface="Century Gothic" pitchFamily="34" charset="0"/>
              </a:rPr>
              <a:t>1bn </a:t>
            </a:r>
            <a:r>
              <a:rPr lang="en-US" sz="2000" dirty="0" smtClean="0">
                <a:solidFill>
                  <a:srgbClr val="FF0000"/>
                </a:solidFill>
                <a:latin typeface="Century Gothic" pitchFamily="34" charset="0"/>
              </a:rPr>
              <a:t>guesses </a:t>
            </a:r>
            <a:r>
              <a:rPr lang="en-US" sz="2000" baseline="30000" dirty="0" smtClean="0">
                <a:latin typeface="Century Gothic" pitchFamily="34" charset="0"/>
              </a:rPr>
              <a:t>[3</a:t>
            </a:r>
            <a:r>
              <a:rPr lang="en-US" sz="2000" baseline="30000" dirty="0">
                <a:latin typeface="Century Gothic" pitchFamily="34" charset="0"/>
              </a:rPr>
              <a:t>]</a:t>
            </a:r>
          </a:p>
        </p:txBody>
      </p:sp>
      <p:sp>
        <p:nvSpPr>
          <p:cNvPr id="18" name="Rectangle 17"/>
          <p:cNvSpPr/>
          <p:nvPr/>
        </p:nvSpPr>
        <p:spPr>
          <a:xfrm>
            <a:off x="389358" y="5963015"/>
            <a:ext cx="8297442" cy="683264"/>
          </a:xfrm>
          <a:prstGeom prst="rect">
            <a:avLst/>
          </a:prstGeom>
        </p:spPr>
        <p:txBody>
          <a:bodyPr wrap="square">
            <a:spAutoFit/>
          </a:bodyPr>
          <a:lstStyle/>
          <a:p>
            <a:pPr>
              <a:lnSpc>
                <a:spcPct val="120000"/>
              </a:lnSpc>
            </a:pPr>
            <a:r>
              <a:rPr lang="en-US" sz="1600" baseline="30000" dirty="0" smtClean="0">
                <a:latin typeface="Century Gothic" pitchFamily="34" charset="0"/>
              </a:rPr>
              <a:t>[3] </a:t>
            </a:r>
            <a:r>
              <a:rPr lang="en-US" sz="1600" dirty="0" smtClean="0">
                <a:latin typeface="Century Gothic" pitchFamily="34" charset="0"/>
              </a:rPr>
              <a:t>R</a:t>
            </a:r>
            <a:r>
              <a:rPr lang="en-US" sz="1600" dirty="0">
                <a:latin typeface="Century Gothic" pitchFamily="34" charset="0"/>
              </a:rPr>
              <a:t>. </a:t>
            </a:r>
            <a:r>
              <a:rPr lang="en-US" sz="1600" dirty="0" err="1">
                <a:latin typeface="Century Gothic" pitchFamily="34" charset="0"/>
              </a:rPr>
              <a:t>Veras</a:t>
            </a:r>
            <a:r>
              <a:rPr lang="en-US" sz="1600" dirty="0">
                <a:latin typeface="Century Gothic" pitchFamily="34" charset="0"/>
              </a:rPr>
              <a:t>, C. Collins, and J. Thorpe, “On the semantic </a:t>
            </a:r>
            <a:r>
              <a:rPr lang="en-US" sz="1600" dirty="0" smtClean="0">
                <a:latin typeface="Century Gothic" pitchFamily="34" charset="0"/>
              </a:rPr>
              <a:t>patterns of </a:t>
            </a:r>
            <a:r>
              <a:rPr lang="en-US" sz="1600" dirty="0">
                <a:latin typeface="Century Gothic" pitchFamily="34" charset="0"/>
              </a:rPr>
              <a:t>passwords and their security impact,” in </a:t>
            </a:r>
            <a:r>
              <a:rPr lang="en-US" sz="1600" i="1" dirty="0">
                <a:latin typeface="Century Gothic" pitchFamily="34" charset="0"/>
              </a:rPr>
              <a:t>NDSS</a:t>
            </a:r>
            <a:r>
              <a:rPr lang="en-US" sz="1600" dirty="0">
                <a:latin typeface="Century Gothic" pitchFamily="34" charset="0"/>
              </a:rPr>
              <a:t>, 2014.</a:t>
            </a:r>
          </a:p>
        </p:txBody>
      </p:sp>
    </p:spTree>
    <p:extLst>
      <p:ext uri="{BB962C8B-B14F-4D97-AF65-F5344CB8AC3E}">
        <p14:creationId xmlns:p14="http://schemas.microsoft.com/office/powerpoint/2010/main" val="2814318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181216</TotalTime>
  <Words>6921</Words>
  <Application>Microsoft Macintosh PowerPoint</Application>
  <PresentationFormat>On-screen Show (4:3)</PresentationFormat>
  <Paragraphs>1281</Paragraphs>
  <Slides>62</Slides>
  <Notes>43</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1_Office Theme</vt:lpstr>
      <vt:lpstr>Cracking-Resistant Password Vaults Using  Natural Language Encoders</vt:lpstr>
      <vt:lpstr>Password Vaults (a.k.a Password Manager)</vt:lpstr>
      <vt:lpstr>Password Vaults Increasing  in Popularity</vt:lpstr>
      <vt:lpstr>Stealing Password Vaults</vt:lpstr>
      <vt:lpstr>Offline Brute Force Attack</vt:lpstr>
      <vt:lpstr>Offline Brute Force Attack</vt:lpstr>
      <vt:lpstr>Offline Brute Force Attack</vt:lpstr>
      <vt:lpstr>Offline Brute Force Attack</vt:lpstr>
      <vt:lpstr>So What ?!?</vt:lpstr>
      <vt:lpstr>Our Contribution</vt:lpstr>
      <vt:lpstr>Kamouflage</vt:lpstr>
      <vt:lpstr>Kamouflage</vt:lpstr>
      <vt:lpstr>PowerPoint Presentation</vt:lpstr>
      <vt:lpstr>PowerPoint Presentation</vt:lpstr>
      <vt:lpstr>PowerPoint Presentation</vt:lpstr>
      <vt:lpstr>The Naïve Attack</vt:lpstr>
      <vt:lpstr>But... WE FOUND A PROBLEM IN THE DECOY GENERATION</vt:lpstr>
      <vt:lpstr>Attacking Kamouflage</vt:lpstr>
      <vt:lpstr>Attacking Kamouflage</vt:lpstr>
      <vt:lpstr>Attack Results</vt:lpstr>
      <vt:lpstr>The situation so far…</vt:lpstr>
      <vt:lpstr>Honey Encryption by Juels and Ristenpart, EUROCRYPT 2014</vt:lpstr>
      <vt:lpstr>Honey Encryption by Juels and Ristenpart, EUROCRYPT 2014</vt:lpstr>
      <vt:lpstr>Honey Encryption by Juels and Ristenpart, EUROCRYPT 2014</vt:lpstr>
      <vt:lpstr>Natural Language Encoder (NLE)</vt:lpstr>
      <vt:lpstr>Modern Password Crackers</vt:lpstr>
      <vt:lpstr>Password-model Based NLEs</vt:lpstr>
      <vt:lpstr>NoCrack (a new kind of password vault)</vt:lpstr>
      <vt:lpstr>Security of NoCrack</vt:lpstr>
      <vt:lpstr>Limitations/Future Work</vt:lpstr>
      <vt:lpstr>Summary</vt:lpstr>
      <vt:lpstr>Bibliography</vt:lpstr>
      <vt:lpstr>PowerPoint Presentation</vt:lpstr>
      <vt:lpstr>Issues with Kamouflage</vt:lpstr>
      <vt:lpstr>But... WE FOUND A PROBLEM IN THE DECOY GENERATION</vt:lpstr>
      <vt:lpstr>Honey Encryption</vt:lpstr>
      <vt:lpstr>Decoy Technique</vt:lpstr>
      <vt:lpstr>Decoy Technique</vt:lpstr>
      <vt:lpstr>Decoy Technique</vt:lpstr>
      <vt:lpstr>Decoy Technique</vt:lpstr>
      <vt:lpstr>New Decoys Technique</vt:lpstr>
      <vt:lpstr>NLE for Single Password (using PCFG)</vt:lpstr>
      <vt:lpstr>Password Model to NLE (using PCFG)</vt:lpstr>
      <vt:lpstr>NLE for Single Password (using PCFG)</vt:lpstr>
      <vt:lpstr>NLE for Single Password (using PCFG)</vt:lpstr>
      <vt:lpstr>NLE for Single Password (using PCFG)</vt:lpstr>
      <vt:lpstr>NLE for Single Password (using PCFG)</vt:lpstr>
      <vt:lpstr>Evaluating Single Password NLE</vt:lpstr>
      <vt:lpstr>Results</vt:lpstr>
      <vt:lpstr>Evaluating Single Password NLE</vt:lpstr>
      <vt:lpstr>NLE for Password Vault</vt:lpstr>
      <vt:lpstr>NLE for Password Vault</vt:lpstr>
      <vt:lpstr>NLE for Password Vault</vt:lpstr>
      <vt:lpstr>Evaluating Password Vault NLE</vt:lpstr>
      <vt:lpstr>NoCrack (A Password Manager with Honey Encryption)</vt:lpstr>
      <vt:lpstr>Password Vaults (a.k.a Password Manager)</vt:lpstr>
      <vt:lpstr>Password Vaults (a.k.a Password Manager)</vt:lpstr>
      <vt:lpstr>Summary of Our Work</vt:lpstr>
      <vt:lpstr>Attacking Kamouflage</vt:lpstr>
      <vt:lpstr>NLE for Password Vault</vt:lpstr>
      <vt:lpstr>Security Evaluation for NLEs</vt:lpstr>
      <vt:lpstr>Security Evaluation for NLEs</vt:lpstr>
    </vt:vector>
  </TitlesOfParts>
  <Company>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Cracking-Resistant Password Vaults using Natural Language Encoders</dc:title>
  <dc:subject>Password Vault, Cryptography</dc:subject>
  <dc:creator>Rahul Chatterjee</dc:creator>
  <cp:keywords>Password, Password Manager, Password Vault, Honey Encryption</cp:keywords>
  <cp:lastModifiedBy>Thomas Ristenpart</cp:lastModifiedBy>
  <cp:revision>1456</cp:revision>
  <dcterms:created xsi:type="dcterms:W3CDTF">2015-03-13T16:08:59Z</dcterms:created>
  <dcterms:modified xsi:type="dcterms:W3CDTF">2015-05-19T05:44:40Z</dcterms:modified>
</cp:coreProperties>
</file>