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3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4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5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6.xml.rels><?xml version="1.0" encoding="UTF-8" standalone="yes"?>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7.xml.rels><?xml version="1.0" encoding="UTF-8" standalone="yes"?>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18.xml.rels><?xml version="1.0" encoding="UTF-8" standalone="yes"?>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19.xml.rels><?xml version="1.0" encoding="UTF-8" standalone="yes"?>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www.anandtech.com/show/8104/intel-ssd-dc-p3700-review-the-pcie-ssd-transition-begins-with-nvme/3" TargetMode="External"/></Relationships>

</file>

<file path=ppt/notesSlides/_rels/notesSlide20.xml.rels><?xml version="1.0" encoding="UTF-8" standalone="yes"?>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21.xml.rels><?xml version="1.0" encoding="UTF-8" standalone="yes"?>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22.xml.rels><?xml version="1.0" encoding="UTF-8" standalone="yes"?>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23.xml.rels><?xml version="1.0" encoding="UTF-8" standalone="yes"?>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
</file>

<file path=ppt/notesSlides/_rels/notesSlide24.xml.rels><?xml version="1.0" encoding="UTF-8" standalone="yes"?>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25.xml.rels><?xml version="1.0" encoding="UTF-8" standalone="yes"?>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26.xml.rels><?xml version="1.0" encoding="UTF-8" standalone="yes"?>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www.thomas-krenn.com/en/wiki/Linux_Storage_Stack_Diagram" TargetMode="Externa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chris.lu/upload/images/redis.png" TargetMode="External"/><Relationship Id="rId4" Type="http://schemas.openxmlformats.org/officeDocument/2006/relationships/hyperlink" Target="http://idroot.net/wp-content/uploads/2015/08/Memcached-logo.jpg" TargetMode="Externa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netoptimizer.blogspot.com/2014/05/the-calculations-10gbits-wirespeed.html" TargetMode="Externa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netoptimizer.blogspot.com/2014/05/the-calculations-10gbits-wirespeed.html" TargetMode="Externa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netoptimizer.blogspot.com/2014/05/the-calculations-10gbits-wirespeed.html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want networking to have higher throughput and lower latency.  why networking?</a:t>
            </a:r>
          </a:p>
          <a:p>
            <a:pPr/>
          </a:p>
          <a:p>
            <a:pPr/>
            <a:r>
              <a:t>bandwidth AND latency important!  bounded queue depth =&gt; latency affects bandwidth</a:t>
            </a:r>
          </a:p>
          <a:p>
            <a:pPr/>
            <a:r>
              <a:t>actually programmed against this card for diskotech</a:t>
            </a:r>
          </a:p>
          <a:p>
            <a:pPr/>
            <a:r>
              <a:t>100 gbps coming!  mellanox qsfp+ card, intel not ready for market yet IIRC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Shape 1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can’t DMA for network API (filesystem okay though)</a:t>
            </a:r>
          </a:p>
          <a:p>
            <a:pPr/>
            <a:r>
              <a:t>hard to affinitize in general, sockets can migrate among processes</a:t>
            </a:r>
          </a:p>
          <a:p>
            <a:pPr/>
          </a:p>
          <a:p>
            <a:pPr/>
            <a:r>
              <a:t>upon receiving interrupt, scheduler has to context switch into waiting process.  blocking API does not help here, since process will get descheduled often.</a:t>
            </a:r>
          </a:p>
          <a:p>
            <a:pPr/>
          </a:p>
          <a:p>
            <a:pPr/>
            <a:r>
              <a:t>IX makes interesting point here.  the scheduler is very fine-grained in that it receives control whenever a syscall blocks, subsequently requiring an interrupt and context switch in.  this design makes sense when the packet arrival rate is &gt;&gt; interrupt/syscall latency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Shape 18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won best paper!</a:t>
            </a:r>
          </a:p>
          <a:p>
            <a:pPr/>
          </a:p>
          <a:p>
            <a:pPr/>
            <a:r>
              <a:t>UW crew:</a:t>
            </a:r>
          </a:p>
          <a:p>
            <a:pPr/>
            <a:r>
              <a:t>Simon Peter: post doc</a:t>
            </a:r>
          </a:p>
          <a:p>
            <a:pPr/>
            <a:r>
              <a:t>Jialin Li, Irene Zhang, Doug Woos: PhD students</a:t>
            </a:r>
          </a:p>
          <a:p>
            <a:pPr/>
            <a:r>
              <a:t>Dan Ports, Arvind Krishnamurthy, Tom Anderson: professors at UW</a:t>
            </a:r>
          </a:p>
          <a:p>
            <a:pPr/>
            <a:r>
              <a:t>Timothy Roscoe:  professor at ETH Zurich</a:t>
            </a:r>
          </a:p>
          <a:p>
            <a:pPr/>
          </a:p>
          <a:p>
            <a:pPr/>
            <a:r>
              <a:t>main takeaway:  moving multiplexing into the NIC (using virtualization) is much more efficient than doing it in the kernel.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Shape 1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Pretty weak part of the paper, if you ask me. </a:t>
            </a:r>
          </a:p>
          <a:p>
            <a:pPr/>
          </a:p>
          <a:p>
            <a:pPr/>
            <a:r>
              <a:t>SR-IOV:  standard for making a single physical PCI express device look like multiple devices for a single root.</a:t>
            </a:r>
          </a:p>
          <a:p>
            <a:pPr/>
            <a:r>
              <a:t>VT-d (intel): implementation + IOMMU + interrupt virtualization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Shape 1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 this really as bogus as I read it to be?  they’re comparing their custom log data structure with ext4/btrfs, apples to ferraris.  redis could pretty much do the exact same thing with direct IO if they wanted.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hape 2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differences</a:t>
            </a:r>
          </a:p>
          <a:p>
            <a:pPr marL="271638" indent="-271638">
              <a:buSzPct val="75000"/>
              <a:buChar char="-"/>
            </a:pPr>
            <a:r>
              <a:t>driver and network stack now live in libos within userspace</a:t>
            </a:r>
          </a:p>
          <a:p>
            <a:pPr lvl="1" marL="716138" indent="-271638">
              <a:buSzPct val="75000"/>
              <a:buChar char="-"/>
            </a:pPr>
            <a:r>
              <a:t>network stack no longer needs to demultiplex</a:t>
            </a:r>
          </a:p>
          <a:p>
            <a:pPr lvl="1" marL="716138" indent="-271638">
              <a:buSzPct val="75000"/>
              <a:buChar char="-"/>
            </a:pPr>
            <a:r>
              <a:t>fewer security checks?  less worried about data leaking?</a:t>
            </a:r>
          </a:p>
          <a:p>
            <a:pPr marL="271638" indent="-271638">
              <a:buSzPct val="75000"/>
              <a:buChar char="-"/>
            </a:pPr>
            <a:r>
              <a:t>kernel is no longer on hot path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hape 2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do interrupts on a descheduled VM work? is redirection to the hypervisor part of the VMENTER/VMEXIT setup/teardown?</a:t>
            </a:r>
          </a:p>
          <a:p>
            <a:pPr/>
            <a:r>
              <a:t>ARP sharing among guests/hypervisor?  maybe not?  the more modern XL710 assigns a new MAC address to each VF, routing through “the virtual machine switch”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1" name="Shape 2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extaris: another planet in dune</a:t>
            </a:r>
          </a:p>
          <a:p>
            <a:pPr/>
            <a:r>
              <a:t>full posix support!  they run memcache &amp; redis unmodified</a:t>
            </a:r>
          </a:p>
          <a:p>
            <a:pPr/>
            <a:r>
              <a:t>pretty slight changes for arrakis/N (only 130 LOC for memcache)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5" name="Shape 2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another paper from OSDI ’14! and another fucking planet from dune jesus</a:t>
            </a:r>
          </a:p>
          <a:p>
            <a:pPr/>
            <a:r>
              <a:t>also won best paper!</a:t>
            </a:r>
          </a:p>
          <a:p>
            <a:pPr/>
            <a:r>
              <a:t>Adam Belay, Ana Klimovic, Samuel Grossman:  PhD student Stanford</a:t>
            </a:r>
          </a:p>
          <a:p>
            <a:pPr/>
            <a:r>
              <a:t>Christos Kozyrakis:  Professor at Stanford</a:t>
            </a:r>
          </a:p>
          <a:p>
            <a:pPr/>
            <a:r>
              <a:t>George Prekas:  PhD student EPFL</a:t>
            </a:r>
          </a:p>
          <a:p>
            <a:pPr/>
            <a:r>
              <a:t>Edouard Bugnion:  Professor at EPFL</a:t>
            </a:r>
          </a:p>
          <a:p>
            <a:pPr/>
          </a:p>
          <a:p>
            <a:pPr/>
            <a:r>
              <a:t>takeaway:  use CPU virtualization as well to get protection between user &amp; network stack.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hape 2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direct:  they implemented a </a:t>
            </a:r>
          </a:p>
          <a:p>
            <a:pPr/>
            <a:r>
              <a:t>indirect:  syscalls are slow (on x86_64) because they blow out the cache (backend stalls) and slow down subsequent user code.  L2/L3 more affected since they prefetch, unlike L1.  (units are 64 byte cache line evictions, 24kb/32kb of L1-d flushed, 200kb of L3 flushed)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direct:  they implemented a </a:t>
            </a:r>
          </a:p>
          <a:p>
            <a:pPr/>
            <a:r>
              <a:t>indirect:  syscalls are slow (on x86_64) because they blow out the cache (backend stalls) and slow down subsequent user code.  L2/L3 more affected since they prefetch, unlike L1.  (units are 64 byte cache line evictions, 24kb/32kb of L1-d flushed, 200kb of L3 flushed)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hlinkClick r:id="rId3" invalidUrl="" action="" tgtFrame="" tooltip="" history="1" highlightClick="0" endSnd="0"/>
              </a:rPr>
              <a:t>http://www.anandtech.com/show/8104/intel-ssd-dc-p3700-review-the-pcie-ssd-transition-begins-with-nvme/3</a:t>
            </a:r>
          </a:p>
          <a:p>
            <a:pPr/>
            <a:r>
              <a:t>apparently the intel P3608 can do 40 gbps!!</a:t>
            </a:r>
          </a:p>
          <a:p>
            <a:pPr/>
          </a:p>
          <a:p>
            <a:pPr/>
            <a:r>
              <a:t>also, it’s pretty common to have many (~100?) disks/node in storage tiers, (~100 mb/s sequential reads adds up pretty quickly!)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5" name="Shape 2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memory safety has a bad rap</a:t>
            </a:r>
          </a:p>
          <a:p>
            <a:pPr/>
            <a:r>
              <a:t>main idea:  keep user-space and kernel-space similar. requires VPID (tagged TLB)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0" name="Shape 2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differences from arrakis</a:t>
            </a:r>
          </a:p>
          <a:p>
            <a:pPr marL="271638" indent="-271638">
              <a:buSzPct val="75000"/>
              <a:buChar char="-"/>
            </a:pPr>
            <a:r>
              <a:t>libix is a lot simpler, just glue to expose posix-like async API</a:t>
            </a:r>
          </a:p>
          <a:p>
            <a:pPr marL="271638" indent="-271638">
              <a:buSzPct val="75000"/>
              <a:buChar char="-"/>
            </a:pPr>
            <a:r>
              <a:t>all network stack code is in ring0</a:t>
            </a:r>
          </a:p>
          <a:p>
            <a:pPr marL="271638" indent="-271638">
              <a:buSzPct val="75000"/>
              <a:buChar char="-"/>
            </a:pPr>
            <a:r>
              <a:t>otherwise, same idea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5" name="Shape 2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could IX authors have used their fancy pants DUNE features to simulate a full blocking POSIX API?</a:t>
            </a:r>
          </a:p>
          <a:p>
            <a:pPr/>
            <a:r>
              <a:t>(fun fact:  Cornell grad Greg Hill, working on PhD at stanford, added SR-IOV support to IX in 2015)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hape 2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old linux packet processing time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hape 2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packet service time 10x faster!  </a:t>
            </a:r>
          </a:p>
          <a:p>
            <a:pPr/>
            <a:r>
              <a:t>all time is in network stack:  6x faster (no demultiplexing, better cache utilization, no synchronization, fewer checks?)</a:t>
            </a:r>
          </a:p>
          <a:p>
            <a:pPr/>
            <a:r>
              <a:t>no scheduler, interrupts delivered to the right core, no context switch</a:t>
            </a:r>
          </a:p>
          <a:p>
            <a:pPr/>
            <a:r>
              <a:t>no copy</a:t>
            </a:r>
          </a:p>
          <a:p>
            <a:pPr/>
            <a:r>
              <a:t>no kernel crossing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Shape 2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modified memcached to use Arrakis/N, only 74 LOC!</a:t>
            </a:r>
          </a:p>
          <a:p>
            <a:pPr/>
            <a:r>
              <a:t>top of chart is 10gbps</a:t>
            </a:r>
          </a:p>
          <a:p>
            <a:pPr/>
            <a:r>
              <a:t>biased towards linux:  TCP/UDP segmentation offload, header splitting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1" name="Shape 2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say no to posix (and rewrite the network stack)</a:t>
            </a:r>
          </a:p>
          <a:p>
            <a:pPr/>
            <a:r>
              <a:t>run to completion: slow processing means slow ACKs and smaller sender window.</a:t>
            </a:r>
          </a:p>
          <a:p>
            <a:pPr/>
          </a:p>
          <a:p>
            <a:pPr/>
            <a:r>
              <a:t>adaptive batching:  continue going until you block (no waiting for batches) or until you hit a max batch size.  helps cache locality &amp; amortize mode switch</a:t>
            </a:r>
          </a:p>
          <a:p>
            <a:pPr/>
            <a:r>
              <a:t>elastic threads:  pinned to a CPU, handle network events</a:t>
            </a:r>
          </a:p>
          <a:p>
            <a:pPr/>
            <a:r>
              <a:t>background threads:  timeshared among reserved CPU</a:t>
            </a:r>
          </a:p>
          <a:p>
            <a:pPr/>
          </a:p>
          <a:p>
            <a:pPr/>
            <a:r>
              <a:t>elastic/background threading not that strange:  elastic is event loop, background threads are workers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hlinkClick r:id="rId3" invalidUrl="" action="" tgtFrame="" tooltip="" history="1" highlightClick="0" endSnd="0"/>
              </a:rPr>
              <a:t>https://www.thomas-krenn.com/en/wiki/Linux_Storage_Stack_Diagram</a:t>
            </a:r>
          </a:p>
          <a:p>
            <a:pPr/>
            <a:r>
              <a:t>current storage architecture in kernel assumes spinning disk (high latency, “single threaded,” scheduling important)</a:t>
            </a:r>
          </a:p>
          <a:p>
            <a:pPr/>
            <a:r>
              <a:t>IO scheduler/SCSI drivers/ata translation/disk controller</a:t>
            </a:r>
          </a:p>
          <a:p>
            <a:pPr/>
            <a:r>
              <a:t>replaced with NVMe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memcache, redis, etc., tiny packets (1mqps/node, keys &lt; 50b, values &lt; 500b)</a:t>
            </a:r>
          </a:p>
          <a:p>
            <a:pPr/>
            <a:r>
              <a:t>big flows (analytics, object storage), large bandwidth</a:t>
            </a:r>
          </a:p>
          <a:p>
            <a:pPr/>
          </a:p>
          <a:p>
            <a:pPr/>
            <a:r>
              <a:rPr u="sng">
                <a:hlinkClick r:id="rId3" invalidUrl="" action="" tgtFrame="" tooltip="" history="1" highlightClick="0" endSnd="0"/>
              </a:rPr>
              <a:t>https://chris.lu/upload/images/redis.png</a:t>
            </a:r>
          </a:p>
          <a:p>
            <a:pPr/>
            <a:r>
              <a:rPr u="sng">
                <a:hlinkClick r:id="rId4" invalidUrl="" action="" tgtFrame="" tooltip="" history="1" highlightClick="0" endSnd="0"/>
              </a:rPr>
              <a:t>http://idroot.net/wp-content/uploads/2015/08/Memcached-logo.jpg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NIC owned by kernel, kernel multiplexes userspace processes onto singleton network stack, uses SMP for sharing the network stack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from arrakis paper</a:t>
            </a:r>
          </a:p>
          <a:p>
            <a:pPr/>
            <a:r>
              <a:t>1.26 µs:  network stack </a:t>
            </a:r>
          </a:p>
          <a:p>
            <a:pPr/>
            <a:r>
              <a:t>0.34 µs:  0.24 µs for packet copy + 0.10 µs for syscall return </a:t>
            </a:r>
          </a:p>
          <a:p>
            <a:pPr/>
            <a:r>
              <a:t>0.54 µs:  0.44 µs for packet copy + 0.10 µs for syscall</a:t>
            </a:r>
          </a:p>
          <a:p>
            <a:pPr/>
            <a:r>
              <a:t>1.05 µs:  transmit network stack</a:t>
            </a:r>
          </a:p>
          <a:p>
            <a:pPr/>
            <a:r>
              <a:t>= 3.36 µs/packet (with additional 2 µs for context switch in if descheduled)</a:t>
            </a:r>
          </a:p>
          <a:p>
            <a:pPr/>
          </a:p>
          <a:p>
            <a:pPr/>
          </a:p>
          <a:p>
            <a:pPr/>
            <a:r>
              <a:t>previously, packet arrival times &gt;&gt; interrupt/syscall latency</a:t>
            </a:r>
          </a:p>
          <a:p>
            <a:pPr/>
            <a:r>
              <a:t> -&gt; focus on fine-grained resource scheduling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Shape 1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even in the best setting, we’ve way blown through our budget</a:t>
            </a:r>
          </a:p>
          <a:p>
            <a:pPr/>
            <a:r>
              <a:t>we understand copies &amp; syscall boundaries, why is the network stack slow?</a:t>
            </a:r>
          </a:p>
          <a:p>
            <a:pPr/>
          </a:p>
          <a:p>
            <a:pPr/>
            <a:r>
              <a:rPr u="sng">
                <a:hlinkClick r:id="rId3" invalidUrl="" action="" tgtFrame="" tooltip="" history="1" highlightClick="0" endSnd="0"/>
              </a:rPr>
              <a:t>http://netoptimizer.blogspot.com/2014/05/the-calculations-10gbits-wirespeed.html</a:t>
            </a:r>
          </a:p>
          <a:p>
            <a:pPr/>
            <a:r>
              <a:t>10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even in the best setting, we’ve way blown through our budget</a:t>
            </a:r>
          </a:p>
          <a:p>
            <a:pPr/>
            <a:r>
              <a:t>we understand copies &amp; syscall boundaries, why is the network stack slow?</a:t>
            </a:r>
          </a:p>
          <a:p>
            <a:pPr/>
          </a:p>
          <a:p>
            <a:pPr/>
            <a:r>
              <a:rPr u="sng">
                <a:hlinkClick r:id="rId3" invalidUrl="" action="" tgtFrame="" tooltip="" history="1" highlightClick="0" endSnd="0"/>
              </a:rPr>
              <a:t>http://netoptimizer.blogspot.com/2014/05/the-calculations-10gbits-wirespeed.html</a:t>
            </a:r>
          </a:p>
          <a:p>
            <a:pPr/>
            <a:r>
              <a:t>10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Shape 1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even in the best setting, we’ve way blown through our budget</a:t>
            </a:r>
          </a:p>
          <a:p>
            <a:pPr/>
            <a:r>
              <a:t>we understand copies &amp; syscall boundaries, why is the network stack slow?</a:t>
            </a:r>
          </a:p>
          <a:p>
            <a:pPr/>
          </a:p>
          <a:p>
            <a:pPr/>
            <a:r>
              <a:rPr u="sng">
                <a:hlinkClick r:id="rId3" invalidUrl="" action="" tgtFrame="" tooltip="" history="1" highlightClick="0" endSnd="0"/>
              </a:rPr>
              <a:t>http://netoptimizer.blogspot.com/2014/05/the-calculations-10gbits-wirespeed.html</a:t>
            </a:r>
          </a:p>
          <a:p>
            <a:pPr/>
            <a:r>
              <a:t>10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://www.intel.com/content/www/us/en/ethernet-products/converged-network-adapters/ethernet-xl710.html" TargetMode="Externa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Kernel Bypass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Sujay Jayakar (dsj36)</a:t>
            </a:r>
          </a:p>
          <a:p>
            <a:pPr/>
            <a:r>
              <a:t>11/17/2016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Status Quo: Linux</a:t>
            </a:r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Ethernet frame: 84 bytes to 1538 bytes (1500 MTU)</a:t>
            </a:r>
          </a:p>
          <a:p>
            <a:pPr/>
            <a:r>
              <a:t>40 Gb/s = 5 GB/s = 3.25M to 60M packets/sec</a:t>
            </a:r>
          </a:p>
          <a:p>
            <a:pPr/>
            <a:r>
              <a:t>Service time is only 17 ns to 307 ns per packet!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Status Quo: Linux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Ethernet frame: 84 bytes to 1538 bytes (1500 MTU)</a:t>
            </a:r>
          </a:p>
          <a:p>
            <a:pPr/>
            <a:r>
              <a:t>100 Gb/s = 12.5 GB/s = 8M to 150M packets/sec</a:t>
            </a:r>
          </a:p>
          <a:p>
            <a:pPr/>
            <a:r>
              <a:t>Service time is only 6.7 ns to 125 ns per packet!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Status Quo: Linux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Network stack: demultiplexing, checks, scheduling synchronization needed for multi-core</a:t>
            </a:r>
          </a:p>
          <a:p>
            <a:pPr/>
            <a:r>
              <a:t>POSIX limitations</a:t>
            </a:r>
          </a:p>
          <a:p>
            <a:pPr lvl="1"/>
            <a:r>
              <a:t>Copy required for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send(2)</a:t>
            </a:r>
            <a:r>
              <a:t> and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recv(2)</a:t>
            </a:r>
            <a:r>
              <a:t> </a:t>
            </a:r>
          </a:p>
          <a:p>
            <a:pPr lvl="1"/>
            <a:r>
              <a:t>File descriptor migration among processes</a:t>
            </a:r>
          </a:p>
          <a:p>
            <a:pPr/>
            <a:r>
              <a:t>Context switch overhead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687062" y="4121149"/>
            <a:ext cx="11630676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</a:pPr>
            <a:r>
              <a:t>Arrakis: The Operating System is the Control Plane.  </a:t>
            </a:r>
            <a:r>
              <a:rPr sz="2800"/>
              <a:t>Simon Peter, Jialin Li, Irene Zhang, Dan R. K. Ports, Doug Woos, Arvind Krishnamurthy, Thomas Anderson, and Timothy Roscoe.  OSDI 2014.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Network virtualization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5604" indent="-395604" defTabSz="519937">
              <a:spcBef>
                <a:spcPts val="3700"/>
              </a:spcBef>
              <a:defRPr sz="3204"/>
            </a:pPr>
            <a:r>
              <a:t>VNICs managed by “control plane” in kernel</a:t>
            </a:r>
          </a:p>
          <a:p>
            <a:pPr marL="395604" indent="-395604" defTabSz="519937">
              <a:spcBef>
                <a:spcPts val="3700"/>
              </a:spcBef>
              <a:defRPr sz="3204"/>
            </a:pPr>
            <a:r>
              <a:t>NIC responsible for bandwidth allocation &amp; demultiplexing</a:t>
            </a:r>
          </a:p>
          <a:p>
            <a:pPr marL="395604" indent="-395604" defTabSz="519937">
              <a:spcBef>
                <a:spcPts val="3700"/>
              </a:spcBef>
              <a:defRPr sz="3204"/>
            </a:pPr>
            <a:r>
              <a:t>Intel 82599 chipset</a:t>
            </a:r>
          </a:p>
          <a:p>
            <a:pPr lvl="1" marL="791209" indent="-395604" defTabSz="519937">
              <a:spcBef>
                <a:spcPts val="3700"/>
              </a:spcBef>
              <a:defRPr sz="3204"/>
            </a:pPr>
            <a:r>
              <a:t>Only supports filtering by MAC address, want arbitrary header fields</a:t>
            </a:r>
          </a:p>
          <a:p>
            <a:pPr lvl="1" marL="791209" indent="-395604" defTabSz="519937">
              <a:spcBef>
                <a:spcPts val="3700"/>
              </a:spcBef>
              <a:defRPr sz="3204"/>
            </a:pPr>
            <a:r>
              <a:t>Weighted round-robin bandwidth allocation</a:t>
            </a:r>
          </a:p>
          <a:p>
            <a:pPr lvl="1" marL="791209" indent="-395604" defTabSz="519937">
              <a:spcBef>
                <a:spcPts val="3700"/>
              </a:spcBef>
              <a:defRPr sz="3204"/>
            </a:pPr>
            <a:r>
              <a:t>At most 64 VNICs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Storage virtualization</a:t>
            </a:r>
          </a:p>
        </p:txBody>
      </p:sp>
      <p:sp>
        <p:nvSpPr>
          <p:cNvPr id="197" name="Shape 1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VSIC:  SCSI/ATA queue with rate limiter</a:t>
            </a:r>
          </a:p>
          <a:p>
            <a:pPr/>
            <a:r>
              <a:t>Virtual Storage Area (VSA): Persistent disk segment</a:t>
            </a:r>
          </a:p>
          <a:p>
            <a:pPr/>
            <a:r>
              <a:t>Each VSIC has many VSAs, and each VSA can be mapped into many VSICs (for interprocess sharing)</a:t>
            </a:r>
          </a:p>
          <a:p>
            <a:pPr/>
            <a:r>
              <a:t>Don’t have a device like this, emulated in software with a dedicated core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Arrakis</a:t>
            </a:r>
          </a:p>
        </p:txBody>
      </p:sp>
      <p:pic>
        <p:nvPicPr>
          <p:cNvPr id="20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4600" y="2761786"/>
            <a:ext cx="7975600" cy="500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Arrakis: Control Plane</a:t>
            </a:r>
          </a:p>
        </p:txBody>
      </p:sp>
      <p:sp>
        <p:nvSpPr>
          <p:cNvPr id="207" name="Shape 2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VIC management: queue pair creation &amp; deletion</a:t>
            </a:r>
          </a:p>
          <a:p>
            <a:pPr/>
            <a:r>
              <a:t>Doorbells:  IPC endpoint for VIC notifications</a:t>
            </a:r>
          </a:p>
          <a:p>
            <a:pPr/>
            <a:r>
              <a:t>Hardware control</a:t>
            </a:r>
          </a:p>
          <a:p>
            <a:pPr lvl="1"/>
            <a:r>
              <a:t>Demultiplexing filters (just layer 2 for now)</a:t>
            </a:r>
          </a:p>
          <a:p>
            <a:pPr lvl="1"/>
            <a:r>
              <a:t>Rate specifiers for rate limiting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Arrakis: Doorbells</a:t>
            </a:r>
          </a:p>
        </p:txBody>
      </p:sp>
      <p:sp>
        <p:nvSpPr>
          <p:cNvPr id="210" name="Shape 2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SR-IOV virtualizes the MSI-x interrupt registers</a:t>
            </a:r>
          </a:p>
          <a:p>
            <a:pPr/>
            <a:r>
              <a:t>libOS driver handles interrupts in user space if on-core, otherwise goes through control plane</a:t>
            </a:r>
          </a:p>
          <a:p>
            <a:pPr/>
            <a:r>
              <a:t>API is just a regular POSIX file descriptor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Arrakis: User APIs</a:t>
            </a:r>
          </a:p>
        </p:txBody>
      </p:sp>
      <p:sp>
        <p:nvSpPr>
          <p:cNvPr id="215" name="Shape 215"/>
          <p:cNvSpPr/>
          <p:nvPr/>
        </p:nvSpPr>
        <p:spPr>
          <a:xfrm>
            <a:off x="682485" y="7261152"/>
            <a:ext cx="182514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Ethernet</a:t>
            </a:r>
          </a:p>
        </p:txBody>
      </p:sp>
      <p:sp>
        <p:nvSpPr>
          <p:cNvPr id="216" name="Shape 216"/>
          <p:cNvSpPr/>
          <p:nvPr/>
        </p:nvSpPr>
        <p:spPr>
          <a:xfrm>
            <a:off x="4080545" y="6446975"/>
            <a:ext cx="8233550" cy="227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send_packet(queue, array)</a:t>
            </a:r>
          </a:p>
          <a:p>
            <a:pPr algn="l"/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receive_packet(queue)</a:t>
            </a:r>
            <a:r>
              <a:t>→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packet</a:t>
            </a:r>
          </a:p>
          <a:p>
            <a:pPr algn="l"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packet_done(packet)</a:t>
            </a:r>
          </a:p>
          <a:p>
            <a:pPr algn="l"/>
            <a:r>
              <a:t>doorbells on completion</a:t>
            </a:r>
          </a:p>
        </p:txBody>
      </p:sp>
      <p:sp>
        <p:nvSpPr>
          <p:cNvPr id="217" name="Shape 217"/>
          <p:cNvSpPr/>
          <p:nvPr/>
        </p:nvSpPr>
        <p:spPr>
          <a:xfrm>
            <a:off x="852106" y="4211614"/>
            <a:ext cx="1485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Extaris</a:t>
            </a:r>
          </a:p>
        </p:txBody>
      </p:sp>
      <p:sp>
        <p:nvSpPr>
          <p:cNvPr id="218" name="Shape 218"/>
          <p:cNvSpPr/>
          <p:nvPr/>
        </p:nvSpPr>
        <p:spPr>
          <a:xfrm>
            <a:off x="4220833" y="4337912"/>
            <a:ext cx="31377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POSIX sockets</a:t>
            </a:r>
          </a:p>
        </p:txBody>
      </p:sp>
      <p:sp>
        <p:nvSpPr>
          <p:cNvPr id="219" name="Shape 219"/>
          <p:cNvSpPr/>
          <p:nvPr/>
        </p:nvSpPr>
        <p:spPr>
          <a:xfrm>
            <a:off x="8025287" y="4064862"/>
            <a:ext cx="3357677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Arrakis/N</a:t>
            </a:r>
          </a:p>
          <a:p>
            <a:pPr/>
            <a:r>
              <a:t>Zero-copy rings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Kernel Bypass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6709" indent="-346709" defTabSz="455675">
              <a:spcBef>
                <a:spcPts val="3200"/>
              </a:spcBef>
              <a:defRPr sz="2807"/>
            </a:pPr>
            <a:r>
              <a:t>Background</a:t>
            </a:r>
          </a:p>
          <a:p>
            <a:pPr lvl="1" marL="693419" indent="-346709" defTabSz="455675">
              <a:spcBef>
                <a:spcPts val="3200"/>
              </a:spcBef>
              <a:defRPr sz="2807"/>
            </a:pPr>
            <a:r>
              <a:t>Why networking?</a:t>
            </a:r>
          </a:p>
          <a:p>
            <a:pPr lvl="1" marL="693419" indent="-346709" defTabSz="455675">
              <a:spcBef>
                <a:spcPts val="3200"/>
              </a:spcBef>
              <a:defRPr sz="2807"/>
            </a:pPr>
            <a:r>
              <a:t>Status quo: Linux</a:t>
            </a:r>
          </a:p>
          <a:p>
            <a:pPr marL="346709" indent="-346709" defTabSz="455675">
              <a:spcBef>
                <a:spcPts val="3200"/>
              </a:spcBef>
              <a:defRPr sz="2807"/>
            </a:pPr>
            <a:r>
              <a:t>Papers</a:t>
            </a:r>
          </a:p>
          <a:p>
            <a:pPr lvl="1" marL="693419" indent="-346709" defTabSz="455675">
              <a:spcBef>
                <a:spcPts val="3200"/>
              </a:spcBef>
              <a:defRPr sz="2807"/>
            </a:pPr>
            <a:r>
              <a:t>Arrakis: The Operating System is the Control Plane.  </a:t>
            </a:r>
            <a:r>
              <a:rPr sz="2184"/>
              <a:t>Simon Peter, Jialin Li, Irene Zhang, Dan R. K. Ports, Doug Woos, Arvind Krishnamurthy, and Thomas Anderson,  Timothy Roscoe.  OSDI 2014.</a:t>
            </a:r>
          </a:p>
          <a:p>
            <a:pPr lvl="1" marL="693419" indent="-346709" defTabSz="455675">
              <a:spcBef>
                <a:spcPts val="3200"/>
              </a:spcBef>
              <a:defRPr sz="2807"/>
            </a:pPr>
            <a:r>
              <a:t>IX: A Protected Dataplane Operating System for High Throughput and Low Latency. </a:t>
            </a:r>
            <a:r>
              <a:rPr sz="2184"/>
              <a:t>Adam Belay, George Prekas, Ana Klimovic, Samuel Grossman, and Christos Kozyrakis,  Edouard Bugnion. OSDI 2014.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1224417" y="3848099"/>
            <a:ext cx="10555966" cy="205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</a:pPr>
            <a:r>
              <a:t>IX: A Protected Dataplane Operating System for High Throughput and Low Latency. </a:t>
            </a:r>
            <a:r>
              <a:rPr sz="2800"/>
              <a:t>Adam Belay, George Prekas, Ana Klimovic, Samuel Grossman, Christos Kozyrakis, and Edouard Bugnion. OSDI 2014.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IX: More protection</a:t>
            </a:r>
          </a:p>
        </p:txBody>
      </p:sp>
      <p:sp>
        <p:nvSpPr>
          <p:cNvPr id="228" name="Shape 2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Network stack in user-space unacceptable</a:t>
            </a:r>
          </a:p>
          <a:p>
            <a:pPr lvl="1"/>
            <a:r>
              <a:t>Firewall, ACL management in data plane</a:t>
            </a:r>
          </a:p>
          <a:p>
            <a:pPr lvl="1"/>
            <a:r>
              <a:t>Sending raw packets requires root</a:t>
            </a:r>
          </a:p>
          <a:p>
            <a:pPr lvl="1"/>
            <a:r>
              <a:t>Does zero-copy send require memory protection?</a:t>
            </a:r>
          </a:p>
          <a:p>
            <a:pPr/>
            <a:r>
              <a:t>Approach: use CPU virtualization to get three-way protection between kernel, networking, and user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IX: Protection can be cheap</a:t>
            </a:r>
          </a:p>
        </p:txBody>
      </p:sp>
      <p:sp>
        <p:nvSpPr>
          <p:cNvPr id="231" name="Shape 231"/>
          <p:cNvSpPr/>
          <p:nvPr>
            <p:ph type="body" sz="half" idx="1"/>
          </p:nvPr>
        </p:nvSpPr>
        <p:spPr>
          <a:xfrm>
            <a:off x="952500" y="2884757"/>
            <a:ext cx="11099800" cy="4229893"/>
          </a:xfrm>
          <a:prstGeom prst="rect">
            <a:avLst/>
          </a:prstGeom>
        </p:spPr>
        <p:txBody>
          <a:bodyPr anchor="t"/>
          <a:lstStyle/>
          <a:p>
            <a:pPr/>
            <a:r>
              <a:t>FlexSC (OSDI ’10):  Why are syscalls expensive? </a:t>
            </a:r>
          </a:p>
          <a:p>
            <a:pPr/>
            <a:r>
              <a:t>Direct effects:  User-mode pipeline flush, mode switch, stashing registers.  Only ~150 cycles!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IX: Protection can be cheap</a:t>
            </a:r>
          </a:p>
        </p:txBody>
      </p:sp>
      <p:sp>
        <p:nvSpPr>
          <p:cNvPr id="236" name="Shape 236"/>
          <p:cNvSpPr/>
          <p:nvPr>
            <p:ph type="body" sz="half" idx="1"/>
          </p:nvPr>
        </p:nvSpPr>
        <p:spPr>
          <a:xfrm>
            <a:off x="952500" y="2884757"/>
            <a:ext cx="11099800" cy="4229893"/>
          </a:xfrm>
          <a:prstGeom prst="rect">
            <a:avLst/>
          </a:prstGeom>
        </p:spPr>
        <p:txBody>
          <a:bodyPr anchor="t"/>
          <a:lstStyle/>
          <a:p>
            <a:pPr/>
            <a:r>
              <a:t>FlexSC (OSDI ’10):  Why are syscalls expensive? </a:t>
            </a:r>
          </a:p>
          <a:p>
            <a:pPr/>
            <a:r>
              <a:t>Direct effects:  User-mode pipeline flush, mode switch, stashing registers.  Only ~150 cycles!</a:t>
            </a:r>
          </a:p>
          <a:p>
            <a:pPr/>
            <a:r>
              <a:t>Indirect effects:  TLB flush (if no tagged TLB), cache pollution with kernel instructions/data</a:t>
            </a:r>
          </a:p>
        </p:txBody>
      </p:sp>
      <p:graphicFrame>
        <p:nvGraphicFramePr>
          <p:cNvPr id="237" name="Table 237"/>
          <p:cNvGraphicFramePr/>
          <p:nvPr/>
        </p:nvGraphicFramePr>
        <p:xfrm>
          <a:off x="1168797" y="7395907"/>
          <a:ext cx="10667206" cy="160515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523886"/>
                <a:gridCol w="1523886"/>
                <a:gridCol w="1523886"/>
                <a:gridCol w="1523886"/>
                <a:gridCol w="1523886"/>
                <a:gridCol w="1523886"/>
                <a:gridCol w="1523886"/>
              </a:tblGrid>
              <a:tr h="802579"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IPC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i-cache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d-cache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L2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L3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d-TLB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02579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pwrite(2)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1F3F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0.18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1F3F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50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1F3F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373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1F3F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985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1F3F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3160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1F3F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44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1F3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IX: Protection can be cheap</a:t>
            </a:r>
          </a:p>
        </p:txBody>
      </p:sp>
      <p:sp>
        <p:nvSpPr>
          <p:cNvPr id="242" name="Shape 242"/>
          <p:cNvSpPr/>
          <p:nvPr>
            <p:ph type="body" sz="half" idx="1"/>
          </p:nvPr>
        </p:nvSpPr>
        <p:spPr>
          <a:xfrm>
            <a:off x="519045" y="2609850"/>
            <a:ext cx="5726508" cy="6286500"/>
          </a:xfrm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t>Dune (OSDI ’12):  Run Linux processes as VMX non-root ring0 with syscalls replaced with hypercalls 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Untrusted code can run in ring3, can cheaply mode switch back into ring0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Processes can then manipulate page tables, interrupts, hardware, privilege, …</a:t>
            </a:r>
          </a:p>
        </p:txBody>
      </p:sp>
      <p:pic>
        <p:nvPicPr>
          <p:cNvPr id="24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1924" y="3156758"/>
            <a:ext cx="6313831" cy="5192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IX: More protection</a:t>
            </a:r>
          </a:p>
        </p:txBody>
      </p:sp>
      <p:pic>
        <p:nvPicPr>
          <p:cNvPr id="24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8000" y="2860975"/>
            <a:ext cx="6648800" cy="5784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not both?</a:t>
            </a:r>
          </a:p>
        </p:txBody>
      </p:sp>
      <p:sp>
        <p:nvSpPr>
          <p:cNvPr id="253" name="Shape 2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IX’s use of VMX non-root ring0 is clever.</a:t>
            </a:r>
          </a:p>
          <a:p>
            <a:pPr/>
            <a:r>
              <a:t>Its embedding in Linux (with Dune) is nice.</a:t>
            </a:r>
          </a:p>
          <a:p>
            <a:pPr/>
            <a:r>
              <a:t>But if they used SR-IOV, they wouldn’t have needed the Toeplitz hash hack and monopolizing a queue.</a:t>
            </a:r>
          </a:p>
          <a:p>
            <a:pPr/>
            <a:r>
              <a:t>And then they would have gotten (fast!) virtualized interrupts to not have to poll.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Arrakis: Evaluation</a:t>
            </a:r>
          </a:p>
        </p:txBody>
      </p:sp>
      <p:sp>
        <p:nvSpPr>
          <p:cNvPr id="258" name="Shape 258"/>
          <p:cNvSpPr/>
          <p:nvPr/>
        </p:nvSpPr>
        <p:spPr>
          <a:xfrm flipV="1">
            <a:off x="1595056" y="3151436"/>
            <a:ext cx="1" cy="4672473"/>
          </a:xfrm>
          <a:prstGeom prst="line">
            <a:avLst/>
          </a:prstGeom>
          <a:ln w="127000">
            <a:solidFill>
              <a:srgbClr val="000000">
                <a:alpha val="5000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5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5500" y="2795272"/>
            <a:ext cx="8813800" cy="5384801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788098" y="5835782"/>
            <a:ext cx="16139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1.26 µs</a:t>
            </a:r>
          </a:p>
        </p:txBody>
      </p:sp>
      <p:sp>
        <p:nvSpPr>
          <p:cNvPr id="261" name="Shape 261"/>
          <p:cNvSpPr/>
          <p:nvPr/>
        </p:nvSpPr>
        <p:spPr>
          <a:xfrm>
            <a:off x="788098" y="4374513"/>
            <a:ext cx="16139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0.34 µs</a:t>
            </a:r>
          </a:p>
        </p:txBody>
      </p:sp>
      <p:sp>
        <p:nvSpPr>
          <p:cNvPr id="262" name="Shape 262"/>
          <p:cNvSpPr/>
          <p:nvPr/>
        </p:nvSpPr>
        <p:spPr>
          <a:xfrm>
            <a:off x="10526161" y="4374513"/>
            <a:ext cx="16139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0.54 µs</a:t>
            </a:r>
          </a:p>
        </p:txBody>
      </p:sp>
      <p:sp>
        <p:nvSpPr>
          <p:cNvPr id="263" name="Shape 263"/>
          <p:cNvSpPr/>
          <p:nvPr/>
        </p:nvSpPr>
        <p:spPr>
          <a:xfrm>
            <a:off x="10526161" y="5835782"/>
            <a:ext cx="16139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1.05 µs</a:t>
            </a:r>
          </a:p>
        </p:txBody>
      </p:sp>
      <p:sp>
        <p:nvSpPr>
          <p:cNvPr id="264" name="Shape 264"/>
          <p:cNvSpPr/>
          <p:nvPr/>
        </p:nvSpPr>
        <p:spPr>
          <a:xfrm flipH="1">
            <a:off x="11333119" y="3416864"/>
            <a:ext cx="1" cy="4672472"/>
          </a:xfrm>
          <a:prstGeom prst="line">
            <a:avLst/>
          </a:prstGeom>
          <a:ln w="127000">
            <a:solidFill>
              <a:srgbClr val="000000">
                <a:alpha val="5000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65" name="Shape 265"/>
          <p:cNvSpPr/>
          <p:nvPr/>
        </p:nvSpPr>
        <p:spPr>
          <a:xfrm>
            <a:off x="2339593" y="8543984"/>
            <a:ext cx="832561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= 3.36 µs (+2.23µs to 6.19 µs if off-core)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Arrakis: Evaluation</a:t>
            </a:r>
          </a:p>
        </p:txBody>
      </p:sp>
      <p:sp>
        <p:nvSpPr>
          <p:cNvPr id="270" name="Shape 270"/>
          <p:cNvSpPr/>
          <p:nvPr/>
        </p:nvSpPr>
        <p:spPr>
          <a:xfrm flipV="1">
            <a:off x="1565564" y="3069987"/>
            <a:ext cx="1" cy="4672472"/>
          </a:xfrm>
          <a:prstGeom prst="line">
            <a:avLst/>
          </a:prstGeom>
          <a:ln w="127000">
            <a:solidFill>
              <a:srgbClr val="000000">
                <a:alpha val="5000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71" name="Shape 271"/>
          <p:cNvSpPr/>
          <p:nvPr/>
        </p:nvSpPr>
        <p:spPr>
          <a:xfrm>
            <a:off x="758606" y="5082373"/>
            <a:ext cx="16139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0.21 µs</a:t>
            </a:r>
          </a:p>
        </p:txBody>
      </p:sp>
      <p:sp>
        <p:nvSpPr>
          <p:cNvPr id="272" name="Shape 272"/>
          <p:cNvSpPr/>
          <p:nvPr/>
        </p:nvSpPr>
        <p:spPr>
          <a:xfrm>
            <a:off x="2514600" y="5082373"/>
            <a:ext cx="16139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0.17 µs</a:t>
            </a:r>
          </a:p>
        </p:txBody>
      </p:sp>
      <p:sp>
        <p:nvSpPr>
          <p:cNvPr id="273" name="Shape 273"/>
          <p:cNvSpPr/>
          <p:nvPr/>
        </p:nvSpPr>
        <p:spPr>
          <a:xfrm flipH="1">
            <a:off x="3321558" y="3069987"/>
            <a:ext cx="1" cy="4672473"/>
          </a:xfrm>
          <a:prstGeom prst="line">
            <a:avLst/>
          </a:prstGeom>
          <a:ln w="127000">
            <a:solidFill>
              <a:srgbClr val="000000">
                <a:alpha val="5000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74" name="Shape 274"/>
          <p:cNvSpPr/>
          <p:nvPr/>
        </p:nvSpPr>
        <p:spPr>
          <a:xfrm>
            <a:off x="5481015" y="8442172"/>
            <a:ext cx="204277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= 0.38 µs</a:t>
            </a:r>
          </a:p>
        </p:txBody>
      </p:sp>
      <p:pic>
        <p:nvPicPr>
          <p:cNvPr id="27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70593" y="2904323"/>
            <a:ext cx="7975601" cy="500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Arrakis: memcached</a:t>
            </a:r>
          </a:p>
        </p:txBody>
      </p:sp>
      <p:pic>
        <p:nvPicPr>
          <p:cNvPr id="28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5300" y="2599947"/>
            <a:ext cx="9474200" cy="6019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networking?</a:t>
            </a:r>
          </a:p>
        </p:txBody>
      </p:sp>
      <p:pic>
        <p:nvPicPr>
          <p:cNvPr id="12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7689" y="3047276"/>
            <a:ext cx="8009422" cy="4496857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1935429" y="8326573"/>
            <a:ext cx="913394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Bigger pipes: Intel XL710 chipset (40 Gbps)</a:t>
            </a:r>
          </a:p>
        </p:txBody>
      </p:sp>
      <p:sp>
        <p:nvSpPr>
          <p:cNvPr id="128" name="Shape 128"/>
          <p:cNvSpPr/>
          <p:nvPr/>
        </p:nvSpPr>
        <p:spPr>
          <a:xfrm>
            <a:off x="5435096" y="9423696"/>
            <a:ext cx="746028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 u="sng"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http://www.intel.com/content/www/us/en/ethernet-products/converged-network-adapters/ethernet-xl710.html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IX: Evaluation</a:t>
            </a:r>
          </a:p>
        </p:txBody>
      </p:sp>
      <p:pic>
        <p:nvPicPr>
          <p:cNvPr id="28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4547" y="2589217"/>
            <a:ext cx="8555706" cy="548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54538" y="8186820"/>
            <a:ext cx="6079024" cy="730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IX: Give up on POSIX</a:t>
            </a:r>
          </a:p>
        </p:txBody>
      </p:sp>
      <p:sp>
        <p:nvSpPr>
          <p:cNvPr id="289" name="Shape 2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 to POSIX:  Non-blocking API with batching</a:t>
            </a:r>
          </a:p>
          <a:p>
            <a:pPr/>
            <a:r>
              <a:t>Packets processed to completion</a:t>
            </a:r>
          </a:p>
          <a:p>
            <a:pPr lvl="1"/>
            <a:r>
              <a:t>“Elastic” vs. “background” threads</a:t>
            </a:r>
          </a:p>
          <a:p>
            <a:pPr lvl="1"/>
            <a:r>
              <a:t>No internal buffering</a:t>
            </a:r>
          </a:p>
          <a:p>
            <a:pPr lvl="1"/>
            <a:r>
              <a:t>Slow consumers lead to delayed ACKs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IX: Packet processing</a:t>
            </a:r>
          </a:p>
        </p:txBody>
      </p:sp>
      <p:pic>
        <p:nvPicPr>
          <p:cNvPr id="29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9041" y="2773699"/>
            <a:ext cx="7086718" cy="5958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networking?</a:t>
            </a:r>
          </a:p>
        </p:txBody>
      </p:sp>
      <p:sp>
        <p:nvSpPr>
          <p:cNvPr id="133" name="Shape 133"/>
          <p:cNvSpPr/>
          <p:nvPr/>
        </p:nvSpPr>
        <p:spPr>
          <a:xfrm>
            <a:off x="1138529" y="8326573"/>
            <a:ext cx="1072774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Faster storage: Intel P3700 (20 Gbps, 100 µs reads)</a:t>
            </a:r>
          </a:p>
        </p:txBody>
      </p:sp>
      <p:pic>
        <p:nvPicPr>
          <p:cNvPr id="13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97100" y="2319698"/>
            <a:ext cx="8610600" cy="576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networking?</a:t>
            </a:r>
          </a:p>
        </p:txBody>
      </p:sp>
      <p:pic>
        <p:nvPicPr>
          <p:cNvPr id="139" name="pasted-image.png"/>
          <p:cNvPicPr>
            <a:picLocks noChangeAspect="1"/>
          </p:cNvPicPr>
          <p:nvPr/>
        </p:nvPicPr>
        <p:blipFill>
          <a:blip r:embed="rId3">
            <a:extLst/>
          </a:blip>
          <a:srcRect l="0" t="36766" r="0" b="0"/>
          <a:stretch>
            <a:fillRect/>
          </a:stretch>
        </p:blipFill>
        <p:spPr>
          <a:xfrm>
            <a:off x="2523529" y="2195314"/>
            <a:ext cx="7957736" cy="7115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networking?</a:t>
            </a:r>
          </a:p>
        </p:txBody>
      </p:sp>
      <p:sp>
        <p:nvSpPr>
          <p:cNvPr id="144" name="Shape 144"/>
          <p:cNvSpPr/>
          <p:nvPr/>
        </p:nvSpPr>
        <p:spPr>
          <a:xfrm>
            <a:off x="4158335" y="8326573"/>
            <a:ext cx="468813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Software requirements</a:t>
            </a:r>
          </a:p>
        </p:txBody>
      </p:sp>
      <p:pic>
        <p:nvPicPr>
          <p:cNvPr id="14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18035" y="3225800"/>
            <a:ext cx="3911601" cy="330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19014" y="3295650"/>
            <a:ext cx="5461001" cy="3162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Status Quo: Linux</a:t>
            </a:r>
          </a:p>
        </p:txBody>
      </p:sp>
      <p:pic>
        <p:nvPicPr>
          <p:cNvPr id="15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5500" y="2795272"/>
            <a:ext cx="8813800" cy="538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 flipV="1">
            <a:off x="1595056" y="3151436"/>
            <a:ext cx="1" cy="4672473"/>
          </a:xfrm>
          <a:prstGeom prst="line">
            <a:avLst/>
          </a:prstGeom>
          <a:ln w="127000">
            <a:solidFill>
              <a:srgbClr val="000000">
                <a:alpha val="5000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Status Quo: Linux</a:t>
            </a:r>
          </a:p>
        </p:txBody>
      </p:sp>
      <p:pic>
        <p:nvPicPr>
          <p:cNvPr id="15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5500" y="2795272"/>
            <a:ext cx="8813800" cy="5384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788098" y="5835782"/>
            <a:ext cx="16139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1.26 µs</a:t>
            </a:r>
          </a:p>
        </p:txBody>
      </p:sp>
      <p:sp>
        <p:nvSpPr>
          <p:cNvPr id="159" name="Shape 159"/>
          <p:cNvSpPr/>
          <p:nvPr/>
        </p:nvSpPr>
        <p:spPr>
          <a:xfrm>
            <a:off x="788098" y="4374513"/>
            <a:ext cx="16139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0.34 µs</a:t>
            </a:r>
          </a:p>
        </p:txBody>
      </p:sp>
      <p:sp>
        <p:nvSpPr>
          <p:cNvPr id="160" name="Shape 160"/>
          <p:cNvSpPr/>
          <p:nvPr/>
        </p:nvSpPr>
        <p:spPr>
          <a:xfrm>
            <a:off x="10526161" y="4374513"/>
            <a:ext cx="16139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0.54 µs</a:t>
            </a:r>
          </a:p>
        </p:txBody>
      </p:sp>
      <p:sp>
        <p:nvSpPr>
          <p:cNvPr id="161" name="Shape 161"/>
          <p:cNvSpPr/>
          <p:nvPr/>
        </p:nvSpPr>
        <p:spPr>
          <a:xfrm>
            <a:off x="10526161" y="5835782"/>
            <a:ext cx="16139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1.05 µs</a:t>
            </a:r>
          </a:p>
        </p:txBody>
      </p:sp>
      <p:sp>
        <p:nvSpPr>
          <p:cNvPr id="162" name="Shape 162"/>
          <p:cNvSpPr/>
          <p:nvPr/>
        </p:nvSpPr>
        <p:spPr>
          <a:xfrm flipH="1">
            <a:off x="11333119" y="3416864"/>
            <a:ext cx="1" cy="4672472"/>
          </a:xfrm>
          <a:prstGeom prst="line">
            <a:avLst/>
          </a:prstGeom>
          <a:ln w="127000">
            <a:solidFill>
              <a:srgbClr val="000000">
                <a:alpha val="5000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3" name="Shape 163"/>
          <p:cNvSpPr/>
          <p:nvPr/>
        </p:nvSpPr>
        <p:spPr>
          <a:xfrm>
            <a:off x="2339593" y="8543984"/>
            <a:ext cx="832561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= 3.36 µs (+2.23µs to 6.19 µs if off-core)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Status Quo: Linux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Ethernet frame: 84 bytes to 1538 bytes (1500 MTU)</a:t>
            </a:r>
          </a:p>
          <a:p>
            <a:pPr/>
            <a:r>
              <a:t>10 Gb/s = 1.25 GB/s = 800K to 15M packets/sec</a:t>
            </a:r>
          </a:p>
          <a:p>
            <a:pPr/>
            <a:r>
              <a:t>Service time is only 67 ns to 1.25 µs per packet!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