
<file path=[Content_Types].xml><?xml version="1.0" encoding="utf-8"?>
<Types xmlns="http://schemas.openxmlformats.org/package/2006/content-types">
  <Default Extension="xml" ContentType="application/xml"/>
  <Default Extension="jpeg" ContentType="image/jpeg"/>
  <Default Extension="wmf" ContentType="image/x-wm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72"/>
  </p:notesMasterIdLst>
  <p:sldIdLst>
    <p:sldId id="256" r:id="rId2"/>
    <p:sldId id="329" r:id="rId3"/>
    <p:sldId id="317" r:id="rId4"/>
    <p:sldId id="321" r:id="rId5"/>
    <p:sldId id="315" r:id="rId6"/>
    <p:sldId id="325" r:id="rId7"/>
    <p:sldId id="263" r:id="rId8"/>
    <p:sldId id="264" r:id="rId9"/>
    <p:sldId id="316" r:id="rId10"/>
    <p:sldId id="262" r:id="rId11"/>
    <p:sldId id="331" r:id="rId12"/>
    <p:sldId id="259" r:id="rId13"/>
    <p:sldId id="314" r:id="rId14"/>
    <p:sldId id="332" r:id="rId15"/>
    <p:sldId id="285" r:id="rId16"/>
    <p:sldId id="286" r:id="rId17"/>
    <p:sldId id="260" r:id="rId18"/>
    <p:sldId id="284" r:id="rId19"/>
    <p:sldId id="280" r:id="rId20"/>
    <p:sldId id="281" r:id="rId21"/>
    <p:sldId id="282" r:id="rId22"/>
    <p:sldId id="288" r:id="rId23"/>
    <p:sldId id="283" r:id="rId24"/>
    <p:sldId id="270" r:id="rId25"/>
    <p:sldId id="271" r:id="rId26"/>
    <p:sldId id="272" r:id="rId27"/>
    <p:sldId id="273" r:id="rId28"/>
    <p:sldId id="274" r:id="rId29"/>
    <p:sldId id="275" r:id="rId30"/>
    <p:sldId id="276" r:id="rId31"/>
    <p:sldId id="277" r:id="rId32"/>
    <p:sldId id="278" r:id="rId33"/>
    <p:sldId id="279" r:id="rId34"/>
    <p:sldId id="287" r:id="rId35"/>
    <p:sldId id="327" r:id="rId36"/>
    <p:sldId id="261" r:id="rId37"/>
    <p:sldId id="326" r:id="rId38"/>
    <p:sldId id="328" r:id="rId39"/>
    <p:sldId id="289" r:id="rId40"/>
    <p:sldId id="266" r:id="rId41"/>
    <p:sldId id="267" r:id="rId42"/>
    <p:sldId id="268" r:id="rId43"/>
    <p:sldId id="269" r:id="rId44"/>
    <p:sldId id="322" r:id="rId45"/>
    <p:sldId id="290" r:id="rId46"/>
    <p:sldId id="292" r:id="rId47"/>
    <p:sldId id="294" r:id="rId48"/>
    <p:sldId id="293" r:id="rId49"/>
    <p:sldId id="295" r:id="rId50"/>
    <p:sldId id="296" r:id="rId51"/>
    <p:sldId id="318" r:id="rId52"/>
    <p:sldId id="297" r:id="rId53"/>
    <p:sldId id="298" r:id="rId54"/>
    <p:sldId id="323" r:id="rId55"/>
    <p:sldId id="324" r:id="rId56"/>
    <p:sldId id="299"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291"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3" autoAdjust="0"/>
    <p:restoredTop sz="80572"/>
  </p:normalViewPr>
  <p:slideViewPr>
    <p:cSldViewPr snapToGrid="0" snapToObjects="1">
      <p:cViewPr>
        <p:scale>
          <a:sx n="87" d="100"/>
          <a:sy n="87" d="100"/>
        </p:scale>
        <p:origin x="152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467C4-19C7-7546-BB9D-E3CE646A2030}" type="datetimeFigureOut">
              <a:rPr lang="en-US" smtClean="0"/>
              <a:t>10/26/16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33179-8632-4F4F-A9FB-34932745AA39}" type="slidenum">
              <a:rPr lang="en-US" smtClean="0"/>
              <a:t>‹#›</a:t>
            </a:fld>
            <a:endParaRPr lang="en-US"/>
          </a:p>
        </p:txBody>
      </p:sp>
    </p:spTree>
    <p:extLst>
      <p:ext uri="{BB962C8B-B14F-4D97-AF65-F5344CB8AC3E}">
        <p14:creationId xmlns:p14="http://schemas.microsoft.com/office/powerpoint/2010/main" val="139550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s.vu.nl/" TargetMode="External"/><Relationship Id="rId4" Type="http://schemas.openxmlformats.org/officeDocument/2006/relationships/hyperlink" Target="http://www.cs.vu.nl/~ast/" TargetMode="External"/><Relationship Id="rId5" Type="http://schemas.openxmlformats.org/officeDocument/2006/relationships/hyperlink" Target="https://en.wikipedia.org/wiki/Vrije_Universiteit" TargetMode="External"/><Relationship Id="rId6" Type="http://schemas.openxmlformats.org/officeDocument/2006/relationships/hyperlink" Target="https://en.wikipedia.org/wiki/Amsterdam" TargetMode="External"/><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this paper started</a:t>
            </a:r>
            <a:r>
              <a:rPr lang="en-US" baseline="0" dirty="0" smtClean="0"/>
              <a:t> a new area that is called gossip protocols, authors use all the words: “epidemic”, “rumor”: except gossip</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a:t>
            </a:fld>
            <a:endParaRPr lang="en-US"/>
          </a:p>
        </p:txBody>
      </p:sp>
    </p:spTree>
    <p:extLst>
      <p:ext uri="{BB962C8B-B14F-4D97-AF65-F5344CB8AC3E}">
        <p14:creationId xmlns:p14="http://schemas.microsoft.com/office/powerpoint/2010/main" val="778780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early 1986, many of the network observed performance problems could be traced to traffic created in trying to achieve consistency on these highly replicated domains.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domain stored at 300 sites, 90,000 mail messages might he introduced each night.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11</a:t>
            </a:fld>
            <a:endParaRPr lang="en-US"/>
          </a:p>
        </p:txBody>
      </p:sp>
    </p:spTree>
    <p:extLst>
      <p:ext uri="{BB962C8B-B14F-4D97-AF65-F5344CB8AC3E}">
        <p14:creationId xmlns:p14="http://schemas.microsoft.com/office/powerpoint/2010/main" val="196608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Flight map. Eventually every system need to be aware about situation, but what</a:t>
            </a:r>
            <a:r>
              <a:rPr lang="en-US" baseline="0" dirty="0" smtClean="0"/>
              <a:t> is most import to have availability for this system. Flight control should know first local data</a:t>
            </a:r>
          </a:p>
          <a:p>
            <a:r>
              <a:rPr lang="en-US" baseline="0" dirty="0" smtClean="0"/>
              <a:t>Virus spreading actually has the same map. In Russia people compared the spread of virus 40 years ago when not many people travelled everyday to know, the flu virus spread in 2 weeks instead of 3 month.</a:t>
            </a:r>
          </a:p>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12</a:t>
            </a:fld>
            <a:endParaRPr lang="en-US"/>
          </a:p>
        </p:txBody>
      </p:sp>
    </p:spTree>
    <p:extLst>
      <p:ext uri="{BB962C8B-B14F-4D97-AF65-F5344CB8AC3E}">
        <p14:creationId xmlns:p14="http://schemas.microsoft.com/office/powerpoint/2010/main" val="213871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13</a:t>
            </a:fld>
            <a:endParaRPr lang="en-US"/>
          </a:p>
        </p:txBody>
      </p:sp>
    </p:spTree>
    <p:extLst>
      <p:ext uri="{BB962C8B-B14F-4D97-AF65-F5344CB8AC3E}">
        <p14:creationId xmlns:p14="http://schemas.microsoft.com/office/powerpoint/2010/main" val="1230383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14</a:t>
            </a:fld>
            <a:endParaRPr lang="en-US"/>
          </a:p>
        </p:txBody>
      </p:sp>
    </p:spTree>
    <p:extLst>
      <p:ext uri="{BB962C8B-B14F-4D97-AF65-F5344CB8AC3E}">
        <p14:creationId xmlns:p14="http://schemas.microsoft.com/office/powerpoint/2010/main" val="7579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No need for single source of information</a:t>
            </a:r>
          </a:p>
          <a:p>
            <a:r>
              <a:rPr lang="en-US" sz="1200" dirty="0" smtClean="0"/>
              <a:t>Spreads well locally</a:t>
            </a:r>
          </a:p>
        </p:txBody>
      </p:sp>
      <p:sp>
        <p:nvSpPr>
          <p:cNvPr id="4" name="Slide Number Placeholder 3"/>
          <p:cNvSpPr>
            <a:spLocks noGrp="1"/>
          </p:cNvSpPr>
          <p:nvPr>
            <p:ph type="sldNum" sz="quarter" idx="10"/>
          </p:nvPr>
        </p:nvSpPr>
        <p:spPr/>
        <p:txBody>
          <a:bodyPr/>
          <a:lstStyle/>
          <a:p>
            <a:fld id="{13D33179-8632-4F4F-A9FB-34932745AA39}" type="slidenum">
              <a:rPr lang="en-US" smtClean="0"/>
              <a:t>15</a:t>
            </a:fld>
            <a:endParaRPr lang="en-US"/>
          </a:p>
        </p:txBody>
      </p:sp>
    </p:spTree>
    <p:extLst>
      <p:ext uri="{BB962C8B-B14F-4D97-AF65-F5344CB8AC3E}">
        <p14:creationId xmlns:p14="http://schemas.microsoft.com/office/powerpoint/2010/main" val="120435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Wasn’t taken from</a:t>
            </a:r>
            <a:r>
              <a:rPr lang="en-US" baseline="0" dirty="0" smtClean="0"/>
              <a:t> epidemic theory, but I guess currently exists an analogue</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18</a:t>
            </a:fld>
            <a:endParaRPr lang="en-US"/>
          </a:p>
        </p:txBody>
      </p:sp>
    </p:spTree>
    <p:extLst>
      <p:ext uri="{BB962C8B-B14F-4D97-AF65-F5344CB8AC3E}">
        <p14:creationId xmlns:p14="http://schemas.microsoft.com/office/powerpoint/2010/main" val="1370482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5A790A7-93D3-B44D-A652-CFB09D5B1AA1}" type="slidenum">
              <a:rPr lang="en-US" altLang="en-US" sz="1200"/>
              <a:pPr eaLnBrk="1" hangingPunct="1"/>
              <a:t>21</a:t>
            </a:fld>
            <a:endParaRPr lang="en-US" altLang="en-US" sz="1200"/>
          </a:p>
        </p:txBody>
      </p:sp>
    </p:spTree>
    <p:extLst>
      <p:ext uri="{BB962C8B-B14F-4D97-AF65-F5344CB8AC3E}">
        <p14:creationId xmlns:p14="http://schemas.microsoft.com/office/powerpoint/2010/main" val="161614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whispering</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23</a:t>
            </a:fld>
            <a:endParaRPr lang="en-US"/>
          </a:p>
        </p:txBody>
      </p:sp>
    </p:spTree>
    <p:extLst>
      <p:ext uri="{BB962C8B-B14F-4D97-AF65-F5344CB8AC3E}">
        <p14:creationId xmlns:p14="http://schemas.microsoft.com/office/powerpoint/2010/main" val="1239621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checksums </a:t>
            </a:r>
            <a:r>
              <a:rPr lang="mr-IN" dirty="0" smtClean="0"/>
              <a:t>–</a:t>
            </a:r>
            <a:r>
              <a:rPr lang="en-US" baseline="0" dirty="0" smtClean="0"/>
              <a:t> recent updates</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34</a:t>
            </a:fld>
            <a:endParaRPr lang="en-US"/>
          </a:p>
        </p:txBody>
      </p:sp>
    </p:spTree>
    <p:extLst>
      <p:ext uri="{BB962C8B-B14F-4D97-AF65-F5344CB8AC3E}">
        <p14:creationId xmlns:p14="http://schemas.microsoft.com/office/powerpoint/2010/main" val="161643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36</a:t>
            </a:fld>
            <a:endParaRPr lang="en-US"/>
          </a:p>
        </p:txBody>
      </p:sp>
    </p:spTree>
    <p:extLst>
      <p:ext uri="{BB962C8B-B14F-4D97-AF65-F5344CB8AC3E}">
        <p14:creationId xmlns:p14="http://schemas.microsoft.com/office/powerpoint/2010/main" val="185781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this paper started</a:t>
            </a:r>
            <a:r>
              <a:rPr lang="en-US" baseline="0" dirty="0" smtClean="0"/>
              <a:t> a new area that is called gossip protocols, authors use all the words: “epidemic”, “rumor”: except gossip</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2</a:t>
            </a:fld>
            <a:endParaRPr lang="en-US"/>
          </a:p>
        </p:txBody>
      </p:sp>
    </p:spTree>
    <p:extLst>
      <p:ext uri="{BB962C8B-B14F-4D97-AF65-F5344CB8AC3E}">
        <p14:creationId xmlns:p14="http://schemas.microsoft.com/office/powerpoint/2010/main" val="938738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37</a:t>
            </a:fld>
            <a:endParaRPr lang="en-US"/>
          </a:p>
        </p:txBody>
      </p:sp>
    </p:spTree>
    <p:extLst>
      <p:ext uri="{BB962C8B-B14F-4D97-AF65-F5344CB8AC3E}">
        <p14:creationId xmlns:p14="http://schemas.microsoft.com/office/powerpoint/2010/main" val="53449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38</a:t>
            </a:fld>
            <a:endParaRPr lang="en-US"/>
          </a:p>
        </p:txBody>
      </p:sp>
    </p:spTree>
    <p:extLst>
      <p:ext uri="{BB962C8B-B14F-4D97-AF65-F5344CB8AC3E}">
        <p14:creationId xmlns:p14="http://schemas.microsoft.com/office/powerpoint/2010/main" val="1099165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39</a:t>
            </a:fld>
            <a:endParaRPr lang="en-US"/>
          </a:p>
        </p:txBody>
      </p:sp>
    </p:spTree>
    <p:extLst>
      <p:ext uri="{BB962C8B-B14F-4D97-AF65-F5344CB8AC3E}">
        <p14:creationId xmlns:p14="http://schemas.microsoft.com/office/powerpoint/2010/main" val="960875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D6AF5BC-68EA-4B48-BBC0-A4A611367B35}" type="slidenum">
              <a:rPr lang="en-US" altLang="en-US" sz="1200"/>
              <a:pPr eaLnBrk="1" hangingPunct="1"/>
              <a:t>43</a:t>
            </a:fld>
            <a:endParaRPr lang="en-US" altLang="en-US" sz="1200"/>
          </a:p>
        </p:txBody>
      </p:sp>
    </p:spTree>
    <p:extLst>
      <p:ext uri="{BB962C8B-B14F-4D97-AF65-F5344CB8AC3E}">
        <p14:creationId xmlns:p14="http://schemas.microsoft.com/office/powerpoint/2010/main" val="30719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paper: </a:t>
            </a:r>
            <a:r>
              <a:rPr lang="en-US" sz="1200" b="0" i="0" kern="1200" dirty="0" smtClean="0">
                <a:solidFill>
                  <a:schemeClr val="tx1"/>
                </a:solidFill>
                <a:effectLst/>
                <a:latin typeface="+mn-lt"/>
                <a:ea typeface="+mn-ea"/>
                <a:cs typeface="+mn-cs"/>
              </a:rPr>
              <a:t>Navigating in the Storm: Using Astrolabe to Adaptively Configure Web Services and Their Clients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52</a:t>
            </a:fld>
            <a:endParaRPr lang="en-US"/>
          </a:p>
        </p:txBody>
      </p:sp>
    </p:spTree>
    <p:extLst>
      <p:ext uri="{BB962C8B-B14F-4D97-AF65-F5344CB8AC3E}">
        <p14:creationId xmlns:p14="http://schemas.microsoft.com/office/powerpoint/2010/main" val="334269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 Birman </a:t>
            </a:r>
            <a:r>
              <a:rPr lang="mr-IN" dirty="0" smtClean="0"/>
              <a:t>–</a:t>
            </a:r>
            <a:r>
              <a:rPr lang="en-US" dirty="0" smtClean="0"/>
              <a:t> author of </a:t>
            </a:r>
            <a:r>
              <a:rPr lang="en-US" dirty="0" err="1" smtClean="0"/>
              <a:t>Vsync</a:t>
            </a:r>
            <a:r>
              <a:rPr lang="en-US" dirty="0" smtClean="0"/>
              <a:t>, Derecho</a:t>
            </a:r>
            <a:r>
              <a:rPr lang="en-US" baseline="0" dirty="0" smtClean="0"/>
              <a:t> </a:t>
            </a:r>
            <a:r>
              <a:rPr lang="en-US" dirty="0" smtClean="0"/>
              <a:t>graduate from Berkeley </a:t>
            </a:r>
          </a:p>
          <a:p>
            <a:r>
              <a:rPr lang="en-US" dirty="0" err="1" smtClean="0"/>
              <a:t>Robbert</a:t>
            </a:r>
            <a:r>
              <a:rPr lang="en-US" dirty="0" smtClean="0"/>
              <a:t> van</a:t>
            </a:r>
            <a:r>
              <a:rPr lang="en-US" baseline="0" dirty="0" smtClean="0"/>
              <a:t> </a:t>
            </a:r>
            <a:r>
              <a:rPr lang="en-US" baseline="0" dirty="0" err="1" smtClean="0"/>
              <a:t>Renesse</a:t>
            </a:r>
            <a:r>
              <a:rPr lang="en-US" baseline="0" dirty="0" smtClean="0"/>
              <a:t> - </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a:rPr>
              <a:t>Vrije Universiteit</a:t>
            </a:r>
            <a:r>
              <a:rPr lang="en-US" sz="1200" b="0" i="0" kern="1200" dirty="0" smtClean="0">
                <a:solidFill>
                  <a:schemeClr val="tx1"/>
                </a:solidFill>
                <a:effectLst/>
                <a:latin typeface="+mn-lt"/>
                <a:ea typeface="+mn-ea"/>
                <a:cs typeface="+mn-cs"/>
              </a:rPr>
              <a:t> (Amsterdam) in September 1989, under the supervision of </a:t>
            </a:r>
            <a:r>
              <a:rPr lang="en-US" sz="1200" b="0" i="0" u="none" strike="noStrike" kern="1200" dirty="0" smtClean="0">
                <a:solidFill>
                  <a:schemeClr val="tx1"/>
                </a:solidFill>
                <a:effectLst/>
                <a:latin typeface="+mn-lt"/>
                <a:ea typeface="+mn-ea"/>
                <a:cs typeface="+mn-cs"/>
                <a:hlinkClick r:id="rId4"/>
              </a:rPr>
              <a:t>Andy Tanenbaum</a:t>
            </a:r>
            <a:endParaRPr lang="en-US" dirty="0" smtClean="0"/>
          </a:p>
          <a:p>
            <a:r>
              <a:rPr lang="en-US" dirty="0" err="1" smtClean="0"/>
              <a:t>Vogels</a:t>
            </a:r>
            <a:r>
              <a:rPr lang="en-US" dirty="0" smtClean="0"/>
              <a:t> </a:t>
            </a:r>
            <a:r>
              <a:rPr lang="en-US" dirty="0" smtClean="0"/>
              <a:t>– </a:t>
            </a:r>
            <a:r>
              <a:rPr lang="en-US" sz="1200" b="0" i="0" u="none" strike="noStrike" kern="1200" dirty="0" smtClean="0">
                <a:solidFill>
                  <a:schemeClr val="tx1"/>
                </a:solidFill>
                <a:effectLst/>
                <a:latin typeface="+mn-lt"/>
                <a:ea typeface="+mn-ea"/>
                <a:cs typeface="+mn-cs"/>
                <a:hlinkClick r:id="rId5" tooltip="Vrije Universiteit"/>
              </a:rPr>
              <a:t>Vrije Universiteit</a:t>
            </a:r>
            <a:r>
              <a:rPr lang="en-US" sz="1200" b="0" i="0" kern="1200" dirty="0" smtClean="0">
                <a:solidFill>
                  <a:schemeClr val="tx1"/>
                </a:solidFill>
                <a:effectLst/>
                <a:latin typeface="+mn-lt"/>
                <a:ea typeface="+mn-ea"/>
                <a:cs typeface="+mn-cs"/>
              </a:rPr>
              <a:t> in </a:t>
            </a:r>
            <a:r>
              <a:rPr lang="en-US" sz="1200" b="0" i="0" u="none" strike="noStrike" kern="1200" dirty="0" smtClean="0">
                <a:solidFill>
                  <a:schemeClr val="tx1"/>
                </a:solidFill>
                <a:effectLst/>
                <a:latin typeface="+mn-lt"/>
                <a:ea typeface="+mn-ea"/>
                <a:cs typeface="+mn-cs"/>
                <a:hlinkClick r:id="rId6" tooltip="Amsterdam"/>
              </a:rPr>
              <a:t>Amsterdam</a:t>
            </a:r>
            <a:r>
              <a:rPr lang="en-US" sz="1200" b="0" i="0" u="none" strike="noStrike" kern="1200" dirty="0" smtClean="0">
                <a:solidFill>
                  <a:schemeClr val="tx1"/>
                </a:solidFill>
                <a:effectLst/>
                <a:latin typeface="+mn-lt"/>
                <a:ea typeface="+mn-ea"/>
                <a:cs typeface="+mn-cs"/>
              </a:rPr>
              <a:t>, INESC</a:t>
            </a:r>
            <a:r>
              <a:rPr lang="en-US" sz="1200" b="0" i="0" u="none" strike="noStrike" kern="1200" baseline="0" dirty="0" smtClean="0">
                <a:solidFill>
                  <a:schemeClr val="tx1"/>
                </a:solidFill>
                <a:effectLst/>
                <a:latin typeface="+mn-lt"/>
                <a:ea typeface="+mn-ea"/>
                <a:cs typeface="+mn-cs"/>
              </a:rPr>
              <a:t> Portugal, 10 years researcher at Cornell</a:t>
            </a:r>
            <a:endParaRPr lang="en-US" dirty="0" smtClean="0"/>
          </a:p>
          <a:p>
            <a:endParaRPr lang="en-US" dirty="0" smtClean="0"/>
          </a:p>
          <a:p>
            <a:r>
              <a:rPr lang="en-US" dirty="0" smtClean="0"/>
              <a:t>was</a:t>
            </a:r>
            <a:r>
              <a:rPr lang="en-US" baseline="0" dirty="0" smtClean="0"/>
              <a:t> </a:t>
            </a:r>
            <a:r>
              <a:rPr lang="en-US" baseline="0" dirty="0" smtClean="0"/>
              <a:t>at Cornell end of 90-s and they worked </a:t>
            </a:r>
            <a:r>
              <a:rPr lang="en-US" baseline="0" dirty="0" smtClean="0"/>
              <a:t>together</a:t>
            </a:r>
          </a:p>
          <a:p>
            <a:r>
              <a:rPr lang="en-US" dirty="0" smtClean="0"/>
              <a:t>http://</a:t>
            </a:r>
            <a:r>
              <a:rPr lang="en-US" dirty="0" err="1" smtClean="0"/>
              <a:t>www.allthingsdistributed.com</a:t>
            </a:r>
            <a:r>
              <a:rPr lang="en-US" dirty="0" smtClean="0"/>
              <a:t>/</a:t>
            </a:r>
          </a:p>
          <a:p>
            <a:endParaRPr lang="en-US" dirty="0" smtClean="0"/>
          </a:p>
          <a:p>
            <a:pPr marL="228600" indent="-228600">
              <a:buAutoNum type="arabicPeriod"/>
            </a:pPr>
            <a:r>
              <a:rPr lang="en-US" sz="1200" b="1" i="0" kern="1200" dirty="0" smtClean="0">
                <a:solidFill>
                  <a:schemeClr val="tx1"/>
                </a:solidFill>
                <a:effectLst/>
                <a:latin typeface="+mn-lt"/>
                <a:ea typeface="+mn-ea"/>
                <a:cs typeface="+mn-cs"/>
              </a:rPr>
              <a:t>Build evolvable systems</a:t>
            </a:r>
          </a:p>
          <a:p>
            <a:pPr marL="228600" indent="-228600">
              <a:buAutoNum type="arabicPeriod"/>
            </a:pPr>
            <a:r>
              <a:rPr lang="en-US" sz="1200" b="1" i="0" kern="1200" dirty="0" smtClean="0">
                <a:solidFill>
                  <a:schemeClr val="tx1"/>
                </a:solidFill>
                <a:effectLst/>
                <a:latin typeface="+mn-lt"/>
                <a:ea typeface="+mn-ea"/>
                <a:cs typeface="+mn-cs"/>
              </a:rPr>
              <a:t>Expect the unexpected</a:t>
            </a:r>
          </a:p>
          <a:p>
            <a:pPr marL="228600" indent="-228600">
              <a:buAutoNum type="arabicPeriod"/>
            </a:pPr>
            <a:r>
              <a:rPr lang="en-US" sz="1200" b="1" i="0" kern="1200" dirty="0" smtClean="0">
                <a:solidFill>
                  <a:schemeClr val="tx1"/>
                </a:solidFill>
                <a:effectLst/>
                <a:latin typeface="+mn-lt"/>
                <a:ea typeface="+mn-ea"/>
                <a:cs typeface="+mn-cs"/>
              </a:rPr>
              <a:t>Primitives not frameworks</a:t>
            </a:r>
          </a:p>
          <a:p>
            <a:pPr marL="228600" indent="-228600">
              <a:buAutoNum type="arabicPeriod"/>
            </a:pPr>
            <a:r>
              <a:rPr lang="en-US" sz="1200" b="1" i="0" kern="1200" dirty="0" smtClean="0">
                <a:solidFill>
                  <a:schemeClr val="tx1"/>
                </a:solidFill>
                <a:effectLst/>
                <a:latin typeface="+mn-lt"/>
                <a:ea typeface="+mn-ea"/>
                <a:cs typeface="+mn-cs"/>
              </a:rPr>
              <a:t>Automation is key</a:t>
            </a:r>
          </a:p>
          <a:p>
            <a:pPr marL="228600" indent="-228600">
              <a:buAutoNum type="arabicPeriod"/>
            </a:pPr>
            <a:r>
              <a:rPr lang="en-US" sz="1200" b="1" i="0" kern="1200" dirty="0" smtClean="0">
                <a:solidFill>
                  <a:schemeClr val="tx1"/>
                </a:solidFill>
                <a:effectLst/>
                <a:latin typeface="+mn-lt"/>
                <a:ea typeface="+mn-ea"/>
                <a:cs typeface="+mn-cs"/>
              </a:rPr>
              <a:t>APIs are forever</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53</a:t>
            </a:fld>
            <a:endParaRPr lang="en-US"/>
          </a:p>
        </p:txBody>
      </p:sp>
    </p:spTree>
    <p:extLst>
      <p:ext uri="{BB962C8B-B14F-4D97-AF65-F5344CB8AC3E}">
        <p14:creationId xmlns:p14="http://schemas.microsoft.com/office/powerpoint/2010/main" val="28085419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57</a:t>
            </a:fld>
            <a:endParaRPr lang="en-US"/>
          </a:p>
        </p:txBody>
      </p:sp>
    </p:spTree>
    <p:extLst>
      <p:ext uri="{BB962C8B-B14F-4D97-AF65-F5344CB8AC3E}">
        <p14:creationId xmlns:p14="http://schemas.microsoft.com/office/powerpoint/2010/main" val="38400759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0DF52E0-6333-FD40-84AC-BF378A358FEB}" type="slidenum">
              <a:rPr lang="en-US" altLang="en-US" sz="1200"/>
              <a:pPr eaLnBrk="1" hangingPunct="1"/>
              <a:t>58</a:t>
            </a:fld>
            <a:endParaRPr lang="en-US" altLang="en-US" sz="1200"/>
          </a:p>
        </p:txBody>
      </p:sp>
    </p:spTree>
    <p:extLst>
      <p:ext uri="{BB962C8B-B14F-4D97-AF65-F5344CB8AC3E}">
        <p14:creationId xmlns:p14="http://schemas.microsoft.com/office/powerpoint/2010/main" val="1517626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43241C17-4E4B-264E-9102-8302000F1024}" type="slidenum">
              <a:rPr lang="en-US" altLang="en-US" sz="1200"/>
              <a:pPr eaLnBrk="1" hangingPunct="1"/>
              <a:t>68</a:t>
            </a:fld>
            <a:endParaRPr lang="en-US" altLang="en-US" sz="1200"/>
          </a:p>
        </p:txBody>
      </p:sp>
    </p:spTree>
    <p:extLst>
      <p:ext uri="{BB962C8B-B14F-4D97-AF65-F5344CB8AC3E}">
        <p14:creationId xmlns:p14="http://schemas.microsoft.com/office/powerpoint/2010/main" val="72450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3</a:t>
            </a:fld>
            <a:endParaRPr lang="en-US"/>
          </a:p>
        </p:txBody>
      </p:sp>
    </p:spTree>
    <p:extLst>
      <p:ext uri="{BB962C8B-B14F-4D97-AF65-F5344CB8AC3E}">
        <p14:creationId xmlns:p14="http://schemas.microsoft.com/office/powerpoint/2010/main" val="1950120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4</a:t>
            </a:fld>
            <a:endParaRPr lang="en-US"/>
          </a:p>
        </p:txBody>
      </p:sp>
    </p:spTree>
    <p:extLst>
      <p:ext uri="{BB962C8B-B14F-4D97-AF65-F5344CB8AC3E}">
        <p14:creationId xmlns:p14="http://schemas.microsoft.com/office/powerpoint/2010/main" val="26745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Paxos provides CP because the system is always consistent, even in a partition, but a reachable replica may deny service without agreement of the others. (Actually Paxos provides availability even in a partition if the server the request hits is part of a majority quorum. The requests that hit a minority island are the ones that get rejected.) </a:t>
            </a:r>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5</a:t>
            </a:fld>
            <a:endParaRPr lang="en-US"/>
          </a:p>
        </p:txBody>
      </p:sp>
    </p:spTree>
    <p:extLst>
      <p:ext uri="{BB962C8B-B14F-4D97-AF65-F5344CB8AC3E}">
        <p14:creationId xmlns:p14="http://schemas.microsoft.com/office/powerpoint/2010/main" val="65443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Demers </a:t>
            </a:r>
            <a:r>
              <a:rPr lang="mr-I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professor here.</a:t>
            </a:r>
            <a:r>
              <a:rPr lang="en-US" sz="1200" b="0" i="0" kern="1200" baseline="0" dirty="0" smtClean="0">
                <a:solidFill>
                  <a:schemeClr val="tx1"/>
                </a:solidFill>
                <a:effectLst/>
                <a:latin typeface="+mn-lt"/>
                <a:ea typeface="+mn-ea"/>
                <a:cs typeface="+mn-cs"/>
              </a:rPr>
              <a:t> Teaches Databases</a:t>
            </a:r>
            <a:r>
              <a:rPr lang="en-US" sz="1200" b="0" i="0" kern="1200" baseline="0" dirty="0" smtClean="0">
                <a:solidFill>
                  <a:schemeClr val="tx1"/>
                </a:solidFill>
                <a:effectLst/>
                <a:latin typeface="+mn-lt"/>
                <a:ea typeface="+mn-ea"/>
                <a:cs typeface="+mn-cs"/>
              </a:rPr>
              <a:t>. Worked on Clearinghouse and Bayou (system for mobile computing)</a:t>
            </a:r>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Shenker</a:t>
            </a:r>
            <a:r>
              <a:rPr lang="en-US" sz="1200" b="0" i="0" kern="1200" dirty="0" smtClean="0">
                <a:solidFill>
                  <a:schemeClr val="tx1"/>
                </a:solidFill>
                <a:effectLst/>
                <a:latin typeface="+mn-lt"/>
                <a:ea typeface="+mn-ea"/>
                <a:cs typeface="+mn-cs"/>
              </a:rPr>
              <a:t> - postdoc at Cornell University -&gt; Xerox</a:t>
            </a:r>
            <a:r>
              <a:rPr lang="en-US" sz="1200" b="0" i="0" kern="1200" baseline="0" dirty="0" smtClean="0">
                <a:solidFill>
                  <a:schemeClr val="tx1"/>
                </a:solidFill>
                <a:effectLst/>
                <a:latin typeface="+mn-lt"/>
                <a:ea typeface="+mn-ea"/>
                <a:cs typeface="+mn-cs"/>
              </a:rPr>
              <a:t> PARC -&gt; International Computer Science Institute at Berkeley;</a:t>
            </a:r>
            <a:r>
              <a:rPr lang="en-US" sz="1200" b="0" i="0" kern="1200" dirty="0" smtClean="0">
                <a:solidFill>
                  <a:schemeClr val="tx1"/>
                </a:solidFill>
                <a:effectLst/>
                <a:latin typeface="+mn-lt"/>
                <a:ea typeface="+mn-ea"/>
                <a:cs typeface="+mn-cs"/>
              </a:rPr>
              <a:t> highest cited 106k top 5 among CS. Promotes SDN, author of </a:t>
            </a:r>
            <a:r>
              <a:rPr lang="en-US" sz="1200" b="0" i="0" kern="1200" dirty="0" err="1" smtClean="0">
                <a:solidFill>
                  <a:schemeClr val="tx1"/>
                </a:solidFill>
                <a:effectLst/>
                <a:latin typeface="+mn-lt"/>
                <a:ea typeface="+mn-ea"/>
                <a:cs typeface="+mn-cs"/>
              </a:rPr>
              <a:t>OpenFlow</a:t>
            </a:r>
            <a:r>
              <a:rPr lang="en-US" sz="1200" b="0" i="0" kern="1200" dirty="0" smtClean="0">
                <a:solidFill>
                  <a:schemeClr val="tx1"/>
                </a:solidFill>
                <a:effectLst/>
                <a:latin typeface="+mn-lt"/>
                <a:ea typeface="+mn-ea"/>
                <a:cs typeface="+mn-cs"/>
              </a:rPr>
              <a:t>, paper on Spark, DHT (Distributed Hash Table) and Content Addressable Network</a:t>
            </a:r>
          </a:p>
          <a:p>
            <a:r>
              <a:rPr lang="en-US" sz="1200" b="0" i="0" kern="1200" dirty="0" smtClean="0">
                <a:solidFill>
                  <a:schemeClr val="tx1"/>
                </a:solidFill>
                <a:effectLst/>
                <a:latin typeface="+mn-lt"/>
                <a:ea typeface="+mn-ea"/>
                <a:cs typeface="+mn-cs"/>
              </a:rPr>
              <a:t>Doug Terry  - Principal</a:t>
            </a:r>
            <a:r>
              <a:rPr lang="en-US" sz="1200" b="0" i="0" kern="1200" baseline="0" dirty="0" smtClean="0">
                <a:solidFill>
                  <a:schemeClr val="tx1"/>
                </a:solidFill>
                <a:effectLst/>
                <a:latin typeface="+mn-lt"/>
                <a:ea typeface="+mn-ea"/>
                <a:cs typeface="+mn-cs"/>
              </a:rPr>
              <a:t> Researcher at Microsoft Research Silicon Valley (12 years) -&gt;</a:t>
            </a:r>
            <a:r>
              <a:rPr lang="en-US" sz="1200" b="0" i="0" kern="1200" dirty="0" smtClean="0">
                <a:solidFill>
                  <a:schemeClr val="tx1"/>
                </a:solidFill>
                <a:effectLst/>
                <a:latin typeface="+mn-lt"/>
                <a:ea typeface="+mn-ea"/>
                <a:cs typeface="+mn-cs"/>
              </a:rPr>
              <a:t>  ‎Distinguished Research Engineer and Vice President ‎Samsung Research America, author of Bayou</a:t>
            </a:r>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Wesley – PARC-&gt; Director of Networking Systems at Stanford -&gt; VP of Operations at </a:t>
            </a:r>
            <a:r>
              <a:rPr lang="en-US" sz="1200" b="0" i="0" kern="1200" baseline="0" dirty="0" err="1" smtClean="0">
                <a:solidFill>
                  <a:schemeClr val="tx1"/>
                </a:solidFill>
                <a:effectLst/>
                <a:latin typeface="+mn-lt"/>
                <a:ea typeface="+mn-ea"/>
                <a:cs typeface="+mn-cs"/>
              </a:rPr>
              <a:t>Topix</a:t>
            </a:r>
            <a:r>
              <a:rPr lang="en-US" sz="1200" b="0" i="0" kern="1200" baseline="0" dirty="0" smtClean="0">
                <a:solidFill>
                  <a:schemeClr val="tx1"/>
                </a:solidFill>
                <a:effectLst/>
                <a:latin typeface="+mn-lt"/>
                <a:ea typeface="+mn-ea"/>
                <a:cs typeface="+mn-cs"/>
              </a:rPr>
              <a:t> -&gt; VP at </a:t>
            </a:r>
            <a:r>
              <a:rPr lang="en-US" sz="1200" b="0" i="0" kern="1200" baseline="0" dirty="0" err="1" smtClean="0">
                <a:solidFill>
                  <a:schemeClr val="tx1"/>
                </a:solidFill>
                <a:effectLst/>
                <a:latin typeface="+mn-lt"/>
                <a:ea typeface="+mn-ea"/>
                <a:cs typeface="+mn-cs"/>
              </a:rPr>
              <a:t>iControl</a:t>
            </a:r>
            <a:r>
              <a:rPr lang="en-US" sz="1200" b="0" i="0" kern="1200" baseline="0" dirty="0" smtClean="0">
                <a:solidFill>
                  <a:schemeClr val="tx1"/>
                </a:solidFill>
                <a:effectLst/>
                <a:latin typeface="+mn-lt"/>
                <a:ea typeface="+mn-ea"/>
                <a:cs typeface="+mn-cs"/>
              </a:rPr>
              <a:t> Networks -&gt; Traffic Watch Pilot -&gt; Certified Flight Instructor. Technology Consultant</a:t>
            </a:r>
          </a:p>
          <a:p>
            <a:r>
              <a:rPr lang="en-US" sz="1200" b="0" i="0" kern="1200" baseline="0" dirty="0" smtClean="0">
                <a:solidFill>
                  <a:schemeClr val="tx1"/>
                </a:solidFill>
                <a:effectLst/>
                <a:latin typeface="+mn-lt"/>
                <a:ea typeface="+mn-ea"/>
                <a:cs typeface="+mn-cs"/>
              </a:rPr>
              <a:t>Carl Hauser - </a:t>
            </a:r>
            <a:r>
              <a:rPr lang="en-US" sz="1200" b="0" i="0" kern="1200" dirty="0" smtClean="0">
                <a:solidFill>
                  <a:schemeClr val="tx1"/>
                </a:solidFill>
                <a:effectLst/>
                <a:latin typeface="+mn-lt"/>
                <a:ea typeface="+mn-ea"/>
                <a:cs typeface="+mn-cs"/>
              </a:rPr>
              <a:t> Advanced Programming Languages at WSU</a:t>
            </a:r>
          </a:p>
          <a:p>
            <a:r>
              <a:rPr lang="en-US" sz="1200" b="0" i="0" kern="1200" dirty="0" smtClean="0">
                <a:solidFill>
                  <a:schemeClr val="tx1"/>
                </a:solidFill>
                <a:effectLst/>
                <a:latin typeface="+mn-lt"/>
                <a:ea typeface="+mn-ea"/>
                <a:cs typeface="+mn-cs"/>
              </a:rPr>
              <a:t>Dan Greene – still at PARC</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**Herbert Simon holds the highest index with 289k citations </a:t>
            </a:r>
            <a:r>
              <a:rPr lang="mr-IN" sz="1200" b="0"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worked at CMU,</a:t>
            </a:r>
            <a:r>
              <a:rPr lang="en-US" sz="1200" b="0" i="0" kern="1200" baseline="0" dirty="0" smtClean="0">
                <a:solidFill>
                  <a:schemeClr val="tx1"/>
                </a:solidFill>
                <a:effectLst/>
                <a:latin typeface="+mn-lt"/>
                <a:ea typeface="+mn-ea"/>
                <a:cs typeface="+mn-cs"/>
              </a:rPr>
              <a:t> has Nobel Prize</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7</a:t>
            </a:fld>
            <a:endParaRPr lang="en-US"/>
          </a:p>
        </p:txBody>
      </p:sp>
    </p:spTree>
    <p:extLst>
      <p:ext uri="{BB962C8B-B14F-4D97-AF65-F5344CB8AC3E}">
        <p14:creationId xmlns:p14="http://schemas.microsoft.com/office/powerpoint/2010/main" val="119317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www.consul.io</a:t>
            </a:r>
            <a:r>
              <a:rPr lang="en-US" dirty="0" smtClean="0"/>
              <a:t>/docs/internals/</a:t>
            </a:r>
            <a:r>
              <a:rPr lang="en-US" dirty="0" err="1" smtClean="0"/>
              <a:t>architecture.html</a:t>
            </a:r>
            <a:endParaRPr lang="en-US" dirty="0" smtClean="0"/>
          </a:p>
          <a:p>
            <a:r>
              <a:rPr lang="en-US" sz="1200" b="0" i="0" kern="1200" dirty="0" smtClean="0">
                <a:solidFill>
                  <a:schemeClr val="tx1"/>
                </a:solidFill>
                <a:effectLst/>
                <a:latin typeface="+mn-lt"/>
                <a:ea typeface="+mn-ea"/>
                <a:cs typeface="+mn-cs"/>
              </a:rPr>
              <a:t>Scalable Weakly-consistent, Infection-style Process Group Membership Protocol.</a:t>
            </a:r>
          </a:p>
          <a:p>
            <a:r>
              <a:rPr lang="en-US" dirty="0" smtClean="0"/>
              <a:t>https://</a:t>
            </a:r>
            <a:r>
              <a:rPr lang="en-US" dirty="0" err="1" smtClean="0"/>
              <a:t>www.infoq.com</a:t>
            </a:r>
            <a:r>
              <a:rPr lang="en-US" dirty="0" smtClean="0"/>
              <a:t>/news/2015/03/uber-</a:t>
            </a:r>
            <a:r>
              <a:rPr lang="en-US" dirty="0" err="1" smtClean="0"/>
              <a:t>realtime</a:t>
            </a:r>
            <a:r>
              <a:rPr lang="en-US" dirty="0" smtClean="0"/>
              <a:t>-market-platform</a:t>
            </a:r>
          </a:p>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8</a:t>
            </a:fld>
            <a:endParaRPr lang="en-US"/>
          </a:p>
        </p:txBody>
      </p:sp>
    </p:spTree>
    <p:extLst>
      <p:ext uri="{BB962C8B-B14F-4D97-AF65-F5344CB8AC3E}">
        <p14:creationId xmlns:p14="http://schemas.microsoft.com/office/powerpoint/2010/main" val="164320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theory</a:t>
            </a:r>
            <a:r>
              <a:rPr lang="en-US" sz="1200" kern="1200" baseline="0" dirty="0" smtClean="0">
                <a:solidFill>
                  <a:schemeClr val="tx1"/>
                </a:solidFill>
                <a:effectLst/>
                <a:latin typeface="+mn-lt"/>
                <a:ea typeface="+mn-ea"/>
                <a:cs typeface="+mn-cs"/>
              </a:rPr>
              <a:t> meets practice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Xerox Grapevine and clearinghouse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9</a:t>
            </a:fld>
            <a:endParaRPr lang="en-US"/>
          </a:p>
        </p:txBody>
      </p:sp>
    </p:spTree>
    <p:extLst>
      <p:ext uri="{BB962C8B-B14F-4D97-AF65-F5344CB8AC3E}">
        <p14:creationId xmlns:p14="http://schemas.microsoft.com/office/powerpoint/2010/main" val="205866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early 1986, many of the network observed performance problems could be traced to traffic created in trying to achieve consistency on these highly replicated domains.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 domain stored at 300 sites, 90,000 mail messages might he introduced each night.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3D33179-8632-4F4F-A9FB-34932745AA39}" type="slidenum">
              <a:rPr lang="en-US" smtClean="0"/>
              <a:t>10</a:t>
            </a:fld>
            <a:endParaRPr lang="en-US"/>
          </a:p>
        </p:txBody>
      </p:sp>
    </p:spTree>
    <p:extLst>
      <p:ext uri="{BB962C8B-B14F-4D97-AF65-F5344CB8AC3E}">
        <p14:creationId xmlns:p14="http://schemas.microsoft.com/office/powerpoint/2010/main" val="1242811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544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996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121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0466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72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6769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425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31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606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769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5579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68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47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022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845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7874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10/26/16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37064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tiff"/><Relationship Id="rId5"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Gossip Protocols</a:t>
            </a:r>
            <a:endParaRPr lang="en-US" dirty="0"/>
          </a:p>
        </p:txBody>
      </p:sp>
      <p:sp>
        <p:nvSpPr>
          <p:cNvPr id="3" name="Subtitle 2"/>
          <p:cNvSpPr>
            <a:spLocks noGrp="1"/>
          </p:cNvSpPr>
          <p:nvPr>
            <p:ph type="subTitle" idx="1"/>
          </p:nvPr>
        </p:nvSpPr>
        <p:spPr/>
        <p:txBody>
          <a:bodyPr/>
          <a:lstStyle/>
          <a:p>
            <a:r>
              <a:rPr lang="en-US" dirty="0" smtClean="0"/>
              <a:t>CS 6410</a:t>
            </a:r>
          </a:p>
          <a:p>
            <a:r>
              <a:rPr lang="en-US" dirty="0" smtClean="0"/>
              <a:t>Eugene Bagdasaryan</a:t>
            </a:r>
            <a:endParaRPr lang="en-US" dirty="0"/>
          </a:p>
        </p:txBody>
      </p:sp>
    </p:spTree>
    <p:extLst>
      <p:ext uri="{BB962C8B-B14F-4D97-AF65-F5344CB8AC3E}">
        <p14:creationId xmlns:p14="http://schemas.microsoft.com/office/powerpoint/2010/main" val="55467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2589212" y="2133600"/>
            <a:ext cx="7164388" cy="3777622"/>
          </a:xfrm>
        </p:spPr>
        <p:txBody>
          <a:bodyPr>
            <a:normAutofit/>
          </a:bodyPr>
          <a:lstStyle/>
          <a:p>
            <a:r>
              <a:rPr lang="en-US" sz="2400" dirty="0" smtClean="0"/>
              <a:t>High network traffic to send update over the large set of nodes</a:t>
            </a:r>
          </a:p>
          <a:p>
            <a:endParaRPr lang="en-US" sz="2400" dirty="0" smtClean="0"/>
          </a:p>
          <a:p>
            <a:r>
              <a:rPr lang="en-US" sz="2400" dirty="0" smtClean="0"/>
              <a:t>Time to propagate update to all nodes is </a:t>
            </a:r>
            <a:r>
              <a:rPr lang="en-US" sz="2400" dirty="0" smtClean="0"/>
              <a:t>significant</a:t>
            </a:r>
          </a:p>
          <a:p>
            <a:endParaRPr lang="en-US" sz="2400" i="1" dirty="0"/>
          </a:p>
        </p:txBody>
      </p:sp>
    </p:spTree>
    <p:extLst>
      <p:ext uri="{BB962C8B-B14F-4D97-AF65-F5344CB8AC3E}">
        <p14:creationId xmlns:p14="http://schemas.microsoft.com/office/powerpoint/2010/main" val="100984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2589212" y="2133600"/>
            <a:ext cx="7164388" cy="3777622"/>
          </a:xfrm>
        </p:spPr>
        <p:txBody>
          <a:bodyPr>
            <a:normAutofit/>
          </a:bodyPr>
          <a:lstStyle/>
          <a:p>
            <a:r>
              <a:rPr lang="en-US" sz="2400" dirty="0" smtClean="0"/>
              <a:t>High network traffic to send update over the large set of nodes</a:t>
            </a:r>
          </a:p>
          <a:p>
            <a:endParaRPr lang="en-US" sz="2400" dirty="0" smtClean="0"/>
          </a:p>
          <a:p>
            <a:r>
              <a:rPr lang="en-US" sz="2400" dirty="0" smtClean="0"/>
              <a:t>Time to propagate update to all nodes is </a:t>
            </a:r>
            <a:r>
              <a:rPr lang="en-US" sz="2400" dirty="0" smtClean="0"/>
              <a:t>significant</a:t>
            </a:r>
          </a:p>
          <a:p>
            <a:endParaRPr lang="en-US" sz="2400" i="1" dirty="0"/>
          </a:p>
          <a:p>
            <a:pPr marL="0" indent="0">
              <a:buNone/>
            </a:pPr>
            <a:r>
              <a:rPr lang="en-US" sz="2400" i="1" dirty="0" smtClean="0"/>
              <a:t>”</a:t>
            </a:r>
            <a:r>
              <a:rPr lang="en-US" sz="2400" i="1" dirty="0">
                <a:solidFill>
                  <a:schemeClr val="tx1"/>
                </a:solidFill>
              </a:rPr>
              <a:t> For a domain stored at 300 sites, 90,000 mail messages might he introduced each </a:t>
            </a:r>
            <a:r>
              <a:rPr lang="en-US" sz="2400" i="1" dirty="0" smtClean="0">
                <a:solidFill>
                  <a:schemeClr val="tx1"/>
                </a:solidFill>
              </a:rPr>
              <a:t>night</a:t>
            </a:r>
            <a:r>
              <a:rPr lang="en-US" sz="2400" i="1" dirty="0" smtClean="0"/>
              <a:t>”.</a:t>
            </a:r>
            <a:endParaRPr lang="en-US" sz="2400" i="1" dirty="0" smtClean="0"/>
          </a:p>
        </p:txBody>
      </p:sp>
    </p:spTree>
    <p:extLst>
      <p:ext uri="{BB962C8B-B14F-4D97-AF65-F5344CB8AC3E}">
        <p14:creationId xmlns:p14="http://schemas.microsoft.com/office/powerpoint/2010/main" val="99815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idea</a:t>
            </a:r>
            <a:endParaRPr lang="en-US" dirty="0"/>
          </a:p>
        </p:txBody>
      </p:sp>
      <p:pic>
        <p:nvPicPr>
          <p:cNvPr id="4" name="Content Placeholder 3"/>
          <p:cNvPicPr>
            <a:picLocks noGrp="1" noChangeAspect="1"/>
          </p:cNvPicPr>
          <p:nvPr>
            <p:ph idx="1"/>
          </p:nvPr>
        </p:nvPicPr>
        <p:blipFill>
          <a:blip r:embed="rId3"/>
          <a:stretch>
            <a:fillRect/>
          </a:stretch>
        </p:blipFill>
        <p:spPr>
          <a:xfrm>
            <a:off x="1718402" y="1205932"/>
            <a:ext cx="9786210" cy="5443580"/>
          </a:xfrm>
          <a:prstGeom prst="rect">
            <a:avLst/>
          </a:prstGeom>
        </p:spPr>
      </p:pic>
      <p:sp>
        <p:nvSpPr>
          <p:cNvPr id="6" name="Rectangle 5"/>
          <p:cNvSpPr/>
          <p:nvPr/>
        </p:nvSpPr>
        <p:spPr>
          <a:xfrm>
            <a:off x="7457703" y="6649512"/>
            <a:ext cx="6448447" cy="276999"/>
          </a:xfrm>
          <a:prstGeom prst="rect">
            <a:avLst/>
          </a:prstGeom>
        </p:spPr>
        <p:txBody>
          <a:bodyPr wrap="square">
            <a:spAutoFit/>
          </a:bodyPr>
          <a:lstStyle/>
          <a:p>
            <a:r>
              <a:rPr lang="en-US" sz="1200" smtClean="0"/>
              <a:t>Max </a:t>
            </a:r>
            <a:r>
              <a:rPr lang="en-US" sz="1200" dirty="0"/>
              <a:t>Planck Institute </a:t>
            </a:r>
            <a:r>
              <a:rPr lang="en-US" sz="1200" dirty="0" err="1"/>
              <a:t>für</a:t>
            </a:r>
            <a:r>
              <a:rPr lang="en-US" sz="1200" dirty="0"/>
              <a:t> Dynamics and </a:t>
            </a:r>
            <a:r>
              <a:rPr lang="en-US" sz="1200" dirty="0" smtClean="0"/>
              <a:t>Self-organization</a:t>
            </a:r>
            <a:endParaRPr lang="en-US" sz="1200" dirty="0">
              <a:solidFill>
                <a:srgbClr val="000000"/>
              </a:solidFill>
              <a:latin typeface="Arial" charset="0"/>
            </a:endParaRPr>
          </a:p>
        </p:txBody>
      </p:sp>
    </p:spTree>
    <p:extLst>
      <p:ext uri="{BB962C8B-B14F-4D97-AF65-F5344CB8AC3E}">
        <p14:creationId xmlns:p14="http://schemas.microsoft.com/office/powerpoint/2010/main" val="1517866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smtClean="0"/>
              <a:t>Design algorithms that scale gracefully</a:t>
            </a:r>
          </a:p>
          <a:p>
            <a:r>
              <a:rPr lang="en-US" sz="2400" dirty="0" smtClean="0"/>
              <a:t>Every replica receives every update </a:t>
            </a:r>
            <a:r>
              <a:rPr lang="en-US" sz="2400" b="1" i="1" dirty="0" smtClean="0"/>
              <a:t>eventually</a:t>
            </a:r>
          </a:p>
          <a:p>
            <a:endParaRPr lang="en-US" sz="2400" b="1" i="1" dirty="0" smtClean="0"/>
          </a:p>
          <a:p>
            <a:endParaRPr lang="en-US" sz="2400" b="1" i="1" dirty="0" smtClean="0"/>
          </a:p>
          <a:p>
            <a:pPr marL="0" indent="0">
              <a:buNone/>
            </a:pPr>
            <a:endParaRPr lang="en-US" sz="2400" i="1" dirty="0" smtClean="0"/>
          </a:p>
        </p:txBody>
      </p:sp>
    </p:spTree>
    <p:extLst>
      <p:ext uri="{BB962C8B-B14F-4D97-AF65-F5344CB8AC3E}">
        <p14:creationId xmlns:p14="http://schemas.microsoft.com/office/powerpoint/2010/main" val="1996158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r>
              <a:rPr lang="en-US" sz="2400" dirty="0" smtClean="0"/>
              <a:t>Design algorithms that scale gracefully</a:t>
            </a:r>
          </a:p>
          <a:p>
            <a:r>
              <a:rPr lang="en-US" sz="2400" dirty="0" smtClean="0"/>
              <a:t>Every replica receives every update </a:t>
            </a:r>
            <a:r>
              <a:rPr lang="en-US" sz="2400" b="1" i="1" dirty="0" smtClean="0"/>
              <a:t>eventually</a:t>
            </a:r>
          </a:p>
          <a:p>
            <a:endParaRPr lang="en-US" sz="2400" b="1" i="1" dirty="0" smtClean="0"/>
          </a:p>
          <a:p>
            <a:endParaRPr lang="en-US" sz="2400" b="1" i="1" dirty="0" smtClean="0"/>
          </a:p>
          <a:p>
            <a:pPr marL="0" indent="0">
              <a:buNone/>
            </a:pPr>
            <a:r>
              <a:rPr lang="en-US" sz="2400" i="1" dirty="0" smtClean="0"/>
              <a:t>“Replace </a:t>
            </a:r>
            <a:r>
              <a:rPr lang="en-US" sz="2400" i="1" dirty="0"/>
              <a:t>complex deterministic algorithms for replicated database </a:t>
            </a:r>
            <a:r>
              <a:rPr lang="en-US" sz="2400" i="1" dirty="0" smtClean="0"/>
              <a:t>consistency </a:t>
            </a:r>
            <a:r>
              <a:rPr lang="en-US" sz="2400" i="1" dirty="0"/>
              <a:t>with simple randomized </a:t>
            </a:r>
            <a:r>
              <a:rPr lang="en-US" sz="2400" i="1" dirty="0" smtClean="0"/>
              <a:t>algorithms that require </a:t>
            </a:r>
            <a:r>
              <a:rPr lang="en-US" sz="2400" i="1" dirty="0"/>
              <a:t>few </a:t>
            </a:r>
            <a:r>
              <a:rPr lang="en-US" sz="2400" i="1" dirty="0" smtClean="0"/>
              <a:t>guarantees </a:t>
            </a:r>
            <a:r>
              <a:rPr lang="en-US" sz="2400" i="1" dirty="0"/>
              <a:t>from the underlying </a:t>
            </a:r>
            <a:r>
              <a:rPr lang="en-US" sz="2400" i="1" dirty="0" smtClean="0"/>
              <a:t>communication system</a:t>
            </a:r>
            <a:r>
              <a:rPr lang="en-US" sz="2400" i="1" dirty="0" smtClean="0"/>
              <a:t>.“</a:t>
            </a:r>
            <a:endParaRPr lang="en-US" sz="2400" i="1" dirty="0"/>
          </a:p>
        </p:txBody>
      </p:sp>
    </p:spTree>
    <p:extLst>
      <p:ext uri="{BB962C8B-B14F-4D97-AF65-F5344CB8AC3E}">
        <p14:creationId xmlns:p14="http://schemas.microsoft.com/office/powerpoint/2010/main" val="1961961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epidemic? Why gossip?</a:t>
            </a:r>
            <a:endParaRPr lang="en-US" dirty="0"/>
          </a:p>
        </p:txBody>
      </p:sp>
      <p:sp>
        <p:nvSpPr>
          <p:cNvPr id="3" name="Content Placeholder 2"/>
          <p:cNvSpPr>
            <a:spLocks noGrp="1"/>
          </p:cNvSpPr>
          <p:nvPr>
            <p:ph idx="1"/>
          </p:nvPr>
        </p:nvSpPr>
        <p:spPr>
          <a:xfrm>
            <a:off x="2491776" y="1578964"/>
            <a:ext cx="6469344" cy="3777622"/>
          </a:xfrm>
        </p:spPr>
        <p:txBody>
          <a:bodyPr>
            <a:normAutofit/>
          </a:bodyPr>
          <a:lstStyle/>
          <a:p>
            <a:r>
              <a:rPr lang="en-US" sz="2400" dirty="0"/>
              <a:t>Highly available</a:t>
            </a:r>
          </a:p>
          <a:p>
            <a:r>
              <a:rPr lang="en-US" sz="2400" dirty="0"/>
              <a:t>Fault-tolerant</a:t>
            </a:r>
          </a:p>
          <a:p>
            <a:r>
              <a:rPr lang="en-US" sz="2400" dirty="0"/>
              <a:t>Overhead is </a:t>
            </a:r>
            <a:r>
              <a:rPr lang="en-US" sz="2400" dirty="0" smtClean="0"/>
              <a:t>tunable</a:t>
            </a:r>
          </a:p>
          <a:p>
            <a:r>
              <a:rPr lang="en-US" sz="2400" dirty="0" smtClean="0"/>
              <a:t>Fast</a:t>
            </a:r>
          </a:p>
          <a:p>
            <a:r>
              <a:rPr lang="en-US" sz="2400" dirty="0" smtClean="0"/>
              <a:t>Scalable</a:t>
            </a:r>
          </a:p>
          <a:p>
            <a:r>
              <a:rPr lang="en-US" sz="2400" dirty="0"/>
              <a:t>Epidemic spreads eventually </a:t>
            </a:r>
            <a:r>
              <a:rPr lang="en-US" sz="2400" dirty="0" smtClean="0"/>
              <a:t>to everyone</a:t>
            </a:r>
          </a:p>
        </p:txBody>
      </p:sp>
      <p:pic>
        <p:nvPicPr>
          <p:cNvPr id="4" name="Picture 3"/>
          <p:cNvPicPr>
            <a:picLocks noChangeAspect="1"/>
          </p:cNvPicPr>
          <p:nvPr/>
        </p:nvPicPr>
        <p:blipFill>
          <a:blip r:embed="rId3"/>
          <a:stretch>
            <a:fillRect/>
          </a:stretch>
        </p:blipFill>
        <p:spPr>
          <a:xfrm>
            <a:off x="7958667" y="3725617"/>
            <a:ext cx="4233333" cy="3132383"/>
          </a:xfrm>
          <a:prstGeom prst="rect">
            <a:avLst/>
          </a:prstGeom>
        </p:spPr>
      </p:pic>
    </p:spTree>
    <p:extLst>
      <p:ext uri="{BB962C8B-B14F-4D97-AF65-F5344CB8AC3E}">
        <p14:creationId xmlns:p14="http://schemas.microsoft.com/office/powerpoint/2010/main" val="45707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nodes</a:t>
            </a:r>
            <a:endParaRPr lang="en-US" dirty="0"/>
          </a:p>
        </p:txBody>
      </p:sp>
      <p:sp>
        <p:nvSpPr>
          <p:cNvPr id="3" name="Content Placeholder 2"/>
          <p:cNvSpPr>
            <a:spLocks noGrp="1"/>
          </p:cNvSpPr>
          <p:nvPr>
            <p:ph idx="1"/>
          </p:nvPr>
        </p:nvSpPr>
        <p:spPr/>
        <p:txBody>
          <a:bodyPr>
            <a:normAutofit/>
          </a:bodyPr>
          <a:lstStyle/>
          <a:p>
            <a:r>
              <a:rPr lang="en-US" sz="2800" b="1" dirty="0" smtClean="0"/>
              <a:t>infective</a:t>
            </a:r>
            <a:r>
              <a:rPr lang="en-US" sz="2800" dirty="0" smtClean="0"/>
              <a:t> </a:t>
            </a:r>
            <a:r>
              <a:rPr lang="mr-IN" sz="2400" dirty="0" smtClean="0"/>
              <a:t>–</a:t>
            </a:r>
            <a:r>
              <a:rPr lang="en-US" sz="2000" dirty="0" smtClean="0"/>
              <a:t> </a:t>
            </a:r>
            <a:r>
              <a:rPr lang="en-US" sz="2400" dirty="0" smtClean="0"/>
              <a:t>node that holds </a:t>
            </a:r>
            <a:r>
              <a:rPr lang="en-US" sz="2400" dirty="0"/>
              <a:t>an update it is willing to </a:t>
            </a:r>
            <a:r>
              <a:rPr lang="en-US" sz="2400" dirty="0" smtClean="0"/>
              <a:t>share</a:t>
            </a:r>
            <a:r>
              <a:rPr lang="en-US" sz="2000" dirty="0" smtClean="0"/>
              <a:t> </a:t>
            </a:r>
            <a:endParaRPr lang="en-US" sz="2000" dirty="0"/>
          </a:p>
          <a:p>
            <a:r>
              <a:rPr lang="en-US" sz="2800" b="1" dirty="0" smtClean="0"/>
              <a:t>susceptible</a:t>
            </a:r>
            <a:r>
              <a:rPr lang="en-US" sz="2800" dirty="0" smtClean="0"/>
              <a:t> </a:t>
            </a:r>
            <a:r>
              <a:rPr lang="mr-IN" sz="2400" dirty="0" smtClean="0"/>
              <a:t>–</a:t>
            </a:r>
            <a:r>
              <a:rPr lang="en-US" sz="2400" dirty="0" smtClean="0"/>
              <a:t> node that </a:t>
            </a:r>
            <a:r>
              <a:rPr lang="en-US" sz="2400" dirty="0"/>
              <a:t>has not yet received an update</a:t>
            </a:r>
          </a:p>
          <a:p>
            <a:r>
              <a:rPr lang="en-US" sz="2400" b="1" dirty="0" smtClean="0"/>
              <a:t>removed</a:t>
            </a:r>
            <a:r>
              <a:rPr lang="en-US" sz="2400" dirty="0" smtClean="0"/>
              <a:t> </a:t>
            </a:r>
            <a:r>
              <a:rPr lang="mr-IN" sz="2400" dirty="0" smtClean="0"/>
              <a:t>–</a:t>
            </a:r>
            <a:r>
              <a:rPr lang="en-US" sz="2400" dirty="0" smtClean="0"/>
              <a:t> node that </a:t>
            </a:r>
            <a:r>
              <a:rPr lang="en-US" sz="2400" dirty="0"/>
              <a:t>has received an update but is no longer willing to </a:t>
            </a:r>
            <a:r>
              <a:rPr lang="en-US" sz="2400" dirty="0" smtClean="0"/>
              <a:t>share</a:t>
            </a:r>
            <a:endParaRPr lang="en-US" sz="2400" dirty="0"/>
          </a:p>
        </p:txBody>
      </p:sp>
      <mc:AlternateContent xmlns:mc="http://schemas.openxmlformats.org/markup-compatibility/2006" xmlns:a14="http://schemas.microsoft.com/office/drawing/2010/main">
        <mc:Choice Requires="a14">
          <p:sp>
            <p:nvSpPr>
              <p:cNvPr id="4" name="Rectangle 3"/>
              <p:cNvSpPr/>
              <p:nvPr/>
            </p:nvSpPr>
            <p:spPr>
              <a:xfrm>
                <a:off x="5755725" y="5326447"/>
                <a:ext cx="258237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charset="0"/>
                        </a:rPr>
                        <m:t>𝑠</m:t>
                      </m:r>
                      <m:r>
                        <a:rPr lang="en-US" sz="3200" i="1">
                          <a:latin typeface="Cambria Math" charset="0"/>
                        </a:rPr>
                        <m:t>+</m:t>
                      </m:r>
                      <m:r>
                        <a:rPr lang="en-US" sz="3200" i="1">
                          <a:latin typeface="Cambria Math" charset="0"/>
                        </a:rPr>
                        <m:t>𝑖</m:t>
                      </m:r>
                      <m:r>
                        <a:rPr lang="en-US" sz="3200" i="1">
                          <a:latin typeface="Cambria Math" charset="0"/>
                        </a:rPr>
                        <m:t>+</m:t>
                      </m:r>
                      <m:r>
                        <a:rPr lang="en-US" sz="3200" i="1">
                          <a:latin typeface="Cambria Math" charset="0"/>
                        </a:rPr>
                        <m:t>𝑟</m:t>
                      </m:r>
                      <m:r>
                        <a:rPr lang="en-US" sz="3200" i="1">
                          <a:latin typeface="Cambria Math" charset="0"/>
                        </a:rPr>
                        <m:t>=1</m:t>
                      </m:r>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5755725" y="5326447"/>
                <a:ext cx="2582374" cy="584775"/>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9859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communication</a:t>
            </a:r>
            <a:endParaRPr lang="en-US" dirty="0"/>
          </a:p>
        </p:txBody>
      </p:sp>
      <p:sp>
        <p:nvSpPr>
          <p:cNvPr id="3" name="Content Placeholder 2"/>
          <p:cNvSpPr>
            <a:spLocks noGrp="1"/>
          </p:cNvSpPr>
          <p:nvPr>
            <p:ph idx="1"/>
          </p:nvPr>
        </p:nvSpPr>
        <p:spPr/>
        <p:txBody>
          <a:bodyPr>
            <a:normAutofit/>
          </a:bodyPr>
          <a:lstStyle/>
          <a:p>
            <a:pPr>
              <a:lnSpc>
                <a:spcPct val="200000"/>
              </a:lnSpc>
            </a:pPr>
            <a:r>
              <a:rPr lang="en-US" sz="2800" dirty="0" smtClean="0"/>
              <a:t>Direct mail</a:t>
            </a:r>
          </a:p>
          <a:p>
            <a:pPr>
              <a:lnSpc>
                <a:spcPct val="200000"/>
              </a:lnSpc>
            </a:pPr>
            <a:r>
              <a:rPr lang="en-US" sz="2800" dirty="0" smtClean="0"/>
              <a:t>Anti-entropy</a:t>
            </a:r>
          </a:p>
          <a:p>
            <a:pPr>
              <a:lnSpc>
                <a:spcPct val="200000"/>
              </a:lnSpc>
            </a:pPr>
            <a:r>
              <a:rPr lang="en-US" sz="2800" dirty="0" smtClean="0"/>
              <a:t>Rumor mongering</a:t>
            </a:r>
            <a:endParaRPr lang="en-US" sz="2800" dirty="0"/>
          </a:p>
        </p:txBody>
      </p:sp>
    </p:spTree>
    <p:extLst>
      <p:ext uri="{BB962C8B-B14F-4D97-AF65-F5344CB8AC3E}">
        <p14:creationId xmlns:p14="http://schemas.microsoft.com/office/powerpoint/2010/main" val="1071655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DIRECT MAIL</a:t>
            </a:r>
            <a:endParaRPr lang="en-US" dirty="0"/>
          </a:p>
        </p:txBody>
      </p:sp>
      <p:sp>
        <p:nvSpPr>
          <p:cNvPr id="3" name="Content Placeholder 2"/>
          <p:cNvSpPr>
            <a:spLocks noGrp="1"/>
          </p:cNvSpPr>
          <p:nvPr>
            <p:ph idx="1"/>
          </p:nvPr>
        </p:nvSpPr>
        <p:spPr>
          <a:xfrm>
            <a:off x="2589212" y="2133600"/>
            <a:ext cx="6039781" cy="3777622"/>
          </a:xfrm>
        </p:spPr>
        <p:txBody>
          <a:bodyPr/>
          <a:lstStyle/>
          <a:p>
            <a:r>
              <a:rPr lang="en-US" dirty="0"/>
              <a:t>attempts to notify all other sites of an update soon after it occurs. </a:t>
            </a:r>
          </a:p>
          <a:p>
            <a:endParaRPr lang="en-US" b="1" dirty="0" smtClean="0"/>
          </a:p>
          <a:p>
            <a:endParaRPr lang="en-US" b="1" dirty="0" smtClean="0"/>
          </a:p>
          <a:p>
            <a:r>
              <a:rPr lang="en-US" b="1" dirty="0" smtClean="0"/>
              <a:t>Social network case </a:t>
            </a:r>
            <a:r>
              <a:rPr lang="mr-IN" dirty="0" smtClean="0"/>
              <a:t>–</a:t>
            </a:r>
            <a:r>
              <a:rPr lang="en-US" b="1" dirty="0" smtClean="0"/>
              <a:t> </a:t>
            </a:r>
            <a:r>
              <a:rPr lang="en-US" dirty="0" smtClean="0"/>
              <a:t>infected accounts sends private message to his whole contact list with malicious link</a:t>
            </a:r>
          </a:p>
          <a:p>
            <a:endParaRPr lang="en-US" dirty="0"/>
          </a:p>
          <a:p>
            <a:endParaRPr lang="en-US" dirty="0"/>
          </a:p>
        </p:txBody>
      </p:sp>
      <p:pic>
        <p:nvPicPr>
          <p:cNvPr id="6" name="Picture 5"/>
          <p:cNvPicPr>
            <a:picLocks noChangeAspect="1"/>
          </p:cNvPicPr>
          <p:nvPr/>
        </p:nvPicPr>
        <p:blipFill rotWithShape="1">
          <a:blip r:embed="rId3"/>
          <a:srcRect l="16484" t="2099" r="15941" b="67674"/>
          <a:stretch/>
        </p:blipFill>
        <p:spPr>
          <a:xfrm>
            <a:off x="7779496" y="5166998"/>
            <a:ext cx="4412504" cy="1488447"/>
          </a:xfrm>
          <a:prstGeom prst="rect">
            <a:avLst/>
          </a:prstGeom>
        </p:spPr>
      </p:pic>
    </p:spTree>
    <p:extLst>
      <p:ext uri="{BB962C8B-B14F-4D97-AF65-F5344CB8AC3E}">
        <p14:creationId xmlns:p14="http://schemas.microsoft.com/office/powerpoint/2010/main" val="1367103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p:txBody>
          <a:bodyPr>
            <a:normAutofit/>
          </a:bodyPr>
          <a:lstStyle/>
          <a:p>
            <a:r>
              <a:rPr lang="en-US" altLang="en-US" dirty="0"/>
              <a:t>DIRECT MAIL</a:t>
            </a:r>
            <a:endParaRPr lang="en-US" altLang="en-US" cap="none" dirty="0"/>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84392"/>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18186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Gossip Protocols</a:t>
            </a:r>
            <a:endParaRPr lang="en-US" dirty="0"/>
          </a:p>
        </p:txBody>
      </p:sp>
      <p:sp>
        <p:nvSpPr>
          <p:cNvPr id="3" name="Subtitle 2"/>
          <p:cNvSpPr>
            <a:spLocks noGrp="1"/>
          </p:cNvSpPr>
          <p:nvPr>
            <p:ph type="subTitle" idx="1"/>
          </p:nvPr>
        </p:nvSpPr>
        <p:spPr/>
        <p:txBody>
          <a:bodyPr/>
          <a:lstStyle/>
          <a:p>
            <a:r>
              <a:rPr lang="en-US" dirty="0" smtClean="0"/>
              <a:t>CS 6410</a:t>
            </a:r>
          </a:p>
          <a:p>
            <a:r>
              <a:rPr lang="en-US" dirty="0" smtClean="0"/>
              <a:t>Eugene Bagdasaryan</a:t>
            </a:r>
            <a:endParaRPr lang="en-US" dirty="0"/>
          </a:p>
        </p:txBody>
      </p:sp>
      <p:pic>
        <p:nvPicPr>
          <p:cNvPr id="1028" name="Picture 4" descr="http://1.bp.blogspot.com/-KKRg2EjylWE/UUHalBoDJ7I/AAAAAAAAaMc/UGqy7pXECNE/s1600/1letsstartsomerumorsCOLCP.jpg"/>
          <p:cNvPicPr>
            <a:picLocks noChangeAspect="1" noChangeArrowheads="1"/>
          </p:cNvPicPr>
          <p:nvPr/>
        </p:nvPicPr>
        <p:blipFill rotWithShape="1">
          <a:blip r:embed="rId3">
            <a:extLst>
              <a:ext uri="{28A0092B-C50C-407E-A947-70E740481C1C}">
                <a14:useLocalDpi xmlns:a14="http://schemas.microsoft.com/office/drawing/2010/main" val="0"/>
              </a:ext>
            </a:extLst>
          </a:blip>
          <a:srcRect t="6854"/>
          <a:stretch/>
        </p:blipFill>
        <p:spPr bwMode="auto">
          <a:xfrm>
            <a:off x="4623229" y="194033"/>
            <a:ext cx="3860371" cy="345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73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6" name="Straight Arrow Connector 25"/>
          <p:cNvCxnSpPr>
            <a:endCxn id="9" idx="4"/>
          </p:cNvCxnSpPr>
          <p:nvPr/>
        </p:nvCxnSpPr>
        <p:spPr>
          <a:xfrm rot="16200000" flipV="1">
            <a:off x="5372100" y="3238500"/>
            <a:ext cx="533400" cy="152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stCxn id="20" idx="7"/>
            <a:endCxn id="8" idx="2"/>
          </p:cNvCxnSpPr>
          <p:nvPr/>
        </p:nvCxnSpPr>
        <p:spPr>
          <a:xfrm rot="5400000" flipH="1" flipV="1">
            <a:off x="5861050" y="2705100"/>
            <a:ext cx="882650" cy="9588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a:endCxn id="7" idx="6"/>
          </p:cNvCxnSpPr>
          <p:nvPr/>
        </p:nvCxnSpPr>
        <p:spPr>
          <a:xfrm rot="10800000">
            <a:off x="5029200" y="3581400"/>
            <a:ext cx="533400" cy="152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39" name="Oval 38"/>
          <p:cNvSpPr/>
          <p:nvPr/>
        </p:nvSpPr>
        <p:spPr>
          <a:xfrm>
            <a:off x="45720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0" name="Oval 39"/>
          <p:cNvSpPr/>
          <p:nvPr/>
        </p:nvSpPr>
        <p:spPr>
          <a:xfrm>
            <a:off x="52578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1" name="Oval 40"/>
          <p:cNvSpPr/>
          <p:nvPr/>
        </p:nvSpPr>
        <p:spPr>
          <a:xfrm>
            <a:off x="3505200" y="3733801"/>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2" name="Oval 41"/>
          <p:cNvSpPr/>
          <p:nvPr/>
        </p:nvSpPr>
        <p:spPr>
          <a:xfrm>
            <a:off x="64008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3" name="Oval 42"/>
          <p:cNvSpPr/>
          <p:nvPr/>
        </p:nvSpPr>
        <p:spPr>
          <a:xfrm>
            <a:off x="41148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4" name="Oval 43"/>
          <p:cNvSpPr/>
          <p:nvPr/>
        </p:nvSpPr>
        <p:spPr>
          <a:xfrm>
            <a:off x="7239000" y="3124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5" name="Oval 44"/>
          <p:cNvSpPr/>
          <p:nvPr/>
        </p:nvSpPr>
        <p:spPr>
          <a:xfrm>
            <a:off x="3657600" y="4724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6" name="Oval 45"/>
          <p:cNvSpPr/>
          <p:nvPr/>
        </p:nvSpPr>
        <p:spPr>
          <a:xfrm>
            <a:off x="64008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7" name="Oval 46"/>
          <p:cNvSpPr/>
          <p:nvPr/>
        </p:nvSpPr>
        <p:spPr>
          <a:xfrm>
            <a:off x="5410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8" name="Oval 47"/>
          <p:cNvSpPr/>
          <p:nvPr/>
        </p:nvSpPr>
        <p:spPr>
          <a:xfrm>
            <a:off x="7239000" y="175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9" name="Oval 48"/>
          <p:cNvSpPr/>
          <p:nvPr/>
        </p:nvSpPr>
        <p:spPr>
          <a:xfrm>
            <a:off x="6248400" y="1417638"/>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0" name="Oval 49"/>
          <p:cNvSpPr/>
          <p:nvPr/>
        </p:nvSpPr>
        <p:spPr>
          <a:xfrm>
            <a:off x="8229600" y="3048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1" name="Oval 50"/>
          <p:cNvSpPr/>
          <p:nvPr/>
        </p:nvSpPr>
        <p:spPr>
          <a:xfrm>
            <a:off x="4724399"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52" name="Straight Arrow Connector 51"/>
          <p:cNvCxnSpPr>
            <a:stCxn id="20" idx="6"/>
            <a:endCxn id="15" idx="2"/>
          </p:cNvCxnSpPr>
          <p:nvPr/>
        </p:nvCxnSpPr>
        <p:spPr>
          <a:xfrm>
            <a:off x="5867400" y="3733800"/>
            <a:ext cx="609600" cy="1588"/>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a:endCxn id="51" idx="5"/>
          </p:cNvCxnSpPr>
          <p:nvPr/>
        </p:nvCxnSpPr>
        <p:spPr>
          <a:xfrm rot="16200000" flipV="1">
            <a:off x="4908550" y="2927350"/>
            <a:ext cx="774700" cy="6223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7" name="Straight Arrow Connector 56"/>
          <p:cNvCxnSpPr>
            <a:endCxn id="11" idx="7"/>
          </p:cNvCxnSpPr>
          <p:nvPr/>
        </p:nvCxnSpPr>
        <p:spPr>
          <a:xfrm rot="5400000">
            <a:off x="4984750" y="3994150"/>
            <a:ext cx="774700" cy="4699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62" name="Straight Arrow Connector 61"/>
          <p:cNvCxnSpPr>
            <a:endCxn id="40" idx="5"/>
          </p:cNvCxnSpPr>
          <p:nvPr/>
        </p:nvCxnSpPr>
        <p:spPr>
          <a:xfrm rot="16200000" flipV="1">
            <a:off x="4908550" y="2774950"/>
            <a:ext cx="1416050" cy="1968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65" name="Straight Arrow Connector 64"/>
          <p:cNvCxnSpPr/>
          <p:nvPr/>
        </p:nvCxnSpPr>
        <p:spPr>
          <a:xfrm rot="5400000" flipH="1" flipV="1">
            <a:off x="5448300" y="2584450"/>
            <a:ext cx="1263650" cy="7302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68" name="Straight Arrow Connector 67"/>
          <p:cNvCxnSpPr/>
          <p:nvPr/>
        </p:nvCxnSpPr>
        <p:spPr>
          <a:xfrm rot="5400000" flipH="1" flipV="1">
            <a:off x="5052219" y="2340769"/>
            <a:ext cx="1903412" cy="5778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71" name="Straight Arrow Connector 70"/>
          <p:cNvCxnSpPr>
            <a:endCxn id="39" idx="5"/>
          </p:cNvCxnSpPr>
          <p:nvPr/>
        </p:nvCxnSpPr>
        <p:spPr>
          <a:xfrm rot="16200000" flipV="1">
            <a:off x="4489450" y="2508250"/>
            <a:ext cx="1460500" cy="7747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74" name="Straight Arrow Connector 73"/>
          <p:cNvCxnSpPr>
            <a:endCxn id="41" idx="6"/>
          </p:cNvCxnSpPr>
          <p:nvPr/>
        </p:nvCxnSpPr>
        <p:spPr>
          <a:xfrm rot="10800000" flipV="1">
            <a:off x="3810000" y="3733800"/>
            <a:ext cx="1752600" cy="152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77" name="Straight Arrow Connector 76"/>
          <p:cNvCxnSpPr>
            <a:endCxn id="43" idx="6"/>
          </p:cNvCxnSpPr>
          <p:nvPr/>
        </p:nvCxnSpPr>
        <p:spPr>
          <a:xfrm rot="10800000" flipV="1">
            <a:off x="4419600" y="3733800"/>
            <a:ext cx="1143000" cy="533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0" name="Straight Arrow Connector 79"/>
          <p:cNvCxnSpPr>
            <a:endCxn id="45" idx="6"/>
          </p:cNvCxnSpPr>
          <p:nvPr/>
        </p:nvCxnSpPr>
        <p:spPr>
          <a:xfrm rot="5400000">
            <a:off x="4267200" y="3536950"/>
            <a:ext cx="1035050" cy="16446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3" name="Straight Arrow Connector 82"/>
          <p:cNvCxnSpPr>
            <a:endCxn id="19" idx="7"/>
          </p:cNvCxnSpPr>
          <p:nvPr/>
        </p:nvCxnSpPr>
        <p:spPr>
          <a:xfrm rot="5400000">
            <a:off x="4375150" y="3994150"/>
            <a:ext cx="1384300" cy="10795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6" name="Straight Arrow Connector 85"/>
          <p:cNvCxnSpPr>
            <a:stCxn id="20" idx="4"/>
            <a:endCxn id="47" idx="0"/>
          </p:cNvCxnSpPr>
          <p:nvPr/>
        </p:nvCxnSpPr>
        <p:spPr>
          <a:xfrm rot="5400000">
            <a:off x="4991100" y="4457700"/>
            <a:ext cx="1295400" cy="152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89" name="Straight Arrow Connector 88"/>
          <p:cNvCxnSpPr>
            <a:stCxn id="20" idx="4"/>
            <a:endCxn id="17" idx="7"/>
          </p:cNvCxnSpPr>
          <p:nvPr/>
        </p:nvCxnSpPr>
        <p:spPr>
          <a:xfrm rot="16200000" flipH="1">
            <a:off x="4832350" y="4768850"/>
            <a:ext cx="1873250" cy="1079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92" name="Straight Arrow Connector 91"/>
          <p:cNvCxnSpPr>
            <a:stCxn id="20" idx="5"/>
            <a:endCxn id="12" idx="1"/>
          </p:cNvCxnSpPr>
          <p:nvPr/>
        </p:nvCxnSpPr>
        <p:spPr>
          <a:xfrm rot="16200000" flipH="1">
            <a:off x="5746750" y="3917950"/>
            <a:ext cx="469900" cy="317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20" idx="4"/>
            <a:endCxn id="46" idx="1"/>
          </p:cNvCxnSpPr>
          <p:nvPr/>
        </p:nvCxnSpPr>
        <p:spPr>
          <a:xfrm rot="16200000" flipH="1">
            <a:off x="5410200" y="4191000"/>
            <a:ext cx="1339850" cy="7302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98" name="Straight Arrow Connector 97"/>
          <p:cNvCxnSpPr/>
          <p:nvPr/>
        </p:nvCxnSpPr>
        <p:spPr>
          <a:xfrm>
            <a:off x="5867400" y="3733800"/>
            <a:ext cx="1600200" cy="533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00" name="Straight Arrow Connector 99"/>
          <p:cNvCxnSpPr>
            <a:stCxn id="20" idx="5"/>
            <a:endCxn id="18" idx="1"/>
          </p:cNvCxnSpPr>
          <p:nvPr/>
        </p:nvCxnSpPr>
        <p:spPr>
          <a:xfrm rot="16200000" flipH="1">
            <a:off x="5861050" y="3803650"/>
            <a:ext cx="1079500" cy="11557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p:nvPr/>
        </p:nvCxnSpPr>
        <p:spPr>
          <a:xfrm>
            <a:off x="5867400" y="3733800"/>
            <a:ext cx="1905000" cy="1295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05" name="Straight Arrow Connector 104"/>
          <p:cNvCxnSpPr>
            <a:stCxn id="20" idx="5"/>
            <a:endCxn id="22" idx="1"/>
          </p:cNvCxnSpPr>
          <p:nvPr/>
        </p:nvCxnSpPr>
        <p:spPr>
          <a:xfrm rot="16200000" flipH="1">
            <a:off x="5594350" y="4070350"/>
            <a:ext cx="1765300" cy="13081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08" name="Straight Arrow Connector 107"/>
          <p:cNvCxnSpPr>
            <a:stCxn id="20" idx="7"/>
            <a:endCxn id="48" idx="2"/>
          </p:cNvCxnSpPr>
          <p:nvPr/>
        </p:nvCxnSpPr>
        <p:spPr>
          <a:xfrm rot="5400000" flipH="1" flipV="1">
            <a:off x="5670550" y="2057400"/>
            <a:ext cx="1720850" cy="14160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13" name="Straight Arrow Connector 112"/>
          <p:cNvCxnSpPr/>
          <p:nvPr/>
        </p:nvCxnSpPr>
        <p:spPr>
          <a:xfrm flipV="1">
            <a:off x="5867400" y="3276600"/>
            <a:ext cx="1371600" cy="4572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15" name="Straight Arrow Connector 114"/>
          <p:cNvCxnSpPr/>
          <p:nvPr/>
        </p:nvCxnSpPr>
        <p:spPr>
          <a:xfrm flipV="1">
            <a:off x="5867400" y="3200400"/>
            <a:ext cx="2362200" cy="53340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117" name="Straight Arrow Connector 116"/>
          <p:cNvCxnSpPr>
            <a:stCxn id="20" idx="7"/>
            <a:endCxn id="16" idx="2"/>
          </p:cNvCxnSpPr>
          <p:nvPr/>
        </p:nvCxnSpPr>
        <p:spPr>
          <a:xfrm rot="5400000" flipH="1" flipV="1">
            <a:off x="6356350" y="2209800"/>
            <a:ext cx="882650" cy="1949450"/>
          </a:xfrm>
          <a:prstGeom prst="straightConnector1">
            <a:avLst/>
          </a:prstGeom>
          <a:ln w="50800" cap="flat" cmpd="sng" algn="ctr">
            <a:solidFill>
              <a:schemeClr val="accent2"/>
            </a:solidFill>
            <a:prstDash val="solid"/>
            <a:round/>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31860" name="TextBox 57"/>
          <p:cNvSpPr txBox="1">
            <a:spLocks noChangeArrowheads="1"/>
          </p:cNvSpPr>
          <p:nvPr/>
        </p:nvSpPr>
        <p:spPr bwMode="auto">
          <a:xfrm>
            <a:off x="1708150" y="2038350"/>
            <a:ext cx="1797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May not know this node</a:t>
            </a:r>
          </a:p>
        </p:txBody>
      </p:sp>
      <p:cxnSp>
        <p:nvCxnSpPr>
          <p:cNvPr id="60" name="Straight Arrow Connector 59"/>
          <p:cNvCxnSpPr/>
          <p:nvPr/>
        </p:nvCxnSpPr>
        <p:spPr>
          <a:xfrm>
            <a:off x="3200400" y="2438400"/>
            <a:ext cx="457200" cy="306388"/>
          </a:xfrm>
          <a:prstGeom prst="straightConnector1">
            <a:avLst/>
          </a:prstGeom>
          <a:ln w="76200" cap="flat" cmpd="sng" algn="ctr">
            <a:solidFill>
              <a:schemeClr val="accent3"/>
            </a:solidFill>
            <a:prstDash val="solid"/>
            <a:round/>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63" name="Title 1"/>
          <p:cNvSpPr>
            <a:spLocks noGrp="1"/>
          </p:cNvSpPr>
          <p:nvPr>
            <p:ph type="title"/>
          </p:nvPr>
        </p:nvSpPr>
        <p:spPr bwMode="auto">
          <a:xfrm>
            <a:off x="2592925" y="624110"/>
            <a:ext cx="8911687" cy="1280890"/>
          </a:xfrm>
        </p:spPr>
        <p:txBody>
          <a:bodyPr>
            <a:normAutofit/>
          </a:bodyPr>
          <a:lstStyle/>
          <a:p>
            <a:r>
              <a:rPr lang="en-US" altLang="en-US" dirty="0"/>
              <a:t>DIRECT MAIL</a:t>
            </a:r>
            <a:endParaRPr lang="en-US" altLang="en-US" cap="none" dirty="0"/>
          </a:p>
        </p:txBody>
      </p:sp>
      <p:sp>
        <p:nvSpPr>
          <p:cNvPr id="64" name="TextBox 63"/>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593678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p:cNvSpPr>
            <a:spLocks noGrp="1"/>
          </p:cNvSpPr>
          <p:nvPr>
            <p:ph type="title"/>
          </p:nvPr>
        </p:nvSpPr>
        <p:spPr bwMode="auto">
          <a:xfrm>
            <a:off x="2592925" y="624110"/>
            <a:ext cx="8911687" cy="1280890"/>
          </a:xfrm>
        </p:spPr>
        <p:txBody>
          <a:bodyPr>
            <a:normAutofit/>
          </a:bodyPr>
          <a:lstStyle/>
          <a:p>
            <a:r>
              <a:rPr lang="en-US" altLang="en-US" cap="none" dirty="0" smtClean="0"/>
              <a:t>DIRECT MAIL</a:t>
            </a:r>
            <a:endParaRPr lang="en-US" altLang="en-US" cap="none" dirty="0"/>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39" name="Oval 38"/>
          <p:cNvSpPr/>
          <p:nvPr/>
        </p:nvSpPr>
        <p:spPr>
          <a:xfrm>
            <a:off x="4572000" y="190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0" name="Oval 39"/>
          <p:cNvSpPr/>
          <p:nvPr/>
        </p:nvSpPr>
        <p:spPr>
          <a:xfrm>
            <a:off x="5257800" y="190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1" name="Oval 40"/>
          <p:cNvSpPr/>
          <p:nvPr/>
        </p:nvSpPr>
        <p:spPr>
          <a:xfrm>
            <a:off x="3505200" y="3733801"/>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2" name="Oval 41"/>
          <p:cNvSpPr/>
          <p:nvPr/>
        </p:nvSpPr>
        <p:spPr>
          <a:xfrm>
            <a:off x="64008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3" name="Oval 42"/>
          <p:cNvSpPr/>
          <p:nvPr/>
        </p:nvSpPr>
        <p:spPr>
          <a:xfrm>
            <a:off x="41148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4" name="Oval 43"/>
          <p:cNvSpPr/>
          <p:nvPr/>
        </p:nvSpPr>
        <p:spPr>
          <a:xfrm>
            <a:off x="7239000" y="3124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5" name="Oval 44"/>
          <p:cNvSpPr/>
          <p:nvPr/>
        </p:nvSpPr>
        <p:spPr>
          <a:xfrm>
            <a:off x="3657600" y="4724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6" name="Oval 45"/>
          <p:cNvSpPr/>
          <p:nvPr/>
        </p:nvSpPr>
        <p:spPr>
          <a:xfrm>
            <a:off x="6400800" y="5181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7" name="Oval 46"/>
          <p:cNvSpPr/>
          <p:nvPr/>
        </p:nvSpPr>
        <p:spPr>
          <a:xfrm>
            <a:off x="5410200" y="5181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8" name="Oval 47"/>
          <p:cNvSpPr/>
          <p:nvPr/>
        </p:nvSpPr>
        <p:spPr>
          <a:xfrm>
            <a:off x="7239000" y="1752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49" name="Oval 48"/>
          <p:cNvSpPr/>
          <p:nvPr/>
        </p:nvSpPr>
        <p:spPr>
          <a:xfrm>
            <a:off x="6248400" y="1417638"/>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0" name="Oval 49"/>
          <p:cNvSpPr/>
          <p:nvPr/>
        </p:nvSpPr>
        <p:spPr>
          <a:xfrm>
            <a:off x="8229600" y="3048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1" name="Oval 50"/>
          <p:cNvSpPr/>
          <p:nvPr/>
        </p:nvSpPr>
        <p:spPr>
          <a:xfrm>
            <a:off x="4724399"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32858" name="TextBox 31"/>
          <p:cNvSpPr txBox="1">
            <a:spLocks noChangeArrowheads="1"/>
          </p:cNvSpPr>
          <p:nvPr/>
        </p:nvSpPr>
        <p:spPr bwMode="auto">
          <a:xfrm>
            <a:off x="7916918" y="1788131"/>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Messages may be dropped</a:t>
            </a:r>
          </a:p>
        </p:txBody>
      </p:sp>
      <p:cxnSp>
        <p:nvCxnSpPr>
          <p:cNvPr id="33" name="Straight Arrow Connector 32"/>
          <p:cNvCxnSpPr>
            <a:stCxn id="32858" idx="1"/>
            <a:endCxn id="42" idx="6"/>
          </p:cNvCxnSpPr>
          <p:nvPr/>
        </p:nvCxnSpPr>
        <p:spPr>
          <a:xfrm flipH="1">
            <a:off x="6705600" y="2111188"/>
            <a:ext cx="1211318" cy="98612"/>
          </a:xfrm>
          <a:prstGeom prst="straightConnector1">
            <a:avLst/>
          </a:prstGeom>
          <a:ln w="76200" cap="flat" cmpd="sng" algn="ctr">
            <a:solidFill>
              <a:schemeClr val="accent3"/>
            </a:solidFill>
            <a:prstDash val="solid"/>
            <a:round/>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52" name="TextBox 51"/>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545512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DIRECT MAIL</a:t>
            </a:r>
            <a:endParaRPr lang="en-US" dirty="0"/>
          </a:p>
        </p:txBody>
      </p:sp>
      <p:sp>
        <p:nvSpPr>
          <p:cNvPr id="3" name="Content Placeholder 2"/>
          <p:cNvSpPr>
            <a:spLocks noGrp="1"/>
          </p:cNvSpPr>
          <p:nvPr>
            <p:ph idx="1"/>
          </p:nvPr>
        </p:nvSpPr>
        <p:spPr>
          <a:xfrm>
            <a:off x="2589212" y="2133600"/>
            <a:ext cx="6039781" cy="3777622"/>
          </a:xfrm>
        </p:spPr>
        <p:txBody>
          <a:bodyPr/>
          <a:lstStyle/>
          <a:p>
            <a:r>
              <a:rPr lang="en-US" dirty="0" smtClean="0"/>
              <a:t>Pros: </a:t>
            </a:r>
          </a:p>
          <a:p>
            <a:pPr marL="0" indent="0">
              <a:buNone/>
            </a:pPr>
            <a:r>
              <a:rPr lang="en-US" dirty="0"/>
              <a:t>	</a:t>
            </a:r>
            <a:r>
              <a:rPr lang="en-US" dirty="0" smtClean="0"/>
              <a:t>	Fast</a:t>
            </a:r>
          </a:p>
          <a:p>
            <a:r>
              <a:rPr lang="en-US" dirty="0" smtClean="0"/>
              <a:t>Cons: </a:t>
            </a:r>
          </a:p>
          <a:p>
            <a:pPr marL="0" indent="0">
              <a:buNone/>
            </a:pPr>
            <a:r>
              <a:rPr lang="en-US" dirty="0"/>
              <a:t>	</a:t>
            </a:r>
            <a:r>
              <a:rPr lang="en-US" dirty="0" smtClean="0"/>
              <a:t>	not reliable</a:t>
            </a:r>
          </a:p>
          <a:p>
            <a:pPr marL="0" indent="0">
              <a:buNone/>
            </a:pPr>
            <a:r>
              <a:rPr lang="en-US" dirty="0"/>
              <a:t>	</a:t>
            </a:r>
            <a:r>
              <a:rPr lang="en-US" dirty="0" smtClean="0"/>
              <a:t>	heavy load on network</a:t>
            </a:r>
          </a:p>
          <a:p>
            <a:pPr lvl="2"/>
            <a:endParaRPr lang="en-US" dirty="0"/>
          </a:p>
          <a:p>
            <a:endParaRPr lang="en-US" dirty="0"/>
          </a:p>
        </p:txBody>
      </p:sp>
    </p:spTree>
    <p:extLst>
      <p:ext uri="{BB962C8B-B14F-4D97-AF65-F5344CB8AC3E}">
        <p14:creationId xmlns:p14="http://schemas.microsoft.com/office/powerpoint/2010/main" val="1499412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ANTI-ENTROPY</a:t>
            </a:r>
            <a:endParaRPr lang="en-US" dirty="0"/>
          </a:p>
        </p:txBody>
      </p:sp>
      <p:sp>
        <p:nvSpPr>
          <p:cNvPr id="3" name="Content Placeholder 2"/>
          <p:cNvSpPr>
            <a:spLocks noGrp="1"/>
          </p:cNvSpPr>
          <p:nvPr>
            <p:ph idx="1"/>
          </p:nvPr>
        </p:nvSpPr>
        <p:spPr>
          <a:xfrm>
            <a:off x="2589212" y="2133600"/>
            <a:ext cx="6134374" cy="3777622"/>
          </a:xfrm>
        </p:spPr>
        <p:txBody>
          <a:bodyPr/>
          <a:lstStyle/>
          <a:p>
            <a:r>
              <a:rPr lang="en-US" dirty="0"/>
              <a:t>E</a:t>
            </a:r>
            <a:r>
              <a:rPr lang="en-US" dirty="0" smtClean="0"/>
              <a:t>very </a:t>
            </a:r>
            <a:r>
              <a:rPr lang="en-US" dirty="0"/>
              <a:t>site </a:t>
            </a:r>
            <a:r>
              <a:rPr lang="en-US" dirty="0" smtClean="0"/>
              <a:t>regularly </a:t>
            </a:r>
            <a:r>
              <a:rPr lang="en-US" dirty="0"/>
              <a:t>chooses </a:t>
            </a:r>
            <a:r>
              <a:rPr lang="en-US" dirty="0" smtClean="0"/>
              <a:t>another </a:t>
            </a:r>
            <a:r>
              <a:rPr lang="en-US" dirty="0"/>
              <a:t>site </a:t>
            </a:r>
            <a:r>
              <a:rPr lang="en-US" dirty="0" smtClean="0"/>
              <a:t>at random </a:t>
            </a:r>
            <a:r>
              <a:rPr lang="en-US" dirty="0"/>
              <a:t>and by </a:t>
            </a:r>
            <a:r>
              <a:rPr lang="en-US" dirty="0" smtClean="0"/>
              <a:t>exchanging </a:t>
            </a:r>
            <a:r>
              <a:rPr lang="en-US" dirty="0"/>
              <a:t>database contents with it </a:t>
            </a:r>
            <a:r>
              <a:rPr lang="en-US" dirty="0" smtClean="0"/>
              <a:t>resolves any </a:t>
            </a:r>
            <a:r>
              <a:rPr lang="en-US" dirty="0"/>
              <a:t>differences between the </a:t>
            </a:r>
            <a:r>
              <a:rPr lang="en-US" dirty="0" smtClean="0"/>
              <a:t>two </a:t>
            </a:r>
          </a:p>
          <a:p>
            <a:pPr marL="0" indent="0">
              <a:buNone/>
            </a:pPr>
            <a:endParaRPr lang="en-US" b="1" dirty="0"/>
          </a:p>
          <a:p>
            <a:r>
              <a:rPr lang="en-US" b="1" dirty="0" smtClean="0"/>
              <a:t>Real life case </a:t>
            </a:r>
            <a:r>
              <a:rPr lang="mr-IN" dirty="0" smtClean="0"/>
              <a:t>–</a:t>
            </a:r>
            <a:r>
              <a:rPr lang="en-US" dirty="0" smtClean="0"/>
              <a:t> meet sometimes with old friends and tell all the fun stories about you and your friends.</a:t>
            </a:r>
          </a:p>
          <a:p>
            <a:endParaRPr lang="en-US" dirty="0" smtClean="0"/>
          </a:p>
          <a:p>
            <a:endParaRPr lang="en-US" dirty="0"/>
          </a:p>
          <a:p>
            <a:endParaRPr lang="en-US" dirty="0"/>
          </a:p>
        </p:txBody>
      </p:sp>
      <p:pic>
        <p:nvPicPr>
          <p:cNvPr id="4" name="Picture 4" descr="http://core0.staticworld.net/images/article/2016/08/rumors-100677553-primary.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4180367"/>
            <a:ext cx="3848101" cy="256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935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p:txBody>
          <a:bodyPr/>
          <a:lstStyle/>
          <a:p>
            <a:pPr eaLnBrk="1" hangingPunct="1"/>
            <a:r>
              <a:rPr lang="en-US" altLang="en-US" cap="none" dirty="0"/>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6" name="Straight Arrow Connector 25"/>
          <p:cNvCxnSpPr>
            <a:stCxn id="20" idx="7"/>
          </p:cNvCxnSpPr>
          <p:nvPr/>
        </p:nvCxnSpPr>
        <p:spPr>
          <a:xfrm rot="5400000" flipH="1" flipV="1">
            <a:off x="5937250" y="2781300"/>
            <a:ext cx="730250" cy="9588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2" name="TextBox 1"/>
          <p:cNvSpPr txBox="1"/>
          <p:nvPr/>
        </p:nvSpPr>
        <p:spPr>
          <a:xfrm>
            <a:off x="11139486" y="6484391"/>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307867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043655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5" name="Straight Arrow Connector 24"/>
          <p:cNvCxnSpPr>
            <a:endCxn id="9" idx="4"/>
          </p:cNvCxnSpPr>
          <p:nvPr/>
        </p:nvCxnSpPr>
        <p:spPr>
          <a:xfrm rot="16200000" flipV="1">
            <a:off x="5372100" y="3238500"/>
            <a:ext cx="533400" cy="152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endCxn id="8" idx="4"/>
          </p:cNvCxnSpPr>
          <p:nvPr/>
        </p:nvCxnSpPr>
        <p:spPr>
          <a:xfrm rot="16200000" flipV="1">
            <a:off x="6019800" y="3810000"/>
            <a:ext cx="1981200" cy="152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26" name="TextBox 25"/>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79912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918545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5" name="Straight Arrow Connector 24"/>
          <p:cNvCxnSpPr>
            <a:stCxn id="5" idx="6"/>
            <a:endCxn id="9" idx="2"/>
          </p:cNvCxnSpPr>
          <p:nvPr/>
        </p:nvCxnSpPr>
        <p:spPr>
          <a:xfrm>
            <a:off x="4114800" y="2895600"/>
            <a:ext cx="1295400" cy="1588"/>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endCxn id="11" idx="7"/>
          </p:cNvCxnSpPr>
          <p:nvPr/>
        </p:nvCxnSpPr>
        <p:spPr>
          <a:xfrm rot="5400000">
            <a:off x="4984750" y="3994150"/>
            <a:ext cx="774700" cy="4699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2" name="Straight Arrow Connector 31"/>
          <p:cNvCxnSpPr>
            <a:stCxn id="8" idx="5"/>
            <a:endCxn id="21" idx="2"/>
          </p:cNvCxnSpPr>
          <p:nvPr/>
        </p:nvCxnSpPr>
        <p:spPr>
          <a:xfrm rot="16200000" flipH="1">
            <a:off x="7042150" y="2851150"/>
            <a:ext cx="1035050" cy="10350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endCxn id="15" idx="5"/>
          </p:cNvCxnSpPr>
          <p:nvPr/>
        </p:nvCxnSpPr>
        <p:spPr>
          <a:xfrm rot="16200000" flipV="1">
            <a:off x="6318250" y="4260850"/>
            <a:ext cx="1079500" cy="2413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876822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51773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covered before?</a:t>
            </a:r>
            <a:endParaRPr lang="en-US" dirty="0"/>
          </a:p>
        </p:txBody>
      </p:sp>
      <p:sp>
        <p:nvSpPr>
          <p:cNvPr id="3" name="Content Placeholder 2"/>
          <p:cNvSpPr>
            <a:spLocks noGrp="1"/>
          </p:cNvSpPr>
          <p:nvPr>
            <p:ph idx="1"/>
          </p:nvPr>
        </p:nvSpPr>
        <p:spPr/>
        <p:txBody>
          <a:bodyPr>
            <a:normAutofit/>
          </a:bodyPr>
          <a:lstStyle/>
          <a:p>
            <a:r>
              <a:rPr lang="en-US" sz="2400" dirty="0" smtClean="0"/>
              <a:t>Paxos</a:t>
            </a:r>
          </a:p>
          <a:p>
            <a:r>
              <a:rPr lang="en-US" sz="2400" dirty="0" smtClean="0"/>
              <a:t>Byzantine Generals</a:t>
            </a:r>
          </a:p>
          <a:p>
            <a:r>
              <a:rPr lang="en-US" sz="2400" dirty="0" smtClean="0"/>
              <a:t>Impossibility consensus</a:t>
            </a:r>
          </a:p>
          <a:p>
            <a:pPr marL="0" indent="0">
              <a:buNone/>
            </a:pPr>
            <a:endParaRPr lang="en-US" sz="2400" dirty="0" smtClean="0"/>
          </a:p>
          <a:p>
            <a:pPr marL="0" indent="0">
              <a:buNone/>
            </a:pPr>
            <a:r>
              <a:rPr lang="en-US" sz="2400" dirty="0" smtClean="0"/>
              <a:t>What are these ideas aimed for?</a:t>
            </a:r>
          </a:p>
          <a:p>
            <a:pPr marL="0" indent="0">
              <a:buNone/>
            </a:pPr>
            <a:endParaRPr lang="en-US" sz="2400" dirty="0" smtClean="0"/>
          </a:p>
          <a:p>
            <a:pPr marL="0" indent="0">
              <a:buNone/>
            </a:pPr>
            <a:r>
              <a:rPr lang="en-US" sz="2400" dirty="0" smtClean="0"/>
              <a:t>What is the difference with the current paper?</a:t>
            </a:r>
            <a:endParaRPr lang="en-US" sz="2400" dirty="0"/>
          </a:p>
        </p:txBody>
      </p:sp>
    </p:spTree>
    <p:extLst>
      <p:ext uri="{BB962C8B-B14F-4D97-AF65-F5344CB8AC3E}">
        <p14:creationId xmlns:p14="http://schemas.microsoft.com/office/powerpoint/2010/main" val="1067295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5" name="Straight Arrow Connector 24"/>
          <p:cNvCxnSpPr>
            <a:endCxn id="9" idx="4"/>
          </p:cNvCxnSpPr>
          <p:nvPr/>
        </p:nvCxnSpPr>
        <p:spPr>
          <a:xfrm rot="16200000" flipV="1">
            <a:off x="5372100" y="3238500"/>
            <a:ext cx="533400" cy="152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4114800" y="2895600"/>
            <a:ext cx="609600" cy="533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8" idx="6"/>
            <a:endCxn id="16" idx="2"/>
          </p:cNvCxnSpPr>
          <p:nvPr/>
        </p:nvCxnSpPr>
        <p:spPr>
          <a:xfrm>
            <a:off x="7086600" y="2743200"/>
            <a:ext cx="685800" cy="1588"/>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a:off x="6743700" y="3733800"/>
            <a:ext cx="768350" cy="4254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rot="5400000" flipH="1" flipV="1">
            <a:off x="7658894" y="4306094"/>
            <a:ext cx="836612" cy="3048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a:stCxn id="19" idx="7"/>
          </p:cNvCxnSpPr>
          <p:nvPr/>
        </p:nvCxnSpPr>
        <p:spPr>
          <a:xfrm rot="5400000" flipH="1" flipV="1">
            <a:off x="4547394" y="4858544"/>
            <a:ext cx="347662" cy="3873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a:stCxn id="17" idx="7"/>
            <a:endCxn id="18" idx="3"/>
          </p:cNvCxnSpPr>
          <p:nvPr/>
        </p:nvCxnSpPr>
        <p:spPr>
          <a:xfrm rot="5400000" flipH="1" flipV="1">
            <a:off x="6089650" y="4870450"/>
            <a:ext cx="622300" cy="11557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rot="16200000" flipH="1">
            <a:off x="5734050" y="3905250"/>
            <a:ext cx="425450" cy="3873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7093850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953247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5" name="Straight Arrow Connector 24"/>
          <p:cNvCxnSpPr/>
          <p:nvPr/>
        </p:nvCxnSpPr>
        <p:spPr>
          <a:xfrm rot="5400000" flipH="1" flipV="1">
            <a:off x="4076700" y="2355850"/>
            <a:ext cx="577850" cy="5016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a:stCxn id="6" idx="4"/>
          </p:cNvCxnSpPr>
          <p:nvPr/>
        </p:nvCxnSpPr>
        <p:spPr>
          <a:xfrm rot="5400000">
            <a:off x="5486400" y="2514600"/>
            <a:ext cx="381000" cy="762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a:stCxn id="13" idx="4"/>
          </p:cNvCxnSpPr>
          <p:nvPr/>
        </p:nvCxnSpPr>
        <p:spPr>
          <a:xfrm rot="16200000" flipH="1">
            <a:off x="6667500" y="2324100"/>
            <a:ext cx="381000" cy="1524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stCxn id="24" idx="5"/>
          </p:cNvCxnSpPr>
          <p:nvPr/>
        </p:nvCxnSpPr>
        <p:spPr>
          <a:xfrm rot="16200000" flipH="1">
            <a:off x="7540625" y="2276475"/>
            <a:ext cx="419100" cy="1968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a:stCxn id="10" idx="6"/>
          </p:cNvCxnSpPr>
          <p:nvPr/>
        </p:nvCxnSpPr>
        <p:spPr>
          <a:xfrm>
            <a:off x="4114800" y="4191000"/>
            <a:ext cx="762000" cy="4953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a:endCxn id="22" idx="7"/>
          </p:cNvCxnSpPr>
          <p:nvPr/>
        </p:nvCxnSpPr>
        <p:spPr>
          <a:xfrm rot="5400000">
            <a:off x="7346950" y="5137150"/>
            <a:ext cx="469900" cy="4699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5029200" y="3657600"/>
            <a:ext cx="533400" cy="762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a:off x="4616450" y="5334000"/>
            <a:ext cx="946150" cy="5334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rot="16200000" flipH="1">
            <a:off x="7715250" y="3257550"/>
            <a:ext cx="800100" cy="762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endCxn id="15" idx="6"/>
          </p:cNvCxnSpPr>
          <p:nvPr/>
        </p:nvCxnSpPr>
        <p:spPr>
          <a:xfrm rot="16200000" flipV="1">
            <a:off x="6934200" y="3581400"/>
            <a:ext cx="425450" cy="7302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9" name="Straight Arrow Connector 48"/>
          <p:cNvCxnSpPr/>
          <p:nvPr/>
        </p:nvCxnSpPr>
        <p:spPr>
          <a:xfrm>
            <a:off x="6400800" y="4572000"/>
            <a:ext cx="577850" cy="3492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rot="16200000" flipH="1">
            <a:off x="5753100" y="3924300"/>
            <a:ext cx="501650" cy="2730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a:off x="5715000" y="3048000"/>
            <a:ext cx="806450" cy="5778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5" name="Straight Arrow Connector 54"/>
          <p:cNvCxnSpPr/>
          <p:nvPr/>
        </p:nvCxnSpPr>
        <p:spPr>
          <a:xfrm>
            <a:off x="4114800" y="3048000"/>
            <a:ext cx="609600" cy="5334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6" name="Straight Arrow Connector 55"/>
          <p:cNvCxnSpPr/>
          <p:nvPr/>
        </p:nvCxnSpPr>
        <p:spPr>
          <a:xfrm rot="5400000" flipH="1" flipV="1">
            <a:off x="4514850" y="4889500"/>
            <a:ext cx="463550" cy="34925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8" name="Straight Arrow Connector 57"/>
          <p:cNvCxnSpPr/>
          <p:nvPr/>
        </p:nvCxnSpPr>
        <p:spPr>
          <a:xfrm flipV="1">
            <a:off x="5181600" y="4419600"/>
            <a:ext cx="914400" cy="190500"/>
          </a:xfrm>
          <a:prstGeom prst="straightConnector1">
            <a:avLst/>
          </a:prstGeom>
          <a:ln w="381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41" name="TextBox 40"/>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801334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p:txBody>
          <a:bodyPr/>
          <a:lstStyle/>
          <a:p>
            <a:pPr eaLnBrk="1" hangingPunct="1"/>
            <a:r>
              <a:rPr lang="en-US" altLang="en-US" cap="none"/>
              <a:t>ANTI-ENTROPY</a:t>
            </a:r>
          </a:p>
        </p:txBody>
      </p:sp>
      <p:sp>
        <p:nvSpPr>
          <p:cNvPr id="4" name="Oval 3"/>
          <p:cNvSpPr/>
          <p:nvPr/>
        </p:nvSpPr>
        <p:spPr>
          <a:xfrm>
            <a:off x="4572000" y="2057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957062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Anti-entropy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400" dirty="0" smtClean="0"/>
              <a:t>Pros</a:t>
            </a:r>
          </a:p>
          <a:p>
            <a:pPr lvl="1"/>
            <a:r>
              <a:rPr lang="en-US" sz="2200" dirty="0" smtClean="0"/>
              <a:t>Complete sync of all info</a:t>
            </a:r>
          </a:p>
          <a:p>
            <a:pPr marL="0" indent="0">
              <a:buNone/>
            </a:pPr>
            <a:r>
              <a:rPr lang="en-US" sz="2400" dirty="0" smtClean="0"/>
              <a:t>Cons</a:t>
            </a:r>
          </a:p>
          <a:p>
            <a:pPr lvl="1"/>
            <a:r>
              <a:rPr lang="en-US" sz="2400" dirty="0" smtClean="0"/>
              <a:t>Very expensive to run</a:t>
            </a:r>
          </a:p>
          <a:p>
            <a:pPr marL="57150" indent="0">
              <a:buNone/>
            </a:pPr>
            <a:r>
              <a:rPr lang="en-US" sz="2600" dirty="0" smtClean="0"/>
              <a:t>Optimizations:</a:t>
            </a:r>
            <a:endParaRPr lang="en-US" sz="2600" dirty="0"/>
          </a:p>
          <a:p>
            <a:pPr lvl="1"/>
            <a:r>
              <a:rPr lang="en-US" sz="2400" dirty="0" smtClean="0"/>
              <a:t>Checksums</a:t>
            </a:r>
          </a:p>
          <a:p>
            <a:pPr lvl="1"/>
            <a:r>
              <a:rPr lang="en-US" altLang="en-US" sz="2400" dirty="0"/>
              <a:t>Recent Update Lists</a:t>
            </a:r>
          </a:p>
          <a:p>
            <a:pPr lvl="1"/>
            <a:r>
              <a:rPr lang="en-US" altLang="en-US" sz="2400" dirty="0"/>
              <a:t>Inverted Index by timestamp</a:t>
            </a:r>
          </a:p>
          <a:p>
            <a:pPr marL="457200" lvl="1" indent="0">
              <a:buNone/>
            </a:pPr>
            <a:endParaRPr lang="en-US" sz="2400" dirty="0"/>
          </a:p>
        </p:txBody>
      </p:sp>
    </p:spTree>
    <p:extLst>
      <p:ext uri="{BB962C8B-B14F-4D97-AF65-F5344CB8AC3E}">
        <p14:creationId xmlns:p14="http://schemas.microsoft.com/office/powerpoint/2010/main" val="4842071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a:t>
            </a:r>
            <a:endParaRPr lang="en-US" dirty="0"/>
          </a:p>
        </p:txBody>
      </p:sp>
      <p:cxnSp>
        <p:nvCxnSpPr>
          <p:cNvPr id="5" name="Straight Connector 4"/>
          <p:cNvCxnSpPr/>
          <p:nvPr/>
        </p:nvCxnSpPr>
        <p:spPr>
          <a:xfrm>
            <a:off x="3672347" y="2713702"/>
            <a:ext cx="0" cy="3982065"/>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821832" y="2713702"/>
            <a:ext cx="0" cy="398206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175521" y="2713702"/>
            <a:ext cx="0" cy="3982065"/>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263289" y="2713702"/>
            <a:ext cx="0" cy="3982065"/>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58496" y="1677508"/>
            <a:ext cx="405581" cy="461665"/>
          </a:xfrm>
          <a:prstGeom prst="rect">
            <a:avLst/>
          </a:prstGeom>
          <a:noFill/>
        </p:spPr>
        <p:txBody>
          <a:bodyPr wrap="square" rtlCol="0">
            <a:spAutoFit/>
          </a:bodyPr>
          <a:lstStyle/>
          <a:p>
            <a:r>
              <a:rPr lang="en-US" sz="2400" dirty="0" smtClean="0">
                <a:solidFill>
                  <a:srgbClr val="0070C0"/>
                </a:solidFill>
              </a:rPr>
              <a:t>A</a:t>
            </a:r>
            <a:endParaRPr lang="en-US" sz="2400" dirty="0">
              <a:solidFill>
                <a:srgbClr val="0070C0"/>
              </a:solidFill>
            </a:endParaRPr>
          </a:p>
        </p:txBody>
      </p:sp>
      <p:sp>
        <p:nvSpPr>
          <p:cNvPr id="12" name="TextBox 11"/>
          <p:cNvSpPr txBox="1"/>
          <p:nvPr/>
        </p:nvSpPr>
        <p:spPr>
          <a:xfrm>
            <a:off x="2975486" y="2211981"/>
            <a:ext cx="1371600" cy="369332"/>
          </a:xfrm>
          <a:prstGeom prst="rect">
            <a:avLst/>
          </a:prstGeom>
          <a:noFill/>
        </p:spPr>
        <p:txBody>
          <a:bodyPr wrap="square" rtlCol="0">
            <a:spAutoFit/>
          </a:bodyPr>
          <a:lstStyle/>
          <a:p>
            <a:r>
              <a:rPr lang="en-US" dirty="0" smtClean="0"/>
              <a:t>Has </a:t>
            </a:r>
            <a:r>
              <a:rPr lang="en-US" smtClean="0"/>
              <a:t>X, Y, Z</a:t>
            </a:r>
            <a:endParaRPr lang="en-US" dirty="0" smtClean="0"/>
          </a:p>
        </p:txBody>
      </p:sp>
      <p:cxnSp>
        <p:nvCxnSpPr>
          <p:cNvPr id="14" name="Straight Arrow Connector 13"/>
          <p:cNvCxnSpPr/>
          <p:nvPr/>
        </p:nvCxnSpPr>
        <p:spPr>
          <a:xfrm>
            <a:off x="3672347" y="3333135"/>
            <a:ext cx="2147901" cy="825909"/>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661287" y="4461682"/>
            <a:ext cx="2139216" cy="73051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83941" y="1649816"/>
            <a:ext cx="405581" cy="461665"/>
          </a:xfrm>
          <a:prstGeom prst="rect">
            <a:avLst/>
          </a:prstGeom>
          <a:noFill/>
        </p:spPr>
        <p:txBody>
          <a:bodyPr wrap="square" rtlCol="0">
            <a:spAutoFit/>
          </a:bodyPr>
          <a:lstStyle/>
          <a:p>
            <a:r>
              <a:rPr lang="en-US" sz="2400" dirty="0">
                <a:solidFill>
                  <a:srgbClr val="7030A0"/>
                </a:solidFill>
              </a:rPr>
              <a:t>B</a:t>
            </a:r>
            <a:endParaRPr lang="en-US" sz="2400" dirty="0">
              <a:solidFill>
                <a:srgbClr val="7030A0"/>
              </a:solidFill>
            </a:endParaRPr>
          </a:p>
        </p:txBody>
      </p:sp>
      <p:sp>
        <p:nvSpPr>
          <p:cNvPr id="30" name="TextBox 29"/>
          <p:cNvSpPr txBox="1"/>
          <p:nvPr/>
        </p:nvSpPr>
        <p:spPr>
          <a:xfrm>
            <a:off x="5011992" y="2022366"/>
            <a:ext cx="1371600" cy="646331"/>
          </a:xfrm>
          <a:prstGeom prst="rect">
            <a:avLst/>
          </a:prstGeom>
          <a:noFill/>
        </p:spPr>
        <p:txBody>
          <a:bodyPr wrap="square" rtlCol="0">
            <a:spAutoFit/>
          </a:bodyPr>
          <a:lstStyle/>
          <a:p>
            <a:r>
              <a:rPr lang="en-US" dirty="0" smtClean="0"/>
              <a:t>Has Y, Z</a:t>
            </a:r>
          </a:p>
          <a:p>
            <a:r>
              <a:rPr lang="en-US" dirty="0" smtClean="0"/>
              <a:t>Missing X</a:t>
            </a:r>
            <a:endParaRPr lang="en-US" dirty="0"/>
          </a:p>
        </p:txBody>
      </p:sp>
      <p:sp>
        <p:nvSpPr>
          <p:cNvPr id="31" name="TextBox 30"/>
          <p:cNvSpPr txBox="1"/>
          <p:nvPr/>
        </p:nvSpPr>
        <p:spPr>
          <a:xfrm>
            <a:off x="8040326" y="1649816"/>
            <a:ext cx="405581" cy="461665"/>
          </a:xfrm>
          <a:prstGeom prst="rect">
            <a:avLst/>
          </a:prstGeom>
          <a:noFill/>
        </p:spPr>
        <p:txBody>
          <a:bodyPr wrap="square" rtlCol="0">
            <a:spAutoFit/>
          </a:bodyPr>
          <a:lstStyle/>
          <a:p>
            <a:r>
              <a:rPr lang="en-US" sz="2400" dirty="0" smtClean="0">
                <a:solidFill>
                  <a:srgbClr val="0070C0"/>
                </a:solidFill>
              </a:rPr>
              <a:t>A</a:t>
            </a:r>
            <a:endParaRPr lang="en-US" sz="2400" dirty="0">
              <a:solidFill>
                <a:srgbClr val="0070C0"/>
              </a:solidFill>
            </a:endParaRPr>
          </a:p>
        </p:txBody>
      </p:sp>
      <p:sp>
        <p:nvSpPr>
          <p:cNvPr id="32" name="TextBox 31"/>
          <p:cNvSpPr txBox="1"/>
          <p:nvPr/>
        </p:nvSpPr>
        <p:spPr>
          <a:xfrm>
            <a:off x="7568377" y="2022366"/>
            <a:ext cx="1371600" cy="646331"/>
          </a:xfrm>
          <a:prstGeom prst="rect">
            <a:avLst/>
          </a:prstGeom>
          <a:noFill/>
        </p:spPr>
        <p:txBody>
          <a:bodyPr wrap="square" rtlCol="0">
            <a:spAutoFit/>
          </a:bodyPr>
          <a:lstStyle/>
          <a:p>
            <a:r>
              <a:rPr lang="en-US" dirty="0" smtClean="0"/>
              <a:t>Has X, Z</a:t>
            </a:r>
          </a:p>
          <a:p>
            <a:r>
              <a:rPr lang="en-US" dirty="0" smtClean="0"/>
              <a:t>Missing Y</a:t>
            </a:r>
            <a:endParaRPr lang="en-US" dirty="0"/>
          </a:p>
        </p:txBody>
      </p:sp>
      <p:sp>
        <p:nvSpPr>
          <p:cNvPr id="33" name="TextBox 32"/>
          <p:cNvSpPr txBox="1"/>
          <p:nvPr/>
        </p:nvSpPr>
        <p:spPr>
          <a:xfrm>
            <a:off x="10263289" y="1646107"/>
            <a:ext cx="405581" cy="461665"/>
          </a:xfrm>
          <a:prstGeom prst="rect">
            <a:avLst/>
          </a:prstGeom>
          <a:noFill/>
        </p:spPr>
        <p:txBody>
          <a:bodyPr wrap="square" rtlCol="0">
            <a:spAutoFit/>
          </a:bodyPr>
          <a:lstStyle/>
          <a:p>
            <a:r>
              <a:rPr lang="en-US" sz="2400" dirty="0" smtClean="0">
                <a:solidFill>
                  <a:srgbClr val="7030A0"/>
                </a:solidFill>
              </a:rPr>
              <a:t>B</a:t>
            </a:r>
            <a:endParaRPr lang="en-US" sz="2400" dirty="0">
              <a:solidFill>
                <a:srgbClr val="7030A0"/>
              </a:solidFill>
            </a:endParaRPr>
          </a:p>
        </p:txBody>
      </p:sp>
      <p:sp>
        <p:nvSpPr>
          <p:cNvPr id="34" name="TextBox 33"/>
          <p:cNvSpPr txBox="1"/>
          <p:nvPr/>
        </p:nvSpPr>
        <p:spPr>
          <a:xfrm>
            <a:off x="9791340" y="2018657"/>
            <a:ext cx="1371600" cy="369332"/>
          </a:xfrm>
          <a:prstGeom prst="rect">
            <a:avLst/>
          </a:prstGeom>
          <a:noFill/>
        </p:spPr>
        <p:txBody>
          <a:bodyPr wrap="square" rtlCol="0">
            <a:spAutoFit/>
          </a:bodyPr>
          <a:lstStyle/>
          <a:p>
            <a:r>
              <a:rPr lang="en-US" dirty="0" smtClean="0"/>
              <a:t>Has X, Y, Z</a:t>
            </a:r>
          </a:p>
        </p:txBody>
      </p:sp>
      <p:sp>
        <p:nvSpPr>
          <p:cNvPr id="35" name="Rectangle 34"/>
          <p:cNvSpPr/>
          <p:nvPr/>
        </p:nvSpPr>
        <p:spPr>
          <a:xfrm>
            <a:off x="8903998" y="1397645"/>
            <a:ext cx="760144" cy="523220"/>
          </a:xfrm>
          <a:prstGeom prst="rect">
            <a:avLst/>
          </a:prstGeom>
        </p:spPr>
        <p:txBody>
          <a:bodyPr wrap="none">
            <a:spAutoFit/>
          </a:bodyPr>
          <a:lstStyle/>
          <a:p>
            <a:r>
              <a:rPr lang="en-US" sz="2800" dirty="0"/>
              <a:t>Pull</a:t>
            </a:r>
          </a:p>
        </p:txBody>
      </p:sp>
      <p:sp>
        <p:nvSpPr>
          <p:cNvPr id="36" name="Rectangle 35"/>
          <p:cNvSpPr/>
          <p:nvPr/>
        </p:nvSpPr>
        <p:spPr>
          <a:xfrm>
            <a:off x="4304997" y="1393205"/>
            <a:ext cx="974947" cy="523220"/>
          </a:xfrm>
          <a:prstGeom prst="rect">
            <a:avLst/>
          </a:prstGeom>
        </p:spPr>
        <p:txBody>
          <a:bodyPr wrap="none">
            <a:spAutoFit/>
          </a:bodyPr>
          <a:lstStyle/>
          <a:p>
            <a:r>
              <a:rPr lang="en-US" sz="2800" dirty="0" smtClean="0"/>
              <a:t>Push</a:t>
            </a:r>
            <a:endParaRPr lang="en-US" sz="2800" dirty="0"/>
          </a:p>
        </p:txBody>
      </p:sp>
      <p:cxnSp>
        <p:nvCxnSpPr>
          <p:cNvPr id="37" name="Straight Arrow Connector 36"/>
          <p:cNvCxnSpPr/>
          <p:nvPr/>
        </p:nvCxnSpPr>
        <p:spPr>
          <a:xfrm>
            <a:off x="3661285" y="5649012"/>
            <a:ext cx="2139218" cy="78512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8175520" y="3336357"/>
            <a:ext cx="2087769" cy="822687"/>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175520" y="5058695"/>
            <a:ext cx="2025445" cy="73742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438785">
            <a:off x="3864839" y="3205309"/>
            <a:ext cx="1867349" cy="523220"/>
          </a:xfrm>
          <a:prstGeom prst="rect">
            <a:avLst/>
          </a:prstGeom>
          <a:noFill/>
        </p:spPr>
        <p:txBody>
          <a:bodyPr wrap="square" rtlCol="0">
            <a:spAutoFit/>
          </a:bodyPr>
          <a:lstStyle/>
          <a:p>
            <a:r>
              <a:rPr lang="en-US" sz="2800" smtClean="0"/>
              <a:t>+x +y +z</a:t>
            </a:r>
            <a:endParaRPr lang="en-US" sz="2800"/>
          </a:p>
        </p:txBody>
      </p:sp>
      <p:sp>
        <p:nvSpPr>
          <p:cNvPr id="42" name="TextBox 41"/>
          <p:cNvSpPr txBox="1"/>
          <p:nvPr/>
        </p:nvSpPr>
        <p:spPr>
          <a:xfrm rot="20408109">
            <a:off x="3793119" y="4398361"/>
            <a:ext cx="1868719" cy="369332"/>
          </a:xfrm>
          <a:prstGeom prst="rect">
            <a:avLst/>
          </a:prstGeom>
          <a:noFill/>
        </p:spPr>
        <p:txBody>
          <a:bodyPr wrap="square" rtlCol="0">
            <a:spAutoFit/>
          </a:bodyPr>
          <a:lstStyle/>
          <a:p>
            <a:r>
              <a:rPr lang="en-US" smtClean="0"/>
              <a:t>Retransmit (x)</a:t>
            </a:r>
            <a:endParaRPr lang="en-US" dirty="0"/>
          </a:p>
        </p:txBody>
      </p:sp>
      <p:sp>
        <p:nvSpPr>
          <p:cNvPr id="43" name="TextBox 42"/>
          <p:cNvSpPr txBox="1"/>
          <p:nvPr/>
        </p:nvSpPr>
        <p:spPr>
          <a:xfrm rot="1303936">
            <a:off x="3942382" y="5611448"/>
            <a:ext cx="1689473" cy="369332"/>
          </a:xfrm>
          <a:prstGeom prst="rect">
            <a:avLst/>
          </a:prstGeom>
          <a:noFill/>
        </p:spPr>
        <p:txBody>
          <a:bodyPr wrap="square" rtlCol="0">
            <a:spAutoFit/>
          </a:bodyPr>
          <a:lstStyle/>
          <a:p>
            <a:r>
              <a:rPr lang="en-US" dirty="0" smtClean="0"/>
              <a:t>Packet (x)</a:t>
            </a:r>
            <a:endParaRPr lang="en-US" dirty="0"/>
          </a:p>
        </p:txBody>
      </p:sp>
      <p:sp>
        <p:nvSpPr>
          <p:cNvPr id="44" name="TextBox 43"/>
          <p:cNvSpPr txBox="1"/>
          <p:nvPr/>
        </p:nvSpPr>
        <p:spPr>
          <a:xfrm rot="1438785">
            <a:off x="8470929" y="3205309"/>
            <a:ext cx="1833810" cy="523220"/>
          </a:xfrm>
          <a:prstGeom prst="rect">
            <a:avLst/>
          </a:prstGeom>
          <a:noFill/>
        </p:spPr>
        <p:txBody>
          <a:bodyPr wrap="square" rtlCol="0">
            <a:spAutoFit/>
          </a:bodyPr>
          <a:lstStyle/>
          <a:p>
            <a:r>
              <a:rPr lang="en-US" sz="2800" smtClean="0"/>
              <a:t>+x -y +z</a:t>
            </a:r>
            <a:endParaRPr lang="en-US" sz="2800"/>
          </a:p>
        </p:txBody>
      </p:sp>
      <p:sp>
        <p:nvSpPr>
          <p:cNvPr id="45" name="TextBox 44"/>
          <p:cNvSpPr txBox="1"/>
          <p:nvPr/>
        </p:nvSpPr>
        <p:spPr>
          <a:xfrm rot="20351041">
            <a:off x="8542001" y="4889536"/>
            <a:ext cx="1689473" cy="369332"/>
          </a:xfrm>
          <a:prstGeom prst="rect">
            <a:avLst/>
          </a:prstGeom>
          <a:noFill/>
        </p:spPr>
        <p:txBody>
          <a:bodyPr wrap="square" rtlCol="0">
            <a:spAutoFit/>
          </a:bodyPr>
          <a:lstStyle/>
          <a:p>
            <a:r>
              <a:rPr lang="en-US" dirty="0" smtClean="0"/>
              <a:t>Packet (y)</a:t>
            </a:r>
            <a:endParaRPr lang="en-US" dirty="0"/>
          </a:p>
        </p:txBody>
      </p:sp>
    </p:spTree>
    <p:extLst>
      <p:ext uri="{BB962C8B-B14F-4D97-AF65-F5344CB8AC3E}">
        <p14:creationId xmlns:p14="http://schemas.microsoft.com/office/powerpoint/2010/main" val="3808349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92925" y="2271251"/>
                <a:ext cx="9225116" cy="4350775"/>
              </a:xfrm>
            </p:spPr>
            <p:txBody>
              <a:bodyPr>
                <a:normAutofit/>
              </a:bodyPr>
              <a:lstStyle/>
              <a:p>
                <a:r>
                  <a:rPr lang="en-US" sz="3200" dirty="0" smtClean="0"/>
                  <a:t>Pull </a:t>
                </a:r>
                <a:r>
                  <a:rPr lang="en-US" sz="3200" dirty="0" smtClean="0"/>
                  <a:t>or Push-pull </a:t>
                </a:r>
                <a:endParaRPr lang="en-US" sz="3200" dirty="0" smtClean="0"/>
              </a:p>
              <a:p>
                <a:pPr marL="0" indent="0">
                  <a:buNone/>
                </a:pPr>
                <a14:m>
                  <m:oMathPara xmlns:m="http://schemas.openxmlformats.org/officeDocument/2006/math">
                    <m:oMathParaPr>
                      <m:jc m:val="center"/>
                    </m:oMathParaPr>
                    <m:oMath xmlns:m="http://schemas.openxmlformats.org/officeDocument/2006/math">
                      <m:sSub>
                        <m:sSubPr>
                          <m:ctrlPr>
                            <a:rPr lang="en-US" sz="3600" i="1" smtClean="0">
                              <a:latin typeface="Cambria Math" charset="0"/>
                            </a:rPr>
                          </m:ctrlPr>
                        </m:sSubPr>
                        <m:e>
                          <m:r>
                            <a:rPr lang="en-US" sz="3600" b="0" i="1" smtClean="0">
                              <a:latin typeface="Cambria Math" charset="0"/>
                            </a:rPr>
                            <m:t>𝑝</m:t>
                          </m:r>
                        </m:e>
                        <m:sub>
                          <m:r>
                            <a:rPr lang="en-US" sz="3600" b="0" i="1" smtClean="0">
                              <a:latin typeface="Cambria Math" charset="0"/>
                            </a:rPr>
                            <m:t>𝑖</m:t>
                          </m:r>
                          <m:r>
                            <a:rPr lang="en-US" sz="3600" b="0" i="1" smtClean="0">
                              <a:latin typeface="Cambria Math" charset="0"/>
                            </a:rPr>
                            <m:t>+1</m:t>
                          </m:r>
                        </m:sub>
                      </m:sSub>
                      <m:r>
                        <a:rPr lang="en-US" sz="3600" b="0" i="1" smtClean="0">
                          <a:latin typeface="Cambria Math" charset="0"/>
                        </a:rPr>
                        <m:t>=</m:t>
                      </m:r>
                      <m:sSup>
                        <m:sSupPr>
                          <m:ctrlPr>
                            <a:rPr lang="en-US" sz="3600" b="0" i="1" smtClean="0">
                              <a:latin typeface="Cambria Math" charset="0"/>
                            </a:rPr>
                          </m:ctrlPr>
                        </m:sSupPr>
                        <m:e>
                          <m:r>
                            <a:rPr lang="en-US" sz="3600" b="0" i="1" smtClean="0">
                              <a:latin typeface="Cambria Math" charset="0"/>
                            </a:rPr>
                            <m:t>(</m:t>
                          </m:r>
                          <m:sSub>
                            <m:sSubPr>
                              <m:ctrlPr>
                                <a:rPr lang="en-US" sz="3600" b="0" i="1" smtClean="0">
                                  <a:latin typeface="Cambria Math" charset="0"/>
                                </a:rPr>
                              </m:ctrlPr>
                            </m:sSubPr>
                            <m:e>
                              <m:r>
                                <a:rPr lang="en-US" sz="3600" b="0" i="1" smtClean="0">
                                  <a:latin typeface="Cambria Math" charset="0"/>
                                </a:rPr>
                                <m:t>𝑝</m:t>
                              </m:r>
                            </m:e>
                            <m:sub>
                              <m:r>
                                <a:rPr lang="en-US" sz="3600" b="0" i="1" smtClean="0">
                                  <a:latin typeface="Cambria Math" charset="0"/>
                                </a:rPr>
                                <m:t>𝑖</m:t>
                              </m:r>
                            </m:sub>
                          </m:sSub>
                          <m:r>
                            <a:rPr lang="en-US" sz="3600" b="0" i="1" smtClean="0">
                              <a:latin typeface="Cambria Math" charset="0"/>
                            </a:rPr>
                            <m:t>)</m:t>
                          </m:r>
                        </m:e>
                        <m:sup>
                          <m:r>
                            <a:rPr lang="en-US" sz="3600" b="0" i="1" smtClean="0">
                              <a:latin typeface="Cambria Math" charset="0"/>
                            </a:rPr>
                            <m:t>2</m:t>
                          </m:r>
                        </m:sup>
                      </m:sSup>
                    </m:oMath>
                  </m:oMathPara>
                </a14:m>
                <a:endParaRPr lang="en-US" sz="2400" b="0" dirty="0" smtClean="0"/>
              </a:p>
              <a:p>
                <a:pPr marL="0" indent="0">
                  <a:buNone/>
                </a:pPr>
                <a:endParaRPr lang="en-US" sz="2400" dirty="0" smtClean="0"/>
              </a:p>
              <a:p>
                <a:pPr marL="0" indent="0">
                  <a:buNone/>
                </a:pPr>
                <a14:m>
                  <m:oMath xmlns:m="http://schemas.openxmlformats.org/officeDocument/2006/math">
                    <m:sSub>
                      <m:sSubPr>
                        <m:ctrlPr>
                          <a:rPr lang="en-US" sz="2800" i="1">
                            <a:latin typeface="Cambria Math" charset="0"/>
                          </a:rPr>
                        </m:ctrlPr>
                      </m:sSubPr>
                      <m:e>
                        <m:r>
                          <a:rPr lang="en-US" sz="2800" i="1">
                            <a:latin typeface="Cambria Math" charset="0"/>
                          </a:rPr>
                          <m:t>𝑝</m:t>
                        </m:r>
                      </m:e>
                      <m:sub>
                        <m:r>
                          <a:rPr lang="en-US" sz="2800" i="1">
                            <a:latin typeface="Cambria Math" charset="0"/>
                          </a:rPr>
                          <m:t>𝑖</m:t>
                        </m:r>
                      </m:sub>
                    </m:sSub>
                  </m:oMath>
                </a14:m>
                <a:r>
                  <a:rPr lang="en-US" sz="2400" dirty="0"/>
                  <a:t> - probability of a site remaining susceptible after </a:t>
                </a:r>
                <a14:m>
                  <m:oMath xmlns:m="http://schemas.openxmlformats.org/officeDocument/2006/math">
                    <m:r>
                      <a:rPr lang="en-US" sz="2400" i="1">
                        <a:latin typeface="Cambria Math" charset="0"/>
                      </a:rPr>
                      <m:t>𝑖</m:t>
                    </m:r>
                  </m:oMath>
                </a14:m>
                <a:r>
                  <a:rPr lang="en-US" sz="2400" dirty="0"/>
                  <a:t>-</a:t>
                </a:r>
                <a:r>
                  <a:rPr lang="en-US" sz="2400" dirty="0" err="1"/>
                  <a:t>th</a:t>
                </a:r>
                <a:r>
                  <a:rPr lang="en-US" sz="2400" dirty="0"/>
                  <a:t> </a:t>
                </a:r>
                <a:r>
                  <a:rPr lang="en-US" sz="2400" dirty="0" smtClean="0"/>
                  <a:t>round</a:t>
                </a:r>
              </a:p>
              <a:p>
                <a:pPr marL="0" indent="0">
                  <a:buNone/>
                </a:pPr>
                <a:endParaRPr lang="en-US" sz="2400" dirty="0" smtClean="0"/>
              </a:p>
              <a:p>
                <a:pPr marL="0" indent="0">
                  <a:buNone/>
                </a:pPr>
                <a:r>
                  <a:rPr lang="en-US" sz="2400" dirty="0" smtClean="0"/>
                  <a:t>To </a:t>
                </a:r>
                <a:r>
                  <a:rPr lang="en-US" sz="2400" dirty="0"/>
                  <a:t>remain susceptible </a:t>
                </a:r>
                <a:r>
                  <a:rPr lang="en-US" sz="2400" b="1" dirty="0" smtClean="0"/>
                  <a:t>n1 </a:t>
                </a:r>
                <a:r>
                  <a:rPr lang="en-US" sz="2400" dirty="0"/>
                  <a:t>needs to contact </a:t>
                </a:r>
                <a:r>
                  <a:rPr lang="en-US" sz="2400" dirty="0"/>
                  <a:t>another node </a:t>
                </a:r>
                <a:r>
                  <a:rPr lang="en-US" sz="2400" b="1" dirty="0"/>
                  <a:t>n2 </a:t>
                </a:r>
                <a:r>
                  <a:rPr lang="en-US" sz="2400" dirty="0"/>
                  <a:t>on round </a:t>
                </a:r>
                <a:r>
                  <a:rPr lang="en-US" sz="2400" b="1" dirty="0"/>
                  <a:t>i+1</a:t>
                </a:r>
                <a:r>
                  <a:rPr lang="en-US" sz="2400" dirty="0"/>
                  <a:t>, which is also susceptible (with probability </a:t>
                </a:r>
                <a14:m>
                  <m:oMath xmlns:m="http://schemas.openxmlformats.org/officeDocument/2006/math">
                    <m:sSub>
                      <m:sSubPr>
                        <m:ctrlPr>
                          <a:rPr lang="en-US" sz="3200" i="1">
                            <a:latin typeface="Cambria Math" charset="0"/>
                          </a:rPr>
                        </m:ctrlPr>
                      </m:sSubPr>
                      <m:e>
                        <m:r>
                          <a:rPr lang="en-US" sz="3200" i="1">
                            <a:latin typeface="Cambria Math" charset="0"/>
                          </a:rPr>
                          <m:t>𝑝</m:t>
                        </m:r>
                      </m:e>
                      <m:sub>
                        <m:r>
                          <a:rPr lang="en-US" sz="3200" i="1">
                            <a:latin typeface="Cambria Math" charset="0"/>
                          </a:rPr>
                          <m:t>𝑖</m:t>
                        </m:r>
                      </m:sub>
                    </m:sSub>
                  </m:oMath>
                </a14:m>
                <a:r>
                  <a:rPr lang="en-US" sz="2400" dirty="0"/>
                  <a:t>) </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92925" y="2271251"/>
                <a:ext cx="9225116" cy="4350775"/>
              </a:xfrm>
              <a:blipFill rotWithShape="0">
                <a:blip r:embed="rId3"/>
                <a:stretch>
                  <a:fillRect l="-1519" t="-1683" r="-462"/>
                </a:stretch>
              </a:blipFill>
            </p:spPr>
            <p:txBody>
              <a:bodyPr/>
              <a:lstStyle/>
              <a:p>
                <a:r>
                  <a:rPr lang="en-US">
                    <a:noFill/>
                  </a:rPr>
                  <a:t> </a:t>
                </a:r>
              </a:p>
            </p:txBody>
          </p:sp>
        </mc:Fallback>
      </mc:AlternateContent>
      <p:sp>
        <p:nvSpPr>
          <p:cNvPr id="5" name="Oval 4"/>
          <p:cNvSpPr/>
          <p:nvPr/>
        </p:nvSpPr>
        <p:spPr>
          <a:xfrm>
            <a:off x="8256460" y="1259859"/>
            <a:ext cx="796413" cy="791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n1</a:t>
            </a:r>
            <a:endParaRPr lang="en-US" dirty="0"/>
          </a:p>
        </p:txBody>
      </p:sp>
      <p:sp>
        <p:nvSpPr>
          <p:cNvPr id="6" name="Oval 5"/>
          <p:cNvSpPr/>
          <p:nvPr/>
        </p:nvSpPr>
        <p:spPr>
          <a:xfrm>
            <a:off x="9656967" y="1253509"/>
            <a:ext cx="796413" cy="791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n2</a:t>
            </a:r>
            <a:endParaRPr lang="en-US" dirty="0"/>
          </a:p>
        </p:txBody>
      </p:sp>
      <p:cxnSp>
        <p:nvCxnSpPr>
          <p:cNvPr id="7" name="Curved Connector 6"/>
          <p:cNvCxnSpPr>
            <a:stCxn id="7" idx="0"/>
          </p:cNvCxnSpPr>
          <p:nvPr/>
        </p:nvCxnSpPr>
        <p:spPr>
          <a:xfrm rot="5400000" flipH="1" flipV="1">
            <a:off x="9351745" y="562781"/>
            <a:ext cx="12700" cy="1394157"/>
          </a:xfrm>
          <a:prstGeom prst="curvedConnector3">
            <a:avLst>
              <a:gd name="adj1" fmla="val 586452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7061841" y="1266210"/>
            <a:ext cx="796413" cy="7914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n4</a:t>
            </a:r>
            <a:endParaRPr lang="en-US" dirty="0"/>
          </a:p>
        </p:txBody>
      </p:sp>
      <p:sp>
        <p:nvSpPr>
          <p:cNvPr id="11" name="Oval 10"/>
          <p:cNvSpPr/>
          <p:nvPr/>
        </p:nvSpPr>
        <p:spPr>
          <a:xfrm>
            <a:off x="11021628" y="1253509"/>
            <a:ext cx="796413" cy="7914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n5</a:t>
            </a:r>
            <a:endParaRPr lang="en-US" dirty="0"/>
          </a:p>
        </p:txBody>
      </p:sp>
      <p:sp>
        <p:nvSpPr>
          <p:cNvPr id="12" name="Oval 11"/>
          <p:cNvSpPr/>
          <p:nvPr/>
        </p:nvSpPr>
        <p:spPr>
          <a:xfrm>
            <a:off x="5867222" y="1253509"/>
            <a:ext cx="796413" cy="7914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n3</a:t>
            </a:r>
            <a:endParaRPr lang="en-US" dirty="0"/>
          </a:p>
        </p:txBody>
      </p:sp>
    </p:spTree>
    <p:extLst>
      <p:ext uri="{BB962C8B-B14F-4D97-AF65-F5344CB8AC3E}">
        <p14:creationId xmlns:p14="http://schemas.microsoft.com/office/powerpoint/2010/main" val="342920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89211" y="2180100"/>
                <a:ext cx="8915400" cy="4444181"/>
              </a:xfrm>
            </p:spPr>
            <p:txBody>
              <a:bodyPr>
                <a:normAutofit lnSpcReduction="10000"/>
              </a:bodyPr>
              <a:lstStyle/>
              <a:p>
                <a:r>
                  <a:rPr lang="en-US" sz="3200" dirty="0" smtClean="0"/>
                  <a:t>Push </a:t>
                </a:r>
                <a:endParaRPr lang="en-US" sz="3200" dirty="0" smtClean="0"/>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charset="0"/>
                            </a:rPr>
                          </m:ctrlPr>
                        </m:sSubPr>
                        <m:e>
                          <m:r>
                            <a:rPr lang="en-US" sz="3200" i="1">
                              <a:latin typeface="Cambria Math" charset="0"/>
                            </a:rPr>
                            <m:t>𝑝</m:t>
                          </m:r>
                        </m:e>
                        <m:sub>
                          <m:r>
                            <a:rPr lang="en-US" sz="3200" i="1">
                              <a:latin typeface="Cambria Math" charset="0"/>
                            </a:rPr>
                            <m:t>𝑖</m:t>
                          </m:r>
                          <m:r>
                            <a:rPr lang="en-US" sz="3200" i="1">
                              <a:latin typeface="Cambria Math" charset="0"/>
                            </a:rPr>
                            <m:t>+1</m:t>
                          </m:r>
                        </m:sub>
                      </m:sSub>
                      <m:r>
                        <a:rPr lang="en-US" sz="3200" i="1">
                          <a:latin typeface="Cambria Math" charset="0"/>
                        </a:rPr>
                        <m:t>=</m:t>
                      </m:r>
                      <m:sSub>
                        <m:sSubPr>
                          <m:ctrlPr>
                            <a:rPr lang="en-US" sz="3200" i="1">
                              <a:latin typeface="Cambria Math" charset="0"/>
                            </a:rPr>
                          </m:ctrlPr>
                        </m:sSubPr>
                        <m:e>
                          <m:r>
                            <a:rPr lang="en-US" sz="3200" i="1">
                              <a:latin typeface="Cambria Math" charset="0"/>
                            </a:rPr>
                            <m:t>𝑝</m:t>
                          </m:r>
                        </m:e>
                        <m:sub>
                          <m:r>
                            <a:rPr lang="en-US" sz="3200" i="1">
                              <a:latin typeface="Cambria Math" charset="0"/>
                            </a:rPr>
                            <m:t>𝑖</m:t>
                          </m:r>
                        </m:sub>
                      </m:sSub>
                      <m:sSup>
                        <m:sSupPr>
                          <m:ctrlPr>
                            <a:rPr lang="en-US" sz="3200" i="1" smtClean="0">
                              <a:latin typeface="Cambria Math" charset="0"/>
                            </a:rPr>
                          </m:ctrlPr>
                        </m:sSupPr>
                        <m:e>
                          <m:r>
                            <a:rPr lang="en-US" sz="3200" b="0" i="1" smtClean="0">
                              <a:latin typeface="Cambria Math" charset="0"/>
                            </a:rPr>
                            <m:t>(1−</m:t>
                          </m:r>
                          <m:f>
                            <m:fPr>
                              <m:ctrlPr>
                                <a:rPr lang="mr-IN" sz="3200" b="0" i="1" smtClean="0">
                                  <a:latin typeface="Cambria Math" charset="0"/>
                                </a:rPr>
                              </m:ctrlPr>
                            </m:fPr>
                            <m:num>
                              <m:r>
                                <a:rPr lang="en-US" sz="3200" b="0" i="1" smtClean="0">
                                  <a:latin typeface="Cambria Math" charset="0"/>
                                </a:rPr>
                                <m:t>1</m:t>
                              </m:r>
                            </m:num>
                            <m:den>
                              <m:r>
                                <a:rPr lang="en-US" sz="3200" b="0" i="1" smtClean="0">
                                  <a:latin typeface="Cambria Math" charset="0"/>
                                </a:rPr>
                                <m:t>𝑛</m:t>
                              </m:r>
                            </m:den>
                          </m:f>
                          <m:r>
                            <a:rPr lang="en-US" sz="3200" b="0" i="1" smtClean="0">
                              <a:latin typeface="Cambria Math" charset="0"/>
                            </a:rPr>
                            <m:t>)</m:t>
                          </m:r>
                        </m:e>
                        <m:sup>
                          <m:r>
                            <a:rPr lang="en-US" sz="3200" b="0" i="1" smtClean="0">
                              <a:latin typeface="Cambria Math" charset="0"/>
                            </a:rPr>
                            <m:t>𝑛</m:t>
                          </m:r>
                          <m:r>
                            <a:rPr lang="en-US" sz="3200" b="0" i="1" smtClean="0">
                              <a:latin typeface="Cambria Math" charset="0"/>
                            </a:rPr>
                            <m:t>(1−</m:t>
                          </m:r>
                          <m:sSub>
                            <m:sSubPr>
                              <m:ctrlPr>
                                <a:rPr lang="en-US" sz="3200" i="1">
                                  <a:latin typeface="Cambria Math" charset="0"/>
                                </a:rPr>
                              </m:ctrlPr>
                            </m:sSubPr>
                            <m:e>
                              <m:r>
                                <a:rPr lang="en-US" sz="3200" i="1">
                                  <a:latin typeface="Cambria Math" charset="0"/>
                                </a:rPr>
                                <m:t>𝑝</m:t>
                              </m:r>
                            </m:e>
                            <m:sub>
                              <m:r>
                                <a:rPr lang="en-US" sz="3200" i="1">
                                  <a:latin typeface="Cambria Math" charset="0"/>
                                </a:rPr>
                                <m:t>𝑖</m:t>
                              </m:r>
                            </m:sub>
                          </m:sSub>
                          <m:r>
                            <a:rPr lang="en-US" sz="3200" b="0" i="1" smtClean="0">
                              <a:latin typeface="Cambria Math" charset="0"/>
                            </a:rPr>
                            <m:t>)</m:t>
                          </m:r>
                        </m:sup>
                      </m:sSup>
                    </m:oMath>
                  </m:oMathPara>
                </a14:m>
                <a:endParaRPr lang="en-US" sz="2400" dirty="0"/>
              </a:p>
              <a:p>
                <a:pPr marL="0" indent="0">
                  <a:buNone/>
                </a:pPr>
                <a:endParaRPr lang="en-US" sz="2400" b="0" i="1" dirty="0" smtClean="0">
                  <a:latin typeface="Cambria Math" charset="0"/>
                </a:endParaRPr>
              </a:p>
              <a:p>
                <a:pPr marL="0" indent="0">
                  <a:buNone/>
                </a:pPr>
                <a14:m>
                  <m:oMath xmlns:m="http://schemas.openxmlformats.org/officeDocument/2006/math">
                    <m:sSub>
                      <m:sSubPr>
                        <m:ctrlPr>
                          <a:rPr lang="en-US" sz="2400" i="1">
                            <a:latin typeface="Cambria Math" charset="0"/>
                          </a:rPr>
                        </m:ctrlPr>
                      </m:sSubPr>
                      <m:e>
                        <m:r>
                          <a:rPr lang="en-US" sz="2400" i="1">
                            <a:latin typeface="Cambria Math" charset="0"/>
                          </a:rPr>
                          <m:t>𝑝</m:t>
                        </m:r>
                      </m:e>
                      <m:sub>
                        <m:r>
                          <a:rPr lang="en-US" sz="2400" i="1">
                            <a:latin typeface="Cambria Math" charset="0"/>
                          </a:rPr>
                          <m:t>𝑖</m:t>
                        </m:r>
                      </m:sub>
                    </m:sSub>
                  </m:oMath>
                </a14:m>
                <a:r>
                  <a:rPr lang="en-US" sz="2400" dirty="0"/>
                  <a:t> - probability of a site remaining susceptible after </a:t>
                </a:r>
                <a14:m>
                  <m:oMath xmlns:m="http://schemas.openxmlformats.org/officeDocument/2006/math">
                    <m:r>
                      <a:rPr lang="en-US" sz="2400" i="1">
                        <a:latin typeface="Cambria Math" charset="0"/>
                      </a:rPr>
                      <m:t>𝑖</m:t>
                    </m:r>
                  </m:oMath>
                </a14:m>
                <a:r>
                  <a:rPr lang="en-US" sz="2400" dirty="0"/>
                  <a:t>-</a:t>
                </a:r>
                <a:r>
                  <a:rPr lang="en-US" sz="2400" dirty="0" err="1"/>
                  <a:t>th</a:t>
                </a:r>
                <a:r>
                  <a:rPr lang="en-US" sz="2400" dirty="0"/>
                  <a:t> </a:t>
                </a:r>
                <a:r>
                  <a:rPr lang="en-US" sz="2400" dirty="0" smtClean="0"/>
                  <a:t>round</a:t>
                </a:r>
              </a:p>
              <a:p>
                <a:pPr marL="0" indent="0">
                  <a:buNone/>
                </a:pPr>
                <a14:m>
                  <m:oMath xmlns:m="http://schemas.openxmlformats.org/officeDocument/2006/math">
                    <m:r>
                      <a:rPr lang="en-US" sz="2800" i="1">
                        <a:latin typeface="Cambria Math" charset="0"/>
                      </a:rPr>
                      <m:t>(1−</m:t>
                    </m:r>
                    <m:f>
                      <m:fPr>
                        <m:ctrlPr>
                          <a:rPr lang="mr-IN" sz="2800" i="1">
                            <a:latin typeface="Cambria Math" charset="0"/>
                          </a:rPr>
                        </m:ctrlPr>
                      </m:fPr>
                      <m:num>
                        <m:r>
                          <a:rPr lang="en-US" sz="2800" i="1">
                            <a:latin typeface="Cambria Math" charset="0"/>
                          </a:rPr>
                          <m:t>1</m:t>
                        </m:r>
                      </m:num>
                      <m:den>
                        <m:r>
                          <a:rPr lang="en-US" sz="2800" i="1">
                            <a:latin typeface="Cambria Math" charset="0"/>
                          </a:rPr>
                          <m:t>𝑛</m:t>
                        </m:r>
                      </m:den>
                    </m:f>
                    <m:r>
                      <a:rPr lang="en-US" sz="2800" i="1">
                        <a:latin typeface="Cambria Math" charset="0"/>
                      </a:rPr>
                      <m:t>)</m:t>
                    </m:r>
                  </m:oMath>
                </a14:m>
                <a:r>
                  <a:rPr lang="en-US" sz="2800" dirty="0"/>
                  <a:t> </a:t>
                </a:r>
                <a:r>
                  <a:rPr lang="mr-IN" sz="2400" dirty="0"/>
                  <a:t>–</a:t>
                </a:r>
                <a:r>
                  <a:rPr lang="en-US" sz="2400" dirty="0"/>
                  <a:t> </a:t>
                </a:r>
                <a:r>
                  <a:rPr lang="en-US" sz="2400" dirty="0" smtClean="0"/>
                  <a:t>probability an infected </a:t>
                </a:r>
                <a:r>
                  <a:rPr lang="en-US" sz="2400" dirty="0"/>
                  <a:t>node choose everything except the selected </a:t>
                </a:r>
                <a:r>
                  <a:rPr lang="en-US" sz="2400" dirty="0" smtClean="0"/>
                  <a:t>node </a:t>
                </a:r>
                <a:r>
                  <a:rPr lang="en-US" sz="2400" b="1" dirty="0" smtClean="0"/>
                  <a:t>n1</a:t>
                </a:r>
                <a:endParaRPr lang="en-US" sz="2400" b="1" i="1" dirty="0" smtClean="0">
                  <a:latin typeface="Cambria Math" charset="0"/>
                </a:endParaRPr>
              </a:p>
              <a:p>
                <a:pPr marL="0" indent="0">
                  <a:buNone/>
                </a:pPr>
                <a14:m>
                  <m:oMath xmlns:m="http://schemas.openxmlformats.org/officeDocument/2006/math">
                    <m:r>
                      <a:rPr lang="en-US" sz="2800" b="0" i="1" smtClean="0">
                        <a:latin typeface="Cambria Math" charset="0"/>
                      </a:rPr>
                      <m:t>𝑛</m:t>
                    </m:r>
                    <m:r>
                      <a:rPr lang="en-US" sz="2800" b="0" i="1" smtClean="0">
                        <a:latin typeface="Cambria Math" charset="0"/>
                      </a:rPr>
                      <m:t>(1−</m:t>
                    </m:r>
                    <m:sSub>
                      <m:sSubPr>
                        <m:ctrlPr>
                          <a:rPr lang="en-US" sz="2800" i="1">
                            <a:latin typeface="Cambria Math" charset="0"/>
                          </a:rPr>
                        </m:ctrlPr>
                      </m:sSubPr>
                      <m:e>
                        <m:r>
                          <a:rPr lang="en-US" sz="2800" i="1">
                            <a:latin typeface="Cambria Math" charset="0"/>
                          </a:rPr>
                          <m:t>𝑝</m:t>
                        </m:r>
                      </m:e>
                      <m:sub>
                        <m:r>
                          <a:rPr lang="en-US" sz="2800" i="1">
                            <a:latin typeface="Cambria Math" charset="0"/>
                          </a:rPr>
                          <m:t>𝑖</m:t>
                        </m:r>
                      </m:sub>
                    </m:sSub>
                    <m:r>
                      <a:rPr lang="en-US" sz="2800" b="0" i="1" smtClean="0">
                        <a:latin typeface="Cambria Math" charset="0"/>
                      </a:rPr>
                      <m:t>)</m:t>
                    </m:r>
                  </m:oMath>
                </a14:m>
                <a:r>
                  <a:rPr lang="en-US" sz="2400" dirty="0" smtClean="0"/>
                  <a:t> </a:t>
                </a:r>
                <a:r>
                  <a:rPr lang="mr-IN" sz="2400" dirty="0" smtClean="0"/>
                  <a:t>–</a:t>
                </a:r>
                <a:r>
                  <a:rPr lang="en-US" sz="2400" dirty="0" smtClean="0"/>
                  <a:t> amount of infected nodes</a:t>
                </a:r>
              </a:p>
              <a:p>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89211" y="2180100"/>
                <a:ext cx="8915400" cy="4444181"/>
              </a:xfrm>
              <a:blipFill rotWithShape="0">
                <a:blip r:embed="rId3"/>
                <a:stretch>
                  <a:fillRect l="-1642" t="-2743"/>
                </a:stretch>
              </a:blipFill>
            </p:spPr>
            <p:txBody>
              <a:bodyPr/>
              <a:lstStyle/>
              <a:p>
                <a:r>
                  <a:rPr lang="en-US">
                    <a:noFill/>
                  </a:rPr>
                  <a:t> </a:t>
                </a:r>
              </a:p>
            </p:txBody>
          </p:sp>
        </mc:Fallback>
      </mc:AlternateContent>
      <p:sp>
        <p:nvSpPr>
          <p:cNvPr id="9" name="Oval 8"/>
          <p:cNvSpPr/>
          <p:nvPr/>
        </p:nvSpPr>
        <p:spPr>
          <a:xfrm>
            <a:off x="8267495" y="1274711"/>
            <a:ext cx="796413" cy="791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n1</a:t>
            </a:r>
            <a:endParaRPr lang="en-US" dirty="0"/>
          </a:p>
        </p:txBody>
      </p:sp>
      <p:sp>
        <p:nvSpPr>
          <p:cNvPr id="10" name="Oval 9"/>
          <p:cNvSpPr/>
          <p:nvPr/>
        </p:nvSpPr>
        <p:spPr>
          <a:xfrm>
            <a:off x="9668002" y="1268361"/>
            <a:ext cx="796413" cy="7914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n2</a:t>
            </a:r>
            <a:endParaRPr lang="en-US" dirty="0"/>
          </a:p>
        </p:txBody>
      </p:sp>
      <p:sp>
        <p:nvSpPr>
          <p:cNvPr id="12" name="Oval 11"/>
          <p:cNvSpPr/>
          <p:nvPr/>
        </p:nvSpPr>
        <p:spPr>
          <a:xfrm>
            <a:off x="7072876" y="1281062"/>
            <a:ext cx="796413" cy="7914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n4</a:t>
            </a:r>
            <a:endParaRPr lang="en-US" dirty="0"/>
          </a:p>
        </p:txBody>
      </p:sp>
      <p:sp>
        <p:nvSpPr>
          <p:cNvPr id="13" name="Oval 12"/>
          <p:cNvSpPr/>
          <p:nvPr/>
        </p:nvSpPr>
        <p:spPr>
          <a:xfrm>
            <a:off x="11032663" y="1268361"/>
            <a:ext cx="796413" cy="7914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n5</a:t>
            </a:r>
            <a:endParaRPr lang="en-US" dirty="0"/>
          </a:p>
        </p:txBody>
      </p:sp>
      <p:sp>
        <p:nvSpPr>
          <p:cNvPr id="14" name="Oval 13"/>
          <p:cNvSpPr/>
          <p:nvPr/>
        </p:nvSpPr>
        <p:spPr>
          <a:xfrm>
            <a:off x="5878257" y="1268361"/>
            <a:ext cx="796413" cy="79149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n3</a:t>
            </a:r>
            <a:endParaRPr lang="en-US" dirty="0"/>
          </a:p>
        </p:txBody>
      </p:sp>
      <p:cxnSp>
        <p:nvCxnSpPr>
          <p:cNvPr id="17" name="Curved Connector 16"/>
          <p:cNvCxnSpPr>
            <a:stCxn id="13" idx="0"/>
            <a:endCxn id="10" idx="0"/>
          </p:cNvCxnSpPr>
          <p:nvPr/>
        </p:nvCxnSpPr>
        <p:spPr>
          <a:xfrm rot="16200000" flipV="1">
            <a:off x="10748540" y="586030"/>
            <a:ext cx="12700" cy="1364661"/>
          </a:xfrm>
          <a:prstGeom prst="curvedConnector3">
            <a:avLst>
              <a:gd name="adj1" fmla="val 1800000"/>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2" idx="0"/>
          </p:cNvCxnSpPr>
          <p:nvPr/>
        </p:nvCxnSpPr>
        <p:spPr>
          <a:xfrm rot="5400000" flipH="1" flipV="1">
            <a:off x="9343948" y="-1204065"/>
            <a:ext cx="612263" cy="4357993"/>
          </a:xfrm>
          <a:prstGeom prst="curvedConnector2">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p:cNvCxnSpPr>
            <a:stCxn id="14" idx="0"/>
          </p:cNvCxnSpPr>
          <p:nvPr/>
        </p:nvCxnSpPr>
        <p:spPr>
          <a:xfrm rot="5400000" flipH="1" flipV="1">
            <a:off x="8556225" y="-2004492"/>
            <a:ext cx="993093" cy="5552614"/>
          </a:xfrm>
          <a:prstGeom prst="curvedConnector2">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3465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89212" y="2133599"/>
                <a:ext cx="8915400" cy="4444181"/>
              </a:xfrm>
            </p:spPr>
            <p:txBody>
              <a:bodyPr>
                <a:normAutofit/>
              </a:bodyPr>
              <a:lstStyle/>
              <a:p>
                <a:r>
                  <a:rPr lang="en-US" sz="2400" dirty="0" smtClean="0"/>
                  <a:t>Pull </a:t>
                </a:r>
                <a:r>
                  <a:rPr lang="en-US" sz="2400" dirty="0" smtClean="0"/>
                  <a:t>or Push-pull </a:t>
                </a:r>
              </a:p>
              <a:p>
                <a:pPr marL="0" indent="0">
                  <a:buNone/>
                </a:pPr>
                <a14:m>
                  <m:oMathPara xmlns:m="http://schemas.openxmlformats.org/officeDocument/2006/math">
                    <m:oMathParaPr>
                      <m:jc m:val="center"/>
                    </m:oMathParaPr>
                    <m:oMath xmlns:m="http://schemas.openxmlformats.org/officeDocument/2006/math">
                      <m:sSub>
                        <m:sSubPr>
                          <m:ctrlPr>
                            <a:rPr lang="en-US" sz="3600" i="1" smtClean="0">
                              <a:latin typeface="Cambria Math" charset="0"/>
                            </a:rPr>
                          </m:ctrlPr>
                        </m:sSubPr>
                        <m:e>
                          <m:r>
                            <a:rPr lang="en-US" sz="3600" b="0" i="1" smtClean="0">
                              <a:latin typeface="Cambria Math" charset="0"/>
                            </a:rPr>
                            <m:t>𝑝</m:t>
                          </m:r>
                        </m:e>
                        <m:sub>
                          <m:r>
                            <a:rPr lang="en-US" sz="3600" b="0" i="1" smtClean="0">
                              <a:latin typeface="Cambria Math" charset="0"/>
                            </a:rPr>
                            <m:t>𝑖</m:t>
                          </m:r>
                          <m:r>
                            <a:rPr lang="en-US" sz="3600" b="0" i="1" smtClean="0">
                              <a:latin typeface="Cambria Math" charset="0"/>
                            </a:rPr>
                            <m:t>+1</m:t>
                          </m:r>
                        </m:sub>
                      </m:sSub>
                      <m:r>
                        <a:rPr lang="en-US" sz="3600" b="0" i="1" smtClean="0">
                          <a:latin typeface="Cambria Math" charset="0"/>
                        </a:rPr>
                        <m:t>=</m:t>
                      </m:r>
                      <m:sSup>
                        <m:sSupPr>
                          <m:ctrlPr>
                            <a:rPr lang="en-US" sz="3600" b="0" i="1" smtClean="0">
                              <a:latin typeface="Cambria Math" charset="0"/>
                            </a:rPr>
                          </m:ctrlPr>
                        </m:sSupPr>
                        <m:e>
                          <m:r>
                            <a:rPr lang="en-US" sz="3600" b="0" i="1" smtClean="0">
                              <a:latin typeface="Cambria Math" charset="0"/>
                            </a:rPr>
                            <m:t>(</m:t>
                          </m:r>
                          <m:sSub>
                            <m:sSubPr>
                              <m:ctrlPr>
                                <a:rPr lang="en-US" sz="3600" b="0" i="1" smtClean="0">
                                  <a:latin typeface="Cambria Math" charset="0"/>
                                </a:rPr>
                              </m:ctrlPr>
                            </m:sSubPr>
                            <m:e>
                              <m:r>
                                <a:rPr lang="en-US" sz="3600" b="0" i="1" smtClean="0">
                                  <a:latin typeface="Cambria Math" charset="0"/>
                                </a:rPr>
                                <m:t>𝑝</m:t>
                              </m:r>
                            </m:e>
                            <m:sub>
                              <m:r>
                                <a:rPr lang="en-US" sz="3600" b="0" i="1" smtClean="0">
                                  <a:latin typeface="Cambria Math" charset="0"/>
                                </a:rPr>
                                <m:t>𝑖</m:t>
                              </m:r>
                            </m:sub>
                          </m:sSub>
                          <m:r>
                            <a:rPr lang="en-US" sz="3600" b="0" i="1" smtClean="0">
                              <a:latin typeface="Cambria Math" charset="0"/>
                            </a:rPr>
                            <m:t>)</m:t>
                          </m:r>
                        </m:e>
                        <m:sup>
                          <m:r>
                            <a:rPr lang="en-US" sz="3600" b="0" i="1" smtClean="0">
                              <a:latin typeface="Cambria Math" charset="0"/>
                            </a:rPr>
                            <m:t>2</m:t>
                          </m:r>
                        </m:sup>
                      </m:sSup>
                    </m:oMath>
                  </m:oMathPara>
                </a14:m>
                <a:endParaRPr lang="en-US" sz="2400" dirty="0" smtClean="0"/>
              </a:p>
              <a:p>
                <a:r>
                  <a:rPr lang="en-US" sz="2400" dirty="0" smtClean="0"/>
                  <a:t>Push </a:t>
                </a:r>
              </a:p>
              <a:p>
                <a:pPr marL="0" indent="0">
                  <a:buNone/>
                </a:pPr>
                <a14:m>
                  <m:oMathPara xmlns:m="http://schemas.openxmlformats.org/officeDocument/2006/math">
                    <m:oMathParaPr>
                      <m:jc m:val="centerGroup"/>
                    </m:oMathParaPr>
                    <m:oMath xmlns:m="http://schemas.openxmlformats.org/officeDocument/2006/math">
                      <m:sSub>
                        <m:sSubPr>
                          <m:ctrlPr>
                            <a:rPr lang="en-US" sz="3200" i="1">
                              <a:latin typeface="Cambria Math" charset="0"/>
                            </a:rPr>
                          </m:ctrlPr>
                        </m:sSubPr>
                        <m:e>
                          <m:r>
                            <a:rPr lang="en-US" sz="3200" i="1">
                              <a:latin typeface="Cambria Math" charset="0"/>
                            </a:rPr>
                            <m:t>𝑝</m:t>
                          </m:r>
                        </m:e>
                        <m:sub>
                          <m:r>
                            <a:rPr lang="en-US" sz="3200" i="1">
                              <a:latin typeface="Cambria Math" charset="0"/>
                            </a:rPr>
                            <m:t>𝑖</m:t>
                          </m:r>
                          <m:r>
                            <a:rPr lang="en-US" sz="3200" i="1">
                              <a:latin typeface="Cambria Math" charset="0"/>
                            </a:rPr>
                            <m:t>+1</m:t>
                          </m:r>
                        </m:sub>
                      </m:sSub>
                      <m:r>
                        <a:rPr lang="en-US" sz="3200" i="1">
                          <a:latin typeface="Cambria Math" charset="0"/>
                        </a:rPr>
                        <m:t>=</m:t>
                      </m:r>
                      <m:sSub>
                        <m:sSubPr>
                          <m:ctrlPr>
                            <a:rPr lang="en-US" sz="3200" i="1">
                              <a:latin typeface="Cambria Math" charset="0"/>
                            </a:rPr>
                          </m:ctrlPr>
                        </m:sSubPr>
                        <m:e>
                          <m:r>
                            <a:rPr lang="en-US" sz="3200" i="1">
                              <a:latin typeface="Cambria Math" charset="0"/>
                            </a:rPr>
                            <m:t>𝑝</m:t>
                          </m:r>
                        </m:e>
                        <m:sub>
                          <m:r>
                            <a:rPr lang="en-US" sz="3200" i="1">
                              <a:latin typeface="Cambria Math" charset="0"/>
                            </a:rPr>
                            <m:t>𝑖</m:t>
                          </m:r>
                        </m:sub>
                      </m:sSub>
                      <m:sSup>
                        <m:sSupPr>
                          <m:ctrlPr>
                            <a:rPr lang="en-US" sz="3200" i="1" smtClean="0">
                              <a:latin typeface="Cambria Math" charset="0"/>
                            </a:rPr>
                          </m:ctrlPr>
                        </m:sSupPr>
                        <m:e>
                          <m:r>
                            <a:rPr lang="en-US" sz="3200" b="0" i="1" smtClean="0">
                              <a:latin typeface="Cambria Math" charset="0"/>
                            </a:rPr>
                            <m:t>(1−</m:t>
                          </m:r>
                          <m:f>
                            <m:fPr>
                              <m:ctrlPr>
                                <a:rPr lang="mr-IN" sz="3200" b="0" i="1" smtClean="0">
                                  <a:latin typeface="Cambria Math" charset="0"/>
                                </a:rPr>
                              </m:ctrlPr>
                            </m:fPr>
                            <m:num>
                              <m:r>
                                <a:rPr lang="en-US" sz="3200" b="0" i="1" smtClean="0">
                                  <a:latin typeface="Cambria Math" charset="0"/>
                                </a:rPr>
                                <m:t>1</m:t>
                              </m:r>
                            </m:num>
                            <m:den>
                              <m:r>
                                <a:rPr lang="en-US" sz="3200" b="0" i="1" smtClean="0">
                                  <a:latin typeface="Cambria Math" charset="0"/>
                                </a:rPr>
                                <m:t>𝑛</m:t>
                              </m:r>
                            </m:den>
                          </m:f>
                          <m:r>
                            <a:rPr lang="en-US" sz="3200" b="0" i="1" smtClean="0">
                              <a:latin typeface="Cambria Math" charset="0"/>
                            </a:rPr>
                            <m:t>)</m:t>
                          </m:r>
                        </m:e>
                        <m:sup>
                          <m:r>
                            <a:rPr lang="en-US" sz="3200" b="0" i="1" smtClean="0">
                              <a:latin typeface="Cambria Math" charset="0"/>
                            </a:rPr>
                            <m:t>𝑛</m:t>
                          </m:r>
                          <m:r>
                            <a:rPr lang="en-US" sz="3200" b="0" i="1" smtClean="0">
                              <a:latin typeface="Cambria Math" charset="0"/>
                            </a:rPr>
                            <m:t>(1−</m:t>
                          </m:r>
                          <m:sSub>
                            <m:sSubPr>
                              <m:ctrlPr>
                                <a:rPr lang="en-US" sz="3200" i="1">
                                  <a:latin typeface="Cambria Math" charset="0"/>
                                </a:rPr>
                              </m:ctrlPr>
                            </m:sSubPr>
                            <m:e>
                              <m:r>
                                <a:rPr lang="en-US" sz="3200" i="1">
                                  <a:latin typeface="Cambria Math" charset="0"/>
                                </a:rPr>
                                <m:t>𝑝</m:t>
                              </m:r>
                            </m:e>
                            <m:sub>
                              <m:r>
                                <a:rPr lang="en-US" sz="3200" i="1">
                                  <a:latin typeface="Cambria Math" charset="0"/>
                                </a:rPr>
                                <m:t>𝑖</m:t>
                              </m:r>
                            </m:sub>
                          </m:sSub>
                          <m:r>
                            <a:rPr lang="en-US" sz="3200" b="0" i="1" smtClean="0">
                              <a:latin typeface="Cambria Math" charset="0"/>
                            </a:rPr>
                            <m:t>)</m:t>
                          </m:r>
                        </m:sup>
                      </m:sSup>
                      <m:r>
                        <a:rPr lang="en-US" sz="3200" i="1" smtClean="0">
                          <a:latin typeface="Cambria Math" charset="0"/>
                          <a:ea typeface="Cambria Math" charset="0"/>
                          <a:cs typeface="Cambria Math" charset="0"/>
                        </a:rPr>
                        <m:t>≈</m:t>
                      </m:r>
                      <m:sSub>
                        <m:sSubPr>
                          <m:ctrlPr>
                            <a:rPr lang="en-US" sz="3200" i="1">
                              <a:latin typeface="Cambria Math" charset="0"/>
                            </a:rPr>
                          </m:ctrlPr>
                        </m:sSubPr>
                        <m:e>
                          <m:r>
                            <a:rPr lang="en-US" sz="3200" i="1">
                              <a:latin typeface="Cambria Math" charset="0"/>
                            </a:rPr>
                            <m:t>𝑝</m:t>
                          </m:r>
                        </m:e>
                        <m:sub>
                          <m:r>
                            <a:rPr lang="en-US" sz="3200" i="1">
                              <a:latin typeface="Cambria Math" charset="0"/>
                            </a:rPr>
                            <m:t>𝑖</m:t>
                          </m:r>
                        </m:sub>
                      </m:sSub>
                      <m:sSup>
                        <m:sSupPr>
                          <m:ctrlPr>
                            <a:rPr lang="en-US" sz="3200" i="1" smtClean="0">
                              <a:latin typeface="Cambria Math" charset="0"/>
                            </a:rPr>
                          </m:ctrlPr>
                        </m:sSupPr>
                        <m:e>
                          <m:r>
                            <a:rPr lang="en-US" sz="3200" b="0" i="1" smtClean="0">
                              <a:latin typeface="Cambria Math" charset="0"/>
                            </a:rPr>
                            <m:t>𝑒</m:t>
                          </m:r>
                        </m:e>
                        <m:sup>
                          <m:r>
                            <a:rPr lang="en-US" sz="3200" b="0" i="1" smtClean="0">
                              <a:latin typeface="Cambria Math" charset="0"/>
                            </a:rPr>
                            <m:t>−1</m:t>
                          </m:r>
                        </m:sup>
                      </m:sSup>
                    </m:oMath>
                  </m:oMathPara>
                </a14:m>
                <a:endParaRPr lang="en-US" sz="2400" dirty="0"/>
              </a:p>
              <a:p>
                <a:endParaRPr lang="en-US" sz="2400" dirty="0" smtClean="0"/>
              </a:p>
              <a:p>
                <a:pPr marL="0" indent="0">
                  <a:buNone/>
                </a:pPr>
                <a:r>
                  <a:rPr lang="en-US" sz="2400" dirty="0" smtClean="0"/>
                  <a:t>Pull converges to 0 much faster.</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89212" y="2133599"/>
                <a:ext cx="8915400" cy="4444181"/>
              </a:xfrm>
              <a:blipFill rotWithShape="0">
                <a:blip r:embed="rId3"/>
                <a:stretch>
                  <a:fillRect l="-1094" t="-1097"/>
                </a:stretch>
              </a:blipFill>
            </p:spPr>
            <p:txBody>
              <a:bodyPr/>
              <a:lstStyle/>
              <a:p>
                <a:r>
                  <a:rPr lang="en-US">
                    <a:noFill/>
                  </a:rPr>
                  <a:t> </a:t>
                </a:r>
              </a:p>
            </p:txBody>
          </p:sp>
        </mc:Fallback>
      </mc:AlternateContent>
    </p:spTree>
    <p:extLst>
      <p:ext uri="{BB962C8B-B14F-4D97-AF65-F5344CB8AC3E}">
        <p14:creationId xmlns:p14="http://schemas.microsoft.com/office/powerpoint/2010/main" val="549617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Rumor mongering</a:t>
            </a:r>
            <a:endParaRPr lang="en-US" dirty="0"/>
          </a:p>
        </p:txBody>
      </p:sp>
      <p:sp>
        <p:nvSpPr>
          <p:cNvPr id="3" name="Content Placeholder 2"/>
          <p:cNvSpPr>
            <a:spLocks noGrp="1"/>
          </p:cNvSpPr>
          <p:nvPr>
            <p:ph idx="1"/>
          </p:nvPr>
        </p:nvSpPr>
        <p:spPr/>
        <p:txBody>
          <a:bodyPr>
            <a:normAutofit/>
          </a:bodyPr>
          <a:lstStyle/>
          <a:p>
            <a:r>
              <a:rPr lang="en-US" sz="2400" dirty="0" smtClean="0"/>
              <a:t>Share an update, while it is hot. When everyone knows about it stop </a:t>
            </a:r>
            <a:r>
              <a:rPr lang="en-US" sz="2400" dirty="0" smtClean="0"/>
              <a:t>spreading.</a:t>
            </a:r>
            <a:endParaRPr lang="en-US" sz="2400" dirty="0" smtClean="0"/>
          </a:p>
          <a:p>
            <a:endParaRPr lang="en-US" sz="2400" dirty="0"/>
          </a:p>
          <a:p>
            <a:r>
              <a:rPr lang="en-US" sz="2400" b="1" dirty="0" smtClean="0"/>
              <a:t>News case </a:t>
            </a:r>
            <a:r>
              <a:rPr lang="mr-IN" sz="2400" dirty="0" smtClean="0"/>
              <a:t>–</a:t>
            </a:r>
            <a:r>
              <a:rPr lang="en-US" sz="2400" dirty="0" smtClean="0"/>
              <a:t> newspapers write more articles on trending topics spreading information.</a:t>
            </a:r>
            <a:endParaRPr lang="en-US" sz="2400" b="1" dirty="0"/>
          </a:p>
        </p:txBody>
      </p:sp>
      <p:pic>
        <p:nvPicPr>
          <p:cNvPr id="8" name="Picture 2" descr="https://focus901memphis.files.wordpress.com/2016/10/rumors.jpg?w=480"/>
          <p:cNvPicPr>
            <a:picLocks noChangeAspect="1" noChangeArrowheads="1"/>
          </p:cNvPicPr>
          <p:nvPr/>
        </p:nvPicPr>
        <p:blipFill rotWithShape="1">
          <a:blip r:embed="rId3">
            <a:extLst>
              <a:ext uri="{28A0092B-C50C-407E-A947-70E740481C1C}">
                <a14:useLocalDpi xmlns:a14="http://schemas.microsoft.com/office/drawing/2010/main" val="0"/>
              </a:ext>
            </a:extLst>
          </a:blip>
          <a:srcRect t="28961"/>
          <a:stretch/>
        </p:blipFill>
        <p:spPr bwMode="auto">
          <a:xfrm>
            <a:off x="7519416" y="4193102"/>
            <a:ext cx="4572000" cy="260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777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covered before?</a:t>
            </a:r>
            <a:endParaRPr lang="en-US" dirty="0"/>
          </a:p>
        </p:txBody>
      </p:sp>
      <p:sp>
        <p:nvSpPr>
          <p:cNvPr id="3" name="Content Placeholder 2"/>
          <p:cNvSpPr>
            <a:spLocks noGrp="1"/>
          </p:cNvSpPr>
          <p:nvPr>
            <p:ph idx="1"/>
          </p:nvPr>
        </p:nvSpPr>
        <p:spPr/>
        <p:txBody>
          <a:bodyPr>
            <a:noAutofit/>
          </a:bodyPr>
          <a:lstStyle/>
          <a:p>
            <a:r>
              <a:rPr lang="en-US" sz="2400" dirty="0" smtClean="0"/>
              <a:t>Paxos</a:t>
            </a:r>
          </a:p>
          <a:p>
            <a:r>
              <a:rPr lang="en-US" sz="2400" dirty="0" smtClean="0"/>
              <a:t>Byzantine Generals</a:t>
            </a:r>
          </a:p>
          <a:p>
            <a:r>
              <a:rPr lang="en-US" sz="2400" dirty="0" smtClean="0"/>
              <a:t>Impossibility consensus</a:t>
            </a:r>
          </a:p>
          <a:p>
            <a:pPr marL="0" indent="0">
              <a:buNone/>
            </a:pPr>
            <a:endParaRPr lang="en-US" sz="2400" dirty="0" smtClean="0"/>
          </a:p>
          <a:p>
            <a:pPr marL="0" indent="0">
              <a:buNone/>
            </a:pPr>
            <a:r>
              <a:rPr lang="en-US" sz="2400" dirty="0" smtClean="0"/>
              <a:t>What are these ideas aimed for?</a:t>
            </a:r>
          </a:p>
          <a:p>
            <a:pPr marL="0" indent="0">
              <a:buNone/>
            </a:pPr>
            <a:r>
              <a:rPr lang="en-US" sz="2400" dirty="0" smtClean="0"/>
              <a:t>	Data consistency, fault-tolerance</a:t>
            </a:r>
          </a:p>
          <a:p>
            <a:pPr marL="0" indent="0">
              <a:buNone/>
            </a:pPr>
            <a:r>
              <a:rPr lang="en-US" sz="2400" dirty="0" smtClean="0"/>
              <a:t>What is the difference with the current paper?</a:t>
            </a:r>
          </a:p>
          <a:p>
            <a:pPr marL="0" indent="0">
              <a:buNone/>
            </a:pPr>
            <a:r>
              <a:rPr lang="en-US" sz="2400" dirty="0"/>
              <a:t>	</a:t>
            </a:r>
            <a:r>
              <a:rPr lang="en-US" sz="2400" dirty="0" smtClean="0"/>
              <a:t>“Eventual” consistency, scalability, fault-tolerance</a:t>
            </a:r>
            <a:endParaRPr lang="en-US" sz="2400" dirty="0"/>
          </a:p>
        </p:txBody>
      </p:sp>
    </p:spTree>
    <p:extLst>
      <p:ext uri="{BB962C8B-B14F-4D97-AF65-F5344CB8AC3E}">
        <p14:creationId xmlns:p14="http://schemas.microsoft.com/office/powerpoint/2010/main" val="3560573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p:txBody>
          <a:bodyPr/>
          <a:lstStyle/>
          <a:p>
            <a:pPr eaLnBrk="1" hangingPunct="1"/>
            <a:r>
              <a:rPr lang="en-US" altLang="en-US" cap="none"/>
              <a:t>RUMOR MONGERING</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84392"/>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8990047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rot="21015396">
            <a:off x="5130361" y="2556965"/>
            <a:ext cx="1016878" cy="1654174"/>
          </a:xfrm>
          <a:prstGeom prst="ellipse">
            <a:avLst/>
          </a:prstGeom>
          <a:ln>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3250" name="Title 1"/>
          <p:cNvSpPr>
            <a:spLocks noGrp="1"/>
          </p:cNvSpPr>
          <p:nvPr>
            <p:ph type="title"/>
          </p:nvPr>
        </p:nvSpPr>
        <p:spPr bwMode="auto"/>
        <p:txBody>
          <a:bodyPr/>
          <a:lstStyle/>
          <a:p>
            <a:pPr eaLnBrk="1" hangingPunct="1"/>
            <a:r>
              <a:rPr lang="en-US" altLang="en-US" cap="none"/>
              <a:t>RUMOR MONGERING</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5" name="Straight Arrow Connector 24"/>
          <p:cNvCxnSpPr>
            <a:endCxn id="9" idx="4"/>
          </p:cNvCxnSpPr>
          <p:nvPr/>
        </p:nvCxnSpPr>
        <p:spPr>
          <a:xfrm rot="16200000" flipV="1">
            <a:off x="5372100" y="3238500"/>
            <a:ext cx="533400" cy="152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8" name="Straight Arrow Connector 27"/>
          <p:cNvCxnSpPr/>
          <p:nvPr/>
        </p:nvCxnSpPr>
        <p:spPr>
          <a:xfrm>
            <a:off x="4114800" y="2895600"/>
            <a:ext cx="609600" cy="533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8" idx="6"/>
            <a:endCxn id="16" idx="2"/>
          </p:cNvCxnSpPr>
          <p:nvPr/>
        </p:nvCxnSpPr>
        <p:spPr>
          <a:xfrm>
            <a:off x="7086600" y="2743200"/>
            <a:ext cx="685800" cy="1588"/>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3" name="Straight Arrow Connector 32"/>
          <p:cNvCxnSpPr/>
          <p:nvPr/>
        </p:nvCxnSpPr>
        <p:spPr>
          <a:xfrm>
            <a:off x="6743700" y="3733800"/>
            <a:ext cx="768350" cy="4254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a:xfrm rot="5400000" flipH="1" flipV="1">
            <a:off x="7658894" y="4306094"/>
            <a:ext cx="836612" cy="3048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rot="10800000">
            <a:off x="5181600" y="4789488"/>
            <a:ext cx="1752600" cy="239712"/>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9" name="Straight Arrow Connector 38"/>
          <p:cNvCxnSpPr>
            <a:stCxn id="17" idx="7"/>
            <a:endCxn id="18" idx="3"/>
          </p:cNvCxnSpPr>
          <p:nvPr/>
        </p:nvCxnSpPr>
        <p:spPr>
          <a:xfrm rot="5400000" flipH="1" flipV="1">
            <a:off x="6089650" y="4870450"/>
            <a:ext cx="622300" cy="11557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rot="16200000" flipH="1">
            <a:off x="5734050" y="3905250"/>
            <a:ext cx="425450" cy="3873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4" name="TextBox 33"/>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20250404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p:txBody>
          <a:bodyPr/>
          <a:lstStyle/>
          <a:p>
            <a:pPr eaLnBrk="1" hangingPunct="1"/>
            <a:r>
              <a:rPr lang="en-US" altLang="en-US" cap="none"/>
              <a:t>RUMOR MONGERING</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5" name="TextBox 24"/>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534257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p:txBody>
          <a:bodyPr/>
          <a:lstStyle/>
          <a:p>
            <a:pPr eaLnBrk="1" hangingPunct="1"/>
            <a:r>
              <a:rPr lang="en-US" altLang="en-US" cap="none"/>
              <a:t>RUMOR MONGERING</a:t>
            </a:r>
          </a:p>
        </p:txBody>
      </p:sp>
      <p:sp>
        <p:nvSpPr>
          <p:cNvPr id="4" name="Oval 3"/>
          <p:cNvSpPr/>
          <p:nvPr/>
        </p:nvSpPr>
        <p:spPr>
          <a:xfrm>
            <a:off x="45720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3810000" y="2743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5562600" y="20574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4724400" y="3429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67818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410200" y="2743200"/>
            <a:ext cx="304800" cy="304800"/>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10000" y="4038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876800" y="4572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096000" y="42672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6629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467600" y="4114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4770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772400" y="2590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5562600" y="57150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69342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267200" y="5181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5562600" y="35814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077200" y="3733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086600" y="55626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772400" y="4876800"/>
            <a:ext cx="304800" cy="3048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391400" y="1905000"/>
            <a:ext cx="3048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25" name="Straight Arrow Connector 24"/>
          <p:cNvCxnSpPr>
            <a:stCxn id="5" idx="5"/>
          </p:cNvCxnSpPr>
          <p:nvPr/>
        </p:nvCxnSpPr>
        <p:spPr>
          <a:xfrm rot="16200000" flipH="1">
            <a:off x="4184650" y="2889250"/>
            <a:ext cx="425450" cy="6540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7" name="Straight Arrow Connector 26"/>
          <p:cNvCxnSpPr/>
          <p:nvPr/>
        </p:nvCxnSpPr>
        <p:spPr>
          <a:xfrm>
            <a:off x="5867400" y="2324100"/>
            <a:ext cx="914400" cy="4191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9" name="Straight Arrow Connector 28"/>
          <p:cNvCxnSpPr/>
          <p:nvPr/>
        </p:nvCxnSpPr>
        <p:spPr>
          <a:xfrm rot="16200000" flipH="1">
            <a:off x="7620000" y="2286000"/>
            <a:ext cx="381000" cy="2286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1" name="Straight Arrow Connector 30"/>
          <p:cNvCxnSpPr>
            <a:endCxn id="11" idx="7"/>
          </p:cNvCxnSpPr>
          <p:nvPr/>
        </p:nvCxnSpPr>
        <p:spPr>
          <a:xfrm rot="5400000">
            <a:off x="4984750" y="3994150"/>
            <a:ext cx="774700" cy="4699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4" name="Straight Arrow Connector 33"/>
          <p:cNvCxnSpPr/>
          <p:nvPr/>
        </p:nvCxnSpPr>
        <p:spPr>
          <a:xfrm>
            <a:off x="6781800" y="3810000"/>
            <a:ext cx="685800" cy="4572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6400800" y="4572000"/>
            <a:ext cx="577850" cy="3492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a:stCxn id="21" idx="4"/>
            <a:endCxn id="23" idx="7"/>
          </p:cNvCxnSpPr>
          <p:nvPr/>
        </p:nvCxnSpPr>
        <p:spPr>
          <a:xfrm rot="5400000">
            <a:off x="7689850" y="4381500"/>
            <a:ext cx="882650" cy="1968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p:nvPr/>
        </p:nvCxnSpPr>
        <p:spPr>
          <a:xfrm flipV="1">
            <a:off x="5867400" y="5822950"/>
            <a:ext cx="1263650" cy="4445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4114800" y="4267200"/>
            <a:ext cx="762000" cy="4572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stCxn id="4" idx="4"/>
            <a:endCxn id="7" idx="0"/>
          </p:cNvCxnSpPr>
          <p:nvPr/>
        </p:nvCxnSpPr>
        <p:spPr>
          <a:xfrm rot="16200000" flipH="1">
            <a:off x="4267200" y="2819400"/>
            <a:ext cx="1066800" cy="1524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a:stCxn id="16" idx="4"/>
          </p:cNvCxnSpPr>
          <p:nvPr/>
        </p:nvCxnSpPr>
        <p:spPr>
          <a:xfrm rot="5400000">
            <a:off x="7189788" y="3379788"/>
            <a:ext cx="1219200" cy="250825"/>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a:endCxn id="18" idx="6"/>
          </p:cNvCxnSpPr>
          <p:nvPr/>
        </p:nvCxnSpPr>
        <p:spPr>
          <a:xfrm rot="10800000">
            <a:off x="7239000" y="5029200"/>
            <a:ext cx="533400" cy="1588"/>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53" name="Straight Arrow Connector 52"/>
          <p:cNvCxnSpPr/>
          <p:nvPr/>
        </p:nvCxnSpPr>
        <p:spPr>
          <a:xfrm rot="5400000">
            <a:off x="5334000" y="4953000"/>
            <a:ext cx="1143000" cy="381000"/>
          </a:xfrm>
          <a:prstGeom prst="straightConnector1">
            <a:avLst/>
          </a:prstGeom>
          <a:ln w="50800" cap="flat" cmpd="sng" algn="ctr">
            <a:solidFill>
              <a:schemeClr val="accent2"/>
            </a:solidFill>
            <a:prstDash val="solid"/>
            <a:round/>
            <a:headEnd type="arrow" w="med" len="med"/>
            <a:tailEnd type="arrow" w="med" len="med"/>
          </a:ln>
        </p:spPr>
        <p:style>
          <a:lnRef idx="2">
            <a:schemeClr val="accent2"/>
          </a:lnRef>
          <a:fillRef idx="0">
            <a:schemeClr val="accent2"/>
          </a:fillRef>
          <a:effectRef idx="1">
            <a:schemeClr val="accent2"/>
          </a:effectRef>
          <a:fontRef idx="minor">
            <a:schemeClr val="tx1"/>
          </a:fontRef>
        </p:style>
      </p:cxnSp>
      <p:sp>
        <p:nvSpPr>
          <p:cNvPr id="37" name="TextBox 36"/>
          <p:cNvSpPr txBox="1"/>
          <p:nvPr/>
        </p:nvSpPr>
        <p:spPr>
          <a:xfrm>
            <a:off x="11139486" y="6470104"/>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4313168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RUMOR MONGERING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Pros</a:t>
            </a:r>
          </a:p>
          <a:p>
            <a:pPr lvl="1"/>
            <a:r>
              <a:rPr lang="en-US" sz="2400" dirty="0" smtClean="0"/>
              <a:t>Less traffic, than Direct mail</a:t>
            </a:r>
          </a:p>
          <a:p>
            <a:pPr lvl="1"/>
            <a:r>
              <a:rPr lang="en-US" sz="2400" dirty="0" smtClean="0"/>
              <a:t>Fast</a:t>
            </a:r>
          </a:p>
          <a:p>
            <a:pPr marL="0" indent="0">
              <a:buNone/>
            </a:pPr>
            <a:r>
              <a:rPr lang="en-US" sz="2400" dirty="0" smtClean="0"/>
              <a:t>Cons</a:t>
            </a:r>
          </a:p>
          <a:p>
            <a:pPr lvl="1"/>
            <a:r>
              <a:rPr lang="en-US" sz="2400" dirty="0" smtClean="0"/>
              <a:t>Some sites could miss the information</a:t>
            </a:r>
          </a:p>
          <a:p>
            <a:pPr lvl="1"/>
            <a:endParaRPr lang="en-US" sz="2400" dirty="0"/>
          </a:p>
          <a:p>
            <a:pPr marL="0" indent="0">
              <a:buNone/>
            </a:pPr>
            <a:r>
              <a:rPr lang="en-US" sz="2400" dirty="0" smtClean="0"/>
              <a:t>Can be improved by Complex Epidemics	</a:t>
            </a:r>
            <a:endParaRPr lang="en-US" sz="2400" dirty="0"/>
          </a:p>
        </p:txBody>
      </p:sp>
    </p:spTree>
    <p:extLst>
      <p:ext uri="{BB962C8B-B14F-4D97-AF65-F5344CB8AC3E}">
        <p14:creationId xmlns:p14="http://schemas.microsoft.com/office/powerpoint/2010/main" val="362276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epidemics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smtClean="0"/>
                  <a:t>Hot rumors </a:t>
                </a:r>
                <a:r>
                  <a:rPr lang="en-US" sz="2400" dirty="0" smtClean="0"/>
                  <a:t>analogy</a:t>
                </a:r>
                <a:endParaRPr lang="en-US" sz="2400" dirty="0" smtClean="0"/>
              </a:p>
              <a:p>
                <a:r>
                  <a:rPr lang="en-US" sz="2400" dirty="0" smtClean="0"/>
                  <a:t>Based on epidemiology literature</a:t>
                </a:r>
              </a:p>
              <a:p>
                <a:pPr marL="0" indent="0" algn="ctr">
                  <a:buNone/>
                </a:pPr>
                <a14:m>
                  <m:oMath xmlns:m="http://schemas.openxmlformats.org/officeDocument/2006/math">
                    <m:r>
                      <a:rPr lang="en-US" sz="2400" b="0" i="1" smtClean="0">
                        <a:latin typeface="Cambria Math" charset="0"/>
                      </a:rPr>
                      <m:t>𝑠</m:t>
                    </m:r>
                    <m:r>
                      <a:rPr lang="en-US" sz="2400" b="0" i="1" smtClean="0">
                        <a:latin typeface="Cambria Math" charset="0"/>
                      </a:rPr>
                      <m:t>+</m:t>
                    </m:r>
                    <m:r>
                      <a:rPr lang="en-US" sz="2400" b="0" i="1" smtClean="0">
                        <a:latin typeface="Cambria Math" charset="0"/>
                      </a:rPr>
                      <m:t>𝑖</m:t>
                    </m:r>
                    <m:r>
                      <a:rPr lang="en-US" sz="2400" b="0" i="1" smtClean="0">
                        <a:latin typeface="Cambria Math" charset="0"/>
                      </a:rPr>
                      <m:t>+</m:t>
                    </m:r>
                    <m:r>
                      <a:rPr lang="en-US" sz="2400" b="0" i="1" smtClean="0">
                        <a:latin typeface="Cambria Math" charset="0"/>
                      </a:rPr>
                      <m:t>𝑟</m:t>
                    </m:r>
                    <m:r>
                      <a:rPr lang="en-US" sz="2400" b="0" i="1" smtClean="0">
                        <a:latin typeface="Cambria Math" charset="0"/>
                      </a:rPr>
                      <m:t>=1</m:t>
                    </m:r>
                  </m:oMath>
                </a14:m>
                <a:r>
                  <a:rPr lang="en-US" sz="2400" dirty="0" smtClean="0"/>
                  <a:t>, 	s- susceptible, </a:t>
                </a:r>
                <a:r>
                  <a:rPr lang="en-US" sz="2400" dirty="0" err="1" smtClean="0"/>
                  <a:t>i</a:t>
                </a:r>
                <a:r>
                  <a:rPr lang="en-US" sz="2400" dirty="0" smtClean="0"/>
                  <a:t> - infective, r </a:t>
                </a:r>
                <a:r>
                  <a:rPr lang="mr-IN" sz="2400" dirty="0" smtClean="0"/>
                  <a:t>–</a:t>
                </a:r>
                <a:r>
                  <a:rPr lang="en-US" sz="2400" dirty="0" smtClean="0"/>
                  <a:t> removed</a:t>
                </a:r>
              </a:p>
              <a:p>
                <a:r>
                  <a:rPr lang="en-US" altLang="en-US" sz="2400" dirty="0" smtClean="0"/>
                  <a:t>If node contacted already infected node, it loses interest and stops talking with </a:t>
                </a:r>
                <a:r>
                  <a:rPr lang="en-US" altLang="en-US" sz="2400" dirty="0" smtClean="0"/>
                  <a:t>probability </a:t>
                </a:r>
                <a14:m>
                  <m:oMath xmlns:m="http://schemas.openxmlformats.org/officeDocument/2006/math">
                    <m:r>
                      <a:rPr lang="en-US" altLang="en-US" sz="2400" b="1" i="1" smtClean="0">
                        <a:latin typeface="Cambria Math" charset="0"/>
                      </a:rPr>
                      <m:t>𝟏</m:t>
                    </m:r>
                    <m:r>
                      <a:rPr lang="en-US" altLang="en-US" sz="2400" b="1" i="1" smtClean="0">
                        <a:latin typeface="Cambria Math" charset="0"/>
                      </a:rPr>
                      <m:t>/</m:t>
                    </m:r>
                    <m:r>
                      <a:rPr lang="en-US" altLang="en-US" sz="2400" b="1" i="1" smtClean="0">
                        <a:latin typeface="Cambria Math" charset="0"/>
                      </a:rPr>
                      <m:t>𝒌</m:t>
                    </m:r>
                  </m:oMath>
                </a14:m>
                <a:endParaRPr lang="en-US" altLang="en-US" sz="2400" b="1" dirty="0" smtClean="0"/>
              </a:p>
              <a:p>
                <a:r>
                  <a:rPr lang="en-US" altLang="en-US" sz="2400" dirty="0" smtClean="0"/>
                  <a:t>If </a:t>
                </a:r>
                <a:r>
                  <a:rPr lang="en-US" altLang="en-US" sz="2400" dirty="0" smtClean="0"/>
                  <a:t>k=1, 20% will miss the rumor for k=2 only 6%</a:t>
                </a:r>
              </a:p>
              <a:p>
                <a:endParaRPr lang="en-US" alt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58" t="-129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TextBox 3"/>
              <p:cNvSpPr txBox="1"/>
              <p:nvPr/>
            </p:nvSpPr>
            <p:spPr>
              <a:xfrm>
                <a:off x="5765664" y="5691045"/>
                <a:ext cx="2562496" cy="448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800" b="0" i="1" smtClean="0">
                          <a:latin typeface="Cambria Math" charset="0"/>
                        </a:rPr>
                        <m:t>𝑠</m:t>
                      </m:r>
                      <m:r>
                        <a:rPr lang="en-US" sz="2800" b="0" i="1" smtClean="0">
                          <a:latin typeface="Cambria Math" charset="0"/>
                        </a:rPr>
                        <m:t>=</m:t>
                      </m:r>
                      <m:sSup>
                        <m:sSupPr>
                          <m:ctrlPr>
                            <a:rPr lang="en-US" sz="2800" b="0" i="1" smtClean="0">
                              <a:latin typeface="Cambria Math" charset="0"/>
                            </a:rPr>
                          </m:ctrlPr>
                        </m:sSupPr>
                        <m:e>
                          <m:r>
                            <a:rPr lang="en-US" sz="2800" b="0" i="1" smtClean="0">
                              <a:latin typeface="Cambria Math" charset="0"/>
                            </a:rPr>
                            <m:t>𝑒</m:t>
                          </m:r>
                        </m:e>
                        <m:sup>
                          <m:r>
                            <a:rPr lang="en-US" sz="2800" b="0" i="1" smtClean="0">
                              <a:latin typeface="Cambria Math" charset="0"/>
                            </a:rPr>
                            <m:t>−(</m:t>
                          </m:r>
                          <m:r>
                            <a:rPr lang="en-US" sz="2800" b="0" i="1" smtClean="0">
                              <a:latin typeface="Cambria Math" charset="0"/>
                            </a:rPr>
                            <m:t>𝑘</m:t>
                          </m:r>
                          <m:r>
                            <a:rPr lang="en-US" sz="2800" b="0" i="1" smtClean="0">
                              <a:latin typeface="Cambria Math" charset="0"/>
                            </a:rPr>
                            <m:t>+1)(1−</m:t>
                          </m:r>
                          <m:r>
                            <a:rPr lang="en-US" sz="2800" b="0" i="1" smtClean="0">
                              <a:latin typeface="Cambria Math" charset="0"/>
                            </a:rPr>
                            <m:t>𝑠</m:t>
                          </m:r>
                          <m:r>
                            <a:rPr lang="en-US" sz="2800" b="0" i="1" smtClean="0">
                              <a:latin typeface="Cambria Math" charset="0"/>
                            </a:rPr>
                            <m:t>)</m:t>
                          </m:r>
                        </m:sup>
                      </m:sSup>
                    </m:oMath>
                  </m:oMathPara>
                </a14:m>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5765664" y="5691045"/>
                <a:ext cx="2562496" cy="448777"/>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137521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epidemics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89212" y="1905000"/>
                <a:ext cx="8915400" cy="3777622"/>
              </a:xfrm>
            </p:spPr>
            <p:txBody>
              <a:bodyPr>
                <a:noAutofit/>
              </a:bodyPr>
              <a:lstStyle/>
              <a:p>
                <a:pPr marL="0" indent="0">
                  <a:buNone/>
                </a:pPr>
                <a:r>
                  <a:rPr lang="en-US" sz="2800" dirty="0" smtClean="0"/>
                  <a:t>Criteria:</a:t>
                </a:r>
              </a:p>
              <a:p>
                <a:r>
                  <a:rPr lang="en-US" sz="2800" dirty="0" smtClean="0"/>
                  <a:t>Residue</a:t>
                </a:r>
              </a:p>
              <a:p>
                <a:pPr marL="457200" lvl="1" indent="0">
                  <a:buNone/>
                </a:pPr>
                <a:r>
                  <a:rPr lang="en-US" sz="2400" dirty="0" smtClean="0"/>
                  <a:t>Amount of untouched nodes (</a:t>
                </a:r>
                <a14:m>
                  <m:oMath xmlns:m="http://schemas.openxmlformats.org/officeDocument/2006/math">
                    <m:r>
                      <a:rPr lang="en-US" sz="2400" b="0" i="1" smtClean="0">
                        <a:latin typeface="Cambria Math" charset="0"/>
                      </a:rPr>
                      <m:t>𝑠</m:t>
                    </m:r>
                  </m:oMath>
                </a14:m>
                <a:r>
                  <a:rPr lang="en-US" sz="2400" dirty="0" smtClean="0"/>
                  <a:t>) after epidemics ended (</a:t>
                </a:r>
                <a14:m>
                  <m:oMath xmlns:m="http://schemas.openxmlformats.org/officeDocument/2006/math">
                    <m:r>
                      <a:rPr lang="en-US" sz="2400" b="0" i="1" smtClean="0">
                        <a:latin typeface="Cambria Math" charset="0"/>
                      </a:rPr>
                      <m:t>𝑖</m:t>
                    </m:r>
                    <m:r>
                      <a:rPr lang="en-US" sz="2400" b="0" i="1" smtClean="0">
                        <a:latin typeface="Cambria Math" charset="0"/>
                      </a:rPr>
                      <m:t>=0</m:t>
                    </m:r>
                  </m:oMath>
                </a14:m>
                <a:r>
                  <a:rPr lang="en-US" sz="2400" dirty="0" smtClean="0"/>
                  <a:t>) in </a:t>
                </a:r>
                <a14:m>
                  <m:oMath xmlns:m="http://schemas.openxmlformats.org/officeDocument/2006/math">
                    <m:r>
                      <a:rPr lang="en-US" sz="2400" i="1">
                        <a:latin typeface="Cambria Math" charset="0"/>
                      </a:rPr>
                      <m:t>𝑠</m:t>
                    </m:r>
                    <m:r>
                      <a:rPr lang="en-US" sz="2400" i="1">
                        <a:latin typeface="Cambria Math" charset="0"/>
                      </a:rPr>
                      <m:t>+</m:t>
                    </m:r>
                    <m:r>
                      <a:rPr lang="en-US" sz="2400" i="1">
                        <a:latin typeface="Cambria Math" charset="0"/>
                      </a:rPr>
                      <m:t>𝑖</m:t>
                    </m:r>
                    <m:r>
                      <a:rPr lang="en-US" sz="2400" i="1">
                        <a:latin typeface="Cambria Math" charset="0"/>
                      </a:rPr>
                      <m:t>+</m:t>
                    </m:r>
                    <m:r>
                      <a:rPr lang="en-US" sz="2400" i="1">
                        <a:latin typeface="Cambria Math" charset="0"/>
                      </a:rPr>
                      <m:t>𝑟</m:t>
                    </m:r>
                    <m:r>
                      <a:rPr lang="en-US" sz="2400" i="1">
                        <a:latin typeface="Cambria Math" charset="0"/>
                      </a:rPr>
                      <m:t>=1</m:t>
                    </m:r>
                  </m:oMath>
                </a14:m>
                <a:endParaRPr lang="en-US" sz="2400" dirty="0" smtClean="0"/>
              </a:p>
              <a:p>
                <a:r>
                  <a:rPr lang="en-US" sz="2800" dirty="0" smtClean="0"/>
                  <a:t>Traffic</a:t>
                </a:r>
              </a:p>
              <a:p>
                <a:pPr marL="0" indent="0">
                  <a:buNone/>
                </a:pPr>
                <a14:m>
                  <m:oMathPara xmlns:m="http://schemas.openxmlformats.org/officeDocument/2006/math">
                    <m:oMathParaPr>
                      <m:jc m:val="centerGroup"/>
                    </m:oMathParaPr>
                    <m:oMath xmlns:m="http://schemas.openxmlformats.org/officeDocument/2006/math">
                      <m:r>
                        <a:rPr lang="en-US" sz="2800" b="0" i="1" smtClean="0">
                          <a:latin typeface="Cambria Math" charset="0"/>
                        </a:rPr>
                        <m:t>𝑚</m:t>
                      </m:r>
                      <m:r>
                        <a:rPr lang="en-US" sz="2800" b="0" i="1" smtClean="0">
                          <a:latin typeface="Cambria Math" charset="0"/>
                        </a:rPr>
                        <m:t>=</m:t>
                      </m:r>
                      <m:f>
                        <m:fPr>
                          <m:ctrlPr>
                            <a:rPr lang="mr-IN" sz="2800" b="0" i="1" smtClean="0">
                              <a:latin typeface="Cambria Math" charset="0"/>
                            </a:rPr>
                          </m:ctrlPr>
                        </m:fPr>
                        <m:num>
                          <m:r>
                            <a:rPr lang="en-US" sz="2800" b="0" i="1" smtClean="0">
                              <a:latin typeface="Cambria Math" charset="0"/>
                            </a:rPr>
                            <m:t>𝑇𝑜𝑡𝑎𝑙</m:t>
                          </m:r>
                          <m:r>
                            <a:rPr lang="en-US" sz="2800" b="0" i="1" smtClean="0">
                              <a:latin typeface="Cambria Math" charset="0"/>
                            </a:rPr>
                            <m:t> </m:t>
                          </m:r>
                          <m:r>
                            <a:rPr lang="en-US" sz="2800" b="0" i="1" smtClean="0">
                              <a:latin typeface="Cambria Math" charset="0"/>
                            </a:rPr>
                            <m:t>𝑢𝑝𝑑𝑎𝑡𝑒</m:t>
                          </m:r>
                          <m:r>
                            <a:rPr lang="en-US" sz="2800" b="0" i="1" smtClean="0">
                              <a:latin typeface="Cambria Math" charset="0"/>
                            </a:rPr>
                            <m:t> </m:t>
                          </m:r>
                          <m:r>
                            <a:rPr lang="en-US" sz="2800" b="0" i="1" smtClean="0">
                              <a:latin typeface="Cambria Math" charset="0"/>
                            </a:rPr>
                            <m:t>𝑡𝑟𝑎𝑓𝑓𝑖𝑐</m:t>
                          </m:r>
                        </m:num>
                        <m:den>
                          <m:r>
                            <a:rPr lang="en-US" sz="2800" b="0" i="1" smtClean="0">
                              <a:latin typeface="Cambria Math" charset="0"/>
                            </a:rPr>
                            <m:t>𝑁𝑢𝑚𝑏𝑒𝑟</m:t>
                          </m:r>
                          <m:r>
                            <a:rPr lang="en-US" sz="2800" b="0" i="1" smtClean="0">
                              <a:latin typeface="Cambria Math" charset="0"/>
                            </a:rPr>
                            <m:t> </m:t>
                          </m:r>
                          <m:r>
                            <a:rPr lang="en-US" sz="2800" b="0" i="1" smtClean="0">
                              <a:latin typeface="Cambria Math" charset="0"/>
                            </a:rPr>
                            <m:t>𝑜𝑓</m:t>
                          </m:r>
                          <m:r>
                            <a:rPr lang="en-US" sz="2800" b="0" i="1" smtClean="0">
                              <a:latin typeface="Cambria Math" charset="0"/>
                            </a:rPr>
                            <m:t> </m:t>
                          </m:r>
                          <m:r>
                            <a:rPr lang="en-US" sz="2800" b="0" i="1" smtClean="0">
                              <a:latin typeface="Cambria Math" charset="0"/>
                            </a:rPr>
                            <m:t>𝑠𝑖𝑡𝑒𝑠</m:t>
                          </m:r>
                        </m:den>
                      </m:f>
                    </m:oMath>
                  </m:oMathPara>
                </a14:m>
                <a:endParaRPr lang="en-US" sz="2800" dirty="0" smtClean="0"/>
              </a:p>
              <a:p>
                <a:r>
                  <a:rPr lang="en-US" sz="2800" dirty="0" smtClean="0"/>
                  <a:t>Delay</a:t>
                </a:r>
              </a:p>
              <a:p>
                <a:pPr marL="0" indent="0">
                  <a:buNone/>
                </a:pPr>
                <a:r>
                  <a:rPr lang="en-US" sz="2800" dirty="0"/>
                  <a:t>	</a:t>
                </a:r>
                <a:r>
                  <a:rPr lang="en-US" sz="2800" dirty="0" smtClean="0"/>
                  <a:t>Introduced </a:t>
                </a:r>
                <a14:m>
                  <m:oMath xmlns:m="http://schemas.openxmlformats.org/officeDocument/2006/math">
                    <m:sSub>
                      <m:sSubPr>
                        <m:ctrlPr>
                          <a:rPr lang="en-US" sz="2800" i="1" smtClean="0">
                            <a:latin typeface="Cambria Math" charset="0"/>
                          </a:rPr>
                        </m:ctrlPr>
                      </m:sSubPr>
                      <m:e>
                        <m:r>
                          <a:rPr lang="en-US" sz="2800" b="0" i="1" smtClean="0">
                            <a:latin typeface="Cambria Math" charset="0"/>
                          </a:rPr>
                          <m:t>𝑡</m:t>
                        </m:r>
                      </m:e>
                      <m:sub>
                        <m:r>
                          <a:rPr lang="en-US" sz="2800" b="0" i="1" smtClean="0">
                            <a:latin typeface="Cambria Math" charset="0"/>
                          </a:rPr>
                          <m:t>𝑎𝑣𝑔</m:t>
                        </m:r>
                      </m:sub>
                    </m:sSub>
                  </m:oMath>
                </a14:m>
                <a:r>
                  <a:rPr lang="en-US" sz="2800" dirty="0" smtClean="0"/>
                  <a:t> and </a:t>
                </a:r>
                <a14:m>
                  <m:oMath xmlns:m="http://schemas.openxmlformats.org/officeDocument/2006/math">
                    <m:sSub>
                      <m:sSubPr>
                        <m:ctrlPr>
                          <a:rPr lang="en-US" sz="2800" i="1" smtClean="0">
                            <a:latin typeface="Cambria Math" charset="0"/>
                          </a:rPr>
                        </m:ctrlPr>
                      </m:sSubPr>
                      <m:e>
                        <m:r>
                          <a:rPr lang="en-US" sz="2800" b="0" i="1" smtClean="0">
                            <a:latin typeface="Cambria Math" charset="0"/>
                          </a:rPr>
                          <m:t>𝑡</m:t>
                        </m:r>
                      </m:e>
                      <m:sub>
                        <m:r>
                          <a:rPr lang="en-US" sz="2800" b="0" i="1" smtClean="0">
                            <a:latin typeface="Cambria Math" charset="0"/>
                          </a:rPr>
                          <m:t>𝑙𝑎𝑠𝑡</m:t>
                        </m:r>
                      </m:sub>
                    </m:sSub>
                  </m:oMath>
                </a14:m>
                <a:endParaRPr lang="en-US"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89212" y="1905000"/>
                <a:ext cx="8915400" cy="3777622"/>
              </a:xfrm>
              <a:blipFill rotWithShape="0">
                <a:blip r:embed="rId2"/>
                <a:stretch>
                  <a:fillRect l="-1436" t="-1777" r="-1642" b="-22779"/>
                </a:stretch>
              </a:blipFill>
            </p:spPr>
            <p:txBody>
              <a:bodyPr/>
              <a:lstStyle/>
              <a:p>
                <a:r>
                  <a:rPr lang="en-US">
                    <a:noFill/>
                  </a:rPr>
                  <a:t> </a:t>
                </a:r>
              </a:p>
            </p:txBody>
          </p:sp>
        </mc:Fallback>
      </mc:AlternateContent>
    </p:spTree>
    <p:extLst>
      <p:ext uri="{BB962C8B-B14F-4D97-AF65-F5344CB8AC3E}">
        <p14:creationId xmlns:p14="http://schemas.microsoft.com/office/powerpoint/2010/main" val="12319027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Variations</a:t>
            </a:r>
            <a:endParaRPr lang="en-US" dirty="0"/>
          </a:p>
        </p:txBody>
      </p:sp>
      <p:sp>
        <p:nvSpPr>
          <p:cNvPr id="3" name="Content Placeholder 2"/>
          <p:cNvSpPr>
            <a:spLocks noGrp="1"/>
          </p:cNvSpPr>
          <p:nvPr>
            <p:ph idx="1"/>
          </p:nvPr>
        </p:nvSpPr>
        <p:spPr/>
        <p:txBody>
          <a:bodyPr>
            <a:normAutofit/>
          </a:bodyPr>
          <a:lstStyle/>
          <a:p>
            <a:r>
              <a:rPr lang="en-US" altLang="en-US" sz="2400" dirty="0"/>
              <a:t>Blind vs. Feedback</a:t>
            </a:r>
          </a:p>
          <a:p>
            <a:r>
              <a:rPr lang="en-US" altLang="en-US" sz="2400" dirty="0"/>
              <a:t>Counter vs. Coin</a:t>
            </a:r>
          </a:p>
          <a:p>
            <a:r>
              <a:rPr lang="en-US" altLang="en-US" sz="2400" dirty="0"/>
              <a:t>Push vs. Pull</a:t>
            </a:r>
          </a:p>
          <a:p>
            <a:r>
              <a:rPr lang="en-US" altLang="en-US" sz="2400" dirty="0"/>
              <a:t>Minimization</a:t>
            </a:r>
          </a:p>
          <a:p>
            <a:r>
              <a:rPr lang="en-US" altLang="en-US" sz="2400" dirty="0"/>
              <a:t>Connection Limit</a:t>
            </a:r>
          </a:p>
          <a:p>
            <a:r>
              <a:rPr lang="en-US" altLang="en-US" sz="2400" dirty="0" smtClean="0"/>
              <a:t>Hunting</a:t>
            </a:r>
            <a:endParaRPr lang="en-US" altLang="en-US" sz="2400" dirty="0"/>
          </a:p>
        </p:txBody>
      </p:sp>
    </p:spTree>
    <p:extLst>
      <p:ext uri="{BB962C8B-B14F-4D97-AF65-F5344CB8AC3E}">
        <p14:creationId xmlns:p14="http://schemas.microsoft.com/office/powerpoint/2010/main" val="15327249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t="19688"/>
          <a:stretch>
            <a:fillRect/>
          </a:stretch>
        </p:blipFill>
        <p:spPr bwMode="auto">
          <a:xfrm>
            <a:off x="3326524" y="930274"/>
            <a:ext cx="579120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p:cNvSpPr txBox="1">
            <a:spLocks noChangeArrowheads="1"/>
          </p:cNvSpPr>
          <p:nvPr/>
        </p:nvSpPr>
        <p:spPr bwMode="auto">
          <a:xfrm>
            <a:off x="3174123" y="156518"/>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latin typeface="Century Schoolbook" charset="0"/>
              </a:rPr>
              <a:t>Table 1.  Push, Feedback &amp; Counters</a:t>
            </a:r>
          </a:p>
        </p:txBody>
      </p:sp>
      <p:sp>
        <p:nvSpPr>
          <p:cNvPr id="6" name="TextBox 8"/>
          <p:cNvSpPr txBox="1">
            <a:spLocks noChangeArrowheads="1"/>
          </p:cNvSpPr>
          <p:nvPr/>
        </p:nvSpPr>
        <p:spPr bwMode="auto">
          <a:xfrm>
            <a:off x="3174124" y="3163886"/>
            <a:ext cx="495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latin typeface="Century Schoolbook" charset="0"/>
              </a:rPr>
              <a:t>Table 2. Push, Blind &amp; Coin</a:t>
            </a:r>
          </a:p>
        </p:txBody>
      </p:sp>
      <p:sp>
        <p:nvSpPr>
          <p:cNvPr id="7" name="TextBox 9"/>
          <p:cNvSpPr txBox="1">
            <a:spLocks noChangeArrowheads="1"/>
          </p:cNvSpPr>
          <p:nvPr/>
        </p:nvSpPr>
        <p:spPr bwMode="auto">
          <a:xfrm>
            <a:off x="3174123" y="5210174"/>
            <a:ext cx="495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latin typeface="Century Schoolbook" charset="0"/>
              </a:rPr>
              <a:t>Table 3. </a:t>
            </a:r>
            <a:r>
              <a:rPr lang="en-US" altLang="en-US" sz="1800" dirty="0">
                <a:latin typeface="Century Schoolbook" charset="0"/>
              </a:rPr>
              <a:t>Pull, Feedback &amp; Counters</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48445383"/>
                  </p:ext>
                </p:extLst>
              </p:nvPr>
            </p:nvGraphicFramePr>
            <p:xfrm>
              <a:off x="2737651" y="526406"/>
              <a:ext cx="7426143" cy="2620582"/>
            </p:xfrm>
            <a:graphic>
              <a:graphicData uri="http://schemas.openxmlformats.org/drawingml/2006/table">
                <a:tbl>
                  <a:tblPr>
                    <a:tableStyleId>{3C2FFA5D-87B4-456A-9821-1D502468CF0F}</a:tableStyleId>
                  </a:tblPr>
                  <a:tblGrid>
                    <a:gridCol w="1485948">
                      <a:extLst>
                        <a:ext uri="{9D8B030D-6E8A-4147-A177-3AD203B41FA5}">
                          <a16:colId xmlns="" xmlns:a16="http://schemas.microsoft.com/office/drawing/2014/main" val="20000"/>
                        </a:ext>
                      </a:extLst>
                    </a:gridCol>
                    <a:gridCol w="1484150">
                      <a:extLst>
                        <a:ext uri="{9D8B030D-6E8A-4147-A177-3AD203B41FA5}">
                          <a16:colId xmlns="" xmlns:a16="http://schemas.microsoft.com/office/drawing/2014/main" val="20001"/>
                        </a:ext>
                      </a:extLst>
                    </a:gridCol>
                    <a:gridCol w="1485948">
                      <a:extLst>
                        <a:ext uri="{9D8B030D-6E8A-4147-A177-3AD203B41FA5}">
                          <a16:colId xmlns="" xmlns:a16="http://schemas.microsoft.com/office/drawing/2014/main" val="20002"/>
                        </a:ext>
                      </a:extLst>
                    </a:gridCol>
                    <a:gridCol w="1484149">
                      <a:extLst>
                        <a:ext uri="{9D8B030D-6E8A-4147-A177-3AD203B41FA5}">
                          <a16:colId xmlns="" xmlns:a16="http://schemas.microsoft.com/office/drawing/2014/main" val="20003"/>
                        </a:ext>
                      </a:extLst>
                    </a:gridCol>
                    <a:gridCol w="1485948">
                      <a:extLst>
                        <a:ext uri="{9D8B030D-6E8A-4147-A177-3AD203B41FA5}">
                          <a16:colId xmlns="" xmlns:a16="http://schemas.microsoft.com/office/drawing/2014/main" val="20004"/>
                        </a:ext>
                      </a:extLst>
                    </a:gridCol>
                  </a:tblGrid>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Counter</a:t>
                          </a:r>
                          <a:endParaRPr kumimoji="0" lang="en-US" altLang="en-US" sz="2400" b="1"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Residue</a:t>
                          </a:r>
                          <a:endParaRPr kumimoji="0" lang="en-US" altLang="en-US" sz="2400" b="1"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Trafic</a:t>
                          </a:r>
                          <a:endParaRPr kumimoji="0" lang="en-US" altLang="en-US" sz="2400" b="1" i="0" u="none" strike="noStrike" cap="none" normalizeH="0" baseline="0">
                            <a:ln>
                              <a:noFill/>
                            </a:ln>
                            <a:solidFill>
                              <a:srgbClr val="000000"/>
                            </a:solidFill>
                            <a:effectLst/>
                            <a:latin typeface="Century Schoolbook" charset="0"/>
                            <a:ea typeface="ＭＳ Ｐゴシック" charset="-128"/>
                          </a:endParaRPr>
                        </a:p>
                      </a:txBody>
                      <a:tcPr horzOverflow="overflow"/>
                    </a:tc>
                    <a:tc gridSpan="2">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Convergence</a:t>
                          </a:r>
                          <a:endParaRPr kumimoji="0" lang="en-US" altLang="en-US" sz="2400" b="1" i="0" u="none" strike="noStrike" cap="none" normalizeH="0" baseline="0" dirty="0">
                            <a:ln>
                              <a:noFill/>
                            </a:ln>
                            <a:solidFill>
                              <a:srgbClr val="000000"/>
                            </a:solidFill>
                            <a:effectLst/>
                            <a:latin typeface="Century Schoolbook" charset="0"/>
                            <a:ea typeface="ＭＳ Ｐゴシック" charset="-128"/>
                          </a:endParaRPr>
                        </a:p>
                      </a:txBody>
                      <a:tcPr horzOverflow="overflow"/>
                    </a:tc>
                    <a:tc hMerge="1">
                      <a:txBody>
                        <a:bodyPr/>
                        <a:lstStyle/>
                        <a:p>
                          <a:endParaRPr lang="en-US"/>
                        </a:p>
                      </a:txBody>
                      <a:tcPr/>
                    </a:tc>
                    <a:extLst>
                      <a:ext uri="{0D108BD9-81ED-4DB2-BD59-A6C34878D82A}">
                        <a16:rowId xmlns="" xmlns:a16="http://schemas.microsoft.com/office/drawing/2014/main" val="10000"/>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k</a:t>
                          </a:r>
                          <a:endParaRPr kumimoji="0" lang="en-US" altLang="en-US" sz="2400" b="0" i="0" u="none" strike="noStrike" cap="none" normalizeH="0" baseline="0" dirty="0">
                            <a:ln>
                              <a:noFill/>
                            </a:ln>
                            <a:solidFill>
                              <a:srgbClr val="000000"/>
                            </a:solidFill>
                            <a:effectLst/>
                            <a:latin typeface="Century Schoolbook" charset="0"/>
                            <a:ea typeface="ＭＳ Ｐゴシック" charset="-128"/>
                          </a:endParaRPr>
                        </a:p>
                      </a:txBody>
                      <a:tcPr anchor="ct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s</a:t>
                          </a:r>
                          <a:endParaRPr kumimoji="0" lang="en-US" altLang="en-US" sz="2400" b="0" i="0" u="none" strike="noStrike" cap="none" normalizeH="0" baseline="0">
                            <a:ln>
                              <a:noFill/>
                            </a:ln>
                            <a:solidFill>
                              <a:srgbClr val="000000"/>
                            </a:solidFill>
                            <a:effectLst/>
                            <a:latin typeface="Century Schoolbook" charset="0"/>
                            <a:ea typeface="ＭＳ Ｐゴシック" charset="-128"/>
                          </a:endParaRPr>
                        </a:p>
                      </a:txBody>
                      <a:tcPr anchor="ct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m</a:t>
                          </a:r>
                          <a:endParaRPr kumimoji="0" lang="en-US" altLang="en-US" sz="2400" b="0" i="0" u="none" strike="noStrike" cap="none" normalizeH="0" baseline="0">
                            <a:ln>
                              <a:noFill/>
                            </a:ln>
                            <a:solidFill>
                              <a:srgbClr val="000000"/>
                            </a:solidFill>
                            <a:effectLst/>
                            <a:latin typeface="Century Schoolbook" charset="0"/>
                            <a:ea typeface="ＭＳ Ｐゴシック" charset="-128"/>
                          </a:endParaRPr>
                        </a:p>
                      </a:txBody>
                      <a:tcPr anchor="ct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400" i="1" smtClean="0">
                                        <a:latin typeface="Cambria Math" charset="0"/>
                                      </a:rPr>
                                    </m:ctrlPr>
                                  </m:sSubPr>
                                  <m:e>
                                    <m:r>
                                      <a:rPr lang="en-US" sz="2400" b="0" i="1" smtClean="0">
                                        <a:latin typeface="Cambria Math" charset="0"/>
                                      </a:rPr>
                                      <m:t>𝑡</m:t>
                                    </m:r>
                                  </m:e>
                                  <m:sub>
                                    <m:r>
                                      <a:rPr lang="en-US" sz="2400" b="0" i="1" smtClean="0">
                                        <a:latin typeface="Cambria Math" charset="0"/>
                                      </a:rPr>
                                      <m:t>𝑎𝑣𝑔</m:t>
                                    </m:r>
                                  </m:sub>
                                </m:sSub>
                              </m:oMath>
                            </m:oMathPara>
                          </a14:m>
                          <a:endParaRPr kumimoji="0" lang="en-US" altLang="en-US" sz="2400" b="0" i="0" u="none" strike="noStrike" cap="none" normalizeH="0" baseline="0" dirty="0">
                            <a:ln>
                              <a:noFill/>
                            </a:ln>
                            <a:solidFill>
                              <a:srgbClr val="000000"/>
                            </a:solidFill>
                            <a:effectLst/>
                            <a:latin typeface="Century Schoolbook" charset="0"/>
                            <a:ea typeface="ＭＳ Ｐゴシック" charset="-128"/>
                          </a:endParaRPr>
                        </a:p>
                      </a:txBody>
                      <a:tcPr anchor="ct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14:m>
                            <m:oMathPara xmlns:m="http://schemas.openxmlformats.org/officeDocument/2006/math">
                              <m:oMathParaPr>
                                <m:jc m:val="centerGroup"/>
                              </m:oMathParaPr>
                              <m:oMath xmlns:m="http://schemas.openxmlformats.org/officeDocument/2006/math">
                                <m:sSub>
                                  <m:sSubPr>
                                    <m:ctrlPr>
                                      <a:rPr lang="en-US" sz="2400" i="1" smtClean="0">
                                        <a:latin typeface="Cambria Math" charset="0"/>
                                      </a:rPr>
                                    </m:ctrlPr>
                                  </m:sSubPr>
                                  <m:e>
                                    <m:r>
                                      <a:rPr lang="en-US" sz="2400" b="0" i="1" smtClean="0">
                                        <a:latin typeface="Cambria Math" charset="0"/>
                                      </a:rPr>
                                      <m:t>𝑡</m:t>
                                    </m:r>
                                  </m:e>
                                  <m:sub>
                                    <m:r>
                                      <a:rPr lang="en-US" sz="2400" b="0" i="1" smtClean="0">
                                        <a:latin typeface="Cambria Math" charset="0"/>
                                      </a:rPr>
                                      <m:t>𝑙𝑎𝑠𝑡</m:t>
                                    </m:r>
                                  </m:sub>
                                </m:sSub>
                              </m:oMath>
                            </m:oMathPara>
                          </a14:m>
                          <a:endParaRPr kumimoji="0" lang="en-US" altLang="en-US" sz="2400" b="0" i="0" u="none" strike="noStrike" cap="none" normalizeH="0" baseline="0" dirty="0">
                            <a:ln>
                              <a:noFill/>
                            </a:ln>
                            <a:solidFill>
                              <a:srgbClr val="000000"/>
                            </a:solidFill>
                            <a:effectLst/>
                            <a:latin typeface="Century Schoolbook" charset="0"/>
                            <a:ea typeface="ＭＳ Ｐゴシック" charset="-128"/>
                          </a:endParaRPr>
                        </a:p>
                      </a:txBody>
                      <a:tcPr anchor="ctr" horzOverflow="overflow"/>
                    </a:tc>
                    <a:extLst>
                      <a:ext uri="{0D108BD9-81ED-4DB2-BD59-A6C34878D82A}">
                        <a16:rowId xmlns="" xmlns:a16="http://schemas.microsoft.com/office/drawing/2014/main" val="10001"/>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0.176</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1.74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11.0</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16.8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2"/>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0.037</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3.30</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12.1</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16.9</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3"/>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3</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0.011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4.53</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12.5</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17.4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4"/>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0.0036</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5.64</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12.7</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17.5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5"/>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0.0012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6.68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12.8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17.7</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6"/>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48445383"/>
                  </p:ext>
                </p:extLst>
              </p:nvPr>
            </p:nvGraphicFramePr>
            <p:xfrm>
              <a:off x="2737651" y="526406"/>
              <a:ext cx="7426143" cy="2620582"/>
            </p:xfrm>
            <a:graphic>
              <a:graphicData uri="http://schemas.openxmlformats.org/drawingml/2006/table">
                <a:tbl>
                  <a:tblPr>
                    <a:tableStyleId>{3C2FFA5D-87B4-456A-9821-1D502468CF0F}</a:tableStyleId>
                  </a:tblPr>
                  <a:tblGrid>
                    <a:gridCol w="1485948">
                      <a:extLst>
                        <a:ext uri="{9D8B030D-6E8A-4147-A177-3AD203B41FA5}">
                          <a16:colId xmlns:a16="http://schemas.microsoft.com/office/drawing/2014/main" xmlns="" val="20000"/>
                        </a:ext>
                      </a:extLst>
                    </a:gridCol>
                    <a:gridCol w="1484150">
                      <a:extLst>
                        <a:ext uri="{9D8B030D-6E8A-4147-A177-3AD203B41FA5}">
                          <a16:colId xmlns:a16="http://schemas.microsoft.com/office/drawing/2014/main" xmlns="" val="20001"/>
                        </a:ext>
                      </a:extLst>
                    </a:gridCol>
                    <a:gridCol w="1485948">
                      <a:extLst>
                        <a:ext uri="{9D8B030D-6E8A-4147-A177-3AD203B41FA5}">
                          <a16:colId xmlns:a16="http://schemas.microsoft.com/office/drawing/2014/main" xmlns="" val="20002"/>
                        </a:ext>
                      </a:extLst>
                    </a:gridCol>
                    <a:gridCol w="1484149">
                      <a:extLst>
                        <a:ext uri="{9D8B030D-6E8A-4147-A177-3AD203B41FA5}">
                          <a16:colId xmlns:a16="http://schemas.microsoft.com/office/drawing/2014/main" xmlns="" val="20003"/>
                        </a:ext>
                      </a:extLst>
                    </a:gridCol>
                    <a:gridCol w="1485948">
                      <a:extLst>
                        <a:ext uri="{9D8B030D-6E8A-4147-A177-3AD203B41FA5}">
                          <a16:colId xmlns:a16="http://schemas.microsoft.com/office/drawing/2014/main" xmlns="" val="20004"/>
                        </a:ext>
                      </a:extLst>
                    </a:gridCol>
                  </a:tblGrid>
                  <a:tr h="4572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Counter</a:t>
                          </a:r>
                          <a:endParaRPr kumimoji="0" lang="en-US" altLang="en-US" sz="2400" b="1"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Residue</a:t>
                          </a:r>
                          <a:endParaRPr kumimoji="0" lang="en-US" altLang="en-US" sz="2400" b="1"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Trafic</a:t>
                          </a:r>
                          <a:endParaRPr kumimoji="0" lang="en-US" altLang="en-US" sz="2400" b="1" i="0" u="none" strike="noStrike" cap="none" normalizeH="0" baseline="0">
                            <a:ln>
                              <a:noFill/>
                            </a:ln>
                            <a:solidFill>
                              <a:srgbClr val="000000"/>
                            </a:solidFill>
                            <a:effectLst/>
                            <a:latin typeface="Century Schoolbook" charset="0"/>
                            <a:ea typeface="ＭＳ Ｐゴシック" charset="-128"/>
                          </a:endParaRPr>
                        </a:p>
                      </a:txBody>
                      <a:tcPr horzOverflow="overflow"/>
                    </a:tc>
                    <a:tc gridSpan="2">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Convergence</a:t>
                          </a:r>
                          <a:endParaRPr kumimoji="0" lang="en-US" altLang="en-US" sz="2400" b="1" i="0" u="none" strike="noStrike" cap="none" normalizeH="0" baseline="0" dirty="0">
                            <a:ln>
                              <a:noFill/>
                            </a:ln>
                            <a:solidFill>
                              <a:srgbClr val="000000"/>
                            </a:solidFill>
                            <a:effectLst/>
                            <a:latin typeface="Century Schoolbook" charset="0"/>
                            <a:ea typeface="ＭＳ Ｐゴシック" charset="-128"/>
                          </a:endParaRPr>
                        </a:p>
                      </a:txBody>
                      <a:tcPr horzOverflow="overflow"/>
                    </a:tc>
                    <a:tc hMerge="1">
                      <a:txBody>
                        <a:bodyPr/>
                        <a:lstStyle/>
                        <a:p>
                          <a:endParaRPr lang="en-US"/>
                        </a:p>
                      </a:txBody>
                      <a:tcPr/>
                    </a:tc>
                    <a:extLst>
                      <a:ext uri="{0D108BD9-81ED-4DB2-BD59-A6C34878D82A}">
                        <a16:rowId xmlns:a16="http://schemas.microsoft.com/office/drawing/2014/main" xmlns="" val="10000"/>
                      </a:ext>
                    </a:extLst>
                  </a:tr>
                  <a:tr h="486982">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dirty="0">
                              <a:ln>
                                <a:noFill/>
                              </a:ln>
                              <a:effectLst/>
                            </a:rPr>
                            <a:t>k</a:t>
                          </a:r>
                          <a:endParaRPr kumimoji="0" lang="en-US" altLang="en-US" sz="2400" b="0" i="0" u="none" strike="noStrike" cap="none" normalizeH="0" baseline="0" dirty="0">
                            <a:ln>
                              <a:noFill/>
                            </a:ln>
                            <a:solidFill>
                              <a:srgbClr val="000000"/>
                            </a:solidFill>
                            <a:effectLst/>
                            <a:latin typeface="Century Schoolbook" charset="0"/>
                            <a:ea typeface="ＭＳ Ｐゴシック" charset="-128"/>
                          </a:endParaRPr>
                        </a:p>
                      </a:txBody>
                      <a:tcPr anchor="ct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s</a:t>
                          </a:r>
                          <a:endParaRPr kumimoji="0" lang="en-US" altLang="en-US" sz="2400" b="0" i="0" u="none" strike="noStrike" cap="none" normalizeH="0" baseline="0">
                            <a:ln>
                              <a:noFill/>
                            </a:ln>
                            <a:solidFill>
                              <a:srgbClr val="000000"/>
                            </a:solidFill>
                            <a:effectLst/>
                            <a:latin typeface="Century Schoolbook" charset="0"/>
                            <a:ea typeface="ＭＳ Ｐゴシック" charset="-128"/>
                          </a:endParaRPr>
                        </a:p>
                      </a:txBody>
                      <a:tcPr anchor="ct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u="none" strike="noStrike" cap="none" normalizeH="0" baseline="0">
                              <a:ln>
                                <a:noFill/>
                              </a:ln>
                              <a:effectLst/>
                            </a:rPr>
                            <a:t>m</a:t>
                          </a:r>
                          <a:endParaRPr kumimoji="0" lang="en-US" altLang="en-US" sz="2400" b="0" i="0" u="none" strike="noStrike" cap="none" normalizeH="0" baseline="0">
                            <a:ln>
                              <a:noFill/>
                            </a:ln>
                            <a:solidFill>
                              <a:srgbClr val="000000"/>
                            </a:solidFill>
                            <a:effectLst/>
                            <a:latin typeface="Century Schoolbook" charset="0"/>
                            <a:ea typeface="ＭＳ Ｐゴシック" charset="-128"/>
                          </a:endParaRPr>
                        </a:p>
                      </a:txBody>
                      <a:tcPr anchor="ctr" horzOverflow="overflow"/>
                    </a:tc>
                    <a:tc>
                      <a:txBody>
                        <a:bodyPr/>
                        <a:lstStyle/>
                        <a:p>
                          <a:endParaRPr lang="en-US"/>
                        </a:p>
                      </a:txBody>
                      <a:tcPr anchor="ctr" horzOverflow="overflow">
                        <a:blipFill rotWithShape="0">
                          <a:blip r:embed="rId3"/>
                          <a:stretch>
                            <a:fillRect l="-300820" t="-103750" r="-100410" b="-360000"/>
                          </a:stretch>
                        </a:blipFill>
                      </a:tcPr>
                    </a:tc>
                    <a:tc>
                      <a:txBody>
                        <a:bodyPr/>
                        <a:lstStyle/>
                        <a:p>
                          <a:endParaRPr lang="en-US"/>
                        </a:p>
                      </a:txBody>
                      <a:tcPr anchor="ctr" horzOverflow="overflow">
                        <a:blipFill rotWithShape="0">
                          <a:blip r:embed="rId3"/>
                          <a:stretch>
                            <a:fillRect l="-400820" t="-103750" r="-410" b="-360000"/>
                          </a:stretch>
                        </a:blipFill>
                      </a:tcPr>
                    </a:tc>
                    <a:extLst>
                      <a:ext uri="{0D108BD9-81ED-4DB2-BD59-A6C34878D82A}">
                        <a16:rowId xmlns:a16="http://schemas.microsoft.com/office/drawing/2014/main" xmlns="" val="10001"/>
                      </a:ext>
                    </a:extLst>
                  </a:tr>
                  <a:tr h="33528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0.176</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1.74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11.0</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16.8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a16="http://schemas.microsoft.com/office/drawing/2014/main" xmlns="" val="10002"/>
                      </a:ext>
                    </a:extLst>
                  </a:tr>
                  <a:tr h="33528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0.037</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3.30</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12.1</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16.9</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a16="http://schemas.microsoft.com/office/drawing/2014/main" xmlns="" val="10003"/>
                      </a:ext>
                    </a:extLst>
                  </a:tr>
                  <a:tr h="33528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3</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0.011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4.53</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12.5</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17.4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a16="http://schemas.microsoft.com/office/drawing/2014/main" xmlns="" val="10004"/>
                      </a:ext>
                    </a:extLst>
                  </a:tr>
                  <a:tr h="33528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0.0036</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5.64</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12.7</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17.5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a16="http://schemas.microsoft.com/office/drawing/2014/main" xmlns="" val="10005"/>
                      </a:ext>
                    </a:extLst>
                  </a:tr>
                  <a:tr h="33528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0.0012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6.68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12.8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17.7</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a16="http://schemas.microsoft.com/office/drawing/2014/main" xmlns="" val="10006"/>
                      </a:ext>
                    </a:extLst>
                  </a:tr>
                </a:tbl>
              </a:graphicData>
            </a:graphic>
          </p:graphicFrame>
        </mc:Fallback>
      </mc:AlternateContent>
      <p:graphicFrame>
        <p:nvGraphicFramePr>
          <p:cNvPr id="9" name="Table 8"/>
          <p:cNvGraphicFramePr>
            <a:graphicFrameLocks noGrp="1"/>
          </p:cNvGraphicFramePr>
          <p:nvPr>
            <p:extLst>
              <p:ext uri="{D42A27DB-BD31-4B8C-83A1-F6EECF244321}">
                <p14:modId xmlns:p14="http://schemas.microsoft.com/office/powerpoint/2010/main" val="1118228446"/>
              </p:ext>
            </p:extLst>
          </p:nvPr>
        </p:nvGraphicFramePr>
        <p:xfrm>
          <a:off x="2737651" y="3533774"/>
          <a:ext cx="7426146" cy="1676400"/>
        </p:xfrm>
        <a:graphic>
          <a:graphicData uri="http://schemas.openxmlformats.org/drawingml/2006/table">
            <a:tbl>
              <a:tblPr>
                <a:tableStyleId>{35758FB7-9AC5-4552-8A53-C91805E547FA}</a:tableStyleId>
              </a:tblPr>
              <a:tblGrid>
                <a:gridCol w="1485949">
                  <a:extLst>
                    <a:ext uri="{9D8B030D-6E8A-4147-A177-3AD203B41FA5}">
                      <a16:colId xmlns="" xmlns:a16="http://schemas.microsoft.com/office/drawing/2014/main" val="20000"/>
                    </a:ext>
                  </a:extLst>
                </a:gridCol>
                <a:gridCol w="1484150">
                  <a:extLst>
                    <a:ext uri="{9D8B030D-6E8A-4147-A177-3AD203B41FA5}">
                      <a16:colId xmlns="" xmlns:a16="http://schemas.microsoft.com/office/drawing/2014/main" val="20001"/>
                    </a:ext>
                  </a:extLst>
                </a:gridCol>
                <a:gridCol w="1485949">
                  <a:extLst>
                    <a:ext uri="{9D8B030D-6E8A-4147-A177-3AD203B41FA5}">
                      <a16:colId xmlns="" xmlns:a16="http://schemas.microsoft.com/office/drawing/2014/main" val="20002"/>
                    </a:ext>
                  </a:extLst>
                </a:gridCol>
                <a:gridCol w="1484149">
                  <a:extLst>
                    <a:ext uri="{9D8B030D-6E8A-4147-A177-3AD203B41FA5}">
                      <a16:colId xmlns="" xmlns:a16="http://schemas.microsoft.com/office/drawing/2014/main" val="20003"/>
                    </a:ext>
                  </a:extLst>
                </a:gridCol>
                <a:gridCol w="1485949">
                  <a:extLst>
                    <a:ext uri="{9D8B030D-6E8A-4147-A177-3AD203B41FA5}">
                      <a16:colId xmlns="" xmlns:a16="http://schemas.microsoft.com/office/drawing/2014/main" val="20004"/>
                    </a:ext>
                  </a:extLst>
                </a:gridCol>
              </a:tblGrid>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0.960</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19</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0"/>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0.205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1.59</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17</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33</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1"/>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0.060</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2.82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15</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32</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2"/>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4</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0.021</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3.91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14.1</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32</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3"/>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0.008</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4.95</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13.8</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32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436097025"/>
              </p:ext>
            </p:extLst>
          </p:nvPr>
        </p:nvGraphicFramePr>
        <p:xfrm>
          <a:off x="2737651" y="5578474"/>
          <a:ext cx="7426143" cy="1005840"/>
        </p:xfrm>
        <a:graphic>
          <a:graphicData uri="http://schemas.openxmlformats.org/drawingml/2006/table">
            <a:tbl>
              <a:tblPr>
                <a:tableStyleId>{08FB837D-C827-4EFA-A057-4D05807E0F7C}</a:tableStyleId>
              </a:tblPr>
              <a:tblGrid>
                <a:gridCol w="1485948">
                  <a:extLst>
                    <a:ext uri="{9D8B030D-6E8A-4147-A177-3AD203B41FA5}">
                      <a16:colId xmlns="" xmlns:a16="http://schemas.microsoft.com/office/drawing/2014/main" val="20000"/>
                    </a:ext>
                  </a:extLst>
                </a:gridCol>
                <a:gridCol w="1484150">
                  <a:extLst>
                    <a:ext uri="{9D8B030D-6E8A-4147-A177-3AD203B41FA5}">
                      <a16:colId xmlns="" xmlns:a16="http://schemas.microsoft.com/office/drawing/2014/main" val="20001"/>
                    </a:ext>
                  </a:extLst>
                </a:gridCol>
                <a:gridCol w="1485948">
                  <a:extLst>
                    <a:ext uri="{9D8B030D-6E8A-4147-A177-3AD203B41FA5}">
                      <a16:colId xmlns="" xmlns:a16="http://schemas.microsoft.com/office/drawing/2014/main" val="20002"/>
                    </a:ext>
                  </a:extLst>
                </a:gridCol>
                <a:gridCol w="1484149">
                  <a:extLst>
                    <a:ext uri="{9D8B030D-6E8A-4147-A177-3AD203B41FA5}">
                      <a16:colId xmlns="" xmlns:a16="http://schemas.microsoft.com/office/drawing/2014/main" val="20003"/>
                    </a:ext>
                  </a:extLst>
                </a:gridCol>
                <a:gridCol w="1485948">
                  <a:extLst>
                    <a:ext uri="{9D8B030D-6E8A-4147-A177-3AD203B41FA5}">
                      <a16:colId xmlns="" xmlns:a16="http://schemas.microsoft.com/office/drawing/2014/main" val="20004"/>
                    </a:ext>
                  </a:extLst>
                </a:gridCol>
              </a:tblGrid>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0.031</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2.7</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9.97</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17.63</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0"/>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2</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a:ln>
                            <a:noFill/>
                          </a:ln>
                          <a:effectLst/>
                        </a:rPr>
                        <a:t>0.00058</a:t>
                      </a:r>
                      <a:endParaRPr kumimoji="0" lang="en-US" altLang="en-US" sz="1600" b="0" i="0" u="none" strike="noStrike" cap="none" normalizeH="0" baseline="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4.49</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10.07</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15.39</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1"/>
                  </a:ext>
                </a:extLst>
              </a:tr>
              <a:tr h="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3</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0.000004</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6.09</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10.08</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u="none" strike="noStrike" cap="none" normalizeH="0" baseline="0" dirty="0">
                          <a:ln>
                            <a:noFill/>
                          </a:ln>
                          <a:effectLst/>
                        </a:rPr>
                        <a:t>14.00</a:t>
                      </a:r>
                      <a:endParaRPr kumimoji="0" lang="en-US" altLang="en-US" sz="1600" b="0" i="0" u="none" strike="noStrike" cap="none" normalizeH="0" baseline="0" dirty="0">
                        <a:ln>
                          <a:noFill/>
                        </a:ln>
                        <a:solidFill>
                          <a:srgbClr val="000000"/>
                        </a:solidFill>
                        <a:effectLst/>
                        <a:latin typeface="Century Schoolbook" charset="0"/>
                        <a:ea typeface="ＭＳ Ｐゴシック" charset="-128"/>
                      </a:endParaRPr>
                    </a:p>
                  </a:txBody>
                  <a:tcPr horzOverflow="overflow"/>
                </a:tc>
                <a:extLst>
                  <a:ext uri="{0D108BD9-81ED-4DB2-BD59-A6C34878D82A}">
                    <a16:rowId xmlns="" xmlns:a16="http://schemas.microsoft.com/office/drawing/2014/main" val="10002"/>
                  </a:ext>
                </a:extLst>
              </a:tr>
            </a:tbl>
          </a:graphicData>
        </a:graphic>
      </p:graphicFrame>
      <p:sp>
        <p:nvSpPr>
          <p:cNvPr id="11" name="TextBox 10"/>
          <p:cNvSpPr txBox="1"/>
          <p:nvPr/>
        </p:nvSpPr>
        <p:spPr>
          <a:xfrm>
            <a:off x="11139486" y="6596390"/>
            <a:ext cx="1052514" cy="261610"/>
          </a:xfrm>
          <a:prstGeom prst="rect">
            <a:avLst/>
          </a:prstGeom>
          <a:noFill/>
        </p:spPr>
        <p:txBody>
          <a:bodyPr wrap="square" rtlCol="0">
            <a:spAutoFit/>
          </a:bodyPr>
          <a:lstStyle/>
          <a:p>
            <a:r>
              <a:rPr lang="de-DE" sz="1100" dirty="0" smtClean="0"/>
              <a:t>© Ki </a:t>
            </a:r>
            <a:r>
              <a:rPr lang="de-DE" sz="1100" dirty="0" err="1" smtClean="0"/>
              <a:t>Suh</a:t>
            </a:r>
            <a:r>
              <a:rPr lang="de-DE" sz="1100" dirty="0" smtClean="0"/>
              <a:t> Lee</a:t>
            </a:r>
            <a:endParaRPr lang="en-US" sz="1100" dirty="0"/>
          </a:p>
        </p:txBody>
      </p:sp>
    </p:spTree>
    <p:extLst>
      <p:ext uri="{BB962C8B-B14F-4D97-AF65-F5344CB8AC3E}">
        <p14:creationId xmlns:p14="http://schemas.microsoft.com/office/powerpoint/2010/main" val="1237917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Deletion</a:t>
            </a:r>
            <a:endParaRPr lang="en-US" dirty="0"/>
          </a:p>
        </p:txBody>
      </p:sp>
      <p:sp>
        <p:nvSpPr>
          <p:cNvPr id="3" name="Content Placeholder 2"/>
          <p:cNvSpPr>
            <a:spLocks noGrp="1"/>
          </p:cNvSpPr>
          <p:nvPr>
            <p:ph idx="1"/>
          </p:nvPr>
        </p:nvSpPr>
        <p:spPr>
          <a:xfrm>
            <a:off x="2421466" y="1667933"/>
            <a:ext cx="9533467" cy="4715933"/>
          </a:xfrm>
        </p:spPr>
        <p:txBody>
          <a:bodyPr>
            <a:noAutofit/>
          </a:bodyPr>
          <a:lstStyle/>
          <a:p>
            <a:r>
              <a:rPr lang="en-US" sz="2400" dirty="0" smtClean="0"/>
              <a:t>Death Certificates</a:t>
            </a:r>
          </a:p>
          <a:p>
            <a:pPr lvl="1"/>
            <a:r>
              <a:rPr lang="en-US" sz="2400" dirty="0" smtClean="0"/>
              <a:t>Dormant DC</a:t>
            </a:r>
          </a:p>
          <a:p>
            <a:pPr lvl="2"/>
            <a:r>
              <a:rPr lang="en-US" sz="2400" dirty="0" smtClean="0"/>
              <a:t>Too long to distribute</a:t>
            </a:r>
          </a:p>
          <a:p>
            <a:pPr lvl="2"/>
            <a:r>
              <a:rPr lang="en-US" sz="2400" dirty="0" smtClean="0"/>
              <a:t>Can be lost</a:t>
            </a:r>
          </a:p>
          <a:p>
            <a:pPr lvl="1"/>
            <a:r>
              <a:rPr lang="en-US" sz="2400" dirty="0" smtClean="0"/>
              <a:t>Anti-entropy with Dormant DC</a:t>
            </a:r>
          </a:p>
          <a:p>
            <a:pPr lvl="2"/>
            <a:r>
              <a:rPr lang="en-US" sz="2400" dirty="0" smtClean="0"/>
              <a:t>Activate DC on sync with another node, if this node doesn’t have it</a:t>
            </a:r>
          </a:p>
          <a:p>
            <a:pPr lvl="1"/>
            <a:r>
              <a:rPr lang="en-US" sz="2400" dirty="0" smtClean="0"/>
              <a:t>Rumor mongering with Dormant DC</a:t>
            </a:r>
          </a:p>
          <a:p>
            <a:pPr lvl="2"/>
            <a:r>
              <a:rPr lang="en-US" sz="2400" dirty="0" smtClean="0"/>
              <a:t>Parallel to normal data distribution through rumor mongering</a:t>
            </a:r>
            <a:endParaRPr lang="en-US" sz="2400" dirty="0"/>
          </a:p>
        </p:txBody>
      </p:sp>
    </p:spTree>
    <p:extLst>
      <p:ext uri="{BB962C8B-B14F-4D97-AF65-F5344CB8AC3E}">
        <p14:creationId xmlns:p14="http://schemas.microsoft.com/office/powerpoint/2010/main" val="175734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 theorem</a:t>
            </a:r>
            <a:endParaRPr lang="en-US" dirty="0"/>
          </a:p>
        </p:txBody>
      </p:sp>
      <p:sp>
        <p:nvSpPr>
          <p:cNvPr id="3" name="Content Placeholder 2"/>
          <p:cNvSpPr>
            <a:spLocks noGrp="1"/>
          </p:cNvSpPr>
          <p:nvPr>
            <p:ph idx="1"/>
          </p:nvPr>
        </p:nvSpPr>
        <p:spPr>
          <a:xfrm>
            <a:off x="2589212" y="1905000"/>
            <a:ext cx="8915400" cy="4301067"/>
          </a:xfrm>
        </p:spPr>
        <p:txBody>
          <a:bodyPr>
            <a:noAutofit/>
          </a:bodyPr>
          <a:lstStyle/>
          <a:p>
            <a:pPr marL="0" indent="0">
              <a:buNone/>
            </a:pPr>
            <a:r>
              <a:rPr lang="en-US" sz="2400" dirty="0" smtClean="0"/>
              <a:t>CAP = Consistency, Availability, Partition tolerance</a:t>
            </a:r>
          </a:p>
          <a:p>
            <a:pPr marL="0" indent="0">
              <a:buNone/>
            </a:pPr>
            <a:endParaRPr lang="en-US" sz="2400" dirty="0" smtClean="0"/>
          </a:p>
          <a:p>
            <a:r>
              <a:rPr lang="en-US" sz="2400" dirty="0" smtClean="0"/>
              <a:t>Previous papers focused on Consistency and Partition Tolerance</a:t>
            </a:r>
          </a:p>
          <a:p>
            <a:pPr marL="457200" lvl="1" indent="0">
              <a:buNone/>
            </a:pPr>
            <a:r>
              <a:rPr lang="en-US" sz="2400" dirty="0" smtClean="0"/>
              <a:t>Paxos sometimes is unavailable for writes, but would remain consistent</a:t>
            </a:r>
          </a:p>
          <a:p>
            <a:pPr indent="-285750"/>
            <a:endParaRPr lang="en-US" sz="2400" dirty="0" smtClean="0"/>
          </a:p>
          <a:p>
            <a:r>
              <a:rPr lang="en-US" sz="2400" dirty="0" smtClean="0"/>
              <a:t>This paper wants to provide Availability, Partition </a:t>
            </a:r>
            <a:r>
              <a:rPr lang="en-US" sz="2400" dirty="0"/>
              <a:t>Tolerance, and “relaxed” form of </a:t>
            </a:r>
            <a:r>
              <a:rPr lang="en-US" sz="2400" dirty="0" smtClean="0"/>
              <a:t>consistency</a:t>
            </a:r>
            <a:endParaRPr lang="en-US" sz="2400" dirty="0"/>
          </a:p>
        </p:txBody>
      </p:sp>
    </p:spTree>
    <p:extLst>
      <p:ext uri="{BB962C8B-B14F-4D97-AF65-F5344CB8AC3E}">
        <p14:creationId xmlns:p14="http://schemas.microsoft.com/office/powerpoint/2010/main" val="1353777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p:cNvSpPr/>
          <p:nvPr/>
        </p:nvSpPr>
        <p:spPr>
          <a:xfrm rot="1499773">
            <a:off x="7196127" y="4528876"/>
            <a:ext cx="1345323" cy="195708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Oval 25"/>
          <p:cNvSpPr/>
          <p:nvPr/>
        </p:nvSpPr>
        <p:spPr>
          <a:xfrm rot="877237">
            <a:off x="5439532" y="4469382"/>
            <a:ext cx="1086405" cy="126028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Oval 24"/>
          <p:cNvSpPr/>
          <p:nvPr/>
        </p:nvSpPr>
        <p:spPr>
          <a:xfrm rot="19817589">
            <a:off x="3894069" y="4601135"/>
            <a:ext cx="1345323" cy="195708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Spatial Distributions</a:t>
            </a:r>
            <a:endParaRPr lang="en-US" dirty="0"/>
          </a:p>
        </p:txBody>
      </p:sp>
      <p:sp>
        <p:nvSpPr>
          <p:cNvPr id="3" name="Content Placeholder 2"/>
          <p:cNvSpPr>
            <a:spLocks noGrp="1"/>
          </p:cNvSpPr>
          <p:nvPr>
            <p:ph idx="1"/>
          </p:nvPr>
        </p:nvSpPr>
        <p:spPr>
          <a:xfrm>
            <a:off x="2589212" y="1874314"/>
            <a:ext cx="8915400" cy="3777622"/>
          </a:xfrm>
        </p:spPr>
        <p:txBody>
          <a:bodyPr>
            <a:normAutofit/>
          </a:bodyPr>
          <a:lstStyle/>
          <a:p>
            <a:r>
              <a:rPr lang="en-US" sz="2400" dirty="0" smtClean="0"/>
              <a:t>Different weights on connections between nodes</a:t>
            </a:r>
          </a:p>
          <a:p>
            <a:r>
              <a:rPr lang="en-US" sz="2400" dirty="0" smtClean="0"/>
              <a:t>Can reduce traffic on critical links</a:t>
            </a:r>
          </a:p>
          <a:p>
            <a:r>
              <a:rPr lang="en-US" altLang="en-US" sz="2400" dirty="0" smtClean="0"/>
              <a:t>Favor </a:t>
            </a:r>
            <a:r>
              <a:rPr lang="en-US" altLang="en-US" sz="2400" dirty="0"/>
              <a:t>nearby </a:t>
            </a:r>
            <a:r>
              <a:rPr lang="en-US" altLang="en-US" sz="2400" dirty="0" smtClean="0"/>
              <a:t>neighbors</a:t>
            </a:r>
          </a:p>
          <a:p>
            <a:r>
              <a:rPr lang="en-US" altLang="en-US" sz="2400" dirty="0" smtClean="0"/>
              <a:t>Trade </a:t>
            </a:r>
            <a:r>
              <a:rPr lang="en-US" altLang="en-US" sz="2400" dirty="0"/>
              <a:t>off between convergence time and average traffic per link</a:t>
            </a:r>
          </a:p>
          <a:p>
            <a:endParaRPr lang="en-US" sz="2400" dirty="0"/>
          </a:p>
        </p:txBody>
      </p:sp>
      <p:sp>
        <p:nvSpPr>
          <p:cNvPr id="4" name="Oval 3"/>
          <p:cNvSpPr/>
          <p:nvPr/>
        </p:nvSpPr>
        <p:spPr>
          <a:xfrm>
            <a:off x="4419600" y="5008178"/>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5" name="Oval 4"/>
          <p:cNvSpPr/>
          <p:nvPr/>
        </p:nvSpPr>
        <p:spPr>
          <a:xfrm>
            <a:off x="4204659" y="5541578"/>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6" name="Oval 5"/>
          <p:cNvSpPr/>
          <p:nvPr/>
        </p:nvSpPr>
        <p:spPr>
          <a:xfrm>
            <a:off x="6285706" y="5016061"/>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7" name="Oval 6"/>
          <p:cNvSpPr/>
          <p:nvPr/>
        </p:nvSpPr>
        <p:spPr>
          <a:xfrm>
            <a:off x="5693980" y="5381295"/>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8" name="Oval 7"/>
          <p:cNvSpPr/>
          <p:nvPr/>
        </p:nvSpPr>
        <p:spPr>
          <a:xfrm>
            <a:off x="7612117" y="5324802"/>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9" name="Oval 8"/>
          <p:cNvSpPr/>
          <p:nvPr/>
        </p:nvSpPr>
        <p:spPr>
          <a:xfrm>
            <a:off x="5646683" y="4863661"/>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0" name="Oval 9"/>
          <p:cNvSpPr/>
          <p:nvPr/>
        </p:nvSpPr>
        <p:spPr>
          <a:xfrm>
            <a:off x="3894083" y="5008178"/>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1" name="Oval 10"/>
          <p:cNvSpPr/>
          <p:nvPr/>
        </p:nvSpPr>
        <p:spPr>
          <a:xfrm>
            <a:off x="4960883" y="5541578"/>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2" name="Oval 11"/>
          <p:cNvSpPr/>
          <p:nvPr/>
        </p:nvSpPr>
        <p:spPr>
          <a:xfrm>
            <a:off x="6180083" y="5236778"/>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3" name="Oval 12"/>
          <p:cNvSpPr/>
          <p:nvPr/>
        </p:nvSpPr>
        <p:spPr>
          <a:xfrm>
            <a:off x="8190706" y="5469319"/>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4" name="Oval 13"/>
          <p:cNvSpPr/>
          <p:nvPr/>
        </p:nvSpPr>
        <p:spPr>
          <a:xfrm>
            <a:off x="7551683" y="5084378"/>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5" name="Oval 14"/>
          <p:cNvSpPr/>
          <p:nvPr/>
        </p:nvSpPr>
        <p:spPr>
          <a:xfrm>
            <a:off x="6046077" y="5469319"/>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6" name="Oval 15"/>
          <p:cNvSpPr/>
          <p:nvPr/>
        </p:nvSpPr>
        <p:spPr>
          <a:xfrm>
            <a:off x="7680434" y="4759448"/>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7" name="Oval 16"/>
          <p:cNvSpPr/>
          <p:nvPr/>
        </p:nvSpPr>
        <p:spPr>
          <a:xfrm>
            <a:off x="4474780" y="5507419"/>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8" name="Oval 17"/>
          <p:cNvSpPr/>
          <p:nvPr/>
        </p:nvSpPr>
        <p:spPr>
          <a:xfrm>
            <a:off x="7307317" y="5774119"/>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19" name="Oval 18"/>
          <p:cNvSpPr/>
          <p:nvPr/>
        </p:nvSpPr>
        <p:spPr>
          <a:xfrm>
            <a:off x="4351283" y="6151178"/>
            <a:ext cx="123420" cy="14451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0" name="Oval 19"/>
          <p:cNvSpPr/>
          <p:nvPr/>
        </p:nvSpPr>
        <p:spPr>
          <a:xfrm>
            <a:off x="6043449" y="4775636"/>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1" name="Oval 20"/>
          <p:cNvSpPr/>
          <p:nvPr/>
        </p:nvSpPr>
        <p:spPr>
          <a:xfrm>
            <a:off x="8161283" y="4703378"/>
            <a:ext cx="136634" cy="144517"/>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2" name="Oval 21"/>
          <p:cNvSpPr/>
          <p:nvPr/>
        </p:nvSpPr>
        <p:spPr>
          <a:xfrm>
            <a:off x="7499130" y="6151177"/>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3" name="Oval 22"/>
          <p:cNvSpPr/>
          <p:nvPr/>
        </p:nvSpPr>
        <p:spPr>
          <a:xfrm>
            <a:off x="7856483" y="5846378"/>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sp>
        <p:nvSpPr>
          <p:cNvPr id="24" name="Oval 23"/>
          <p:cNvSpPr/>
          <p:nvPr/>
        </p:nvSpPr>
        <p:spPr>
          <a:xfrm>
            <a:off x="7977872" y="5092261"/>
            <a:ext cx="136634" cy="144517"/>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en-US" sz="1800">
              <a:solidFill>
                <a:srgbClr val="000000"/>
              </a:solidFill>
              <a:latin typeface="Century Schoolbook" charset="0"/>
            </a:endParaRPr>
          </a:p>
        </p:txBody>
      </p:sp>
      <p:cxnSp>
        <p:nvCxnSpPr>
          <p:cNvPr id="31" name="Straight Connector 30"/>
          <p:cNvCxnSpPr>
            <a:stCxn id="25" idx="6"/>
            <a:endCxn id="26" idx="2"/>
          </p:cNvCxnSpPr>
          <p:nvPr/>
        </p:nvCxnSpPr>
        <p:spPr>
          <a:xfrm flipV="1">
            <a:off x="5150986" y="4962412"/>
            <a:ext cx="306136" cy="28392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33" name="Straight Connector 32"/>
          <p:cNvCxnSpPr>
            <a:stCxn id="26" idx="6"/>
            <a:endCxn id="27" idx="2"/>
          </p:cNvCxnSpPr>
          <p:nvPr/>
        </p:nvCxnSpPr>
        <p:spPr>
          <a:xfrm flipV="1">
            <a:off x="6508347" y="5223180"/>
            <a:ext cx="750784" cy="1346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875828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Perspective/Questions?</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Perspective</a:t>
            </a:r>
          </a:p>
          <a:p>
            <a:r>
              <a:rPr lang="en-US" sz="2400" dirty="0"/>
              <a:t>F</a:t>
            </a:r>
            <a:r>
              <a:rPr lang="en-US" sz="2400" dirty="0" smtClean="0"/>
              <a:t>ast, eventually consistent protocol</a:t>
            </a:r>
          </a:p>
          <a:p>
            <a:r>
              <a:rPr lang="en-US" sz="2400" dirty="0" smtClean="0"/>
              <a:t>Low traffic in the system</a:t>
            </a:r>
          </a:p>
          <a:p>
            <a:endParaRPr lang="en-US" sz="2400" dirty="0"/>
          </a:p>
          <a:p>
            <a:pPr marL="0" indent="0">
              <a:buNone/>
            </a:pPr>
            <a:r>
              <a:rPr lang="en-US" sz="2400" dirty="0" smtClean="0"/>
              <a:t>Potential problems:</a:t>
            </a:r>
            <a:endParaRPr lang="en-US" sz="2400" dirty="0"/>
          </a:p>
          <a:p>
            <a:r>
              <a:rPr lang="en-US" sz="2400" dirty="0" smtClean="0"/>
              <a:t>Weird topology can decrease performance</a:t>
            </a:r>
          </a:p>
          <a:p>
            <a:r>
              <a:rPr lang="en-US" sz="2400" dirty="0" smtClean="0"/>
              <a:t>Byzantine Failures</a:t>
            </a:r>
          </a:p>
          <a:p>
            <a:endParaRPr lang="en-US" sz="2400" dirty="0" smtClean="0"/>
          </a:p>
          <a:p>
            <a:endParaRPr lang="en-US" sz="2400" dirty="0"/>
          </a:p>
        </p:txBody>
      </p:sp>
    </p:spTree>
    <p:extLst>
      <p:ext uri="{BB962C8B-B14F-4D97-AF65-F5344CB8AC3E}">
        <p14:creationId xmlns:p14="http://schemas.microsoft.com/office/powerpoint/2010/main" val="17432316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Astrolabe: </a:t>
            </a:r>
            <a:r>
              <a:rPr lang="en-US" dirty="0"/>
              <a:t>a</a:t>
            </a:r>
            <a:r>
              <a:rPr lang="en-US" altLang="en-US" dirty="0" smtClean="0"/>
              <a:t> robust and scalable technology for distributed system monitoring, management, and data mining</a:t>
            </a:r>
            <a:endParaRPr lang="en-US" dirty="0"/>
          </a:p>
        </p:txBody>
      </p:sp>
      <p:sp>
        <p:nvSpPr>
          <p:cNvPr id="3" name="Text Placeholder 2"/>
          <p:cNvSpPr>
            <a:spLocks noGrp="1"/>
          </p:cNvSpPr>
          <p:nvPr>
            <p:ph type="body" idx="1"/>
          </p:nvPr>
        </p:nvSpPr>
        <p:spPr/>
        <p:txBody>
          <a:bodyPr/>
          <a:lstStyle/>
          <a:p>
            <a:r>
              <a:rPr lang="en-US" altLang="en-US" dirty="0" err="1"/>
              <a:t>Robbert</a:t>
            </a:r>
            <a:r>
              <a:rPr lang="en-US" altLang="en-US" dirty="0"/>
              <a:t> van </a:t>
            </a:r>
            <a:r>
              <a:rPr lang="en-US" altLang="en-US" dirty="0" err="1"/>
              <a:t>Renesse</a:t>
            </a:r>
            <a:r>
              <a:rPr lang="en-US" altLang="en-US" dirty="0"/>
              <a:t>, Kenneth P. Birman, and Werner </a:t>
            </a:r>
            <a:r>
              <a:rPr lang="en-US" altLang="en-US" dirty="0" err="1" smtClean="0"/>
              <a:t>Vogels</a:t>
            </a:r>
            <a:endParaRPr lang="en-US" altLang="en-US" dirty="0"/>
          </a:p>
        </p:txBody>
      </p:sp>
    </p:spTree>
    <p:extLst>
      <p:ext uri="{BB962C8B-B14F-4D97-AF65-F5344CB8AC3E}">
        <p14:creationId xmlns:p14="http://schemas.microsoft.com/office/powerpoint/2010/main" val="1565581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5" name="TextBox 6"/>
          <p:cNvSpPr txBox="1">
            <a:spLocks noChangeArrowheads="1"/>
          </p:cNvSpPr>
          <p:nvPr/>
        </p:nvSpPr>
        <p:spPr bwMode="auto">
          <a:xfrm>
            <a:off x="3105808" y="4297855"/>
            <a:ext cx="21002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solidFill>
                  <a:srgbClr val="5A160B"/>
                </a:solidFill>
                <a:latin typeface="+mn-lt"/>
              </a:rPr>
              <a:t>Ken Birman</a:t>
            </a:r>
          </a:p>
          <a:p>
            <a:pPr eaLnBrk="1" hangingPunct="1"/>
            <a:r>
              <a:rPr lang="en-US" altLang="en-US" sz="1800">
                <a:solidFill>
                  <a:srgbClr val="5A160B"/>
                </a:solidFill>
                <a:latin typeface="+mn-lt"/>
              </a:rPr>
              <a:t>Cornell Univ.</a:t>
            </a:r>
          </a:p>
          <a:p>
            <a:pPr eaLnBrk="1" hangingPunct="1"/>
            <a:endParaRPr lang="en-US" altLang="en-US" sz="1800">
              <a:solidFill>
                <a:srgbClr val="5A160B"/>
              </a:solidFill>
              <a:latin typeface="+mn-lt"/>
            </a:endParaRPr>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25208" y="2519855"/>
            <a:ext cx="16764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5696608" y="4359768"/>
            <a:ext cx="228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solidFill>
                  <a:srgbClr val="5A160B"/>
                </a:solidFill>
                <a:latin typeface="+mn-lt"/>
              </a:rPr>
              <a:t>Robbert van Renesse</a:t>
            </a:r>
          </a:p>
          <a:p>
            <a:pPr eaLnBrk="1" hangingPunct="1"/>
            <a:r>
              <a:rPr lang="en-US" altLang="en-US" sz="1800">
                <a:solidFill>
                  <a:srgbClr val="5A160B"/>
                </a:solidFill>
                <a:latin typeface="+mn-lt"/>
              </a:rPr>
              <a:t>Cornell Univ.</a:t>
            </a:r>
          </a:p>
          <a:p>
            <a:pPr eaLnBrk="1" hangingPunct="1"/>
            <a:endParaRPr lang="en-US" altLang="en-US" sz="1800">
              <a:solidFill>
                <a:srgbClr val="5A160B"/>
              </a:solidFill>
              <a:latin typeface="+mn-lt"/>
            </a:endParaRPr>
          </a:p>
        </p:txBody>
      </p:sp>
      <p:sp>
        <p:nvSpPr>
          <p:cNvPr id="9" name="TextBox 10"/>
          <p:cNvSpPr txBox="1">
            <a:spLocks noChangeArrowheads="1"/>
          </p:cNvSpPr>
          <p:nvPr/>
        </p:nvSpPr>
        <p:spPr bwMode="auto">
          <a:xfrm>
            <a:off x="8739353" y="4359768"/>
            <a:ext cx="228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dirty="0">
                <a:solidFill>
                  <a:srgbClr val="5A160B"/>
                </a:solidFill>
                <a:latin typeface="+mn-lt"/>
              </a:rPr>
              <a:t>Werner </a:t>
            </a:r>
            <a:r>
              <a:rPr lang="en-US" altLang="en-US" sz="1800" dirty="0" err="1">
                <a:solidFill>
                  <a:srgbClr val="5A160B"/>
                </a:solidFill>
                <a:latin typeface="+mn-lt"/>
              </a:rPr>
              <a:t>Vogels</a:t>
            </a:r>
            <a:endParaRPr lang="en-US" altLang="en-US" sz="1800" dirty="0">
              <a:solidFill>
                <a:srgbClr val="5A160B"/>
              </a:solidFill>
              <a:latin typeface="+mn-lt"/>
            </a:endParaRPr>
          </a:p>
          <a:p>
            <a:pPr eaLnBrk="1" hangingPunct="1"/>
            <a:r>
              <a:rPr lang="en-US" altLang="en-US" sz="1800" dirty="0" err="1">
                <a:solidFill>
                  <a:srgbClr val="5A160B"/>
                </a:solidFill>
                <a:latin typeface="+mn-lt"/>
              </a:rPr>
              <a:t>Amazon.com</a:t>
            </a:r>
            <a:r>
              <a:rPr lang="en-US" altLang="en-US" sz="1800" dirty="0">
                <a:solidFill>
                  <a:srgbClr val="5A160B"/>
                </a:solidFill>
                <a:latin typeface="+mn-lt"/>
              </a:rPr>
              <a:t> CTO</a:t>
            </a:r>
          </a:p>
          <a:p>
            <a:pPr eaLnBrk="1" hangingPunct="1"/>
            <a:endParaRPr lang="en-US" altLang="en-US" sz="1800" dirty="0">
              <a:solidFill>
                <a:srgbClr val="5A160B"/>
              </a:solidFill>
              <a:latin typeface="+mn-lt"/>
            </a:endParaRPr>
          </a:p>
        </p:txBody>
      </p:sp>
      <p:pic>
        <p:nvPicPr>
          <p:cNvPr id="10" name="Picture 9"/>
          <p:cNvPicPr>
            <a:picLocks noChangeAspect="1"/>
          </p:cNvPicPr>
          <p:nvPr/>
        </p:nvPicPr>
        <p:blipFill>
          <a:blip r:embed="rId4"/>
          <a:stretch>
            <a:fillRect/>
          </a:stretch>
        </p:blipFill>
        <p:spPr>
          <a:xfrm>
            <a:off x="8820808" y="2519855"/>
            <a:ext cx="1792013" cy="1792013"/>
          </a:xfrm>
          <a:prstGeom prst="rect">
            <a:avLst/>
          </a:prstGeom>
        </p:spPr>
      </p:pic>
      <p:pic>
        <p:nvPicPr>
          <p:cNvPr id="12" name="Picture 11"/>
          <p:cNvPicPr>
            <a:picLocks noChangeAspect="1"/>
          </p:cNvPicPr>
          <p:nvPr/>
        </p:nvPicPr>
        <p:blipFill rotWithShape="1">
          <a:blip r:embed="rId5"/>
          <a:srcRect l="29534" t="-1" b="754"/>
          <a:stretch/>
        </p:blipFill>
        <p:spPr>
          <a:xfrm>
            <a:off x="2939346" y="2519855"/>
            <a:ext cx="1893608" cy="1778000"/>
          </a:xfrm>
          <a:prstGeom prst="rect">
            <a:avLst/>
          </a:prstGeom>
        </p:spPr>
      </p:pic>
    </p:spTree>
    <p:extLst>
      <p:ext uri="{BB962C8B-B14F-4D97-AF65-F5344CB8AC3E}">
        <p14:creationId xmlns:p14="http://schemas.microsoft.com/office/powerpoint/2010/main" val="398481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sz="2400" dirty="0"/>
              <a:t>R</a:t>
            </a:r>
            <a:r>
              <a:rPr lang="en-US" sz="2400" dirty="0" smtClean="0"/>
              <a:t>ise </a:t>
            </a:r>
            <a:r>
              <a:rPr lang="en-US" sz="2400" dirty="0" smtClean="0"/>
              <a:t>of Web Services and computer-to-computer </a:t>
            </a:r>
            <a:r>
              <a:rPr lang="en-US" sz="2400" dirty="0" smtClean="0"/>
              <a:t>systems in 2000-s</a:t>
            </a:r>
            <a:endParaRPr lang="en-US" sz="2400" dirty="0" smtClean="0"/>
          </a:p>
          <a:p>
            <a:r>
              <a:rPr lang="en-US" sz="2400" dirty="0" smtClean="0"/>
              <a:t>Availability and scalability of the system matters more than consistency</a:t>
            </a:r>
          </a:p>
          <a:p>
            <a:r>
              <a:rPr lang="en-US" sz="2400" dirty="0" smtClean="0"/>
              <a:t>Applications require fast data mining</a:t>
            </a:r>
          </a:p>
          <a:p>
            <a:endParaRPr lang="en-US" sz="2400" dirty="0"/>
          </a:p>
        </p:txBody>
      </p:sp>
    </p:spTree>
    <p:extLst>
      <p:ext uri="{BB962C8B-B14F-4D97-AF65-F5344CB8AC3E}">
        <p14:creationId xmlns:p14="http://schemas.microsoft.com/office/powerpoint/2010/main" val="12295925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Build a system that </a:t>
            </a:r>
          </a:p>
          <a:p>
            <a:r>
              <a:rPr lang="en-US" sz="2400" dirty="0"/>
              <a:t>S</a:t>
            </a:r>
            <a:r>
              <a:rPr lang="en-US" sz="2400" dirty="0" smtClean="0"/>
              <a:t>upports scaling</a:t>
            </a:r>
          </a:p>
          <a:p>
            <a:r>
              <a:rPr lang="en-US" sz="2400" dirty="0" smtClean="0"/>
              <a:t>Fault-tolerant</a:t>
            </a:r>
          </a:p>
          <a:p>
            <a:r>
              <a:rPr lang="en-US" sz="2400" dirty="0" smtClean="0"/>
              <a:t>Has an eventual consistency</a:t>
            </a:r>
          </a:p>
          <a:p>
            <a:r>
              <a:rPr lang="en-US" sz="2400" dirty="0" smtClean="0"/>
              <a:t>Guarantees security</a:t>
            </a:r>
          </a:p>
          <a:p>
            <a:r>
              <a:rPr lang="en-US" sz="2400" dirty="0" smtClean="0"/>
              <a:t>Can be controlled through SQL syntax</a:t>
            </a:r>
            <a:endParaRPr lang="en-US" sz="2400" dirty="0"/>
          </a:p>
        </p:txBody>
      </p:sp>
    </p:spTree>
    <p:extLst>
      <p:ext uri="{BB962C8B-B14F-4D97-AF65-F5344CB8AC3E}">
        <p14:creationId xmlns:p14="http://schemas.microsoft.com/office/powerpoint/2010/main" val="785992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8638" y="624110"/>
            <a:ext cx="8911687" cy="1280890"/>
          </a:xfrm>
        </p:spPr>
        <p:txBody>
          <a:bodyPr/>
          <a:lstStyle/>
          <a:p>
            <a:r>
              <a:rPr lang="en-US" dirty="0" smtClean="0"/>
              <a:t>Overview</a:t>
            </a:r>
            <a:endParaRPr lang="en-US" dirty="0"/>
          </a:p>
        </p:txBody>
      </p:sp>
      <p:sp>
        <p:nvSpPr>
          <p:cNvPr id="3" name="Content Placeholder 2"/>
          <p:cNvSpPr>
            <a:spLocks noGrp="1"/>
          </p:cNvSpPr>
          <p:nvPr>
            <p:ph idx="1"/>
          </p:nvPr>
        </p:nvSpPr>
        <p:spPr>
          <a:xfrm>
            <a:off x="3174999" y="1905000"/>
            <a:ext cx="8915400" cy="3777622"/>
          </a:xfrm>
        </p:spPr>
        <p:txBody>
          <a:bodyPr>
            <a:normAutofit/>
          </a:bodyPr>
          <a:lstStyle/>
          <a:p>
            <a:r>
              <a:rPr lang="en-US" altLang="en-US" sz="2400" smtClean="0"/>
              <a:t>Design </a:t>
            </a:r>
            <a:r>
              <a:rPr lang="en-US" altLang="en-US" sz="2400" dirty="0"/>
              <a:t>principles</a:t>
            </a:r>
          </a:p>
          <a:p>
            <a:pPr lvl="1"/>
            <a:r>
              <a:rPr lang="en-US" altLang="en-US" sz="2000" dirty="0"/>
              <a:t>Scalability through hierarchy</a:t>
            </a:r>
          </a:p>
          <a:p>
            <a:pPr lvl="1"/>
            <a:r>
              <a:rPr lang="en-US" altLang="en-US" sz="2000" dirty="0"/>
              <a:t>Flexibility through mobile code</a:t>
            </a:r>
          </a:p>
          <a:p>
            <a:pPr lvl="1"/>
            <a:r>
              <a:rPr lang="en-US" altLang="en-US" sz="2000" dirty="0"/>
              <a:t>Robustness through a randomized p2p protocol</a:t>
            </a:r>
          </a:p>
          <a:p>
            <a:pPr lvl="1"/>
            <a:r>
              <a:rPr lang="en-US" altLang="en-US" sz="2000" dirty="0"/>
              <a:t>Security through certificates</a:t>
            </a:r>
          </a:p>
          <a:p>
            <a:r>
              <a:rPr lang="en-US" altLang="en-US" sz="2400" dirty="0"/>
              <a:t>Now used in </a:t>
            </a:r>
            <a:r>
              <a:rPr lang="en-US" altLang="en-US" sz="2400" dirty="0" err="1"/>
              <a:t>Amazon.com</a:t>
            </a:r>
            <a:endParaRPr lang="en-US" altLang="en-US" sz="2400" dirty="0"/>
          </a:p>
          <a:p>
            <a:endParaRPr lang="en-US" sz="2400" dirty="0"/>
          </a:p>
        </p:txBody>
      </p:sp>
    </p:spTree>
    <p:extLst>
      <p:ext uri="{BB962C8B-B14F-4D97-AF65-F5344CB8AC3E}">
        <p14:creationId xmlns:p14="http://schemas.microsoft.com/office/powerpoint/2010/main" val="17928052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6"/>
          <p:cNvSpPr>
            <a:spLocks noGrp="1"/>
          </p:cNvSpPr>
          <p:nvPr>
            <p:ph type="title"/>
          </p:nvPr>
        </p:nvSpPr>
        <p:spPr bwMode="auto"/>
        <p:txBody>
          <a:bodyPr/>
          <a:lstStyle/>
          <a:p>
            <a:pPr eaLnBrk="1" hangingPunct="1"/>
            <a:r>
              <a:rPr lang="en-US" altLang="en-US" cap="none"/>
              <a:t>ZONE AND MIB</a:t>
            </a:r>
          </a:p>
        </p:txBody>
      </p:sp>
      <p:sp>
        <p:nvSpPr>
          <p:cNvPr id="79875" name="Content Placeholder 5"/>
          <p:cNvSpPr>
            <a:spLocks noGrp="1"/>
          </p:cNvSpPr>
          <p:nvPr>
            <p:ph sz="quarter" idx="1"/>
          </p:nvPr>
        </p:nvSpPr>
        <p:spPr>
          <a:xfrm>
            <a:off x="2981593" y="1643063"/>
            <a:ext cx="5607050" cy="4572000"/>
          </a:xfrm>
        </p:spPr>
        <p:txBody>
          <a:bodyPr/>
          <a:lstStyle/>
          <a:p>
            <a:pPr eaLnBrk="1" hangingPunct="1"/>
            <a:endParaRPr lang="en-US" altLang="en-US" dirty="0"/>
          </a:p>
          <a:p>
            <a:pPr eaLnBrk="1" hangingPunct="1"/>
            <a:r>
              <a:rPr lang="en-US" altLang="en-US" dirty="0"/>
              <a:t>Zone name: path of zone identifiers from the root</a:t>
            </a:r>
          </a:p>
          <a:p>
            <a:pPr eaLnBrk="1" hangingPunct="1"/>
            <a:r>
              <a:rPr lang="en-US" altLang="en-US" dirty="0"/>
              <a:t>Management Information Base(MIB): attribute list containing the information associated with the zone</a:t>
            </a:r>
          </a:p>
          <a:p>
            <a:pPr lvl="1" eaLnBrk="1" hangingPunct="1"/>
            <a:r>
              <a:rPr lang="en-US" altLang="en-US" dirty="0"/>
              <a:t>Each agent has a local copy of the root MIB, the MIBs of each child of the root</a:t>
            </a:r>
          </a:p>
          <a:p>
            <a:pPr lvl="1" eaLnBrk="1" hangingPunct="1"/>
            <a:r>
              <a:rPr lang="en-US" altLang="en-US" dirty="0"/>
              <a:t>Each agent maintains MIB list of child zones</a:t>
            </a:r>
          </a:p>
          <a:p>
            <a:pPr eaLnBrk="1" hangingPunct="1"/>
            <a:endParaRPr lang="en-US" altLang="en-US" dirty="0"/>
          </a:p>
        </p:txBody>
      </p:sp>
      <p:pic>
        <p:nvPicPr>
          <p:cNvPr id="7987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7311" y="0"/>
            <a:ext cx="25273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884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Title 1"/>
          <p:cNvSpPr>
            <a:spLocks noGrp="1"/>
          </p:cNvSpPr>
          <p:nvPr>
            <p:ph type="title"/>
          </p:nvPr>
        </p:nvSpPr>
        <p:spPr bwMode="auto"/>
        <p:txBody>
          <a:bodyPr/>
          <a:lstStyle/>
          <a:p>
            <a:pPr eaLnBrk="1" hangingPunct="1"/>
            <a:r>
              <a:rPr lang="en-US" altLang="en-US" cap="none"/>
              <a:t>GOSSIP PROTOCOL</a:t>
            </a:r>
          </a:p>
        </p:txBody>
      </p:sp>
      <p:sp>
        <p:nvSpPr>
          <p:cNvPr id="80899" name="Content Placeholder 2"/>
          <p:cNvSpPr>
            <a:spLocks noGrp="1"/>
          </p:cNvSpPr>
          <p:nvPr>
            <p:ph sz="quarter" idx="1"/>
          </p:nvPr>
        </p:nvSpPr>
        <p:spPr>
          <a:xfrm>
            <a:off x="2592925" y="1905000"/>
            <a:ext cx="7467600" cy="4873625"/>
          </a:xfrm>
        </p:spPr>
        <p:txBody>
          <a:bodyPr/>
          <a:lstStyle/>
          <a:p>
            <a:pPr eaLnBrk="1" hangingPunct="1"/>
            <a:r>
              <a:rPr lang="en-US" altLang="en-US"/>
              <a:t>Epidemic p2p protocol to propagate information</a:t>
            </a:r>
          </a:p>
          <a:p>
            <a:pPr eaLnBrk="1" hangingPunct="1"/>
            <a:r>
              <a:rPr lang="en-US" altLang="en-US" dirty="0"/>
              <a:t>Each zone elects a set of representative agents to gossip on behalf of that zone.</a:t>
            </a:r>
          </a:p>
          <a:p>
            <a:pPr lvl="1" eaLnBrk="1" hangingPunct="1"/>
            <a:r>
              <a:rPr lang="en-US" altLang="en-US" dirty="0"/>
              <a:t>An agent may represent more than one zone</a:t>
            </a:r>
          </a:p>
          <a:p>
            <a:pPr eaLnBrk="1" hangingPunct="1"/>
            <a:r>
              <a:rPr lang="en-US" altLang="en-US" dirty="0"/>
              <a:t>Each agent periodically gossips</a:t>
            </a:r>
          </a:p>
          <a:p>
            <a:pPr lvl="1" eaLnBrk="1" hangingPunct="1"/>
            <a:r>
              <a:rPr lang="en-US" altLang="en-US" dirty="0"/>
              <a:t>Picks one of the child zones at random,</a:t>
            </a:r>
          </a:p>
          <a:p>
            <a:pPr lvl="1" eaLnBrk="1" hangingPunct="1"/>
            <a:r>
              <a:rPr lang="en-US" altLang="en-US" dirty="0"/>
              <a:t>Picks a random agent from child’s list</a:t>
            </a:r>
          </a:p>
          <a:p>
            <a:pPr lvl="1" eaLnBrk="1" hangingPunct="1"/>
            <a:r>
              <a:rPr lang="en-US" altLang="en-US" dirty="0"/>
              <a:t>Sends attributes of all the child zones up to root level.</a:t>
            </a:r>
          </a:p>
          <a:p>
            <a:pPr eaLnBrk="1" hangingPunct="1"/>
            <a:r>
              <a:rPr lang="en-US" altLang="en-US" dirty="0"/>
              <a:t>Gossip spreads quickly, </a:t>
            </a:r>
            <a:r>
              <a:rPr lang="en-US" altLang="en-US" dirty="0">
                <a:solidFill>
                  <a:srgbClr val="FF0000"/>
                </a:solidFill>
              </a:rPr>
              <a:t>O(log n)</a:t>
            </a:r>
          </a:p>
          <a:p>
            <a:pPr eaLnBrk="1" hangingPunct="1"/>
            <a:r>
              <a:rPr lang="en-US" altLang="en-US" dirty="0"/>
              <a:t>For scalability, robustness, and rapid dissemination of updates, </a:t>
            </a:r>
            <a:r>
              <a:rPr lang="en-US" altLang="en-US" dirty="0">
                <a:solidFill>
                  <a:srgbClr val="FF0000"/>
                </a:solidFill>
              </a:rPr>
              <a:t>eventual consistency</a:t>
            </a:r>
            <a:r>
              <a:rPr lang="en-US" altLang="en-US" dirty="0"/>
              <a:t> is adopted.</a:t>
            </a:r>
            <a:endParaRPr lang="en-US" altLang="en-US" dirty="0">
              <a:solidFill>
                <a:srgbClr val="FF0000"/>
              </a:solidFill>
            </a:endParaRPr>
          </a:p>
        </p:txBody>
      </p:sp>
    </p:spTree>
    <p:extLst>
      <p:ext uri="{BB962C8B-B14F-4D97-AF65-F5344CB8AC3E}">
        <p14:creationId xmlns:p14="http://schemas.microsoft.com/office/powerpoint/2010/main" val="804039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bwMode="auto"/>
        <p:txBody>
          <a:bodyPr/>
          <a:lstStyle/>
          <a:p>
            <a:pPr eaLnBrk="1" hangingPunct="1"/>
            <a:r>
              <a:rPr lang="en-US" altLang="en-US" cap="none"/>
              <a:t>EVENTUAL CONSISTENCY	</a:t>
            </a:r>
          </a:p>
        </p:txBody>
      </p:sp>
      <p:sp>
        <p:nvSpPr>
          <p:cNvPr id="3" name="Content Placeholder 2"/>
          <p:cNvSpPr>
            <a:spLocks noGrp="1"/>
          </p:cNvSpPr>
          <p:nvPr>
            <p:ph sz="quarter" idx="1"/>
          </p:nvPr>
        </p:nvSpPr>
        <p:spPr>
          <a:xfrm>
            <a:off x="2592925" y="1984375"/>
            <a:ext cx="7467600" cy="4873625"/>
          </a:xfrm>
        </p:spPr>
        <p:txBody>
          <a:bodyPr>
            <a:normAutofit/>
          </a:bodyPr>
          <a:lstStyle/>
          <a:p>
            <a:pPr eaLnBrk="1" hangingPunct="1"/>
            <a:r>
              <a:rPr lang="en-US" altLang="en-US" sz="2400" dirty="0"/>
              <a:t>Probabilistic consistency</a:t>
            </a:r>
          </a:p>
          <a:p>
            <a:pPr eaLnBrk="1" hangingPunct="1"/>
            <a:r>
              <a:rPr lang="en-US" altLang="en-US" sz="2400" dirty="0"/>
              <a:t>Given an aggregate attribute </a:t>
            </a:r>
            <a:r>
              <a:rPr lang="en-US" altLang="en-US" sz="2400" i="1" dirty="0"/>
              <a:t>X </a:t>
            </a:r>
            <a:r>
              <a:rPr lang="en-US" altLang="en-US" sz="2400" dirty="0"/>
              <a:t>that depends on some other attribute </a:t>
            </a:r>
            <a:r>
              <a:rPr lang="en-US" altLang="en-US" sz="2400" i="1" dirty="0"/>
              <a:t>Y</a:t>
            </a:r>
          </a:p>
          <a:p>
            <a:pPr lvl="1" eaLnBrk="1" hangingPunct="1"/>
            <a:r>
              <a:rPr lang="en-US" altLang="en-US" sz="2400" dirty="0"/>
              <a:t>When an update </a:t>
            </a:r>
            <a:r>
              <a:rPr lang="en-US" altLang="en-US" sz="2400" i="1" dirty="0"/>
              <a:t>u </a:t>
            </a:r>
            <a:r>
              <a:rPr lang="en-US" altLang="en-US" sz="2400" dirty="0"/>
              <a:t>is made to </a:t>
            </a:r>
            <a:r>
              <a:rPr lang="en-US" altLang="en-US" sz="2400" i="1" dirty="0"/>
              <a:t>Y</a:t>
            </a:r>
            <a:r>
              <a:rPr lang="en-US" altLang="en-US" sz="2400" dirty="0"/>
              <a:t>, either </a:t>
            </a:r>
            <a:r>
              <a:rPr lang="en-US" altLang="en-US" sz="2400" i="1" dirty="0"/>
              <a:t>u </a:t>
            </a:r>
            <a:r>
              <a:rPr lang="en-US" altLang="en-US" sz="2400" dirty="0"/>
              <a:t>itself, or an update to </a:t>
            </a:r>
            <a:r>
              <a:rPr lang="en-US" altLang="en-US" sz="2400" i="1" dirty="0"/>
              <a:t>Y </a:t>
            </a:r>
            <a:r>
              <a:rPr lang="en-US" altLang="en-US" sz="2400" dirty="0"/>
              <a:t>made after </a:t>
            </a:r>
            <a:r>
              <a:rPr lang="en-US" altLang="en-US" sz="2400" i="1" dirty="0"/>
              <a:t>u</a:t>
            </a:r>
            <a:r>
              <a:rPr lang="en-US" altLang="en-US" sz="2400" dirty="0"/>
              <a:t>, is eventually reflected in </a:t>
            </a:r>
            <a:r>
              <a:rPr lang="en-US" altLang="en-US" sz="2400" i="1" dirty="0"/>
              <a:t>X</a:t>
            </a:r>
          </a:p>
          <a:p>
            <a:pPr lvl="1" eaLnBrk="1" hangingPunct="1"/>
            <a:r>
              <a:rPr lang="en-US" altLang="en-US" sz="2400" dirty="0"/>
              <a:t>With probability </a:t>
            </a:r>
            <a:r>
              <a:rPr lang="en-US" altLang="en-US" sz="2400" dirty="0">
                <a:solidFill>
                  <a:srgbClr val="5A160B"/>
                </a:solidFill>
              </a:rPr>
              <a:t>1</a:t>
            </a:r>
          </a:p>
        </p:txBody>
      </p:sp>
    </p:spTree>
    <p:extLst>
      <p:ext uri="{BB962C8B-B14F-4D97-AF65-F5344CB8AC3E}">
        <p14:creationId xmlns:p14="http://schemas.microsoft.com/office/powerpoint/2010/main" val="108700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EPIDEMIC ALGORITHM FOR REPLICATED DATABASE MAINTENANCE</a:t>
            </a:r>
          </a:p>
        </p:txBody>
      </p:sp>
      <p:sp>
        <p:nvSpPr>
          <p:cNvPr id="3" name="Text Placeholder 2"/>
          <p:cNvSpPr>
            <a:spLocks noGrp="1"/>
          </p:cNvSpPr>
          <p:nvPr>
            <p:ph type="body" idx="1"/>
          </p:nvPr>
        </p:nvSpPr>
        <p:spPr/>
        <p:txBody>
          <a:bodyPr/>
          <a:lstStyle/>
          <a:p>
            <a:r>
              <a:rPr lang="en-US" dirty="0" smtClean="0"/>
              <a:t>Xerox </a:t>
            </a:r>
            <a:r>
              <a:rPr lang="en-US" dirty="0" smtClean="0"/>
              <a:t>Palo Alto Research Center </a:t>
            </a:r>
            <a:r>
              <a:rPr lang="en-US" dirty="0" smtClean="0"/>
              <a:t>1987</a:t>
            </a:r>
            <a:endParaRPr lang="en-US" dirty="0"/>
          </a:p>
        </p:txBody>
      </p:sp>
    </p:spTree>
    <p:extLst>
      <p:ext uri="{BB962C8B-B14F-4D97-AF65-F5344CB8AC3E}">
        <p14:creationId xmlns:p14="http://schemas.microsoft.com/office/powerpoint/2010/main" val="800878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altLang="en-US" sz="3200"/>
              <a:t>ASTROLABE IS A FLEXIBLE MONITORING OVERLAY</a:t>
            </a:r>
          </a:p>
        </p:txBody>
      </p:sp>
      <p:grpSp>
        <p:nvGrpSpPr>
          <p:cNvPr id="2" name="Group 3"/>
          <p:cNvGrpSpPr>
            <a:grpSpLocks noGrp="1" noRot="1"/>
          </p:cNvGrpSpPr>
          <p:nvPr/>
        </p:nvGrpSpPr>
        <p:grpSpPr bwMode="auto">
          <a:xfrm>
            <a:off x="4724400" y="4876800"/>
            <a:ext cx="3657600" cy="992188"/>
            <a:chOff x="2016" y="3072"/>
            <a:chExt cx="2304" cy="625"/>
          </a:xfrm>
        </p:grpSpPr>
        <p:sp>
          <p:nvSpPr>
            <p:cNvPr id="3" name="Rectangle 4"/>
            <p:cNvSpPr>
              <a:spLocks noChangeArrowheads="1"/>
            </p:cNvSpPr>
            <p:nvPr/>
          </p:nvSpPr>
          <p:spPr bwMode="auto">
            <a:xfrm>
              <a:off x="201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Name</a:t>
              </a:r>
            </a:p>
          </p:txBody>
        </p:sp>
        <p:sp>
          <p:nvSpPr>
            <p:cNvPr id="4" name="Rectangle 5"/>
            <p:cNvSpPr>
              <a:spLocks noChangeArrowheads="1"/>
            </p:cNvSpPr>
            <p:nvPr/>
          </p:nvSpPr>
          <p:spPr bwMode="auto">
            <a:xfrm>
              <a:off x="2400"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Time</a:t>
              </a:r>
            </a:p>
          </p:txBody>
        </p:sp>
        <p:sp>
          <p:nvSpPr>
            <p:cNvPr id="5" name="Rectangle 6"/>
            <p:cNvSpPr>
              <a:spLocks noChangeArrowheads="1"/>
            </p:cNvSpPr>
            <p:nvPr/>
          </p:nvSpPr>
          <p:spPr bwMode="auto">
            <a:xfrm>
              <a:off x="2784"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Load</a:t>
              </a:r>
            </a:p>
          </p:txBody>
        </p:sp>
        <p:sp>
          <p:nvSpPr>
            <p:cNvPr id="6" name="Rectangle 7"/>
            <p:cNvSpPr>
              <a:spLocks noChangeArrowheads="1"/>
            </p:cNvSpPr>
            <p:nvPr/>
          </p:nvSpPr>
          <p:spPr bwMode="auto">
            <a:xfrm>
              <a:off x="3168"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Weblogic?</a:t>
              </a:r>
            </a:p>
          </p:txBody>
        </p:sp>
        <p:sp>
          <p:nvSpPr>
            <p:cNvPr id="7" name="Rectangle 8"/>
            <p:cNvSpPr>
              <a:spLocks noChangeArrowheads="1"/>
            </p:cNvSpPr>
            <p:nvPr/>
          </p:nvSpPr>
          <p:spPr bwMode="auto">
            <a:xfrm>
              <a:off x="3552"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SMTP?</a:t>
              </a:r>
            </a:p>
          </p:txBody>
        </p:sp>
        <p:sp>
          <p:nvSpPr>
            <p:cNvPr id="8" name="Rectangle 9"/>
            <p:cNvSpPr>
              <a:spLocks noChangeArrowheads="1"/>
            </p:cNvSpPr>
            <p:nvPr/>
          </p:nvSpPr>
          <p:spPr bwMode="auto">
            <a:xfrm>
              <a:off x="393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Word Version</a:t>
              </a:r>
            </a:p>
          </p:txBody>
        </p:sp>
        <p:sp>
          <p:nvSpPr>
            <p:cNvPr id="9" name="Rectangle 10"/>
            <p:cNvSpPr>
              <a:spLocks noChangeArrowheads="1"/>
            </p:cNvSpPr>
            <p:nvPr/>
          </p:nvSpPr>
          <p:spPr bwMode="auto">
            <a:xfrm>
              <a:off x="201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swift</a:t>
              </a:r>
            </a:p>
          </p:txBody>
        </p:sp>
        <p:sp>
          <p:nvSpPr>
            <p:cNvPr id="10" name="Rectangle 11"/>
            <p:cNvSpPr>
              <a:spLocks noChangeArrowheads="1"/>
            </p:cNvSpPr>
            <p:nvPr/>
          </p:nvSpPr>
          <p:spPr bwMode="auto">
            <a:xfrm>
              <a:off x="2400"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2003</a:t>
              </a:r>
            </a:p>
          </p:txBody>
        </p:sp>
        <p:sp>
          <p:nvSpPr>
            <p:cNvPr id="11" name="Rectangle 12"/>
            <p:cNvSpPr>
              <a:spLocks noChangeArrowheads="1"/>
            </p:cNvSpPr>
            <p:nvPr/>
          </p:nvSpPr>
          <p:spPr bwMode="auto">
            <a:xfrm>
              <a:off x="2784"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.67</a:t>
              </a:r>
            </a:p>
          </p:txBody>
        </p:sp>
        <p:sp>
          <p:nvSpPr>
            <p:cNvPr id="12" name="Rectangle 13"/>
            <p:cNvSpPr>
              <a:spLocks noChangeArrowheads="1"/>
            </p:cNvSpPr>
            <p:nvPr/>
          </p:nvSpPr>
          <p:spPr bwMode="auto">
            <a:xfrm>
              <a:off x="3168"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13" name="Rectangle 14"/>
            <p:cNvSpPr>
              <a:spLocks noChangeArrowheads="1"/>
            </p:cNvSpPr>
            <p:nvPr/>
          </p:nvSpPr>
          <p:spPr bwMode="auto">
            <a:xfrm>
              <a:off x="3552"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4" name="Rectangle 15"/>
            <p:cNvSpPr>
              <a:spLocks noChangeArrowheads="1"/>
            </p:cNvSpPr>
            <p:nvPr/>
          </p:nvSpPr>
          <p:spPr bwMode="auto">
            <a:xfrm>
              <a:off x="393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6.2</a:t>
              </a:r>
            </a:p>
          </p:txBody>
        </p:sp>
        <p:sp>
          <p:nvSpPr>
            <p:cNvPr id="15" name="Rectangle 16"/>
            <p:cNvSpPr>
              <a:spLocks noChangeArrowheads="1"/>
            </p:cNvSpPr>
            <p:nvPr/>
          </p:nvSpPr>
          <p:spPr bwMode="auto">
            <a:xfrm>
              <a:off x="201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falcon</a:t>
              </a:r>
            </a:p>
          </p:txBody>
        </p:sp>
        <p:sp>
          <p:nvSpPr>
            <p:cNvPr id="16" name="Rectangle 17"/>
            <p:cNvSpPr>
              <a:spLocks noChangeArrowheads="1"/>
            </p:cNvSpPr>
            <p:nvPr/>
          </p:nvSpPr>
          <p:spPr bwMode="auto">
            <a:xfrm>
              <a:off x="2400"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1976</a:t>
              </a:r>
            </a:p>
          </p:txBody>
        </p:sp>
        <p:sp>
          <p:nvSpPr>
            <p:cNvPr id="17" name="Rectangle 18"/>
            <p:cNvSpPr>
              <a:spLocks noChangeArrowheads="1"/>
            </p:cNvSpPr>
            <p:nvPr/>
          </p:nvSpPr>
          <p:spPr bwMode="auto">
            <a:xfrm>
              <a:off x="2784"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2.7</a:t>
              </a:r>
            </a:p>
          </p:txBody>
        </p:sp>
        <p:sp>
          <p:nvSpPr>
            <p:cNvPr id="18" name="Rectangle 19"/>
            <p:cNvSpPr>
              <a:spLocks noChangeArrowheads="1"/>
            </p:cNvSpPr>
            <p:nvPr/>
          </p:nvSpPr>
          <p:spPr bwMode="auto">
            <a:xfrm>
              <a:off x="3168"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9" name="Rectangle 20"/>
            <p:cNvSpPr>
              <a:spLocks noChangeArrowheads="1"/>
            </p:cNvSpPr>
            <p:nvPr/>
          </p:nvSpPr>
          <p:spPr bwMode="auto">
            <a:xfrm>
              <a:off x="3552"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20" name="Rectangle 21"/>
            <p:cNvSpPr>
              <a:spLocks noChangeArrowheads="1"/>
            </p:cNvSpPr>
            <p:nvPr/>
          </p:nvSpPr>
          <p:spPr bwMode="auto">
            <a:xfrm>
              <a:off x="393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4.1</a:t>
              </a:r>
            </a:p>
          </p:txBody>
        </p:sp>
        <p:sp>
          <p:nvSpPr>
            <p:cNvPr id="21" name="Rectangle 22"/>
            <p:cNvSpPr>
              <a:spLocks noChangeArrowheads="1"/>
            </p:cNvSpPr>
            <p:nvPr/>
          </p:nvSpPr>
          <p:spPr bwMode="auto">
            <a:xfrm>
              <a:off x="201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cardinal</a:t>
              </a:r>
            </a:p>
          </p:txBody>
        </p:sp>
        <p:sp>
          <p:nvSpPr>
            <p:cNvPr id="22" name="Rectangle 23"/>
            <p:cNvSpPr>
              <a:spLocks noChangeArrowheads="1"/>
            </p:cNvSpPr>
            <p:nvPr/>
          </p:nvSpPr>
          <p:spPr bwMode="auto">
            <a:xfrm>
              <a:off x="2400"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2201</a:t>
              </a:r>
            </a:p>
          </p:txBody>
        </p:sp>
        <p:sp>
          <p:nvSpPr>
            <p:cNvPr id="23" name="Rectangle 24"/>
            <p:cNvSpPr>
              <a:spLocks noChangeArrowheads="1"/>
            </p:cNvSpPr>
            <p:nvPr/>
          </p:nvSpPr>
          <p:spPr bwMode="auto">
            <a:xfrm>
              <a:off x="2784"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3.5</a:t>
              </a:r>
            </a:p>
          </p:txBody>
        </p:sp>
        <p:sp>
          <p:nvSpPr>
            <p:cNvPr id="24" name="Rectangle 25"/>
            <p:cNvSpPr>
              <a:spLocks noChangeArrowheads="1"/>
            </p:cNvSpPr>
            <p:nvPr/>
          </p:nvSpPr>
          <p:spPr bwMode="auto">
            <a:xfrm>
              <a:off x="3168"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5" name="Rectangle 26"/>
            <p:cNvSpPr>
              <a:spLocks noChangeArrowheads="1"/>
            </p:cNvSpPr>
            <p:nvPr/>
          </p:nvSpPr>
          <p:spPr bwMode="auto">
            <a:xfrm>
              <a:off x="3552"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6" name="Rectangle 27"/>
            <p:cNvSpPr>
              <a:spLocks noChangeArrowheads="1"/>
            </p:cNvSpPr>
            <p:nvPr/>
          </p:nvSpPr>
          <p:spPr bwMode="auto">
            <a:xfrm>
              <a:off x="393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6.0</a:t>
              </a:r>
            </a:p>
          </p:txBody>
        </p:sp>
        <p:sp>
          <p:nvSpPr>
            <p:cNvPr id="27" name="Line 28"/>
            <p:cNvSpPr>
              <a:spLocks noChangeShapeType="1"/>
            </p:cNvSpPr>
            <p:nvPr/>
          </p:nvSpPr>
          <p:spPr bwMode="auto">
            <a:xfrm>
              <a:off x="2400"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Line 29"/>
            <p:cNvSpPr>
              <a:spLocks noChangeShapeType="1"/>
            </p:cNvSpPr>
            <p:nvPr/>
          </p:nvSpPr>
          <p:spPr bwMode="auto">
            <a:xfrm>
              <a:off x="2784"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 name="Line 30"/>
            <p:cNvSpPr>
              <a:spLocks noChangeShapeType="1"/>
            </p:cNvSpPr>
            <p:nvPr/>
          </p:nvSpPr>
          <p:spPr bwMode="auto">
            <a:xfrm>
              <a:off x="3168"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Line 31"/>
            <p:cNvSpPr>
              <a:spLocks noChangeShapeType="1"/>
            </p:cNvSpPr>
            <p:nvPr/>
          </p:nvSpPr>
          <p:spPr bwMode="auto">
            <a:xfrm>
              <a:off x="3552"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1" name="Line 32"/>
            <p:cNvSpPr>
              <a:spLocks noChangeShapeType="1"/>
            </p:cNvSpPr>
            <p:nvPr/>
          </p:nvSpPr>
          <p:spPr bwMode="auto">
            <a:xfrm>
              <a:off x="3936"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2" name="Line 33"/>
            <p:cNvSpPr>
              <a:spLocks noChangeShapeType="1"/>
            </p:cNvSpPr>
            <p:nvPr/>
          </p:nvSpPr>
          <p:spPr bwMode="auto">
            <a:xfrm>
              <a:off x="2016" y="3284"/>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3" name="Line 34"/>
            <p:cNvSpPr>
              <a:spLocks noChangeShapeType="1"/>
            </p:cNvSpPr>
            <p:nvPr/>
          </p:nvSpPr>
          <p:spPr bwMode="auto">
            <a:xfrm>
              <a:off x="2016" y="3428"/>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4" name="Line 35"/>
            <p:cNvSpPr>
              <a:spLocks noChangeShapeType="1"/>
            </p:cNvSpPr>
            <p:nvPr/>
          </p:nvSpPr>
          <p:spPr bwMode="auto">
            <a:xfrm>
              <a:off x="2016" y="3563"/>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5" name="Line 36"/>
            <p:cNvSpPr>
              <a:spLocks noChangeShapeType="1"/>
            </p:cNvSpPr>
            <p:nvPr/>
          </p:nvSpPr>
          <p:spPr bwMode="auto">
            <a:xfrm>
              <a:off x="2016"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6" name="Line 37"/>
            <p:cNvSpPr>
              <a:spLocks noChangeShapeType="1"/>
            </p:cNvSpPr>
            <p:nvPr/>
          </p:nvSpPr>
          <p:spPr bwMode="auto">
            <a:xfrm>
              <a:off x="4320"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7" name="Line 38"/>
            <p:cNvSpPr>
              <a:spLocks noChangeShapeType="1"/>
            </p:cNvSpPr>
            <p:nvPr/>
          </p:nvSpPr>
          <p:spPr bwMode="auto">
            <a:xfrm>
              <a:off x="2016" y="3072"/>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4038" name="Line 39"/>
            <p:cNvSpPr>
              <a:spLocks noChangeShapeType="1"/>
            </p:cNvSpPr>
            <p:nvPr/>
          </p:nvSpPr>
          <p:spPr bwMode="auto">
            <a:xfrm>
              <a:off x="2016" y="3697"/>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149544" name="Group 40"/>
          <p:cNvGraphicFramePr>
            <a:graphicFrameLocks noGrp="1"/>
          </p:cNvGraphicFramePr>
          <p:nvPr/>
        </p:nvGraphicFramePr>
        <p:xfrm>
          <a:off x="4724400" y="2819401"/>
          <a:ext cx="3657600" cy="111252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3"/>
                  </a:ext>
                </a:extLst>
              </a:tr>
            </a:tbl>
          </a:graphicData>
        </a:graphic>
      </p:graphicFrame>
      <p:pic>
        <p:nvPicPr>
          <p:cNvPr id="84045" name="Picture 77"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4384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46" name="Picture 78"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45720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47" name="Text Box 81"/>
          <p:cNvSpPr txBox="1">
            <a:spLocks noChangeArrowheads="1"/>
          </p:cNvSpPr>
          <p:nvPr/>
        </p:nvSpPr>
        <p:spPr bwMode="auto">
          <a:xfrm>
            <a:off x="1828800" y="41910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swift.cs.cornell.edu</a:t>
            </a:r>
          </a:p>
        </p:txBody>
      </p:sp>
      <p:sp>
        <p:nvSpPr>
          <p:cNvPr id="84048" name="Text Box 82"/>
          <p:cNvSpPr txBox="1">
            <a:spLocks noChangeArrowheads="1"/>
          </p:cNvSpPr>
          <p:nvPr/>
        </p:nvSpPr>
        <p:spPr bwMode="auto">
          <a:xfrm>
            <a:off x="1828800" y="63246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cardinal.cs.cornell.edu</a:t>
            </a:r>
          </a:p>
        </p:txBody>
      </p:sp>
      <p:sp>
        <p:nvSpPr>
          <p:cNvPr id="84049" name="Text Box 84"/>
          <p:cNvSpPr txBox="1">
            <a:spLocks noChangeArrowheads="1"/>
          </p:cNvSpPr>
          <p:nvPr/>
        </p:nvSpPr>
        <p:spPr bwMode="auto">
          <a:xfrm>
            <a:off x="4495800" y="4191000"/>
            <a:ext cx="617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2000" b="1">
                <a:latin typeface="Century Schoolbook" charset="0"/>
              </a:rPr>
              <a:t>Periodically, pull data from monitored systems</a:t>
            </a:r>
          </a:p>
        </p:txBody>
      </p:sp>
      <p:sp>
        <p:nvSpPr>
          <p:cNvPr id="149589" name="AutoShape 85"/>
          <p:cNvSpPr>
            <a:spLocks noChangeArrowheads="1"/>
          </p:cNvSpPr>
          <p:nvPr/>
        </p:nvSpPr>
        <p:spPr bwMode="auto">
          <a:xfrm>
            <a:off x="4114800" y="3276601"/>
            <a:ext cx="533400" cy="257175"/>
          </a:xfrm>
          <a:prstGeom prst="rightArrow">
            <a:avLst>
              <a:gd name="adj1" fmla="val 50000"/>
              <a:gd name="adj2" fmla="val 51852"/>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149590" name="AutoShape 86"/>
          <p:cNvSpPr>
            <a:spLocks noChangeArrowheads="1"/>
          </p:cNvSpPr>
          <p:nvPr/>
        </p:nvSpPr>
        <p:spPr bwMode="auto">
          <a:xfrm>
            <a:off x="4114800" y="5638801"/>
            <a:ext cx="533400" cy="257175"/>
          </a:xfrm>
          <a:prstGeom prst="rightArrow">
            <a:avLst>
              <a:gd name="adj1" fmla="val 50000"/>
              <a:gd name="adj2" fmla="val 51852"/>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graphicFrame>
        <p:nvGraphicFramePr>
          <p:cNvPr id="149591" name="Group 87"/>
          <p:cNvGraphicFramePr>
            <a:graphicFrameLocks noGrp="1"/>
          </p:cNvGraphicFramePr>
          <p:nvPr/>
        </p:nvGraphicFramePr>
        <p:xfrm>
          <a:off x="4724400" y="2819401"/>
          <a:ext cx="3657600" cy="111252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2271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3"/>
                  </a:ext>
                </a:extLst>
              </a:tr>
            </a:tbl>
          </a:graphicData>
        </a:graphic>
      </p:graphicFrame>
      <p:grpSp>
        <p:nvGrpSpPr>
          <p:cNvPr id="84039" name="Group 124"/>
          <p:cNvGrpSpPr>
            <a:grpSpLocks noGrp="1" noRot="1"/>
          </p:cNvGrpSpPr>
          <p:nvPr/>
        </p:nvGrpSpPr>
        <p:grpSpPr bwMode="auto">
          <a:xfrm>
            <a:off x="4724400" y="4876800"/>
            <a:ext cx="3657600" cy="992188"/>
            <a:chOff x="2016" y="3072"/>
            <a:chExt cx="2304" cy="625"/>
          </a:xfrm>
        </p:grpSpPr>
        <p:sp>
          <p:nvSpPr>
            <p:cNvPr id="84040" name="Rectangle 122"/>
            <p:cNvSpPr>
              <a:spLocks noChangeArrowheads="1"/>
            </p:cNvSpPr>
            <p:nvPr/>
          </p:nvSpPr>
          <p:spPr bwMode="auto">
            <a:xfrm>
              <a:off x="201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Name</a:t>
              </a:r>
            </a:p>
          </p:txBody>
        </p:sp>
        <p:sp>
          <p:nvSpPr>
            <p:cNvPr id="84041" name="Rectangle 123"/>
            <p:cNvSpPr>
              <a:spLocks noChangeArrowheads="1"/>
            </p:cNvSpPr>
            <p:nvPr/>
          </p:nvSpPr>
          <p:spPr bwMode="auto">
            <a:xfrm>
              <a:off x="2400"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Time</a:t>
              </a:r>
            </a:p>
          </p:txBody>
        </p:sp>
        <p:sp>
          <p:nvSpPr>
            <p:cNvPr id="84042" name="Rectangle 124"/>
            <p:cNvSpPr>
              <a:spLocks noChangeArrowheads="1"/>
            </p:cNvSpPr>
            <p:nvPr/>
          </p:nvSpPr>
          <p:spPr bwMode="auto">
            <a:xfrm>
              <a:off x="2784"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Load</a:t>
              </a:r>
            </a:p>
          </p:txBody>
        </p:sp>
        <p:sp>
          <p:nvSpPr>
            <p:cNvPr id="84043" name="Rectangle 125"/>
            <p:cNvSpPr>
              <a:spLocks noChangeArrowheads="1"/>
            </p:cNvSpPr>
            <p:nvPr/>
          </p:nvSpPr>
          <p:spPr bwMode="auto">
            <a:xfrm>
              <a:off x="3168"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Weblogic?</a:t>
              </a:r>
            </a:p>
          </p:txBody>
        </p:sp>
        <p:sp>
          <p:nvSpPr>
            <p:cNvPr id="84044" name="Rectangle 126"/>
            <p:cNvSpPr>
              <a:spLocks noChangeArrowheads="1"/>
            </p:cNvSpPr>
            <p:nvPr/>
          </p:nvSpPr>
          <p:spPr bwMode="auto">
            <a:xfrm>
              <a:off x="3552"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SMTP?</a:t>
              </a:r>
            </a:p>
          </p:txBody>
        </p:sp>
        <p:sp>
          <p:nvSpPr>
            <p:cNvPr id="84050" name="Rectangle 127"/>
            <p:cNvSpPr>
              <a:spLocks noChangeArrowheads="1"/>
            </p:cNvSpPr>
            <p:nvPr/>
          </p:nvSpPr>
          <p:spPr bwMode="auto">
            <a:xfrm>
              <a:off x="393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Word Version</a:t>
              </a:r>
            </a:p>
          </p:txBody>
        </p:sp>
        <p:sp>
          <p:nvSpPr>
            <p:cNvPr id="84051" name="Rectangle 128"/>
            <p:cNvSpPr>
              <a:spLocks noChangeArrowheads="1"/>
            </p:cNvSpPr>
            <p:nvPr/>
          </p:nvSpPr>
          <p:spPr bwMode="auto">
            <a:xfrm>
              <a:off x="201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swift</a:t>
              </a:r>
            </a:p>
          </p:txBody>
        </p:sp>
        <p:sp>
          <p:nvSpPr>
            <p:cNvPr id="84052" name="Rectangle 129"/>
            <p:cNvSpPr>
              <a:spLocks noChangeArrowheads="1"/>
            </p:cNvSpPr>
            <p:nvPr/>
          </p:nvSpPr>
          <p:spPr bwMode="auto">
            <a:xfrm>
              <a:off x="2400"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2003</a:t>
              </a:r>
            </a:p>
          </p:txBody>
        </p:sp>
        <p:sp>
          <p:nvSpPr>
            <p:cNvPr id="84053" name="Rectangle 130"/>
            <p:cNvSpPr>
              <a:spLocks noChangeArrowheads="1"/>
            </p:cNvSpPr>
            <p:nvPr/>
          </p:nvSpPr>
          <p:spPr bwMode="auto">
            <a:xfrm>
              <a:off x="2784"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.67</a:t>
              </a:r>
            </a:p>
          </p:txBody>
        </p:sp>
        <p:sp>
          <p:nvSpPr>
            <p:cNvPr id="84054" name="Rectangle 131"/>
            <p:cNvSpPr>
              <a:spLocks noChangeArrowheads="1"/>
            </p:cNvSpPr>
            <p:nvPr/>
          </p:nvSpPr>
          <p:spPr bwMode="auto">
            <a:xfrm>
              <a:off x="3168"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84055" name="Rectangle 132"/>
            <p:cNvSpPr>
              <a:spLocks noChangeArrowheads="1"/>
            </p:cNvSpPr>
            <p:nvPr/>
          </p:nvSpPr>
          <p:spPr bwMode="auto">
            <a:xfrm>
              <a:off x="3552"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84056" name="Rectangle 133"/>
            <p:cNvSpPr>
              <a:spLocks noChangeArrowheads="1"/>
            </p:cNvSpPr>
            <p:nvPr/>
          </p:nvSpPr>
          <p:spPr bwMode="auto">
            <a:xfrm>
              <a:off x="393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6.2</a:t>
              </a:r>
            </a:p>
          </p:txBody>
        </p:sp>
        <p:sp>
          <p:nvSpPr>
            <p:cNvPr id="84057" name="Rectangle 134"/>
            <p:cNvSpPr>
              <a:spLocks noChangeArrowheads="1"/>
            </p:cNvSpPr>
            <p:nvPr/>
          </p:nvSpPr>
          <p:spPr bwMode="auto">
            <a:xfrm>
              <a:off x="201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falcon</a:t>
              </a:r>
            </a:p>
          </p:txBody>
        </p:sp>
        <p:sp>
          <p:nvSpPr>
            <p:cNvPr id="84058" name="Rectangle 135"/>
            <p:cNvSpPr>
              <a:spLocks noChangeArrowheads="1"/>
            </p:cNvSpPr>
            <p:nvPr/>
          </p:nvSpPr>
          <p:spPr bwMode="auto">
            <a:xfrm>
              <a:off x="2400"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1976</a:t>
              </a:r>
            </a:p>
          </p:txBody>
        </p:sp>
        <p:sp>
          <p:nvSpPr>
            <p:cNvPr id="84059" name="Rectangle 136"/>
            <p:cNvSpPr>
              <a:spLocks noChangeArrowheads="1"/>
            </p:cNvSpPr>
            <p:nvPr/>
          </p:nvSpPr>
          <p:spPr bwMode="auto">
            <a:xfrm>
              <a:off x="2784"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2.7</a:t>
              </a:r>
            </a:p>
          </p:txBody>
        </p:sp>
        <p:sp>
          <p:nvSpPr>
            <p:cNvPr id="84060" name="Rectangle 137"/>
            <p:cNvSpPr>
              <a:spLocks noChangeArrowheads="1"/>
            </p:cNvSpPr>
            <p:nvPr/>
          </p:nvSpPr>
          <p:spPr bwMode="auto">
            <a:xfrm>
              <a:off x="3168"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84061" name="Rectangle 138"/>
            <p:cNvSpPr>
              <a:spLocks noChangeArrowheads="1"/>
            </p:cNvSpPr>
            <p:nvPr/>
          </p:nvSpPr>
          <p:spPr bwMode="auto">
            <a:xfrm>
              <a:off x="3552"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84062" name="Rectangle 139"/>
            <p:cNvSpPr>
              <a:spLocks noChangeArrowheads="1"/>
            </p:cNvSpPr>
            <p:nvPr/>
          </p:nvSpPr>
          <p:spPr bwMode="auto">
            <a:xfrm>
              <a:off x="393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4.1</a:t>
              </a:r>
            </a:p>
          </p:txBody>
        </p:sp>
        <p:sp>
          <p:nvSpPr>
            <p:cNvPr id="84063" name="Rectangle 140"/>
            <p:cNvSpPr>
              <a:spLocks noChangeArrowheads="1"/>
            </p:cNvSpPr>
            <p:nvPr/>
          </p:nvSpPr>
          <p:spPr bwMode="auto">
            <a:xfrm>
              <a:off x="201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cardinal</a:t>
              </a:r>
            </a:p>
          </p:txBody>
        </p:sp>
        <p:sp>
          <p:nvSpPr>
            <p:cNvPr id="149504" name="Rectangle 141"/>
            <p:cNvSpPr>
              <a:spLocks noChangeArrowheads="1"/>
            </p:cNvSpPr>
            <p:nvPr/>
          </p:nvSpPr>
          <p:spPr bwMode="auto">
            <a:xfrm>
              <a:off x="2400"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2231</a:t>
              </a:r>
            </a:p>
          </p:txBody>
        </p:sp>
        <p:sp>
          <p:nvSpPr>
            <p:cNvPr id="149505" name="Rectangle 142"/>
            <p:cNvSpPr>
              <a:spLocks noChangeArrowheads="1"/>
            </p:cNvSpPr>
            <p:nvPr/>
          </p:nvSpPr>
          <p:spPr bwMode="auto">
            <a:xfrm>
              <a:off x="2784"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1.7</a:t>
              </a:r>
            </a:p>
          </p:txBody>
        </p:sp>
        <p:sp>
          <p:nvSpPr>
            <p:cNvPr id="149508" name="Rectangle 143"/>
            <p:cNvSpPr>
              <a:spLocks noChangeArrowheads="1"/>
            </p:cNvSpPr>
            <p:nvPr/>
          </p:nvSpPr>
          <p:spPr bwMode="auto">
            <a:xfrm>
              <a:off x="3168"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49509" name="Rectangle 144"/>
            <p:cNvSpPr>
              <a:spLocks noChangeArrowheads="1"/>
            </p:cNvSpPr>
            <p:nvPr/>
          </p:nvSpPr>
          <p:spPr bwMode="auto">
            <a:xfrm>
              <a:off x="3552"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49510" name="Rectangle 145"/>
            <p:cNvSpPr>
              <a:spLocks noChangeArrowheads="1"/>
            </p:cNvSpPr>
            <p:nvPr/>
          </p:nvSpPr>
          <p:spPr bwMode="auto">
            <a:xfrm>
              <a:off x="393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6.0</a:t>
              </a:r>
            </a:p>
          </p:txBody>
        </p:sp>
        <p:sp>
          <p:nvSpPr>
            <p:cNvPr id="149511" name="Line 146"/>
            <p:cNvSpPr>
              <a:spLocks noChangeShapeType="1"/>
            </p:cNvSpPr>
            <p:nvPr/>
          </p:nvSpPr>
          <p:spPr bwMode="auto">
            <a:xfrm>
              <a:off x="2400"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2" name="Line 147"/>
            <p:cNvSpPr>
              <a:spLocks noChangeShapeType="1"/>
            </p:cNvSpPr>
            <p:nvPr/>
          </p:nvSpPr>
          <p:spPr bwMode="auto">
            <a:xfrm>
              <a:off x="2784"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3" name="Line 148"/>
            <p:cNvSpPr>
              <a:spLocks noChangeShapeType="1"/>
            </p:cNvSpPr>
            <p:nvPr/>
          </p:nvSpPr>
          <p:spPr bwMode="auto">
            <a:xfrm>
              <a:off x="3168"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4" name="Line 149"/>
            <p:cNvSpPr>
              <a:spLocks noChangeShapeType="1"/>
            </p:cNvSpPr>
            <p:nvPr/>
          </p:nvSpPr>
          <p:spPr bwMode="auto">
            <a:xfrm>
              <a:off x="3552"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5" name="Line 150"/>
            <p:cNvSpPr>
              <a:spLocks noChangeShapeType="1"/>
            </p:cNvSpPr>
            <p:nvPr/>
          </p:nvSpPr>
          <p:spPr bwMode="auto">
            <a:xfrm>
              <a:off x="3936"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6" name="Line 151"/>
            <p:cNvSpPr>
              <a:spLocks noChangeShapeType="1"/>
            </p:cNvSpPr>
            <p:nvPr/>
          </p:nvSpPr>
          <p:spPr bwMode="auto">
            <a:xfrm>
              <a:off x="2016" y="3284"/>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7" name="Line 152"/>
            <p:cNvSpPr>
              <a:spLocks noChangeShapeType="1"/>
            </p:cNvSpPr>
            <p:nvPr/>
          </p:nvSpPr>
          <p:spPr bwMode="auto">
            <a:xfrm>
              <a:off x="2016" y="3428"/>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8" name="Line 153"/>
            <p:cNvSpPr>
              <a:spLocks noChangeShapeType="1"/>
            </p:cNvSpPr>
            <p:nvPr/>
          </p:nvSpPr>
          <p:spPr bwMode="auto">
            <a:xfrm>
              <a:off x="2016" y="3563"/>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19" name="Line 154"/>
            <p:cNvSpPr>
              <a:spLocks noChangeShapeType="1"/>
            </p:cNvSpPr>
            <p:nvPr/>
          </p:nvSpPr>
          <p:spPr bwMode="auto">
            <a:xfrm>
              <a:off x="2016"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20" name="Line 155"/>
            <p:cNvSpPr>
              <a:spLocks noChangeShapeType="1"/>
            </p:cNvSpPr>
            <p:nvPr/>
          </p:nvSpPr>
          <p:spPr bwMode="auto">
            <a:xfrm>
              <a:off x="4320"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21" name="Line 156"/>
            <p:cNvSpPr>
              <a:spLocks noChangeShapeType="1"/>
            </p:cNvSpPr>
            <p:nvPr/>
          </p:nvSpPr>
          <p:spPr bwMode="auto">
            <a:xfrm>
              <a:off x="2016" y="3072"/>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9522" name="Line 157"/>
            <p:cNvSpPr>
              <a:spLocks noChangeShapeType="1"/>
            </p:cNvSpPr>
            <p:nvPr/>
          </p:nvSpPr>
          <p:spPr bwMode="auto">
            <a:xfrm>
              <a:off x="2016" y="3697"/>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sp>
        <p:nvSpPr>
          <p:cNvPr id="84126" name="TextBox 16"/>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693146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childTnLst>
                                    <p:anim calcmode="discrete" valueType="str">
                                      <p:cBhvr>
                                        <p:cTn id="6" dur="2500" fill="hold"/>
                                        <p:tgtEl>
                                          <p:spTgt spid="14959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childTnLst>
                                    <p:anim calcmode="discrete" valueType="str">
                                      <p:cBhvr>
                                        <p:cTn id="8" dur="2500" fill="hold"/>
                                        <p:tgtEl>
                                          <p:spTgt spid="84039"/>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3000" fill="hold"/>
                                        <p:tgtEl>
                                          <p:spTgt spid="149589"/>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nodeType="withEffect">
                                  <p:stCondLst>
                                    <p:cond delay="0"/>
                                  </p:stCondLst>
                                  <p:childTnLst>
                                    <p:anim calcmode="discrete" valueType="str">
                                      <p:cBhvr>
                                        <p:cTn id="12" dur="3000" fill="hold"/>
                                        <p:tgtEl>
                                          <p:spTgt spid="14959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89" grpId="0" animBg="1"/>
      <p:bldP spid="14959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a:t>STATE MERGE: CORE OF ASTROLABE EPIDEMIC</a:t>
            </a:r>
          </a:p>
        </p:txBody>
      </p:sp>
      <p:grpSp>
        <p:nvGrpSpPr>
          <p:cNvPr id="2" name="Group 3"/>
          <p:cNvGrpSpPr>
            <a:grpSpLocks noGrp="1" noRot="1"/>
          </p:cNvGrpSpPr>
          <p:nvPr/>
        </p:nvGrpSpPr>
        <p:grpSpPr bwMode="auto">
          <a:xfrm>
            <a:off x="4724400" y="4876800"/>
            <a:ext cx="3657600" cy="992188"/>
            <a:chOff x="2016" y="3072"/>
            <a:chExt cx="2304" cy="625"/>
          </a:xfrm>
        </p:grpSpPr>
        <p:sp>
          <p:nvSpPr>
            <p:cNvPr id="3" name="Rectangle 4"/>
            <p:cNvSpPr>
              <a:spLocks noChangeArrowheads="1"/>
            </p:cNvSpPr>
            <p:nvPr/>
          </p:nvSpPr>
          <p:spPr bwMode="auto">
            <a:xfrm>
              <a:off x="201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Name</a:t>
              </a:r>
            </a:p>
          </p:txBody>
        </p:sp>
        <p:sp>
          <p:nvSpPr>
            <p:cNvPr id="4" name="Rectangle 5"/>
            <p:cNvSpPr>
              <a:spLocks noChangeArrowheads="1"/>
            </p:cNvSpPr>
            <p:nvPr/>
          </p:nvSpPr>
          <p:spPr bwMode="auto">
            <a:xfrm>
              <a:off x="2400"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Time</a:t>
              </a:r>
            </a:p>
          </p:txBody>
        </p:sp>
        <p:sp>
          <p:nvSpPr>
            <p:cNvPr id="5" name="Rectangle 6"/>
            <p:cNvSpPr>
              <a:spLocks noChangeArrowheads="1"/>
            </p:cNvSpPr>
            <p:nvPr/>
          </p:nvSpPr>
          <p:spPr bwMode="auto">
            <a:xfrm>
              <a:off x="2784"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Load</a:t>
              </a:r>
            </a:p>
          </p:txBody>
        </p:sp>
        <p:sp>
          <p:nvSpPr>
            <p:cNvPr id="6" name="Rectangle 7"/>
            <p:cNvSpPr>
              <a:spLocks noChangeArrowheads="1"/>
            </p:cNvSpPr>
            <p:nvPr/>
          </p:nvSpPr>
          <p:spPr bwMode="auto">
            <a:xfrm>
              <a:off x="3168"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Weblogic?</a:t>
              </a:r>
            </a:p>
          </p:txBody>
        </p:sp>
        <p:sp>
          <p:nvSpPr>
            <p:cNvPr id="7" name="Rectangle 8"/>
            <p:cNvSpPr>
              <a:spLocks noChangeArrowheads="1"/>
            </p:cNvSpPr>
            <p:nvPr/>
          </p:nvSpPr>
          <p:spPr bwMode="auto">
            <a:xfrm>
              <a:off x="3552"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SMTP?</a:t>
              </a:r>
            </a:p>
          </p:txBody>
        </p:sp>
        <p:sp>
          <p:nvSpPr>
            <p:cNvPr id="8" name="Rectangle 9"/>
            <p:cNvSpPr>
              <a:spLocks noChangeArrowheads="1"/>
            </p:cNvSpPr>
            <p:nvPr/>
          </p:nvSpPr>
          <p:spPr bwMode="auto">
            <a:xfrm>
              <a:off x="393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Word Version</a:t>
              </a:r>
            </a:p>
          </p:txBody>
        </p:sp>
        <p:sp>
          <p:nvSpPr>
            <p:cNvPr id="9" name="Rectangle 10"/>
            <p:cNvSpPr>
              <a:spLocks noChangeArrowheads="1"/>
            </p:cNvSpPr>
            <p:nvPr/>
          </p:nvSpPr>
          <p:spPr bwMode="auto">
            <a:xfrm>
              <a:off x="201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swift</a:t>
              </a:r>
            </a:p>
          </p:txBody>
        </p:sp>
        <p:sp>
          <p:nvSpPr>
            <p:cNvPr id="10" name="Rectangle 11"/>
            <p:cNvSpPr>
              <a:spLocks noChangeArrowheads="1"/>
            </p:cNvSpPr>
            <p:nvPr/>
          </p:nvSpPr>
          <p:spPr bwMode="auto">
            <a:xfrm>
              <a:off x="2400"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2003</a:t>
              </a:r>
            </a:p>
          </p:txBody>
        </p:sp>
        <p:sp>
          <p:nvSpPr>
            <p:cNvPr id="11" name="Rectangle 12"/>
            <p:cNvSpPr>
              <a:spLocks noChangeArrowheads="1"/>
            </p:cNvSpPr>
            <p:nvPr/>
          </p:nvSpPr>
          <p:spPr bwMode="auto">
            <a:xfrm>
              <a:off x="2784"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.67</a:t>
              </a:r>
            </a:p>
          </p:txBody>
        </p:sp>
        <p:sp>
          <p:nvSpPr>
            <p:cNvPr id="12" name="Rectangle 13"/>
            <p:cNvSpPr>
              <a:spLocks noChangeArrowheads="1"/>
            </p:cNvSpPr>
            <p:nvPr/>
          </p:nvSpPr>
          <p:spPr bwMode="auto">
            <a:xfrm>
              <a:off x="3168"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13" name="Rectangle 14"/>
            <p:cNvSpPr>
              <a:spLocks noChangeArrowheads="1"/>
            </p:cNvSpPr>
            <p:nvPr/>
          </p:nvSpPr>
          <p:spPr bwMode="auto">
            <a:xfrm>
              <a:off x="3552"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4" name="Rectangle 15"/>
            <p:cNvSpPr>
              <a:spLocks noChangeArrowheads="1"/>
            </p:cNvSpPr>
            <p:nvPr/>
          </p:nvSpPr>
          <p:spPr bwMode="auto">
            <a:xfrm>
              <a:off x="393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6.2</a:t>
              </a:r>
            </a:p>
          </p:txBody>
        </p:sp>
        <p:sp>
          <p:nvSpPr>
            <p:cNvPr id="15" name="Rectangle 16"/>
            <p:cNvSpPr>
              <a:spLocks noChangeArrowheads="1"/>
            </p:cNvSpPr>
            <p:nvPr/>
          </p:nvSpPr>
          <p:spPr bwMode="auto">
            <a:xfrm>
              <a:off x="201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falcon</a:t>
              </a:r>
            </a:p>
          </p:txBody>
        </p:sp>
        <p:sp>
          <p:nvSpPr>
            <p:cNvPr id="16" name="Rectangle 17"/>
            <p:cNvSpPr>
              <a:spLocks noChangeArrowheads="1"/>
            </p:cNvSpPr>
            <p:nvPr/>
          </p:nvSpPr>
          <p:spPr bwMode="auto">
            <a:xfrm>
              <a:off x="2400"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1976</a:t>
              </a:r>
            </a:p>
          </p:txBody>
        </p:sp>
        <p:sp>
          <p:nvSpPr>
            <p:cNvPr id="17" name="Rectangle 18"/>
            <p:cNvSpPr>
              <a:spLocks noChangeArrowheads="1"/>
            </p:cNvSpPr>
            <p:nvPr/>
          </p:nvSpPr>
          <p:spPr bwMode="auto">
            <a:xfrm>
              <a:off x="2784"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2.7</a:t>
              </a:r>
            </a:p>
          </p:txBody>
        </p:sp>
        <p:sp>
          <p:nvSpPr>
            <p:cNvPr id="18" name="Rectangle 19"/>
            <p:cNvSpPr>
              <a:spLocks noChangeArrowheads="1"/>
            </p:cNvSpPr>
            <p:nvPr/>
          </p:nvSpPr>
          <p:spPr bwMode="auto">
            <a:xfrm>
              <a:off x="3168"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9" name="Rectangle 20"/>
            <p:cNvSpPr>
              <a:spLocks noChangeArrowheads="1"/>
            </p:cNvSpPr>
            <p:nvPr/>
          </p:nvSpPr>
          <p:spPr bwMode="auto">
            <a:xfrm>
              <a:off x="3552"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20" name="Rectangle 21"/>
            <p:cNvSpPr>
              <a:spLocks noChangeArrowheads="1"/>
            </p:cNvSpPr>
            <p:nvPr/>
          </p:nvSpPr>
          <p:spPr bwMode="auto">
            <a:xfrm>
              <a:off x="393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4.1</a:t>
              </a:r>
            </a:p>
          </p:txBody>
        </p:sp>
        <p:sp>
          <p:nvSpPr>
            <p:cNvPr id="21" name="Rectangle 22"/>
            <p:cNvSpPr>
              <a:spLocks noChangeArrowheads="1"/>
            </p:cNvSpPr>
            <p:nvPr/>
          </p:nvSpPr>
          <p:spPr bwMode="auto">
            <a:xfrm>
              <a:off x="201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cardinal</a:t>
              </a:r>
            </a:p>
          </p:txBody>
        </p:sp>
        <p:sp>
          <p:nvSpPr>
            <p:cNvPr id="22" name="Rectangle 23"/>
            <p:cNvSpPr>
              <a:spLocks noChangeArrowheads="1"/>
            </p:cNvSpPr>
            <p:nvPr/>
          </p:nvSpPr>
          <p:spPr bwMode="auto">
            <a:xfrm>
              <a:off x="2400"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2201</a:t>
              </a:r>
            </a:p>
          </p:txBody>
        </p:sp>
        <p:sp>
          <p:nvSpPr>
            <p:cNvPr id="23" name="Rectangle 24"/>
            <p:cNvSpPr>
              <a:spLocks noChangeArrowheads="1"/>
            </p:cNvSpPr>
            <p:nvPr/>
          </p:nvSpPr>
          <p:spPr bwMode="auto">
            <a:xfrm>
              <a:off x="2784"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3.5</a:t>
              </a:r>
            </a:p>
          </p:txBody>
        </p:sp>
        <p:sp>
          <p:nvSpPr>
            <p:cNvPr id="24" name="Rectangle 25"/>
            <p:cNvSpPr>
              <a:spLocks noChangeArrowheads="1"/>
            </p:cNvSpPr>
            <p:nvPr/>
          </p:nvSpPr>
          <p:spPr bwMode="auto">
            <a:xfrm>
              <a:off x="3168"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5" name="Rectangle 26"/>
            <p:cNvSpPr>
              <a:spLocks noChangeArrowheads="1"/>
            </p:cNvSpPr>
            <p:nvPr/>
          </p:nvSpPr>
          <p:spPr bwMode="auto">
            <a:xfrm>
              <a:off x="3552"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6" name="Rectangle 27"/>
            <p:cNvSpPr>
              <a:spLocks noChangeArrowheads="1"/>
            </p:cNvSpPr>
            <p:nvPr/>
          </p:nvSpPr>
          <p:spPr bwMode="auto">
            <a:xfrm>
              <a:off x="393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6.0</a:t>
              </a:r>
            </a:p>
          </p:txBody>
        </p:sp>
        <p:sp>
          <p:nvSpPr>
            <p:cNvPr id="27" name="Line 28"/>
            <p:cNvSpPr>
              <a:spLocks noChangeShapeType="1"/>
            </p:cNvSpPr>
            <p:nvPr/>
          </p:nvSpPr>
          <p:spPr bwMode="auto">
            <a:xfrm>
              <a:off x="2400"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Line 29"/>
            <p:cNvSpPr>
              <a:spLocks noChangeShapeType="1"/>
            </p:cNvSpPr>
            <p:nvPr/>
          </p:nvSpPr>
          <p:spPr bwMode="auto">
            <a:xfrm>
              <a:off x="2784"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 name="Line 30"/>
            <p:cNvSpPr>
              <a:spLocks noChangeShapeType="1"/>
            </p:cNvSpPr>
            <p:nvPr/>
          </p:nvSpPr>
          <p:spPr bwMode="auto">
            <a:xfrm>
              <a:off x="3168"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Line 31"/>
            <p:cNvSpPr>
              <a:spLocks noChangeShapeType="1"/>
            </p:cNvSpPr>
            <p:nvPr/>
          </p:nvSpPr>
          <p:spPr bwMode="auto">
            <a:xfrm>
              <a:off x="3552"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1" name="Line 32"/>
            <p:cNvSpPr>
              <a:spLocks noChangeShapeType="1"/>
            </p:cNvSpPr>
            <p:nvPr/>
          </p:nvSpPr>
          <p:spPr bwMode="auto">
            <a:xfrm>
              <a:off x="3936"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36" name="Line 33"/>
            <p:cNvSpPr>
              <a:spLocks noChangeShapeType="1"/>
            </p:cNvSpPr>
            <p:nvPr/>
          </p:nvSpPr>
          <p:spPr bwMode="auto">
            <a:xfrm>
              <a:off x="2016" y="3284"/>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37" name="Line 34"/>
            <p:cNvSpPr>
              <a:spLocks noChangeShapeType="1"/>
            </p:cNvSpPr>
            <p:nvPr/>
          </p:nvSpPr>
          <p:spPr bwMode="auto">
            <a:xfrm>
              <a:off x="2016" y="3428"/>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0" name="Line 35"/>
            <p:cNvSpPr>
              <a:spLocks noChangeShapeType="1"/>
            </p:cNvSpPr>
            <p:nvPr/>
          </p:nvSpPr>
          <p:spPr bwMode="auto">
            <a:xfrm>
              <a:off x="2016" y="3563"/>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1" name="Line 36"/>
            <p:cNvSpPr>
              <a:spLocks noChangeShapeType="1"/>
            </p:cNvSpPr>
            <p:nvPr/>
          </p:nvSpPr>
          <p:spPr bwMode="auto">
            <a:xfrm>
              <a:off x="2016"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2" name="Line 37"/>
            <p:cNvSpPr>
              <a:spLocks noChangeShapeType="1"/>
            </p:cNvSpPr>
            <p:nvPr/>
          </p:nvSpPr>
          <p:spPr bwMode="auto">
            <a:xfrm>
              <a:off x="4320"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3" name="Line 38"/>
            <p:cNvSpPr>
              <a:spLocks noChangeShapeType="1"/>
            </p:cNvSpPr>
            <p:nvPr/>
          </p:nvSpPr>
          <p:spPr bwMode="auto">
            <a:xfrm>
              <a:off x="2016" y="3072"/>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9944" name="Line 39"/>
            <p:cNvSpPr>
              <a:spLocks noChangeShapeType="1"/>
            </p:cNvSpPr>
            <p:nvPr/>
          </p:nvSpPr>
          <p:spPr bwMode="auto">
            <a:xfrm>
              <a:off x="2016" y="3697"/>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39976" name="Group 40"/>
          <p:cNvGraphicFramePr>
            <a:graphicFrameLocks noGrp="1"/>
          </p:cNvGraphicFramePr>
          <p:nvPr/>
        </p:nvGraphicFramePr>
        <p:xfrm>
          <a:off x="4724400" y="2819401"/>
          <a:ext cx="3657600" cy="111252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3"/>
                  </a:ext>
                </a:extLst>
              </a:tr>
            </a:tbl>
          </a:graphicData>
        </a:graphic>
      </p:graphicFrame>
      <p:pic>
        <p:nvPicPr>
          <p:cNvPr id="85069" name="Picture 77"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4384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70" name="Picture 78"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45720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71" name="Line 79"/>
          <p:cNvSpPr>
            <a:spLocks noChangeShapeType="1"/>
          </p:cNvSpPr>
          <p:nvPr/>
        </p:nvSpPr>
        <p:spPr bwMode="auto">
          <a:xfrm>
            <a:off x="4038600" y="3352800"/>
            <a:ext cx="6858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5072" name="Line 80"/>
          <p:cNvSpPr>
            <a:spLocks noChangeShapeType="1"/>
          </p:cNvSpPr>
          <p:nvPr/>
        </p:nvSpPr>
        <p:spPr bwMode="auto">
          <a:xfrm flipV="1">
            <a:off x="4114800" y="5791200"/>
            <a:ext cx="533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5073" name="Text Box 81"/>
          <p:cNvSpPr txBox="1">
            <a:spLocks noChangeArrowheads="1"/>
          </p:cNvSpPr>
          <p:nvPr/>
        </p:nvSpPr>
        <p:spPr bwMode="auto">
          <a:xfrm>
            <a:off x="1828800" y="41910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swift.cs.cornell.edu</a:t>
            </a:r>
          </a:p>
        </p:txBody>
      </p:sp>
      <p:sp>
        <p:nvSpPr>
          <p:cNvPr id="85074" name="Text Box 82"/>
          <p:cNvSpPr txBox="1">
            <a:spLocks noChangeArrowheads="1"/>
          </p:cNvSpPr>
          <p:nvPr/>
        </p:nvSpPr>
        <p:spPr bwMode="auto">
          <a:xfrm>
            <a:off x="1828800" y="63246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cardinal.cs.cornell.edu</a:t>
            </a:r>
          </a:p>
        </p:txBody>
      </p:sp>
      <p:sp>
        <p:nvSpPr>
          <p:cNvPr id="85075" name="Freeform 83"/>
          <p:cNvSpPr>
            <a:spLocks/>
          </p:cNvSpPr>
          <p:nvPr/>
        </p:nvSpPr>
        <p:spPr bwMode="auto">
          <a:xfrm>
            <a:off x="8458200" y="3429000"/>
            <a:ext cx="1536700" cy="2057400"/>
          </a:xfrm>
          <a:custGeom>
            <a:avLst/>
            <a:gdLst>
              <a:gd name="T0" fmla="*/ 120967500 w 968"/>
              <a:gd name="T1" fmla="*/ 0 h 1296"/>
              <a:gd name="T2" fmla="*/ 2147483647 w 968"/>
              <a:gd name="T3" fmla="*/ 1814512500 h 1296"/>
              <a:gd name="T4" fmla="*/ 0 w 968"/>
              <a:gd name="T5" fmla="*/ 2147483647 h 1296"/>
              <a:gd name="T6" fmla="*/ 0 60000 65536"/>
              <a:gd name="T7" fmla="*/ 0 60000 65536"/>
              <a:gd name="T8" fmla="*/ 0 60000 65536"/>
              <a:gd name="T9" fmla="*/ 0 w 968"/>
              <a:gd name="T10" fmla="*/ 0 h 1296"/>
              <a:gd name="T11" fmla="*/ 968 w 968"/>
              <a:gd name="T12" fmla="*/ 1296 h 1296"/>
            </a:gdLst>
            <a:ahLst/>
            <a:cxnLst>
              <a:cxn ang="T6">
                <a:pos x="T0" y="T1"/>
              </a:cxn>
              <a:cxn ang="T7">
                <a:pos x="T2" y="T3"/>
              </a:cxn>
              <a:cxn ang="T8">
                <a:pos x="T4" y="T5"/>
              </a:cxn>
            </a:cxnLst>
            <a:rect l="T9" t="T10" r="T11" b="T12"/>
            <a:pathLst>
              <a:path w="968" h="1296">
                <a:moveTo>
                  <a:pt x="48" y="0"/>
                </a:moveTo>
                <a:cubicBezTo>
                  <a:pt x="508" y="252"/>
                  <a:pt x="968" y="504"/>
                  <a:pt x="960" y="720"/>
                </a:cubicBezTo>
                <a:cubicBezTo>
                  <a:pt x="952" y="936"/>
                  <a:pt x="476" y="1116"/>
                  <a:pt x="0" y="1296"/>
                </a:cubicBezTo>
              </a:path>
            </a:pathLst>
          </a:custGeom>
          <a:noFill/>
          <a:ln w="76200">
            <a:solidFill>
              <a:schemeClr val="tx1"/>
            </a:solidFill>
            <a:miter lim="800000"/>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85076" name="TextBox 14"/>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17617056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3200"/>
              <a:t>STATE MERGE: CORE OF ASTROLABE EPIDEMIC</a:t>
            </a:r>
          </a:p>
        </p:txBody>
      </p:sp>
      <p:grpSp>
        <p:nvGrpSpPr>
          <p:cNvPr id="2" name="Group 3"/>
          <p:cNvGrpSpPr>
            <a:grpSpLocks noGrp="1" noRot="1"/>
          </p:cNvGrpSpPr>
          <p:nvPr/>
        </p:nvGrpSpPr>
        <p:grpSpPr bwMode="auto">
          <a:xfrm>
            <a:off x="4724400" y="4876800"/>
            <a:ext cx="3657600" cy="992188"/>
            <a:chOff x="2016" y="3072"/>
            <a:chExt cx="2304" cy="625"/>
          </a:xfrm>
        </p:grpSpPr>
        <p:sp>
          <p:nvSpPr>
            <p:cNvPr id="3" name="Rectangle 4"/>
            <p:cNvSpPr>
              <a:spLocks noChangeArrowheads="1"/>
            </p:cNvSpPr>
            <p:nvPr/>
          </p:nvSpPr>
          <p:spPr bwMode="auto">
            <a:xfrm>
              <a:off x="201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Name</a:t>
              </a:r>
            </a:p>
          </p:txBody>
        </p:sp>
        <p:sp>
          <p:nvSpPr>
            <p:cNvPr id="4" name="Rectangle 5"/>
            <p:cNvSpPr>
              <a:spLocks noChangeArrowheads="1"/>
            </p:cNvSpPr>
            <p:nvPr/>
          </p:nvSpPr>
          <p:spPr bwMode="auto">
            <a:xfrm>
              <a:off x="2400"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Time</a:t>
              </a:r>
            </a:p>
          </p:txBody>
        </p:sp>
        <p:sp>
          <p:nvSpPr>
            <p:cNvPr id="5" name="Rectangle 6"/>
            <p:cNvSpPr>
              <a:spLocks noChangeArrowheads="1"/>
            </p:cNvSpPr>
            <p:nvPr/>
          </p:nvSpPr>
          <p:spPr bwMode="auto">
            <a:xfrm>
              <a:off x="2784"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Load</a:t>
              </a:r>
            </a:p>
          </p:txBody>
        </p:sp>
        <p:sp>
          <p:nvSpPr>
            <p:cNvPr id="6" name="Rectangle 7"/>
            <p:cNvSpPr>
              <a:spLocks noChangeArrowheads="1"/>
            </p:cNvSpPr>
            <p:nvPr/>
          </p:nvSpPr>
          <p:spPr bwMode="auto">
            <a:xfrm>
              <a:off x="3168"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Weblogic?</a:t>
              </a:r>
            </a:p>
          </p:txBody>
        </p:sp>
        <p:sp>
          <p:nvSpPr>
            <p:cNvPr id="7" name="Rectangle 8"/>
            <p:cNvSpPr>
              <a:spLocks noChangeArrowheads="1"/>
            </p:cNvSpPr>
            <p:nvPr/>
          </p:nvSpPr>
          <p:spPr bwMode="auto">
            <a:xfrm>
              <a:off x="3552"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SMTP?</a:t>
              </a:r>
            </a:p>
          </p:txBody>
        </p:sp>
        <p:sp>
          <p:nvSpPr>
            <p:cNvPr id="8" name="Rectangle 9"/>
            <p:cNvSpPr>
              <a:spLocks noChangeArrowheads="1"/>
            </p:cNvSpPr>
            <p:nvPr/>
          </p:nvSpPr>
          <p:spPr bwMode="auto">
            <a:xfrm>
              <a:off x="393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Word Version</a:t>
              </a:r>
            </a:p>
          </p:txBody>
        </p:sp>
        <p:sp>
          <p:nvSpPr>
            <p:cNvPr id="9" name="Rectangle 10"/>
            <p:cNvSpPr>
              <a:spLocks noChangeArrowheads="1"/>
            </p:cNvSpPr>
            <p:nvPr/>
          </p:nvSpPr>
          <p:spPr bwMode="auto">
            <a:xfrm>
              <a:off x="201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swift</a:t>
              </a:r>
            </a:p>
          </p:txBody>
        </p:sp>
        <p:sp>
          <p:nvSpPr>
            <p:cNvPr id="10" name="Rectangle 11"/>
            <p:cNvSpPr>
              <a:spLocks noChangeArrowheads="1"/>
            </p:cNvSpPr>
            <p:nvPr/>
          </p:nvSpPr>
          <p:spPr bwMode="auto">
            <a:xfrm>
              <a:off x="2400"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2003</a:t>
              </a:r>
            </a:p>
          </p:txBody>
        </p:sp>
        <p:sp>
          <p:nvSpPr>
            <p:cNvPr id="11" name="Rectangle 12"/>
            <p:cNvSpPr>
              <a:spLocks noChangeArrowheads="1"/>
            </p:cNvSpPr>
            <p:nvPr/>
          </p:nvSpPr>
          <p:spPr bwMode="auto">
            <a:xfrm>
              <a:off x="2784"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.67</a:t>
              </a:r>
            </a:p>
          </p:txBody>
        </p:sp>
        <p:sp>
          <p:nvSpPr>
            <p:cNvPr id="12" name="Rectangle 13"/>
            <p:cNvSpPr>
              <a:spLocks noChangeArrowheads="1"/>
            </p:cNvSpPr>
            <p:nvPr/>
          </p:nvSpPr>
          <p:spPr bwMode="auto">
            <a:xfrm>
              <a:off x="3168"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13" name="Rectangle 14"/>
            <p:cNvSpPr>
              <a:spLocks noChangeArrowheads="1"/>
            </p:cNvSpPr>
            <p:nvPr/>
          </p:nvSpPr>
          <p:spPr bwMode="auto">
            <a:xfrm>
              <a:off x="3552"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4" name="Rectangle 15"/>
            <p:cNvSpPr>
              <a:spLocks noChangeArrowheads="1"/>
            </p:cNvSpPr>
            <p:nvPr/>
          </p:nvSpPr>
          <p:spPr bwMode="auto">
            <a:xfrm>
              <a:off x="393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6.2</a:t>
              </a:r>
            </a:p>
          </p:txBody>
        </p:sp>
        <p:sp>
          <p:nvSpPr>
            <p:cNvPr id="15" name="Rectangle 16"/>
            <p:cNvSpPr>
              <a:spLocks noChangeArrowheads="1"/>
            </p:cNvSpPr>
            <p:nvPr/>
          </p:nvSpPr>
          <p:spPr bwMode="auto">
            <a:xfrm>
              <a:off x="201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falcon</a:t>
              </a:r>
            </a:p>
          </p:txBody>
        </p:sp>
        <p:sp>
          <p:nvSpPr>
            <p:cNvPr id="16" name="Rectangle 17"/>
            <p:cNvSpPr>
              <a:spLocks noChangeArrowheads="1"/>
            </p:cNvSpPr>
            <p:nvPr/>
          </p:nvSpPr>
          <p:spPr bwMode="auto">
            <a:xfrm>
              <a:off x="2400"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1976</a:t>
              </a:r>
            </a:p>
          </p:txBody>
        </p:sp>
        <p:sp>
          <p:nvSpPr>
            <p:cNvPr id="17" name="Rectangle 18"/>
            <p:cNvSpPr>
              <a:spLocks noChangeArrowheads="1"/>
            </p:cNvSpPr>
            <p:nvPr/>
          </p:nvSpPr>
          <p:spPr bwMode="auto">
            <a:xfrm>
              <a:off x="2784"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2.7</a:t>
              </a:r>
            </a:p>
          </p:txBody>
        </p:sp>
        <p:sp>
          <p:nvSpPr>
            <p:cNvPr id="18" name="Rectangle 19"/>
            <p:cNvSpPr>
              <a:spLocks noChangeArrowheads="1"/>
            </p:cNvSpPr>
            <p:nvPr/>
          </p:nvSpPr>
          <p:spPr bwMode="auto">
            <a:xfrm>
              <a:off x="3168"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9" name="Rectangle 20"/>
            <p:cNvSpPr>
              <a:spLocks noChangeArrowheads="1"/>
            </p:cNvSpPr>
            <p:nvPr/>
          </p:nvSpPr>
          <p:spPr bwMode="auto">
            <a:xfrm>
              <a:off x="3552"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20" name="Rectangle 21"/>
            <p:cNvSpPr>
              <a:spLocks noChangeArrowheads="1"/>
            </p:cNvSpPr>
            <p:nvPr/>
          </p:nvSpPr>
          <p:spPr bwMode="auto">
            <a:xfrm>
              <a:off x="393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4.1</a:t>
              </a:r>
            </a:p>
          </p:txBody>
        </p:sp>
        <p:sp>
          <p:nvSpPr>
            <p:cNvPr id="21" name="Rectangle 22"/>
            <p:cNvSpPr>
              <a:spLocks noChangeArrowheads="1"/>
            </p:cNvSpPr>
            <p:nvPr/>
          </p:nvSpPr>
          <p:spPr bwMode="auto">
            <a:xfrm>
              <a:off x="201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cardinal</a:t>
              </a:r>
            </a:p>
          </p:txBody>
        </p:sp>
        <p:sp>
          <p:nvSpPr>
            <p:cNvPr id="22" name="Rectangle 23"/>
            <p:cNvSpPr>
              <a:spLocks noChangeArrowheads="1"/>
            </p:cNvSpPr>
            <p:nvPr/>
          </p:nvSpPr>
          <p:spPr bwMode="auto">
            <a:xfrm>
              <a:off x="2400"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2201</a:t>
              </a:r>
            </a:p>
          </p:txBody>
        </p:sp>
        <p:sp>
          <p:nvSpPr>
            <p:cNvPr id="23" name="Rectangle 24"/>
            <p:cNvSpPr>
              <a:spLocks noChangeArrowheads="1"/>
            </p:cNvSpPr>
            <p:nvPr/>
          </p:nvSpPr>
          <p:spPr bwMode="auto">
            <a:xfrm>
              <a:off x="2784"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3.5</a:t>
              </a:r>
            </a:p>
          </p:txBody>
        </p:sp>
        <p:sp>
          <p:nvSpPr>
            <p:cNvPr id="24" name="Rectangle 25"/>
            <p:cNvSpPr>
              <a:spLocks noChangeArrowheads="1"/>
            </p:cNvSpPr>
            <p:nvPr/>
          </p:nvSpPr>
          <p:spPr bwMode="auto">
            <a:xfrm>
              <a:off x="3168"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5" name="Rectangle 26"/>
            <p:cNvSpPr>
              <a:spLocks noChangeArrowheads="1"/>
            </p:cNvSpPr>
            <p:nvPr/>
          </p:nvSpPr>
          <p:spPr bwMode="auto">
            <a:xfrm>
              <a:off x="3552"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6" name="Rectangle 27"/>
            <p:cNvSpPr>
              <a:spLocks noChangeArrowheads="1"/>
            </p:cNvSpPr>
            <p:nvPr/>
          </p:nvSpPr>
          <p:spPr bwMode="auto">
            <a:xfrm>
              <a:off x="393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6.0</a:t>
              </a:r>
            </a:p>
          </p:txBody>
        </p:sp>
        <p:sp>
          <p:nvSpPr>
            <p:cNvPr id="27" name="Line 28"/>
            <p:cNvSpPr>
              <a:spLocks noChangeShapeType="1"/>
            </p:cNvSpPr>
            <p:nvPr/>
          </p:nvSpPr>
          <p:spPr bwMode="auto">
            <a:xfrm>
              <a:off x="2400"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Line 29"/>
            <p:cNvSpPr>
              <a:spLocks noChangeShapeType="1"/>
            </p:cNvSpPr>
            <p:nvPr/>
          </p:nvSpPr>
          <p:spPr bwMode="auto">
            <a:xfrm>
              <a:off x="2784"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 name="Line 30"/>
            <p:cNvSpPr>
              <a:spLocks noChangeShapeType="1"/>
            </p:cNvSpPr>
            <p:nvPr/>
          </p:nvSpPr>
          <p:spPr bwMode="auto">
            <a:xfrm>
              <a:off x="3168"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Line 31"/>
            <p:cNvSpPr>
              <a:spLocks noChangeShapeType="1"/>
            </p:cNvSpPr>
            <p:nvPr/>
          </p:nvSpPr>
          <p:spPr bwMode="auto">
            <a:xfrm>
              <a:off x="3552"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1" name="Line 32"/>
            <p:cNvSpPr>
              <a:spLocks noChangeShapeType="1"/>
            </p:cNvSpPr>
            <p:nvPr/>
          </p:nvSpPr>
          <p:spPr bwMode="auto">
            <a:xfrm>
              <a:off x="3936"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33"/>
            <p:cNvSpPr>
              <a:spLocks noChangeShapeType="1"/>
            </p:cNvSpPr>
            <p:nvPr/>
          </p:nvSpPr>
          <p:spPr bwMode="auto">
            <a:xfrm>
              <a:off x="2016" y="3284"/>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34"/>
            <p:cNvSpPr>
              <a:spLocks noChangeShapeType="1"/>
            </p:cNvSpPr>
            <p:nvPr/>
          </p:nvSpPr>
          <p:spPr bwMode="auto">
            <a:xfrm>
              <a:off x="2016" y="3428"/>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35"/>
            <p:cNvSpPr>
              <a:spLocks noChangeShapeType="1"/>
            </p:cNvSpPr>
            <p:nvPr/>
          </p:nvSpPr>
          <p:spPr bwMode="auto">
            <a:xfrm>
              <a:off x="2016" y="3563"/>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36"/>
            <p:cNvSpPr>
              <a:spLocks noChangeShapeType="1"/>
            </p:cNvSpPr>
            <p:nvPr/>
          </p:nvSpPr>
          <p:spPr bwMode="auto">
            <a:xfrm>
              <a:off x="2016"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6" name="Line 37"/>
            <p:cNvSpPr>
              <a:spLocks noChangeShapeType="1"/>
            </p:cNvSpPr>
            <p:nvPr/>
          </p:nvSpPr>
          <p:spPr bwMode="auto">
            <a:xfrm>
              <a:off x="4320"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7" name="Line 38"/>
            <p:cNvSpPr>
              <a:spLocks noChangeShapeType="1"/>
            </p:cNvSpPr>
            <p:nvPr/>
          </p:nvSpPr>
          <p:spPr bwMode="auto">
            <a:xfrm>
              <a:off x="2016" y="3072"/>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39"/>
            <p:cNvSpPr>
              <a:spLocks noChangeShapeType="1"/>
            </p:cNvSpPr>
            <p:nvPr/>
          </p:nvSpPr>
          <p:spPr bwMode="auto">
            <a:xfrm>
              <a:off x="2016" y="3697"/>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41000" name="Group 40"/>
          <p:cNvGraphicFramePr>
            <a:graphicFrameLocks noGrp="1"/>
          </p:cNvGraphicFramePr>
          <p:nvPr/>
        </p:nvGraphicFramePr>
        <p:xfrm>
          <a:off x="4724400" y="2819401"/>
          <a:ext cx="3657600" cy="111252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3"/>
                  </a:ext>
                </a:extLst>
              </a:tr>
            </a:tbl>
          </a:graphicData>
        </a:graphic>
      </p:graphicFrame>
      <p:pic>
        <p:nvPicPr>
          <p:cNvPr id="86093" name="Picture 77"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4384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94" name="Picture 78"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45720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95" name="Line 79"/>
          <p:cNvSpPr>
            <a:spLocks noChangeShapeType="1"/>
          </p:cNvSpPr>
          <p:nvPr/>
        </p:nvSpPr>
        <p:spPr bwMode="auto">
          <a:xfrm>
            <a:off x="4038600" y="3352800"/>
            <a:ext cx="6858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6096" name="Line 80"/>
          <p:cNvSpPr>
            <a:spLocks noChangeShapeType="1"/>
          </p:cNvSpPr>
          <p:nvPr/>
        </p:nvSpPr>
        <p:spPr bwMode="auto">
          <a:xfrm flipV="1">
            <a:off x="4114800" y="5791200"/>
            <a:ext cx="533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6097" name="Text Box 81"/>
          <p:cNvSpPr txBox="1">
            <a:spLocks noChangeArrowheads="1"/>
          </p:cNvSpPr>
          <p:nvPr/>
        </p:nvSpPr>
        <p:spPr bwMode="auto">
          <a:xfrm>
            <a:off x="1828800" y="41910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swift.cs.cornell.edu</a:t>
            </a:r>
          </a:p>
        </p:txBody>
      </p:sp>
      <p:sp>
        <p:nvSpPr>
          <p:cNvPr id="86098" name="Text Box 82"/>
          <p:cNvSpPr txBox="1">
            <a:spLocks noChangeArrowheads="1"/>
          </p:cNvSpPr>
          <p:nvPr/>
        </p:nvSpPr>
        <p:spPr bwMode="auto">
          <a:xfrm>
            <a:off x="1828800" y="63246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cardinal.cs.cornell.edu</a:t>
            </a:r>
          </a:p>
        </p:txBody>
      </p:sp>
      <p:sp>
        <p:nvSpPr>
          <p:cNvPr id="86099" name="Freeform 83"/>
          <p:cNvSpPr>
            <a:spLocks/>
          </p:cNvSpPr>
          <p:nvPr/>
        </p:nvSpPr>
        <p:spPr bwMode="auto">
          <a:xfrm rot="-2961502">
            <a:off x="8794750" y="3016250"/>
            <a:ext cx="469900" cy="1295400"/>
          </a:xfrm>
          <a:custGeom>
            <a:avLst/>
            <a:gdLst>
              <a:gd name="T0" fmla="*/ 11311095 w 968"/>
              <a:gd name="T1" fmla="*/ 0 h 1296"/>
              <a:gd name="T2" fmla="*/ 226220442 w 968"/>
              <a:gd name="T3" fmla="*/ 719333821 h 1296"/>
              <a:gd name="T4" fmla="*/ 0 w 968"/>
              <a:gd name="T5" fmla="*/ 1294800278 h 1296"/>
              <a:gd name="T6" fmla="*/ 0 60000 65536"/>
              <a:gd name="T7" fmla="*/ 0 60000 65536"/>
              <a:gd name="T8" fmla="*/ 0 60000 65536"/>
              <a:gd name="T9" fmla="*/ 0 w 968"/>
              <a:gd name="T10" fmla="*/ 0 h 1296"/>
              <a:gd name="T11" fmla="*/ 968 w 968"/>
              <a:gd name="T12" fmla="*/ 1296 h 1296"/>
            </a:gdLst>
            <a:ahLst/>
            <a:cxnLst>
              <a:cxn ang="T6">
                <a:pos x="T0" y="T1"/>
              </a:cxn>
              <a:cxn ang="T7">
                <a:pos x="T2" y="T3"/>
              </a:cxn>
              <a:cxn ang="T8">
                <a:pos x="T4" y="T5"/>
              </a:cxn>
            </a:cxnLst>
            <a:rect l="T9" t="T10" r="T11" b="T12"/>
            <a:pathLst>
              <a:path w="968" h="1296">
                <a:moveTo>
                  <a:pt x="48" y="0"/>
                </a:moveTo>
                <a:cubicBezTo>
                  <a:pt x="508" y="252"/>
                  <a:pt x="968" y="504"/>
                  <a:pt x="960" y="720"/>
                </a:cubicBezTo>
                <a:cubicBezTo>
                  <a:pt x="952" y="936"/>
                  <a:pt x="476" y="1116"/>
                  <a:pt x="0" y="1296"/>
                </a:cubicBezTo>
              </a:path>
            </a:pathLst>
          </a:custGeom>
          <a:noFill/>
          <a:ln w="76200" cap="rnd">
            <a:solidFill>
              <a:schemeClr val="tx1"/>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graphicFrame>
        <p:nvGraphicFramePr>
          <p:cNvPr id="41044" name="Group 84"/>
          <p:cNvGraphicFramePr>
            <a:graphicFrameLocks noGrp="1"/>
          </p:cNvGraphicFramePr>
          <p:nvPr/>
        </p:nvGraphicFramePr>
        <p:xfrm>
          <a:off x="8534400" y="4343401"/>
          <a:ext cx="1828800" cy="21336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tblGrid>
              <a:tr h="14922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 xmlns:a16="http://schemas.microsoft.com/office/drawing/2014/main" val="10000"/>
                  </a:ext>
                </a:extLst>
              </a:tr>
            </a:tbl>
          </a:graphicData>
        </a:graphic>
      </p:graphicFrame>
      <p:graphicFrame>
        <p:nvGraphicFramePr>
          <p:cNvPr id="41054" name="Group 94"/>
          <p:cNvGraphicFramePr>
            <a:graphicFrameLocks noGrp="1"/>
          </p:cNvGraphicFramePr>
          <p:nvPr/>
        </p:nvGraphicFramePr>
        <p:xfrm>
          <a:off x="8534400" y="4724401"/>
          <a:ext cx="1828800" cy="21336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tblGrid>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 xmlns:a16="http://schemas.microsoft.com/office/drawing/2014/main" val="10000"/>
                  </a:ext>
                </a:extLst>
              </a:tr>
            </a:tbl>
          </a:graphicData>
        </a:graphic>
      </p:graphicFrame>
      <p:sp>
        <p:nvSpPr>
          <p:cNvPr id="86120" name="Freeform 104"/>
          <p:cNvSpPr>
            <a:spLocks/>
          </p:cNvSpPr>
          <p:nvPr/>
        </p:nvSpPr>
        <p:spPr bwMode="auto">
          <a:xfrm rot="2961502" flipV="1">
            <a:off x="8877300" y="4914900"/>
            <a:ext cx="381000" cy="1219200"/>
          </a:xfrm>
          <a:custGeom>
            <a:avLst/>
            <a:gdLst>
              <a:gd name="T0" fmla="*/ 7436191 w 968"/>
              <a:gd name="T1" fmla="*/ 0 h 1296"/>
              <a:gd name="T2" fmla="*/ 148720280 w 968"/>
              <a:gd name="T3" fmla="*/ 637194748 h 1296"/>
              <a:gd name="T4" fmla="*/ 0 w 968"/>
              <a:gd name="T5" fmla="*/ 1146951111 h 1296"/>
              <a:gd name="T6" fmla="*/ 0 60000 65536"/>
              <a:gd name="T7" fmla="*/ 0 60000 65536"/>
              <a:gd name="T8" fmla="*/ 0 60000 65536"/>
              <a:gd name="T9" fmla="*/ 0 w 968"/>
              <a:gd name="T10" fmla="*/ 0 h 1296"/>
              <a:gd name="T11" fmla="*/ 968 w 968"/>
              <a:gd name="T12" fmla="*/ 1296 h 1296"/>
            </a:gdLst>
            <a:ahLst/>
            <a:cxnLst>
              <a:cxn ang="T6">
                <a:pos x="T0" y="T1"/>
              </a:cxn>
              <a:cxn ang="T7">
                <a:pos x="T2" y="T3"/>
              </a:cxn>
              <a:cxn ang="T8">
                <a:pos x="T4" y="T5"/>
              </a:cxn>
            </a:cxnLst>
            <a:rect l="T9" t="T10" r="T11" b="T12"/>
            <a:pathLst>
              <a:path w="968" h="1296">
                <a:moveTo>
                  <a:pt x="48" y="0"/>
                </a:moveTo>
                <a:cubicBezTo>
                  <a:pt x="508" y="252"/>
                  <a:pt x="968" y="504"/>
                  <a:pt x="960" y="720"/>
                </a:cubicBezTo>
                <a:cubicBezTo>
                  <a:pt x="952" y="936"/>
                  <a:pt x="476" y="1116"/>
                  <a:pt x="0" y="1296"/>
                </a:cubicBezTo>
              </a:path>
            </a:pathLst>
          </a:custGeom>
          <a:noFill/>
          <a:ln w="76200" cap="rnd">
            <a:solidFill>
              <a:schemeClr val="tx1"/>
            </a:solidFill>
            <a:prstDash val="sysDot"/>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86121" name="TextBox 17"/>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16303393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3200"/>
              <a:t>STATE MERGE: CORE OF ASTROLABE EPIDEMIC</a:t>
            </a:r>
          </a:p>
        </p:txBody>
      </p:sp>
      <p:grpSp>
        <p:nvGrpSpPr>
          <p:cNvPr id="2" name="Group 3"/>
          <p:cNvGrpSpPr>
            <a:grpSpLocks noGrp="1" noRot="1"/>
          </p:cNvGrpSpPr>
          <p:nvPr/>
        </p:nvGrpSpPr>
        <p:grpSpPr bwMode="auto">
          <a:xfrm>
            <a:off x="4724400" y="4876800"/>
            <a:ext cx="3657600" cy="992188"/>
            <a:chOff x="2016" y="3072"/>
            <a:chExt cx="2304" cy="625"/>
          </a:xfrm>
        </p:grpSpPr>
        <p:sp>
          <p:nvSpPr>
            <p:cNvPr id="3" name="Rectangle 4"/>
            <p:cNvSpPr>
              <a:spLocks noChangeArrowheads="1"/>
            </p:cNvSpPr>
            <p:nvPr/>
          </p:nvSpPr>
          <p:spPr bwMode="auto">
            <a:xfrm>
              <a:off x="201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Name</a:t>
              </a:r>
            </a:p>
          </p:txBody>
        </p:sp>
        <p:sp>
          <p:nvSpPr>
            <p:cNvPr id="4" name="Rectangle 5"/>
            <p:cNvSpPr>
              <a:spLocks noChangeArrowheads="1"/>
            </p:cNvSpPr>
            <p:nvPr/>
          </p:nvSpPr>
          <p:spPr bwMode="auto">
            <a:xfrm>
              <a:off x="2400"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Time</a:t>
              </a:r>
            </a:p>
          </p:txBody>
        </p:sp>
        <p:sp>
          <p:nvSpPr>
            <p:cNvPr id="5" name="Rectangle 6"/>
            <p:cNvSpPr>
              <a:spLocks noChangeArrowheads="1"/>
            </p:cNvSpPr>
            <p:nvPr/>
          </p:nvSpPr>
          <p:spPr bwMode="auto">
            <a:xfrm>
              <a:off x="2784"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Load</a:t>
              </a:r>
            </a:p>
          </p:txBody>
        </p:sp>
        <p:sp>
          <p:nvSpPr>
            <p:cNvPr id="6" name="Rectangle 7"/>
            <p:cNvSpPr>
              <a:spLocks noChangeArrowheads="1"/>
            </p:cNvSpPr>
            <p:nvPr/>
          </p:nvSpPr>
          <p:spPr bwMode="auto">
            <a:xfrm>
              <a:off x="3168"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Weblogic?</a:t>
              </a:r>
            </a:p>
          </p:txBody>
        </p:sp>
        <p:sp>
          <p:nvSpPr>
            <p:cNvPr id="7" name="Rectangle 8"/>
            <p:cNvSpPr>
              <a:spLocks noChangeArrowheads="1"/>
            </p:cNvSpPr>
            <p:nvPr/>
          </p:nvSpPr>
          <p:spPr bwMode="auto">
            <a:xfrm>
              <a:off x="3552"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SMTP?</a:t>
              </a:r>
            </a:p>
          </p:txBody>
        </p:sp>
        <p:sp>
          <p:nvSpPr>
            <p:cNvPr id="8" name="Rectangle 9"/>
            <p:cNvSpPr>
              <a:spLocks noChangeArrowheads="1"/>
            </p:cNvSpPr>
            <p:nvPr/>
          </p:nvSpPr>
          <p:spPr bwMode="auto">
            <a:xfrm>
              <a:off x="3936" y="3072"/>
              <a:ext cx="384" cy="212"/>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solidFill>
                    <a:schemeClr val="folHlink"/>
                  </a:solidFill>
                  <a:latin typeface="Tahoma" charset="0"/>
                </a:rPr>
                <a:t>Word Version</a:t>
              </a:r>
            </a:p>
          </p:txBody>
        </p:sp>
        <p:sp>
          <p:nvSpPr>
            <p:cNvPr id="9" name="Rectangle 10"/>
            <p:cNvSpPr>
              <a:spLocks noChangeArrowheads="1"/>
            </p:cNvSpPr>
            <p:nvPr/>
          </p:nvSpPr>
          <p:spPr bwMode="auto">
            <a:xfrm>
              <a:off x="201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swift</a:t>
              </a:r>
            </a:p>
          </p:txBody>
        </p:sp>
        <p:sp>
          <p:nvSpPr>
            <p:cNvPr id="10" name="Rectangle 11"/>
            <p:cNvSpPr>
              <a:spLocks noChangeArrowheads="1"/>
            </p:cNvSpPr>
            <p:nvPr/>
          </p:nvSpPr>
          <p:spPr bwMode="auto">
            <a:xfrm>
              <a:off x="2400" y="3284"/>
              <a:ext cx="384" cy="144"/>
            </a:xfrm>
            <a:prstGeom prst="rect">
              <a:avLst/>
            </a:prstGeom>
            <a:solidFill>
              <a:srgbClr val="33D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2011</a:t>
              </a:r>
            </a:p>
          </p:txBody>
        </p:sp>
        <p:sp>
          <p:nvSpPr>
            <p:cNvPr id="11" name="Rectangle 12"/>
            <p:cNvSpPr>
              <a:spLocks noChangeArrowheads="1"/>
            </p:cNvSpPr>
            <p:nvPr/>
          </p:nvSpPr>
          <p:spPr bwMode="auto">
            <a:xfrm>
              <a:off x="2784" y="3284"/>
              <a:ext cx="384" cy="144"/>
            </a:xfrm>
            <a:prstGeom prst="rect">
              <a:avLst/>
            </a:prstGeom>
            <a:solidFill>
              <a:srgbClr val="33D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2.0</a:t>
              </a:r>
            </a:p>
          </p:txBody>
        </p:sp>
        <p:sp>
          <p:nvSpPr>
            <p:cNvPr id="12" name="Rectangle 13"/>
            <p:cNvSpPr>
              <a:spLocks noChangeArrowheads="1"/>
            </p:cNvSpPr>
            <p:nvPr/>
          </p:nvSpPr>
          <p:spPr bwMode="auto">
            <a:xfrm>
              <a:off x="3168"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13" name="Rectangle 14"/>
            <p:cNvSpPr>
              <a:spLocks noChangeArrowheads="1"/>
            </p:cNvSpPr>
            <p:nvPr/>
          </p:nvSpPr>
          <p:spPr bwMode="auto">
            <a:xfrm>
              <a:off x="3552"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4" name="Rectangle 15"/>
            <p:cNvSpPr>
              <a:spLocks noChangeArrowheads="1"/>
            </p:cNvSpPr>
            <p:nvPr/>
          </p:nvSpPr>
          <p:spPr bwMode="auto">
            <a:xfrm>
              <a:off x="3936" y="3284"/>
              <a:ext cx="384" cy="14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6.2</a:t>
              </a:r>
            </a:p>
          </p:txBody>
        </p:sp>
        <p:sp>
          <p:nvSpPr>
            <p:cNvPr id="15" name="Rectangle 16"/>
            <p:cNvSpPr>
              <a:spLocks noChangeArrowheads="1"/>
            </p:cNvSpPr>
            <p:nvPr/>
          </p:nvSpPr>
          <p:spPr bwMode="auto">
            <a:xfrm>
              <a:off x="201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falcon</a:t>
              </a:r>
            </a:p>
          </p:txBody>
        </p:sp>
        <p:sp>
          <p:nvSpPr>
            <p:cNvPr id="16" name="Rectangle 17"/>
            <p:cNvSpPr>
              <a:spLocks noChangeArrowheads="1"/>
            </p:cNvSpPr>
            <p:nvPr/>
          </p:nvSpPr>
          <p:spPr bwMode="auto">
            <a:xfrm>
              <a:off x="2400"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1976</a:t>
              </a:r>
            </a:p>
          </p:txBody>
        </p:sp>
        <p:sp>
          <p:nvSpPr>
            <p:cNvPr id="17" name="Rectangle 18"/>
            <p:cNvSpPr>
              <a:spLocks noChangeArrowheads="1"/>
            </p:cNvSpPr>
            <p:nvPr/>
          </p:nvSpPr>
          <p:spPr bwMode="auto">
            <a:xfrm>
              <a:off x="2784"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2.7</a:t>
              </a:r>
            </a:p>
          </p:txBody>
        </p:sp>
        <p:sp>
          <p:nvSpPr>
            <p:cNvPr id="18" name="Rectangle 19"/>
            <p:cNvSpPr>
              <a:spLocks noChangeArrowheads="1"/>
            </p:cNvSpPr>
            <p:nvPr/>
          </p:nvSpPr>
          <p:spPr bwMode="auto">
            <a:xfrm>
              <a:off x="3168"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19" name="Rectangle 20"/>
            <p:cNvSpPr>
              <a:spLocks noChangeArrowheads="1"/>
            </p:cNvSpPr>
            <p:nvPr/>
          </p:nvSpPr>
          <p:spPr bwMode="auto">
            <a:xfrm>
              <a:off x="3552"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0</a:t>
              </a:r>
            </a:p>
          </p:txBody>
        </p:sp>
        <p:sp>
          <p:nvSpPr>
            <p:cNvPr id="20" name="Rectangle 21"/>
            <p:cNvSpPr>
              <a:spLocks noChangeArrowheads="1"/>
            </p:cNvSpPr>
            <p:nvPr/>
          </p:nvSpPr>
          <p:spPr bwMode="auto">
            <a:xfrm>
              <a:off x="3936" y="3428"/>
              <a:ext cx="384" cy="134"/>
            </a:xfrm>
            <a:prstGeom prst="rect">
              <a:avLst/>
            </a:prstGeom>
            <a:solidFill>
              <a:srgbClr val="FFE1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4.1</a:t>
              </a:r>
            </a:p>
          </p:txBody>
        </p:sp>
        <p:sp>
          <p:nvSpPr>
            <p:cNvPr id="21" name="Rectangle 22"/>
            <p:cNvSpPr>
              <a:spLocks noChangeArrowheads="1"/>
            </p:cNvSpPr>
            <p:nvPr/>
          </p:nvSpPr>
          <p:spPr bwMode="auto">
            <a:xfrm>
              <a:off x="201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cardinal</a:t>
              </a:r>
            </a:p>
          </p:txBody>
        </p:sp>
        <p:sp>
          <p:nvSpPr>
            <p:cNvPr id="22" name="Rectangle 23"/>
            <p:cNvSpPr>
              <a:spLocks noChangeArrowheads="1"/>
            </p:cNvSpPr>
            <p:nvPr/>
          </p:nvSpPr>
          <p:spPr bwMode="auto">
            <a:xfrm>
              <a:off x="2400"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2201</a:t>
              </a:r>
            </a:p>
          </p:txBody>
        </p:sp>
        <p:sp>
          <p:nvSpPr>
            <p:cNvPr id="23" name="Rectangle 24"/>
            <p:cNvSpPr>
              <a:spLocks noChangeArrowheads="1"/>
            </p:cNvSpPr>
            <p:nvPr/>
          </p:nvSpPr>
          <p:spPr bwMode="auto">
            <a:xfrm>
              <a:off x="2784"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3.5</a:t>
              </a:r>
            </a:p>
          </p:txBody>
        </p:sp>
        <p:sp>
          <p:nvSpPr>
            <p:cNvPr id="24" name="Rectangle 25"/>
            <p:cNvSpPr>
              <a:spLocks noChangeArrowheads="1"/>
            </p:cNvSpPr>
            <p:nvPr/>
          </p:nvSpPr>
          <p:spPr bwMode="auto">
            <a:xfrm>
              <a:off x="3168"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5" name="Rectangle 26"/>
            <p:cNvSpPr>
              <a:spLocks noChangeArrowheads="1"/>
            </p:cNvSpPr>
            <p:nvPr/>
          </p:nvSpPr>
          <p:spPr bwMode="auto">
            <a:xfrm>
              <a:off x="3552"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1</a:t>
              </a:r>
            </a:p>
          </p:txBody>
        </p:sp>
        <p:sp>
          <p:nvSpPr>
            <p:cNvPr id="26" name="Rectangle 27"/>
            <p:cNvSpPr>
              <a:spLocks noChangeArrowheads="1"/>
            </p:cNvSpPr>
            <p:nvPr/>
          </p:nvSpPr>
          <p:spPr bwMode="auto">
            <a:xfrm>
              <a:off x="3936" y="3563"/>
              <a:ext cx="384" cy="13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algn="ctr" defTabSz="914400" eaLnBrk="1" hangingPunct="1">
                <a:spcBef>
                  <a:spcPct val="20000"/>
                </a:spcBef>
                <a:buClr>
                  <a:schemeClr val="folHlink"/>
                </a:buClr>
                <a:buSzPct val="60000"/>
              </a:pPr>
              <a:r>
                <a:rPr lang="en-US" altLang="en-US" sz="800">
                  <a:latin typeface="Tahoma" charset="0"/>
                </a:rPr>
                <a:t>6.0</a:t>
              </a:r>
            </a:p>
          </p:txBody>
        </p:sp>
        <p:sp>
          <p:nvSpPr>
            <p:cNvPr id="27" name="Line 28"/>
            <p:cNvSpPr>
              <a:spLocks noChangeShapeType="1"/>
            </p:cNvSpPr>
            <p:nvPr/>
          </p:nvSpPr>
          <p:spPr bwMode="auto">
            <a:xfrm>
              <a:off x="2400"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8" name="Line 29"/>
            <p:cNvSpPr>
              <a:spLocks noChangeShapeType="1"/>
            </p:cNvSpPr>
            <p:nvPr/>
          </p:nvSpPr>
          <p:spPr bwMode="auto">
            <a:xfrm>
              <a:off x="2784"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9" name="Line 30"/>
            <p:cNvSpPr>
              <a:spLocks noChangeShapeType="1"/>
            </p:cNvSpPr>
            <p:nvPr/>
          </p:nvSpPr>
          <p:spPr bwMode="auto">
            <a:xfrm>
              <a:off x="3168"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 name="Line 31"/>
            <p:cNvSpPr>
              <a:spLocks noChangeShapeType="1"/>
            </p:cNvSpPr>
            <p:nvPr/>
          </p:nvSpPr>
          <p:spPr bwMode="auto">
            <a:xfrm>
              <a:off x="3552"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1" name="Line 32"/>
            <p:cNvSpPr>
              <a:spLocks noChangeShapeType="1"/>
            </p:cNvSpPr>
            <p:nvPr/>
          </p:nvSpPr>
          <p:spPr bwMode="auto">
            <a:xfrm>
              <a:off x="3936" y="3072"/>
              <a:ext cx="0" cy="625"/>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84" name="Line 33"/>
            <p:cNvSpPr>
              <a:spLocks noChangeShapeType="1"/>
            </p:cNvSpPr>
            <p:nvPr/>
          </p:nvSpPr>
          <p:spPr bwMode="auto">
            <a:xfrm>
              <a:off x="2016" y="3284"/>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85" name="Line 34"/>
            <p:cNvSpPr>
              <a:spLocks noChangeShapeType="1"/>
            </p:cNvSpPr>
            <p:nvPr/>
          </p:nvSpPr>
          <p:spPr bwMode="auto">
            <a:xfrm>
              <a:off x="2016" y="3428"/>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88" name="Line 35"/>
            <p:cNvSpPr>
              <a:spLocks noChangeShapeType="1"/>
            </p:cNvSpPr>
            <p:nvPr/>
          </p:nvSpPr>
          <p:spPr bwMode="auto">
            <a:xfrm>
              <a:off x="2016" y="3563"/>
              <a:ext cx="2304" cy="0"/>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89" name="Line 36"/>
            <p:cNvSpPr>
              <a:spLocks noChangeShapeType="1"/>
            </p:cNvSpPr>
            <p:nvPr/>
          </p:nvSpPr>
          <p:spPr bwMode="auto">
            <a:xfrm>
              <a:off x="2016"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90" name="Line 37"/>
            <p:cNvSpPr>
              <a:spLocks noChangeShapeType="1"/>
            </p:cNvSpPr>
            <p:nvPr/>
          </p:nvSpPr>
          <p:spPr bwMode="auto">
            <a:xfrm>
              <a:off x="4320" y="3072"/>
              <a:ext cx="0" cy="625"/>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91" name="Line 38"/>
            <p:cNvSpPr>
              <a:spLocks noChangeShapeType="1"/>
            </p:cNvSpPr>
            <p:nvPr/>
          </p:nvSpPr>
          <p:spPr bwMode="auto">
            <a:xfrm>
              <a:off x="2016" y="3072"/>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41992" name="Line 39"/>
            <p:cNvSpPr>
              <a:spLocks noChangeShapeType="1"/>
            </p:cNvSpPr>
            <p:nvPr/>
          </p:nvSpPr>
          <p:spPr bwMode="auto">
            <a:xfrm>
              <a:off x="2016" y="3697"/>
              <a:ext cx="2304"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42024" name="Group 40"/>
          <p:cNvGraphicFramePr>
            <a:graphicFrameLocks noGrp="1"/>
          </p:cNvGraphicFramePr>
          <p:nvPr/>
        </p:nvGraphicFramePr>
        <p:xfrm>
          <a:off x="4724400" y="2819401"/>
          <a:ext cx="3657600" cy="111252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Tahoma"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1971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Tahoma"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3"/>
                  </a:ext>
                </a:extLst>
              </a:tr>
            </a:tbl>
          </a:graphicData>
        </a:graphic>
      </p:graphicFrame>
      <p:pic>
        <p:nvPicPr>
          <p:cNvPr id="87117" name="Picture 77"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4384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118" name="Picture 78"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45720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119" name="Line 79"/>
          <p:cNvSpPr>
            <a:spLocks noChangeShapeType="1"/>
          </p:cNvSpPr>
          <p:nvPr/>
        </p:nvSpPr>
        <p:spPr bwMode="auto">
          <a:xfrm>
            <a:off x="4038600" y="3352800"/>
            <a:ext cx="6858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120" name="Line 80"/>
          <p:cNvSpPr>
            <a:spLocks noChangeShapeType="1"/>
          </p:cNvSpPr>
          <p:nvPr/>
        </p:nvSpPr>
        <p:spPr bwMode="auto">
          <a:xfrm flipV="1">
            <a:off x="4114800" y="5791200"/>
            <a:ext cx="533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7121" name="Text Box 81"/>
          <p:cNvSpPr txBox="1">
            <a:spLocks noChangeArrowheads="1"/>
          </p:cNvSpPr>
          <p:nvPr/>
        </p:nvSpPr>
        <p:spPr bwMode="auto">
          <a:xfrm>
            <a:off x="1828800" y="41910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swift.cs.cornell.edu</a:t>
            </a:r>
          </a:p>
        </p:txBody>
      </p:sp>
      <p:sp>
        <p:nvSpPr>
          <p:cNvPr id="87122" name="Text Box 82"/>
          <p:cNvSpPr txBox="1">
            <a:spLocks noChangeArrowheads="1"/>
          </p:cNvSpPr>
          <p:nvPr/>
        </p:nvSpPr>
        <p:spPr bwMode="auto">
          <a:xfrm>
            <a:off x="1828800" y="63246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cardinal.cs.cornell.edu</a:t>
            </a:r>
          </a:p>
        </p:txBody>
      </p:sp>
      <p:sp>
        <p:nvSpPr>
          <p:cNvPr id="87123" name="TextBox 13"/>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13700739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200"/>
              <a:t>SCALING UP… AND UP…</a:t>
            </a:r>
          </a:p>
        </p:txBody>
      </p:sp>
      <p:sp>
        <p:nvSpPr>
          <p:cNvPr id="88067" name="Rectangle 3"/>
          <p:cNvSpPr>
            <a:spLocks noGrp="1" noChangeArrowheads="1"/>
          </p:cNvSpPr>
          <p:nvPr>
            <p:ph type="body" idx="1"/>
          </p:nvPr>
        </p:nvSpPr>
        <p:spPr>
          <a:xfrm>
            <a:off x="1981200" y="1600201"/>
            <a:ext cx="7467600" cy="4873625"/>
          </a:xfrm>
        </p:spPr>
        <p:txBody>
          <a:bodyPr/>
          <a:lstStyle/>
          <a:p>
            <a:pPr eaLnBrk="1" hangingPunct="1"/>
            <a:r>
              <a:rPr lang="en-US" altLang="en-US"/>
              <a:t>We don’t want every system to “see” all others (cost would be huge)</a:t>
            </a:r>
          </a:p>
          <a:p>
            <a:pPr eaLnBrk="1" hangingPunct="1"/>
            <a:r>
              <a:rPr lang="en-US" altLang="en-US"/>
              <a:t>Instead, structure into “zones”.  You only see data from your neighbors…</a:t>
            </a:r>
          </a:p>
          <a:p>
            <a:pPr eaLnBrk="1" hangingPunct="1"/>
            <a:endParaRPr lang="en-US" altLang="en-US"/>
          </a:p>
        </p:txBody>
      </p:sp>
      <p:graphicFrame>
        <p:nvGraphicFramePr>
          <p:cNvPr id="39940" name="Group 4"/>
          <p:cNvGraphicFramePr>
            <a:graphicFrameLocks noGrp="1"/>
          </p:cNvGraphicFramePr>
          <p:nvPr/>
        </p:nvGraphicFramePr>
        <p:xfrm>
          <a:off x="4267200" y="43449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33D600"/>
                    </a:solidFill>
                  </a:tcPr>
                </a:tc>
                <a:extLst>
                  <a:ext uri="{0D108BD9-81ED-4DB2-BD59-A6C34878D82A}">
                    <a16:rowId xmlns="" xmlns:a16="http://schemas.microsoft.com/office/drawing/2014/main" val="10003"/>
                  </a:ext>
                </a:extLst>
              </a:tr>
            </a:tbl>
          </a:graphicData>
        </a:graphic>
      </p:graphicFrame>
      <p:pic>
        <p:nvPicPr>
          <p:cNvPr id="88105" name="Picture 41" descr="j0195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4572001"/>
            <a:ext cx="1795463"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06" name="Line 42"/>
          <p:cNvSpPr>
            <a:spLocks noChangeShapeType="1"/>
          </p:cNvSpPr>
          <p:nvPr/>
        </p:nvSpPr>
        <p:spPr bwMode="auto">
          <a:xfrm flipV="1">
            <a:off x="4267200" y="6173788"/>
            <a:ext cx="533400" cy="0"/>
          </a:xfrm>
          <a:prstGeom prst="line">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8107" name="Text Box 43"/>
          <p:cNvSpPr txBox="1">
            <a:spLocks noChangeArrowheads="1"/>
          </p:cNvSpPr>
          <p:nvPr/>
        </p:nvSpPr>
        <p:spPr bwMode="auto">
          <a:xfrm>
            <a:off x="1828800" y="6324600"/>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sz="1200">
                <a:latin typeface="Arial Black" charset="0"/>
              </a:rPr>
              <a:t>cardinal.cs.cornell.edu</a:t>
            </a:r>
          </a:p>
        </p:txBody>
      </p:sp>
      <p:graphicFrame>
        <p:nvGraphicFramePr>
          <p:cNvPr id="39980" name="Group 44"/>
          <p:cNvGraphicFramePr>
            <a:graphicFrameLocks noGrp="1"/>
          </p:cNvGraphicFramePr>
          <p:nvPr/>
        </p:nvGraphicFramePr>
        <p:xfrm>
          <a:off x="4419600" y="44973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3C9F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3C9F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03C9F1"/>
                    </a:solidFill>
                  </a:tcPr>
                </a:tc>
                <a:extLst>
                  <a:ext uri="{0D108BD9-81ED-4DB2-BD59-A6C34878D82A}">
                    <a16:rowId xmlns="" xmlns:a16="http://schemas.microsoft.com/office/drawing/2014/main" val="10003"/>
                  </a:ext>
                </a:extLst>
              </a:tr>
            </a:tbl>
          </a:graphicData>
        </a:graphic>
      </p:graphicFrame>
      <p:graphicFrame>
        <p:nvGraphicFramePr>
          <p:cNvPr id="40017" name="Group 81"/>
          <p:cNvGraphicFramePr>
            <a:graphicFrameLocks noGrp="1"/>
          </p:cNvGraphicFramePr>
          <p:nvPr/>
        </p:nvGraphicFramePr>
        <p:xfrm>
          <a:off x="4572000" y="46497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6F5FE"/>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6F5FE"/>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C6F5FE"/>
                    </a:solidFill>
                  </a:tcPr>
                </a:tc>
                <a:extLst>
                  <a:ext uri="{0D108BD9-81ED-4DB2-BD59-A6C34878D82A}">
                    <a16:rowId xmlns="" xmlns:a16="http://schemas.microsoft.com/office/drawing/2014/main" val="10003"/>
                  </a:ext>
                </a:extLst>
              </a:tr>
            </a:tbl>
          </a:graphicData>
        </a:graphic>
      </p:graphicFrame>
      <p:graphicFrame>
        <p:nvGraphicFramePr>
          <p:cNvPr id="40054" name="Group 118"/>
          <p:cNvGraphicFramePr>
            <a:graphicFrameLocks noGrp="1"/>
          </p:cNvGraphicFramePr>
          <p:nvPr/>
        </p:nvGraphicFramePr>
        <p:xfrm>
          <a:off x="4724400" y="48021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folHlink"/>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folHlink"/>
                    </a:solidFill>
                  </a:tcPr>
                </a:tc>
                <a:extLst>
                  <a:ext uri="{0D108BD9-81ED-4DB2-BD59-A6C34878D82A}">
                    <a16:rowId xmlns="" xmlns:a16="http://schemas.microsoft.com/office/drawing/2014/main" val="10003"/>
                  </a:ext>
                </a:extLst>
              </a:tr>
            </a:tbl>
          </a:graphicData>
        </a:graphic>
      </p:graphicFrame>
      <p:graphicFrame>
        <p:nvGraphicFramePr>
          <p:cNvPr id="40091" name="Group 155"/>
          <p:cNvGraphicFramePr>
            <a:graphicFrameLocks noGrp="1"/>
          </p:cNvGraphicFramePr>
          <p:nvPr/>
        </p:nvGraphicFramePr>
        <p:xfrm>
          <a:off x="4876800" y="49545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40000"/>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400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40000"/>
                    </a:solidFill>
                  </a:tcPr>
                </a:tc>
                <a:extLst>
                  <a:ext uri="{0D108BD9-81ED-4DB2-BD59-A6C34878D82A}">
                    <a16:rowId xmlns="" xmlns:a16="http://schemas.microsoft.com/office/drawing/2014/main" val="10003"/>
                  </a:ext>
                </a:extLst>
              </a:tr>
            </a:tbl>
          </a:graphicData>
        </a:graphic>
      </p:graphicFrame>
      <p:graphicFrame>
        <p:nvGraphicFramePr>
          <p:cNvPr id="40128" name="Group 192"/>
          <p:cNvGraphicFramePr>
            <a:graphicFrameLocks noGrp="1"/>
          </p:cNvGraphicFramePr>
          <p:nvPr/>
        </p:nvGraphicFramePr>
        <p:xfrm>
          <a:off x="5029200" y="51069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917"/>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917"/>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F917"/>
                    </a:solidFill>
                  </a:tcPr>
                </a:tc>
                <a:extLst>
                  <a:ext uri="{0D108BD9-81ED-4DB2-BD59-A6C34878D82A}">
                    <a16:rowId xmlns="" xmlns:a16="http://schemas.microsoft.com/office/drawing/2014/main" val="10003"/>
                  </a:ext>
                </a:extLst>
              </a:tr>
            </a:tbl>
          </a:graphicData>
        </a:graphic>
      </p:graphicFrame>
      <p:graphicFrame>
        <p:nvGraphicFramePr>
          <p:cNvPr id="40165" name="Group 229"/>
          <p:cNvGraphicFramePr>
            <a:graphicFrameLocks noGrp="1"/>
          </p:cNvGraphicFramePr>
          <p:nvPr/>
        </p:nvGraphicFramePr>
        <p:xfrm>
          <a:off x="5181600" y="5259388"/>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609600">
                  <a:extLst>
                    <a:ext uri="{9D8B030D-6E8A-4147-A177-3AD203B41FA5}">
                      <a16:colId xmlns="" xmlns:a16="http://schemas.microsoft.com/office/drawing/2014/main" val="20002"/>
                    </a:ext>
                  </a:extLst>
                </a:gridCol>
                <a:gridCol w="609600">
                  <a:extLst>
                    <a:ext uri="{9D8B030D-6E8A-4147-A177-3AD203B41FA5}">
                      <a16:colId xmlns="" xmlns:a16="http://schemas.microsoft.com/office/drawing/2014/main" val="20003"/>
                    </a:ext>
                  </a:extLst>
                </a:gridCol>
                <a:gridCol w="609600">
                  <a:extLst>
                    <a:ext uri="{9D8B030D-6E8A-4147-A177-3AD203B41FA5}">
                      <a16:colId xmlns="" xmlns:a16="http://schemas.microsoft.com/office/drawing/2014/main" val="20004"/>
                    </a:ext>
                  </a:extLst>
                </a:gridCol>
                <a:gridCol w="6096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Time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33D600"/>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1976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E1BF"/>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2201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bl>
          </a:graphicData>
        </a:graphic>
      </p:graphicFrame>
      <p:sp>
        <p:nvSpPr>
          <p:cNvPr id="88330" name="TextBox 17"/>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15136010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eaLnBrk="1" hangingPunct="1"/>
            <a:r>
              <a:rPr lang="en-US" altLang="en-US" sz="2900"/>
              <a:t>A FORM OF DATA MINING CONTINUOUSLY SUMMARIZES REMOTE INFORMATION</a:t>
            </a:r>
          </a:p>
        </p:txBody>
      </p:sp>
      <p:graphicFrame>
        <p:nvGraphicFramePr>
          <p:cNvPr id="40963" name="Group 3"/>
          <p:cNvGraphicFramePr>
            <a:graphicFrameLocks noGrp="1"/>
          </p:cNvGraphicFramePr>
          <p:nvPr/>
        </p:nvGraphicFramePr>
        <p:xfrm>
          <a:off x="2286000" y="4343400"/>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bl>
          </a:graphicData>
        </a:graphic>
      </p:graphicFrame>
      <p:graphicFrame>
        <p:nvGraphicFramePr>
          <p:cNvPr id="41000" name="Group 40"/>
          <p:cNvGraphicFramePr>
            <a:graphicFrameLocks noGrp="1"/>
          </p:cNvGraphicFramePr>
          <p:nvPr/>
        </p:nvGraphicFramePr>
        <p:xfrm>
          <a:off x="6324600" y="4343401"/>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gazelle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zebra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gnu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3"/>
                  </a:ext>
                </a:extLst>
              </a:tr>
            </a:tbl>
          </a:graphicData>
        </a:graphic>
      </p:graphicFrame>
      <p:graphicFrame>
        <p:nvGraphicFramePr>
          <p:cNvPr id="41037" name="Group 77"/>
          <p:cNvGraphicFramePr>
            <a:graphicFrameLocks noGrp="1"/>
          </p:cNvGraphicFramePr>
          <p:nvPr/>
        </p:nvGraphicFramePr>
        <p:xfrm>
          <a:off x="4495800" y="2895600"/>
          <a:ext cx="28194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Avg 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WL contact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 contact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123.45.61.3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123.45.61.17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NJ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127.16.77.6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127.16.77.11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Paris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14.66.71.8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14.66.71.12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89192" name="Text Box 104"/>
          <p:cNvSpPr txBox="1">
            <a:spLocks noChangeArrowheads="1"/>
          </p:cNvSpPr>
          <p:nvPr/>
        </p:nvSpPr>
        <p:spPr bwMode="auto">
          <a:xfrm>
            <a:off x="3124200" y="54864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San Francisco</a:t>
            </a:r>
          </a:p>
        </p:txBody>
      </p:sp>
      <p:sp>
        <p:nvSpPr>
          <p:cNvPr id="89193" name="Text Box 105"/>
          <p:cNvSpPr txBox="1">
            <a:spLocks noChangeArrowheads="1"/>
          </p:cNvSpPr>
          <p:nvPr/>
        </p:nvSpPr>
        <p:spPr bwMode="auto">
          <a:xfrm>
            <a:off x="7010400" y="5410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New Jersey</a:t>
            </a:r>
          </a:p>
        </p:txBody>
      </p:sp>
      <p:sp>
        <p:nvSpPr>
          <p:cNvPr id="89194" name="Freeform 106"/>
          <p:cNvSpPr>
            <a:spLocks/>
          </p:cNvSpPr>
          <p:nvPr/>
        </p:nvSpPr>
        <p:spPr bwMode="auto">
          <a:xfrm>
            <a:off x="3352800" y="3352800"/>
            <a:ext cx="1066800" cy="914400"/>
          </a:xfrm>
          <a:custGeom>
            <a:avLst/>
            <a:gdLst>
              <a:gd name="T0" fmla="*/ 1693545000 w 672"/>
              <a:gd name="T1" fmla="*/ 0 h 528"/>
              <a:gd name="T2" fmla="*/ 362902500 w 672"/>
              <a:gd name="T3" fmla="*/ 431884282 h 528"/>
              <a:gd name="T4" fmla="*/ 0 w 672"/>
              <a:gd name="T5" fmla="*/ 1583574545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9525">
            <a:solidFill>
              <a:schemeClr val="tx1"/>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89195" name="Freeform 107"/>
          <p:cNvSpPr>
            <a:spLocks/>
          </p:cNvSpPr>
          <p:nvPr/>
        </p:nvSpPr>
        <p:spPr bwMode="auto">
          <a:xfrm>
            <a:off x="7315200" y="3530600"/>
            <a:ext cx="1066800" cy="812800"/>
          </a:xfrm>
          <a:custGeom>
            <a:avLst/>
            <a:gdLst>
              <a:gd name="T0" fmla="*/ 0 w 672"/>
              <a:gd name="T1" fmla="*/ 80645000 h 512"/>
              <a:gd name="T2" fmla="*/ 1330642500 w 672"/>
              <a:gd name="T3" fmla="*/ 201612500 h 512"/>
              <a:gd name="T4" fmla="*/ 1693545000 w 672"/>
              <a:gd name="T5" fmla="*/ 1290320000 h 512"/>
              <a:gd name="T6" fmla="*/ 0 60000 65536"/>
              <a:gd name="T7" fmla="*/ 0 60000 65536"/>
              <a:gd name="T8" fmla="*/ 0 60000 65536"/>
              <a:gd name="T9" fmla="*/ 0 w 672"/>
              <a:gd name="T10" fmla="*/ 0 h 512"/>
              <a:gd name="T11" fmla="*/ 672 w 672"/>
              <a:gd name="T12" fmla="*/ 512 h 512"/>
            </a:gdLst>
            <a:ahLst/>
            <a:cxnLst>
              <a:cxn ang="T6">
                <a:pos x="T0" y="T1"/>
              </a:cxn>
              <a:cxn ang="T7">
                <a:pos x="T2" y="T3"/>
              </a:cxn>
              <a:cxn ang="T8">
                <a:pos x="T4" y="T5"/>
              </a:cxn>
            </a:cxnLst>
            <a:rect l="T9" t="T10" r="T11" b="T12"/>
            <a:pathLst>
              <a:path w="672" h="512">
                <a:moveTo>
                  <a:pt x="0" y="32"/>
                </a:moveTo>
                <a:cubicBezTo>
                  <a:pt x="208" y="16"/>
                  <a:pt x="416" y="0"/>
                  <a:pt x="528" y="80"/>
                </a:cubicBezTo>
                <a:cubicBezTo>
                  <a:pt x="640" y="160"/>
                  <a:pt x="656" y="336"/>
                  <a:pt x="672" y="512"/>
                </a:cubicBezTo>
              </a:path>
            </a:pathLst>
          </a:custGeom>
          <a:noFill/>
          <a:ln w="9525">
            <a:solidFill>
              <a:schemeClr val="tx1"/>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89196" name="Text Box 108"/>
          <p:cNvSpPr txBox="1">
            <a:spLocks noChangeArrowheads="1"/>
          </p:cNvSpPr>
          <p:nvPr/>
        </p:nvSpPr>
        <p:spPr bwMode="auto">
          <a:xfrm>
            <a:off x="7620000" y="2743201"/>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spcBef>
                <a:spcPct val="50000"/>
              </a:spcBef>
            </a:pPr>
            <a:r>
              <a:rPr lang="en-US" altLang="en-US">
                <a:latin typeface="Century Schoolbook" charset="0"/>
              </a:rPr>
              <a:t>SQL query “summarizes” data</a:t>
            </a:r>
          </a:p>
        </p:txBody>
      </p:sp>
      <p:sp>
        <p:nvSpPr>
          <p:cNvPr id="89197" name="Text Box 109"/>
          <p:cNvSpPr txBox="1">
            <a:spLocks noChangeArrowheads="1"/>
          </p:cNvSpPr>
          <p:nvPr/>
        </p:nvSpPr>
        <p:spPr bwMode="auto">
          <a:xfrm>
            <a:off x="2514600" y="1981201"/>
            <a:ext cx="381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Dynamically changing query output is visible system-wide</a:t>
            </a:r>
          </a:p>
        </p:txBody>
      </p:sp>
      <p:sp>
        <p:nvSpPr>
          <p:cNvPr id="89198" name="TextBox 14"/>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20187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n-US" altLang="en-US" sz="2500"/>
              <a:t>(1) QUERY GOES OUT… (2) COMPUTE LOCALLY… (3) RESULTS FLOW TO TOP LEVEL OF THE HIERARCHY</a:t>
            </a:r>
          </a:p>
        </p:txBody>
      </p:sp>
      <p:graphicFrame>
        <p:nvGraphicFramePr>
          <p:cNvPr id="41987" name="Group 3"/>
          <p:cNvGraphicFramePr>
            <a:graphicFrameLocks noGrp="1"/>
          </p:cNvGraphicFramePr>
          <p:nvPr/>
        </p:nvGraphicFramePr>
        <p:xfrm>
          <a:off x="2286000" y="4343400"/>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bl>
          </a:graphicData>
        </a:graphic>
      </p:graphicFrame>
      <p:graphicFrame>
        <p:nvGraphicFramePr>
          <p:cNvPr id="42024" name="Group 40"/>
          <p:cNvGraphicFramePr>
            <a:graphicFrameLocks noGrp="1"/>
          </p:cNvGraphicFramePr>
          <p:nvPr/>
        </p:nvGraphicFramePr>
        <p:xfrm>
          <a:off x="6324600" y="4343401"/>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gazelle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zebra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gnu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3"/>
                  </a:ext>
                </a:extLst>
              </a:tr>
            </a:tbl>
          </a:graphicData>
        </a:graphic>
      </p:graphicFrame>
      <p:graphicFrame>
        <p:nvGraphicFramePr>
          <p:cNvPr id="42061" name="Group 77"/>
          <p:cNvGraphicFramePr>
            <a:graphicFrameLocks noGrp="1"/>
          </p:cNvGraphicFramePr>
          <p:nvPr/>
        </p:nvGraphicFramePr>
        <p:xfrm>
          <a:off x="4495800" y="2895600"/>
          <a:ext cx="28194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Avg 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WL contact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 contact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123.45.61.3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123.45.61.17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NJ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127.16.77.6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127.16.77.11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Paris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14.66.71.8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14.66.71.12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90216" name="Text Box 104"/>
          <p:cNvSpPr txBox="1">
            <a:spLocks noChangeArrowheads="1"/>
          </p:cNvSpPr>
          <p:nvPr/>
        </p:nvSpPr>
        <p:spPr bwMode="auto">
          <a:xfrm>
            <a:off x="3124200" y="54864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San Francisco</a:t>
            </a:r>
          </a:p>
        </p:txBody>
      </p:sp>
      <p:sp>
        <p:nvSpPr>
          <p:cNvPr id="90217" name="Text Box 105"/>
          <p:cNvSpPr txBox="1">
            <a:spLocks noChangeArrowheads="1"/>
          </p:cNvSpPr>
          <p:nvPr/>
        </p:nvSpPr>
        <p:spPr bwMode="auto">
          <a:xfrm>
            <a:off x="7010400" y="5410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New Jersey</a:t>
            </a:r>
          </a:p>
        </p:txBody>
      </p:sp>
      <p:sp>
        <p:nvSpPr>
          <p:cNvPr id="90218" name="Freeform 106"/>
          <p:cNvSpPr>
            <a:spLocks/>
          </p:cNvSpPr>
          <p:nvPr/>
        </p:nvSpPr>
        <p:spPr bwMode="auto">
          <a:xfrm>
            <a:off x="3124200" y="3276600"/>
            <a:ext cx="1295400" cy="990600"/>
          </a:xfrm>
          <a:custGeom>
            <a:avLst/>
            <a:gdLst>
              <a:gd name="T0" fmla="*/ 2147483647 w 672"/>
              <a:gd name="T1" fmla="*/ 0 h 528"/>
              <a:gd name="T2" fmla="*/ 535096584 w 672"/>
              <a:gd name="T3" fmla="*/ 506864505 h 528"/>
              <a:gd name="T4" fmla="*/ 0 w 672"/>
              <a:gd name="T5" fmla="*/ 1858500682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5715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0219" name="Freeform 107"/>
          <p:cNvSpPr>
            <a:spLocks/>
          </p:cNvSpPr>
          <p:nvPr/>
        </p:nvSpPr>
        <p:spPr bwMode="auto">
          <a:xfrm>
            <a:off x="7315200" y="3530600"/>
            <a:ext cx="1066800" cy="812800"/>
          </a:xfrm>
          <a:custGeom>
            <a:avLst/>
            <a:gdLst>
              <a:gd name="T0" fmla="*/ 0 w 672"/>
              <a:gd name="T1" fmla="*/ 80645000 h 512"/>
              <a:gd name="T2" fmla="*/ 1330642500 w 672"/>
              <a:gd name="T3" fmla="*/ 201612500 h 512"/>
              <a:gd name="T4" fmla="*/ 1693545000 w 672"/>
              <a:gd name="T5" fmla="*/ 1290320000 h 512"/>
              <a:gd name="T6" fmla="*/ 0 60000 65536"/>
              <a:gd name="T7" fmla="*/ 0 60000 65536"/>
              <a:gd name="T8" fmla="*/ 0 60000 65536"/>
              <a:gd name="T9" fmla="*/ 0 w 672"/>
              <a:gd name="T10" fmla="*/ 0 h 512"/>
              <a:gd name="T11" fmla="*/ 672 w 672"/>
              <a:gd name="T12" fmla="*/ 512 h 512"/>
            </a:gdLst>
            <a:ahLst/>
            <a:cxnLst>
              <a:cxn ang="T6">
                <a:pos x="T0" y="T1"/>
              </a:cxn>
              <a:cxn ang="T7">
                <a:pos x="T2" y="T3"/>
              </a:cxn>
              <a:cxn ang="T8">
                <a:pos x="T4" y="T5"/>
              </a:cxn>
            </a:cxnLst>
            <a:rect l="T9" t="T10" r="T11" b="T12"/>
            <a:pathLst>
              <a:path w="672" h="512">
                <a:moveTo>
                  <a:pt x="0" y="32"/>
                </a:moveTo>
                <a:cubicBezTo>
                  <a:pt x="208" y="16"/>
                  <a:pt x="416" y="0"/>
                  <a:pt x="528" y="80"/>
                </a:cubicBezTo>
                <a:cubicBezTo>
                  <a:pt x="640" y="160"/>
                  <a:pt x="656" y="336"/>
                  <a:pt x="672" y="512"/>
                </a:cubicBezTo>
              </a:path>
            </a:pathLst>
          </a:custGeom>
          <a:noFill/>
          <a:ln w="57150">
            <a:solidFill>
              <a:schemeClr val="tx1"/>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0220" name="Freeform 108"/>
          <p:cNvSpPr>
            <a:spLocks/>
          </p:cNvSpPr>
          <p:nvPr/>
        </p:nvSpPr>
        <p:spPr bwMode="auto">
          <a:xfrm rot="6383468" flipV="1">
            <a:off x="3394075" y="3586163"/>
            <a:ext cx="1066800" cy="685800"/>
          </a:xfrm>
          <a:custGeom>
            <a:avLst/>
            <a:gdLst>
              <a:gd name="T0" fmla="*/ 1693545000 w 672"/>
              <a:gd name="T1" fmla="*/ 0 h 528"/>
              <a:gd name="T2" fmla="*/ 362902500 w 672"/>
              <a:gd name="T3" fmla="*/ 242934259 h 528"/>
              <a:gd name="T4" fmla="*/ 0 w 672"/>
              <a:gd name="T5" fmla="*/ 890760682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5715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0221" name="Freeform 109"/>
          <p:cNvSpPr>
            <a:spLocks/>
          </p:cNvSpPr>
          <p:nvPr/>
        </p:nvSpPr>
        <p:spPr bwMode="auto">
          <a:xfrm flipH="1">
            <a:off x="7391400" y="3276600"/>
            <a:ext cx="1295400" cy="990600"/>
          </a:xfrm>
          <a:custGeom>
            <a:avLst/>
            <a:gdLst>
              <a:gd name="T0" fmla="*/ 2147483647 w 672"/>
              <a:gd name="T1" fmla="*/ 0 h 528"/>
              <a:gd name="T2" fmla="*/ 535096584 w 672"/>
              <a:gd name="T3" fmla="*/ 506864505 h 528"/>
              <a:gd name="T4" fmla="*/ 0 w 672"/>
              <a:gd name="T5" fmla="*/ 1858500682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5715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0222" name="Text Box 110"/>
          <p:cNvSpPr txBox="1">
            <a:spLocks noChangeArrowheads="1"/>
          </p:cNvSpPr>
          <p:nvPr/>
        </p:nvSpPr>
        <p:spPr bwMode="auto">
          <a:xfrm>
            <a:off x="8153400" y="2971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1</a:t>
            </a:r>
          </a:p>
        </p:txBody>
      </p:sp>
      <p:sp>
        <p:nvSpPr>
          <p:cNvPr id="90223" name="Text Box 111"/>
          <p:cNvSpPr txBox="1">
            <a:spLocks noChangeArrowheads="1"/>
          </p:cNvSpPr>
          <p:nvPr/>
        </p:nvSpPr>
        <p:spPr bwMode="auto">
          <a:xfrm>
            <a:off x="3733800"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3</a:t>
            </a:r>
          </a:p>
        </p:txBody>
      </p:sp>
      <p:sp>
        <p:nvSpPr>
          <p:cNvPr id="90224" name="Text Box 112"/>
          <p:cNvSpPr txBox="1">
            <a:spLocks noChangeArrowheads="1"/>
          </p:cNvSpPr>
          <p:nvPr/>
        </p:nvSpPr>
        <p:spPr bwMode="auto">
          <a:xfrm>
            <a:off x="7924800" y="3657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3</a:t>
            </a:r>
          </a:p>
        </p:txBody>
      </p:sp>
      <p:sp>
        <p:nvSpPr>
          <p:cNvPr id="90225" name="Text Box 113"/>
          <p:cNvSpPr txBox="1">
            <a:spLocks noChangeArrowheads="1"/>
          </p:cNvSpPr>
          <p:nvPr/>
        </p:nvSpPr>
        <p:spPr bwMode="auto">
          <a:xfrm>
            <a:off x="3200400" y="3124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1</a:t>
            </a:r>
          </a:p>
        </p:txBody>
      </p:sp>
      <p:sp>
        <p:nvSpPr>
          <p:cNvPr id="90226" name="Text Box 114"/>
          <p:cNvSpPr txBox="1">
            <a:spLocks noChangeArrowheads="1"/>
          </p:cNvSpPr>
          <p:nvPr/>
        </p:nvSpPr>
        <p:spPr bwMode="auto">
          <a:xfrm>
            <a:off x="1828800" y="4724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2</a:t>
            </a:r>
          </a:p>
        </p:txBody>
      </p:sp>
      <p:sp>
        <p:nvSpPr>
          <p:cNvPr id="90227" name="Text Box 115"/>
          <p:cNvSpPr txBox="1">
            <a:spLocks noChangeArrowheads="1"/>
          </p:cNvSpPr>
          <p:nvPr/>
        </p:nvSpPr>
        <p:spPr bwMode="auto">
          <a:xfrm>
            <a:off x="10058400"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2</a:t>
            </a:r>
          </a:p>
        </p:txBody>
      </p:sp>
      <p:sp>
        <p:nvSpPr>
          <p:cNvPr id="90228" name="Line 116"/>
          <p:cNvSpPr>
            <a:spLocks noChangeShapeType="1"/>
          </p:cNvSpPr>
          <p:nvPr/>
        </p:nvSpPr>
        <p:spPr bwMode="auto">
          <a:xfrm flipH="1">
            <a:off x="5715000" y="2133600"/>
            <a:ext cx="838200" cy="685800"/>
          </a:xfrm>
          <a:prstGeom prst="line">
            <a:avLst/>
          </a:prstGeom>
          <a:noFill/>
          <a:ln w="5715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0229" name="Line 117"/>
          <p:cNvSpPr>
            <a:spLocks noChangeShapeType="1"/>
          </p:cNvSpPr>
          <p:nvPr/>
        </p:nvSpPr>
        <p:spPr bwMode="auto">
          <a:xfrm flipH="1">
            <a:off x="6019800" y="2133600"/>
            <a:ext cx="838200" cy="685800"/>
          </a:xfrm>
          <a:prstGeom prst="line">
            <a:avLst/>
          </a:prstGeom>
          <a:noFill/>
          <a:ln w="57150">
            <a:solidFill>
              <a:schemeClr val="tx1"/>
            </a:solidFill>
            <a:prstDash val="sysDot"/>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90230" name="TextBox 22"/>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latin typeface="Century Schoolbook" charset="0"/>
              </a:rPr>
              <a:t>From Ken’s slide http://www.cs.cornell.edu/courses/cs614/2006fa/Slides/Epidemics.ppt</a:t>
            </a:r>
          </a:p>
        </p:txBody>
      </p:sp>
    </p:spTree>
    <p:extLst>
      <p:ext uri="{BB962C8B-B14F-4D97-AF65-F5344CB8AC3E}">
        <p14:creationId xmlns:p14="http://schemas.microsoft.com/office/powerpoint/2010/main" val="17173303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Oval 2"/>
          <p:cNvSpPr>
            <a:spLocks noChangeArrowheads="1"/>
          </p:cNvSpPr>
          <p:nvPr/>
        </p:nvSpPr>
        <p:spPr bwMode="auto">
          <a:xfrm rot="19408269" flipH="1">
            <a:off x="914400" y="1600200"/>
            <a:ext cx="8686800" cy="3886200"/>
          </a:xfrm>
          <a:prstGeom prst="ellipse">
            <a:avLst/>
          </a:prstGeom>
          <a:solidFill>
            <a:srgbClr val="FAFF5B"/>
          </a:solidFill>
          <a:ln w="952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43011" name="Rectangle 3"/>
          <p:cNvSpPr>
            <a:spLocks noGrp="1" noChangeArrowheads="1"/>
          </p:cNvSpPr>
          <p:nvPr>
            <p:ph type="title"/>
          </p:nvPr>
        </p:nvSpPr>
        <p:spPr/>
        <p:txBody>
          <a:bodyPr/>
          <a:lstStyle/>
          <a:p>
            <a:pPr eaLnBrk="1" hangingPunct="1"/>
            <a:r>
              <a:rPr lang="en-US" altLang="en-US" sz="2800"/>
              <a:t>HIERARCHY IS VIRTUAL… DATA IS REPLICATED</a:t>
            </a:r>
          </a:p>
        </p:txBody>
      </p:sp>
      <p:graphicFrame>
        <p:nvGraphicFramePr>
          <p:cNvPr id="43012" name="Group 4"/>
          <p:cNvGraphicFramePr>
            <a:graphicFrameLocks noGrp="1"/>
          </p:cNvGraphicFramePr>
          <p:nvPr/>
        </p:nvGraphicFramePr>
        <p:xfrm>
          <a:off x="2286000" y="4343400"/>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swift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falcon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cardinal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3"/>
                  </a:ext>
                </a:extLst>
              </a:tr>
            </a:tbl>
          </a:graphicData>
        </a:graphic>
      </p:graphicFrame>
      <p:graphicFrame>
        <p:nvGraphicFramePr>
          <p:cNvPr id="43049" name="Group 41"/>
          <p:cNvGraphicFramePr>
            <a:graphicFrameLocks noGrp="1"/>
          </p:cNvGraphicFramePr>
          <p:nvPr/>
        </p:nvGraphicFramePr>
        <p:xfrm>
          <a:off x="6324600" y="4343401"/>
          <a:ext cx="36576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685800">
                  <a:extLst>
                    <a:ext uri="{9D8B030D-6E8A-4147-A177-3AD203B41FA5}">
                      <a16:colId xmlns="" xmlns:a16="http://schemas.microsoft.com/office/drawing/2014/main" val="20004"/>
                    </a:ext>
                  </a:extLst>
                </a:gridCol>
                <a:gridCol w="457200">
                  <a:extLst>
                    <a:ext uri="{9D8B030D-6E8A-4147-A177-3AD203B41FA5}">
                      <a16:colId xmlns="" xmlns:a16="http://schemas.microsoft.com/office/drawing/2014/main" val="20005"/>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Weblogic?</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Word Version</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gazelle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4.5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zebra</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gnu</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6.2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endParaRPr kumimoji="0" lang="en-US" altLang="en-US" sz="800" b="0" i="0" u="none" strike="noStrike" cap="none" normalizeH="0" baseline="0">
                        <a:ln>
                          <a:noFill/>
                        </a:ln>
                        <a:solidFill>
                          <a:schemeClr val="tx1"/>
                        </a:solidFill>
                        <a:effectLst/>
                        <a:latin typeface="Comic Sans MS" charset="0"/>
                        <a:ea typeface="ＭＳ Ｐゴシック" charset="-128"/>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3"/>
                  </a:ext>
                </a:extLst>
              </a:tr>
            </a:tbl>
          </a:graphicData>
        </a:graphic>
      </p:graphicFrame>
      <p:graphicFrame>
        <p:nvGraphicFramePr>
          <p:cNvPr id="43086" name="Group 78"/>
          <p:cNvGraphicFramePr>
            <a:graphicFrameLocks noGrp="1"/>
          </p:cNvGraphicFramePr>
          <p:nvPr/>
        </p:nvGraphicFramePr>
        <p:xfrm>
          <a:off x="4495800" y="2895600"/>
          <a:ext cx="2819400" cy="990600"/>
        </p:xfrm>
        <a:graphic>
          <a:graphicData uri="http://schemas.openxmlformats.org/drawingml/2006/table">
            <a:tbl>
              <a:tblPr/>
              <a:tblGrid>
                <a:gridCol w="609600">
                  <a:extLst>
                    <a:ext uri="{9D8B030D-6E8A-4147-A177-3AD203B41FA5}">
                      <a16:colId xmlns="" xmlns:a16="http://schemas.microsoft.com/office/drawing/2014/main" val="20000"/>
                    </a:ext>
                  </a:extLst>
                </a:gridCol>
                <a:gridCol w="457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90600">
                  <a:extLst>
                    <a:ext uri="{9D8B030D-6E8A-4147-A177-3AD203B41FA5}">
                      <a16:colId xmlns="" xmlns:a16="http://schemas.microsoft.com/office/drawing/2014/main" val="20003"/>
                    </a:ext>
                  </a:extLst>
                </a:gridCol>
              </a:tblGrid>
              <a:tr h="3048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Name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Avg Load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WL contact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folHlink"/>
                          </a:solidFill>
                          <a:effectLst/>
                          <a:latin typeface="Comic Sans MS" charset="0"/>
                          <a:ea typeface="ＭＳ Ｐゴシック" charset="-128"/>
                        </a:rPr>
                        <a:t>SMTP contact</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8600">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SF</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2.6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123.45.61.3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123.45.61.17</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 xmlns:a16="http://schemas.microsoft.com/office/drawing/2014/main" val="10001"/>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NJ</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127.16.77.6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127.16.77.11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2"/>
                  </a:ext>
                </a:extLst>
              </a:tr>
              <a:tr h="180975">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Paris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3.1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14.66.71.8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charset="2"/>
                        <a:defRPr sz="2000">
                          <a:solidFill>
                            <a:schemeClr val="tx1"/>
                          </a:solidFill>
                          <a:latin typeface="Century Schoolbook" charset="0"/>
                          <a:ea typeface="ＭＳ Ｐゴシック" charset="-128"/>
                        </a:defRPr>
                      </a:lvl1pPr>
                      <a:lvl2pPr marL="37931725" indent="-37474525" eaLnBrk="0" hangingPunct="0">
                        <a:spcBef>
                          <a:spcPct val="20000"/>
                        </a:spcBef>
                        <a:buClr>
                          <a:schemeClr val="accent1"/>
                        </a:buClr>
                        <a:buSzPct val="80000"/>
                        <a:buFont typeface="Wingdings 2" charset="2"/>
                        <a:defRPr sz="1900">
                          <a:solidFill>
                            <a:schemeClr val="tx1"/>
                          </a:solidFill>
                          <a:latin typeface="Century Schoolbook" charset="0"/>
                          <a:ea typeface="ＭＳ Ｐゴシック" charset="-128"/>
                        </a:defRPr>
                      </a:lvl2pPr>
                      <a:lvl3pPr eaLnBrk="0" hangingPunct="0">
                        <a:spcBef>
                          <a:spcPct val="20000"/>
                        </a:spcBef>
                        <a:defRPr sz="2000">
                          <a:solidFill>
                            <a:schemeClr val="tx1"/>
                          </a:solidFill>
                          <a:latin typeface="Century Schoolbook" charset="0"/>
                          <a:ea typeface="ＭＳ Ｐゴシック" charset="-128"/>
                        </a:defRPr>
                      </a:lvl3pPr>
                      <a:lvl4pPr eaLnBrk="0" hangingPunct="0">
                        <a:spcBef>
                          <a:spcPct val="20000"/>
                        </a:spcBef>
                        <a:defRPr>
                          <a:solidFill>
                            <a:schemeClr val="tx1"/>
                          </a:solidFill>
                          <a:latin typeface="Century Schoolbook" charset="0"/>
                          <a:ea typeface="ＭＳ Ｐゴシック" charset="-128"/>
                        </a:defRPr>
                      </a:lvl4pPr>
                      <a:lvl5pPr eaLnBrk="0" hangingPunct="0">
                        <a:spcBef>
                          <a:spcPct val="20000"/>
                        </a:spcBef>
                        <a:defRPr sz="1400">
                          <a:solidFill>
                            <a:schemeClr val="tx1"/>
                          </a:solidFill>
                          <a:latin typeface="Century Schoolbook" charset="0"/>
                          <a:ea typeface="ＭＳ Ｐゴシック" charset="-128"/>
                        </a:defRPr>
                      </a:lvl5pPr>
                      <a:lvl6pPr marL="457200" eaLnBrk="0" fontAlgn="base" hangingPunct="0">
                        <a:spcBef>
                          <a:spcPct val="20000"/>
                        </a:spcBef>
                        <a:spcAft>
                          <a:spcPct val="0"/>
                        </a:spcAft>
                        <a:defRPr sz="1400">
                          <a:solidFill>
                            <a:schemeClr val="tx1"/>
                          </a:solidFill>
                          <a:latin typeface="Century Schoolbook" charset="0"/>
                          <a:ea typeface="ＭＳ Ｐゴシック" charset="-128"/>
                        </a:defRPr>
                      </a:lvl6pPr>
                      <a:lvl7pPr marL="914400" eaLnBrk="0" fontAlgn="base" hangingPunct="0">
                        <a:spcBef>
                          <a:spcPct val="20000"/>
                        </a:spcBef>
                        <a:spcAft>
                          <a:spcPct val="0"/>
                        </a:spcAft>
                        <a:defRPr sz="1400">
                          <a:solidFill>
                            <a:schemeClr val="tx1"/>
                          </a:solidFill>
                          <a:latin typeface="Century Schoolbook" charset="0"/>
                          <a:ea typeface="ＭＳ Ｐゴシック" charset="-128"/>
                        </a:defRPr>
                      </a:lvl7pPr>
                      <a:lvl8pPr marL="1371600" eaLnBrk="0" fontAlgn="base" hangingPunct="0">
                        <a:spcBef>
                          <a:spcPct val="20000"/>
                        </a:spcBef>
                        <a:spcAft>
                          <a:spcPct val="0"/>
                        </a:spcAft>
                        <a:defRPr sz="1400">
                          <a:solidFill>
                            <a:schemeClr val="tx1"/>
                          </a:solidFill>
                          <a:latin typeface="Century Schoolbook" charset="0"/>
                          <a:ea typeface="ＭＳ Ｐゴシック" charset="-128"/>
                        </a:defRPr>
                      </a:lvl8pPr>
                      <a:lvl9pPr marL="1828800" eaLnBrk="0" fontAlgn="base" hangingPunct="0">
                        <a:spcBef>
                          <a:spcPct val="20000"/>
                        </a:spcBef>
                        <a:spcAft>
                          <a:spcPct val="0"/>
                        </a:spcAft>
                        <a:defRPr sz="1400">
                          <a:solidFill>
                            <a:schemeClr val="tx1"/>
                          </a:solidFill>
                          <a:latin typeface="Century Schoolbook"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charset="2"/>
                        <a:buNone/>
                        <a:tabLst/>
                      </a:pPr>
                      <a:r>
                        <a:rPr kumimoji="0" lang="en-US" altLang="en-US" sz="800" b="0" i="0" u="none" strike="noStrike" cap="none" normalizeH="0" baseline="0">
                          <a:ln>
                            <a:noFill/>
                          </a:ln>
                          <a:solidFill>
                            <a:schemeClr val="tx1"/>
                          </a:solidFill>
                          <a:effectLst/>
                          <a:latin typeface="Comic Sans MS" charset="0"/>
                          <a:ea typeface="ＭＳ Ｐゴシック" charset="-128"/>
                        </a:rPr>
                        <a:t>14.66.71.12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91241" name="Text Box 105"/>
          <p:cNvSpPr txBox="1">
            <a:spLocks noChangeArrowheads="1"/>
          </p:cNvSpPr>
          <p:nvPr/>
        </p:nvSpPr>
        <p:spPr bwMode="auto">
          <a:xfrm>
            <a:off x="3124200" y="54864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San Francisco</a:t>
            </a:r>
          </a:p>
        </p:txBody>
      </p:sp>
      <p:sp>
        <p:nvSpPr>
          <p:cNvPr id="91242" name="Text Box 106"/>
          <p:cNvSpPr txBox="1">
            <a:spLocks noChangeArrowheads="1"/>
          </p:cNvSpPr>
          <p:nvPr/>
        </p:nvSpPr>
        <p:spPr bwMode="auto">
          <a:xfrm>
            <a:off x="7010400" y="5410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US" altLang="en-US">
                <a:latin typeface="Century Schoolbook" charset="0"/>
              </a:rPr>
              <a:t>New Jersey</a:t>
            </a:r>
          </a:p>
        </p:txBody>
      </p:sp>
      <p:sp>
        <p:nvSpPr>
          <p:cNvPr id="91243" name="Freeform 107"/>
          <p:cNvSpPr>
            <a:spLocks/>
          </p:cNvSpPr>
          <p:nvPr/>
        </p:nvSpPr>
        <p:spPr bwMode="auto">
          <a:xfrm>
            <a:off x="3124200" y="3276600"/>
            <a:ext cx="1295400" cy="990600"/>
          </a:xfrm>
          <a:custGeom>
            <a:avLst/>
            <a:gdLst>
              <a:gd name="T0" fmla="*/ 2147483647 w 672"/>
              <a:gd name="T1" fmla="*/ 0 h 528"/>
              <a:gd name="T2" fmla="*/ 535096584 w 672"/>
              <a:gd name="T3" fmla="*/ 506864505 h 528"/>
              <a:gd name="T4" fmla="*/ 0 w 672"/>
              <a:gd name="T5" fmla="*/ 1858500682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5715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1244" name="Freeform 108"/>
          <p:cNvSpPr>
            <a:spLocks/>
          </p:cNvSpPr>
          <p:nvPr/>
        </p:nvSpPr>
        <p:spPr bwMode="auto">
          <a:xfrm>
            <a:off x="7315200" y="3530600"/>
            <a:ext cx="1066800" cy="812800"/>
          </a:xfrm>
          <a:custGeom>
            <a:avLst/>
            <a:gdLst>
              <a:gd name="T0" fmla="*/ 0 w 672"/>
              <a:gd name="T1" fmla="*/ 80645000 h 512"/>
              <a:gd name="T2" fmla="*/ 1330642500 w 672"/>
              <a:gd name="T3" fmla="*/ 201612500 h 512"/>
              <a:gd name="T4" fmla="*/ 1693545000 w 672"/>
              <a:gd name="T5" fmla="*/ 1290320000 h 512"/>
              <a:gd name="T6" fmla="*/ 0 60000 65536"/>
              <a:gd name="T7" fmla="*/ 0 60000 65536"/>
              <a:gd name="T8" fmla="*/ 0 60000 65536"/>
              <a:gd name="T9" fmla="*/ 0 w 672"/>
              <a:gd name="T10" fmla="*/ 0 h 512"/>
              <a:gd name="T11" fmla="*/ 672 w 672"/>
              <a:gd name="T12" fmla="*/ 512 h 512"/>
            </a:gdLst>
            <a:ahLst/>
            <a:cxnLst>
              <a:cxn ang="T6">
                <a:pos x="T0" y="T1"/>
              </a:cxn>
              <a:cxn ang="T7">
                <a:pos x="T2" y="T3"/>
              </a:cxn>
              <a:cxn ang="T8">
                <a:pos x="T4" y="T5"/>
              </a:cxn>
            </a:cxnLst>
            <a:rect l="T9" t="T10" r="T11" b="T12"/>
            <a:pathLst>
              <a:path w="672" h="512">
                <a:moveTo>
                  <a:pt x="0" y="32"/>
                </a:moveTo>
                <a:cubicBezTo>
                  <a:pt x="208" y="16"/>
                  <a:pt x="416" y="0"/>
                  <a:pt x="528" y="80"/>
                </a:cubicBezTo>
                <a:cubicBezTo>
                  <a:pt x="640" y="160"/>
                  <a:pt x="656" y="336"/>
                  <a:pt x="672" y="512"/>
                </a:cubicBezTo>
              </a:path>
            </a:pathLst>
          </a:custGeom>
          <a:noFill/>
          <a:ln w="57150">
            <a:solidFill>
              <a:schemeClr val="tx1"/>
            </a:solidFill>
            <a:miter lim="800000"/>
            <a:headEnd type="triangle" w="med" len="me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1245" name="Freeform 109"/>
          <p:cNvSpPr>
            <a:spLocks/>
          </p:cNvSpPr>
          <p:nvPr/>
        </p:nvSpPr>
        <p:spPr bwMode="auto">
          <a:xfrm rot="6383468" flipV="1">
            <a:off x="3394075" y="3586163"/>
            <a:ext cx="1066800" cy="685800"/>
          </a:xfrm>
          <a:custGeom>
            <a:avLst/>
            <a:gdLst>
              <a:gd name="T0" fmla="*/ 1693545000 w 672"/>
              <a:gd name="T1" fmla="*/ 0 h 528"/>
              <a:gd name="T2" fmla="*/ 362902500 w 672"/>
              <a:gd name="T3" fmla="*/ 242934259 h 528"/>
              <a:gd name="T4" fmla="*/ 0 w 672"/>
              <a:gd name="T5" fmla="*/ 890760682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5715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1246" name="Freeform 110"/>
          <p:cNvSpPr>
            <a:spLocks/>
          </p:cNvSpPr>
          <p:nvPr/>
        </p:nvSpPr>
        <p:spPr bwMode="auto">
          <a:xfrm flipH="1">
            <a:off x="7391400" y="3276600"/>
            <a:ext cx="1295400" cy="990600"/>
          </a:xfrm>
          <a:custGeom>
            <a:avLst/>
            <a:gdLst>
              <a:gd name="T0" fmla="*/ 2147483647 w 672"/>
              <a:gd name="T1" fmla="*/ 0 h 528"/>
              <a:gd name="T2" fmla="*/ 535096584 w 672"/>
              <a:gd name="T3" fmla="*/ 506864505 h 528"/>
              <a:gd name="T4" fmla="*/ 0 w 672"/>
              <a:gd name="T5" fmla="*/ 1858500682 h 528"/>
              <a:gd name="T6" fmla="*/ 0 60000 65536"/>
              <a:gd name="T7" fmla="*/ 0 60000 65536"/>
              <a:gd name="T8" fmla="*/ 0 60000 65536"/>
              <a:gd name="T9" fmla="*/ 0 w 672"/>
              <a:gd name="T10" fmla="*/ 0 h 528"/>
              <a:gd name="T11" fmla="*/ 672 w 672"/>
              <a:gd name="T12" fmla="*/ 528 h 528"/>
            </a:gdLst>
            <a:ahLst/>
            <a:cxnLst>
              <a:cxn ang="T6">
                <a:pos x="T0" y="T1"/>
              </a:cxn>
              <a:cxn ang="T7">
                <a:pos x="T2" y="T3"/>
              </a:cxn>
              <a:cxn ang="T8">
                <a:pos x="T4" y="T5"/>
              </a:cxn>
            </a:cxnLst>
            <a:rect l="T9" t="T10" r="T11" b="T12"/>
            <a:pathLst>
              <a:path w="672" h="528">
                <a:moveTo>
                  <a:pt x="672" y="0"/>
                </a:moveTo>
                <a:cubicBezTo>
                  <a:pt x="464" y="28"/>
                  <a:pt x="256" y="56"/>
                  <a:pt x="144" y="144"/>
                </a:cubicBezTo>
                <a:cubicBezTo>
                  <a:pt x="32" y="232"/>
                  <a:pt x="16" y="380"/>
                  <a:pt x="0" y="528"/>
                </a:cubicBezTo>
              </a:path>
            </a:pathLst>
          </a:custGeom>
          <a:noFill/>
          <a:ln w="57150">
            <a:solidFill>
              <a:schemeClr val="tx1"/>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wrap="none"/>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latin typeface="Century Schoolbook" charset="0"/>
            </a:endParaRPr>
          </a:p>
        </p:txBody>
      </p:sp>
      <p:sp>
        <p:nvSpPr>
          <p:cNvPr id="91247" name="Line 111"/>
          <p:cNvSpPr>
            <a:spLocks noChangeShapeType="1"/>
          </p:cNvSpPr>
          <p:nvPr/>
        </p:nvSpPr>
        <p:spPr bwMode="auto">
          <a:xfrm flipH="1">
            <a:off x="5715000" y="2133600"/>
            <a:ext cx="838200" cy="685800"/>
          </a:xfrm>
          <a:prstGeom prst="line">
            <a:avLst/>
          </a:prstGeom>
          <a:noFill/>
          <a:ln w="57150">
            <a:solidFill>
              <a:schemeClr val="tx1"/>
            </a:solidFill>
            <a:prstDash val="sysDot"/>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1248" name="Line 112"/>
          <p:cNvSpPr>
            <a:spLocks noChangeShapeType="1"/>
          </p:cNvSpPr>
          <p:nvPr/>
        </p:nvSpPr>
        <p:spPr bwMode="auto">
          <a:xfrm flipH="1">
            <a:off x="6019800" y="2133600"/>
            <a:ext cx="838200" cy="685800"/>
          </a:xfrm>
          <a:prstGeom prst="line">
            <a:avLst/>
          </a:prstGeom>
          <a:noFill/>
          <a:ln w="57150">
            <a:solidFill>
              <a:schemeClr val="tx1"/>
            </a:solidFill>
            <a:prstDash val="sysDot"/>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
        <p:nvSpPr>
          <p:cNvPr id="91249" name="TextBox 18"/>
          <p:cNvSpPr txBox="1">
            <a:spLocks noChangeArrowheads="1"/>
          </p:cNvSpPr>
          <p:nvPr/>
        </p:nvSpPr>
        <p:spPr bwMode="auto">
          <a:xfrm>
            <a:off x="4267200" y="6581776"/>
            <a:ext cx="647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dirty="0">
                <a:latin typeface="Century Schoolbook" charset="0"/>
              </a:rPr>
              <a:t>From Ken’s slide http://</a:t>
            </a:r>
            <a:r>
              <a:rPr lang="en-US" altLang="en-US" sz="1200" dirty="0" err="1">
                <a:latin typeface="Century Schoolbook" charset="0"/>
              </a:rPr>
              <a:t>www.cs.cornell.edu</a:t>
            </a:r>
            <a:r>
              <a:rPr lang="en-US" altLang="en-US" sz="1200" dirty="0">
                <a:latin typeface="Century Schoolbook" charset="0"/>
              </a:rPr>
              <a:t>/courses/cs614/2006fa/Slides/</a:t>
            </a:r>
            <a:r>
              <a:rPr lang="en-US" altLang="en-US" sz="1200" dirty="0" err="1">
                <a:latin typeface="Century Schoolbook" charset="0"/>
              </a:rPr>
              <a:t>Epidemics.ppt</a:t>
            </a:r>
            <a:endParaRPr lang="en-US" altLang="en-US" sz="1200" dirty="0">
              <a:latin typeface="Century Schoolbook" charset="0"/>
            </a:endParaRPr>
          </a:p>
        </p:txBody>
      </p:sp>
      <p:sp>
        <p:nvSpPr>
          <p:cNvPr id="16" name="AutoShape 113"/>
          <p:cNvSpPr>
            <a:spLocks noChangeArrowheads="1"/>
          </p:cNvSpPr>
          <p:nvPr/>
        </p:nvSpPr>
        <p:spPr bwMode="auto">
          <a:xfrm>
            <a:off x="5867400" y="1447800"/>
            <a:ext cx="4648200" cy="685800"/>
          </a:xfrm>
          <a:prstGeom prst="wedgeRectCallout">
            <a:avLst>
              <a:gd name="adj1" fmla="val -59458"/>
              <a:gd name="adj2" fmla="val 138194"/>
            </a:avLst>
          </a:prstGeom>
          <a:solidFill>
            <a:srgbClr val="FDFF97"/>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DFF97"/>
            </a:extrusionClr>
            <a:contourClr>
              <a:srgbClr val="FDFF97"/>
            </a:contourClr>
          </a:sp3d>
        </p:spPr>
        <p:txBody>
          <a:bodyPr>
            <a:flatTx/>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t>Yellow leaf node “sees” its neighbors and the domains on the path to the root.  </a:t>
            </a:r>
          </a:p>
        </p:txBody>
      </p:sp>
    </p:spTree>
    <p:extLst>
      <p:ext uri="{BB962C8B-B14F-4D97-AF65-F5344CB8AC3E}">
        <p14:creationId xmlns:p14="http://schemas.microsoft.com/office/powerpoint/2010/main" val="990707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0"/>
            <a:ext cx="455136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0"/>
            <a:ext cx="4441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4638" y="3200401"/>
            <a:ext cx="4551362"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200400"/>
            <a:ext cx="4572000"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TextBox 7"/>
          <p:cNvSpPr txBox="1">
            <a:spLocks noChangeArrowheads="1"/>
          </p:cNvSpPr>
          <p:nvPr/>
        </p:nvSpPr>
        <p:spPr bwMode="auto">
          <a:xfrm>
            <a:off x="3276600" y="6545264"/>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800">
                <a:latin typeface="Century Schoolbook" charset="0"/>
              </a:rPr>
              <a:t>Average # of rounds necessary to infect all nodes</a:t>
            </a:r>
          </a:p>
        </p:txBody>
      </p:sp>
    </p:spTree>
    <p:extLst>
      <p:ext uri="{BB962C8B-B14F-4D97-AF65-F5344CB8AC3E}">
        <p14:creationId xmlns:p14="http://schemas.microsoft.com/office/powerpoint/2010/main" val="13862542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bwMode="auto"/>
        <p:txBody>
          <a:bodyPr/>
          <a:lstStyle/>
          <a:p>
            <a:pPr eaLnBrk="1" hangingPunct="1"/>
            <a:r>
              <a:rPr lang="en-US" altLang="en-US" cap="none"/>
              <a:t>CONCLUSION</a:t>
            </a:r>
          </a:p>
        </p:txBody>
      </p:sp>
      <p:sp>
        <p:nvSpPr>
          <p:cNvPr id="94211" name="Content Placeholder 2"/>
          <p:cNvSpPr>
            <a:spLocks noGrp="1"/>
          </p:cNvSpPr>
          <p:nvPr>
            <p:ph sz="quarter" idx="1"/>
          </p:nvPr>
        </p:nvSpPr>
        <p:spPr>
          <a:xfrm>
            <a:off x="2592925" y="2100715"/>
            <a:ext cx="7467600" cy="4873625"/>
          </a:xfrm>
        </p:spPr>
        <p:txBody>
          <a:bodyPr>
            <a:normAutofit/>
          </a:bodyPr>
          <a:lstStyle/>
          <a:p>
            <a:pPr eaLnBrk="1" hangingPunct="1"/>
            <a:r>
              <a:rPr lang="en-US" altLang="en-US" sz="2400"/>
              <a:t>Tree-based gossip protocol</a:t>
            </a:r>
          </a:p>
          <a:p>
            <a:pPr eaLnBrk="1" hangingPunct="1"/>
            <a:r>
              <a:rPr lang="en-US" altLang="en-US" sz="2400"/>
              <a:t>Robust and scalable</a:t>
            </a:r>
          </a:p>
          <a:p>
            <a:pPr eaLnBrk="1" hangingPunct="1"/>
            <a:r>
              <a:rPr lang="en-US" altLang="en-US" sz="2400"/>
              <a:t>Eventual Consistency</a:t>
            </a:r>
          </a:p>
        </p:txBody>
      </p:sp>
    </p:spTree>
    <p:extLst>
      <p:ext uri="{BB962C8B-B14F-4D97-AF65-F5344CB8AC3E}">
        <p14:creationId xmlns:p14="http://schemas.microsoft.com/office/powerpoint/2010/main" val="52665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grpSp>
        <p:nvGrpSpPr>
          <p:cNvPr id="6" name="Group 24"/>
          <p:cNvGrpSpPr>
            <a:grpSpLocks/>
          </p:cNvGrpSpPr>
          <p:nvPr/>
        </p:nvGrpSpPr>
        <p:grpSpPr bwMode="auto">
          <a:xfrm>
            <a:off x="5579844" y="4074784"/>
            <a:ext cx="2819400" cy="2060575"/>
            <a:chOff x="6096000" y="4179950"/>
            <a:chExt cx="2819400" cy="2060513"/>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l="15829" r="10039"/>
            <a:stretch>
              <a:fillRect/>
            </a:stretch>
          </p:blipFill>
          <p:spPr bwMode="auto">
            <a:xfrm>
              <a:off x="6096000" y="4179950"/>
              <a:ext cx="1371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6"/>
            <p:cNvSpPr txBox="1">
              <a:spLocks noChangeArrowheads="1"/>
            </p:cNvSpPr>
            <p:nvPr/>
          </p:nvSpPr>
          <p:spPr bwMode="auto">
            <a:xfrm>
              <a:off x="6172200" y="5867400"/>
              <a:ext cx="27432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Lst>
                <a:defRPr sz="2400">
                  <a:solidFill>
                    <a:schemeClr val="tx1"/>
                  </a:solidFill>
                  <a:latin typeface="Arial" charset="0"/>
                  <a:ea typeface="ＭＳ Ｐゴシック" charset="-128"/>
                </a:defRPr>
              </a:lvl1pPr>
              <a:lvl2pPr marL="37931725" indent="-37474525" eaLnBrk="0" hangingPunct="0">
                <a:tabLst>
                  <a:tab pos="723900" algn="l"/>
                </a:tabLst>
                <a:defRPr sz="2400">
                  <a:solidFill>
                    <a:schemeClr val="tx1"/>
                  </a:solidFill>
                  <a:latin typeface="Arial" charset="0"/>
                  <a:ea typeface="ＭＳ Ｐゴシック" charset="-128"/>
                </a:defRPr>
              </a:lvl2pPr>
              <a:lvl3pPr eaLnBrk="0" hangingPunct="0">
                <a:tabLst>
                  <a:tab pos="723900" algn="l"/>
                </a:tabLst>
                <a:defRPr sz="2400">
                  <a:solidFill>
                    <a:schemeClr val="tx1"/>
                  </a:solidFill>
                  <a:latin typeface="Arial" charset="0"/>
                  <a:ea typeface="ＭＳ Ｐゴシック" charset="-128"/>
                </a:defRPr>
              </a:lvl3pPr>
              <a:lvl4pPr eaLnBrk="0" hangingPunct="0">
                <a:tabLst>
                  <a:tab pos="723900" algn="l"/>
                </a:tabLst>
                <a:defRPr sz="2400">
                  <a:solidFill>
                    <a:schemeClr val="tx1"/>
                  </a:solidFill>
                  <a:latin typeface="Arial" charset="0"/>
                  <a:ea typeface="ＭＳ Ｐゴシック" charset="-128"/>
                </a:defRPr>
              </a:lvl4pPr>
              <a:lvl5pPr eaLnBrk="0" hangingPunct="0">
                <a:tabLst>
                  <a:tab pos="7239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7239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7239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7239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723900" algn="l"/>
                </a:tabLst>
                <a:defRPr sz="2400">
                  <a:solidFill>
                    <a:schemeClr val="tx1"/>
                  </a:solidFill>
                  <a:latin typeface="Arial" charset="0"/>
                  <a:ea typeface="ＭＳ Ｐゴシック" charset="-128"/>
                </a:defRPr>
              </a:lvl9pPr>
            </a:lstStyle>
            <a:p>
              <a:pPr eaLnBrk="1" hangingPunct="1"/>
              <a:r>
                <a:rPr lang="en-US" altLang="en-US" sz="1600" dirty="0">
                  <a:solidFill>
                    <a:srgbClr val="5A160B"/>
                  </a:solidFill>
                  <a:latin typeface="Century Schoolbook" charset="0"/>
                </a:rPr>
                <a:t>Doug Terry</a:t>
              </a:r>
            </a:p>
            <a:p>
              <a:pPr eaLnBrk="1" hangingPunct="1"/>
              <a:r>
                <a:rPr lang="en-US" altLang="en-US" sz="1600" dirty="0" smtClean="0">
                  <a:solidFill>
                    <a:srgbClr val="5A160B"/>
                  </a:solidFill>
                  <a:latin typeface="Century Schoolbook" charset="0"/>
                </a:rPr>
                <a:t>Samsung Research</a:t>
              </a:r>
            </a:p>
            <a:p>
              <a:pPr eaLnBrk="1" hangingPunct="1"/>
              <a:r>
                <a:rPr lang="en-US" altLang="en-US" sz="1600" dirty="0" smtClean="0">
                  <a:solidFill>
                    <a:srgbClr val="5A160B"/>
                  </a:solidFill>
                  <a:latin typeface="Century Schoolbook" charset="0"/>
                </a:rPr>
                <a:t>America</a:t>
              </a:r>
              <a:endParaRPr lang="en-US" altLang="en-US" sz="1600" dirty="0">
                <a:solidFill>
                  <a:srgbClr val="5A160B"/>
                </a:solidFill>
                <a:latin typeface="Century Schoolbook" charset="0"/>
              </a:endParaRPr>
            </a:p>
            <a:p>
              <a:pPr eaLnBrk="1" hangingPunct="1"/>
              <a:endParaRPr lang="en-US" altLang="en-US" sz="1600" dirty="0">
                <a:solidFill>
                  <a:srgbClr val="5A160B"/>
                </a:solidFill>
                <a:latin typeface="Century Schoolbook" charset="0"/>
              </a:endParaRPr>
            </a:p>
          </p:txBody>
        </p:sp>
      </p:grpSp>
      <p:grpSp>
        <p:nvGrpSpPr>
          <p:cNvPr id="9" name="Group 23"/>
          <p:cNvGrpSpPr>
            <a:grpSpLocks/>
          </p:cNvGrpSpPr>
          <p:nvPr/>
        </p:nvGrpSpPr>
        <p:grpSpPr bwMode="auto">
          <a:xfrm>
            <a:off x="3379569" y="4070021"/>
            <a:ext cx="2033587" cy="2987675"/>
            <a:chOff x="1726406" y="4216400"/>
            <a:chExt cx="2033587" cy="2987738"/>
          </a:xfrm>
        </p:grpSpPr>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b="9325"/>
            <a:stretch>
              <a:fillRect/>
            </a:stretch>
          </p:blipFill>
          <p:spPr bwMode="auto">
            <a:xfrm>
              <a:off x="1828800" y="4216400"/>
              <a:ext cx="1419225" cy="181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Text Box 7"/>
            <p:cNvSpPr txBox="1">
              <a:spLocks noChangeArrowheads="1"/>
            </p:cNvSpPr>
            <p:nvPr/>
          </p:nvSpPr>
          <p:spPr bwMode="auto">
            <a:xfrm>
              <a:off x="1726406" y="5980175"/>
              <a:ext cx="203358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Lst>
                <a:defRPr sz="2400">
                  <a:solidFill>
                    <a:schemeClr val="tx1"/>
                  </a:solidFill>
                  <a:latin typeface="Arial" charset="0"/>
                  <a:ea typeface="ＭＳ Ｐゴシック" charset="-128"/>
                </a:defRPr>
              </a:lvl1pPr>
              <a:lvl2pPr marL="37931725" indent="-37474525" eaLnBrk="0" hangingPunct="0">
                <a:tabLst>
                  <a:tab pos="723900" algn="l"/>
                  <a:tab pos="1447800" algn="l"/>
                </a:tabLst>
                <a:defRPr sz="2400">
                  <a:solidFill>
                    <a:schemeClr val="tx1"/>
                  </a:solidFill>
                  <a:latin typeface="Arial" charset="0"/>
                  <a:ea typeface="ＭＳ Ｐゴシック" charset="-128"/>
                </a:defRPr>
              </a:lvl2pPr>
              <a:lvl3pPr eaLnBrk="0" hangingPunct="0">
                <a:tabLst>
                  <a:tab pos="723900" algn="l"/>
                  <a:tab pos="1447800" algn="l"/>
                </a:tabLst>
                <a:defRPr sz="2400">
                  <a:solidFill>
                    <a:schemeClr val="tx1"/>
                  </a:solidFill>
                  <a:latin typeface="Arial" charset="0"/>
                  <a:ea typeface="ＭＳ Ｐゴシック" charset="-128"/>
                </a:defRPr>
              </a:lvl3pPr>
              <a:lvl4pPr eaLnBrk="0" hangingPunct="0">
                <a:tabLst>
                  <a:tab pos="723900" algn="l"/>
                  <a:tab pos="1447800" algn="l"/>
                </a:tabLst>
                <a:defRPr sz="2400">
                  <a:solidFill>
                    <a:schemeClr val="tx1"/>
                  </a:solidFill>
                  <a:latin typeface="Arial" charset="0"/>
                  <a:ea typeface="ＭＳ Ｐゴシック" charset="-128"/>
                </a:defRPr>
              </a:lvl4pPr>
              <a:lvl5pPr eaLnBrk="0" hangingPunct="0">
                <a:tabLst>
                  <a:tab pos="723900" algn="l"/>
                  <a:tab pos="14478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9pPr>
            </a:lstStyle>
            <a:p>
              <a:pPr eaLnBrk="1" hangingPunct="1"/>
              <a:r>
                <a:rPr lang="en-US" altLang="en-US" sz="1600" dirty="0">
                  <a:solidFill>
                    <a:srgbClr val="5A160B"/>
                  </a:solidFill>
                  <a:latin typeface="Century Schoolbook" charset="0"/>
                </a:rPr>
                <a:t>Scott </a:t>
              </a:r>
              <a:r>
                <a:rPr lang="en-US" altLang="en-US" sz="1600" dirty="0" err="1">
                  <a:solidFill>
                    <a:srgbClr val="5A160B"/>
                  </a:solidFill>
                  <a:latin typeface="Century Schoolbook" charset="0"/>
                </a:rPr>
                <a:t>Shenker</a:t>
              </a:r>
              <a:endParaRPr lang="en-US" altLang="en-US" sz="1600" dirty="0">
                <a:solidFill>
                  <a:srgbClr val="5A160B"/>
                </a:solidFill>
                <a:latin typeface="Century Schoolbook" charset="0"/>
              </a:endParaRPr>
            </a:p>
            <a:p>
              <a:pPr eaLnBrk="1" hangingPunct="1"/>
              <a:r>
                <a:rPr lang="en-US" altLang="en-US" sz="1600" dirty="0">
                  <a:solidFill>
                    <a:srgbClr val="5A160B"/>
                  </a:solidFill>
                  <a:latin typeface="Century Schoolbook" charset="0"/>
                </a:rPr>
                <a:t>EECS Berkley</a:t>
              </a:r>
            </a:p>
            <a:p>
              <a:pPr eaLnBrk="1" hangingPunct="1"/>
              <a:endParaRPr lang="en-US" altLang="en-US" sz="1600" dirty="0">
                <a:solidFill>
                  <a:srgbClr val="5A160B"/>
                </a:solidFill>
                <a:latin typeface="Century Schoolbook" charset="0"/>
              </a:endParaRPr>
            </a:p>
          </p:txBody>
        </p:sp>
      </p:grpSp>
      <p:grpSp>
        <p:nvGrpSpPr>
          <p:cNvPr id="12" name="Group 21"/>
          <p:cNvGrpSpPr>
            <a:grpSpLocks/>
          </p:cNvGrpSpPr>
          <p:nvPr/>
        </p:nvGrpSpPr>
        <p:grpSpPr bwMode="auto">
          <a:xfrm>
            <a:off x="6889531" y="1495096"/>
            <a:ext cx="1981200" cy="2514600"/>
            <a:chOff x="4724400" y="1600200"/>
            <a:chExt cx="1981200" cy="2514600"/>
          </a:xfrm>
        </p:grpSpPr>
        <p:pic>
          <p:nvPicPr>
            <p:cNvPr id="13"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412" y="1600200"/>
              <a:ext cx="1323975" cy="189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Text Box 9"/>
            <p:cNvSpPr txBox="1">
              <a:spLocks noChangeArrowheads="1"/>
            </p:cNvSpPr>
            <p:nvPr/>
          </p:nvSpPr>
          <p:spPr bwMode="auto">
            <a:xfrm>
              <a:off x="4724400" y="3457575"/>
              <a:ext cx="19812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 pos="2171700" algn="l"/>
                  <a:tab pos="2895600" algn="l"/>
                  <a:tab pos="3619500" algn="l"/>
                </a:tabLst>
                <a:defRPr sz="2400">
                  <a:solidFill>
                    <a:schemeClr val="tx1"/>
                  </a:solidFill>
                  <a:latin typeface="Arial" charset="0"/>
                  <a:ea typeface="ＭＳ Ｐゴシック" charset="-128"/>
                </a:defRPr>
              </a:lvl1pPr>
              <a:lvl2pPr marL="37931725" indent="-37474525" eaLnBrk="0" hangingPunct="0">
                <a:tabLst>
                  <a:tab pos="723900" algn="l"/>
                  <a:tab pos="1447800" algn="l"/>
                  <a:tab pos="2171700" algn="l"/>
                  <a:tab pos="2895600" algn="l"/>
                  <a:tab pos="3619500" algn="l"/>
                </a:tabLst>
                <a:defRPr sz="2400">
                  <a:solidFill>
                    <a:schemeClr val="tx1"/>
                  </a:solidFill>
                  <a:latin typeface="Arial" charset="0"/>
                  <a:ea typeface="ＭＳ Ｐゴシック" charset="-128"/>
                </a:defRPr>
              </a:lvl2pPr>
              <a:lvl3pPr eaLnBrk="0" hangingPunct="0">
                <a:tabLst>
                  <a:tab pos="723900" algn="l"/>
                  <a:tab pos="1447800" algn="l"/>
                  <a:tab pos="2171700" algn="l"/>
                  <a:tab pos="2895600" algn="l"/>
                  <a:tab pos="3619500" algn="l"/>
                </a:tabLst>
                <a:defRPr sz="2400">
                  <a:solidFill>
                    <a:schemeClr val="tx1"/>
                  </a:solidFill>
                  <a:latin typeface="Arial" charset="0"/>
                  <a:ea typeface="ＭＳ Ｐゴシック" charset="-128"/>
                </a:defRPr>
              </a:lvl3pPr>
              <a:lvl4pPr eaLnBrk="0" hangingPunct="0">
                <a:tabLst>
                  <a:tab pos="723900" algn="l"/>
                  <a:tab pos="1447800" algn="l"/>
                  <a:tab pos="2171700" algn="l"/>
                  <a:tab pos="2895600" algn="l"/>
                  <a:tab pos="3619500" algn="l"/>
                </a:tabLst>
                <a:defRPr sz="2400">
                  <a:solidFill>
                    <a:schemeClr val="tx1"/>
                  </a:solidFill>
                  <a:latin typeface="Arial" charset="0"/>
                  <a:ea typeface="ＭＳ Ｐゴシック" charset="-128"/>
                </a:defRPr>
              </a:lvl4pPr>
              <a:lvl5pPr eaLnBrk="0" hangingPunct="0">
                <a:tabLst>
                  <a:tab pos="723900" algn="l"/>
                  <a:tab pos="1447800" algn="l"/>
                  <a:tab pos="2171700" algn="l"/>
                  <a:tab pos="2895600" algn="l"/>
                  <a:tab pos="36195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723900" algn="l"/>
                  <a:tab pos="1447800" algn="l"/>
                  <a:tab pos="2171700" algn="l"/>
                  <a:tab pos="2895600" algn="l"/>
                  <a:tab pos="3619500" algn="l"/>
                </a:tabLst>
                <a:defRPr sz="2400">
                  <a:solidFill>
                    <a:schemeClr val="tx1"/>
                  </a:solidFill>
                  <a:latin typeface="Arial" charset="0"/>
                  <a:ea typeface="ＭＳ Ｐゴシック" charset="-128"/>
                </a:defRPr>
              </a:lvl9pPr>
            </a:lstStyle>
            <a:p>
              <a:pPr eaLnBrk="1" hangingPunct="1"/>
              <a:r>
                <a:rPr lang="en-US" altLang="en-US" sz="1600" dirty="0">
                  <a:solidFill>
                    <a:srgbClr val="5A160B"/>
                  </a:solidFill>
                  <a:latin typeface="Century Schoolbook" charset="0"/>
                </a:rPr>
                <a:t>Carl Hauser</a:t>
              </a:r>
            </a:p>
            <a:p>
              <a:pPr eaLnBrk="1" hangingPunct="1"/>
              <a:r>
                <a:rPr lang="en-US" altLang="en-US" sz="1600" dirty="0">
                  <a:solidFill>
                    <a:srgbClr val="5A160B"/>
                  </a:solidFill>
                  <a:latin typeface="Century Schoolbook" charset="0"/>
                </a:rPr>
                <a:t>Washington State </a:t>
              </a:r>
            </a:p>
            <a:p>
              <a:pPr eaLnBrk="1" hangingPunct="1"/>
              <a:r>
                <a:rPr lang="en-US" altLang="en-US" sz="1600" dirty="0">
                  <a:solidFill>
                    <a:srgbClr val="5A160B"/>
                  </a:solidFill>
                  <a:latin typeface="Century Schoolbook" charset="0"/>
                </a:rPr>
                <a:t>Univ.</a:t>
              </a:r>
            </a:p>
          </p:txBody>
        </p:sp>
      </p:grpSp>
      <p:grpSp>
        <p:nvGrpSpPr>
          <p:cNvPr id="15" name="Group 27"/>
          <p:cNvGrpSpPr>
            <a:grpSpLocks/>
          </p:cNvGrpSpPr>
          <p:nvPr/>
        </p:nvGrpSpPr>
        <p:grpSpPr bwMode="auto">
          <a:xfrm>
            <a:off x="8946931" y="1560184"/>
            <a:ext cx="2057400" cy="2144712"/>
            <a:chOff x="6781800" y="1665286"/>
            <a:chExt cx="2057400" cy="2144714"/>
          </a:xfrm>
        </p:grpSpPr>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1665286"/>
              <a:ext cx="133911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7" name="Text Box 10"/>
            <p:cNvSpPr txBox="1">
              <a:spLocks noChangeArrowheads="1"/>
            </p:cNvSpPr>
            <p:nvPr/>
          </p:nvSpPr>
          <p:spPr bwMode="auto">
            <a:xfrm>
              <a:off x="6781800" y="3436937"/>
              <a:ext cx="20574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723900" algn="l"/>
                  <a:tab pos="1447800" algn="l"/>
                </a:tabLst>
                <a:defRPr sz="2400">
                  <a:solidFill>
                    <a:schemeClr val="tx1"/>
                  </a:solidFill>
                  <a:latin typeface="Arial" charset="0"/>
                  <a:ea typeface="ＭＳ Ｐゴシック" charset="-128"/>
                </a:defRPr>
              </a:lvl1pPr>
              <a:lvl2pPr marL="37931725" indent="-37474525" eaLnBrk="0" hangingPunct="0">
                <a:tabLst>
                  <a:tab pos="723900" algn="l"/>
                  <a:tab pos="1447800" algn="l"/>
                </a:tabLst>
                <a:defRPr sz="2400">
                  <a:solidFill>
                    <a:schemeClr val="tx1"/>
                  </a:solidFill>
                  <a:latin typeface="Arial" charset="0"/>
                  <a:ea typeface="ＭＳ Ｐゴシック" charset="-128"/>
                </a:defRPr>
              </a:lvl2pPr>
              <a:lvl3pPr eaLnBrk="0" hangingPunct="0">
                <a:tabLst>
                  <a:tab pos="723900" algn="l"/>
                  <a:tab pos="1447800" algn="l"/>
                </a:tabLst>
                <a:defRPr sz="2400">
                  <a:solidFill>
                    <a:schemeClr val="tx1"/>
                  </a:solidFill>
                  <a:latin typeface="Arial" charset="0"/>
                  <a:ea typeface="ＭＳ Ｐゴシック" charset="-128"/>
                </a:defRPr>
              </a:lvl3pPr>
              <a:lvl4pPr eaLnBrk="0" hangingPunct="0">
                <a:tabLst>
                  <a:tab pos="723900" algn="l"/>
                  <a:tab pos="1447800" algn="l"/>
                </a:tabLst>
                <a:defRPr sz="2400">
                  <a:solidFill>
                    <a:schemeClr val="tx1"/>
                  </a:solidFill>
                  <a:latin typeface="Arial" charset="0"/>
                  <a:ea typeface="ＭＳ Ｐゴシック" charset="-128"/>
                </a:defRPr>
              </a:lvl4pPr>
              <a:lvl5pPr eaLnBrk="0" hangingPunct="0">
                <a:tabLst>
                  <a:tab pos="723900" algn="l"/>
                  <a:tab pos="14478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723900" algn="l"/>
                  <a:tab pos="1447800" algn="l"/>
                </a:tabLst>
                <a:defRPr sz="2400">
                  <a:solidFill>
                    <a:schemeClr val="tx1"/>
                  </a:solidFill>
                  <a:latin typeface="Arial" charset="0"/>
                  <a:ea typeface="ＭＳ Ｐゴシック" charset="-128"/>
                </a:defRPr>
              </a:lvl9pPr>
            </a:lstStyle>
            <a:p>
              <a:pPr eaLnBrk="1" hangingPunct="1"/>
              <a:r>
                <a:rPr lang="en-US" altLang="en-US" sz="1600">
                  <a:solidFill>
                    <a:srgbClr val="5A160B"/>
                  </a:solidFill>
                  <a:latin typeface="Century Schoolbook" charset="0"/>
                </a:rPr>
                <a:t>Wesley Irish</a:t>
              </a:r>
            </a:p>
            <a:p>
              <a:pPr eaLnBrk="1" hangingPunct="1"/>
              <a:r>
                <a:rPr lang="en-US" altLang="en-US" sz="1600">
                  <a:solidFill>
                    <a:srgbClr val="5A160B"/>
                  </a:solidFill>
                  <a:latin typeface="Century Schoolbook" charset="0"/>
                </a:rPr>
                <a:t>Coyote Hill Consulting LLC</a:t>
              </a:r>
            </a:p>
          </p:txBody>
        </p:sp>
      </p:grpSp>
      <p:grpSp>
        <p:nvGrpSpPr>
          <p:cNvPr id="18" name="Group 18"/>
          <p:cNvGrpSpPr>
            <a:grpSpLocks/>
          </p:cNvGrpSpPr>
          <p:nvPr/>
        </p:nvGrpSpPr>
        <p:grpSpPr bwMode="auto">
          <a:xfrm>
            <a:off x="4789269" y="1485571"/>
            <a:ext cx="1947862" cy="2625725"/>
            <a:chOff x="2624137" y="1590519"/>
            <a:chExt cx="1947864" cy="2625881"/>
          </a:xfrm>
        </p:grpSpPr>
        <p:pic>
          <p:nvPicPr>
            <p:cNvPr id="19" name="Picture 11"/>
            <p:cNvPicPr>
              <a:picLocks noChangeAspect="1" noChangeArrowheads="1"/>
            </p:cNvPicPr>
            <p:nvPr/>
          </p:nvPicPr>
          <p:blipFill>
            <a:blip r:embed="rId7">
              <a:extLst>
                <a:ext uri="{28A0092B-C50C-407E-A947-70E740481C1C}">
                  <a14:useLocalDpi xmlns:a14="http://schemas.microsoft.com/office/drawing/2010/main" val="0"/>
                </a:ext>
              </a:extLst>
            </a:blip>
            <a:srcRect r="14481"/>
            <a:stretch>
              <a:fillRect/>
            </a:stretch>
          </p:blipFill>
          <p:spPr bwMode="auto">
            <a:xfrm>
              <a:off x="2624137" y="1590519"/>
              <a:ext cx="1490663"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 name="Text Box 12"/>
            <p:cNvSpPr txBox="1">
              <a:spLocks noChangeArrowheads="1"/>
            </p:cNvSpPr>
            <p:nvPr/>
          </p:nvSpPr>
          <p:spPr bwMode="auto">
            <a:xfrm>
              <a:off x="2667001" y="3276600"/>
              <a:ext cx="1905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eaLnBrk="0" hangingPunct="0">
                <a:tabLst>
                  <a:tab pos="723900" algn="l"/>
                  <a:tab pos="1447800" algn="l"/>
                  <a:tab pos="2171700" algn="l"/>
                </a:tabLst>
                <a:defRPr sz="2400">
                  <a:solidFill>
                    <a:schemeClr val="tx1"/>
                  </a:solidFill>
                  <a:latin typeface="Arial" charset="0"/>
                  <a:ea typeface="ＭＳ Ｐゴシック" charset="-128"/>
                </a:defRPr>
              </a:lvl1pPr>
              <a:lvl2pPr marL="37931725" indent="-37474525" eaLnBrk="0" hangingPunct="0">
                <a:tabLst>
                  <a:tab pos="723900" algn="l"/>
                  <a:tab pos="1447800" algn="l"/>
                  <a:tab pos="2171700" algn="l"/>
                </a:tabLst>
                <a:defRPr sz="2400">
                  <a:solidFill>
                    <a:schemeClr val="tx1"/>
                  </a:solidFill>
                  <a:latin typeface="Arial" charset="0"/>
                  <a:ea typeface="ＭＳ Ｐゴシック" charset="-128"/>
                </a:defRPr>
              </a:lvl2pPr>
              <a:lvl3pPr eaLnBrk="0" hangingPunct="0">
                <a:tabLst>
                  <a:tab pos="723900" algn="l"/>
                  <a:tab pos="1447800" algn="l"/>
                  <a:tab pos="2171700" algn="l"/>
                </a:tabLst>
                <a:defRPr sz="2400">
                  <a:solidFill>
                    <a:schemeClr val="tx1"/>
                  </a:solidFill>
                  <a:latin typeface="Arial" charset="0"/>
                  <a:ea typeface="ＭＳ Ｐゴシック" charset="-128"/>
                </a:defRPr>
              </a:lvl3pPr>
              <a:lvl4pPr eaLnBrk="0" hangingPunct="0">
                <a:tabLst>
                  <a:tab pos="723900" algn="l"/>
                  <a:tab pos="1447800" algn="l"/>
                  <a:tab pos="2171700" algn="l"/>
                </a:tabLst>
                <a:defRPr sz="2400">
                  <a:solidFill>
                    <a:schemeClr val="tx1"/>
                  </a:solidFill>
                  <a:latin typeface="Arial" charset="0"/>
                  <a:ea typeface="ＭＳ Ｐゴシック" charset="-128"/>
                </a:defRPr>
              </a:lvl4pPr>
              <a:lvl5pPr eaLnBrk="0" hangingPunct="0">
                <a:tabLst>
                  <a:tab pos="723900" algn="l"/>
                  <a:tab pos="1447800" algn="l"/>
                  <a:tab pos="21717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723900" algn="l"/>
                  <a:tab pos="1447800" algn="l"/>
                  <a:tab pos="21717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723900" algn="l"/>
                  <a:tab pos="1447800" algn="l"/>
                  <a:tab pos="21717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723900" algn="l"/>
                  <a:tab pos="1447800" algn="l"/>
                  <a:tab pos="21717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723900" algn="l"/>
                  <a:tab pos="1447800" algn="l"/>
                  <a:tab pos="2171700" algn="l"/>
                </a:tabLst>
                <a:defRPr sz="2400">
                  <a:solidFill>
                    <a:schemeClr val="tx1"/>
                  </a:solidFill>
                  <a:latin typeface="Arial" charset="0"/>
                  <a:ea typeface="ＭＳ Ｐゴシック" charset="-128"/>
                </a:defRPr>
              </a:lvl9pPr>
            </a:lstStyle>
            <a:p>
              <a:pPr eaLnBrk="1" hangingPunct="1"/>
              <a:r>
                <a:rPr lang="en-US" altLang="en-US" sz="1600">
                  <a:solidFill>
                    <a:srgbClr val="5A160B"/>
                  </a:solidFill>
                  <a:latin typeface="Century Schoolbook" charset="0"/>
                </a:rPr>
                <a:t>Dan Greene</a:t>
              </a:r>
            </a:p>
            <a:p>
              <a:pPr eaLnBrk="1" hangingPunct="1"/>
              <a:r>
                <a:rPr lang="en-US" altLang="en-US" sz="1600">
                  <a:solidFill>
                    <a:srgbClr val="5A160B"/>
                  </a:solidFill>
                  <a:latin typeface="Century Schoolbook" charset="0"/>
                </a:rPr>
                <a:t>Palo Alto </a:t>
              </a:r>
            </a:p>
            <a:p>
              <a:pPr eaLnBrk="1" hangingPunct="1"/>
              <a:r>
                <a:rPr lang="en-US" altLang="en-US" sz="1600">
                  <a:solidFill>
                    <a:srgbClr val="5A160B"/>
                  </a:solidFill>
                  <a:latin typeface="Century Schoolbook" charset="0"/>
                </a:rPr>
                <a:t>Research Center</a:t>
              </a:r>
            </a:p>
            <a:p>
              <a:pPr eaLnBrk="1" hangingPunct="1"/>
              <a:endParaRPr lang="en-US" altLang="en-US" sz="1600">
                <a:solidFill>
                  <a:srgbClr val="5A160B"/>
                </a:solidFill>
                <a:latin typeface="Century Schoolbook" charset="0"/>
              </a:endParaRPr>
            </a:p>
          </p:txBody>
        </p:sp>
      </p:grpSp>
      <p:grpSp>
        <p:nvGrpSpPr>
          <p:cNvPr id="21" name="Group 19"/>
          <p:cNvGrpSpPr>
            <a:grpSpLocks/>
          </p:cNvGrpSpPr>
          <p:nvPr/>
        </p:nvGrpSpPr>
        <p:grpSpPr bwMode="auto">
          <a:xfrm>
            <a:off x="2731869" y="1485571"/>
            <a:ext cx="2100262" cy="2346325"/>
            <a:chOff x="566738" y="1590519"/>
            <a:chExt cx="2100262" cy="2347057"/>
          </a:xfrm>
        </p:grpSpPr>
        <p:pic>
          <p:nvPicPr>
            <p:cNvPr id="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1590519"/>
              <a:ext cx="1271587" cy="181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3" name="TextBox 17"/>
            <p:cNvSpPr txBox="1">
              <a:spLocks noChangeArrowheads="1"/>
            </p:cNvSpPr>
            <p:nvPr/>
          </p:nvSpPr>
          <p:spPr bwMode="auto">
            <a:xfrm>
              <a:off x="566738" y="3352800"/>
              <a:ext cx="210026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600">
                  <a:solidFill>
                    <a:srgbClr val="5A160B"/>
                  </a:solidFill>
                  <a:latin typeface="Century Schoolbook" charset="0"/>
                </a:rPr>
                <a:t>Alan Demers</a:t>
              </a:r>
            </a:p>
            <a:p>
              <a:pPr eaLnBrk="1" hangingPunct="1"/>
              <a:r>
                <a:rPr lang="en-US" altLang="en-US" sz="1600">
                  <a:solidFill>
                    <a:srgbClr val="5A160B"/>
                  </a:solidFill>
                  <a:latin typeface="Century Schoolbook" charset="0"/>
                </a:rPr>
                <a:t>Cornell Univ.</a:t>
              </a:r>
            </a:p>
            <a:p>
              <a:pPr eaLnBrk="1" hangingPunct="1"/>
              <a:endParaRPr lang="en-US" altLang="en-US" sz="1600">
                <a:solidFill>
                  <a:srgbClr val="5A160B"/>
                </a:solidFill>
                <a:latin typeface="Century Schoolbook" charset="0"/>
              </a:endParaRPr>
            </a:p>
          </p:txBody>
        </p:sp>
      </p:grpSp>
      <p:sp>
        <p:nvSpPr>
          <p:cNvPr id="24" name="TextBox 26"/>
          <p:cNvSpPr txBox="1">
            <a:spLocks noChangeArrowheads="1"/>
          </p:cNvSpPr>
          <p:nvPr/>
        </p:nvSpPr>
        <p:spPr bwMode="auto">
          <a:xfrm>
            <a:off x="7956331" y="4619296"/>
            <a:ext cx="2286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600">
                <a:solidFill>
                  <a:srgbClr val="5A160B"/>
                </a:solidFill>
                <a:latin typeface="Century Schoolbook" charset="0"/>
              </a:rPr>
              <a:t>John Larson</a:t>
            </a:r>
          </a:p>
          <a:p>
            <a:pPr eaLnBrk="1" hangingPunct="1"/>
            <a:r>
              <a:rPr lang="en-US" altLang="en-US" sz="1600">
                <a:solidFill>
                  <a:srgbClr val="5A160B"/>
                </a:solidFill>
                <a:latin typeface="Century Schoolbook" charset="0"/>
              </a:rPr>
              <a:t>Howard Sturgis</a:t>
            </a:r>
          </a:p>
          <a:p>
            <a:pPr eaLnBrk="1" hangingPunct="1"/>
            <a:r>
              <a:rPr lang="en-US" altLang="en-US" sz="1600">
                <a:solidFill>
                  <a:srgbClr val="5A160B"/>
                </a:solidFill>
                <a:latin typeface="Century Schoolbook" charset="0"/>
              </a:rPr>
              <a:t>Dan Swinehart</a:t>
            </a:r>
          </a:p>
        </p:txBody>
      </p:sp>
    </p:spTree>
    <p:extLst>
      <p:ext uri="{BB962C8B-B14F-4D97-AF65-F5344CB8AC3E}">
        <p14:creationId xmlns:p14="http://schemas.microsoft.com/office/powerpoint/2010/main" val="10292426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91160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applications</a:t>
            </a:r>
            <a:endParaRPr lang="en-US" dirty="0"/>
          </a:p>
        </p:txBody>
      </p:sp>
      <p:sp>
        <p:nvSpPr>
          <p:cNvPr id="3" name="Content Placeholder 2"/>
          <p:cNvSpPr>
            <a:spLocks noGrp="1"/>
          </p:cNvSpPr>
          <p:nvPr>
            <p:ph idx="1"/>
          </p:nvPr>
        </p:nvSpPr>
        <p:spPr/>
        <p:txBody>
          <a:bodyPr>
            <a:normAutofit/>
          </a:bodyPr>
          <a:lstStyle/>
          <a:p>
            <a:r>
              <a:rPr lang="en-US" sz="2400" dirty="0" smtClean="0"/>
              <a:t>Uber uses SWIM for real-time platform</a:t>
            </a:r>
          </a:p>
          <a:p>
            <a:r>
              <a:rPr lang="en-US" sz="2400" dirty="0" smtClean="0"/>
              <a:t>Apache Cassandra internode communication</a:t>
            </a:r>
          </a:p>
          <a:p>
            <a:r>
              <a:rPr lang="en-US" sz="2400" dirty="0" smtClean="0"/>
              <a:t>Docker’s multi-host networking</a:t>
            </a:r>
          </a:p>
          <a:p>
            <a:r>
              <a:rPr lang="en-US" sz="2400" dirty="0" smtClean="0"/>
              <a:t>Cloud providers multi node networking (</a:t>
            </a:r>
            <a:r>
              <a:rPr lang="en-US" sz="2400" dirty="0" err="1" smtClean="0"/>
              <a:t>Heroku</a:t>
            </a:r>
            <a:r>
              <a:rPr lang="en-US" sz="2400" dirty="0" smtClean="0"/>
              <a:t>)</a:t>
            </a:r>
          </a:p>
          <a:p>
            <a:r>
              <a:rPr lang="en-US" sz="2400" dirty="0" smtClean="0"/>
              <a:t>Serf by </a:t>
            </a:r>
            <a:r>
              <a:rPr lang="en-US" sz="2400" dirty="0" err="1" smtClean="0"/>
              <a:t>Hashicorp</a:t>
            </a:r>
            <a:endParaRPr lang="en-US" sz="2400" dirty="0"/>
          </a:p>
        </p:txBody>
      </p:sp>
    </p:spTree>
    <p:extLst>
      <p:ext uri="{BB962C8B-B14F-4D97-AF65-F5344CB8AC3E}">
        <p14:creationId xmlns:p14="http://schemas.microsoft.com/office/powerpoint/2010/main" val="113376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normAutofit/>
          </a:bodyPr>
          <a:lstStyle/>
          <a:p>
            <a:r>
              <a:rPr lang="en-US" sz="2400" dirty="0" smtClean="0"/>
              <a:t>Xerox wanted to run replicated database on hundred or thousand sites</a:t>
            </a:r>
          </a:p>
          <a:p>
            <a:r>
              <a:rPr lang="en-US" sz="2400" dirty="0" smtClean="0"/>
              <a:t>Each update is injected at a single</a:t>
            </a:r>
            <a:r>
              <a:rPr lang="en-US" sz="2400" b="1" dirty="0" smtClean="0"/>
              <a:t> </a:t>
            </a:r>
            <a:r>
              <a:rPr lang="en-US" sz="2400" dirty="0" smtClean="0"/>
              <a:t>site and must be propagated to all other sites</a:t>
            </a:r>
          </a:p>
          <a:p>
            <a:r>
              <a:rPr lang="en-US" sz="2400" dirty="0"/>
              <a:t>A packet from a machine in Japan to one in Europe may traverse as many as 14 gateways and 7 phone </a:t>
            </a:r>
            <a:r>
              <a:rPr lang="en-US" sz="2400" dirty="0" smtClean="0"/>
              <a:t>lines</a:t>
            </a:r>
            <a:endParaRPr lang="en-US" sz="2400" dirty="0"/>
          </a:p>
        </p:txBody>
      </p:sp>
    </p:spTree>
    <p:extLst>
      <p:ext uri="{BB962C8B-B14F-4D97-AF65-F5344CB8AC3E}">
        <p14:creationId xmlns:p14="http://schemas.microsoft.com/office/powerpoint/2010/main" val="1614571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2588</TotalTime>
  <Words>2649</Words>
  <Application>Microsoft Macintosh PowerPoint</Application>
  <PresentationFormat>Widescreen</PresentationFormat>
  <Paragraphs>1099</Paragraphs>
  <Slides>70</Slides>
  <Notes>28</Notes>
  <HiddenSlides>3</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70</vt:i4>
      </vt:variant>
    </vt:vector>
  </HeadingPairs>
  <TitlesOfParts>
    <vt:vector size="83" baseType="lpstr">
      <vt:lpstr>Arial Black</vt:lpstr>
      <vt:lpstr>Calibri</vt:lpstr>
      <vt:lpstr>Cambria Math</vt:lpstr>
      <vt:lpstr>Century Gothic</vt:lpstr>
      <vt:lpstr>Century Schoolbook</vt:lpstr>
      <vt:lpstr>Comic Sans MS</vt:lpstr>
      <vt:lpstr>Mangal</vt:lpstr>
      <vt:lpstr>ＭＳ Ｐゴシック</vt:lpstr>
      <vt:lpstr>Tahoma</vt:lpstr>
      <vt:lpstr>Wingdings</vt:lpstr>
      <vt:lpstr>Wingdings 3</vt:lpstr>
      <vt:lpstr>Arial</vt:lpstr>
      <vt:lpstr>Wisp</vt:lpstr>
      <vt:lpstr>Gossip Protocols</vt:lpstr>
      <vt:lpstr>Gossip Protocols</vt:lpstr>
      <vt:lpstr>What was covered before?</vt:lpstr>
      <vt:lpstr>What was covered before?</vt:lpstr>
      <vt:lpstr>CAP theorem</vt:lpstr>
      <vt:lpstr>EPIDEMIC ALGORITHM FOR REPLICATED DATABASE MAINTENANCE</vt:lpstr>
      <vt:lpstr>Authors</vt:lpstr>
      <vt:lpstr>Real applications</vt:lpstr>
      <vt:lpstr>Context</vt:lpstr>
      <vt:lpstr>Problem</vt:lpstr>
      <vt:lpstr>Problem</vt:lpstr>
      <vt:lpstr>Basic idea</vt:lpstr>
      <vt:lpstr>Objective</vt:lpstr>
      <vt:lpstr>Objective</vt:lpstr>
      <vt:lpstr>Why epidemic? Why gossip?</vt:lpstr>
      <vt:lpstr>Types of nodes</vt:lpstr>
      <vt:lpstr>Types of communication</vt:lpstr>
      <vt:lpstr>DIRECT MAIL</vt:lpstr>
      <vt:lpstr>DIRECT MAIL</vt:lpstr>
      <vt:lpstr>DIRECT MAIL</vt:lpstr>
      <vt:lpstr>DIRECT MAIL</vt:lpstr>
      <vt:lpstr>DIRECT MAIL</vt:lpstr>
      <vt:lpstr>ANTI-ENTROPY</vt:lpstr>
      <vt:lpstr>ANTI-ENTROPY</vt:lpstr>
      <vt:lpstr>ANTI-ENTROPY</vt:lpstr>
      <vt:lpstr>ANTI-ENTROPY</vt:lpstr>
      <vt:lpstr>ANTI-ENTROPY</vt:lpstr>
      <vt:lpstr>ANTI-ENTROPY</vt:lpstr>
      <vt:lpstr>ANTI-ENTROPY</vt:lpstr>
      <vt:lpstr>ANTI-ENTROPY</vt:lpstr>
      <vt:lpstr>ANTI-ENTROPY</vt:lpstr>
      <vt:lpstr>ANTI-ENTROPY</vt:lpstr>
      <vt:lpstr>ANTI-ENTROPY</vt:lpstr>
      <vt:lpstr>Anti-entropy</vt:lpstr>
      <vt:lpstr>Push vs Pull</vt:lpstr>
      <vt:lpstr>Push vs Pull</vt:lpstr>
      <vt:lpstr>Push vs Pull</vt:lpstr>
      <vt:lpstr>Push vs Pull</vt:lpstr>
      <vt:lpstr>Rumor mongering</vt:lpstr>
      <vt:lpstr>RUMOR MONGERING</vt:lpstr>
      <vt:lpstr>RUMOR MONGERING</vt:lpstr>
      <vt:lpstr>RUMOR MONGERING</vt:lpstr>
      <vt:lpstr>RUMOR MONGERING</vt:lpstr>
      <vt:lpstr>RUMOR MONGERING</vt:lpstr>
      <vt:lpstr>Complex epidemics</vt:lpstr>
      <vt:lpstr>Complex epidemics</vt:lpstr>
      <vt:lpstr>Variations</vt:lpstr>
      <vt:lpstr>PowerPoint Presentation</vt:lpstr>
      <vt:lpstr>Deletion</vt:lpstr>
      <vt:lpstr>Spatial Distributions</vt:lpstr>
      <vt:lpstr>Perspective/Questions?</vt:lpstr>
      <vt:lpstr>Astrolabe: a robust and scalable technology for distributed system monitoring, management, and data mining</vt:lpstr>
      <vt:lpstr>Authors</vt:lpstr>
      <vt:lpstr>Context</vt:lpstr>
      <vt:lpstr>Objective</vt:lpstr>
      <vt:lpstr>Overview</vt:lpstr>
      <vt:lpstr>ZONE AND MIB</vt:lpstr>
      <vt:lpstr>GOSSIP PROTOCOL</vt:lpstr>
      <vt:lpstr>EVENTUAL CONSISTENCY </vt:lpstr>
      <vt:lpstr>ASTROLABE IS A FLEXIBLE MONITORING OVERLAY</vt:lpstr>
      <vt:lpstr>STATE MERGE: CORE OF ASTROLABE EPIDEMIC</vt:lpstr>
      <vt:lpstr>STATE MERGE: CORE OF ASTROLABE EPIDEMIC</vt:lpstr>
      <vt:lpstr>STATE MERGE: CORE OF ASTROLABE EPIDEMIC</vt:lpstr>
      <vt:lpstr>SCALING UP… AND UP…</vt:lpstr>
      <vt:lpstr>A FORM OF DATA MINING CONTINUOUSLY SUMMARIZES REMOTE INFORMATION</vt:lpstr>
      <vt:lpstr>(1) QUERY GOES OUT… (2) COMPUTE LOCALLY… (3) RESULTS FLOW TO TOP LEVEL OF THE HIERARCHY</vt:lpstr>
      <vt:lpstr>HIERARCHY IS VIRTUAL… DATA IS REPLICATED</vt:lpstr>
      <vt:lpstr>PowerPoint Presentation</vt:lpstr>
      <vt:lpstr>CONCLUSION</vt:lpstr>
      <vt:lpstr>Thank you</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Gossip Protocols</dc:title>
  <dc:creator>Eugene Bagdasaryan</dc:creator>
  <cp:lastModifiedBy>Eugene Bagdasaryan</cp:lastModifiedBy>
  <cp:revision>175</cp:revision>
  <cp:lastPrinted>2016-10-24T07:03:42Z</cp:lastPrinted>
  <dcterms:created xsi:type="dcterms:W3CDTF">2016-10-20T02:38:17Z</dcterms:created>
  <dcterms:modified xsi:type="dcterms:W3CDTF">2016-10-27T13:33:19Z</dcterms:modified>
</cp:coreProperties>
</file>