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6858000" cx="12192000"/>
  <p:notesSz cx="7010400" cy="9296400"/>
  <p:embeddedFontLst>
    <p:embeddedFont>
      <p:font typeface="Asap Condensed"/>
      <p:regular r:id="rId59"/>
      <p:bold r:id="rId60"/>
      <p:italic r:id="rId61"/>
      <p:boldItalic r:id="rId62"/>
    </p:embeddedFont>
    <p:embeddedFont>
      <p:font typeface="Arial Narrow"/>
      <p:regular r:id="rId63"/>
      <p:bold r:id="rId64"/>
      <p:italic r:id="rId65"/>
      <p:boldItalic r:id="rId66"/>
    </p:embeddedFont>
    <p:embeddedFont>
      <p:font typeface="Asap Condensed SemiBold"/>
      <p:regular r:id="rId67"/>
      <p:bold r:id="rId68"/>
      <p:italic r:id="rId69"/>
      <p:boldItalic r:id="rId70"/>
    </p:embeddedFont>
    <p:embeddedFont>
      <p:font typeface="Merriweather"/>
      <p:regular r:id="rId71"/>
      <p:bold r:id="rId72"/>
      <p:italic r:id="rId73"/>
      <p:boldItalic r:id="rId74"/>
    </p:embeddedFont>
    <p:embeddedFont>
      <p:font typeface="Open Sans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79" roundtripDataSignature="AMtx7mjSugASHIo94+iDLndciDML9A+e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Merriweather-italic.fntdata"/><Relationship Id="rId72" Type="http://schemas.openxmlformats.org/officeDocument/2006/relationships/font" Target="fonts/Merriweather-bold.fntdata"/><Relationship Id="rId31" Type="http://schemas.openxmlformats.org/officeDocument/2006/relationships/slide" Target="slides/slide26.xml"/><Relationship Id="rId75" Type="http://schemas.openxmlformats.org/officeDocument/2006/relationships/font" Target="fonts/OpenSans-regular.fntdata"/><Relationship Id="rId30" Type="http://schemas.openxmlformats.org/officeDocument/2006/relationships/slide" Target="slides/slide25.xml"/><Relationship Id="rId74" Type="http://schemas.openxmlformats.org/officeDocument/2006/relationships/font" Target="fonts/Merriweather-boldItalic.fntdata"/><Relationship Id="rId33" Type="http://schemas.openxmlformats.org/officeDocument/2006/relationships/slide" Target="slides/slide28.xml"/><Relationship Id="rId77" Type="http://schemas.openxmlformats.org/officeDocument/2006/relationships/font" Target="fonts/OpenSans-italic.fntdata"/><Relationship Id="rId32" Type="http://schemas.openxmlformats.org/officeDocument/2006/relationships/slide" Target="slides/slide27.xml"/><Relationship Id="rId76" Type="http://schemas.openxmlformats.org/officeDocument/2006/relationships/font" Target="fonts/OpenSans-bold.fntdata"/><Relationship Id="rId35" Type="http://schemas.openxmlformats.org/officeDocument/2006/relationships/slide" Target="slides/slide30.xml"/><Relationship Id="rId79" Type="http://customschemas.google.com/relationships/presentationmetadata" Target="metadata"/><Relationship Id="rId34" Type="http://schemas.openxmlformats.org/officeDocument/2006/relationships/slide" Target="slides/slide29.xml"/><Relationship Id="rId78" Type="http://schemas.openxmlformats.org/officeDocument/2006/relationships/font" Target="fonts/OpenSans-boldItalic.fntdata"/><Relationship Id="rId71" Type="http://schemas.openxmlformats.org/officeDocument/2006/relationships/font" Target="fonts/Merriweather-regular.fntdata"/><Relationship Id="rId70" Type="http://schemas.openxmlformats.org/officeDocument/2006/relationships/font" Target="fonts/AsapCondensedSemiBold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AsapCondensed-boldItalic.fntdata"/><Relationship Id="rId61" Type="http://schemas.openxmlformats.org/officeDocument/2006/relationships/font" Target="fonts/AsapCondensed-italic.fntdata"/><Relationship Id="rId20" Type="http://schemas.openxmlformats.org/officeDocument/2006/relationships/slide" Target="slides/slide15.xml"/><Relationship Id="rId64" Type="http://schemas.openxmlformats.org/officeDocument/2006/relationships/font" Target="fonts/ArialNarrow-bold.fntdata"/><Relationship Id="rId63" Type="http://schemas.openxmlformats.org/officeDocument/2006/relationships/font" Target="fonts/ArialNarrow-regular.fntdata"/><Relationship Id="rId22" Type="http://schemas.openxmlformats.org/officeDocument/2006/relationships/slide" Target="slides/slide17.xml"/><Relationship Id="rId66" Type="http://schemas.openxmlformats.org/officeDocument/2006/relationships/font" Target="fonts/ArialNarrow-boldItalic.fntdata"/><Relationship Id="rId21" Type="http://schemas.openxmlformats.org/officeDocument/2006/relationships/slide" Target="slides/slide16.xml"/><Relationship Id="rId65" Type="http://schemas.openxmlformats.org/officeDocument/2006/relationships/font" Target="fonts/ArialNarrow-italic.fntdata"/><Relationship Id="rId24" Type="http://schemas.openxmlformats.org/officeDocument/2006/relationships/slide" Target="slides/slide19.xml"/><Relationship Id="rId68" Type="http://schemas.openxmlformats.org/officeDocument/2006/relationships/font" Target="fonts/AsapCondensedSemiBold-bold.fntdata"/><Relationship Id="rId23" Type="http://schemas.openxmlformats.org/officeDocument/2006/relationships/slide" Target="slides/slide18.xml"/><Relationship Id="rId67" Type="http://schemas.openxmlformats.org/officeDocument/2006/relationships/font" Target="fonts/AsapCondensedSemiBold-regular.fntdata"/><Relationship Id="rId60" Type="http://schemas.openxmlformats.org/officeDocument/2006/relationships/font" Target="fonts/AsapCondense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AsapCondensedSemiBold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AsapCondensed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5dfbfb38b_0_1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2c5dfbfb38b_0_1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2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5dfbfb38b_0_15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2c5dfbfb38b_0_153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5dfbfb38b_0_5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2c5dfbfb38b_0_5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p1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3" name="Google Shape;473;p1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p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8" name="Google Shape;518;p1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Google Shape;519;p1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c5dfbfb38b_0_297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7" name="Google Shape;537;g2c5dfbfb38b_0_29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8" name="Google Shape;538;g2c5dfbfb38b_0_29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c5dfbfb38b_0_32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g2c5dfbfb38b_0_32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Google Shape;554;g2c5dfbfb38b_0_3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p1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1" name="Google Shape;581;p1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7" name="Google Shape;587;p1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p1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6" name="Google Shape;616;p1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p1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p1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5" name="Google Shape;695;p1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p1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0" name="Google Shape;730;p1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2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6" name="Google Shape;766;p2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2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1" name="Google Shape;801;p2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2" name="Google Shape;842;p2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3" name="Google Shape;843;p2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4" name="Google Shape;884;p2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3" name="Google Shape;923;p2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3" name="Google Shape;933;p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2c5dfbfb38b_0_35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3" name="Google Shape;943;g2c5dfbfb38b_0_35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5" name="Google Shape;955;p25:notes"/>
          <p:cNvSpPr/>
          <p:nvPr>
            <p:ph idx="2" type="sldImg"/>
          </p:nvPr>
        </p:nvSpPr>
        <p:spPr>
          <a:xfrm>
            <a:off x="407988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6" name="Google Shape;956;p25:notes"/>
          <p:cNvSpPr txBox="1"/>
          <p:nvPr>
            <p:ph idx="1" type="body"/>
          </p:nvPr>
        </p:nvSpPr>
        <p:spPr>
          <a:xfrm>
            <a:off x="934112" y="4416099"/>
            <a:ext cx="5142177" cy="4182457"/>
          </a:xfrm>
          <a:prstGeom prst="rect">
            <a:avLst/>
          </a:prstGeom>
          <a:noFill/>
          <a:ln>
            <a:noFill/>
          </a:ln>
        </p:spPr>
        <p:txBody>
          <a:bodyPr anchorCtr="0" anchor="t" bIns="52150" lIns="104325" spcFirstLastPara="1" rIns="104325" wrap="square" tIns="521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4" name="Google Shape;994;p2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0" name="Google Shape;1000;p2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3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8" name="Google Shape;1008;p30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9" name="Google Shape;1009;p3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1" name="Google Shape;1021;p31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2" name="Google Shape;1022;p3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3" name="Google Shape;1033;p32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4" name="Google Shape;1034;p3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6" name="Google Shape;1046;p33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7" name="Google Shape;1047;p3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6" name="Google Shape;1056;p34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7" name="Google Shape;1057;p3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3" name="Google Shape;1063;p35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4" name="Google Shape;1064;p3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1" name="Google Shape;1081;p36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2" name="Google Shape;1082;p3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5" name="Google Shape;1105;p37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6" name="Google Shape;1106;p3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6" name="Google Shape;1126;p38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7" name="Google Shape;1127;p3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5" name="Google Shape;1135;p39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6" name="Google Shape;1136;p3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2" name="Google Shape;1142;p40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3" name="Google Shape;1143;p4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9" name="Google Shape;1149;p41:notes"/>
          <p:cNvSpPr/>
          <p:nvPr>
            <p:ph idx="2" type="sldImg"/>
          </p:nvPr>
        </p:nvSpPr>
        <p:spPr>
          <a:xfrm>
            <a:off x="407988" y="698500"/>
            <a:ext cx="61944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0" name="Google Shape;1150;p4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6" name="Google Shape;1156;p4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2" name="Google Shape;1162;p4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9" name="Google Shape;1169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0" name="Google Shape;1170;p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6" name="Google Shape;1176;p4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f18288495_0_13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8f18288495_0_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8f18288495_0_13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f18288495_0_5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8f18288495_0_5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28f18288495_0_5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f18288495_0_8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8f18288495_0_8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8f18288495_0_87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5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5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5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7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/>
          <p:nvPr>
            <p:ph type="title"/>
          </p:nvPr>
        </p:nvSpPr>
        <p:spPr>
          <a:xfrm>
            <a:off x="609600" y="274638"/>
            <a:ext cx="109728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8"/>
          <p:cNvSpPr txBox="1"/>
          <p:nvPr>
            <p:ph idx="1" type="body"/>
          </p:nvPr>
        </p:nvSpPr>
        <p:spPr>
          <a:xfrm>
            <a:off x="609600" y="1052513"/>
            <a:ext cx="5384800" cy="547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8"/>
          <p:cNvSpPr txBox="1"/>
          <p:nvPr>
            <p:ph idx="2" type="body"/>
          </p:nvPr>
        </p:nvSpPr>
        <p:spPr>
          <a:xfrm>
            <a:off x="6197600" y="1052513"/>
            <a:ext cx="5384800" cy="547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0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5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5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4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5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4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4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4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21.png"/><Relationship Id="rId8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26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63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cs.cornell.edu/courses/cs5670/2023sp/demos/FundamentalMatrix/?demo=demo1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47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43.png"/><Relationship Id="rId8" Type="http://schemas.openxmlformats.org/officeDocument/2006/relationships/image" Target="../media/image4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56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51.png"/></Relationships>
</file>

<file path=ppt/slides/_rels/slide2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56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54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57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51.png"/></Relationships>
</file>

<file path=ppt/slides/_rels/slide28.xml.rels><?xml version="1.0" encoding="UTF-8" standalone="yes"?><Relationships xmlns="http://schemas.openxmlformats.org/package/2006/relationships"><Relationship Id="rId1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54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51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88.png"/><Relationship Id="rId10" Type="http://schemas.openxmlformats.org/officeDocument/2006/relationships/image" Target="../media/image62.png"/><Relationship Id="rId13" Type="http://schemas.openxmlformats.org/officeDocument/2006/relationships/image" Target="../media/image80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47.png"/><Relationship Id="rId8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80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9.png"/><Relationship Id="rId5" Type="http://schemas.openxmlformats.org/officeDocument/2006/relationships/image" Target="../media/image5.png"/><Relationship Id="rId6" Type="http://schemas.openxmlformats.org/officeDocument/2006/relationships/image" Target="../media/image69.png"/><Relationship Id="rId7" Type="http://schemas.openxmlformats.org/officeDocument/2006/relationships/image" Target="../media/image112.png"/><Relationship Id="rId8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5.png"/><Relationship Id="rId7" Type="http://schemas.openxmlformats.org/officeDocument/2006/relationships/image" Target="../media/image6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3.png"/><Relationship Id="rId4" Type="http://schemas.openxmlformats.org/officeDocument/2006/relationships/image" Target="../media/image85.png"/><Relationship Id="rId5" Type="http://schemas.openxmlformats.org/officeDocument/2006/relationships/image" Target="../media/image7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6.png"/><Relationship Id="rId4" Type="http://schemas.openxmlformats.org/officeDocument/2006/relationships/image" Target="../media/image82.png"/><Relationship Id="rId5" Type="http://schemas.openxmlformats.org/officeDocument/2006/relationships/image" Target="../media/image8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5.png"/><Relationship Id="rId6" Type="http://schemas.openxmlformats.org/officeDocument/2006/relationships/image" Target="../media/image62.png"/><Relationship Id="rId7" Type="http://schemas.openxmlformats.org/officeDocument/2006/relationships/image" Target="../media/image8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research.microsoft.com/~zhang/Papers/TR99-21.pdf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1.png"/><Relationship Id="rId4" Type="http://schemas.openxmlformats.org/officeDocument/2006/relationships/image" Target="../media/image100.png"/><Relationship Id="rId5" Type="http://schemas.openxmlformats.org/officeDocument/2006/relationships/image" Target="../media/image8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5.png"/><Relationship Id="rId4" Type="http://schemas.openxmlformats.org/officeDocument/2006/relationships/image" Target="../media/image90.png"/><Relationship Id="rId5" Type="http://schemas.openxmlformats.org/officeDocument/2006/relationships/image" Target="../media/image114.png"/><Relationship Id="rId6" Type="http://schemas.openxmlformats.org/officeDocument/2006/relationships/image" Target="../media/image92.png"/><Relationship Id="rId7" Type="http://schemas.openxmlformats.org/officeDocument/2006/relationships/image" Target="../media/image9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1.png"/><Relationship Id="rId4" Type="http://schemas.openxmlformats.org/officeDocument/2006/relationships/image" Target="../media/image97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1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2.png"/><Relationship Id="rId4" Type="http://schemas.openxmlformats.org/officeDocument/2006/relationships/image" Target="../media/image9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7.png"/></Relationships>
</file>

<file path=ppt/slides/_rels/slide4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5.png"/><Relationship Id="rId4" Type="http://schemas.openxmlformats.org/officeDocument/2006/relationships/image" Target="../media/image104.png"/><Relationship Id="rId9" Type="http://schemas.openxmlformats.org/officeDocument/2006/relationships/image" Target="../media/image110.png"/><Relationship Id="rId5" Type="http://schemas.openxmlformats.org/officeDocument/2006/relationships/image" Target="../media/image108.png"/><Relationship Id="rId6" Type="http://schemas.openxmlformats.org/officeDocument/2006/relationships/image" Target="../media/image103.png"/><Relationship Id="rId7" Type="http://schemas.openxmlformats.org/officeDocument/2006/relationships/image" Target="../media/image106.png"/><Relationship Id="rId8" Type="http://schemas.openxmlformats.org/officeDocument/2006/relationships/image" Target="../media/image1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danielwedge.com/fmatrix/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52400" y="793518"/>
            <a:ext cx="5704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b="0" lang="en-US" sz="3200">
                <a:latin typeface="Asap Condensed"/>
                <a:ea typeface="Asap Condensed"/>
                <a:cs typeface="Asap Condensed"/>
                <a:sym typeface="Asap Condensed"/>
              </a:rPr>
              <a:t>Two-view geometry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" y="0"/>
            <a:ext cx="87126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CS5670: Computer Vision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1600" rotWithShape="0" algn="t" dir="54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1447800" y="2438388"/>
            <a:ext cx="9057044" cy="3902408"/>
            <a:chOff x="1904999" y="2438388"/>
            <a:chExt cx="7743826" cy="3336581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04999" y="3124187"/>
              <a:ext cx="2941110" cy="220027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81600" y="2438388"/>
              <a:ext cx="4467225" cy="333658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5dfbfb38b_0_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69" name="Google Shape;269;g2c5dfbfb38b_0_19"/>
          <p:cNvSpPr txBox="1"/>
          <p:nvPr>
            <p:ph idx="1" type="body"/>
          </p:nvPr>
        </p:nvSpPr>
        <p:spPr>
          <a:xfrm>
            <a:off x="947058" y="4114800"/>
            <a:ext cx="93399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E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pipolar geometry, 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very special 3x3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        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maps (homogeneous)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points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in image 1 to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lines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in image 2!</a:t>
            </a:r>
            <a:endParaRPr i="1" sz="2400"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70" name="Google Shape;270;g2c5dfbfb38b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6800" y="4178808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c5dfbfb38b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11" y="4749511"/>
            <a:ext cx="304800" cy="30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g2c5dfbfb38b_0_19"/>
          <p:cNvGrpSpPr/>
          <p:nvPr/>
        </p:nvGrpSpPr>
        <p:grpSpPr>
          <a:xfrm>
            <a:off x="4025901" y="1687320"/>
            <a:ext cx="4191000" cy="1447800"/>
            <a:chOff x="4025901" y="3211320"/>
            <a:chExt cx="4191000" cy="1447800"/>
          </a:xfrm>
        </p:grpSpPr>
        <p:sp>
          <p:nvSpPr>
            <p:cNvPr id="273" name="Google Shape;273;g2c5dfbfb38b_0_19"/>
            <p:cNvSpPr/>
            <p:nvPr/>
          </p:nvSpPr>
          <p:spPr>
            <a:xfrm>
              <a:off x="4025901" y="3211320"/>
              <a:ext cx="4191000" cy="1447800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g2c5dfbfb38b_0_19"/>
            <p:cNvSpPr txBox="1"/>
            <p:nvPr/>
          </p:nvSpPr>
          <p:spPr>
            <a:xfrm flipH="1">
              <a:off x="5391301" y="4000308"/>
              <a:ext cx="142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plane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  <p:pic>
        <p:nvPicPr>
          <p:cNvPr id="275" name="Google Shape;275;g2c5dfbfb38b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1583" y="301677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c5dfbfb38b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8656" y="241724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c5dfbfb38b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1021" y="1002169"/>
            <a:ext cx="154044" cy="16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c5dfbfb38b_0_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9565" y="2365317"/>
            <a:ext cx="239624" cy="242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g2c5dfbfb38b_0_19"/>
          <p:cNvCxnSpPr/>
          <p:nvPr/>
        </p:nvCxnSpPr>
        <p:spPr>
          <a:xfrm flipH="1" rot="10800000">
            <a:off x="4027714" y="1230183"/>
            <a:ext cx="2284200" cy="19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0" name="Google Shape;280;g2c5dfbfb38b_0_19"/>
          <p:cNvSpPr/>
          <p:nvPr/>
        </p:nvSpPr>
        <p:spPr>
          <a:xfrm>
            <a:off x="3960609" y="3069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g2c5dfbfb38b_0_19"/>
          <p:cNvSpPr/>
          <p:nvPr/>
        </p:nvSpPr>
        <p:spPr>
          <a:xfrm>
            <a:off x="8151609" y="3069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g2c5dfbfb38b_0_19"/>
          <p:cNvSpPr txBox="1"/>
          <p:nvPr/>
        </p:nvSpPr>
        <p:spPr>
          <a:xfrm>
            <a:off x="8049078" y="2057437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83" name="Google Shape;283;g2c5dfbfb38b_0_19"/>
          <p:cNvSpPr txBox="1"/>
          <p:nvPr/>
        </p:nvSpPr>
        <p:spPr>
          <a:xfrm flipH="1">
            <a:off x="2737000" y="2235008"/>
            <a:ext cx="142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84" name="Google Shape;284;g2c5dfbfb38b_0_19"/>
          <p:cNvSpPr txBox="1"/>
          <p:nvPr/>
        </p:nvSpPr>
        <p:spPr>
          <a:xfrm>
            <a:off x="3635830" y="2950031"/>
            <a:ext cx="36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g2c5dfbfb38b_0_19"/>
          <p:cNvSpPr txBox="1"/>
          <p:nvPr/>
        </p:nvSpPr>
        <p:spPr>
          <a:xfrm>
            <a:off x="6229549" y="947900"/>
            <a:ext cx="188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3D point lies somewhere along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86" name="Google Shape;286;g2c5dfbfb38b_0_19"/>
          <p:cNvSpPr/>
          <p:nvPr/>
        </p:nvSpPr>
        <p:spPr>
          <a:xfrm>
            <a:off x="8151591" y="2317209"/>
            <a:ext cx="150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87" name="Google Shape;287;g2c5dfbfb38b_0_19"/>
          <p:cNvCxnSpPr/>
          <p:nvPr/>
        </p:nvCxnSpPr>
        <p:spPr>
          <a:xfrm rot="10800000">
            <a:off x="5246999" y="1371481"/>
            <a:ext cx="2982600" cy="177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8" name="Google Shape;288;g2c5dfbfb38b_0_19"/>
          <p:cNvSpPr txBox="1"/>
          <p:nvPr/>
        </p:nvSpPr>
        <p:spPr>
          <a:xfrm>
            <a:off x="4267200" y="3581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89" name="Google Shape;289;g2c5dfbfb38b_0_19"/>
          <p:cNvSpPr txBox="1"/>
          <p:nvPr/>
        </p:nvSpPr>
        <p:spPr>
          <a:xfrm>
            <a:off x="7147458" y="3581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90" name="Google Shape;290;g2c5dfbfb38b_0_19"/>
          <p:cNvCxnSpPr/>
          <p:nvPr/>
        </p:nvCxnSpPr>
        <p:spPr>
          <a:xfrm rot="10800000">
            <a:off x="4165600" y="2419658"/>
            <a:ext cx="1231200" cy="72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g2c5dfbfb38b_0_19"/>
          <p:cNvSpPr/>
          <p:nvPr/>
        </p:nvSpPr>
        <p:spPr>
          <a:xfrm>
            <a:off x="4549775" y="2639820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c5dfbfb38b_0_19"/>
          <p:cNvSpPr/>
          <p:nvPr/>
        </p:nvSpPr>
        <p:spPr>
          <a:xfrm>
            <a:off x="4178300" y="1687320"/>
            <a:ext cx="1219200" cy="2057401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c5dfbfb38b_0_19"/>
          <p:cNvSpPr/>
          <p:nvPr/>
        </p:nvSpPr>
        <p:spPr>
          <a:xfrm rot="-2390217">
            <a:off x="4124992" y="2974553"/>
            <a:ext cx="280516" cy="75209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g2c5dfbfb38b_0_19"/>
          <p:cNvSpPr/>
          <p:nvPr/>
        </p:nvSpPr>
        <p:spPr>
          <a:xfrm rot="-11030">
            <a:off x="4165592" y="3055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g2c5dfbfb38b_0_19"/>
          <p:cNvSpPr/>
          <p:nvPr/>
        </p:nvSpPr>
        <p:spPr>
          <a:xfrm>
            <a:off x="5721342" y="1622011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c5dfbfb38b_0_19"/>
          <p:cNvSpPr/>
          <p:nvPr/>
        </p:nvSpPr>
        <p:spPr>
          <a:xfrm flipH="1">
            <a:off x="6845300" y="1687320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g2c5dfbfb38b_0_19"/>
          <p:cNvCxnSpPr/>
          <p:nvPr/>
        </p:nvCxnSpPr>
        <p:spPr>
          <a:xfrm flipH="1" rot="10800000">
            <a:off x="6845250" y="2220900"/>
            <a:ext cx="1232100" cy="108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g2c5dfbfb38b_0_19"/>
          <p:cNvSpPr/>
          <p:nvPr/>
        </p:nvSpPr>
        <p:spPr>
          <a:xfrm>
            <a:off x="7460383" y="2677932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2c5dfbfb38b_0_19"/>
          <p:cNvSpPr/>
          <p:nvPr/>
        </p:nvSpPr>
        <p:spPr>
          <a:xfrm rot="1792899">
            <a:off x="7768361" y="2974596"/>
            <a:ext cx="280605" cy="7512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g2c5dfbfb38b_0_19"/>
          <p:cNvSpPr/>
          <p:nvPr/>
        </p:nvSpPr>
        <p:spPr>
          <a:xfrm rot="-11030">
            <a:off x="7664117" y="3055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Relationship between F matrix and homography?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306" name="Google Shape;3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962090"/>
            <a:ext cx="8450262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8327" y="3978309"/>
            <a:ext cx="216878" cy="3106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08" name="Google Shape;30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6063" y="3755571"/>
            <a:ext cx="234462" cy="30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09" name="Google Shape;309;p27"/>
          <p:cNvSpPr txBox="1"/>
          <p:nvPr/>
        </p:nvSpPr>
        <p:spPr>
          <a:xfrm>
            <a:off x="2547558" y="5454390"/>
            <a:ext cx="75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Images taken from the same center of projection?  Use a homography!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5dfbfb38b_0_15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grpSp>
        <p:nvGrpSpPr>
          <p:cNvPr id="315" name="Google Shape;315;g2c5dfbfb38b_0_153"/>
          <p:cNvGrpSpPr/>
          <p:nvPr/>
        </p:nvGrpSpPr>
        <p:grpSpPr>
          <a:xfrm>
            <a:off x="4025901" y="1687320"/>
            <a:ext cx="4191000" cy="1447800"/>
            <a:chOff x="4025901" y="3211320"/>
            <a:chExt cx="4191000" cy="1447800"/>
          </a:xfrm>
        </p:grpSpPr>
        <p:sp>
          <p:nvSpPr>
            <p:cNvPr id="316" name="Google Shape;316;g2c5dfbfb38b_0_153"/>
            <p:cNvSpPr/>
            <p:nvPr/>
          </p:nvSpPr>
          <p:spPr>
            <a:xfrm>
              <a:off x="4025901" y="3211320"/>
              <a:ext cx="4191000" cy="1447800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g2c5dfbfb38b_0_153"/>
            <p:cNvSpPr txBox="1"/>
            <p:nvPr/>
          </p:nvSpPr>
          <p:spPr>
            <a:xfrm flipH="1">
              <a:off x="5391301" y="4000308"/>
              <a:ext cx="142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plane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  <p:pic>
        <p:nvPicPr>
          <p:cNvPr id="318" name="Google Shape;318;g2c5dfbfb38b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1583" y="301677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c5dfbfb38b_0_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656" y="241724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c5dfbfb38b_0_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1021" y="1002169"/>
            <a:ext cx="154044" cy="16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c5dfbfb38b_0_1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2365317"/>
            <a:ext cx="239624" cy="242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g2c5dfbfb38b_0_153"/>
          <p:cNvCxnSpPr/>
          <p:nvPr/>
        </p:nvCxnSpPr>
        <p:spPr>
          <a:xfrm flipH="1" rot="10800000">
            <a:off x="4027714" y="1230183"/>
            <a:ext cx="2284200" cy="19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3" name="Google Shape;323;g2c5dfbfb38b_0_153"/>
          <p:cNvSpPr/>
          <p:nvPr/>
        </p:nvSpPr>
        <p:spPr>
          <a:xfrm>
            <a:off x="3960609" y="3069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g2c5dfbfb38b_0_153"/>
          <p:cNvSpPr/>
          <p:nvPr/>
        </p:nvSpPr>
        <p:spPr>
          <a:xfrm>
            <a:off x="8151609" y="3069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g2c5dfbfb38b_0_153"/>
          <p:cNvSpPr txBox="1"/>
          <p:nvPr/>
        </p:nvSpPr>
        <p:spPr>
          <a:xfrm>
            <a:off x="8049078" y="2057437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26" name="Google Shape;326;g2c5dfbfb38b_0_153"/>
          <p:cNvSpPr txBox="1"/>
          <p:nvPr/>
        </p:nvSpPr>
        <p:spPr>
          <a:xfrm flipH="1">
            <a:off x="2737000" y="2235008"/>
            <a:ext cx="142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27" name="Google Shape;327;g2c5dfbfb38b_0_153"/>
          <p:cNvSpPr txBox="1"/>
          <p:nvPr/>
        </p:nvSpPr>
        <p:spPr>
          <a:xfrm>
            <a:off x="3635830" y="2950031"/>
            <a:ext cx="36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g2c5dfbfb38b_0_153"/>
          <p:cNvSpPr txBox="1"/>
          <p:nvPr/>
        </p:nvSpPr>
        <p:spPr>
          <a:xfrm>
            <a:off x="6229549" y="947900"/>
            <a:ext cx="188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3D point lies somewhere along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29" name="Google Shape;329;g2c5dfbfb38b_0_153"/>
          <p:cNvSpPr/>
          <p:nvPr/>
        </p:nvSpPr>
        <p:spPr>
          <a:xfrm>
            <a:off x="8151591" y="2317209"/>
            <a:ext cx="150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330" name="Google Shape;330;g2c5dfbfb38b_0_153"/>
          <p:cNvCxnSpPr/>
          <p:nvPr/>
        </p:nvCxnSpPr>
        <p:spPr>
          <a:xfrm rot="10800000">
            <a:off x="5246999" y="1371481"/>
            <a:ext cx="2982600" cy="177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1" name="Google Shape;331;g2c5dfbfb38b_0_153"/>
          <p:cNvSpPr txBox="1"/>
          <p:nvPr/>
        </p:nvSpPr>
        <p:spPr>
          <a:xfrm>
            <a:off x="4267200" y="3581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32" name="Google Shape;332;g2c5dfbfb38b_0_153"/>
          <p:cNvSpPr txBox="1"/>
          <p:nvPr/>
        </p:nvSpPr>
        <p:spPr>
          <a:xfrm>
            <a:off x="7147458" y="3581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333" name="Google Shape;333;g2c5dfbfb38b_0_153"/>
          <p:cNvCxnSpPr/>
          <p:nvPr/>
        </p:nvCxnSpPr>
        <p:spPr>
          <a:xfrm rot="10800000">
            <a:off x="4165600" y="2419658"/>
            <a:ext cx="1231200" cy="72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4" name="Google Shape;334;g2c5dfbfb38b_0_153"/>
          <p:cNvSpPr/>
          <p:nvPr/>
        </p:nvSpPr>
        <p:spPr>
          <a:xfrm>
            <a:off x="4549775" y="2639820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c5dfbfb38b_0_153"/>
          <p:cNvSpPr/>
          <p:nvPr/>
        </p:nvSpPr>
        <p:spPr>
          <a:xfrm>
            <a:off x="4178300" y="1687320"/>
            <a:ext cx="1219200" cy="2057401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c5dfbfb38b_0_153"/>
          <p:cNvSpPr/>
          <p:nvPr/>
        </p:nvSpPr>
        <p:spPr>
          <a:xfrm rot="-2390217">
            <a:off x="4124992" y="2974553"/>
            <a:ext cx="280516" cy="75209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g2c5dfbfb38b_0_153"/>
          <p:cNvSpPr/>
          <p:nvPr/>
        </p:nvSpPr>
        <p:spPr>
          <a:xfrm rot="-11030">
            <a:off x="4165592" y="3055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g2c5dfbfb38b_0_153"/>
          <p:cNvSpPr/>
          <p:nvPr/>
        </p:nvSpPr>
        <p:spPr>
          <a:xfrm>
            <a:off x="5721342" y="1622011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c5dfbfb38b_0_153"/>
          <p:cNvSpPr/>
          <p:nvPr/>
        </p:nvSpPr>
        <p:spPr>
          <a:xfrm flipH="1">
            <a:off x="6845300" y="1687320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g2c5dfbfb38b_0_153"/>
          <p:cNvCxnSpPr/>
          <p:nvPr/>
        </p:nvCxnSpPr>
        <p:spPr>
          <a:xfrm flipH="1" rot="10800000">
            <a:off x="6845250" y="2220900"/>
            <a:ext cx="1232100" cy="108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g2c5dfbfb38b_0_153"/>
          <p:cNvSpPr/>
          <p:nvPr/>
        </p:nvSpPr>
        <p:spPr>
          <a:xfrm>
            <a:off x="7460383" y="2677932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c5dfbfb38b_0_153"/>
          <p:cNvSpPr/>
          <p:nvPr/>
        </p:nvSpPr>
        <p:spPr>
          <a:xfrm rot="1792899">
            <a:off x="7768361" y="2974596"/>
            <a:ext cx="280605" cy="7512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g2c5dfbfb38b_0_153"/>
          <p:cNvSpPr/>
          <p:nvPr/>
        </p:nvSpPr>
        <p:spPr>
          <a:xfrm rot="-11030">
            <a:off x="7664117" y="3055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g2c5dfbfb38b_0_153"/>
          <p:cNvSpPr txBox="1"/>
          <p:nvPr>
            <p:ph idx="1" type="body"/>
          </p:nvPr>
        </p:nvSpPr>
        <p:spPr>
          <a:xfrm>
            <a:off x="947058" y="4114800"/>
            <a:ext cx="93399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E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pipolar geometry, 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very special 3x3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        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maps (homogeneous)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points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in image 1 to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lines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in image 2!</a:t>
            </a:r>
            <a:endParaRPr sz="2400"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The epipolar line (in image 2) of point p is:</a:t>
            </a:r>
            <a:endParaRPr b="1" sz="2400"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345" name="Google Shape;345;g2c5dfbfb38b_0_1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46800" y="4178808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c5dfbfb38b_0_1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46211" y="4749511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c5dfbfb38b_0_1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31015" y="5244544"/>
            <a:ext cx="599120" cy="41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c5dfbfb38b_0_153"/>
          <p:cNvPicPr preferRelativeResize="0"/>
          <p:nvPr/>
        </p:nvPicPr>
        <p:blipFill rotWithShape="1">
          <a:blip r:embed="rId9">
            <a:alphaModFix/>
          </a:blip>
          <a:srcRect b="12115" l="0" r="0" t="12859"/>
          <a:stretch/>
        </p:blipFill>
        <p:spPr>
          <a:xfrm>
            <a:off x="1297738" y="5693150"/>
            <a:ext cx="2814549" cy="1051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49" name="Google Shape;349;g2c5dfbfb38b_0_15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57350" y="5789700"/>
            <a:ext cx="1760975" cy="9546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50" name="Google Shape;350;g2c5dfbfb38b_0_15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63400" y="5693150"/>
            <a:ext cx="5291744" cy="1051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5dfbfb38b_0_5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56" name="Google Shape;356;g2c5dfbfb38b_0_57"/>
          <p:cNvSpPr txBox="1"/>
          <p:nvPr>
            <p:ph idx="1" type="body"/>
          </p:nvPr>
        </p:nvSpPr>
        <p:spPr>
          <a:xfrm>
            <a:off x="947058" y="4114800"/>
            <a:ext cx="93399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E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pipolar geometry, 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very special 3x3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        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maps (homogeneous)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points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in image 1 to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lines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in image 2!</a:t>
            </a:r>
            <a:endParaRPr sz="2400"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The epipolar line (in image 2) of point p is:</a:t>
            </a:r>
            <a:endParaRPr b="1" sz="2400"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Condensed"/>
              <a:buChar char="•"/>
            </a:pP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Epipolar constraint 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on corresponding points:</a:t>
            </a:r>
            <a:endParaRPr sz="2400"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357" name="Google Shape;357;g2c5dfbfb38b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6800" y="4178808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2c5dfbfb38b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11" y="4702211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c5dfbfb38b_0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0" y="5181482"/>
            <a:ext cx="599120" cy="41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2c5dfbfb38b_0_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6005" y="5662877"/>
            <a:ext cx="1803188" cy="471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g2c5dfbfb38b_0_57"/>
          <p:cNvGrpSpPr/>
          <p:nvPr/>
        </p:nvGrpSpPr>
        <p:grpSpPr>
          <a:xfrm>
            <a:off x="4025901" y="1687320"/>
            <a:ext cx="4191000" cy="1447800"/>
            <a:chOff x="4025901" y="3211320"/>
            <a:chExt cx="4191000" cy="1447800"/>
          </a:xfrm>
        </p:grpSpPr>
        <p:sp>
          <p:nvSpPr>
            <p:cNvPr id="362" name="Google Shape;362;g2c5dfbfb38b_0_57"/>
            <p:cNvSpPr/>
            <p:nvPr/>
          </p:nvSpPr>
          <p:spPr>
            <a:xfrm>
              <a:off x="4025901" y="3211320"/>
              <a:ext cx="4191000" cy="1447800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g2c5dfbfb38b_0_57"/>
            <p:cNvSpPr txBox="1"/>
            <p:nvPr/>
          </p:nvSpPr>
          <p:spPr>
            <a:xfrm flipH="1">
              <a:off x="5391301" y="4000308"/>
              <a:ext cx="142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plane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  <p:pic>
        <p:nvPicPr>
          <p:cNvPr id="364" name="Google Shape;364;g2c5dfbfb38b_0_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31583" y="301677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c5dfbfb38b_0_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78656" y="241724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c5dfbfb38b_0_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31021" y="1002169"/>
            <a:ext cx="154044" cy="16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2c5dfbfb38b_0_5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59565" y="2365317"/>
            <a:ext cx="239624" cy="242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g2c5dfbfb38b_0_57"/>
          <p:cNvCxnSpPr/>
          <p:nvPr/>
        </p:nvCxnSpPr>
        <p:spPr>
          <a:xfrm flipH="1" rot="10800000">
            <a:off x="4027714" y="1230183"/>
            <a:ext cx="2284200" cy="19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9" name="Google Shape;369;g2c5dfbfb38b_0_57"/>
          <p:cNvSpPr/>
          <p:nvPr/>
        </p:nvSpPr>
        <p:spPr>
          <a:xfrm>
            <a:off x="3960609" y="3069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g2c5dfbfb38b_0_57"/>
          <p:cNvSpPr/>
          <p:nvPr/>
        </p:nvSpPr>
        <p:spPr>
          <a:xfrm>
            <a:off x="8151609" y="3069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g2c5dfbfb38b_0_57"/>
          <p:cNvSpPr txBox="1"/>
          <p:nvPr/>
        </p:nvSpPr>
        <p:spPr>
          <a:xfrm>
            <a:off x="8049078" y="2057437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72" name="Google Shape;372;g2c5dfbfb38b_0_57"/>
          <p:cNvSpPr txBox="1"/>
          <p:nvPr/>
        </p:nvSpPr>
        <p:spPr>
          <a:xfrm flipH="1">
            <a:off x="2737000" y="2235008"/>
            <a:ext cx="142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73" name="Google Shape;373;g2c5dfbfb38b_0_57"/>
          <p:cNvSpPr txBox="1"/>
          <p:nvPr/>
        </p:nvSpPr>
        <p:spPr>
          <a:xfrm>
            <a:off x="3635830" y="2950031"/>
            <a:ext cx="36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g2c5dfbfb38b_0_57"/>
          <p:cNvSpPr txBox="1"/>
          <p:nvPr/>
        </p:nvSpPr>
        <p:spPr>
          <a:xfrm>
            <a:off x="6229549" y="947900"/>
            <a:ext cx="188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3D point lies somewhere along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75" name="Google Shape;375;g2c5dfbfb38b_0_57"/>
          <p:cNvSpPr/>
          <p:nvPr/>
        </p:nvSpPr>
        <p:spPr>
          <a:xfrm>
            <a:off x="8151591" y="2317209"/>
            <a:ext cx="150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376" name="Google Shape;376;g2c5dfbfb38b_0_57"/>
          <p:cNvCxnSpPr/>
          <p:nvPr/>
        </p:nvCxnSpPr>
        <p:spPr>
          <a:xfrm rot="10800000">
            <a:off x="5246999" y="1371481"/>
            <a:ext cx="2982600" cy="177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7" name="Google Shape;377;g2c5dfbfb38b_0_57"/>
          <p:cNvSpPr txBox="1"/>
          <p:nvPr/>
        </p:nvSpPr>
        <p:spPr>
          <a:xfrm>
            <a:off x="4267200" y="3581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78" name="Google Shape;378;g2c5dfbfb38b_0_57"/>
          <p:cNvSpPr txBox="1"/>
          <p:nvPr/>
        </p:nvSpPr>
        <p:spPr>
          <a:xfrm>
            <a:off x="7147458" y="3581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379" name="Google Shape;379;g2c5dfbfb38b_0_57"/>
          <p:cNvCxnSpPr/>
          <p:nvPr/>
        </p:nvCxnSpPr>
        <p:spPr>
          <a:xfrm rot="10800000">
            <a:off x="4165600" y="2419658"/>
            <a:ext cx="1231200" cy="72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0" name="Google Shape;380;g2c5dfbfb38b_0_57"/>
          <p:cNvSpPr/>
          <p:nvPr/>
        </p:nvSpPr>
        <p:spPr>
          <a:xfrm>
            <a:off x="4549775" y="2639820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c5dfbfb38b_0_57"/>
          <p:cNvSpPr/>
          <p:nvPr/>
        </p:nvSpPr>
        <p:spPr>
          <a:xfrm>
            <a:off x="4178300" y="1687320"/>
            <a:ext cx="1219200" cy="2057401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c5dfbfb38b_0_57"/>
          <p:cNvSpPr/>
          <p:nvPr/>
        </p:nvSpPr>
        <p:spPr>
          <a:xfrm rot="-2390217">
            <a:off x="4124992" y="2974553"/>
            <a:ext cx="280516" cy="75209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g2c5dfbfb38b_0_57"/>
          <p:cNvSpPr/>
          <p:nvPr/>
        </p:nvSpPr>
        <p:spPr>
          <a:xfrm rot="-11030">
            <a:off x="4165592" y="3055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g2c5dfbfb38b_0_57"/>
          <p:cNvSpPr/>
          <p:nvPr/>
        </p:nvSpPr>
        <p:spPr>
          <a:xfrm>
            <a:off x="5721342" y="1622011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c5dfbfb38b_0_57"/>
          <p:cNvSpPr/>
          <p:nvPr/>
        </p:nvSpPr>
        <p:spPr>
          <a:xfrm flipH="1">
            <a:off x="6845300" y="1687320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g2c5dfbfb38b_0_57"/>
          <p:cNvCxnSpPr/>
          <p:nvPr/>
        </p:nvCxnSpPr>
        <p:spPr>
          <a:xfrm flipH="1" rot="10800000">
            <a:off x="6845250" y="2220900"/>
            <a:ext cx="1232100" cy="108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g2c5dfbfb38b_0_57"/>
          <p:cNvSpPr/>
          <p:nvPr/>
        </p:nvSpPr>
        <p:spPr>
          <a:xfrm>
            <a:off x="7460383" y="2677932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2c5dfbfb38b_0_57"/>
          <p:cNvSpPr/>
          <p:nvPr/>
        </p:nvSpPr>
        <p:spPr>
          <a:xfrm rot="1792899">
            <a:off x="7768361" y="2974596"/>
            <a:ext cx="280605" cy="7512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g2c5dfbfb38b_0_57"/>
          <p:cNvSpPr/>
          <p:nvPr/>
        </p:nvSpPr>
        <p:spPr>
          <a:xfrm rot="-11030">
            <a:off x="7664117" y="3055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4774" y="3260620"/>
            <a:ext cx="304798" cy="24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2429" y="3344928"/>
            <a:ext cx="304798" cy="2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78656" y="252606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9565" y="247413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400" name="Google Shape;400;p8"/>
          <p:cNvSpPr txBox="1"/>
          <p:nvPr>
            <p:ph idx="1" type="body"/>
          </p:nvPr>
        </p:nvSpPr>
        <p:spPr>
          <a:xfrm>
            <a:off x="1175657" y="4267201"/>
            <a:ext cx="9949544" cy="2373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Two Special points: </a:t>
            </a:r>
            <a:r>
              <a:rPr b="1" lang="en-US" sz="2400">
                <a:latin typeface="Asap Condensed"/>
                <a:ea typeface="Asap Condensed"/>
                <a:cs typeface="Asap Condensed"/>
                <a:sym typeface="Asap Condensed"/>
              </a:rPr>
              <a:t>e</a:t>
            </a:r>
            <a:r>
              <a:rPr baseline="-25000" lang="en-US" sz="2400">
                <a:latin typeface="Asap Condensed"/>
                <a:ea typeface="Asap Condensed"/>
                <a:cs typeface="Asap Condensed"/>
                <a:sym typeface="Asap Condensed"/>
              </a:rPr>
              <a:t>1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and </a:t>
            </a:r>
            <a:r>
              <a:rPr b="1" lang="en-US" sz="2400">
                <a:latin typeface="Asap Condensed"/>
                <a:ea typeface="Asap Condensed"/>
                <a:cs typeface="Asap Condensed"/>
                <a:sym typeface="Asap Condensed"/>
              </a:rPr>
              <a:t>e</a:t>
            </a:r>
            <a:r>
              <a:rPr baseline="-25000" lang="en-US" sz="2400">
                <a:latin typeface="Asap Condensed"/>
                <a:ea typeface="Asap Condensed"/>
                <a:cs typeface="Asap Condensed"/>
                <a:sym typeface="Asap Condensed"/>
              </a:rPr>
              <a:t>2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(the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epipoles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): projection of one camera into the other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8"/>
          <p:cNvCxnSpPr/>
          <p:nvPr/>
        </p:nvCxnSpPr>
        <p:spPr>
          <a:xfrm flipH="1" rot="10800000">
            <a:off x="4027714" y="1328054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4" name="Google Shape;404;p8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6" name="Google Shape;406;p8"/>
          <p:cNvGrpSpPr/>
          <p:nvPr/>
        </p:nvGrpSpPr>
        <p:grpSpPr>
          <a:xfrm>
            <a:off x="4025901" y="1785254"/>
            <a:ext cx="4191000" cy="1447800"/>
            <a:chOff x="1296" y="2352"/>
            <a:chExt cx="2640" cy="912"/>
          </a:xfrm>
        </p:grpSpPr>
        <p:grpSp>
          <p:nvGrpSpPr>
            <p:cNvPr id="407" name="Google Shape;407;p8"/>
            <p:cNvGrpSpPr/>
            <p:nvPr/>
          </p:nvGrpSpPr>
          <p:grpSpPr>
            <a:xfrm>
              <a:off x="1296" y="2352"/>
              <a:ext cx="2640" cy="912"/>
              <a:chOff x="1296" y="1872"/>
              <a:chExt cx="2640" cy="912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1296" y="1872"/>
                <a:ext cx="2640" cy="912"/>
              </a:xfrm>
              <a:custGeom>
                <a:rect b="b" l="l" r="r" t="t"/>
                <a:pathLst>
                  <a:path extrusionOk="0" h="912" w="2640">
                    <a:moveTo>
                      <a:pt x="0" y="912"/>
                    </a:moveTo>
                    <a:lnTo>
                      <a:pt x="2640" y="912"/>
                    </a:lnTo>
                    <a:lnTo>
                      <a:pt x="1104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80808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9" name="Google Shape;409;p8"/>
              <p:cNvCxnSpPr/>
              <p:nvPr/>
            </p:nvCxnSpPr>
            <p:spPr>
              <a:xfrm flipH="1">
                <a:off x="3072" y="2304"/>
                <a:ext cx="8" cy="48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0" name="Google Shape;410;p8"/>
              <p:cNvCxnSpPr/>
              <p:nvPr/>
            </p:nvCxnSpPr>
            <p:spPr>
              <a:xfrm>
                <a:off x="2160" y="2304"/>
                <a:ext cx="0" cy="48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1" name="Google Shape;411;p8"/>
              <p:cNvCxnSpPr/>
              <p:nvPr/>
            </p:nvCxnSpPr>
            <p:spPr>
              <a:xfrm rot="10800000">
                <a:off x="1968" y="2208"/>
                <a:ext cx="200" cy="115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12" name="Google Shape;412;p8"/>
            <p:cNvSpPr txBox="1"/>
            <p:nvPr/>
          </p:nvSpPr>
          <p:spPr>
            <a:xfrm flipH="1">
              <a:off x="2156" y="2849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plane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  <p:cxnSp>
        <p:nvCxnSpPr>
          <p:cNvPr id="413" name="Google Shape;413;p8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8"/>
          <p:cNvSpPr txBox="1"/>
          <p:nvPr/>
        </p:nvSpPr>
        <p:spPr>
          <a:xfrm>
            <a:off x="8049078" y="2155371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grpSp>
        <p:nvGrpSpPr>
          <p:cNvPr id="415" name="Google Shape;415;p8"/>
          <p:cNvGrpSpPr/>
          <p:nvPr/>
        </p:nvGrpSpPr>
        <p:grpSpPr>
          <a:xfrm>
            <a:off x="2736850" y="2332942"/>
            <a:ext cx="2673350" cy="1052512"/>
            <a:chOff x="484" y="2217"/>
            <a:chExt cx="1684" cy="663"/>
          </a:xfrm>
        </p:grpSpPr>
        <p:sp>
          <p:nvSpPr>
            <p:cNvPr id="416" name="Google Shape;416;p8"/>
            <p:cNvSpPr txBox="1"/>
            <p:nvPr/>
          </p:nvSpPr>
          <p:spPr>
            <a:xfrm flipH="1">
              <a:off x="484" y="2217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2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line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  <p:cxnSp>
          <p:nvCxnSpPr>
            <p:cNvPr id="417" name="Google Shape;417;p8"/>
            <p:cNvCxnSpPr/>
            <p:nvPr/>
          </p:nvCxnSpPr>
          <p:spPr>
            <a:xfrm rot="10800000">
              <a:off x="1392" y="2304"/>
              <a:ext cx="776" cy="5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8" name="Google Shape;418;p8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Google Shape;419;p8"/>
          <p:cNvCxnSpPr/>
          <p:nvPr/>
        </p:nvCxnSpPr>
        <p:spPr>
          <a:xfrm flipH="1">
            <a:off x="6845400" y="2158318"/>
            <a:ext cx="546000" cy="31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0" name="Google Shape;420;p8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8"/>
          <p:cNvSpPr/>
          <p:nvPr/>
        </p:nvSpPr>
        <p:spPr>
          <a:xfrm>
            <a:off x="8017666" y="2427880"/>
            <a:ext cx="16849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ray)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422" name="Google Shape;422;p8"/>
          <p:cNvCxnSpPr/>
          <p:nvPr/>
        </p:nvCxnSpPr>
        <p:spPr>
          <a:xfrm rot="10800000">
            <a:off x="5246914" y="1469546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3" name="Google Shape;423;p8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5721342" y="1719945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8"/>
          <p:cNvSpPr/>
          <p:nvPr/>
        </p:nvSpPr>
        <p:spPr>
          <a:xfrm>
            <a:off x="5126286" y="3150975"/>
            <a:ext cx="142402" cy="142402"/>
          </a:xfrm>
          <a:prstGeom prst="ellipse">
            <a:avLst/>
          </a:prstGeom>
          <a:solidFill>
            <a:srgbClr val="3333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8"/>
          <p:cNvSpPr/>
          <p:nvPr/>
        </p:nvSpPr>
        <p:spPr>
          <a:xfrm>
            <a:off x="6965972" y="3172747"/>
            <a:ext cx="142402" cy="142402"/>
          </a:xfrm>
          <a:prstGeom prst="ellipse">
            <a:avLst/>
          </a:prstGeom>
          <a:solidFill>
            <a:srgbClr val="3333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9"/>
          <p:cNvGrpSpPr/>
          <p:nvPr/>
        </p:nvGrpSpPr>
        <p:grpSpPr>
          <a:xfrm>
            <a:off x="7020889" y="2318656"/>
            <a:ext cx="76200" cy="1360714"/>
            <a:chOff x="5496889" y="2318656"/>
            <a:chExt cx="76200" cy="1360714"/>
          </a:xfrm>
        </p:grpSpPr>
        <p:cxnSp>
          <p:nvCxnSpPr>
            <p:cNvPr id="432" name="Google Shape;432;p9"/>
            <p:cNvCxnSpPr/>
            <p:nvPr/>
          </p:nvCxnSpPr>
          <p:spPr>
            <a:xfrm flipH="1" rot="10800000">
              <a:off x="5497281" y="2318656"/>
              <a:ext cx="65317" cy="136071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3" name="Google Shape;433;p9"/>
            <p:cNvSpPr/>
            <p:nvPr/>
          </p:nvSpPr>
          <p:spPr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9"/>
          <p:cNvGrpSpPr/>
          <p:nvPr/>
        </p:nvGrpSpPr>
        <p:grpSpPr>
          <a:xfrm>
            <a:off x="6858000" y="3194954"/>
            <a:ext cx="979714" cy="76200"/>
            <a:chOff x="5334000" y="3194954"/>
            <a:chExt cx="979714" cy="76200"/>
          </a:xfrm>
        </p:grpSpPr>
        <p:cxnSp>
          <p:nvCxnSpPr>
            <p:cNvPr id="435" name="Google Shape;435;p9"/>
            <p:cNvCxnSpPr/>
            <p:nvPr/>
          </p:nvCxnSpPr>
          <p:spPr>
            <a:xfrm flipH="1" rot="10800000">
              <a:off x="5334000" y="3222171"/>
              <a:ext cx="979714" cy="217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6" name="Google Shape;436;p9"/>
            <p:cNvSpPr/>
            <p:nvPr/>
          </p:nvSpPr>
          <p:spPr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9"/>
          <p:cNvGrpSpPr/>
          <p:nvPr/>
        </p:nvGrpSpPr>
        <p:grpSpPr>
          <a:xfrm>
            <a:off x="4735286" y="2100944"/>
            <a:ext cx="664027" cy="1611085"/>
            <a:chOff x="3211285" y="2100943"/>
            <a:chExt cx="664027" cy="1611085"/>
          </a:xfrm>
        </p:grpSpPr>
        <p:cxnSp>
          <p:nvCxnSpPr>
            <p:cNvPr id="438" name="Google Shape;438;p9"/>
            <p:cNvCxnSpPr/>
            <p:nvPr/>
          </p:nvCxnSpPr>
          <p:spPr>
            <a:xfrm rot="10800000">
              <a:off x="3211285" y="2100943"/>
              <a:ext cx="664027" cy="161108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9" name="Google Shape;439;p9"/>
            <p:cNvSpPr/>
            <p:nvPr/>
          </p:nvSpPr>
          <p:spPr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9"/>
          <p:cNvGrpSpPr/>
          <p:nvPr/>
        </p:nvGrpSpPr>
        <p:grpSpPr>
          <a:xfrm>
            <a:off x="4256313" y="3162300"/>
            <a:ext cx="1153887" cy="76200"/>
            <a:chOff x="2732312" y="3162300"/>
            <a:chExt cx="1153887" cy="76200"/>
          </a:xfrm>
        </p:grpSpPr>
        <p:cxnSp>
          <p:nvCxnSpPr>
            <p:cNvPr id="441" name="Google Shape;441;p9"/>
            <p:cNvCxnSpPr/>
            <p:nvPr/>
          </p:nvCxnSpPr>
          <p:spPr>
            <a:xfrm rot="10800000">
              <a:off x="2732312" y="3178625"/>
              <a:ext cx="1153887" cy="5443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2" name="Google Shape;442;p9"/>
            <p:cNvSpPr/>
            <p:nvPr/>
          </p:nvSpPr>
          <p:spPr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3" name="Google Shape;4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4774" y="3260620"/>
            <a:ext cx="304798" cy="24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2429" y="3344928"/>
            <a:ext cx="304798" cy="2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447" name="Google Shape;447;p9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9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1" name="Google Shape;451;p9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9"/>
          <p:cNvCxnSpPr/>
          <p:nvPr/>
        </p:nvCxnSpPr>
        <p:spPr>
          <a:xfrm rot="10800000">
            <a:off x="4178300" y="2471054"/>
            <a:ext cx="1231900" cy="9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3" name="Google Shape;453;p9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9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6965972" y="3172747"/>
            <a:ext cx="142402" cy="142402"/>
          </a:xfrm>
          <a:prstGeom prst="ellipse">
            <a:avLst/>
          </a:prstGeom>
          <a:solidFill>
            <a:srgbClr val="3333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5126286" y="3150975"/>
            <a:ext cx="142402" cy="142402"/>
          </a:xfrm>
          <a:prstGeom prst="ellipse">
            <a:avLst/>
          </a:prstGeom>
          <a:solidFill>
            <a:srgbClr val="3333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"/>
          <p:cNvSpPr txBox="1"/>
          <p:nvPr/>
        </p:nvSpPr>
        <p:spPr>
          <a:xfrm>
            <a:off x="1175657" y="4267201"/>
            <a:ext cx="9949544" cy="2373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Two Special points: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</a:t>
            </a:r>
            <a:r>
              <a:rPr b="0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and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(the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): projection of one camera into the other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All of the epipolar lines in an image pass through the epipole</a:t>
            </a:r>
            <a:endParaRPr b="0" i="0" sz="24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Epipoles may or may not be inside the image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Epipoles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descr="Image result for two cameras photographing each other" id="465" name="Google Shape;4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714" y="1219200"/>
            <a:ext cx="6180572" cy="4997204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0"/>
          <p:cNvSpPr txBox="1"/>
          <p:nvPr/>
        </p:nvSpPr>
        <p:spPr>
          <a:xfrm>
            <a:off x="5295900" y="3248891"/>
            <a:ext cx="5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467" name="Google Shape;467;p10"/>
          <p:cNvSpPr txBox="1"/>
          <p:nvPr/>
        </p:nvSpPr>
        <p:spPr>
          <a:xfrm>
            <a:off x="6629400" y="3021917"/>
            <a:ext cx="5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grpSp>
        <p:nvGrpSpPr>
          <p:cNvPr id="468" name="Google Shape;468;p10"/>
          <p:cNvGrpSpPr/>
          <p:nvPr/>
        </p:nvGrpSpPr>
        <p:grpSpPr>
          <a:xfrm>
            <a:off x="5843155" y="6182380"/>
            <a:ext cx="976400" cy="557225"/>
            <a:chOff x="5843155" y="6182380"/>
            <a:chExt cx="976400" cy="557225"/>
          </a:xfrm>
        </p:grpSpPr>
        <p:sp>
          <p:nvSpPr>
            <p:cNvPr id="469" name="Google Shape;469;p10"/>
            <p:cNvSpPr txBox="1"/>
            <p:nvPr/>
          </p:nvSpPr>
          <p:spPr>
            <a:xfrm>
              <a:off x="5843155" y="6182380"/>
              <a:ext cx="533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0000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📷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  <p:sp>
          <p:nvSpPr>
            <p:cNvPr id="470" name="Google Shape;470;p10"/>
            <p:cNvSpPr txBox="1"/>
            <p:nvPr/>
          </p:nvSpPr>
          <p:spPr>
            <a:xfrm>
              <a:off x="6286155" y="6216405"/>
              <a:ext cx="533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0000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Properties of the 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477" name="Google Shape;477;p11"/>
          <p:cNvSpPr txBox="1"/>
          <p:nvPr>
            <p:ph idx="1" type="body"/>
          </p:nvPr>
        </p:nvSpPr>
        <p:spPr>
          <a:xfrm>
            <a:off x="609600" y="1600202"/>
            <a:ext cx="10972800" cy="144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971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    is the epipolar line associated with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29718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          is the epipolar line associated with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478" name="Google Shape;478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p11"/>
          <p:cNvSpPr txBox="1"/>
          <p:nvPr/>
        </p:nvSpPr>
        <p:spPr>
          <a:xfrm>
            <a:off x="4800600" y="2275106"/>
            <a:ext cx="2840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0" name="Google Shape;4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500" y="1540100"/>
            <a:ext cx="628750" cy="42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925" y="2187971"/>
            <a:ext cx="945352" cy="51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9847" y="2331885"/>
            <a:ext cx="274001" cy="33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79413" y="1600204"/>
            <a:ext cx="351922" cy="35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0675" y="6067707"/>
            <a:ext cx="1803188" cy="47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5552" y="4697941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2625" y="4098405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93534" y="4046479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1"/>
          <p:cNvSpPr/>
          <p:nvPr/>
        </p:nvSpPr>
        <p:spPr>
          <a:xfrm>
            <a:off x="3712269" y="3357596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1"/>
          <p:cNvSpPr/>
          <p:nvPr/>
        </p:nvSpPr>
        <p:spPr>
          <a:xfrm flipH="1">
            <a:off x="6379269" y="3357596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p11"/>
          <p:cNvCxnSpPr/>
          <p:nvPr/>
        </p:nvCxnSpPr>
        <p:spPr>
          <a:xfrm flipH="1" rot="10800000">
            <a:off x="3561683" y="2900396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1" name="Google Shape;491;p11"/>
          <p:cNvSpPr/>
          <p:nvPr/>
        </p:nvSpPr>
        <p:spPr>
          <a:xfrm>
            <a:off x="3494578" y="4740105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7685578" y="4740105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3" name="Google Shape;493;p11"/>
          <p:cNvGrpSpPr/>
          <p:nvPr/>
        </p:nvGrpSpPr>
        <p:grpSpPr>
          <a:xfrm>
            <a:off x="3559870" y="3357596"/>
            <a:ext cx="4191000" cy="1447800"/>
            <a:chOff x="1296" y="2352"/>
            <a:chExt cx="2640" cy="912"/>
          </a:xfrm>
        </p:grpSpPr>
        <p:grpSp>
          <p:nvGrpSpPr>
            <p:cNvPr id="494" name="Google Shape;494;p11"/>
            <p:cNvGrpSpPr/>
            <p:nvPr/>
          </p:nvGrpSpPr>
          <p:grpSpPr>
            <a:xfrm>
              <a:off x="1296" y="2352"/>
              <a:ext cx="2640" cy="912"/>
              <a:chOff x="1296" y="1872"/>
              <a:chExt cx="2640" cy="912"/>
            </a:xfrm>
          </p:grpSpPr>
          <p:sp>
            <p:nvSpPr>
              <p:cNvPr id="495" name="Google Shape;495;p11"/>
              <p:cNvSpPr/>
              <p:nvPr/>
            </p:nvSpPr>
            <p:spPr>
              <a:xfrm>
                <a:off x="1296" y="1872"/>
                <a:ext cx="2640" cy="912"/>
              </a:xfrm>
              <a:custGeom>
                <a:rect b="b" l="l" r="r" t="t"/>
                <a:pathLst>
                  <a:path extrusionOk="0" h="912" w="2640">
                    <a:moveTo>
                      <a:pt x="0" y="912"/>
                    </a:moveTo>
                    <a:lnTo>
                      <a:pt x="2640" y="912"/>
                    </a:lnTo>
                    <a:lnTo>
                      <a:pt x="1104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80808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96" name="Google Shape;496;p11"/>
              <p:cNvCxnSpPr/>
              <p:nvPr/>
            </p:nvCxnSpPr>
            <p:spPr>
              <a:xfrm flipH="1">
                <a:off x="3072" y="2304"/>
                <a:ext cx="8" cy="48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>
                <a:off x="2160" y="2304"/>
                <a:ext cx="0" cy="48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8" name="Google Shape;498;p11"/>
              <p:cNvCxnSpPr/>
              <p:nvPr/>
            </p:nvCxnSpPr>
            <p:spPr>
              <a:xfrm rot="10800000">
                <a:off x="1968" y="2208"/>
                <a:ext cx="200" cy="115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99" name="Google Shape;499;p11"/>
            <p:cNvSpPr txBox="1"/>
            <p:nvPr/>
          </p:nvSpPr>
          <p:spPr>
            <a:xfrm flipH="1">
              <a:off x="2156" y="2849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plane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  <p:cxnSp>
        <p:nvCxnSpPr>
          <p:cNvPr id="500" name="Google Shape;500;p11"/>
          <p:cNvCxnSpPr/>
          <p:nvPr/>
        </p:nvCxnSpPr>
        <p:spPr>
          <a:xfrm flipH="1" rot="10800000">
            <a:off x="6391969" y="3890996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1" name="Google Shape;501;p11"/>
          <p:cNvSpPr txBox="1"/>
          <p:nvPr/>
        </p:nvSpPr>
        <p:spPr>
          <a:xfrm>
            <a:off x="7583047" y="3727713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grpSp>
        <p:nvGrpSpPr>
          <p:cNvPr id="502" name="Google Shape;502;p11"/>
          <p:cNvGrpSpPr/>
          <p:nvPr/>
        </p:nvGrpSpPr>
        <p:grpSpPr>
          <a:xfrm>
            <a:off x="2270819" y="3905284"/>
            <a:ext cx="2673350" cy="1052512"/>
            <a:chOff x="484" y="2217"/>
            <a:chExt cx="1684" cy="663"/>
          </a:xfrm>
        </p:grpSpPr>
        <p:sp>
          <p:nvSpPr>
            <p:cNvPr id="503" name="Google Shape;503;p11"/>
            <p:cNvSpPr txBox="1"/>
            <p:nvPr/>
          </p:nvSpPr>
          <p:spPr>
            <a:xfrm flipH="1">
              <a:off x="484" y="2217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2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line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  <p:cxnSp>
          <p:nvCxnSpPr>
            <p:cNvPr id="504" name="Google Shape;504;p11"/>
            <p:cNvCxnSpPr/>
            <p:nvPr/>
          </p:nvCxnSpPr>
          <p:spPr>
            <a:xfrm rot="10800000">
              <a:off x="1392" y="2304"/>
              <a:ext cx="776" cy="5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05" name="Google Shape;505;p11"/>
          <p:cNvSpPr/>
          <p:nvPr/>
        </p:nvSpPr>
        <p:spPr>
          <a:xfrm>
            <a:off x="4083744" y="431009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6" name="Google Shape;506;p11"/>
          <p:cNvCxnSpPr/>
          <p:nvPr/>
        </p:nvCxnSpPr>
        <p:spPr>
          <a:xfrm flipH="1">
            <a:off x="6379269" y="3730660"/>
            <a:ext cx="546100" cy="31273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7" name="Google Shape;507;p11"/>
          <p:cNvSpPr txBox="1"/>
          <p:nvPr/>
        </p:nvSpPr>
        <p:spPr>
          <a:xfrm>
            <a:off x="3180681" y="454410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7551635" y="4000222"/>
            <a:ext cx="16849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ray)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509" name="Google Shape;509;p11"/>
          <p:cNvCxnSpPr/>
          <p:nvPr/>
        </p:nvCxnSpPr>
        <p:spPr>
          <a:xfrm rot="10800000">
            <a:off x="4780883" y="3041888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0" name="Google Shape;510;p11"/>
          <p:cNvSpPr/>
          <p:nvPr/>
        </p:nvSpPr>
        <p:spPr>
          <a:xfrm>
            <a:off x="6994352" y="4348208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1"/>
          <p:cNvSpPr/>
          <p:nvPr/>
        </p:nvSpPr>
        <p:spPr>
          <a:xfrm>
            <a:off x="5255311" y="3292287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1"/>
          <p:cNvSpPr txBox="1"/>
          <p:nvPr/>
        </p:nvSpPr>
        <p:spPr>
          <a:xfrm>
            <a:off x="3801169" y="5153742"/>
            <a:ext cx="929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13" name="Google Shape;513;p11"/>
          <p:cNvSpPr txBox="1"/>
          <p:nvPr/>
        </p:nvSpPr>
        <p:spPr>
          <a:xfrm>
            <a:off x="6681427" y="5153742"/>
            <a:ext cx="929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descr="Shape&#10;&#10;Description automatically generated with medium confidence" id="514" name="Google Shape;51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23060" y="6063425"/>
            <a:ext cx="2418784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1"/>
          <p:cNvSpPr/>
          <p:nvPr/>
        </p:nvSpPr>
        <p:spPr>
          <a:xfrm>
            <a:off x="5037638" y="6127784"/>
            <a:ext cx="438142" cy="4111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Properties of the 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22" name="Google Shape;522;p1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is the epipolar line associated with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     is the epipolar line associated with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                  and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23" name="Google Shape;523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12"/>
          <p:cNvSpPr txBox="1"/>
          <p:nvPr/>
        </p:nvSpPr>
        <p:spPr>
          <a:xfrm>
            <a:off x="4800600" y="2275106"/>
            <a:ext cx="2840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5" name="Google Shape;5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577650"/>
            <a:ext cx="628750" cy="42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2444383"/>
            <a:ext cx="945352" cy="51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4722" y="2667960"/>
            <a:ext cx="274001" cy="33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2800" y="1698004"/>
            <a:ext cx="351922" cy="35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3000" y="3479166"/>
            <a:ext cx="1479666" cy="41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74375" y="3393754"/>
            <a:ext cx="176229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85050" y="4052325"/>
            <a:ext cx="1552375" cy="62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32" name="Google Shape;532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97775" y="4052328"/>
            <a:ext cx="1433668" cy="570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33" name="Google Shape;533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97775" y="4803050"/>
            <a:ext cx="1433675" cy="4830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34" name="Google Shape;534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54300" y="4017438"/>
            <a:ext cx="1552375" cy="6401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c5dfbfb38b_0_29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Properties of the 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41" name="Google Shape;541;g2c5dfbfb38b_0_297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is the epipolar line associated with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     is the epipolar line associated with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                  and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is rank 2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42" name="Google Shape;542;g2c5dfbfb38b_0_297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3" name="Google Shape;543;g2c5dfbfb38b_0_297"/>
          <p:cNvSpPr txBox="1"/>
          <p:nvPr/>
        </p:nvSpPr>
        <p:spPr>
          <a:xfrm>
            <a:off x="4800600" y="2275106"/>
            <a:ext cx="28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4" name="Google Shape;544;g2c5dfbfb38b_0_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577650"/>
            <a:ext cx="628750" cy="42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2c5dfbfb38b_0_2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2444383"/>
            <a:ext cx="945352" cy="51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2c5dfbfb38b_0_2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4722" y="2667960"/>
            <a:ext cx="274001" cy="33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g2c5dfbfb38b_0_2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2800" y="1698004"/>
            <a:ext cx="351922" cy="35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g2c5dfbfb38b_0_2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3009" y="4416776"/>
            <a:ext cx="359246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g2c5dfbfb38b_0_2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3000" y="3479166"/>
            <a:ext cx="1479666" cy="41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g2c5dfbfb38b_0_29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74375" y="3393754"/>
            <a:ext cx="1762298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Reading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Reading: Szeliski (2nd Edition), Chapter 11.3 and 12.1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c5dfbfb38b_0_3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Properties of the 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57" name="Google Shape;557;g2c5dfbfb38b_0_320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is the epipolar line associated with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     is the epipolar line associated with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                        and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   is rank 2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Q:  How many parameters (degrees of freedom) does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     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have?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58" name="Google Shape;558;g2c5dfbfb38b_0_320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9" name="Google Shape;559;g2c5dfbfb38b_0_320"/>
          <p:cNvSpPr txBox="1"/>
          <p:nvPr/>
        </p:nvSpPr>
        <p:spPr>
          <a:xfrm>
            <a:off x="4800600" y="2275106"/>
            <a:ext cx="28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0" name="Google Shape;560;g2c5dfbfb38b_0_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577650"/>
            <a:ext cx="628750" cy="42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g2c5dfbfb38b_0_3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2444383"/>
            <a:ext cx="945352" cy="51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g2c5dfbfb38b_0_3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4722" y="2667960"/>
            <a:ext cx="274001" cy="33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g2c5dfbfb38b_0_3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2800" y="1698004"/>
            <a:ext cx="351922" cy="35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g2c5dfbfb38b_0_3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3009" y="4416776"/>
            <a:ext cx="359246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g2c5dfbfb38b_0_3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3000" y="3479166"/>
            <a:ext cx="1479666" cy="41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2c5dfbfb38b_0_3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74375" y="3393754"/>
            <a:ext cx="176229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2c5dfbfb38b_0_3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48528" y="5356725"/>
            <a:ext cx="359246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2c5dfbfb38b_0_3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36613" y="5977145"/>
            <a:ext cx="1803188" cy="4712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69" name="Google Shape;569;g2c5dfbfb38b_0_3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02436" y="5956325"/>
            <a:ext cx="1472001" cy="512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570" name="Google Shape;570;g2c5dfbfb38b_0_320"/>
          <p:cNvSpPr txBox="1"/>
          <p:nvPr/>
        </p:nvSpPr>
        <p:spPr>
          <a:xfrm>
            <a:off x="7219550" y="5874188"/>
            <a:ext cx="374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CC412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7 degrees of freedom</a:t>
            </a:r>
            <a:endParaRPr b="0" i="0" sz="3200" u="none" cap="none" strike="noStrike">
              <a:solidFill>
                <a:srgbClr val="CC412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Example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grpSp>
        <p:nvGrpSpPr>
          <p:cNvPr id="576" name="Google Shape;576;p13"/>
          <p:cNvGrpSpPr/>
          <p:nvPr/>
        </p:nvGrpSpPr>
        <p:grpSpPr>
          <a:xfrm>
            <a:off x="1676400" y="1387289"/>
            <a:ext cx="9057044" cy="3902408"/>
            <a:chOff x="1904999" y="2438388"/>
            <a:chExt cx="7743826" cy="3336581"/>
          </a:xfrm>
        </p:grpSpPr>
        <p:pic>
          <p:nvPicPr>
            <p:cNvPr id="577" name="Google Shape;57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04999" y="3124187"/>
              <a:ext cx="2941110" cy="220027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578" name="Google Shape;57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81600" y="2438388"/>
              <a:ext cx="4467225" cy="333658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Demo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84" name="Google Shape;584;p1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latin typeface="Asap Condensed"/>
                <a:ea typeface="Asap Condensed"/>
                <a:cs typeface="Asap Condensed"/>
                <a:sym typeface="Asap Condensed"/>
                <a:hlinkClick r:id="rId3"/>
              </a:rPr>
              <a:t>https://www.cs.cornell.edu/courses/cs5670/2023sp/demos/FundamentalMatrix/?demo=demo1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656" y="252606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9565" y="247413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92" name="Google Shape;592;p15"/>
          <p:cNvSpPr txBox="1"/>
          <p:nvPr>
            <p:ph idx="1" type="body"/>
          </p:nvPr>
        </p:nvSpPr>
        <p:spPr>
          <a:xfrm>
            <a:off x="1981200" y="3984171"/>
            <a:ext cx="8229600" cy="214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Why does        exist?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Let’s derive it…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593" name="Google Shape;593;p15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5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5" name="Google Shape;595;p15"/>
          <p:cNvCxnSpPr/>
          <p:nvPr/>
        </p:nvCxnSpPr>
        <p:spPr>
          <a:xfrm flipH="1" rot="10800000">
            <a:off x="4027714" y="1328054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6" name="Google Shape;596;p15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15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98" name="Google Shape;598;p15"/>
          <p:cNvGrpSpPr/>
          <p:nvPr/>
        </p:nvGrpSpPr>
        <p:grpSpPr>
          <a:xfrm>
            <a:off x="4025901" y="1785254"/>
            <a:ext cx="4191000" cy="1447800"/>
            <a:chOff x="1296" y="1872"/>
            <a:chExt cx="2640" cy="912"/>
          </a:xfrm>
        </p:grpSpPr>
        <p:sp>
          <p:nvSpPr>
            <p:cNvPr id="599" name="Google Shape;599;p15"/>
            <p:cNvSpPr/>
            <p:nvPr/>
          </p:nvSpPr>
          <p:spPr>
            <a:xfrm>
              <a:off x="1296" y="1872"/>
              <a:ext cx="2640" cy="912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00" name="Google Shape;600;p15"/>
            <p:cNvCxnSpPr/>
            <p:nvPr/>
          </p:nvCxnSpPr>
          <p:spPr>
            <a:xfrm flipH="1">
              <a:off x="3072" y="2304"/>
              <a:ext cx="8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2160" y="2304"/>
              <a:ext cx="0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2" name="Google Shape;602;p15"/>
            <p:cNvCxnSpPr/>
            <p:nvPr/>
          </p:nvCxnSpPr>
          <p:spPr>
            <a:xfrm rot="10800000">
              <a:off x="1968" y="2208"/>
              <a:ext cx="200" cy="11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603" name="Google Shape;603;p15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4" name="Google Shape;604;p15"/>
          <p:cNvCxnSpPr/>
          <p:nvPr/>
        </p:nvCxnSpPr>
        <p:spPr>
          <a:xfrm rot="10800000">
            <a:off x="4178300" y="2471054"/>
            <a:ext cx="1231900" cy="9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5" name="Google Shape;605;p15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6" name="Google Shape;606;p15"/>
          <p:cNvCxnSpPr/>
          <p:nvPr/>
        </p:nvCxnSpPr>
        <p:spPr>
          <a:xfrm flipH="1">
            <a:off x="6845300" y="2158318"/>
            <a:ext cx="546100" cy="31273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7" name="Google Shape;607;p15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08" name="Google Shape;608;p15"/>
          <p:cNvCxnSpPr/>
          <p:nvPr/>
        </p:nvCxnSpPr>
        <p:spPr>
          <a:xfrm rot="10800000">
            <a:off x="5246914" y="1469546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9" name="Google Shape;609;p15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5"/>
          <p:cNvSpPr/>
          <p:nvPr/>
        </p:nvSpPr>
        <p:spPr>
          <a:xfrm>
            <a:off x="5721342" y="1719945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6909" y="4087426"/>
            <a:ext cx="359246" cy="35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097" y="1763485"/>
            <a:ext cx="694370" cy="3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420" y="1817914"/>
            <a:ext cx="248818" cy="3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8656" y="252606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247413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 – calibrated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23" name="Google Shape;623;p16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6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5" name="Google Shape;625;p16"/>
          <p:cNvCxnSpPr/>
          <p:nvPr/>
        </p:nvCxnSpPr>
        <p:spPr>
          <a:xfrm flipH="1" rot="10800000">
            <a:off x="4027714" y="1328054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6" name="Google Shape;626;p16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p16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28" name="Google Shape;628;p16"/>
          <p:cNvGrpSpPr/>
          <p:nvPr/>
        </p:nvGrpSpPr>
        <p:grpSpPr>
          <a:xfrm>
            <a:off x="4025901" y="1785254"/>
            <a:ext cx="4191000" cy="1447800"/>
            <a:chOff x="1296" y="1872"/>
            <a:chExt cx="2640" cy="912"/>
          </a:xfrm>
        </p:grpSpPr>
        <p:sp>
          <p:nvSpPr>
            <p:cNvPr id="629" name="Google Shape;629;p16"/>
            <p:cNvSpPr/>
            <p:nvPr/>
          </p:nvSpPr>
          <p:spPr>
            <a:xfrm>
              <a:off x="1296" y="1872"/>
              <a:ext cx="2640" cy="912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0" name="Google Shape;630;p16"/>
            <p:cNvCxnSpPr/>
            <p:nvPr/>
          </p:nvCxnSpPr>
          <p:spPr>
            <a:xfrm flipH="1">
              <a:off x="3072" y="2304"/>
              <a:ext cx="8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2160" y="2304"/>
              <a:ext cx="0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2" name="Google Shape;632;p16"/>
            <p:cNvCxnSpPr/>
            <p:nvPr/>
          </p:nvCxnSpPr>
          <p:spPr>
            <a:xfrm rot="10800000">
              <a:off x="1968" y="2208"/>
              <a:ext cx="200" cy="11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633" name="Google Shape;633;p16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4" name="Google Shape;634;p16"/>
          <p:cNvCxnSpPr/>
          <p:nvPr/>
        </p:nvCxnSpPr>
        <p:spPr>
          <a:xfrm rot="10800000">
            <a:off x="4178300" y="2471054"/>
            <a:ext cx="1231900" cy="9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5" name="Google Shape;635;p16"/>
          <p:cNvCxnSpPr/>
          <p:nvPr/>
        </p:nvCxnSpPr>
        <p:spPr>
          <a:xfrm flipH="1">
            <a:off x="6845300" y="2158318"/>
            <a:ext cx="546100" cy="31273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6" name="Google Shape;636;p16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7" name="Google Shape;637;p16"/>
          <p:cNvCxnSpPr/>
          <p:nvPr/>
        </p:nvCxnSpPr>
        <p:spPr>
          <a:xfrm rot="10800000">
            <a:off x="5246914" y="1469546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8" name="Google Shape;638;p16"/>
          <p:cNvSpPr/>
          <p:nvPr/>
        </p:nvSpPr>
        <p:spPr>
          <a:xfrm>
            <a:off x="5721342" y="1719945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1098" y="4108530"/>
            <a:ext cx="594330" cy="44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64400" y="4101877"/>
            <a:ext cx="674164" cy="46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40205" y="4727197"/>
            <a:ext cx="479012" cy="40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91776" y="5399664"/>
            <a:ext cx="2243072" cy="60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13855" y="6062906"/>
            <a:ext cx="2220686" cy="6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6"/>
          <p:cNvSpPr txBox="1"/>
          <p:nvPr/>
        </p:nvSpPr>
        <p:spPr>
          <a:xfrm>
            <a:off x="2394829" y="4114789"/>
            <a:ext cx="2531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intrinsics of camera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46" name="Google Shape;646;p16"/>
          <p:cNvSpPr txBox="1"/>
          <p:nvPr/>
        </p:nvSpPr>
        <p:spPr>
          <a:xfrm>
            <a:off x="6095387" y="4082145"/>
            <a:ext cx="2531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intrinsics of camera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47" name="Google Shape;647;p16"/>
          <p:cNvSpPr txBox="1"/>
          <p:nvPr/>
        </p:nvSpPr>
        <p:spPr>
          <a:xfrm>
            <a:off x="6095384" y="4724415"/>
            <a:ext cx="38801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rotation of image 2 w.r.t. camera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48" name="Google Shape;648;p16"/>
          <p:cNvSpPr txBox="1"/>
          <p:nvPr/>
        </p:nvSpPr>
        <p:spPr>
          <a:xfrm>
            <a:off x="4364552" y="5508188"/>
            <a:ext cx="63029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ray through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</a:t>
            </a: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in camera 1’s (and world) coordinate system</a:t>
            </a:r>
            <a:endParaRPr b="1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49" name="Google Shape;649;p16"/>
          <p:cNvSpPr txBox="1"/>
          <p:nvPr/>
        </p:nvSpPr>
        <p:spPr>
          <a:xfrm>
            <a:off x="4353662" y="6150458"/>
            <a:ext cx="50966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ray through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q</a:t>
            </a: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in camera 2’s coordinate system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650" name="Google Shape;650;p16"/>
          <p:cNvCxnSpPr>
            <a:stCxn id="629" idx="0"/>
          </p:cNvCxnSpPr>
          <p:nvPr/>
        </p:nvCxnSpPr>
        <p:spPr>
          <a:xfrm flipH="1" rot="10800000">
            <a:off x="4025902" y="2068154"/>
            <a:ext cx="1395300" cy="11649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51" name="Google Shape;651;p16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2" name="Google Shape;652;p16"/>
          <p:cNvCxnSpPr>
            <a:stCxn id="629" idx="1"/>
          </p:cNvCxnSpPr>
          <p:nvPr/>
        </p:nvCxnSpPr>
        <p:spPr>
          <a:xfrm rot="10800000">
            <a:off x="6291801" y="2079255"/>
            <a:ext cx="1925100" cy="11538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53" name="Google Shape;653;p16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097" y="1763485"/>
            <a:ext cx="694370" cy="3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420" y="1817914"/>
            <a:ext cx="248818" cy="3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8656" y="252606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247413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 – calibrated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64" name="Google Shape;664;p17"/>
          <p:cNvSpPr txBox="1"/>
          <p:nvPr>
            <p:ph idx="1" type="body"/>
          </p:nvPr>
        </p:nvSpPr>
        <p:spPr>
          <a:xfrm>
            <a:off x="990600" y="4125687"/>
            <a:ext cx="10210800" cy="200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  ,         ,    and     are coplanar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epipolar plane can be represented as with its normal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65" name="Google Shape;665;p17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7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7" name="Google Shape;667;p17"/>
          <p:cNvCxnSpPr/>
          <p:nvPr/>
        </p:nvCxnSpPr>
        <p:spPr>
          <a:xfrm flipH="1" rot="10800000">
            <a:off x="4027714" y="1328054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68" name="Google Shape;668;p17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17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70" name="Google Shape;670;p17"/>
          <p:cNvGrpSpPr/>
          <p:nvPr/>
        </p:nvGrpSpPr>
        <p:grpSpPr>
          <a:xfrm>
            <a:off x="4025901" y="1785254"/>
            <a:ext cx="4191000" cy="1447800"/>
            <a:chOff x="1296" y="1872"/>
            <a:chExt cx="2640" cy="912"/>
          </a:xfrm>
        </p:grpSpPr>
        <p:sp>
          <p:nvSpPr>
            <p:cNvPr id="671" name="Google Shape;671;p17"/>
            <p:cNvSpPr/>
            <p:nvPr/>
          </p:nvSpPr>
          <p:spPr>
            <a:xfrm>
              <a:off x="1296" y="1872"/>
              <a:ext cx="2640" cy="912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2" name="Google Shape;672;p17"/>
            <p:cNvCxnSpPr/>
            <p:nvPr/>
          </p:nvCxnSpPr>
          <p:spPr>
            <a:xfrm flipH="1">
              <a:off x="3072" y="2304"/>
              <a:ext cx="8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3" name="Google Shape;673;p17"/>
            <p:cNvCxnSpPr/>
            <p:nvPr/>
          </p:nvCxnSpPr>
          <p:spPr>
            <a:xfrm>
              <a:off x="2160" y="2304"/>
              <a:ext cx="0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4" name="Google Shape;674;p17"/>
            <p:cNvCxnSpPr/>
            <p:nvPr/>
          </p:nvCxnSpPr>
          <p:spPr>
            <a:xfrm rot="10800000">
              <a:off x="1968" y="2208"/>
              <a:ext cx="200" cy="11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675" name="Google Shape;675;p17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6" name="Google Shape;676;p17"/>
          <p:cNvCxnSpPr/>
          <p:nvPr/>
        </p:nvCxnSpPr>
        <p:spPr>
          <a:xfrm rot="10800000">
            <a:off x="4178300" y="2471054"/>
            <a:ext cx="1231900" cy="9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7" name="Google Shape;677;p17"/>
          <p:cNvCxnSpPr/>
          <p:nvPr/>
        </p:nvCxnSpPr>
        <p:spPr>
          <a:xfrm flipH="1">
            <a:off x="6845300" y="2158318"/>
            <a:ext cx="546100" cy="31273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8" name="Google Shape;678;p17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79" name="Google Shape;679;p17"/>
          <p:cNvCxnSpPr/>
          <p:nvPr/>
        </p:nvCxnSpPr>
        <p:spPr>
          <a:xfrm rot="10800000">
            <a:off x="5246914" y="1469546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0" name="Google Shape;680;p17"/>
          <p:cNvSpPr/>
          <p:nvPr/>
        </p:nvSpPr>
        <p:spPr>
          <a:xfrm>
            <a:off x="5721342" y="1719945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1" name="Google Shape;68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Google Shape;682;p17"/>
          <p:cNvCxnSpPr>
            <a:stCxn id="671" idx="0"/>
          </p:cNvCxnSpPr>
          <p:nvPr/>
        </p:nvCxnSpPr>
        <p:spPr>
          <a:xfrm flipH="1" rot="10800000">
            <a:off x="4025902" y="2068154"/>
            <a:ext cx="1395300" cy="11649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3" name="Google Shape;683;p17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4" name="Google Shape;684;p17"/>
          <p:cNvCxnSpPr>
            <a:stCxn id="671" idx="1"/>
          </p:cNvCxnSpPr>
          <p:nvPr/>
        </p:nvCxnSpPr>
        <p:spPr>
          <a:xfrm rot="10800000">
            <a:off x="6291801" y="2079255"/>
            <a:ext cx="1925100" cy="11538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5" name="Google Shape;685;p17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4298898"/>
            <a:ext cx="694370" cy="3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2022" y="4298898"/>
            <a:ext cx="248818" cy="3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32700" y="4319709"/>
            <a:ext cx="223066" cy="30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48800" y="4800600"/>
            <a:ext cx="914402" cy="3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44774" y="2569032"/>
            <a:ext cx="793596" cy="3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57969" y="5470160"/>
            <a:ext cx="413173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097" y="1763485"/>
            <a:ext cx="694370" cy="3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420" y="1817914"/>
            <a:ext cx="248818" cy="3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8656" y="252606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247413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 – calibrated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702" name="Google Shape;702;p18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8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4" name="Google Shape;704;p18"/>
          <p:cNvCxnSpPr/>
          <p:nvPr/>
        </p:nvCxnSpPr>
        <p:spPr>
          <a:xfrm flipH="1" rot="10800000">
            <a:off x="4027714" y="1328054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05" name="Google Shape;705;p18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18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>
            <a:off x="4025901" y="1785254"/>
            <a:ext cx="4191000" cy="1447800"/>
            <a:chOff x="1296" y="1872"/>
            <a:chExt cx="2640" cy="912"/>
          </a:xfrm>
        </p:grpSpPr>
        <p:sp>
          <p:nvSpPr>
            <p:cNvPr id="708" name="Google Shape;708;p18"/>
            <p:cNvSpPr/>
            <p:nvPr/>
          </p:nvSpPr>
          <p:spPr>
            <a:xfrm>
              <a:off x="1296" y="1872"/>
              <a:ext cx="2640" cy="912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9" name="Google Shape;709;p18"/>
            <p:cNvCxnSpPr/>
            <p:nvPr/>
          </p:nvCxnSpPr>
          <p:spPr>
            <a:xfrm flipH="1">
              <a:off x="3072" y="2304"/>
              <a:ext cx="8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2160" y="2304"/>
              <a:ext cx="0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1" name="Google Shape;711;p18"/>
            <p:cNvCxnSpPr/>
            <p:nvPr/>
          </p:nvCxnSpPr>
          <p:spPr>
            <a:xfrm rot="10800000">
              <a:off x="1968" y="2208"/>
              <a:ext cx="200" cy="11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712" name="Google Shape;712;p18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3" name="Google Shape;713;p18"/>
          <p:cNvCxnSpPr/>
          <p:nvPr/>
        </p:nvCxnSpPr>
        <p:spPr>
          <a:xfrm rot="10800000">
            <a:off x="4178300" y="2471054"/>
            <a:ext cx="1231900" cy="9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18"/>
          <p:cNvCxnSpPr/>
          <p:nvPr/>
        </p:nvCxnSpPr>
        <p:spPr>
          <a:xfrm flipH="1">
            <a:off x="6845300" y="2158318"/>
            <a:ext cx="546100" cy="31273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5" name="Google Shape;715;p18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6" name="Google Shape;716;p18"/>
          <p:cNvCxnSpPr/>
          <p:nvPr/>
        </p:nvCxnSpPr>
        <p:spPr>
          <a:xfrm rot="10800000">
            <a:off x="5246914" y="1469546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7" name="Google Shape;717;p18"/>
          <p:cNvSpPr/>
          <p:nvPr/>
        </p:nvSpPr>
        <p:spPr>
          <a:xfrm>
            <a:off x="5721342" y="1719945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18"/>
          <p:cNvCxnSpPr>
            <a:stCxn id="708" idx="0"/>
          </p:cNvCxnSpPr>
          <p:nvPr/>
        </p:nvCxnSpPr>
        <p:spPr>
          <a:xfrm flipH="1" rot="10800000">
            <a:off x="4025902" y="2068154"/>
            <a:ext cx="1395300" cy="11649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0" name="Google Shape;720;p18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18"/>
          <p:cNvCxnSpPr>
            <a:stCxn id="708" idx="1"/>
          </p:cNvCxnSpPr>
          <p:nvPr/>
        </p:nvCxnSpPr>
        <p:spPr>
          <a:xfrm rot="10800000">
            <a:off x="6291801" y="2079255"/>
            <a:ext cx="1925100" cy="11538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2" name="Google Shape;722;p18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6685" y="5346219"/>
            <a:ext cx="3657598" cy="69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95447" y="4103915"/>
            <a:ext cx="413173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44774" y="2569032"/>
            <a:ext cx="793596" cy="326568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8"/>
          <p:cNvSpPr/>
          <p:nvPr/>
        </p:nvSpPr>
        <p:spPr>
          <a:xfrm>
            <a:off x="5900055" y="4876800"/>
            <a:ext cx="566057" cy="44631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B3D7"/>
          </a:solidFill>
          <a:ln>
            <a:noFill/>
          </a:ln>
          <a:effectLst>
            <a:outerShdw blurRad="1016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097" y="1763485"/>
            <a:ext cx="694370" cy="3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420" y="1817914"/>
            <a:ext cx="248818" cy="3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8656" y="252606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247413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 – calibrated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737" name="Google Shape;737;p19"/>
          <p:cNvSpPr txBox="1"/>
          <p:nvPr>
            <p:ph idx="1" type="body"/>
          </p:nvPr>
        </p:nvSpPr>
        <p:spPr>
          <a:xfrm>
            <a:off x="1066800" y="4071257"/>
            <a:ext cx="11147018" cy="205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 Condensed"/>
              <a:buChar char="•"/>
            </a:pPr>
            <a:r>
              <a:rPr lang="en-US" sz="2800">
                <a:latin typeface="Asap Condensed"/>
                <a:ea typeface="Asap Condensed"/>
                <a:cs typeface="Asap Condensed"/>
                <a:sym typeface="Asap Condensed"/>
              </a:rPr>
              <a:t>One more substitution: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 Condensed"/>
              <a:buChar char="–"/>
            </a:pPr>
            <a:r>
              <a:rPr lang="en-US" sz="2200">
                <a:latin typeface="Asap Condensed"/>
                <a:ea typeface="Asap Condensed"/>
                <a:cs typeface="Asap Condensed"/>
                <a:sym typeface="Asap Condensed"/>
              </a:rPr>
              <a:t>Cross product with                                                              (on left) can be represented as a 3x3 matrix 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333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9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0" name="Google Shape;740;p19"/>
          <p:cNvCxnSpPr/>
          <p:nvPr/>
        </p:nvCxnSpPr>
        <p:spPr>
          <a:xfrm flipH="1" rot="10800000">
            <a:off x="4027714" y="1328054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1" name="Google Shape;741;p19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p19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43" name="Google Shape;743;p19"/>
          <p:cNvGrpSpPr/>
          <p:nvPr/>
        </p:nvGrpSpPr>
        <p:grpSpPr>
          <a:xfrm>
            <a:off x="4025901" y="1785254"/>
            <a:ext cx="4191000" cy="1447800"/>
            <a:chOff x="1296" y="1872"/>
            <a:chExt cx="2640" cy="912"/>
          </a:xfrm>
        </p:grpSpPr>
        <p:sp>
          <p:nvSpPr>
            <p:cNvPr id="744" name="Google Shape;744;p19"/>
            <p:cNvSpPr/>
            <p:nvPr/>
          </p:nvSpPr>
          <p:spPr>
            <a:xfrm>
              <a:off x="1296" y="1872"/>
              <a:ext cx="2640" cy="912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5" name="Google Shape;745;p19"/>
            <p:cNvCxnSpPr/>
            <p:nvPr/>
          </p:nvCxnSpPr>
          <p:spPr>
            <a:xfrm flipH="1">
              <a:off x="3072" y="2304"/>
              <a:ext cx="8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2160" y="2304"/>
              <a:ext cx="0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7" name="Google Shape;747;p19"/>
            <p:cNvCxnSpPr/>
            <p:nvPr/>
          </p:nvCxnSpPr>
          <p:spPr>
            <a:xfrm rot="10800000">
              <a:off x="1968" y="2208"/>
              <a:ext cx="200" cy="11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748" name="Google Shape;748;p19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9" name="Google Shape;749;p19"/>
          <p:cNvCxnSpPr/>
          <p:nvPr/>
        </p:nvCxnSpPr>
        <p:spPr>
          <a:xfrm rot="10800000">
            <a:off x="4178300" y="2471054"/>
            <a:ext cx="1231900" cy="9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0" name="Google Shape;750;p19"/>
          <p:cNvCxnSpPr/>
          <p:nvPr/>
        </p:nvCxnSpPr>
        <p:spPr>
          <a:xfrm flipH="1">
            <a:off x="6845300" y="2158318"/>
            <a:ext cx="546100" cy="31273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1" name="Google Shape;751;p19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52" name="Google Shape;752;p19"/>
          <p:cNvCxnSpPr/>
          <p:nvPr/>
        </p:nvCxnSpPr>
        <p:spPr>
          <a:xfrm rot="10800000">
            <a:off x="5246914" y="1469546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3" name="Google Shape;753;p19"/>
          <p:cNvSpPr/>
          <p:nvPr/>
        </p:nvSpPr>
        <p:spPr>
          <a:xfrm>
            <a:off x="5721342" y="1719945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4" name="Google Shape;75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5" name="Google Shape;755;p19"/>
          <p:cNvCxnSpPr>
            <a:stCxn id="744" idx="0"/>
          </p:cNvCxnSpPr>
          <p:nvPr/>
        </p:nvCxnSpPr>
        <p:spPr>
          <a:xfrm flipH="1" rot="10800000">
            <a:off x="4025902" y="2068154"/>
            <a:ext cx="1395300" cy="11649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6" name="Google Shape;756;p19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7" name="Google Shape;757;p19"/>
          <p:cNvCxnSpPr>
            <a:stCxn id="744" idx="1"/>
          </p:cNvCxnSpPr>
          <p:nvPr/>
        </p:nvCxnSpPr>
        <p:spPr>
          <a:xfrm rot="10800000">
            <a:off x="6291801" y="2079255"/>
            <a:ext cx="1925100" cy="11538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8" name="Google Shape;758;p19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9" name="Google Shape;75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44774" y="2569032"/>
            <a:ext cx="793596" cy="3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01545" y="5483503"/>
            <a:ext cx="3374570" cy="61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30829" y="5109505"/>
            <a:ext cx="4528457" cy="14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21531" y="4599690"/>
            <a:ext cx="2125888" cy="395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097" y="1763485"/>
            <a:ext cx="694370" cy="3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420" y="1817914"/>
            <a:ext cx="248818" cy="3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8656" y="252606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247413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 – calibrated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773" name="Google Shape;773;p20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20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5" name="Google Shape;775;p20"/>
          <p:cNvCxnSpPr/>
          <p:nvPr/>
        </p:nvCxnSpPr>
        <p:spPr>
          <a:xfrm flipH="1" rot="10800000">
            <a:off x="4027714" y="1328054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6" name="Google Shape;776;p20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78" name="Google Shape;778;p20"/>
          <p:cNvGrpSpPr/>
          <p:nvPr/>
        </p:nvGrpSpPr>
        <p:grpSpPr>
          <a:xfrm>
            <a:off x="4025901" y="1785254"/>
            <a:ext cx="4191000" cy="1447800"/>
            <a:chOff x="1296" y="1872"/>
            <a:chExt cx="2640" cy="912"/>
          </a:xfrm>
        </p:grpSpPr>
        <p:sp>
          <p:nvSpPr>
            <p:cNvPr id="779" name="Google Shape;779;p20"/>
            <p:cNvSpPr/>
            <p:nvPr/>
          </p:nvSpPr>
          <p:spPr>
            <a:xfrm>
              <a:off x="1296" y="1872"/>
              <a:ext cx="2640" cy="912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0" name="Google Shape;780;p20"/>
            <p:cNvCxnSpPr/>
            <p:nvPr/>
          </p:nvCxnSpPr>
          <p:spPr>
            <a:xfrm flipH="1">
              <a:off x="3072" y="2304"/>
              <a:ext cx="8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1" name="Google Shape;781;p20"/>
            <p:cNvCxnSpPr/>
            <p:nvPr/>
          </p:nvCxnSpPr>
          <p:spPr>
            <a:xfrm>
              <a:off x="2160" y="2304"/>
              <a:ext cx="0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2" name="Google Shape;782;p20"/>
            <p:cNvCxnSpPr/>
            <p:nvPr/>
          </p:nvCxnSpPr>
          <p:spPr>
            <a:xfrm rot="10800000">
              <a:off x="1968" y="2208"/>
              <a:ext cx="200" cy="11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783" name="Google Shape;783;p20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4" name="Google Shape;784;p20"/>
          <p:cNvCxnSpPr/>
          <p:nvPr/>
        </p:nvCxnSpPr>
        <p:spPr>
          <a:xfrm rot="10800000">
            <a:off x="4178300" y="2471054"/>
            <a:ext cx="1231900" cy="9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" name="Google Shape;785;p20"/>
          <p:cNvCxnSpPr/>
          <p:nvPr/>
        </p:nvCxnSpPr>
        <p:spPr>
          <a:xfrm flipH="1">
            <a:off x="6845300" y="2158318"/>
            <a:ext cx="546100" cy="31273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6" name="Google Shape;786;p20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7" name="Google Shape;787;p20"/>
          <p:cNvCxnSpPr/>
          <p:nvPr/>
        </p:nvCxnSpPr>
        <p:spPr>
          <a:xfrm rot="10800000">
            <a:off x="5246914" y="1469546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8" name="Google Shape;788;p20"/>
          <p:cNvSpPr/>
          <p:nvPr/>
        </p:nvSpPr>
        <p:spPr>
          <a:xfrm>
            <a:off x="5721342" y="1719945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9" name="Google Shape;78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20"/>
          <p:cNvCxnSpPr>
            <a:stCxn id="779" idx="0"/>
          </p:cNvCxnSpPr>
          <p:nvPr/>
        </p:nvCxnSpPr>
        <p:spPr>
          <a:xfrm flipH="1" rot="10800000">
            <a:off x="4025902" y="2068154"/>
            <a:ext cx="1395300" cy="11649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1" name="Google Shape;791;p20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2" name="Google Shape;792;p20"/>
          <p:cNvCxnSpPr>
            <a:stCxn id="779" idx="1"/>
          </p:cNvCxnSpPr>
          <p:nvPr/>
        </p:nvCxnSpPr>
        <p:spPr>
          <a:xfrm rot="10800000">
            <a:off x="6291801" y="2079255"/>
            <a:ext cx="1925100" cy="11538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3" name="Google Shape;793;p20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4" name="Google Shape;794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44774" y="2569032"/>
            <a:ext cx="793596" cy="3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11391" y="4215299"/>
            <a:ext cx="4103896" cy="77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87064" y="5635643"/>
            <a:ext cx="3904954" cy="790086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20"/>
          <p:cNvSpPr/>
          <p:nvPr/>
        </p:nvSpPr>
        <p:spPr>
          <a:xfrm>
            <a:off x="5704111" y="5094515"/>
            <a:ext cx="566057" cy="44631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B3D7"/>
          </a:solidFill>
          <a:ln>
            <a:noFill/>
          </a:ln>
          <a:effectLst>
            <a:outerShdw blurRad="1016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Google Shape;8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097" y="1763485"/>
            <a:ext cx="694370" cy="37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420" y="1817914"/>
            <a:ext cx="248818" cy="3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8656" y="252606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247413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2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 – calibrated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4178300" y="1785254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 flipH="1">
            <a:off x="6845300" y="1785254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21"/>
          <p:cNvCxnSpPr/>
          <p:nvPr/>
        </p:nvCxnSpPr>
        <p:spPr>
          <a:xfrm flipH="1" rot="10800000">
            <a:off x="4027714" y="1328054"/>
            <a:ext cx="2284186" cy="1915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11" name="Google Shape;811;p21"/>
          <p:cNvSpPr/>
          <p:nvPr/>
        </p:nvSpPr>
        <p:spPr>
          <a:xfrm>
            <a:off x="3960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8151609" y="3167763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13" name="Google Shape;813;p21"/>
          <p:cNvGrpSpPr/>
          <p:nvPr/>
        </p:nvGrpSpPr>
        <p:grpSpPr>
          <a:xfrm>
            <a:off x="4025901" y="1785254"/>
            <a:ext cx="4191000" cy="1447800"/>
            <a:chOff x="1296" y="1872"/>
            <a:chExt cx="2640" cy="912"/>
          </a:xfrm>
        </p:grpSpPr>
        <p:sp>
          <p:nvSpPr>
            <p:cNvPr id="814" name="Google Shape;814;p21"/>
            <p:cNvSpPr/>
            <p:nvPr/>
          </p:nvSpPr>
          <p:spPr>
            <a:xfrm>
              <a:off x="1296" y="1872"/>
              <a:ext cx="2640" cy="912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5" name="Google Shape;815;p21"/>
            <p:cNvCxnSpPr/>
            <p:nvPr/>
          </p:nvCxnSpPr>
          <p:spPr>
            <a:xfrm flipH="1">
              <a:off x="3072" y="2304"/>
              <a:ext cx="8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6" name="Google Shape;816;p21"/>
            <p:cNvCxnSpPr/>
            <p:nvPr/>
          </p:nvCxnSpPr>
          <p:spPr>
            <a:xfrm>
              <a:off x="2160" y="2304"/>
              <a:ext cx="0" cy="48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7" name="Google Shape;817;p21"/>
            <p:cNvCxnSpPr/>
            <p:nvPr/>
          </p:nvCxnSpPr>
          <p:spPr>
            <a:xfrm rot="10800000">
              <a:off x="1968" y="2208"/>
              <a:ext cx="200" cy="11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818" name="Google Shape;818;p21"/>
          <p:cNvCxnSpPr/>
          <p:nvPr/>
        </p:nvCxnSpPr>
        <p:spPr>
          <a:xfrm flipH="1" rot="10800000">
            <a:off x="6858000" y="2318654"/>
            <a:ext cx="1219200" cy="106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9" name="Google Shape;819;p21"/>
          <p:cNvCxnSpPr/>
          <p:nvPr/>
        </p:nvCxnSpPr>
        <p:spPr>
          <a:xfrm rot="10800000">
            <a:off x="4178300" y="2471054"/>
            <a:ext cx="1231900" cy="9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0" name="Google Shape;820;p21"/>
          <p:cNvCxnSpPr/>
          <p:nvPr/>
        </p:nvCxnSpPr>
        <p:spPr>
          <a:xfrm flipH="1">
            <a:off x="6845300" y="2158318"/>
            <a:ext cx="546100" cy="31273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1" name="Google Shape;821;p21"/>
          <p:cNvSpPr txBox="1"/>
          <p:nvPr/>
        </p:nvSpPr>
        <p:spPr>
          <a:xfrm>
            <a:off x="3646712" y="297176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2" name="Google Shape;822;p21"/>
          <p:cNvCxnSpPr/>
          <p:nvPr/>
        </p:nvCxnSpPr>
        <p:spPr>
          <a:xfrm rot="10800000">
            <a:off x="5246914" y="1469546"/>
            <a:ext cx="2982685" cy="177436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23" name="Google Shape;823;p21"/>
          <p:cNvSpPr/>
          <p:nvPr/>
        </p:nvSpPr>
        <p:spPr>
          <a:xfrm>
            <a:off x="5721342" y="1719945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4" name="Google Shape;824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9692" y="3711326"/>
            <a:ext cx="1847240" cy="50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09796" y="4267200"/>
            <a:ext cx="1828804" cy="51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31583" y="3125599"/>
            <a:ext cx="182570" cy="251034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21"/>
          <p:cNvSpPr txBox="1"/>
          <p:nvPr/>
        </p:nvSpPr>
        <p:spPr>
          <a:xfrm>
            <a:off x="4059752" y="3766124"/>
            <a:ext cx="630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ray through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</a:t>
            </a: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in camera 1’s (and world) coordinate system</a:t>
            </a:r>
            <a:endParaRPr b="1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828" name="Google Shape;828;p21"/>
          <p:cNvSpPr txBox="1"/>
          <p:nvPr/>
        </p:nvSpPr>
        <p:spPr>
          <a:xfrm>
            <a:off x="4048862" y="4367742"/>
            <a:ext cx="50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ray through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q</a:t>
            </a: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in camera 2’s coordinate system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829" name="Google Shape;829;p21"/>
          <p:cNvCxnSpPr>
            <a:stCxn id="814" idx="0"/>
          </p:cNvCxnSpPr>
          <p:nvPr/>
        </p:nvCxnSpPr>
        <p:spPr>
          <a:xfrm flipH="1" rot="10800000">
            <a:off x="4025902" y="2068154"/>
            <a:ext cx="1395300" cy="11649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0" name="Google Shape;830;p21"/>
          <p:cNvSpPr/>
          <p:nvPr/>
        </p:nvSpPr>
        <p:spPr>
          <a:xfrm>
            <a:off x="4549775" y="2737754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1" name="Google Shape;831;p21"/>
          <p:cNvCxnSpPr>
            <a:stCxn id="814" idx="1"/>
          </p:cNvCxnSpPr>
          <p:nvPr/>
        </p:nvCxnSpPr>
        <p:spPr>
          <a:xfrm rot="10800000">
            <a:off x="6291801" y="2079255"/>
            <a:ext cx="1925100" cy="11538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2" name="Google Shape;832;p21"/>
          <p:cNvSpPr/>
          <p:nvPr/>
        </p:nvSpPr>
        <p:spPr>
          <a:xfrm>
            <a:off x="7460383" y="2775866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3" name="Google Shape;833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05200" y="4895416"/>
            <a:ext cx="3904954" cy="790086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1"/>
          <p:cNvSpPr txBox="1"/>
          <p:nvPr/>
        </p:nvSpPr>
        <p:spPr>
          <a:xfrm rot="-5400000">
            <a:off x="4663023" y="4947163"/>
            <a:ext cx="50687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b="0" i="0" lang="en-US" sz="13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5" name="Google Shape;835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28337" y="6263968"/>
            <a:ext cx="477580" cy="441633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21"/>
          <p:cNvSpPr txBox="1"/>
          <p:nvPr/>
        </p:nvSpPr>
        <p:spPr>
          <a:xfrm>
            <a:off x="5867400" y="6248400"/>
            <a:ext cx="30489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the Essential matrix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837" name="Google Shape;837;p21"/>
          <p:cNvCxnSpPr/>
          <p:nvPr/>
        </p:nvCxnSpPr>
        <p:spPr>
          <a:xfrm rot="10800000">
            <a:off x="5257800" y="6422221"/>
            <a:ext cx="533400" cy="207181"/>
          </a:xfrm>
          <a:prstGeom prst="straightConnector1">
            <a:avLst/>
          </a:prstGeom>
          <a:noFill/>
          <a:ln cap="flat" cmpd="sng" w="444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838" name="Google Shape;838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48600" y="5334000"/>
            <a:ext cx="264667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1850" y="5743652"/>
            <a:ext cx="1847225" cy="62302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Announcements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Project 4 (stereo) due this Friday, March 29, at 8pm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 – uncalibrated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grpSp>
        <p:nvGrpSpPr>
          <p:cNvPr id="846" name="Google Shape;846;p22"/>
          <p:cNvGrpSpPr/>
          <p:nvPr/>
        </p:nvGrpSpPr>
        <p:grpSpPr>
          <a:xfrm>
            <a:off x="3646713" y="1328054"/>
            <a:ext cx="4867441" cy="2514601"/>
            <a:chOff x="2122712" y="1328053"/>
            <a:chExt cx="4867441" cy="2514601"/>
          </a:xfrm>
        </p:grpSpPr>
        <p:pic>
          <p:nvPicPr>
            <p:cNvPr id="847" name="Google Shape;84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54656" y="2526063"/>
              <a:ext cx="193982" cy="236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35565" y="2474137"/>
              <a:ext cx="239624" cy="242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9" name="Google Shape;849;p22"/>
            <p:cNvSpPr/>
            <p:nvPr/>
          </p:nvSpPr>
          <p:spPr>
            <a:xfrm>
              <a:off x="2654300" y="1785254"/>
              <a:ext cx="1219200" cy="2057400"/>
            </a:xfrm>
            <a:custGeom>
              <a:rect b="b" l="l" r="r" t="t"/>
              <a:pathLst>
                <a:path extrusionOk="0" h="1104" w="768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2"/>
            <p:cNvSpPr/>
            <p:nvPr/>
          </p:nvSpPr>
          <p:spPr>
            <a:xfrm flipH="1">
              <a:off x="5321300" y="1785254"/>
              <a:ext cx="1219200" cy="1981200"/>
            </a:xfrm>
            <a:custGeom>
              <a:rect b="b" l="l" r="r" t="t"/>
              <a:pathLst>
                <a:path extrusionOk="0" h="1104" w="768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51" name="Google Shape;851;p22"/>
            <p:cNvCxnSpPr/>
            <p:nvPr/>
          </p:nvCxnSpPr>
          <p:spPr>
            <a:xfrm flipH="1" rot="10800000">
              <a:off x="2503714" y="1328053"/>
              <a:ext cx="2284186" cy="191586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52" name="Google Shape;852;p22"/>
            <p:cNvSpPr/>
            <p:nvPr/>
          </p:nvSpPr>
          <p:spPr>
            <a:xfrm>
              <a:off x="2436609" y="3167763"/>
              <a:ext cx="130582" cy="130582"/>
            </a:xfrm>
            <a:prstGeom prst="ellipse">
              <a:avLst/>
            </a:prstGeom>
            <a:solidFill>
              <a:srgbClr val="000000"/>
            </a:solidFill>
            <a:ln cap="flat" cmpd="sng" w="127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22"/>
            <p:cNvSpPr/>
            <p:nvPr/>
          </p:nvSpPr>
          <p:spPr>
            <a:xfrm>
              <a:off x="6627609" y="3167763"/>
              <a:ext cx="130582" cy="130582"/>
            </a:xfrm>
            <a:prstGeom prst="ellipse">
              <a:avLst/>
            </a:prstGeom>
            <a:solidFill>
              <a:srgbClr val="000000"/>
            </a:solidFill>
            <a:ln cap="flat" cmpd="sng" w="127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854" name="Google Shape;854;p22"/>
            <p:cNvGrpSpPr/>
            <p:nvPr/>
          </p:nvGrpSpPr>
          <p:grpSpPr>
            <a:xfrm>
              <a:off x="2501901" y="1785254"/>
              <a:ext cx="4191000" cy="1447800"/>
              <a:chOff x="1296" y="1872"/>
              <a:chExt cx="2640" cy="912"/>
            </a:xfrm>
          </p:grpSpPr>
          <p:sp>
            <p:nvSpPr>
              <p:cNvPr id="855" name="Google Shape;855;p22"/>
              <p:cNvSpPr/>
              <p:nvPr/>
            </p:nvSpPr>
            <p:spPr>
              <a:xfrm>
                <a:off x="1296" y="1872"/>
                <a:ext cx="2640" cy="912"/>
              </a:xfrm>
              <a:custGeom>
                <a:rect b="b" l="l" r="r" t="t"/>
                <a:pathLst>
                  <a:path extrusionOk="0" h="912" w="2640">
                    <a:moveTo>
                      <a:pt x="0" y="912"/>
                    </a:moveTo>
                    <a:lnTo>
                      <a:pt x="2640" y="912"/>
                    </a:lnTo>
                    <a:lnTo>
                      <a:pt x="1104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80808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56" name="Google Shape;856;p22"/>
              <p:cNvCxnSpPr/>
              <p:nvPr/>
            </p:nvCxnSpPr>
            <p:spPr>
              <a:xfrm flipH="1">
                <a:off x="3072" y="2304"/>
                <a:ext cx="8" cy="48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7" name="Google Shape;857;p22"/>
              <p:cNvCxnSpPr/>
              <p:nvPr/>
            </p:nvCxnSpPr>
            <p:spPr>
              <a:xfrm>
                <a:off x="2160" y="2304"/>
                <a:ext cx="0" cy="48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8" name="Google Shape;858;p22"/>
              <p:cNvCxnSpPr/>
              <p:nvPr/>
            </p:nvCxnSpPr>
            <p:spPr>
              <a:xfrm rot="10800000">
                <a:off x="1968" y="2208"/>
                <a:ext cx="200" cy="115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859" name="Google Shape;859;p22"/>
            <p:cNvCxnSpPr/>
            <p:nvPr/>
          </p:nvCxnSpPr>
          <p:spPr>
            <a:xfrm flipH="1" rot="10800000">
              <a:off x="5334000" y="2318654"/>
              <a:ext cx="1219200" cy="1066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0" name="Google Shape;860;p22"/>
            <p:cNvCxnSpPr/>
            <p:nvPr/>
          </p:nvCxnSpPr>
          <p:spPr>
            <a:xfrm rot="10800000">
              <a:off x="2654300" y="2471054"/>
              <a:ext cx="1231900" cy="914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1" name="Google Shape;861;p22"/>
            <p:cNvCxnSpPr/>
            <p:nvPr/>
          </p:nvCxnSpPr>
          <p:spPr>
            <a:xfrm flipH="1">
              <a:off x="5321300" y="2158317"/>
              <a:ext cx="546100" cy="31273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2" name="Google Shape;862;p22"/>
            <p:cNvSpPr txBox="1"/>
            <p:nvPr/>
          </p:nvSpPr>
          <p:spPr>
            <a:xfrm>
              <a:off x="2122712" y="2971760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0</a:t>
              </a:r>
              <a:endParaRPr b="0" baseline="-2500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863" name="Google Shape;863;p22"/>
            <p:cNvCxnSpPr/>
            <p:nvPr/>
          </p:nvCxnSpPr>
          <p:spPr>
            <a:xfrm rot="10800000">
              <a:off x="3722913" y="1469545"/>
              <a:ext cx="2982685" cy="17743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64" name="Google Shape;864;p22"/>
            <p:cNvSpPr/>
            <p:nvPr/>
          </p:nvSpPr>
          <p:spPr>
            <a:xfrm>
              <a:off x="4197342" y="1719945"/>
              <a:ext cx="114300" cy="1143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5" name="Google Shape;865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07583" y="3125599"/>
              <a:ext cx="182570" cy="25103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66" name="Google Shape;866;p22"/>
            <p:cNvCxnSpPr>
              <a:stCxn id="855" idx="0"/>
            </p:cNvCxnSpPr>
            <p:nvPr/>
          </p:nvCxnSpPr>
          <p:spPr>
            <a:xfrm flipH="1" rot="10800000">
              <a:off x="2501901" y="2068154"/>
              <a:ext cx="1395300" cy="1164900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67" name="Google Shape;867;p22"/>
            <p:cNvSpPr/>
            <p:nvPr/>
          </p:nvSpPr>
          <p:spPr>
            <a:xfrm>
              <a:off x="3025775" y="2737754"/>
              <a:ext cx="76200" cy="762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8" name="Google Shape;868;p22"/>
            <p:cNvCxnSpPr>
              <a:stCxn id="855" idx="1"/>
            </p:cNvCxnSpPr>
            <p:nvPr/>
          </p:nvCxnSpPr>
          <p:spPr>
            <a:xfrm rot="10800000">
              <a:off x="4767801" y="2079254"/>
              <a:ext cx="1925100" cy="1153800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69" name="Google Shape;869;p22"/>
            <p:cNvSpPr/>
            <p:nvPr/>
          </p:nvSpPr>
          <p:spPr>
            <a:xfrm>
              <a:off x="5936383" y="2775866"/>
              <a:ext cx="76200" cy="762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0" name="Google Shape;87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200" y="5105400"/>
            <a:ext cx="5315296" cy="639398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22"/>
          <p:cNvSpPr/>
          <p:nvPr/>
        </p:nvSpPr>
        <p:spPr>
          <a:xfrm rot="5400000">
            <a:off x="4541555" y="4243996"/>
            <a:ext cx="261258" cy="321128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2" name="Google Shape;87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9911" y="6033580"/>
            <a:ext cx="435428" cy="480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22"/>
          <p:cNvCxnSpPr/>
          <p:nvPr/>
        </p:nvCxnSpPr>
        <p:spPr>
          <a:xfrm rot="10800000">
            <a:off x="4971543" y="6273626"/>
            <a:ext cx="1023259" cy="87645"/>
          </a:xfrm>
          <a:prstGeom prst="straightConnector1">
            <a:avLst/>
          </a:prstGeom>
          <a:noFill/>
          <a:ln cap="flat" cmpd="sng" w="444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74" name="Google Shape;874;p22"/>
          <p:cNvSpPr txBox="1"/>
          <p:nvPr/>
        </p:nvSpPr>
        <p:spPr>
          <a:xfrm>
            <a:off x="5983913" y="6044878"/>
            <a:ext cx="3697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the Fundamental matrix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875" name="Google Shape;87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55135" y="3905536"/>
            <a:ext cx="594330" cy="44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43600" y="3905932"/>
            <a:ext cx="674164" cy="46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04121" y="4478854"/>
            <a:ext cx="479012" cy="408048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22"/>
          <p:cNvSpPr txBox="1"/>
          <p:nvPr/>
        </p:nvSpPr>
        <p:spPr>
          <a:xfrm>
            <a:off x="2878866" y="3911795"/>
            <a:ext cx="2531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intrinsics of camera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879" name="Google Shape;879;p22"/>
          <p:cNvSpPr txBox="1"/>
          <p:nvPr/>
        </p:nvSpPr>
        <p:spPr>
          <a:xfrm>
            <a:off x="6574587" y="3886200"/>
            <a:ext cx="2531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intrinsics of camera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880" name="Google Shape;880;p22"/>
          <p:cNvSpPr txBox="1"/>
          <p:nvPr/>
        </p:nvSpPr>
        <p:spPr>
          <a:xfrm>
            <a:off x="6559300" y="4476072"/>
            <a:ext cx="38801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: rotation of image 2 w.r.t. camera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881" name="Google Shape;881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1850" y="5743652"/>
            <a:ext cx="1847225" cy="62302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Rectified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887" name="Google Shape;887;p23"/>
          <p:cNvSpPr/>
          <p:nvPr/>
        </p:nvSpPr>
        <p:spPr>
          <a:xfrm>
            <a:off x="3893010" y="1656670"/>
            <a:ext cx="1981200" cy="1219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3140" y="21600"/>
                </a:lnTo>
                <a:lnTo>
                  <a:pt x="184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DD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23"/>
          <p:cNvSpPr/>
          <p:nvPr/>
        </p:nvSpPr>
        <p:spPr>
          <a:xfrm>
            <a:off x="4974099" y="2059896"/>
            <a:ext cx="657225" cy="3587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3140" y="21600"/>
                </a:lnTo>
                <a:lnTo>
                  <a:pt x="184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1C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p23"/>
          <p:cNvSpPr/>
          <p:nvPr/>
        </p:nvSpPr>
        <p:spPr>
          <a:xfrm>
            <a:off x="4883610" y="1809070"/>
            <a:ext cx="838200" cy="239712"/>
          </a:xfrm>
          <a:prstGeom prst="triangle">
            <a:avLst>
              <a:gd fmla="val 50000" name="adj"/>
            </a:avLst>
          </a:prstGeom>
          <a:solidFill>
            <a:srgbClr val="FFE2C5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23"/>
          <p:cNvSpPr/>
          <p:nvPr/>
        </p:nvSpPr>
        <p:spPr>
          <a:xfrm>
            <a:off x="5188411" y="2190070"/>
            <a:ext cx="187325" cy="228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1" y="21600"/>
                </a:lnTo>
                <a:lnTo>
                  <a:pt x="1976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1C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1" name="Google Shape;891;p23"/>
          <p:cNvSpPr/>
          <p:nvPr/>
        </p:nvSpPr>
        <p:spPr>
          <a:xfrm>
            <a:off x="4426410" y="2266270"/>
            <a:ext cx="457200" cy="304800"/>
          </a:xfrm>
          <a:custGeom>
            <a:rect b="b" l="l" r="r" t="t"/>
            <a:pathLst>
              <a:path extrusionOk="0" h="21600" w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CCFFC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92" name="Google Shape;892;p23"/>
          <p:cNvCxnSpPr/>
          <p:nvPr/>
        </p:nvCxnSpPr>
        <p:spPr>
          <a:xfrm>
            <a:off x="3893010" y="1656671"/>
            <a:ext cx="962025" cy="228395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3" name="Google Shape;893;p23"/>
          <p:cNvCxnSpPr/>
          <p:nvPr/>
        </p:nvCxnSpPr>
        <p:spPr>
          <a:xfrm flipH="1">
            <a:off x="4865920" y="1656671"/>
            <a:ext cx="1008290" cy="227307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4" name="Google Shape;894;p23"/>
          <p:cNvCxnSpPr/>
          <p:nvPr/>
        </p:nvCxnSpPr>
        <p:spPr>
          <a:xfrm>
            <a:off x="4197810" y="2875871"/>
            <a:ext cx="646339" cy="105387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5" name="Google Shape;895;p23"/>
          <p:cNvCxnSpPr/>
          <p:nvPr/>
        </p:nvCxnSpPr>
        <p:spPr>
          <a:xfrm flipH="1" rot="10800000">
            <a:off x="4876807" y="2862943"/>
            <a:ext cx="729343" cy="1066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6" name="Google Shape;896;p23"/>
          <p:cNvSpPr/>
          <p:nvPr/>
        </p:nvSpPr>
        <p:spPr>
          <a:xfrm>
            <a:off x="6179010" y="1656670"/>
            <a:ext cx="1981200" cy="1219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3140" y="21600"/>
                </a:lnTo>
                <a:lnTo>
                  <a:pt x="184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ECF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p23"/>
          <p:cNvSpPr/>
          <p:nvPr/>
        </p:nvSpPr>
        <p:spPr>
          <a:xfrm>
            <a:off x="6421899" y="2059896"/>
            <a:ext cx="657225" cy="3587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3140" y="21600"/>
                </a:lnTo>
                <a:lnTo>
                  <a:pt x="184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1C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23"/>
          <p:cNvSpPr/>
          <p:nvPr/>
        </p:nvSpPr>
        <p:spPr>
          <a:xfrm>
            <a:off x="6331410" y="1809070"/>
            <a:ext cx="838200" cy="239712"/>
          </a:xfrm>
          <a:prstGeom prst="triangle">
            <a:avLst>
              <a:gd fmla="val 50000" name="adj"/>
            </a:avLst>
          </a:prstGeom>
          <a:solidFill>
            <a:srgbClr val="FFE2C5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9" name="Google Shape;899;p23"/>
          <p:cNvSpPr/>
          <p:nvPr/>
        </p:nvSpPr>
        <p:spPr>
          <a:xfrm>
            <a:off x="6636211" y="2190070"/>
            <a:ext cx="187325" cy="228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31" y="21600"/>
                </a:lnTo>
                <a:lnTo>
                  <a:pt x="1976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1C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0" name="Google Shape;900;p23"/>
          <p:cNvGrpSpPr/>
          <p:nvPr/>
        </p:nvGrpSpPr>
        <p:grpSpPr>
          <a:xfrm>
            <a:off x="7226771" y="2275795"/>
            <a:ext cx="155575" cy="228600"/>
            <a:chOff x="4656" y="234"/>
            <a:chExt cx="192" cy="486"/>
          </a:xfrm>
        </p:grpSpPr>
        <p:sp>
          <p:nvSpPr>
            <p:cNvPr id="901" name="Google Shape;901;p23"/>
            <p:cNvSpPr/>
            <p:nvPr/>
          </p:nvSpPr>
          <p:spPr>
            <a:xfrm>
              <a:off x="4680" y="234"/>
              <a:ext cx="144" cy="14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02" name="Google Shape;902;p23"/>
            <p:cNvCxnSpPr/>
            <p:nvPr/>
          </p:nvCxnSpPr>
          <p:spPr>
            <a:xfrm>
              <a:off x="4752" y="384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3" name="Google Shape;903;p23"/>
            <p:cNvCxnSpPr/>
            <p:nvPr/>
          </p:nvCxnSpPr>
          <p:spPr>
            <a:xfrm rot="10800000">
              <a:off x="4656" y="432"/>
              <a:ext cx="96" cy="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4" name="Google Shape;904;p23"/>
            <p:cNvCxnSpPr/>
            <p:nvPr/>
          </p:nvCxnSpPr>
          <p:spPr>
            <a:xfrm flipH="1" rot="10800000">
              <a:off x="4752" y="432"/>
              <a:ext cx="96" cy="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5" name="Google Shape;905;p23"/>
            <p:cNvCxnSpPr/>
            <p:nvPr/>
          </p:nvCxnSpPr>
          <p:spPr>
            <a:xfrm flipH="1">
              <a:off x="4656" y="576"/>
              <a:ext cx="96" cy="1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6" name="Google Shape;906;p23"/>
            <p:cNvCxnSpPr/>
            <p:nvPr/>
          </p:nvCxnSpPr>
          <p:spPr>
            <a:xfrm>
              <a:off x="4752" y="576"/>
              <a:ext cx="96" cy="1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07" name="Google Shape;907;p23"/>
          <p:cNvSpPr/>
          <p:nvPr/>
        </p:nvSpPr>
        <p:spPr>
          <a:xfrm>
            <a:off x="4800607" y="3853543"/>
            <a:ext cx="119742" cy="11974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08" name="Google Shape;908;p23"/>
          <p:cNvCxnSpPr/>
          <p:nvPr/>
        </p:nvCxnSpPr>
        <p:spPr>
          <a:xfrm>
            <a:off x="6179066" y="1678439"/>
            <a:ext cx="962025" cy="228395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9" name="Google Shape;909;p23"/>
          <p:cNvCxnSpPr/>
          <p:nvPr/>
        </p:nvCxnSpPr>
        <p:spPr>
          <a:xfrm flipH="1">
            <a:off x="7151976" y="1678439"/>
            <a:ext cx="1008290" cy="227307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0" name="Google Shape;910;p23"/>
          <p:cNvCxnSpPr/>
          <p:nvPr/>
        </p:nvCxnSpPr>
        <p:spPr>
          <a:xfrm>
            <a:off x="6483866" y="2897639"/>
            <a:ext cx="646339" cy="105387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1" name="Google Shape;911;p23"/>
          <p:cNvCxnSpPr/>
          <p:nvPr/>
        </p:nvCxnSpPr>
        <p:spPr>
          <a:xfrm flipH="1" rot="10800000">
            <a:off x="7162863" y="2897639"/>
            <a:ext cx="692603" cy="105387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2" name="Google Shape;912;p23"/>
          <p:cNvSpPr/>
          <p:nvPr/>
        </p:nvSpPr>
        <p:spPr>
          <a:xfrm>
            <a:off x="7086663" y="3875311"/>
            <a:ext cx="119742" cy="11974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13" name="Google Shape;913;p23"/>
          <p:cNvCxnSpPr/>
          <p:nvPr/>
        </p:nvCxnSpPr>
        <p:spPr>
          <a:xfrm>
            <a:off x="4876808" y="3940617"/>
            <a:ext cx="2231571" cy="1588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914" name="Google Shape;9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188" y="4007341"/>
            <a:ext cx="246360" cy="33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9872" y="5006948"/>
            <a:ext cx="1851628" cy="4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9939" y="5607678"/>
            <a:ext cx="3200402" cy="516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7" name="Google Shape;917;p23"/>
          <p:cNvGrpSpPr/>
          <p:nvPr/>
        </p:nvGrpSpPr>
        <p:grpSpPr>
          <a:xfrm>
            <a:off x="6095993" y="4766113"/>
            <a:ext cx="5269730" cy="1616662"/>
            <a:chOff x="6095993" y="4766113"/>
            <a:chExt cx="5269730" cy="1616662"/>
          </a:xfrm>
        </p:grpSpPr>
        <p:pic>
          <p:nvPicPr>
            <p:cNvPr id="918" name="Google Shape;918;p23"/>
            <p:cNvPicPr preferRelativeResize="0"/>
            <p:nvPr/>
          </p:nvPicPr>
          <p:blipFill rotWithShape="1">
            <a:blip r:embed="rId6">
              <a:alphaModFix/>
            </a:blip>
            <a:srcRect b="0" l="0" r="72703" t="0"/>
            <a:stretch/>
          </p:blipFill>
          <p:spPr>
            <a:xfrm>
              <a:off x="6095993" y="4766125"/>
              <a:ext cx="1008275" cy="161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9" name="Google Shape;919;p23"/>
            <p:cNvPicPr preferRelativeResize="0"/>
            <p:nvPr/>
          </p:nvPicPr>
          <p:blipFill rotWithShape="1">
            <a:blip r:embed="rId7">
              <a:alphaModFix/>
            </a:blip>
            <a:srcRect b="0" l="19705" r="41754" t="0"/>
            <a:stretch/>
          </p:blipFill>
          <p:spPr>
            <a:xfrm>
              <a:off x="7052126" y="5275558"/>
              <a:ext cx="1073450" cy="56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0" name="Google Shape;920;p23"/>
            <p:cNvPicPr preferRelativeResize="0"/>
            <p:nvPr/>
          </p:nvPicPr>
          <p:blipFill rotWithShape="1">
            <a:blip r:embed="rId6">
              <a:alphaModFix/>
            </a:blip>
            <a:srcRect b="0" l="12279" r="0" t="0"/>
            <a:stretch/>
          </p:blipFill>
          <p:spPr>
            <a:xfrm>
              <a:off x="8125574" y="4766113"/>
              <a:ext cx="3240149" cy="1616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Working out the math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926" name="Google Shape;926;p2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For a point [a, b, 1]</a:t>
            </a:r>
            <a:r>
              <a:rPr baseline="30000" lang="en-US">
                <a:latin typeface="Asap Condensed"/>
                <a:ea typeface="Asap Condensed"/>
                <a:cs typeface="Asap Condensed"/>
                <a:sym typeface="Asap Condensed"/>
              </a:rPr>
              <a:t>T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in image 1: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Its corresponding point [x, y, 1]</a:t>
            </a:r>
            <a:r>
              <a:rPr baseline="30000" lang="en-US">
                <a:latin typeface="Asap Condensed"/>
                <a:ea typeface="Asap Condensed"/>
                <a:cs typeface="Asap Condensed"/>
                <a:sym typeface="Asap Condensed"/>
              </a:rPr>
              <a:t>T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in image 2 must satisfy: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descr="Shape&#10;&#10;Description automatically generated with medium confidence" id="927" name="Google Shape;9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051" y="1335787"/>
            <a:ext cx="4519669" cy="1483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928" name="Google Shape;92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6142" y="4749694"/>
            <a:ext cx="1258203" cy="557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929" name="Google Shape;92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8395" y="4287393"/>
            <a:ext cx="3624911" cy="1483613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24"/>
          <p:cNvSpPr/>
          <p:nvPr/>
        </p:nvSpPr>
        <p:spPr>
          <a:xfrm>
            <a:off x="6818810" y="4838699"/>
            <a:ext cx="533400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600" y="76200"/>
            <a:ext cx="7289800" cy="28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26"/>
          <p:cNvSpPr txBox="1"/>
          <p:nvPr/>
        </p:nvSpPr>
        <p:spPr>
          <a:xfrm>
            <a:off x="4572922" y="2848831"/>
            <a:ext cx="297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Original stereo pair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grpSp>
        <p:nvGrpSpPr>
          <p:cNvPr id="937" name="Google Shape;937;p26"/>
          <p:cNvGrpSpPr/>
          <p:nvPr/>
        </p:nvGrpSpPr>
        <p:grpSpPr>
          <a:xfrm>
            <a:off x="2540251" y="3476770"/>
            <a:ext cx="7162800" cy="3076430"/>
            <a:chOff x="2540251" y="3476770"/>
            <a:chExt cx="7162800" cy="3076430"/>
          </a:xfrm>
        </p:grpSpPr>
        <p:pic>
          <p:nvPicPr>
            <p:cNvPr id="938" name="Google Shape;938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40251" y="3476770"/>
              <a:ext cx="7162800" cy="3076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9" name="Google Shape;939;p26"/>
            <p:cNvSpPr txBox="1"/>
            <p:nvPr/>
          </p:nvSpPr>
          <p:spPr>
            <a:xfrm>
              <a:off x="4572001" y="6019800"/>
              <a:ext cx="2744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After rectification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  <p:pic>
        <p:nvPicPr>
          <p:cNvPr descr="Shape&#10;&#10;Description automatically generated with medium confidence" id="940" name="Google Shape;94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98048" y="4999524"/>
            <a:ext cx="1002075" cy="44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c5dfbfb38b_0_35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Rectified case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946" name="Google Shape;946;g2c5dfbfb38b_0_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872" y="5006948"/>
            <a:ext cx="1851628" cy="4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g2c5dfbfb38b_0_3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9939" y="5607678"/>
            <a:ext cx="3200402" cy="516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8" name="Google Shape;948;g2c5dfbfb38b_0_351"/>
          <p:cNvGrpSpPr/>
          <p:nvPr/>
        </p:nvGrpSpPr>
        <p:grpSpPr>
          <a:xfrm>
            <a:off x="6095993" y="4766113"/>
            <a:ext cx="5269730" cy="1616662"/>
            <a:chOff x="6095993" y="4766113"/>
            <a:chExt cx="5269730" cy="1616662"/>
          </a:xfrm>
        </p:grpSpPr>
        <p:pic>
          <p:nvPicPr>
            <p:cNvPr id="949" name="Google Shape;949;g2c5dfbfb38b_0_351"/>
            <p:cNvPicPr preferRelativeResize="0"/>
            <p:nvPr/>
          </p:nvPicPr>
          <p:blipFill rotWithShape="1">
            <a:blip r:embed="rId5">
              <a:alphaModFix/>
            </a:blip>
            <a:srcRect b="0" l="0" r="72703" t="0"/>
            <a:stretch/>
          </p:blipFill>
          <p:spPr>
            <a:xfrm>
              <a:off x="6095993" y="4766125"/>
              <a:ext cx="1008275" cy="161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0" name="Google Shape;950;g2c5dfbfb38b_0_351"/>
            <p:cNvPicPr preferRelativeResize="0"/>
            <p:nvPr/>
          </p:nvPicPr>
          <p:blipFill rotWithShape="1">
            <a:blip r:embed="rId6">
              <a:alphaModFix/>
            </a:blip>
            <a:srcRect b="0" l="19705" r="41754" t="0"/>
            <a:stretch/>
          </p:blipFill>
          <p:spPr>
            <a:xfrm>
              <a:off x="7052126" y="5275558"/>
              <a:ext cx="1073450" cy="56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g2c5dfbfb38b_0_351"/>
            <p:cNvPicPr preferRelativeResize="0"/>
            <p:nvPr/>
          </p:nvPicPr>
          <p:blipFill rotWithShape="1">
            <a:blip r:embed="rId5">
              <a:alphaModFix/>
            </a:blip>
            <a:srcRect b="0" l="12279" r="0" t="0"/>
            <a:stretch/>
          </p:blipFill>
          <p:spPr>
            <a:xfrm>
              <a:off x="8125574" y="4766113"/>
              <a:ext cx="3240149" cy="1616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52" name="Google Shape;952;g2c5dfbfb38b_0_3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5988" y="1449625"/>
            <a:ext cx="5420021" cy="328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Stereo image rectification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959" name="Google Shape;959;p25"/>
          <p:cNvSpPr txBox="1"/>
          <p:nvPr>
            <p:ph idx="1" type="body"/>
          </p:nvPr>
        </p:nvSpPr>
        <p:spPr>
          <a:xfrm>
            <a:off x="335800" y="1417650"/>
            <a:ext cx="6703800" cy="4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Reproject image planes onto a common plane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 Condensed"/>
              <a:buChar char="–"/>
            </a:pPr>
            <a:r>
              <a:rPr lang="en-US" sz="1800">
                <a:latin typeface="Asap Condensed"/>
                <a:ea typeface="Asap Condensed"/>
                <a:cs typeface="Asap Condensed"/>
                <a:sym typeface="Asap Condensed"/>
              </a:rPr>
              <a:t>Plane parallel to the line between optical centers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Pixel motion is </a:t>
            </a:r>
            <a:r>
              <a:rPr lang="en-US" sz="2400" u="sng">
                <a:latin typeface="Asap Condensed"/>
                <a:ea typeface="Asap Condensed"/>
                <a:cs typeface="Asap Condensed"/>
                <a:sym typeface="Asap Condensed"/>
              </a:rPr>
              <a:t>horizontal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after this transformation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Two homographies, one for each input image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 Condensed"/>
              <a:buChar char="–"/>
            </a:pPr>
            <a:r>
              <a:rPr lang="en-US" sz="1800">
                <a:latin typeface="Asap Condensed"/>
                <a:ea typeface="Asap Condensed"/>
                <a:cs typeface="Asap Condensed"/>
                <a:sym typeface="Asap Condensed"/>
              </a:rPr>
              <a:t>C. Loop and Z. Zhang. </a:t>
            </a:r>
            <a:r>
              <a:rPr lang="en-US" sz="1800" u="sng">
                <a:solidFill>
                  <a:schemeClr val="hlink"/>
                </a:solidFill>
                <a:latin typeface="Asap Condensed"/>
                <a:ea typeface="Asap Condensed"/>
                <a:cs typeface="Asap Condensed"/>
                <a:sym typeface="Asap Condensed"/>
                <a:hlinkClick r:id="rId3"/>
              </a:rPr>
              <a:t>Computing Rectifying Homographies for Stereo Vision</a:t>
            </a:r>
            <a:r>
              <a:rPr lang="en-US" sz="1800">
                <a:latin typeface="Asap Condensed"/>
                <a:ea typeface="Asap Condensed"/>
                <a:cs typeface="Asap Condensed"/>
                <a:sym typeface="Asap Condensed"/>
              </a:rPr>
              <a:t>. CVPR 1999.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grpSp>
        <p:nvGrpSpPr>
          <p:cNvPr id="960" name="Google Shape;960;p25"/>
          <p:cNvGrpSpPr/>
          <p:nvPr/>
        </p:nvGrpSpPr>
        <p:grpSpPr>
          <a:xfrm>
            <a:off x="6996550" y="752438"/>
            <a:ext cx="4625976" cy="5519738"/>
            <a:chOff x="6111875" y="771813"/>
            <a:chExt cx="4625976" cy="5519738"/>
          </a:xfrm>
        </p:grpSpPr>
        <p:sp>
          <p:nvSpPr>
            <p:cNvPr id="961" name="Google Shape;961;p25"/>
            <p:cNvSpPr/>
            <p:nvPr/>
          </p:nvSpPr>
          <p:spPr>
            <a:xfrm>
              <a:off x="6111875" y="4075401"/>
              <a:ext cx="393700" cy="387350"/>
            </a:xfrm>
            <a:custGeom>
              <a:rect b="b" l="l" r="r" t="t"/>
              <a:pathLst>
                <a:path extrusionOk="0" h="244" w="279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25"/>
            <p:cNvSpPr/>
            <p:nvPr/>
          </p:nvSpPr>
          <p:spPr>
            <a:xfrm rot="720000">
              <a:off x="6311900" y="4091277"/>
              <a:ext cx="211138" cy="236537"/>
            </a:xfrm>
            <a:custGeom>
              <a:rect b="b" l="l" r="r" t="t"/>
              <a:pathLst>
                <a:path extrusionOk="0" fill="none" h="21600" w="21745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extrusionOk="0" h="21600" w="21745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63" name="Google Shape;963;p25"/>
            <p:cNvCxnSpPr/>
            <p:nvPr/>
          </p:nvCxnSpPr>
          <p:spPr>
            <a:xfrm flipH="1">
              <a:off x="6111876" y="3910301"/>
              <a:ext cx="303213" cy="55086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64" name="Google Shape;964;p25"/>
            <p:cNvSpPr/>
            <p:nvPr/>
          </p:nvSpPr>
          <p:spPr>
            <a:xfrm rot="-1860000">
              <a:off x="6389688" y="4096038"/>
              <a:ext cx="100012" cy="19843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65" name="Google Shape;965;p25"/>
            <p:cNvCxnSpPr/>
            <p:nvPr/>
          </p:nvCxnSpPr>
          <p:spPr>
            <a:xfrm flipH="1" rot="10800000">
              <a:off x="6111876" y="4316701"/>
              <a:ext cx="555625" cy="14446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66" name="Google Shape;966;p25"/>
            <p:cNvSpPr/>
            <p:nvPr/>
          </p:nvSpPr>
          <p:spPr>
            <a:xfrm>
              <a:off x="9059864" y="771813"/>
              <a:ext cx="1220787" cy="839788"/>
            </a:xfrm>
            <a:custGeom>
              <a:rect b="b" l="l" r="r" t="t"/>
              <a:pathLst>
                <a:path extrusionOk="0" h="529" w="865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67" name="Google Shape;967;p25"/>
            <p:cNvCxnSpPr/>
            <p:nvPr/>
          </p:nvCxnSpPr>
          <p:spPr>
            <a:xfrm>
              <a:off x="6469063" y="4124613"/>
              <a:ext cx="3251200" cy="18288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8" name="Google Shape;968;p25"/>
            <p:cNvCxnSpPr/>
            <p:nvPr/>
          </p:nvCxnSpPr>
          <p:spPr>
            <a:xfrm flipH="1" rot="10800000">
              <a:off x="7789863" y="1076613"/>
              <a:ext cx="1795462" cy="17716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69" name="Google Shape;969;p25"/>
            <p:cNvSpPr/>
            <p:nvPr/>
          </p:nvSpPr>
          <p:spPr>
            <a:xfrm>
              <a:off x="6400800" y="1533813"/>
              <a:ext cx="1695450" cy="1601788"/>
            </a:xfrm>
            <a:custGeom>
              <a:rect b="b" l="l" r="r" t="t"/>
              <a:pathLst>
                <a:path extrusionOk="0" h="1009" w="1201">
                  <a:moveTo>
                    <a:pt x="336" y="576"/>
                  </a:moveTo>
                  <a:lnTo>
                    <a:pt x="1200" y="1008"/>
                  </a:lnTo>
                  <a:lnTo>
                    <a:pt x="864" y="432"/>
                  </a:lnTo>
                  <a:lnTo>
                    <a:pt x="0" y="0"/>
                  </a:lnTo>
                  <a:lnTo>
                    <a:pt x="336" y="576"/>
                  </a:lnTo>
                </a:path>
              </a:pathLst>
            </a:custGeom>
            <a:solidFill>
              <a:srgbClr val="919191"/>
            </a:solidFill>
            <a:ln cap="rnd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70" name="Google Shape;970;p25"/>
            <p:cNvCxnSpPr/>
            <p:nvPr/>
          </p:nvCxnSpPr>
          <p:spPr>
            <a:xfrm rot="10800000">
              <a:off x="9585326" y="1076613"/>
              <a:ext cx="66675" cy="2438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1" name="Google Shape;971;p25"/>
            <p:cNvCxnSpPr/>
            <p:nvPr/>
          </p:nvCxnSpPr>
          <p:spPr>
            <a:xfrm flipH="1" rot="10800000">
              <a:off x="7112001" y="2829213"/>
              <a:ext cx="677863" cy="6667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72" name="Google Shape;972;p25"/>
            <p:cNvSpPr/>
            <p:nvPr/>
          </p:nvSpPr>
          <p:spPr>
            <a:xfrm>
              <a:off x="6265864" y="2305338"/>
              <a:ext cx="1220787" cy="2001838"/>
            </a:xfrm>
            <a:custGeom>
              <a:rect b="b" l="l" r="r" t="t"/>
              <a:pathLst>
                <a:path extrusionOk="0" h="1261" w="865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cap="rnd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9178926" y="2829213"/>
              <a:ext cx="1558925" cy="1525588"/>
            </a:xfrm>
            <a:custGeom>
              <a:rect b="b" l="l" r="r" t="t"/>
              <a:pathLst>
                <a:path extrusionOk="0" h="961" w="1105">
                  <a:moveTo>
                    <a:pt x="0" y="202"/>
                  </a:moveTo>
                  <a:lnTo>
                    <a:pt x="0" y="960"/>
                  </a:lnTo>
                  <a:lnTo>
                    <a:pt x="1104" y="758"/>
                  </a:lnTo>
                  <a:lnTo>
                    <a:pt x="1104" y="0"/>
                  </a:lnTo>
                  <a:lnTo>
                    <a:pt x="0" y="202"/>
                  </a:lnTo>
                </a:path>
              </a:pathLst>
            </a:custGeom>
            <a:solidFill>
              <a:srgbClr val="919191"/>
            </a:solidFill>
            <a:ln cap="rnd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74" name="Google Shape;974;p25"/>
            <p:cNvCxnSpPr/>
            <p:nvPr/>
          </p:nvCxnSpPr>
          <p:spPr>
            <a:xfrm rot="10800000">
              <a:off x="9652001" y="3515013"/>
              <a:ext cx="34925" cy="14287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75" name="Google Shape;975;p25"/>
            <p:cNvSpPr/>
            <p:nvPr/>
          </p:nvSpPr>
          <p:spPr>
            <a:xfrm>
              <a:off x="9382125" y="4023013"/>
              <a:ext cx="1220788" cy="2001838"/>
            </a:xfrm>
            <a:custGeom>
              <a:rect b="b" l="l" r="r" t="t"/>
              <a:pathLst>
                <a:path extrusionOk="0" h="1261" w="865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cap="rnd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76" name="Google Shape;976;p25"/>
            <p:cNvCxnSpPr/>
            <p:nvPr/>
          </p:nvCxnSpPr>
          <p:spPr>
            <a:xfrm flipH="1" rot="10800000">
              <a:off x="6469064" y="3495963"/>
              <a:ext cx="642937" cy="6286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7" name="Google Shape;977;p25"/>
            <p:cNvCxnSpPr/>
            <p:nvPr/>
          </p:nvCxnSpPr>
          <p:spPr>
            <a:xfrm rot="10800000">
              <a:off x="9686925" y="4943763"/>
              <a:ext cx="33338" cy="10096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78" name="Google Shape;978;p25"/>
            <p:cNvSpPr/>
            <p:nvPr/>
          </p:nvSpPr>
          <p:spPr>
            <a:xfrm>
              <a:off x="9625013" y="3483263"/>
              <a:ext cx="55562" cy="63500"/>
            </a:xfrm>
            <a:prstGeom prst="ellipse">
              <a:avLst/>
            </a:prstGeom>
            <a:solidFill>
              <a:srgbClr val="037C03"/>
            </a:solidFill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7761288" y="2816513"/>
              <a:ext cx="57150" cy="63500"/>
            </a:xfrm>
            <a:prstGeom prst="ellipse">
              <a:avLst/>
            </a:prstGeom>
            <a:solidFill>
              <a:srgbClr val="037C03"/>
            </a:solidFill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9363075" y="5904201"/>
              <a:ext cx="393700" cy="387350"/>
            </a:xfrm>
            <a:custGeom>
              <a:rect b="b" l="l" r="r" t="t"/>
              <a:pathLst>
                <a:path extrusionOk="0" h="244" w="279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25"/>
            <p:cNvSpPr/>
            <p:nvPr/>
          </p:nvSpPr>
          <p:spPr>
            <a:xfrm rot="720000">
              <a:off x="9563100" y="5920077"/>
              <a:ext cx="211138" cy="236537"/>
            </a:xfrm>
            <a:custGeom>
              <a:rect b="b" l="l" r="r" t="t"/>
              <a:pathLst>
                <a:path extrusionOk="0" fill="none" h="21600" w="21745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extrusionOk="0" h="21600" w="21745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82" name="Google Shape;982;p25"/>
            <p:cNvCxnSpPr/>
            <p:nvPr/>
          </p:nvCxnSpPr>
          <p:spPr>
            <a:xfrm flipH="1">
              <a:off x="9363076" y="5739101"/>
              <a:ext cx="303213" cy="55086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83" name="Google Shape;983;p25"/>
            <p:cNvSpPr/>
            <p:nvPr/>
          </p:nvSpPr>
          <p:spPr>
            <a:xfrm rot="-1860000">
              <a:off x="9640888" y="5924838"/>
              <a:ext cx="100012" cy="19843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84" name="Google Shape;984;p25"/>
            <p:cNvCxnSpPr/>
            <p:nvPr/>
          </p:nvCxnSpPr>
          <p:spPr>
            <a:xfrm flipH="1" rot="10800000">
              <a:off x="9363076" y="6145501"/>
              <a:ext cx="555625" cy="14446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5" name="Google Shape;985;p25"/>
            <p:cNvCxnSpPr/>
            <p:nvPr/>
          </p:nvCxnSpPr>
          <p:spPr>
            <a:xfrm>
              <a:off x="7494589" y="2972089"/>
              <a:ext cx="1893887" cy="10461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86" name="Google Shape;986;p25"/>
            <p:cNvCxnSpPr/>
            <p:nvPr/>
          </p:nvCxnSpPr>
          <p:spPr>
            <a:xfrm>
              <a:off x="7486650" y="4302414"/>
              <a:ext cx="1893888" cy="10461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87" name="Google Shape;987;p25"/>
            <p:cNvCxnSpPr/>
            <p:nvPr/>
          </p:nvCxnSpPr>
          <p:spPr>
            <a:xfrm>
              <a:off x="6265864" y="3022888"/>
              <a:ext cx="1209675" cy="668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8" name="Google Shape;988;p25"/>
            <p:cNvCxnSpPr/>
            <p:nvPr/>
          </p:nvCxnSpPr>
          <p:spPr>
            <a:xfrm>
              <a:off x="9398001" y="4769138"/>
              <a:ext cx="1209675" cy="668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9" name="Google Shape;989;p25"/>
            <p:cNvCxnSpPr/>
            <p:nvPr/>
          </p:nvCxnSpPr>
          <p:spPr>
            <a:xfrm>
              <a:off x="7494589" y="3708689"/>
              <a:ext cx="1893887" cy="10461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990" name="Google Shape;990;p25"/>
            <p:cNvSpPr/>
            <p:nvPr/>
          </p:nvSpPr>
          <p:spPr>
            <a:xfrm>
              <a:off x="9658350" y="4896138"/>
              <a:ext cx="57150" cy="63500"/>
            </a:xfrm>
            <a:prstGeom prst="ellipse">
              <a:avLst/>
            </a:prstGeom>
            <a:solidFill>
              <a:srgbClr val="037C03"/>
            </a:solidFill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7083425" y="3464213"/>
              <a:ext cx="57150" cy="63500"/>
            </a:xfrm>
            <a:prstGeom prst="ellipse">
              <a:avLst/>
            </a:prstGeom>
            <a:solidFill>
              <a:srgbClr val="037C03"/>
            </a:solidFill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Questions?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997" name="Google Shape;997;p2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Estimating F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03" name="Google Shape;1003;p29"/>
          <p:cNvSpPr txBox="1"/>
          <p:nvPr>
            <p:ph idx="1" type="body"/>
          </p:nvPr>
        </p:nvSpPr>
        <p:spPr>
          <a:xfrm>
            <a:off x="990600" y="4572001"/>
            <a:ext cx="10210800" cy="2239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If we don’t know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K</a:t>
            </a:r>
            <a:r>
              <a:rPr baseline="-25000" lang="en-US">
                <a:latin typeface="Asap Condensed"/>
                <a:ea typeface="Asap Condensed"/>
                <a:cs typeface="Asap Condensed"/>
                <a:sym typeface="Asap Condensed"/>
              </a:rPr>
              <a:t>1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,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K</a:t>
            </a:r>
            <a:r>
              <a:rPr baseline="-25000" lang="en-US">
                <a:latin typeface="Asap Condensed"/>
                <a:ea typeface="Asap Condensed"/>
                <a:cs typeface="Asap Condensed"/>
                <a:sym typeface="Asap Condensed"/>
              </a:rPr>
              <a:t>2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,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, or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t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, can we estimate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F 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for two images?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Yes, given enough correspondences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1004" name="Google Shape;10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600200"/>
            <a:ext cx="33528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05" name="Google Shape;100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1600200"/>
            <a:ext cx="33528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0"/>
          <p:cNvSpPr txBox="1"/>
          <p:nvPr>
            <p:ph idx="1" type="body"/>
          </p:nvPr>
        </p:nvSpPr>
        <p:spPr>
          <a:xfrm>
            <a:off x="1981200" y="1379093"/>
            <a:ext cx="8147050" cy="33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The fundamental matrix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F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is defined by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  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12" name="Google Shape;1012;p30"/>
          <p:cNvSpPr txBox="1"/>
          <p:nvPr>
            <p:ph idx="2" type="body"/>
          </p:nvPr>
        </p:nvSpPr>
        <p:spPr>
          <a:xfrm>
            <a:off x="5087938" y="2027238"/>
            <a:ext cx="2232000" cy="728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 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2424114" y="2818955"/>
            <a:ext cx="69396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for any pair of matches x and x’ in two images.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92314" y="3812730"/>
            <a:ext cx="51384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51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Let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x</a:t>
            </a: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=(</a:t>
            </a:r>
            <a:r>
              <a:rPr b="0" i="1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u,v,1</a:t>
            </a: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x</a:t>
            </a: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’=(</a:t>
            </a:r>
            <a:r>
              <a:rPr b="0" i="1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u’,v’,1</a:t>
            </a: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15" name="Google Shape;1015;p30"/>
          <p:cNvSpPr txBox="1"/>
          <p:nvPr/>
        </p:nvSpPr>
        <p:spPr>
          <a:xfrm>
            <a:off x="6234238" y="3365538"/>
            <a:ext cx="3894000" cy="1467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2351089" y="4692205"/>
            <a:ext cx="52275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each match gives a linear equation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17" name="Google Shape;1017;p30"/>
          <p:cNvSpPr txBox="1"/>
          <p:nvPr/>
        </p:nvSpPr>
        <p:spPr>
          <a:xfrm>
            <a:off x="1295400" y="5546280"/>
            <a:ext cx="9829800" cy="469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817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18" name="Google Shape;1018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Estimating F – 8-point algorithm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1"/>
          <p:cNvSpPr txBox="1"/>
          <p:nvPr/>
        </p:nvSpPr>
        <p:spPr>
          <a:xfrm>
            <a:off x="1529556" y="1353313"/>
            <a:ext cx="9132900" cy="3862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1"/>
          <p:cNvSpPr txBox="1"/>
          <p:nvPr>
            <p:ph idx="1" type="body"/>
          </p:nvPr>
        </p:nvSpPr>
        <p:spPr>
          <a:xfrm>
            <a:off x="381000" y="5229224"/>
            <a:ext cx="11430000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Like with homographies, instead of solving                         ,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we seek unit length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f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to minimize </a:t>
            </a:r>
            <a:r>
              <a:rPr lang="en-US" sz="2600"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||</a:t>
            </a:r>
            <a:r>
              <a:rPr lang="en-US" sz="2600"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600">
                <a:latin typeface="Merriweather"/>
                <a:ea typeface="Merriweather"/>
                <a:cs typeface="Merriweather"/>
                <a:sym typeface="Merriweather"/>
              </a:rPr>
              <a:t>Af </a:t>
            </a:r>
            <a:r>
              <a:rPr lang="en-US" sz="2600"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||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: least eigenvector of               .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26" name="Google Shape;1026;p31"/>
          <p:cNvSpPr txBox="1"/>
          <p:nvPr/>
        </p:nvSpPr>
        <p:spPr>
          <a:xfrm>
            <a:off x="7270665" y="5229225"/>
            <a:ext cx="1528500" cy="457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2255" l="-29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1"/>
          <p:cNvSpPr txBox="1"/>
          <p:nvPr/>
        </p:nvSpPr>
        <p:spPr>
          <a:xfrm>
            <a:off x="9751687" y="5738824"/>
            <a:ext cx="897000" cy="457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8-point algorithm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29" name="Google Shape;1029;p31"/>
          <p:cNvSpPr txBox="1"/>
          <p:nvPr/>
        </p:nvSpPr>
        <p:spPr>
          <a:xfrm>
            <a:off x="4355414" y="4727030"/>
            <a:ext cx="550200" cy="584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31"/>
          <p:cNvSpPr txBox="1"/>
          <p:nvPr/>
        </p:nvSpPr>
        <p:spPr>
          <a:xfrm>
            <a:off x="9000331" y="4793877"/>
            <a:ext cx="450764" cy="58477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-277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Back to stereo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1981200" y="4648201"/>
            <a:ext cx="8229600" cy="147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Where do epipolar lines come from?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descr="lincoln_full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1444626"/>
            <a:ext cx="5029200" cy="2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/>
          <p:nvPr/>
        </p:nvSpPr>
        <p:spPr>
          <a:xfrm>
            <a:off x="7358063" y="3468688"/>
            <a:ext cx="76200" cy="762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4876800" y="3349625"/>
            <a:ext cx="2667000" cy="304800"/>
            <a:chOff x="2112" y="1872"/>
            <a:chExt cx="1680" cy="192"/>
          </a:xfrm>
        </p:grpSpPr>
        <p:sp>
          <p:nvSpPr>
            <p:cNvPr id="122" name="Google Shape;122;p5"/>
            <p:cNvSpPr/>
            <p:nvPr/>
          </p:nvSpPr>
          <p:spPr>
            <a:xfrm>
              <a:off x="2112" y="1872"/>
              <a:ext cx="192" cy="192"/>
            </a:xfrm>
            <a:prstGeom prst="rect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3600" y="1872"/>
              <a:ext cx="192" cy="192"/>
            </a:xfrm>
            <a:prstGeom prst="rect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124" name="Google Shape;124;p5"/>
          <p:cNvCxnSpPr/>
          <p:nvPr/>
        </p:nvCxnSpPr>
        <p:spPr>
          <a:xfrm>
            <a:off x="3581400" y="3505200"/>
            <a:ext cx="502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5" name="Google Shape;125;p5"/>
          <p:cNvSpPr/>
          <p:nvPr/>
        </p:nvSpPr>
        <p:spPr>
          <a:xfrm>
            <a:off x="4996542" y="3472542"/>
            <a:ext cx="76200" cy="762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8-point algorithm – Problem?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37" name="Google Shape;1037;p3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F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should have rank 2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To enforce that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F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is of rank 2,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F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is replaced by </a:t>
            </a: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F</a:t>
            </a: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’ that minimizes                subject to the rank constraint.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38" name="Google Shape;1038;p32"/>
          <p:cNvSpPr txBox="1"/>
          <p:nvPr/>
        </p:nvSpPr>
        <p:spPr>
          <a:xfrm>
            <a:off x="10013200" y="2196237"/>
            <a:ext cx="2027100" cy="550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32"/>
          <p:cNvSpPr/>
          <p:nvPr/>
        </p:nvSpPr>
        <p:spPr>
          <a:xfrm>
            <a:off x="936626" y="3276600"/>
            <a:ext cx="10036200" cy="29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 Condensed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This is achieved by SVD. Let                                  , where 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                                                            , let 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  then                                is the solution (closest rank-2 matrix to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F</a:t>
            </a:r>
            <a:r>
              <a:rPr b="0" i="0" lang="en-US" sz="2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40" name="Google Shape;1040;p32"/>
          <p:cNvSpPr txBox="1"/>
          <p:nvPr/>
        </p:nvSpPr>
        <p:spPr>
          <a:xfrm>
            <a:off x="4958316" y="3268458"/>
            <a:ext cx="1903500" cy="52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32"/>
          <p:cNvSpPr txBox="1"/>
          <p:nvPr/>
        </p:nvSpPr>
        <p:spPr>
          <a:xfrm>
            <a:off x="1437986" y="3971157"/>
            <a:ext cx="2808300" cy="1568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32"/>
          <p:cNvSpPr txBox="1"/>
          <p:nvPr/>
        </p:nvSpPr>
        <p:spPr>
          <a:xfrm>
            <a:off x="4609450" y="3913057"/>
            <a:ext cx="2625600" cy="1568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32"/>
          <p:cNvSpPr txBox="1"/>
          <p:nvPr/>
        </p:nvSpPr>
        <p:spPr>
          <a:xfrm>
            <a:off x="1740834" y="5827834"/>
            <a:ext cx="2046300" cy="5271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1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8-point algorithm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50" name="Google Shape;1050;p3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Courier New"/>
              <a:buNone/>
            </a:pPr>
            <a:r>
              <a:rPr lang="en-US" sz="1800">
                <a:solidFill>
                  <a:srgbClr val="3333FF"/>
                </a:solidFill>
                <a:latin typeface="Courier New"/>
                <a:ea typeface="Courier New"/>
                <a:cs typeface="Courier New"/>
                <a:sym typeface="Courier New"/>
              </a:rPr>
              <a:t>% Build the constraint matrix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A = [x2(1,:)'.*x1(1,:)'  x2(1,:)'.*x1(2,:)'  x2(1,:)' ...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x2(2,:)'.*x1(1,:)'  x2(2,:)'.*x1(2,:)'  x2(2,:)' ...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x1(1,:)'            x1(2,:)'          ones(npts,1) ];    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[U,D,V] = svd(A);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Courier New"/>
              <a:buNone/>
            </a:pPr>
            <a:r>
              <a:rPr lang="en-US" sz="1800">
                <a:solidFill>
                  <a:srgbClr val="3333FF"/>
                </a:solidFill>
                <a:latin typeface="Courier New"/>
                <a:ea typeface="Courier New"/>
                <a:cs typeface="Courier New"/>
                <a:sym typeface="Courier New"/>
              </a:rPr>
              <a:t>% Extract fundamental matrix from the column of V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Courier New"/>
              <a:buNone/>
            </a:pPr>
            <a:r>
              <a:rPr lang="en-US" sz="1800">
                <a:solidFill>
                  <a:srgbClr val="3333FF"/>
                </a:solidFill>
                <a:latin typeface="Courier New"/>
                <a:ea typeface="Courier New"/>
                <a:cs typeface="Courier New"/>
                <a:sym typeface="Courier New"/>
              </a:rPr>
              <a:t>% corresponding to the smallest singular value.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 = reshape(V(:,9),3,3)';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Courier New"/>
              <a:buNone/>
            </a:pPr>
            <a:r>
              <a:rPr lang="en-US" sz="1800">
                <a:solidFill>
                  <a:srgbClr val="3333FF"/>
                </a:solidFill>
                <a:latin typeface="Courier New"/>
                <a:ea typeface="Courier New"/>
                <a:cs typeface="Courier New"/>
                <a:sym typeface="Courier New"/>
              </a:rPr>
              <a:t>% Enforce rank2 constraint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[U,D,V] = svd(F);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 = U*diag([D(1,1) D(2,2) 0])*V';</a:t>
            </a:r>
            <a:endParaRPr/>
          </a:p>
        </p:txBody>
      </p:sp>
      <p:pic>
        <p:nvPicPr>
          <p:cNvPr id="1051" name="Google Shape;10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7950" y="4771773"/>
            <a:ext cx="3209549" cy="1476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052" name="Google Shape;1052;p33"/>
          <p:cNvSpPr txBox="1"/>
          <p:nvPr/>
        </p:nvSpPr>
        <p:spPr>
          <a:xfrm>
            <a:off x="8389125" y="4683500"/>
            <a:ext cx="33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CC412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SVD of A (V is orthogonal)</a:t>
            </a:r>
            <a:endParaRPr b="0" i="0" sz="2300" u="none" cap="none" strike="noStrike">
              <a:solidFill>
                <a:srgbClr val="CC412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53" name="Google Shape;1053;p33"/>
          <p:cNvSpPr txBox="1"/>
          <p:nvPr/>
        </p:nvSpPr>
        <p:spPr>
          <a:xfrm>
            <a:off x="8670175" y="5774025"/>
            <a:ext cx="3952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CC412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Eigen decomposition of A</a:t>
            </a:r>
            <a:r>
              <a:rPr b="0" baseline="30000" i="0" lang="en-US" sz="2300" u="none" cap="none" strike="noStrike">
                <a:solidFill>
                  <a:srgbClr val="CC412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</a:t>
            </a:r>
            <a:r>
              <a:rPr b="0" i="0" lang="en-US" sz="2300" u="none" cap="none" strike="noStrike">
                <a:solidFill>
                  <a:srgbClr val="CC412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</a:t>
            </a:r>
            <a:endParaRPr b="0" i="0" sz="2300" u="none" cap="none" strike="noStrike">
              <a:solidFill>
                <a:srgbClr val="CC412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8-point algorithm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60" name="Google Shape;1060;p3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Pros: linear, easy to implement and fast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Cons: sensitive to noise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5"/>
          <p:cNvSpPr txBox="1"/>
          <p:nvPr/>
        </p:nvSpPr>
        <p:spPr>
          <a:xfrm>
            <a:off x="1154114" y="1209676"/>
            <a:ext cx="9209100" cy="368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Problem with 8-point algorithm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68" name="Google Shape;1068;p35"/>
          <p:cNvSpPr txBox="1"/>
          <p:nvPr/>
        </p:nvSpPr>
        <p:spPr>
          <a:xfrm>
            <a:off x="1296988" y="3733799"/>
            <a:ext cx="81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~10000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9" name="Google Shape;1069;p35"/>
          <p:cNvSpPr txBox="1"/>
          <p:nvPr/>
        </p:nvSpPr>
        <p:spPr>
          <a:xfrm>
            <a:off x="2282825" y="3733799"/>
            <a:ext cx="84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~10000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0" name="Google Shape;1070;p35"/>
          <p:cNvSpPr txBox="1"/>
          <p:nvPr/>
        </p:nvSpPr>
        <p:spPr>
          <a:xfrm>
            <a:off x="4059238" y="3733799"/>
            <a:ext cx="81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~10000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1" name="Google Shape;1071;p35"/>
          <p:cNvSpPr txBox="1"/>
          <p:nvPr/>
        </p:nvSpPr>
        <p:spPr>
          <a:xfrm>
            <a:off x="5049837" y="3733799"/>
            <a:ext cx="81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~10000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2" name="Google Shape;1072;p35"/>
          <p:cNvSpPr txBox="1"/>
          <p:nvPr/>
        </p:nvSpPr>
        <p:spPr>
          <a:xfrm>
            <a:off x="3278188" y="3733799"/>
            <a:ext cx="60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~100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3" name="Google Shape;1073;p35"/>
          <p:cNvSpPr txBox="1"/>
          <p:nvPr/>
        </p:nvSpPr>
        <p:spPr>
          <a:xfrm>
            <a:off x="7354887" y="3733799"/>
            <a:ext cx="64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~100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4" name="Google Shape;1074;p35"/>
          <p:cNvSpPr txBox="1"/>
          <p:nvPr/>
        </p:nvSpPr>
        <p:spPr>
          <a:xfrm>
            <a:off x="8116887" y="373379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5" name="Google Shape;1075;p35"/>
          <p:cNvSpPr txBox="1"/>
          <p:nvPr/>
        </p:nvSpPr>
        <p:spPr>
          <a:xfrm>
            <a:off x="6016732" y="3733799"/>
            <a:ext cx="6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~100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6" name="Google Shape;1076;p35"/>
          <p:cNvSpPr txBox="1"/>
          <p:nvPr/>
        </p:nvSpPr>
        <p:spPr>
          <a:xfrm>
            <a:off x="6707187" y="3733799"/>
            <a:ext cx="60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~100</a:t>
            </a:r>
            <a:endParaRPr b="0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7" name="Google Shape;1077;p35"/>
          <p:cNvSpPr txBox="1"/>
          <p:nvPr/>
        </p:nvSpPr>
        <p:spPr>
          <a:xfrm>
            <a:off x="2370150" y="5103300"/>
            <a:ext cx="379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Orders of magnitude difference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between column of data matrix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→ least-squares yields poor results</a:t>
            </a:r>
            <a:endParaRPr b="0" i="0" sz="1800" u="none" cap="none" strike="noStrike">
              <a:solidFill>
                <a:srgbClr val="FF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descr="Warning with solid fill" id="1078" name="Google Shape;107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7000" y="508835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Normalized 8-point algorithm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2209800" y="3613856"/>
            <a:ext cx="2590800" cy="167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86" name="Google Shape;1086;p36"/>
          <p:cNvCxnSpPr/>
          <p:nvPr/>
        </p:nvCxnSpPr>
        <p:spPr>
          <a:xfrm>
            <a:off x="2209800" y="5290256"/>
            <a:ext cx="914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087" name="Google Shape;1087;p36"/>
          <p:cNvCxnSpPr/>
          <p:nvPr/>
        </p:nvCxnSpPr>
        <p:spPr>
          <a:xfrm rot="-5400000">
            <a:off x="1753394" y="4832262"/>
            <a:ext cx="914400" cy="158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1088" name="Google Shape;1088;p36"/>
          <p:cNvSpPr txBox="1"/>
          <p:nvPr/>
        </p:nvSpPr>
        <p:spPr>
          <a:xfrm>
            <a:off x="1905001" y="5214057"/>
            <a:ext cx="66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(0,0)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89" name="Google Shape;1089;p36"/>
          <p:cNvSpPr txBox="1"/>
          <p:nvPr/>
        </p:nvSpPr>
        <p:spPr>
          <a:xfrm>
            <a:off x="4191001" y="3232857"/>
            <a:ext cx="11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(700,500)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90" name="Google Shape;1090;p36"/>
          <p:cNvSpPr txBox="1"/>
          <p:nvPr/>
        </p:nvSpPr>
        <p:spPr>
          <a:xfrm>
            <a:off x="4267201" y="5214057"/>
            <a:ext cx="9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(700,0)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91" name="Google Shape;1091;p36"/>
          <p:cNvSpPr txBox="1"/>
          <p:nvPr/>
        </p:nvSpPr>
        <p:spPr>
          <a:xfrm>
            <a:off x="1905001" y="3232857"/>
            <a:ext cx="9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(0,500)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92" name="Google Shape;1092;p36"/>
          <p:cNvSpPr txBox="1"/>
          <p:nvPr/>
        </p:nvSpPr>
        <p:spPr>
          <a:xfrm>
            <a:off x="9601201" y="5214057"/>
            <a:ext cx="7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(1,-1)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7315200" y="3613856"/>
            <a:ext cx="2590800" cy="167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94" name="Google Shape;1094;p36"/>
          <p:cNvCxnSpPr/>
          <p:nvPr/>
        </p:nvCxnSpPr>
        <p:spPr>
          <a:xfrm>
            <a:off x="8610600" y="4452056"/>
            <a:ext cx="914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095" name="Google Shape;1095;p36"/>
          <p:cNvCxnSpPr/>
          <p:nvPr/>
        </p:nvCxnSpPr>
        <p:spPr>
          <a:xfrm rot="-5400000">
            <a:off x="8305800" y="4147256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1096" name="Google Shape;1096;p36"/>
          <p:cNvSpPr txBox="1"/>
          <p:nvPr/>
        </p:nvSpPr>
        <p:spPr>
          <a:xfrm>
            <a:off x="8305801" y="4375857"/>
            <a:ext cx="66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(0,0)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97" name="Google Shape;1097;p36"/>
          <p:cNvSpPr txBox="1"/>
          <p:nvPr/>
        </p:nvSpPr>
        <p:spPr>
          <a:xfrm>
            <a:off x="9601201" y="3232857"/>
            <a:ext cx="66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(1,1)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98" name="Google Shape;1098;p36"/>
          <p:cNvSpPr txBox="1"/>
          <p:nvPr/>
        </p:nvSpPr>
        <p:spPr>
          <a:xfrm>
            <a:off x="6934201" y="3232857"/>
            <a:ext cx="7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(-1,1)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099" name="Google Shape;1099;p36"/>
          <p:cNvSpPr txBox="1"/>
          <p:nvPr/>
        </p:nvSpPr>
        <p:spPr>
          <a:xfrm>
            <a:off x="6934200" y="5214057"/>
            <a:ext cx="8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(-1,-1)</a:t>
            </a:r>
            <a:endParaRPr b="0" i="0" sz="2000" u="none" cap="none" strike="noStrike"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1100" name="Google Shape;1100;p36"/>
          <p:cNvCxnSpPr/>
          <p:nvPr/>
        </p:nvCxnSpPr>
        <p:spPr>
          <a:xfrm>
            <a:off x="5029200" y="4985456"/>
            <a:ext cx="205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1101" name="Google Shape;1101;p36"/>
          <p:cNvSpPr txBox="1"/>
          <p:nvPr/>
        </p:nvSpPr>
        <p:spPr>
          <a:xfrm>
            <a:off x="5257800" y="3537656"/>
            <a:ext cx="1447800" cy="140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167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 txBox="1"/>
          <p:nvPr>
            <p:ph idx="1" type="body"/>
          </p:nvPr>
        </p:nvSpPr>
        <p:spPr>
          <a:xfrm>
            <a:off x="609600" y="1600201"/>
            <a:ext cx="109728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A5"/>
              </a:buClr>
              <a:buSzPts val="384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normalized least squares yields good results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Transform image to ~[-1,1]x[-1,1]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Normalized 8-point algorithm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09" name="Google Shape;1109;p3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Transform input by                       ,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Call 8-point on                  to obtain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10" name="Google Shape;1110;p37"/>
          <p:cNvSpPr txBox="1"/>
          <p:nvPr/>
        </p:nvSpPr>
        <p:spPr>
          <a:xfrm>
            <a:off x="3895725" y="1675720"/>
            <a:ext cx="1362000" cy="490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-37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7"/>
          <p:cNvSpPr txBox="1"/>
          <p:nvPr/>
        </p:nvSpPr>
        <p:spPr>
          <a:xfrm>
            <a:off x="5334000" y="1662808"/>
            <a:ext cx="1547700" cy="59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17" r="0" t="-42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7"/>
          <p:cNvSpPr txBox="1"/>
          <p:nvPr/>
        </p:nvSpPr>
        <p:spPr>
          <a:xfrm>
            <a:off x="3295650" y="2194820"/>
            <a:ext cx="971700" cy="590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7"/>
          <p:cNvSpPr txBox="1"/>
          <p:nvPr/>
        </p:nvSpPr>
        <p:spPr>
          <a:xfrm>
            <a:off x="1087695" y="2738914"/>
            <a:ext cx="1974850" cy="5270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7"/>
          <p:cNvSpPr txBox="1"/>
          <p:nvPr/>
        </p:nvSpPr>
        <p:spPr>
          <a:xfrm>
            <a:off x="5695963" y="2194814"/>
            <a:ext cx="395400" cy="5271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7"/>
          <p:cNvSpPr txBox="1"/>
          <p:nvPr/>
        </p:nvSpPr>
        <p:spPr>
          <a:xfrm>
            <a:off x="5100645" y="3555563"/>
            <a:ext cx="1944687" cy="635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7"/>
          <p:cNvSpPr txBox="1"/>
          <p:nvPr/>
        </p:nvSpPr>
        <p:spPr>
          <a:xfrm>
            <a:off x="4167194" y="4923988"/>
            <a:ext cx="3452812" cy="6350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7"/>
          <p:cNvSpPr txBox="1"/>
          <p:nvPr/>
        </p:nvSpPr>
        <p:spPr>
          <a:xfrm>
            <a:off x="5136087" y="5895469"/>
            <a:ext cx="436563" cy="6350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8" name="Google Shape;1118;p37"/>
          <p:cNvGrpSpPr/>
          <p:nvPr/>
        </p:nvGrpSpPr>
        <p:grpSpPr>
          <a:xfrm>
            <a:off x="4092581" y="4131826"/>
            <a:ext cx="2384425" cy="1358900"/>
            <a:chOff x="1474" y="2205"/>
            <a:chExt cx="1502" cy="856"/>
          </a:xfrm>
        </p:grpSpPr>
        <p:sp>
          <p:nvSpPr>
            <p:cNvPr id="1119" name="Google Shape;1119;p37"/>
            <p:cNvSpPr/>
            <p:nvPr/>
          </p:nvSpPr>
          <p:spPr>
            <a:xfrm>
              <a:off x="1474" y="2704"/>
              <a:ext cx="830" cy="357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457" y="2704"/>
              <a:ext cx="519" cy="357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121" name="Google Shape;1121;p37"/>
            <p:cNvCxnSpPr/>
            <p:nvPr/>
          </p:nvCxnSpPr>
          <p:spPr>
            <a:xfrm flipH="1">
              <a:off x="1927" y="2205"/>
              <a:ext cx="273" cy="454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22" name="Google Shape;1122;p37"/>
            <p:cNvCxnSpPr/>
            <p:nvPr/>
          </p:nvCxnSpPr>
          <p:spPr>
            <a:xfrm>
              <a:off x="2789" y="2205"/>
              <a:ext cx="136" cy="454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123" name="Google Shape;1123;p37"/>
          <p:cNvSpPr/>
          <p:nvPr/>
        </p:nvSpPr>
        <p:spPr>
          <a:xfrm rot="-5400000">
            <a:off x="5243987" y="5130334"/>
            <a:ext cx="267346" cy="1131879"/>
          </a:xfrm>
          <a:prstGeom prst="leftBrace">
            <a:avLst>
              <a:gd fmla="val 91392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8"/>
          <p:cNvSpPr txBox="1"/>
          <p:nvPr>
            <p:ph idx="1" type="body"/>
          </p:nvPr>
        </p:nvSpPr>
        <p:spPr>
          <a:xfrm>
            <a:off x="1981200" y="1766888"/>
            <a:ext cx="8229600" cy="547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A = [x2(1,:)'.*x1(1,:)'   x2(1,:)'.*x1(2,:)'  x2(1,:)' ...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x2(2,:)'.*x1(1,:)'   x2(2,:)'.*x1(2,:)'  x2(2,:)' ...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x1(1,:)'             x1(2,:)'          ones(npts,1) ];    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[U,D,V] = svd(A);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 = reshape(V(:,9),3,3)';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[U,D,V] = svd(F);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 = U*diag([D(1,1) D(2,2) 0])*V';</a:t>
            </a:r>
            <a:endParaRPr/>
          </a:p>
        </p:txBody>
      </p:sp>
      <p:sp>
        <p:nvSpPr>
          <p:cNvPr id="1130" name="Google Shape;1130;p38"/>
          <p:cNvSpPr/>
          <p:nvPr/>
        </p:nvSpPr>
        <p:spPr>
          <a:xfrm>
            <a:off x="1981200" y="5441951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 Denormalise</a:t>
            </a:r>
            <a:endParaRPr b="0" i="0" sz="18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 = T2'*F*T1;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38"/>
          <p:cNvSpPr/>
          <p:nvPr/>
        </p:nvSpPr>
        <p:spPr>
          <a:xfrm>
            <a:off x="1905000" y="145178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[x1, T1] = normalise2dpts(x1);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[x2, T2] = normalise2dpts(x2);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Normalized 8-point algorithm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Results (ground truth)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1139" name="Google Shape;11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850" y="1582739"/>
            <a:ext cx="8472488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850" y="1582739"/>
            <a:ext cx="8382000" cy="438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4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Results (8-point algorithm)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Results (normalized 8-point algorithm)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1153" name="Google Shape;115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851" y="1582739"/>
            <a:ext cx="8461375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4178300" y="3211320"/>
            <a:ext cx="1219200" cy="20574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 flipH="1">
            <a:off x="6845300" y="3211320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1583" y="4540779"/>
            <a:ext cx="182570" cy="25103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Two-view geometry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981200" y="1600201"/>
            <a:ext cx="8229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Where do epipolar lines come from?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3960609" y="4593829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8151609" y="4593829"/>
            <a:ext cx="130582" cy="130582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8" name="Google Shape;138;p6"/>
          <p:cNvCxnSpPr/>
          <p:nvPr/>
        </p:nvCxnSpPr>
        <p:spPr>
          <a:xfrm flipH="1">
            <a:off x="6845400" y="3584384"/>
            <a:ext cx="546000" cy="31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6"/>
          <p:cNvSpPr txBox="1"/>
          <p:nvPr/>
        </p:nvSpPr>
        <p:spPr>
          <a:xfrm>
            <a:off x="3635830" y="4474031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4267200" y="5105400"/>
            <a:ext cx="929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7147458" y="5105400"/>
            <a:ext cx="929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What about more than two views?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59" name="Google Shape;1159;p4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The geometry of three views is described by a 3 x 3 x 3 tensor called the </a:t>
            </a:r>
            <a:r>
              <a:rPr i="1" lang="en-US">
                <a:latin typeface="Asap Condensed"/>
                <a:ea typeface="Asap Condensed"/>
                <a:cs typeface="Asap Condensed"/>
                <a:sym typeface="Asap Condensed"/>
              </a:rPr>
              <a:t>trifocal tensor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The geometry of four views is described by a 3 x 3 x 3 x 3 tensor called the </a:t>
            </a:r>
            <a:r>
              <a:rPr i="1" lang="en-US">
                <a:latin typeface="Asap Condensed"/>
                <a:ea typeface="Asap Condensed"/>
                <a:cs typeface="Asap Condensed"/>
                <a:sym typeface="Asap Condensed"/>
              </a:rPr>
              <a:t>quadrifocal tensor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After this it starts to get complicated…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Google Shape;116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232690"/>
            <a:ext cx="8382000" cy="486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4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Next time: Large-scale structure from motion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66" name="Google Shape;1166;p43"/>
          <p:cNvSpPr txBox="1"/>
          <p:nvPr/>
        </p:nvSpPr>
        <p:spPr>
          <a:xfrm>
            <a:off x="1746753" y="5867400"/>
            <a:ext cx="61085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Dubrovnik, Croatia. 4,619 images (out of an initial 57,845).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Total reconstruction time: 23 hours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Number of cores: 352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 song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73" name="Google Shape;1173;p3"/>
          <p:cNvSpPr/>
          <p:nvPr/>
        </p:nvSpPr>
        <p:spPr>
          <a:xfrm>
            <a:off x="609600" y="1828800"/>
            <a:ext cx="9753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http://danielwedge.com/fmatrix/</a:t>
            </a:r>
            <a:r>
              <a:rPr b="0" i="0" lang="en-US" sz="32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Questions?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79" name="Google Shape;1179;p4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f18288495_0_13"/>
          <p:cNvSpPr/>
          <p:nvPr/>
        </p:nvSpPr>
        <p:spPr>
          <a:xfrm flipH="1">
            <a:off x="6845300" y="3211320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8f18288495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1583" y="454077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8f18288495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1021" y="2526169"/>
            <a:ext cx="154044" cy="16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8f18288495_0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9565" y="388931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8f18288495_0_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Two-view geometry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52" name="Google Shape;152;g28f18288495_0_13"/>
          <p:cNvSpPr txBox="1"/>
          <p:nvPr>
            <p:ph idx="1" type="body"/>
          </p:nvPr>
        </p:nvSpPr>
        <p:spPr>
          <a:xfrm>
            <a:off x="1981200" y="1600201"/>
            <a:ext cx="8229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Where do epipolar lines come from?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53" name="Google Shape;153;g28f18288495_0_13"/>
          <p:cNvSpPr/>
          <p:nvPr/>
        </p:nvSpPr>
        <p:spPr>
          <a:xfrm>
            <a:off x="4178300" y="3211320"/>
            <a:ext cx="1219200" cy="2057401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g28f18288495_0_13"/>
          <p:cNvCxnSpPr/>
          <p:nvPr/>
        </p:nvCxnSpPr>
        <p:spPr>
          <a:xfrm flipH="1" rot="10800000">
            <a:off x="4027714" y="2754183"/>
            <a:ext cx="2284200" cy="19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5" name="Google Shape;155;g28f18288495_0_13"/>
          <p:cNvSpPr/>
          <p:nvPr/>
        </p:nvSpPr>
        <p:spPr>
          <a:xfrm>
            <a:off x="3960609" y="4593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g28f18288495_0_13"/>
          <p:cNvSpPr/>
          <p:nvPr/>
        </p:nvSpPr>
        <p:spPr>
          <a:xfrm>
            <a:off x="8151609" y="4593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7" name="Google Shape;157;g28f18288495_0_13"/>
          <p:cNvCxnSpPr/>
          <p:nvPr/>
        </p:nvCxnSpPr>
        <p:spPr>
          <a:xfrm flipH="1" rot="10800000">
            <a:off x="6851625" y="3744750"/>
            <a:ext cx="1225500" cy="1073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g28f18288495_0_13"/>
          <p:cNvSpPr/>
          <p:nvPr/>
        </p:nvSpPr>
        <p:spPr>
          <a:xfrm>
            <a:off x="4549775" y="4163820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8f18288495_0_13"/>
          <p:cNvSpPr txBox="1"/>
          <p:nvPr/>
        </p:nvSpPr>
        <p:spPr>
          <a:xfrm>
            <a:off x="3635830" y="4474031"/>
            <a:ext cx="36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g28f18288495_0_13"/>
          <p:cNvSpPr txBox="1"/>
          <p:nvPr/>
        </p:nvSpPr>
        <p:spPr>
          <a:xfrm>
            <a:off x="4267200" y="5105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61" name="Google Shape;161;g28f18288495_0_13"/>
          <p:cNvSpPr txBox="1"/>
          <p:nvPr/>
        </p:nvSpPr>
        <p:spPr>
          <a:xfrm>
            <a:off x="7147458" y="5105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62" name="Google Shape;162;g28f18288495_0_13"/>
          <p:cNvSpPr txBox="1"/>
          <p:nvPr/>
        </p:nvSpPr>
        <p:spPr>
          <a:xfrm>
            <a:off x="8049078" y="3581437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63" name="Google Shape;163;g28f18288495_0_13"/>
          <p:cNvSpPr/>
          <p:nvPr/>
        </p:nvSpPr>
        <p:spPr>
          <a:xfrm>
            <a:off x="8151591" y="3841209"/>
            <a:ext cx="150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64" name="Google Shape;164;g28f18288495_0_13"/>
          <p:cNvSpPr txBox="1"/>
          <p:nvPr/>
        </p:nvSpPr>
        <p:spPr>
          <a:xfrm>
            <a:off x="6229549" y="2471900"/>
            <a:ext cx="188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3D point lies somewhere along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8f18288495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1583" y="454077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8f18288495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656" y="394124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8f18288495_0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1021" y="2526169"/>
            <a:ext cx="154044" cy="16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8f18288495_0_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388931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8f18288495_0_5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Two-view geometry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75" name="Google Shape;175;g28f18288495_0_50"/>
          <p:cNvSpPr txBox="1"/>
          <p:nvPr>
            <p:ph idx="1" type="body"/>
          </p:nvPr>
        </p:nvSpPr>
        <p:spPr>
          <a:xfrm>
            <a:off x="1981200" y="1600201"/>
            <a:ext cx="8229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Where do epipolar lines come from?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76" name="Google Shape;176;g28f18288495_0_50"/>
          <p:cNvSpPr/>
          <p:nvPr/>
        </p:nvSpPr>
        <p:spPr>
          <a:xfrm>
            <a:off x="4178300" y="3211320"/>
            <a:ext cx="1219200" cy="2057401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8f18288495_0_50"/>
          <p:cNvSpPr/>
          <p:nvPr/>
        </p:nvSpPr>
        <p:spPr>
          <a:xfrm flipH="1">
            <a:off x="6845300" y="3211320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g28f18288495_0_50"/>
          <p:cNvCxnSpPr/>
          <p:nvPr/>
        </p:nvCxnSpPr>
        <p:spPr>
          <a:xfrm flipH="1" rot="10800000">
            <a:off x="4027714" y="2754183"/>
            <a:ext cx="2284200" cy="19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9" name="Google Shape;179;g28f18288495_0_50"/>
          <p:cNvSpPr/>
          <p:nvPr/>
        </p:nvSpPr>
        <p:spPr>
          <a:xfrm>
            <a:off x="3960609" y="4593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g28f18288495_0_50"/>
          <p:cNvSpPr/>
          <p:nvPr/>
        </p:nvSpPr>
        <p:spPr>
          <a:xfrm>
            <a:off x="8151609" y="4593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1" name="Google Shape;181;g28f18288495_0_50"/>
          <p:cNvCxnSpPr/>
          <p:nvPr/>
        </p:nvCxnSpPr>
        <p:spPr>
          <a:xfrm flipH="1" rot="10800000">
            <a:off x="6845250" y="3744750"/>
            <a:ext cx="1232100" cy="1073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g28f18288495_0_50"/>
          <p:cNvSpPr txBox="1"/>
          <p:nvPr/>
        </p:nvSpPr>
        <p:spPr>
          <a:xfrm>
            <a:off x="8049078" y="3581437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83" name="Google Shape;183;g28f18288495_0_50"/>
          <p:cNvSpPr/>
          <p:nvPr/>
        </p:nvSpPr>
        <p:spPr>
          <a:xfrm>
            <a:off x="4549775" y="4163820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8f18288495_0_50"/>
          <p:cNvSpPr txBox="1"/>
          <p:nvPr/>
        </p:nvSpPr>
        <p:spPr>
          <a:xfrm>
            <a:off x="3635830" y="4474031"/>
            <a:ext cx="36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g28f18288495_0_50"/>
          <p:cNvSpPr txBox="1"/>
          <p:nvPr/>
        </p:nvSpPr>
        <p:spPr>
          <a:xfrm>
            <a:off x="6229549" y="2471900"/>
            <a:ext cx="188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3D point lies somewhere along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86" name="Google Shape;186;g28f18288495_0_50"/>
          <p:cNvSpPr/>
          <p:nvPr/>
        </p:nvSpPr>
        <p:spPr>
          <a:xfrm>
            <a:off x="8151591" y="3841209"/>
            <a:ext cx="150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187" name="Google Shape;187;g28f18288495_0_50"/>
          <p:cNvCxnSpPr/>
          <p:nvPr/>
        </p:nvCxnSpPr>
        <p:spPr>
          <a:xfrm rot="10800000">
            <a:off x="5246999" y="2895481"/>
            <a:ext cx="2982600" cy="177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8" name="Google Shape;188;g28f18288495_0_50"/>
          <p:cNvSpPr/>
          <p:nvPr/>
        </p:nvSpPr>
        <p:spPr>
          <a:xfrm>
            <a:off x="7460383" y="4201932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8f18288495_0_50"/>
          <p:cNvSpPr/>
          <p:nvPr/>
        </p:nvSpPr>
        <p:spPr>
          <a:xfrm>
            <a:off x="5721342" y="3146011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8f18288495_0_50"/>
          <p:cNvSpPr txBox="1"/>
          <p:nvPr/>
        </p:nvSpPr>
        <p:spPr>
          <a:xfrm>
            <a:off x="4267200" y="5105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91" name="Google Shape;191;g28f18288495_0_50"/>
          <p:cNvSpPr txBox="1"/>
          <p:nvPr/>
        </p:nvSpPr>
        <p:spPr>
          <a:xfrm>
            <a:off x="7147458" y="5105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g28f18288495_0_87"/>
          <p:cNvGrpSpPr/>
          <p:nvPr/>
        </p:nvGrpSpPr>
        <p:grpSpPr>
          <a:xfrm>
            <a:off x="4025901" y="3211320"/>
            <a:ext cx="4191000" cy="1447800"/>
            <a:chOff x="4025901" y="3211320"/>
            <a:chExt cx="4191000" cy="1447800"/>
          </a:xfrm>
        </p:grpSpPr>
        <p:sp>
          <p:nvSpPr>
            <p:cNvPr id="198" name="Google Shape;198;g28f18288495_0_87"/>
            <p:cNvSpPr/>
            <p:nvPr/>
          </p:nvSpPr>
          <p:spPr>
            <a:xfrm>
              <a:off x="4025901" y="3211320"/>
              <a:ext cx="4191000" cy="1447800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28f18288495_0_87"/>
            <p:cNvSpPr txBox="1"/>
            <p:nvPr/>
          </p:nvSpPr>
          <p:spPr>
            <a:xfrm flipH="1">
              <a:off x="5391301" y="4000308"/>
              <a:ext cx="142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plane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  <p:pic>
        <p:nvPicPr>
          <p:cNvPr id="200" name="Google Shape;200;g28f18288495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1583" y="454077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8f18288495_0_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656" y="394124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8f18288495_0_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1021" y="2526169"/>
            <a:ext cx="154044" cy="16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8f18288495_0_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565" y="3889317"/>
            <a:ext cx="239624" cy="2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8f18288495_0_8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Two-view geometry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05" name="Google Shape;205;g28f18288495_0_87"/>
          <p:cNvSpPr txBox="1"/>
          <p:nvPr>
            <p:ph idx="1" type="body"/>
          </p:nvPr>
        </p:nvSpPr>
        <p:spPr>
          <a:xfrm>
            <a:off x="1981200" y="1600201"/>
            <a:ext cx="8229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ap Condensed"/>
              <a:buChar char="•"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Where do epipolar lines come from?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06" name="Google Shape;206;g28f18288495_0_87"/>
          <p:cNvCxnSpPr/>
          <p:nvPr/>
        </p:nvCxnSpPr>
        <p:spPr>
          <a:xfrm flipH="1" rot="10800000">
            <a:off x="4027714" y="2754183"/>
            <a:ext cx="2284200" cy="19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7" name="Google Shape;207;g28f18288495_0_87"/>
          <p:cNvSpPr/>
          <p:nvPr/>
        </p:nvSpPr>
        <p:spPr>
          <a:xfrm>
            <a:off x="3960609" y="4593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g28f18288495_0_87"/>
          <p:cNvSpPr/>
          <p:nvPr/>
        </p:nvSpPr>
        <p:spPr>
          <a:xfrm>
            <a:off x="8151609" y="4593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g28f18288495_0_87"/>
          <p:cNvSpPr txBox="1"/>
          <p:nvPr/>
        </p:nvSpPr>
        <p:spPr>
          <a:xfrm>
            <a:off x="8049078" y="3581437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10" name="Google Shape;210;g28f18288495_0_87"/>
          <p:cNvSpPr txBox="1"/>
          <p:nvPr/>
        </p:nvSpPr>
        <p:spPr>
          <a:xfrm flipH="1">
            <a:off x="2737000" y="3759008"/>
            <a:ext cx="142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11" name="Google Shape;211;g28f18288495_0_87"/>
          <p:cNvSpPr txBox="1"/>
          <p:nvPr/>
        </p:nvSpPr>
        <p:spPr>
          <a:xfrm>
            <a:off x="3635830" y="4474031"/>
            <a:ext cx="36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g28f18288495_0_87"/>
          <p:cNvSpPr txBox="1"/>
          <p:nvPr/>
        </p:nvSpPr>
        <p:spPr>
          <a:xfrm>
            <a:off x="6229549" y="2471900"/>
            <a:ext cx="188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3D point lies somewhere along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13" name="Google Shape;213;g28f18288495_0_87"/>
          <p:cNvSpPr/>
          <p:nvPr/>
        </p:nvSpPr>
        <p:spPr>
          <a:xfrm>
            <a:off x="8151591" y="3841209"/>
            <a:ext cx="150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14" name="Google Shape;214;g28f18288495_0_87"/>
          <p:cNvCxnSpPr/>
          <p:nvPr/>
        </p:nvCxnSpPr>
        <p:spPr>
          <a:xfrm rot="10800000">
            <a:off x="5246999" y="2895481"/>
            <a:ext cx="2982600" cy="177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5" name="Google Shape;215;g28f18288495_0_87"/>
          <p:cNvSpPr txBox="1"/>
          <p:nvPr/>
        </p:nvSpPr>
        <p:spPr>
          <a:xfrm>
            <a:off x="4267200" y="5105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16" name="Google Shape;216;g28f18288495_0_87"/>
          <p:cNvSpPr txBox="1"/>
          <p:nvPr/>
        </p:nvSpPr>
        <p:spPr>
          <a:xfrm>
            <a:off x="7147458" y="5105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17" name="Google Shape;217;g28f18288495_0_87"/>
          <p:cNvCxnSpPr/>
          <p:nvPr/>
        </p:nvCxnSpPr>
        <p:spPr>
          <a:xfrm rot="10800000">
            <a:off x="4165600" y="3943658"/>
            <a:ext cx="1231200" cy="72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g28f18288495_0_87"/>
          <p:cNvSpPr/>
          <p:nvPr/>
        </p:nvSpPr>
        <p:spPr>
          <a:xfrm>
            <a:off x="4549775" y="4163820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8f18288495_0_87"/>
          <p:cNvSpPr/>
          <p:nvPr/>
        </p:nvSpPr>
        <p:spPr>
          <a:xfrm>
            <a:off x="4178300" y="3211320"/>
            <a:ext cx="1219200" cy="2057401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8f18288495_0_87"/>
          <p:cNvSpPr/>
          <p:nvPr/>
        </p:nvSpPr>
        <p:spPr>
          <a:xfrm rot="-2390217">
            <a:off x="4124992" y="4498553"/>
            <a:ext cx="280516" cy="75209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g28f18288495_0_87"/>
          <p:cNvSpPr/>
          <p:nvPr/>
        </p:nvSpPr>
        <p:spPr>
          <a:xfrm rot="-11030">
            <a:off x="4165592" y="4579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g28f18288495_0_87"/>
          <p:cNvSpPr/>
          <p:nvPr/>
        </p:nvSpPr>
        <p:spPr>
          <a:xfrm>
            <a:off x="5721342" y="3146011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8f18288495_0_87"/>
          <p:cNvSpPr/>
          <p:nvPr/>
        </p:nvSpPr>
        <p:spPr>
          <a:xfrm flipH="1">
            <a:off x="6845300" y="3211320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g28f18288495_0_87"/>
          <p:cNvCxnSpPr/>
          <p:nvPr/>
        </p:nvCxnSpPr>
        <p:spPr>
          <a:xfrm flipH="1" rot="10800000">
            <a:off x="6845250" y="3744900"/>
            <a:ext cx="1232100" cy="108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g28f18288495_0_87"/>
          <p:cNvSpPr/>
          <p:nvPr/>
        </p:nvSpPr>
        <p:spPr>
          <a:xfrm>
            <a:off x="7460383" y="4201932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8f18288495_0_87"/>
          <p:cNvSpPr/>
          <p:nvPr/>
        </p:nvSpPr>
        <p:spPr>
          <a:xfrm rot="1792899">
            <a:off x="7768361" y="4498596"/>
            <a:ext cx="280605" cy="7512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g28f18288495_0_87"/>
          <p:cNvSpPr/>
          <p:nvPr/>
        </p:nvSpPr>
        <p:spPr>
          <a:xfrm rot="-11030">
            <a:off x="7664117" y="4579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33" name="Google Shape;233;p7"/>
          <p:cNvSpPr txBox="1"/>
          <p:nvPr>
            <p:ph idx="1" type="body"/>
          </p:nvPr>
        </p:nvSpPr>
        <p:spPr>
          <a:xfrm>
            <a:off x="947058" y="4114800"/>
            <a:ext cx="93399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 Condensed"/>
              <a:buChar char="•"/>
            </a:pP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This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epipolar geometry 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of two views is described by a </a:t>
            </a:r>
            <a:r>
              <a:rPr i="1" lang="en-US" sz="2400" u="sng">
                <a:latin typeface="Asap Condensed"/>
                <a:ea typeface="Asap Condensed"/>
                <a:cs typeface="Asap Condensed"/>
                <a:sym typeface="Asap Condensed"/>
              </a:rPr>
              <a:t>very special</a:t>
            </a:r>
            <a:r>
              <a:rPr lang="en-US" sz="2400">
                <a:latin typeface="Asap Condensed"/>
                <a:ea typeface="Asap Condensed"/>
                <a:cs typeface="Asap Condensed"/>
                <a:sym typeface="Asap Condensed"/>
              </a:rPr>
              <a:t> 3x3 matrix, called the </a:t>
            </a:r>
            <a:r>
              <a:rPr i="1" lang="en-US" sz="2400">
                <a:latin typeface="Asap Condensed"/>
                <a:ea typeface="Asap Condensed"/>
                <a:cs typeface="Asap Condensed"/>
                <a:sym typeface="Asap Condensed"/>
              </a:rPr>
              <a:t>fundamental matrix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2138" y="4718975"/>
            <a:ext cx="304800" cy="30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7"/>
          <p:cNvGrpSpPr/>
          <p:nvPr/>
        </p:nvGrpSpPr>
        <p:grpSpPr>
          <a:xfrm>
            <a:off x="4025901" y="1687320"/>
            <a:ext cx="4191000" cy="1447800"/>
            <a:chOff x="4025901" y="3211320"/>
            <a:chExt cx="4191000" cy="1447800"/>
          </a:xfrm>
        </p:grpSpPr>
        <p:sp>
          <p:nvSpPr>
            <p:cNvPr id="236" name="Google Shape;236;p7"/>
            <p:cNvSpPr/>
            <p:nvPr/>
          </p:nvSpPr>
          <p:spPr>
            <a:xfrm>
              <a:off x="4025901" y="3211320"/>
              <a:ext cx="4191000" cy="1447800"/>
            </a:xfrm>
            <a:custGeom>
              <a:rect b="b" l="l" r="r" t="t"/>
              <a:pathLst>
                <a:path extrusionOk="0" h="912" w="2640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80808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 txBox="1"/>
            <p:nvPr/>
          </p:nvSpPr>
          <p:spPr>
            <a:xfrm flipH="1">
              <a:off x="5391301" y="4000308"/>
              <a:ext cx="142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epipolar plane</a:t>
              </a:r>
              <a:endParaRPr b="0" i="0" sz="1400" u="none" cap="none" strike="noStrike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</p:grpSp>
      <p:pic>
        <p:nvPicPr>
          <p:cNvPr id="238" name="Google Shape;2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1583" y="3016779"/>
            <a:ext cx="182570" cy="2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8656" y="2417243"/>
            <a:ext cx="193982" cy="2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1021" y="1002169"/>
            <a:ext cx="154044" cy="16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9565" y="2365317"/>
            <a:ext cx="239624" cy="242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7"/>
          <p:cNvCxnSpPr/>
          <p:nvPr/>
        </p:nvCxnSpPr>
        <p:spPr>
          <a:xfrm flipH="1" rot="10800000">
            <a:off x="4027714" y="1230183"/>
            <a:ext cx="2284200" cy="191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3" name="Google Shape;243;p7"/>
          <p:cNvSpPr/>
          <p:nvPr/>
        </p:nvSpPr>
        <p:spPr>
          <a:xfrm>
            <a:off x="3960609" y="3069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8151609" y="3069829"/>
            <a:ext cx="130500" cy="1305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8049078" y="2057437"/>
            <a:ext cx="15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6" name="Google Shape;246;p7"/>
          <p:cNvSpPr txBox="1"/>
          <p:nvPr/>
        </p:nvSpPr>
        <p:spPr>
          <a:xfrm flipH="1">
            <a:off x="2737000" y="2235008"/>
            <a:ext cx="142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epipolar line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3635830" y="2950031"/>
            <a:ext cx="36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b="0" baseline="-2500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229549" y="947900"/>
            <a:ext cx="188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3D point lies somewhere along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8151591" y="2317209"/>
            <a:ext cx="150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(projection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50" name="Google Shape;250;p7"/>
          <p:cNvCxnSpPr/>
          <p:nvPr/>
        </p:nvCxnSpPr>
        <p:spPr>
          <a:xfrm rot="10800000">
            <a:off x="5246999" y="1371481"/>
            <a:ext cx="2982600" cy="177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1" name="Google Shape;251;p7"/>
          <p:cNvSpPr txBox="1"/>
          <p:nvPr/>
        </p:nvSpPr>
        <p:spPr>
          <a:xfrm>
            <a:off x="4267200" y="3581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1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7147458" y="3581400"/>
            <a:ext cx="9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Image 2</a:t>
            </a:r>
            <a:endParaRPr b="0" i="0" sz="1400" u="none" cap="none" strike="noStrike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53" name="Google Shape;253;p7"/>
          <p:cNvCxnSpPr/>
          <p:nvPr/>
        </p:nvCxnSpPr>
        <p:spPr>
          <a:xfrm rot="10800000">
            <a:off x="4165600" y="2419658"/>
            <a:ext cx="1231200" cy="72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7"/>
          <p:cNvSpPr/>
          <p:nvPr/>
        </p:nvSpPr>
        <p:spPr>
          <a:xfrm>
            <a:off x="4549775" y="2639820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4178300" y="1687320"/>
            <a:ext cx="1219200" cy="2057401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 rot="-2390217">
            <a:off x="4124992" y="2974553"/>
            <a:ext cx="280516" cy="75209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7"/>
          <p:cNvSpPr/>
          <p:nvPr/>
        </p:nvSpPr>
        <p:spPr>
          <a:xfrm rot="-11030">
            <a:off x="4165592" y="3055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5721342" y="1622011"/>
            <a:ext cx="114300" cy="1143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 flipH="1">
            <a:off x="6845300" y="1687320"/>
            <a:ext cx="1219200" cy="1981200"/>
          </a:xfrm>
          <a:custGeom>
            <a:rect b="b" l="l" r="r" t="t"/>
            <a:pathLst>
              <a:path extrusionOk="0" h="1104" w="768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7"/>
          <p:cNvCxnSpPr/>
          <p:nvPr/>
        </p:nvCxnSpPr>
        <p:spPr>
          <a:xfrm flipH="1" rot="10800000">
            <a:off x="6845250" y="2220900"/>
            <a:ext cx="1232100" cy="108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7"/>
          <p:cNvSpPr/>
          <p:nvPr/>
        </p:nvSpPr>
        <p:spPr>
          <a:xfrm>
            <a:off x="7460383" y="2677932"/>
            <a:ext cx="76200" cy="7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 rot="1792899">
            <a:off x="7768361" y="2974596"/>
            <a:ext cx="280605" cy="7512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7"/>
          <p:cNvSpPr/>
          <p:nvPr/>
        </p:nvSpPr>
        <p:spPr>
          <a:xfrm rot="-11030">
            <a:off x="7664117" y="3055193"/>
            <a:ext cx="280501" cy="753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2009-08-25T02:47:59Z</dcterms:created>
  <dc:creator>Noah Snavely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0.17.2.1524</vt:lpwstr>
  </property>
</Properties>
</file>