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notesMasterIdLst>
    <p:notesMasterId r:id="rId37"/>
  </p:notesMasterIdLst>
  <p:sldIdLst>
    <p:sldId id="503" r:id="rId2"/>
    <p:sldId id="256" r:id="rId3"/>
    <p:sldId id="1815" r:id="rId4"/>
    <p:sldId id="1832" r:id="rId5"/>
    <p:sldId id="1867" r:id="rId6"/>
    <p:sldId id="1796" r:id="rId7"/>
    <p:sldId id="1795" r:id="rId8"/>
    <p:sldId id="1838" r:id="rId9"/>
    <p:sldId id="1839" r:id="rId10"/>
    <p:sldId id="1840" r:id="rId11"/>
    <p:sldId id="1842" r:id="rId12"/>
    <p:sldId id="1844" r:id="rId13"/>
    <p:sldId id="1845" r:id="rId14"/>
    <p:sldId id="1846" r:id="rId15"/>
    <p:sldId id="1847" r:id="rId16"/>
    <p:sldId id="1848" r:id="rId17"/>
    <p:sldId id="1849" r:id="rId18"/>
    <p:sldId id="1850" r:id="rId19"/>
    <p:sldId id="1851" r:id="rId20"/>
    <p:sldId id="1852" r:id="rId21"/>
    <p:sldId id="1854" r:id="rId22"/>
    <p:sldId id="1853" r:id="rId23"/>
    <p:sldId id="1855" r:id="rId24"/>
    <p:sldId id="1856" r:id="rId25"/>
    <p:sldId id="1857" r:id="rId26"/>
    <p:sldId id="1858" r:id="rId27"/>
    <p:sldId id="1859" r:id="rId28"/>
    <p:sldId id="1860" r:id="rId29"/>
    <p:sldId id="1861" r:id="rId30"/>
    <p:sldId id="1862" r:id="rId31"/>
    <p:sldId id="1863" r:id="rId32"/>
    <p:sldId id="1864" r:id="rId33"/>
    <p:sldId id="1865" r:id="rId34"/>
    <p:sldId id="1866" r:id="rId35"/>
    <p:sldId id="1734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900" autoAdjust="0"/>
    <p:restoredTop sz="79031"/>
  </p:normalViewPr>
  <p:slideViewPr>
    <p:cSldViewPr snapToGrid="0" snapToObjects="1">
      <p:cViewPr varScale="1">
        <p:scale>
          <a:sx n="51" d="100"/>
          <a:sy n="51" d="100"/>
        </p:scale>
        <p:origin x="352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37F29-C029-0A49-AEB2-4E163B48338B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CA6A4-D76F-804D-9E0A-7D6B0F4A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3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18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1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69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90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01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43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22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66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64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85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04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39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65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34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14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6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68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02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7543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09600" y="1137922"/>
            <a:ext cx="10972800" cy="4966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74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781396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97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81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05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52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06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0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5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21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0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53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en.wikipedia.org/wiki/Llama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terative-refinement.github.io/palette/" TargetMode="Externa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iterative-refinement.github.io/palette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apps.engineering.cornell.edu/CourseEval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iterative-refinement.github.io/palette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hyperlink" Target="https://dreamfusion3d.github.io/" TargetMode="Externa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DiSFS-yHwk" TargetMode="External"/><Relationship Id="rId2" Type="http://schemas.openxmlformats.org/officeDocument/2006/relationships/hyperlink" Target="https://www.youtube.com/watch?v=lnA9DMvHtfI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lyodbLwb2lY" TargetMode="External"/><Relationship Id="rId4" Type="http://schemas.openxmlformats.org/officeDocument/2006/relationships/hyperlink" Target="https://www.youtube.com/watch?v=GYyP7Ova8K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nvlabs.github.io/eg3d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85EA8-0F5B-4794-9401-B952AB1D13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/>
              <a:t>Quiz 10 </a:t>
            </a:r>
            <a:r>
              <a:rPr lang="en-US" dirty="0"/>
              <a:t>(on Canvas)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C6317-2C41-4CBF-B19A-2F40EA0C67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Ends at 1:06pm</a:t>
            </a:r>
          </a:p>
        </p:txBody>
      </p:sp>
    </p:spTree>
    <p:extLst>
      <p:ext uri="{BB962C8B-B14F-4D97-AF65-F5344CB8AC3E}">
        <p14:creationId xmlns:p14="http://schemas.microsoft.com/office/powerpoint/2010/main" val="201955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360"/>
    </mc:Choice>
    <mc:Fallback xmlns="">
      <p:transition advTm="10136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CDBDF3-E486-5202-AD31-5056E07F507D}"/>
              </a:ext>
            </a:extLst>
          </p:cNvPr>
          <p:cNvGrpSpPr/>
          <p:nvPr/>
        </p:nvGrpSpPr>
        <p:grpSpPr>
          <a:xfrm>
            <a:off x="906232" y="1020871"/>
            <a:ext cx="3596690" cy="4870290"/>
            <a:chOff x="998093" y="1020871"/>
            <a:chExt cx="3596690" cy="487029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F60137B-8D46-9F4D-5A3D-5E02D7D74549}"/>
                </a:ext>
              </a:extLst>
            </p:cNvPr>
            <p:cNvSpPr/>
            <p:nvPr/>
          </p:nvSpPr>
          <p:spPr>
            <a:xfrm>
              <a:off x="998093" y="1020871"/>
              <a:ext cx="3596690" cy="418995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C930B8-063D-576F-606C-BC9E04BD7763}"/>
                </a:ext>
              </a:extLst>
            </p:cNvPr>
            <p:cNvSpPr txBox="1"/>
            <p:nvPr/>
          </p:nvSpPr>
          <p:spPr>
            <a:xfrm>
              <a:off x="1580816" y="5398718"/>
              <a:ext cx="243124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Random images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34DD0AD-010D-BFEB-1526-262F302477FE}"/>
              </a:ext>
            </a:extLst>
          </p:cNvPr>
          <p:cNvSpPr txBox="1"/>
          <p:nvPr/>
        </p:nvSpPr>
        <p:spPr>
          <a:xfrm>
            <a:off x="9817655" y="6426038"/>
            <a:ext cx="2341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concept: Steve Seitz</a:t>
            </a:r>
          </a:p>
        </p:txBody>
      </p:sp>
      <p:pic>
        <p:nvPicPr>
          <p:cNvPr id="1026" name="Picture 2" descr="white noise">
            <a:extLst>
              <a:ext uri="{FF2B5EF4-FFF2-40B4-BE49-F238E27FC236}">
                <a16:creationId xmlns:a16="http://schemas.microsoft.com/office/drawing/2014/main" id="{AC94E5EF-CA0B-DCA1-1640-B327AEF7A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6" r="51304" b="50498"/>
          <a:stretch/>
        </p:blipFill>
        <p:spPr bwMode="auto">
          <a:xfrm>
            <a:off x="3044469" y="2701425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hite noise">
            <a:extLst>
              <a:ext uri="{FF2B5EF4-FFF2-40B4-BE49-F238E27FC236}">
                <a16:creationId xmlns:a16="http://schemas.microsoft.com/office/drawing/2014/main" id="{FFC96349-1031-6A9B-4A3F-6BA8FA563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5" b="47535"/>
          <a:stretch/>
        </p:blipFill>
        <p:spPr bwMode="auto">
          <a:xfrm>
            <a:off x="1681883" y="1768780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white noise">
            <a:extLst>
              <a:ext uri="{FF2B5EF4-FFF2-40B4-BE49-F238E27FC236}">
                <a16:creationId xmlns:a16="http://schemas.microsoft.com/office/drawing/2014/main" id="{58BF9974-2204-2CC6-4DFB-365B84B91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5" r="47535"/>
          <a:stretch/>
        </p:blipFill>
        <p:spPr bwMode="auto">
          <a:xfrm>
            <a:off x="1587632" y="3373991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2875CC6-9B10-947C-E822-CA2B69722497}"/>
              </a:ext>
            </a:extLst>
          </p:cNvPr>
          <p:cNvGrpSpPr/>
          <p:nvPr/>
        </p:nvGrpSpPr>
        <p:grpSpPr>
          <a:xfrm>
            <a:off x="7630789" y="472690"/>
            <a:ext cx="3522064" cy="4994674"/>
            <a:chOff x="7630789" y="472690"/>
            <a:chExt cx="3522064" cy="499467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CEFF758-73C8-EFF3-ABF5-3D2CFE0C6A41}"/>
                </a:ext>
              </a:extLst>
            </p:cNvPr>
            <p:cNvSpPr/>
            <p:nvPr/>
          </p:nvSpPr>
          <p:spPr>
            <a:xfrm rot="20265952">
              <a:off x="7630789" y="472690"/>
              <a:ext cx="3445318" cy="4198127"/>
            </a:xfrm>
            <a:custGeom>
              <a:avLst/>
              <a:gdLst>
                <a:gd name="connsiteX0" fmla="*/ 112382 w 3250247"/>
                <a:gd name="connsiteY0" fmla="*/ 834439 h 3960433"/>
                <a:gd name="connsiteX1" fmla="*/ 321932 w 3250247"/>
                <a:gd name="connsiteY1" fmla="*/ 53389 h 3960433"/>
                <a:gd name="connsiteX2" fmla="*/ 1623682 w 3250247"/>
                <a:gd name="connsiteY2" fmla="*/ 161339 h 3960433"/>
                <a:gd name="connsiteX3" fmla="*/ 1445882 w 3250247"/>
                <a:gd name="connsiteY3" fmla="*/ 904289 h 3960433"/>
                <a:gd name="connsiteX4" fmla="*/ 1674482 w 3250247"/>
                <a:gd name="connsiteY4" fmla="*/ 1609139 h 3960433"/>
                <a:gd name="connsiteX5" fmla="*/ 3204832 w 3250247"/>
                <a:gd name="connsiteY5" fmla="*/ 1856789 h 3960433"/>
                <a:gd name="connsiteX6" fmla="*/ 2595232 w 3250247"/>
                <a:gd name="connsiteY6" fmla="*/ 3812589 h 3960433"/>
                <a:gd name="connsiteX7" fmla="*/ 86982 w 3250247"/>
                <a:gd name="connsiteY7" fmla="*/ 3641139 h 3960433"/>
                <a:gd name="connsiteX8" fmla="*/ 582282 w 3250247"/>
                <a:gd name="connsiteY8" fmla="*/ 2199689 h 3960433"/>
                <a:gd name="connsiteX9" fmla="*/ 652132 w 3250247"/>
                <a:gd name="connsiteY9" fmla="*/ 1291639 h 3960433"/>
                <a:gd name="connsiteX10" fmla="*/ 112382 w 3250247"/>
                <a:gd name="connsiteY10" fmla="*/ 834439 h 396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0247" h="3960433">
                  <a:moveTo>
                    <a:pt x="112382" y="834439"/>
                  </a:moveTo>
                  <a:cubicBezTo>
                    <a:pt x="57349" y="628064"/>
                    <a:pt x="70049" y="165572"/>
                    <a:pt x="321932" y="53389"/>
                  </a:cubicBezTo>
                  <a:cubicBezTo>
                    <a:pt x="573815" y="-58794"/>
                    <a:pt x="1436357" y="19522"/>
                    <a:pt x="1623682" y="161339"/>
                  </a:cubicBezTo>
                  <a:cubicBezTo>
                    <a:pt x="1811007" y="303156"/>
                    <a:pt x="1437415" y="662989"/>
                    <a:pt x="1445882" y="904289"/>
                  </a:cubicBezTo>
                  <a:cubicBezTo>
                    <a:pt x="1454349" y="1145589"/>
                    <a:pt x="1381324" y="1450389"/>
                    <a:pt x="1674482" y="1609139"/>
                  </a:cubicBezTo>
                  <a:cubicBezTo>
                    <a:pt x="1967640" y="1767889"/>
                    <a:pt x="3051374" y="1489547"/>
                    <a:pt x="3204832" y="1856789"/>
                  </a:cubicBezTo>
                  <a:cubicBezTo>
                    <a:pt x="3358290" y="2224031"/>
                    <a:pt x="3114873" y="3515197"/>
                    <a:pt x="2595232" y="3812589"/>
                  </a:cubicBezTo>
                  <a:cubicBezTo>
                    <a:pt x="2075591" y="4109981"/>
                    <a:pt x="422474" y="3909956"/>
                    <a:pt x="86982" y="3641139"/>
                  </a:cubicBezTo>
                  <a:cubicBezTo>
                    <a:pt x="-248510" y="3372322"/>
                    <a:pt x="488090" y="2591272"/>
                    <a:pt x="582282" y="2199689"/>
                  </a:cubicBezTo>
                  <a:cubicBezTo>
                    <a:pt x="676474" y="1808106"/>
                    <a:pt x="728332" y="1521297"/>
                    <a:pt x="652132" y="1291639"/>
                  </a:cubicBezTo>
                  <a:cubicBezTo>
                    <a:pt x="575932" y="1061981"/>
                    <a:pt x="167415" y="1040814"/>
                    <a:pt x="112382" y="83443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9A4525-286B-01D9-2A32-3F2FA2529F9C}"/>
                </a:ext>
              </a:extLst>
            </p:cNvPr>
            <p:cNvSpPr txBox="1"/>
            <p:nvPr/>
          </p:nvSpPr>
          <p:spPr>
            <a:xfrm>
              <a:off x="7822005" y="4974921"/>
              <a:ext cx="333084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Manifold of cat images</a:t>
              </a:r>
            </a:p>
          </p:txBody>
        </p:sp>
        <p:pic>
          <p:nvPicPr>
            <p:cNvPr id="12" name="Picture 11" descr="A close up of a cat with green eyes&#10;&#10;Description automatically generated">
              <a:extLst>
                <a:ext uri="{FF2B5EF4-FFF2-40B4-BE49-F238E27FC236}">
                  <a16:creationId xmlns:a16="http://schemas.microsoft.com/office/drawing/2014/main" id="{6216CA5A-4E3A-E939-F2DC-8B837A0B7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802" r="18014"/>
            <a:stretch/>
          </p:blipFill>
          <p:spPr>
            <a:xfrm>
              <a:off x="8572495" y="2450508"/>
              <a:ext cx="742127" cy="766649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 descr="A cat sitting on top of a building&#10;&#10;Description automatically generated">
              <a:extLst>
                <a:ext uri="{FF2B5EF4-FFF2-40B4-BE49-F238E27FC236}">
                  <a16:creationId xmlns:a16="http://schemas.microsoft.com/office/drawing/2014/main" id="{04C0044E-CB49-CD3D-E495-8CA363FB6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194" r="6378"/>
            <a:stretch/>
          </p:blipFill>
          <p:spPr>
            <a:xfrm>
              <a:off x="9739093" y="2208491"/>
              <a:ext cx="807921" cy="100866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 descr="A cat sitting on the ground&#10;&#10;Description automatically generated">
              <a:extLst>
                <a:ext uri="{FF2B5EF4-FFF2-40B4-BE49-F238E27FC236}">
                  <a16:creationId xmlns:a16="http://schemas.microsoft.com/office/drawing/2014/main" id="{1902B94E-89A5-D376-DBC6-A81CF0554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534" t="8539" b="16842"/>
            <a:stretch/>
          </p:blipFill>
          <p:spPr>
            <a:xfrm>
              <a:off x="7773121" y="1201273"/>
              <a:ext cx="742126" cy="83461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 descr="A cat lying on the ground&#10;&#10;Description automatically generated">
              <a:extLst>
                <a:ext uri="{FF2B5EF4-FFF2-40B4-BE49-F238E27FC236}">
                  <a16:creationId xmlns:a16="http://schemas.microsoft.com/office/drawing/2014/main" id="{310967DA-303A-19C7-2934-F1B623C0F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66557" y="3485269"/>
              <a:ext cx="815410" cy="61077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2E5D8D9-455D-2FB7-86AD-E4F8603623A1}"/>
              </a:ext>
            </a:extLst>
          </p:cNvPr>
          <p:cNvCxnSpPr>
            <a:cxnSpLocks/>
          </p:cNvCxnSpPr>
          <p:nvPr/>
        </p:nvCxnSpPr>
        <p:spPr>
          <a:xfrm flipV="1">
            <a:off x="4927600" y="2895600"/>
            <a:ext cx="2692400" cy="400050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F61AC2A-6869-8351-F407-C9075CC57F2B}"/>
              </a:ext>
            </a:extLst>
          </p:cNvPr>
          <p:cNvSpPr txBox="1"/>
          <p:nvPr/>
        </p:nvSpPr>
        <p:spPr>
          <a:xfrm>
            <a:off x="4579495" y="3360775"/>
            <a:ext cx="3269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Reverse mapping (cats to noise) is easy</a:t>
            </a:r>
          </a:p>
        </p:txBody>
      </p:sp>
    </p:spTree>
    <p:extLst>
      <p:ext uri="{BB962C8B-B14F-4D97-AF65-F5344CB8AC3E}">
        <p14:creationId xmlns:p14="http://schemas.microsoft.com/office/powerpoint/2010/main" val="2638939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CDBDF3-E486-5202-AD31-5056E07F507D}"/>
              </a:ext>
            </a:extLst>
          </p:cNvPr>
          <p:cNvGrpSpPr/>
          <p:nvPr/>
        </p:nvGrpSpPr>
        <p:grpSpPr>
          <a:xfrm>
            <a:off x="906232" y="1020871"/>
            <a:ext cx="3596690" cy="4870290"/>
            <a:chOff x="998093" y="1020871"/>
            <a:chExt cx="3596690" cy="487029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F60137B-8D46-9F4D-5A3D-5E02D7D74549}"/>
                </a:ext>
              </a:extLst>
            </p:cNvPr>
            <p:cNvSpPr/>
            <p:nvPr/>
          </p:nvSpPr>
          <p:spPr>
            <a:xfrm>
              <a:off x="998093" y="1020871"/>
              <a:ext cx="3596690" cy="418995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C930B8-063D-576F-606C-BC9E04BD7763}"/>
                </a:ext>
              </a:extLst>
            </p:cNvPr>
            <p:cNvSpPr txBox="1"/>
            <p:nvPr/>
          </p:nvSpPr>
          <p:spPr>
            <a:xfrm>
              <a:off x="1580816" y="5398718"/>
              <a:ext cx="243124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Random images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34DD0AD-010D-BFEB-1526-262F302477FE}"/>
              </a:ext>
            </a:extLst>
          </p:cNvPr>
          <p:cNvSpPr txBox="1"/>
          <p:nvPr/>
        </p:nvSpPr>
        <p:spPr>
          <a:xfrm>
            <a:off x="9817655" y="6426038"/>
            <a:ext cx="2341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concept: Steve Seitz</a:t>
            </a:r>
          </a:p>
        </p:txBody>
      </p:sp>
      <p:pic>
        <p:nvPicPr>
          <p:cNvPr id="1026" name="Picture 2" descr="white noise">
            <a:extLst>
              <a:ext uri="{FF2B5EF4-FFF2-40B4-BE49-F238E27FC236}">
                <a16:creationId xmlns:a16="http://schemas.microsoft.com/office/drawing/2014/main" id="{AC94E5EF-CA0B-DCA1-1640-B327AEF7A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6" r="51304" b="50498"/>
          <a:stretch/>
        </p:blipFill>
        <p:spPr bwMode="auto">
          <a:xfrm>
            <a:off x="3044469" y="2701425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hite noise">
            <a:extLst>
              <a:ext uri="{FF2B5EF4-FFF2-40B4-BE49-F238E27FC236}">
                <a16:creationId xmlns:a16="http://schemas.microsoft.com/office/drawing/2014/main" id="{FFC96349-1031-6A9B-4A3F-6BA8FA563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5" b="47535"/>
          <a:stretch/>
        </p:blipFill>
        <p:spPr bwMode="auto">
          <a:xfrm>
            <a:off x="1681883" y="1768780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white noise">
            <a:extLst>
              <a:ext uri="{FF2B5EF4-FFF2-40B4-BE49-F238E27FC236}">
                <a16:creationId xmlns:a16="http://schemas.microsoft.com/office/drawing/2014/main" id="{58BF9974-2204-2CC6-4DFB-365B84B91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5" r="47535"/>
          <a:stretch/>
        </p:blipFill>
        <p:spPr bwMode="auto">
          <a:xfrm>
            <a:off x="1587632" y="3373991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2875CC6-9B10-947C-E822-CA2B69722497}"/>
              </a:ext>
            </a:extLst>
          </p:cNvPr>
          <p:cNvGrpSpPr/>
          <p:nvPr/>
        </p:nvGrpSpPr>
        <p:grpSpPr>
          <a:xfrm>
            <a:off x="7630789" y="472690"/>
            <a:ext cx="3522064" cy="4994674"/>
            <a:chOff x="7630789" y="472690"/>
            <a:chExt cx="3522064" cy="499467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CEFF758-73C8-EFF3-ABF5-3D2CFE0C6A41}"/>
                </a:ext>
              </a:extLst>
            </p:cNvPr>
            <p:cNvSpPr/>
            <p:nvPr/>
          </p:nvSpPr>
          <p:spPr>
            <a:xfrm rot="20265952">
              <a:off x="7630789" y="472690"/>
              <a:ext cx="3445318" cy="4198127"/>
            </a:xfrm>
            <a:custGeom>
              <a:avLst/>
              <a:gdLst>
                <a:gd name="connsiteX0" fmla="*/ 112382 w 3250247"/>
                <a:gd name="connsiteY0" fmla="*/ 834439 h 3960433"/>
                <a:gd name="connsiteX1" fmla="*/ 321932 w 3250247"/>
                <a:gd name="connsiteY1" fmla="*/ 53389 h 3960433"/>
                <a:gd name="connsiteX2" fmla="*/ 1623682 w 3250247"/>
                <a:gd name="connsiteY2" fmla="*/ 161339 h 3960433"/>
                <a:gd name="connsiteX3" fmla="*/ 1445882 w 3250247"/>
                <a:gd name="connsiteY3" fmla="*/ 904289 h 3960433"/>
                <a:gd name="connsiteX4" fmla="*/ 1674482 w 3250247"/>
                <a:gd name="connsiteY4" fmla="*/ 1609139 h 3960433"/>
                <a:gd name="connsiteX5" fmla="*/ 3204832 w 3250247"/>
                <a:gd name="connsiteY5" fmla="*/ 1856789 h 3960433"/>
                <a:gd name="connsiteX6" fmla="*/ 2595232 w 3250247"/>
                <a:gd name="connsiteY6" fmla="*/ 3812589 h 3960433"/>
                <a:gd name="connsiteX7" fmla="*/ 86982 w 3250247"/>
                <a:gd name="connsiteY7" fmla="*/ 3641139 h 3960433"/>
                <a:gd name="connsiteX8" fmla="*/ 582282 w 3250247"/>
                <a:gd name="connsiteY8" fmla="*/ 2199689 h 3960433"/>
                <a:gd name="connsiteX9" fmla="*/ 652132 w 3250247"/>
                <a:gd name="connsiteY9" fmla="*/ 1291639 h 3960433"/>
                <a:gd name="connsiteX10" fmla="*/ 112382 w 3250247"/>
                <a:gd name="connsiteY10" fmla="*/ 834439 h 396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0247" h="3960433">
                  <a:moveTo>
                    <a:pt x="112382" y="834439"/>
                  </a:moveTo>
                  <a:cubicBezTo>
                    <a:pt x="57349" y="628064"/>
                    <a:pt x="70049" y="165572"/>
                    <a:pt x="321932" y="53389"/>
                  </a:cubicBezTo>
                  <a:cubicBezTo>
                    <a:pt x="573815" y="-58794"/>
                    <a:pt x="1436357" y="19522"/>
                    <a:pt x="1623682" y="161339"/>
                  </a:cubicBezTo>
                  <a:cubicBezTo>
                    <a:pt x="1811007" y="303156"/>
                    <a:pt x="1437415" y="662989"/>
                    <a:pt x="1445882" y="904289"/>
                  </a:cubicBezTo>
                  <a:cubicBezTo>
                    <a:pt x="1454349" y="1145589"/>
                    <a:pt x="1381324" y="1450389"/>
                    <a:pt x="1674482" y="1609139"/>
                  </a:cubicBezTo>
                  <a:cubicBezTo>
                    <a:pt x="1967640" y="1767889"/>
                    <a:pt x="3051374" y="1489547"/>
                    <a:pt x="3204832" y="1856789"/>
                  </a:cubicBezTo>
                  <a:cubicBezTo>
                    <a:pt x="3358290" y="2224031"/>
                    <a:pt x="3114873" y="3515197"/>
                    <a:pt x="2595232" y="3812589"/>
                  </a:cubicBezTo>
                  <a:cubicBezTo>
                    <a:pt x="2075591" y="4109981"/>
                    <a:pt x="422474" y="3909956"/>
                    <a:pt x="86982" y="3641139"/>
                  </a:cubicBezTo>
                  <a:cubicBezTo>
                    <a:pt x="-248510" y="3372322"/>
                    <a:pt x="488090" y="2591272"/>
                    <a:pt x="582282" y="2199689"/>
                  </a:cubicBezTo>
                  <a:cubicBezTo>
                    <a:pt x="676474" y="1808106"/>
                    <a:pt x="728332" y="1521297"/>
                    <a:pt x="652132" y="1291639"/>
                  </a:cubicBezTo>
                  <a:cubicBezTo>
                    <a:pt x="575932" y="1061981"/>
                    <a:pt x="167415" y="1040814"/>
                    <a:pt x="112382" y="83443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9A4525-286B-01D9-2A32-3F2FA2529F9C}"/>
                </a:ext>
              </a:extLst>
            </p:cNvPr>
            <p:cNvSpPr txBox="1"/>
            <p:nvPr/>
          </p:nvSpPr>
          <p:spPr>
            <a:xfrm>
              <a:off x="7822005" y="4974921"/>
              <a:ext cx="333084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Manifold of cat images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BF8B52DC-933D-A701-081F-5A4A7B1E89A2}"/>
              </a:ext>
            </a:extLst>
          </p:cNvPr>
          <p:cNvSpPr/>
          <p:nvPr/>
        </p:nvSpPr>
        <p:spPr>
          <a:xfrm>
            <a:off x="9361714" y="3599543"/>
            <a:ext cx="275771" cy="2757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noisy_cat">
            <a:hlinkClick r:id="" action="ppaction://media"/>
            <a:extLst>
              <a:ext uri="{FF2B5EF4-FFF2-40B4-BE49-F238E27FC236}">
                <a16:creationId xmlns:a16="http://schemas.microsoft.com/office/drawing/2014/main" id="{4EC52C4B-018F-FFBF-C694-4D7F8F1CB1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543" y="1500585"/>
            <a:ext cx="2002971" cy="200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1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-0.38919 0.1794 " pathEditMode="relative" rAng="0" ptsTypes="AA">
                                      <p:cBhvr>
                                        <p:cTn id="8" dur="3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6" y="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CDBDF3-E486-5202-AD31-5056E07F507D}"/>
              </a:ext>
            </a:extLst>
          </p:cNvPr>
          <p:cNvGrpSpPr/>
          <p:nvPr/>
        </p:nvGrpSpPr>
        <p:grpSpPr>
          <a:xfrm>
            <a:off x="906232" y="1020871"/>
            <a:ext cx="3596690" cy="4870290"/>
            <a:chOff x="998093" y="1020871"/>
            <a:chExt cx="3596690" cy="487029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F60137B-8D46-9F4D-5A3D-5E02D7D74549}"/>
                </a:ext>
              </a:extLst>
            </p:cNvPr>
            <p:cNvSpPr/>
            <p:nvPr/>
          </p:nvSpPr>
          <p:spPr>
            <a:xfrm>
              <a:off x="998093" y="1020871"/>
              <a:ext cx="3596690" cy="418995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C930B8-063D-576F-606C-BC9E04BD7763}"/>
                </a:ext>
              </a:extLst>
            </p:cNvPr>
            <p:cNvSpPr txBox="1"/>
            <p:nvPr/>
          </p:nvSpPr>
          <p:spPr>
            <a:xfrm>
              <a:off x="1580816" y="5398718"/>
              <a:ext cx="243124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Random images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34DD0AD-010D-BFEB-1526-262F302477FE}"/>
              </a:ext>
            </a:extLst>
          </p:cNvPr>
          <p:cNvSpPr txBox="1"/>
          <p:nvPr/>
        </p:nvSpPr>
        <p:spPr>
          <a:xfrm>
            <a:off x="9817655" y="6426038"/>
            <a:ext cx="2341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concept: Steve Seitz</a:t>
            </a:r>
          </a:p>
        </p:txBody>
      </p:sp>
      <p:pic>
        <p:nvPicPr>
          <p:cNvPr id="1026" name="Picture 2" descr="white noise">
            <a:extLst>
              <a:ext uri="{FF2B5EF4-FFF2-40B4-BE49-F238E27FC236}">
                <a16:creationId xmlns:a16="http://schemas.microsoft.com/office/drawing/2014/main" id="{AC94E5EF-CA0B-DCA1-1640-B327AEF7A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6" r="51304" b="50498"/>
          <a:stretch/>
        </p:blipFill>
        <p:spPr bwMode="auto">
          <a:xfrm>
            <a:off x="3044469" y="2701425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hite noise">
            <a:extLst>
              <a:ext uri="{FF2B5EF4-FFF2-40B4-BE49-F238E27FC236}">
                <a16:creationId xmlns:a16="http://schemas.microsoft.com/office/drawing/2014/main" id="{FFC96349-1031-6A9B-4A3F-6BA8FA563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5" b="47535"/>
          <a:stretch/>
        </p:blipFill>
        <p:spPr bwMode="auto">
          <a:xfrm>
            <a:off x="1681883" y="1768780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white noise">
            <a:extLst>
              <a:ext uri="{FF2B5EF4-FFF2-40B4-BE49-F238E27FC236}">
                <a16:creationId xmlns:a16="http://schemas.microsoft.com/office/drawing/2014/main" id="{58BF9974-2204-2CC6-4DFB-365B84B91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5" r="47535"/>
          <a:stretch/>
        </p:blipFill>
        <p:spPr bwMode="auto">
          <a:xfrm>
            <a:off x="1587632" y="3373991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2875CC6-9B10-947C-E822-CA2B69722497}"/>
              </a:ext>
            </a:extLst>
          </p:cNvPr>
          <p:cNvGrpSpPr/>
          <p:nvPr/>
        </p:nvGrpSpPr>
        <p:grpSpPr>
          <a:xfrm>
            <a:off x="7630789" y="402840"/>
            <a:ext cx="3522064" cy="4994674"/>
            <a:chOff x="7630789" y="472690"/>
            <a:chExt cx="3522064" cy="499467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CEFF758-73C8-EFF3-ABF5-3D2CFE0C6A41}"/>
                </a:ext>
              </a:extLst>
            </p:cNvPr>
            <p:cNvSpPr/>
            <p:nvPr/>
          </p:nvSpPr>
          <p:spPr>
            <a:xfrm rot="20265952">
              <a:off x="7630789" y="472690"/>
              <a:ext cx="3445318" cy="4198127"/>
            </a:xfrm>
            <a:custGeom>
              <a:avLst/>
              <a:gdLst>
                <a:gd name="connsiteX0" fmla="*/ 112382 w 3250247"/>
                <a:gd name="connsiteY0" fmla="*/ 834439 h 3960433"/>
                <a:gd name="connsiteX1" fmla="*/ 321932 w 3250247"/>
                <a:gd name="connsiteY1" fmla="*/ 53389 h 3960433"/>
                <a:gd name="connsiteX2" fmla="*/ 1623682 w 3250247"/>
                <a:gd name="connsiteY2" fmla="*/ 161339 h 3960433"/>
                <a:gd name="connsiteX3" fmla="*/ 1445882 w 3250247"/>
                <a:gd name="connsiteY3" fmla="*/ 904289 h 3960433"/>
                <a:gd name="connsiteX4" fmla="*/ 1674482 w 3250247"/>
                <a:gd name="connsiteY4" fmla="*/ 1609139 h 3960433"/>
                <a:gd name="connsiteX5" fmla="*/ 3204832 w 3250247"/>
                <a:gd name="connsiteY5" fmla="*/ 1856789 h 3960433"/>
                <a:gd name="connsiteX6" fmla="*/ 2595232 w 3250247"/>
                <a:gd name="connsiteY6" fmla="*/ 3812589 h 3960433"/>
                <a:gd name="connsiteX7" fmla="*/ 86982 w 3250247"/>
                <a:gd name="connsiteY7" fmla="*/ 3641139 h 3960433"/>
                <a:gd name="connsiteX8" fmla="*/ 582282 w 3250247"/>
                <a:gd name="connsiteY8" fmla="*/ 2199689 h 3960433"/>
                <a:gd name="connsiteX9" fmla="*/ 652132 w 3250247"/>
                <a:gd name="connsiteY9" fmla="*/ 1291639 h 3960433"/>
                <a:gd name="connsiteX10" fmla="*/ 112382 w 3250247"/>
                <a:gd name="connsiteY10" fmla="*/ 834439 h 396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0247" h="3960433">
                  <a:moveTo>
                    <a:pt x="112382" y="834439"/>
                  </a:moveTo>
                  <a:cubicBezTo>
                    <a:pt x="57349" y="628064"/>
                    <a:pt x="70049" y="165572"/>
                    <a:pt x="321932" y="53389"/>
                  </a:cubicBezTo>
                  <a:cubicBezTo>
                    <a:pt x="573815" y="-58794"/>
                    <a:pt x="1436357" y="19522"/>
                    <a:pt x="1623682" y="161339"/>
                  </a:cubicBezTo>
                  <a:cubicBezTo>
                    <a:pt x="1811007" y="303156"/>
                    <a:pt x="1437415" y="662989"/>
                    <a:pt x="1445882" y="904289"/>
                  </a:cubicBezTo>
                  <a:cubicBezTo>
                    <a:pt x="1454349" y="1145589"/>
                    <a:pt x="1381324" y="1450389"/>
                    <a:pt x="1674482" y="1609139"/>
                  </a:cubicBezTo>
                  <a:cubicBezTo>
                    <a:pt x="1967640" y="1767889"/>
                    <a:pt x="3051374" y="1489547"/>
                    <a:pt x="3204832" y="1856789"/>
                  </a:cubicBezTo>
                  <a:cubicBezTo>
                    <a:pt x="3358290" y="2224031"/>
                    <a:pt x="3114873" y="3515197"/>
                    <a:pt x="2595232" y="3812589"/>
                  </a:cubicBezTo>
                  <a:cubicBezTo>
                    <a:pt x="2075591" y="4109981"/>
                    <a:pt x="422474" y="3909956"/>
                    <a:pt x="86982" y="3641139"/>
                  </a:cubicBezTo>
                  <a:cubicBezTo>
                    <a:pt x="-248510" y="3372322"/>
                    <a:pt x="488090" y="2591272"/>
                    <a:pt x="582282" y="2199689"/>
                  </a:cubicBezTo>
                  <a:cubicBezTo>
                    <a:pt x="676474" y="1808106"/>
                    <a:pt x="728332" y="1521297"/>
                    <a:pt x="652132" y="1291639"/>
                  </a:cubicBezTo>
                  <a:cubicBezTo>
                    <a:pt x="575932" y="1061981"/>
                    <a:pt x="167415" y="1040814"/>
                    <a:pt x="112382" y="83443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9A4525-286B-01D9-2A32-3F2FA2529F9C}"/>
                </a:ext>
              </a:extLst>
            </p:cNvPr>
            <p:cNvSpPr txBox="1"/>
            <p:nvPr/>
          </p:nvSpPr>
          <p:spPr>
            <a:xfrm>
              <a:off x="7822005" y="4974921"/>
              <a:ext cx="333084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Manifold of cat images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BF8B52DC-933D-A701-081F-5A4A7B1E89A2}"/>
              </a:ext>
            </a:extLst>
          </p:cNvPr>
          <p:cNvSpPr/>
          <p:nvPr/>
        </p:nvSpPr>
        <p:spPr>
          <a:xfrm>
            <a:off x="9361714" y="3599543"/>
            <a:ext cx="275771" cy="2757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BBCB78-79F9-F926-5A35-CB6D1C38765C}"/>
              </a:ext>
            </a:extLst>
          </p:cNvPr>
          <p:cNvGrpSpPr/>
          <p:nvPr/>
        </p:nvGrpSpPr>
        <p:grpSpPr>
          <a:xfrm>
            <a:off x="7749504" y="3457118"/>
            <a:ext cx="1551071" cy="275771"/>
            <a:chOff x="7749504" y="3457118"/>
            <a:chExt cx="1551071" cy="27577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1B15CCA-A226-825C-D014-FEF42FB4E6C0}"/>
                </a:ext>
              </a:extLst>
            </p:cNvPr>
            <p:cNvSpPr/>
            <p:nvPr/>
          </p:nvSpPr>
          <p:spPr>
            <a:xfrm>
              <a:off x="7749504" y="3457118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26AA88C-EE3D-92D3-8E2B-A1968E6EDC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85551" y="3632548"/>
              <a:ext cx="1215024" cy="100208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72A81DB-757D-217D-3EAE-18B51CBE6AB4}"/>
              </a:ext>
            </a:extLst>
          </p:cNvPr>
          <p:cNvGrpSpPr/>
          <p:nvPr/>
        </p:nvGrpSpPr>
        <p:grpSpPr>
          <a:xfrm>
            <a:off x="6736996" y="2984683"/>
            <a:ext cx="985300" cy="547657"/>
            <a:chOff x="6736996" y="2984683"/>
            <a:chExt cx="985300" cy="54765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5E0C6C1-2856-FC7B-AABB-A54F0E265C1C}"/>
                </a:ext>
              </a:extLst>
            </p:cNvPr>
            <p:cNvSpPr/>
            <p:nvPr/>
          </p:nvSpPr>
          <p:spPr>
            <a:xfrm>
              <a:off x="6736996" y="2984683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BF9FDD4-DAC0-9FA4-1554-08D9392F62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14575" y="3206663"/>
              <a:ext cx="707721" cy="325677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2EDE6F7-B83C-5809-6754-194A31B2A6AB}"/>
              </a:ext>
            </a:extLst>
          </p:cNvPr>
          <p:cNvGrpSpPr/>
          <p:nvPr/>
        </p:nvGrpSpPr>
        <p:grpSpPr>
          <a:xfrm>
            <a:off x="5632576" y="3080616"/>
            <a:ext cx="1037534" cy="275771"/>
            <a:chOff x="5632576" y="3080616"/>
            <a:chExt cx="1037534" cy="27577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E5D6F88-914E-283D-D80A-7B3757D67BFF}"/>
                </a:ext>
              </a:extLst>
            </p:cNvPr>
            <p:cNvSpPr/>
            <p:nvPr/>
          </p:nvSpPr>
          <p:spPr>
            <a:xfrm>
              <a:off x="5632576" y="3080616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042AE27-8175-F45F-C1B4-C66837A2CF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43600" y="3100192"/>
              <a:ext cx="726510" cy="75156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9E3879A-6694-4664-9977-B618D9D757B4}"/>
              </a:ext>
            </a:extLst>
          </p:cNvPr>
          <p:cNvGrpSpPr/>
          <p:nvPr/>
        </p:nvGrpSpPr>
        <p:grpSpPr>
          <a:xfrm>
            <a:off x="4711960" y="3306871"/>
            <a:ext cx="880911" cy="621637"/>
            <a:chOff x="4711960" y="3306871"/>
            <a:chExt cx="880911" cy="62163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9F4B1B7-6AA4-812E-124B-F79FBD52DB81}"/>
                </a:ext>
              </a:extLst>
            </p:cNvPr>
            <p:cNvSpPr/>
            <p:nvPr/>
          </p:nvSpPr>
          <p:spPr>
            <a:xfrm>
              <a:off x="4711960" y="3652737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8DC526F-589C-E77D-337A-F1C7951F62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0368" y="3306871"/>
              <a:ext cx="642503" cy="359792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C032ABF-5330-F4F5-B3A4-24E577BF4A02}"/>
              </a:ext>
            </a:extLst>
          </p:cNvPr>
          <p:cNvGrpSpPr/>
          <p:nvPr/>
        </p:nvGrpSpPr>
        <p:grpSpPr>
          <a:xfrm>
            <a:off x="3517815" y="3279045"/>
            <a:ext cx="1135604" cy="503815"/>
            <a:chOff x="3517815" y="3279045"/>
            <a:chExt cx="1135604" cy="50381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E4FA2D8-4149-1D3B-009D-052720656CCE}"/>
                </a:ext>
              </a:extLst>
            </p:cNvPr>
            <p:cNvSpPr/>
            <p:nvPr/>
          </p:nvSpPr>
          <p:spPr>
            <a:xfrm>
              <a:off x="3517815" y="3279045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7FC3884-DFCF-B0BB-E2DE-3A2ED587DB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39227" y="3450921"/>
              <a:ext cx="814192" cy="331939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 descr="A picture containing tree, mammal, cat, outdoor&#10;&#10;Description automatically generated">
            <a:extLst>
              <a:ext uri="{FF2B5EF4-FFF2-40B4-BE49-F238E27FC236}">
                <a16:creationId xmlns:a16="http://schemas.microsoft.com/office/drawing/2014/main" id="{18F8DB32-6F8E-2C9A-F811-2BB4B10A6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643" y="2469078"/>
            <a:ext cx="1035816" cy="1035816"/>
          </a:xfrm>
          <a:prstGeom prst="rect">
            <a:avLst/>
          </a:prstGeom>
        </p:spPr>
      </p:pic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E2A900A4-16E8-5598-FC8C-70B29AC454F3}"/>
              </a:ext>
            </a:extLst>
          </p:cNvPr>
          <p:cNvGrpSpPr/>
          <p:nvPr/>
        </p:nvGrpSpPr>
        <p:grpSpPr>
          <a:xfrm>
            <a:off x="7532445" y="2127321"/>
            <a:ext cx="1018802" cy="1328657"/>
            <a:chOff x="7532445" y="2127321"/>
            <a:chExt cx="1018802" cy="1328657"/>
          </a:xfrm>
        </p:grpSpPr>
        <p:pic>
          <p:nvPicPr>
            <p:cNvPr id="50" name="Picture 49" descr="A picture containing cat, mammal, sitting, domestic cat&#10;&#10;Description automatically generated">
              <a:extLst>
                <a:ext uri="{FF2B5EF4-FFF2-40B4-BE49-F238E27FC236}">
                  <a16:creationId xmlns:a16="http://schemas.microsoft.com/office/drawing/2014/main" id="{C4293BD4-1454-8454-4074-0324F37A0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32445" y="2127321"/>
              <a:ext cx="1018802" cy="1018802"/>
            </a:xfrm>
            <a:prstGeom prst="rect">
              <a:avLst/>
            </a:prstGeom>
          </p:spPr>
        </p:pic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96E0CA8-5649-CAB8-44B8-9835529C8A1C}"/>
                </a:ext>
              </a:extLst>
            </p:cNvPr>
            <p:cNvCxnSpPr>
              <a:cxnSpLocks/>
              <a:stCxn id="50" idx="2"/>
            </p:cNvCxnSpPr>
            <p:nvPr/>
          </p:nvCxnSpPr>
          <p:spPr>
            <a:xfrm flipH="1">
              <a:off x="7937106" y="3146123"/>
              <a:ext cx="104740" cy="3098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53B30802-79E9-809C-FE9A-252836484F89}"/>
              </a:ext>
            </a:extLst>
          </p:cNvPr>
          <p:cNvGrpSpPr/>
          <p:nvPr/>
        </p:nvGrpSpPr>
        <p:grpSpPr>
          <a:xfrm>
            <a:off x="6215263" y="3257195"/>
            <a:ext cx="1018802" cy="1428270"/>
            <a:chOff x="6215263" y="3257195"/>
            <a:chExt cx="1018802" cy="1428270"/>
          </a:xfrm>
        </p:grpSpPr>
        <p:pic>
          <p:nvPicPr>
            <p:cNvPr id="52" name="Picture 51" descr="A picture containing cat, mammal, domestic cat, looking&#10;&#10;Description automatically generated">
              <a:extLst>
                <a:ext uri="{FF2B5EF4-FFF2-40B4-BE49-F238E27FC236}">
                  <a16:creationId xmlns:a16="http://schemas.microsoft.com/office/drawing/2014/main" id="{35714F23-0AC3-49A6-3680-B1592A0CE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5263" y="3666663"/>
              <a:ext cx="1018802" cy="1018802"/>
            </a:xfrm>
            <a:prstGeom prst="rect">
              <a:avLst/>
            </a:prstGeom>
          </p:spPr>
        </p:pic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0E53E39-0C8E-E382-5406-16DB7A827221}"/>
                </a:ext>
              </a:extLst>
            </p:cNvPr>
            <p:cNvCxnSpPr>
              <a:cxnSpLocks/>
              <a:stCxn id="52" idx="0"/>
            </p:cNvCxnSpPr>
            <p:nvPr/>
          </p:nvCxnSpPr>
          <p:spPr>
            <a:xfrm flipV="1">
              <a:off x="6724664" y="3257195"/>
              <a:ext cx="130496" cy="4094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EDBF4C8D-4764-57B0-756F-280BE6B60F4B}"/>
              </a:ext>
            </a:extLst>
          </p:cNvPr>
          <p:cNvGrpSpPr/>
          <p:nvPr/>
        </p:nvGrpSpPr>
        <p:grpSpPr>
          <a:xfrm>
            <a:off x="5109079" y="1819545"/>
            <a:ext cx="1018802" cy="1266555"/>
            <a:chOff x="5109079" y="1819545"/>
            <a:chExt cx="1018802" cy="1266555"/>
          </a:xfrm>
        </p:grpSpPr>
        <p:pic>
          <p:nvPicPr>
            <p:cNvPr id="54" name="Picture 53" descr="A close up of a person's face&#10;&#10;Description automatically generated with medium confidence">
              <a:extLst>
                <a:ext uri="{FF2B5EF4-FFF2-40B4-BE49-F238E27FC236}">
                  <a16:creationId xmlns:a16="http://schemas.microsoft.com/office/drawing/2014/main" id="{CEE57C30-7F3B-7A6D-67D1-FEF6418B4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09079" y="1819545"/>
              <a:ext cx="1018802" cy="1018802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C142344-FAAB-78A9-8631-2BF4225FD9BC}"/>
                </a:ext>
              </a:extLst>
            </p:cNvPr>
            <p:cNvCxnSpPr>
              <a:stCxn id="54" idx="2"/>
              <a:endCxn id="12" idx="1"/>
            </p:cNvCxnSpPr>
            <p:nvPr/>
          </p:nvCxnSpPr>
          <p:spPr>
            <a:xfrm>
              <a:off x="5618480" y="2838347"/>
              <a:ext cx="96520" cy="2477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A9ED6FD5-9407-5D0D-85F0-14367F9DAB07}"/>
              </a:ext>
            </a:extLst>
          </p:cNvPr>
          <p:cNvGrpSpPr/>
          <p:nvPr/>
        </p:nvGrpSpPr>
        <p:grpSpPr>
          <a:xfrm>
            <a:off x="4340290" y="3928508"/>
            <a:ext cx="1018802" cy="1364668"/>
            <a:chOff x="4340290" y="3928508"/>
            <a:chExt cx="1018802" cy="1364668"/>
          </a:xfrm>
        </p:grpSpPr>
        <p:pic>
          <p:nvPicPr>
            <p:cNvPr id="56" name="Picture 55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3C79B700-2E2C-6445-DB4D-A3CBE4BA8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40290" y="4274374"/>
              <a:ext cx="1018802" cy="1018802"/>
            </a:xfrm>
            <a:prstGeom prst="rect">
              <a:avLst/>
            </a:prstGeom>
          </p:spPr>
        </p:pic>
        <p:cxnSp>
          <p:nvCxnSpPr>
            <p:cNvPr id="1024" name="Straight Connector 1023">
              <a:extLst>
                <a:ext uri="{FF2B5EF4-FFF2-40B4-BE49-F238E27FC236}">
                  <a16:creationId xmlns:a16="http://schemas.microsoft.com/office/drawing/2014/main" id="{58108CE0-A0DF-B51C-240E-046CC9E09A16}"/>
                </a:ext>
              </a:extLst>
            </p:cNvPr>
            <p:cNvCxnSpPr>
              <a:cxnSpLocks/>
              <a:stCxn id="56" idx="0"/>
              <a:endCxn id="13" idx="4"/>
            </p:cNvCxnSpPr>
            <p:nvPr/>
          </p:nvCxnSpPr>
          <p:spPr>
            <a:xfrm flipV="1">
              <a:off x="4849691" y="3928508"/>
              <a:ext cx="155" cy="3458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517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CDBDF3-E486-5202-AD31-5056E07F507D}"/>
              </a:ext>
            </a:extLst>
          </p:cNvPr>
          <p:cNvGrpSpPr/>
          <p:nvPr/>
        </p:nvGrpSpPr>
        <p:grpSpPr>
          <a:xfrm>
            <a:off x="906232" y="1020871"/>
            <a:ext cx="3596690" cy="4870290"/>
            <a:chOff x="998093" y="1020871"/>
            <a:chExt cx="3596690" cy="487029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F60137B-8D46-9F4D-5A3D-5E02D7D74549}"/>
                </a:ext>
              </a:extLst>
            </p:cNvPr>
            <p:cNvSpPr/>
            <p:nvPr/>
          </p:nvSpPr>
          <p:spPr>
            <a:xfrm>
              <a:off x="998093" y="1020871"/>
              <a:ext cx="3596690" cy="418995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C930B8-063D-576F-606C-BC9E04BD7763}"/>
                </a:ext>
              </a:extLst>
            </p:cNvPr>
            <p:cNvSpPr txBox="1"/>
            <p:nvPr/>
          </p:nvSpPr>
          <p:spPr>
            <a:xfrm>
              <a:off x="1580816" y="5398718"/>
              <a:ext cx="243124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Random images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34DD0AD-010D-BFEB-1526-262F302477FE}"/>
              </a:ext>
            </a:extLst>
          </p:cNvPr>
          <p:cNvSpPr txBox="1"/>
          <p:nvPr/>
        </p:nvSpPr>
        <p:spPr>
          <a:xfrm>
            <a:off x="9817655" y="6426038"/>
            <a:ext cx="2341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concept: Steve Seitz</a:t>
            </a:r>
          </a:p>
        </p:txBody>
      </p:sp>
      <p:pic>
        <p:nvPicPr>
          <p:cNvPr id="1026" name="Picture 2" descr="white noise">
            <a:extLst>
              <a:ext uri="{FF2B5EF4-FFF2-40B4-BE49-F238E27FC236}">
                <a16:creationId xmlns:a16="http://schemas.microsoft.com/office/drawing/2014/main" id="{AC94E5EF-CA0B-DCA1-1640-B327AEF7A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6" r="51304" b="50498"/>
          <a:stretch/>
        </p:blipFill>
        <p:spPr bwMode="auto">
          <a:xfrm>
            <a:off x="3044469" y="2701425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hite noise">
            <a:extLst>
              <a:ext uri="{FF2B5EF4-FFF2-40B4-BE49-F238E27FC236}">
                <a16:creationId xmlns:a16="http://schemas.microsoft.com/office/drawing/2014/main" id="{FFC96349-1031-6A9B-4A3F-6BA8FA563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5" b="47535"/>
          <a:stretch/>
        </p:blipFill>
        <p:spPr bwMode="auto">
          <a:xfrm>
            <a:off x="1681883" y="1768780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white noise">
            <a:extLst>
              <a:ext uri="{FF2B5EF4-FFF2-40B4-BE49-F238E27FC236}">
                <a16:creationId xmlns:a16="http://schemas.microsoft.com/office/drawing/2014/main" id="{58BF9974-2204-2CC6-4DFB-365B84B91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5" r="47535"/>
          <a:stretch/>
        </p:blipFill>
        <p:spPr bwMode="auto">
          <a:xfrm>
            <a:off x="1587632" y="3373991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2875CC6-9B10-947C-E822-CA2B69722497}"/>
              </a:ext>
            </a:extLst>
          </p:cNvPr>
          <p:cNvGrpSpPr/>
          <p:nvPr/>
        </p:nvGrpSpPr>
        <p:grpSpPr>
          <a:xfrm>
            <a:off x="7630789" y="402840"/>
            <a:ext cx="3522064" cy="4994674"/>
            <a:chOff x="7630789" y="472690"/>
            <a:chExt cx="3522064" cy="499467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CEFF758-73C8-EFF3-ABF5-3D2CFE0C6A41}"/>
                </a:ext>
              </a:extLst>
            </p:cNvPr>
            <p:cNvSpPr/>
            <p:nvPr/>
          </p:nvSpPr>
          <p:spPr>
            <a:xfrm rot="20265952">
              <a:off x="7630789" y="472690"/>
              <a:ext cx="3445318" cy="4198127"/>
            </a:xfrm>
            <a:custGeom>
              <a:avLst/>
              <a:gdLst>
                <a:gd name="connsiteX0" fmla="*/ 112382 w 3250247"/>
                <a:gd name="connsiteY0" fmla="*/ 834439 h 3960433"/>
                <a:gd name="connsiteX1" fmla="*/ 321932 w 3250247"/>
                <a:gd name="connsiteY1" fmla="*/ 53389 h 3960433"/>
                <a:gd name="connsiteX2" fmla="*/ 1623682 w 3250247"/>
                <a:gd name="connsiteY2" fmla="*/ 161339 h 3960433"/>
                <a:gd name="connsiteX3" fmla="*/ 1445882 w 3250247"/>
                <a:gd name="connsiteY3" fmla="*/ 904289 h 3960433"/>
                <a:gd name="connsiteX4" fmla="*/ 1674482 w 3250247"/>
                <a:gd name="connsiteY4" fmla="*/ 1609139 h 3960433"/>
                <a:gd name="connsiteX5" fmla="*/ 3204832 w 3250247"/>
                <a:gd name="connsiteY5" fmla="*/ 1856789 h 3960433"/>
                <a:gd name="connsiteX6" fmla="*/ 2595232 w 3250247"/>
                <a:gd name="connsiteY6" fmla="*/ 3812589 h 3960433"/>
                <a:gd name="connsiteX7" fmla="*/ 86982 w 3250247"/>
                <a:gd name="connsiteY7" fmla="*/ 3641139 h 3960433"/>
                <a:gd name="connsiteX8" fmla="*/ 582282 w 3250247"/>
                <a:gd name="connsiteY8" fmla="*/ 2199689 h 3960433"/>
                <a:gd name="connsiteX9" fmla="*/ 652132 w 3250247"/>
                <a:gd name="connsiteY9" fmla="*/ 1291639 h 3960433"/>
                <a:gd name="connsiteX10" fmla="*/ 112382 w 3250247"/>
                <a:gd name="connsiteY10" fmla="*/ 834439 h 396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0247" h="3960433">
                  <a:moveTo>
                    <a:pt x="112382" y="834439"/>
                  </a:moveTo>
                  <a:cubicBezTo>
                    <a:pt x="57349" y="628064"/>
                    <a:pt x="70049" y="165572"/>
                    <a:pt x="321932" y="53389"/>
                  </a:cubicBezTo>
                  <a:cubicBezTo>
                    <a:pt x="573815" y="-58794"/>
                    <a:pt x="1436357" y="19522"/>
                    <a:pt x="1623682" y="161339"/>
                  </a:cubicBezTo>
                  <a:cubicBezTo>
                    <a:pt x="1811007" y="303156"/>
                    <a:pt x="1437415" y="662989"/>
                    <a:pt x="1445882" y="904289"/>
                  </a:cubicBezTo>
                  <a:cubicBezTo>
                    <a:pt x="1454349" y="1145589"/>
                    <a:pt x="1381324" y="1450389"/>
                    <a:pt x="1674482" y="1609139"/>
                  </a:cubicBezTo>
                  <a:cubicBezTo>
                    <a:pt x="1967640" y="1767889"/>
                    <a:pt x="3051374" y="1489547"/>
                    <a:pt x="3204832" y="1856789"/>
                  </a:cubicBezTo>
                  <a:cubicBezTo>
                    <a:pt x="3358290" y="2224031"/>
                    <a:pt x="3114873" y="3515197"/>
                    <a:pt x="2595232" y="3812589"/>
                  </a:cubicBezTo>
                  <a:cubicBezTo>
                    <a:pt x="2075591" y="4109981"/>
                    <a:pt x="422474" y="3909956"/>
                    <a:pt x="86982" y="3641139"/>
                  </a:cubicBezTo>
                  <a:cubicBezTo>
                    <a:pt x="-248510" y="3372322"/>
                    <a:pt x="488090" y="2591272"/>
                    <a:pt x="582282" y="2199689"/>
                  </a:cubicBezTo>
                  <a:cubicBezTo>
                    <a:pt x="676474" y="1808106"/>
                    <a:pt x="728332" y="1521297"/>
                    <a:pt x="652132" y="1291639"/>
                  </a:cubicBezTo>
                  <a:cubicBezTo>
                    <a:pt x="575932" y="1061981"/>
                    <a:pt x="167415" y="1040814"/>
                    <a:pt x="112382" y="83443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9A4525-286B-01D9-2A32-3F2FA2529F9C}"/>
                </a:ext>
              </a:extLst>
            </p:cNvPr>
            <p:cNvSpPr txBox="1"/>
            <p:nvPr/>
          </p:nvSpPr>
          <p:spPr>
            <a:xfrm>
              <a:off x="7822005" y="4974921"/>
              <a:ext cx="333084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Manifold of cat images</a:t>
              </a:r>
            </a:p>
          </p:txBody>
        </p:sp>
      </p:grpSp>
      <p:pic>
        <p:nvPicPr>
          <p:cNvPr id="3" name="noiseless_cat">
            <a:hlinkClick r:id="" action="ppaction://media"/>
            <a:extLst>
              <a:ext uri="{FF2B5EF4-FFF2-40B4-BE49-F238E27FC236}">
                <a16:creationId xmlns:a16="http://schemas.microsoft.com/office/drawing/2014/main" id="{ABE10ABA-59C7-56F4-02C8-808C5AE5BE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75808" y="1416624"/>
            <a:ext cx="1482558" cy="148255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69A6BAB-CB08-FBD9-ADD5-98D7DAF9CCAB}"/>
              </a:ext>
            </a:extLst>
          </p:cNvPr>
          <p:cNvSpPr/>
          <p:nvPr/>
        </p:nvSpPr>
        <p:spPr>
          <a:xfrm>
            <a:off x="3517815" y="3279045"/>
            <a:ext cx="275771" cy="2757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2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42813 0.14491 " pathEditMode="relative" rAng="0" ptsTypes="AA">
                                      <p:cBhvr>
                                        <p:cTn id="8" dur="3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CDBDF3-E486-5202-AD31-5056E07F507D}"/>
              </a:ext>
            </a:extLst>
          </p:cNvPr>
          <p:cNvGrpSpPr/>
          <p:nvPr/>
        </p:nvGrpSpPr>
        <p:grpSpPr>
          <a:xfrm>
            <a:off x="906232" y="1020871"/>
            <a:ext cx="3596690" cy="4870290"/>
            <a:chOff x="998093" y="1020871"/>
            <a:chExt cx="3596690" cy="487029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F60137B-8D46-9F4D-5A3D-5E02D7D74549}"/>
                </a:ext>
              </a:extLst>
            </p:cNvPr>
            <p:cNvSpPr/>
            <p:nvPr/>
          </p:nvSpPr>
          <p:spPr>
            <a:xfrm>
              <a:off x="998093" y="1020871"/>
              <a:ext cx="3596690" cy="418995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C930B8-063D-576F-606C-BC9E04BD7763}"/>
                </a:ext>
              </a:extLst>
            </p:cNvPr>
            <p:cNvSpPr txBox="1"/>
            <p:nvPr/>
          </p:nvSpPr>
          <p:spPr>
            <a:xfrm>
              <a:off x="1580816" y="5398718"/>
              <a:ext cx="243124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Random images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34DD0AD-010D-BFEB-1526-262F302477FE}"/>
              </a:ext>
            </a:extLst>
          </p:cNvPr>
          <p:cNvSpPr txBox="1"/>
          <p:nvPr/>
        </p:nvSpPr>
        <p:spPr>
          <a:xfrm>
            <a:off x="9817655" y="6426038"/>
            <a:ext cx="2341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concept: Steve Seitz</a:t>
            </a:r>
          </a:p>
        </p:txBody>
      </p:sp>
      <p:pic>
        <p:nvPicPr>
          <p:cNvPr id="1026" name="Picture 2" descr="white noise">
            <a:extLst>
              <a:ext uri="{FF2B5EF4-FFF2-40B4-BE49-F238E27FC236}">
                <a16:creationId xmlns:a16="http://schemas.microsoft.com/office/drawing/2014/main" id="{AC94E5EF-CA0B-DCA1-1640-B327AEF7A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6" r="51304" b="50498"/>
          <a:stretch/>
        </p:blipFill>
        <p:spPr bwMode="auto">
          <a:xfrm>
            <a:off x="3044469" y="2701425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hite noise">
            <a:extLst>
              <a:ext uri="{FF2B5EF4-FFF2-40B4-BE49-F238E27FC236}">
                <a16:creationId xmlns:a16="http://schemas.microsoft.com/office/drawing/2014/main" id="{FFC96349-1031-6A9B-4A3F-6BA8FA563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5" b="47535"/>
          <a:stretch/>
        </p:blipFill>
        <p:spPr bwMode="auto">
          <a:xfrm>
            <a:off x="1681883" y="1768780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white noise">
            <a:extLst>
              <a:ext uri="{FF2B5EF4-FFF2-40B4-BE49-F238E27FC236}">
                <a16:creationId xmlns:a16="http://schemas.microsoft.com/office/drawing/2014/main" id="{58BF9974-2204-2CC6-4DFB-365B84B91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5" r="47535"/>
          <a:stretch/>
        </p:blipFill>
        <p:spPr bwMode="auto">
          <a:xfrm>
            <a:off x="1587632" y="3373991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2875CC6-9B10-947C-E822-CA2B69722497}"/>
              </a:ext>
            </a:extLst>
          </p:cNvPr>
          <p:cNvGrpSpPr/>
          <p:nvPr/>
        </p:nvGrpSpPr>
        <p:grpSpPr>
          <a:xfrm>
            <a:off x="7630789" y="402840"/>
            <a:ext cx="3522064" cy="4994674"/>
            <a:chOff x="7630789" y="472690"/>
            <a:chExt cx="3522064" cy="499467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CEFF758-73C8-EFF3-ABF5-3D2CFE0C6A41}"/>
                </a:ext>
              </a:extLst>
            </p:cNvPr>
            <p:cNvSpPr/>
            <p:nvPr/>
          </p:nvSpPr>
          <p:spPr>
            <a:xfrm rot="20265952">
              <a:off x="7630789" y="472690"/>
              <a:ext cx="3445318" cy="4198127"/>
            </a:xfrm>
            <a:custGeom>
              <a:avLst/>
              <a:gdLst>
                <a:gd name="connsiteX0" fmla="*/ 112382 w 3250247"/>
                <a:gd name="connsiteY0" fmla="*/ 834439 h 3960433"/>
                <a:gd name="connsiteX1" fmla="*/ 321932 w 3250247"/>
                <a:gd name="connsiteY1" fmla="*/ 53389 h 3960433"/>
                <a:gd name="connsiteX2" fmla="*/ 1623682 w 3250247"/>
                <a:gd name="connsiteY2" fmla="*/ 161339 h 3960433"/>
                <a:gd name="connsiteX3" fmla="*/ 1445882 w 3250247"/>
                <a:gd name="connsiteY3" fmla="*/ 904289 h 3960433"/>
                <a:gd name="connsiteX4" fmla="*/ 1674482 w 3250247"/>
                <a:gd name="connsiteY4" fmla="*/ 1609139 h 3960433"/>
                <a:gd name="connsiteX5" fmla="*/ 3204832 w 3250247"/>
                <a:gd name="connsiteY5" fmla="*/ 1856789 h 3960433"/>
                <a:gd name="connsiteX6" fmla="*/ 2595232 w 3250247"/>
                <a:gd name="connsiteY6" fmla="*/ 3812589 h 3960433"/>
                <a:gd name="connsiteX7" fmla="*/ 86982 w 3250247"/>
                <a:gd name="connsiteY7" fmla="*/ 3641139 h 3960433"/>
                <a:gd name="connsiteX8" fmla="*/ 582282 w 3250247"/>
                <a:gd name="connsiteY8" fmla="*/ 2199689 h 3960433"/>
                <a:gd name="connsiteX9" fmla="*/ 652132 w 3250247"/>
                <a:gd name="connsiteY9" fmla="*/ 1291639 h 3960433"/>
                <a:gd name="connsiteX10" fmla="*/ 112382 w 3250247"/>
                <a:gd name="connsiteY10" fmla="*/ 834439 h 396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0247" h="3960433">
                  <a:moveTo>
                    <a:pt x="112382" y="834439"/>
                  </a:moveTo>
                  <a:cubicBezTo>
                    <a:pt x="57349" y="628064"/>
                    <a:pt x="70049" y="165572"/>
                    <a:pt x="321932" y="53389"/>
                  </a:cubicBezTo>
                  <a:cubicBezTo>
                    <a:pt x="573815" y="-58794"/>
                    <a:pt x="1436357" y="19522"/>
                    <a:pt x="1623682" y="161339"/>
                  </a:cubicBezTo>
                  <a:cubicBezTo>
                    <a:pt x="1811007" y="303156"/>
                    <a:pt x="1437415" y="662989"/>
                    <a:pt x="1445882" y="904289"/>
                  </a:cubicBezTo>
                  <a:cubicBezTo>
                    <a:pt x="1454349" y="1145589"/>
                    <a:pt x="1381324" y="1450389"/>
                    <a:pt x="1674482" y="1609139"/>
                  </a:cubicBezTo>
                  <a:cubicBezTo>
                    <a:pt x="1967640" y="1767889"/>
                    <a:pt x="3051374" y="1489547"/>
                    <a:pt x="3204832" y="1856789"/>
                  </a:cubicBezTo>
                  <a:cubicBezTo>
                    <a:pt x="3358290" y="2224031"/>
                    <a:pt x="3114873" y="3515197"/>
                    <a:pt x="2595232" y="3812589"/>
                  </a:cubicBezTo>
                  <a:cubicBezTo>
                    <a:pt x="2075591" y="4109981"/>
                    <a:pt x="422474" y="3909956"/>
                    <a:pt x="86982" y="3641139"/>
                  </a:cubicBezTo>
                  <a:cubicBezTo>
                    <a:pt x="-248510" y="3372322"/>
                    <a:pt x="488090" y="2591272"/>
                    <a:pt x="582282" y="2199689"/>
                  </a:cubicBezTo>
                  <a:cubicBezTo>
                    <a:pt x="676474" y="1808106"/>
                    <a:pt x="728332" y="1521297"/>
                    <a:pt x="652132" y="1291639"/>
                  </a:cubicBezTo>
                  <a:cubicBezTo>
                    <a:pt x="575932" y="1061981"/>
                    <a:pt x="167415" y="1040814"/>
                    <a:pt x="112382" y="83443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9A4525-286B-01D9-2A32-3F2FA2529F9C}"/>
                </a:ext>
              </a:extLst>
            </p:cNvPr>
            <p:cNvSpPr txBox="1"/>
            <p:nvPr/>
          </p:nvSpPr>
          <p:spPr>
            <a:xfrm>
              <a:off x="7822005" y="4974921"/>
              <a:ext cx="333084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Manifold of cat images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BF8B52DC-933D-A701-081F-5A4A7B1E89A2}"/>
              </a:ext>
            </a:extLst>
          </p:cNvPr>
          <p:cNvSpPr/>
          <p:nvPr/>
        </p:nvSpPr>
        <p:spPr>
          <a:xfrm>
            <a:off x="9361714" y="3599543"/>
            <a:ext cx="275771" cy="2757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BBCB78-79F9-F926-5A35-CB6D1C38765C}"/>
              </a:ext>
            </a:extLst>
          </p:cNvPr>
          <p:cNvGrpSpPr/>
          <p:nvPr/>
        </p:nvGrpSpPr>
        <p:grpSpPr>
          <a:xfrm>
            <a:off x="7749504" y="3457118"/>
            <a:ext cx="1551071" cy="275771"/>
            <a:chOff x="7749504" y="3457118"/>
            <a:chExt cx="1551071" cy="27577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1B15CCA-A226-825C-D014-FEF42FB4E6C0}"/>
                </a:ext>
              </a:extLst>
            </p:cNvPr>
            <p:cNvSpPr/>
            <p:nvPr/>
          </p:nvSpPr>
          <p:spPr>
            <a:xfrm>
              <a:off x="7749504" y="3457118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26AA88C-EE3D-92D3-8E2B-A1968E6EDC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85551" y="3632548"/>
              <a:ext cx="1215024" cy="100208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72A81DB-757D-217D-3EAE-18B51CBE6AB4}"/>
              </a:ext>
            </a:extLst>
          </p:cNvPr>
          <p:cNvGrpSpPr/>
          <p:nvPr/>
        </p:nvGrpSpPr>
        <p:grpSpPr>
          <a:xfrm>
            <a:off x="6736996" y="2984683"/>
            <a:ext cx="985300" cy="547657"/>
            <a:chOff x="6736996" y="2984683"/>
            <a:chExt cx="985300" cy="54765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5E0C6C1-2856-FC7B-AABB-A54F0E265C1C}"/>
                </a:ext>
              </a:extLst>
            </p:cNvPr>
            <p:cNvSpPr/>
            <p:nvPr/>
          </p:nvSpPr>
          <p:spPr>
            <a:xfrm>
              <a:off x="6736996" y="2984683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BF9FDD4-DAC0-9FA4-1554-08D9392F62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2000" y="3213100"/>
              <a:ext cx="610296" cy="31924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2EDE6F7-B83C-5809-6754-194A31B2A6AB}"/>
              </a:ext>
            </a:extLst>
          </p:cNvPr>
          <p:cNvGrpSpPr/>
          <p:nvPr/>
        </p:nvGrpSpPr>
        <p:grpSpPr>
          <a:xfrm>
            <a:off x="5632576" y="3080616"/>
            <a:ext cx="1037534" cy="275771"/>
            <a:chOff x="5632576" y="3080616"/>
            <a:chExt cx="1037534" cy="27577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E5D6F88-914E-283D-D80A-7B3757D67BFF}"/>
                </a:ext>
              </a:extLst>
            </p:cNvPr>
            <p:cNvSpPr/>
            <p:nvPr/>
          </p:nvSpPr>
          <p:spPr>
            <a:xfrm>
              <a:off x="5632576" y="3080616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042AE27-8175-F45F-C1B4-C66837A2CF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9800" y="3100192"/>
              <a:ext cx="650310" cy="81158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9E3879A-6694-4664-9977-B618D9D757B4}"/>
              </a:ext>
            </a:extLst>
          </p:cNvPr>
          <p:cNvGrpSpPr/>
          <p:nvPr/>
        </p:nvGrpSpPr>
        <p:grpSpPr>
          <a:xfrm>
            <a:off x="4711960" y="3306871"/>
            <a:ext cx="880911" cy="621637"/>
            <a:chOff x="4711960" y="3306871"/>
            <a:chExt cx="880911" cy="62163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9F4B1B7-6AA4-812E-124B-F79FBD52DB81}"/>
                </a:ext>
              </a:extLst>
            </p:cNvPr>
            <p:cNvSpPr/>
            <p:nvPr/>
          </p:nvSpPr>
          <p:spPr>
            <a:xfrm>
              <a:off x="4711960" y="3652737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8DC526F-589C-E77D-337A-F1C7951F62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9200" y="3306871"/>
              <a:ext cx="563671" cy="344379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C032ABF-5330-F4F5-B3A4-24E577BF4A02}"/>
              </a:ext>
            </a:extLst>
          </p:cNvPr>
          <p:cNvGrpSpPr/>
          <p:nvPr/>
        </p:nvGrpSpPr>
        <p:grpSpPr>
          <a:xfrm>
            <a:off x="3517815" y="3279045"/>
            <a:ext cx="1135604" cy="503815"/>
            <a:chOff x="3517815" y="3279045"/>
            <a:chExt cx="1135604" cy="50381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E4FA2D8-4149-1D3B-009D-052720656CCE}"/>
                </a:ext>
              </a:extLst>
            </p:cNvPr>
            <p:cNvSpPr/>
            <p:nvPr/>
          </p:nvSpPr>
          <p:spPr>
            <a:xfrm>
              <a:off x="3517815" y="3279045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7FC3884-DFCF-B0BB-E2DE-3A2ED587DB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39227" y="3450921"/>
              <a:ext cx="814192" cy="331939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 descr="A picture containing tree, mammal, cat, outdoor&#10;&#10;Description automatically generated">
            <a:extLst>
              <a:ext uri="{FF2B5EF4-FFF2-40B4-BE49-F238E27FC236}">
                <a16:creationId xmlns:a16="http://schemas.microsoft.com/office/drawing/2014/main" id="{18F8DB32-6F8E-2C9A-F811-2BB4B10A6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643" y="2469078"/>
            <a:ext cx="1035816" cy="1035816"/>
          </a:xfrm>
          <a:prstGeom prst="rect">
            <a:avLst/>
          </a:prstGeom>
        </p:spPr>
      </p:pic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E2A900A4-16E8-5598-FC8C-70B29AC454F3}"/>
              </a:ext>
            </a:extLst>
          </p:cNvPr>
          <p:cNvGrpSpPr/>
          <p:nvPr/>
        </p:nvGrpSpPr>
        <p:grpSpPr>
          <a:xfrm>
            <a:off x="7532445" y="2127321"/>
            <a:ext cx="1018802" cy="1328657"/>
            <a:chOff x="7532445" y="2127321"/>
            <a:chExt cx="1018802" cy="1328657"/>
          </a:xfrm>
        </p:grpSpPr>
        <p:pic>
          <p:nvPicPr>
            <p:cNvPr id="50" name="Picture 49" descr="A picture containing cat, mammal, sitting, domestic cat&#10;&#10;Description automatically generated">
              <a:extLst>
                <a:ext uri="{FF2B5EF4-FFF2-40B4-BE49-F238E27FC236}">
                  <a16:creationId xmlns:a16="http://schemas.microsoft.com/office/drawing/2014/main" id="{C4293BD4-1454-8454-4074-0324F37A0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32445" y="2127321"/>
              <a:ext cx="1018802" cy="1018802"/>
            </a:xfrm>
            <a:prstGeom prst="rect">
              <a:avLst/>
            </a:prstGeom>
          </p:spPr>
        </p:pic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96E0CA8-5649-CAB8-44B8-9835529C8A1C}"/>
                </a:ext>
              </a:extLst>
            </p:cNvPr>
            <p:cNvCxnSpPr>
              <a:cxnSpLocks/>
              <a:stCxn id="50" idx="2"/>
            </p:cNvCxnSpPr>
            <p:nvPr/>
          </p:nvCxnSpPr>
          <p:spPr>
            <a:xfrm flipH="1">
              <a:off x="7937106" y="3146123"/>
              <a:ext cx="104740" cy="3098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53B30802-79E9-809C-FE9A-252836484F89}"/>
              </a:ext>
            </a:extLst>
          </p:cNvPr>
          <p:cNvGrpSpPr/>
          <p:nvPr/>
        </p:nvGrpSpPr>
        <p:grpSpPr>
          <a:xfrm>
            <a:off x="6215263" y="3257195"/>
            <a:ext cx="1018802" cy="1428270"/>
            <a:chOff x="6215263" y="3257195"/>
            <a:chExt cx="1018802" cy="1428270"/>
          </a:xfrm>
        </p:grpSpPr>
        <p:pic>
          <p:nvPicPr>
            <p:cNvPr id="52" name="Picture 51" descr="A picture containing cat, mammal, domestic cat, looking&#10;&#10;Description automatically generated">
              <a:extLst>
                <a:ext uri="{FF2B5EF4-FFF2-40B4-BE49-F238E27FC236}">
                  <a16:creationId xmlns:a16="http://schemas.microsoft.com/office/drawing/2014/main" id="{35714F23-0AC3-49A6-3680-B1592A0CE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5263" y="3666663"/>
              <a:ext cx="1018802" cy="1018802"/>
            </a:xfrm>
            <a:prstGeom prst="rect">
              <a:avLst/>
            </a:prstGeom>
          </p:spPr>
        </p:pic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0E53E39-0C8E-E382-5406-16DB7A827221}"/>
                </a:ext>
              </a:extLst>
            </p:cNvPr>
            <p:cNvCxnSpPr>
              <a:cxnSpLocks/>
              <a:stCxn id="52" idx="0"/>
            </p:cNvCxnSpPr>
            <p:nvPr/>
          </p:nvCxnSpPr>
          <p:spPr>
            <a:xfrm flipV="1">
              <a:off x="6724664" y="3257195"/>
              <a:ext cx="130496" cy="4094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EDBF4C8D-4764-57B0-756F-280BE6B60F4B}"/>
              </a:ext>
            </a:extLst>
          </p:cNvPr>
          <p:cNvGrpSpPr/>
          <p:nvPr/>
        </p:nvGrpSpPr>
        <p:grpSpPr>
          <a:xfrm>
            <a:off x="5109079" y="1819545"/>
            <a:ext cx="1018802" cy="1266555"/>
            <a:chOff x="5109079" y="1819545"/>
            <a:chExt cx="1018802" cy="1266555"/>
          </a:xfrm>
        </p:grpSpPr>
        <p:pic>
          <p:nvPicPr>
            <p:cNvPr id="54" name="Picture 53" descr="A close up of a person's face&#10;&#10;Description automatically generated with medium confidence">
              <a:extLst>
                <a:ext uri="{FF2B5EF4-FFF2-40B4-BE49-F238E27FC236}">
                  <a16:creationId xmlns:a16="http://schemas.microsoft.com/office/drawing/2014/main" id="{CEE57C30-7F3B-7A6D-67D1-FEF6418B4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09079" y="1819545"/>
              <a:ext cx="1018802" cy="1018802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C142344-FAAB-78A9-8631-2BF4225FD9BC}"/>
                </a:ext>
              </a:extLst>
            </p:cNvPr>
            <p:cNvCxnSpPr>
              <a:stCxn id="54" idx="2"/>
              <a:endCxn id="12" idx="1"/>
            </p:cNvCxnSpPr>
            <p:nvPr/>
          </p:nvCxnSpPr>
          <p:spPr>
            <a:xfrm>
              <a:off x="5618480" y="2838347"/>
              <a:ext cx="96520" cy="2477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A9ED6FD5-9407-5D0D-85F0-14367F9DAB07}"/>
              </a:ext>
            </a:extLst>
          </p:cNvPr>
          <p:cNvGrpSpPr/>
          <p:nvPr/>
        </p:nvGrpSpPr>
        <p:grpSpPr>
          <a:xfrm>
            <a:off x="4340290" y="3928508"/>
            <a:ext cx="1018802" cy="1364668"/>
            <a:chOff x="4340290" y="3928508"/>
            <a:chExt cx="1018802" cy="1364668"/>
          </a:xfrm>
        </p:grpSpPr>
        <p:pic>
          <p:nvPicPr>
            <p:cNvPr id="56" name="Picture 55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3C79B700-2E2C-6445-DB4D-A3CBE4BA8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40290" y="4274374"/>
              <a:ext cx="1018802" cy="1018802"/>
            </a:xfrm>
            <a:prstGeom prst="rect">
              <a:avLst/>
            </a:prstGeom>
          </p:spPr>
        </p:pic>
        <p:cxnSp>
          <p:nvCxnSpPr>
            <p:cNvPr id="1024" name="Straight Connector 1023">
              <a:extLst>
                <a:ext uri="{FF2B5EF4-FFF2-40B4-BE49-F238E27FC236}">
                  <a16:creationId xmlns:a16="http://schemas.microsoft.com/office/drawing/2014/main" id="{58108CE0-A0DF-B51C-240E-046CC9E09A16}"/>
                </a:ext>
              </a:extLst>
            </p:cNvPr>
            <p:cNvCxnSpPr>
              <a:cxnSpLocks/>
              <a:stCxn id="56" idx="0"/>
              <a:endCxn id="13" idx="4"/>
            </p:cNvCxnSpPr>
            <p:nvPr/>
          </p:nvCxnSpPr>
          <p:spPr>
            <a:xfrm flipV="1">
              <a:off x="4849691" y="3928508"/>
              <a:ext cx="155" cy="3458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719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CDBDF3-E486-5202-AD31-5056E07F507D}"/>
              </a:ext>
            </a:extLst>
          </p:cNvPr>
          <p:cNvGrpSpPr/>
          <p:nvPr/>
        </p:nvGrpSpPr>
        <p:grpSpPr>
          <a:xfrm>
            <a:off x="906232" y="1020871"/>
            <a:ext cx="3596690" cy="4870290"/>
            <a:chOff x="998093" y="1020871"/>
            <a:chExt cx="3596690" cy="487029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F60137B-8D46-9F4D-5A3D-5E02D7D74549}"/>
                </a:ext>
              </a:extLst>
            </p:cNvPr>
            <p:cNvSpPr/>
            <p:nvPr/>
          </p:nvSpPr>
          <p:spPr>
            <a:xfrm>
              <a:off x="998093" y="1020871"/>
              <a:ext cx="3596690" cy="418995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C930B8-063D-576F-606C-BC9E04BD7763}"/>
                </a:ext>
              </a:extLst>
            </p:cNvPr>
            <p:cNvSpPr txBox="1"/>
            <p:nvPr/>
          </p:nvSpPr>
          <p:spPr>
            <a:xfrm>
              <a:off x="1580816" y="5398718"/>
              <a:ext cx="243124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Random images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34DD0AD-010D-BFEB-1526-262F302477FE}"/>
              </a:ext>
            </a:extLst>
          </p:cNvPr>
          <p:cNvSpPr txBox="1"/>
          <p:nvPr/>
        </p:nvSpPr>
        <p:spPr>
          <a:xfrm>
            <a:off x="9817655" y="6426038"/>
            <a:ext cx="2341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concept: Steve Seitz</a:t>
            </a:r>
          </a:p>
        </p:txBody>
      </p:sp>
      <p:pic>
        <p:nvPicPr>
          <p:cNvPr id="1026" name="Picture 2" descr="white noise">
            <a:extLst>
              <a:ext uri="{FF2B5EF4-FFF2-40B4-BE49-F238E27FC236}">
                <a16:creationId xmlns:a16="http://schemas.microsoft.com/office/drawing/2014/main" id="{AC94E5EF-CA0B-DCA1-1640-B327AEF7A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6" r="51304" b="50498"/>
          <a:stretch/>
        </p:blipFill>
        <p:spPr bwMode="auto">
          <a:xfrm>
            <a:off x="3044469" y="2701425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hite noise">
            <a:extLst>
              <a:ext uri="{FF2B5EF4-FFF2-40B4-BE49-F238E27FC236}">
                <a16:creationId xmlns:a16="http://schemas.microsoft.com/office/drawing/2014/main" id="{FFC96349-1031-6A9B-4A3F-6BA8FA563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5" b="47535"/>
          <a:stretch/>
        </p:blipFill>
        <p:spPr bwMode="auto">
          <a:xfrm>
            <a:off x="1681883" y="1768780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white noise">
            <a:extLst>
              <a:ext uri="{FF2B5EF4-FFF2-40B4-BE49-F238E27FC236}">
                <a16:creationId xmlns:a16="http://schemas.microsoft.com/office/drawing/2014/main" id="{58BF9974-2204-2CC6-4DFB-365B84B91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5" r="47535"/>
          <a:stretch/>
        </p:blipFill>
        <p:spPr bwMode="auto">
          <a:xfrm>
            <a:off x="1587632" y="3373991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2875CC6-9B10-947C-E822-CA2B69722497}"/>
              </a:ext>
            </a:extLst>
          </p:cNvPr>
          <p:cNvGrpSpPr/>
          <p:nvPr/>
        </p:nvGrpSpPr>
        <p:grpSpPr>
          <a:xfrm>
            <a:off x="7630789" y="402840"/>
            <a:ext cx="3522064" cy="4994674"/>
            <a:chOff x="7630789" y="472690"/>
            <a:chExt cx="3522064" cy="499467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CEFF758-73C8-EFF3-ABF5-3D2CFE0C6A41}"/>
                </a:ext>
              </a:extLst>
            </p:cNvPr>
            <p:cNvSpPr/>
            <p:nvPr/>
          </p:nvSpPr>
          <p:spPr>
            <a:xfrm rot="20265952">
              <a:off x="7630789" y="472690"/>
              <a:ext cx="3445318" cy="4198127"/>
            </a:xfrm>
            <a:custGeom>
              <a:avLst/>
              <a:gdLst>
                <a:gd name="connsiteX0" fmla="*/ 112382 w 3250247"/>
                <a:gd name="connsiteY0" fmla="*/ 834439 h 3960433"/>
                <a:gd name="connsiteX1" fmla="*/ 321932 w 3250247"/>
                <a:gd name="connsiteY1" fmla="*/ 53389 h 3960433"/>
                <a:gd name="connsiteX2" fmla="*/ 1623682 w 3250247"/>
                <a:gd name="connsiteY2" fmla="*/ 161339 h 3960433"/>
                <a:gd name="connsiteX3" fmla="*/ 1445882 w 3250247"/>
                <a:gd name="connsiteY3" fmla="*/ 904289 h 3960433"/>
                <a:gd name="connsiteX4" fmla="*/ 1674482 w 3250247"/>
                <a:gd name="connsiteY4" fmla="*/ 1609139 h 3960433"/>
                <a:gd name="connsiteX5" fmla="*/ 3204832 w 3250247"/>
                <a:gd name="connsiteY5" fmla="*/ 1856789 h 3960433"/>
                <a:gd name="connsiteX6" fmla="*/ 2595232 w 3250247"/>
                <a:gd name="connsiteY6" fmla="*/ 3812589 h 3960433"/>
                <a:gd name="connsiteX7" fmla="*/ 86982 w 3250247"/>
                <a:gd name="connsiteY7" fmla="*/ 3641139 h 3960433"/>
                <a:gd name="connsiteX8" fmla="*/ 582282 w 3250247"/>
                <a:gd name="connsiteY8" fmla="*/ 2199689 h 3960433"/>
                <a:gd name="connsiteX9" fmla="*/ 652132 w 3250247"/>
                <a:gd name="connsiteY9" fmla="*/ 1291639 h 3960433"/>
                <a:gd name="connsiteX10" fmla="*/ 112382 w 3250247"/>
                <a:gd name="connsiteY10" fmla="*/ 834439 h 396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0247" h="3960433">
                  <a:moveTo>
                    <a:pt x="112382" y="834439"/>
                  </a:moveTo>
                  <a:cubicBezTo>
                    <a:pt x="57349" y="628064"/>
                    <a:pt x="70049" y="165572"/>
                    <a:pt x="321932" y="53389"/>
                  </a:cubicBezTo>
                  <a:cubicBezTo>
                    <a:pt x="573815" y="-58794"/>
                    <a:pt x="1436357" y="19522"/>
                    <a:pt x="1623682" y="161339"/>
                  </a:cubicBezTo>
                  <a:cubicBezTo>
                    <a:pt x="1811007" y="303156"/>
                    <a:pt x="1437415" y="662989"/>
                    <a:pt x="1445882" y="904289"/>
                  </a:cubicBezTo>
                  <a:cubicBezTo>
                    <a:pt x="1454349" y="1145589"/>
                    <a:pt x="1381324" y="1450389"/>
                    <a:pt x="1674482" y="1609139"/>
                  </a:cubicBezTo>
                  <a:cubicBezTo>
                    <a:pt x="1967640" y="1767889"/>
                    <a:pt x="3051374" y="1489547"/>
                    <a:pt x="3204832" y="1856789"/>
                  </a:cubicBezTo>
                  <a:cubicBezTo>
                    <a:pt x="3358290" y="2224031"/>
                    <a:pt x="3114873" y="3515197"/>
                    <a:pt x="2595232" y="3812589"/>
                  </a:cubicBezTo>
                  <a:cubicBezTo>
                    <a:pt x="2075591" y="4109981"/>
                    <a:pt x="422474" y="3909956"/>
                    <a:pt x="86982" y="3641139"/>
                  </a:cubicBezTo>
                  <a:cubicBezTo>
                    <a:pt x="-248510" y="3372322"/>
                    <a:pt x="488090" y="2591272"/>
                    <a:pt x="582282" y="2199689"/>
                  </a:cubicBezTo>
                  <a:cubicBezTo>
                    <a:pt x="676474" y="1808106"/>
                    <a:pt x="728332" y="1521297"/>
                    <a:pt x="652132" y="1291639"/>
                  </a:cubicBezTo>
                  <a:cubicBezTo>
                    <a:pt x="575932" y="1061981"/>
                    <a:pt x="167415" y="1040814"/>
                    <a:pt x="112382" y="83443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9A4525-286B-01D9-2A32-3F2FA2529F9C}"/>
                </a:ext>
              </a:extLst>
            </p:cNvPr>
            <p:cNvSpPr txBox="1"/>
            <p:nvPr/>
          </p:nvSpPr>
          <p:spPr>
            <a:xfrm>
              <a:off x="7822005" y="4974921"/>
              <a:ext cx="333084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Manifold of cat images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BF8B52DC-933D-A701-081F-5A4A7B1E89A2}"/>
              </a:ext>
            </a:extLst>
          </p:cNvPr>
          <p:cNvSpPr/>
          <p:nvPr/>
        </p:nvSpPr>
        <p:spPr>
          <a:xfrm>
            <a:off x="8147815" y="1743441"/>
            <a:ext cx="275771" cy="2757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E1A9C1-6235-4253-1E66-39A116165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350" y="423665"/>
            <a:ext cx="1223487" cy="122348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86D6BEF-46FC-C8C0-8A41-DC94AC0E1967}"/>
              </a:ext>
            </a:extLst>
          </p:cNvPr>
          <p:cNvGrpSpPr/>
          <p:nvPr/>
        </p:nvGrpSpPr>
        <p:grpSpPr>
          <a:xfrm>
            <a:off x="6691415" y="1947933"/>
            <a:ext cx="1394136" cy="581097"/>
            <a:chOff x="7906439" y="3732756"/>
            <a:chExt cx="1394136" cy="58109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4341BE5-9545-317A-98A6-208E6623796B}"/>
                </a:ext>
              </a:extLst>
            </p:cNvPr>
            <p:cNvSpPr/>
            <p:nvPr/>
          </p:nvSpPr>
          <p:spPr>
            <a:xfrm>
              <a:off x="7906439" y="4038082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3706393-760D-B861-D2DE-4B04AB132C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4474" y="3732756"/>
              <a:ext cx="1056101" cy="408036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221BEC2-AC4D-0D04-277C-8F9EC42F9735}"/>
              </a:ext>
            </a:extLst>
          </p:cNvPr>
          <p:cNvGrpSpPr/>
          <p:nvPr/>
        </p:nvGrpSpPr>
        <p:grpSpPr>
          <a:xfrm>
            <a:off x="5538057" y="2119258"/>
            <a:ext cx="1040114" cy="275771"/>
            <a:chOff x="6682182" y="3260454"/>
            <a:chExt cx="1040114" cy="27577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D60BBD7-25D9-C6F6-16BB-5A5C81EFB65C}"/>
                </a:ext>
              </a:extLst>
            </p:cNvPr>
            <p:cNvSpPr/>
            <p:nvPr/>
          </p:nvSpPr>
          <p:spPr>
            <a:xfrm>
              <a:off x="6682182" y="3260454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433E384-CE9A-CB9D-5226-4F300B5E4F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36925" y="3408146"/>
              <a:ext cx="685371" cy="12419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8A4E1D-171A-72DF-F58F-EAA3E504FD4E}"/>
              </a:ext>
            </a:extLst>
          </p:cNvPr>
          <p:cNvGrpSpPr/>
          <p:nvPr/>
        </p:nvGrpSpPr>
        <p:grpSpPr>
          <a:xfrm>
            <a:off x="4552337" y="1605556"/>
            <a:ext cx="902669" cy="571118"/>
            <a:chOff x="5767441" y="2529074"/>
            <a:chExt cx="902669" cy="57111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88C4930-1756-0D8D-E0AB-736743BDD8BB}"/>
                </a:ext>
              </a:extLst>
            </p:cNvPr>
            <p:cNvSpPr/>
            <p:nvPr/>
          </p:nvSpPr>
          <p:spPr>
            <a:xfrm>
              <a:off x="5767441" y="2529074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EA05F45-C3FC-9794-CF79-DD4F710983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64949" y="2717847"/>
              <a:ext cx="605161" cy="382345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FEDAA1D-2471-B7D6-0EE3-C9A8AF14F245}"/>
              </a:ext>
            </a:extLst>
          </p:cNvPr>
          <p:cNvGrpSpPr/>
          <p:nvPr/>
        </p:nvGrpSpPr>
        <p:grpSpPr>
          <a:xfrm>
            <a:off x="3575709" y="1780087"/>
            <a:ext cx="880911" cy="621637"/>
            <a:chOff x="4711960" y="3306871"/>
            <a:chExt cx="880911" cy="62163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133594D-C1AF-EDC1-9BA6-517725341CE1}"/>
                </a:ext>
              </a:extLst>
            </p:cNvPr>
            <p:cNvSpPr/>
            <p:nvPr/>
          </p:nvSpPr>
          <p:spPr>
            <a:xfrm>
              <a:off x="4711960" y="3652737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D867834-350E-3359-9113-8A5A9613C2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09751" y="3306871"/>
              <a:ext cx="583120" cy="404313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993D4E3-89E1-88F5-42F1-881F717BEDD9}"/>
              </a:ext>
            </a:extLst>
          </p:cNvPr>
          <p:cNvGrpSpPr/>
          <p:nvPr/>
        </p:nvGrpSpPr>
        <p:grpSpPr>
          <a:xfrm>
            <a:off x="2223247" y="2191161"/>
            <a:ext cx="1262903" cy="275771"/>
            <a:chOff x="3379929" y="3776590"/>
            <a:chExt cx="1262903" cy="27577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CDC6C57-30F0-151C-AA8C-05EA130DB3D1}"/>
                </a:ext>
              </a:extLst>
            </p:cNvPr>
            <p:cNvSpPr/>
            <p:nvPr/>
          </p:nvSpPr>
          <p:spPr>
            <a:xfrm>
              <a:off x="3379929" y="3776590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178DD99-C80F-C44B-EF83-B81FDB87A8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09382" y="3839679"/>
              <a:ext cx="933450" cy="7620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64360DB7-B19C-D6F3-4444-B131E43BDB3C}"/>
              </a:ext>
            </a:extLst>
          </p:cNvPr>
          <p:cNvGrpSpPr/>
          <p:nvPr/>
        </p:nvGrpSpPr>
        <p:grpSpPr>
          <a:xfrm>
            <a:off x="7749504" y="3457118"/>
            <a:ext cx="1551071" cy="275771"/>
            <a:chOff x="7749504" y="3457118"/>
            <a:chExt cx="1551071" cy="275771"/>
          </a:xfrm>
        </p:grpSpPr>
        <p:sp>
          <p:nvSpPr>
            <p:cNvPr id="1027" name="Oval 1026">
              <a:extLst>
                <a:ext uri="{FF2B5EF4-FFF2-40B4-BE49-F238E27FC236}">
                  <a16:creationId xmlns:a16="http://schemas.microsoft.com/office/drawing/2014/main" id="{617F6D43-FE46-E8BF-7EBE-474FFB30F399}"/>
                </a:ext>
              </a:extLst>
            </p:cNvPr>
            <p:cNvSpPr/>
            <p:nvPr/>
          </p:nvSpPr>
          <p:spPr>
            <a:xfrm>
              <a:off x="7749504" y="3457118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8" name="Straight Arrow Connector 1027">
              <a:extLst>
                <a:ext uri="{FF2B5EF4-FFF2-40B4-BE49-F238E27FC236}">
                  <a16:creationId xmlns:a16="http://schemas.microsoft.com/office/drawing/2014/main" id="{C6412ECA-B204-37B7-AB3B-7374D8B55A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85551" y="3632548"/>
              <a:ext cx="1215024" cy="100208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3FC5AE55-0A89-7817-5FC1-0E10E0790F1F}"/>
              </a:ext>
            </a:extLst>
          </p:cNvPr>
          <p:cNvGrpSpPr/>
          <p:nvPr/>
        </p:nvGrpSpPr>
        <p:grpSpPr>
          <a:xfrm>
            <a:off x="6736996" y="2984683"/>
            <a:ext cx="985300" cy="547657"/>
            <a:chOff x="6736996" y="2984683"/>
            <a:chExt cx="985300" cy="547657"/>
          </a:xfrm>
        </p:grpSpPr>
        <p:sp>
          <p:nvSpPr>
            <p:cNvPr id="1030" name="Oval 1029">
              <a:extLst>
                <a:ext uri="{FF2B5EF4-FFF2-40B4-BE49-F238E27FC236}">
                  <a16:creationId xmlns:a16="http://schemas.microsoft.com/office/drawing/2014/main" id="{A5784061-B2AA-2CBF-C145-4195432F8ABB}"/>
                </a:ext>
              </a:extLst>
            </p:cNvPr>
            <p:cNvSpPr/>
            <p:nvPr/>
          </p:nvSpPr>
          <p:spPr>
            <a:xfrm>
              <a:off x="6736996" y="2984683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1" name="Straight Arrow Connector 1030">
              <a:extLst>
                <a:ext uri="{FF2B5EF4-FFF2-40B4-BE49-F238E27FC236}">
                  <a16:creationId xmlns:a16="http://schemas.microsoft.com/office/drawing/2014/main" id="{65E0446D-C2AB-A56D-2346-88ADB90683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2000" y="3213100"/>
              <a:ext cx="610296" cy="31924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DEA4706F-CC43-C217-E342-308D8A86A936}"/>
              </a:ext>
            </a:extLst>
          </p:cNvPr>
          <p:cNvGrpSpPr/>
          <p:nvPr/>
        </p:nvGrpSpPr>
        <p:grpSpPr>
          <a:xfrm>
            <a:off x="5632576" y="3080616"/>
            <a:ext cx="1037534" cy="275771"/>
            <a:chOff x="5632576" y="3080616"/>
            <a:chExt cx="1037534" cy="275771"/>
          </a:xfrm>
        </p:grpSpPr>
        <p:sp>
          <p:nvSpPr>
            <p:cNvPr id="1033" name="Oval 1032">
              <a:extLst>
                <a:ext uri="{FF2B5EF4-FFF2-40B4-BE49-F238E27FC236}">
                  <a16:creationId xmlns:a16="http://schemas.microsoft.com/office/drawing/2014/main" id="{E21FEA72-1B7B-BFE3-9427-449CFAB9F98C}"/>
                </a:ext>
              </a:extLst>
            </p:cNvPr>
            <p:cNvSpPr/>
            <p:nvPr/>
          </p:nvSpPr>
          <p:spPr>
            <a:xfrm>
              <a:off x="5632576" y="3080616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8" name="Straight Arrow Connector 1037">
              <a:extLst>
                <a:ext uri="{FF2B5EF4-FFF2-40B4-BE49-F238E27FC236}">
                  <a16:creationId xmlns:a16="http://schemas.microsoft.com/office/drawing/2014/main" id="{281409A2-0D31-CF61-FC10-417D866862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9800" y="3100192"/>
              <a:ext cx="650310" cy="81158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D88BB193-F287-D958-FE97-52BA75B89B67}"/>
              </a:ext>
            </a:extLst>
          </p:cNvPr>
          <p:cNvGrpSpPr/>
          <p:nvPr/>
        </p:nvGrpSpPr>
        <p:grpSpPr>
          <a:xfrm>
            <a:off x="4711960" y="3306871"/>
            <a:ext cx="880911" cy="621637"/>
            <a:chOff x="4711960" y="3306871"/>
            <a:chExt cx="880911" cy="621637"/>
          </a:xfrm>
        </p:grpSpPr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78649596-00FB-81B8-77D3-E7067A0ECBE0}"/>
                </a:ext>
              </a:extLst>
            </p:cNvPr>
            <p:cNvSpPr/>
            <p:nvPr/>
          </p:nvSpPr>
          <p:spPr>
            <a:xfrm>
              <a:off x="4711960" y="3652737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1" name="Straight Arrow Connector 1040">
              <a:extLst>
                <a:ext uri="{FF2B5EF4-FFF2-40B4-BE49-F238E27FC236}">
                  <a16:creationId xmlns:a16="http://schemas.microsoft.com/office/drawing/2014/main" id="{D945CFAD-D071-F363-C828-322B9BC1A7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9200" y="3306871"/>
              <a:ext cx="563671" cy="344379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943D2F9B-952E-70D8-A534-3C179A63DC32}"/>
              </a:ext>
            </a:extLst>
          </p:cNvPr>
          <p:cNvGrpSpPr/>
          <p:nvPr/>
        </p:nvGrpSpPr>
        <p:grpSpPr>
          <a:xfrm>
            <a:off x="3517815" y="3279045"/>
            <a:ext cx="1135604" cy="503815"/>
            <a:chOff x="3517815" y="3279045"/>
            <a:chExt cx="1135604" cy="503815"/>
          </a:xfrm>
        </p:grpSpPr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13A65243-24EF-B2B7-D8AD-EED7B37ADE11}"/>
                </a:ext>
              </a:extLst>
            </p:cNvPr>
            <p:cNvSpPr/>
            <p:nvPr/>
          </p:nvSpPr>
          <p:spPr>
            <a:xfrm>
              <a:off x="3517815" y="3279045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44" name="Straight Arrow Connector 1043">
              <a:extLst>
                <a:ext uri="{FF2B5EF4-FFF2-40B4-BE49-F238E27FC236}">
                  <a16:creationId xmlns:a16="http://schemas.microsoft.com/office/drawing/2014/main" id="{475B56F3-E8C1-0506-F2AF-C6FCB6E91B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39227" y="3450921"/>
              <a:ext cx="814192" cy="331939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5" name="Oval 1044">
            <a:extLst>
              <a:ext uri="{FF2B5EF4-FFF2-40B4-BE49-F238E27FC236}">
                <a16:creationId xmlns:a16="http://schemas.microsoft.com/office/drawing/2014/main" id="{741A0AAD-FCBE-C61E-E581-719735552718}"/>
              </a:ext>
            </a:extLst>
          </p:cNvPr>
          <p:cNvSpPr/>
          <p:nvPr/>
        </p:nvSpPr>
        <p:spPr>
          <a:xfrm>
            <a:off x="9361714" y="3599543"/>
            <a:ext cx="275771" cy="2757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4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CDBDF3-E486-5202-AD31-5056E07F507D}"/>
              </a:ext>
            </a:extLst>
          </p:cNvPr>
          <p:cNvGrpSpPr/>
          <p:nvPr/>
        </p:nvGrpSpPr>
        <p:grpSpPr>
          <a:xfrm>
            <a:off x="906232" y="1020871"/>
            <a:ext cx="3596690" cy="4870290"/>
            <a:chOff x="998093" y="1020871"/>
            <a:chExt cx="3596690" cy="487029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F60137B-8D46-9F4D-5A3D-5E02D7D74549}"/>
                </a:ext>
              </a:extLst>
            </p:cNvPr>
            <p:cNvSpPr/>
            <p:nvPr/>
          </p:nvSpPr>
          <p:spPr>
            <a:xfrm>
              <a:off x="998093" y="1020871"/>
              <a:ext cx="3596690" cy="418995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C930B8-063D-576F-606C-BC9E04BD7763}"/>
                </a:ext>
              </a:extLst>
            </p:cNvPr>
            <p:cNvSpPr txBox="1"/>
            <p:nvPr/>
          </p:nvSpPr>
          <p:spPr>
            <a:xfrm>
              <a:off x="1580816" y="5398718"/>
              <a:ext cx="243124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Random images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34DD0AD-010D-BFEB-1526-262F302477FE}"/>
              </a:ext>
            </a:extLst>
          </p:cNvPr>
          <p:cNvSpPr txBox="1"/>
          <p:nvPr/>
        </p:nvSpPr>
        <p:spPr>
          <a:xfrm>
            <a:off x="9817655" y="6426038"/>
            <a:ext cx="2341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concept: Steve Seitz</a:t>
            </a:r>
          </a:p>
        </p:txBody>
      </p:sp>
      <p:pic>
        <p:nvPicPr>
          <p:cNvPr id="1026" name="Picture 2" descr="white noise">
            <a:extLst>
              <a:ext uri="{FF2B5EF4-FFF2-40B4-BE49-F238E27FC236}">
                <a16:creationId xmlns:a16="http://schemas.microsoft.com/office/drawing/2014/main" id="{AC94E5EF-CA0B-DCA1-1640-B327AEF7A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6" r="51304" b="50498"/>
          <a:stretch/>
        </p:blipFill>
        <p:spPr bwMode="auto">
          <a:xfrm>
            <a:off x="3044469" y="2701425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hite noise">
            <a:extLst>
              <a:ext uri="{FF2B5EF4-FFF2-40B4-BE49-F238E27FC236}">
                <a16:creationId xmlns:a16="http://schemas.microsoft.com/office/drawing/2014/main" id="{FFC96349-1031-6A9B-4A3F-6BA8FA563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5" b="47535"/>
          <a:stretch/>
        </p:blipFill>
        <p:spPr bwMode="auto">
          <a:xfrm>
            <a:off x="1681883" y="1768780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white noise">
            <a:extLst>
              <a:ext uri="{FF2B5EF4-FFF2-40B4-BE49-F238E27FC236}">
                <a16:creationId xmlns:a16="http://schemas.microsoft.com/office/drawing/2014/main" id="{58BF9974-2204-2CC6-4DFB-365B84B91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5" r="47535"/>
          <a:stretch/>
        </p:blipFill>
        <p:spPr bwMode="auto">
          <a:xfrm>
            <a:off x="1587632" y="3373991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2875CC6-9B10-947C-E822-CA2B69722497}"/>
              </a:ext>
            </a:extLst>
          </p:cNvPr>
          <p:cNvGrpSpPr/>
          <p:nvPr/>
        </p:nvGrpSpPr>
        <p:grpSpPr>
          <a:xfrm>
            <a:off x="7630789" y="402840"/>
            <a:ext cx="3522064" cy="4994674"/>
            <a:chOff x="7630789" y="472690"/>
            <a:chExt cx="3522064" cy="499467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CEFF758-73C8-EFF3-ABF5-3D2CFE0C6A41}"/>
                </a:ext>
              </a:extLst>
            </p:cNvPr>
            <p:cNvSpPr/>
            <p:nvPr/>
          </p:nvSpPr>
          <p:spPr>
            <a:xfrm rot="20265952">
              <a:off x="7630789" y="472690"/>
              <a:ext cx="3445318" cy="4198127"/>
            </a:xfrm>
            <a:custGeom>
              <a:avLst/>
              <a:gdLst>
                <a:gd name="connsiteX0" fmla="*/ 112382 w 3250247"/>
                <a:gd name="connsiteY0" fmla="*/ 834439 h 3960433"/>
                <a:gd name="connsiteX1" fmla="*/ 321932 w 3250247"/>
                <a:gd name="connsiteY1" fmla="*/ 53389 h 3960433"/>
                <a:gd name="connsiteX2" fmla="*/ 1623682 w 3250247"/>
                <a:gd name="connsiteY2" fmla="*/ 161339 h 3960433"/>
                <a:gd name="connsiteX3" fmla="*/ 1445882 w 3250247"/>
                <a:gd name="connsiteY3" fmla="*/ 904289 h 3960433"/>
                <a:gd name="connsiteX4" fmla="*/ 1674482 w 3250247"/>
                <a:gd name="connsiteY4" fmla="*/ 1609139 h 3960433"/>
                <a:gd name="connsiteX5" fmla="*/ 3204832 w 3250247"/>
                <a:gd name="connsiteY5" fmla="*/ 1856789 h 3960433"/>
                <a:gd name="connsiteX6" fmla="*/ 2595232 w 3250247"/>
                <a:gd name="connsiteY6" fmla="*/ 3812589 h 3960433"/>
                <a:gd name="connsiteX7" fmla="*/ 86982 w 3250247"/>
                <a:gd name="connsiteY7" fmla="*/ 3641139 h 3960433"/>
                <a:gd name="connsiteX8" fmla="*/ 582282 w 3250247"/>
                <a:gd name="connsiteY8" fmla="*/ 2199689 h 3960433"/>
                <a:gd name="connsiteX9" fmla="*/ 652132 w 3250247"/>
                <a:gd name="connsiteY9" fmla="*/ 1291639 h 3960433"/>
                <a:gd name="connsiteX10" fmla="*/ 112382 w 3250247"/>
                <a:gd name="connsiteY10" fmla="*/ 834439 h 396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0247" h="3960433">
                  <a:moveTo>
                    <a:pt x="112382" y="834439"/>
                  </a:moveTo>
                  <a:cubicBezTo>
                    <a:pt x="57349" y="628064"/>
                    <a:pt x="70049" y="165572"/>
                    <a:pt x="321932" y="53389"/>
                  </a:cubicBezTo>
                  <a:cubicBezTo>
                    <a:pt x="573815" y="-58794"/>
                    <a:pt x="1436357" y="19522"/>
                    <a:pt x="1623682" y="161339"/>
                  </a:cubicBezTo>
                  <a:cubicBezTo>
                    <a:pt x="1811007" y="303156"/>
                    <a:pt x="1437415" y="662989"/>
                    <a:pt x="1445882" y="904289"/>
                  </a:cubicBezTo>
                  <a:cubicBezTo>
                    <a:pt x="1454349" y="1145589"/>
                    <a:pt x="1381324" y="1450389"/>
                    <a:pt x="1674482" y="1609139"/>
                  </a:cubicBezTo>
                  <a:cubicBezTo>
                    <a:pt x="1967640" y="1767889"/>
                    <a:pt x="3051374" y="1489547"/>
                    <a:pt x="3204832" y="1856789"/>
                  </a:cubicBezTo>
                  <a:cubicBezTo>
                    <a:pt x="3358290" y="2224031"/>
                    <a:pt x="3114873" y="3515197"/>
                    <a:pt x="2595232" y="3812589"/>
                  </a:cubicBezTo>
                  <a:cubicBezTo>
                    <a:pt x="2075591" y="4109981"/>
                    <a:pt x="422474" y="3909956"/>
                    <a:pt x="86982" y="3641139"/>
                  </a:cubicBezTo>
                  <a:cubicBezTo>
                    <a:pt x="-248510" y="3372322"/>
                    <a:pt x="488090" y="2591272"/>
                    <a:pt x="582282" y="2199689"/>
                  </a:cubicBezTo>
                  <a:cubicBezTo>
                    <a:pt x="676474" y="1808106"/>
                    <a:pt x="728332" y="1521297"/>
                    <a:pt x="652132" y="1291639"/>
                  </a:cubicBezTo>
                  <a:cubicBezTo>
                    <a:pt x="575932" y="1061981"/>
                    <a:pt x="167415" y="1040814"/>
                    <a:pt x="112382" y="83443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9A4525-286B-01D9-2A32-3F2FA2529F9C}"/>
                </a:ext>
              </a:extLst>
            </p:cNvPr>
            <p:cNvSpPr txBox="1"/>
            <p:nvPr/>
          </p:nvSpPr>
          <p:spPr>
            <a:xfrm>
              <a:off x="7822005" y="4974921"/>
              <a:ext cx="333084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Manifold of cat images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BF8B52DC-933D-A701-081F-5A4A7B1E89A2}"/>
              </a:ext>
            </a:extLst>
          </p:cNvPr>
          <p:cNvSpPr/>
          <p:nvPr/>
        </p:nvSpPr>
        <p:spPr>
          <a:xfrm>
            <a:off x="8147815" y="1743441"/>
            <a:ext cx="275771" cy="2757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E1A9C1-6235-4253-1E66-39A116165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350" y="423665"/>
            <a:ext cx="1223487" cy="122348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86D6BEF-46FC-C8C0-8A41-DC94AC0E1967}"/>
              </a:ext>
            </a:extLst>
          </p:cNvPr>
          <p:cNvGrpSpPr/>
          <p:nvPr/>
        </p:nvGrpSpPr>
        <p:grpSpPr>
          <a:xfrm>
            <a:off x="6691415" y="1947933"/>
            <a:ext cx="1394136" cy="581097"/>
            <a:chOff x="7906439" y="3732756"/>
            <a:chExt cx="1394136" cy="58109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4341BE5-9545-317A-98A6-208E6623796B}"/>
                </a:ext>
              </a:extLst>
            </p:cNvPr>
            <p:cNvSpPr/>
            <p:nvPr/>
          </p:nvSpPr>
          <p:spPr>
            <a:xfrm>
              <a:off x="7906439" y="4038082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3706393-760D-B861-D2DE-4B04AB132C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4474" y="3732756"/>
              <a:ext cx="1056101" cy="408036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221BEC2-AC4D-0D04-277C-8F9EC42F9735}"/>
              </a:ext>
            </a:extLst>
          </p:cNvPr>
          <p:cNvGrpSpPr/>
          <p:nvPr/>
        </p:nvGrpSpPr>
        <p:grpSpPr>
          <a:xfrm>
            <a:off x="5538057" y="2119258"/>
            <a:ext cx="1040114" cy="275771"/>
            <a:chOff x="6682182" y="3260454"/>
            <a:chExt cx="1040114" cy="27577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D60BBD7-25D9-C6F6-16BB-5A5C81EFB65C}"/>
                </a:ext>
              </a:extLst>
            </p:cNvPr>
            <p:cNvSpPr/>
            <p:nvPr/>
          </p:nvSpPr>
          <p:spPr>
            <a:xfrm>
              <a:off x="6682182" y="3260454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433E384-CE9A-CB9D-5226-4F300B5E4F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36925" y="3408146"/>
              <a:ext cx="685371" cy="124194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8A4E1D-171A-72DF-F58F-EAA3E504FD4E}"/>
              </a:ext>
            </a:extLst>
          </p:cNvPr>
          <p:cNvGrpSpPr/>
          <p:nvPr/>
        </p:nvGrpSpPr>
        <p:grpSpPr>
          <a:xfrm>
            <a:off x="4552337" y="1605556"/>
            <a:ext cx="902669" cy="571118"/>
            <a:chOff x="5767441" y="2529074"/>
            <a:chExt cx="902669" cy="57111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88C4930-1756-0D8D-E0AB-736743BDD8BB}"/>
                </a:ext>
              </a:extLst>
            </p:cNvPr>
            <p:cNvSpPr/>
            <p:nvPr/>
          </p:nvSpPr>
          <p:spPr>
            <a:xfrm>
              <a:off x="5767441" y="2529074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EA05F45-C3FC-9794-CF79-DD4F710983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64949" y="2717847"/>
              <a:ext cx="605161" cy="382345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FEDAA1D-2471-B7D6-0EE3-C9A8AF14F245}"/>
              </a:ext>
            </a:extLst>
          </p:cNvPr>
          <p:cNvGrpSpPr/>
          <p:nvPr/>
        </p:nvGrpSpPr>
        <p:grpSpPr>
          <a:xfrm>
            <a:off x="3575709" y="1780087"/>
            <a:ext cx="880911" cy="621637"/>
            <a:chOff x="4711960" y="3306871"/>
            <a:chExt cx="880911" cy="62163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133594D-C1AF-EDC1-9BA6-517725341CE1}"/>
                </a:ext>
              </a:extLst>
            </p:cNvPr>
            <p:cNvSpPr/>
            <p:nvPr/>
          </p:nvSpPr>
          <p:spPr>
            <a:xfrm>
              <a:off x="4711960" y="3652737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D867834-350E-3359-9113-8A5A9613C2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09751" y="3306871"/>
              <a:ext cx="583120" cy="404313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993D4E3-89E1-88F5-42F1-881F717BEDD9}"/>
              </a:ext>
            </a:extLst>
          </p:cNvPr>
          <p:cNvGrpSpPr/>
          <p:nvPr/>
        </p:nvGrpSpPr>
        <p:grpSpPr>
          <a:xfrm>
            <a:off x="2223247" y="2191161"/>
            <a:ext cx="1262903" cy="275771"/>
            <a:chOff x="3379929" y="3776590"/>
            <a:chExt cx="1262903" cy="27577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CDC6C57-30F0-151C-AA8C-05EA130DB3D1}"/>
                </a:ext>
              </a:extLst>
            </p:cNvPr>
            <p:cNvSpPr/>
            <p:nvPr/>
          </p:nvSpPr>
          <p:spPr>
            <a:xfrm>
              <a:off x="3379929" y="3776590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178DD99-C80F-C44B-EF83-B81FDB87A8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09382" y="3839679"/>
              <a:ext cx="933450" cy="762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64360DB7-B19C-D6F3-4444-B131E43BDB3C}"/>
              </a:ext>
            </a:extLst>
          </p:cNvPr>
          <p:cNvGrpSpPr/>
          <p:nvPr/>
        </p:nvGrpSpPr>
        <p:grpSpPr>
          <a:xfrm>
            <a:off x="7749504" y="3457118"/>
            <a:ext cx="1551071" cy="275771"/>
            <a:chOff x="7749504" y="3457118"/>
            <a:chExt cx="1551071" cy="275771"/>
          </a:xfrm>
        </p:grpSpPr>
        <p:sp>
          <p:nvSpPr>
            <p:cNvPr id="1027" name="Oval 1026">
              <a:extLst>
                <a:ext uri="{FF2B5EF4-FFF2-40B4-BE49-F238E27FC236}">
                  <a16:creationId xmlns:a16="http://schemas.microsoft.com/office/drawing/2014/main" id="{617F6D43-FE46-E8BF-7EBE-474FFB30F399}"/>
                </a:ext>
              </a:extLst>
            </p:cNvPr>
            <p:cNvSpPr/>
            <p:nvPr/>
          </p:nvSpPr>
          <p:spPr>
            <a:xfrm>
              <a:off x="7749504" y="3457118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8" name="Straight Arrow Connector 1027">
              <a:extLst>
                <a:ext uri="{FF2B5EF4-FFF2-40B4-BE49-F238E27FC236}">
                  <a16:creationId xmlns:a16="http://schemas.microsoft.com/office/drawing/2014/main" id="{C6412ECA-B204-37B7-AB3B-7374D8B55A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85551" y="3632548"/>
              <a:ext cx="1215024" cy="100208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3FC5AE55-0A89-7817-5FC1-0E10E0790F1F}"/>
              </a:ext>
            </a:extLst>
          </p:cNvPr>
          <p:cNvGrpSpPr/>
          <p:nvPr/>
        </p:nvGrpSpPr>
        <p:grpSpPr>
          <a:xfrm>
            <a:off x="6736996" y="2984683"/>
            <a:ext cx="985300" cy="547657"/>
            <a:chOff x="6736996" y="2984683"/>
            <a:chExt cx="985300" cy="547657"/>
          </a:xfrm>
        </p:grpSpPr>
        <p:sp>
          <p:nvSpPr>
            <p:cNvPr id="1030" name="Oval 1029">
              <a:extLst>
                <a:ext uri="{FF2B5EF4-FFF2-40B4-BE49-F238E27FC236}">
                  <a16:creationId xmlns:a16="http://schemas.microsoft.com/office/drawing/2014/main" id="{A5784061-B2AA-2CBF-C145-4195432F8ABB}"/>
                </a:ext>
              </a:extLst>
            </p:cNvPr>
            <p:cNvSpPr/>
            <p:nvPr/>
          </p:nvSpPr>
          <p:spPr>
            <a:xfrm>
              <a:off x="6736996" y="2984683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1" name="Straight Arrow Connector 1030">
              <a:extLst>
                <a:ext uri="{FF2B5EF4-FFF2-40B4-BE49-F238E27FC236}">
                  <a16:creationId xmlns:a16="http://schemas.microsoft.com/office/drawing/2014/main" id="{65E0446D-C2AB-A56D-2346-88ADB90683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2000" y="3213100"/>
              <a:ext cx="610296" cy="31924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DEA4706F-CC43-C217-E342-308D8A86A936}"/>
              </a:ext>
            </a:extLst>
          </p:cNvPr>
          <p:cNvGrpSpPr/>
          <p:nvPr/>
        </p:nvGrpSpPr>
        <p:grpSpPr>
          <a:xfrm>
            <a:off x="5632576" y="3080616"/>
            <a:ext cx="1037534" cy="275771"/>
            <a:chOff x="5632576" y="3080616"/>
            <a:chExt cx="1037534" cy="275771"/>
          </a:xfrm>
        </p:grpSpPr>
        <p:sp>
          <p:nvSpPr>
            <p:cNvPr id="1033" name="Oval 1032">
              <a:extLst>
                <a:ext uri="{FF2B5EF4-FFF2-40B4-BE49-F238E27FC236}">
                  <a16:creationId xmlns:a16="http://schemas.microsoft.com/office/drawing/2014/main" id="{E21FEA72-1B7B-BFE3-9427-449CFAB9F98C}"/>
                </a:ext>
              </a:extLst>
            </p:cNvPr>
            <p:cNvSpPr/>
            <p:nvPr/>
          </p:nvSpPr>
          <p:spPr>
            <a:xfrm>
              <a:off x="5632576" y="3080616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8" name="Straight Arrow Connector 1037">
              <a:extLst>
                <a:ext uri="{FF2B5EF4-FFF2-40B4-BE49-F238E27FC236}">
                  <a16:creationId xmlns:a16="http://schemas.microsoft.com/office/drawing/2014/main" id="{281409A2-0D31-CF61-FC10-417D866862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9800" y="3100192"/>
              <a:ext cx="650310" cy="81158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D88BB193-F287-D958-FE97-52BA75B89B67}"/>
              </a:ext>
            </a:extLst>
          </p:cNvPr>
          <p:cNvGrpSpPr/>
          <p:nvPr/>
        </p:nvGrpSpPr>
        <p:grpSpPr>
          <a:xfrm>
            <a:off x="4711960" y="3306871"/>
            <a:ext cx="880911" cy="621637"/>
            <a:chOff x="4711960" y="3306871"/>
            <a:chExt cx="880911" cy="621637"/>
          </a:xfrm>
        </p:grpSpPr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78649596-00FB-81B8-77D3-E7067A0ECBE0}"/>
                </a:ext>
              </a:extLst>
            </p:cNvPr>
            <p:cNvSpPr/>
            <p:nvPr/>
          </p:nvSpPr>
          <p:spPr>
            <a:xfrm>
              <a:off x="4711960" y="3652737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1" name="Straight Arrow Connector 1040">
              <a:extLst>
                <a:ext uri="{FF2B5EF4-FFF2-40B4-BE49-F238E27FC236}">
                  <a16:creationId xmlns:a16="http://schemas.microsoft.com/office/drawing/2014/main" id="{D945CFAD-D071-F363-C828-322B9BC1A7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9200" y="3306871"/>
              <a:ext cx="563671" cy="344379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943D2F9B-952E-70D8-A534-3C179A63DC32}"/>
              </a:ext>
            </a:extLst>
          </p:cNvPr>
          <p:cNvGrpSpPr/>
          <p:nvPr/>
        </p:nvGrpSpPr>
        <p:grpSpPr>
          <a:xfrm>
            <a:off x="3517815" y="3279045"/>
            <a:ext cx="1135604" cy="503815"/>
            <a:chOff x="3517815" y="3279045"/>
            <a:chExt cx="1135604" cy="503815"/>
          </a:xfrm>
        </p:grpSpPr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13A65243-24EF-B2B7-D8AD-EED7B37ADE11}"/>
                </a:ext>
              </a:extLst>
            </p:cNvPr>
            <p:cNvSpPr/>
            <p:nvPr/>
          </p:nvSpPr>
          <p:spPr>
            <a:xfrm>
              <a:off x="3517815" y="3279045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44" name="Straight Arrow Connector 1043">
              <a:extLst>
                <a:ext uri="{FF2B5EF4-FFF2-40B4-BE49-F238E27FC236}">
                  <a16:creationId xmlns:a16="http://schemas.microsoft.com/office/drawing/2014/main" id="{475B56F3-E8C1-0506-F2AF-C6FCB6E91B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39227" y="3450921"/>
              <a:ext cx="814192" cy="331939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5" name="Oval 1044">
            <a:extLst>
              <a:ext uri="{FF2B5EF4-FFF2-40B4-BE49-F238E27FC236}">
                <a16:creationId xmlns:a16="http://schemas.microsoft.com/office/drawing/2014/main" id="{741A0AAD-FCBE-C61E-E581-719735552718}"/>
              </a:ext>
            </a:extLst>
          </p:cNvPr>
          <p:cNvSpPr/>
          <p:nvPr/>
        </p:nvSpPr>
        <p:spPr>
          <a:xfrm>
            <a:off x="9361714" y="3599543"/>
            <a:ext cx="275771" cy="2757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CDBDF3-E486-5202-AD31-5056E07F507D}"/>
              </a:ext>
            </a:extLst>
          </p:cNvPr>
          <p:cNvGrpSpPr/>
          <p:nvPr/>
        </p:nvGrpSpPr>
        <p:grpSpPr>
          <a:xfrm>
            <a:off x="906232" y="1020871"/>
            <a:ext cx="3596690" cy="4870290"/>
            <a:chOff x="998093" y="1020871"/>
            <a:chExt cx="3596690" cy="487029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F60137B-8D46-9F4D-5A3D-5E02D7D74549}"/>
                </a:ext>
              </a:extLst>
            </p:cNvPr>
            <p:cNvSpPr/>
            <p:nvPr/>
          </p:nvSpPr>
          <p:spPr>
            <a:xfrm>
              <a:off x="998093" y="1020871"/>
              <a:ext cx="3596690" cy="418995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C930B8-063D-576F-606C-BC9E04BD7763}"/>
                </a:ext>
              </a:extLst>
            </p:cNvPr>
            <p:cNvSpPr txBox="1"/>
            <p:nvPr/>
          </p:nvSpPr>
          <p:spPr>
            <a:xfrm>
              <a:off x="1580816" y="5398718"/>
              <a:ext cx="243124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Random images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34DD0AD-010D-BFEB-1526-262F302477FE}"/>
              </a:ext>
            </a:extLst>
          </p:cNvPr>
          <p:cNvSpPr txBox="1"/>
          <p:nvPr/>
        </p:nvSpPr>
        <p:spPr>
          <a:xfrm>
            <a:off x="9817655" y="6426038"/>
            <a:ext cx="2341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concept: Steve Seitz</a:t>
            </a:r>
          </a:p>
        </p:txBody>
      </p:sp>
      <p:pic>
        <p:nvPicPr>
          <p:cNvPr id="1026" name="Picture 2" descr="white noise">
            <a:extLst>
              <a:ext uri="{FF2B5EF4-FFF2-40B4-BE49-F238E27FC236}">
                <a16:creationId xmlns:a16="http://schemas.microsoft.com/office/drawing/2014/main" id="{AC94E5EF-CA0B-DCA1-1640-B327AEF7A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6" r="51304" b="50498"/>
          <a:stretch/>
        </p:blipFill>
        <p:spPr bwMode="auto">
          <a:xfrm>
            <a:off x="3044469" y="2701425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hite noise">
            <a:extLst>
              <a:ext uri="{FF2B5EF4-FFF2-40B4-BE49-F238E27FC236}">
                <a16:creationId xmlns:a16="http://schemas.microsoft.com/office/drawing/2014/main" id="{FFC96349-1031-6A9B-4A3F-6BA8FA563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5" b="47535"/>
          <a:stretch/>
        </p:blipFill>
        <p:spPr bwMode="auto">
          <a:xfrm>
            <a:off x="1681883" y="1768780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white noise">
            <a:extLst>
              <a:ext uri="{FF2B5EF4-FFF2-40B4-BE49-F238E27FC236}">
                <a16:creationId xmlns:a16="http://schemas.microsoft.com/office/drawing/2014/main" id="{58BF9974-2204-2CC6-4DFB-365B84B91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5" r="47535"/>
          <a:stretch/>
        </p:blipFill>
        <p:spPr bwMode="auto">
          <a:xfrm>
            <a:off x="1587632" y="3373991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2875CC6-9B10-947C-E822-CA2B69722497}"/>
              </a:ext>
            </a:extLst>
          </p:cNvPr>
          <p:cNvGrpSpPr/>
          <p:nvPr/>
        </p:nvGrpSpPr>
        <p:grpSpPr>
          <a:xfrm>
            <a:off x="7630789" y="402840"/>
            <a:ext cx="3522064" cy="4994674"/>
            <a:chOff x="7630789" y="472690"/>
            <a:chExt cx="3522064" cy="499467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CEFF758-73C8-EFF3-ABF5-3D2CFE0C6A41}"/>
                </a:ext>
              </a:extLst>
            </p:cNvPr>
            <p:cNvSpPr/>
            <p:nvPr/>
          </p:nvSpPr>
          <p:spPr>
            <a:xfrm rot="20265952">
              <a:off x="7630789" y="472690"/>
              <a:ext cx="3445318" cy="4198127"/>
            </a:xfrm>
            <a:custGeom>
              <a:avLst/>
              <a:gdLst>
                <a:gd name="connsiteX0" fmla="*/ 112382 w 3250247"/>
                <a:gd name="connsiteY0" fmla="*/ 834439 h 3960433"/>
                <a:gd name="connsiteX1" fmla="*/ 321932 w 3250247"/>
                <a:gd name="connsiteY1" fmla="*/ 53389 h 3960433"/>
                <a:gd name="connsiteX2" fmla="*/ 1623682 w 3250247"/>
                <a:gd name="connsiteY2" fmla="*/ 161339 h 3960433"/>
                <a:gd name="connsiteX3" fmla="*/ 1445882 w 3250247"/>
                <a:gd name="connsiteY3" fmla="*/ 904289 h 3960433"/>
                <a:gd name="connsiteX4" fmla="*/ 1674482 w 3250247"/>
                <a:gd name="connsiteY4" fmla="*/ 1609139 h 3960433"/>
                <a:gd name="connsiteX5" fmla="*/ 3204832 w 3250247"/>
                <a:gd name="connsiteY5" fmla="*/ 1856789 h 3960433"/>
                <a:gd name="connsiteX6" fmla="*/ 2595232 w 3250247"/>
                <a:gd name="connsiteY6" fmla="*/ 3812589 h 3960433"/>
                <a:gd name="connsiteX7" fmla="*/ 86982 w 3250247"/>
                <a:gd name="connsiteY7" fmla="*/ 3641139 h 3960433"/>
                <a:gd name="connsiteX8" fmla="*/ 582282 w 3250247"/>
                <a:gd name="connsiteY8" fmla="*/ 2199689 h 3960433"/>
                <a:gd name="connsiteX9" fmla="*/ 652132 w 3250247"/>
                <a:gd name="connsiteY9" fmla="*/ 1291639 h 3960433"/>
                <a:gd name="connsiteX10" fmla="*/ 112382 w 3250247"/>
                <a:gd name="connsiteY10" fmla="*/ 834439 h 396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0247" h="3960433">
                  <a:moveTo>
                    <a:pt x="112382" y="834439"/>
                  </a:moveTo>
                  <a:cubicBezTo>
                    <a:pt x="57349" y="628064"/>
                    <a:pt x="70049" y="165572"/>
                    <a:pt x="321932" y="53389"/>
                  </a:cubicBezTo>
                  <a:cubicBezTo>
                    <a:pt x="573815" y="-58794"/>
                    <a:pt x="1436357" y="19522"/>
                    <a:pt x="1623682" y="161339"/>
                  </a:cubicBezTo>
                  <a:cubicBezTo>
                    <a:pt x="1811007" y="303156"/>
                    <a:pt x="1437415" y="662989"/>
                    <a:pt x="1445882" y="904289"/>
                  </a:cubicBezTo>
                  <a:cubicBezTo>
                    <a:pt x="1454349" y="1145589"/>
                    <a:pt x="1381324" y="1450389"/>
                    <a:pt x="1674482" y="1609139"/>
                  </a:cubicBezTo>
                  <a:cubicBezTo>
                    <a:pt x="1967640" y="1767889"/>
                    <a:pt x="3051374" y="1489547"/>
                    <a:pt x="3204832" y="1856789"/>
                  </a:cubicBezTo>
                  <a:cubicBezTo>
                    <a:pt x="3358290" y="2224031"/>
                    <a:pt x="3114873" y="3515197"/>
                    <a:pt x="2595232" y="3812589"/>
                  </a:cubicBezTo>
                  <a:cubicBezTo>
                    <a:pt x="2075591" y="4109981"/>
                    <a:pt x="422474" y="3909956"/>
                    <a:pt x="86982" y="3641139"/>
                  </a:cubicBezTo>
                  <a:cubicBezTo>
                    <a:pt x="-248510" y="3372322"/>
                    <a:pt x="488090" y="2591272"/>
                    <a:pt x="582282" y="2199689"/>
                  </a:cubicBezTo>
                  <a:cubicBezTo>
                    <a:pt x="676474" y="1808106"/>
                    <a:pt x="728332" y="1521297"/>
                    <a:pt x="652132" y="1291639"/>
                  </a:cubicBezTo>
                  <a:cubicBezTo>
                    <a:pt x="575932" y="1061981"/>
                    <a:pt x="167415" y="1040814"/>
                    <a:pt x="112382" y="83443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9A4525-286B-01D9-2A32-3F2FA2529F9C}"/>
                </a:ext>
              </a:extLst>
            </p:cNvPr>
            <p:cNvSpPr txBox="1"/>
            <p:nvPr/>
          </p:nvSpPr>
          <p:spPr>
            <a:xfrm>
              <a:off x="7822005" y="4974921"/>
              <a:ext cx="333084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Manifold of cat images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BF8B52DC-933D-A701-081F-5A4A7B1E89A2}"/>
              </a:ext>
            </a:extLst>
          </p:cNvPr>
          <p:cNvSpPr/>
          <p:nvPr/>
        </p:nvSpPr>
        <p:spPr>
          <a:xfrm>
            <a:off x="8147815" y="1743441"/>
            <a:ext cx="275771" cy="2757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6D6BEF-46FC-C8C0-8A41-DC94AC0E1967}"/>
              </a:ext>
            </a:extLst>
          </p:cNvPr>
          <p:cNvGrpSpPr/>
          <p:nvPr/>
        </p:nvGrpSpPr>
        <p:grpSpPr>
          <a:xfrm>
            <a:off x="6691415" y="1947933"/>
            <a:ext cx="1394136" cy="581097"/>
            <a:chOff x="7906439" y="3732756"/>
            <a:chExt cx="1394136" cy="58109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4341BE5-9545-317A-98A6-208E6623796B}"/>
                </a:ext>
              </a:extLst>
            </p:cNvPr>
            <p:cNvSpPr/>
            <p:nvPr/>
          </p:nvSpPr>
          <p:spPr>
            <a:xfrm>
              <a:off x="7906439" y="4038082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3706393-760D-B861-D2DE-4B04AB132C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4474" y="3732756"/>
              <a:ext cx="1056101" cy="408036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221BEC2-AC4D-0D04-277C-8F9EC42F9735}"/>
              </a:ext>
            </a:extLst>
          </p:cNvPr>
          <p:cNvGrpSpPr/>
          <p:nvPr/>
        </p:nvGrpSpPr>
        <p:grpSpPr>
          <a:xfrm>
            <a:off x="5538057" y="2119258"/>
            <a:ext cx="1040114" cy="275771"/>
            <a:chOff x="6682182" y="3260454"/>
            <a:chExt cx="1040114" cy="27577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D60BBD7-25D9-C6F6-16BB-5A5C81EFB65C}"/>
                </a:ext>
              </a:extLst>
            </p:cNvPr>
            <p:cNvSpPr/>
            <p:nvPr/>
          </p:nvSpPr>
          <p:spPr>
            <a:xfrm>
              <a:off x="6682182" y="3260454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433E384-CE9A-CB9D-5226-4F300B5E4F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36925" y="3408146"/>
              <a:ext cx="685371" cy="124194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8A4E1D-171A-72DF-F58F-EAA3E504FD4E}"/>
              </a:ext>
            </a:extLst>
          </p:cNvPr>
          <p:cNvGrpSpPr/>
          <p:nvPr/>
        </p:nvGrpSpPr>
        <p:grpSpPr>
          <a:xfrm>
            <a:off x="4552337" y="1605556"/>
            <a:ext cx="902669" cy="571118"/>
            <a:chOff x="5767441" y="2529074"/>
            <a:chExt cx="902669" cy="57111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88C4930-1756-0D8D-E0AB-736743BDD8BB}"/>
                </a:ext>
              </a:extLst>
            </p:cNvPr>
            <p:cNvSpPr/>
            <p:nvPr/>
          </p:nvSpPr>
          <p:spPr>
            <a:xfrm>
              <a:off x="5767441" y="2529074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EA05F45-C3FC-9794-CF79-DD4F710983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64949" y="2717847"/>
              <a:ext cx="605161" cy="382345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FEDAA1D-2471-B7D6-0EE3-C9A8AF14F245}"/>
              </a:ext>
            </a:extLst>
          </p:cNvPr>
          <p:cNvGrpSpPr/>
          <p:nvPr/>
        </p:nvGrpSpPr>
        <p:grpSpPr>
          <a:xfrm>
            <a:off x="3575709" y="1780087"/>
            <a:ext cx="880911" cy="621637"/>
            <a:chOff x="4711960" y="3306871"/>
            <a:chExt cx="880911" cy="62163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133594D-C1AF-EDC1-9BA6-517725341CE1}"/>
                </a:ext>
              </a:extLst>
            </p:cNvPr>
            <p:cNvSpPr/>
            <p:nvPr/>
          </p:nvSpPr>
          <p:spPr>
            <a:xfrm>
              <a:off x="4711960" y="3652737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D867834-350E-3359-9113-8A5A9613C2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09751" y="3306871"/>
              <a:ext cx="583120" cy="404313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993D4E3-89E1-88F5-42F1-881F717BEDD9}"/>
              </a:ext>
            </a:extLst>
          </p:cNvPr>
          <p:cNvGrpSpPr/>
          <p:nvPr/>
        </p:nvGrpSpPr>
        <p:grpSpPr>
          <a:xfrm>
            <a:off x="2223247" y="2191161"/>
            <a:ext cx="1262903" cy="275771"/>
            <a:chOff x="3379929" y="3776590"/>
            <a:chExt cx="1262903" cy="27577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CDC6C57-30F0-151C-AA8C-05EA130DB3D1}"/>
                </a:ext>
              </a:extLst>
            </p:cNvPr>
            <p:cNvSpPr/>
            <p:nvPr/>
          </p:nvSpPr>
          <p:spPr>
            <a:xfrm>
              <a:off x="3379929" y="3776590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178DD99-C80F-C44B-EF83-B81FDB87A8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09382" y="3839679"/>
              <a:ext cx="933450" cy="762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64360DB7-B19C-D6F3-4444-B131E43BDB3C}"/>
              </a:ext>
            </a:extLst>
          </p:cNvPr>
          <p:cNvGrpSpPr/>
          <p:nvPr/>
        </p:nvGrpSpPr>
        <p:grpSpPr>
          <a:xfrm>
            <a:off x="7749504" y="3457118"/>
            <a:ext cx="1551071" cy="275771"/>
            <a:chOff x="7749504" y="3457118"/>
            <a:chExt cx="1551071" cy="275771"/>
          </a:xfrm>
        </p:grpSpPr>
        <p:sp>
          <p:nvSpPr>
            <p:cNvPr id="1027" name="Oval 1026">
              <a:extLst>
                <a:ext uri="{FF2B5EF4-FFF2-40B4-BE49-F238E27FC236}">
                  <a16:creationId xmlns:a16="http://schemas.microsoft.com/office/drawing/2014/main" id="{617F6D43-FE46-E8BF-7EBE-474FFB30F399}"/>
                </a:ext>
              </a:extLst>
            </p:cNvPr>
            <p:cNvSpPr/>
            <p:nvPr/>
          </p:nvSpPr>
          <p:spPr>
            <a:xfrm>
              <a:off x="7749504" y="3457118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8" name="Straight Arrow Connector 1027">
              <a:extLst>
                <a:ext uri="{FF2B5EF4-FFF2-40B4-BE49-F238E27FC236}">
                  <a16:creationId xmlns:a16="http://schemas.microsoft.com/office/drawing/2014/main" id="{C6412ECA-B204-37B7-AB3B-7374D8B55A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85551" y="3632548"/>
              <a:ext cx="1215024" cy="100208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3FC5AE55-0A89-7817-5FC1-0E10E0790F1F}"/>
              </a:ext>
            </a:extLst>
          </p:cNvPr>
          <p:cNvGrpSpPr/>
          <p:nvPr/>
        </p:nvGrpSpPr>
        <p:grpSpPr>
          <a:xfrm>
            <a:off x="6736996" y="2984683"/>
            <a:ext cx="985300" cy="547657"/>
            <a:chOff x="6736996" y="2984683"/>
            <a:chExt cx="985300" cy="547657"/>
          </a:xfrm>
        </p:grpSpPr>
        <p:sp>
          <p:nvSpPr>
            <p:cNvPr id="1030" name="Oval 1029">
              <a:extLst>
                <a:ext uri="{FF2B5EF4-FFF2-40B4-BE49-F238E27FC236}">
                  <a16:creationId xmlns:a16="http://schemas.microsoft.com/office/drawing/2014/main" id="{A5784061-B2AA-2CBF-C145-4195432F8ABB}"/>
                </a:ext>
              </a:extLst>
            </p:cNvPr>
            <p:cNvSpPr/>
            <p:nvPr/>
          </p:nvSpPr>
          <p:spPr>
            <a:xfrm>
              <a:off x="6736996" y="2984683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1" name="Straight Arrow Connector 1030">
              <a:extLst>
                <a:ext uri="{FF2B5EF4-FFF2-40B4-BE49-F238E27FC236}">
                  <a16:creationId xmlns:a16="http://schemas.microsoft.com/office/drawing/2014/main" id="{65E0446D-C2AB-A56D-2346-88ADB90683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2000" y="3213100"/>
              <a:ext cx="610296" cy="31924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DEA4706F-CC43-C217-E342-308D8A86A936}"/>
              </a:ext>
            </a:extLst>
          </p:cNvPr>
          <p:cNvGrpSpPr/>
          <p:nvPr/>
        </p:nvGrpSpPr>
        <p:grpSpPr>
          <a:xfrm>
            <a:off x="5632576" y="3080616"/>
            <a:ext cx="1037534" cy="275771"/>
            <a:chOff x="5632576" y="3080616"/>
            <a:chExt cx="1037534" cy="275771"/>
          </a:xfrm>
        </p:grpSpPr>
        <p:sp>
          <p:nvSpPr>
            <p:cNvPr id="1033" name="Oval 1032">
              <a:extLst>
                <a:ext uri="{FF2B5EF4-FFF2-40B4-BE49-F238E27FC236}">
                  <a16:creationId xmlns:a16="http://schemas.microsoft.com/office/drawing/2014/main" id="{E21FEA72-1B7B-BFE3-9427-449CFAB9F98C}"/>
                </a:ext>
              </a:extLst>
            </p:cNvPr>
            <p:cNvSpPr/>
            <p:nvPr/>
          </p:nvSpPr>
          <p:spPr>
            <a:xfrm>
              <a:off x="5632576" y="3080616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8" name="Straight Arrow Connector 1037">
              <a:extLst>
                <a:ext uri="{FF2B5EF4-FFF2-40B4-BE49-F238E27FC236}">
                  <a16:creationId xmlns:a16="http://schemas.microsoft.com/office/drawing/2014/main" id="{281409A2-0D31-CF61-FC10-417D866862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9800" y="3100192"/>
              <a:ext cx="650310" cy="81158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D88BB193-F287-D958-FE97-52BA75B89B67}"/>
              </a:ext>
            </a:extLst>
          </p:cNvPr>
          <p:cNvGrpSpPr/>
          <p:nvPr/>
        </p:nvGrpSpPr>
        <p:grpSpPr>
          <a:xfrm>
            <a:off x="4711960" y="3306871"/>
            <a:ext cx="880911" cy="621637"/>
            <a:chOff x="4711960" y="3306871"/>
            <a:chExt cx="880911" cy="621637"/>
          </a:xfrm>
        </p:grpSpPr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78649596-00FB-81B8-77D3-E7067A0ECBE0}"/>
                </a:ext>
              </a:extLst>
            </p:cNvPr>
            <p:cNvSpPr/>
            <p:nvPr/>
          </p:nvSpPr>
          <p:spPr>
            <a:xfrm>
              <a:off x="4711960" y="3652737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1" name="Straight Arrow Connector 1040">
              <a:extLst>
                <a:ext uri="{FF2B5EF4-FFF2-40B4-BE49-F238E27FC236}">
                  <a16:creationId xmlns:a16="http://schemas.microsoft.com/office/drawing/2014/main" id="{D945CFAD-D071-F363-C828-322B9BC1A7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9200" y="3306871"/>
              <a:ext cx="563671" cy="344379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943D2F9B-952E-70D8-A534-3C179A63DC32}"/>
              </a:ext>
            </a:extLst>
          </p:cNvPr>
          <p:cNvGrpSpPr/>
          <p:nvPr/>
        </p:nvGrpSpPr>
        <p:grpSpPr>
          <a:xfrm>
            <a:off x="3517815" y="3279045"/>
            <a:ext cx="1135604" cy="503815"/>
            <a:chOff x="3517815" y="3279045"/>
            <a:chExt cx="1135604" cy="503815"/>
          </a:xfrm>
        </p:grpSpPr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13A65243-24EF-B2B7-D8AD-EED7B37ADE11}"/>
                </a:ext>
              </a:extLst>
            </p:cNvPr>
            <p:cNvSpPr/>
            <p:nvPr/>
          </p:nvSpPr>
          <p:spPr>
            <a:xfrm>
              <a:off x="3517815" y="3279045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44" name="Straight Arrow Connector 1043">
              <a:extLst>
                <a:ext uri="{FF2B5EF4-FFF2-40B4-BE49-F238E27FC236}">
                  <a16:creationId xmlns:a16="http://schemas.microsoft.com/office/drawing/2014/main" id="{475B56F3-E8C1-0506-F2AF-C6FCB6E91B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39227" y="3450921"/>
              <a:ext cx="814192" cy="331939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5" name="Oval 1044">
            <a:extLst>
              <a:ext uri="{FF2B5EF4-FFF2-40B4-BE49-F238E27FC236}">
                <a16:creationId xmlns:a16="http://schemas.microsoft.com/office/drawing/2014/main" id="{741A0AAD-FCBE-C61E-E581-719735552718}"/>
              </a:ext>
            </a:extLst>
          </p:cNvPr>
          <p:cNvSpPr/>
          <p:nvPr/>
        </p:nvSpPr>
        <p:spPr>
          <a:xfrm>
            <a:off x="9361714" y="3599543"/>
            <a:ext cx="275771" cy="2757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13D7B5-CECA-E09C-379E-7B3C04275F92}"/>
              </a:ext>
            </a:extLst>
          </p:cNvPr>
          <p:cNvGrpSpPr/>
          <p:nvPr/>
        </p:nvGrpSpPr>
        <p:grpSpPr>
          <a:xfrm>
            <a:off x="7461033" y="4137922"/>
            <a:ext cx="1492467" cy="275771"/>
            <a:chOff x="7749504" y="3457118"/>
            <a:chExt cx="1492467" cy="27577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9C57BE9-491B-2759-BD00-2E7AA5ECE9BF}"/>
                </a:ext>
              </a:extLst>
            </p:cNvPr>
            <p:cNvSpPr/>
            <p:nvPr/>
          </p:nvSpPr>
          <p:spPr>
            <a:xfrm>
              <a:off x="7749504" y="3457118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1E9195F-8D2C-1FC1-C147-35CA508B58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85551" y="3522896"/>
              <a:ext cx="1156420" cy="109652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DE0985-C519-FDDC-66D5-C8E92F47A0A6}"/>
              </a:ext>
            </a:extLst>
          </p:cNvPr>
          <p:cNvGrpSpPr/>
          <p:nvPr/>
        </p:nvGrpSpPr>
        <p:grpSpPr>
          <a:xfrm>
            <a:off x="6575935" y="3665487"/>
            <a:ext cx="828165" cy="531863"/>
            <a:chOff x="6736996" y="2984683"/>
            <a:chExt cx="985300" cy="54765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60F9ABD-2C2C-0009-2957-A36DB82F7B7C}"/>
                </a:ext>
              </a:extLst>
            </p:cNvPr>
            <p:cNvSpPr/>
            <p:nvPr/>
          </p:nvSpPr>
          <p:spPr>
            <a:xfrm>
              <a:off x="6736996" y="2984683"/>
              <a:ext cx="328095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D7DD737-C3FB-432A-7261-21D4B4AD48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2000" y="3213100"/>
              <a:ext cx="610296" cy="31924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7533F3-C33F-207B-EA76-F5DBC6F93807}"/>
              </a:ext>
            </a:extLst>
          </p:cNvPr>
          <p:cNvGrpSpPr/>
          <p:nvPr/>
        </p:nvGrpSpPr>
        <p:grpSpPr>
          <a:xfrm>
            <a:off x="5598469" y="3790950"/>
            <a:ext cx="903931" cy="495914"/>
            <a:chOff x="5632576" y="2860473"/>
            <a:chExt cx="903931" cy="49591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C4A4F5F-6496-5695-1A01-B1A623E079CE}"/>
                </a:ext>
              </a:extLst>
            </p:cNvPr>
            <p:cNvSpPr/>
            <p:nvPr/>
          </p:nvSpPr>
          <p:spPr>
            <a:xfrm>
              <a:off x="5632576" y="3080616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A522206-8477-ED4D-B7E7-01240FC872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5807" y="2860473"/>
              <a:ext cx="520700" cy="2286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0EFCF6-8B93-FDC9-32F4-01BEBFDACE38}"/>
              </a:ext>
            </a:extLst>
          </p:cNvPr>
          <p:cNvGrpSpPr/>
          <p:nvPr/>
        </p:nvGrpSpPr>
        <p:grpSpPr>
          <a:xfrm>
            <a:off x="4423489" y="4184650"/>
            <a:ext cx="1088311" cy="551662"/>
            <a:chOff x="4711960" y="3376846"/>
            <a:chExt cx="1088311" cy="55166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54B1687-9882-8D85-30D4-B88A6D5B0901}"/>
                </a:ext>
              </a:extLst>
            </p:cNvPr>
            <p:cNvSpPr/>
            <p:nvPr/>
          </p:nvSpPr>
          <p:spPr>
            <a:xfrm>
              <a:off x="4711960" y="3652737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CFCDA6D-B706-BE14-2C3E-6BC76B37D8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1771" y="3376846"/>
              <a:ext cx="698500" cy="32385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A3514FD-6483-6F77-8455-A1881EEA4B42}"/>
              </a:ext>
            </a:extLst>
          </p:cNvPr>
          <p:cNvGrpSpPr/>
          <p:nvPr/>
        </p:nvGrpSpPr>
        <p:grpSpPr>
          <a:xfrm>
            <a:off x="3229344" y="3959849"/>
            <a:ext cx="1065312" cy="596269"/>
            <a:chOff x="3517815" y="3279045"/>
            <a:chExt cx="1065312" cy="59626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7B1D758-9355-A2D2-95B3-D2E17DD1A519}"/>
                </a:ext>
              </a:extLst>
            </p:cNvPr>
            <p:cNvSpPr/>
            <p:nvPr/>
          </p:nvSpPr>
          <p:spPr>
            <a:xfrm>
              <a:off x="3517815" y="3279045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4ECAF65-DBF2-1EDE-E2D6-5C022989F2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39227" y="3450921"/>
              <a:ext cx="743900" cy="424393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A6665665-90C7-B46C-15B7-ECE62005BD7B}"/>
              </a:ext>
            </a:extLst>
          </p:cNvPr>
          <p:cNvSpPr/>
          <p:nvPr/>
        </p:nvSpPr>
        <p:spPr>
          <a:xfrm>
            <a:off x="9051725" y="4047087"/>
            <a:ext cx="275771" cy="2757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48F1095-A88F-7CF2-092B-FD3D8B9B695E}"/>
              </a:ext>
            </a:extLst>
          </p:cNvPr>
          <p:cNvSpPr/>
          <p:nvPr/>
        </p:nvSpPr>
        <p:spPr>
          <a:xfrm>
            <a:off x="7720771" y="1066580"/>
            <a:ext cx="275771" cy="2757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8319883-333D-D672-586F-A87CD1703BAD}"/>
              </a:ext>
            </a:extLst>
          </p:cNvPr>
          <p:cNvGrpSpPr/>
          <p:nvPr/>
        </p:nvGrpSpPr>
        <p:grpSpPr>
          <a:xfrm>
            <a:off x="6712898" y="1264895"/>
            <a:ext cx="935146" cy="441504"/>
            <a:chOff x="6684671" y="2805840"/>
            <a:chExt cx="1112579" cy="45461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C69A940-7FAA-D338-827B-4C8B3F89A1AF}"/>
                </a:ext>
              </a:extLst>
            </p:cNvPr>
            <p:cNvSpPr/>
            <p:nvPr/>
          </p:nvSpPr>
          <p:spPr>
            <a:xfrm>
              <a:off x="6684671" y="2984683"/>
              <a:ext cx="328095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32789785-7654-C2E8-09B0-D6A7543A5A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0180" y="2805840"/>
              <a:ext cx="697070" cy="27557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275E45B-49F4-689A-6F5D-1EF789B6211D}"/>
              </a:ext>
            </a:extLst>
          </p:cNvPr>
          <p:cNvGrpSpPr/>
          <p:nvPr/>
        </p:nvGrpSpPr>
        <p:grpSpPr>
          <a:xfrm>
            <a:off x="5636717" y="1605556"/>
            <a:ext cx="1002704" cy="395761"/>
            <a:chOff x="5632576" y="2960626"/>
            <a:chExt cx="1002704" cy="395761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EADBA82-717E-34AB-6B88-89E0C3E2DB7F}"/>
                </a:ext>
              </a:extLst>
            </p:cNvPr>
            <p:cNvSpPr/>
            <p:nvPr/>
          </p:nvSpPr>
          <p:spPr>
            <a:xfrm>
              <a:off x="5632576" y="3080616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EEDFF904-C1E5-31C5-8FE8-BD5361A2BD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71209" y="2960626"/>
              <a:ext cx="664071" cy="147044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0AF2DEC-AD3A-4B13-3A88-59A612ECB0D4}"/>
              </a:ext>
            </a:extLst>
          </p:cNvPr>
          <p:cNvGrpSpPr/>
          <p:nvPr/>
        </p:nvGrpSpPr>
        <p:grpSpPr>
          <a:xfrm>
            <a:off x="4467477" y="1919011"/>
            <a:ext cx="1088311" cy="551662"/>
            <a:chOff x="4711960" y="3376846"/>
            <a:chExt cx="1088311" cy="551662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7984A49-980F-DE70-7F1E-3CBB7364DF25}"/>
                </a:ext>
              </a:extLst>
            </p:cNvPr>
            <p:cNvSpPr/>
            <p:nvPr/>
          </p:nvSpPr>
          <p:spPr>
            <a:xfrm>
              <a:off x="4711960" y="3652737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A2085551-5068-D6A5-4918-2B6FB4F6F9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1771" y="3376846"/>
              <a:ext cx="698500" cy="32385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2EBE2584-268A-9808-C089-6779BE5F0772}"/>
              </a:ext>
            </a:extLst>
          </p:cNvPr>
          <p:cNvGrpSpPr/>
          <p:nvPr/>
        </p:nvGrpSpPr>
        <p:grpSpPr>
          <a:xfrm>
            <a:off x="3255370" y="2444750"/>
            <a:ext cx="1107080" cy="420829"/>
            <a:chOff x="3517815" y="3133987"/>
            <a:chExt cx="1107080" cy="420829"/>
          </a:xfrm>
        </p:grpSpPr>
        <p:sp>
          <p:nvSpPr>
            <p:cNvPr id="1034" name="Oval 1033">
              <a:extLst>
                <a:ext uri="{FF2B5EF4-FFF2-40B4-BE49-F238E27FC236}">
                  <a16:creationId xmlns:a16="http://schemas.microsoft.com/office/drawing/2014/main" id="{C80CC2CE-C880-60BC-28C2-B74FBD4E5569}"/>
                </a:ext>
              </a:extLst>
            </p:cNvPr>
            <p:cNvSpPr/>
            <p:nvPr/>
          </p:nvSpPr>
          <p:spPr>
            <a:xfrm>
              <a:off x="3517815" y="3279045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35" name="Straight Arrow Connector 1034">
              <a:extLst>
                <a:ext uri="{FF2B5EF4-FFF2-40B4-BE49-F238E27FC236}">
                  <a16:creationId xmlns:a16="http://schemas.microsoft.com/office/drawing/2014/main" id="{87AAB402-BB78-40E5-F70D-4BF32D9626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3469" y="3133987"/>
              <a:ext cx="741426" cy="214325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7" name="Oval 1056">
            <a:extLst>
              <a:ext uri="{FF2B5EF4-FFF2-40B4-BE49-F238E27FC236}">
                <a16:creationId xmlns:a16="http://schemas.microsoft.com/office/drawing/2014/main" id="{621ACC63-E0E3-50C5-6793-8B13DF39D585}"/>
              </a:ext>
            </a:extLst>
          </p:cNvPr>
          <p:cNvSpPr/>
          <p:nvPr/>
        </p:nvSpPr>
        <p:spPr>
          <a:xfrm>
            <a:off x="7379244" y="2532319"/>
            <a:ext cx="275771" cy="2757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B45C269E-0898-6A82-0987-6A971CC6A4DC}"/>
              </a:ext>
            </a:extLst>
          </p:cNvPr>
          <p:cNvGrpSpPr/>
          <p:nvPr/>
        </p:nvGrpSpPr>
        <p:grpSpPr>
          <a:xfrm>
            <a:off x="6115046" y="2553144"/>
            <a:ext cx="1214783" cy="267818"/>
            <a:chOff x="6684671" y="2984683"/>
            <a:chExt cx="1445274" cy="275771"/>
          </a:xfrm>
        </p:grpSpPr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A890A8D3-23DD-77B6-D1C1-8C00618169E3}"/>
                </a:ext>
              </a:extLst>
            </p:cNvPr>
            <p:cNvSpPr/>
            <p:nvPr/>
          </p:nvSpPr>
          <p:spPr>
            <a:xfrm>
              <a:off x="6684671" y="2984683"/>
              <a:ext cx="328095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0" name="Straight Arrow Connector 1059">
              <a:extLst>
                <a:ext uri="{FF2B5EF4-FFF2-40B4-BE49-F238E27FC236}">
                  <a16:creationId xmlns:a16="http://schemas.microsoft.com/office/drawing/2014/main" id="{5A44135F-03EB-960B-46EF-771624D6BB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00180" y="3081410"/>
              <a:ext cx="1029765" cy="19877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A4EAB055-CA3E-5C7B-5F4A-525DE466C886}"/>
              </a:ext>
            </a:extLst>
          </p:cNvPr>
          <p:cNvGrpSpPr/>
          <p:nvPr/>
        </p:nvGrpSpPr>
        <p:grpSpPr>
          <a:xfrm>
            <a:off x="5047486" y="2710282"/>
            <a:ext cx="1005842" cy="290462"/>
            <a:chOff x="5632576" y="3065925"/>
            <a:chExt cx="1005842" cy="290462"/>
          </a:xfrm>
        </p:grpSpPr>
        <p:sp>
          <p:nvSpPr>
            <p:cNvPr id="1062" name="Oval 1061">
              <a:extLst>
                <a:ext uri="{FF2B5EF4-FFF2-40B4-BE49-F238E27FC236}">
                  <a16:creationId xmlns:a16="http://schemas.microsoft.com/office/drawing/2014/main" id="{0847CCF5-4982-B009-A51F-AB3DD20D2805}"/>
                </a:ext>
              </a:extLst>
            </p:cNvPr>
            <p:cNvSpPr/>
            <p:nvPr/>
          </p:nvSpPr>
          <p:spPr>
            <a:xfrm>
              <a:off x="5632576" y="3080616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3" name="Straight Arrow Connector 1062">
              <a:extLst>
                <a:ext uri="{FF2B5EF4-FFF2-40B4-BE49-F238E27FC236}">
                  <a16:creationId xmlns:a16="http://schemas.microsoft.com/office/drawing/2014/main" id="{7F5AD829-7C36-6DE4-F899-6902B8232A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1820" y="3065925"/>
              <a:ext cx="656598" cy="97808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4" name="Group 1063">
            <a:extLst>
              <a:ext uri="{FF2B5EF4-FFF2-40B4-BE49-F238E27FC236}">
                <a16:creationId xmlns:a16="http://schemas.microsoft.com/office/drawing/2014/main" id="{7779303F-2695-0A62-05D9-9EC041AA7A8F}"/>
              </a:ext>
            </a:extLst>
          </p:cNvPr>
          <p:cNvGrpSpPr/>
          <p:nvPr/>
        </p:nvGrpSpPr>
        <p:grpSpPr>
          <a:xfrm>
            <a:off x="3829195" y="2822701"/>
            <a:ext cx="1129935" cy="275771"/>
            <a:chOff x="4711960" y="3652737"/>
            <a:chExt cx="1129935" cy="275771"/>
          </a:xfrm>
        </p:grpSpPr>
        <p:sp>
          <p:nvSpPr>
            <p:cNvPr id="1065" name="Oval 1064">
              <a:extLst>
                <a:ext uri="{FF2B5EF4-FFF2-40B4-BE49-F238E27FC236}">
                  <a16:creationId xmlns:a16="http://schemas.microsoft.com/office/drawing/2014/main" id="{044D70A6-8D45-BB93-79A4-171D270D66D0}"/>
                </a:ext>
              </a:extLst>
            </p:cNvPr>
            <p:cNvSpPr/>
            <p:nvPr/>
          </p:nvSpPr>
          <p:spPr>
            <a:xfrm>
              <a:off x="4711960" y="3652737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6" name="Straight Arrow Connector 1065">
              <a:extLst>
                <a:ext uri="{FF2B5EF4-FFF2-40B4-BE49-F238E27FC236}">
                  <a16:creationId xmlns:a16="http://schemas.microsoft.com/office/drawing/2014/main" id="{741BC183-EEF7-72F2-DE08-72FA54B68E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01771" y="3700696"/>
              <a:ext cx="740124" cy="22413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F14EA1D5-396A-3AA0-351E-179CAA29A89A}"/>
              </a:ext>
            </a:extLst>
          </p:cNvPr>
          <p:cNvGrpSpPr/>
          <p:nvPr/>
        </p:nvGrpSpPr>
        <p:grpSpPr>
          <a:xfrm>
            <a:off x="2617088" y="3072549"/>
            <a:ext cx="1107080" cy="420829"/>
            <a:chOff x="3517815" y="3133987"/>
            <a:chExt cx="1107080" cy="420829"/>
          </a:xfrm>
        </p:grpSpPr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F358145B-7AB4-AA4A-135A-9E23D5E5BD69}"/>
                </a:ext>
              </a:extLst>
            </p:cNvPr>
            <p:cNvSpPr/>
            <p:nvPr/>
          </p:nvSpPr>
          <p:spPr>
            <a:xfrm>
              <a:off x="3517815" y="3279045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69" name="Straight Arrow Connector 1068">
              <a:extLst>
                <a:ext uri="{FF2B5EF4-FFF2-40B4-BE49-F238E27FC236}">
                  <a16:creationId xmlns:a16="http://schemas.microsoft.com/office/drawing/2014/main" id="{9EDCB703-24FC-E506-A96F-08E53CAE39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3469" y="3133987"/>
              <a:ext cx="741426" cy="214325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74" name="Straight Arrow Connector 1073">
            <a:extLst>
              <a:ext uri="{FF2B5EF4-FFF2-40B4-BE49-F238E27FC236}">
                <a16:creationId xmlns:a16="http://schemas.microsoft.com/office/drawing/2014/main" id="{12EE3E1F-8647-88C7-D4FE-AE43344EB45C}"/>
              </a:ext>
            </a:extLst>
          </p:cNvPr>
          <p:cNvCxnSpPr>
            <a:cxnSpLocks/>
          </p:cNvCxnSpPr>
          <p:nvPr/>
        </p:nvCxnSpPr>
        <p:spPr>
          <a:xfrm flipH="1" flipV="1">
            <a:off x="7735799" y="2682121"/>
            <a:ext cx="1069995" cy="188539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6" name="Oval 1075">
            <a:extLst>
              <a:ext uri="{FF2B5EF4-FFF2-40B4-BE49-F238E27FC236}">
                <a16:creationId xmlns:a16="http://schemas.microsoft.com/office/drawing/2014/main" id="{0AD5DF5F-C754-8A11-7432-640F924147F6}"/>
              </a:ext>
            </a:extLst>
          </p:cNvPr>
          <p:cNvSpPr/>
          <p:nvPr/>
        </p:nvSpPr>
        <p:spPr>
          <a:xfrm>
            <a:off x="8882012" y="2796778"/>
            <a:ext cx="275771" cy="2757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6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3" grpId="0" animBg="1"/>
      <p:bldP spid="1057" grpId="0" animBg="1"/>
      <p:bldP spid="107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CDBDF3-E486-5202-AD31-5056E07F507D}"/>
              </a:ext>
            </a:extLst>
          </p:cNvPr>
          <p:cNvGrpSpPr/>
          <p:nvPr/>
        </p:nvGrpSpPr>
        <p:grpSpPr>
          <a:xfrm>
            <a:off x="906232" y="1020871"/>
            <a:ext cx="3596690" cy="4870290"/>
            <a:chOff x="998093" y="1020871"/>
            <a:chExt cx="3596690" cy="487029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F60137B-8D46-9F4D-5A3D-5E02D7D74549}"/>
                </a:ext>
              </a:extLst>
            </p:cNvPr>
            <p:cNvSpPr/>
            <p:nvPr/>
          </p:nvSpPr>
          <p:spPr>
            <a:xfrm>
              <a:off x="998093" y="1020871"/>
              <a:ext cx="3596690" cy="418995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C930B8-063D-576F-606C-BC9E04BD7763}"/>
                </a:ext>
              </a:extLst>
            </p:cNvPr>
            <p:cNvSpPr txBox="1"/>
            <p:nvPr/>
          </p:nvSpPr>
          <p:spPr>
            <a:xfrm>
              <a:off x="1580816" y="5398718"/>
              <a:ext cx="243124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Random images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34DD0AD-010D-BFEB-1526-262F302477FE}"/>
              </a:ext>
            </a:extLst>
          </p:cNvPr>
          <p:cNvSpPr txBox="1"/>
          <p:nvPr/>
        </p:nvSpPr>
        <p:spPr>
          <a:xfrm>
            <a:off x="9817655" y="6426038"/>
            <a:ext cx="2341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concept: Steve Seitz</a:t>
            </a:r>
          </a:p>
        </p:txBody>
      </p:sp>
      <p:pic>
        <p:nvPicPr>
          <p:cNvPr id="1026" name="Picture 2" descr="white noise">
            <a:extLst>
              <a:ext uri="{FF2B5EF4-FFF2-40B4-BE49-F238E27FC236}">
                <a16:creationId xmlns:a16="http://schemas.microsoft.com/office/drawing/2014/main" id="{AC94E5EF-CA0B-DCA1-1640-B327AEF7A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6" r="51304" b="50498"/>
          <a:stretch/>
        </p:blipFill>
        <p:spPr bwMode="auto">
          <a:xfrm>
            <a:off x="3044469" y="2701425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hite noise">
            <a:extLst>
              <a:ext uri="{FF2B5EF4-FFF2-40B4-BE49-F238E27FC236}">
                <a16:creationId xmlns:a16="http://schemas.microsoft.com/office/drawing/2014/main" id="{FFC96349-1031-6A9B-4A3F-6BA8FA563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5" b="47535"/>
          <a:stretch/>
        </p:blipFill>
        <p:spPr bwMode="auto">
          <a:xfrm>
            <a:off x="1681883" y="1768780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white noise">
            <a:extLst>
              <a:ext uri="{FF2B5EF4-FFF2-40B4-BE49-F238E27FC236}">
                <a16:creationId xmlns:a16="http://schemas.microsoft.com/office/drawing/2014/main" id="{58BF9974-2204-2CC6-4DFB-365B84B91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5" r="47535"/>
          <a:stretch/>
        </p:blipFill>
        <p:spPr bwMode="auto">
          <a:xfrm>
            <a:off x="1587632" y="3373991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2875CC6-9B10-947C-E822-CA2B69722497}"/>
              </a:ext>
            </a:extLst>
          </p:cNvPr>
          <p:cNvGrpSpPr/>
          <p:nvPr/>
        </p:nvGrpSpPr>
        <p:grpSpPr>
          <a:xfrm>
            <a:off x="7630789" y="402840"/>
            <a:ext cx="3522064" cy="4994674"/>
            <a:chOff x="7630789" y="472690"/>
            <a:chExt cx="3522064" cy="499467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CEFF758-73C8-EFF3-ABF5-3D2CFE0C6A41}"/>
                </a:ext>
              </a:extLst>
            </p:cNvPr>
            <p:cNvSpPr/>
            <p:nvPr/>
          </p:nvSpPr>
          <p:spPr>
            <a:xfrm rot="20265952">
              <a:off x="7630789" y="472690"/>
              <a:ext cx="3445318" cy="4198127"/>
            </a:xfrm>
            <a:custGeom>
              <a:avLst/>
              <a:gdLst>
                <a:gd name="connsiteX0" fmla="*/ 112382 w 3250247"/>
                <a:gd name="connsiteY0" fmla="*/ 834439 h 3960433"/>
                <a:gd name="connsiteX1" fmla="*/ 321932 w 3250247"/>
                <a:gd name="connsiteY1" fmla="*/ 53389 h 3960433"/>
                <a:gd name="connsiteX2" fmla="*/ 1623682 w 3250247"/>
                <a:gd name="connsiteY2" fmla="*/ 161339 h 3960433"/>
                <a:gd name="connsiteX3" fmla="*/ 1445882 w 3250247"/>
                <a:gd name="connsiteY3" fmla="*/ 904289 h 3960433"/>
                <a:gd name="connsiteX4" fmla="*/ 1674482 w 3250247"/>
                <a:gd name="connsiteY4" fmla="*/ 1609139 h 3960433"/>
                <a:gd name="connsiteX5" fmla="*/ 3204832 w 3250247"/>
                <a:gd name="connsiteY5" fmla="*/ 1856789 h 3960433"/>
                <a:gd name="connsiteX6" fmla="*/ 2595232 w 3250247"/>
                <a:gd name="connsiteY6" fmla="*/ 3812589 h 3960433"/>
                <a:gd name="connsiteX7" fmla="*/ 86982 w 3250247"/>
                <a:gd name="connsiteY7" fmla="*/ 3641139 h 3960433"/>
                <a:gd name="connsiteX8" fmla="*/ 582282 w 3250247"/>
                <a:gd name="connsiteY8" fmla="*/ 2199689 h 3960433"/>
                <a:gd name="connsiteX9" fmla="*/ 652132 w 3250247"/>
                <a:gd name="connsiteY9" fmla="*/ 1291639 h 3960433"/>
                <a:gd name="connsiteX10" fmla="*/ 112382 w 3250247"/>
                <a:gd name="connsiteY10" fmla="*/ 834439 h 396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0247" h="3960433">
                  <a:moveTo>
                    <a:pt x="112382" y="834439"/>
                  </a:moveTo>
                  <a:cubicBezTo>
                    <a:pt x="57349" y="628064"/>
                    <a:pt x="70049" y="165572"/>
                    <a:pt x="321932" y="53389"/>
                  </a:cubicBezTo>
                  <a:cubicBezTo>
                    <a:pt x="573815" y="-58794"/>
                    <a:pt x="1436357" y="19522"/>
                    <a:pt x="1623682" y="161339"/>
                  </a:cubicBezTo>
                  <a:cubicBezTo>
                    <a:pt x="1811007" y="303156"/>
                    <a:pt x="1437415" y="662989"/>
                    <a:pt x="1445882" y="904289"/>
                  </a:cubicBezTo>
                  <a:cubicBezTo>
                    <a:pt x="1454349" y="1145589"/>
                    <a:pt x="1381324" y="1450389"/>
                    <a:pt x="1674482" y="1609139"/>
                  </a:cubicBezTo>
                  <a:cubicBezTo>
                    <a:pt x="1967640" y="1767889"/>
                    <a:pt x="3051374" y="1489547"/>
                    <a:pt x="3204832" y="1856789"/>
                  </a:cubicBezTo>
                  <a:cubicBezTo>
                    <a:pt x="3358290" y="2224031"/>
                    <a:pt x="3114873" y="3515197"/>
                    <a:pt x="2595232" y="3812589"/>
                  </a:cubicBezTo>
                  <a:cubicBezTo>
                    <a:pt x="2075591" y="4109981"/>
                    <a:pt x="422474" y="3909956"/>
                    <a:pt x="86982" y="3641139"/>
                  </a:cubicBezTo>
                  <a:cubicBezTo>
                    <a:pt x="-248510" y="3372322"/>
                    <a:pt x="488090" y="2591272"/>
                    <a:pt x="582282" y="2199689"/>
                  </a:cubicBezTo>
                  <a:cubicBezTo>
                    <a:pt x="676474" y="1808106"/>
                    <a:pt x="728332" y="1521297"/>
                    <a:pt x="652132" y="1291639"/>
                  </a:cubicBezTo>
                  <a:cubicBezTo>
                    <a:pt x="575932" y="1061981"/>
                    <a:pt x="167415" y="1040814"/>
                    <a:pt x="112382" y="83443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9A4525-286B-01D9-2A32-3F2FA2529F9C}"/>
                </a:ext>
              </a:extLst>
            </p:cNvPr>
            <p:cNvSpPr txBox="1"/>
            <p:nvPr/>
          </p:nvSpPr>
          <p:spPr>
            <a:xfrm>
              <a:off x="7822005" y="4974921"/>
              <a:ext cx="333084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Manifold of cat images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BF8B52DC-933D-A701-081F-5A4A7B1E89A2}"/>
              </a:ext>
            </a:extLst>
          </p:cNvPr>
          <p:cNvSpPr/>
          <p:nvPr/>
        </p:nvSpPr>
        <p:spPr>
          <a:xfrm>
            <a:off x="8147815" y="1743441"/>
            <a:ext cx="275771" cy="2757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6D6BEF-46FC-C8C0-8A41-DC94AC0E1967}"/>
              </a:ext>
            </a:extLst>
          </p:cNvPr>
          <p:cNvGrpSpPr/>
          <p:nvPr/>
        </p:nvGrpSpPr>
        <p:grpSpPr>
          <a:xfrm>
            <a:off x="6691415" y="1947933"/>
            <a:ext cx="1394136" cy="581097"/>
            <a:chOff x="7906439" y="3732756"/>
            <a:chExt cx="1394136" cy="58109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4341BE5-9545-317A-98A6-208E6623796B}"/>
                </a:ext>
              </a:extLst>
            </p:cNvPr>
            <p:cNvSpPr/>
            <p:nvPr/>
          </p:nvSpPr>
          <p:spPr>
            <a:xfrm>
              <a:off x="7906439" y="4038082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3706393-760D-B861-D2DE-4B04AB132C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4474" y="3732756"/>
              <a:ext cx="1056101" cy="408036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221BEC2-AC4D-0D04-277C-8F9EC42F9735}"/>
              </a:ext>
            </a:extLst>
          </p:cNvPr>
          <p:cNvGrpSpPr/>
          <p:nvPr/>
        </p:nvGrpSpPr>
        <p:grpSpPr>
          <a:xfrm>
            <a:off x="5538057" y="2119258"/>
            <a:ext cx="1040114" cy="275771"/>
            <a:chOff x="6682182" y="3260454"/>
            <a:chExt cx="1040114" cy="27577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D60BBD7-25D9-C6F6-16BB-5A5C81EFB65C}"/>
                </a:ext>
              </a:extLst>
            </p:cNvPr>
            <p:cNvSpPr/>
            <p:nvPr/>
          </p:nvSpPr>
          <p:spPr>
            <a:xfrm>
              <a:off x="6682182" y="3260454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433E384-CE9A-CB9D-5226-4F300B5E4F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36925" y="3408146"/>
              <a:ext cx="685371" cy="124194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8A4E1D-171A-72DF-F58F-EAA3E504FD4E}"/>
              </a:ext>
            </a:extLst>
          </p:cNvPr>
          <p:cNvGrpSpPr/>
          <p:nvPr/>
        </p:nvGrpSpPr>
        <p:grpSpPr>
          <a:xfrm>
            <a:off x="4552337" y="1605556"/>
            <a:ext cx="902669" cy="571118"/>
            <a:chOff x="5767441" y="2529074"/>
            <a:chExt cx="902669" cy="57111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88C4930-1756-0D8D-E0AB-736743BDD8BB}"/>
                </a:ext>
              </a:extLst>
            </p:cNvPr>
            <p:cNvSpPr/>
            <p:nvPr/>
          </p:nvSpPr>
          <p:spPr>
            <a:xfrm>
              <a:off x="5767441" y="2529074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EA05F45-C3FC-9794-CF79-DD4F710983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64949" y="2717847"/>
              <a:ext cx="605161" cy="382345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FEDAA1D-2471-B7D6-0EE3-C9A8AF14F245}"/>
              </a:ext>
            </a:extLst>
          </p:cNvPr>
          <p:cNvGrpSpPr/>
          <p:nvPr/>
        </p:nvGrpSpPr>
        <p:grpSpPr>
          <a:xfrm>
            <a:off x="3575709" y="1780087"/>
            <a:ext cx="880911" cy="621637"/>
            <a:chOff x="4711960" y="3306871"/>
            <a:chExt cx="880911" cy="62163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133594D-C1AF-EDC1-9BA6-517725341CE1}"/>
                </a:ext>
              </a:extLst>
            </p:cNvPr>
            <p:cNvSpPr/>
            <p:nvPr/>
          </p:nvSpPr>
          <p:spPr>
            <a:xfrm>
              <a:off x="4711960" y="3652737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D867834-350E-3359-9113-8A5A9613C2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09751" y="3306871"/>
              <a:ext cx="583120" cy="404313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993D4E3-89E1-88F5-42F1-881F717BEDD9}"/>
              </a:ext>
            </a:extLst>
          </p:cNvPr>
          <p:cNvGrpSpPr/>
          <p:nvPr/>
        </p:nvGrpSpPr>
        <p:grpSpPr>
          <a:xfrm>
            <a:off x="2223247" y="2191161"/>
            <a:ext cx="1262903" cy="275771"/>
            <a:chOff x="3379929" y="3776590"/>
            <a:chExt cx="1262903" cy="27577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CDC6C57-30F0-151C-AA8C-05EA130DB3D1}"/>
                </a:ext>
              </a:extLst>
            </p:cNvPr>
            <p:cNvSpPr/>
            <p:nvPr/>
          </p:nvSpPr>
          <p:spPr>
            <a:xfrm>
              <a:off x="3379929" y="3776590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178DD99-C80F-C44B-EF83-B81FDB87A8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09382" y="3839679"/>
              <a:ext cx="933450" cy="762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64360DB7-B19C-D6F3-4444-B131E43BDB3C}"/>
              </a:ext>
            </a:extLst>
          </p:cNvPr>
          <p:cNvGrpSpPr/>
          <p:nvPr/>
        </p:nvGrpSpPr>
        <p:grpSpPr>
          <a:xfrm>
            <a:off x="7749504" y="3457118"/>
            <a:ext cx="1551071" cy="275771"/>
            <a:chOff x="7749504" y="3457118"/>
            <a:chExt cx="1551071" cy="275771"/>
          </a:xfrm>
        </p:grpSpPr>
        <p:sp>
          <p:nvSpPr>
            <p:cNvPr id="1027" name="Oval 1026">
              <a:extLst>
                <a:ext uri="{FF2B5EF4-FFF2-40B4-BE49-F238E27FC236}">
                  <a16:creationId xmlns:a16="http://schemas.microsoft.com/office/drawing/2014/main" id="{617F6D43-FE46-E8BF-7EBE-474FFB30F399}"/>
                </a:ext>
              </a:extLst>
            </p:cNvPr>
            <p:cNvSpPr/>
            <p:nvPr/>
          </p:nvSpPr>
          <p:spPr>
            <a:xfrm>
              <a:off x="7749504" y="3457118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8" name="Straight Arrow Connector 1027">
              <a:extLst>
                <a:ext uri="{FF2B5EF4-FFF2-40B4-BE49-F238E27FC236}">
                  <a16:creationId xmlns:a16="http://schemas.microsoft.com/office/drawing/2014/main" id="{C6412ECA-B204-37B7-AB3B-7374D8B55A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85551" y="3632548"/>
              <a:ext cx="1215024" cy="100208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3FC5AE55-0A89-7817-5FC1-0E10E0790F1F}"/>
              </a:ext>
            </a:extLst>
          </p:cNvPr>
          <p:cNvGrpSpPr/>
          <p:nvPr/>
        </p:nvGrpSpPr>
        <p:grpSpPr>
          <a:xfrm>
            <a:off x="6736996" y="2984683"/>
            <a:ext cx="985300" cy="547657"/>
            <a:chOff x="6736996" y="2984683"/>
            <a:chExt cx="985300" cy="547657"/>
          </a:xfrm>
        </p:grpSpPr>
        <p:sp>
          <p:nvSpPr>
            <p:cNvPr id="1030" name="Oval 1029">
              <a:extLst>
                <a:ext uri="{FF2B5EF4-FFF2-40B4-BE49-F238E27FC236}">
                  <a16:creationId xmlns:a16="http://schemas.microsoft.com/office/drawing/2014/main" id="{A5784061-B2AA-2CBF-C145-4195432F8ABB}"/>
                </a:ext>
              </a:extLst>
            </p:cNvPr>
            <p:cNvSpPr/>
            <p:nvPr/>
          </p:nvSpPr>
          <p:spPr>
            <a:xfrm>
              <a:off x="6736996" y="2984683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1" name="Straight Arrow Connector 1030">
              <a:extLst>
                <a:ext uri="{FF2B5EF4-FFF2-40B4-BE49-F238E27FC236}">
                  <a16:creationId xmlns:a16="http://schemas.microsoft.com/office/drawing/2014/main" id="{65E0446D-C2AB-A56D-2346-88ADB90683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2000" y="3213100"/>
              <a:ext cx="610296" cy="31924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DEA4706F-CC43-C217-E342-308D8A86A936}"/>
              </a:ext>
            </a:extLst>
          </p:cNvPr>
          <p:cNvGrpSpPr/>
          <p:nvPr/>
        </p:nvGrpSpPr>
        <p:grpSpPr>
          <a:xfrm>
            <a:off x="5632576" y="3080616"/>
            <a:ext cx="1037534" cy="275771"/>
            <a:chOff x="5632576" y="3080616"/>
            <a:chExt cx="1037534" cy="275771"/>
          </a:xfrm>
        </p:grpSpPr>
        <p:sp>
          <p:nvSpPr>
            <p:cNvPr id="1033" name="Oval 1032">
              <a:extLst>
                <a:ext uri="{FF2B5EF4-FFF2-40B4-BE49-F238E27FC236}">
                  <a16:creationId xmlns:a16="http://schemas.microsoft.com/office/drawing/2014/main" id="{E21FEA72-1B7B-BFE3-9427-449CFAB9F98C}"/>
                </a:ext>
              </a:extLst>
            </p:cNvPr>
            <p:cNvSpPr/>
            <p:nvPr/>
          </p:nvSpPr>
          <p:spPr>
            <a:xfrm>
              <a:off x="5632576" y="3080616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8" name="Straight Arrow Connector 1037">
              <a:extLst>
                <a:ext uri="{FF2B5EF4-FFF2-40B4-BE49-F238E27FC236}">
                  <a16:creationId xmlns:a16="http://schemas.microsoft.com/office/drawing/2014/main" id="{281409A2-0D31-CF61-FC10-417D866862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9800" y="3100192"/>
              <a:ext cx="650310" cy="81158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D88BB193-F287-D958-FE97-52BA75B89B67}"/>
              </a:ext>
            </a:extLst>
          </p:cNvPr>
          <p:cNvGrpSpPr/>
          <p:nvPr/>
        </p:nvGrpSpPr>
        <p:grpSpPr>
          <a:xfrm>
            <a:off x="4711960" y="3306871"/>
            <a:ext cx="880911" cy="621637"/>
            <a:chOff x="4711960" y="3306871"/>
            <a:chExt cx="880911" cy="621637"/>
          </a:xfrm>
        </p:grpSpPr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78649596-00FB-81B8-77D3-E7067A0ECBE0}"/>
                </a:ext>
              </a:extLst>
            </p:cNvPr>
            <p:cNvSpPr/>
            <p:nvPr/>
          </p:nvSpPr>
          <p:spPr>
            <a:xfrm>
              <a:off x="4711960" y="3652737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1" name="Straight Arrow Connector 1040">
              <a:extLst>
                <a:ext uri="{FF2B5EF4-FFF2-40B4-BE49-F238E27FC236}">
                  <a16:creationId xmlns:a16="http://schemas.microsoft.com/office/drawing/2014/main" id="{D945CFAD-D071-F363-C828-322B9BC1A7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9200" y="3306871"/>
              <a:ext cx="563671" cy="344379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943D2F9B-952E-70D8-A534-3C179A63DC32}"/>
              </a:ext>
            </a:extLst>
          </p:cNvPr>
          <p:cNvGrpSpPr/>
          <p:nvPr/>
        </p:nvGrpSpPr>
        <p:grpSpPr>
          <a:xfrm>
            <a:off x="3517815" y="3279045"/>
            <a:ext cx="1135604" cy="503815"/>
            <a:chOff x="3517815" y="3279045"/>
            <a:chExt cx="1135604" cy="503815"/>
          </a:xfrm>
        </p:grpSpPr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13A65243-24EF-B2B7-D8AD-EED7B37ADE11}"/>
                </a:ext>
              </a:extLst>
            </p:cNvPr>
            <p:cNvSpPr/>
            <p:nvPr/>
          </p:nvSpPr>
          <p:spPr>
            <a:xfrm>
              <a:off x="3517815" y="3279045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44" name="Straight Arrow Connector 1043">
              <a:extLst>
                <a:ext uri="{FF2B5EF4-FFF2-40B4-BE49-F238E27FC236}">
                  <a16:creationId xmlns:a16="http://schemas.microsoft.com/office/drawing/2014/main" id="{475B56F3-E8C1-0506-F2AF-C6FCB6E91B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39227" y="3450921"/>
              <a:ext cx="814192" cy="331939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5" name="Oval 1044">
            <a:extLst>
              <a:ext uri="{FF2B5EF4-FFF2-40B4-BE49-F238E27FC236}">
                <a16:creationId xmlns:a16="http://schemas.microsoft.com/office/drawing/2014/main" id="{741A0AAD-FCBE-C61E-E581-719735552718}"/>
              </a:ext>
            </a:extLst>
          </p:cNvPr>
          <p:cNvSpPr/>
          <p:nvPr/>
        </p:nvSpPr>
        <p:spPr>
          <a:xfrm>
            <a:off x="9361714" y="3599543"/>
            <a:ext cx="275771" cy="2757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13D7B5-CECA-E09C-379E-7B3C04275F92}"/>
              </a:ext>
            </a:extLst>
          </p:cNvPr>
          <p:cNvGrpSpPr/>
          <p:nvPr/>
        </p:nvGrpSpPr>
        <p:grpSpPr>
          <a:xfrm>
            <a:off x="7461033" y="4137922"/>
            <a:ext cx="1492467" cy="275771"/>
            <a:chOff x="7749504" y="3457118"/>
            <a:chExt cx="1492467" cy="27577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9C57BE9-491B-2759-BD00-2E7AA5ECE9BF}"/>
                </a:ext>
              </a:extLst>
            </p:cNvPr>
            <p:cNvSpPr/>
            <p:nvPr/>
          </p:nvSpPr>
          <p:spPr>
            <a:xfrm>
              <a:off x="7749504" y="3457118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1E9195F-8D2C-1FC1-C147-35CA508B58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85551" y="3522896"/>
              <a:ext cx="1156420" cy="109652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DE0985-C519-FDDC-66D5-C8E92F47A0A6}"/>
              </a:ext>
            </a:extLst>
          </p:cNvPr>
          <p:cNvGrpSpPr/>
          <p:nvPr/>
        </p:nvGrpSpPr>
        <p:grpSpPr>
          <a:xfrm>
            <a:off x="6575935" y="3665487"/>
            <a:ext cx="828165" cy="531863"/>
            <a:chOff x="6736996" y="2984683"/>
            <a:chExt cx="985300" cy="54765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60F9ABD-2C2C-0009-2957-A36DB82F7B7C}"/>
                </a:ext>
              </a:extLst>
            </p:cNvPr>
            <p:cNvSpPr/>
            <p:nvPr/>
          </p:nvSpPr>
          <p:spPr>
            <a:xfrm>
              <a:off x="6736996" y="2984683"/>
              <a:ext cx="328095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D7DD737-C3FB-432A-7261-21D4B4AD48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2000" y="3213100"/>
              <a:ext cx="610296" cy="31924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7533F3-C33F-207B-EA76-F5DBC6F93807}"/>
              </a:ext>
            </a:extLst>
          </p:cNvPr>
          <p:cNvGrpSpPr/>
          <p:nvPr/>
        </p:nvGrpSpPr>
        <p:grpSpPr>
          <a:xfrm>
            <a:off x="5598469" y="3790950"/>
            <a:ext cx="903931" cy="495914"/>
            <a:chOff x="5632576" y="2860473"/>
            <a:chExt cx="903931" cy="49591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C4A4F5F-6496-5695-1A01-B1A623E079CE}"/>
                </a:ext>
              </a:extLst>
            </p:cNvPr>
            <p:cNvSpPr/>
            <p:nvPr/>
          </p:nvSpPr>
          <p:spPr>
            <a:xfrm>
              <a:off x="5632576" y="3080616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A522206-8477-ED4D-B7E7-01240FC872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5807" y="2860473"/>
              <a:ext cx="520700" cy="2286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0EFCF6-8B93-FDC9-32F4-01BEBFDACE38}"/>
              </a:ext>
            </a:extLst>
          </p:cNvPr>
          <p:cNvGrpSpPr/>
          <p:nvPr/>
        </p:nvGrpSpPr>
        <p:grpSpPr>
          <a:xfrm>
            <a:off x="4423489" y="4184650"/>
            <a:ext cx="1088311" cy="551662"/>
            <a:chOff x="4711960" y="3376846"/>
            <a:chExt cx="1088311" cy="55166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54B1687-9882-8D85-30D4-B88A6D5B0901}"/>
                </a:ext>
              </a:extLst>
            </p:cNvPr>
            <p:cNvSpPr/>
            <p:nvPr/>
          </p:nvSpPr>
          <p:spPr>
            <a:xfrm>
              <a:off x="4711960" y="3652737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CFCDA6D-B706-BE14-2C3E-6BC76B37D8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1771" y="3376846"/>
              <a:ext cx="698500" cy="32385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A3514FD-6483-6F77-8455-A1881EEA4B42}"/>
              </a:ext>
            </a:extLst>
          </p:cNvPr>
          <p:cNvGrpSpPr/>
          <p:nvPr/>
        </p:nvGrpSpPr>
        <p:grpSpPr>
          <a:xfrm>
            <a:off x="3229344" y="3959849"/>
            <a:ext cx="1065312" cy="596269"/>
            <a:chOff x="3517815" y="3279045"/>
            <a:chExt cx="1065312" cy="59626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7B1D758-9355-A2D2-95B3-D2E17DD1A519}"/>
                </a:ext>
              </a:extLst>
            </p:cNvPr>
            <p:cNvSpPr/>
            <p:nvPr/>
          </p:nvSpPr>
          <p:spPr>
            <a:xfrm>
              <a:off x="3517815" y="3279045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4ECAF65-DBF2-1EDE-E2D6-5C022989F2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39227" y="3450921"/>
              <a:ext cx="743900" cy="424393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A6665665-90C7-B46C-15B7-ECE62005BD7B}"/>
              </a:ext>
            </a:extLst>
          </p:cNvPr>
          <p:cNvSpPr/>
          <p:nvPr/>
        </p:nvSpPr>
        <p:spPr>
          <a:xfrm>
            <a:off x="9051725" y="4047087"/>
            <a:ext cx="275771" cy="2757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48F1095-A88F-7CF2-092B-FD3D8B9B695E}"/>
              </a:ext>
            </a:extLst>
          </p:cNvPr>
          <p:cNvSpPr/>
          <p:nvPr/>
        </p:nvSpPr>
        <p:spPr>
          <a:xfrm>
            <a:off x="7720771" y="1066580"/>
            <a:ext cx="275771" cy="2757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8319883-333D-D672-586F-A87CD1703BAD}"/>
              </a:ext>
            </a:extLst>
          </p:cNvPr>
          <p:cNvGrpSpPr/>
          <p:nvPr/>
        </p:nvGrpSpPr>
        <p:grpSpPr>
          <a:xfrm>
            <a:off x="6712898" y="1264895"/>
            <a:ext cx="935146" cy="441504"/>
            <a:chOff x="6684671" y="2805840"/>
            <a:chExt cx="1112579" cy="45461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C69A940-7FAA-D338-827B-4C8B3F89A1AF}"/>
                </a:ext>
              </a:extLst>
            </p:cNvPr>
            <p:cNvSpPr/>
            <p:nvPr/>
          </p:nvSpPr>
          <p:spPr>
            <a:xfrm>
              <a:off x="6684671" y="2984683"/>
              <a:ext cx="328095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32789785-7654-C2E8-09B0-D6A7543A5A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0180" y="2805840"/>
              <a:ext cx="697070" cy="27557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275E45B-49F4-689A-6F5D-1EF789B6211D}"/>
              </a:ext>
            </a:extLst>
          </p:cNvPr>
          <p:cNvGrpSpPr/>
          <p:nvPr/>
        </p:nvGrpSpPr>
        <p:grpSpPr>
          <a:xfrm>
            <a:off x="5636717" y="1605556"/>
            <a:ext cx="1002704" cy="395761"/>
            <a:chOff x="5632576" y="2960626"/>
            <a:chExt cx="1002704" cy="395761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EADBA82-717E-34AB-6B88-89E0C3E2DB7F}"/>
                </a:ext>
              </a:extLst>
            </p:cNvPr>
            <p:cNvSpPr/>
            <p:nvPr/>
          </p:nvSpPr>
          <p:spPr>
            <a:xfrm>
              <a:off x="5632576" y="3080616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EEDFF904-C1E5-31C5-8FE8-BD5361A2BD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71209" y="2960626"/>
              <a:ext cx="664071" cy="147044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0AF2DEC-AD3A-4B13-3A88-59A612ECB0D4}"/>
              </a:ext>
            </a:extLst>
          </p:cNvPr>
          <p:cNvGrpSpPr/>
          <p:nvPr/>
        </p:nvGrpSpPr>
        <p:grpSpPr>
          <a:xfrm>
            <a:off x="4467477" y="1919011"/>
            <a:ext cx="1088311" cy="551662"/>
            <a:chOff x="4711960" y="3376846"/>
            <a:chExt cx="1088311" cy="551662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7984A49-980F-DE70-7F1E-3CBB7364DF25}"/>
                </a:ext>
              </a:extLst>
            </p:cNvPr>
            <p:cNvSpPr/>
            <p:nvPr/>
          </p:nvSpPr>
          <p:spPr>
            <a:xfrm>
              <a:off x="4711960" y="3652737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A2085551-5068-D6A5-4918-2B6FB4F6F9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1771" y="3376846"/>
              <a:ext cx="698500" cy="32385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2EBE2584-268A-9808-C089-6779BE5F0772}"/>
              </a:ext>
            </a:extLst>
          </p:cNvPr>
          <p:cNvGrpSpPr/>
          <p:nvPr/>
        </p:nvGrpSpPr>
        <p:grpSpPr>
          <a:xfrm>
            <a:off x="3255370" y="2444750"/>
            <a:ext cx="1107080" cy="420829"/>
            <a:chOff x="3517815" y="3133987"/>
            <a:chExt cx="1107080" cy="420829"/>
          </a:xfrm>
        </p:grpSpPr>
        <p:sp>
          <p:nvSpPr>
            <p:cNvPr id="1034" name="Oval 1033">
              <a:extLst>
                <a:ext uri="{FF2B5EF4-FFF2-40B4-BE49-F238E27FC236}">
                  <a16:creationId xmlns:a16="http://schemas.microsoft.com/office/drawing/2014/main" id="{C80CC2CE-C880-60BC-28C2-B74FBD4E5569}"/>
                </a:ext>
              </a:extLst>
            </p:cNvPr>
            <p:cNvSpPr/>
            <p:nvPr/>
          </p:nvSpPr>
          <p:spPr>
            <a:xfrm>
              <a:off x="3517815" y="3279045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35" name="Straight Arrow Connector 1034">
              <a:extLst>
                <a:ext uri="{FF2B5EF4-FFF2-40B4-BE49-F238E27FC236}">
                  <a16:creationId xmlns:a16="http://schemas.microsoft.com/office/drawing/2014/main" id="{87AAB402-BB78-40E5-F70D-4BF32D9626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3469" y="3133987"/>
              <a:ext cx="741426" cy="214325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7" name="Oval 1056">
            <a:extLst>
              <a:ext uri="{FF2B5EF4-FFF2-40B4-BE49-F238E27FC236}">
                <a16:creationId xmlns:a16="http://schemas.microsoft.com/office/drawing/2014/main" id="{621ACC63-E0E3-50C5-6793-8B13DF39D585}"/>
              </a:ext>
            </a:extLst>
          </p:cNvPr>
          <p:cNvSpPr/>
          <p:nvPr/>
        </p:nvSpPr>
        <p:spPr>
          <a:xfrm>
            <a:off x="7379244" y="2532319"/>
            <a:ext cx="275771" cy="2757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B45C269E-0898-6A82-0987-6A971CC6A4DC}"/>
              </a:ext>
            </a:extLst>
          </p:cNvPr>
          <p:cNvGrpSpPr/>
          <p:nvPr/>
        </p:nvGrpSpPr>
        <p:grpSpPr>
          <a:xfrm>
            <a:off x="6115046" y="2553144"/>
            <a:ext cx="1214783" cy="267818"/>
            <a:chOff x="6684671" y="2984683"/>
            <a:chExt cx="1445274" cy="275771"/>
          </a:xfrm>
        </p:grpSpPr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A890A8D3-23DD-77B6-D1C1-8C00618169E3}"/>
                </a:ext>
              </a:extLst>
            </p:cNvPr>
            <p:cNvSpPr/>
            <p:nvPr/>
          </p:nvSpPr>
          <p:spPr>
            <a:xfrm>
              <a:off x="6684671" y="2984683"/>
              <a:ext cx="328095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0" name="Straight Arrow Connector 1059">
              <a:extLst>
                <a:ext uri="{FF2B5EF4-FFF2-40B4-BE49-F238E27FC236}">
                  <a16:creationId xmlns:a16="http://schemas.microsoft.com/office/drawing/2014/main" id="{5A44135F-03EB-960B-46EF-771624D6BB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00180" y="3081410"/>
              <a:ext cx="1029765" cy="19877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A4EAB055-CA3E-5C7B-5F4A-525DE466C886}"/>
              </a:ext>
            </a:extLst>
          </p:cNvPr>
          <p:cNvGrpSpPr/>
          <p:nvPr/>
        </p:nvGrpSpPr>
        <p:grpSpPr>
          <a:xfrm>
            <a:off x="5047486" y="2710282"/>
            <a:ext cx="1005842" cy="290462"/>
            <a:chOff x="5632576" y="3065925"/>
            <a:chExt cx="1005842" cy="290462"/>
          </a:xfrm>
        </p:grpSpPr>
        <p:sp>
          <p:nvSpPr>
            <p:cNvPr id="1062" name="Oval 1061">
              <a:extLst>
                <a:ext uri="{FF2B5EF4-FFF2-40B4-BE49-F238E27FC236}">
                  <a16:creationId xmlns:a16="http://schemas.microsoft.com/office/drawing/2014/main" id="{0847CCF5-4982-B009-A51F-AB3DD20D2805}"/>
                </a:ext>
              </a:extLst>
            </p:cNvPr>
            <p:cNvSpPr/>
            <p:nvPr/>
          </p:nvSpPr>
          <p:spPr>
            <a:xfrm>
              <a:off x="5632576" y="3080616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3" name="Straight Arrow Connector 1062">
              <a:extLst>
                <a:ext uri="{FF2B5EF4-FFF2-40B4-BE49-F238E27FC236}">
                  <a16:creationId xmlns:a16="http://schemas.microsoft.com/office/drawing/2014/main" id="{7F5AD829-7C36-6DE4-F899-6902B8232A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1820" y="3065925"/>
              <a:ext cx="656598" cy="97808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4" name="Group 1063">
            <a:extLst>
              <a:ext uri="{FF2B5EF4-FFF2-40B4-BE49-F238E27FC236}">
                <a16:creationId xmlns:a16="http://schemas.microsoft.com/office/drawing/2014/main" id="{7779303F-2695-0A62-05D9-9EC041AA7A8F}"/>
              </a:ext>
            </a:extLst>
          </p:cNvPr>
          <p:cNvGrpSpPr/>
          <p:nvPr/>
        </p:nvGrpSpPr>
        <p:grpSpPr>
          <a:xfrm>
            <a:off x="3829195" y="2822701"/>
            <a:ext cx="1129935" cy="275771"/>
            <a:chOff x="4711960" y="3652737"/>
            <a:chExt cx="1129935" cy="275771"/>
          </a:xfrm>
        </p:grpSpPr>
        <p:sp>
          <p:nvSpPr>
            <p:cNvPr id="1065" name="Oval 1064">
              <a:extLst>
                <a:ext uri="{FF2B5EF4-FFF2-40B4-BE49-F238E27FC236}">
                  <a16:creationId xmlns:a16="http://schemas.microsoft.com/office/drawing/2014/main" id="{044D70A6-8D45-BB93-79A4-171D270D66D0}"/>
                </a:ext>
              </a:extLst>
            </p:cNvPr>
            <p:cNvSpPr/>
            <p:nvPr/>
          </p:nvSpPr>
          <p:spPr>
            <a:xfrm>
              <a:off x="4711960" y="3652737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6" name="Straight Arrow Connector 1065">
              <a:extLst>
                <a:ext uri="{FF2B5EF4-FFF2-40B4-BE49-F238E27FC236}">
                  <a16:creationId xmlns:a16="http://schemas.microsoft.com/office/drawing/2014/main" id="{741BC183-EEF7-72F2-DE08-72FA54B68E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01771" y="3700696"/>
              <a:ext cx="740124" cy="22413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F14EA1D5-396A-3AA0-351E-179CAA29A89A}"/>
              </a:ext>
            </a:extLst>
          </p:cNvPr>
          <p:cNvGrpSpPr/>
          <p:nvPr/>
        </p:nvGrpSpPr>
        <p:grpSpPr>
          <a:xfrm>
            <a:off x="2617088" y="3072549"/>
            <a:ext cx="1107080" cy="420829"/>
            <a:chOff x="3517815" y="3133987"/>
            <a:chExt cx="1107080" cy="420829"/>
          </a:xfrm>
        </p:grpSpPr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F358145B-7AB4-AA4A-135A-9E23D5E5BD69}"/>
                </a:ext>
              </a:extLst>
            </p:cNvPr>
            <p:cNvSpPr/>
            <p:nvPr/>
          </p:nvSpPr>
          <p:spPr>
            <a:xfrm>
              <a:off x="3517815" y="3279045"/>
              <a:ext cx="275771" cy="27577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69" name="Straight Arrow Connector 1068">
              <a:extLst>
                <a:ext uri="{FF2B5EF4-FFF2-40B4-BE49-F238E27FC236}">
                  <a16:creationId xmlns:a16="http://schemas.microsoft.com/office/drawing/2014/main" id="{9EDCB703-24FC-E506-A96F-08E53CAE39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3469" y="3133987"/>
              <a:ext cx="741426" cy="214325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74" name="Straight Arrow Connector 1073">
            <a:extLst>
              <a:ext uri="{FF2B5EF4-FFF2-40B4-BE49-F238E27FC236}">
                <a16:creationId xmlns:a16="http://schemas.microsoft.com/office/drawing/2014/main" id="{12EE3E1F-8647-88C7-D4FE-AE43344EB45C}"/>
              </a:ext>
            </a:extLst>
          </p:cNvPr>
          <p:cNvCxnSpPr>
            <a:cxnSpLocks/>
          </p:cNvCxnSpPr>
          <p:nvPr/>
        </p:nvCxnSpPr>
        <p:spPr>
          <a:xfrm flipH="1" flipV="1">
            <a:off x="7735799" y="2682121"/>
            <a:ext cx="1069995" cy="188539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6" name="Oval 1075">
            <a:extLst>
              <a:ext uri="{FF2B5EF4-FFF2-40B4-BE49-F238E27FC236}">
                <a16:creationId xmlns:a16="http://schemas.microsoft.com/office/drawing/2014/main" id="{0AD5DF5F-C754-8A11-7432-640F924147F6}"/>
              </a:ext>
            </a:extLst>
          </p:cNvPr>
          <p:cNvSpPr/>
          <p:nvPr/>
        </p:nvSpPr>
        <p:spPr>
          <a:xfrm>
            <a:off x="8882012" y="2796778"/>
            <a:ext cx="275771" cy="2757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CEE93B5-B4F0-198B-C43C-881BA07FB908}"/>
              </a:ext>
            </a:extLst>
          </p:cNvPr>
          <p:cNvSpPr/>
          <p:nvPr/>
        </p:nvSpPr>
        <p:spPr>
          <a:xfrm>
            <a:off x="2269559" y="4895869"/>
            <a:ext cx="8150792" cy="16352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Key idea</a:t>
            </a:r>
            <a:r>
              <a:rPr lang="en-US" sz="2400" dirty="0">
                <a:solidFill>
                  <a:schemeClr val="tx1"/>
                </a:solidFill>
              </a:rPr>
              <a:t>: train a neural network to take an image, and predict the arrows above; that is, predict to convert a noisy image to a slightly less noisy image that is closer to the desired image manifold, using the example above to train.</a:t>
            </a:r>
          </a:p>
        </p:txBody>
      </p:sp>
    </p:spTree>
    <p:extLst>
      <p:ext uri="{BB962C8B-B14F-4D97-AF65-F5344CB8AC3E}">
        <p14:creationId xmlns:p14="http://schemas.microsoft.com/office/powerpoint/2010/main" val="3052272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9D403-513B-6AF2-4FD3-471A4691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diffusion neural network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FEE0B3A-3D5A-48E6-09DE-EB243D562E9B}"/>
              </a:ext>
            </a:extLst>
          </p:cNvPr>
          <p:cNvSpPr/>
          <p:nvPr/>
        </p:nvSpPr>
        <p:spPr>
          <a:xfrm>
            <a:off x="4729494" y="2336800"/>
            <a:ext cx="2534906" cy="218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Diffusion neural network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C83BC2-DDE0-8993-2188-82FA4B04A6E1}"/>
              </a:ext>
            </a:extLst>
          </p:cNvPr>
          <p:cNvGrpSpPr/>
          <p:nvPr/>
        </p:nvGrpSpPr>
        <p:grpSpPr>
          <a:xfrm>
            <a:off x="1192544" y="2336800"/>
            <a:ext cx="3301986" cy="2235172"/>
            <a:chOff x="1192544" y="2336800"/>
            <a:chExt cx="3301986" cy="2235172"/>
          </a:xfrm>
        </p:grpSpPr>
        <p:pic>
          <p:nvPicPr>
            <p:cNvPr id="4" name="Picture 3" descr="A close up of a person's face&#10;&#10;Description automatically generated with medium confidence">
              <a:extLst>
                <a:ext uri="{FF2B5EF4-FFF2-40B4-BE49-F238E27FC236}">
                  <a16:creationId xmlns:a16="http://schemas.microsoft.com/office/drawing/2014/main" id="{F71CD4CC-6CC1-BACE-3E98-131314C17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2544" y="2336800"/>
              <a:ext cx="2235172" cy="2235172"/>
            </a:xfrm>
            <a:prstGeom prst="rect">
              <a:avLst/>
            </a:prstGeom>
          </p:spPr>
        </p:pic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A0136A3D-3BCB-7888-0D13-6EA70FC738BE}"/>
                </a:ext>
              </a:extLst>
            </p:cNvPr>
            <p:cNvSpPr/>
            <p:nvPr/>
          </p:nvSpPr>
          <p:spPr>
            <a:xfrm>
              <a:off x="3662680" y="3054336"/>
              <a:ext cx="831850" cy="800100"/>
            </a:xfrm>
            <a:prstGeom prst="rightArrow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E42442-7AB7-FAAD-CCC8-CA12DDBB9039}"/>
              </a:ext>
            </a:extLst>
          </p:cNvPr>
          <p:cNvGrpSpPr/>
          <p:nvPr/>
        </p:nvGrpSpPr>
        <p:grpSpPr>
          <a:xfrm>
            <a:off x="7499364" y="2336800"/>
            <a:ext cx="3301986" cy="2235172"/>
            <a:chOff x="7499364" y="2336800"/>
            <a:chExt cx="3301986" cy="2235172"/>
          </a:xfrm>
        </p:grpSpPr>
        <p:pic>
          <p:nvPicPr>
            <p:cNvPr id="5" name="Picture 4" descr="A picture containing cat, mammal, domestic cat, looking&#10;&#10;Description automatically generated">
              <a:extLst>
                <a:ext uri="{FF2B5EF4-FFF2-40B4-BE49-F238E27FC236}">
                  <a16:creationId xmlns:a16="http://schemas.microsoft.com/office/drawing/2014/main" id="{09CA3C92-ED94-82C7-2987-A11EAFFCC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66178" y="2336800"/>
              <a:ext cx="2235172" cy="2235172"/>
            </a:xfrm>
            <a:prstGeom prst="rect">
              <a:avLst/>
            </a:prstGeom>
          </p:spPr>
        </p:pic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0178FC1A-45AC-B75B-BA1F-B3293A53DE32}"/>
                </a:ext>
              </a:extLst>
            </p:cNvPr>
            <p:cNvSpPr/>
            <p:nvPr/>
          </p:nvSpPr>
          <p:spPr>
            <a:xfrm>
              <a:off x="7499364" y="3028950"/>
              <a:ext cx="831850" cy="800100"/>
            </a:xfrm>
            <a:prstGeom prst="rightArrow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DFFA73E-EC4B-1699-F25F-6AEE41AD2980}"/>
              </a:ext>
            </a:extLst>
          </p:cNvPr>
          <p:cNvGrpSpPr/>
          <p:nvPr/>
        </p:nvGrpSpPr>
        <p:grpSpPr>
          <a:xfrm>
            <a:off x="2310130" y="4692650"/>
            <a:ext cx="5695950" cy="1752591"/>
            <a:chOff x="2310130" y="4692650"/>
            <a:chExt cx="5695950" cy="175259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2B2E10-1899-0C4B-F8D2-7F546BEC7102}"/>
                </a:ext>
              </a:extLst>
            </p:cNvPr>
            <p:cNvSpPr txBox="1"/>
            <p:nvPr/>
          </p:nvSpPr>
          <p:spPr>
            <a:xfrm>
              <a:off x="2310130" y="5491134"/>
              <a:ext cx="56959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This network can be a U-Net or other suitable image-to-image network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D8D08A2-AFCD-07DF-DF3F-2C8E2A8545D0}"/>
                </a:ext>
              </a:extLst>
            </p:cNvPr>
            <p:cNvCxnSpPr>
              <a:stCxn id="11" idx="0"/>
            </p:cNvCxnSpPr>
            <p:nvPr/>
          </p:nvCxnSpPr>
          <p:spPr>
            <a:xfrm flipV="1">
              <a:off x="5158105" y="4692650"/>
              <a:ext cx="480695" cy="7984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81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37655"/>
            <a:ext cx="11811000" cy="1066799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Diffusion models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04800" y="-1746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76200" y="1600200"/>
            <a:ext cx="123444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8BBF00-70C4-158B-10EB-D57164CBD9EA}"/>
              </a:ext>
            </a:extLst>
          </p:cNvPr>
          <p:cNvSpPr txBox="1"/>
          <p:nvPr/>
        </p:nvSpPr>
        <p:spPr>
          <a:xfrm>
            <a:off x="748082" y="5716891"/>
            <a:ext cx="10628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“A copy of a computer vision textbook entitled ‘</a:t>
            </a:r>
            <a:r>
              <a:rPr lang="en-US" dirty="0" err="1"/>
              <a:t>Szeliski</a:t>
            </a:r>
            <a:r>
              <a:rPr lang="en-US" dirty="0"/>
              <a:t> 2nd Edition’ sitting on a beautiful coffee table”</a:t>
            </a:r>
          </a:p>
          <a:p>
            <a:pPr algn="ctr"/>
            <a:r>
              <a:rPr lang="en-US" dirty="0"/>
              <a:t>(according to DALL-E 2)</a:t>
            </a:r>
          </a:p>
        </p:txBody>
      </p:sp>
      <p:pic>
        <p:nvPicPr>
          <p:cNvPr id="11" name="Picture 10" descr="A picture containing text, table, indoor&#10;&#10;Description automatically generated">
            <a:extLst>
              <a:ext uri="{FF2B5EF4-FFF2-40B4-BE49-F238E27FC236}">
                <a16:creationId xmlns:a16="http://schemas.microsoft.com/office/drawing/2014/main" id="{785F50B2-7511-DA24-0D40-1A6447887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050" y="2583493"/>
            <a:ext cx="2743200" cy="2743200"/>
          </a:xfrm>
          <a:prstGeom prst="rect">
            <a:avLst/>
          </a:prstGeom>
        </p:spPr>
      </p:pic>
      <p:pic>
        <p:nvPicPr>
          <p:cNvPr id="13" name="Picture 1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E336C08A-EB7E-0757-2BE2-CE481A16E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268" y="2583493"/>
            <a:ext cx="2743200" cy="2743200"/>
          </a:xfrm>
          <a:prstGeom prst="rect">
            <a:avLst/>
          </a:prstGeom>
        </p:spPr>
      </p:pic>
      <p:pic>
        <p:nvPicPr>
          <p:cNvPr id="15" name="Picture 14" descr="A picture containing text, table, indoor, coffee&#10;&#10;Description automatically generated">
            <a:extLst>
              <a:ext uri="{FF2B5EF4-FFF2-40B4-BE49-F238E27FC236}">
                <a16:creationId xmlns:a16="http://schemas.microsoft.com/office/drawing/2014/main" id="{F838282A-5530-D003-E72B-AB0E915AE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487" y="2583493"/>
            <a:ext cx="2743200" cy="2743200"/>
          </a:xfrm>
          <a:prstGeom prst="rect">
            <a:avLst/>
          </a:prstGeom>
        </p:spPr>
      </p:pic>
      <p:pic>
        <p:nvPicPr>
          <p:cNvPr id="17" name="Picture 16" descr="A picture containing text, table, indoor&#10;&#10;Description automatically generated">
            <a:extLst>
              <a:ext uri="{FF2B5EF4-FFF2-40B4-BE49-F238E27FC236}">
                <a16:creationId xmlns:a16="http://schemas.microsoft.com/office/drawing/2014/main" id="{835EC040-A5CE-7DA3-69A4-A64DA7E49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32" y="2583493"/>
            <a:ext cx="27432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6C235-27B3-B578-11F0-D45B719D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new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5BBB2-93A5-DBC6-EF61-CE52CD995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Once diffusion network has been trained, generate new images by starting with a random noise image, and iteratively applying the network to slowly remove noise, for some number of steps (e.g., 1,000 for DALL-E 2)</a:t>
            </a:r>
          </a:p>
          <a:p>
            <a:r>
              <a:rPr lang="en-US" dirty="0"/>
              <a:t>“Walking from random images towards the manifold of natural images”</a:t>
            </a:r>
          </a:p>
        </p:txBody>
      </p:sp>
    </p:spTree>
    <p:extLst>
      <p:ext uri="{BB962C8B-B14F-4D97-AF65-F5344CB8AC3E}">
        <p14:creationId xmlns:p14="http://schemas.microsoft.com/office/powerpoint/2010/main" val="209331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CDBDF3-E486-5202-AD31-5056E07F507D}"/>
              </a:ext>
            </a:extLst>
          </p:cNvPr>
          <p:cNvGrpSpPr/>
          <p:nvPr/>
        </p:nvGrpSpPr>
        <p:grpSpPr>
          <a:xfrm>
            <a:off x="906232" y="1020871"/>
            <a:ext cx="3596690" cy="4870290"/>
            <a:chOff x="998093" y="1020871"/>
            <a:chExt cx="3596690" cy="487029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F60137B-8D46-9F4D-5A3D-5E02D7D74549}"/>
                </a:ext>
              </a:extLst>
            </p:cNvPr>
            <p:cNvSpPr/>
            <p:nvPr/>
          </p:nvSpPr>
          <p:spPr>
            <a:xfrm>
              <a:off x="998093" y="1020871"/>
              <a:ext cx="3596690" cy="418995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C930B8-063D-576F-606C-BC9E04BD7763}"/>
                </a:ext>
              </a:extLst>
            </p:cNvPr>
            <p:cNvSpPr txBox="1"/>
            <p:nvPr/>
          </p:nvSpPr>
          <p:spPr>
            <a:xfrm>
              <a:off x="1580816" y="5398718"/>
              <a:ext cx="243124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Random images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34DD0AD-010D-BFEB-1526-262F302477FE}"/>
              </a:ext>
            </a:extLst>
          </p:cNvPr>
          <p:cNvSpPr txBox="1"/>
          <p:nvPr/>
        </p:nvSpPr>
        <p:spPr>
          <a:xfrm>
            <a:off x="9817655" y="6426038"/>
            <a:ext cx="2341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concept: Steve Seitz</a:t>
            </a:r>
          </a:p>
        </p:txBody>
      </p:sp>
      <p:pic>
        <p:nvPicPr>
          <p:cNvPr id="1026" name="Picture 2" descr="white noise">
            <a:extLst>
              <a:ext uri="{FF2B5EF4-FFF2-40B4-BE49-F238E27FC236}">
                <a16:creationId xmlns:a16="http://schemas.microsoft.com/office/drawing/2014/main" id="{AC94E5EF-CA0B-DCA1-1640-B327AEF7A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6" r="51304" b="50498"/>
          <a:stretch/>
        </p:blipFill>
        <p:spPr bwMode="auto">
          <a:xfrm>
            <a:off x="3044469" y="2701425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hite noise">
            <a:extLst>
              <a:ext uri="{FF2B5EF4-FFF2-40B4-BE49-F238E27FC236}">
                <a16:creationId xmlns:a16="http://schemas.microsoft.com/office/drawing/2014/main" id="{FFC96349-1031-6A9B-4A3F-6BA8FA563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5" b="47535"/>
          <a:stretch/>
        </p:blipFill>
        <p:spPr bwMode="auto">
          <a:xfrm>
            <a:off x="1681883" y="1768780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white noise">
            <a:extLst>
              <a:ext uri="{FF2B5EF4-FFF2-40B4-BE49-F238E27FC236}">
                <a16:creationId xmlns:a16="http://schemas.microsoft.com/office/drawing/2014/main" id="{58BF9974-2204-2CC6-4DFB-365B84B91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5" r="47535"/>
          <a:stretch/>
        </p:blipFill>
        <p:spPr bwMode="auto">
          <a:xfrm>
            <a:off x="1587632" y="3373991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14E704D-3B2F-18FF-B687-F0523D2D6CA9}"/>
              </a:ext>
            </a:extLst>
          </p:cNvPr>
          <p:cNvSpPr/>
          <p:nvPr/>
        </p:nvSpPr>
        <p:spPr>
          <a:xfrm>
            <a:off x="6188770" y="112715"/>
            <a:ext cx="2853630" cy="2230435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cat images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79D544A-4DAF-7698-D96B-1D56619D875B}"/>
              </a:ext>
            </a:extLst>
          </p:cNvPr>
          <p:cNvCxnSpPr>
            <a:cxnSpLocks/>
          </p:cNvCxnSpPr>
          <p:nvPr/>
        </p:nvCxnSpPr>
        <p:spPr>
          <a:xfrm flipV="1">
            <a:off x="4472721" y="1390650"/>
            <a:ext cx="1464529" cy="5080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D605389-613D-A33A-105D-2F346DFC5502}"/>
              </a:ext>
            </a:extLst>
          </p:cNvPr>
          <p:cNvCxnSpPr>
            <a:cxnSpLocks/>
          </p:cNvCxnSpPr>
          <p:nvPr/>
        </p:nvCxnSpPr>
        <p:spPr>
          <a:xfrm flipV="1">
            <a:off x="4928295" y="3304141"/>
            <a:ext cx="1708150" cy="6021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8E449E1-F60C-4516-ECDD-5C7DE99DD900}"/>
              </a:ext>
            </a:extLst>
          </p:cNvPr>
          <p:cNvSpPr/>
          <p:nvPr/>
        </p:nvSpPr>
        <p:spPr>
          <a:xfrm>
            <a:off x="6920878" y="2483942"/>
            <a:ext cx="2534272" cy="178009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dog images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0287887-513B-70B2-D85C-89315AE30014}"/>
              </a:ext>
            </a:extLst>
          </p:cNvPr>
          <p:cNvSpPr/>
          <p:nvPr/>
        </p:nvSpPr>
        <p:spPr>
          <a:xfrm>
            <a:off x="5782370" y="4391503"/>
            <a:ext cx="2534272" cy="235378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llama images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8ECE7AA-7111-DB0F-B1B0-990C16AB52E7}"/>
              </a:ext>
            </a:extLst>
          </p:cNvPr>
          <p:cNvCxnSpPr>
            <a:cxnSpLocks/>
          </p:cNvCxnSpPr>
          <p:nvPr/>
        </p:nvCxnSpPr>
        <p:spPr>
          <a:xfrm>
            <a:off x="4413250" y="4362991"/>
            <a:ext cx="1282700" cy="76145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BEE407E-DCE3-4EAB-EFDF-2B909496D195}"/>
              </a:ext>
            </a:extLst>
          </p:cNvPr>
          <p:cNvSpPr/>
          <p:nvPr/>
        </p:nvSpPr>
        <p:spPr>
          <a:xfrm>
            <a:off x="5870087" y="1917893"/>
            <a:ext cx="5455698" cy="31514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How can we avoid training a separate diffusion network for each concept?</a:t>
            </a:r>
          </a:p>
        </p:txBody>
      </p:sp>
    </p:spTree>
    <p:extLst>
      <p:ext uri="{BB962C8B-B14F-4D97-AF65-F5344CB8AC3E}">
        <p14:creationId xmlns:p14="http://schemas.microsoft.com/office/powerpoint/2010/main" val="152846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7C25220-FBC0-C0BD-28A8-457F98DEE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1: add a text label as conditioning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5BF13B-5304-FC0F-0D54-D4A3090D876E}"/>
              </a:ext>
            </a:extLst>
          </p:cNvPr>
          <p:cNvSpPr/>
          <p:nvPr/>
        </p:nvSpPr>
        <p:spPr>
          <a:xfrm>
            <a:off x="4729494" y="3327400"/>
            <a:ext cx="2534906" cy="218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Diffusion neural network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4CC613-8C81-7C5D-A319-DF62C9B4AACF}"/>
              </a:ext>
            </a:extLst>
          </p:cNvPr>
          <p:cNvGrpSpPr/>
          <p:nvPr/>
        </p:nvGrpSpPr>
        <p:grpSpPr>
          <a:xfrm>
            <a:off x="5412780" y="1827143"/>
            <a:ext cx="1168333" cy="1297057"/>
            <a:chOff x="5511833" y="1827143"/>
            <a:chExt cx="1168333" cy="129705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E4FC47-6E95-FFCD-771E-4BD606A341A7}"/>
                </a:ext>
              </a:extLst>
            </p:cNvPr>
            <p:cNvSpPr txBox="1"/>
            <p:nvPr/>
          </p:nvSpPr>
          <p:spPr>
            <a:xfrm>
              <a:off x="5511833" y="1827143"/>
              <a:ext cx="11683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“cat”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18AFF11-4D12-CB60-987F-365D89CE1646}"/>
                </a:ext>
              </a:extLst>
            </p:cNvPr>
            <p:cNvCxnSpPr>
              <a:stCxn id="15" idx="2"/>
            </p:cNvCxnSpPr>
            <p:nvPr/>
          </p:nvCxnSpPr>
          <p:spPr>
            <a:xfrm>
              <a:off x="6096000" y="2535029"/>
              <a:ext cx="0" cy="58917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194997-7A08-7CC0-119C-468788D183A8}"/>
              </a:ext>
            </a:extLst>
          </p:cNvPr>
          <p:cNvGrpSpPr/>
          <p:nvPr/>
        </p:nvGrpSpPr>
        <p:grpSpPr>
          <a:xfrm>
            <a:off x="1192544" y="3327400"/>
            <a:ext cx="3301986" cy="2235172"/>
            <a:chOff x="1192544" y="3327400"/>
            <a:chExt cx="3301986" cy="2235172"/>
          </a:xfrm>
        </p:grpSpPr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6EAF02B3-E1F6-B852-79E6-7E5321BFF6CC}"/>
                </a:ext>
              </a:extLst>
            </p:cNvPr>
            <p:cNvSpPr/>
            <p:nvPr/>
          </p:nvSpPr>
          <p:spPr>
            <a:xfrm>
              <a:off x="3662680" y="4044936"/>
              <a:ext cx="831850" cy="800100"/>
            </a:xfrm>
            <a:prstGeom prst="rightArrow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117EC55-0DE8-E85F-E641-07B588DE0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2544" y="3327400"/>
              <a:ext cx="2235172" cy="22351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54C4B5-6BFC-4A4E-E933-37A6A56269C9}"/>
              </a:ext>
            </a:extLst>
          </p:cNvPr>
          <p:cNvGrpSpPr/>
          <p:nvPr/>
        </p:nvGrpSpPr>
        <p:grpSpPr>
          <a:xfrm>
            <a:off x="7499364" y="3327400"/>
            <a:ext cx="3301986" cy="2235172"/>
            <a:chOff x="7499364" y="3327400"/>
            <a:chExt cx="3301986" cy="2235172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50AB471D-657D-9584-69DA-CF0BBAABCEB6}"/>
                </a:ext>
              </a:extLst>
            </p:cNvPr>
            <p:cNvSpPr/>
            <p:nvPr/>
          </p:nvSpPr>
          <p:spPr>
            <a:xfrm>
              <a:off x="7499364" y="4019550"/>
              <a:ext cx="831850" cy="800100"/>
            </a:xfrm>
            <a:prstGeom prst="rightArrow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5B879439-C6CA-23B0-F53C-69C668271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66178" y="3327400"/>
              <a:ext cx="2235172" cy="223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390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7C25220-FBC0-C0BD-28A8-457F98DEE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1: add a text label as conditioning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5BF13B-5304-FC0F-0D54-D4A3090D876E}"/>
              </a:ext>
            </a:extLst>
          </p:cNvPr>
          <p:cNvSpPr/>
          <p:nvPr/>
        </p:nvSpPr>
        <p:spPr>
          <a:xfrm>
            <a:off x="4729494" y="3327400"/>
            <a:ext cx="2534906" cy="218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Diffusion neural network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4CC613-8C81-7C5D-A319-DF62C9B4AACF}"/>
              </a:ext>
            </a:extLst>
          </p:cNvPr>
          <p:cNvGrpSpPr/>
          <p:nvPr/>
        </p:nvGrpSpPr>
        <p:grpSpPr>
          <a:xfrm>
            <a:off x="5147708" y="1827143"/>
            <a:ext cx="1698478" cy="1297057"/>
            <a:chOff x="5246761" y="1827143"/>
            <a:chExt cx="1698478" cy="129705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E4FC47-6E95-FFCD-771E-4BD606A341A7}"/>
                </a:ext>
              </a:extLst>
            </p:cNvPr>
            <p:cNvSpPr txBox="1"/>
            <p:nvPr/>
          </p:nvSpPr>
          <p:spPr>
            <a:xfrm>
              <a:off x="5246761" y="1827143"/>
              <a:ext cx="16984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“llama”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18AFF11-4D12-CB60-987F-365D89CE1646}"/>
                </a:ext>
              </a:extLst>
            </p:cNvPr>
            <p:cNvCxnSpPr>
              <a:stCxn id="15" idx="2"/>
            </p:cNvCxnSpPr>
            <p:nvPr/>
          </p:nvCxnSpPr>
          <p:spPr>
            <a:xfrm>
              <a:off x="6096000" y="2535029"/>
              <a:ext cx="0" cy="58917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194997-7A08-7CC0-119C-468788D183A8}"/>
              </a:ext>
            </a:extLst>
          </p:cNvPr>
          <p:cNvGrpSpPr/>
          <p:nvPr/>
        </p:nvGrpSpPr>
        <p:grpSpPr>
          <a:xfrm>
            <a:off x="1192544" y="3327400"/>
            <a:ext cx="3301986" cy="2235172"/>
            <a:chOff x="1192544" y="3327400"/>
            <a:chExt cx="3301986" cy="2235172"/>
          </a:xfrm>
        </p:grpSpPr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6EAF02B3-E1F6-B852-79E6-7E5321BFF6CC}"/>
                </a:ext>
              </a:extLst>
            </p:cNvPr>
            <p:cNvSpPr/>
            <p:nvPr/>
          </p:nvSpPr>
          <p:spPr>
            <a:xfrm>
              <a:off x="3662680" y="4044936"/>
              <a:ext cx="831850" cy="800100"/>
            </a:xfrm>
            <a:prstGeom prst="rightArrow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117EC55-0DE8-E85F-E641-07B588DE0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2544" y="3327400"/>
              <a:ext cx="2235172" cy="223517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5E296F5-437E-085B-6EDB-62482410A24B}"/>
              </a:ext>
            </a:extLst>
          </p:cNvPr>
          <p:cNvGrpSpPr/>
          <p:nvPr/>
        </p:nvGrpSpPr>
        <p:grpSpPr>
          <a:xfrm>
            <a:off x="7499364" y="3333750"/>
            <a:ext cx="3301986" cy="2235172"/>
            <a:chOff x="7499364" y="3333750"/>
            <a:chExt cx="3301986" cy="2235172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50AB471D-657D-9584-69DA-CF0BBAABCEB6}"/>
                </a:ext>
              </a:extLst>
            </p:cNvPr>
            <p:cNvSpPr/>
            <p:nvPr/>
          </p:nvSpPr>
          <p:spPr>
            <a:xfrm>
              <a:off x="7499364" y="4019550"/>
              <a:ext cx="831850" cy="800100"/>
            </a:xfrm>
            <a:prstGeom prst="rightArrow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 descr="A close up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0039C14F-EB50-91D1-6F40-7D7D2067D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66178" y="3333750"/>
              <a:ext cx="2235172" cy="223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63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8C79-4638-7173-F7B2-064B9A4CB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Idea 2: condition using large language model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32284F-D724-7E00-716F-05F06AE269E3}"/>
              </a:ext>
            </a:extLst>
          </p:cNvPr>
          <p:cNvSpPr/>
          <p:nvPr/>
        </p:nvSpPr>
        <p:spPr>
          <a:xfrm>
            <a:off x="6380494" y="2990850"/>
            <a:ext cx="2534906" cy="218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Diffusion neural network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24705C-3EA2-D374-E9F5-D0475F6BBBEC}"/>
              </a:ext>
            </a:extLst>
          </p:cNvPr>
          <p:cNvSpPr/>
          <p:nvPr/>
        </p:nvSpPr>
        <p:spPr>
          <a:xfrm>
            <a:off x="2887994" y="2990850"/>
            <a:ext cx="2534906" cy="218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Large Language Model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641A0AC5-2623-2DF4-093E-533A014FE008}"/>
              </a:ext>
            </a:extLst>
          </p:cNvPr>
          <p:cNvCxnSpPr>
            <a:stCxn id="8" idx="0"/>
            <a:endCxn id="4" idx="0"/>
          </p:cNvCxnSpPr>
          <p:nvPr/>
        </p:nvCxnSpPr>
        <p:spPr>
          <a:xfrm rot="5400000" flipH="1" flipV="1">
            <a:off x="5901697" y="1244600"/>
            <a:ext cx="12700" cy="3492500"/>
          </a:xfrm>
          <a:prstGeom prst="bentConnector3">
            <a:avLst>
              <a:gd name="adj1" fmla="val 6450000"/>
            </a:avLst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68C338-1FD8-D1AA-65AB-390128D86004}"/>
              </a:ext>
            </a:extLst>
          </p:cNvPr>
          <p:cNvGrpSpPr/>
          <p:nvPr/>
        </p:nvGrpSpPr>
        <p:grpSpPr>
          <a:xfrm>
            <a:off x="1755944" y="5175250"/>
            <a:ext cx="4799006" cy="1375567"/>
            <a:chOff x="1755944" y="5175250"/>
            <a:chExt cx="4799006" cy="137556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B8AA089-DD98-DCCA-9208-43218E46BD26}"/>
                </a:ext>
              </a:extLst>
            </p:cNvPr>
            <p:cNvSpPr txBox="1"/>
            <p:nvPr/>
          </p:nvSpPr>
          <p:spPr>
            <a:xfrm>
              <a:off x="1755944" y="5966042"/>
              <a:ext cx="47990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/>
                <a:t>“llama riding a skateboard”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FCA7E07-77E0-CF77-BC4A-DC49388D9500}"/>
                </a:ext>
              </a:extLst>
            </p:cNvPr>
            <p:cNvCxnSpPr>
              <a:stCxn id="17" idx="0"/>
              <a:endCxn id="8" idx="2"/>
            </p:cNvCxnSpPr>
            <p:nvPr/>
          </p:nvCxnSpPr>
          <p:spPr>
            <a:xfrm flipV="1">
              <a:off x="4155447" y="5175250"/>
              <a:ext cx="0" cy="790792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7C2C653-C588-BE6F-213E-FF12DE3B4AE2}"/>
              </a:ext>
            </a:extLst>
          </p:cNvPr>
          <p:cNvSpPr txBox="1"/>
          <p:nvPr/>
        </p:nvSpPr>
        <p:spPr>
          <a:xfrm>
            <a:off x="3661444" y="1520646"/>
            <a:ext cx="4493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language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132145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8BDFD-0F0A-716B-553B-D6E9DF1E5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on images + captions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DF0180-6AF7-7D11-BF2C-0DC6BA3A9653}"/>
              </a:ext>
            </a:extLst>
          </p:cNvPr>
          <p:cNvGrpSpPr/>
          <p:nvPr/>
        </p:nvGrpSpPr>
        <p:grpSpPr>
          <a:xfrm>
            <a:off x="2908300" y="1522392"/>
            <a:ext cx="6096000" cy="5060970"/>
            <a:chOff x="3048000" y="1232396"/>
            <a:chExt cx="6096000" cy="50609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6D76A7D-9BC3-F98F-02DD-DFEFF97AD2FA}"/>
                </a:ext>
              </a:extLst>
            </p:cNvPr>
            <p:cNvSpPr txBox="1"/>
            <p:nvPr/>
          </p:nvSpPr>
          <p:spPr>
            <a:xfrm>
              <a:off x="3048000" y="5924034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hlinkClick r:id="rId2"/>
                </a:rPr>
                <a:t>https://en.wikipedia.org/wiki/Llama</a:t>
              </a:r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F72912B-43DE-6BA6-DDDB-FC01FAC25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1699" y="1232396"/>
              <a:ext cx="5308602" cy="4691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2496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CAFDC-9A6E-AF22-D080-A0DFE782A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DALL-E 2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BB9F73-94AF-DB32-50B4-5B148B37F22C}"/>
              </a:ext>
            </a:extLst>
          </p:cNvPr>
          <p:cNvGrpSpPr/>
          <p:nvPr/>
        </p:nvGrpSpPr>
        <p:grpSpPr>
          <a:xfrm>
            <a:off x="609600" y="1873250"/>
            <a:ext cx="4857750" cy="3986212"/>
            <a:chOff x="609600" y="1873250"/>
            <a:chExt cx="4857750" cy="3986212"/>
          </a:xfrm>
        </p:grpSpPr>
        <p:pic>
          <p:nvPicPr>
            <p:cNvPr id="5" name="Picture 4" descr="A dog riding a skateboard&#10;&#10;Description automatically generated with medium confidence">
              <a:extLst>
                <a:ext uri="{FF2B5EF4-FFF2-40B4-BE49-F238E27FC236}">
                  <a16:creationId xmlns:a16="http://schemas.microsoft.com/office/drawing/2014/main" id="{8B26FAC1-8294-F88C-5DCB-DE99E6045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6050" y="1873250"/>
              <a:ext cx="3232150" cy="323215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FA8A51-E930-327C-9205-591984EC3F05}"/>
                </a:ext>
              </a:extLst>
            </p:cNvPr>
            <p:cNvSpPr txBox="1"/>
            <p:nvPr/>
          </p:nvSpPr>
          <p:spPr>
            <a:xfrm>
              <a:off x="609600" y="5336242"/>
              <a:ext cx="485775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/>
                <a:t>“A llama riding a skateboard”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D26FD9-FE42-6520-40F1-D1F995E804F2}"/>
              </a:ext>
            </a:extLst>
          </p:cNvPr>
          <p:cNvGrpSpPr/>
          <p:nvPr/>
        </p:nvGrpSpPr>
        <p:grpSpPr>
          <a:xfrm>
            <a:off x="6229350" y="1873250"/>
            <a:ext cx="4857750" cy="4305041"/>
            <a:chOff x="6229350" y="1873250"/>
            <a:chExt cx="4857750" cy="43050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33D2BB-CC66-C80B-59E0-82B357331080}"/>
                </a:ext>
              </a:extLst>
            </p:cNvPr>
            <p:cNvSpPr txBox="1"/>
            <p:nvPr/>
          </p:nvSpPr>
          <p:spPr>
            <a:xfrm>
              <a:off x="6229350" y="5224184"/>
              <a:ext cx="485775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/>
                <a:t>“A llama riding a skateboard captured with a DSLR”</a:t>
              </a:r>
            </a:p>
          </p:txBody>
        </p:sp>
        <p:pic>
          <p:nvPicPr>
            <p:cNvPr id="10" name="Picture 9" descr="A dog riding a skateboard&#10;&#10;Description automatically generated with medium confidence">
              <a:extLst>
                <a:ext uri="{FF2B5EF4-FFF2-40B4-BE49-F238E27FC236}">
                  <a16:creationId xmlns:a16="http://schemas.microsoft.com/office/drawing/2014/main" id="{FC5C81F7-DBC4-635C-FCB0-78A0CC997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2150" y="1873250"/>
              <a:ext cx="3232150" cy="3232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213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EB785-98DA-3A12-6962-B03F2E81D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266D16-1F35-F74E-44BE-DDCE93825C72}"/>
              </a:ext>
            </a:extLst>
          </p:cNvPr>
          <p:cNvGrpSpPr/>
          <p:nvPr/>
        </p:nvGrpSpPr>
        <p:grpSpPr>
          <a:xfrm>
            <a:off x="1403350" y="1371600"/>
            <a:ext cx="3975100" cy="5307191"/>
            <a:chOff x="1403350" y="1371600"/>
            <a:chExt cx="3975100" cy="530719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C1058D8-1697-589B-0E35-1FC1D4E504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350" y="1371600"/>
              <a:ext cx="3975100" cy="397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2463EA-B762-69D6-A617-53485B72AECF}"/>
                </a:ext>
              </a:extLst>
            </p:cNvPr>
            <p:cNvSpPr txBox="1"/>
            <p:nvPr/>
          </p:nvSpPr>
          <p:spPr>
            <a:xfrm>
              <a:off x="1492250" y="5478462"/>
              <a:ext cx="38862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“Sprouts in the shape of text 'Imagen' coming out of a fairytale book.”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90A3B0-020C-BA38-0E89-C45666093EC7}"/>
              </a:ext>
            </a:extLst>
          </p:cNvPr>
          <p:cNvGrpSpPr/>
          <p:nvPr/>
        </p:nvGrpSpPr>
        <p:grpSpPr>
          <a:xfrm>
            <a:off x="6324600" y="1371600"/>
            <a:ext cx="3975100" cy="4969609"/>
            <a:chOff x="5949950" y="1371600"/>
            <a:chExt cx="3975100" cy="496960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FA0C02-0BF7-FE9D-9F73-06C6A77B84EF}"/>
                </a:ext>
              </a:extLst>
            </p:cNvPr>
            <p:cNvSpPr txBox="1"/>
            <p:nvPr/>
          </p:nvSpPr>
          <p:spPr>
            <a:xfrm>
              <a:off x="6146800" y="5510212"/>
              <a:ext cx="377825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2400"/>
              </a:lvl1pPr>
            </a:lstStyle>
            <a:p>
              <a:r>
                <a:rPr lang="en-US" dirty="0"/>
                <a:t>“A dragon fruit wearing karate belt in the snow.”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1C558B74-69FA-6A5B-73AA-A289440FB8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950" y="1371600"/>
              <a:ext cx="3975100" cy="397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1943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6206-2118-1892-3092-5A4F3D9B8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applications of diffusion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ABC98-577D-A369-00B5-96CA8E917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850899"/>
          </a:xfrm>
        </p:spPr>
        <p:txBody>
          <a:bodyPr/>
          <a:lstStyle/>
          <a:p>
            <a:r>
              <a:rPr lang="en-US" dirty="0" err="1"/>
              <a:t>Uncropping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A2BD18A-61F8-A7BD-A00C-41A4C3824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253841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A97309C-1D07-085F-0C3B-8F1FEF0C4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217" y="253841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78B6EAD-6C97-85C5-C5B8-4D2CB5A2E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134" y="253841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7551465F-EB1A-41C6-06F7-F64D75124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0" y="253841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6B43B7-69BB-F5B6-B65E-1A977DCF9379}"/>
              </a:ext>
            </a:extLst>
          </p:cNvPr>
          <p:cNvSpPr txBox="1"/>
          <p:nvPr/>
        </p:nvSpPr>
        <p:spPr>
          <a:xfrm>
            <a:off x="234950" y="61526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82333"/>
                </a:solidFill>
                <a:effectLst/>
                <a:latin typeface="+mj-lt"/>
                <a:hlinkClick r:id="rId6"/>
              </a:rPr>
              <a:t>Palette: Image-to-Image Diffusion Models</a:t>
            </a:r>
            <a:endParaRPr lang="en-US" b="1" i="0" dirty="0">
              <a:solidFill>
                <a:srgbClr val="082333"/>
              </a:solidFill>
              <a:effectLst/>
              <a:latin typeface="+mj-lt"/>
            </a:endParaRPr>
          </a:p>
          <a:p>
            <a:r>
              <a:rPr lang="en-US" i="0" dirty="0" err="1">
                <a:solidFill>
                  <a:srgbClr val="082333"/>
                </a:solidFill>
                <a:effectLst/>
                <a:latin typeface="+mj-lt"/>
              </a:rPr>
              <a:t>Saharia</a:t>
            </a:r>
            <a:r>
              <a:rPr lang="en-US" i="0" dirty="0">
                <a:solidFill>
                  <a:srgbClr val="082333"/>
                </a:solidFill>
                <a:effectLst/>
                <a:latin typeface="+mj-lt"/>
              </a:rPr>
              <a:t> et al. </a:t>
            </a:r>
            <a:r>
              <a:rPr lang="en-US" i="0" dirty="0" err="1">
                <a:solidFill>
                  <a:srgbClr val="082333"/>
                </a:solidFill>
                <a:effectLst/>
                <a:latin typeface="+mj-lt"/>
              </a:rPr>
              <a:t>arXiv</a:t>
            </a:r>
            <a:r>
              <a:rPr lang="en-US" i="0" dirty="0">
                <a:solidFill>
                  <a:srgbClr val="082333"/>
                </a:solidFill>
                <a:effectLst/>
                <a:latin typeface="+mj-lt"/>
              </a:rPr>
              <a:t> 2022.</a:t>
            </a:r>
            <a:endParaRPr lang="en-US" b="1" i="0" dirty="0">
              <a:solidFill>
                <a:srgbClr val="082333"/>
              </a:solidFill>
              <a:effectLst/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FDA302-91E6-3EA4-9026-4C2E10FF3E9D}"/>
              </a:ext>
            </a:extLst>
          </p:cNvPr>
          <p:cNvSpPr txBox="1"/>
          <p:nvPr/>
        </p:nvSpPr>
        <p:spPr>
          <a:xfrm>
            <a:off x="1568449" y="5376346"/>
            <a:ext cx="90551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Progressively zooming out. The most zoomed-in image is the input</a:t>
            </a:r>
          </a:p>
        </p:txBody>
      </p:sp>
    </p:spTree>
    <p:extLst>
      <p:ext uri="{BB962C8B-B14F-4D97-AF65-F5344CB8AC3E}">
        <p14:creationId xmlns:p14="http://schemas.microsoft.com/office/powerpoint/2010/main" val="210782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DA7B5-617D-F776-9BC7-6A117DB18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applications of diffusion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B8397-1505-78C2-CF7C-ABA396A43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238249"/>
          </a:xfrm>
        </p:spPr>
        <p:txBody>
          <a:bodyPr/>
          <a:lstStyle/>
          <a:p>
            <a:r>
              <a:rPr lang="en-US" dirty="0"/>
              <a:t>Colorization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1B38839-2FCB-54CD-EBA8-24196EE09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2503390"/>
            <a:ext cx="7975600" cy="285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3DEAD7-762C-3492-7A62-DC7D1F9841FD}"/>
              </a:ext>
            </a:extLst>
          </p:cNvPr>
          <p:cNvSpPr txBox="1"/>
          <p:nvPr/>
        </p:nvSpPr>
        <p:spPr>
          <a:xfrm>
            <a:off x="234950" y="61526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82333"/>
                </a:solidFill>
                <a:effectLst/>
                <a:latin typeface="+mj-lt"/>
                <a:hlinkClick r:id="rId3"/>
              </a:rPr>
              <a:t>Palette: Image-to-Image Diffusion Models</a:t>
            </a:r>
            <a:endParaRPr lang="en-US" b="1" i="0" dirty="0">
              <a:solidFill>
                <a:srgbClr val="082333"/>
              </a:solidFill>
              <a:effectLst/>
              <a:latin typeface="+mj-lt"/>
            </a:endParaRPr>
          </a:p>
          <a:p>
            <a:r>
              <a:rPr lang="en-US" i="0" dirty="0" err="1">
                <a:solidFill>
                  <a:srgbClr val="082333"/>
                </a:solidFill>
                <a:effectLst/>
                <a:latin typeface="+mj-lt"/>
              </a:rPr>
              <a:t>Saharia</a:t>
            </a:r>
            <a:r>
              <a:rPr lang="en-US" i="0" dirty="0">
                <a:solidFill>
                  <a:srgbClr val="082333"/>
                </a:solidFill>
                <a:effectLst/>
                <a:latin typeface="+mj-lt"/>
              </a:rPr>
              <a:t> et al. </a:t>
            </a:r>
            <a:r>
              <a:rPr lang="en-US" i="0" dirty="0" err="1">
                <a:solidFill>
                  <a:srgbClr val="082333"/>
                </a:solidFill>
                <a:effectLst/>
                <a:latin typeface="+mj-lt"/>
              </a:rPr>
              <a:t>arXiv</a:t>
            </a:r>
            <a:r>
              <a:rPr lang="en-US" i="0" dirty="0">
                <a:solidFill>
                  <a:srgbClr val="082333"/>
                </a:solidFill>
                <a:effectLst/>
                <a:latin typeface="+mj-lt"/>
              </a:rPr>
              <a:t> 2022.</a:t>
            </a:r>
            <a:endParaRPr lang="en-US" b="1" i="0" dirty="0">
              <a:solidFill>
                <a:srgbClr val="082333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6629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E15C56-7555-654D-92C3-368DAE468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924DA1-24A6-8E46-A7AA-44A42ED48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2577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class final this coming Tuesday, May 9</a:t>
            </a:r>
          </a:p>
          <a:p>
            <a:pPr lvl="1"/>
            <a:r>
              <a:rPr lang="en-US" dirty="0"/>
              <a:t>Open book, open note</a:t>
            </a:r>
          </a:p>
          <a:p>
            <a:pPr lvl="1"/>
            <a:r>
              <a:rPr lang="en-US" dirty="0"/>
              <a:t>“Notes” are meant to be notes you write up yourself – they will be limited to 15 pages front and back (although you likely won’t need anywhere near that many pages)</a:t>
            </a:r>
          </a:p>
          <a:p>
            <a:r>
              <a:rPr lang="en-US" dirty="0"/>
              <a:t>Course evaluations are open</a:t>
            </a:r>
          </a:p>
          <a:p>
            <a:pPr lvl="1"/>
            <a:r>
              <a:rPr lang="en-US" dirty="0"/>
              <a:t>We would love your feedback!</a:t>
            </a:r>
          </a:p>
          <a:p>
            <a:pPr lvl="1"/>
            <a:r>
              <a:rPr lang="en-US" dirty="0"/>
              <a:t>Small amount of extra credit for filling out</a:t>
            </a:r>
          </a:p>
          <a:p>
            <a:pPr lvl="2"/>
            <a:r>
              <a:rPr lang="en-US" dirty="0"/>
              <a:t>What you write is still anonymous; instructors only see if students filled it out</a:t>
            </a:r>
          </a:p>
          <a:p>
            <a:pPr lvl="1"/>
            <a:r>
              <a:rPr lang="en-US" dirty="0">
                <a:hlinkClick r:id="rId2"/>
              </a:rPr>
              <a:t>https://apps.engineering.cornell.edu/CourseEval/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49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02467-CD1B-D8EF-D47E-8C692A133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applications of diffusion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65135-C14C-39F4-1921-67D701897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902377"/>
          </a:xfrm>
        </p:spPr>
        <p:txBody>
          <a:bodyPr/>
          <a:lstStyle/>
          <a:p>
            <a:r>
              <a:rPr lang="en-US" dirty="0"/>
              <a:t>Inpainting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A8BFD6D-4B82-B041-5A17-65964F02C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2502578"/>
            <a:ext cx="8699500" cy="311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980BB5-1EE1-D815-F8ED-3336171F2F9A}"/>
              </a:ext>
            </a:extLst>
          </p:cNvPr>
          <p:cNvSpPr txBox="1"/>
          <p:nvPr/>
        </p:nvSpPr>
        <p:spPr>
          <a:xfrm>
            <a:off x="234950" y="61526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82333"/>
                </a:solidFill>
                <a:effectLst/>
                <a:latin typeface="+mj-lt"/>
                <a:hlinkClick r:id="rId3"/>
              </a:rPr>
              <a:t>Palette: Image-to-Image Diffusion Models</a:t>
            </a:r>
            <a:endParaRPr lang="en-US" b="1" i="0" dirty="0">
              <a:solidFill>
                <a:srgbClr val="082333"/>
              </a:solidFill>
              <a:effectLst/>
              <a:latin typeface="+mj-lt"/>
            </a:endParaRPr>
          </a:p>
          <a:p>
            <a:r>
              <a:rPr lang="en-US" i="0" dirty="0" err="1">
                <a:solidFill>
                  <a:srgbClr val="082333"/>
                </a:solidFill>
                <a:effectLst/>
                <a:latin typeface="+mj-lt"/>
              </a:rPr>
              <a:t>Saharia</a:t>
            </a:r>
            <a:r>
              <a:rPr lang="en-US" i="0" dirty="0">
                <a:solidFill>
                  <a:srgbClr val="082333"/>
                </a:solidFill>
                <a:effectLst/>
                <a:latin typeface="+mj-lt"/>
              </a:rPr>
              <a:t> et al. </a:t>
            </a:r>
            <a:r>
              <a:rPr lang="en-US" i="0" dirty="0" err="1">
                <a:solidFill>
                  <a:srgbClr val="082333"/>
                </a:solidFill>
                <a:effectLst/>
                <a:latin typeface="+mj-lt"/>
              </a:rPr>
              <a:t>arXiv</a:t>
            </a:r>
            <a:r>
              <a:rPr lang="en-US" i="0" dirty="0">
                <a:solidFill>
                  <a:srgbClr val="082333"/>
                </a:solidFill>
                <a:effectLst/>
                <a:latin typeface="+mj-lt"/>
              </a:rPr>
              <a:t> 2022.</a:t>
            </a:r>
            <a:endParaRPr lang="en-US" b="1" i="0" dirty="0">
              <a:solidFill>
                <a:srgbClr val="082333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888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EA94-FCD0-4BD2-C277-8AB7D720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DreamFusion</a:t>
            </a:r>
            <a:r>
              <a:rPr lang="en-US" dirty="0"/>
              <a:t>: Text-to-3D using 2D Diffusion</a:t>
            </a:r>
          </a:p>
        </p:txBody>
      </p:sp>
      <p:pic>
        <p:nvPicPr>
          <p:cNvPr id="4" name="a_DSLR_photo_of_a_squirrel___rgbdn_hq_15000">
            <a:hlinkClick r:id="" action="ppaction://media"/>
            <a:extLst>
              <a:ext uri="{FF2B5EF4-FFF2-40B4-BE49-F238E27FC236}">
                <a16:creationId xmlns:a16="http://schemas.microsoft.com/office/drawing/2014/main" id="{3B92B9C9-F60A-55BA-081F-BEEA095123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6900" y="1739900"/>
            <a:ext cx="3378200" cy="3378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B068CC-4C8A-ED2F-61F2-8EF5E082EFFB}"/>
              </a:ext>
            </a:extLst>
          </p:cNvPr>
          <p:cNvSpPr txBox="1"/>
          <p:nvPr/>
        </p:nvSpPr>
        <p:spPr>
          <a:xfrm>
            <a:off x="4064000" y="5255696"/>
            <a:ext cx="406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“a DSLR photo of a squirrel”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B2521F-8E1A-E329-5981-2100B305E707}"/>
              </a:ext>
            </a:extLst>
          </p:cNvPr>
          <p:cNvSpPr txBox="1"/>
          <p:nvPr/>
        </p:nvSpPr>
        <p:spPr>
          <a:xfrm>
            <a:off x="2959100" y="613358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5"/>
              </a:rPr>
              <a:t>https://dreamfusion3d.github.io/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642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EF0FFB-5E78-9992-4133-F912B2657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6AF3B5-47FB-DB1C-8037-EC94DC4EF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59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6140E-BCC4-5A67-49A9-9BA51B685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GANs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08C15-377A-1ABC-6AC1-4702E1B26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Diffusion models tend to be easier to train and more scalable</a:t>
            </a:r>
          </a:p>
          <a:p>
            <a:r>
              <a:rPr lang="en-US" dirty="0"/>
              <a:t>Diffusion models tend to be slower – often many iterations of denoising are required</a:t>
            </a:r>
          </a:p>
          <a:p>
            <a:r>
              <a:rPr lang="en-US" dirty="0"/>
              <a:t>However, recent work is mitigating some of these issues (with both GANs and diffusion models)</a:t>
            </a:r>
          </a:p>
        </p:txBody>
      </p:sp>
    </p:spTree>
    <p:extLst>
      <p:ext uri="{BB962C8B-B14F-4D97-AF65-F5344CB8AC3E}">
        <p14:creationId xmlns:p14="http://schemas.microsoft.com/office/powerpoint/2010/main" val="443312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A6910-A144-8C16-7A7D-B3EBE146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Text-to-image model zoo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E95C9-3170-6784-C3A4-92DF9FCA0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Diffusion models</a:t>
            </a:r>
          </a:p>
          <a:p>
            <a:pPr lvl="1"/>
            <a:r>
              <a:rPr lang="en-US" dirty="0"/>
              <a:t>DALL-E 2, Imagen, Stable Diffusion</a:t>
            </a:r>
          </a:p>
          <a:p>
            <a:r>
              <a:rPr lang="en-US" dirty="0"/>
              <a:t>Transformer-based models</a:t>
            </a:r>
          </a:p>
          <a:p>
            <a:pPr lvl="1"/>
            <a:r>
              <a:rPr lang="en-US" dirty="0"/>
              <a:t>DALL-E, </a:t>
            </a:r>
            <a:r>
              <a:rPr lang="en-US" dirty="0" err="1"/>
              <a:t>Parti</a:t>
            </a:r>
            <a:r>
              <a:rPr lang="en-US" dirty="0"/>
              <a:t>, MUSE</a:t>
            </a:r>
          </a:p>
        </p:txBody>
      </p:sp>
    </p:spTree>
    <p:extLst>
      <p:ext uri="{BB962C8B-B14F-4D97-AF65-F5344CB8AC3E}">
        <p14:creationId xmlns:p14="http://schemas.microsoft.com/office/powerpoint/2010/main" val="748284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802B2-8D4F-41D7-84A8-E16D40281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003782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00AC0-4DB3-470E-1C98-71EDD8AD7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1250D-82BD-8882-B0BB-9A25BEB66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5-Minute </a:t>
            </a:r>
            <a:r>
              <a:rPr lang="en-US" dirty="0"/>
              <a:t>Graphics from Steve Seitz:</a:t>
            </a:r>
          </a:p>
          <a:p>
            <a:pPr lvl="1"/>
            <a:r>
              <a:rPr lang="en-US" dirty="0">
                <a:hlinkClick r:id="rId2"/>
              </a:rPr>
              <a:t>Large Language Models from scratch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Large Language Models: Part 2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Text to Image in 5 minutes: </a:t>
            </a:r>
            <a:r>
              <a:rPr lang="en-US" dirty="0" err="1">
                <a:hlinkClick r:id="rId4"/>
              </a:rPr>
              <a:t>Parti</a:t>
            </a:r>
            <a:r>
              <a:rPr lang="en-US" dirty="0">
                <a:hlinkClick r:id="rId4"/>
              </a:rPr>
              <a:t>, Dall-E 2, Imagen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Text to Image: Part 2 -- how image diffusion works in 5 minutes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243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32454-FF06-AE8C-5468-5BBBAD52A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Last time: GANs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A1F0B-5E67-5F6D-468D-4EED6349C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986424"/>
          </a:xfrm>
        </p:spPr>
        <p:txBody>
          <a:bodyPr/>
          <a:lstStyle/>
          <a:p>
            <a:r>
              <a:rPr lang="en-US"/>
              <a:t>Example of GANs for 3D</a:t>
            </a:r>
            <a:endParaRPr lang="en-US" dirty="0"/>
          </a:p>
        </p:txBody>
      </p:sp>
      <p:pic>
        <p:nvPicPr>
          <p:cNvPr id="4" name="qualitative_results_rgb">
            <a:hlinkClick r:id="" action="ppaction://media"/>
            <a:extLst>
              <a:ext uri="{FF2B5EF4-FFF2-40B4-BE49-F238E27FC236}">
                <a16:creationId xmlns:a16="http://schemas.microsoft.com/office/drawing/2014/main" id="{92127B8D-D403-86E5-4E47-EF08C04BA7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7194" y="976681"/>
            <a:ext cx="5137063" cy="5137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4154E-09E3-6FEE-E723-B6189BC27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447" y="2223323"/>
            <a:ext cx="4891525" cy="43600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EBE9EA-6F6A-A770-DA9C-0CAFF1994514}"/>
              </a:ext>
            </a:extLst>
          </p:cNvPr>
          <p:cNvSpPr txBox="1"/>
          <p:nvPr/>
        </p:nvSpPr>
        <p:spPr>
          <a:xfrm>
            <a:off x="6965862" y="6139731"/>
            <a:ext cx="4279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6"/>
              </a:rPr>
              <a:t>https://nvlabs.github.io/eg3d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50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CF1FD7-89E0-6044-95FE-B1D632323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The Space of All Images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EF205D-B533-5342-877B-1BBC79F2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75441"/>
            <a:ext cx="5612900" cy="4903335"/>
          </a:xfrm>
        </p:spPr>
        <p:txBody>
          <a:bodyPr/>
          <a:lstStyle/>
          <a:p>
            <a:r>
              <a:rPr lang="en-US" dirty="0"/>
              <a:t>Lets consider the space of all 100x100 images</a:t>
            </a:r>
          </a:p>
          <a:p>
            <a:endParaRPr lang="en-US" dirty="0"/>
          </a:p>
          <a:p>
            <a:r>
              <a:rPr lang="en-US" dirty="0"/>
              <a:t>Now lets randomly sample that space…</a:t>
            </a:r>
          </a:p>
          <a:p>
            <a:endParaRPr lang="en-US" dirty="0"/>
          </a:p>
          <a:p>
            <a:r>
              <a:rPr lang="en-US" dirty="0"/>
              <a:t>Conclusion: Most images are noise</a:t>
            </a:r>
          </a:p>
        </p:txBody>
      </p:sp>
      <p:pic>
        <p:nvPicPr>
          <p:cNvPr id="4" name="noisevid" descr="noisevid">
            <a:hlinkClick r:id="" action="ppaction://media"/>
            <a:extLst>
              <a:ext uri="{FF2B5EF4-FFF2-40B4-BE49-F238E27FC236}">
                <a16:creationId xmlns:a16="http://schemas.microsoft.com/office/drawing/2014/main" id="{AC6DFF3B-8937-2C49-9A48-B5DB1086DC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2341" y="1560411"/>
            <a:ext cx="3879930" cy="387993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567401A-160C-0043-82D0-7390D3FEA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90075" y="5690571"/>
            <a:ext cx="4944462" cy="5059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9EECD00-2B26-3E4B-8116-D8C6DE681D06}"/>
              </a:ext>
            </a:extLst>
          </p:cNvPr>
          <p:cNvGrpSpPr/>
          <p:nvPr/>
        </p:nvGrpSpPr>
        <p:grpSpPr>
          <a:xfrm>
            <a:off x="7055346" y="1417638"/>
            <a:ext cx="4147818" cy="4147818"/>
            <a:chOff x="7117976" y="934914"/>
            <a:chExt cx="4147818" cy="4147818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B6376EC-0134-7F46-B70E-302426CA9AB7}"/>
                </a:ext>
              </a:extLst>
            </p:cNvPr>
            <p:cNvSpPr/>
            <p:nvPr/>
          </p:nvSpPr>
          <p:spPr>
            <a:xfrm>
              <a:off x="7117976" y="934914"/>
              <a:ext cx="4147818" cy="4147818"/>
            </a:xfrm>
            <a:prstGeom prst="roundRect">
              <a:avLst>
                <a:gd name="adj" fmla="val 4625"/>
              </a:avLst>
            </a:prstGeom>
            <a:ln w="3810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7AA1E1-2CFC-DC47-AA2E-42E1FB21824F}"/>
                </a:ext>
              </a:extLst>
            </p:cNvPr>
            <p:cNvSpPr txBox="1"/>
            <p:nvPr/>
          </p:nvSpPr>
          <p:spPr>
            <a:xfrm>
              <a:off x="7432762" y="3949333"/>
              <a:ext cx="358434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Question:</a:t>
              </a:r>
            </a:p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What do we expect a random uniform sample of all images to look like?</a:t>
              </a:r>
            </a:p>
          </p:txBody>
        </p:sp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BBF74732-22AF-F44D-8EA1-EE1F8329D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08051" y="1065935"/>
              <a:ext cx="2767667" cy="2767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654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icture containing table, sitting, red, holding&#10;&#10;Description automatically generated">
            <a:extLst>
              <a:ext uri="{FF2B5EF4-FFF2-40B4-BE49-F238E27FC236}">
                <a16:creationId xmlns:a16="http://schemas.microsoft.com/office/drawing/2014/main" id="{67663DDF-37BE-5342-9B37-8B7F6E606C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" t="2196" r="782" b="1332"/>
          <a:stretch/>
        </p:blipFill>
        <p:spPr>
          <a:xfrm>
            <a:off x="6428783" y="573483"/>
            <a:ext cx="5438054" cy="548623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A8E2842-B368-7F4B-98C7-BCFB42BA8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Natural Image Manifolds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844283-6BE6-114A-AFCA-79E0BDE27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2" y="1367757"/>
            <a:ext cx="5418615" cy="4903335"/>
          </a:xfrm>
        </p:spPr>
        <p:txBody>
          <a:bodyPr>
            <a:normAutofit/>
          </a:bodyPr>
          <a:lstStyle/>
          <a:p>
            <a:r>
              <a:rPr lang="en-US" dirty="0"/>
              <a:t>Most images are “noise”</a:t>
            </a:r>
          </a:p>
          <a:p>
            <a:endParaRPr lang="en-US" dirty="0"/>
          </a:p>
          <a:p>
            <a:r>
              <a:rPr lang="en-US" dirty="0"/>
              <a:t>“Meaningful” images tend to form some manifold within the space of all images</a:t>
            </a:r>
          </a:p>
          <a:p>
            <a:endParaRPr lang="en-US" dirty="0"/>
          </a:p>
          <a:p>
            <a:r>
              <a:rPr lang="en-US" dirty="0"/>
              <a:t>Images of a particular class fall on manifolds within that manifold…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CD3E485-B0AE-0146-9647-37D5644F5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5782" y="2644335"/>
            <a:ext cx="5502904" cy="1977091"/>
          </a:xfrm>
          <a:prstGeom prst="rect">
            <a:avLst/>
          </a:prstGeom>
        </p:spPr>
      </p:pic>
      <p:pic>
        <p:nvPicPr>
          <p:cNvPr id="23" name="Picture 22" descr="A cat lying on the ground&#10;&#10;Description automatically generated">
            <a:extLst>
              <a:ext uri="{FF2B5EF4-FFF2-40B4-BE49-F238E27FC236}">
                <a16:creationId xmlns:a16="http://schemas.microsoft.com/office/drawing/2014/main" id="{3369C665-AF11-8F44-8047-860B1FF4C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7407" y="2682998"/>
            <a:ext cx="815410" cy="610770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Picture 24" descr="A close up of a cat with green eyes&#10;&#10;Description automatically generated">
            <a:extLst>
              <a:ext uri="{FF2B5EF4-FFF2-40B4-BE49-F238E27FC236}">
                <a16:creationId xmlns:a16="http://schemas.microsoft.com/office/drawing/2014/main" id="{7F4E979A-1C3B-9A41-9608-96224FA002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802" r="18014"/>
          <a:stretch/>
        </p:blipFill>
        <p:spPr>
          <a:xfrm>
            <a:off x="8882646" y="3400419"/>
            <a:ext cx="742127" cy="766649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7" name="Picture 26" descr="A cat sitting on top of a building&#10;&#10;Description automatically generated">
            <a:extLst>
              <a:ext uri="{FF2B5EF4-FFF2-40B4-BE49-F238E27FC236}">
                <a16:creationId xmlns:a16="http://schemas.microsoft.com/office/drawing/2014/main" id="{6EC3A0E0-74AE-D640-B158-A567D474BB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194" r="6378"/>
          <a:stretch/>
        </p:blipFill>
        <p:spPr>
          <a:xfrm>
            <a:off x="10303993" y="2528752"/>
            <a:ext cx="807921" cy="1008666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29" name="Picture 28" descr="A cat sitting on the ground&#10;&#10;Description automatically generated">
            <a:extLst>
              <a:ext uri="{FF2B5EF4-FFF2-40B4-BE49-F238E27FC236}">
                <a16:creationId xmlns:a16="http://schemas.microsoft.com/office/drawing/2014/main" id="{B8CB4513-B790-374D-A1B5-C60A6CCA95C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534" t="8539" b="16842"/>
          <a:stretch/>
        </p:blipFill>
        <p:spPr>
          <a:xfrm>
            <a:off x="8611321" y="2154445"/>
            <a:ext cx="742126" cy="834617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22F08C7-043D-864B-8885-E542A21D5329}"/>
              </a:ext>
            </a:extLst>
          </p:cNvPr>
          <p:cNvGrpSpPr/>
          <p:nvPr/>
        </p:nvGrpSpPr>
        <p:grpSpPr>
          <a:xfrm>
            <a:off x="7687243" y="5970866"/>
            <a:ext cx="2921134" cy="600452"/>
            <a:chOff x="7525887" y="5867400"/>
            <a:chExt cx="2921134" cy="600452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02000AC8-AA4F-7A4E-BD15-F42F1EBB01EB}"/>
                </a:ext>
              </a:extLst>
            </p:cNvPr>
            <p:cNvSpPr/>
            <p:nvPr/>
          </p:nvSpPr>
          <p:spPr>
            <a:xfrm>
              <a:off x="7525887" y="5867400"/>
              <a:ext cx="2921134" cy="600452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10831FE-EC90-424E-ADD4-2DF56A3EC9F0}"/>
                </a:ext>
              </a:extLst>
            </p:cNvPr>
            <p:cNvSpPr txBox="1"/>
            <p:nvPr/>
          </p:nvSpPr>
          <p:spPr>
            <a:xfrm>
              <a:off x="7588184" y="5967571"/>
              <a:ext cx="27965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The Space of All Images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054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CDBDF3-E486-5202-AD31-5056E07F507D}"/>
              </a:ext>
            </a:extLst>
          </p:cNvPr>
          <p:cNvGrpSpPr/>
          <p:nvPr/>
        </p:nvGrpSpPr>
        <p:grpSpPr>
          <a:xfrm>
            <a:off x="906232" y="1020871"/>
            <a:ext cx="3596690" cy="4870290"/>
            <a:chOff x="998093" y="1020871"/>
            <a:chExt cx="3596690" cy="487029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F60137B-8D46-9F4D-5A3D-5E02D7D74549}"/>
                </a:ext>
              </a:extLst>
            </p:cNvPr>
            <p:cNvSpPr/>
            <p:nvPr/>
          </p:nvSpPr>
          <p:spPr>
            <a:xfrm>
              <a:off x="998093" y="1020871"/>
              <a:ext cx="3596690" cy="418995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C930B8-063D-576F-606C-BC9E04BD7763}"/>
                </a:ext>
              </a:extLst>
            </p:cNvPr>
            <p:cNvSpPr txBox="1"/>
            <p:nvPr/>
          </p:nvSpPr>
          <p:spPr>
            <a:xfrm>
              <a:off x="1580816" y="5398718"/>
              <a:ext cx="243124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Random images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34DD0AD-010D-BFEB-1526-262F302477FE}"/>
              </a:ext>
            </a:extLst>
          </p:cNvPr>
          <p:cNvSpPr txBox="1"/>
          <p:nvPr/>
        </p:nvSpPr>
        <p:spPr>
          <a:xfrm>
            <a:off x="9817655" y="6426038"/>
            <a:ext cx="2341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concept: Steve Seitz</a:t>
            </a:r>
          </a:p>
        </p:txBody>
      </p:sp>
      <p:pic>
        <p:nvPicPr>
          <p:cNvPr id="1026" name="Picture 2" descr="white noise">
            <a:extLst>
              <a:ext uri="{FF2B5EF4-FFF2-40B4-BE49-F238E27FC236}">
                <a16:creationId xmlns:a16="http://schemas.microsoft.com/office/drawing/2014/main" id="{AC94E5EF-CA0B-DCA1-1640-B327AEF7A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6" r="51304" b="50498"/>
          <a:stretch/>
        </p:blipFill>
        <p:spPr bwMode="auto">
          <a:xfrm>
            <a:off x="3044469" y="2701425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hite noise">
            <a:extLst>
              <a:ext uri="{FF2B5EF4-FFF2-40B4-BE49-F238E27FC236}">
                <a16:creationId xmlns:a16="http://schemas.microsoft.com/office/drawing/2014/main" id="{FFC96349-1031-6A9B-4A3F-6BA8FA563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5" b="47535"/>
          <a:stretch/>
        </p:blipFill>
        <p:spPr bwMode="auto">
          <a:xfrm>
            <a:off x="1681883" y="1768780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white noise">
            <a:extLst>
              <a:ext uri="{FF2B5EF4-FFF2-40B4-BE49-F238E27FC236}">
                <a16:creationId xmlns:a16="http://schemas.microsoft.com/office/drawing/2014/main" id="{58BF9974-2204-2CC6-4DFB-365B84B91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5" r="47535"/>
          <a:stretch/>
        </p:blipFill>
        <p:spPr bwMode="auto">
          <a:xfrm>
            <a:off x="1587632" y="3373991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6C11452C-4DDC-828E-91A3-32298E91BE81}"/>
              </a:ext>
            </a:extLst>
          </p:cNvPr>
          <p:cNvSpPr/>
          <p:nvPr/>
        </p:nvSpPr>
        <p:spPr>
          <a:xfrm rot="21365172">
            <a:off x="5154124" y="2781811"/>
            <a:ext cx="2379945" cy="718222"/>
          </a:xfrm>
          <a:prstGeom prst="rightArrow">
            <a:avLst>
              <a:gd name="adj1" fmla="val 50000"/>
              <a:gd name="adj2" fmla="val 69282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134849-16EC-0D2C-68BE-BB307CD68D1D}"/>
              </a:ext>
            </a:extLst>
          </p:cNvPr>
          <p:cNvSpPr txBox="1"/>
          <p:nvPr/>
        </p:nvSpPr>
        <p:spPr>
          <a:xfrm rot="21360000">
            <a:off x="5198786" y="2409038"/>
            <a:ext cx="1869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Diffusion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2875CC6-9B10-947C-E822-CA2B69722497}"/>
              </a:ext>
            </a:extLst>
          </p:cNvPr>
          <p:cNvGrpSpPr/>
          <p:nvPr/>
        </p:nvGrpSpPr>
        <p:grpSpPr>
          <a:xfrm>
            <a:off x="7630789" y="472690"/>
            <a:ext cx="3522064" cy="4994674"/>
            <a:chOff x="7630789" y="472690"/>
            <a:chExt cx="3522064" cy="499467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CEFF758-73C8-EFF3-ABF5-3D2CFE0C6A41}"/>
                </a:ext>
              </a:extLst>
            </p:cNvPr>
            <p:cNvSpPr/>
            <p:nvPr/>
          </p:nvSpPr>
          <p:spPr>
            <a:xfrm rot="20265952">
              <a:off x="7630789" y="472690"/>
              <a:ext cx="3445318" cy="4198127"/>
            </a:xfrm>
            <a:custGeom>
              <a:avLst/>
              <a:gdLst>
                <a:gd name="connsiteX0" fmla="*/ 112382 w 3250247"/>
                <a:gd name="connsiteY0" fmla="*/ 834439 h 3960433"/>
                <a:gd name="connsiteX1" fmla="*/ 321932 w 3250247"/>
                <a:gd name="connsiteY1" fmla="*/ 53389 h 3960433"/>
                <a:gd name="connsiteX2" fmla="*/ 1623682 w 3250247"/>
                <a:gd name="connsiteY2" fmla="*/ 161339 h 3960433"/>
                <a:gd name="connsiteX3" fmla="*/ 1445882 w 3250247"/>
                <a:gd name="connsiteY3" fmla="*/ 904289 h 3960433"/>
                <a:gd name="connsiteX4" fmla="*/ 1674482 w 3250247"/>
                <a:gd name="connsiteY4" fmla="*/ 1609139 h 3960433"/>
                <a:gd name="connsiteX5" fmla="*/ 3204832 w 3250247"/>
                <a:gd name="connsiteY5" fmla="*/ 1856789 h 3960433"/>
                <a:gd name="connsiteX6" fmla="*/ 2595232 w 3250247"/>
                <a:gd name="connsiteY6" fmla="*/ 3812589 h 3960433"/>
                <a:gd name="connsiteX7" fmla="*/ 86982 w 3250247"/>
                <a:gd name="connsiteY7" fmla="*/ 3641139 h 3960433"/>
                <a:gd name="connsiteX8" fmla="*/ 582282 w 3250247"/>
                <a:gd name="connsiteY8" fmla="*/ 2199689 h 3960433"/>
                <a:gd name="connsiteX9" fmla="*/ 652132 w 3250247"/>
                <a:gd name="connsiteY9" fmla="*/ 1291639 h 3960433"/>
                <a:gd name="connsiteX10" fmla="*/ 112382 w 3250247"/>
                <a:gd name="connsiteY10" fmla="*/ 834439 h 396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0247" h="3960433">
                  <a:moveTo>
                    <a:pt x="112382" y="834439"/>
                  </a:moveTo>
                  <a:cubicBezTo>
                    <a:pt x="57349" y="628064"/>
                    <a:pt x="70049" y="165572"/>
                    <a:pt x="321932" y="53389"/>
                  </a:cubicBezTo>
                  <a:cubicBezTo>
                    <a:pt x="573815" y="-58794"/>
                    <a:pt x="1436357" y="19522"/>
                    <a:pt x="1623682" y="161339"/>
                  </a:cubicBezTo>
                  <a:cubicBezTo>
                    <a:pt x="1811007" y="303156"/>
                    <a:pt x="1437415" y="662989"/>
                    <a:pt x="1445882" y="904289"/>
                  </a:cubicBezTo>
                  <a:cubicBezTo>
                    <a:pt x="1454349" y="1145589"/>
                    <a:pt x="1381324" y="1450389"/>
                    <a:pt x="1674482" y="1609139"/>
                  </a:cubicBezTo>
                  <a:cubicBezTo>
                    <a:pt x="1967640" y="1767889"/>
                    <a:pt x="3051374" y="1489547"/>
                    <a:pt x="3204832" y="1856789"/>
                  </a:cubicBezTo>
                  <a:cubicBezTo>
                    <a:pt x="3358290" y="2224031"/>
                    <a:pt x="3114873" y="3515197"/>
                    <a:pt x="2595232" y="3812589"/>
                  </a:cubicBezTo>
                  <a:cubicBezTo>
                    <a:pt x="2075591" y="4109981"/>
                    <a:pt x="422474" y="3909956"/>
                    <a:pt x="86982" y="3641139"/>
                  </a:cubicBezTo>
                  <a:cubicBezTo>
                    <a:pt x="-248510" y="3372322"/>
                    <a:pt x="488090" y="2591272"/>
                    <a:pt x="582282" y="2199689"/>
                  </a:cubicBezTo>
                  <a:cubicBezTo>
                    <a:pt x="676474" y="1808106"/>
                    <a:pt x="728332" y="1521297"/>
                    <a:pt x="652132" y="1291639"/>
                  </a:cubicBezTo>
                  <a:cubicBezTo>
                    <a:pt x="575932" y="1061981"/>
                    <a:pt x="167415" y="1040814"/>
                    <a:pt x="112382" y="83443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9A4525-286B-01D9-2A32-3F2FA2529F9C}"/>
                </a:ext>
              </a:extLst>
            </p:cNvPr>
            <p:cNvSpPr txBox="1"/>
            <p:nvPr/>
          </p:nvSpPr>
          <p:spPr>
            <a:xfrm>
              <a:off x="7822005" y="4974921"/>
              <a:ext cx="333084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Manifold of cat images</a:t>
              </a:r>
            </a:p>
          </p:txBody>
        </p:sp>
        <p:pic>
          <p:nvPicPr>
            <p:cNvPr id="12" name="Picture 11" descr="A close up of a cat with green eyes&#10;&#10;Description automatically generated">
              <a:extLst>
                <a:ext uri="{FF2B5EF4-FFF2-40B4-BE49-F238E27FC236}">
                  <a16:creationId xmlns:a16="http://schemas.microsoft.com/office/drawing/2014/main" id="{6216CA5A-4E3A-E939-F2DC-8B837A0B7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802" r="18014"/>
            <a:stretch/>
          </p:blipFill>
          <p:spPr>
            <a:xfrm>
              <a:off x="8572495" y="2450508"/>
              <a:ext cx="742127" cy="766649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 descr="A cat sitting on top of a building&#10;&#10;Description automatically generated">
              <a:extLst>
                <a:ext uri="{FF2B5EF4-FFF2-40B4-BE49-F238E27FC236}">
                  <a16:creationId xmlns:a16="http://schemas.microsoft.com/office/drawing/2014/main" id="{04C0044E-CB49-CD3D-E495-8CA363FB6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194" r="6378"/>
            <a:stretch/>
          </p:blipFill>
          <p:spPr>
            <a:xfrm>
              <a:off x="9739093" y="2208491"/>
              <a:ext cx="807921" cy="100866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 descr="A cat sitting on the ground&#10;&#10;Description automatically generated">
              <a:extLst>
                <a:ext uri="{FF2B5EF4-FFF2-40B4-BE49-F238E27FC236}">
                  <a16:creationId xmlns:a16="http://schemas.microsoft.com/office/drawing/2014/main" id="{1902B94E-89A5-D376-DBC6-A81CF0554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534" t="8539" b="16842"/>
            <a:stretch/>
          </p:blipFill>
          <p:spPr>
            <a:xfrm>
              <a:off x="7773121" y="1201273"/>
              <a:ext cx="742126" cy="83461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 descr="A cat lying on the ground&#10;&#10;Description automatically generated">
              <a:extLst>
                <a:ext uri="{FF2B5EF4-FFF2-40B4-BE49-F238E27FC236}">
                  <a16:creationId xmlns:a16="http://schemas.microsoft.com/office/drawing/2014/main" id="{310967DA-303A-19C7-2934-F1B623C0F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66557" y="3485269"/>
              <a:ext cx="815410" cy="61077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8411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CDBDF3-E486-5202-AD31-5056E07F507D}"/>
              </a:ext>
            </a:extLst>
          </p:cNvPr>
          <p:cNvGrpSpPr/>
          <p:nvPr/>
        </p:nvGrpSpPr>
        <p:grpSpPr>
          <a:xfrm>
            <a:off x="906232" y="1020871"/>
            <a:ext cx="3596690" cy="4870290"/>
            <a:chOff x="998093" y="1020871"/>
            <a:chExt cx="3596690" cy="487029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F60137B-8D46-9F4D-5A3D-5E02D7D74549}"/>
                </a:ext>
              </a:extLst>
            </p:cNvPr>
            <p:cNvSpPr/>
            <p:nvPr/>
          </p:nvSpPr>
          <p:spPr>
            <a:xfrm>
              <a:off x="998093" y="1020871"/>
              <a:ext cx="3596690" cy="418995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C930B8-063D-576F-606C-BC9E04BD7763}"/>
                </a:ext>
              </a:extLst>
            </p:cNvPr>
            <p:cNvSpPr txBox="1"/>
            <p:nvPr/>
          </p:nvSpPr>
          <p:spPr>
            <a:xfrm>
              <a:off x="1580816" y="5398718"/>
              <a:ext cx="243124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Random images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34DD0AD-010D-BFEB-1526-262F302477FE}"/>
              </a:ext>
            </a:extLst>
          </p:cNvPr>
          <p:cNvSpPr txBox="1"/>
          <p:nvPr/>
        </p:nvSpPr>
        <p:spPr>
          <a:xfrm>
            <a:off x="9817655" y="6426038"/>
            <a:ext cx="2341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concept: Steve Seitz</a:t>
            </a:r>
          </a:p>
        </p:txBody>
      </p:sp>
      <p:pic>
        <p:nvPicPr>
          <p:cNvPr id="1026" name="Picture 2" descr="white noise">
            <a:extLst>
              <a:ext uri="{FF2B5EF4-FFF2-40B4-BE49-F238E27FC236}">
                <a16:creationId xmlns:a16="http://schemas.microsoft.com/office/drawing/2014/main" id="{AC94E5EF-CA0B-DCA1-1640-B327AEF7A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6" r="51304" b="50498"/>
          <a:stretch/>
        </p:blipFill>
        <p:spPr bwMode="auto">
          <a:xfrm>
            <a:off x="3044469" y="2701425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white noise">
            <a:extLst>
              <a:ext uri="{FF2B5EF4-FFF2-40B4-BE49-F238E27FC236}">
                <a16:creationId xmlns:a16="http://schemas.microsoft.com/office/drawing/2014/main" id="{FFC96349-1031-6A9B-4A3F-6BA8FA563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5" b="47535"/>
          <a:stretch/>
        </p:blipFill>
        <p:spPr bwMode="auto">
          <a:xfrm>
            <a:off x="1681883" y="1768780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white noise">
            <a:extLst>
              <a:ext uri="{FF2B5EF4-FFF2-40B4-BE49-F238E27FC236}">
                <a16:creationId xmlns:a16="http://schemas.microsoft.com/office/drawing/2014/main" id="{58BF9974-2204-2CC6-4DFB-365B84B91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5" r="47535"/>
          <a:stretch/>
        </p:blipFill>
        <p:spPr bwMode="auto">
          <a:xfrm>
            <a:off x="1587632" y="3373991"/>
            <a:ext cx="1031464" cy="1031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2875CC6-9B10-947C-E822-CA2B69722497}"/>
              </a:ext>
            </a:extLst>
          </p:cNvPr>
          <p:cNvGrpSpPr/>
          <p:nvPr/>
        </p:nvGrpSpPr>
        <p:grpSpPr>
          <a:xfrm>
            <a:off x="7630789" y="472690"/>
            <a:ext cx="3522064" cy="4994674"/>
            <a:chOff x="7630789" y="472690"/>
            <a:chExt cx="3522064" cy="499467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CEFF758-73C8-EFF3-ABF5-3D2CFE0C6A41}"/>
                </a:ext>
              </a:extLst>
            </p:cNvPr>
            <p:cNvSpPr/>
            <p:nvPr/>
          </p:nvSpPr>
          <p:spPr>
            <a:xfrm rot="20265952">
              <a:off x="7630789" y="472690"/>
              <a:ext cx="3445318" cy="4198127"/>
            </a:xfrm>
            <a:custGeom>
              <a:avLst/>
              <a:gdLst>
                <a:gd name="connsiteX0" fmla="*/ 112382 w 3250247"/>
                <a:gd name="connsiteY0" fmla="*/ 834439 h 3960433"/>
                <a:gd name="connsiteX1" fmla="*/ 321932 w 3250247"/>
                <a:gd name="connsiteY1" fmla="*/ 53389 h 3960433"/>
                <a:gd name="connsiteX2" fmla="*/ 1623682 w 3250247"/>
                <a:gd name="connsiteY2" fmla="*/ 161339 h 3960433"/>
                <a:gd name="connsiteX3" fmla="*/ 1445882 w 3250247"/>
                <a:gd name="connsiteY3" fmla="*/ 904289 h 3960433"/>
                <a:gd name="connsiteX4" fmla="*/ 1674482 w 3250247"/>
                <a:gd name="connsiteY4" fmla="*/ 1609139 h 3960433"/>
                <a:gd name="connsiteX5" fmla="*/ 3204832 w 3250247"/>
                <a:gd name="connsiteY5" fmla="*/ 1856789 h 3960433"/>
                <a:gd name="connsiteX6" fmla="*/ 2595232 w 3250247"/>
                <a:gd name="connsiteY6" fmla="*/ 3812589 h 3960433"/>
                <a:gd name="connsiteX7" fmla="*/ 86982 w 3250247"/>
                <a:gd name="connsiteY7" fmla="*/ 3641139 h 3960433"/>
                <a:gd name="connsiteX8" fmla="*/ 582282 w 3250247"/>
                <a:gd name="connsiteY8" fmla="*/ 2199689 h 3960433"/>
                <a:gd name="connsiteX9" fmla="*/ 652132 w 3250247"/>
                <a:gd name="connsiteY9" fmla="*/ 1291639 h 3960433"/>
                <a:gd name="connsiteX10" fmla="*/ 112382 w 3250247"/>
                <a:gd name="connsiteY10" fmla="*/ 834439 h 396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0247" h="3960433">
                  <a:moveTo>
                    <a:pt x="112382" y="834439"/>
                  </a:moveTo>
                  <a:cubicBezTo>
                    <a:pt x="57349" y="628064"/>
                    <a:pt x="70049" y="165572"/>
                    <a:pt x="321932" y="53389"/>
                  </a:cubicBezTo>
                  <a:cubicBezTo>
                    <a:pt x="573815" y="-58794"/>
                    <a:pt x="1436357" y="19522"/>
                    <a:pt x="1623682" y="161339"/>
                  </a:cubicBezTo>
                  <a:cubicBezTo>
                    <a:pt x="1811007" y="303156"/>
                    <a:pt x="1437415" y="662989"/>
                    <a:pt x="1445882" y="904289"/>
                  </a:cubicBezTo>
                  <a:cubicBezTo>
                    <a:pt x="1454349" y="1145589"/>
                    <a:pt x="1381324" y="1450389"/>
                    <a:pt x="1674482" y="1609139"/>
                  </a:cubicBezTo>
                  <a:cubicBezTo>
                    <a:pt x="1967640" y="1767889"/>
                    <a:pt x="3051374" y="1489547"/>
                    <a:pt x="3204832" y="1856789"/>
                  </a:cubicBezTo>
                  <a:cubicBezTo>
                    <a:pt x="3358290" y="2224031"/>
                    <a:pt x="3114873" y="3515197"/>
                    <a:pt x="2595232" y="3812589"/>
                  </a:cubicBezTo>
                  <a:cubicBezTo>
                    <a:pt x="2075591" y="4109981"/>
                    <a:pt x="422474" y="3909956"/>
                    <a:pt x="86982" y="3641139"/>
                  </a:cubicBezTo>
                  <a:cubicBezTo>
                    <a:pt x="-248510" y="3372322"/>
                    <a:pt x="488090" y="2591272"/>
                    <a:pt x="582282" y="2199689"/>
                  </a:cubicBezTo>
                  <a:cubicBezTo>
                    <a:pt x="676474" y="1808106"/>
                    <a:pt x="728332" y="1521297"/>
                    <a:pt x="652132" y="1291639"/>
                  </a:cubicBezTo>
                  <a:cubicBezTo>
                    <a:pt x="575932" y="1061981"/>
                    <a:pt x="167415" y="1040814"/>
                    <a:pt x="112382" y="83443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9A4525-286B-01D9-2A32-3F2FA2529F9C}"/>
                </a:ext>
              </a:extLst>
            </p:cNvPr>
            <p:cNvSpPr txBox="1"/>
            <p:nvPr/>
          </p:nvSpPr>
          <p:spPr>
            <a:xfrm>
              <a:off x="7822005" y="4974921"/>
              <a:ext cx="333084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Manifold of cat images</a:t>
              </a:r>
            </a:p>
          </p:txBody>
        </p:sp>
        <p:pic>
          <p:nvPicPr>
            <p:cNvPr id="12" name="Picture 11" descr="A close up of a cat with green eyes&#10;&#10;Description automatically generated">
              <a:extLst>
                <a:ext uri="{FF2B5EF4-FFF2-40B4-BE49-F238E27FC236}">
                  <a16:creationId xmlns:a16="http://schemas.microsoft.com/office/drawing/2014/main" id="{6216CA5A-4E3A-E939-F2DC-8B837A0B7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802" r="18014"/>
            <a:stretch/>
          </p:blipFill>
          <p:spPr>
            <a:xfrm>
              <a:off x="8572495" y="2450508"/>
              <a:ext cx="742127" cy="766649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 descr="A cat sitting on top of a building&#10;&#10;Description automatically generated">
              <a:extLst>
                <a:ext uri="{FF2B5EF4-FFF2-40B4-BE49-F238E27FC236}">
                  <a16:creationId xmlns:a16="http://schemas.microsoft.com/office/drawing/2014/main" id="{04C0044E-CB49-CD3D-E495-8CA363FB6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194" r="6378"/>
            <a:stretch/>
          </p:blipFill>
          <p:spPr>
            <a:xfrm>
              <a:off x="9739093" y="2208491"/>
              <a:ext cx="807921" cy="100866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 descr="A cat sitting on the ground&#10;&#10;Description automatically generated">
              <a:extLst>
                <a:ext uri="{FF2B5EF4-FFF2-40B4-BE49-F238E27FC236}">
                  <a16:creationId xmlns:a16="http://schemas.microsoft.com/office/drawing/2014/main" id="{1902B94E-89A5-D376-DBC6-A81CF0554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534" t="8539" b="16842"/>
            <a:stretch/>
          </p:blipFill>
          <p:spPr>
            <a:xfrm>
              <a:off x="7773121" y="1201273"/>
              <a:ext cx="742126" cy="83461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 descr="A cat lying on the ground&#10;&#10;Description automatically generated">
              <a:extLst>
                <a:ext uri="{FF2B5EF4-FFF2-40B4-BE49-F238E27FC236}">
                  <a16:creationId xmlns:a16="http://schemas.microsoft.com/office/drawing/2014/main" id="{310967DA-303A-19C7-2934-F1B623C0F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66557" y="3485269"/>
              <a:ext cx="815410" cy="61077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2E5D8D9-455D-2FB7-86AD-E4F8603623A1}"/>
              </a:ext>
            </a:extLst>
          </p:cNvPr>
          <p:cNvCxnSpPr>
            <a:cxnSpLocks/>
          </p:cNvCxnSpPr>
          <p:nvPr/>
        </p:nvCxnSpPr>
        <p:spPr>
          <a:xfrm flipV="1">
            <a:off x="4927600" y="2895600"/>
            <a:ext cx="2692400" cy="4000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F61AC2A-6869-8351-F407-C9075CC57F2B}"/>
              </a:ext>
            </a:extLst>
          </p:cNvPr>
          <p:cNvSpPr txBox="1"/>
          <p:nvPr/>
        </p:nvSpPr>
        <p:spPr>
          <a:xfrm>
            <a:off x="4579495" y="3360775"/>
            <a:ext cx="3269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Forward mapping (noise to cats) is hard</a:t>
            </a:r>
          </a:p>
        </p:txBody>
      </p:sp>
    </p:spTree>
    <p:extLst>
      <p:ext uri="{BB962C8B-B14F-4D97-AF65-F5344CB8AC3E}">
        <p14:creationId xmlns:p14="http://schemas.microsoft.com/office/powerpoint/2010/main" val="16667497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8.0.1621"/>
  <p:tag name="SLIDO_PRESENTATION_ID" val="00000000-0000-0000-0000-000000000000"/>
  <p:tag name="SLIDO_EVENT_UUID" val="d9bcbcd4-fecb-4117-9807-8e06b1b415e8"/>
  <p:tag name="SLIDO_EVENT_SECTION_UUID" val="bfd3262e-d84d-4d51-a306-bd86cab2a73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19083</TotalTime>
  <Words>864</Words>
  <Application>Microsoft Office PowerPoint</Application>
  <PresentationFormat>Widescreen</PresentationFormat>
  <Paragraphs>149</Paragraphs>
  <Slides>35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Myriad Pro</vt:lpstr>
      <vt:lpstr>Office Theme</vt:lpstr>
      <vt:lpstr>Quiz 10 (on Canvas)</vt:lpstr>
      <vt:lpstr>Diffusion models</vt:lpstr>
      <vt:lpstr>Announcements</vt:lpstr>
      <vt:lpstr>Readings</vt:lpstr>
      <vt:lpstr>Last time: GANs</vt:lpstr>
      <vt:lpstr>Recall: The Space of All Images</vt:lpstr>
      <vt:lpstr>Recall: Natural Image Manifolds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Denoising diffusion neural network</vt:lpstr>
      <vt:lpstr>Generating new images</vt:lpstr>
      <vt:lpstr>PowerPoint Presentation</vt:lpstr>
      <vt:lpstr>Idea 1: add a text label as conditioning</vt:lpstr>
      <vt:lpstr>Idea 1: add a text label as conditioning</vt:lpstr>
      <vt:lpstr>Idea 2: condition using large language model</vt:lpstr>
      <vt:lpstr>Training on images + captions</vt:lpstr>
      <vt:lpstr>DALL-E 2</vt:lpstr>
      <vt:lpstr>Imagen</vt:lpstr>
      <vt:lpstr>Other applications of diffusion models</vt:lpstr>
      <vt:lpstr>Other applications of diffusion models</vt:lpstr>
      <vt:lpstr>Other applications of diffusion models</vt:lpstr>
      <vt:lpstr>DreamFusion: Text-to-3D using 2D Diffusion</vt:lpstr>
      <vt:lpstr>PowerPoint Presentation</vt:lpstr>
      <vt:lpstr>Comparison with GANs</vt:lpstr>
      <vt:lpstr>Text-to-image model zoo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Abe Davis</dc:creator>
  <cp:lastModifiedBy>Noah Snavely</cp:lastModifiedBy>
  <cp:revision>405</cp:revision>
  <dcterms:created xsi:type="dcterms:W3CDTF">2020-04-21T19:04:00Z</dcterms:created>
  <dcterms:modified xsi:type="dcterms:W3CDTF">2023-05-04T20:26:56Z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0.18.0.1621</vt:lpwstr>
  </property>
</Properties>
</file>