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Lst>
  <p:notesMasterIdLst>
    <p:notesMasterId r:id="rId69"/>
  </p:notesMasterIdLst>
  <p:handoutMasterIdLst>
    <p:handoutMasterId r:id="rId70"/>
  </p:handoutMasterIdLst>
  <p:sldIdLst>
    <p:sldId id="503" r:id="rId3"/>
    <p:sldId id="1049" r:id="rId4"/>
    <p:sldId id="1636" r:id="rId5"/>
    <p:sldId id="1572" r:id="rId6"/>
    <p:sldId id="1530" r:id="rId7"/>
    <p:sldId id="1532" r:id="rId8"/>
    <p:sldId id="1533" r:id="rId9"/>
    <p:sldId id="1534" r:id="rId10"/>
    <p:sldId id="1478" r:id="rId11"/>
    <p:sldId id="1479" r:id="rId12"/>
    <p:sldId id="1480" r:id="rId13"/>
    <p:sldId id="1518" r:id="rId14"/>
    <p:sldId id="1574" r:id="rId15"/>
    <p:sldId id="1519" r:id="rId16"/>
    <p:sldId id="1517" r:id="rId17"/>
    <p:sldId id="1481" r:id="rId18"/>
    <p:sldId id="1486" r:id="rId19"/>
    <p:sldId id="1487" r:id="rId20"/>
    <p:sldId id="1488" r:id="rId21"/>
    <p:sldId id="1489" r:id="rId22"/>
    <p:sldId id="1490" r:id="rId23"/>
    <p:sldId id="1491" r:id="rId24"/>
    <p:sldId id="1492" r:id="rId25"/>
    <p:sldId id="1493" r:id="rId26"/>
    <p:sldId id="1494" r:id="rId27"/>
    <p:sldId id="1649" r:id="rId28"/>
    <p:sldId id="1577" r:id="rId29"/>
    <p:sldId id="1654" r:id="rId30"/>
    <p:sldId id="1528" r:id="rId31"/>
    <p:sldId id="1497" r:id="rId32"/>
    <p:sldId id="1498" r:id="rId33"/>
    <p:sldId id="1643" r:id="rId34"/>
    <p:sldId id="1644" r:id="rId35"/>
    <p:sldId id="1645" r:id="rId36"/>
    <p:sldId id="1575" r:id="rId37"/>
    <p:sldId id="1634" r:id="rId38"/>
    <p:sldId id="1625" r:id="rId39"/>
    <p:sldId id="1573" r:id="rId40"/>
    <p:sldId id="1632" r:id="rId41"/>
    <p:sldId id="1499" r:id="rId42"/>
    <p:sldId id="1639" r:id="rId43"/>
    <p:sldId id="1640" r:id="rId44"/>
    <p:sldId id="1641" r:id="rId45"/>
    <p:sldId id="1642" r:id="rId46"/>
    <p:sldId id="1500" r:id="rId47"/>
    <p:sldId id="1501" r:id="rId48"/>
    <p:sldId id="1535" r:id="rId49"/>
    <p:sldId id="1536" r:id="rId50"/>
    <p:sldId id="1537" r:id="rId51"/>
    <p:sldId id="1538" r:id="rId52"/>
    <p:sldId id="1539" r:id="rId53"/>
    <p:sldId id="1540" r:id="rId54"/>
    <p:sldId id="1543" r:id="rId55"/>
    <p:sldId id="1544" r:id="rId56"/>
    <p:sldId id="1626" r:id="rId57"/>
    <p:sldId id="1627" r:id="rId58"/>
    <p:sldId id="1650" r:id="rId59"/>
    <p:sldId id="1651" r:id="rId60"/>
    <p:sldId id="1652" r:id="rId61"/>
    <p:sldId id="1630" r:id="rId62"/>
    <p:sldId id="1551" r:id="rId63"/>
    <p:sldId id="1608" r:id="rId64"/>
    <p:sldId id="1638" r:id="rId65"/>
    <p:sldId id="1631" r:id="rId66"/>
    <p:sldId id="1515" r:id="rId67"/>
    <p:sldId id="1553" r:id="rId68"/>
  </p:sldIdLst>
  <p:sldSz cx="12192000" cy="6858000"/>
  <p:notesSz cx="7010400" cy="92964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CC00"/>
    <a:srgbClr val="3333FF"/>
    <a:srgbClr val="000099"/>
    <a:srgbClr val="800000"/>
    <a:srgbClr val="00FF00"/>
    <a:srgbClr val="FFFFFF"/>
    <a:srgbClr val="FF66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autoAdjust="0"/>
    <p:restoredTop sz="94444" autoAdjust="0"/>
  </p:normalViewPr>
  <p:slideViewPr>
    <p:cSldViewPr snapToGrid="0">
      <p:cViewPr varScale="1">
        <p:scale>
          <a:sx n="60" d="100"/>
          <a:sy n="60" d="100"/>
        </p:scale>
        <p:origin x="440" y="28"/>
      </p:cViewPr>
      <p:guideLst>
        <p:guide orient="horz" pos="2160"/>
        <p:guide pos="3840"/>
      </p:guideLst>
    </p:cSldViewPr>
  </p:slideViewPr>
  <p:outlineViewPr>
    <p:cViewPr>
      <p:scale>
        <a:sx n="33" d="100"/>
        <a:sy n="33" d="100"/>
      </p:scale>
      <p:origin x="0" y="606"/>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66" d="100"/>
        <a:sy n="66" d="100"/>
      </p:scale>
      <p:origin x="0" y="18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ags" Target="tags/tag1.xml"/></Relationships>
</file>

<file path=ppt/_rels/viewProps.xml.rels><?xml version="1.0" encoding="UTF-8" standalone="yes"?>
<Relationships xmlns="http://schemas.openxmlformats.org/package/2006/relationships"><Relationship Id="rId3" Type="http://schemas.openxmlformats.org/officeDocument/2006/relationships/slide" Target="slides/slide18.xml"/><Relationship Id="rId7" Type="http://schemas.openxmlformats.org/officeDocument/2006/relationships/slide" Target="slides/slide31.xml"/><Relationship Id="rId2" Type="http://schemas.openxmlformats.org/officeDocument/2006/relationships/slide" Target="slides/slide17.xml"/><Relationship Id="rId1" Type="http://schemas.openxmlformats.org/officeDocument/2006/relationships/slide" Target="slides/slide16.xml"/><Relationship Id="rId6" Type="http://schemas.openxmlformats.org/officeDocument/2006/relationships/slide" Target="slides/slide26.xml"/><Relationship Id="rId5" Type="http://schemas.openxmlformats.org/officeDocument/2006/relationships/slide" Target="slides/slide20.xml"/><Relationship Id="rId4"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3/16/2023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640678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3/16/2023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1701025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5</a:t>
            </a:fld>
            <a:endParaRPr lang="en-US"/>
          </a:p>
        </p:txBody>
      </p:sp>
    </p:spTree>
    <p:extLst>
      <p:ext uri="{BB962C8B-B14F-4D97-AF65-F5344CB8AC3E}">
        <p14:creationId xmlns:p14="http://schemas.microsoft.com/office/powerpoint/2010/main" val="3796737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937EDC-1097-45C1-8740-F96D596B6AFA}" type="slidenum">
              <a:rPr lang="en-US">
                <a:solidFill>
                  <a:prstClr val="black"/>
                </a:solidFill>
              </a:rPr>
              <a:pPr/>
              <a:t>17</a:t>
            </a:fld>
            <a:endParaRPr lang="en-US">
              <a:solidFill>
                <a:prstClr val="black"/>
              </a:solidFill>
            </a:endParaRPr>
          </a:p>
        </p:txBody>
      </p:sp>
      <p:sp>
        <p:nvSpPr>
          <p:cNvPr id="450562" name="Rectangle 2"/>
          <p:cNvSpPr>
            <a:spLocks noGrp="1" noRot="1" noChangeAspect="1" noChangeArrowheads="1" noTextEdit="1"/>
          </p:cNvSpPr>
          <p:nvPr>
            <p:ph type="sldImg"/>
          </p:nvPr>
        </p:nvSpPr>
        <p:spPr>
          <a:xfrm>
            <a:off x="406400" y="696913"/>
            <a:ext cx="6197600" cy="3486150"/>
          </a:xfrm>
          <a:ln/>
        </p:spPr>
      </p:sp>
      <p:sp>
        <p:nvSpPr>
          <p:cNvPr id="450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971747-FD20-410B-98E5-5D430AC87FDA}" type="slidenum">
              <a:rPr lang="en-US">
                <a:solidFill>
                  <a:prstClr val="black"/>
                </a:solidFill>
              </a:rPr>
              <a:pPr/>
              <a:t>18</a:t>
            </a:fld>
            <a:endParaRPr lang="en-US">
              <a:solidFill>
                <a:prstClr val="black"/>
              </a:solidFill>
            </a:endParaRPr>
          </a:p>
        </p:txBody>
      </p:sp>
      <p:sp>
        <p:nvSpPr>
          <p:cNvPr id="451586" name="Rectangle 2"/>
          <p:cNvSpPr>
            <a:spLocks noGrp="1" noRot="1" noChangeAspect="1" noChangeArrowheads="1" noTextEdit="1"/>
          </p:cNvSpPr>
          <p:nvPr>
            <p:ph type="sldImg"/>
          </p:nvPr>
        </p:nvSpPr>
        <p:spPr>
          <a:xfrm>
            <a:off x="406400" y="696913"/>
            <a:ext cx="6197600" cy="3486150"/>
          </a:xfrm>
          <a:ln/>
        </p:spPr>
      </p:sp>
      <p:sp>
        <p:nvSpPr>
          <p:cNvPr id="451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A4087-4294-419A-BBF1-5A9B0DDEA7DC}" type="slidenum">
              <a:rPr lang="en-US">
                <a:solidFill>
                  <a:prstClr val="black"/>
                </a:solidFill>
              </a:rPr>
              <a:pPr/>
              <a:t>19</a:t>
            </a:fld>
            <a:endParaRPr lang="en-US">
              <a:solidFill>
                <a:prstClr val="black"/>
              </a:solidFill>
            </a:endParaRPr>
          </a:p>
        </p:txBody>
      </p:sp>
      <p:sp>
        <p:nvSpPr>
          <p:cNvPr id="452610" name="Rectangle 2"/>
          <p:cNvSpPr>
            <a:spLocks noGrp="1" noRot="1" noChangeAspect="1" noChangeArrowheads="1" noTextEdit="1"/>
          </p:cNvSpPr>
          <p:nvPr>
            <p:ph type="sldImg"/>
          </p:nvPr>
        </p:nvSpPr>
        <p:spPr>
          <a:xfrm>
            <a:off x="406400" y="696913"/>
            <a:ext cx="6197600" cy="3486150"/>
          </a:xfrm>
          <a:ln/>
        </p:spPr>
      </p:sp>
      <p:sp>
        <p:nvSpPr>
          <p:cNvPr id="452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14081-9418-41C5-A52D-9D37BBABC423}" type="slidenum">
              <a:rPr lang="en-US">
                <a:solidFill>
                  <a:prstClr val="black"/>
                </a:solidFill>
              </a:rPr>
              <a:pPr/>
              <a:t>20</a:t>
            </a:fld>
            <a:endParaRPr lang="en-US">
              <a:solidFill>
                <a:prstClr val="black"/>
              </a:solidFill>
            </a:endParaRPr>
          </a:p>
        </p:txBody>
      </p:sp>
      <p:sp>
        <p:nvSpPr>
          <p:cNvPr id="453634" name="Rectangle 2"/>
          <p:cNvSpPr>
            <a:spLocks noGrp="1" noRot="1" noChangeAspect="1" noChangeArrowheads="1" noTextEdit="1"/>
          </p:cNvSpPr>
          <p:nvPr>
            <p:ph type="sldImg"/>
          </p:nvPr>
        </p:nvSpPr>
        <p:spPr>
          <a:xfrm>
            <a:off x="406400" y="696913"/>
            <a:ext cx="6197600" cy="3486150"/>
          </a:xfrm>
          <a:ln/>
        </p:spPr>
      </p:sp>
      <p:sp>
        <p:nvSpPr>
          <p:cNvPr id="453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9E730-CC80-4B6B-9315-A61F66C1AABC}" type="slidenum">
              <a:rPr lang="en-US">
                <a:solidFill>
                  <a:prstClr val="black"/>
                </a:solidFill>
              </a:rPr>
              <a:pPr/>
              <a:t>21</a:t>
            </a:fld>
            <a:endParaRPr lang="en-US">
              <a:solidFill>
                <a:prstClr val="black"/>
              </a:solidFill>
            </a:endParaRPr>
          </a:p>
        </p:txBody>
      </p:sp>
      <p:sp>
        <p:nvSpPr>
          <p:cNvPr id="454658" name="Rectangle 2"/>
          <p:cNvSpPr>
            <a:spLocks noGrp="1" noRot="1" noChangeAspect="1" noChangeArrowheads="1" noTextEdit="1"/>
          </p:cNvSpPr>
          <p:nvPr>
            <p:ph type="sldImg"/>
          </p:nvPr>
        </p:nvSpPr>
        <p:spPr>
          <a:xfrm>
            <a:off x="406400" y="696913"/>
            <a:ext cx="6197600" cy="3486150"/>
          </a:xfrm>
          <a:ln/>
        </p:spPr>
      </p:sp>
      <p:sp>
        <p:nvSpPr>
          <p:cNvPr id="454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57B0A0-1CDF-44A4-9653-1E9322133F88}" type="slidenum">
              <a:rPr lang="en-US">
                <a:solidFill>
                  <a:prstClr val="black"/>
                </a:solidFill>
              </a:rPr>
              <a:pPr/>
              <a:t>22</a:t>
            </a:fld>
            <a:endParaRPr lang="en-US">
              <a:solidFill>
                <a:prstClr val="black"/>
              </a:solidFill>
            </a:endParaRPr>
          </a:p>
        </p:txBody>
      </p:sp>
      <p:sp>
        <p:nvSpPr>
          <p:cNvPr id="455682" name="Rectangle 2"/>
          <p:cNvSpPr>
            <a:spLocks noGrp="1" noRot="1" noChangeAspect="1" noChangeArrowheads="1" noTextEdit="1"/>
          </p:cNvSpPr>
          <p:nvPr>
            <p:ph type="sldImg"/>
          </p:nvPr>
        </p:nvSpPr>
        <p:spPr>
          <a:xfrm>
            <a:off x="406400" y="696913"/>
            <a:ext cx="6197600" cy="3486150"/>
          </a:xfrm>
          <a:ln/>
        </p:spPr>
      </p:sp>
      <p:sp>
        <p:nvSpPr>
          <p:cNvPr id="455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376E67-1ED4-4B3E-B0D5-B7BA3CFFACFA}" type="slidenum">
              <a:rPr lang="en-US">
                <a:solidFill>
                  <a:prstClr val="black"/>
                </a:solidFill>
              </a:rPr>
              <a:pPr/>
              <a:t>23</a:t>
            </a:fld>
            <a:endParaRPr lang="en-US">
              <a:solidFill>
                <a:prstClr val="black"/>
              </a:solidFill>
            </a:endParaRPr>
          </a:p>
        </p:txBody>
      </p:sp>
      <p:sp>
        <p:nvSpPr>
          <p:cNvPr id="456706" name="Rectangle 2"/>
          <p:cNvSpPr>
            <a:spLocks noGrp="1" noRot="1" noChangeAspect="1" noChangeArrowheads="1" noTextEdit="1"/>
          </p:cNvSpPr>
          <p:nvPr>
            <p:ph type="sldImg"/>
          </p:nvPr>
        </p:nvSpPr>
        <p:spPr>
          <a:xfrm>
            <a:off x="406400" y="696913"/>
            <a:ext cx="6197600" cy="3486150"/>
          </a:xfrm>
          <a:ln/>
        </p:spPr>
      </p:sp>
      <p:sp>
        <p:nvSpPr>
          <p:cNvPr id="456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5AE230-FA47-4E34-A410-97E03B797D70}" type="slidenum">
              <a:rPr lang="en-US">
                <a:solidFill>
                  <a:prstClr val="black"/>
                </a:solidFill>
              </a:rPr>
              <a:pPr/>
              <a:t>24</a:t>
            </a:fld>
            <a:endParaRPr lang="en-US">
              <a:solidFill>
                <a:prstClr val="black"/>
              </a:solidFill>
            </a:endParaRPr>
          </a:p>
        </p:txBody>
      </p:sp>
      <p:sp>
        <p:nvSpPr>
          <p:cNvPr id="457730" name="Rectangle 2"/>
          <p:cNvSpPr>
            <a:spLocks noGrp="1" noRot="1" noChangeAspect="1" noChangeArrowheads="1" noTextEdit="1"/>
          </p:cNvSpPr>
          <p:nvPr>
            <p:ph type="sldImg"/>
          </p:nvPr>
        </p:nvSpPr>
        <p:spPr>
          <a:xfrm>
            <a:off x="406400" y="696913"/>
            <a:ext cx="6197600" cy="3486150"/>
          </a:xfrm>
          <a:ln/>
        </p:spPr>
      </p:sp>
      <p:sp>
        <p:nvSpPr>
          <p:cNvPr id="457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323B11-8C12-4628-865D-2D3F411F74DA}" type="slidenum">
              <a:rPr lang="en-US">
                <a:solidFill>
                  <a:prstClr val="black"/>
                </a:solidFill>
              </a:rPr>
              <a:pPr/>
              <a:t>25</a:t>
            </a:fld>
            <a:endParaRPr lang="en-US">
              <a:solidFill>
                <a:prstClr val="black"/>
              </a:solidFill>
            </a:endParaRPr>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060B8C-1604-4ABF-BD2C-5B5B9EF15887}" type="slidenum">
              <a:rPr lang="en-US">
                <a:solidFill>
                  <a:prstClr val="black"/>
                </a:solidFill>
              </a:rPr>
              <a:pPr/>
              <a:t>26</a:t>
            </a:fld>
            <a:endParaRPr lang="en-US">
              <a:solidFill>
                <a:prstClr val="black"/>
              </a:solidFill>
            </a:endParaRPr>
          </a:p>
        </p:txBody>
      </p:sp>
      <p:sp>
        <p:nvSpPr>
          <p:cNvPr id="459778" name="Rectangle 2"/>
          <p:cNvSpPr>
            <a:spLocks noGrp="1" noRot="1" noChangeAspect="1" noChangeArrowheads="1" noTextEdit="1"/>
          </p:cNvSpPr>
          <p:nvPr>
            <p:ph type="sldImg"/>
          </p:nvPr>
        </p:nvSpPr>
        <p:spPr>
          <a:xfrm>
            <a:off x="406400" y="696913"/>
            <a:ext cx="6197600" cy="3486150"/>
          </a:xfrm>
          <a:ln/>
        </p:spPr>
      </p:sp>
      <p:sp>
        <p:nvSpPr>
          <p:cNvPr id="459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63521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9EFD3F-548D-41A2-A7CC-914225E40887}" type="slidenum">
              <a:rPr lang="en-US">
                <a:solidFill>
                  <a:prstClr val="black"/>
                </a:solidFill>
              </a:rPr>
              <a:pPr/>
              <a:t>9</a:t>
            </a:fld>
            <a:endParaRPr lang="en-US">
              <a:solidFill>
                <a:prstClr val="black"/>
              </a:solidFill>
            </a:endParaRPr>
          </a:p>
        </p:txBody>
      </p:sp>
      <p:sp>
        <p:nvSpPr>
          <p:cNvPr id="442370" name="Rectangle 2"/>
          <p:cNvSpPr>
            <a:spLocks noGrp="1" noRot="1" noChangeAspect="1" noChangeArrowheads="1" noTextEdit="1"/>
          </p:cNvSpPr>
          <p:nvPr>
            <p:ph type="sldImg"/>
          </p:nvPr>
        </p:nvSpPr>
        <p:spPr>
          <a:xfrm>
            <a:off x="406400" y="696913"/>
            <a:ext cx="6197600" cy="3486150"/>
          </a:xfrm>
          <a:ln/>
        </p:spPr>
      </p:sp>
      <p:sp>
        <p:nvSpPr>
          <p:cNvPr id="442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14ADD3-B541-4640-8873-99790BC7B7D2}" type="slidenum">
              <a:rPr lang="en-US">
                <a:solidFill>
                  <a:prstClr val="black"/>
                </a:solidFill>
              </a:rPr>
              <a:pPr/>
              <a:t>30</a:t>
            </a:fld>
            <a:endParaRPr lang="en-US">
              <a:solidFill>
                <a:prstClr val="black"/>
              </a:solidFill>
            </a:endParaRPr>
          </a:p>
        </p:txBody>
      </p:sp>
      <p:sp>
        <p:nvSpPr>
          <p:cNvPr id="461826" name="Rectangle 2"/>
          <p:cNvSpPr>
            <a:spLocks noGrp="1" noRot="1" noChangeAspect="1" noChangeArrowheads="1" noTextEdit="1"/>
          </p:cNvSpPr>
          <p:nvPr>
            <p:ph type="sldImg"/>
          </p:nvPr>
        </p:nvSpPr>
        <p:spPr>
          <a:xfrm>
            <a:off x="406400" y="696913"/>
            <a:ext cx="6197600" cy="3486150"/>
          </a:xfrm>
          <a:ln/>
        </p:spPr>
      </p:sp>
      <p:sp>
        <p:nvSpPr>
          <p:cNvPr id="461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8E8A7-4C70-4455-8B67-441D2B322F47}" type="slidenum">
              <a:rPr lang="en-US">
                <a:solidFill>
                  <a:prstClr val="black"/>
                </a:solidFill>
              </a:rPr>
              <a:pPr/>
              <a:t>31</a:t>
            </a:fld>
            <a:endParaRPr lang="en-US">
              <a:solidFill>
                <a:prstClr val="black"/>
              </a:solidFill>
            </a:endParaRPr>
          </a:p>
        </p:txBody>
      </p:sp>
      <p:sp>
        <p:nvSpPr>
          <p:cNvPr id="462850" name="Rectangle 2"/>
          <p:cNvSpPr>
            <a:spLocks noGrp="1" noRot="1" noChangeAspect="1" noChangeArrowheads="1" noTextEdit="1"/>
          </p:cNvSpPr>
          <p:nvPr>
            <p:ph type="sldImg"/>
          </p:nvPr>
        </p:nvSpPr>
        <p:spPr>
          <a:xfrm>
            <a:off x="406400" y="696913"/>
            <a:ext cx="6197600" cy="3486150"/>
          </a:xfrm>
          <a:ln/>
        </p:spPr>
      </p:sp>
      <p:sp>
        <p:nvSpPr>
          <p:cNvPr id="462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45EE0B-8932-4245-BDC0-9CCFCC267B75}" type="slidenum">
              <a:rPr lang="en-US">
                <a:solidFill>
                  <a:prstClr val="black"/>
                </a:solidFill>
              </a:rPr>
              <a:pPr/>
              <a:t>40</a:t>
            </a:fld>
            <a:endParaRPr lang="en-US">
              <a:solidFill>
                <a:prstClr val="black"/>
              </a:solidFill>
            </a:endParaRPr>
          </a:p>
        </p:txBody>
      </p:sp>
      <p:sp>
        <p:nvSpPr>
          <p:cNvPr id="463874" name="Rectangle 2"/>
          <p:cNvSpPr>
            <a:spLocks noGrp="1" noRot="1" noChangeAspect="1" noChangeArrowheads="1" noTextEdit="1"/>
          </p:cNvSpPr>
          <p:nvPr>
            <p:ph type="sldImg"/>
          </p:nvPr>
        </p:nvSpPr>
        <p:spPr>
          <a:xfrm>
            <a:off x="406400" y="696913"/>
            <a:ext cx="6197600" cy="3486150"/>
          </a:xfrm>
          <a:ln/>
        </p:spPr>
      </p:sp>
      <p:sp>
        <p:nvSpPr>
          <p:cNvPr id="463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41</a:t>
            </a:fld>
            <a:endParaRPr lang="en-US"/>
          </a:p>
        </p:txBody>
      </p:sp>
    </p:spTree>
    <p:extLst>
      <p:ext uri="{BB962C8B-B14F-4D97-AF65-F5344CB8AC3E}">
        <p14:creationId xmlns:p14="http://schemas.microsoft.com/office/powerpoint/2010/main" val="990613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10882-EA64-44B6-8278-6C6F33F8A687}" type="slidenum">
              <a:rPr lang="en-US">
                <a:solidFill>
                  <a:prstClr val="black"/>
                </a:solidFill>
              </a:rPr>
              <a:pPr/>
              <a:t>45</a:t>
            </a:fld>
            <a:endParaRPr lang="en-US">
              <a:solidFill>
                <a:prstClr val="black"/>
              </a:solidFill>
            </a:endParaRPr>
          </a:p>
        </p:txBody>
      </p:sp>
      <p:sp>
        <p:nvSpPr>
          <p:cNvPr id="464898" name="Rectangle 2"/>
          <p:cNvSpPr>
            <a:spLocks noGrp="1" noRot="1" noChangeAspect="1" noChangeArrowheads="1" noTextEdit="1"/>
          </p:cNvSpPr>
          <p:nvPr>
            <p:ph type="sldImg"/>
          </p:nvPr>
        </p:nvSpPr>
        <p:spPr>
          <a:xfrm>
            <a:off x="406400" y="696913"/>
            <a:ext cx="6197600" cy="3486150"/>
          </a:xfrm>
          <a:ln/>
        </p:spPr>
      </p:sp>
      <p:sp>
        <p:nvSpPr>
          <p:cNvPr id="464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EC1C8F-05FE-4A8E-8A29-16EF7683D125}" type="slidenum">
              <a:rPr lang="en-US">
                <a:solidFill>
                  <a:prstClr val="black"/>
                </a:solidFill>
              </a:rPr>
              <a:pPr/>
              <a:t>46</a:t>
            </a:fld>
            <a:endParaRPr lang="en-US">
              <a:solidFill>
                <a:prstClr val="black"/>
              </a:solidFill>
            </a:endParaRPr>
          </a:p>
        </p:txBody>
      </p:sp>
      <p:sp>
        <p:nvSpPr>
          <p:cNvPr id="465922" name="Rectangle 2"/>
          <p:cNvSpPr>
            <a:spLocks noGrp="1" noRot="1" noChangeAspect="1" noChangeArrowheads="1" noTextEdit="1"/>
          </p:cNvSpPr>
          <p:nvPr>
            <p:ph type="sldImg"/>
          </p:nvPr>
        </p:nvSpPr>
        <p:spPr>
          <a:xfrm>
            <a:off x="406400" y="696913"/>
            <a:ext cx="6197600" cy="3486150"/>
          </a:xfrm>
          <a:ln/>
        </p:spPr>
      </p:sp>
      <p:sp>
        <p:nvSpPr>
          <p:cNvPr id="465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406400" y="696913"/>
            <a:ext cx="6197600" cy="3486150"/>
          </a:xfrm>
        </p:spPr>
        <p:txBody>
          <a:bodyPr/>
          <a:lstStyle/>
          <a:p>
            <a:pPr>
              <a:defRPr/>
            </a:pPr>
            <a:endParaRPr/>
          </a:p>
        </p:txBody>
      </p:sp>
      <p:sp>
        <p:nvSpPr>
          <p:cNvPr id="224" name="Shape 224"/>
          <p:cNvSpPr>
            <a:spLocks noGrp="1"/>
          </p:cNvSpPr>
          <p:nvPr>
            <p:ph type="body" sz="quarter" idx="1"/>
          </p:nvPr>
        </p:nvSpPr>
        <p:spPr/>
        <p:txBody>
          <a:bodyPr/>
          <a:lstStyle/>
          <a:p>
            <a:pPr marL="268288" indent="-228600" defTabSz="914400">
              <a:spcBef>
                <a:spcPts val="400"/>
              </a:spcBef>
              <a:buClr>
                <a:srgbClr val="000000"/>
              </a:buClr>
              <a:buFont typeface="Times New Roman" panose="02020603050405020304" pitchFamily="18" charset="0"/>
              <a:buNone/>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There are several types of surfaces that are assumed to make up the world.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diffuse. It is similar to the diffuse emitter in that it emits all incident light equally in all outgoing directions. When light hits the surface it is reflected uniformly anywhere in the hemisphere above the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specular (perfect mirrors). Light is reflected exactly in the mirror direction of the incoming light. A perfect mirror is such a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Directional diffuse (almost all materials in the world). Incoming light is reflected into the hemisphere to different extents. If the object is more glossy then more of the incoming energy reflects close to the mirror direction. If it is more diffuse then the reflection is more uniform.</a:t>
            </a:r>
          </a:p>
        </p:txBody>
      </p:sp>
    </p:spTree>
    <p:extLst>
      <p:ext uri="{BB962C8B-B14F-4D97-AF65-F5344CB8AC3E}">
        <p14:creationId xmlns:p14="http://schemas.microsoft.com/office/powerpoint/2010/main" val="1685831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406400" y="696913"/>
            <a:ext cx="6197600" cy="3486150"/>
          </a:xfrm>
        </p:spPr>
        <p:txBody>
          <a:bodyPr/>
          <a:lstStyle/>
          <a:p>
            <a:pPr>
              <a:defRPr/>
            </a:pPr>
            <a:endParaRPr/>
          </a:p>
        </p:txBody>
      </p:sp>
      <p:sp>
        <p:nvSpPr>
          <p:cNvPr id="275" name="Shape 275"/>
          <p:cNvSpPr>
            <a:spLocks noGrp="1"/>
          </p:cNvSpPr>
          <p:nvPr>
            <p:ph type="body" sz="quarter" idx="1"/>
          </p:nvPr>
        </p:nvSpPr>
        <p:spPr/>
        <p:txBody>
          <a:bodyPr/>
          <a:lstStyle/>
          <a:p>
            <a:pPr marL="39688" defTabSz="914400">
              <a:spcBef>
                <a:spcPts val="400"/>
              </a:spcBef>
              <a:buClr>
                <a:srgbClr val="000000"/>
              </a:buClr>
              <a:buFont typeface="Times New Roman" charset="0"/>
              <a:buNone/>
              <a:defRPr/>
            </a:pPr>
            <a:r>
              <a:rPr lang="en-US" sz="1200">
                <a:latin typeface="Times New Roman" charset="0"/>
                <a:ea typeface="ＭＳ Ｐゴシック" charset="0"/>
                <a:cs typeface="Times New Roman" charset="0"/>
                <a:sym typeface="Times New Roman" charset="0"/>
              </a:rPr>
              <a:t>Why spheres?!</a:t>
            </a:r>
          </a:p>
        </p:txBody>
      </p:sp>
    </p:spTree>
    <p:extLst>
      <p:ext uri="{BB962C8B-B14F-4D97-AF65-F5344CB8AC3E}">
        <p14:creationId xmlns:p14="http://schemas.microsoft.com/office/powerpoint/2010/main" val="3917390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4025133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2061750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073185-1AAF-486F-B17E-71491FE56EE9}" type="slidenum">
              <a:rPr lang="en-US">
                <a:solidFill>
                  <a:prstClr val="black"/>
                </a:solidFill>
              </a:rPr>
              <a:pPr/>
              <a:t>10</a:t>
            </a:fld>
            <a:endParaRPr lang="en-US">
              <a:solidFill>
                <a:prstClr val="black"/>
              </a:solidFill>
            </a:endParaRPr>
          </a:p>
        </p:txBody>
      </p:sp>
      <p:sp>
        <p:nvSpPr>
          <p:cNvPr id="443394" name="Rectangle 2"/>
          <p:cNvSpPr>
            <a:spLocks noGrp="1" noRot="1" noChangeAspect="1" noChangeArrowheads="1" noTextEdit="1"/>
          </p:cNvSpPr>
          <p:nvPr>
            <p:ph type="sldImg"/>
          </p:nvPr>
        </p:nvSpPr>
        <p:spPr>
          <a:xfrm>
            <a:off x="406400" y="696913"/>
            <a:ext cx="6197600" cy="3486150"/>
          </a:xfrm>
          <a:ln/>
        </p:spPr>
      </p:sp>
      <p:sp>
        <p:nvSpPr>
          <p:cNvPr id="443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1574520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r>
              <a:rPr lang="en-US" dirty="0">
                <a:ea typeface="ＭＳ Ｐゴシック" charset="0"/>
              </a:rPr>
              <a:t> </a:t>
            </a:r>
          </a:p>
          <a:p>
            <a:pPr>
              <a:defRPr/>
            </a:pPr>
            <a:r>
              <a:rPr lang="en-US" dirty="0">
                <a:ea typeface="ＭＳ Ｐゴシック" charset="0"/>
              </a:rPr>
              <a:t>\begin{align*}</a:t>
            </a:r>
          </a:p>
          <a:p>
            <a:pPr>
              <a:defRPr/>
            </a:pPr>
            <a:r>
              <a:rPr lang="en-US" dirty="0">
                <a:ea typeface="ＭＳ Ｐゴシック" charset="0"/>
              </a:rPr>
              <a:t>\</a:t>
            </a:r>
            <a:r>
              <a:rPr lang="en-US" dirty="0" err="1">
                <a:ea typeface="ＭＳ Ｐゴシック" charset="0"/>
              </a:rPr>
              <a:t>propto</a:t>
            </a:r>
            <a:r>
              <a:rPr lang="en-US" dirty="0">
                <a:ea typeface="ＭＳ Ｐゴシック" charset="0"/>
              </a:rPr>
              <a:t> \</a:t>
            </a:r>
            <a:r>
              <a:rPr lang="en-US" dirty="0" err="1">
                <a:ea typeface="ＭＳ Ｐゴシック" charset="0"/>
              </a:rPr>
              <a:t>mathbf</a:t>
            </a:r>
            <a:r>
              <a:rPr lang="en-US" dirty="0">
                <a:ea typeface="ＭＳ Ｐゴシック" charset="0"/>
              </a:rPr>
              <a:t>{B}_0 \</a:t>
            </a:r>
            <a:r>
              <a:rPr lang="en-US" dirty="0" err="1">
                <a:ea typeface="ＭＳ Ｐゴシック" charset="0"/>
              </a:rPr>
              <a:t>mathbf</a:t>
            </a:r>
            <a:r>
              <a:rPr lang="en-US" dirty="0">
                <a:ea typeface="ＭＳ Ｐゴシック" charset="0"/>
              </a:rPr>
              <a:t>{A}_0 </a:t>
            </a:r>
          </a:p>
          <a:p>
            <a:pPr>
              <a:defRPr/>
            </a:pPr>
            <a:r>
              <a:rPr lang="en-US" dirty="0">
                <a:ea typeface="ＭＳ Ｐゴシック" charset="0"/>
              </a:rPr>
              <a:t>  \cancel{\cos(\theta)} \frac{1}{\cancel{\cos(\theta)}}</a:t>
            </a:r>
          </a:p>
          <a:p>
            <a:pPr>
              <a:defRPr/>
            </a:pPr>
            <a:r>
              <a:rPr lang="en-US" dirty="0">
                <a:ea typeface="ＭＳ Ｐゴシック" charset="0"/>
              </a:rPr>
              <a:t>\end{align*}</a:t>
            </a: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797916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F7BE3-FE3F-43D8-AD6D-365589C5342A}" type="slidenum">
              <a:rPr lang="en-US"/>
              <a:pPr/>
              <a:t>65</a:t>
            </a:fld>
            <a:endParaRPr lang="en-US"/>
          </a:p>
        </p:txBody>
      </p:sp>
      <p:sp>
        <p:nvSpPr>
          <p:cNvPr id="726018" name="Rectangle 2"/>
          <p:cNvSpPr>
            <a:spLocks noGrp="1" noRot="1" noChangeAspect="1" noChangeArrowheads="1" noTextEdit="1"/>
          </p:cNvSpPr>
          <p:nvPr>
            <p:ph type="sldImg"/>
          </p:nvPr>
        </p:nvSpPr>
        <p:spPr>
          <a:xfrm>
            <a:off x="406400" y="696913"/>
            <a:ext cx="6197600" cy="3486150"/>
          </a:xfrm>
          <a:ln/>
        </p:spPr>
      </p:sp>
      <p:sp>
        <p:nvSpPr>
          <p:cNvPr id="726019" name="Rectangle 3"/>
          <p:cNvSpPr>
            <a:spLocks noGrp="1" noChangeArrowheads="1"/>
          </p:cNvSpPr>
          <p:nvPr>
            <p:ph type="body" idx="1"/>
          </p:nvPr>
        </p:nvSpPr>
        <p:spPr>
          <a:xfrm>
            <a:off x="934112" y="4416099"/>
            <a:ext cx="5142177" cy="4182457"/>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A0E10-A11C-472E-8024-208CE7E55D28}" type="slidenum">
              <a:rPr lang="en-US">
                <a:solidFill>
                  <a:prstClr val="black"/>
                </a:solidFill>
              </a:rPr>
              <a:pPr/>
              <a:t>11</a:t>
            </a:fld>
            <a:endParaRPr lang="en-US">
              <a:solidFill>
                <a:prstClr val="black"/>
              </a:solidFill>
            </a:endParaRPr>
          </a:p>
        </p:txBody>
      </p:sp>
      <p:sp>
        <p:nvSpPr>
          <p:cNvPr id="444418" name="Rectangle 2"/>
          <p:cNvSpPr>
            <a:spLocks noGrp="1" noRot="1" noChangeAspect="1" noChangeArrowheads="1" noTextEdit="1"/>
          </p:cNvSpPr>
          <p:nvPr>
            <p:ph type="sldImg"/>
          </p:nvPr>
        </p:nvSpPr>
        <p:spPr>
          <a:xfrm>
            <a:off x="406400" y="696913"/>
            <a:ext cx="6197600" cy="3486150"/>
          </a:xfrm>
          <a:ln/>
        </p:spPr>
      </p:sp>
      <p:sp>
        <p:nvSpPr>
          <p:cNvPr id="444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12</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13</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6905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14</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15</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88757-2B54-471E-86D2-391403527AB3}" type="slidenum">
              <a:rPr lang="en-US">
                <a:solidFill>
                  <a:prstClr val="black"/>
                </a:solidFill>
              </a:rPr>
              <a:pPr/>
              <a:t>16</a:t>
            </a:fld>
            <a:endParaRPr lang="en-US">
              <a:solidFill>
                <a:prstClr val="black"/>
              </a:solidFill>
            </a:endParaRPr>
          </a:p>
        </p:txBody>
      </p:sp>
      <p:sp>
        <p:nvSpPr>
          <p:cNvPr id="445442" name="Rectangle 2"/>
          <p:cNvSpPr>
            <a:spLocks noGrp="1" noRot="1" noChangeAspect="1" noChangeArrowheads="1" noTextEdit="1"/>
          </p:cNvSpPr>
          <p:nvPr>
            <p:ph type="sldImg"/>
          </p:nvPr>
        </p:nvSpPr>
        <p:spPr>
          <a:xfrm>
            <a:off x="406400" y="696913"/>
            <a:ext cx="6197600" cy="3486150"/>
          </a:xfrm>
          <a:ln/>
        </p:spPr>
      </p:sp>
      <p:sp>
        <p:nvSpPr>
          <p:cNvPr id="44544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ide Bar">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4"/>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lvl1pPr>
              <a:defRPr/>
            </a:lvl1pPr>
          </a:lstStyle>
          <a:p>
            <a:fld id="{DA6138CD-3F99-4A1D-BAD8-F4DD6CC7DCE1}" type="slidenum">
              <a:rPr lang="en-US" altLang="en-US"/>
              <a:pPr/>
              <a:t>‹#›</a:t>
            </a:fld>
            <a:endParaRPr lang="en-US" altLang="en-US"/>
          </a:p>
        </p:txBody>
      </p:sp>
    </p:spTree>
    <p:extLst>
      <p:ext uri="{BB962C8B-B14F-4D97-AF65-F5344CB8AC3E}">
        <p14:creationId xmlns:p14="http://schemas.microsoft.com/office/powerpoint/2010/main" val="45631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lvl1pPr>
              <a:defRPr/>
            </a:lvl1pPr>
          </a:lstStyle>
          <a:p>
            <a:fld id="{975DAF15-9B59-4554-887D-6F8F2BCEDF0A}"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9751E684-ADC8-4C27-93FB-9AF0B0FD51D9}"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240C6008-C978-422A-AD70-9CDD5C6370F3}"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463551" y="1371600"/>
            <a:ext cx="5507567"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4317" y="1371600"/>
            <a:ext cx="5509683"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fld id="{EABDA80A-3418-485D-9E0A-B6C4E0355B0D}"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a:defRPr/>
            </a:lvl1pPr>
          </a:lstStyle>
          <a:p>
            <a:fld id="{6ACC84A1-CC02-4F28-B098-02050764A6A4}"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D56A668A-A179-4454-87A9-BBC28A93604B}"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A138F16-081D-456F-BE83-5C8F2B7695B2}"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72A80599-9BFB-4A2F-9D41-B42C7E2F251B}"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A760188F-CA6A-43B9-991B-0713E4AF379B}"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A4A85BB9-95A1-49D7-9A9E-3043F218A3AD}"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60326"/>
            <a:ext cx="2819400" cy="6492875"/>
          </a:xfrm>
        </p:spPr>
        <p:txBody>
          <a:bodyPr vert="eaVert"/>
          <a:lstStyle>
            <a:lvl1pPr>
              <a:defRPr/>
            </a:lvl1pPr>
          </a:lstStyle>
          <a:p>
            <a:r>
              <a:rPr lang="en-US" dirty="0"/>
              <a:t>Click to edit Master title style</a:t>
            </a:r>
          </a:p>
        </p:txBody>
      </p:sp>
      <p:sp>
        <p:nvSpPr>
          <p:cNvPr id="3" name="Vertical Text Placeholder 2"/>
          <p:cNvSpPr>
            <a:spLocks noGrp="1"/>
          </p:cNvSpPr>
          <p:nvPr>
            <p:ph type="body" orient="vert" idx="1"/>
          </p:nvPr>
        </p:nvSpPr>
        <p:spPr>
          <a:xfrm>
            <a:off x="406400" y="60326"/>
            <a:ext cx="8255000" cy="6492875"/>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40AE13E1-3424-4C00-9687-D942A11BF7C8}"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3/16/2023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406400" y="60326"/>
            <a:ext cx="11277600" cy="1006475"/>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25699" name="Rectangle 3"/>
          <p:cNvSpPr>
            <a:spLocks noGrp="1" noChangeArrowheads="1"/>
          </p:cNvSpPr>
          <p:nvPr>
            <p:ph type="body" idx="1"/>
          </p:nvPr>
        </p:nvSpPr>
        <p:spPr bwMode="auto">
          <a:xfrm>
            <a:off x="463552" y="1371600"/>
            <a:ext cx="11220449"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020" name="Line 4"/>
          <p:cNvSpPr>
            <a:spLocks noChangeShapeType="1"/>
          </p:cNvSpPr>
          <p:nvPr userDrawn="1"/>
        </p:nvSpPr>
        <p:spPr bwMode="auto">
          <a:xfrm>
            <a:off x="508000" y="1066800"/>
            <a:ext cx="11176000" cy="0"/>
          </a:xfrm>
          <a:prstGeom prst="line">
            <a:avLst/>
          </a:prstGeom>
          <a:noFill/>
          <a:ln w="12700">
            <a:solidFill>
              <a:srgbClr val="0033CC"/>
            </a:solidFill>
            <a:round/>
            <a:headEnd/>
            <a:tailEnd/>
          </a:ln>
          <a:effectLst/>
        </p:spPr>
        <p:txBody>
          <a:bodyPr/>
          <a:lstStyle/>
          <a:p>
            <a:pPr>
              <a:defRPr/>
            </a:pPr>
            <a:endParaRPr lang="en-US" sz="1800" dirty="0">
              <a:solidFill>
                <a:srgbClr val="000000"/>
              </a:solidFill>
              <a:latin typeface="Myriad Pro" panose="020B0503030403020204"/>
            </a:endParaRPr>
          </a:p>
        </p:txBody>
      </p:sp>
      <p:sp>
        <p:nvSpPr>
          <p:cNvPr id="86021" name="Rectangle 5"/>
          <p:cNvSpPr>
            <a:spLocks noGrp="1" noChangeArrowheads="1"/>
          </p:cNvSpPr>
          <p:nvPr>
            <p:ph type="sldNum" sz="quarter" idx="4"/>
          </p:nvPr>
        </p:nvSpPr>
        <p:spPr bwMode="auto">
          <a:xfrm>
            <a:off x="9347200" y="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yriad Pro" panose="020B0503030403020204"/>
              </a:defRPr>
            </a:lvl1pPr>
          </a:lstStyle>
          <a:p>
            <a:pPr fontAlgn="base">
              <a:spcBef>
                <a:spcPct val="0"/>
              </a:spcBef>
              <a:spcAft>
                <a:spcPct val="0"/>
              </a:spcAft>
            </a:pPr>
            <a:fld id="{2BD77A13-D8F3-4465-9216-A0B44F05681A}" type="slidenum">
              <a:rPr lang="en-US" smtClean="0">
                <a:solidFill>
                  <a:srgbClr val="000000"/>
                </a:solidFill>
              </a:rPr>
              <a:pPr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fontAlgn="base">
        <a:spcBef>
          <a:spcPct val="0"/>
        </a:spcBef>
        <a:spcAft>
          <a:spcPct val="0"/>
        </a:spcAft>
        <a:defRPr sz="3700" b="1">
          <a:solidFill>
            <a:srgbClr val="000000"/>
          </a:solidFill>
          <a:latin typeface="Myriad Pro" panose="020B0503030403020204"/>
          <a:ea typeface="+mj-ea"/>
          <a:cs typeface="+mj-cs"/>
        </a:defRPr>
      </a:lvl1pPr>
      <a:lvl2pPr algn="l" rtl="0" fontAlgn="base">
        <a:spcBef>
          <a:spcPct val="0"/>
        </a:spcBef>
        <a:spcAft>
          <a:spcPct val="0"/>
        </a:spcAft>
        <a:defRPr sz="3700" b="1">
          <a:solidFill>
            <a:srgbClr val="000000"/>
          </a:solidFill>
          <a:latin typeface="Arial" charset="0"/>
          <a:cs typeface="Arial" charset="0"/>
        </a:defRPr>
      </a:lvl2pPr>
      <a:lvl3pPr algn="l" rtl="0" fontAlgn="base">
        <a:spcBef>
          <a:spcPct val="0"/>
        </a:spcBef>
        <a:spcAft>
          <a:spcPct val="0"/>
        </a:spcAft>
        <a:defRPr sz="3700" b="1">
          <a:solidFill>
            <a:srgbClr val="000000"/>
          </a:solidFill>
          <a:latin typeface="Arial" charset="0"/>
          <a:cs typeface="Arial" charset="0"/>
        </a:defRPr>
      </a:lvl3pPr>
      <a:lvl4pPr algn="l" rtl="0" fontAlgn="base">
        <a:spcBef>
          <a:spcPct val="0"/>
        </a:spcBef>
        <a:spcAft>
          <a:spcPct val="0"/>
        </a:spcAft>
        <a:defRPr sz="3700" b="1">
          <a:solidFill>
            <a:srgbClr val="000000"/>
          </a:solidFill>
          <a:latin typeface="Arial" charset="0"/>
          <a:cs typeface="Arial" charset="0"/>
        </a:defRPr>
      </a:lvl4pPr>
      <a:lvl5pPr algn="l" rtl="0" fontAlgn="base">
        <a:spcBef>
          <a:spcPct val="0"/>
        </a:spcBef>
        <a:spcAft>
          <a:spcPct val="0"/>
        </a:spcAft>
        <a:defRPr sz="3700" b="1">
          <a:solidFill>
            <a:srgbClr val="000000"/>
          </a:solidFill>
          <a:latin typeface="Arial" charset="0"/>
          <a:cs typeface="Arial" charset="0"/>
        </a:defRPr>
      </a:lvl5pPr>
      <a:lvl6pPr marL="457200" algn="l" rtl="0" fontAlgn="base">
        <a:spcBef>
          <a:spcPct val="0"/>
        </a:spcBef>
        <a:spcAft>
          <a:spcPct val="0"/>
        </a:spcAft>
        <a:defRPr sz="3700" b="1">
          <a:solidFill>
            <a:srgbClr val="000000"/>
          </a:solidFill>
          <a:latin typeface="Arial" charset="0"/>
          <a:cs typeface="Arial" charset="0"/>
        </a:defRPr>
      </a:lvl6pPr>
      <a:lvl7pPr marL="914400" algn="l" rtl="0" fontAlgn="base">
        <a:spcBef>
          <a:spcPct val="0"/>
        </a:spcBef>
        <a:spcAft>
          <a:spcPct val="0"/>
        </a:spcAft>
        <a:defRPr sz="3700" b="1">
          <a:solidFill>
            <a:srgbClr val="000000"/>
          </a:solidFill>
          <a:latin typeface="Arial" charset="0"/>
          <a:cs typeface="Arial" charset="0"/>
        </a:defRPr>
      </a:lvl7pPr>
      <a:lvl8pPr marL="1371600" algn="l" rtl="0" fontAlgn="base">
        <a:spcBef>
          <a:spcPct val="0"/>
        </a:spcBef>
        <a:spcAft>
          <a:spcPct val="0"/>
        </a:spcAft>
        <a:defRPr sz="3700" b="1">
          <a:solidFill>
            <a:srgbClr val="000000"/>
          </a:solidFill>
          <a:latin typeface="Arial" charset="0"/>
          <a:cs typeface="Arial" charset="0"/>
        </a:defRPr>
      </a:lvl8pPr>
      <a:lvl9pPr marL="1828800" algn="l" rtl="0" fontAlgn="base">
        <a:spcBef>
          <a:spcPct val="0"/>
        </a:spcBef>
        <a:spcAft>
          <a:spcPct val="0"/>
        </a:spcAft>
        <a:defRPr sz="3700" b="1">
          <a:solidFill>
            <a:srgbClr val="000000"/>
          </a:solidFill>
          <a:latin typeface="Arial" charset="0"/>
          <a:cs typeface="Arial" charset="0"/>
        </a:defRPr>
      </a:lvl9pPr>
    </p:titleStyle>
    <p:bodyStyle>
      <a:lvl1pPr marL="342900" indent="-342900" algn="l" rtl="0" fontAlgn="base">
        <a:lnSpc>
          <a:spcPct val="110000"/>
        </a:lnSpc>
        <a:spcBef>
          <a:spcPts val="600"/>
        </a:spcBef>
        <a:spcAft>
          <a:spcPts val="600"/>
        </a:spcAft>
        <a:buClr>
          <a:srgbClr val="000099"/>
        </a:buClr>
        <a:buSzPct val="110000"/>
        <a:buChar char="•"/>
        <a:defRPr sz="3100">
          <a:solidFill>
            <a:srgbClr val="000000"/>
          </a:solidFill>
          <a:latin typeface="Myriad Pro" panose="020B0503030403020204"/>
          <a:ea typeface="+mn-ea"/>
          <a:cs typeface="+mn-cs"/>
        </a:defRPr>
      </a:lvl1pPr>
      <a:lvl2pPr marL="742950" indent="-285750" algn="l" rtl="0" fontAlgn="base">
        <a:lnSpc>
          <a:spcPct val="110000"/>
        </a:lnSpc>
        <a:spcBef>
          <a:spcPts val="600"/>
        </a:spcBef>
        <a:spcAft>
          <a:spcPts val="600"/>
        </a:spcAft>
        <a:buClr>
          <a:srgbClr val="000099"/>
        </a:buClr>
        <a:buSzPct val="110000"/>
        <a:buFont typeface="Arial" charset="0"/>
        <a:buChar char="–"/>
        <a:defRPr sz="2600">
          <a:solidFill>
            <a:srgbClr val="000000"/>
          </a:solidFill>
          <a:latin typeface="Myriad Pro" panose="020B0503030403020204"/>
          <a:cs typeface="+mn-cs"/>
        </a:defRPr>
      </a:lvl2pPr>
      <a:lvl3pPr marL="1143000" indent="-228600" algn="l" rtl="0" fontAlgn="base">
        <a:lnSpc>
          <a:spcPct val="110000"/>
        </a:lnSpc>
        <a:spcBef>
          <a:spcPts val="600"/>
        </a:spcBef>
        <a:spcAft>
          <a:spcPts val="600"/>
        </a:spcAft>
        <a:buClr>
          <a:srgbClr val="000099"/>
        </a:buClr>
        <a:buSzPct val="110000"/>
        <a:buChar char="•"/>
        <a:defRPr sz="2100">
          <a:solidFill>
            <a:srgbClr val="000000"/>
          </a:solidFill>
          <a:latin typeface="Myriad Pro" panose="020B0503030403020204"/>
          <a:cs typeface="+mn-cs"/>
        </a:defRPr>
      </a:lvl3pPr>
      <a:lvl4pPr marL="1600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yriad Pro" panose="020B0503030403020204"/>
          <a:cs typeface="+mn-cs"/>
        </a:defRPr>
      </a:lvl4pPr>
      <a:lvl5pPr marL="20574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yriad Pro" panose="020B0503030403020204"/>
          <a:cs typeface="+mn-cs"/>
        </a:defRPr>
      </a:lvl5pPr>
      <a:lvl6pPr marL="25146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6pPr>
      <a:lvl7pPr marL="29718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7pPr>
      <a:lvl8pPr marL="34290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8pPr>
      <a:lvl9pPr marL="3886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instagram.com/p/BtgX55ZBh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threader.app/thread/1134003178515701762"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cchen156.web.engr.illinois.edu/SID.html"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hyperlink" Target="http://www.chemistryland.com/CHM107Lab/Exp7/Spectroscope/Spectroscope.html" TargetMode="External"/><Relationship Id="rId5" Type="http://schemas.openxmlformats.org/officeDocument/2006/relationships/image" Target="../media/image36.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en.wikipedia.org/wiki/Bayer_filter"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arxiv.org/search/cs?searchtype=author&amp;query=Martin-Brualla%2C+R" TargetMode="External"/><Relationship Id="rId3" Type="http://schemas.openxmlformats.org/officeDocument/2006/relationships/image" Target="../media/image46.jpeg"/><Relationship Id="rId7" Type="http://schemas.openxmlformats.org/officeDocument/2006/relationships/hyperlink" Target="https://arxiv.org/search/cs?searchtype=author&amp;query=Yoo%2C+P" TargetMode="Externa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hyperlink" Target="https://arxiv.org/search/cs?searchtype=author&amp;query=Zhang%2C+X" TargetMode="External"/><Relationship Id="rId5" Type="http://schemas.openxmlformats.org/officeDocument/2006/relationships/hyperlink" Target="https://arxiv.org/search/cs?searchtype=author&amp;query=Luo%2C+X" TargetMode="External"/><Relationship Id="rId10" Type="http://schemas.openxmlformats.org/officeDocument/2006/relationships/hyperlink" Target="https://arxiv.org/search/cs?searchtype=author&amp;query=Seitz%2C+S+M" TargetMode="External"/><Relationship Id="rId4" Type="http://schemas.openxmlformats.org/officeDocument/2006/relationships/hyperlink" Target="https://time-travel-rephotography.github.io/" TargetMode="External"/><Relationship Id="rId9" Type="http://schemas.openxmlformats.org/officeDocument/2006/relationships/hyperlink" Target="https://arxiv.org/search/cs?searchtype=author&amp;query=Lawrence%2C+J"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emf"/></Relationships>
</file>

<file path=ppt/slides/_rels/slide58.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emf"/></Relationships>
</file>

<file path=ppt/slides/_rels/slide59.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63.em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59.png"/><Relationship Id="rId4" Type="http://schemas.openxmlformats.org/officeDocument/2006/relationships/image" Target="../media/image58.emf"/></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4.jpeg"/><Relationship Id="rId7" Type="http://schemas.openxmlformats.org/officeDocument/2006/relationships/image" Target="../media/image58.emf"/><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7.emf"/><Relationship Id="rId5" Type="http://schemas.openxmlformats.org/officeDocument/2006/relationships/image" Target="../media/image63.emf"/><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Albedo" TargetMode="External"/><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6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5.xml"/><Relationship Id="rId7" Type="http://schemas.openxmlformats.org/officeDocument/2006/relationships/image" Target="../media/image7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2.wmf"/><Relationship Id="rId5" Type="http://schemas.openxmlformats.org/officeDocument/2006/relationships/image" Target="../media/image71.png"/><Relationship Id="rId4" Type="http://schemas.openxmlformats.org/officeDocument/2006/relationships/slideLayout" Target="../slideLayouts/slideLayout2.xml"/><Relationship Id="rId9" Type="http://schemas.openxmlformats.org/officeDocument/2006/relationships/image" Target="../media/image68.jpeg"/></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hyperlink" Target="https://www.good.is/optical-illusion-plates-and-bowls-upside-down-or-no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8.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85EA8-0F5B-4794-9401-B952AB1D1350}"/>
              </a:ext>
            </a:extLst>
          </p:cNvPr>
          <p:cNvSpPr>
            <a:spLocks noGrp="1"/>
          </p:cNvSpPr>
          <p:nvPr>
            <p:ph type="ctrTitle"/>
          </p:nvPr>
        </p:nvSpPr>
        <p:spPr/>
        <p:txBody>
          <a:bodyPr/>
          <a:lstStyle/>
          <a:p>
            <a:pPr algn="ctr"/>
            <a:r>
              <a:rPr lang="en-US" dirty="0"/>
              <a:t>Quiz 5 (on Canvas)</a:t>
            </a:r>
            <a:br>
              <a:rPr lang="en-US" dirty="0"/>
            </a:br>
            <a:r>
              <a:rPr lang="en-US" dirty="0"/>
              <a:t>Closed book / closed note</a:t>
            </a:r>
          </a:p>
        </p:txBody>
      </p:sp>
      <p:sp>
        <p:nvSpPr>
          <p:cNvPr id="3" name="Subtitle 2">
            <a:extLst>
              <a:ext uri="{FF2B5EF4-FFF2-40B4-BE49-F238E27FC236}">
                <a16:creationId xmlns:a16="http://schemas.microsoft.com/office/drawing/2014/main" id="{399C6317-2C41-4CBF-B19A-2F40EA0C67A9}"/>
              </a:ext>
            </a:extLst>
          </p:cNvPr>
          <p:cNvSpPr>
            <a:spLocks noGrp="1"/>
          </p:cNvSpPr>
          <p:nvPr>
            <p:ph type="subTitle" idx="1"/>
          </p:nvPr>
        </p:nvSpPr>
        <p:spPr/>
        <p:txBody>
          <a:bodyPr/>
          <a:lstStyle/>
          <a:p>
            <a:r>
              <a:rPr lang="en-US" b="1" dirty="0"/>
              <a:t>Ends at 1:08pm</a:t>
            </a:r>
          </a:p>
        </p:txBody>
      </p:sp>
    </p:spTree>
    <p:extLst>
      <p:ext uri="{BB962C8B-B14F-4D97-AF65-F5344CB8AC3E}">
        <p14:creationId xmlns:p14="http://schemas.microsoft.com/office/powerpoint/2010/main" val="2019556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r>
              <a:rPr lang="en-US"/>
              <a:t>Light</a:t>
            </a:r>
          </a:p>
        </p:txBody>
      </p:sp>
      <p:sp>
        <p:nvSpPr>
          <p:cNvPr id="436228" name="Rectangle 4"/>
          <p:cNvSpPr>
            <a:spLocks noChangeArrowheads="1"/>
          </p:cNvSpPr>
          <p:nvPr/>
        </p:nvSpPr>
        <p:spPr bwMode="auto">
          <a:xfrm>
            <a:off x="3657600" y="4297364"/>
            <a:ext cx="4738688" cy="369332"/>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dirty="0">
                <a:solidFill>
                  <a:srgbClr val="000000"/>
                </a:solidFill>
                <a:latin typeface="Myriad Pro" panose="020B0503030403020204"/>
              </a:rPr>
              <a:t>by Ted Adelson</a:t>
            </a:r>
          </a:p>
        </p:txBody>
      </p:sp>
      <p:pic>
        <p:nvPicPr>
          <p:cNvPr id="436229" name="Picture 5" descr="checkershadow"/>
          <p:cNvPicPr>
            <a:picLocks noChangeAspect="1" noChangeArrowheads="1"/>
          </p:cNvPicPr>
          <p:nvPr/>
        </p:nvPicPr>
        <p:blipFill>
          <a:blip r:embed="rId3" cstate="print"/>
          <a:srcRect/>
          <a:stretch>
            <a:fillRect/>
          </a:stretch>
        </p:blipFill>
        <p:spPr bwMode="auto">
          <a:xfrm>
            <a:off x="3886200" y="1219201"/>
            <a:ext cx="4057650" cy="2606675"/>
          </a:xfrm>
          <a:prstGeom prst="rect">
            <a:avLst/>
          </a:prstGeom>
          <a:noFill/>
        </p:spPr>
      </p:pic>
      <p:grpSp>
        <p:nvGrpSpPr>
          <p:cNvPr id="2" name="Group 6"/>
          <p:cNvGrpSpPr>
            <a:grpSpLocks/>
          </p:cNvGrpSpPr>
          <p:nvPr/>
        </p:nvGrpSpPr>
        <p:grpSpPr bwMode="auto">
          <a:xfrm>
            <a:off x="5410200" y="2337254"/>
            <a:ext cx="1143000" cy="1298575"/>
            <a:chOff x="3792" y="2145"/>
            <a:chExt cx="720" cy="818"/>
          </a:xfrm>
        </p:grpSpPr>
        <p:sp>
          <p:nvSpPr>
            <p:cNvPr id="436231" name="Rectangle 7"/>
            <p:cNvSpPr>
              <a:spLocks noChangeArrowheads="1"/>
            </p:cNvSpPr>
            <p:nvPr/>
          </p:nvSpPr>
          <p:spPr bwMode="auto">
            <a:xfrm>
              <a:off x="3792"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36232" name="Rectangle 8"/>
            <p:cNvSpPr>
              <a:spLocks noChangeArrowheads="1"/>
            </p:cNvSpPr>
            <p:nvPr/>
          </p:nvSpPr>
          <p:spPr bwMode="auto">
            <a:xfrm>
              <a:off x="4224"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36233" name="Rectangle 9"/>
            <p:cNvSpPr>
              <a:spLocks noChangeArrowheads="1"/>
            </p:cNvSpPr>
            <p:nvPr/>
          </p:nvSpPr>
          <p:spPr bwMode="auto">
            <a:xfrm>
              <a:off x="3792" y="2613"/>
              <a:ext cx="720" cy="35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36234" name="Rectangle 10"/>
            <p:cNvSpPr>
              <a:spLocks noChangeArrowheads="1"/>
            </p:cNvSpPr>
            <p:nvPr/>
          </p:nvSpPr>
          <p:spPr bwMode="auto">
            <a:xfrm>
              <a:off x="3792" y="2145"/>
              <a:ext cx="720" cy="336"/>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grpSp>
      <p:sp>
        <p:nvSpPr>
          <p:cNvPr id="11" name="Rectangle 15">
            <a:extLst>
              <a:ext uri="{FF2B5EF4-FFF2-40B4-BE49-F238E27FC236}">
                <a16:creationId xmlns:a16="http://schemas.microsoft.com/office/drawing/2014/main" id="{1E737DBE-2E34-4F2F-8DC8-A909ABB54E29}"/>
              </a:ext>
            </a:extLst>
          </p:cNvPr>
          <p:cNvSpPr>
            <a:spLocks noGrp="1" noChangeArrowheads="1"/>
          </p:cNvSpPr>
          <p:nvPr>
            <p:ph idx="1"/>
          </p:nvPr>
        </p:nvSpPr>
        <p:spPr>
          <a:xfrm>
            <a:off x="2209800" y="5181600"/>
            <a:ext cx="7772400" cy="1447800"/>
          </a:xfrm>
          <a:noFill/>
          <a:ln/>
        </p:spPr>
        <p:txBody>
          <a:bodyPr/>
          <a:lstStyle/>
          <a:p>
            <a:r>
              <a:rPr lang="en-US" dirty="0"/>
              <a:t>Readings</a:t>
            </a:r>
          </a:p>
          <a:p>
            <a:pPr lvl="1"/>
            <a:r>
              <a:rPr lang="en-US" dirty="0"/>
              <a:t>Szeliski, 2.2, 2.3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r>
              <a:rPr lang="en-US"/>
              <a:t>Properties of light</a:t>
            </a:r>
          </a:p>
        </p:txBody>
      </p:sp>
      <p:sp>
        <p:nvSpPr>
          <p:cNvPr id="380931" name="Rectangle 3"/>
          <p:cNvSpPr>
            <a:spLocks noGrp="1" noChangeArrowheads="1"/>
          </p:cNvSpPr>
          <p:nvPr>
            <p:ph idx="1"/>
          </p:nvPr>
        </p:nvSpPr>
        <p:spPr/>
        <p:txBody>
          <a:bodyPr/>
          <a:lstStyle/>
          <a:p>
            <a:r>
              <a:rPr lang="en-US"/>
              <a:t>Today</a:t>
            </a:r>
          </a:p>
          <a:p>
            <a:pPr lvl="1"/>
            <a:r>
              <a:rPr lang="en-US"/>
              <a:t>What is light?</a:t>
            </a:r>
          </a:p>
          <a:p>
            <a:pPr lvl="1"/>
            <a:r>
              <a:rPr lang="en-US"/>
              <a:t>How do we measure it?</a:t>
            </a:r>
          </a:p>
          <a:p>
            <a:pPr lvl="1"/>
            <a:r>
              <a:rPr lang="en-US"/>
              <a:t>How does light propagate?</a:t>
            </a:r>
          </a:p>
          <a:p>
            <a:pPr lvl="1"/>
            <a:r>
              <a:rPr lang="en-US"/>
              <a:t>How does light interact with matter?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sp>
        <p:nvSpPr>
          <p:cNvPr id="457731" name="Rectangle 3"/>
          <p:cNvSpPr>
            <a:spLocks noGrp="1" noChangeArrowheads="1"/>
          </p:cNvSpPr>
          <p:nvPr>
            <p:ph idx="1"/>
          </p:nvPr>
        </p:nvSpPr>
        <p:spPr>
          <a:xfrm>
            <a:off x="609600" y="1600201"/>
            <a:ext cx="4499000" cy="4525963"/>
          </a:xfrm>
        </p:spPr>
        <p:txBody>
          <a:bodyPr/>
          <a:lstStyle/>
          <a:p>
            <a:r>
              <a:rPr lang="en-US" dirty="0"/>
              <a:t>What determines the brightness of a pixel?</a:t>
            </a:r>
          </a:p>
        </p:txBody>
      </p:sp>
      <p:pic>
        <p:nvPicPr>
          <p:cNvPr id="673794" name="Picture 2"/>
          <p:cNvPicPr>
            <a:picLocks noChangeAspect="1" noChangeArrowheads="1"/>
          </p:cNvPicPr>
          <p:nvPr/>
        </p:nvPicPr>
        <p:blipFill>
          <a:blip r:embed="rId3" cstate="print"/>
          <a:srcRect/>
          <a:stretch>
            <a:fillRect/>
          </a:stretch>
        </p:blipFill>
        <p:spPr bwMode="auto">
          <a:xfrm>
            <a:off x="5390737" y="1789793"/>
            <a:ext cx="5921828" cy="3947886"/>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5296623" y="1417638"/>
            <a:ext cx="6491287" cy="4868862"/>
          </a:xfrm>
          <a:prstGeom prst="rect">
            <a:avLst/>
          </a:prstGeom>
          <a:noFill/>
          <a:ln w="9525">
            <a:noFill/>
            <a:miter lim="800000"/>
            <a:headEnd/>
            <a:tailEnd/>
          </a:ln>
        </p:spPr>
      </p:pic>
      <p:sp>
        <p:nvSpPr>
          <p:cNvPr id="14" name="Oval 13"/>
          <p:cNvSpPr/>
          <p:nvPr/>
        </p:nvSpPr>
        <p:spPr bwMode="auto">
          <a:xfrm>
            <a:off x="6729681" y="1858736"/>
            <a:ext cx="903515" cy="587828"/>
          </a:xfrm>
          <a:prstGeom prst="ellipse">
            <a:avLst/>
          </a:prstGeom>
          <a:noFill/>
          <a:ln w="889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5" name="TextBox 14"/>
          <p:cNvSpPr txBox="1"/>
          <p:nvPr/>
        </p:nvSpPr>
        <p:spPr>
          <a:xfrm>
            <a:off x="7633186" y="1749872"/>
            <a:ext cx="2531462" cy="369332"/>
          </a:xfrm>
          <a:prstGeom prst="rect">
            <a:avLst/>
          </a:prstGeom>
          <a:noFill/>
          <a:effectLst>
            <a:outerShdw blurRad="25400" algn="ctr" rotWithShape="0">
              <a:prstClr val="black"/>
            </a:outerShdw>
          </a:effectLst>
        </p:spPr>
        <p:txBody>
          <a:bodyPr wrap="none" rtlCol="0">
            <a:spAutoFit/>
          </a:bodyPr>
          <a:lstStyle/>
          <a:p>
            <a:r>
              <a:rPr lang="en-US" dirty="0">
                <a:solidFill>
                  <a:srgbClr val="800000"/>
                </a:solidFill>
                <a:latin typeface="Myriad Pro" panose="020B0503030403020204"/>
              </a:rPr>
              <a:t>Light source properties</a:t>
            </a:r>
          </a:p>
        </p:txBody>
      </p:sp>
      <p:sp>
        <p:nvSpPr>
          <p:cNvPr id="16" name="Oval 15"/>
          <p:cNvSpPr/>
          <p:nvPr/>
        </p:nvSpPr>
        <p:spPr bwMode="auto">
          <a:xfrm>
            <a:off x="10147795" y="4612822"/>
            <a:ext cx="903515" cy="587828"/>
          </a:xfrm>
          <a:prstGeom prst="ellipse">
            <a:avLst/>
          </a:prstGeom>
          <a:noFill/>
          <a:ln w="88900" cap="flat" cmpd="sng" algn="ctr">
            <a:solidFill>
              <a:srgbClr val="3333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7" name="Oval 16"/>
          <p:cNvSpPr/>
          <p:nvPr/>
        </p:nvSpPr>
        <p:spPr bwMode="auto">
          <a:xfrm>
            <a:off x="10387281" y="1793422"/>
            <a:ext cx="903515" cy="587828"/>
          </a:xfrm>
          <a:prstGeom prst="ellipse">
            <a:avLst/>
          </a:prstGeom>
          <a:noFill/>
          <a:ln w="88900" cap="flat" cmpd="sng" algn="ctr">
            <a:solidFill>
              <a:srgbClr val="3333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8" name="TextBox 17"/>
          <p:cNvSpPr txBox="1"/>
          <p:nvPr/>
        </p:nvSpPr>
        <p:spPr>
          <a:xfrm>
            <a:off x="9668824" y="2403021"/>
            <a:ext cx="2069797" cy="369332"/>
          </a:xfrm>
          <a:prstGeom prst="rect">
            <a:avLst/>
          </a:prstGeom>
          <a:noFill/>
        </p:spPr>
        <p:txBody>
          <a:bodyPr wrap="none" rtlCol="0">
            <a:spAutoFit/>
          </a:bodyPr>
          <a:lstStyle/>
          <a:p>
            <a:r>
              <a:rPr lang="en-US" dirty="0">
                <a:solidFill>
                  <a:srgbClr val="000099"/>
                </a:solidFill>
                <a:latin typeface="Myriad Pro" panose="020B0503030403020204"/>
              </a:rPr>
              <a:t>Surface properties</a:t>
            </a:r>
          </a:p>
        </p:txBody>
      </p:sp>
      <p:sp>
        <p:nvSpPr>
          <p:cNvPr id="19" name="TextBox 18"/>
          <p:cNvSpPr txBox="1"/>
          <p:nvPr/>
        </p:nvSpPr>
        <p:spPr>
          <a:xfrm>
            <a:off x="9342254" y="4188277"/>
            <a:ext cx="2069797" cy="369332"/>
          </a:xfrm>
          <a:prstGeom prst="rect">
            <a:avLst/>
          </a:prstGeom>
          <a:noFill/>
        </p:spPr>
        <p:txBody>
          <a:bodyPr wrap="none" rtlCol="0">
            <a:spAutoFit/>
          </a:bodyPr>
          <a:lstStyle/>
          <a:p>
            <a:r>
              <a:rPr lang="en-US" dirty="0">
                <a:solidFill>
                  <a:srgbClr val="000099"/>
                </a:solidFill>
                <a:latin typeface="Myriad Pro" panose="020B0503030403020204"/>
              </a:rPr>
              <a:t>Surface properties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animBg="1"/>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pic>
        <p:nvPicPr>
          <p:cNvPr id="1026" name="Picture 2" descr="https://scontent-dfw5-1.cdninstagram.com/vp/81a0abf79ab1b5d6707d7239a8c03fa4/5D5049B3/t51.2885-15/e35/50003418_371290010317848_589572677490832212_n.jpg?_nc_ht=scontent-dfw5-1.cdninstagram.com&amp;ig_cache_key=MTk3MjY4MTc3MDQ5MTMxOTYxNA%3D%3D.2">
            <a:extLst>
              <a:ext uri="{FF2B5EF4-FFF2-40B4-BE49-F238E27FC236}">
                <a16:creationId xmlns:a16="http://schemas.microsoft.com/office/drawing/2014/main" id="{42A2E6FC-CEFC-4D89-BD5C-0D4CB8E641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0832" y="1270790"/>
            <a:ext cx="3916908" cy="4894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462AE0-6DA7-4DB8-BBD3-3A9153129FB9}"/>
              </a:ext>
            </a:extLst>
          </p:cNvPr>
          <p:cNvSpPr/>
          <p:nvPr/>
        </p:nvSpPr>
        <p:spPr>
          <a:xfrm>
            <a:off x="6413710" y="6449496"/>
            <a:ext cx="4797189" cy="369332"/>
          </a:xfrm>
          <a:prstGeom prst="rect">
            <a:avLst/>
          </a:prstGeom>
        </p:spPr>
        <p:txBody>
          <a:bodyPr wrap="square">
            <a:spAutoFit/>
          </a:bodyPr>
          <a:lstStyle/>
          <a:p>
            <a:pPr algn="ctr"/>
            <a:r>
              <a:rPr lang="en-US" dirty="0">
                <a:solidFill>
                  <a:srgbClr val="000000"/>
                </a:solidFill>
                <a:latin typeface="-apple-system"/>
                <a:hlinkClick r:id="rId4"/>
              </a:rPr>
              <a:t>https://www.instagram.com/p/BtgX55ZBhU-/</a:t>
            </a:r>
            <a:endParaRPr lang="en-US" dirty="0">
              <a:latin typeface="Myriad Pro" panose="020B0503030403020204"/>
            </a:endParaRPr>
          </a:p>
        </p:txBody>
      </p:sp>
      <p:sp>
        <p:nvSpPr>
          <p:cNvPr id="3" name="Rectangle 2">
            <a:hlinkClick r:id="rId4"/>
            <a:extLst>
              <a:ext uri="{FF2B5EF4-FFF2-40B4-BE49-F238E27FC236}">
                <a16:creationId xmlns:a16="http://schemas.microsoft.com/office/drawing/2014/main" id="{DE8FC638-7349-48B7-A20A-C08B9FD10629}"/>
              </a:ext>
            </a:extLst>
          </p:cNvPr>
          <p:cNvSpPr/>
          <p:nvPr/>
        </p:nvSpPr>
        <p:spPr>
          <a:xfrm>
            <a:off x="7366271" y="6165508"/>
            <a:ext cx="2586029" cy="369332"/>
          </a:xfrm>
          <a:prstGeom prst="rect">
            <a:avLst/>
          </a:prstGeom>
        </p:spPr>
        <p:txBody>
          <a:bodyPr wrap="none">
            <a:spAutoFit/>
          </a:bodyPr>
          <a:lstStyle/>
          <a:p>
            <a:pPr fontAlgn="base"/>
            <a:r>
              <a:rPr lang="en-US" dirty="0">
                <a:solidFill>
                  <a:srgbClr val="262626"/>
                </a:solidFill>
                <a:latin typeface="-apple-system"/>
                <a:hlinkClick r:id="rId4"/>
              </a:rPr>
              <a:t>@</a:t>
            </a:r>
            <a:r>
              <a:rPr lang="en-US" dirty="0" err="1">
                <a:solidFill>
                  <a:srgbClr val="262626"/>
                </a:solidFill>
                <a:latin typeface="-apple-system"/>
                <a:hlinkClick r:id="rId4"/>
              </a:rPr>
              <a:t>robertwestonbreshears</a:t>
            </a:r>
            <a:endParaRPr lang="en-US" dirty="0">
              <a:solidFill>
                <a:srgbClr val="262626"/>
              </a:solidFill>
              <a:latin typeface="-apple-system"/>
            </a:endParaRPr>
          </a:p>
        </p:txBody>
      </p:sp>
      <p:sp>
        <p:nvSpPr>
          <p:cNvPr id="9" name="Rectangle 3">
            <a:extLst>
              <a:ext uri="{FF2B5EF4-FFF2-40B4-BE49-F238E27FC236}">
                <a16:creationId xmlns:a16="http://schemas.microsoft.com/office/drawing/2014/main" id="{D8CDAE98-6E0B-4323-821A-7C8059362BF9}"/>
              </a:ext>
            </a:extLst>
          </p:cNvPr>
          <p:cNvSpPr txBox="1">
            <a:spLocks noChangeArrowheads="1"/>
          </p:cNvSpPr>
          <p:nvPr/>
        </p:nvSpPr>
        <p:spPr>
          <a:xfrm>
            <a:off x="609600" y="1600201"/>
            <a:ext cx="4499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What determines the brightness of a pixel?</a:t>
            </a:r>
          </a:p>
        </p:txBody>
      </p:sp>
    </p:spTree>
    <p:extLst>
      <p:ext uri="{BB962C8B-B14F-4D97-AF65-F5344CB8AC3E}">
        <p14:creationId xmlns:p14="http://schemas.microsoft.com/office/powerpoint/2010/main" val="3167967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pic>
        <p:nvPicPr>
          <p:cNvPr id="673794" name="Picture 2"/>
          <p:cNvPicPr>
            <a:picLocks noChangeAspect="1" noChangeArrowheads="1"/>
          </p:cNvPicPr>
          <p:nvPr/>
        </p:nvPicPr>
        <p:blipFill>
          <a:blip r:embed="rId3" cstate="print"/>
          <a:srcRect/>
          <a:stretch>
            <a:fillRect/>
          </a:stretch>
        </p:blipFill>
        <p:spPr bwMode="auto">
          <a:xfrm>
            <a:off x="5515428" y="1789216"/>
            <a:ext cx="5921828" cy="3947886"/>
          </a:xfrm>
          <a:prstGeom prst="rect">
            <a:avLst/>
          </a:prstGeom>
          <a:noFill/>
          <a:ln w="9525">
            <a:noFill/>
            <a:miter lim="800000"/>
            <a:headEnd/>
            <a:tailEnd/>
          </a:ln>
        </p:spPr>
      </p:pic>
      <p:sp>
        <p:nvSpPr>
          <p:cNvPr id="7" name="Rectangle 3">
            <a:extLst>
              <a:ext uri="{FF2B5EF4-FFF2-40B4-BE49-F238E27FC236}">
                <a16:creationId xmlns:a16="http://schemas.microsoft.com/office/drawing/2014/main" id="{96DBC4ED-2423-450A-A27F-E15A530411BA}"/>
              </a:ext>
            </a:extLst>
          </p:cNvPr>
          <p:cNvSpPr txBox="1">
            <a:spLocks noChangeArrowheads="1"/>
          </p:cNvSpPr>
          <p:nvPr/>
        </p:nvSpPr>
        <p:spPr>
          <a:xfrm>
            <a:off x="609600" y="1600201"/>
            <a:ext cx="4499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What determines the brightness of a pixel?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pic>
        <p:nvPicPr>
          <p:cNvPr id="457732" name="Picture 4"/>
          <p:cNvPicPr>
            <a:picLocks noChangeAspect="1" noChangeArrowheads="1"/>
          </p:cNvPicPr>
          <p:nvPr/>
        </p:nvPicPr>
        <p:blipFill>
          <a:blip r:embed="rId3" cstate="print"/>
          <a:srcRect/>
          <a:stretch>
            <a:fillRect/>
          </a:stretch>
        </p:blipFill>
        <p:spPr bwMode="auto">
          <a:xfrm>
            <a:off x="4237182" y="1944831"/>
            <a:ext cx="7086600" cy="4578350"/>
          </a:xfrm>
          <a:prstGeom prst="rect">
            <a:avLst/>
          </a:prstGeom>
          <a:noFill/>
          <a:ln w="9525">
            <a:noFill/>
            <a:miter lim="800000"/>
            <a:headEnd/>
            <a:tailEnd/>
          </a:ln>
          <a:effectLst/>
        </p:spPr>
      </p:pic>
      <p:sp>
        <p:nvSpPr>
          <p:cNvPr id="457733" name="Text Box 5"/>
          <p:cNvSpPr txBox="1">
            <a:spLocks noChangeArrowheads="1"/>
          </p:cNvSpPr>
          <p:nvPr/>
        </p:nvSpPr>
        <p:spPr bwMode="auto">
          <a:xfrm>
            <a:off x="8989831" y="1689925"/>
            <a:ext cx="1441420" cy="646331"/>
          </a:xfrm>
          <a:prstGeom prst="rect">
            <a:avLst/>
          </a:prstGeom>
          <a:noFill/>
          <a:ln w="9525">
            <a:noFill/>
            <a:miter lim="800000"/>
            <a:headEnd/>
            <a:tailEnd/>
          </a:ln>
          <a:effectLst/>
        </p:spPr>
        <p:txBody>
          <a:bodyPr wrap="none">
            <a:spAutoFit/>
          </a:bodyPr>
          <a:lstStyle/>
          <a:p>
            <a:pPr algn="ctr"/>
            <a:r>
              <a:rPr lang="en-US" dirty="0">
                <a:solidFill>
                  <a:srgbClr val="FF0000"/>
                </a:solidFill>
                <a:latin typeface="Myriad Pro" panose="020B0503030403020204"/>
              </a:rPr>
              <a:t>Light source</a:t>
            </a:r>
            <a:br>
              <a:rPr lang="en-US" dirty="0">
                <a:solidFill>
                  <a:srgbClr val="FF0000"/>
                </a:solidFill>
                <a:latin typeface="Myriad Pro" panose="020B0503030403020204"/>
              </a:rPr>
            </a:br>
            <a:r>
              <a:rPr lang="en-US" dirty="0">
                <a:solidFill>
                  <a:srgbClr val="FF0000"/>
                </a:solidFill>
                <a:latin typeface="Myriad Pro" panose="020B0503030403020204"/>
              </a:rPr>
              <a:t>properties</a:t>
            </a:r>
          </a:p>
        </p:txBody>
      </p:sp>
      <p:sp>
        <p:nvSpPr>
          <p:cNvPr id="457735" name="Text Box 7"/>
          <p:cNvSpPr txBox="1">
            <a:spLocks noChangeArrowheads="1"/>
          </p:cNvSpPr>
          <p:nvPr/>
        </p:nvSpPr>
        <p:spPr bwMode="auto">
          <a:xfrm>
            <a:off x="8216767" y="3605810"/>
            <a:ext cx="1001813" cy="646331"/>
          </a:xfrm>
          <a:prstGeom prst="rect">
            <a:avLst/>
          </a:prstGeom>
          <a:noFill/>
          <a:ln w="9525">
            <a:noFill/>
            <a:miter lim="800000"/>
            <a:headEnd/>
            <a:tailEnd/>
          </a:ln>
          <a:effectLst/>
        </p:spPr>
        <p:txBody>
          <a:bodyPr wrap="none">
            <a:spAutoFit/>
          </a:bodyPr>
          <a:lstStyle/>
          <a:p>
            <a:pPr algn="ctr"/>
            <a:r>
              <a:rPr lang="en-US" dirty="0">
                <a:solidFill>
                  <a:schemeClr val="accent1"/>
                </a:solidFill>
                <a:latin typeface="Myriad Pro" panose="020B0503030403020204"/>
              </a:rPr>
              <a:t>Surface </a:t>
            </a:r>
            <a:br>
              <a:rPr lang="en-US" dirty="0">
                <a:solidFill>
                  <a:schemeClr val="accent1"/>
                </a:solidFill>
                <a:latin typeface="Myriad Pro" panose="020B0503030403020204"/>
              </a:rPr>
            </a:br>
            <a:r>
              <a:rPr lang="en-US" dirty="0">
                <a:solidFill>
                  <a:schemeClr val="accent1"/>
                </a:solidFill>
                <a:latin typeface="Myriad Pro" panose="020B0503030403020204"/>
              </a:rPr>
              <a:t>shape</a:t>
            </a:r>
          </a:p>
        </p:txBody>
      </p:sp>
      <p:sp>
        <p:nvSpPr>
          <p:cNvPr id="457736" name="Text Box 8"/>
          <p:cNvSpPr txBox="1">
            <a:spLocks noChangeArrowheads="1"/>
          </p:cNvSpPr>
          <p:nvPr/>
        </p:nvSpPr>
        <p:spPr bwMode="auto">
          <a:xfrm>
            <a:off x="9365256" y="5624657"/>
            <a:ext cx="2172390" cy="646331"/>
          </a:xfrm>
          <a:prstGeom prst="rect">
            <a:avLst/>
          </a:prstGeom>
          <a:noFill/>
          <a:ln w="9525">
            <a:noFill/>
            <a:miter lim="800000"/>
            <a:headEnd/>
            <a:tailEnd/>
          </a:ln>
          <a:effectLst/>
        </p:spPr>
        <p:txBody>
          <a:bodyPr wrap="none">
            <a:spAutoFit/>
          </a:bodyPr>
          <a:lstStyle/>
          <a:p>
            <a:pPr algn="ctr"/>
            <a:r>
              <a:rPr lang="en-US" dirty="0">
                <a:solidFill>
                  <a:schemeClr val="accent1"/>
                </a:solidFill>
                <a:latin typeface="Myriad Pro" panose="020B0503030403020204"/>
              </a:rPr>
              <a:t>Surface reflectance</a:t>
            </a:r>
            <a:br>
              <a:rPr lang="en-US" dirty="0">
                <a:solidFill>
                  <a:schemeClr val="accent1"/>
                </a:solidFill>
                <a:latin typeface="Myriad Pro" panose="020B0503030403020204"/>
              </a:rPr>
            </a:br>
            <a:r>
              <a:rPr lang="en-US" dirty="0">
                <a:solidFill>
                  <a:schemeClr val="accent1"/>
                </a:solidFill>
                <a:latin typeface="Myriad Pro" panose="020B0503030403020204"/>
              </a:rPr>
              <a:t>properties</a:t>
            </a:r>
          </a:p>
        </p:txBody>
      </p:sp>
      <p:sp>
        <p:nvSpPr>
          <p:cNvPr id="457737" name="Text Box 9"/>
          <p:cNvSpPr txBox="1">
            <a:spLocks noChangeArrowheads="1"/>
          </p:cNvSpPr>
          <p:nvPr/>
        </p:nvSpPr>
        <p:spPr bwMode="auto">
          <a:xfrm>
            <a:off x="7151833" y="6065981"/>
            <a:ext cx="838691" cy="369332"/>
          </a:xfrm>
          <a:prstGeom prst="rect">
            <a:avLst/>
          </a:prstGeom>
          <a:noFill/>
          <a:ln w="9525">
            <a:noFill/>
            <a:miter lim="800000"/>
            <a:headEnd/>
            <a:tailEnd/>
          </a:ln>
          <a:effectLst/>
        </p:spPr>
        <p:txBody>
          <a:bodyPr wrap="none">
            <a:spAutoFit/>
          </a:bodyPr>
          <a:lstStyle/>
          <a:p>
            <a:r>
              <a:rPr lang="en-US" dirty="0">
                <a:solidFill>
                  <a:srgbClr val="CC00CC"/>
                </a:solidFill>
                <a:latin typeface="Myriad Pro" panose="020B0503030403020204"/>
              </a:rPr>
              <a:t>Optics</a:t>
            </a:r>
          </a:p>
        </p:txBody>
      </p:sp>
      <p:sp>
        <p:nvSpPr>
          <p:cNvPr id="457738" name="Text Box 10"/>
          <p:cNvSpPr txBox="1">
            <a:spLocks noChangeArrowheads="1"/>
          </p:cNvSpPr>
          <p:nvPr/>
        </p:nvSpPr>
        <p:spPr bwMode="auto">
          <a:xfrm>
            <a:off x="3627582" y="3094181"/>
            <a:ext cx="2454518" cy="369332"/>
          </a:xfrm>
          <a:prstGeom prst="rect">
            <a:avLst/>
          </a:prstGeom>
          <a:noFill/>
          <a:ln w="9525">
            <a:noFill/>
            <a:miter lim="800000"/>
            <a:headEnd/>
            <a:tailEnd/>
          </a:ln>
          <a:effectLst/>
        </p:spPr>
        <p:txBody>
          <a:bodyPr wrap="none">
            <a:spAutoFit/>
          </a:bodyPr>
          <a:lstStyle/>
          <a:p>
            <a:r>
              <a:rPr lang="en-US" dirty="0">
                <a:solidFill>
                  <a:schemeClr val="folHlink"/>
                </a:solidFill>
                <a:latin typeface="Myriad Pro" panose="020B0503030403020204"/>
              </a:rPr>
              <a:t>Sensor characteristics</a:t>
            </a:r>
          </a:p>
        </p:txBody>
      </p:sp>
      <p:sp>
        <p:nvSpPr>
          <p:cNvPr id="457739" name="Text Box 11"/>
          <p:cNvSpPr txBox="1">
            <a:spLocks noChangeArrowheads="1"/>
          </p:cNvSpPr>
          <p:nvPr/>
        </p:nvSpPr>
        <p:spPr bwMode="auto">
          <a:xfrm>
            <a:off x="9067800" y="6583364"/>
            <a:ext cx="1351652" cy="276999"/>
          </a:xfrm>
          <a:prstGeom prst="rect">
            <a:avLst/>
          </a:prstGeom>
          <a:noFill/>
          <a:ln w="9525">
            <a:noFill/>
            <a:miter lim="800000"/>
            <a:headEnd/>
            <a:tailEnd/>
          </a:ln>
          <a:effectLst/>
        </p:spPr>
        <p:txBody>
          <a:bodyPr wrap="none">
            <a:spAutoFit/>
          </a:bodyPr>
          <a:lstStyle/>
          <a:p>
            <a:r>
              <a:rPr lang="en-US" sz="1200" dirty="0">
                <a:latin typeface="Myriad Pro" panose="020B0503030403020204"/>
              </a:rPr>
              <a:t>Slide by L. Fei-Fei</a:t>
            </a:r>
          </a:p>
        </p:txBody>
      </p:sp>
      <p:sp>
        <p:nvSpPr>
          <p:cNvPr id="457740" name="Text Box 12"/>
          <p:cNvSpPr txBox="1">
            <a:spLocks noChangeArrowheads="1"/>
          </p:cNvSpPr>
          <p:nvPr/>
        </p:nvSpPr>
        <p:spPr bwMode="auto">
          <a:xfrm>
            <a:off x="6218382" y="3779981"/>
            <a:ext cx="1103379" cy="369332"/>
          </a:xfrm>
          <a:prstGeom prst="rect">
            <a:avLst/>
          </a:prstGeom>
          <a:noFill/>
          <a:ln w="9525">
            <a:noFill/>
            <a:miter lim="800000"/>
            <a:headEnd/>
            <a:tailEnd/>
          </a:ln>
          <a:effectLst/>
        </p:spPr>
        <p:txBody>
          <a:bodyPr wrap="none">
            <a:spAutoFit/>
          </a:bodyPr>
          <a:lstStyle/>
          <a:p>
            <a:r>
              <a:rPr lang="en-US" dirty="0">
                <a:solidFill>
                  <a:srgbClr val="CC0000"/>
                </a:solidFill>
                <a:latin typeface="Myriad Pro" panose="020B0503030403020204"/>
              </a:rPr>
              <a:t>Exposure</a:t>
            </a:r>
          </a:p>
        </p:txBody>
      </p:sp>
      <p:sp>
        <p:nvSpPr>
          <p:cNvPr id="14" name="Rectangle 3">
            <a:extLst>
              <a:ext uri="{FF2B5EF4-FFF2-40B4-BE49-F238E27FC236}">
                <a16:creationId xmlns:a16="http://schemas.microsoft.com/office/drawing/2014/main" id="{F15C2846-5129-4CE6-8594-5BF1E528746B}"/>
              </a:ext>
            </a:extLst>
          </p:cNvPr>
          <p:cNvSpPr txBox="1">
            <a:spLocks noChangeArrowheads="1"/>
          </p:cNvSpPr>
          <p:nvPr/>
        </p:nvSpPr>
        <p:spPr>
          <a:xfrm>
            <a:off x="609600" y="1600201"/>
            <a:ext cx="4499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What determines the brightness of a pixel?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77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77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77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77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3" grpId="0"/>
      <p:bldP spid="457735" grpId="0"/>
      <p:bldP spid="457736" grpId="0"/>
      <p:bldP spid="457737" grpId="0"/>
      <p:bldP spid="457738" grpId="0"/>
      <p:bldP spid="4577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en-US"/>
              <a:t>What is light?</a:t>
            </a:r>
          </a:p>
        </p:txBody>
      </p:sp>
      <p:grpSp>
        <p:nvGrpSpPr>
          <p:cNvPr id="2" name="Group 11"/>
          <p:cNvGrpSpPr>
            <a:grpSpLocks/>
          </p:cNvGrpSpPr>
          <p:nvPr/>
        </p:nvGrpSpPr>
        <p:grpSpPr bwMode="auto">
          <a:xfrm>
            <a:off x="4483100" y="2518062"/>
            <a:ext cx="3924300" cy="635000"/>
            <a:chOff x="1080" y="1536"/>
            <a:chExt cx="1608" cy="260"/>
          </a:xfrm>
        </p:grpSpPr>
        <p:grpSp>
          <p:nvGrpSpPr>
            <p:cNvPr id="3" name="Group 4"/>
            <p:cNvGrpSpPr>
              <a:grpSpLocks/>
            </p:cNvGrpSpPr>
            <p:nvPr/>
          </p:nvGrpSpPr>
          <p:grpSpPr bwMode="auto">
            <a:xfrm rot="-17435669">
              <a:off x="1154" y="1462"/>
              <a:ext cx="260" cy="408"/>
              <a:chOff x="3979" y="3269"/>
              <a:chExt cx="260" cy="408"/>
            </a:xfrm>
          </p:grpSpPr>
          <p:sp>
            <p:nvSpPr>
              <p:cNvPr id="382981" name="Freeform 5"/>
              <p:cNvSpPr>
                <a:spLocks/>
              </p:cNvSpPr>
              <p:nvPr/>
            </p:nvSpPr>
            <p:spPr bwMode="auto">
              <a:xfrm>
                <a:off x="3984" y="3371"/>
                <a:ext cx="180" cy="306"/>
              </a:xfrm>
              <a:custGeom>
                <a:avLst/>
                <a:gdLst/>
                <a:ahLst/>
                <a:cxnLst>
                  <a:cxn ang="0">
                    <a:pos x="16" y="305"/>
                  </a:cxn>
                  <a:cxn ang="0">
                    <a:pos x="0" y="22"/>
                  </a:cxn>
                  <a:cxn ang="0">
                    <a:pos x="9" y="13"/>
                  </a:cxn>
                  <a:cxn ang="0">
                    <a:pos x="15" y="14"/>
                  </a:cxn>
                  <a:cxn ang="0">
                    <a:pos x="21" y="13"/>
                  </a:cxn>
                  <a:cxn ang="0">
                    <a:pos x="22" y="10"/>
                  </a:cxn>
                  <a:cxn ang="0">
                    <a:pos x="27" y="11"/>
                  </a:cxn>
                  <a:cxn ang="0">
                    <a:pos x="31" y="7"/>
                  </a:cxn>
                  <a:cxn ang="0">
                    <a:pos x="37" y="9"/>
                  </a:cxn>
                  <a:cxn ang="0">
                    <a:pos x="41" y="6"/>
                  </a:cxn>
                  <a:cxn ang="0">
                    <a:pos x="46" y="5"/>
                  </a:cxn>
                  <a:cxn ang="0">
                    <a:pos x="52" y="3"/>
                  </a:cxn>
                  <a:cxn ang="0">
                    <a:pos x="57" y="4"/>
                  </a:cxn>
                  <a:cxn ang="0">
                    <a:pos x="62" y="3"/>
                  </a:cxn>
                  <a:cxn ang="0">
                    <a:pos x="66" y="0"/>
                  </a:cxn>
                  <a:cxn ang="0">
                    <a:pos x="74" y="0"/>
                  </a:cxn>
                  <a:cxn ang="0">
                    <a:pos x="80" y="1"/>
                  </a:cxn>
                  <a:cxn ang="0">
                    <a:pos x="83" y="1"/>
                  </a:cxn>
                  <a:cxn ang="0">
                    <a:pos x="86" y="3"/>
                  </a:cxn>
                  <a:cxn ang="0">
                    <a:pos x="92" y="4"/>
                  </a:cxn>
                  <a:cxn ang="0">
                    <a:pos x="98" y="7"/>
                  </a:cxn>
                  <a:cxn ang="0">
                    <a:pos x="103" y="7"/>
                  </a:cxn>
                  <a:cxn ang="0">
                    <a:pos x="111" y="10"/>
                  </a:cxn>
                  <a:cxn ang="0">
                    <a:pos x="115" y="12"/>
                  </a:cxn>
                  <a:cxn ang="0">
                    <a:pos x="121" y="11"/>
                  </a:cxn>
                  <a:cxn ang="0">
                    <a:pos x="125" y="16"/>
                  </a:cxn>
                  <a:cxn ang="0">
                    <a:pos x="131" y="17"/>
                  </a:cxn>
                  <a:cxn ang="0">
                    <a:pos x="135" y="19"/>
                  </a:cxn>
                  <a:cxn ang="0">
                    <a:pos x="140" y="21"/>
                  </a:cxn>
                  <a:cxn ang="0">
                    <a:pos x="142" y="24"/>
                  </a:cxn>
                  <a:cxn ang="0">
                    <a:pos x="146" y="27"/>
                  </a:cxn>
                  <a:cxn ang="0">
                    <a:pos x="151" y="31"/>
                  </a:cxn>
                  <a:cxn ang="0">
                    <a:pos x="153" y="35"/>
                  </a:cxn>
                  <a:cxn ang="0">
                    <a:pos x="156" y="36"/>
                  </a:cxn>
                  <a:cxn ang="0">
                    <a:pos x="160" y="41"/>
                  </a:cxn>
                  <a:cxn ang="0">
                    <a:pos x="163" y="44"/>
                  </a:cxn>
                  <a:cxn ang="0">
                    <a:pos x="168" y="46"/>
                  </a:cxn>
                  <a:cxn ang="0">
                    <a:pos x="172" y="50"/>
                  </a:cxn>
                  <a:cxn ang="0">
                    <a:pos x="176" y="53"/>
                  </a:cxn>
                  <a:cxn ang="0">
                    <a:pos x="178" y="55"/>
                  </a:cxn>
                  <a:cxn ang="0">
                    <a:pos x="182" y="59"/>
                  </a:cxn>
                  <a:cxn ang="0">
                    <a:pos x="185" y="62"/>
                  </a:cxn>
                  <a:cxn ang="0">
                    <a:pos x="186" y="67"/>
                  </a:cxn>
                  <a:cxn ang="0">
                    <a:pos x="189" y="73"/>
                  </a:cxn>
                  <a:cxn ang="0">
                    <a:pos x="192" y="76"/>
                  </a:cxn>
                  <a:cxn ang="0">
                    <a:pos x="196" y="80"/>
                  </a:cxn>
                  <a:cxn ang="0">
                    <a:pos x="198" y="84"/>
                  </a:cxn>
                  <a:cxn ang="0">
                    <a:pos x="200" y="90"/>
                  </a:cxn>
                  <a:cxn ang="0">
                    <a:pos x="201" y="99"/>
                  </a:cxn>
                  <a:cxn ang="0">
                    <a:pos x="16" y="305"/>
                  </a:cxn>
                </a:cxnLst>
                <a:rect l="0" t="0" r="r" b="b"/>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2" name="Arc 6"/>
              <p:cNvSpPr>
                <a:spLocks/>
              </p:cNvSpPr>
              <p:nvPr/>
            </p:nvSpPr>
            <p:spPr bwMode="auto">
              <a:xfrm rot="20220000">
                <a:off x="4011" y="3348"/>
                <a:ext cx="132" cy="149"/>
              </a:xfrm>
              <a:custGeom>
                <a:avLst/>
                <a:gdLst>
                  <a:gd name="G0" fmla="+- 145 0 0"/>
                  <a:gd name="G1" fmla="+- 21600 0 0"/>
                  <a:gd name="G2" fmla="+- 21600 0 0"/>
                  <a:gd name="T0" fmla="*/ 0 w 21745"/>
                  <a:gd name="T1" fmla="*/ 0 h 21600"/>
                  <a:gd name="T2" fmla="*/ 21745 w 21745"/>
                  <a:gd name="T3" fmla="*/ 21600 h 21600"/>
                  <a:gd name="T4" fmla="*/ 145 w 21745"/>
                  <a:gd name="T5" fmla="*/ 21600 h 21600"/>
                </a:gdLst>
                <a:ahLst/>
                <a:cxnLst>
                  <a:cxn ang="0">
                    <a:pos x="T0" y="T1"/>
                  </a:cxn>
                  <a:cxn ang="0">
                    <a:pos x="T2" y="T3"/>
                  </a:cxn>
                  <a:cxn ang="0">
                    <a:pos x="T4" y="T5"/>
                  </a:cxn>
                </a:cxnLst>
                <a:rect l="0" t="0" r="r" b="b"/>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3" name="Line 7"/>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4" name="Oval 8"/>
              <p:cNvSpPr>
                <a:spLocks noChangeArrowheads="1"/>
              </p:cNvSpPr>
              <p:nvPr/>
            </p:nvSpPr>
            <p:spPr bwMode="auto">
              <a:xfrm rot="17640000">
                <a:off x="4047" y="3351"/>
                <a:ext cx="71" cy="111"/>
              </a:xfrm>
              <a:prstGeom prst="ellipse">
                <a:avLst/>
              </a:prstGeom>
              <a:solidFill>
                <a:schemeClr val="tx1"/>
              </a:solid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5" name="Line 9"/>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382986" name="Line 10"/>
            <p:cNvSpPr>
              <a:spLocks noChangeShapeType="1"/>
            </p:cNvSpPr>
            <p:nvPr/>
          </p:nvSpPr>
          <p:spPr bwMode="auto">
            <a:xfrm flipH="1">
              <a:off x="1632" y="1632"/>
              <a:ext cx="1056" cy="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382989" name="Rectangle 13"/>
          <p:cNvSpPr>
            <a:spLocks noChangeArrowheads="1"/>
          </p:cNvSpPr>
          <p:nvPr/>
        </p:nvSpPr>
        <p:spPr bwMode="auto">
          <a:xfrm>
            <a:off x="1036782" y="1463962"/>
            <a:ext cx="10499436" cy="6096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pPr>
            <a:r>
              <a:rPr lang="en-US" sz="2000" dirty="0">
                <a:solidFill>
                  <a:srgbClr val="000000"/>
                </a:solidFill>
                <a:latin typeface="Myriad Pro" panose="020B0503030403020204"/>
              </a:rPr>
              <a:t>Electromagnetic radiation (EMR) moving along rays in space</a:t>
            </a:r>
          </a:p>
          <a:p>
            <a:pPr marL="742950" lvl="1" indent="-285750" eaLnBrk="0" fontAlgn="base" hangingPunct="0">
              <a:spcBef>
                <a:spcPct val="20000"/>
              </a:spcBef>
              <a:spcAft>
                <a:spcPct val="0"/>
              </a:spcAft>
              <a:buFontTx/>
              <a:buChar char="•"/>
            </a:pPr>
            <a:r>
              <a:rPr lang="en-US" dirty="0">
                <a:solidFill>
                  <a:srgbClr val="000000"/>
                </a:solidFill>
                <a:latin typeface="Myriad Pro" panose="020B0503030403020204"/>
              </a:rPr>
              <a:t>R(</a:t>
            </a:r>
            <a:r>
              <a:rPr lang="en-US" dirty="0">
                <a:solidFill>
                  <a:srgbClr val="000000"/>
                </a:solidFill>
                <a:latin typeface="Symbol" pitchFamily="18" charset="2"/>
                <a:cs typeface="Arial" charset="0"/>
              </a:rPr>
              <a:t>l</a:t>
            </a:r>
            <a:r>
              <a:rPr lang="en-US" dirty="0">
                <a:solidFill>
                  <a:srgbClr val="000000"/>
                </a:solidFill>
                <a:latin typeface="Myriad Pro" panose="020B0503030403020204"/>
                <a:cs typeface="Arial" charset="0"/>
              </a:rPr>
              <a:t>) is EMR, measured in units of power (watts)</a:t>
            </a:r>
          </a:p>
          <a:p>
            <a:pPr marL="1143000" lvl="2" indent="-228600" eaLnBrk="0" fontAlgn="base" hangingPunct="0">
              <a:spcBef>
                <a:spcPct val="20000"/>
              </a:spcBef>
              <a:spcAft>
                <a:spcPct val="0"/>
              </a:spcAft>
              <a:buFontTx/>
              <a:buChar char="–"/>
            </a:pPr>
            <a:r>
              <a:rPr lang="en-US" sz="1600" dirty="0">
                <a:solidFill>
                  <a:srgbClr val="000000"/>
                </a:solidFill>
                <a:latin typeface="Myriad Pro" panose="020B0503030403020204"/>
              </a:rPr>
              <a:t> </a:t>
            </a:r>
            <a:r>
              <a:rPr lang="en-US" sz="1600" dirty="0">
                <a:solidFill>
                  <a:srgbClr val="000000"/>
                </a:solidFill>
                <a:latin typeface="Symbol" pitchFamily="18" charset="2"/>
              </a:rPr>
              <a:t>l</a:t>
            </a:r>
            <a:r>
              <a:rPr lang="en-US" sz="1600" dirty="0">
                <a:solidFill>
                  <a:srgbClr val="000000"/>
                </a:solidFill>
                <a:latin typeface="Myriad Pro" panose="020B0503030403020204"/>
              </a:rPr>
              <a:t> is wavelength</a:t>
            </a:r>
          </a:p>
        </p:txBody>
      </p:sp>
      <p:sp>
        <p:nvSpPr>
          <p:cNvPr id="382990" name="Rectangle 14"/>
          <p:cNvSpPr>
            <a:spLocks noChangeArrowheads="1"/>
          </p:cNvSpPr>
          <p:nvPr/>
        </p:nvSpPr>
        <p:spPr bwMode="auto">
          <a:xfrm>
            <a:off x="997527" y="3255381"/>
            <a:ext cx="10196946" cy="1524000"/>
          </a:xfrm>
          <a:prstGeom prst="rect">
            <a:avLst/>
          </a:prstGeom>
          <a:noFill/>
          <a:ln w="9525">
            <a:noFill/>
            <a:miter lim="800000"/>
            <a:headEnd/>
            <a:tailEnd/>
          </a:ln>
          <a:effectLst/>
        </p:spPr>
        <p:txBody>
          <a:bodyPr/>
          <a:lstStyle/>
          <a:p>
            <a:pPr marL="342900" indent="-342900" eaLnBrk="0" fontAlgn="base" hangingPunct="0">
              <a:lnSpc>
                <a:spcPct val="90000"/>
              </a:lnSpc>
              <a:spcBef>
                <a:spcPct val="20000"/>
              </a:spcBef>
              <a:spcAft>
                <a:spcPct val="0"/>
              </a:spcAft>
            </a:pPr>
            <a:r>
              <a:rPr lang="en-US" sz="2000" dirty="0">
                <a:solidFill>
                  <a:srgbClr val="000000"/>
                </a:solidFill>
                <a:latin typeface="Myriad Pro" panose="020B0503030403020204"/>
              </a:rPr>
              <a:t>Light field</a:t>
            </a:r>
          </a:p>
          <a:p>
            <a:pPr marL="742950" lvl="1" indent="-285750" eaLnBrk="0" fontAlgn="base" hangingPunct="0">
              <a:lnSpc>
                <a:spcPct val="90000"/>
              </a:lnSpc>
              <a:spcBef>
                <a:spcPct val="20000"/>
              </a:spcBef>
              <a:spcAft>
                <a:spcPct val="0"/>
              </a:spcAft>
              <a:buFontTx/>
              <a:buChar char="•"/>
            </a:pPr>
            <a:r>
              <a:rPr lang="en-US" dirty="0">
                <a:solidFill>
                  <a:srgbClr val="000000"/>
                </a:solidFill>
                <a:latin typeface="Myriad Pro" panose="020B0503030403020204"/>
              </a:rPr>
              <a:t>We can describe all of the light in the scene by specifying the radiation (or </a:t>
            </a:r>
            <a:r>
              <a:rPr lang="en-US" b="1" dirty="0">
                <a:solidFill>
                  <a:srgbClr val="000000"/>
                </a:solidFill>
                <a:latin typeface="Myriad Pro" panose="020B0503030403020204"/>
              </a:rPr>
              <a:t>“radiance”</a:t>
            </a:r>
            <a:r>
              <a:rPr lang="en-US" dirty="0">
                <a:solidFill>
                  <a:srgbClr val="000000"/>
                </a:solidFill>
                <a:latin typeface="Myriad Pro" panose="020B0503030403020204"/>
              </a:rPr>
              <a:t> along all light rays) arriving at every point in space and from every direction</a:t>
            </a:r>
          </a:p>
          <a:p>
            <a:pPr marL="742950" lvl="1" indent="-285750" eaLnBrk="0" fontAlgn="base" hangingPunct="0">
              <a:lnSpc>
                <a:spcPct val="90000"/>
              </a:lnSpc>
              <a:spcBef>
                <a:spcPct val="20000"/>
              </a:spcBef>
              <a:spcAft>
                <a:spcPct val="0"/>
              </a:spcAft>
            </a:pPr>
            <a:endParaRPr lang="en-US" dirty="0">
              <a:solidFill>
                <a:srgbClr val="000000"/>
              </a:solidFill>
              <a:latin typeface="Myriad Pro" panose="020B0503030403020204"/>
            </a:endParaRPr>
          </a:p>
        </p:txBody>
      </p:sp>
      <p:pic>
        <p:nvPicPr>
          <p:cNvPr id="382992" name="Picture 16" descr="Edittex"/>
          <p:cNvPicPr>
            <a:picLocks noChangeAspect="1" noChangeArrowheads="1"/>
          </p:cNvPicPr>
          <p:nvPr>
            <p:custDataLst>
              <p:tags r:id="rId1"/>
            </p:custDataLst>
          </p:nvPr>
        </p:nvPicPr>
        <p:blipFill>
          <a:blip r:embed="rId4" cstate="print"/>
          <a:srcRect/>
          <a:stretch>
            <a:fillRect/>
          </a:stretch>
        </p:blipFill>
        <p:spPr bwMode="auto">
          <a:xfrm>
            <a:off x="6376348" y="6121878"/>
            <a:ext cx="2527300" cy="282575"/>
          </a:xfrm>
          <a:prstGeom prst="rect">
            <a:avLst/>
          </a:prstGeom>
          <a:noFill/>
          <a:ln w="9525">
            <a:noFill/>
            <a:miter lim="800000"/>
            <a:headEnd/>
            <a:tailEnd/>
          </a:ln>
          <a:effectLst/>
        </p:spPr>
      </p:pic>
      <p:grpSp>
        <p:nvGrpSpPr>
          <p:cNvPr id="25" name="Group 24"/>
          <p:cNvGrpSpPr/>
          <p:nvPr/>
        </p:nvGrpSpPr>
        <p:grpSpPr>
          <a:xfrm>
            <a:off x="4274498" y="4488856"/>
            <a:ext cx="2635250" cy="1295400"/>
            <a:chOff x="2819400" y="4289425"/>
            <a:chExt cx="2635250" cy="1295400"/>
          </a:xfrm>
        </p:grpSpPr>
        <p:sp>
          <p:nvSpPr>
            <p:cNvPr id="382998" name="Oval 22"/>
            <p:cNvSpPr>
              <a:spLocks noChangeArrowheads="1"/>
            </p:cNvSpPr>
            <p:nvPr/>
          </p:nvSpPr>
          <p:spPr bwMode="auto">
            <a:xfrm>
              <a:off x="3352800" y="4943475"/>
              <a:ext cx="76200" cy="762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99" name="Line 23"/>
            <p:cNvSpPr>
              <a:spLocks noChangeShapeType="1"/>
            </p:cNvSpPr>
            <p:nvPr/>
          </p:nvSpPr>
          <p:spPr bwMode="auto">
            <a:xfrm flipH="1">
              <a:off x="3473450" y="4365625"/>
              <a:ext cx="533400" cy="5334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01" name="Line 25"/>
            <p:cNvSpPr>
              <a:spLocks noChangeShapeType="1"/>
            </p:cNvSpPr>
            <p:nvPr/>
          </p:nvSpPr>
          <p:spPr bwMode="auto">
            <a:xfrm flipH="1">
              <a:off x="3473450" y="4975225"/>
              <a:ext cx="685800" cy="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08" name="Line 32"/>
            <p:cNvSpPr>
              <a:spLocks noChangeShapeType="1"/>
            </p:cNvSpPr>
            <p:nvPr/>
          </p:nvSpPr>
          <p:spPr bwMode="auto">
            <a:xfrm flipH="1" flipV="1">
              <a:off x="4235450" y="4594225"/>
              <a:ext cx="381000" cy="6858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0" name="Line 34"/>
            <p:cNvSpPr>
              <a:spLocks noChangeShapeType="1"/>
            </p:cNvSpPr>
            <p:nvPr/>
          </p:nvSpPr>
          <p:spPr bwMode="auto">
            <a:xfrm flipV="1">
              <a:off x="4845050" y="4441825"/>
              <a:ext cx="609600" cy="5334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1" name="Line 35"/>
            <p:cNvSpPr>
              <a:spLocks noChangeShapeType="1"/>
            </p:cNvSpPr>
            <p:nvPr/>
          </p:nvSpPr>
          <p:spPr bwMode="auto">
            <a:xfrm flipV="1">
              <a:off x="4768850" y="4289425"/>
              <a:ext cx="76200" cy="6096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2" name="Line 36"/>
            <p:cNvSpPr>
              <a:spLocks noChangeShapeType="1"/>
            </p:cNvSpPr>
            <p:nvPr/>
          </p:nvSpPr>
          <p:spPr bwMode="auto">
            <a:xfrm flipH="1" flipV="1">
              <a:off x="4387850" y="4365625"/>
              <a:ext cx="304800" cy="4572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3" name="Line 37"/>
            <p:cNvSpPr>
              <a:spLocks noChangeShapeType="1"/>
            </p:cNvSpPr>
            <p:nvPr/>
          </p:nvSpPr>
          <p:spPr bwMode="auto">
            <a:xfrm flipH="1">
              <a:off x="4083050" y="5051425"/>
              <a:ext cx="685800" cy="2286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4" name="Line 38"/>
            <p:cNvSpPr>
              <a:spLocks noChangeShapeType="1"/>
            </p:cNvSpPr>
            <p:nvPr/>
          </p:nvSpPr>
          <p:spPr bwMode="auto">
            <a:xfrm flipH="1">
              <a:off x="4616450" y="5356225"/>
              <a:ext cx="685800" cy="2286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5" name="Line 39"/>
            <p:cNvSpPr>
              <a:spLocks noChangeShapeType="1"/>
            </p:cNvSpPr>
            <p:nvPr/>
          </p:nvSpPr>
          <p:spPr bwMode="auto">
            <a:xfrm>
              <a:off x="4921250" y="5127625"/>
              <a:ext cx="457200" cy="4572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6" name="Line 40"/>
            <p:cNvSpPr>
              <a:spLocks noChangeShapeType="1"/>
            </p:cNvSpPr>
            <p:nvPr/>
          </p:nvSpPr>
          <p:spPr bwMode="auto">
            <a:xfrm flipV="1">
              <a:off x="2819400" y="5051425"/>
              <a:ext cx="457200" cy="3810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4" name="TextBox 3">
            <a:extLst>
              <a:ext uri="{FF2B5EF4-FFF2-40B4-BE49-F238E27FC236}">
                <a16:creationId xmlns:a16="http://schemas.microsoft.com/office/drawing/2014/main" id="{EC086BA1-833C-4804-A79C-BA1C88381B79}"/>
              </a:ext>
            </a:extLst>
          </p:cNvPr>
          <p:cNvSpPr txBox="1"/>
          <p:nvPr/>
        </p:nvSpPr>
        <p:spPr>
          <a:xfrm>
            <a:off x="1274630" y="6078500"/>
            <a:ext cx="5217390" cy="369332"/>
          </a:xfrm>
          <a:prstGeom prst="rect">
            <a:avLst/>
          </a:prstGeom>
          <a:noFill/>
        </p:spPr>
        <p:txBody>
          <a:bodyPr wrap="none" rtlCol="0">
            <a:spAutoFit/>
          </a:bodyPr>
          <a:lstStyle/>
          <a:p>
            <a:r>
              <a:rPr lang="en-US" dirty="0"/>
              <a:t>The </a:t>
            </a:r>
            <a:r>
              <a:rPr lang="en-US" b="1" i="1" dirty="0" err="1"/>
              <a:t>plenoptic</a:t>
            </a:r>
            <a:r>
              <a:rPr lang="en-US" b="1" i="1" dirty="0"/>
              <a:t> function </a:t>
            </a:r>
            <a:r>
              <a:rPr lang="en-US" dirty="0"/>
              <a:t>describes all of this light: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29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90"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r>
              <a:rPr lang="en-US" dirty="0"/>
              <a:t>Color perception</a:t>
            </a:r>
          </a:p>
        </p:txBody>
      </p:sp>
      <p:grpSp>
        <p:nvGrpSpPr>
          <p:cNvPr id="2" name="Group 3"/>
          <p:cNvGrpSpPr>
            <a:grpSpLocks/>
          </p:cNvGrpSpPr>
          <p:nvPr/>
        </p:nvGrpSpPr>
        <p:grpSpPr bwMode="auto">
          <a:xfrm>
            <a:off x="3695700" y="3168470"/>
            <a:ext cx="3924300" cy="635000"/>
            <a:chOff x="1080" y="1536"/>
            <a:chExt cx="1608" cy="260"/>
          </a:xfrm>
        </p:grpSpPr>
        <p:grpSp>
          <p:nvGrpSpPr>
            <p:cNvPr id="3" name="Group 4"/>
            <p:cNvGrpSpPr>
              <a:grpSpLocks/>
            </p:cNvGrpSpPr>
            <p:nvPr/>
          </p:nvGrpSpPr>
          <p:grpSpPr bwMode="auto">
            <a:xfrm rot="-17435669">
              <a:off x="1154" y="1462"/>
              <a:ext cx="260" cy="408"/>
              <a:chOff x="3979" y="3269"/>
              <a:chExt cx="260" cy="408"/>
            </a:xfrm>
          </p:grpSpPr>
          <p:sp>
            <p:nvSpPr>
              <p:cNvPr id="408581" name="Freeform 5"/>
              <p:cNvSpPr>
                <a:spLocks/>
              </p:cNvSpPr>
              <p:nvPr/>
            </p:nvSpPr>
            <p:spPr bwMode="auto">
              <a:xfrm>
                <a:off x="3984" y="3371"/>
                <a:ext cx="180" cy="306"/>
              </a:xfrm>
              <a:custGeom>
                <a:avLst/>
                <a:gdLst/>
                <a:ahLst/>
                <a:cxnLst>
                  <a:cxn ang="0">
                    <a:pos x="16" y="305"/>
                  </a:cxn>
                  <a:cxn ang="0">
                    <a:pos x="0" y="22"/>
                  </a:cxn>
                  <a:cxn ang="0">
                    <a:pos x="9" y="13"/>
                  </a:cxn>
                  <a:cxn ang="0">
                    <a:pos x="15" y="14"/>
                  </a:cxn>
                  <a:cxn ang="0">
                    <a:pos x="21" y="13"/>
                  </a:cxn>
                  <a:cxn ang="0">
                    <a:pos x="22" y="10"/>
                  </a:cxn>
                  <a:cxn ang="0">
                    <a:pos x="27" y="11"/>
                  </a:cxn>
                  <a:cxn ang="0">
                    <a:pos x="31" y="7"/>
                  </a:cxn>
                  <a:cxn ang="0">
                    <a:pos x="37" y="9"/>
                  </a:cxn>
                  <a:cxn ang="0">
                    <a:pos x="41" y="6"/>
                  </a:cxn>
                  <a:cxn ang="0">
                    <a:pos x="46" y="5"/>
                  </a:cxn>
                  <a:cxn ang="0">
                    <a:pos x="52" y="3"/>
                  </a:cxn>
                  <a:cxn ang="0">
                    <a:pos x="57" y="4"/>
                  </a:cxn>
                  <a:cxn ang="0">
                    <a:pos x="62" y="3"/>
                  </a:cxn>
                  <a:cxn ang="0">
                    <a:pos x="66" y="0"/>
                  </a:cxn>
                  <a:cxn ang="0">
                    <a:pos x="74" y="0"/>
                  </a:cxn>
                  <a:cxn ang="0">
                    <a:pos x="80" y="1"/>
                  </a:cxn>
                  <a:cxn ang="0">
                    <a:pos x="83" y="1"/>
                  </a:cxn>
                  <a:cxn ang="0">
                    <a:pos x="86" y="3"/>
                  </a:cxn>
                  <a:cxn ang="0">
                    <a:pos x="92" y="4"/>
                  </a:cxn>
                  <a:cxn ang="0">
                    <a:pos x="98" y="7"/>
                  </a:cxn>
                  <a:cxn ang="0">
                    <a:pos x="103" y="7"/>
                  </a:cxn>
                  <a:cxn ang="0">
                    <a:pos x="111" y="10"/>
                  </a:cxn>
                  <a:cxn ang="0">
                    <a:pos x="115" y="12"/>
                  </a:cxn>
                  <a:cxn ang="0">
                    <a:pos x="121" y="11"/>
                  </a:cxn>
                  <a:cxn ang="0">
                    <a:pos x="125" y="16"/>
                  </a:cxn>
                  <a:cxn ang="0">
                    <a:pos x="131" y="17"/>
                  </a:cxn>
                  <a:cxn ang="0">
                    <a:pos x="135" y="19"/>
                  </a:cxn>
                  <a:cxn ang="0">
                    <a:pos x="140" y="21"/>
                  </a:cxn>
                  <a:cxn ang="0">
                    <a:pos x="142" y="24"/>
                  </a:cxn>
                  <a:cxn ang="0">
                    <a:pos x="146" y="27"/>
                  </a:cxn>
                  <a:cxn ang="0">
                    <a:pos x="151" y="31"/>
                  </a:cxn>
                  <a:cxn ang="0">
                    <a:pos x="153" y="35"/>
                  </a:cxn>
                  <a:cxn ang="0">
                    <a:pos x="156" y="36"/>
                  </a:cxn>
                  <a:cxn ang="0">
                    <a:pos x="160" y="41"/>
                  </a:cxn>
                  <a:cxn ang="0">
                    <a:pos x="163" y="44"/>
                  </a:cxn>
                  <a:cxn ang="0">
                    <a:pos x="168" y="46"/>
                  </a:cxn>
                  <a:cxn ang="0">
                    <a:pos x="172" y="50"/>
                  </a:cxn>
                  <a:cxn ang="0">
                    <a:pos x="176" y="53"/>
                  </a:cxn>
                  <a:cxn ang="0">
                    <a:pos x="178" y="55"/>
                  </a:cxn>
                  <a:cxn ang="0">
                    <a:pos x="182" y="59"/>
                  </a:cxn>
                  <a:cxn ang="0">
                    <a:pos x="185" y="62"/>
                  </a:cxn>
                  <a:cxn ang="0">
                    <a:pos x="186" y="67"/>
                  </a:cxn>
                  <a:cxn ang="0">
                    <a:pos x="189" y="73"/>
                  </a:cxn>
                  <a:cxn ang="0">
                    <a:pos x="192" y="76"/>
                  </a:cxn>
                  <a:cxn ang="0">
                    <a:pos x="196" y="80"/>
                  </a:cxn>
                  <a:cxn ang="0">
                    <a:pos x="198" y="84"/>
                  </a:cxn>
                  <a:cxn ang="0">
                    <a:pos x="200" y="90"/>
                  </a:cxn>
                  <a:cxn ang="0">
                    <a:pos x="201" y="99"/>
                  </a:cxn>
                  <a:cxn ang="0">
                    <a:pos x="16" y="305"/>
                  </a:cxn>
                </a:cxnLst>
                <a:rect l="0" t="0" r="r" b="b"/>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2" name="Arc 6"/>
              <p:cNvSpPr>
                <a:spLocks/>
              </p:cNvSpPr>
              <p:nvPr/>
            </p:nvSpPr>
            <p:spPr bwMode="auto">
              <a:xfrm rot="20220000">
                <a:off x="4011" y="3348"/>
                <a:ext cx="132" cy="149"/>
              </a:xfrm>
              <a:custGeom>
                <a:avLst/>
                <a:gdLst>
                  <a:gd name="G0" fmla="+- 145 0 0"/>
                  <a:gd name="G1" fmla="+- 21600 0 0"/>
                  <a:gd name="G2" fmla="+- 21600 0 0"/>
                  <a:gd name="T0" fmla="*/ 0 w 21745"/>
                  <a:gd name="T1" fmla="*/ 0 h 21600"/>
                  <a:gd name="T2" fmla="*/ 21745 w 21745"/>
                  <a:gd name="T3" fmla="*/ 21600 h 21600"/>
                  <a:gd name="T4" fmla="*/ 145 w 21745"/>
                  <a:gd name="T5" fmla="*/ 21600 h 21600"/>
                </a:gdLst>
                <a:ahLst/>
                <a:cxnLst>
                  <a:cxn ang="0">
                    <a:pos x="T0" y="T1"/>
                  </a:cxn>
                  <a:cxn ang="0">
                    <a:pos x="T2" y="T3"/>
                  </a:cxn>
                  <a:cxn ang="0">
                    <a:pos x="T4" y="T5"/>
                  </a:cxn>
                </a:cxnLst>
                <a:rect l="0" t="0" r="r" b="b"/>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3" name="Line 7"/>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4" name="Oval 8"/>
              <p:cNvSpPr>
                <a:spLocks noChangeArrowheads="1"/>
              </p:cNvSpPr>
              <p:nvPr/>
            </p:nvSpPr>
            <p:spPr bwMode="auto">
              <a:xfrm rot="17640000">
                <a:off x="4047" y="3351"/>
                <a:ext cx="71" cy="111"/>
              </a:xfrm>
              <a:prstGeom prst="ellipse">
                <a:avLst/>
              </a:prstGeom>
              <a:solidFill>
                <a:schemeClr val="tx1"/>
              </a:solid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5" name="Line 9"/>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408586" name="Line 10"/>
            <p:cNvSpPr>
              <a:spLocks noChangeShapeType="1"/>
            </p:cNvSpPr>
            <p:nvPr/>
          </p:nvSpPr>
          <p:spPr bwMode="auto">
            <a:xfrm flipH="1">
              <a:off x="1632" y="1632"/>
              <a:ext cx="1056" cy="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408587" name="Rectangle 11"/>
          <p:cNvSpPr>
            <a:spLocks noChangeArrowheads="1"/>
          </p:cNvSpPr>
          <p:nvPr/>
        </p:nvSpPr>
        <p:spPr bwMode="auto">
          <a:xfrm>
            <a:off x="2209800" y="1898470"/>
            <a:ext cx="8153400" cy="6096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pPr>
            <a:r>
              <a:rPr lang="en-US" sz="2000" dirty="0">
                <a:solidFill>
                  <a:srgbClr val="000000"/>
                </a:solidFill>
                <a:latin typeface="Myriad Pro" panose="020B0503030403020204"/>
              </a:rPr>
              <a:t>Electromagnetic radiation (EMR) moving along rays in space</a:t>
            </a:r>
          </a:p>
          <a:p>
            <a:pPr marL="742950" lvl="1" indent="-285750" eaLnBrk="0" fontAlgn="base" hangingPunct="0">
              <a:spcBef>
                <a:spcPct val="20000"/>
              </a:spcBef>
              <a:spcAft>
                <a:spcPct val="0"/>
              </a:spcAft>
              <a:buFontTx/>
              <a:buChar char="•"/>
            </a:pPr>
            <a:r>
              <a:rPr lang="en-US" dirty="0">
                <a:solidFill>
                  <a:srgbClr val="000000"/>
                </a:solidFill>
                <a:latin typeface="Myriad Pro" panose="020B0503030403020204"/>
              </a:rPr>
              <a:t>R(</a:t>
            </a:r>
            <a:r>
              <a:rPr lang="en-US" dirty="0">
                <a:solidFill>
                  <a:srgbClr val="000000"/>
                </a:solidFill>
                <a:latin typeface="Symbol" pitchFamily="18" charset="2"/>
                <a:cs typeface="Arial" charset="0"/>
              </a:rPr>
              <a:t>l</a:t>
            </a:r>
            <a:r>
              <a:rPr lang="en-US" dirty="0">
                <a:solidFill>
                  <a:srgbClr val="000000"/>
                </a:solidFill>
                <a:latin typeface="Myriad Pro" panose="020B0503030403020204"/>
                <a:cs typeface="Arial" charset="0"/>
              </a:rPr>
              <a:t>) is EMR, measured in units of power (watts)</a:t>
            </a:r>
          </a:p>
          <a:p>
            <a:pPr marL="1143000" lvl="2" indent="-228600" eaLnBrk="0" fontAlgn="base" hangingPunct="0">
              <a:spcBef>
                <a:spcPct val="20000"/>
              </a:spcBef>
              <a:spcAft>
                <a:spcPct val="0"/>
              </a:spcAft>
              <a:buFontTx/>
              <a:buChar char="–"/>
            </a:pPr>
            <a:r>
              <a:rPr lang="en-US" sz="1600" dirty="0">
                <a:solidFill>
                  <a:srgbClr val="000000"/>
                </a:solidFill>
                <a:latin typeface="Myriad Pro" panose="020B0503030403020204"/>
              </a:rPr>
              <a:t> </a:t>
            </a:r>
            <a:r>
              <a:rPr lang="en-US" sz="1600" dirty="0">
                <a:solidFill>
                  <a:srgbClr val="000000"/>
                </a:solidFill>
                <a:latin typeface="Symbol" pitchFamily="18" charset="2"/>
              </a:rPr>
              <a:t>l</a:t>
            </a:r>
            <a:r>
              <a:rPr lang="en-US" sz="1600" dirty="0">
                <a:solidFill>
                  <a:srgbClr val="000000"/>
                </a:solidFill>
                <a:latin typeface="Myriad Pro" panose="020B0503030403020204"/>
              </a:rPr>
              <a:t> is wavelength</a:t>
            </a:r>
          </a:p>
        </p:txBody>
      </p:sp>
      <p:sp>
        <p:nvSpPr>
          <p:cNvPr id="408588" name="Rectangle 12"/>
          <p:cNvSpPr>
            <a:spLocks noChangeArrowheads="1"/>
          </p:cNvSpPr>
          <p:nvPr/>
        </p:nvSpPr>
        <p:spPr bwMode="auto">
          <a:xfrm>
            <a:off x="2209800" y="3901895"/>
            <a:ext cx="7772400" cy="1524000"/>
          </a:xfrm>
          <a:prstGeom prst="rect">
            <a:avLst/>
          </a:prstGeom>
          <a:noFill/>
          <a:ln w="9525">
            <a:noFill/>
            <a:miter lim="800000"/>
            <a:headEnd/>
            <a:tailEnd/>
          </a:ln>
          <a:effectLst/>
        </p:spPr>
        <p:txBody>
          <a:bodyPr/>
          <a:lstStyle/>
          <a:p>
            <a:pPr marL="342900" indent="-342900" eaLnBrk="0" fontAlgn="base" hangingPunct="0">
              <a:lnSpc>
                <a:spcPct val="90000"/>
              </a:lnSpc>
              <a:spcBef>
                <a:spcPct val="20000"/>
              </a:spcBef>
              <a:spcAft>
                <a:spcPct val="0"/>
              </a:spcAft>
            </a:pPr>
            <a:r>
              <a:rPr lang="en-US" sz="2000" dirty="0">
                <a:solidFill>
                  <a:srgbClr val="000000"/>
                </a:solidFill>
                <a:latin typeface="Myriad Pro" panose="020B0503030403020204"/>
              </a:rPr>
              <a:t>Perceiving light</a:t>
            </a:r>
          </a:p>
          <a:p>
            <a:pPr marL="742950" lvl="1" indent="-285750" eaLnBrk="0" fontAlgn="base" hangingPunct="0">
              <a:lnSpc>
                <a:spcPct val="90000"/>
              </a:lnSpc>
              <a:spcBef>
                <a:spcPct val="20000"/>
              </a:spcBef>
              <a:spcAft>
                <a:spcPct val="0"/>
              </a:spcAft>
              <a:buFontTx/>
              <a:buChar char="•"/>
            </a:pPr>
            <a:r>
              <a:rPr lang="en-US" dirty="0">
                <a:solidFill>
                  <a:srgbClr val="000000"/>
                </a:solidFill>
                <a:latin typeface="Myriad Pro" panose="020B0503030403020204"/>
              </a:rPr>
              <a:t>How do we convert radiation into “color”?</a:t>
            </a:r>
          </a:p>
          <a:p>
            <a:pPr marL="742950" lvl="1" indent="-285750" eaLnBrk="0" fontAlgn="base" hangingPunct="0">
              <a:lnSpc>
                <a:spcPct val="90000"/>
              </a:lnSpc>
              <a:spcBef>
                <a:spcPct val="20000"/>
              </a:spcBef>
              <a:spcAft>
                <a:spcPct val="0"/>
              </a:spcAft>
              <a:buFontTx/>
              <a:buChar char="•"/>
            </a:pPr>
            <a:r>
              <a:rPr lang="en-US" dirty="0">
                <a:solidFill>
                  <a:srgbClr val="000000"/>
                </a:solidFill>
                <a:latin typeface="Myriad Pro" panose="020B0503030403020204"/>
              </a:rPr>
              <a:t>What part of the spectrum do we see?</a:t>
            </a:r>
          </a:p>
          <a:p>
            <a:pPr marL="742950" lvl="1" indent="-285750" eaLnBrk="0" fontAlgn="base" hangingPunct="0">
              <a:lnSpc>
                <a:spcPct val="90000"/>
              </a:lnSpc>
              <a:spcBef>
                <a:spcPct val="20000"/>
              </a:spcBef>
              <a:spcAft>
                <a:spcPct val="0"/>
              </a:spcAft>
            </a:pPr>
            <a:endParaRPr lang="en-US" dirty="0">
              <a:solidFill>
                <a:srgbClr val="000000"/>
              </a:solidFill>
              <a:latin typeface="Myriad Pro" panose="020B050303040302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en-US" dirty="0"/>
              <a:t>Visible light</a:t>
            </a:r>
          </a:p>
        </p:txBody>
      </p:sp>
      <p:sp>
        <p:nvSpPr>
          <p:cNvPr id="381958" name="Rectangle 6"/>
          <p:cNvSpPr>
            <a:spLocks noGrp="1" noChangeArrowheads="1"/>
          </p:cNvSpPr>
          <p:nvPr>
            <p:ph idx="1"/>
          </p:nvPr>
        </p:nvSpPr>
        <p:spPr>
          <a:xfrm>
            <a:off x="931440" y="1692277"/>
            <a:ext cx="4400668" cy="2726376"/>
          </a:xfrm>
          <a:noFill/>
          <a:ln/>
        </p:spPr>
        <p:txBody>
          <a:bodyPr>
            <a:normAutofit/>
          </a:bodyPr>
          <a:lstStyle/>
          <a:p>
            <a:pPr marL="0" indent="0">
              <a:buNone/>
            </a:pPr>
            <a:r>
              <a:rPr lang="en-US" dirty="0"/>
              <a:t>We “see” electromagnetic radiation in a range of wavelengths</a:t>
            </a:r>
          </a:p>
        </p:txBody>
      </p:sp>
      <p:pic>
        <p:nvPicPr>
          <p:cNvPr id="668675" name="Picture 3"/>
          <p:cNvPicPr>
            <a:picLocks noChangeAspect="1" noChangeArrowheads="1"/>
          </p:cNvPicPr>
          <p:nvPr/>
        </p:nvPicPr>
        <p:blipFill>
          <a:blip r:embed="rId3" cstate="print"/>
          <a:srcRect/>
          <a:stretch>
            <a:fillRect/>
          </a:stretch>
        </p:blipFill>
        <p:spPr bwMode="auto">
          <a:xfrm>
            <a:off x="5769431" y="-1"/>
            <a:ext cx="4539342" cy="7217499"/>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r>
              <a:rPr lang="en-US"/>
              <a:t>Light spectrum</a:t>
            </a:r>
          </a:p>
        </p:txBody>
      </p:sp>
      <p:sp>
        <p:nvSpPr>
          <p:cNvPr id="384003" name="Rectangle 3"/>
          <p:cNvSpPr>
            <a:spLocks noGrp="1" noChangeArrowheads="1"/>
          </p:cNvSpPr>
          <p:nvPr>
            <p:ph idx="1"/>
          </p:nvPr>
        </p:nvSpPr>
        <p:spPr>
          <a:xfrm>
            <a:off x="2209800" y="1615440"/>
            <a:ext cx="7772400" cy="990600"/>
          </a:xfrm>
        </p:spPr>
        <p:txBody>
          <a:bodyPr/>
          <a:lstStyle/>
          <a:p>
            <a:r>
              <a:rPr lang="en-US" sz="2000"/>
              <a:t>The appearance of light depends on its power </a:t>
            </a:r>
            <a:r>
              <a:rPr lang="en-US" sz="2000" b="1"/>
              <a:t>spectrum</a:t>
            </a:r>
          </a:p>
          <a:p>
            <a:pPr lvl="1"/>
            <a:r>
              <a:rPr lang="en-US" sz="1800"/>
              <a:t>How much power (or energy) at each wavelength</a:t>
            </a:r>
          </a:p>
        </p:txBody>
      </p:sp>
      <p:pic>
        <p:nvPicPr>
          <p:cNvPr id="384004" name="Picture 4" descr="wandell-4-4"/>
          <p:cNvPicPr>
            <a:picLocks noChangeAspect="1" noChangeArrowheads="1"/>
          </p:cNvPicPr>
          <p:nvPr/>
        </p:nvPicPr>
        <p:blipFill>
          <a:blip r:embed="rId3" cstate="print"/>
          <a:srcRect/>
          <a:stretch>
            <a:fillRect/>
          </a:stretch>
        </p:blipFill>
        <p:spPr bwMode="auto">
          <a:xfrm>
            <a:off x="1280160" y="2549239"/>
            <a:ext cx="4883393" cy="2338603"/>
          </a:xfrm>
          <a:prstGeom prst="rect">
            <a:avLst/>
          </a:prstGeom>
          <a:noFill/>
        </p:spPr>
      </p:pic>
      <p:sp>
        <p:nvSpPr>
          <p:cNvPr id="384005" name="Text Box 5"/>
          <p:cNvSpPr txBox="1">
            <a:spLocks noChangeArrowheads="1"/>
          </p:cNvSpPr>
          <p:nvPr/>
        </p:nvSpPr>
        <p:spPr bwMode="auto">
          <a:xfrm>
            <a:off x="2216571" y="4820545"/>
            <a:ext cx="1007007"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daylight</a:t>
            </a:r>
          </a:p>
        </p:txBody>
      </p:sp>
      <p:sp>
        <p:nvSpPr>
          <p:cNvPr id="384006" name="Text Box 6"/>
          <p:cNvSpPr txBox="1">
            <a:spLocks noChangeArrowheads="1"/>
          </p:cNvSpPr>
          <p:nvPr/>
        </p:nvSpPr>
        <p:spPr bwMode="auto">
          <a:xfrm>
            <a:off x="4263129" y="4820545"/>
            <a:ext cx="1604735"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tungsten bulb</a:t>
            </a:r>
          </a:p>
        </p:txBody>
      </p:sp>
      <p:sp>
        <p:nvSpPr>
          <p:cNvPr id="384007" name="Rectangle 7"/>
          <p:cNvSpPr>
            <a:spLocks noChangeArrowheads="1"/>
          </p:cNvSpPr>
          <p:nvPr/>
        </p:nvSpPr>
        <p:spPr bwMode="auto">
          <a:xfrm>
            <a:off x="1280160" y="5577840"/>
            <a:ext cx="8702040" cy="16764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pPr>
            <a:r>
              <a:rPr lang="en-US" sz="2000" dirty="0">
                <a:solidFill>
                  <a:srgbClr val="000000"/>
                </a:solidFill>
                <a:latin typeface="Myriad Pro" panose="020B0503030403020204"/>
              </a:rPr>
              <a:t>Our visual system converts a light spectrum into “color”</a:t>
            </a:r>
          </a:p>
          <a:p>
            <a:pPr marL="742950" lvl="1" indent="-285750" eaLnBrk="0" fontAlgn="base" hangingPunct="0">
              <a:spcBef>
                <a:spcPct val="20000"/>
              </a:spcBef>
              <a:spcAft>
                <a:spcPct val="0"/>
              </a:spcAft>
              <a:buFontTx/>
              <a:buChar char="•"/>
            </a:pPr>
            <a:r>
              <a:rPr lang="en-US" dirty="0">
                <a:solidFill>
                  <a:srgbClr val="000000"/>
                </a:solidFill>
                <a:latin typeface="Myriad Pro" panose="020B0503030403020204"/>
              </a:rPr>
              <a:t>This is a rather complex transformation</a:t>
            </a:r>
          </a:p>
        </p:txBody>
      </p:sp>
      <p:grpSp>
        <p:nvGrpSpPr>
          <p:cNvPr id="2" name="Group 1">
            <a:extLst>
              <a:ext uri="{FF2B5EF4-FFF2-40B4-BE49-F238E27FC236}">
                <a16:creationId xmlns:a16="http://schemas.microsoft.com/office/drawing/2014/main" id="{9626537A-991A-4CDD-B4EA-79E9747253BA}"/>
              </a:ext>
            </a:extLst>
          </p:cNvPr>
          <p:cNvGrpSpPr/>
          <p:nvPr/>
        </p:nvGrpSpPr>
        <p:grpSpPr>
          <a:xfrm>
            <a:off x="6876935" y="2356507"/>
            <a:ext cx="3659290" cy="2833370"/>
            <a:chOff x="6892514" y="2423804"/>
            <a:chExt cx="3659290" cy="2833370"/>
          </a:xfrm>
        </p:grpSpPr>
        <p:pic>
          <p:nvPicPr>
            <p:cNvPr id="679938" name="Picture 2"/>
            <p:cNvPicPr>
              <a:picLocks noChangeAspect="1" noChangeArrowheads="1"/>
            </p:cNvPicPr>
            <p:nvPr/>
          </p:nvPicPr>
          <p:blipFill>
            <a:blip r:embed="rId4" cstate="print"/>
            <a:srcRect/>
            <a:stretch>
              <a:fillRect/>
            </a:stretch>
          </p:blipFill>
          <p:spPr bwMode="auto">
            <a:xfrm>
              <a:off x="6892514" y="2423804"/>
              <a:ext cx="3659290" cy="2307574"/>
            </a:xfrm>
            <a:prstGeom prst="rect">
              <a:avLst/>
            </a:prstGeom>
            <a:noFill/>
            <a:ln w="9525">
              <a:noFill/>
              <a:miter lim="800000"/>
              <a:headEnd/>
              <a:tailEnd/>
            </a:ln>
          </p:spPr>
        </p:pic>
        <p:sp>
          <p:nvSpPr>
            <p:cNvPr id="9" name="Text Box 6"/>
            <p:cNvSpPr txBox="1">
              <a:spLocks noChangeArrowheads="1"/>
            </p:cNvSpPr>
            <p:nvPr/>
          </p:nvSpPr>
          <p:spPr bwMode="auto">
            <a:xfrm>
              <a:off x="7898919" y="4887842"/>
              <a:ext cx="1813317"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fluorescent bulb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400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40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7" grpId="0" uiExpand="1"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0488" y="633789"/>
            <a:ext cx="8679600" cy="1121563"/>
          </a:xfrm>
        </p:spPr>
        <p:txBody>
          <a:bodyPr>
            <a:normAutofit/>
          </a:bodyPr>
          <a:lstStyle/>
          <a:p>
            <a:pPr algn="l"/>
            <a:r>
              <a:rPr lang="en-US" sz="3200" b="0" dirty="0"/>
              <a:t>Light &amp; Perception</a:t>
            </a:r>
          </a:p>
        </p:txBody>
      </p:sp>
      <p:sp>
        <p:nvSpPr>
          <p:cNvPr id="6" name="Title 1"/>
          <p:cNvSpPr txBox="1">
            <a:spLocks/>
          </p:cNvSpPr>
          <p:nvPr/>
        </p:nvSpPr>
        <p:spPr>
          <a:xfrm>
            <a:off x="295564" y="-164275"/>
            <a:ext cx="8672286" cy="1470025"/>
          </a:xfrm>
          <a:prstGeom prst="rect">
            <a:avLst/>
          </a:prstGeom>
        </p:spPr>
        <p:txBody>
          <a:bodyPr vert="horz" lIns="91440" tIns="45720" rIns="91440" bIns="45720" rtlCol="0" anchor="ctr">
            <a:normAutofit/>
          </a:bodyPr>
          <a:lstStyle/>
          <a:p>
            <a:pPr>
              <a:spcBef>
                <a:spcPct val="0"/>
              </a:spcBef>
              <a:defRPr/>
            </a:pPr>
            <a:r>
              <a:rPr lang="en-US" sz="4400" b="1" dirty="0">
                <a:latin typeface="+mj-lt"/>
                <a:ea typeface="+mj-ea"/>
                <a:cs typeface="+mj-cs"/>
              </a:rPr>
              <a:t>CS5670: Computer Vision</a:t>
            </a:r>
          </a:p>
        </p:txBody>
      </p:sp>
      <p:sp>
        <p:nvSpPr>
          <p:cNvPr id="8" name="Rectangle 7"/>
          <p:cNvSpPr/>
          <p:nvPr/>
        </p:nvSpPr>
        <p:spPr>
          <a:xfrm>
            <a:off x="-129309" y="1600200"/>
            <a:ext cx="12450618"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p:cNvPicPr>
            <a:picLocks noChangeAspect="1" noChangeArrowheads="1"/>
          </p:cNvPicPr>
          <p:nvPr/>
        </p:nvPicPr>
        <p:blipFill>
          <a:blip r:embed="rId2" cstate="print"/>
          <a:srcRect/>
          <a:stretch>
            <a:fillRect/>
          </a:stretch>
        </p:blipFill>
        <p:spPr bwMode="auto">
          <a:xfrm>
            <a:off x="4102268" y="2221679"/>
            <a:ext cx="3987464" cy="4495932"/>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en-US"/>
              <a:t>The human visual system</a:t>
            </a:r>
          </a:p>
        </p:txBody>
      </p:sp>
      <p:sp>
        <p:nvSpPr>
          <p:cNvPr id="386051" name="Rectangle 3"/>
          <p:cNvSpPr>
            <a:spLocks noGrp="1" noChangeArrowheads="1"/>
          </p:cNvSpPr>
          <p:nvPr>
            <p:ph idx="1"/>
          </p:nvPr>
        </p:nvSpPr>
        <p:spPr>
          <a:xfrm>
            <a:off x="529046" y="1974669"/>
            <a:ext cx="6067697" cy="3860074"/>
          </a:xfrm>
        </p:spPr>
        <p:txBody>
          <a:bodyPr>
            <a:normAutofit/>
          </a:bodyPr>
          <a:lstStyle/>
          <a:p>
            <a:r>
              <a:rPr lang="en-US" dirty="0"/>
              <a:t>Color perception</a:t>
            </a:r>
          </a:p>
          <a:p>
            <a:pPr lvl="1"/>
            <a:r>
              <a:rPr lang="en-US" dirty="0"/>
              <a:t>Light hits the retina, which contains photosensitive cells</a:t>
            </a:r>
          </a:p>
          <a:p>
            <a:pPr lvl="2"/>
            <a:r>
              <a:rPr lang="en-US" dirty="0"/>
              <a:t>rods and cones</a:t>
            </a:r>
          </a:p>
          <a:p>
            <a:pPr lvl="1"/>
            <a:r>
              <a:rPr lang="en-US" sz="2800" dirty="0">
                <a:solidFill>
                  <a:srgbClr val="000000"/>
                </a:solidFill>
                <a:latin typeface="Myriad Pro" panose="020B0503030403020204"/>
              </a:rPr>
              <a:t>These cells convert the spectrum into a few discrete values</a:t>
            </a:r>
          </a:p>
        </p:txBody>
      </p:sp>
      <p:pic>
        <p:nvPicPr>
          <p:cNvPr id="386052" name="Picture 4" descr="neweye"/>
          <p:cNvPicPr>
            <a:picLocks noChangeAspect="1" noChangeArrowheads="1"/>
          </p:cNvPicPr>
          <p:nvPr/>
        </p:nvPicPr>
        <p:blipFill>
          <a:blip r:embed="rId3" cstate="print"/>
          <a:srcRect/>
          <a:stretch>
            <a:fillRect/>
          </a:stretch>
        </p:blipFill>
        <p:spPr bwMode="auto">
          <a:xfrm>
            <a:off x="6914605" y="1817913"/>
            <a:ext cx="4495800" cy="3933825"/>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US"/>
              <a:t>Density of rods and cones</a:t>
            </a:r>
          </a:p>
        </p:txBody>
      </p:sp>
      <p:sp>
        <p:nvSpPr>
          <p:cNvPr id="387075" name="Rectangle 3"/>
          <p:cNvSpPr>
            <a:spLocks noGrp="1" noChangeArrowheads="1"/>
          </p:cNvSpPr>
          <p:nvPr>
            <p:ph idx="1"/>
          </p:nvPr>
        </p:nvSpPr>
        <p:spPr>
          <a:xfrm>
            <a:off x="383933" y="1846407"/>
            <a:ext cx="6105544" cy="4458788"/>
          </a:xfrm>
        </p:spPr>
        <p:txBody>
          <a:bodyPr>
            <a:normAutofit/>
          </a:bodyPr>
          <a:lstStyle/>
          <a:p>
            <a:pPr>
              <a:lnSpc>
                <a:spcPct val="90000"/>
              </a:lnSpc>
            </a:pPr>
            <a:r>
              <a:rPr lang="en-US" sz="2800" dirty="0"/>
              <a:t>Rods and cones are </a:t>
            </a:r>
            <a:r>
              <a:rPr lang="en-US" sz="2800" i="1" dirty="0"/>
              <a:t>non-uniformly</a:t>
            </a:r>
            <a:r>
              <a:rPr lang="en-US" sz="2800" dirty="0"/>
              <a:t> distributed on the retina</a:t>
            </a:r>
          </a:p>
          <a:p>
            <a:pPr lvl="1">
              <a:lnSpc>
                <a:spcPct val="90000"/>
              </a:lnSpc>
            </a:pPr>
            <a:r>
              <a:rPr lang="en-US" sz="2000" dirty="0"/>
              <a:t>Rods responsible for intensity, cones responsible for color</a:t>
            </a:r>
          </a:p>
          <a:p>
            <a:pPr lvl="1">
              <a:lnSpc>
                <a:spcPct val="90000"/>
              </a:lnSpc>
            </a:pPr>
            <a:r>
              <a:rPr lang="en-US" sz="2000" b="1" dirty="0"/>
              <a:t>Fovea</a:t>
            </a:r>
            <a:r>
              <a:rPr lang="en-US" sz="2000" dirty="0"/>
              <a:t>:</a:t>
            </a:r>
            <a:r>
              <a:rPr lang="en-US" sz="2000" b="1" dirty="0"/>
              <a:t> </a:t>
            </a:r>
            <a:r>
              <a:rPr lang="en-US" sz="2000" dirty="0"/>
              <a:t>Small region (1 or 2°) at the center of the visual field containing the highest density of cones (and no rods).</a:t>
            </a:r>
          </a:p>
          <a:p>
            <a:pPr lvl="1">
              <a:lnSpc>
                <a:spcPct val="90000"/>
              </a:lnSpc>
            </a:pPr>
            <a:r>
              <a:rPr lang="en-US" sz="2000" dirty="0"/>
              <a:t>Less visual acuity in the periphery—many rods wired to the same neuron</a:t>
            </a:r>
          </a:p>
        </p:txBody>
      </p:sp>
      <p:pic>
        <p:nvPicPr>
          <p:cNvPr id="387077" name="Picture 5" descr="receptordensity"/>
          <p:cNvPicPr>
            <a:picLocks noChangeAspect="1" noChangeArrowheads="1"/>
          </p:cNvPicPr>
          <p:nvPr/>
        </p:nvPicPr>
        <p:blipFill>
          <a:blip r:embed="rId3" cstate="print"/>
          <a:srcRect/>
          <a:stretch>
            <a:fillRect/>
          </a:stretch>
        </p:blipFill>
        <p:spPr bwMode="auto">
          <a:xfrm>
            <a:off x="6654183" y="1552620"/>
            <a:ext cx="5091503" cy="484818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r>
              <a:rPr lang="en-US"/>
              <a:t>Demonstrations of visual acuity</a:t>
            </a:r>
          </a:p>
        </p:txBody>
      </p:sp>
      <p:pic>
        <p:nvPicPr>
          <p:cNvPr id="389123" name="Picture 3" descr="legibility"/>
          <p:cNvPicPr>
            <a:picLocks noChangeAspect="1" noChangeArrowheads="1"/>
          </p:cNvPicPr>
          <p:nvPr/>
        </p:nvPicPr>
        <p:blipFill>
          <a:blip r:embed="rId3" cstate="print"/>
          <a:srcRect/>
          <a:stretch>
            <a:fillRect/>
          </a:stretch>
        </p:blipFill>
        <p:spPr bwMode="auto">
          <a:xfrm>
            <a:off x="4033576" y="1472279"/>
            <a:ext cx="4391548" cy="4554408"/>
          </a:xfrm>
          <a:prstGeom prst="rect">
            <a:avLst/>
          </a:prstGeom>
          <a:noFill/>
        </p:spPr>
      </p:pic>
      <p:sp>
        <p:nvSpPr>
          <p:cNvPr id="389124" name="Rectangle 4"/>
          <p:cNvSpPr>
            <a:spLocks noChangeArrowheads="1"/>
          </p:cNvSpPr>
          <p:nvPr/>
        </p:nvSpPr>
        <p:spPr bwMode="auto">
          <a:xfrm>
            <a:off x="3314700" y="6172200"/>
            <a:ext cx="5829300" cy="533400"/>
          </a:xfrm>
          <a:prstGeom prst="rect">
            <a:avLst/>
          </a:prstGeom>
          <a:noFill/>
          <a:ln w="9525">
            <a:noFill/>
            <a:miter lim="800000"/>
            <a:headEnd/>
            <a:tailEnd/>
          </a:ln>
          <a:effectLst/>
        </p:spPr>
        <p:txBody>
          <a:bodyPr/>
          <a:lstStyle/>
          <a:p>
            <a:pPr algn="ctr" eaLnBrk="0" fontAlgn="base" hangingPunct="0">
              <a:lnSpc>
                <a:spcPct val="90000"/>
              </a:lnSpc>
              <a:spcBef>
                <a:spcPct val="20000"/>
              </a:spcBef>
              <a:spcAft>
                <a:spcPct val="0"/>
              </a:spcAft>
              <a:tabLst>
                <a:tab pos="573088" algn="l"/>
              </a:tabLst>
            </a:pPr>
            <a:r>
              <a:rPr lang="en-US" sz="1600" i="1" dirty="0">
                <a:solidFill>
                  <a:srgbClr val="000000"/>
                </a:solidFill>
                <a:latin typeface="Myriad Pro" panose="020B0503030403020204"/>
              </a:rPr>
              <a:t>With one eye shut, at the right distance, all of these letters should appear equally legible (</a:t>
            </a:r>
            <a:r>
              <a:rPr lang="en-US" sz="1600" i="1" dirty="0" err="1">
                <a:solidFill>
                  <a:srgbClr val="000000"/>
                </a:solidFill>
                <a:latin typeface="Myriad Pro" panose="020B0503030403020204"/>
              </a:rPr>
              <a:t>Glassner</a:t>
            </a:r>
            <a:r>
              <a:rPr lang="en-US" sz="1600" i="1" dirty="0">
                <a:solidFill>
                  <a:srgbClr val="000000"/>
                </a:solidFill>
                <a:latin typeface="Myriad Pro" panose="020B0503030403020204"/>
              </a:rPr>
              <a:t>, 1.7).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a:t>Demonstrations of visual acuity</a:t>
            </a:r>
          </a:p>
        </p:txBody>
      </p:sp>
      <p:sp>
        <p:nvSpPr>
          <p:cNvPr id="391172" name="Rectangle 4"/>
          <p:cNvSpPr>
            <a:spLocks noChangeArrowheads="1"/>
          </p:cNvSpPr>
          <p:nvPr/>
        </p:nvSpPr>
        <p:spPr bwMode="auto">
          <a:xfrm>
            <a:off x="2895600" y="5791200"/>
            <a:ext cx="6134100" cy="685800"/>
          </a:xfrm>
          <a:prstGeom prst="rect">
            <a:avLst/>
          </a:prstGeom>
          <a:noFill/>
          <a:ln w="9525">
            <a:noFill/>
            <a:miter lim="800000"/>
            <a:headEnd/>
            <a:tailEnd/>
          </a:ln>
          <a:effectLst/>
        </p:spPr>
        <p:txBody>
          <a:bodyPr/>
          <a:lstStyle/>
          <a:p>
            <a:pPr algn="ctr" eaLnBrk="0" fontAlgn="base" hangingPunct="0">
              <a:lnSpc>
                <a:spcPct val="90000"/>
              </a:lnSpc>
              <a:spcBef>
                <a:spcPct val="20000"/>
              </a:spcBef>
              <a:spcAft>
                <a:spcPct val="0"/>
              </a:spcAft>
              <a:tabLst>
                <a:tab pos="573088" algn="l"/>
              </a:tabLst>
            </a:pPr>
            <a:r>
              <a:rPr lang="en-US" sz="1600" i="1" dirty="0">
                <a:solidFill>
                  <a:srgbClr val="000000"/>
                </a:solidFill>
                <a:latin typeface="Myriad Pro" panose="020B0503030403020204"/>
              </a:rPr>
              <a:t>With left eye shut, look at the cross on the left.  At the right distance, the circle on the right should disappear (</a:t>
            </a:r>
            <a:r>
              <a:rPr lang="en-US" sz="1600" i="1" dirty="0" err="1">
                <a:solidFill>
                  <a:srgbClr val="000000"/>
                </a:solidFill>
                <a:latin typeface="Myriad Pro" panose="020B0503030403020204"/>
              </a:rPr>
              <a:t>Glassner</a:t>
            </a:r>
            <a:r>
              <a:rPr lang="en-US" sz="1600" i="1" dirty="0">
                <a:solidFill>
                  <a:srgbClr val="000000"/>
                </a:solidFill>
                <a:latin typeface="Myriad Pro" panose="020B0503030403020204"/>
              </a:rPr>
              <a:t>, 1.8).</a:t>
            </a:r>
          </a:p>
        </p:txBody>
      </p:sp>
      <p:grpSp>
        <p:nvGrpSpPr>
          <p:cNvPr id="2" name="Group 5"/>
          <p:cNvGrpSpPr>
            <a:grpSpLocks/>
          </p:cNvGrpSpPr>
          <p:nvPr/>
        </p:nvGrpSpPr>
        <p:grpSpPr bwMode="auto">
          <a:xfrm>
            <a:off x="3505200" y="3352800"/>
            <a:ext cx="304800" cy="304800"/>
            <a:chOff x="96" y="5424"/>
            <a:chExt cx="192" cy="192"/>
          </a:xfrm>
        </p:grpSpPr>
        <p:sp>
          <p:nvSpPr>
            <p:cNvPr id="391174" name="Line 6"/>
            <p:cNvSpPr>
              <a:spLocks noChangeShapeType="1"/>
            </p:cNvSpPr>
            <p:nvPr/>
          </p:nvSpPr>
          <p:spPr bwMode="auto">
            <a:xfrm>
              <a:off x="192" y="5424"/>
              <a:ext cx="0" cy="192"/>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1175" name="Line 7"/>
            <p:cNvSpPr>
              <a:spLocks noChangeShapeType="1"/>
            </p:cNvSpPr>
            <p:nvPr/>
          </p:nvSpPr>
          <p:spPr bwMode="auto">
            <a:xfrm>
              <a:off x="96" y="5520"/>
              <a:ext cx="192"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391176" name="Oval 8"/>
          <p:cNvSpPr>
            <a:spLocks noChangeArrowheads="1"/>
          </p:cNvSpPr>
          <p:nvPr/>
        </p:nvSpPr>
        <p:spPr bwMode="auto">
          <a:xfrm>
            <a:off x="7924800" y="3390900"/>
            <a:ext cx="228600" cy="228600"/>
          </a:xfrm>
          <a:prstGeom prst="ellipse">
            <a:avLst/>
          </a:prstGeom>
          <a:solidFill>
            <a:schemeClr val="tx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r>
              <a:rPr lang="en-US"/>
              <a:t>Brightness contrast and constancy</a:t>
            </a:r>
          </a:p>
        </p:txBody>
      </p:sp>
      <p:sp>
        <p:nvSpPr>
          <p:cNvPr id="392195" name="Rectangle 3"/>
          <p:cNvSpPr>
            <a:spLocks noGrp="1" noChangeArrowheads="1"/>
          </p:cNvSpPr>
          <p:nvPr>
            <p:ph idx="1"/>
          </p:nvPr>
        </p:nvSpPr>
        <p:spPr>
          <a:xfrm>
            <a:off x="609600" y="1600201"/>
            <a:ext cx="10972800" cy="4760842"/>
          </a:xfrm>
        </p:spPr>
        <p:txBody>
          <a:bodyPr>
            <a:normAutofit/>
          </a:bodyPr>
          <a:lstStyle/>
          <a:p>
            <a:r>
              <a:rPr lang="en-US" sz="2400" dirty="0"/>
              <a:t>The apparent brightness depends on the surrounding region </a:t>
            </a:r>
          </a:p>
          <a:p>
            <a:pPr lvl="1"/>
            <a:r>
              <a:rPr lang="en-US" sz="2000" b="1" dirty="0"/>
              <a:t>brightness contrast</a:t>
            </a:r>
            <a:r>
              <a:rPr lang="en-US" sz="2000" dirty="0"/>
              <a:t>: a constant colored region seems lighter or darker depending on the surrounding intensity</a:t>
            </a:r>
          </a:p>
          <a:p>
            <a:pPr lvl="1"/>
            <a:endParaRPr lang="en-US" sz="2000" dirty="0"/>
          </a:p>
          <a:p>
            <a:pPr lvl="1"/>
            <a:endParaRPr lang="en-US" sz="3200" dirty="0"/>
          </a:p>
          <a:p>
            <a:pPr lvl="1"/>
            <a:endParaRPr lang="en-US" sz="3200" dirty="0"/>
          </a:p>
          <a:p>
            <a:pPr lvl="1"/>
            <a:endParaRPr lang="en-US" sz="3200" dirty="0"/>
          </a:p>
          <a:p>
            <a:pPr marL="914400" lvl="2" indent="0">
              <a:buNone/>
            </a:pPr>
            <a:endParaRPr lang="en-US" sz="1800" dirty="0"/>
          </a:p>
          <a:p>
            <a:pPr lvl="1"/>
            <a:r>
              <a:rPr lang="en-US" sz="2000" b="1" dirty="0"/>
              <a:t>brightness constancy</a:t>
            </a:r>
            <a:r>
              <a:rPr lang="en-US" sz="2000" dirty="0"/>
              <a:t>:  a surface looks the same under widely varying lighting conditions.</a:t>
            </a:r>
          </a:p>
        </p:txBody>
      </p:sp>
      <p:pic>
        <p:nvPicPr>
          <p:cNvPr id="392196" name="Picture 4" descr="lightnesscontrast"/>
          <p:cNvPicPr>
            <a:picLocks noChangeAspect="1" noChangeArrowheads="1"/>
          </p:cNvPicPr>
          <p:nvPr/>
        </p:nvPicPr>
        <p:blipFill>
          <a:blip r:embed="rId3" cstate="print"/>
          <a:srcRect/>
          <a:stretch>
            <a:fillRect/>
          </a:stretch>
        </p:blipFill>
        <p:spPr bwMode="auto">
          <a:xfrm>
            <a:off x="3166170" y="3126566"/>
            <a:ext cx="5484812" cy="13716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en-US"/>
              <a:t>Light response is nonlinear</a:t>
            </a:r>
          </a:p>
        </p:txBody>
      </p:sp>
      <p:sp>
        <p:nvSpPr>
          <p:cNvPr id="393219" name="Rectangle 3"/>
          <p:cNvSpPr>
            <a:spLocks noGrp="1" noChangeArrowheads="1"/>
          </p:cNvSpPr>
          <p:nvPr>
            <p:ph idx="1"/>
          </p:nvPr>
        </p:nvSpPr>
        <p:spPr/>
        <p:txBody>
          <a:bodyPr/>
          <a:lstStyle/>
          <a:p>
            <a:r>
              <a:rPr lang="en-US" dirty="0"/>
              <a:t>Our visual system has a large </a:t>
            </a:r>
            <a:r>
              <a:rPr lang="en-US" i="1" dirty="0"/>
              <a:t>dynamic range</a:t>
            </a:r>
          </a:p>
          <a:p>
            <a:pPr lvl="1"/>
            <a:r>
              <a:rPr lang="en-US" dirty="0"/>
              <a:t>We can resolve both light and dark things at the same time</a:t>
            </a:r>
          </a:p>
          <a:p>
            <a:pPr lvl="1"/>
            <a:r>
              <a:rPr lang="en-US" dirty="0"/>
              <a:t>One mechanism for achieving this is that we sense light intensity on a </a:t>
            </a:r>
            <a:r>
              <a:rPr lang="en-US" i="1" dirty="0"/>
              <a:t>logarithmic scale</a:t>
            </a:r>
          </a:p>
          <a:p>
            <a:pPr lvl="2"/>
            <a:r>
              <a:rPr lang="en-US" dirty="0"/>
              <a:t>an exponential intensity ramp will be seen as a linear ramp </a:t>
            </a:r>
          </a:p>
          <a:p>
            <a:pPr lvl="1"/>
            <a:r>
              <a:rPr lang="en-US" dirty="0"/>
              <a:t>Another mechanism is </a:t>
            </a:r>
            <a:r>
              <a:rPr lang="en-US" i="1" dirty="0"/>
              <a:t>adaptation</a:t>
            </a:r>
          </a:p>
          <a:p>
            <a:pPr lvl="2"/>
            <a:r>
              <a:rPr lang="en-US" dirty="0"/>
              <a:t>rods and cones adapt to be more sensitive in low light, less sensitive in bright light.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2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321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32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3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r>
              <a:rPr lang="en-US"/>
              <a:t>Visual dynamic range</a:t>
            </a:r>
          </a:p>
        </p:txBody>
      </p:sp>
      <p:sp>
        <p:nvSpPr>
          <p:cNvPr id="2" name="Rectangle 1"/>
          <p:cNvSpPr/>
          <p:nvPr/>
        </p:nvSpPr>
        <p:spPr>
          <a:xfrm>
            <a:off x="892957" y="1986750"/>
            <a:ext cx="4536648" cy="1569660"/>
          </a:xfrm>
          <a:prstGeom prst="rect">
            <a:avLst/>
          </a:prstGeom>
        </p:spPr>
        <p:txBody>
          <a:bodyPr wrap="square">
            <a:spAutoFit/>
          </a:bodyPr>
          <a:lstStyle/>
          <a:p>
            <a:r>
              <a:rPr lang="en-US" sz="2400" dirty="0">
                <a:latin typeface="Myriad Pro" panose="020B0503030403020204"/>
              </a:rPr>
              <a:t>A piece of white paper can be 1,000,000,000 times brighter in outdoor sunlight than in a moonless night.</a:t>
            </a:r>
          </a:p>
        </p:txBody>
      </p:sp>
      <p:sp>
        <p:nvSpPr>
          <p:cNvPr id="3" name="Rectangle 2"/>
          <p:cNvSpPr/>
          <p:nvPr/>
        </p:nvSpPr>
        <p:spPr>
          <a:xfrm>
            <a:off x="892957" y="4008309"/>
            <a:ext cx="4654346" cy="1569660"/>
          </a:xfrm>
          <a:prstGeom prst="rect">
            <a:avLst/>
          </a:prstGeom>
        </p:spPr>
        <p:txBody>
          <a:bodyPr wrap="square">
            <a:spAutoFit/>
          </a:bodyPr>
          <a:lstStyle/>
          <a:p>
            <a:r>
              <a:rPr lang="en-US" sz="2400" dirty="0">
                <a:latin typeface="Myriad Pro" panose="020B0503030403020204"/>
              </a:rPr>
              <a:t>BUT in a given lighting condition, light perception ranges over only about two orders of magnitude.</a:t>
            </a:r>
          </a:p>
        </p:txBody>
      </p:sp>
      <p:pic>
        <p:nvPicPr>
          <p:cNvPr id="6" name="Picture 5" descr="A screenshot of a cell phone&#10;&#10;Description automatically generated">
            <a:extLst>
              <a:ext uri="{FF2B5EF4-FFF2-40B4-BE49-F238E27FC236}">
                <a16:creationId xmlns:a16="http://schemas.microsoft.com/office/drawing/2014/main" id="{EB97D8A5-279E-4237-BFB2-907A8F0DB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065" y="438970"/>
            <a:ext cx="5164560" cy="6234880"/>
          </a:xfrm>
          <a:prstGeom prst="rect">
            <a:avLst/>
          </a:prstGeom>
        </p:spPr>
      </p:pic>
      <p:sp>
        <p:nvSpPr>
          <p:cNvPr id="7" name="Rectangle 6">
            <a:extLst>
              <a:ext uri="{FF2B5EF4-FFF2-40B4-BE49-F238E27FC236}">
                <a16:creationId xmlns:a16="http://schemas.microsoft.com/office/drawing/2014/main" id="{759F3970-618E-45CC-9B36-5BCC475D2DE0}"/>
              </a:ext>
            </a:extLst>
          </p:cNvPr>
          <p:cNvSpPr/>
          <p:nvPr/>
        </p:nvSpPr>
        <p:spPr>
          <a:xfrm>
            <a:off x="7083570" y="6548050"/>
            <a:ext cx="4733779" cy="276999"/>
          </a:xfrm>
          <a:prstGeom prst="rect">
            <a:avLst/>
          </a:prstGeom>
        </p:spPr>
        <p:txBody>
          <a:bodyPr wrap="square">
            <a:spAutoFit/>
          </a:bodyPr>
          <a:lstStyle/>
          <a:p>
            <a:r>
              <a:rPr lang="en-US" sz="1200" dirty="0">
                <a:latin typeface="Myriad Pro" panose="020B0503030403020204"/>
                <a:hlinkClick r:id="rId4"/>
              </a:rPr>
              <a:t>https://threader.app/thread/1134003178515701762</a:t>
            </a:r>
            <a:endParaRPr lang="en-US" sz="1200" dirty="0">
              <a:latin typeface="Myriad Pro" panose="020B0503030403020204"/>
            </a:endParaRPr>
          </a:p>
        </p:txBody>
      </p:sp>
    </p:spTree>
    <p:extLst>
      <p:ext uri="{BB962C8B-B14F-4D97-AF65-F5344CB8AC3E}">
        <p14:creationId xmlns:p14="http://schemas.microsoft.com/office/powerpoint/2010/main" val="365524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CBA75-00CD-42BA-BFFA-CB20567ED921}"/>
              </a:ext>
            </a:extLst>
          </p:cNvPr>
          <p:cNvPicPr>
            <a:picLocks noChangeAspect="1"/>
          </p:cNvPicPr>
          <p:nvPr/>
        </p:nvPicPr>
        <p:blipFill>
          <a:blip r:embed="rId2"/>
          <a:stretch>
            <a:fillRect/>
          </a:stretch>
        </p:blipFill>
        <p:spPr>
          <a:xfrm>
            <a:off x="1524000" y="1155881"/>
            <a:ext cx="9144000" cy="4546238"/>
          </a:xfrm>
          <a:prstGeom prst="rect">
            <a:avLst/>
          </a:prstGeom>
        </p:spPr>
      </p:pic>
      <p:sp>
        <p:nvSpPr>
          <p:cNvPr id="5" name="Rectangle 4">
            <a:extLst>
              <a:ext uri="{FF2B5EF4-FFF2-40B4-BE49-F238E27FC236}">
                <a16:creationId xmlns:a16="http://schemas.microsoft.com/office/drawing/2014/main" id="{145E09A8-E1FD-4679-AF02-C7D8E67A1427}"/>
              </a:ext>
            </a:extLst>
          </p:cNvPr>
          <p:cNvSpPr/>
          <p:nvPr/>
        </p:nvSpPr>
        <p:spPr>
          <a:xfrm>
            <a:off x="2649940" y="5849035"/>
            <a:ext cx="6892120" cy="369332"/>
          </a:xfrm>
          <a:prstGeom prst="rect">
            <a:avLst/>
          </a:prstGeom>
        </p:spPr>
        <p:txBody>
          <a:bodyPr wrap="square">
            <a:spAutoFit/>
          </a:bodyPr>
          <a:lstStyle/>
          <a:p>
            <a:pPr algn="ctr"/>
            <a:r>
              <a:rPr lang="en-US" dirty="0">
                <a:latin typeface="Myriad Pro" panose="020B0503030403020204"/>
                <a:hlinkClick r:id="rId3"/>
              </a:rPr>
              <a:t>http://cchen156.web.engr.illinois.edu/SID.html</a:t>
            </a:r>
            <a:endParaRPr lang="en-US" dirty="0">
              <a:latin typeface="Myriad Pro" panose="020B0503030403020204"/>
            </a:endParaRPr>
          </a:p>
        </p:txBody>
      </p:sp>
    </p:spTree>
    <p:extLst>
      <p:ext uri="{BB962C8B-B14F-4D97-AF65-F5344CB8AC3E}">
        <p14:creationId xmlns:p14="http://schemas.microsoft.com/office/powerpoint/2010/main" val="2720492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19">
            <a:hlinkClick r:id="" action="ppaction://media"/>
            <a:extLst>
              <a:ext uri="{FF2B5EF4-FFF2-40B4-BE49-F238E27FC236}">
                <a16:creationId xmlns:a16="http://schemas.microsoft.com/office/drawing/2014/main" id="{4E0EF3A4-A4F9-EBD7-D783-F07F07EE34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47988" y="1937087"/>
            <a:ext cx="6297612" cy="4525963"/>
          </a:xfrm>
        </p:spPr>
      </p:pic>
      <p:pic>
        <p:nvPicPr>
          <p:cNvPr id="6" name="Picture 5">
            <a:extLst>
              <a:ext uri="{FF2B5EF4-FFF2-40B4-BE49-F238E27FC236}">
                <a16:creationId xmlns:a16="http://schemas.microsoft.com/office/drawing/2014/main" id="{2EAA96A5-2654-998C-E895-C3FAEC2A535D}"/>
              </a:ext>
            </a:extLst>
          </p:cNvPr>
          <p:cNvPicPr>
            <a:picLocks noChangeAspect="1"/>
          </p:cNvPicPr>
          <p:nvPr/>
        </p:nvPicPr>
        <p:blipFill>
          <a:blip r:embed="rId5"/>
          <a:stretch>
            <a:fillRect/>
          </a:stretch>
        </p:blipFill>
        <p:spPr>
          <a:xfrm>
            <a:off x="0" y="-60678"/>
            <a:ext cx="12192000" cy="2178756"/>
          </a:xfrm>
          <a:prstGeom prst="rect">
            <a:avLst/>
          </a:prstGeom>
        </p:spPr>
      </p:pic>
    </p:spTree>
    <p:extLst>
      <p:ext uri="{BB962C8B-B14F-4D97-AF65-F5344CB8AC3E}">
        <p14:creationId xmlns:p14="http://schemas.microsoft.com/office/powerpoint/2010/main" val="405459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dynamic range</a:t>
            </a:r>
          </a:p>
        </p:txBody>
      </p:sp>
      <p:pic>
        <p:nvPicPr>
          <p:cNvPr id="67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862" y="1415745"/>
            <a:ext cx="7579988" cy="760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49784" y="2190499"/>
            <a:ext cx="1491276" cy="338554"/>
          </a:xfrm>
          <a:prstGeom prst="rect">
            <a:avLst/>
          </a:prstGeom>
          <a:noFill/>
        </p:spPr>
        <p:txBody>
          <a:bodyPr wrap="square" rtlCol="0">
            <a:spAutoFit/>
          </a:bodyPr>
          <a:lstStyle/>
          <a:p>
            <a:pPr algn="ctr"/>
            <a:r>
              <a:rPr lang="en-US" sz="1600" dirty="0">
                <a:latin typeface="Myriad Pro" panose="020B0503030403020204"/>
              </a:rPr>
              <a:t>Dark night</a:t>
            </a:r>
          </a:p>
        </p:txBody>
      </p:sp>
      <p:sp>
        <p:nvSpPr>
          <p:cNvPr id="6" name="TextBox 5"/>
          <p:cNvSpPr txBox="1"/>
          <p:nvPr/>
        </p:nvSpPr>
        <p:spPr>
          <a:xfrm>
            <a:off x="3321136" y="2190499"/>
            <a:ext cx="1930468" cy="338554"/>
          </a:xfrm>
          <a:prstGeom prst="rect">
            <a:avLst/>
          </a:prstGeom>
          <a:noFill/>
        </p:spPr>
        <p:txBody>
          <a:bodyPr wrap="square" rtlCol="0">
            <a:spAutoFit/>
          </a:bodyPr>
          <a:lstStyle/>
          <a:p>
            <a:pPr algn="ctr"/>
            <a:r>
              <a:rPr lang="en-US" sz="1600" dirty="0">
                <a:latin typeface="Myriad Pro" panose="020B0503030403020204"/>
              </a:rPr>
              <a:t>Indoor lighting</a:t>
            </a:r>
          </a:p>
        </p:txBody>
      </p:sp>
      <p:sp>
        <p:nvSpPr>
          <p:cNvPr id="7" name="TextBox 6"/>
          <p:cNvSpPr txBox="1"/>
          <p:nvPr/>
        </p:nvSpPr>
        <p:spPr>
          <a:xfrm>
            <a:off x="7304008" y="2171615"/>
            <a:ext cx="1326900" cy="338554"/>
          </a:xfrm>
          <a:prstGeom prst="rect">
            <a:avLst/>
          </a:prstGeom>
          <a:noFill/>
        </p:spPr>
        <p:txBody>
          <a:bodyPr wrap="square" rtlCol="0">
            <a:spAutoFit/>
          </a:bodyPr>
          <a:lstStyle/>
          <a:p>
            <a:pPr algn="ctr"/>
            <a:r>
              <a:rPr lang="en-US" sz="1600" dirty="0">
                <a:latin typeface="Myriad Pro" panose="020B0503030403020204"/>
              </a:rPr>
              <a:t>Cloudy day</a:t>
            </a:r>
          </a:p>
        </p:txBody>
      </p:sp>
      <p:sp>
        <p:nvSpPr>
          <p:cNvPr id="8" name="TextBox 7"/>
          <p:cNvSpPr txBox="1"/>
          <p:nvPr/>
        </p:nvSpPr>
        <p:spPr>
          <a:xfrm>
            <a:off x="8702658" y="2175772"/>
            <a:ext cx="1762730" cy="338554"/>
          </a:xfrm>
          <a:prstGeom prst="rect">
            <a:avLst/>
          </a:prstGeom>
          <a:noFill/>
        </p:spPr>
        <p:txBody>
          <a:bodyPr wrap="square" rtlCol="0">
            <a:spAutoFit/>
          </a:bodyPr>
          <a:lstStyle/>
          <a:p>
            <a:pPr algn="ctr"/>
            <a:r>
              <a:rPr lang="en-US" sz="1600" dirty="0">
                <a:latin typeface="Myriad Pro" panose="020B0503030403020204"/>
              </a:rPr>
              <a:t>Sunny day</a:t>
            </a:r>
          </a:p>
        </p:txBody>
      </p:sp>
      <p:sp>
        <p:nvSpPr>
          <p:cNvPr id="9" name="Rectangle 8"/>
          <p:cNvSpPr/>
          <p:nvPr/>
        </p:nvSpPr>
        <p:spPr>
          <a:xfrm>
            <a:off x="2380108" y="2727194"/>
            <a:ext cx="7500796" cy="584775"/>
          </a:xfrm>
          <a:prstGeom prst="rect">
            <a:avLst/>
          </a:prstGeom>
        </p:spPr>
        <p:txBody>
          <a:bodyPr wrap="square">
            <a:spAutoFit/>
          </a:bodyPr>
          <a:lstStyle/>
          <a:p>
            <a:r>
              <a:rPr lang="en-US" sz="1600" dirty="0">
                <a:latin typeface="Myriad Pro" panose="020B0503030403020204"/>
              </a:rPr>
              <a:t>If we were sensitive to this whole range all the time, we wouldn’t be able to </a:t>
            </a:r>
          </a:p>
          <a:p>
            <a:r>
              <a:rPr lang="en-US" sz="1600" dirty="0">
                <a:latin typeface="Myriad Pro" panose="020B0503030403020204"/>
              </a:rPr>
              <a:t>discriminate lightness levels in a typical scene. </a:t>
            </a:r>
          </a:p>
        </p:txBody>
      </p:sp>
      <p:sp>
        <p:nvSpPr>
          <p:cNvPr id="10" name="Rectangle 9"/>
          <p:cNvSpPr/>
          <p:nvPr/>
        </p:nvSpPr>
        <p:spPr>
          <a:xfrm>
            <a:off x="2400483" y="3287160"/>
            <a:ext cx="7278986" cy="584775"/>
          </a:xfrm>
          <a:prstGeom prst="rect">
            <a:avLst/>
          </a:prstGeom>
        </p:spPr>
        <p:txBody>
          <a:bodyPr wrap="square">
            <a:spAutoFit/>
          </a:bodyPr>
          <a:lstStyle/>
          <a:p>
            <a:r>
              <a:rPr lang="en-US" sz="1600" dirty="0">
                <a:latin typeface="Myriad Pro" panose="020B0503030403020204"/>
              </a:rPr>
              <a:t>The visual system solves this problem by restricting the ‘dynamic range’ of its </a:t>
            </a:r>
          </a:p>
          <a:p>
            <a:r>
              <a:rPr lang="en-US" sz="1600" dirty="0">
                <a:latin typeface="Myriad Pro" panose="020B0503030403020204"/>
              </a:rPr>
              <a:t>response to match the current overall or ‘ambient’ light level.</a:t>
            </a:r>
          </a:p>
        </p:txBody>
      </p:sp>
      <p:grpSp>
        <p:nvGrpSpPr>
          <p:cNvPr id="11" name="Group 10"/>
          <p:cNvGrpSpPr/>
          <p:nvPr/>
        </p:nvGrpSpPr>
        <p:grpSpPr>
          <a:xfrm>
            <a:off x="1812449" y="4174821"/>
            <a:ext cx="8567103" cy="1158651"/>
            <a:chOff x="288449" y="3913555"/>
            <a:chExt cx="8567103" cy="1158651"/>
          </a:xfrm>
        </p:grpSpPr>
        <p:pic>
          <p:nvPicPr>
            <p:cNvPr id="67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62" y="3913555"/>
              <a:ext cx="7771288" cy="80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88449" y="4733652"/>
              <a:ext cx="1428612" cy="338554"/>
            </a:xfrm>
            <a:prstGeom prst="rect">
              <a:avLst/>
            </a:prstGeom>
            <a:noFill/>
          </p:spPr>
          <p:txBody>
            <a:bodyPr wrap="square" rtlCol="0">
              <a:spAutoFit/>
            </a:bodyPr>
            <a:lstStyle/>
            <a:p>
              <a:pPr algn="ctr"/>
              <a:r>
                <a:rPr lang="en-US" sz="1600" dirty="0">
                  <a:latin typeface="Myriad Pro" panose="020B0503030403020204"/>
                </a:rPr>
                <a:t>Dark night</a:t>
              </a:r>
            </a:p>
          </p:txBody>
        </p:sp>
        <p:sp>
          <p:nvSpPr>
            <p:cNvPr id="16" name="TextBox 15"/>
            <p:cNvSpPr txBox="1"/>
            <p:nvPr/>
          </p:nvSpPr>
          <p:spPr>
            <a:xfrm>
              <a:off x="1719559" y="4714768"/>
              <a:ext cx="2123572" cy="338554"/>
            </a:xfrm>
            <a:prstGeom prst="rect">
              <a:avLst/>
            </a:prstGeom>
            <a:noFill/>
          </p:spPr>
          <p:txBody>
            <a:bodyPr wrap="square" rtlCol="0">
              <a:spAutoFit/>
            </a:bodyPr>
            <a:lstStyle/>
            <a:p>
              <a:pPr algn="ctr"/>
              <a:r>
                <a:rPr lang="en-US" sz="1600" dirty="0">
                  <a:latin typeface="Myriad Pro" panose="020B0503030403020204"/>
                </a:rPr>
                <a:t>Indoor lighting</a:t>
              </a:r>
            </a:p>
          </p:txBody>
        </p:sp>
        <p:sp>
          <p:nvSpPr>
            <p:cNvPr id="17" name="TextBox 16"/>
            <p:cNvSpPr txBox="1"/>
            <p:nvPr/>
          </p:nvSpPr>
          <p:spPr>
            <a:xfrm>
              <a:off x="5522640" y="4714768"/>
              <a:ext cx="1904302" cy="338554"/>
            </a:xfrm>
            <a:prstGeom prst="rect">
              <a:avLst/>
            </a:prstGeom>
            <a:noFill/>
          </p:spPr>
          <p:txBody>
            <a:bodyPr wrap="square" rtlCol="0">
              <a:spAutoFit/>
            </a:bodyPr>
            <a:lstStyle/>
            <a:p>
              <a:pPr algn="ctr"/>
              <a:r>
                <a:rPr lang="en-US" sz="1600" dirty="0">
                  <a:latin typeface="Myriad Pro" panose="020B0503030403020204"/>
                </a:rPr>
                <a:t>Cloudy day</a:t>
              </a:r>
            </a:p>
          </p:txBody>
        </p:sp>
        <p:sp>
          <p:nvSpPr>
            <p:cNvPr id="18" name="TextBox 17"/>
            <p:cNvSpPr txBox="1"/>
            <p:nvPr/>
          </p:nvSpPr>
          <p:spPr>
            <a:xfrm>
              <a:off x="7327160" y="4718925"/>
              <a:ext cx="1528392" cy="338554"/>
            </a:xfrm>
            <a:prstGeom prst="rect">
              <a:avLst/>
            </a:prstGeom>
            <a:noFill/>
          </p:spPr>
          <p:txBody>
            <a:bodyPr wrap="square" rtlCol="0">
              <a:spAutoFit/>
            </a:bodyPr>
            <a:lstStyle/>
            <a:p>
              <a:pPr algn="ctr"/>
              <a:r>
                <a:rPr lang="en-US" sz="1600" dirty="0">
                  <a:latin typeface="Myriad Pro" panose="020B0503030403020204"/>
                </a:rPr>
                <a:t>Sunny day</a:t>
              </a:r>
            </a:p>
          </p:txBody>
        </p:sp>
      </p:grpSp>
      <p:grpSp>
        <p:nvGrpSpPr>
          <p:cNvPr id="12" name="Group 11"/>
          <p:cNvGrpSpPr/>
          <p:nvPr/>
        </p:nvGrpSpPr>
        <p:grpSpPr>
          <a:xfrm>
            <a:off x="1806281" y="5620314"/>
            <a:ext cx="8472463" cy="1050445"/>
            <a:chOff x="282281" y="5455600"/>
            <a:chExt cx="8472463" cy="1050445"/>
          </a:xfrm>
        </p:grpSpPr>
        <p:pic>
          <p:nvPicPr>
            <p:cNvPr id="67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38" y="5455600"/>
              <a:ext cx="7752312" cy="808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282281" y="6167491"/>
              <a:ext cx="1514856" cy="338554"/>
            </a:xfrm>
            <a:prstGeom prst="rect">
              <a:avLst/>
            </a:prstGeom>
            <a:noFill/>
          </p:spPr>
          <p:txBody>
            <a:bodyPr wrap="square" rtlCol="0">
              <a:spAutoFit/>
            </a:bodyPr>
            <a:lstStyle/>
            <a:p>
              <a:pPr algn="ctr"/>
              <a:r>
                <a:rPr lang="en-US" sz="1600" dirty="0">
                  <a:latin typeface="Myriad Pro" panose="020B0503030403020204"/>
                </a:rPr>
                <a:t>Dark night</a:t>
              </a:r>
            </a:p>
          </p:txBody>
        </p:sp>
        <p:sp>
          <p:nvSpPr>
            <p:cNvPr id="20" name="TextBox 19"/>
            <p:cNvSpPr txBox="1"/>
            <p:nvPr/>
          </p:nvSpPr>
          <p:spPr>
            <a:xfrm>
              <a:off x="1835086" y="6166778"/>
              <a:ext cx="1892518" cy="338554"/>
            </a:xfrm>
            <a:prstGeom prst="rect">
              <a:avLst/>
            </a:prstGeom>
            <a:noFill/>
          </p:spPr>
          <p:txBody>
            <a:bodyPr wrap="square" rtlCol="0">
              <a:spAutoFit/>
            </a:bodyPr>
            <a:lstStyle/>
            <a:p>
              <a:pPr algn="ctr"/>
              <a:r>
                <a:rPr lang="en-US" sz="1600" dirty="0">
                  <a:latin typeface="Myriad Pro" panose="020B0503030403020204"/>
                </a:rPr>
                <a:t>Indoor lighting</a:t>
              </a:r>
            </a:p>
          </p:txBody>
        </p:sp>
        <p:sp>
          <p:nvSpPr>
            <p:cNvPr id="21" name="TextBox 20"/>
            <p:cNvSpPr txBox="1"/>
            <p:nvPr/>
          </p:nvSpPr>
          <p:spPr>
            <a:xfrm>
              <a:off x="5766977" y="6148607"/>
              <a:ext cx="1489536" cy="338554"/>
            </a:xfrm>
            <a:prstGeom prst="rect">
              <a:avLst/>
            </a:prstGeom>
            <a:noFill/>
          </p:spPr>
          <p:txBody>
            <a:bodyPr wrap="square" rtlCol="0">
              <a:spAutoFit/>
            </a:bodyPr>
            <a:lstStyle/>
            <a:p>
              <a:pPr algn="ctr"/>
              <a:r>
                <a:rPr lang="en-US" sz="1600" dirty="0">
                  <a:latin typeface="Myriad Pro" panose="020B0503030403020204"/>
                </a:rPr>
                <a:t>Cloudy day</a:t>
              </a:r>
            </a:p>
          </p:txBody>
        </p:sp>
        <p:sp>
          <p:nvSpPr>
            <p:cNvPr id="22" name="TextBox 21"/>
            <p:cNvSpPr txBox="1"/>
            <p:nvPr/>
          </p:nvSpPr>
          <p:spPr>
            <a:xfrm>
              <a:off x="7501876" y="6152764"/>
              <a:ext cx="1252868" cy="338554"/>
            </a:xfrm>
            <a:prstGeom prst="rect">
              <a:avLst/>
            </a:prstGeom>
            <a:noFill/>
          </p:spPr>
          <p:txBody>
            <a:bodyPr wrap="square" rtlCol="0">
              <a:spAutoFit/>
            </a:bodyPr>
            <a:lstStyle/>
            <a:p>
              <a:pPr algn="ctr"/>
              <a:r>
                <a:rPr lang="en-US" sz="1600" dirty="0">
                  <a:latin typeface="Myriad Pro" panose="020B0503030403020204"/>
                </a:rPr>
                <a:t>Sunny day</a:t>
              </a:r>
            </a:p>
          </p:txBody>
        </p:sp>
      </p:grpSp>
    </p:spTree>
    <p:extLst>
      <p:ext uri="{BB962C8B-B14F-4D97-AF65-F5344CB8AC3E}">
        <p14:creationId xmlns:p14="http://schemas.microsoft.com/office/powerpoint/2010/main" val="2960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B9B1-C480-4874-AF8A-456734930858}"/>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2ACFFC3C-DF2A-4CA1-A133-BC828359B5EB}"/>
              </a:ext>
            </a:extLst>
          </p:cNvPr>
          <p:cNvSpPr>
            <a:spLocks noGrp="1"/>
          </p:cNvSpPr>
          <p:nvPr>
            <p:ph idx="1"/>
          </p:nvPr>
        </p:nvSpPr>
        <p:spPr/>
        <p:txBody>
          <a:bodyPr/>
          <a:lstStyle/>
          <a:p>
            <a:r>
              <a:rPr lang="en-US" dirty="0"/>
              <a:t>Project 3 code due </a:t>
            </a:r>
            <a:r>
              <a:rPr lang="en-US" b="1" dirty="0"/>
              <a:t>Monday, March 20</a:t>
            </a:r>
            <a:r>
              <a:rPr lang="en-US" dirty="0"/>
              <a:t>, by 8pm to GitHub Classroom</a:t>
            </a:r>
          </a:p>
          <a:p>
            <a:r>
              <a:rPr lang="en-US" dirty="0"/>
              <a:t>Project 3 artifact (panorama) due </a:t>
            </a:r>
            <a:r>
              <a:rPr lang="en-US" b="1" dirty="0"/>
              <a:t>Tuesday, March 21</a:t>
            </a:r>
            <a:r>
              <a:rPr lang="en-US" dirty="0"/>
              <a:t>, by 8pm to CMSX</a:t>
            </a:r>
          </a:p>
          <a:p>
            <a:r>
              <a:rPr lang="en-US" dirty="0"/>
              <a:t>Project 4 to be released on Tuesday, March 21, due Friday, March 31 by 8pm</a:t>
            </a:r>
          </a:p>
          <a:p>
            <a:r>
              <a:rPr lang="en-US" dirty="0"/>
              <a:t>Final exam is planned to be in class during the last lecture on Tuesday, May 9</a:t>
            </a:r>
          </a:p>
        </p:txBody>
      </p:sp>
    </p:spTree>
    <p:extLst>
      <p:ext uri="{BB962C8B-B14F-4D97-AF65-F5344CB8AC3E}">
        <p14:creationId xmlns:p14="http://schemas.microsoft.com/office/powerpoint/2010/main" val="411831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r>
              <a:rPr lang="en-US"/>
              <a:t>Color perception</a:t>
            </a:r>
          </a:p>
        </p:txBody>
      </p:sp>
      <p:sp>
        <p:nvSpPr>
          <p:cNvPr id="394243" name="Rectangle 3"/>
          <p:cNvSpPr>
            <a:spLocks noGrp="1" noChangeArrowheads="1"/>
          </p:cNvSpPr>
          <p:nvPr>
            <p:ph idx="1"/>
          </p:nvPr>
        </p:nvSpPr>
        <p:spPr>
          <a:xfrm>
            <a:off x="766733" y="1640218"/>
            <a:ext cx="5458002" cy="5055916"/>
          </a:xfrm>
        </p:spPr>
        <p:txBody>
          <a:bodyPr>
            <a:normAutofit/>
          </a:bodyPr>
          <a:lstStyle/>
          <a:p>
            <a:r>
              <a:rPr lang="en-US" sz="2000" dirty="0"/>
              <a:t>Three types of cones</a:t>
            </a:r>
          </a:p>
          <a:p>
            <a:pPr lvl="1"/>
            <a:r>
              <a:rPr lang="en-US" sz="1800" dirty="0"/>
              <a:t>Each is sensitive in a different region of the spectrum</a:t>
            </a:r>
          </a:p>
          <a:p>
            <a:pPr lvl="2"/>
            <a:r>
              <a:rPr lang="en-US" sz="1600" dirty="0"/>
              <a:t>but regions overlap</a:t>
            </a:r>
          </a:p>
          <a:p>
            <a:pPr lvl="2"/>
            <a:r>
              <a:rPr lang="en-US" sz="1600" dirty="0"/>
              <a:t>Short (S) corresponds to </a:t>
            </a:r>
            <a:r>
              <a:rPr lang="en-US" sz="1600" b="1" dirty="0">
                <a:solidFill>
                  <a:srgbClr val="3333FF"/>
                </a:solidFill>
              </a:rPr>
              <a:t>blue</a:t>
            </a:r>
          </a:p>
          <a:p>
            <a:pPr lvl="2"/>
            <a:r>
              <a:rPr lang="en-US" sz="1600" dirty="0"/>
              <a:t>Medium (M) corresponds to </a:t>
            </a:r>
            <a:r>
              <a:rPr lang="en-US" sz="1600" b="1" dirty="0">
                <a:solidFill>
                  <a:srgbClr val="00CC00"/>
                </a:solidFill>
              </a:rPr>
              <a:t>green</a:t>
            </a:r>
          </a:p>
          <a:p>
            <a:pPr lvl="2"/>
            <a:r>
              <a:rPr lang="en-US" sz="1600" dirty="0"/>
              <a:t>Long (L) corresponds to </a:t>
            </a:r>
            <a:r>
              <a:rPr lang="en-US" sz="1600" b="1" dirty="0">
                <a:solidFill>
                  <a:srgbClr val="FF0000"/>
                </a:solidFill>
              </a:rPr>
              <a:t>red</a:t>
            </a:r>
          </a:p>
          <a:p>
            <a:pPr lvl="1"/>
            <a:r>
              <a:rPr lang="en-US" sz="1800" dirty="0"/>
              <a:t>Different sensitivities:  we are more sensitive to green than red</a:t>
            </a:r>
          </a:p>
          <a:p>
            <a:pPr lvl="2"/>
            <a:r>
              <a:rPr lang="en-US" sz="1600" dirty="0"/>
              <a:t>varies from person to person (and with age)</a:t>
            </a:r>
          </a:p>
          <a:p>
            <a:pPr lvl="1"/>
            <a:r>
              <a:rPr lang="en-US" sz="1800" dirty="0"/>
              <a:t>Colorblindness—deficiency in at least one type of cone</a:t>
            </a:r>
          </a:p>
        </p:txBody>
      </p:sp>
      <p:pic>
        <p:nvPicPr>
          <p:cNvPr id="786433" name="Picture 1"/>
          <p:cNvPicPr>
            <a:picLocks noChangeAspect="1" noChangeArrowheads="1"/>
          </p:cNvPicPr>
          <p:nvPr/>
        </p:nvPicPr>
        <p:blipFill>
          <a:blip r:embed="rId3" cstate="print"/>
          <a:srcRect/>
          <a:stretch>
            <a:fillRect/>
          </a:stretch>
        </p:blipFill>
        <p:spPr bwMode="auto">
          <a:xfrm>
            <a:off x="6649456" y="2259447"/>
            <a:ext cx="4079125" cy="3083818"/>
          </a:xfrm>
          <a:prstGeom prst="rect">
            <a:avLst/>
          </a:prstGeom>
          <a:noFill/>
          <a:ln w="9525">
            <a:noFill/>
            <a:miter lim="800000"/>
            <a:headEnd/>
            <a:tailEnd/>
          </a:ln>
        </p:spPr>
      </p:pic>
      <p:grpSp>
        <p:nvGrpSpPr>
          <p:cNvPr id="2" name="Group 1">
            <a:extLst>
              <a:ext uri="{FF2B5EF4-FFF2-40B4-BE49-F238E27FC236}">
                <a16:creationId xmlns:a16="http://schemas.microsoft.com/office/drawing/2014/main" id="{4C7C2FC4-0C01-4CF8-B585-DAF61D67BFFE}"/>
              </a:ext>
            </a:extLst>
          </p:cNvPr>
          <p:cNvGrpSpPr/>
          <p:nvPr/>
        </p:nvGrpSpPr>
        <p:grpSpPr>
          <a:xfrm>
            <a:off x="9318172" y="3801356"/>
            <a:ext cx="2723992" cy="366713"/>
            <a:chOff x="9318172" y="3801356"/>
            <a:chExt cx="2723992" cy="366713"/>
          </a:xfrm>
        </p:grpSpPr>
        <p:sp>
          <p:nvSpPr>
            <p:cNvPr id="394247" name="Text Box 7"/>
            <p:cNvSpPr txBox="1">
              <a:spLocks noChangeArrowheads="1"/>
            </p:cNvSpPr>
            <p:nvPr/>
          </p:nvSpPr>
          <p:spPr bwMode="auto">
            <a:xfrm>
              <a:off x="10105414" y="3801356"/>
              <a:ext cx="1936750"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L response curve</a:t>
              </a:r>
            </a:p>
          </p:txBody>
        </p:sp>
        <p:sp>
          <p:nvSpPr>
            <p:cNvPr id="394248" name="Line 8"/>
            <p:cNvSpPr>
              <a:spLocks noChangeShapeType="1"/>
            </p:cNvSpPr>
            <p:nvPr/>
          </p:nvSpPr>
          <p:spPr bwMode="auto">
            <a:xfrm flipH="1">
              <a:off x="9318172" y="4015669"/>
              <a:ext cx="838200" cy="1524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24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424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42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a:t>Color perception</a:t>
            </a:r>
          </a:p>
        </p:txBody>
      </p:sp>
      <p:sp>
        <p:nvSpPr>
          <p:cNvPr id="395267" name="Rectangle 3"/>
          <p:cNvSpPr>
            <a:spLocks noGrp="1" noChangeArrowheads="1"/>
          </p:cNvSpPr>
          <p:nvPr>
            <p:ph idx="1"/>
          </p:nvPr>
        </p:nvSpPr>
        <p:spPr>
          <a:xfrm>
            <a:off x="511828" y="3503614"/>
            <a:ext cx="11549344" cy="3276124"/>
          </a:xfrm>
        </p:spPr>
        <p:txBody>
          <a:bodyPr>
            <a:normAutofit/>
          </a:bodyPr>
          <a:lstStyle/>
          <a:p>
            <a:r>
              <a:rPr lang="en-US" sz="2800" dirty="0"/>
              <a:t>Rods and cones act as filters on the spectrum</a:t>
            </a:r>
          </a:p>
          <a:p>
            <a:pPr lvl="1"/>
            <a:r>
              <a:rPr lang="en-US" sz="2400" dirty="0"/>
              <a:t>To get the output of a filter, multiply its response curve by the spectrum, integrate over all wavelengths</a:t>
            </a:r>
          </a:p>
          <a:p>
            <a:pPr lvl="2"/>
            <a:r>
              <a:rPr lang="en-US" sz="2000" dirty="0"/>
              <a:t>Each cone yields one number</a:t>
            </a:r>
          </a:p>
          <a:p>
            <a:pPr lvl="1"/>
            <a:r>
              <a:rPr lang="en-US" sz="2400" dirty="0"/>
              <a:t>Q: How can we represent an entire spectrum with 3 numbers?</a:t>
            </a:r>
          </a:p>
          <a:p>
            <a:pPr lvl="1"/>
            <a:r>
              <a:rPr lang="en-US" sz="2400" dirty="0">
                <a:solidFill>
                  <a:srgbClr val="000000"/>
                </a:solidFill>
              </a:rPr>
              <a:t>A: We can’t!  Most of the information is lost</a:t>
            </a:r>
          </a:p>
          <a:p>
            <a:pPr lvl="2" eaLnBrk="0" fontAlgn="base" hangingPunct="0">
              <a:spcAft>
                <a:spcPct val="0"/>
              </a:spcAft>
              <a:buFontTx/>
              <a:buChar char="–"/>
            </a:pPr>
            <a:r>
              <a:rPr lang="en-US" sz="2000" dirty="0">
                <a:solidFill>
                  <a:srgbClr val="000000"/>
                </a:solidFill>
              </a:rPr>
              <a:t>As a result, two different spectra may appear indistinguishable</a:t>
            </a:r>
          </a:p>
          <a:p>
            <a:pPr lvl="3" eaLnBrk="0" fontAlgn="base" hangingPunct="0">
              <a:spcAft>
                <a:spcPct val="0"/>
              </a:spcAft>
              <a:buFontTx/>
              <a:buChar char="–"/>
            </a:pPr>
            <a:r>
              <a:rPr lang="en-US" sz="1800" dirty="0">
                <a:solidFill>
                  <a:srgbClr val="000000"/>
                </a:solidFill>
              </a:rPr>
              <a:t>such spectra are known as </a:t>
            </a:r>
            <a:r>
              <a:rPr lang="en-US" sz="1800" b="1" dirty="0">
                <a:solidFill>
                  <a:srgbClr val="000000"/>
                </a:solidFill>
              </a:rPr>
              <a:t>metamers</a:t>
            </a:r>
          </a:p>
        </p:txBody>
      </p:sp>
      <p:sp>
        <p:nvSpPr>
          <p:cNvPr id="395269" name="Line 5"/>
          <p:cNvSpPr>
            <a:spLocks noChangeShapeType="1"/>
          </p:cNvSpPr>
          <p:nvPr/>
        </p:nvSpPr>
        <p:spPr bwMode="auto">
          <a:xfrm>
            <a:off x="3352800" y="1770063"/>
            <a:ext cx="1588" cy="1446212"/>
          </a:xfrm>
          <a:prstGeom prst="line">
            <a:avLst/>
          </a:prstGeom>
          <a:noFill/>
          <a:ln w="12700">
            <a:solidFill>
              <a:srgbClr val="000000"/>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0" name="Line 6"/>
          <p:cNvSpPr>
            <a:spLocks noChangeShapeType="1"/>
          </p:cNvSpPr>
          <p:nvPr/>
        </p:nvSpPr>
        <p:spPr bwMode="auto">
          <a:xfrm>
            <a:off x="3352800" y="3216275"/>
            <a:ext cx="4572000" cy="1588"/>
          </a:xfrm>
          <a:prstGeom prst="line">
            <a:avLst/>
          </a:prstGeom>
          <a:noFill/>
          <a:ln w="12700">
            <a:solidFill>
              <a:srgbClr val="000000"/>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1" name="Freeform 7"/>
          <p:cNvSpPr>
            <a:spLocks/>
          </p:cNvSpPr>
          <p:nvPr/>
        </p:nvSpPr>
        <p:spPr bwMode="auto">
          <a:xfrm>
            <a:off x="3365500" y="1978026"/>
            <a:ext cx="4572000" cy="1216025"/>
          </a:xfrm>
          <a:custGeom>
            <a:avLst/>
            <a:gdLst/>
            <a:ahLst/>
            <a:cxnLst>
              <a:cxn ang="0">
                <a:pos x="80" y="693"/>
              </a:cxn>
              <a:cxn ang="0">
                <a:pos x="159" y="641"/>
              </a:cxn>
              <a:cxn ang="0">
                <a:pos x="199" y="588"/>
              </a:cxn>
              <a:cxn ang="0">
                <a:pos x="239" y="535"/>
              </a:cxn>
              <a:cxn ang="0">
                <a:pos x="279" y="469"/>
              </a:cxn>
              <a:cxn ang="0">
                <a:pos x="335" y="390"/>
              </a:cxn>
              <a:cxn ang="0">
                <a:pos x="399" y="396"/>
              </a:cxn>
              <a:cxn ang="0">
                <a:pos x="431" y="436"/>
              </a:cxn>
              <a:cxn ang="0">
                <a:pos x="487" y="482"/>
              </a:cxn>
              <a:cxn ang="0">
                <a:pos x="526" y="542"/>
              </a:cxn>
              <a:cxn ang="0">
                <a:pos x="582" y="575"/>
              </a:cxn>
              <a:cxn ang="0">
                <a:pos x="638" y="535"/>
              </a:cxn>
              <a:cxn ang="0">
                <a:pos x="678" y="475"/>
              </a:cxn>
              <a:cxn ang="0">
                <a:pos x="718" y="409"/>
              </a:cxn>
              <a:cxn ang="0">
                <a:pos x="766" y="343"/>
              </a:cxn>
              <a:cxn ang="0">
                <a:pos x="806" y="304"/>
              </a:cxn>
              <a:cxn ang="0">
                <a:pos x="846" y="310"/>
              </a:cxn>
              <a:cxn ang="0">
                <a:pos x="997" y="277"/>
              </a:cxn>
              <a:cxn ang="0">
                <a:pos x="1021" y="218"/>
              </a:cxn>
              <a:cxn ang="0">
                <a:pos x="1069" y="152"/>
              </a:cxn>
              <a:cxn ang="0">
                <a:pos x="1117" y="93"/>
              </a:cxn>
              <a:cxn ang="0">
                <a:pos x="1181" y="40"/>
              </a:cxn>
              <a:cxn ang="0">
                <a:pos x="1245" y="7"/>
              </a:cxn>
              <a:cxn ang="0">
                <a:pos x="1316" y="20"/>
              </a:cxn>
              <a:cxn ang="0">
                <a:pos x="1428" y="126"/>
              </a:cxn>
              <a:cxn ang="0">
                <a:pos x="1508" y="185"/>
              </a:cxn>
              <a:cxn ang="0">
                <a:pos x="1580" y="218"/>
              </a:cxn>
              <a:cxn ang="0">
                <a:pos x="1651" y="231"/>
              </a:cxn>
              <a:cxn ang="0">
                <a:pos x="1691" y="198"/>
              </a:cxn>
              <a:cxn ang="0">
                <a:pos x="1731" y="178"/>
              </a:cxn>
              <a:cxn ang="0">
                <a:pos x="1779" y="211"/>
              </a:cxn>
              <a:cxn ang="0">
                <a:pos x="1827" y="271"/>
              </a:cxn>
              <a:cxn ang="0">
                <a:pos x="1883" y="363"/>
              </a:cxn>
              <a:cxn ang="0">
                <a:pos x="1955" y="370"/>
              </a:cxn>
              <a:cxn ang="0">
                <a:pos x="2186" y="337"/>
              </a:cxn>
              <a:cxn ang="0">
                <a:pos x="2242" y="436"/>
              </a:cxn>
              <a:cxn ang="0">
                <a:pos x="2306" y="495"/>
              </a:cxn>
              <a:cxn ang="0">
                <a:pos x="2377" y="442"/>
              </a:cxn>
              <a:cxn ang="0">
                <a:pos x="2417" y="343"/>
              </a:cxn>
              <a:cxn ang="0">
                <a:pos x="2465" y="284"/>
              </a:cxn>
              <a:cxn ang="0">
                <a:pos x="2513" y="337"/>
              </a:cxn>
              <a:cxn ang="0">
                <a:pos x="2593" y="436"/>
              </a:cxn>
              <a:cxn ang="0">
                <a:pos x="2657" y="469"/>
              </a:cxn>
              <a:cxn ang="0">
                <a:pos x="2673" y="442"/>
              </a:cxn>
              <a:cxn ang="0">
                <a:pos x="2728" y="423"/>
              </a:cxn>
              <a:cxn ang="0">
                <a:pos x="2768" y="482"/>
              </a:cxn>
              <a:cxn ang="0">
                <a:pos x="2808" y="568"/>
              </a:cxn>
              <a:cxn ang="0">
                <a:pos x="2840" y="660"/>
              </a:cxn>
              <a:cxn ang="0">
                <a:pos x="2872" y="740"/>
              </a:cxn>
            </a:cxnLst>
            <a:rect l="0" t="0" r="r" b="b"/>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28575" cmpd="sng">
            <a:solidFill>
              <a:srgbClr val="0000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nvGrpSpPr>
          <p:cNvPr id="2" name="Group 8"/>
          <p:cNvGrpSpPr>
            <a:grpSpLocks/>
          </p:cNvGrpSpPr>
          <p:nvPr/>
        </p:nvGrpSpPr>
        <p:grpSpPr bwMode="auto">
          <a:xfrm>
            <a:off x="3352801" y="1941513"/>
            <a:ext cx="2595563" cy="1274762"/>
            <a:chOff x="1444" y="3060"/>
            <a:chExt cx="1635" cy="803"/>
          </a:xfrm>
        </p:grpSpPr>
        <p:sp>
          <p:nvSpPr>
            <p:cNvPr id="395273" name="Freeform 9"/>
            <p:cNvSpPr>
              <a:spLocks/>
            </p:cNvSpPr>
            <p:nvPr/>
          </p:nvSpPr>
          <p:spPr bwMode="auto">
            <a:xfrm>
              <a:off x="1444" y="3361"/>
              <a:ext cx="1635" cy="502"/>
            </a:xfrm>
            <a:custGeom>
              <a:avLst/>
              <a:gdLst/>
              <a:ahLst/>
              <a:cxnLst>
                <a:cxn ang="0">
                  <a:pos x="24" y="496"/>
                </a:cxn>
                <a:cxn ang="0">
                  <a:pos x="56" y="482"/>
                </a:cxn>
                <a:cxn ang="0">
                  <a:pos x="96" y="469"/>
                </a:cxn>
                <a:cxn ang="0">
                  <a:pos x="128" y="443"/>
                </a:cxn>
                <a:cxn ang="0">
                  <a:pos x="167" y="423"/>
                </a:cxn>
                <a:cxn ang="0">
                  <a:pos x="199" y="390"/>
                </a:cxn>
                <a:cxn ang="0">
                  <a:pos x="223" y="364"/>
                </a:cxn>
                <a:cxn ang="0">
                  <a:pos x="255" y="324"/>
                </a:cxn>
                <a:cxn ang="0">
                  <a:pos x="287" y="291"/>
                </a:cxn>
                <a:cxn ang="0">
                  <a:pos x="311" y="258"/>
                </a:cxn>
                <a:cxn ang="0">
                  <a:pos x="335" y="218"/>
                </a:cxn>
                <a:cxn ang="0">
                  <a:pos x="367" y="185"/>
                </a:cxn>
                <a:cxn ang="0">
                  <a:pos x="391" y="152"/>
                </a:cxn>
                <a:cxn ang="0">
                  <a:pos x="415" y="119"/>
                </a:cxn>
                <a:cxn ang="0">
                  <a:pos x="447" y="86"/>
                </a:cxn>
                <a:cxn ang="0">
                  <a:pos x="487" y="47"/>
                </a:cxn>
                <a:cxn ang="0">
                  <a:pos x="534" y="14"/>
                </a:cxn>
                <a:cxn ang="0">
                  <a:pos x="598" y="0"/>
                </a:cxn>
                <a:cxn ang="0">
                  <a:pos x="638" y="14"/>
                </a:cxn>
                <a:cxn ang="0">
                  <a:pos x="678" y="33"/>
                </a:cxn>
                <a:cxn ang="0">
                  <a:pos x="710" y="53"/>
                </a:cxn>
                <a:cxn ang="0">
                  <a:pos x="750" y="99"/>
                </a:cxn>
                <a:cxn ang="0">
                  <a:pos x="806" y="146"/>
                </a:cxn>
                <a:cxn ang="0">
                  <a:pos x="854" y="198"/>
                </a:cxn>
                <a:cxn ang="0">
                  <a:pos x="901" y="238"/>
                </a:cxn>
                <a:cxn ang="0">
                  <a:pos x="949" y="278"/>
                </a:cxn>
                <a:cxn ang="0">
                  <a:pos x="997" y="317"/>
                </a:cxn>
                <a:cxn ang="0">
                  <a:pos x="1053" y="357"/>
                </a:cxn>
                <a:cxn ang="0">
                  <a:pos x="1101" y="383"/>
                </a:cxn>
                <a:cxn ang="0">
                  <a:pos x="1157" y="410"/>
                </a:cxn>
                <a:cxn ang="0">
                  <a:pos x="1205" y="430"/>
                </a:cxn>
                <a:cxn ang="0">
                  <a:pos x="1237" y="436"/>
                </a:cxn>
                <a:cxn ang="0">
                  <a:pos x="1268" y="449"/>
                </a:cxn>
                <a:cxn ang="0">
                  <a:pos x="1300" y="456"/>
                </a:cxn>
                <a:cxn ang="0">
                  <a:pos x="1340" y="463"/>
                </a:cxn>
                <a:cxn ang="0">
                  <a:pos x="1380" y="469"/>
                </a:cxn>
                <a:cxn ang="0">
                  <a:pos x="1420" y="469"/>
                </a:cxn>
                <a:cxn ang="0">
                  <a:pos x="1452" y="469"/>
                </a:cxn>
                <a:cxn ang="0">
                  <a:pos x="1492" y="476"/>
                </a:cxn>
                <a:cxn ang="0">
                  <a:pos x="1532" y="489"/>
                </a:cxn>
                <a:cxn ang="0">
                  <a:pos x="1572" y="496"/>
                </a:cxn>
                <a:cxn ang="0">
                  <a:pos x="1612" y="502"/>
                </a:cxn>
              </a:cxnLst>
              <a:rect l="0" t="0" r="r" b="b"/>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4" name="Rectangle 10"/>
            <p:cNvSpPr>
              <a:spLocks noChangeArrowheads="1"/>
            </p:cNvSpPr>
            <p:nvPr/>
          </p:nvSpPr>
          <p:spPr bwMode="auto">
            <a:xfrm>
              <a:off x="1963" y="3060"/>
              <a:ext cx="163" cy="181"/>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00CC"/>
                  </a:solidFill>
                  <a:latin typeface="Myriad Pro" panose="020B0503030403020204"/>
                </a:rPr>
                <a:t>S</a:t>
              </a:r>
            </a:p>
          </p:txBody>
        </p:sp>
      </p:grpSp>
      <p:grpSp>
        <p:nvGrpSpPr>
          <p:cNvPr id="3" name="Group 11"/>
          <p:cNvGrpSpPr>
            <a:grpSpLocks/>
          </p:cNvGrpSpPr>
          <p:nvPr/>
        </p:nvGrpSpPr>
        <p:grpSpPr bwMode="auto">
          <a:xfrm>
            <a:off x="3416301" y="990601"/>
            <a:ext cx="3482975" cy="2289175"/>
            <a:chOff x="1484" y="2461"/>
            <a:chExt cx="2194" cy="1442"/>
          </a:xfrm>
        </p:grpSpPr>
        <p:sp>
          <p:nvSpPr>
            <p:cNvPr id="395276" name="Freeform 12"/>
            <p:cNvSpPr>
              <a:spLocks/>
            </p:cNvSpPr>
            <p:nvPr/>
          </p:nvSpPr>
          <p:spPr bwMode="auto">
            <a:xfrm>
              <a:off x="1484" y="2721"/>
              <a:ext cx="2194" cy="1182"/>
            </a:xfrm>
            <a:custGeom>
              <a:avLst/>
              <a:gdLst/>
              <a:ahLst/>
              <a:cxnLst>
                <a:cxn ang="0">
                  <a:pos x="40" y="1136"/>
                </a:cxn>
                <a:cxn ang="0">
                  <a:pos x="104" y="1129"/>
                </a:cxn>
                <a:cxn ang="0">
                  <a:pos x="159" y="1122"/>
                </a:cxn>
                <a:cxn ang="0">
                  <a:pos x="223" y="1109"/>
                </a:cxn>
                <a:cxn ang="0">
                  <a:pos x="287" y="1103"/>
                </a:cxn>
                <a:cxn ang="0">
                  <a:pos x="343" y="1083"/>
                </a:cxn>
                <a:cxn ang="0">
                  <a:pos x="407" y="1070"/>
                </a:cxn>
                <a:cxn ang="0">
                  <a:pos x="463" y="1050"/>
                </a:cxn>
                <a:cxn ang="0">
                  <a:pos x="518" y="1030"/>
                </a:cxn>
                <a:cxn ang="0">
                  <a:pos x="574" y="1004"/>
                </a:cxn>
                <a:cxn ang="0">
                  <a:pos x="630" y="977"/>
                </a:cxn>
                <a:cxn ang="0">
                  <a:pos x="686" y="951"/>
                </a:cxn>
                <a:cxn ang="0">
                  <a:pos x="734" y="918"/>
                </a:cxn>
                <a:cxn ang="0">
                  <a:pos x="782" y="885"/>
                </a:cxn>
                <a:cxn ang="0">
                  <a:pos x="822" y="852"/>
                </a:cxn>
                <a:cxn ang="0">
                  <a:pos x="861" y="812"/>
                </a:cxn>
                <a:cxn ang="0">
                  <a:pos x="901" y="772"/>
                </a:cxn>
                <a:cxn ang="0">
                  <a:pos x="941" y="720"/>
                </a:cxn>
                <a:cxn ang="0">
                  <a:pos x="973" y="654"/>
                </a:cxn>
                <a:cxn ang="0">
                  <a:pos x="1013" y="588"/>
                </a:cxn>
                <a:cxn ang="0">
                  <a:pos x="1053" y="508"/>
                </a:cxn>
                <a:cxn ang="0">
                  <a:pos x="1093" y="436"/>
                </a:cxn>
                <a:cxn ang="0">
                  <a:pos x="1133" y="357"/>
                </a:cxn>
                <a:cxn ang="0">
                  <a:pos x="1165" y="284"/>
                </a:cxn>
                <a:cxn ang="0">
                  <a:pos x="1205" y="211"/>
                </a:cxn>
                <a:cxn ang="0">
                  <a:pos x="1236" y="145"/>
                </a:cxn>
                <a:cxn ang="0">
                  <a:pos x="1268" y="92"/>
                </a:cxn>
                <a:cxn ang="0">
                  <a:pos x="1300" y="46"/>
                </a:cxn>
                <a:cxn ang="0">
                  <a:pos x="1348" y="0"/>
                </a:cxn>
                <a:cxn ang="0">
                  <a:pos x="1388" y="7"/>
                </a:cxn>
                <a:cxn ang="0">
                  <a:pos x="1404" y="33"/>
                </a:cxn>
                <a:cxn ang="0">
                  <a:pos x="1428" y="79"/>
                </a:cxn>
                <a:cxn ang="0">
                  <a:pos x="1444" y="132"/>
                </a:cxn>
                <a:cxn ang="0">
                  <a:pos x="1460" y="185"/>
                </a:cxn>
                <a:cxn ang="0">
                  <a:pos x="1468" y="238"/>
                </a:cxn>
                <a:cxn ang="0">
                  <a:pos x="1484" y="291"/>
                </a:cxn>
                <a:cxn ang="0">
                  <a:pos x="1492" y="337"/>
                </a:cxn>
                <a:cxn ang="0">
                  <a:pos x="1500" y="390"/>
                </a:cxn>
                <a:cxn ang="0">
                  <a:pos x="1516" y="436"/>
                </a:cxn>
                <a:cxn ang="0">
                  <a:pos x="1524" y="489"/>
                </a:cxn>
                <a:cxn ang="0">
                  <a:pos x="1540" y="535"/>
                </a:cxn>
                <a:cxn ang="0">
                  <a:pos x="1556" y="581"/>
                </a:cxn>
                <a:cxn ang="0">
                  <a:pos x="1572" y="634"/>
                </a:cxn>
                <a:cxn ang="0">
                  <a:pos x="1595" y="680"/>
                </a:cxn>
                <a:cxn ang="0">
                  <a:pos x="1627" y="726"/>
                </a:cxn>
                <a:cxn ang="0">
                  <a:pos x="1659" y="772"/>
                </a:cxn>
                <a:cxn ang="0">
                  <a:pos x="1699" y="819"/>
                </a:cxn>
                <a:cxn ang="0">
                  <a:pos x="1755" y="871"/>
                </a:cxn>
                <a:cxn ang="0">
                  <a:pos x="1811" y="924"/>
                </a:cxn>
                <a:cxn ang="0">
                  <a:pos x="1859" y="977"/>
                </a:cxn>
                <a:cxn ang="0">
                  <a:pos x="1915" y="1023"/>
                </a:cxn>
                <a:cxn ang="0">
                  <a:pos x="1978" y="1070"/>
                </a:cxn>
                <a:cxn ang="0">
                  <a:pos x="2034" y="1109"/>
                </a:cxn>
                <a:cxn ang="0">
                  <a:pos x="2098" y="1149"/>
                </a:cxn>
                <a:cxn ang="0">
                  <a:pos x="2170" y="1175"/>
                </a:cxn>
              </a:cxnLst>
              <a:rect l="0" t="0" r="r" b="b"/>
              <a:pathLst>
                <a:path w="2194" h="1182">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34" y="1109"/>
                  </a:lnTo>
                  <a:lnTo>
                    <a:pt x="2058" y="1122"/>
                  </a:lnTo>
                  <a:lnTo>
                    <a:pt x="2074" y="1136"/>
                  </a:lnTo>
                  <a:lnTo>
                    <a:pt x="2098" y="1149"/>
                  </a:lnTo>
                  <a:lnTo>
                    <a:pt x="2122" y="1155"/>
                  </a:lnTo>
                  <a:lnTo>
                    <a:pt x="2146" y="1169"/>
                  </a:lnTo>
                  <a:lnTo>
                    <a:pt x="2170" y="1175"/>
                  </a:lnTo>
                  <a:lnTo>
                    <a:pt x="2194" y="1182"/>
                  </a:lnTo>
                </a:path>
              </a:pathLst>
            </a:custGeom>
            <a:noFill/>
            <a:ln w="50800">
              <a:solidFill>
                <a:srgbClr val="00CC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7" name="Rectangle 13"/>
            <p:cNvSpPr>
              <a:spLocks noChangeArrowheads="1"/>
            </p:cNvSpPr>
            <p:nvPr/>
          </p:nvSpPr>
          <p:spPr bwMode="auto">
            <a:xfrm>
              <a:off x="2774" y="2461"/>
              <a:ext cx="220" cy="181"/>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CC00"/>
                  </a:solidFill>
                  <a:latin typeface="Myriad Pro" panose="020B0503030403020204"/>
                </a:rPr>
                <a:t>M</a:t>
              </a:r>
            </a:p>
          </p:txBody>
        </p:sp>
      </p:grpSp>
      <p:grpSp>
        <p:nvGrpSpPr>
          <p:cNvPr id="4" name="Group 14"/>
          <p:cNvGrpSpPr>
            <a:grpSpLocks/>
          </p:cNvGrpSpPr>
          <p:nvPr/>
        </p:nvGrpSpPr>
        <p:grpSpPr bwMode="auto">
          <a:xfrm>
            <a:off x="3783014" y="990601"/>
            <a:ext cx="4040187" cy="2257425"/>
            <a:chOff x="1715" y="2461"/>
            <a:chExt cx="2545" cy="1422"/>
          </a:xfrm>
        </p:grpSpPr>
        <p:sp>
          <p:nvSpPr>
            <p:cNvPr id="395279" name="Freeform 15"/>
            <p:cNvSpPr>
              <a:spLocks/>
            </p:cNvSpPr>
            <p:nvPr/>
          </p:nvSpPr>
          <p:spPr bwMode="auto">
            <a:xfrm>
              <a:off x="1715" y="2784"/>
              <a:ext cx="2545" cy="1099"/>
            </a:xfrm>
            <a:custGeom>
              <a:avLst/>
              <a:gdLst/>
              <a:ahLst/>
              <a:cxnLst>
                <a:cxn ang="0">
                  <a:pos x="48" y="1162"/>
                </a:cxn>
                <a:cxn ang="0">
                  <a:pos x="112" y="1162"/>
                </a:cxn>
                <a:cxn ang="0">
                  <a:pos x="176" y="1162"/>
                </a:cxn>
                <a:cxn ang="0">
                  <a:pos x="240" y="1156"/>
                </a:cxn>
                <a:cxn ang="0">
                  <a:pos x="303" y="1149"/>
                </a:cxn>
                <a:cxn ang="0">
                  <a:pos x="367" y="1142"/>
                </a:cxn>
                <a:cxn ang="0">
                  <a:pos x="431" y="1129"/>
                </a:cxn>
                <a:cxn ang="0">
                  <a:pos x="487" y="1109"/>
                </a:cxn>
                <a:cxn ang="0">
                  <a:pos x="551" y="1096"/>
                </a:cxn>
                <a:cxn ang="0">
                  <a:pos x="607" y="1070"/>
                </a:cxn>
                <a:cxn ang="0">
                  <a:pos x="662" y="1050"/>
                </a:cxn>
                <a:cxn ang="0">
                  <a:pos x="718" y="1024"/>
                </a:cxn>
                <a:cxn ang="0">
                  <a:pos x="774" y="997"/>
                </a:cxn>
                <a:cxn ang="0">
                  <a:pos x="830" y="971"/>
                </a:cxn>
                <a:cxn ang="0">
                  <a:pos x="886" y="938"/>
                </a:cxn>
                <a:cxn ang="0">
                  <a:pos x="942" y="905"/>
                </a:cxn>
                <a:cxn ang="0">
                  <a:pos x="997" y="865"/>
                </a:cxn>
                <a:cxn ang="0">
                  <a:pos x="1045" y="806"/>
                </a:cxn>
                <a:cxn ang="0">
                  <a:pos x="1101" y="740"/>
                </a:cxn>
                <a:cxn ang="0">
                  <a:pos x="1133" y="687"/>
                </a:cxn>
                <a:cxn ang="0">
                  <a:pos x="1157" y="647"/>
                </a:cxn>
                <a:cxn ang="0">
                  <a:pos x="1181" y="608"/>
                </a:cxn>
                <a:cxn ang="0">
                  <a:pos x="1197" y="561"/>
                </a:cxn>
                <a:cxn ang="0">
                  <a:pos x="1221" y="515"/>
                </a:cxn>
                <a:cxn ang="0">
                  <a:pos x="1245" y="476"/>
                </a:cxn>
                <a:cxn ang="0">
                  <a:pos x="1261" y="429"/>
                </a:cxn>
                <a:cxn ang="0">
                  <a:pos x="1285" y="383"/>
                </a:cxn>
                <a:cxn ang="0">
                  <a:pos x="1301" y="344"/>
                </a:cxn>
                <a:cxn ang="0">
                  <a:pos x="1317" y="297"/>
                </a:cxn>
                <a:cxn ang="0">
                  <a:pos x="1333" y="258"/>
                </a:cxn>
                <a:cxn ang="0">
                  <a:pos x="1356" y="218"/>
                </a:cxn>
                <a:cxn ang="0">
                  <a:pos x="1380" y="159"/>
                </a:cxn>
                <a:cxn ang="0">
                  <a:pos x="1412" y="99"/>
                </a:cxn>
                <a:cxn ang="0">
                  <a:pos x="1444" y="46"/>
                </a:cxn>
                <a:cxn ang="0">
                  <a:pos x="1500" y="0"/>
                </a:cxn>
                <a:cxn ang="0">
                  <a:pos x="1532" y="13"/>
                </a:cxn>
                <a:cxn ang="0">
                  <a:pos x="1564" y="46"/>
                </a:cxn>
                <a:cxn ang="0">
                  <a:pos x="1596" y="112"/>
                </a:cxn>
                <a:cxn ang="0">
                  <a:pos x="1620" y="185"/>
                </a:cxn>
                <a:cxn ang="0">
                  <a:pos x="1652" y="258"/>
                </a:cxn>
                <a:cxn ang="0">
                  <a:pos x="1676" y="337"/>
                </a:cxn>
                <a:cxn ang="0">
                  <a:pos x="1700" y="416"/>
                </a:cxn>
                <a:cxn ang="0">
                  <a:pos x="1723" y="495"/>
                </a:cxn>
                <a:cxn ang="0">
                  <a:pos x="1747" y="575"/>
                </a:cxn>
                <a:cxn ang="0">
                  <a:pos x="1771" y="654"/>
                </a:cxn>
                <a:cxn ang="0">
                  <a:pos x="1803" y="726"/>
                </a:cxn>
                <a:cxn ang="0">
                  <a:pos x="1835" y="799"/>
                </a:cxn>
                <a:cxn ang="0">
                  <a:pos x="1875" y="865"/>
                </a:cxn>
                <a:cxn ang="0">
                  <a:pos x="1915" y="931"/>
                </a:cxn>
                <a:cxn ang="0">
                  <a:pos x="1963" y="991"/>
                </a:cxn>
                <a:cxn ang="0">
                  <a:pos x="2019" y="1043"/>
                </a:cxn>
                <a:cxn ang="0">
                  <a:pos x="2090" y="1090"/>
                </a:cxn>
                <a:cxn ang="0">
                  <a:pos x="2162" y="1129"/>
                </a:cxn>
                <a:cxn ang="0">
                  <a:pos x="2242" y="1162"/>
                </a:cxn>
                <a:cxn ang="0">
                  <a:pos x="2338" y="1162"/>
                </a:cxn>
                <a:cxn ang="0">
                  <a:pos x="2426" y="1162"/>
                </a:cxn>
                <a:cxn ang="0">
                  <a:pos x="2521" y="1169"/>
                </a:cxn>
              </a:cxnLst>
              <a:rect l="0" t="0" r="r" b="b"/>
              <a:pathLst>
                <a:path w="2545" h="1182">
                  <a:moveTo>
                    <a:pt x="0" y="1162"/>
                  </a:moveTo>
                  <a:lnTo>
                    <a:pt x="24" y="1162"/>
                  </a:lnTo>
                  <a:lnTo>
                    <a:pt x="48" y="1162"/>
                  </a:lnTo>
                  <a:lnTo>
                    <a:pt x="72" y="1162"/>
                  </a:lnTo>
                  <a:lnTo>
                    <a:pt x="88" y="1162"/>
                  </a:lnTo>
                  <a:lnTo>
                    <a:pt x="112" y="1162"/>
                  </a:lnTo>
                  <a:lnTo>
                    <a:pt x="136" y="1162"/>
                  </a:lnTo>
                  <a:lnTo>
                    <a:pt x="160" y="1162"/>
                  </a:lnTo>
                  <a:lnTo>
                    <a:pt x="176" y="1162"/>
                  </a:lnTo>
                  <a:lnTo>
                    <a:pt x="200" y="1162"/>
                  </a:lnTo>
                  <a:lnTo>
                    <a:pt x="224" y="1162"/>
                  </a:lnTo>
                  <a:lnTo>
                    <a:pt x="240" y="1156"/>
                  </a:lnTo>
                  <a:lnTo>
                    <a:pt x="263" y="1156"/>
                  </a:lnTo>
                  <a:lnTo>
                    <a:pt x="287" y="1156"/>
                  </a:lnTo>
                  <a:lnTo>
                    <a:pt x="303" y="1149"/>
                  </a:lnTo>
                  <a:lnTo>
                    <a:pt x="327" y="1149"/>
                  </a:lnTo>
                  <a:lnTo>
                    <a:pt x="351" y="1142"/>
                  </a:lnTo>
                  <a:lnTo>
                    <a:pt x="367" y="1142"/>
                  </a:lnTo>
                  <a:lnTo>
                    <a:pt x="391" y="1136"/>
                  </a:lnTo>
                  <a:lnTo>
                    <a:pt x="407" y="1129"/>
                  </a:lnTo>
                  <a:lnTo>
                    <a:pt x="431" y="1129"/>
                  </a:lnTo>
                  <a:lnTo>
                    <a:pt x="447" y="1123"/>
                  </a:lnTo>
                  <a:lnTo>
                    <a:pt x="471" y="1116"/>
                  </a:lnTo>
                  <a:lnTo>
                    <a:pt x="487" y="1109"/>
                  </a:lnTo>
                  <a:lnTo>
                    <a:pt x="511" y="1103"/>
                  </a:lnTo>
                  <a:lnTo>
                    <a:pt x="527" y="1096"/>
                  </a:lnTo>
                  <a:lnTo>
                    <a:pt x="551" y="1096"/>
                  </a:lnTo>
                  <a:lnTo>
                    <a:pt x="567" y="1090"/>
                  </a:lnTo>
                  <a:lnTo>
                    <a:pt x="591" y="1083"/>
                  </a:lnTo>
                  <a:lnTo>
                    <a:pt x="607" y="1070"/>
                  </a:lnTo>
                  <a:lnTo>
                    <a:pt x="623" y="1063"/>
                  </a:lnTo>
                  <a:lnTo>
                    <a:pt x="646" y="1057"/>
                  </a:lnTo>
                  <a:lnTo>
                    <a:pt x="662" y="1050"/>
                  </a:lnTo>
                  <a:lnTo>
                    <a:pt x="686" y="1043"/>
                  </a:lnTo>
                  <a:lnTo>
                    <a:pt x="702" y="1037"/>
                  </a:lnTo>
                  <a:lnTo>
                    <a:pt x="718" y="1024"/>
                  </a:lnTo>
                  <a:lnTo>
                    <a:pt x="742" y="1017"/>
                  </a:lnTo>
                  <a:lnTo>
                    <a:pt x="758" y="1010"/>
                  </a:lnTo>
                  <a:lnTo>
                    <a:pt x="774" y="997"/>
                  </a:lnTo>
                  <a:lnTo>
                    <a:pt x="798" y="991"/>
                  </a:lnTo>
                  <a:lnTo>
                    <a:pt x="814" y="977"/>
                  </a:lnTo>
                  <a:lnTo>
                    <a:pt x="830" y="971"/>
                  </a:lnTo>
                  <a:lnTo>
                    <a:pt x="846" y="958"/>
                  </a:lnTo>
                  <a:lnTo>
                    <a:pt x="870" y="951"/>
                  </a:lnTo>
                  <a:lnTo>
                    <a:pt x="886" y="938"/>
                  </a:lnTo>
                  <a:lnTo>
                    <a:pt x="902" y="925"/>
                  </a:lnTo>
                  <a:lnTo>
                    <a:pt x="918" y="918"/>
                  </a:lnTo>
                  <a:lnTo>
                    <a:pt x="942" y="905"/>
                  </a:lnTo>
                  <a:lnTo>
                    <a:pt x="958" y="891"/>
                  </a:lnTo>
                  <a:lnTo>
                    <a:pt x="974" y="878"/>
                  </a:lnTo>
                  <a:lnTo>
                    <a:pt x="997" y="865"/>
                  </a:lnTo>
                  <a:lnTo>
                    <a:pt x="1013" y="845"/>
                  </a:lnTo>
                  <a:lnTo>
                    <a:pt x="1029" y="825"/>
                  </a:lnTo>
                  <a:lnTo>
                    <a:pt x="1045" y="806"/>
                  </a:lnTo>
                  <a:lnTo>
                    <a:pt x="1069" y="786"/>
                  </a:lnTo>
                  <a:lnTo>
                    <a:pt x="1085" y="759"/>
                  </a:lnTo>
                  <a:lnTo>
                    <a:pt x="1101" y="740"/>
                  </a:lnTo>
                  <a:lnTo>
                    <a:pt x="1117" y="713"/>
                  </a:lnTo>
                  <a:lnTo>
                    <a:pt x="1125" y="700"/>
                  </a:lnTo>
                  <a:lnTo>
                    <a:pt x="1133" y="687"/>
                  </a:lnTo>
                  <a:lnTo>
                    <a:pt x="1141" y="674"/>
                  </a:lnTo>
                  <a:lnTo>
                    <a:pt x="1149" y="660"/>
                  </a:lnTo>
                  <a:lnTo>
                    <a:pt x="1157" y="647"/>
                  </a:lnTo>
                  <a:lnTo>
                    <a:pt x="1165" y="634"/>
                  </a:lnTo>
                  <a:lnTo>
                    <a:pt x="1173" y="621"/>
                  </a:lnTo>
                  <a:lnTo>
                    <a:pt x="1181" y="608"/>
                  </a:lnTo>
                  <a:lnTo>
                    <a:pt x="1189" y="588"/>
                  </a:lnTo>
                  <a:lnTo>
                    <a:pt x="1189" y="575"/>
                  </a:lnTo>
                  <a:lnTo>
                    <a:pt x="1197" y="561"/>
                  </a:lnTo>
                  <a:lnTo>
                    <a:pt x="1205" y="548"/>
                  </a:lnTo>
                  <a:lnTo>
                    <a:pt x="1213" y="535"/>
                  </a:lnTo>
                  <a:lnTo>
                    <a:pt x="1221" y="515"/>
                  </a:lnTo>
                  <a:lnTo>
                    <a:pt x="1229" y="502"/>
                  </a:lnTo>
                  <a:lnTo>
                    <a:pt x="1237" y="489"/>
                  </a:lnTo>
                  <a:lnTo>
                    <a:pt x="1245" y="476"/>
                  </a:lnTo>
                  <a:lnTo>
                    <a:pt x="1245" y="462"/>
                  </a:lnTo>
                  <a:lnTo>
                    <a:pt x="1253" y="443"/>
                  </a:lnTo>
                  <a:lnTo>
                    <a:pt x="1261" y="429"/>
                  </a:lnTo>
                  <a:lnTo>
                    <a:pt x="1269" y="416"/>
                  </a:lnTo>
                  <a:lnTo>
                    <a:pt x="1277" y="403"/>
                  </a:lnTo>
                  <a:lnTo>
                    <a:pt x="1285" y="383"/>
                  </a:lnTo>
                  <a:lnTo>
                    <a:pt x="1285" y="370"/>
                  </a:lnTo>
                  <a:lnTo>
                    <a:pt x="1293" y="357"/>
                  </a:lnTo>
                  <a:lnTo>
                    <a:pt x="1301" y="344"/>
                  </a:lnTo>
                  <a:lnTo>
                    <a:pt x="1309" y="330"/>
                  </a:lnTo>
                  <a:lnTo>
                    <a:pt x="1309" y="317"/>
                  </a:lnTo>
                  <a:lnTo>
                    <a:pt x="1317" y="297"/>
                  </a:lnTo>
                  <a:lnTo>
                    <a:pt x="1325" y="284"/>
                  </a:lnTo>
                  <a:lnTo>
                    <a:pt x="1333" y="271"/>
                  </a:lnTo>
                  <a:lnTo>
                    <a:pt x="1333" y="258"/>
                  </a:lnTo>
                  <a:lnTo>
                    <a:pt x="1341" y="244"/>
                  </a:lnTo>
                  <a:lnTo>
                    <a:pt x="1349" y="231"/>
                  </a:lnTo>
                  <a:lnTo>
                    <a:pt x="1356" y="218"/>
                  </a:lnTo>
                  <a:lnTo>
                    <a:pt x="1356" y="205"/>
                  </a:lnTo>
                  <a:lnTo>
                    <a:pt x="1372" y="185"/>
                  </a:lnTo>
                  <a:lnTo>
                    <a:pt x="1380" y="159"/>
                  </a:lnTo>
                  <a:lnTo>
                    <a:pt x="1396" y="139"/>
                  </a:lnTo>
                  <a:lnTo>
                    <a:pt x="1404" y="112"/>
                  </a:lnTo>
                  <a:lnTo>
                    <a:pt x="1412" y="99"/>
                  </a:lnTo>
                  <a:lnTo>
                    <a:pt x="1428" y="79"/>
                  </a:lnTo>
                  <a:lnTo>
                    <a:pt x="1436" y="60"/>
                  </a:lnTo>
                  <a:lnTo>
                    <a:pt x="1444" y="46"/>
                  </a:lnTo>
                  <a:lnTo>
                    <a:pt x="1460" y="33"/>
                  </a:lnTo>
                  <a:lnTo>
                    <a:pt x="1476" y="13"/>
                  </a:lnTo>
                  <a:lnTo>
                    <a:pt x="1500" y="0"/>
                  </a:lnTo>
                  <a:lnTo>
                    <a:pt x="1516" y="7"/>
                  </a:lnTo>
                  <a:lnTo>
                    <a:pt x="1524" y="7"/>
                  </a:lnTo>
                  <a:lnTo>
                    <a:pt x="1532" y="13"/>
                  </a:lnTo>
                  <a:lnTo>
                    <a:pt x="1540" y="20"/>
                  </a:lnTo>
                  <a:lnTo>
                    <a:pt x="1556" y="33"/>
                  </a:lnTo>
                  <a:lnTo>
                    <a:pt x="1564" y="46"/>
                  </a:lnTo>
                  <a:lnTo>
                    <a:pt x="1572" y="66"/>
                  </a:lnTo>
                  <a:lnTo>
                    <a:pt x="1580" y="86"/>
                  </a:lnTo>
                  <a:lnTo>
                    <a:pt x="1596" y="112"/>
                  </a:lnTo>
                  <a:lnTo>
                    <a:pt x="1604" y="139"/>
                  </a:lnTo>
                  <a:lnTo>
                    <a:pt x="1612" y="159"/>
                  </a:lnTo>
                  <a:lnTo>
                    <a:pt x="1620" y="185"/>
                  </a:lnTo>
                  <a:lnTo>
                    <a:pt x="1628" y="211"/>
                  </a:lnTo>
                  <a:lnTo>
                    <a:pt x="1636" y="238"/>
                  </a:lnTo>
                  <a:lnTo>
                    <a:pt x="1652" y="258"/>
                  </a:lnTo>
                  <a:lnTo>
                    <a:pt x="1660" y="284"/>
                  </a:lnTo>
                  <a:lnTo>
                    <a:pt x="1668" y="311"/>
                  </a:lnTo>
                  <a:lnTo>
                    <a:pt x="1676" y="337"/>
                  </a:lnTo>
                  <a:lnTo>
                    <a:pt x="1684" y="363"/>
                  </a:lnTo>
                  <a:lnTo>
                    <a:pt x="1692" y="390"/>
                  </a:lnTo>
                  <a:lnTo>
                    <a:pt x="1700" y="416"/>
                  </a:lnTo>
                  <a:lnTo>
                    <a:pt x="1708" y="443"/>
                  </a:lnTo>
                  <a:lnTo>
                    <a:pt x="1715" y="469"/>
                  </a:lnTo>
                  <a:lnTo>
                    <a:pt x="1723" y="495"/>
                  </a:lnTo>
                  <a:lnTo>
                    <a:pt x="1731" y="522"/>
                  </a:lnTo>
                  <a:lnTo>
                    <a:pt x="1739" y="548"/>
                  </a:lnTo>
                  <a:lnTo>
                    <a:pt x="1747" y="575"/>
                  </a:lnTo>
                  <a:lnTo>
                    <a:pt x="1755" y="601"/>
                  </a:lnTo>
                  <a:lnTo>
                    <a:pt x="1763" y="627"/>
                  </a:lnTo>
                  <a:lnTo>
                    <a:pt x="1771" y="654"/>
                  </a:lnTo>
                  <a:lnTo>
                    <a:pt x="1779" y="674"/>
                  </a:lnTo>
                  <a:lnTo>
                    <a:pt x="1795" y="700"/>
                  </a:lnTo>
                  <a:lnTo>
                    <a:pt x="1803" y="726"/>
                  </a:lnTo>
                  <a:lnTo>
                    <a:pt x="1811" y="753"/>
                  </a:lnTo>
                  <a:lnTo>
                    <a:pt x="1827" y="773"/>
                  </a:lnTo>
                  <a:lnTo>
                    <a:pt x="1835" y="799"/>
                  </a:lnTo>
                  <a:lnTo>
                    <a:pt x="1851" y="819"/>
                  </a:lnTo>
                  <a:lnTo>
                    <a:pt x="1859" y="845"/>
                  </a:lnTo>
                  <a:lnTo>
                    <a:pt x="1875" y="865"/>
                  </a:lnTo>
                  <a:lnTo>
                    <a:pt x="1891" y="891"/>
                  </a:lnTo>
                  <a:lnTo>
                    <a:pt x="1899" y="911"/>
                  </a:lnTo>
                  <a:lnTo>
                    <a:pt x="1915" y="931"/>
                  </a:lnTo>
                  <a:lnTo>
                    <a:pt x="1931" y="951"/>
                  </a:lnTo>
                  <a:lnTo>
                    <a:pt x="1947" y="971"/>
                  </a:lnTo>
                  <a:lnTo>
                    <a:pt x="1963" y="991"/>
                  </a:lnTo>
                  <a:lnTo>
                    <a:pt x="1987" y="1010"/>
                  </a:lnTo>
                  <a:lnTo>
                    <a:pt x="2003" y="1030"/>
                  </a:lnTo>
                  <a:lnTo>
                    <a:pt x="2019" y="1043"/>
                  </a:lnTo>
                  <a:lnTo>
                    <a:pt x="2043" y="1063"/>
                  </a:lnTo>
                  <a:lnTo>
                    <a:pt x="2067" y="1076"/>
                  </a:lnTo>
                  <a:lnTo>
                    <a:pt x="2090" y="1090"/>
                  </a:lnTo>
                  <a:lnTo>
                    <a:pt x="2106" y="1103"/>
                  </a:lnTo>
                  <a:lnTo>
                    <a:pt x="2130" y="1123"/>
                  </a:lnTo>
                  <a:lnTo>
                    <a:pt x="2162" y="1129"/>
                  </a:lnTo>
                  <a:lnTo>
                    <a:pt x="2186" y="1142"/>
                  </a:lnTo>
                  <a:lnTo>
                    <a:pt x="2218" y="1156"/>
                  </a:lnTo>
                  <a:lnTo>
                    <a:pt x="2242" y="1162"/>
                  </a:lnTo>
                  <a:lnTo>
                    <a:pt x="2274" y="1162"/>
                  </a:lnTo>
                  <a:lnTo>
                    <a:pt x="2306" y="1162"/>
                  </a:lnTo>
                  <a:lnTo>
                    <a:pt x="2338" y="1162"/>
                  </a:lnTo>
                  <a:lnTo>
                    <a:pt x="2370" y="1162"/>
                  </a:lnTo>
                  <a:lnTo>
                    <a:pt x="2394" y="1162"/>
                  </a:lnTo>
                  <a:lnTo>
                    <a:pt x="2426" y="1162"/>
                  </a:lnTo>
                  <a:lnTo>
                    <a:pt x="2457" y="1162"/>
                  </a:lnTo>
                  <a:lnTo>
                    <a:pt x="2489" y="1162"/>
                  </a:lnTo>
                  <a:lnTo>
                    <a:pt x="2521" y="1169"/>
                  </a:lnTo>
                  <a:lnTo>
                    <a:pt x="2545" y="1182"/>
                  </a:lnTo>
                </a:path>
              </a:pathLst>
            </a:custGeom>
            <a:noFill/>
            <a:ln w="50800">
              <a:solidFill>
                <a:srgbClr val="FF00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80" name="Rectangle 16"/>
            <p:cNvSpPr>
              <a:spLocks noChangeArrowheads="1"/>
            </p:cNvSpPr>
            <p:nvPr/>
          </p:nvSpPr>
          <p:spPr bwMode="auto">
            <a:xfrm>
              <a:off x="3158" y="2461"/>
              <a:ext cx="156" cy="181"/>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FF0000"/>
                  </a:solidFill>
                  <a:latin typeface="Myriad Pro" panose="020B0503030403020204"/>
                </a:rPr>
                <a:t>L</a:t>
              </a:r>
            </a:p>
          </p:txBody>
        </p:sp>
      </p:grpSp>
      <p:sp>
        <p:nvSpPr>
          <p:cNvPr id="395281" name="Rectangle 17"/>
          <p:cNvSpPr>
            <a:spLocks noChangeArrowheads="1"/>
          </p:cNvSpPr>
          <p:nvPr/>
        </p:nvSpPr>
        <p:spPr bwMode="auto">
          <a:xfrm>
            <a:off x="8101393" y="3103563"/>
            <a:ext cx="1424814" cy="286745"/>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0000"/>
                </a:solidFill>
                <a:latin typeface="Myriad Pro" panose="020B0503030403020204"/>
              </a:rPr>
              <a:t>Wavelength</a:t>
            </a:r>
          </a:p>
        </p:txBody>
      </p:sp>
      <p:sp>
        <p:nvSpPr>
          <p:cNvPr id="395282" name="Rectangle 18"/>
          <p:cNvSpPr>
            <a:spLocks noChangeArrowheads="1"/>
          </p:cNvSpPr>
          <p:nvPr/>
        </p:nvSpPr>
        <p:spPr bwMode="auto">
          <a:xfrm>
            <a:off x="3359150" y="1433513"/>
            <a:ext cx="1320800" cy="284162"/>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0000"/>
                </a:solidFill>
                <a:latin typeface="Myriad Pro" panose="020B0503030403020204"/>
              </a:rPr>
              <a:t>Power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5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5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5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5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4E5B-21CA-45D3-970D-72C90F856245}"/>
              </a:ext>
            </a:extLst>
          </p:cNvPr>
          <p:cNvSpPr>
            <a:spLocks noGrp="1"/>
          </p:cNvSpPr>
          <p:nvPr>
            <p:ph type="title"/>
          </p:nvPr>
        </p:nvSpPr>
        <p:spPr/>
        <p:txBody>
          <a:bodyPr/>
          <a:lstStyle/>
          <a:p>
            <a:r>
              <a:rPr lang="en-US" dirty="0"/>
              <a:t>Metamers</a:t>
            </a:r>
          </a:p>
        </p:txBody>
      </p:sp>
      <p:pic>
        <p:nvPicPr>
          <p:cNvPr id="4098" name="Picture 2">
            <a:extLst>
              <a:ext uri="{FF2B5EF4-FFF2-40B4-BE49-F238E27FC236}">
                <a16:creationId xmlns:a16="http://schemas.microsoft.com/office/drawing/2014/main" id="{0F36F94A-12C2-426F-B7EB-2ECE9A4A7F4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3808"/>
          <a:stretch/>
        </p:blipFill>
        <p:spPr bwMode="auto">
          <a:xfrm>
            <a:off x="5765223" y="1716334"/>
            <a:ext cx="3055839" cy="21173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art of Yellow spotlight free image">
            <a:extLst>
              <a:ext uri="{FF2B5EF4-FFF2-40B4-BE49-F238E27FC236}">
                <a16:creationId xmlns:a16="http://schemas.microsoft.com/office/drawing/2014/main" id="{7D606BF8-0F50-44D2-8631-116F97142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038" y="0"/>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part of Yellow spotlight free image">
            <a:extLst>
              <a:ext uri="{FF2B5EF4-FFF2-40B4-BE49-F238E27FC236}">
                <a16:creationId xmlns:a16="http://schemas.microsoft.com/office/drawing/2014/main" id="{3977832B-7B68-47F2-814D-3EB0981ECAC4}"/>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618130" y="-1"/>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lipart of Yellow spotlight free image">
            <a:extLst>
              <a:ext uri="{FF2B5EF4-FFF2-40B4-BE49-F238E27FC236}">
                <a16:creationId xmlns:a16="http://schemas.microsoft.com/office/drawing/2014/main" id="{690B840B-D464-4CEE-8FF4-27F409B73148}"/>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478582" flipH="1">
            <a:off x="7918096" y="232157"/>
            <a:ext cx="2815104" cy="26696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779B13-BD6B-4B1C-87F4-B44EAE48AC8D}"/>
              </a:ext>
            </a:extLst>
          </p:cNvPr>
          <p:cNvSpPr txBox="1"/>
          <p:nvPr/>
        </p:nvSpPr>
        <p:spPr>
          <a:xfrm>
            <a:off x="2870331" y="3080598"/>
            <a:ext cx="3007555" cy="369332"/>
          </a:xfrm>
          <a:prstGeom prst="rect">
            <a:avLst/>
          </a:prstGeom>
          <a:noFill/>
        </p:spPr>
        <p:txBody>
          <a:bodyPr wrap="none" rtlCol="0">
            <a:spAutoFit/>
          </a:bodyPr>
          <a:lstStyle/>
          <a:p>
            <a:r>
              <a:rPr lang="en-US" dirty="0"/>
              <a:t>1. Combined light spectrum</a:t>
            </a:r>
          </a:p>
        </p:txBody>
      </p:sp>
    </p:spTree>
    <p:extLst>
      <p:ext uri="{BB962C8B-B14F-4D97-AF65-F5344CB8AC3E}">
        <p14:creationId xmlns:p14="http://schemas.microsoft.com/office/powerpoint/2010/main" val="3600827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4E5B-21CA-45D3-970D-72C90F856245}"/>
              </a:ext>
            </a:extLst>
          </p:cNvPr>
          <p:cNvSpPr>
            <a:spLocks noGrp="1"/>
          </p:cNvSpPr>
          <p:nvPr>
            <p:ph type="title"/>
          </p:nvPr>
        </p:nvSpPr>
        <p:spPr/>
        <p:txBody>
          <a:bodyPr/>
          <a:lstStyle/>
          <a:p>
            <a:r>
              <a:rPr lang="en-US" dirty="0"/>
              <a:t>Metamers</a:t>
            </a:r>
          </a:p>
        </p:txBody>
      </p:sp>
      <p:pic>
        <p:nvPicPr>
          <p:cNvPr id="4098" name="Picture 2">
            <a:extLst>
              <a:ext uri="{FF2B5EF4-FFF2-40B4-BE49-F238E27FC236}">
                <a16:creationId xmlns:a16="http://schemas.microsoft.com/office/drawing/2014/main" id="{0F36F94A-12C2-426F-B7EB-2ECE9A4A7F4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098"/>
          <a:stretch/>
        </p:blipFill>
        <p:spPr bwMode="auto">
          <a:xfrm>
            <a:off x="5765223" y="1716334"/>
            <a:ext cx="3055839" cy="40292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art of Yellow spotlight free image">
            <a:extLst>
              <a:ext uri="{FF2B5EF4-FFF2-40B4-BE49-F238E27FC236}">
                <a16:creationId xmlns:a16="http://schemas.microsoft.com/office/drawing/2014/main" id="{7D606BF8-0F50-44D2-8631-116F97142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038" y="0"/>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part of Yellow spotlight free image">
            <a:extLst>
              <a:ext uri="{FF2B5EF4-FFF2-40B4-BE49-F238E27FC236}">
                <a16:creationId xmlns:a16="http://schemas.microsoft.com/office/drawing/2014/main" id="{3977832B-7B68-47F2-814D-3EB0981ECAC4}"/>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618130" y="-1"/>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lipart of Yellow spotlight free image">
            <a:extLst>
              <a:ext uri="{FF2B5EF4-FFF2-40B4-BE49-F238E27FC236}">
                <a16:creationId xmlns:a16="http://schemas.microsoft.com/office/drawing/2014/main" id="{690B840B-D464-4CEE-8FF4-27F409B73148}"/>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478582" flipH="1">
            <a:off x="7918096" y="232157"/>
            <a:ext cx="2815104" cy="26696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78AD31-D5FD-4897-94D4-DA911D70C398}"/>
              </a:ext>
            </a:extLst>
          </p:cNvPr>
          <p:cNvSpPr txBox="1"/>
          <p:nvPr/>
        </p:nvSpPr>
        <p:spPr>
          <a:xfrm>
            <a:off x="2870331" y="3080598"/>
            <a:ext cx="3007555" cy="369332"/>
          </a:xfrm>
          <a:prstGeom prst="rect">
            <a:avLst/>
          </a:prstGeom>
          <a:noFill/>
        </p:spPr>
        <p:txBody>
          <a:bodyPr wrap="none" rtlCol="0">
            <a:spAutoFit/>
          </a:bodyPr>
          <a:lstStyle/>
          <a:p>
            <a:r>
              <a:rPr lang="en-US" dirty="0"/>
              <a:t>1. Combined light spectrum</a:t>
            </a:r>
          </a:p>
        </p:txBody>
      </p:sp>
      <p:sp>
        <p:nvSpPr>
          <p:cNvPr id="8" name="TextBox 7">
            <a:extLst>
              <a:ext uri="{FF2B5EF4-FFF2-40B4-BE49-F238E27FC236}">
                <a16:creationId xmlns:a16="http://schemas.microsoft.com/office/drawing/2014/main" id="{462637F8-384C-4C60-9A48-564C5EA15B97}"/>
              </a:ext>
            </a:extLst>
          </p:cNvPr>
          <p:cNvSpPr txBox="1"/>
          <p:nvPr/>
        </p:nvSpPr>
        <p:spPr>
          <a:xfrm>
            <a:off x="2870331" y="4147951"/>
            <a:ext cx="2869696" cy="369332"/>
          </a:xfrm>
          <a:prstGeom prst="rect">
            <a:avLst/>
          </a:prstGeom>
          <a:noFill/>
        </p:spPr>
        <p:txBody>
          <a:bodyPr wrap="none" rtlCol="0">
            <a:spAutoFit/>
          </a:bodyPr>
          <a:lstStyle/>
          <a:p>
            <a:r>
              <a:rPr lang="en-US" dirty="0"/>
              <a:t>2. Cone sensitivity (S, M, L)</a:t>
            </a:r>
          </a:p>
        </p:txBody>
      </p:sp>
      <p:sp>
        <p:nvSpPr>
          <p:cNvPr id="9" name="TextBox 8">
            <a:extLst>
              <a:ext uri="{FF2B5EF4-FFF2-40B4-BE49-F238E27FC236}">
                <a16:creationId xmlns:a16="http://schemas.microsoft.com/office/drawing/2014/main" id="{527F7CAE-D5E9-4B2A-8D5C-A9635704FB6C}"/>
              </a:ext>
            </a:extLst>
          </p:cNvPr>
          <p:cNvSpPr txBox="1"/>
          <p:nvPr/>
        </p:nvSpPr>
        <p:spPr>
          <a:xfrm>
            <a:off x="2858017" y="5112890"/>
            <a:ext cx="2907206" cy="369332"/>
          </a:xfrm>
          <a:prstGeom prst="rect">
            <a:avLst/>
          </a:prstGeom>
          <a:noFill/>
        </p:spPr>
        <p:txBody>
          <a:bodyPr wrap="none" rtlCol="0">
            <a:spAutoFit/>
          </a:bodyPr>
          <a:lstStyle/>
          <a:p>
            <a:r>
              <a:rPr lang="en-US" dirty="0"/>
              <a:t>3. Multiplication of 1 and 2</a:t>
            </a:r>
          </a:p>
        </p:txBody>
      </p:sp>
    </p:spTree>
    <p:extLst>
      <p:ext uri="{BB962C8B-B14F-4D97-AF65-F5344CB8AC3E}">
        <p14:creationId xmlns:p14="http://schemas.microsoft.com/office/powerpoint/2010/main" val="1949039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4E5B-21CA-45D3-970D-72C90F856245}"/>
              </a:ext>
            </a:extLst>
          </p:cNvPr>
          <p:cNvSpPr>
            <a:spLocks noGrp="1"/>
          </p:cNvSpPr>
          <p:nvPr>
            <p:ph type="title"/>
          </p:nvPr>
        </p:nvSpPr>
        <p:spPr/>
        <p:txBody>
          <a:bodyPr/>
          <a:lstStyle/>
          <a:p>
            <a:r>
              <a:rPr lang="en-US" dirty="0"/>
              <a:t>Metamers</a:t>
            </a:r>
          </a:p>
        </p:txBody>
      </p:sp>
      <p:pic>
        <p:nvPicPr>
          <p:cNvPr id="4098" name="Picture 2">
            <a:extLst>
              <a:ext uri="{FF2B5EF4-FFF2-40B4-BE49-F238E27FC236}">
                <a16:creationId xmlns:a16="http://schemas.microsoft.com/office/drawing/2014/main" id="{0F36F94A-12C2-426F-B7EB-2ECE9A4A7F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5223" y="1716334"/>
            <a:ext cx="3055839" cy="45837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art of Yellow spotlight free image">
            <a:extLst>
              <a:ext uri="{FF2B5EF4-FFF2-40B4-BE49-F238E27FC236}">
                <a16:creationId xmlns:a16="http://schemas.microsoft.com/office/drawing/2014/main" id="{7D606BF8-0F50-44D2-8631-116F97142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038" y="0"/>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part of Yellow spotlight free image">
            <a:extLst>
              <a:ext uri="{FF2B5EF4-FFF2-40B4-BE49-F238E27FC236}">
                <a16:creationId xmlns:a16="http://schemas.microsoft.com/office/drawing/2014/main" id="{3977832B-7B68-47F2-814D-3EB0981ECAC4}"/>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618130" y="-1"/>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lipart of Yellow spotlight free image">
            <a:extLst>
              <a:ext uri="{FF2B5EF4-FFF2-40B4-BE49-F238E27FC236}">
                <a16:creationId xmlns:a16="http://schemas.microsoft.com/office/drawing/2014/main" id="{690B840B-D464-4CEE-8FF4-27F409B73148}"/>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478582" flipH="1">
            <a:off x="7918096" y="232157"/>
            <a:ext cx="2815104" cy="26696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82914BF-7B80-42F5-A4A7-25B94AABE384}"/>
              </a:ext>
            </a:extLst>
          </p:cNvPr>
          <p:cNvSpPr txBox="1"/>
          <p:nvPr/>
        </p:nvSpPr>
        <p:spPr>
          <a:xfrm>
            <a:off x="2870331" y="3080598"/>
            <a:ext cx="3007555" cy="369332"/>
          </a:xfrm>
          <a:prstGeom prst="rect">
            <a:avLst/>
          </a:prstGeom>
          <a:noFill/>
        </p:spPr>
        <p:txBody>
          <a:bodyPr wrap="none" rtlCol="0">
            <a:spAutoFit/>
          </a:bodyPr>
          <a:lstStyle/>
          <a:p>
            <a:r>
              <a:rPr lang="en-US" dirty="0"/>
              <a:t>1. Combined light spectrum</a:t>
            </a:r>
          </a:p>
        </p:txBody>
      </p:sp>
      <p:sp>
        <p:nvSpPr>
          <p:cNvPr id="9" name="TextBox 8">
            <a:extLst>
              <a:ext uri="{FF2B5EF4-FFF2-40B4-BE49-F238E27FC236}">
                <a16:creationId xmlns:a16="http://schemas.microsoft.com/office/drawing/2014/main" id="{B69FA8D2-A85F-4A71-83DF-03874D23E85A}"/>
              </a:ext>
            </a:extLst>
          </p:cNvPr>
          <p:cNvSpPr txBox="1"/>
          <p:nvPr/>
        </p:nvSpPr>
        <p:spPr>
          <a:xfrm>
            <a:off x="2870331" y="4147951"/>
            <a:ext cx="2869696" cy="369332"/>
          </a:xfrm>
          <a:prstGeom prst="rect">
            <a:avLst/>
          </a:prstGeom>
          <a:noFill/>
        </p:spPr>
        <p:txBody>
          <a:bodyPr wrap="none" rtlCol="0">
            <a:spAutoFit/>
          </a:bodyPr>
          <a:lstStyle/>
          <a:p>
            <a:r>
              <a:rPr lang="en-US" dirty="0"/>
              <a:t>2. Cone sensitivity (S, M, L)</a:t>
            </a:r>
          </a:p>
        </p:txBody>
      </p:sp>
      <p:sp>
        <p:nvSpPr>
          <p:cNvPr id="10" name="TextBox 9">
            <a:extLst>
              <a:ext uri="{FF2B5EF4-FFF2-40B4-BE49-F238E27FC236}">
                <a16:creationId xmlns:a16="http://schemas.microsoft.com/office/drawing/2014/main" id="{E2944E30-5FB1-4668-B9F9-7F534E98DB9C}"/>
              </a:ext>
            </a:extLst>
          </p:cNvPr>
          <p:cNvSpPr txBox="1"/>
          <p:nvPr/>
        </p:nvSpPr>
        <p:spPr>
          <a:xfrm>
            <a:off x="2858017" y="5112890"/>
            <a:ext cx="2907206" cy="369332"/>
          </a:xfrm>
          <a:prstGeom prst="rect">
            <a:avLst/>
          </a:prstGeom>
          <a:noFill/>
        </p:spPr>
        <p:txBody>
          <a:bodyPr wrap="none" rtlCol="0">
            <a:spAutoFit/>
          </a:bodyPr>
          <a:lstStyle/>
          <a:p>
            <a:r>
              <a:rPr lang="en-US" dirty="0"/>
              <a:t>3. Multiplication of 1 and 2</a:t>
            </a:r>
          </a:p>
        </p:txBody>
      </p:sp>
      <p:sp>
        <p:nvSpPr>
          <p:cNvPr id="11" name="TextBox 10">
            <a:extLst>
              <a:ext uri="{FF2B5EF4-FFF2-40B4-BE49-F238E27FC236}">
                <a16:creationId xmlns:a16="http://schemas.microsoft.com/office/drawing/2014/main" id="{2AF8049C-BA3F-4178-9BE3-95609897BD26}"/>
              </a:ext>
            </a:extLst>
          </p:cNvPr>
          <p:cNvSpPr txBox="1"/>
          <p:nvPr/>
        </p:nvSpPr>
        <p:spPr>
          <a:xfrm>
            <a:off x="2870331" y="5760279"/>
            <a:ext cx="2826736" cy="369332"/>
          </a:xfrm>
          <a:prstGeom prst="rect">
            <a:avLst/>
          </a:prstGeom>
          <a:noFill/>
        </p:spPr>
        <p:txBody>
          <a:bodyPr wrap="none" rtlCol="0">
            <a:spAutoFit/>
          </a:bodyPr>
          <a:lstStyle/>
          <a:p>
            <a:r>
              <a:rPr lang="en-US" dirty="0"/>
              <a:t>4. Observed color (yellow)</a:t>
            </a:r>
          </a:p>
        </p:txBody>
      </p:sp>
    </p:spTree>
    <p:extLst>
      <p:ext uri="{BB962C8B-B14F-4D97-AF65-F5344CB8AC3E}">
        <p14:creationId xmlns:p14="http://schemas.microsoft.com/office/powerpoint/2010/main" val="1882493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8C50-04F5-4A10-BC8B-8D7A48765AD2}"/>
              </a:ext>
            </a:extLst>
          </p:cNvPr>
          <p:cNvSpPr>
            <a:spLocks noGrp="1"/>
          </p:cNvSpPr>
          <p:nvPr>
            <p:ph type="title"/>
          </p:nvPr>
        </p:nvSpPr>
        <p:spPr/>
        <p:txBody>
          <a:bodyPr/>
          <a:lstStyle/>
          <a:p>
            <a:r>
              <a:rPr lang="en-US" dirty="0"/>
              <a:t>What kind of bulb is it?</a:t>
            </a:r>
          </a:p>
        </p:txBody>
      </p:sp>
      <p:pic>
        <p:nvPicPr>
          <p:cNvPr id="4" name="Picture 2" descr="http://www.chemistryland.com/CHM107Lab/Exp7/Spectroscope/TopBathroom2.jpg">
            <a:extLst>
              <a:ext uri="{FF2B5EF4-FFF2-40B4-BE49-F238E27FC236}">
                <a16:creationId xmlns:a16="http://schemas.microsoft.com/office/drawing/2014/main" id="{E1F8D37A-400D-4BFD-8CEA-B5428F8E8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142" y="2086303"/>
            <a:ext cx="4118543" cy="13426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chemistryland.com/CHM107Lab/Exp7/Spectroscope/BathroomDown.jpg">
            <a:extLst>
              <a:ext uri="{FF2B5EF4-FFF2-40B4-BE49-F238E27FC236}">
                <a16:creationId xmlns:a16="http://schemas.microsoft.com/office/drawing/2014/main" id="{748B4BEB-2002-4075-B2CA-16C17E1E8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142" y="3539921"/>
            <a:ext cx="4118543" cy="14579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hemistryland.com/CHM107Lab/Exp7/Spectroscope/GlobesIncandSpectrum.jpg">
            <a:extLst>
              <a:ext uri="{FF2B5EF4-FFF2-40B4-BE49-F238E27FC236}">
                <a16:creationId xmlns:a16="http://schemas.microsoft.com/office/drawing/2014/main" id="{D9D81237-7A0A-4D50-9BAB-04F98137F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317" y="2086302"/>
            <a:ext cx="4118543" cy="13344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chemistryland.com/CHM107Lab/Exp7/Spectroscope/GlobesFluorescentSpectrum.jpg">
            <a:extLst>
              <a:ext uri="{FF2B5EF4-FFF2-40B4-BE49-F238E27FC236}">
                <a16:creationId xmlns:a16="http://schemas.microsoft.com/office/drawing/2014/main" id="{80C1094B-462C-414F-8665-EF0C185AC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317" y="3539921"/>
            <a:ext cx="4118543" cy="14414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6FBBE58-E12F-4152-A922-33840590D950}"/>
              </a:ext>
            </a:extLst>
          </p:cNvPr>
          <p:cNvSpPr/>
          <p:nvPr/>
        </p:nvSpPr>
        <p:spPr>
          <a:xfrm>
            <a:off x="1659993" y="5329205"/>
            <a:ext cx="8707382" cy="369332"/>
          </a:xfrm>
          <a:prstGeom prst="rect">
            <a:avLst/>
          </a:prstGeom>
        </p:spPr>
        <p:txBody>
          <a:bodyPr wrap="square">
            <a:spAutoFit/>
          </a:bodyPr>
          <a:lstStyle/>
          <a:p>
            <a:pPr algn="ctr"/>
            <a:r>
              <a:rPr lang="en-US" dirty="0">
                <a:latin typeface="Myriad Pro" panose="020B0503030403020204"/>
                <a:hlinkClick r:id="rId6"/>
              </a:rPr>
              <a:t>http://www.chemistryland.com/CHM107Lab/Exp7/Spectroscope/Spectroscope.html</a:t>
            </a:r>
            <a:endParaRPr lang="en-US" dirty="0">
              <a:latin typeface="Myriad Pro" panose="020B0503030403020204"/>
            </a:endParaRPr>
          </a:p>
        </p:txBody>
      </p:sp>
    </p:spTree>
    <p:extLst>
      <p:ext uri="{BB962C8B-B14F-4D97-AF65-F5344CB8AC3E}">
        <p14:creationId xmlns:p14="http://schemas.microsoft.com/office/powerpoint/2010/main" val="38723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26680-F1B9-4183-8BFC-C0DC58A7CE95}"/>
              </a:ext>
            </a:extLst>
          </p:cNvPr>
          <p:cNvSpPr>
            <a:spLocks noGrp="1"/>
          </p:cNvSpPr>
          <p:nvPr>
            <p:ph type="title"/>
          </p:nvPr>
        </p:nvSpPr>
        <p:spPr/>
        <p:txBody>
          <a:bodyPr/>
          <a:lstStyle/>
          <a:p>
            <a:r>
              <a:rPr lang="en-US" dirty="0"/>
              <a:t>What color is the dress?</a:t>
            </a:r>
          </a:p>
        </p:txBody>
      </p:sp>
      <p:sp>
        <p:nvSpPr>
          <p:cNvPr id="3" name="Content Placeholder 2">
            <a:extLst>
              <a:ext uri="{FF2B5EF4-FFF2-40B4-BE49-F238E27FC236}">
                <a16:creationId xmlns:a16="http://schemas.microsoft.com/office/drawing/2014/main" id="{E35FC639-4037-4FEB-BE5F-797744901A51}"/>
              </a:ext>
            </a:extLst>
          </p:cNvPr>
          <p:cNvSpPr>
            <a:spLocks noGrp="1"/>
          </p:cNvSpPr>
          <p:nvPr>
            <p:ph idx="1"/>
          </p:nvPr>
        </p:nvSpPr>
        <p:spPr/>
        <p:txBody>
          <a:bodyPr/>
          <a:lstStyle/>
          <a:p>
            <a:r>
              <a:rPr lang="en-US" dirty="0"/>
              <a:t>White and gold?</a:t>
            </a:r>
          </a:p>
          <a:p>
            <a:r>
              <a:rPr lang="en-US" dirty="0"/>
              <a:t>Black and blue?</a:t>
            </a:r>
          </a:p>
        </p:txBody>
      </p:sp>
      <p:pic>
        <p:nvPicPr>
          <p:cNvPr id="1026" name="Picture 2">
            <a:extLst>
              <a:ext uri="{FF2B5EF4-FFF2-40B4-BE49-F238E27FC236}">
                <a16:creationId xmlns:a16="http://schemas.microsoft.com/office/drawing/2014/main" id="{254415B3-08F8-48A4-8A50-602C14525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866" y="888733"/>
            <a:ext cx="3528213" cy="470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45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E7C5F3-CF07-BF4F-A355-2C322F41EA14}"/>
              </a:ext>
            </a:extLst>
          </p:cNvPr>
          <p:cNvSpPr>
            <a:spLocks noGrp="1"/>
          </p:cNvSpPr>
          <p:nvPr>
            <p:ph type="title"/>
          </p:nvPr>
        </p:nvSpPr>
        <p:spPr>
          <a:xfrm>
            <a:off x="609600" y="85293"/>
            <a:ext cx="10972800" cy="1143000"/>
          </a:xfrm>
        </p:spPr>
        <p:txBody>
          <a:bodyPr>
            <a:noAutofit/>
          </a:bodyPr>
          <a:lstStyle/>
          <a:p>
            <a:r>
              <a:rPr lang="en-US" sz="3600" dirty="0"/>
              <a:t>Reflectance and Illumination In Popular Culture…</a:t>
            </a:r>
          </a:p>
        </p:txBody>
      </p:sp>
      <p:pic>
        <p:nvPicPr>
          <p:cNvPr id="7" name="Picture 6">
            <a:extLst>
              <a:ext uri="{FF2B5EF4-FFF2-40B4-BE49-F238E27FC236}">
                <a16:creationId xmlns:a16="http://schemas.microsoft.com/office/drawing/2014/main" id="{06511CC9-BC8A-5D47-8C14-4E215AEA11D4}"/>
              </a:ext>
            </a:extLst>
          </p:cNvPr>
          <p:cNvPicPr>
            <a:picLocks noChangeAspect="1"/>
          </p:cNvPicPr>
          <p:nvPr/>
        </p:nvPicPr>
        <p:blipFill>
          <a:blip r:embed="rId2"/>
          <a:stretch>
            <a:fillRect/>
          </a:stretch>
        </p:blipFill>
        <p:spPr>
          <a:xfrm>
            <a:off x="6617414" y="1248033"/>
            <a:ext cx="4784050" cy="4556237"/>
          </a:xfrm>
          <a:prstGeom prst="rect">
            <a:avLst/>
          </a:prstGeom>
        </p:spPr>
      </p:pic>
      <p:pic>
        <p:nvPicPr>
          <p:cNvPr id="9" name="Picture 8">
            <a:extLst>
              <a:ext uri="{FF2B5EF4-FFF2-40B4-BE49-F238E27FC236}">
                <a16:creationId xmlns:a16="http://schemas.microsoft.com/office/drawing/2014/main" id="{5ED1A0D0-34EF-A34E-8BFE-F35AF61A2073}"/>
              </a:ext>
            </a:extLst>
          </p:cNvPr>
          <p:cNvPicPr>
            <a:picLocks noChangeAspect="1"/>
          </p:cNvPicPr>
          <p:nvPr/>
        </p:nvPicPr>
        <p:blipFill rotWithShape="1">
          <a:blip r:embed="rId3"/>
          <a:srcRect t="11748"/>
          <a:stretch/>
        </p:blipFill>
        <p:spPr>
          <a:xfrm>
            <a:off x="370115" y="1248033"/>
            <a:ext cx="5746108" cy="5177481"/>
          </a:xfrm>
          <a:prstGeom prst="rect">
            <a:avLst/>
          </a:prstGeom>
        </p:spPr>
      </p:pic>
    </p:spTree>
    <p:extLst>
      <p:ext uri="{BB962C8B-B14F-4D97-AF65-F5344CB8AC3E}">
        <p14:creationId xmlns:p14="http://schemas.microsoft.com/office/powerpoint/2010/main" val="3037455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color is the center ball?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3019" y="1417638"/>
            <a:ext cx="4525963" cy="4525963"/>
          </a:xfrm>
        </p:spPr>
      </p:pic>
    </p:spTree>
    <p:extLst>
      <p:ext uri="{BB962C8B-B14F-4D97-AF65-F5344CB8AC3E}">
        <p14:creationId xmlns:p14="http://schemas.microsoft.com/office/powerpoint/2010/main" val="2467099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3019" y="1417638"/>
            <a:ext cx="4525963" cy="4525963"/>
          </a:xfrm>
        </p:spPr>
      </p:pic>
      <p:grpSp>
        <p:nvGrpSpPr>
          <p:cNvPr id="5" name="Group 6">
            <a:extLst>
              <a:ext uri="{FF2B5EF4-FFF2-40B4-BE49-F238E27FC236}">
                <a16:creationId xmlns:a16="http://schemas.microsoft.com/office/drawing/2014/main" id="{CC247D73-32B6-4710-97C7-CBBA0F146E85}"/>
              </a:ext>
            </a:extLst>
          </p:cNvPr>
          <p:cNvGrpSpPr>
            <a:grpSpLocks/>
          </p:cNvGrpSpPr>
          <p:nvPr/>
        </p:nvGrpSpPr>
        <p:grpSpPr bwMode="auto">
          <a:xfrm>
            <a:off x="4543361" y="1768475"/>
            <a:ext cx="3227660" cy="3666982"/>
            <a:chOff x="3792" y="2145"/>
            <a:chExt cx="720" cy="818"/>
          </a:xfrm>
        </p:grpSpPr>
        <p:sp>
          <p:nvSpPr>
            <p:cNvPr id="6" name="Rectangle 7">
              <a:extLst>
                <a:ext uri="{FF2B5EF4-FFF2-40B4-BE49-F238E27FC236}">
                  <a16:creationId xmlns:a16="http://schemas.microsoft.com/office/drawing/2014/main" id="{A01D6704-47AA-4FA1-B1F6-63F6C111DC59}"/>
                </a:ext>
              </a:extLst>
            </p:cNvPr>
            <p:cNvSpPr>
              <a:spLocks noChangeArrowheads="1"/>
            </p:cNvSpPr>
            <p:nvPr/>
          </p:nvSpPr>
          <p:spPr bwMode="auto">
            <a:xfrm>
              <a:off x="3792"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7" name="Rectangle 8">
              <a:extLst>
                <a:ext uri="{FF2B5EF4-FFF2-40B4-BE49-F238E27FC236}">
                  <a16:creationId xmlns:a16="http://schemas.microsoft.com/office/drawing/2014/main" id="{2F93C80E-46C0-43D9-B965-A36BE069BC4C}"/>
                </a:ext>
              </a:extLst>
            </p:cNvPr>
            <p:cNvSpPr>
              <a:spLocks noChangeArrowheads="1"/>
            </p:cNvSpPr>
            <p:nvPr/>
          </p:nvSpPr>
          <p:spPr bwMode="auto">
            <a:xfrm>
              <a:off x="4224"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8" name="Rectangle 9">
              <a:extLst>
                <a:ext uri="{FF2B5EF4-FFF2-40B4-BE49-F238E27FC236}">
                  <a16:creationId xmlns:a16="http://schemas.microsoft.com/office/drawing/2014/main" id="{03B40051-AD59-448E-8670-AB8C0141AA90}"/>
                </a:ext>
              </a:extLst>
            </p:cNvPr>
            <p:cNvSpPr>
              <a:spLocks noChangeArrowheads="1"/>
            </p:cNvSpPr>
            <p:nvPr/>
          </p:nvSpPr>
          <p:spPr bwMode="auto">
            <a:xfrm>
              <a:off x="3792" y="2613"/>
              <a:ext cx="720" cy="35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9" name="Rectangle 10">
              <a:extLst>
                <a:ext uri="{FF2B5EF4-FFF2-40B4-BE49-F238E27FC236}">
                  <a16:creationId xmlns:a16="http://schemas.microsoft.com/office/drawing/2014/main" id="{BCCBC45A-DB7B-4AE8-8E50-CC7E3D373EC3}"/>
                </a:ext>
              </a:extLst>
            </p:cNvPr>
            <p:cNvSpPr>
              <a:spLocks noChangeArrowheads="1"/>
            </p:cNvSpPr>
            <p:nvPr/>
          </p:nvSpPr>
          <p:spPr bwMode="auto">
            <a:xfrm>
              <a:off x="3792" y="2145"/>
              <a:ext cx="720" cy="336"/>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grpSp>
      <p:sp>
        <p:nvSpPr>
          <p:cNvPr id="10" name="Title 1">
            <a:extLst>
              <a:ext uri="{FF2B5EF4-FFF2-40B4-BE49-F238E27FC236}">
                <a16:creationId xmlns:a16="http://schemas.microsoft.com/office/drawing/2014/main" id="{546E2760-0556-4226-863B-9D077CF7F53A}"/>
              </a:ext>
            </a:extLst>
          </p:cNvPr>
          <p:cNvSpPr>
            <a:spLocks noGrp="1"/>
          </p:cNvSpPr>
          <p:nvPr>
            <p:ph type="title"/>
          </p:nvPr>
        </p:nvSpPr>
        <p:spPr>
          <a:xfrm>
            <a:off x="609600" y="274638"/>
            <a:ext cx="10972800" cy="1143000"/>
          </a:xfrm>
        </p:spPr>
        <p:txBody>
          <a:bodyPr/>
          <a:lstStyle/>
          <a:p>
            <a:r>
              <a:rPr lang="en-US" dirty="0"/>
              <a:t>What color is the center ball?</a:t>
            </a:r>
          </a:p>
        </p:txBody>
      </p:sp>
    </p:spTree>
    <p:extLst>
      <p:ext uri="{BB962C8B-B14F-4D97-AF65-F5344CB8AC3E}">
        <p14:creationId xmlns:p14="http://schemas.microsoft.com/office/powerpoint/2010/main" val="4200454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Can we determine shape from lighting?</a:t>
            </a:r>
          </a:p>
        </p:txBody>
      </p:sp>
      <p:sp>
        <p:nvSpPr>
          <p:cNvPr id="7" name="Content Placeholder 6"/>
          <p:cNvSpPr>
            <a:spLocks noGrp="1"/>
          </p:cNvSpPr>
          <p:nvPr>
            <p:ph idx="1"/>
          </p:nvPr>
        </p:nvSpPr>
        <p:spPr>
          <a:xfrm>
            <a:off x="609600" y="4682834"/>
            <a:ext cx="10972800" cy="2142836"/>
          </a:xfrm>
        </p:spPr>
        <p:txBody>
          <a:bodyPr>
            <a:normAutofit/>
          </a:bodyPr>
          <a:lstStyle/>
          <a:p>
            <a:pPr>
              <a:buFont typeface="Arial" panose="020B0604020202020204" pitchFamily="34" charset="0"/>
              <a:buChar char="•"/>
            </a:pPr>
            <a:r>
              <a:rPr lang="en-US" dirty="0"/>
              <a:t>Are these spheres?</a:t>
            </a:r>
          </a:p>
          <a:p>
            <a:pPr lvl="1">
              <a:buFont typeface="Arial" panose="020B0604020202020204" pitchFamily="34" charset="0"/>
              <a:buChar char="•"/>
            </a:pPr>
            <a:r>
              <a:rPr lang="en-US" dirty="0"/>
              <a:t>Or just flat discs painted with varying color (albedo)?</a:t>
            </a:r>
          </a:p>
          <a:p>
            <a:pPr lvl="1">
              <a:buFont typeface="Arial" panose="020B0604020202020204" pitchFamily="34" charset="0"/>
              <a:buChar char="•"/>
            </a:pPr>
            <a:r>
              <a:rPr lang="en-US" dirty="0"/>
              <a:t>There is ambiguity between </a:t>
            </a:r>
            <a:r>
              <a:rPr lang="en-US" i="1" dirty="0"/>
              <a:t>shading</a:t>
            </a:r>
            <a:r>
              <a:rPr lang="en-US" dirty="0"/>
              <a:t> and </a:t>
            </a:r>
            <a:r>
              <a:rPr lang="en-US" i="1" dirty="0"/>
              <a:t>reflectance</a:t>
            </a:r>
          </a:p>
          <a:p>
            <a:pPr lvl="1">
              <a:buFont typeface="Arial" panose="020B0604020202020204" pitchFamily="34" charset="0"/>
              <a:buChar char="•"/>
            </a:pPr>
            <a:r>
              <a:rPr lang="en-US" dirty="0"/>
              <a:t>But still, as humans we can understand the shapes of these objects</a:t>
            </a:r>
          </a:p>
        </p:txBody>
      </p:sp>
      <p:pic>
        <p:nvPicPr>
          <p:cNvPr id="859138" name="Picture 2" descr="http://mmack.files.wordpress.com/2009/12/diffuse_sphe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19" y="1310916"/>
            <a:ext cx="4857750"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51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a:t>Perception summary</a:t>
            </a:r>
          </a:p>
        </p:txBody>
      </p:sp>
      <p:sp>
        <p:nvSpPr>
          <p:cNvPr id="396291" name="Rectangle 3"/>
          <p:cNvSpPr>
            <a:spLocks noGrp="1" noChangeArrowheads="1"/>
          </p:cNvSpPr>
          <p:nvPr>
            <p:ph idx="1"/>
          </p:nvPr>
        </p:nvSpPr>
        <p:spPr/>
        <p:txBody>
          <a:bodyPr/>
          <a:lstStyle/>
          <a:p>
            <a:r>
              <a:rPr lang="en-US" sz="2800" dirty="0"/>
              <a:t>The mapping from radiance to perceived color is quite complex!</a:t>
            </a:r>
          </a:p>
          <a:p>
            <a:pPr lvl="1"/>
            <a:r>
              <a:rPr lang="en-US" sz="2400" dirty="0"/>
              <a:t>We throw away most of the data</a:t>
            </a:r>
          </a:p>
          <a:p>
            <a:pPr lvl="1"/>
            <a:r>
              <a:rPr lang="en-US" sz="2400" dirty="0"/>
              <a:t>We apply a logarithm</a:t>
            </a:r>
          </a:p>
          <a:p>
            <a:pPr lvl="1"/>
            <a:r>
              <a:rPr lang="en-US" sz="2400" dirty="0"/>
              <a:t>Brightness affected by pupil size and adaptation of rods/cones</a:t>
            </a:r>
          </a:p>
          <a:p>
            <a:pPr lvl="1"/>
            <a:r>
              <a:rPr lang="en-US" sz="2400" dirty="0"/>
              <a:t>Brightness contrast and constancy effects</a:t>
            </a:r>
          </a:p>
          <a:p>
            <a:pPr lvl="1"/>
            <a:endParaRPr lang="en-US" sz="2400" dirty="0"/>
          </a:p>
          <a:p>
            <a:pPr lvl="1"/>
            <a:endParaRPr lang="en-US" sz="2400" dirty="0"/>
          </a:p>
          <a:p>
            <a:r>
              <a:rPr lang="en-US" sz="2800" dirty="0"/>
              <a:t>The same is true for cameras</a:t>
            </a:r>
          </a:p>
          <a:p>
            <a:pPr lvl="1"/>
            <a:r>
              <a:rPr lang="en-US" sz="2400" dirty="0"/>
              <a:t>But we have tools to correct for these effects</a:t>
            </a:r>
          </a:p>
          <a:p>
            <a:pPr lvl="2"/>
            <a:r>
              <a:rPr lang="en-US" sz="2000" dirty="0"/>
              <a:t>(Computational Photography)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29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629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62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7524-B2DE-4348-BAC3-73BBB1FDFBF8}"/>
              </a:ext>
            </a:extLst>
          </p:cNvPr>
          <p:cNvSpPr>
            <a:spLocks noGrp="1"/>
          </p:cNvSpPr>
          <p:nvPr>
            <p:ph type="title"/>
          </p:nvPr>
        </p:nvSpPr>
        <p:spPr/>
        <p:txBody>
          <a:bodyPr/>
          <a:lstStyle/>
          <a:p>
            <a:r>
              <a:rPr lang="en-US" dirty="0"/>
              <a:t>Cameras also see color</a:t>
            </a:r>
          </a:p>
        </p:txBody>
      </p:sp>
      <p:sp>
        <p:nvSpPr>
          <p:cNvPr id="3" name="Content Placeholder 2">
            <a:extLst>
              <a:ext uri="{FF2B5EF4-FFF2-40B4-BE49-F238E27FC236}">
                <a16:creationId xmlns:a16="http://schemas.microsoft.com/office/drawing/2014/main" id="{1449B598-8A61-4985-9EE1-69B2D7A775DB}"/>
              </a:ext>
            </a:extLst>
          </p:cNvPr>
          <p:cNvSpPr>
            <a:spLocks noGrp="1"/>
          </p:cNvSpPr>
          <p:nvPr>
            <p:ph idx="1"/>
          </p:nvPr>
        </p:nvSpPr>
        <p:spPr>
          <a:xfrm>
            <a:off x="609600" y="1600201"/>
            <a:ext cx="5643418" cy="4525963"/>
          </a:xfrm>
        </p:spPr>
        <p:txBody>
          <a:bodyPr/>
          <a:lstStyle/>
          <a:p>
            <a:r>
              <a:rPr lang="en-US" dirty="0"/>
              <a:t>Common technique is to place a mosaic of color filters (a </a:t>
            </a:r>
            <a:r>
              <a:rPr lang="en-US" i="1" dirty="0"/>
              <a:t>Bayer filter</a:t>
            </a:r>
            <a:r>
              <a:rPr lang="en-US" dirty="0"/>
              <a:t>) in front of the sensor</a:t>
            </a:r>
          </a:p>
          <a:p>
            <a:endParaRPr lang="en-US" dirty="0"/>
          </a:p>
          <a:p>
            <a:r>
              <a:rPr lang="en-US" dirty="0"/>
              <a:t>Colors are interpolated to create a full-resolution “</a:t>
            </a:r>
            <a:r>
              <a:rPr lang="en-US" i="1" dirty="0" err="1"/>
              <a:t>demosaicked</a:t>
            </a:r>
            <a:r>
              <a:rPr lang="en-US" dirty="0"/>
              <a:t>” color image</a:t>
            </a:r>
          </a:p>
        </p:txBody>
      </p:sp>
      <p:pic>
        <p:nvPicPr>
          <p:cNvPr id="1026" name="Picture 2">
            <a:extLst>
              <a:ext uri="{FF2B5EF4-FFF2-40B4-BE49-F238E27FC236}">
                <a16:creationId xmlns:a16="http://schemas.microsoft.com/office/drawing/2014/main" id="{4DB2E8F3-CD70-4E55-B3E1-3A78CF0F85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1456" y="1267206"/>
            <a:ext cx="3177308" cy="20652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5CB1F9-49CB-4272-B62A-A00DEC5746ED}"/>
              </a:ext>
            </a:extLst>
          </p:cNvPr>
          <p:cNvSpPr txBox="1"/>
          <p:nvPr/>
        </p:nvSpPr>
        <p:spPr>
          <a:xfrm>
            <a:off x="7015020" y="3400502"/>
            <a:ext cx="4110180" cy="369332"/>
          </a:xfrm>
          <a:prstGeom prst="rect">
            <a:avLst/>
          </a:prstGeom>
          <a:noFill/>
        </p:spPr>
        <p:txBody>
          <a:bodyPr wrap="square">
            <a:spAutoFit/>
          </a:bodyPr>
          <a:lstStyle/>
          <a:p>
            <a:pPr algn="ctr"/>
            <a:r>
              <a:rPr lang="en-US" dirty="0"/>
              <a:t>Bayer filter pattern in front of sensor</a:t>
            </a:r>
          </a:p>
        </p:txBody>
      </p:sp>
      <p:grpSp>
        <p:nvGrpSpPr>
          <p:cNvPr id="9" name="Group 8">
            <a:extLst>
              <a:ext uri="{FF2B5EF4-FFF2-40B4-BE49-F238E27FC236}">
                <a16:creationId xmlns:a16="http://schemas.microsoft.com/office/drawing/2014/main" id="{9D72D5E9-F57B-45C6-AE48-55E34D89511B}"/>
              </a:ext>
            </a:extLst>
          </p:cNvPr>
          <p:cNvGrpSpPr/>
          <p:nvPr/>
        </p:nvGrpSpPr>
        <p:grpSpPr>
          <a:xfrm>
            <a:off x="6253018" y="4207164"/>
            <a:ext cx="5585684" cy="2529271"/>
            <a:chOff x="6253018" y="4207164"/>
            <a:chExt cx="5585684" cy="2529271"/>
          </a:xfrm>
        </p:grpSpPr>
        <p:pic>
          <p:nvPicPr>
            <p:cNvPr id="5" name="Picture 4">
              <a:extLst>
                <a:ext uri="{FF2B5EF4-FFF2-40B4-BE49-F238E27FC236}">
                  <a16:creationId xmlns:a16="http://schemas.microsoft.com/office/drawing/2014/main" id="{F0439D5E-5776-4561-809B-EF3CABC650FD}"/>
                </a:ext>
              </a:extLst>
            </p:cNvPr>
            <p:cNvPicPr>
              <a:picLocks noChangeAspect="1"/>
            </p:cNvPicPr>
            <p:nvPr/>
          </p:nvPicPr>
          <p:blipFill>
            <a:blip r:embed="rId4"/>
            <a:stretch>
              <a:fillRect/>
            </a:stretch>
          </p:blipFill>
          <p:spPr>
            <a:xfrm>
              <a:off x="6253018" y="4207164"/>
              <a:ext cx="2722412" cy="1814942"/>
            </a:xfrm>
            <a:prstGeom prst="rect">
              <a:avLst/>
            </a:prstGeom>
          </p:spPr>
        </p:pic>
        <p:pic>
          <p:nvPicPr>
            <p:cNvPr id="7" name="Picture 6">
              <a:extLst>
                <a:ext uri="{FF2B5EF4-FFF2-40B4-BE49-F238E27FC236}">
                  <a16:creationId xmlns:a16="http://schemas.microsoft.com/office/drawing/2014/main" id="{798BC39C-EBE0-4183-A3EE-9E4305CC0B05}"/>
                </a:ext>
              </a:extLst>
            </p:cNvPr>
            <p:cNvPicPr>
              <a:picLocks noChangeAspect="1"/>
            </p:cNvPicPr>
            <p:nvPr/>
          </p:nvPicPr>
          <p:blipFill>
            <a:blip r:embed="rId5"/>
            <a:stretch>
              <a:fillRect/>
            </a:stretch>
          </p:blipFill>
          <p:spPr>
            <a:xfrm>
              <a:off x="9116290" y="4207164"/>
              <a:ext cx="2722412" cy="1809270"/>
            </a:xfrm>
            <a:prstGeom prst="rect">
              <a:avLst/>
            </a:prstGeom>
          </p:spPr>
        </p:pic>
        <p:sp>
          <p:nvSpPr>
            <p:cNvPr id="11" name="TextBox 10">
              <a:extLst>
                <a:ext uri="{FF2B5EF4-FFF2-40B4-BE49-F238E27FC236}">
                  <a16:creationId xmlns:a16="http://schemas.microsoft.com/office/drawing/2014/main" id="{49246E03-525C-4D0B-AAD1-9A2F193012CE}"/>
                </a:ext>
              </a:extLst>
            </p:cNvPr>
            <p:cNvSpPr txBox="1"/>
            <p:nvPr/>
          </p:nvSpPr>
          <p:spPr>
            <a:xfrm>
              <a:off x="6371933" y="6090104"/>
              <a:ext cx="2484582" cy="646331"/>
            </a:xfrm>
            <a:prstGeom prst="rect">
              <a:avLst/>
            </a:prstGeom>
            <a:noFill/>
          </p:spPr>
          <p:txBody>
            <a:bodyPr wrap="square">
              <a:spAutoFit/>
            </a:bodyPr>
            <a:lstStyle/>
            <a:p>
              <a:pPr algn="ctr"/>
              <a:r>
                <a:rPr lang="en-US" dirty="0"/>
                <a:t>What the camera sees</a:t>
              </a:r>
            </a:p>
            <a:p>
              <a:pPr algn="ctr"/>
              <a:r>
                <a:rPr lang="en-US" dirty="0"/>
                <a:t>(“raw” image)</a:t>
              </a:r>
            </a:p>
          </p:txBody>
        </p:sp>
        <p:sp>
          <p:nvSpPr>
            <p:cNvPr id="12" name="TextBox 11">
              <a:extLst>
                <a:ext uri="{FF2B5EF4-FFF2-40B4-BE49-F238E27FC236}">
                  <a16:creationId xmlns:a16="http://schemas.microsoft.com/office/drawing/2014/main" id="{83CD2E26-2795-421C-894E-C168D79D1B15}"/>
                </a:ext>
              </a:extLst>
            </p:cNvPr>
            <p:cNvSpPr txBox="1"/>
            <p:nvPr/>
          </p:nvSpPr>
          <p:spPr>
            <a:xfrm>
              <a:off x="9235205" y="6122030"/>
              <a:ext cx="2484582" cy="369332"/>
            </a:xfrm>
            <a:prstGeom prst="rect">
              <a:avLst/>
            </a:prstGeom>
            <a:noFill/>
          </p:spPr>
          <p:txBody>
            <a:bodyPr wrap="square">
              <a:spAutoFit/>
            </a:bodyPr>
            <a:lstStyle/>
            <a:p>
              <a:pPr algn="ctr"/>
              <a:r>
                <a:rPr lang="en-US" dirty="0" err="1"/>
                <a:t>Demosaicked</a:t>
              </a:r>
              <a:r>
                <a:rPr lang="en-US" dirty="0"/>
                <a:t> image</a:t>
              </a:r>
            </a:p>
          </p:txBody>
        </p:sp>
      </p:grpSp>
      <p:sp>
        <p:nvSpPr>
          <p:cNvPr id="15" name="TextBox 14">
            <a:extLst>
              <a:ext uri="{FF2B5EF4-FFF2-40B4-BE49-F238E27FC236}">
                <a16:creationId xmlns:a16="http://schemas.microsoft.com/office/drawing/2014/main" id="{70A9C8B6-B581-4E75-98FE-40A727D5C22F}"/>
              </a:ext>
            </a:extLst>
          </p:cNvPr>
          <p:cNvSpPr txBox="1"/>
          <p:nvPr/>
        </p:nvSpPr>
        <p:spPr>
          <a:xfrm>
            <a:off x="87404" y="6367103"/>
            <a:ext cx="6095184" cy="369332"/>
          </a:xfrm>
          <a:prstGeom prst="rect">
            <a:avLst/>
          </a:prstGeom>
          <a:noFill/>
        </p:spPr>
        <p:txBody>
          <a:bodyPr wrap="square">
            <a:spAutoFit/>
          </a:bodyPr>
          <a:lstStyle/>
          <a:p>
            <a:r>
              <a:rPr lang="en-US" dirty="0">
                <a:hlinkClick r:id="rId6"/>
              </a:rPr>
              <a:t>https://en.wikipedia.org/wiki/Bayer_filter</a:t>
            </a:r>
            <a:endParaRPr lang="en-US" dirty="0"/>
          </a:p>
        </p:txBody>
      </p:sp>
    </p:spTree>
    <p:extLst>
      <p:ext uri="{BB962C8B-B14F-4D97-AF65-F5344CB8AC3E}">
        <p14:creationId xmlns:p14="http://schemas.microsoft.com/office/powerpoint/2010/main" val="210022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2E41-A43E-410B-A9FA-12AC912DA578}"/>
              </a:ext>
            </a:extLst>
          </p:cNvPr>
          <p:cNvSpPr>
            <a:spLocks noGrp="1"/>
          </p:cNvSpPr>
          <p:nvPr>
            <p:ph type="title"/>
          </p:nvPr>
        </p:nvSpPr>
        <p:spPr/>
        <p:txBody>
          <a:bodyPr/>
          <a:lstStyle/>
          <a:p>
            <a:r>
              <a:rPr lang="en-US" dirty="0"/>
              <a:t>Early color photography</a:t>
            </a:r>
          </a:p>
        </p:txBody>
      </p:sp>
      <p:sp>
        <p:nvSpPr>
          <p:cNvPr id="3" name="Content Placeholder 2">
            <a:extLst>
              <a:ext uri="{FF2B5EF4-FFF2-40B4-BE49-F238E27FC236}">
                <a16:creationId xmlns:a16="http://schemas.microsoft.com/office/drawing/2014/main" id="{68E1D408-8407-4527-8CB6-BB2DA4E44992}"/>
              </a:ext>
            </a:extLst>
          </p:cNvPr>
          <p:cNvSpPr>
            <a:spLocks noGrp="1"/>
          </p:cNvSpPr>
          <p:nvPr>
            <p:ph idx="1"/>
          </p:nvPr>
        </p:nvSpPr>
        <p:spPr>
          <a:xfrm>
            <a:off x="453125" y="1595546"/>
            <a:ext cx="3571213" cy="4525963"/>
          </a:xfrm>
        </p:spPr>
        <p:txBody>
          <a:bodyPr>
            <a:normAutofit/>
          </a:bodyPr>
          <a:lstStyle/>
          <a:p>
            <a:r>
              <a:rPr lang="en-US" sz="2400" dirty="0"/>
              <a:t>Prior to the invention of color film, Sergey </a:t>
            </a:r>
            <a:r>
              <a:rPr lang="en-US" sz="2400" dirty="0" err="1"/>
              <a:t>Prokudin-Gorsky</a:t>
            </a:r>
            <a:r>
              <a:rPr lang="en-US" sz="2400" dirty="0"/>
              <a:t> took three separate exposures with three different color filters </a:t>
            </a:r>
          </a:p>
        </p:txBody>
      </p:sp>
      <p:grpSp>
        <p:nvGrpSpPr>
          <p:cNvPr id="7" name="Group 6">
            <a:extLst>
              <a:ext uri="{FF2B5EF4-FFF2-40B4-BE49-F238E27FC236}">
                <a16:creationId xmlns:a16="http://schemas.microsoft.com/office/drawing/2014/main" id="{3B8AC3E4-9E41-4957-B99D-68E026ED5DE6}"/>
              </a:ext>
            </a:extLst>
          </p:cNvPr>
          <p:cNvGrpSpPr/>
          <p:nvPr/>
        </p:nvGrpSpPr>
        <p:grpSpPr>
          <a:xfrm>
            <a:off x="4443297" y="1368503"/>
            <a:ext cx="1928584" cy="5439108"/>
            <a:chOff x="4443297" y="1368503"/>
            <a:chExt cx="1928584" cy="5439108"/>
          </a:xfrm>
        </p:grpSpPr>
        <p:pic>
          <p:nvPicPr>
            <p:cNvPr id="10" name="Picture 8">
              <a:extLst>
                <a:ext uri="{FF2B5EF4-FFF2-40B4-BE49-F238E27FC236}">
                  <a16:creationId xmlns:a16="http://schemas.microsoft.com/office/drawing/2014/main" id="{18CC226F-7341-45A0-869D-06FBC6D027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369"/>
            <a:stretch/>
          </p:blipFill>
          <p:spPr bwMode="auto">
            <a:xfrm>
              <a:off x="4514954" y="1368503"/>
              <a:ext cx="1785270" cy="47927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BB3E83-9156-4081-A9AA-D7ACC3DB97ED}"/>
                </a:ext>
              </a:extLst>
            </p:cNvPr>
            <p:cNvSpPr txBox="1"/>
            <p:nvPr/>
          </p:nvSpPr>
          <p:spPr>
            <a:xfrm>
              <a:off x="4443297" y="6161280"/>
              <a:ext cx="1928584" cy="646331"/>
            </a:xfrm>
            <a:prstGeom prst="rect">
              <a:avLst/>
            </a:prstGeom>
            <a:noFill/>
          </p:spPr>
          <p:txBody>
            <a:bodyPr wrap="square" rtlCol="0">
              <a:spAutoFit/>
            </a:bodyPr>
            <a:lstStyle/>
            <a:p>
              <a:pPr algn="ctr"/>
              <a:r>
                <a:rPr lang="en-US" dirty="0"/>
                <a:t>Blue, Green, Red exposures</a:t>
              </a:r>
            </a:p>
          </p:txBody>
        </p:sp>
      </p:grpSp>
      <p:grpSp>
        <p:nvGrpSpPr>
          <p:cNvPr id="4" name="Group 3">
            <a:extLst>
              <a:ext uri="{FF2B5EF4-FFF2-40B4-BE49-F238E27FC236}">
                <a16:creationId xmlns:a16="http://schemas.microsoft.com/office/drawing/2014/main" id="{9EA2A972-638D-4EFD-AD93-689253FF1D82}"/>
              </a:ext>
            </a:extLst>
          </p:cNvPr>
          <p:cNvGrpSpPr/>
          <p:nvPr/>
        </p:nvGrpSpPr>
        <p:grpSpPr>
          <a:xfrm>
            <a:off x="6361464" y="1368503"/>
            <a:ext cx="5458910" cy="5162109"/>
            <a:chOff x="6361464" y="1368503"/>
            <a:chExt cx="5458910" cy="5162109"/>
          </a:xfrm>
        </p:grpSpPr>
        <p:pic>
          <p:nvPicPr>
            <p:cNvPr id="2056" name="Picture 8">
              <a:extLst>
                <a:ext uri="{FF2B5EF4-FFF2-40B4-BE49-F238E27FC236}">
                  <a16:creationId xmlns:a16="http://schemas.microsoft.com/office/drawing/2014/main" id="{9FE6B463-7EC7-4BCB-8442-6E3CF8F57B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684"/>
            <a:stretch/>
          </p:blipFill>
          <p:spPr bwMode="auto">
            <a:xfrm>
              <a:off x="6361464" y="1368503"/>
              <a:ext cx="5458910" cy="47927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B5A48ED-DEE0-476A-9885-27DC6F4660A3}"/>
                </a:ext>
              </a:extLst>
            </p:cNvPr>
            <p:cNvSpPr txBox="1"/>
            <p:nvPr/>
          </p:nvSpPr>
          <p:spPr>
            <a:xfrm>
              <a:off x="6913205" y="6161280"/>
              <a:ext cx="4349728" cy="369332"/>
            </a:xfrm>
            <a:prstGeom prst="rect">
              <a:avLst/>
            </a:prstGeom>
            <a:noFill/>
          </p:spPr>
          <p:txBody>
            <a:bodyPr wrap="square" rtlCol="0">
              <a:spAutoFit/>
            </a:bodyPr>
            <a:lstStyle/>
            <a:p>
              <a:pPr algn="ctr"/>
              <a:r>
                <a:rPr lang="en-US" dirty="0"/>
                <a:t>Combined color image (1911)</a:t>
              </a:r>
            </a:p>
          </p:txBody>
        </p:sp>
      </p:grpSp>
    </p:spTree>
    <p:extLst>
      <p:ext uri="{BB962C8B-B14F-4D97-AF65-F5344CB8AC3E}">
        <p14:creationId xmlns:p14="http://schemas.microsoft.com/office/powerpoint/2010/main" val="15213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BF5A-5865-46CF-812B-A6E5D4A474E8}"/>
              </a:ext>
            </a:extLst>
          </p:cNvPr>
          <p:cNvSpPr>
            <a:spLocks noGrp="1"/>
          </p:cNvSpPr>
          <p:nvPr>
            <p:ph type="title"/>
          </p:nvPr>
        </p:nvSpPr>
        <p:spPr/>
        <p:txBody>
          <a:bodyPr/>
          <a:lstStyle/>
          <a:p>
            <a:r>
              <a:rPr lang="en-US" dirty="0"/>
              <a:t>Film has its own sensitivity</a:t>
            </a:r>
          </a:p>
        </p:txBody>
      </p:sp>
      <p:sp>
        <p:nvSpPr>
          <p:cNvPr id="3" name="Content Placeholder 2">
            <a:extLst>
              <a:ext uri="{FF2B5EF4-FFF2-40B4-BE49-F238E27FC236}">
                <a16:creationId xmlns:a16="http://schemas.microsoft.com/office/drawing/2014/main" id="{F1AE2F75-6E53-4AB9-AEE3-16BCA63DE5E9}"/>
              </a:ext>
            </a:extLst>
          </p:cNvPr>
          <p:cNvSpPr>
            <a:spLocks noGrp="1"/>
          </p:cNvSpPr>
          <p:nvPr>
            <p:ph idx="1"/>
          </p:nvPr>
        </p:nvSpPr>
        <p:spPr>
          <a:xfrm>
            <a:off x="609600" y="1487734"/>
            <a:ext cx="7419517" cy="4525963"/>
          </a:xfrm>
        </p:spPr>
        <p:txBody>
          <a:bodyPr>
            <a:normAutofit lnSpcReduction="10000"/>
          </a:bodyPr>
          <a:lstStyle/>
          <a:p>
            <a:r>
              <a:rPr lang="en-US" dirty="0"/>
              <a:t>“… the film of Lincoln’s era was sensitive only to blue and UV light, causing cheeks to appear dark, and overly emphasizing wrinkles by filtering out skin subsurface scatter which occurs mostly in the red channel. Hence, the deep lines and sharp creases that we associate with Lincoln’s face are likely exaggerated by the photographic process of the time.”</a:t>
            </a:r>
          </a:p>
        </p:txBody>
      </p:sp>
      <p:pic>
        <p:nvPicPr>
          <p:cNvPr id="3074" name="Picture 2">
            <a:extLst>
              <a:ext uri="{FF2B5EF4-FFF2-40B4-BE49-F238E27FC236}">
                <a16:creationId xmlns:a16="http://schemas.microsoft.com/office/drawing/2014/main" id="{8346184A-86A0-43C3-B9C3-0DDFEB2E0A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4237" y="0"/>
            <a:ext cx="3438372" cy="34383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6AD5CBE-1956-4C93-9BC7-11CFC325C3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4237" y="3438372"/>
            <a:ext cx="3438372" cy="34383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68EFF57-D455-4E3E-9605-6B164D308F72}"/>
              </a:ext>
            </a:extLst>
          </p:cNvPr>
          <p:cNvSpPr txBox="1"/>
          <p:nvPr/>
        </p:nvSpPr>
        <p:spPr>
          <a:xfrm>
            <a:off x="152806" y="6013697"/>
            <a:ext cx="7675827" cy="738664"/>
          </a:xfrm>
          <a:prstGeom prst="rect">
            <a:avLst/>
          </a:prstGeom>
          <a:noFill/>
        </p:spPr>
        <p:txBody>
          <a:bodyPr wrap="square">
            <a:spAutoFit/>
          </a:bodyPr>
          <a:lstStyle/>
          <a:p>
            <a:pPr algn="l"/>
            <a:r>
              <a:rPr lang="en-US" sz="1400" b="1" i="0" dirty="0">
                <a:solidFill>
                  <a:srgbClr val="000000"/>
                </a:solidFill>
                <a:effectLst/>
                <a:latin typeface="+mj-lt"/>
                <a:hlinkClick r:id="rId4"/>
              </a:rPr>
              <a:t>Time-Travel </a:t>
            </a:r>
            <a:r>
              <a:rPr lang="en-US" sz="1400" b="1" i="0" dirty="0" err="1">
                <a:solidFill>
                  <a:srgbClr val="000000"/>
                </a:solidFill>
                <a:effectLst/>
                <a:latin typeface="+mj-lt"/>
                <a:hlinkClick r:id="rId4"/>
              </a:rPr>
              <a:t>Rephotography</a:t>
            </a:r>
            <a:endParaRPr lang="en-US" sz="1400" b="1" i="0" dirty="0">
              <a:solidFill>
                <a:srgbClr val="000000"/>
              </a:solidFill>
              <a:effectLst/>
              <a:latin typeface="+mj-lt"/>
            </a:endParaRPr>
          </a:p>
          <a:p>
            <a:pPr algn="l"/>
            <a:r>
              <a:rPr lang="en-US" sz="1400" b="0" i="0" u="none" strike="noStrike" dirty="0">
                <a:solidFill>
                  <a:srgbClr val="000000"/>
                </a:solidFill>
                <a:effectLst/>
                <a:latin typeface="+mj-lt"/>
                <a:hlinkClick r:id="rId5"/>
              </a:rPr>
              <a:t>Xuan Luo</a:t>
            </a:r>
            <a:r>
              <a:rPr lang="en-US" sz="1400" b="0" i="0" dirty="0">
                <a:solidFill>
                  <a:srgbClr val="000000"/>
                </a:solidFill>
                <a:effectLst/>
                <a:latin typeface="+mj-lt"/>
              </a:rPr>
              <a:t>, </a:t>
            </a:r>
            <a:r>
              <a:rPr lang="en-US" sz="1400" b="0" i="0" u="none" strike="noStrike" dirty="0" err="1">
                <a:solidFill>
                  <a:srgbClr val="000000"/>
                </a:solidFill>
                <a:effectLst/>
                <a:latin typeface="+mj-lt"/>
                <a:hlinkClick r:id="rId6"/>
              </a:rPr>
              <a:t>Xuaner</a:t>
            </a:r>
            <a:r>
              <a:rPr lang="en-US" sz="1400" b="0" i="0" u="none" strike="noStrike" dirty="0">
                <a:solidFill>
                  <a:srgbClr val="000000"/>
                </a:solidFill>
                <a:effectLst/>
                <a:latin typeface="+mj-lt"/>
                <a:hlinkClick r:id="rId6"/>
              </a:rPr>
              <a:t> Zhang</a:t>
            </a:r>
            <a:r>
              <a:rPr lang="en-US" sz="1400" b="0" i="0" dirty="0">
                <a:solidFill>
                  <a:srgbClr val="000000"/>
                </a:solidFill>
                <a:effectLst/>
                <a:latin typeface="+mj-lt"/>
              </a:rPr>
              <a:t>, </a:t>
            </a:r>
            <a:r>
              <a:rPr lang="en-US" sz="1400" b="0" i="0" u="none" strike="noStrike" dirty="0">
                <a:solidFill>
                  <a:srgbClr val="000000"/>
                </a:solidFill>
                <a:effectLst/>
                <a:latin typeface="+mj-lt"/>
                <a:hlinkClick r:id="rId7"/>
              </a:rPr>
              <a:t>Paul </a:t>
            </a:r>
            <a:r>
              <a:rPr lang="en-US" sz="1400" b="0" i="0" u="none" strike="noStrike" dirty="0" err="1">
                <a:solidFill>
                  <a:srgbClr val="000000"/>
                </a:solidFill>
                <a:effectLst/>
                <a:latin typeface="+mj-lt"/>
                <a:hlinkClick r:id="rId7"/>
              </a:rPr>
              <a:t>Yoo</a:t>
            </a:r>
            <a:r>
              <a:rPr lang="en-US" sz="1400" b="0" i="0" dirty="0">
                <a:solidFill>
                  <a:srgbClr val="000000"/>
                </a:solidFill>
                <a:effectLst/>
                <a:latin typeface="+mj-lt"/>
              </a:rPr>
              <a:t>, </a:t>
            </a:r>
            <a:r>
              <a:rPr lang="en-US" sz="1400" b="0" i="0" u="none" strike="noStrike" dirty="0">
                <a:solidFill>
                  <a:srgbClr val="000000"/>
                </a:solidFill>
                <a:effectLst/>
                <a:latin typeface="+mj-lt"/>
                <a:hlinkClick r:id="rId8"/>
              </a:rPr>
              <a:t>Ricardo Martin-</a:t>
            </a:r>
            <a:r>
              <a:rPr lang="en-US" sz="1400" b="0" i="0" u="none" strike="noStrike" dirty="0" err="1">
                <a:solidFill>
                  <a:srgbClr val="000000"/>
                </a:solidFill>
                <a:effectLst/>
                <a:latin typeface="+mj-lt"/>
                <a:hlinkClick r:id="rId8"/>
              </a:rPr>
              <a:t>Brualla</a:t>
            </a:r>
            <a:r>
              <a:rPr lang="en-US" sz="1400" b="0" i="0" dirty="0">
                <a:solidFill>
                  <a:srgbClr val="000000"/>
                </a:solidFill>
                <a:effectLst/>
                <a:latin typeface="+mj-lt"/>
              </a:rPr>
              <a:t>, </a:t>
            </a:r>
            <a:r>
              <a:rPr lang="en-US" sz="1400" b="0" i="0" u="none" strike="noStrike" dirty="0">
                <a:solidFill>
                  <a:srgbClr val="000000"/>
                </a:solidFill>
                <a:effectLst/>
                <a:latin typeface="+mj-lt"/>
                <a:hlinkClick r:id="rId9"/>
              </a:rPr>
              <a:t>Jason Lawrence</a:t>
            </a:r>
            <a:r>
              <a:rPr lang="en-US" sz="1400" b="0" i="0" dirty="0">
                <a:solidFill>
                  <a:srgbClr val="000000"/>
                </a:solidFill>
                <a:effectLst/>
                <a:latin typeface="+mj-lt"/>
              </a:rPr>
              <a:t>, </a:t>
            </a:r>
            <a:r>
              <a:rPr lang="en-US" sz="1400" b="0" i="0" u="none" strike="noStrike" dirty="0">
                <a:solidFill>
                  <a:srgbClr val="000000"/>
                </a:solidFill>
                <a:effectLst/>
                <a:latin typeface="+mj-lt"/>
                <a:hlinkClick r:id="rId10"/>
              </a:rPr>
              <a:t>Steven M. Seitz</a:t>
            </a:r>
            <a:endParaRPr lang="en-US" sz="1400" b="0" i="0" u="none" strike="noStrike" dirty="0">
              <a:solidFill>
                <a:srgbClr val="000000"/>
              </a:solidFill>
              <a:effectLst/>
              <a:latin typeface="+mj-lt"/>
            </a:endParaRPr>
          </a:p>
          <a:p>
            <a:pPr algn="l"/>
            <a:r>
              <a:rPr lang="en-US" sz="1400" dirty="0">
                <a:solidFill>
                  <a:srgbClr val="000000"/>
                </a:solidFill>
                <a:latin typeface="+mj-lt"/>
              </a:rPr>
              <a:t>SIGGRAPH Asia 2021</a:t>
            </a:r>
            <a:endParaRPr lang="en-US" sz="1400" b="0" i="0" dirty="0">
              <a:solidFill>
                <a:srgbClr val="000000"/>
              </a:solidFill>
              <a:effectLst/>
              <a:latin typeface="+mj-lt"/>
            </a:endParaRPr>
          </a:p>
        </p:txBody>
      </p:sp>
    </p:spTree>
    <p:extLst>
      <p:ext uri="{BB962C8B-B14F-4D97-AF65-F5344CB8AC3E}">
        <p14:creationId xmlns:p14="http://schemas.microsoft.com/office/powerpoint/2010/main" val="280466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5857F-632F-47F4-B9BD-E7ECA0F4173C}"/>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5ABB3A57-4953-4D41-9B36-8E563125FE0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21667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en-US"/>
              <a:t>Light transport</a:t>
            </a:r>
          </a:p>
        </p:txBody>
      </p:sp>
      <p:sp>
        <p:nvSpPr>
          <p:cNvPr id="409603" name="Rectangle 3"/>
          <p:cNvSpPr>
            <a:spLocks noGrp="1" noChangeArrowheads="1"/>
          </p:cNvSpPr>
          <p:nvPr>
            <p:ph idx="1"/>
          </p:nvPr>
        </p:nvSpPr>
        <p:spPr/>
        <p:txBody>
          <a:bodyPr/>
          <a:lstStyle/>
          <a:p>
            <a:endParaRPr lang="en-US"/>
          </a:p>
        </p:txBody>
      </p:sp>
      <p:pic>
        <p:nvPicPr>
          <p:cNvPr id="409604" name="Picture 4" descr="percept"/>
          <p:cNvPicPr>
            <a:picLocks noChangeAspect="1" noChangeArrowheads="1"/>
          </p:cNvPicPr>
          <p:nvPr/>
        </p:nvPicPr>
        <p:blipFill>
          <a:blip r:embed="rId3" cstate="print"/>
          <a:srcRect/>
          <a:stretch>
            <a:fillRect/>
          </a:stretch>
        </p:blipFill>
        <p:spPr bwMode="auto">
          <a:xfrm>
            <a:off x="3663950" y="1606550"/>
            <a:ext cx="4876800" cy="36576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r>
              <a:rPr lang="en-US"/>
              <a:t>Light sources</a:t>
            </a:r>
          </a:p>
        </p:txBody>
      </p:sp>
      <p:sp>
        <p:nvSpPr>
          <p:cNvPr id="429059" name="Rectangle 3"/>
          <p:cNvSpPr>
            <a:spLocks noGrp="1" noChangeArrowheads="1"/>
          </p:cNvSpPr>
          <p:nvPr>
            <p:ph idx="1"/>
          </p:nvPr>
        </p:nvSpPr>
        <p:spPr/>
        <p:txBody>
          <a:bodyPr>
            <a:normAutofit fontScale="92500" lnSpcReduction="20000"/>
          </a:bodyPr>
          <a:lstStyle/>
          <a:p>
            <a:r>
              <a:rPr lang="en-US" dirty="0"/>
              <a:t>Basic types</a:t>
            </a:r>
          </a:p>
          <a:p>
            <a:pPr lvl="1"/>
            <a:r>
              <a:rPr lang="en-US" dirty="0"/>
              <a:t>point source</a:t>
            </a:r>
          </a:p>
          <a:p>
            <a:pPr lvl="1"/>
            <a:r>
              <a:rPr lang="en-US" dirty="0"/>
              <a:t>directional source</a:t>
            </a:r>
          </a:p>
          <a:p>
            <a:pPr lvl="2"/>
            <a:r>
              <a:rPr lang="en-US" dirty="0"/>
              <a:t>a point source that is infinitely far away</a:t>
            </a:r>
          </a:p>
          <a:p>
            <a:pPr lvl="1"/>
            <a:r>
              <a:rPr lang="en-US" dirty="0"/>
              <a:t>area source</a:t>
            </a:r>
          </a:p>
          <a:p>
            <a:pPr lvl="2"/>
            <a:r>
              <a:rPr lang="en-US" dirty="0"/>
              <a:t>a union of point sources</a:t>
            </a:r>
          </a:p>
          <a:p>
            <a:pPr lvl="2"/>
            <a:endParaRPr lang="en-US" dirty="0"/>
          </a:p>
          <a:p>
            <a:r>
              <a:rPr lang="en-US" dirty="0"/>
              <a:t>More generally</a:t>
            </a:r>
          </a:p>
          <a:p>
            <a:pPr lvl="1"/>
            <a:r>
              <a:rPr lang="en-US" dirty="0"/>
              <a:t>a light field can describe *any* distribution of light sources</a:t>
            </a:r>
          </a:p>
          <a:p>
            <a:pPr lvl="1"/>
            <a:endParaRPr lang="en-US" dirty="0"/>
          </a:p>
          <a:p>
            <a:r>
              <a:rPr lang="en-US" dirty="0"/>
              <a:t>What happens when light hits an object?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05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9059">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90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lstStyle/>
          <a:p>
            <a:pPr eaLnBrk="1">
              <a:defRPr/>
            </a:pPr>
            <a:r>
              <a:rPr lang="en-US">
                <a:ea typeface="+mj-ea"/>
                <a:sym typeface="Calibri" charset="0"/>
              </a:rPr>
              <a:t>Modeling Image Formation</a:t>
            </a:r>
            <a:endParaRPr lang="en-US" sz="1266">
              <a:ea typeface="+mj-ea"/>
              <a:sym typeface="Calibri" charset="0"/>
            </a:endParaRPr>
          </a:p>
        </p:txBody>
      </p:sp>
      <p:sp>
        <p:nvSpPr>
          <p:cNvPr id="10244" name="Rectangle 4"/>
          <p:cNvSpPr>
            <a:spLocks noGrp="1" noChangeArrowheads="1"/>
          </p:cNvSpPr>
          <p:nvPr>
            <p:ph idx="1"/>
          </p:nvPr>
        </p:nvSpPr>
        <p:spPr>
          <a:xfrm>
            <a:off x="609601" y="1600201"/>
            <a:ext cx="7091806" cy="4525963"/>
          </a:xfrm>
        </p:spPr>
        <p:txBody>
          <a:bodyPr/>
          <a:lstStyle/>
          <a:p>
            <a:pPr marL="0" indent="0" eaLnBrk="1">
              <a:buSzTx/>
              <a:buNone/>
              <a:defRPr/>
            </a:pPr>
            <a:r>
              <a:rPr lang="en-US" dirty="0">
                <a:ea typeface="+mn-ea"/>
                <a:sym typeface="Calibri" charset="0"/>
              </a:rPr>
              <a:t>We need to reason about:</a:t>
            </a:r>
          </a:p>
          <a:p>
            <a:pPr marL="652961" lvl="1" indent="-331503" eaLnBrk="1">
              <a:buFont typeface="Arial" charset="0"/>
              <a:buChar char="•"/>
              <a:defRPr/>
            </a:pPr>
            <a:r>
              <a:rPr lang="en-US" sz="2531" dirty="0">
                <a:sym typeface="Calibri" charset="0"/>
              </a:rPr>
              <a:t>How light interacts with the scene</a:t>
            </a:r>
          </a:p>
          <a:p>
            <a:pPr marL="652961" lvl="1" indent="-331503" eaLnBrk="1">
              <a:buFont typeface="Arial" charset="0"/>
              <a:buChar char="•"/>
              <a:defRPr/>
            </a:pPr>
            <a:r>
              <a:rPr lang="en-US" sz="2531" dirty="0">
                <a:sym typeface="Calibri" charset="0"/>
              </a:rPr>
              <a:t>How a pixel value is related to light energy in the world</a:t>
            </a:r>
            <a:endParaRPr lang="en-US" sz="1266" dirty="0">
              <a:sym typeface="Calibri" charset="0"/>
            </a:endParaRPr>
          </a:p>
        </p:txBody>
      </p:sp>
      <p:grpSp>
        <p:nvGrpSpPr>
          <p:cNvPr id="4" name="Group 3">
            <a:extLst>
              <a:ext uri="{FF2B5EF4-FFF2-40B4-BE49-F238E27FC236}">
                <a16:creationId xmlns:a16="http://schemas.microsoft.com/office/drawing/2014/main" id="{41C6AFF2-6AC0-4F5F-9787-FDD680ECB149}"/>
              </a:ext>
            </a:extLst>
          </p:cNvPr>
          <p:cNvGrpSpPr/>
          <p:nvPr/>
        </p:nvGrpSpPr>
        <p:grpSpPr>
          <a:xfrm>
            <a:off x="7036848" y="1600201"/>
            <a:ext cx="4840564" cy="3114048"/>
            <a:chOff x="7423054" y="1600201"/>
            <a:chExt cx="4840564" cy="3114048"/>
          </a:xfrm>
        </p:grpSpPr>
        <p:sp>
          <p:nvSpPr>
            <p:cNvPr id="10242" name="Rectangle 2"/>
            <p:cNvSpPr>
              <a:spLocks/>
            </p:cNvSpPr>
            <p:nvPr/>
          </p:nvSpPr>
          <p:spPr bwMode="auto">
            <a:xfrm>
              <a:off x="7423054" y="3863182"/>
              <a:ext cx="4840564"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defTabSz="410751" eaLnBrk="1" fontAlgn="base" hangingPunct="0">
                <a:spcBef>
                  <a:spcPct val="0"/>
                </a:spcBef>
                <a:spcAft>
                  <a:spcPct val="0"/>
                </a:spcAft>
              </a:pPr>
              <a:r>
                <a:rPr lang="en-US" altLang="en-US" sz="2531" dirty="0">
                  <a:latin typeface="+mj-lt"/>
                  <a:cs typeface="Calibri"/>
                </a:rPr>
                <a:t>Track a </a:t>
              </a:r>
              <a:r>
                <a:rPr lang="en-US" altLang="ja-JP" sz="2531" dirty="0">
                  <a:latin typeface="+mj-lt"/>
                  <a:cs typeface="Calibri"/>
                </a:rPr>
                <a:t>“ray” of light all the way from light source to the sensor</a:t>
              </a:r>
              <a:endParaRPr lang="en-US" altLang="en-US" sz="1266" dirty="0">
                <a:latin typeface="+mj-lt"/>
                <a:cs typeface="Calibri"/>
              </a:endParaRPr>
            </a:p>
          </p:txBody>
        </p:sp>
        <p:pic>
          <p:nvPicPr>
            <p:cNvPr id="10243"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8309" y="1600201"/>
              <a:ext cx="2930054"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237164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p:txBody>
          <a:bodyPr/>
          <a:lstStyle/>
          <a:p>
            <a:pPr eaLnBrk="1">
              <a:defRPr/>
            </a:pPr>
            <a:r>
              <a:rPr lang="en-US">
                <a:ea typeface="+mj-ea"/>
                <a:sym typeface="Calibri" charset="0"/>
              </a:rPr>
              <a:t>Directional Lighting</a:t>
            </a:r>
            <a:endParaRPr lang="en-US" sz="1266">
              <a:ea typeface="+mj-ea"/>
              <a:sym typeface="Calibri" charset="0"/>
            </a:endParaRPr>
          </a:p>
        </p:txBody>
      </p:sp>
      <p:sp>
        <p:nvSpPr>
          <p:cNvPr id="11266" name="Rectangle 2"/>
          <p:cNvSpPr>
            <a:spLocks noGrp="1" noChangeArrowheads="1"/>
          </p:cNvSpPr>
          <p:nvPr>
            <p:ph idx="1"/>
          </p:nvPr>
        </p:nvSpPr>
        <p:spPr>
          <a:xfrm>
            <a:off x="609600" y="1600201"/>
            <a:ext cx="6938460" cy="4525963"/>
          </a:xfrm>
        </p:spPr>
        <p:txBody>
          <a:bodyPr/>
          <a:lstStyle/>
          <a:p>
            <a:pPr marL="381731" indent="-381731" eaLnBrk="1">
              <a:buSzPct val="75000"/>
              <a:buFontTx/>
              <a:buChar char="•"/>
              <a:defRPr/>
            </a:pPr>
            <a:r>
              <a:rPr lang="en-US" dirty="0">
                <a:ea typeface="+mn-ea"/>
                <a:sym typeface="Calibri" charset="0"/>
              </a:rPr>
              <a:t>Key property: all rays are parallel</a:t>
            </a:r>
          </a:p>
          <a:p>
            <a:pPr marL="381731" indent="-381731" eaLnBrk="1">
              <a:buSzPct val="75000"/>
              <a:buFontTx/>
              <a:buChar char="•"/>
              <a:defRPr/>
            </a:pPr>
            <a:r>
              <a:rPr lang="en-US" dirty="0">
                <a:ea typeface="+mn-ea"/>
                <a:sym typeface="Calibri" charset="0"/>
              </a:rPr>
              <a:t>Equivalent to an infinitely distant point source</a:t>
            </a:r>
            <a:endParaRPr lang="en-US" sz="1266" dirty="0">
              <a:ea typeface="+mn-ea"/>
              <a:sym typeface="Calibri" charset="0"/>
            </a:endParaRPr>
          </a:p>
        </p:txBody>
      </p:sp>
      <p:pic>
        <p:nvPicPr>
          <p:cNvPr id="6" name="Picture 3" descr="shade_geom">
            <a:extLst>
              <a:ext uri="{FF2B5EF4-FFF2-40B4-BE49-F238E27FC236}">
                <a16:creationId xmlns:a16="http://schemas.microsoft.com/office/drawing/2014/main" id="{C80A4042-50F2-4841-8DA1-D5C514B141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2103" y="1600201"/>
            <a:ext cx="2930054"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1268" name="AutoShape 4"/>
          <p:cNvSpPr>
            <a:spLocks/>
          </p:cNvSpPr>
          <p:nvPr/>
        </p:nvSpPr>
        <p:spPr bwMode="auto">
          <a:xfrm>
            <a:off x="7863738" y="1442887"/>
            <a:ext cx="663029" cy="663029"/>
          </a:xfrm>
          <a:custGeom>
            <a:avLst/>
            <a:gdLst>
              <a:gd name="T0" fmla="*/ 471464 w 19679"/>
              <a:gd name="T1" fmla="*/ 517513 h 19679"/>
              <a:gd name="T2" fmla="*/ 471464 w 19679"/>
              <a:gd name="T3" fmla="*/ 517513 h 19679"/>
              <a:gd name="T4" fmla="*/ 471464 w 19679"/>
              <a:gd name="T5" fmla="*/ 517513 h 19679"/>
              <a:gd name="T6" fmla="*/ 471464 w 19679"/>
              <a:gd name="T7" fmla="*/ 51751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Tree>
    <p:extLst>
      <p:ext uri="{BB962C8B-B14F-4D97-AF65-F5344CB8AC3E}">
        <p14:creationId xmlns:p14="http://schemas.microsoft.com/office/powerpoint/2010/main" val="924606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609600" y="274638"/>
            <a:ext cx="10972800" cy="1143000"/>
          </a:xfrm>
        </p:spPr>
        <p:txBody>
          <a:bodyPr/>
          <a:lstStyle/>
          <a:p>
            <a:r>
              <a:rPr lang="en-US">
                <a:sym typeface="Calibri" charset="0"/>
              </a:rPr>
              <a:t>Lambertian Reflectance</a:t>
            </a:r>
          </a:p>
        </p:txBody>
      </p:sp>
      <p:pic>
        <p:nvPicPr>
          <p:cNvPr id="12291" name="Picture 3" descr="Diffuse_reflec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0241" y="1728565"/>
            <a:ext cx="2330648" cy="18841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5" name="Picture 3" descr="shade_geom">
            <a:extLst>
              <a:ext uri="{FF2B5EF4-FFF2-40B4-BE49-F238E27FC236}">
                <a16:creationId xmlns:a16="http://schemas.microsoft.com/office/drawing/2014/main" id="{37580006-B46A-4847-B7FD-0EA7347DD6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92103" y="1600201"/>
            <a:ext cx="2930054"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292" name="AutoShape 4"/>
          <p:cNvSpPr>
            <a:spLocks/>
          </p:cNvSpPr>
          <p:nvPr/>
        </p:nvSpPr>
        <p:spPr bwMode="auto">
          <a:xfrm>
            <a:off x="9005017" y="2995324"/>
            <a:ext cx="663029" cy="664146"/>
          </a:xfrm>
          <a:custGeom>
            <a:avLst/>
            <a:gdLst>
              <a:gd name="T0" fmla="*/ 471464 w 19679"/>
              <a:gd name="T1" fmla="*/ 518384 h 19679"/>
              <a:gd name="T2" fmla="*/ 471464 w 19679"/>
              <a:gd name="T3" fmla="*/ 518384 h 19679"/>
              <a:gd name="T4" fmla="*/ 471464 w 19679"/>
              <a:gd name="T5" fmla="*/ 518384 h 19679"/>
              <a:gd name="T6" fmla="*/ 471464 w 19679"/>
              <a:gd name="T7" fmla="*/ 51838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pic>
        <p:nvPicPr>
          <p:cNvPr id="1026" name="Picture 2">
            <a:extLst>
              <a:ext uri="{FF2B5EF4-FFF2-40B4-BE49-F238E27FC236}">
                <a16:creationId xmlns:a16="http://schemas.microsoft.com/office/drawing/2014/main" id="{D849E5C0-5A8E-4A48-B288-5B4C91871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303" y="4315385"/>
            <a:ext cx="4114800" cy="6858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C7580BF-406A-4EF4-AF4A-1FB72AC174DF}"/>
              </a:ext>
            </a:extLst>
          </p:cNvPr>
          <p:cNvGrpSpPr/>
          <p:nvPr/>
        </p:nvGrpSpPr>
        <p:grpSpPr>
          <a:xfrm>
            <a:off x="3325565" y="5109882"/>
            <a:ext cx="5284477" cy="851069"/>
            <a:chOff x="3325565" y="5109882"/>
            <a:chExt cx="5284477" cy="851069"/>
          </a:xfrm>
        </p:grpSpPr>
        <p:sp>
          <p:nvSpPr>
            <p:cNvPr id="12294" name="Rectangle 6"/>
            <p:cNvSpPr>
              <a:spLocks/>
            </p:cNvSpPr>
            <p:nvPr/>
          </p:nvSpPr>
          <p:spPr bwMode="auto">
            <a:xfrm>
              <a:off x="3325565" y="5109882"/>
              <a:ext cx="1314896"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Image intensity</a:t>
              </a:r>
              <a:endParaRPr lang="en-US" sz="1266" dirty="0">
                <a:solidFill>
                  <a:srgbClr val="000000"/>
                </a:solidFill>
                <a:latin typeface="+mj-lt"/>
                <a:ea typeface="ＭＳ Ｐゴシック" charset="0"/>
                <a:cs typeface="Helvetica Light" charset="0"/>
                <a:sym typeface="Helvetica Light" charset="0"/>
              </a:endParaRPr>
            </a:p>
          </p:txBody>
        </p:sp>
        <p:sp>
          <p:nvSpPr>
            <p:cNvPr id="12295" name="Rectangle 7"/>
            <p:cNvSpPr>
              <a:spLocks/>
            </p:cNvSpPr>
            <p:nvPr/>
          </p:nvSpPr>
          <p:spPr bwMode="auto">
            <a:xfrm>
              <a:off x="5430906" y="5109884"/>
              <a:ext cx="1542604"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mj-lt"/>
                  <a:ea typeface="ＭＳ Ｐゴシック" charset="0"/>
                  <a:cs typeface="Helvetica Light" charset="0"/>
                  <a:sym typeface="Helvetica Light" charset="0"/>
                </a:rPr>
                <a:t>Surface normal</a:t>
              </a:r>
              <a:endParaRPr lang="en-US" sz="1266">
                <a:solidFill>
                  <a:srgbClr val="000000"/>
                </a:solidFill>
                <a:latin typeface="+mj-lt"/>
                <a:ea typeface="ＭＳ Ｐゴシック" charset="0"/>
                <a:cs typeface="Helvetica Light" charset="0"/>
                <a:sym typeface="Helvetica Light" charset="0"/>
              </a:endParaRPr>
            </a:p>
          </p:txBody>
        </p:sp>
        <p:sp>
          <p:nvSpPr>
            <p:cNvPr id="12296" name="Rectangle 8"/>
            <p:cNvSpPr>
              <a:spLocks/>
            </p:cNvSpPr>
            <p:nvPr/>
          </p:nvSpPr>
          <p:spPr bwMode="auto">
            <a:xfrm>
              <a:off x="7067438" y="5109883"/>
              <a:ext cx="1542604"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Light direction</a:t>
              </a:r>
              <a:endParaRPr lang="en-US" sz="1266" dirty="0">
                <a:solidFill>
                  <a:srgbClr val="000000"/>
                </a:solidFill>
                <a:latin typeface="+mj-lt"/>
                <a:ea typeface="ＭＳ Ｐゴシック" charset="0"/>
                <a:cs typeface="Helvetica Light" charset="0"/>
                <a:sym typeface="Helvetica Light" charset="0"/>
              </a:endParaRPr>
            </a:p>
          </p:txBody>
        </p:sp>
        <p:pic>
          <p:nvPicPr>
            <p:cNvPr id="12297" name="Picture 9" descr="pasted-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7191" y="5377285"/>
              <a:ext cx="439787"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28" name="Picture 4">
              <a:extLst>
                <a:ext uri="{FF2B5EF4-FFF2-40B4-BE49-F238E27FC236}">
                  <a16:creationId xmlns:a16="http://schemas.microsoft.com/office/drawing/2014/main" id="{BD1A924A-E066-42BA-B5D3-4CD06CB5C3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139" y="5383635"/>
              <a:ext cx="114300" cy="114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95298156-FF16-44D6-834F-F33FDDEE0D35}"/>
              </a:ext>
            </a:extLst>
          </p:cNvPr>
          <p:cNvGrpSpPr/>
          <p:nvPr/>
        </p:nvGrpSpPr>
        <p:grpSpPr>
          <a:xfrm>
            <a:off x="3325565" y="5918391"/>
            <a:ext cx="6387917" cy="851067"/>
            <a:chOff x="3325565" y="5918391"/>
            <a:chExt cx="6387917" cy="851067"/>
          </a:xfrm>
        </p:grpSpPr>
        <p:sp>
          <p:nvSpPr>
            <p:cNvPr id="12299" name="Rectangle 11"/>
            <p:cNvSpPr>
              <a:spLocks/>
            </p:cNvSpPr>
            <p:nvPr/>
          </p:nvSpPr>
          <p:spPr bwMode="auto">
            <a:xfrm>
              <a:off x="3325565" y="5918391"/>
              <a:ext cx="1314896"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Image intensity</a:t>
              </a:r>
              <a:endParaRPr lang="en-US" sz="1266" dirty="0">
                <a:solidFill>
                  <a:srgbClr val="000000"/>
                </a:solidFill>
                <a:latin typeface="+mj-lt"/>
                <a:ea typeface="ＭＳ Ｐゴシック" charset="0"/>
                <a:cs typeface="Helvetica Light" charset="0"/>
                <a:sym typeface="Helvetica Light" charset="0"/>
              </a:endParaRPr>
            </a:p>
          </p:txBody>
        </p:sp>
        <p:sp>
          <p:nvSpPr>
            <p:cNvPr id="12301" name="Rectangle 13"/>
            <p:cNvSpPr>
              <a:spLocks/>
            </p:cNvSpPr>
            <p:nvPr/>
          </p:nvSpPr>
          <p:spPr bwMode="auto">
            <a:xfrm>
              <a:off x="5662692" y="6139173"/>
              <a:ext cx="4050790" cy="461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mj-lt"/>
                  <a:ea typeface="ＭＳ Ｐゴシック" charset="0"/>
                  <a:cs typeface="Helvetica Light" charset="0"/>
                  <a:sym typeface="Helvetica Light" charset="0"/>
                </a:rPr>
                <a:t>cos(angle between N and L)</a:t>
              </a:r>
              <a:endParaRPr lang="en-US" sz="1266">
                <a:solidFill>
                  <a:srgbClr val="000000"/>
                </a:solidFill>
                <a:latin typeface="+mj-lt"/>
                <a:ea typeface="ＭＳ Ｐゴシック" charset="0"/>
                <a:cs typeface="Helvetica Light" charset="0"/>
                <a:sym typeface="Helvetica Light" charset="0"/>
              </a:endParaRPr>
            </a:p>
          </p:txBody>
        </p:sp>
        <p:pic>
          <p:nvPicPr>
            <p:cNvPr id="1030" name="Picture 6">
              <a:extLst>
                <a:ext uri="{FF2B5EF4-FFF2-40B4-BE49-F238E27FC236}">
                  <a16:creationId xmlns:a16="http://schemas.microsoft.com/office/drawing/2014/main" id="{E4BC6355-F377-4DAD-ABB7-20EE44F277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6244" y="6284370"/>
              <a:ext cx="381680" cy="2580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454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17712" flipH="1">
            <a:off x="5834806" y="4451449"/>
            <a:ext cx="2009180" cy="20091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46" name="Picture 2"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401107" flipH="1">
            <a:off x="7506890" y="3848695"/>
            <a:ext cx="2009180" cy="20091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47" name="Picture 3" descr="pasted-ima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1427" y="1814959"/>
            <a:ext cx="1785938" cy="178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48" name="Picture 4" descr="pasted-imag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6558" y="4602139"/>
            <a:ext cx="708794" cy="8940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49" name="Rectangle 5"/>
          <p:cNvSpPr>
            <a:spLocks noGrp="1" noChangeArrowheads="1"/>
          </p:cNvSpPr>
          <p:nvPr>
            <p:ph type="title"/>
          </p:nvPr>
        </p:nvSpPr>
        <p:spPr/>
        <p:txBody>
          <a:bodyPr/>
          <a:lstStyle/>
          <a:p>
            <a:pPr eaLnBrk="1">
              <a:defRPr/>
            </a:pPr>
            <a:r>
              <a:rPr lang="en-US" dirty="0">
                <a:ea typeface="+mj-ea"/>
                <a:sym typeface="Calibri" charset="0"/>
              </a:rPr>
              <a:t>What we know: Stereo</a:t>
            </a:r>
            <a:endParaRPr lang="en-US" sz="1266" dirty="0">
              <a:sym typeface="Calibri" charset="0"/>
            </a:endParaRPr>
          </a:p>
        </p:txBody>
      </p:sp>
      <p:sp>
        <p:nvSpPr>
          <p:cNvPr id="6150" name="Rectangle 6"/>
          <p:cNvSpPr>
            <a:spLocks/>
          </p:cNvSpPr>
          <p:nvPr/>
        </p:nvSpPr>
        <p:spPr bwMode="auto">
          <a:xfrm>
            <a:off x="1949495" y="6221185"/>
            <a:ext cx="8159542" cy="564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a:defRPr/>
            </a:pPr>
            <a:r>
              <a:rPr lang="en-US" sz="3200" dirty="0">
                <a:ea typeface="ＭＳ Ｐゴシック" charset="0"/>
                <a:cs typeface="Helvetica Light" charset="0"/>
              </a:rPr>
              <a:t>Key Idea: use camera motion to compute shape</a:t>
            </a:r>
          </a:p>
        </p:txBody>
      </p:sp>
    </p:spTree>
    <p:extLst>
      <p:ext uri="{BB962C8B-B14F-4D97-AF65-F5344CB8AC3E}">
        <p14:creationId xmlns:p14="http://schemas.microsoft.com/office/powerpoint/2010/main" val="2879206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76" name="Shape 17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sp>
        <p:nvSpPr>
          <p:cNvPr id="177" name="Shape 177"/>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lgn="l">
              <a:defRPr/>
            </a:pPr>
            <a:r>
              <a:rPr lang="en-US" b="1">
                <a:solidFill>
                  <a:schemeClr val="bg1"/>
                </a:solidFill>
                <a:ea typeface="+mj-ea"/>
                <a:sym typeface="Calibri" charset="0"/>
              </a:rPr>
              <a:t>Materials - Three Forms</a:t>
            </a:r>
            <a:endParaRPr lang="en-US" b="1" dirty="0">
              <a:solidFill>
                <a:schemeClr val="bg1"/>
              </a:solidFill>
              <a:ea typeface="+mj-ea"/>
              <a:sym typeface="Calibri" charset="0"/>
            </a:endParaRPr>
          </a:p>
        </p:txBody>
      </p:sp>
      <p:pic>
        <p:nvPicPr>
          <p:cNvPr id="26628" name="box_assorted_hires.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06403" y="1987973"/>
            <a:ext cx="3666753" cy="36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98" name="Group 198"/>
          <p:cNvGrpSpPr>
            <a:grpSpLocks/>
          </p:cNvGrpSpPr>
          <p:nvPr/>
        </p:nvGrpSpPr>
        <p:grpSpPr bwMode="auto">
          <a:xfrm>
            <a:off x="5181824" y="1473398"/>
            <a:ext cx="5375672" cy="1340570"/>
            <a:chOff x="0" y="0"/>
            <a:chExt cx="5376069" cy="1340371"/>
          </a:xfrm>
          <a:effectLst/>
        </p:grpSpPr>
        <p:grpSp>
          <p:nvGrpSpPr>
            <p:cNvPr id="26654" name="Group 185"/>
            <p:cNvGrpSpPr>
              <a:grpSpLocks/>
            </p:cNvGrpSpPr>
            <p:nvPr/>
          </p:nvGrpSpPr>
          <p:grpSpPr bwMode="auto">
            <a:xfrm>
              <a:off x="965200" y="246062"/>
              <a:ext cx="1479551" cy="741364"/>
              <a:chOff x="0" y="0"/>
              <a:chExt cx="1479550" cy="741362"/>
            </a:xfrm>
          </p:grpSpPr>
          <p:grpSp>
            <p:nvGrpSpPr>
              <p:cNvPr id="26667" name="Group 181"/>
              <p:cNvGrpSpPr>
                <a:grpSpLocks/>
              </p:cNvGrpSpPr>
              <p:nvPr/>
            </p:nvGrpSpPr>
            <p:grpSpPr bwMode="auto">
              <a:xfrm>
                <a:off x="0" y="0"/>
                <a:ext cx="740309" cy="741363"/>
                <a:chOff x="0" y="0"/>
                <a:chExt cx="740308" cy="741361"/>
              </a:xfrm>
            </p:grpSpPr>
            <p:sp>
              <p:nvSpPr>
                <p:cNvPr id="179" name="Shape 179"/>
                <p:cNvSpPr/>
                <p:nvPr/>
              </p:nvSpPr>
              <p:spPr>
                <a:xfrm>
                  <a:off x="394" y="-532"/>
                  <a:ext cx="738985"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80" name="Shape 180"/>
                <p:cNvSpPr/>
                <p:nvPr/>
              </p:nvSpPr>
              <p:spPr>
                <a:xfrm>
                  <a:off x="394" y="-532"/>
                  <a:ext cx="740101"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52" y="17"/>
                        <a:pt x="21569" y="0"/>
                      </a:cubicBezTo>
                      <a:lnTo>
                        <a:pt x="21600" y="21600"/>
                      </a:lnTo>
                      <a:close/>
                    </a:path>
                  </a:pathLst>
                </a:custGeom>
                <a:solidFill>
                  <a:srgbClr val="0081D9"/>
                </a:solidFill>
                <a:ln w="25400" cap="rnd">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grpSp>
          <p:grpSp>
            <p:nvGrpSpPr>
              <p:cNvPr id="26668" name="Group 184"/>
              <p:cNvGrpSpPr>
                <a:grpSpLocks/>
              </p:cNvGrpSpPr>
              <p:nvPr/>
            </p:nvGrpSpPr>
            <p:grpSpPr bwMode="auto">
              <a:xfrm>
                <a:off x="739241" y="0"/>
                <a:ext cx="740310" cy="741363"/>
                <a:chOff x="0" y="0"/>
                <a:chExt cx="740308" cy="741362"/>
              </a:xfrm>
            </p:grpSpPr>
            <p:sp>
              <p:nvSpPr>
                <p:cNvPr id="182" name="Shape 182"/>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83" name="Shape 183"/>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lnTo>
                        <a:pt x="0" y="21600"/>
                      </a:lnTo>
                      <a:close/>
                    </a:path>
                  </a:pathLst>
                </a:custGeom>
                <a:solidFill>
                  <a:srgbClr val="0081D9"/>
                </a:solidFill>
                <a:ln w="25400" cap="rnd">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grpSp>
        </p:grpSp>
        <p:sp>
          <p:nvSpPr>
            <p:cNvPr id="186" name="Shape 186"/>
            <p:cNvSpPr>
              <a:spLocks noChangeArrowheads="1"/>
            </p:cNvSpPr>
            <p:nvPr/>
          </p:nvSpPr>
          <p:spPr bwMode="auto">
            <a:xfrm>
              <a:off x="2709244" y="241066"/>
              <a:ext cx="2666825" cy="617449"/>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27905" algn="ctr" defTabSz="410751" fontAlgn="base" hangingPunct="0">
                <a:lnSpc>
                  <a:spcPct val="90000"/>
                </a:lnSpc>
                <a:spcBef>
                  <a:spcPct val="0"/>
                </a:spcBef>
                <a:spcAft>
                  <a:spcPct val="0"/>
                </a:spcAft>
                <a:buClr>
                  <a:srgbClr val="FFFED5"/>
                </a:buClr>
                <a:defRPr/>
              </a:pPr>
              <a:r>
                <a:rPr lang="en-US" sz="1969" b="1" dirty="0">
                  <a:solidFill>
                    <a:srgbClr val="D9D9D9"/>
                  </a:solidFill>
                  <a:latin typeface="+mj-lt"/>
                  <a:ea typeface="ＭＳ Ｐゴシック" charset="0"/>
                  <a:cs typeface="Trebuchet MS" charset="0"/>
                  <a:sym typeface="Trebuchet MS" charset="0"/>
                </a:rPr>
                <a:t>Ideal diffuse (Lambertian)</a:t>
              </a:r>
            </a:p>
          </p:txBody>
        </p:sp>
        <p:sp>
          <p:nvSpPr>
            <p:cNvPr id="187" name="Shape 187"/>
            <p:cNvSpPr/>
            <p:nvPr/>
          </p:nvSpPr>
          <p:spPr>
            <a:xfrm flipH="1" flipV="1">
              <a:off x="989036" y="823642"/>
              <a:ext cx="730056" cy="18749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88" name="Shape 188"/>
            <p:cNvSpPr/>
            <p:nvPr/>
          </p:nvSpPr>
          <p:spPr>
            <a:xfrm flipH="1" flipV="1">
              <a:off x="1368576" y="320305"/>
              <a:ext cx="358330" cy="69083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89" name="Shape 189"/>
            <p:cNvSpPr/>
            <p:nvPr/>
          </p:nvSpPr>
          <p:spPr>
            <a:xfrm flipV="1">
              <a:off x="1702347" y="260039"/>
              <a:ext cx="1117" cy="74328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0" name="Shape 190"/>
            <p:cNvSpPr/>
            <p:nvPr/>
          </p:nvSpPr>
          <p:spPr>
            <a:xfrm flipV="1">
              <a:off x="1719092" y="328117"/>
              <a:ext cx="299167" cy="675208"/>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1" name="Shape 191"/>
            <p:cNvSpPr/>
            <p:nvPr/>
          </p:nvSpPr>
          <p:spPr>
            <a:xfrm flipV="1">
              <a:off x="1702347" y="525658"/>
              <a:ext cx="554798" cy="485479"/>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2" name="Shape 192"/>
            <p:cNvSpPr/>
            <p:nvPr/>
          </p:nvSpPr>
          <p:spPr>
            <a:xfrm flipV="1">
              <a:off x="1736953" y="792392"/>
              <a:ext cx="677590" cy="228790"/>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3" name="Shape 193"/>
            <p:cNvSpPr/>
            <p:nvPr/>
          </p:nvSpPr>
          <p:spPr>
            <a:xfrm>
              <a:off x="468843" y="0"/>
              <a:ext cx="1053781" cy="831454"/>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4" name="Shape 194"/>
            <p:cNvSpPr/>
            <p:nvPr/>
          </p:nvSpPr>
          <p:spPr>
            <a:xfrm>
              <a:off x="707730" y="1003325"/>
              <a:ext cx="2190168" cy="3370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5" name="Shape 195"/>
            <p:cNvSpPr/>
            <p:nvPr/>
          </p:nvSpPr>
          <p:spPr>
            <a:xfrm>
              <a:off x="707730" y="1003325"/>
              <a:ext cx="2185702"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6" name="Shape 196"/>
            <p:cNvSpPr/>
            <p:nvPr/>
          </p:nvSpPr>
          <p:spPr>
            <a:xfrm>
              <a:off x="1627556" y="924086"/>
              <a:ext cx="146234" cy="146202"/>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7" name="Shape 197"/>
            <p:cNvSpPr/>
            <p:nvPr/>
          </p:nvSpPr>
          <p:spPr>
            <a:xfrm flipV="1">
              <a:off x="0" y="562487"/>
              <a:ext cx="784754" cy="741054"/>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grpSp>
        <p:nvGrpSpPr>
          <p:cNvPr id="206" name="Group 206"/>
          <p:cNvGrpSpPr>
            <a:grpSpLocks/>
          </p:cNvGrpSpPr>
          <p:nvPr/>
        </p:nvGrpSpPr>
        <p:grpSpPr bwMode="auto">
          <a:xfrm>
            <a:off x="2903637" y="3451324"/>
            <a:ext cx="6875024" cy="1163092"/>
            <a:chOff x="0" y="0"/>
            <a:chExt cx="6875277" cy="1163638"/>
          </a:xfrm>
          <a:effectLst/>
        </p:grpSpPr>
        <p:sp>
          <p:nvSpPr>
            <p:cNvPr id="199" name="Shape 199"/>
            <p:cNvSpPr>
              <a:spLocks noChangeArrowheads="1"/>
            </p:cNvSpPr>
            <p:nvPr/>
          </p:nvSpPr>
          <p:spPr bwMode="auto">
            <a:xfrm>
              <a:off x="5766277" y="0"/>
              <a:ext cx="1109000" cy="61783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spAutoFit/>
            </a:bodyPr>
            <a:lstStyle/>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Ideal</a:t>
              </a:r>
            </a:p>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specular</a:t>
              </a:r>
            </a:p>
          </p:txBody>
        </p:sp>
        <p:sp>
          <p:nvSpPr>
            <p:cNvPr id="200" name="Shape 200"/>
            <p:cNvSpPr/>
            <p:nvPr/>
          </p:nvSpPr>
          <p:spPr>
            <a:xfrm flipV="1">
              <a:off x="4000647" y="48020"/>
              <a:ext cx="579335" cy="46679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01" name="Shape 201"/>
            <p:cNvSpPr/>
            <p:nvPr/>
          </p:nvSpPr>
          <p:spPr>
            <a:xfrm>
              <a:off x="3090902" y="527099"/>
              <a:ext cx="1945627" cy="299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2" name="Shape 202"/>
            <p:cNvSpPr/>
            <p:nvPr/>
          </p:nvSpPr>
          <p:spPr>
            <a:xfrm>
              <a:off x="3090902" y="527099"/>
              <a:ext cx="1942278"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3" name="Shape 203"/>
            <p:cNvSpPr/>
            <p:nvPr/>
          </p:nvSpPr>
          <p:spPr>
            <a:xfrm>
              <a:off x="3345407" y="33502"/>
              <a:ext cx="526871" cy="398675"/>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04" name="Shape 204"/>
            <p:cNvSpPr/>
            <p:nvPr/>
          </p:nvSpPr>
          <p:spPr>
            <a:xfrm>
              <a:off x="3941486" y="455628"/>
              <a:ext cx="130601" cy="130658"/>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5" name="Shape 205"/>
            <p:cNvSpPr/>
            <p:nvPr/>
          </p:nvSpPr>
          <p:spPr>
            <a:xfrm flipV="1">
              <a:off x="0" y="234514"/>
              <a:ext cx="3076390" cy="929124"/>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grpSp>
        <p:nvGrpSpPr>
          <p:cNvPr id="222" name="Group 222"/>
          <p:cNvGrpSpPr>
            <a:grpSpLocks/>
          </p:cNvGrpSpPr>
          <p:nvPr/>
        </p:nvGrpSpPr>
        <p:grpSpPr bwMode="auto">
          <a:xfrm>
            <a:off x="3411514" y="4789662"/>
            <a:ext cx="7095753" cy="1329407"/>
            <a:chOff x="0" y="0"/>
            <a:chExt cx="7096125" cy="1329304"/>
          </a:xfrm>
          <a:effectLst/>
        </p:grpSpPr>
        <p:sp>
          <p:nvSpPr>
            <p:cNvPr id="207" name="Shape 207"/>
            <p:cNvSpPr>
              <a:spLocks noChangeArrowheads="1"/>
            </p:cNvSpPr>
            <p:nvPr/>
          </p:nvSpPr>
          <p:spPr bwMode="auto">
            <a:xfrm>
              <a:off x="4530938" y="236618"/>
              <a:ext cx="2565187" cy="617493"/>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Directional</a:t>
              </a:r>
            </a:p>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diffuse</a:t>
              </a:r>
            </a:p>
          </p:txBody>
        </p:sp>
        <p:sp>
          <p:nvSpPr>
            <p:cNvPr id="208" name="Shape 208"/>
            <p:cNvSpPr/>
            <p:nvPr/>
          </p:nvSpPr>
          <p:spPr>
            <a:xfrm>
              <a:off x="2711418" y="47993"/>
              <a:ext cx="1764822" cy="943126"/>
            </a:xfrm>
            <a:custGeom>
              <a:avLst/>
              <a:gdLst/>
              <a:ahLst/>
              <a:cxnLst>
                <a:cxn ang="0">
                  <a:pos x="wd2" y="hd2"/>
                </a:cxn>
                <a:cxn ang="5400000">
                  <a:pos x="wd2" y="hd2"/>
                </a:cxn>
                <a:cxn ang="10800000">
                  <a:pos x="wd2" y="hd2"/>
                </a:cxn>
                <a:cxn ang="16200000">
                  <a:pos x="wd2" y="hd2"/>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9" name="Shape 209"/>
            <p:cNvSpPr/>
            <p:nvPr/>
          </p:nvSpPr>
          <p:spPr>
            <a:xfrm flipH="1" flipV="1">
              <a:off x="2790674" y="808074"/>
              <a:ext cx="801482" cy="193089"/>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0" name="Shape 210"/>
            <p:cNvSpPr/>
            <p:nvPr/>
          </p:nvSpPr>
          <p:spPr>
            <a:xfrm flipH="1" flipV="1">
              <a:off x="3226019" y="82593"/>
              <a:ext cx="361671" cy="912990"/>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1" name="Shape 211"/>
            <p:cNvSpPr/>
            <p:nvPr/>
          </p:nvSpPr>
          <p:spPr>
            <a:xfrm flipV="1">
              <a:off x="3587690" y="169651"/>
              <a:ext cx="7814" cy="83151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2" name="Shape 212"/>
            <p:cNvSpPr/>
            <p:nvPr/>
          </p:nvSpPr>
          <p:spPr>
            <a:xfrm flipV="1">
              <a:off x="3587690" y="169651"/>
              <a:ext cx="353857" cy="83151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3" name="Shape 213"/>
            <p:cNvSpPr/>
            <p:nvPr/>
          </p:nvSpPr>
          <p:spPr>
            <a:xfrm flipV="1">
              <a:off x="3587690" y="184160"/>
              <a:ext cx="721110" cy="811423"/>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4" name="Shape 214"/>
            <p:cNvSpPr/>
            <p:nvPr/>
          </p:nvSpPr>
          <p:spPr>
            <a:xfrm flipV="1">
              <a:off x="3587690" y="380598"/>
              <a:ext cx="872923" cy="62056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5" name="Shape 215"/>
            <p:cNvSpPr/>
            <p:nvPr/>
          </p:nvSpPr>
          <p:spPr>
            <a:xfrm flipV="1">
              <a:off x="3587690" y="798029"/>
              <a:ext cx="745668" cy="20313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6" name="Shape 216"/>
            <p:cNvSpPr/>
            <p:nvPr/>
          </p:nvSpPr>
          <p:spPr>
            <a:xfrm>
              <a:off x="3507319" y="917454"/>
              <a:ext cx="142882" cy="141747"/>
            </a:xfrm>
            <a:prstGeom prst="ellipse">
              <a:avLst/>
            </a:prstGeom>
            <a:solidFill>
              <a:srgbClr val="FF955E"/>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7" name="Shape 217"/>
            <p:cNvSpPr/>
            <p:nvPr/>
          </p:nvSpPr>
          <p:spPr>
            <a:xfrm>
              <a:off x="2537280" y="1006744"/>
              <a:ext cx="2097471" cy="3225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8" name="Shape 218"/>
            <p:cNvSpPr/>
            <p:nvPr/>
          </p:nvSpPr>
          <p:spPr>
            <a:xfrm>
              <a:off x="2537280" y="1006744"/>
              <a:ext cx="2091889"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9" name="Shape 219"/>
            <p:cNvSpPr/>
            <p:nvPr/>
          </p:nvSpPr>
          <p:spPr>
            <a:xfrm>
              <a:off x="3511784" y="917454"/>
              <a:ext cx="140650" cy="141747"/>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20" name="Shape 220"/>
            <p:cNvSpPr/>
            <p:nvPr/>
          </p:nvSpPr>
          <p:spPr>
            <a:xfrm>
              <a:off x="2328538" y="0"/>
              <a:ext cx="1010224" cy="796913"/>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21" name="Shape 221"/>
            <p:cNvSpPr/>
            <p:nvPr/>
          </p:nvSpPr>
          <p:spPr>
            <a:xfrm>
              <a:off x="0" y="130586"/>
              <a:ext cx="2466956" cy="478818"/>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spTree>
    <p:extLst>
      <p:ext uri="{BB962C8B-B14F-4D97-AF65-F5344CB8AC3E}">
        <p14:creationId xmlns:p14="http://schemas.microsoft.com/office/powerpoint/2010/main" val="4061857146"/>
      </p:ext>
    </p:extLst>
  </p:cSld>
  <p:clrMapOvr>
    <a:masterClrMapping/>
  </p:clrMapOvr>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p:tmAbs val="0"/>
                                  </p:iterate>
                                  <p:childTnLst>
                                    <p:set>
                                      <p:cBhvr>
                                        <p:cTn id="10" fill="hold"/>
                                        <p:tgtEl>
                                          <p:spTgt spid="2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p:tmAbs val="0"/>
                                  </p:iterate>
                                  <p:childTnLst>
                                    <p:set>
                                      <p:cBhvr>
                                        <p:cTn id="14" fill="hold"/>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advAuto="0"/>
      <p:bldP spid="206" grpId="0" animBg="1" advAuto="0"/>
      <p:bldP spid="222"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26" name="Shape 22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pic>
        <p:nvPicPr>
          <p:cNvPr id="28675" name="threespheres.png"/>
          <p:cNvPicPr>
            <a:picLocks/>
          </p:cNvPicPr>
          <p:nvPr/>
        </p:nvPicPr>
        <p:blipFill>
          <a:blip r:embed="rId3">
            <a:extLst>
              <a:ext uri="{28A0092B-C50C-407E-A947-70E740481C1C}">
                <a14:useLocalDpi xmlns:a14="http://schemas.microsoft.com/office/drawing/2010/main" val="0"/>
              </a:ext>
            </a:extLst>
          </a:blip>
          <a:srcRect l="1498" t="17999" r="1498" b="14999"/>
          <a:stretch>
            <a:fillRect/>
          </a:stretch>
        </p:blipFill>
        <p:spPr bwMode="auto">
          <a:xfrm>
            <a:off x="2384599" y="1798217"/>
            <a:ext cx="7421686" cy="256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28" name="Shape 228"/>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lgn="l"/>
            <a:r>
              <a:rPr lang="en-US" altLang="en-US" b="1">
                <a:solidFill>
                  <a:schemeClr val="bg1"/>
                </a:solidFill>
              </a:rPr>
              <a:t>Reflectance—Three Forms</a:t>
            </a:r>
          </a:p>
        </p:txBody>
      </p:sp>
      <p:sp>
        <p:nvSpPr>
          <p:cNvPr id="229" name="Shape 229"/>
          <p:cNvSpPr>
            <a:spLocks noChangeArrowheads="1"/>
          </p:cNvSpPr>
          <p:nvPr/>
        </p:nvSpPr>
        <p:spPr bwMode="auto">
          <a:xfrm>
            <a:off x="2344416" y="3992687"/>
            <a:ext cx="2666628" cy="803680"/>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799" tIns="50799" rIns="50799" bIns="50799">
            <a:spAutoFit/>
          </a:bodyPr>
          <a:lstStyle/>
          <a:p>
            <a:pPr marL="27905" algn="ctr" defTabSz="410751" fontAlgn="base" hangingPunct="0">
              <a:lnSpc>
                <a:spcPct val="90000"/>
              </a:lnSpc>
              <a:spcBef>
                <a:spcPct val="0"/>
              </a:spcBef>
              <a:spcAft>
                <a:spcPct val="0"/>
              </a:spcAft>
              <a:buClr>
                <a:srgbClr val="FFFFFF"/>
              </a:buClr>
              <a:defRPr/>
            </a:pPr>
            <a:r>
              <a:rPr lang="en-US" sz="2531">
                <a:solidFill>
                  <a:srgbClr val="FFFFFF"/>
                </a:solidFill>
                <a:latin typeface="Gill Sans" charset="0"/>
                <a:ea typeface="ＭＳ Ｐゴシック" charset="0"/>
                <a:cs typeface="Gill Sans" charset="0"/>
                <a:sym typeface="Gill Sans" charset="0"/>
              </a:rPr>
              <a:t>Ideal diffuse (Lambertian)</a:t>
            </a:r>
          </a:p>
        </p:txBody>
      </p:sp>
      <p:sp>
        <p:nvSpPr>
          <p:cNvPr id="230" name="Shape 230"/>
          <p:cNvSpPr>
            <a:spLocks noChangeArrowheads="1"/>
          </p:cNvSpPr>
          <p:nvPr/>
        </p:nvSpPr>
        <p:spPr bwMode="auto">
          <a:xfrm>
            <a:off x="7305974" y="3992687"/>
            <a:ext cx="2565053" cy="725838"/>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799" tIns="50799" rIns="50799" bIns="50799">
            <a:spAutoFit/>
          </a:bodyPr>
          <a:lstStyle/>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Directional</a:t>
            </a:r>
          </a:p>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diffuse</a:t>
            </a:r>
          </a:p>
        </p:txBody>
      </p:sp>
      <p:sp>
        <p:nvSpPr>
          <p:cNvPr id="231" name="Shape 231"/>
          <p:cNvSpPr>
            <a:spLocks noChangeArrowheads="1"/>
          </p:cNvSpPr>
          <p:nvPr/>
        </p:nvSpPr>
        <p:spPr bwMode="auto">
          <a:xfrm>
            <a:off x="5538917" y="3992687"/>
            <a:ext cx="1129794" cy="725838"/>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Ideal</a:t>
            </a:r>
          </a:p>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specular</a:t>
            </a:r>
          </a:p>
        </p:txBody>
      </p:sp>
      <p:grpSp>
        <p:nvGrpSpPr>
          <p:cNvPr id="28680" name="Group 249"/>
          <p:cNvGrpSpPr>
            <a:grpSpLocks/>
          </p:cNvGrpSpPr>
          <p:nvPr/>
        </p:nvGrpSpPr>
        <p:grpSpPr bwMode="auto">
          <a:xfrm>
            <a:off x="2329904" y="5041927"/>
            <a:ext cx="2429992" cy="1340569"/>
            <a:chOff x="0" y="0"/>
            <a:chExt cx="2429395" cy="1340370"/>
          </a:xfrm>
        </p:grpSpPr>
        <p:grpSp>
          <p:nvGrpSpPr>
            <p:cNvPr id="28705" name="Group 238"/>
            <p:cNvGrpSpPr>
              <a:grpSpLocks/>
            </p:cNvGrpSpPr>
            <p:nvPr/>
          </p:nvGrpSpPr>
          <p:grpSpPr bwMode="auto">
            <a:xfrm>
              <a:off x="496887" y="246062"/>
              <a:ext cx="1479551" cy="741364"/>
              <a:chOff x="0" y="0"/>
              <a:chExt cx="1479550" cy="741362"/>
            </a:xfrm>
          </p:grpSpPr>
          <p:grpSp>
            <p:nvGrpSpPr>
              <p:cNvPr id="28716" name="Group 234"/>
              <p:cNvGrpSpPr>
                <a:grpSpLocks/>
              </p:cNvGrpSpPr>
              <p:nvPr/>
            </p:nvGrpSpPr>
            <p:grpSpPr bwMode="auto">
              <a:xfrm>
                <a:off x="0" y="0"/>
                <a:ext cx="740309" cy="741363"/>
                <a:chOff x="0" y="0"/>
                <a:chExt cx="740308" cy="741361"/>
              </a:xfrm>
            </p:grpSpPr>
            <p:sp>
              <p:nvSpPr>
                <p:cNvPr id="28720" name="Shape 232"/>
                <p:cNvSpPr>
                  <a:spLocks/>
                </p:cNvSpPr>
                <p:nvPr/>
              </p:nvSpPr>
              <p:spPr bwMode="auto">
                <a:xfrm>
                  <a:off x="0" y="0"/>
                  <a:ext cx="739246" cy="741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21" name="Shape 233"/>
                <p:cNvSpPr>
                  <a:spLocks/>
                </p:cNvSpPr>
                <p:nvPr/>
              </p:nvSpPr>
              <p:spPr bwMode="auto">
                <a:xfrm>
                  <a:off x="0" y="0"/>
                  <a:ext cx="740309" cy="741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0" y="9683"/>
                        <a:pt x="9652" y="17"/>
                        <a:pt x="21569" y="0"/>
                      </a:cubicBezTo>
                      <a:lnTo>
                        <a:pt x="21600" y="21600"/>
                      </a:lnTo>
                      <a:lnTo>
                        <a:pt x="0" y="21600"/>
                      </a:lnTo>
                      <a:close/>
                    </a:path>
                  </a:pathLst>
                </a:custGeom>
                <a:solidFill>
                  <a:srgbClr val="0081D9"/>
                </a:solidFill>
                <a:ln>
                  <a:noFill/>
                </a:ln>
                <a:extLst>
                  <a:ext uri="{91240B29-F687-4F45-9708-019B960494DF}">
                    <a14:hiddenLine xmlns:a14="http://schemas.microsoft.com/office/drawing/2010/main" w="25400" cap="rnd">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grpSp>
          <p:grpSp>
            <p:nvGrpSpPr>
              <p:cNvPr id="28717" name="Group 237"/>
              <p:cNvGrpSpPr>
                <a:grpSpLocks/>
              </p:cNvGrpSpPr>
              <p:nvPr/>
            </p:nvGrpSpPr>
            <p:grpSpPr bwMode="auto">
              <a:xfrm>
                <a:off x="739241" y="0"/>
                <a:ext cx="740310" cy="741363"/>
                <a:chOff x="0" y="0"/>
                <a:chExt cx="740308" cy="741362"/>
              </a:xfrm>
            </p:grpSpPr>
            <p:sp>
              <p:nvSpPr>
                <p:cNvPr id="28718" name="Shape 235"/>
                <p:cNvSpPr>
                  <a:spLocks/>
                </p:cNvSpPr>
                <p:nvPr/>
              </p:nvSpPr>
              <p:spPr bwMode="auto">
                <a:xfrm>
                  <a:off x="0" y="0"/>
                  <a:ext cx="740309" cy="741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9" name="Shape 236"/>
                <p:cNvSpPr>
                  <a:spLocks/>
                </p:cNvSpPr>
                <p:nvPr/>
              </p:nvSpPr>
              <p:spPr bwMode="auto">
                <a:xfrm>
                  <a:off x="0" y="0"/>
                  <a:ext cx="740309" cy="741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1929" y="0"/>
                        <a:pt x="21600" y="9671"/>
                        <a:pt x="21600" y="21600"/>
                      </a:cubicBezTo>
                      <a:lnTo>
                        <a:pt x="0" y="21600"/>
                      </a:lnTo>
                      <a:lnTo>
                        <a:pt x="0" y="0"/>
                      </a:lnTo>
                      <a:close/>
                    </a:path>
                  </a:pathLst>
                </a:custGeom>
                <a:solidFill>
                  <a:srgbClr val="0081D9"/>
                </a:solidFill>
                <a:ln>
                  <a:noFill/>
                </a:ln>
                <a:extLst>
                  <a:ext uri="{91240B29-F687-4F45-9708-019B960494DF}">
                    <a14:hiddenLine xmlns:a14="http://schemas.microsoft.com/office/drawing/2010/main" w="25400" cap="rnd">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grpSp>
        </p:grpSp>
        <p:sp>
          <p:nvSpPr>
            <p:cNvPr id="239" name="Shape 239"/>
            <p:cNvSpPr/>
            <p:nvPr/>
          </p:nvSpPr>
          <p:spPr>
            <a:xfrm flipH="1" flipV="1">
              <a:off x="521143" y="823641"/>
              <a:ext cx="729823" cy="187496"/>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0" name="Shape 240"/>
            <p:cNvSpPr/>
            <p:nvPr/>
          </p:nvSpPr>
          <p:spPr>
            <a:xfrm flipH="1" flipV="1">
              <a:off x="900561" y="320305"/>
              <a:ext cx="358215" cy="69083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1" name="Shape 241"/>
            <p:cNvSpPr/>
            <p:nvPr/>
          </p:nvSpPr>
          <p:spPr>
            <a:xfrm flipV="1">
              <a:off x="1233111" y="260038"/>
              <a:ext cx="2232" cy="743286"/>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2" name="Shape 242"/>
            <p:cNvSpPr/>
            <p:nvPr/>
          </p:nvSpPr>
          <p:spPr>
            <a:xfrm flipV="1">
              <a:off x="1250966" y="328117"/>
              <a:ext cx="297955" cy="675207"/>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3" name="Shape 243"/>
            <p:cNvSpPr/>
            <p:nvPr/>
          </p:nvSpPr>
          <p:spPr>
            <a:xfrm flipV="1">
              <a:off x="1233111" y="525657"/>
              <a:ext cx="555737" cy="485480"/>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4" name="Shape 244"/>
            <p:cNvSpPr/>
            <p:nvPr/>
          </p:nvSpPr>
          <p:spPr>
            <a:xfrm flipV="1">
              <a:off x="1268821" y="792392"/>
              <a:ext cx="677373" cy="2287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5" name="Shape 245"/>
            <p:cNvSpPr/>
            <p:nvPr/>
          </p:nvSpPr>
          <p:spPr>
            <a:xfrm>
              <a:off x="0" y="0"/>
              <a:ext cx="1054561" cy="831453"/>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713" name="Shape 246"/>
            <p:cNvSpPr>
              <a:spLocks/>
            </p:cNvSpPr>
            <p:nvPr/>
          </p:nvSpPr>
          <p:spPr bwMode="auto">
            <a:xfrm>
              <a:off x="239712" y="1003300"/>
              <a:ext cx="2189684" cy="33707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4" name="Shape 247"/>
            <p:cNvSpPr>
              <a:spLocks noChangeShapeType="1"/>
            </p:cNvSpPr>
            <p:nvPr/>
          </p:nvSpPr>
          <p:spPr bwMode="auto">
            <a:xfrm>
              <a:off x="239712" y="1003300"/>
              <a:ext cx="2184922" cy="0"/>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5" name="Shape 248"/>
            <p:cNvSpPr>
              <a:spLocks noChangeArrowheads="1"/>
            </p:cNvSpPr>
            <p:nvPr/>
          </p:nvSpPr>
          <p:spPr bwMode="auto">
            <a:xfrm>
              <a:off x="1158875" y="923925"/>
              <a:ext cx="146050" cy="146050"/>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grpSp>
      <p:grpSp>
        <p:nvGrpSpPr>
          <p:cNvPr id="28681" name="Group 263"/>
          <p:cNvGrpSpPr>
            <a:grpSpLocks/>
          </p:cNvGrpSpPr>
          <p:nvPr/>
        </p:nvGrpSpPr>
        <p:grpSpPr bwMode="auto">
          <a:xfrm>
            <a:off x="7333879" y="5053088"/>
            <a:ext cx="2306092" cy="1329407"/>
            <a:chOff x="0" y="0"/>
            <a:chExt cx="2305614" cy="1329303"/>
          </a:xfrm>
        </p:grpSpPr>
        <p:sp>
          <p:nvSpPr>
            <p:cNvPr id="28692" name="Shape 250"/>
            <p:cNvSpPr>
              <a:spLocks/>
            </p:cNvSpPr>
            <p:nvPr/>
          </p:nvSpPr>
          <p:spPr bwMode="auto">
            <a:xfrm>
              <a:off x="382587" y="47625"/>
              <a:ext cx="1764279" cy="94354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headEnd/>
              <a:tailEnd/>
            </a:ln>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51" name="Shape 251"/>
            <p:cNvSpPr/>
            <p:nvPr/>
          </p:nvSpPr>
          <p:spPr>
            <a:xfrm flipH="1" flipV="1">
              <a:off x="462016" y="808074"/>
              <a:ext cx="801273" cy="1930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2" name="Shape 252"/>
            <p:cNvSpPr/>
            <p:nvPr/>
          </p:nvSpPr>
          <p:spPr>
            <a:xfrm flipH="1" flipV="1">
              <a:off x="897248" y="82593"/>
              <a:ext cx="361577" cy="9129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3" name="Shape 253"/>
            <p:cNvSpPr/>
            <p:nvPr/>
          </p:nvSpPr>
          <p:spPr>
            <a:xfrm flipV="1">
              <a:off x="1258825" y="169651"/>
              <a:ext cx="7812" cy="83151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4" name="Shape 254"/>
            <p:cNvSpPr/>
            <p:nvPr/>
          </p:nvSpPr>
          <p:spPr>
            <a:xfrm flipV="1">
              <a:off x="1258825" y="169651"/>
              <a:ext cx="353765" cy="83151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5" name="Shape 255"/>
            <p:cNvSpPr/>
            <p:nvPr/>
          </p:nvSpPr>
          <p:spPr>
            <a:xfrm flipV="1">
              <a:off x="1258825" y="184160"/>
              <a:ext cx="720923" cy="81142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6" name="Shape 256"/>
            <p:cNvSpPr/>
            <p:nvPr/>
          </p:nvSpPr>
          <p:spPr>
            <a:xfrm flipV="1">
              <a:off x="1258825" y="380598"/>
              <a:ext cx="872696" cy="62056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7" name="Shape 257"/>
            <p:cNvSpPr/>
            <p:nvPr/>
          </p:nvSpPr>
          <p:spPr>
            <a:xfrm flipV="1">
              <a:off x="1258825" y="798028"/>
              <a:ext cx="746590" cy="20313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700" name="Shape 258"/>
            <p:cNvSpPr>
              <a:spLocks noChangeArrowheads="1"/>
            </p:cNvSpPr>
            <p:nvPr/>
          </p:nvSpPr>
          <p:spPr bwMode="auto">
            <a:xfrm>
              <a:off x="1177925" y="917575"/>
              <a:ext cx="142875" cy="141288"/>
            </a:xfrm>
            <a:prstGeom prst="ellipse">
              <a:avLst/>
            </a:prstGeom>
            <a:solidFill>
              <a:srgbClr val="FF955E"/>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sp>
          <p:nvSpPr>
            <p:cNvPr id="28701" name="Shape 259"/>
            <p:cNvSpPr>
              <a:spLocks/>
            </p:cNvSpPr>
            <p:nvPr/>
          </p:nvSpPr>
          <p:spPr bwMode="auto">
            <a:xfrm>
              <a:off x="207962" y="1006475"/>
              <a:ext cx="2097653" cy="32282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02" name="Shape 260"/>
            <p:cNvSpPr>
              <a:spLocks noChangeShapeType="1"/>
            </p:cNvSpPr>
            <p:nvPr/>
          </p:nvSpPr>
          <p:spPr bwMode="auto">
            <a:xfrm>
              <a:off x="207962" y="1006475"/>
              <a:ext cx="2092892" cy="0"/>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03" name="Shape 261"/>
            <p:cNvSpPr>
              <a:spLocks noChangeArrowheads="1"/>
            </p:cNvSpPr>
            <p:nvPr/>
          </p:nvSpPr>
          <p:spPr bwMode="auto">
            <a:xfrm>
              <a:off x="1182687" y="917575"/>
              <a:ext cx="141288" cy="141288"/>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sp>
          <p:nvSpPr>
            <p:cNvPr id="262" name="Shape 262"/>
            <p:cNvSpPr/>
            <p:nvPr/>
          </p:nvSpPr>
          <p:spPr>
            <a:xfrm>
              <a:off x="0" y="0"/>
              <a:ext cx="1009961" cy="796912"/>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grpSp>
      <p:grpSp>
        <p:nvGrpSpPr>
          <p:cNvPr id="28682" name="Group 269"/>
          <p:cNvGrpSpPr>
            <a:grpSpLocks/>
          </p:cNvGrpSpPr>
          <p:nvPr/>
        </p:nvGrpSpPr>
        <p:grpSpPr bwMode="auto">
          <a:xfrm>
            <a:off x="5156151" y="5589985"/>
            <a:ext cx="1945556" cy="792510"/>
            <a:chOff x="0" y="0"/>
            <a:chExt cx="1945326" cy="792803"/>
          </a:xfrm>
        </p:grpSpPr>
        <p:sp>
          <p:nvSpPr>
            <p:cNvPr id="264" name="Shape 264"/>
            <p:cNvSpPr/>
            <p:nvPr/>
          </p:nvSpPr>
          <p:spPr>
            <a:xfrm flipV="1">
              <a:off x="909605" y="3350"/>
              <a:ext cx="503351" cy="47791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688" name="Shape 265"/>
            <p:cNvSpPr>
              <a:spLocks/>
            </p:cNvSpPr>
            <p:nvPr/>
          </p:nvSpPr>
          <p:spPr bwMode="auto">
            <a:xfrm>
              <a:off x="0" y="493712"/>
              <a:ext cx="1945327" cy="29909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689" name="Shape 266"/>
            <p:cNvSpPr>
              <a:spLocks noChangeShapeType="1"/>
            </p:cNvSpPr>
            <p:nvPr/>
          </p:nvSpPr>
          <p:spPr bwMode="auto">
            <a:xfrm>
              <a:off x="0" y="493712"/>
              <a:ext cx="1942152" cy="1"/>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67" name="Shape 267"/>
            <p:cNvSpPr/>
            <p:nvPr/>
          </p:nvSpPr>
          <p:spPr>
            <a:xfrm>
              <a:off x="254466" y="0"/>
              <a:ext cx="526789" cy="398635"/>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691" name="Shape 268"/>
            <p:cNvSpPr>
              <a:spLocks noChangeArrowheads="1"/>
            </p:cNvSpPr>
            <p:nvPr/>
          </p:nvSpPr>
          <p:spPr bwMode="auto">
            <a:xfrm>
              <a:off x="850900" y="422275"/>
              <a:ext cx="130175" cy="130175"/>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grpSp>
      <p:grpSp>
        <p:nvGrpSpPr>
          <p:cNvPr id="273" name="Group 273"/>
          <p:cNvGrpSpPr>
            <a:grpSpLocks/>
          </p:cNvGrpSpPr>
          <p:nvPr/>
        </p:nvGrpSpPr>
        <p:grpSpPr bwMode="auto">
          <a:xfrm>
            <a:off x="2106663" y="331516"/>
            <a:ext cx="8103691" cy="1902023"/>
            <a:chOff x="0" y="0"/>
            <a:chExt cx="8104187" cy="1901825"/>
          </a:xfrm>
        </p:grpSpPr>
        <p:pic>
          <p:nvPicPr>
            <p:cNvPr id="28684" name="image.png"/>
            <p:cNvPicPr>
              <a:picLocks/>
            </p:cNvPicPr>
            <p:nvPr/>
          </p:nvPicPr>
          <p:blipFill>
            <a:blip r:embed="rId4">
              <a:extLst>
                <a:ext uri="{28A0092B-C50C-407E-A947-70E740481C1C}">
                  <a14:useLocalDpi xmlns:a14="http://schemas.microsoft.com/office/drawing/2010/main" val="0"/>
                </a:ext>
              </a:extLst>
            </a:blip>
            <a:srcRect l="51617" t="52737" b="5859"/>
            <a:stretch>
              <a:fillRect/>
            </a:stretch>
          </p:blipFill>
          <p:spPr bwMode="auto">
            <a:xfrm>
              <a:off x="2686050" y="0"/>
              <a:ext cx="274955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5" name="image.png"/>
            <p:cNvPicPr>
              <a:picLocks/>
            </p:cNvPicPr>
            <p:nvPr/>
          </p:nvPicPr>
          <p:blipFill>
            <a:blip r:embed="rId4">
              <a:extLst>
                <a:ext uri="{28A0092B-C50C-407E-A947-70E740481C1C}">
                  <a14:useLocalDpi xmlns:a14="http://schemas.microsoft.com/office/drawing/2010/main" val="0"/>
                </a:ext>
              </a:extLst>
            </a:blip>
            <a:srcRect r="51617" b="55667"/>
            <a:stretch>
              <a:fillRect/>
            </a:stretch>
          </p:blipFill>
          <p:spPr bwMode="auto">
            <a:xfrm>
              <a:off x="0" y="0"/>
              <a:ext cx="26003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6" name="image.png"/>
            <p:cNvPicPr>
              <a:picLocks/>
            </p:cNvPicPr>
            <p:nvPr/>
          </p:nvPicPr>
          <p:blipFill>
            <a:blip r:embed="rId4">
              <a:extLst>
                <a:ext uri="{28A0092B-C50C-407E-A947-70E740481C1C}">
                  <a14:useLocalDpi xmlns:a14="http://schemas.microsoft.com/office/drawing/2010/main" val="0"/>
                </a:ext>
              </a:extLst>
            </a:blip>
            <a:srcRect l="51617" b="55667"/>
            <a:stretch>
              <a:fillRect/>
            </a:stretch>
          </p:blipFill>
          <p:spPr bwMode="auto">
            <a:xfrm>
              <a:off x="5553075" y="0"/>
              <a:ext cx="255111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Tree>
    <p:extLst>
      <p:ext uri="{BB962C8B-B14F-4D97-AF65-F5344CB8AC3E}">
        <p14:creationId xmlns:p14="http://schemas.microsoft.com/office/powerpoint/2010/main" val="1722068424"/>
      </p:ext>
    </p:extLst>
  </p:cSld>
  <p:clrMapOvr>
    <a:masterClrMapping/>
  </p:clrMapOvr>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08" name="Shape 308"/>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sp>
        <p:nvSpPr>
          <p:cNvPr id="309" name="Shape 309"/>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lgn="l">
              <a:defRPr/>
            </a:pPr>
            <a:r>
              <a:rPr b="1" dirty="0">
                <a:solidFill>
                  <a:schemeClr val="bg1"/>
                </a:solidFill>
                <a:ea typeface="+mj-ea"/>
                <a:sym typeface="Calibri" charset="0"/>
              </a:rPr>
              <a:t>Ideal Diffuse Reflection</a:t>
            </a:r>
          </a:p>
        </p:txBody>
      </p:sp>
      <p:sp>
        <p:nvSpPr>
          <p:cNvPr id="310" name="Shape 310"/>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marL="825003" indent="-326554">
              <a:buFont typeface="Arial" charset="0"/>
              <a:buChar char="•"/>
              <a:defRPr/>
            </a:pPr>
            <a:r>
              <a:rPr dirty="0">
                <a:solidFill>
                  <a:schemeClr val="bg1"/>
                </a:solidFill>
                <a:ea typeface="+mn-ea"/>
                <a:sym typeface="Calibri" charset="0"/>
              </a:rPr>
              <a:t>Characteristic of multiple scattering materials</a:t>
            </a:r>
          </a:p>
          <a:p>
            <a:pPr marL="825003" indent="-326554">
              <a:buFont typeface="Arial" charset="0"/>
              <a:buChar char="•"/>
              <a:defRPr/>
            </a:pPr>
            <a:r>
              <a:rPr dirty="0">
                <a:solidFill>
                  <a:schemeClr val="bg1"/>
                </a:solidFill>
                <a:ea typeface="+mn-ea"/>
                <a:sym typeface="Calibri" charset="0"/>
              </a:rPr>
              <a:t>An idealization but reasonable for matte surfaces</a:t>
            </a:r>
          </a:p>
          <a:p>
            <a:pPr marL="498449" indent="0">
              <a:buNone/>
              <a:defRPr/>
            </a:pPr>
            <a:endParaRPr dirty="0">
              <a:solidFill>
                <a:schemeClr val="bg1"/>
              </a:solidFill>
              <a:ea typeface="+mn-ea"/>
              <a:sym typeface="Calibri" charset="0"/>
            </a:endParaRPr>
          </a:p>
        </p:txBody>
      </p:sp>
      <p:pic>
        <p:nvPicPr>
          <p:cNvPr id="30725" name="threespheres.png"/>
          <p:cNvPicPr>
            <a:picLocks/>
          </p:cNvPicPr>
          <p:nvPr/>
        </p:nvPicPr>
        <p:blipFill>
          <a:blip r:embed="rId2">
            <a:extLst>
              <a:ext uri="{28A0092B-C50C-407E-A947-70E740481C1C}">
                <a14:useLocalDpi xmlns:a14="http://schemas.microsoft.com/office/drawing/2010/main" val="0"/>
              </a:ext>
            </a:extLst>
          </a:blip>
          <a:srcRect l="4498" t="14999" r="61501" b="17999"/>
          <a:stretch>
            <a:fillRect/>
          </a:stretch>
        </p:blipFill>
        <p:spPr bwMode="auto">
          <a:xfrm>
            <a:off x="5246564" y="4454799"/>
            <a:ext cx="1726778" cy="170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2" name="Shape 312"/>
          <p:cNvSpPr/>
          <p:nvPr/>
        </p:nvSpPr>
        <p:spPr>
          <a:xfrm flipH="1">
            <a:off x="6106048" y="4564187"/>
            <a:ext cx="3944689" cy="670842"/>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13" name="Shape 313"/>
          <p:cNvSpPr/>
          <p:nvPr/>
        </p:nvSpPr>
        <p:spPr>
          <a:xfrm flipH="1" flipV="1">
            <a:off x="6106048" y="5364511"/>
            <a:ext cx="3944689" cy="1180951"/>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0728" name="Shape 314"/>
          <p:cNvSpPr>
            <a:spLocks noChangeArrowheads="1"/>
          </p:cNvSpPr>
          <p:nvPr/>
        </p:nvSpPr>
        <p:spPr bwMode="auto">
          <a:xfrm>
            <a:off x="5973218" y="5235030"/>
            <a:ext cx="132829" cy="129480"/>
          </a:xfrm>
          <a:prstGeom prst="rect">
            <a:avLst/>
          </a:prstGeom>
          <a:noFill/>
          <a:ln w="6350">
            <a:solidFill>
              <a:srgbClr val="FFFFFF"/>
            </a:solidFill>
            <a:miter lim="400000"/>
            <a:headEnd/>
            <a:tailEnd/>
          </a:ln>
          <a:extLst>
            <a:ext uri="{909E8E84-426E-40DD-AFC4-6F175D3DCCD1}">
              <a14:hiddenFill xmlns:a14="http://schemas.microsoft.com/office/drawing/2010/main">
                <a:solidFill>
                  <a:srgbClr val="FFFFFF"/>
                </a:solidFill>
              </a14:hiddenFill>
            </a:ext>
          </a:extLst>
        </p:spPr>
        <p:txBody>
          <a:bodyPr lIns="50799" tIns="50799" rIns="50799" bIns="5079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pic>
        <p:nvPicPr>
          <p:cNvPr id="30729" name="image.png"/>
          <p:cNvPicPr>
            <a:picLocks/>
          </p:cNvPicPr>
          <p:nvPr/>
        </p:nvPicPr>
        <p:blipFill>
          <a:blip r:embed="rId3">
            <a:extLst>
              <a:ext uri="{28A0092B-C50C-407E-A947-70E740481C1C}">
                <a14:useLocalDpi xmlns:a14="http://schemas.microsoft.com/office/drawing/2010/main" val="0"/>
              </a:ext>
            </a:extLst>
          </a:blip>
          <a:srcRect r="51617" b="55667"/>
          <a:stretch>
            <a:fillRect/>
          </a:stretch>
        </p:blipFill>
        <p:spPr bwMode="auto">
          <a:xfrm>
            <a:off x="7367366" y="4554141"/>
            <a:ext cx="2706811" cy="198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6" name="Shape 316"/>
          <p:cNvSpPr/>
          <p:nvPr/>
        </p:nvSpPr>
        <p:spPr>
          <a:xfrm flipV="1">
            <a:off x="5973217" y="4556375"/>
            <a:ext cx="1396380" cy="663029"/>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17" name="Shape 317"/>
          <p:cNvSpPr/>
          <p:nvPr/>
        </p:nvSpPr>
        <p:spPr>
          <a:xfrm>
            <a:off x="5973217" y="5364511"/>
            <a:ext cx="1388566" cy="1166441"/>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Tree>
    <p:extLst>
      <p:ext uri="{BB962C8B-B14F-4D97-AF65-F5344CB8AC3E}">
        <p14:creationId xmlns:p14="http://schemas.microsoft.com/office/powerpoint/2010/main" val="2555280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609600" y="274638"/>
            <a:ext cx="10972800" cy="1143000"/>
          </a:xfrm>
        </p:spPr>
        <p:txBody>
          <a:bodyPr/>
          <a:lstStyle/>
          <a:p>
            <a:r>
              <a:rPr lang="en-US">
                <a:sym typeface="Calibri" charset="0"/>
              </a:rPr>
              <a:t>Lambertian Reflectance</a:t>
            </a:r>
          </a:p>
        </p:txBody>
      </p:sp>
      <p:sp>
        <p:nvSpPr>
          <p:cNvPr id="13314" name="Rectangle 2"/>
          <p:cNvSpPr>
            <a:spLocks/>
          </p:cNvSpPr>
          <p:nvPr/>
        </p:nvSpPr>
        <p:spPr bwMode="auto">
          <a:xfrm>
            <a:off x="1393527" y="4065241"/>
            <a:ext cx="9181708" cy="15578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spAutoFit/>
          </a:bodyPr>
          <a:lstStyle/>
          <a:p>
            <a:pPr marL="296902" indent="-296902" defTabSz="410751" fontAlgn="base" hangingPunct="0">
              <a:spcBef>
                <a:spcPct val="0"/>
              </a:spcBef>
              <a:spcAft>
                <a:spcPct val="0"/>
              </a:spcAft>
              <a:buSzPct val="100000"/>
              <a:buFontTx/>
              <a:buAutoNum type="arabicPeriod"/>
              <a:defRPr/>
            </a:pPr>
            <a:r>
              <a:rPr lang="en-US" sz="2531" dirty="0">
                <a:solidFill>
                  <a:srgbClr val="000000"/>
                </a:solidFill>
                <a:latin typeface="+mj-lt"/>
                <a:ea typeface="ＭＳ Ｐゴシック" charset="0"/>
                <a:cs typeface="Calibri"/>
                <a:sym typeface="Calibri" charset="0"/>
              </a:rPr>
              <a:t>Reflected energy is proportional to cosine of angle between L and N </a:t>
            </a:r>
            <a:r>
              <a:rPr lang="en-US" sz="2531" b="1" dirty="0">
                <a:solidFill>
                  <a:srgbClr val="000000"/>
                </a:solidFill>
                <a:latin typeface="+mj-lt"/>
                <a:ea typeface="ＭＳ Ｐゴシック" charset="0"/>
                <a:cs typeface="Calibri"/>
                <a:sym typeface="Calibri" charset="0"/>
              </a:rPr>
              <a:t>(incoming)</a:t>
            </a:r>
            <a:endParaRPr lang="en-US" sz="2531" dirty="0">
              <a:solidFill>
                <a:srgbClr val="000000"/>
              </a:solidFill>
              <a:latin typeface="+mj-lt"/>
              <a:ea typeface="ＭＳ Ｐゴシック" charset="0"/>
              <a:cs typeface="Calibri"/>
              <a:sym typeface="Calibri" charset="0"/>
            </a:endParaRPr>
          </a:p>
          <a:p>
            <a:pPr marL="296902" indent="-296902" defTabSz="410751" fontAlgn="base" hangingPunct="0">
              <a:spcBef>
                <a:spcPct val="0"/>
              </a:spcBef>
              <a:spcAft>
                <a:spcPct val="0"/>
              </a:spcAft>
              <a:defRPr/>
            </a:pPr>
            <a:endParaRPr lang="en-US" sz="2531" dirty="0">
              <a:solidFill>
                <a:srgbClr val="000000"/>
              </a:solidFill>
              <a:latin typeface="+mj-lt"/>
              <a:ea typeface="ＭＳ Ｐゴシック" charset="0"/>
              <a:cs typeface="Calibri"/>
              <a:sym typeface="Calibri" charset="0"/>
            </a:endParaRPr>
          </a:p>
          <a:p>
            <a:pPr marL="296902" indent="-296902" defTabSz="410751" fontAlgn="base" hangingPunct="0">
              <a:spcBef>
                <a:spcPct val="0"/>
              </a:spcBef>
              <a:spcAft>
                <a:spcPct val="0"/>
              </a:spcAft>
              <a:buSzPct val="100000"/>
              <a:buFontTx/>
              <a:buAutoNum type="arabicPeriod" startAt="2"/>
              <a:defRPr/>
            </a:pPr>
            <a:r>
              <a:rPr lang="en-US" sz="2531" dirty="0">
                <a:solidFill>
                  <a:srgbClr val="000000"/>
                </a:solidFill>
                <a:latin typeface="+mj-lt"/>
                <a:ea typeface="ＭＳ Ｐゴシック" charset="0"/>
                <a:cs typeface="Calibri"/>
                <a:sym typeface="Calibri" charset="0"/>
              </a:rPr>
              <a:t>Measured intensity is viewpoint-independent </a:t>
            </a:r>
            <a:r>
              <a:rPr lang="en-US" sz="2531" b="1" dirty="0">
                <a:solidFill>
                  <a:srgbClr val="000000"/>
                </a:solidFill>
                <a:latin typeface="+mj-lt"/>
                <a:ea typeface="ＭＳ Ｐゴシック" charset="0"/>
                <a:cs typeface="Calibri"/>
                <a:sym typeface="Calibri" charset="0"/>
              </a:rPr>
              <a:t>(outgoing)</a:t>
            </a:r>
            <a:endParaRPr lang="en-US" sz="1266" dirty="0">
              <a:solidFill>
                <a:srgbClr val="000000"/>
              </a:solidFill>
              <a:latin typeface="+mj-lt"/>
              <a:ea typeface="ＭＳ Ｐゴシック" charset="0"/>
              <a:cs typeface="Helvetica Light" charset="0"/>
              <a:sym typeface="Helvetica Light" charset="0"/>
            </a:endParaRPr>
          </a:p>
        </p:txBody>
      </p:sp>
      <p:pic>
        <p:nvPicPr>
          <p:cNvPr id="13315"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385" y="1417589"/>
            <a:ext cx="2928938"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3316" name="Picture 4" descr="Diffuse_reflec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5191" y="1545953"/>
            <a:ext cx="2330648" cy="18841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317" name="AutoShape 5"/>
          <p:cNvSpPr>
            <a:spLocks/>
          </p:cNvSpPr>
          <p:nvPr/>
        </p:nvSpPr>
        <p:spPr bwMode="auto">
          <a:xfrm>
            <a:off x="3475138" y="2832944"/>
            <a:ext cx="663029" cy="664146"/>
          </a:xfrm>
          <a:custGeom>
            <a:avLst/>
            <a:gdLst>
              <a:gd name="T0" fmla="*/ 471464 w 19679"/>
              <a:gd name="T1" fmla="*/ 518384 h 19679"/>
              <a:gd name="T2" fmla="*/ 471464 w 19679"/>
              <a:gd name="T3" fmla="*/ 518384 h 19679"/>
              <a:gd name="T4" fmla="*/ 471464 w 19679"/>
              <a:gd name="T5" fmla="*/ 518384 h 19679"/>
              <a:gd name="T6" fmla="*/ 471464 w 19679"/>
              <a:gd name="T7" fmla="*/ 51838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Tree>
    <p:extLst>
      <p:ext uri="{BB962C8B-B14F-4D97-AF65-F5344CB8AC3E}">
        <p14:creationId xmlns:p14="http://schemas.microsoft.com/office/powerpoint/2010/main" val="1812800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34818" name="Group 2"/>
          <p:cNvGrpSpPr>
            <a:grpSpLocks/>
          </p:cNvGrpSpPr>
          <p:nvPr/>
        </p:nvGrpSpPr>
        <p:grpSpPr bwMode="auto">
          <a:xfrm>
            <a:off x="4276577" y="2386460"/>
            <a:ext cx="2925589" cy="3549551"/>
            <a:chOff x="-1" y="-67936"/>
            <a:chExt cx="4160030" cy="5048867"/>
          </a:xfrm>
        </p:grpSpPr>
        <p:grpSp>
          <p:nvGrpSpPr>
            <p:cNvPr id="34820" name="Group 3"/>
            <p:cNvGrpSpPr>
              <a:grpSpLocks/>
            </p:cNvGrpSpPr>
            <p:nvPr/>
          </p:nvGrpSpPr>
          <p:grpSpPr bwMode="auto">
            <a:xfrm>
              <a:off x="4160028" y="-67936"/>
              <a:ext cx="1" cy="5048867"/>
              <a:chOff x="-1" y="-1"/>
              <a:chExt cx="2" cy="5048867"/>
            </a:xfrm>
          </p:grpSpPr>
          <p:sp>
            <p:nvSpPr>
              <p:cNvPr id="2" name="Line 4"/>
              <p:cNvSpPr>
                <a:spLocks noChangeShapeType="1"/>
              </p:cNvSpPr>
              <p:nvPr/>
            </p:nvSpPr>
            <p:spPr bwMode="auto">
              <a:xfrm flipV="1">
                <a:off x="1" y="3361148"/>
                <a:ext cx="0" cy="1687718"/>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1" name="Line 5"/>
              <p:cNvSpPr>
                <a:spLocks noChangeShapeType="1"/>
              </p:cNvSpPr>
              <p:nvPr/>
            </p:nvSpPr>
            <p:spPr bwMode="auto">
              <a:xfrm flipV="1">
                <a:off x="1" y="1679779"/>
                <a:ext cx="0" cy="1689306"/>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2" name="Line 6"/>
              <p:cNvSpPr>
                <a:spLocks noChangeShapeType="1"/>
              </p:cNvSpPr>
              <p:nvPr/>
            </p:nvSpPr>
            <p:spPr bwMode="auto">
              <a:xfrm flipV="1">
                <a:off x="1" y="-1"/>
                <a:ext cx="0" cy="1687719"/>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14343" name="Line 7"/>
            <p:cNvSpPr>
              <a:spLocks noChangeShapeType="1"/>
            </p:cNvSpPr>
            <p:nvPr/>
          </p:nvSpPr>
          <p:spPr bwMode="auto">
            <a:xfrm>
              <a:off x="-1" y="2313605"/>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4" name="Line 8"/>
            <p:cNvSpPr>
              <a:spLocks noChangeShapeType="1"/>
            </p:cNvSpPr>
            <p:nvPr/>
          </p:nvSpPr>
          <p:spPr bwMode="auto">
            <a:xfrm>
              <a:off x="-1" y="2612092"/>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5" name="Line 9"/>
            <p:cNvSpPr>
              <a:spLocks noChangeShapeType="1"/>
            </p:cNvSpPr>
            <p:nvPr/>
          </p:nvSpPr>
          <p:spPr bwMode="auto">
            <a:xfrm>
              <a:off x="-1" y="1716632"/>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6" name="Line 10"/>
            <p:cNvSpPr>
              <a:spLocks noChangeShapeType="1"/>
            </p:cNvSpPr>
            <p:nvPr/>
          </p:nvSpPr>
          <p:spPr bwMode="auto">
            <a:xfrm>
              <a:off x="-1" y="2015119"/>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7" name="Line 11"/>
            <p:cNvSpPr>
              <a:spLocks noChangeShapeType="1"/>
            </p:cNvSpPr>
            <p:nvPr/>
          </p:nvSpPr>
          <p:spPr bwMode="auto">
            <a:xfrm>
              <a:off x="-1" y="3509139"/>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8" name="Line 12"/>
            <p:cNvSpPr>
              <a:spLocks noChangeShapeType="1"/>
            </p:cNvSpPr>
            <p:nvPr/>
          </p:nvSpPr>
          <p:spPr bwMode="auto">
            <a:xfrm>
              <a:off x="-1" y="3807626"/>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9" name="Line 13"/>
            <p:cNvSpPr>
              <a:spLocks noChangeShapeType="1"/>
            </p:cNvSpPr>
            <p:nvPr/>
          </p:nvSpPr>
          <p:spPr bwMode="auto">
            <a:xfrm>
              <a:off x="-1" y="2912166"/>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0" name="Line 14"/>
            <p:cNvSpPr>
              <a:spLocks noChangeShapeType="1"/>
            </p:cNvSpPr>
            <p:nvPr/>
          </p:nvSpPr>
          <p:spPr bwMode="auto">
            <a:xfrm>
              <a:off x="-1" y="3210653"/>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1" name="Line 15"/>
            <p:cNvSpPr>
              <a:spLocks noChangeShapeType="1"/>
            </p:cNvSpPr>
            <p:nvPr/>
          </p:nvSpPr>
          <p:spPr bwMode="auto">
            <a:xfrm>
              <a:off x="-1" y="1119659"/>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2" name="Line 16"/>
            <p:cNvSpPr>
              <a:spLocks noChangeShapeType="1"/>
            </p:cNvSpPr>
            <p:nvPr/>
          </p:nvSpPr>
          <p:spPr bwMode="auto">
            <a:xfrm>
              <a:off x="-1" y="1418146"/>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Tree>
    <p:extLst>
      <p:ext uri="{BB962C8B-B14F-4D97-AF65-F5344CB8AC3E}">
        <p14:creationId xmlns:p14="http://schemas.microsoft.com/office/powerpoint/2010/main" val="1091525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19" name="Group 1">
            <a:extLst>
              <a:ext uri="{FF2B5EF4-FFF2-40B4-BE49-F238E27FC236}">
                <a16:creationId xmlns:a16="http://schemas.microsoft.com/office/drawing/2014/main" id="{9CD10C39-8342-4D72-B7C3-E11091C3F1A1}"/>
              </a:ext>
            </a:extLst>
          </p:cNvPr>
          <p:cNvGrpSpPr>
            <a:grpSpLocks/>
          </p:cNvGrpSpPr>
          <p:nvPr/>
        </p:nvGrpSpPr>
        <p:grpSpPr bwMode="auto">
          <a:xfrm>
            <a:off x="4274345" y="2801689"/>
            <a:ext cx="4066357" cy="2719090"/>
            <a:chOff x="-1" y="522669"/>
            <a:chExt cx="5782704" cy="3867657"/>
          </a:xfrm>
        </p:grpSpPr>
        <p:grpSp>
          <p:nvGrpSpPr>
            <p:cNvPr id="20" name="Group 2">
              <a:extLst>
                <a:ext uri="{FF2B5EF4-FFF2-40B4-BE49-F238E27FC236}">
                  <a16:creationId xmlns:a16="http://schemas.microsoft.com/office/drawing/2014/main" id="{58BC34FA-4B64-49A6-AD6C-39A304342F91}"/>
                </a:ext>
              </a:extLst>
            </p:cNvPr>
            <p:cNvGrpSpPr>
              <a:grpSpLocks/>
            </p:cNvGrpSpPr>
            <p:nvPr/>
          </p:nvGrpSpPr>
          <p:grpSpPr bwMode="auto">
            <a:xfrm rot="2400000">
              <a:off x="4160028" y="-67936"/>
              <a:ext cx="1" cy="5048867"/>
              <a:chOff x="-1" y="-1"/>
              <a:chExt cx="2" cy="5048867"/>
            </a:xfrm>
          </p:grpSpPr>
          <p:sp>
            <p:nvSpPr>
              <p:cNvPr id="31" name="Line 3">
                <a:extLst>
                  <a:ext uri="{FF2B5EF4-FFF2-40B4-BE49-F238E27FC236}">
                    <a16:creationId xmlns:a16="http://schemas.microsoft.com/office/drawing/2014/main" id="{6885F8C7-26D9-4065-B636-69030E3B71A1}"/>
                  </a:ext>
                </a:extLst>
              </p:cNvPr>
              <p:cNvSpPr>
                <a:spLocks noChangeShapeType="1"/>
              </p:cNvSpPr>
              <p:nvPr/>
            </p:nvSpPr>
            <p:spPr bwMode="auto">
              <a:xfrm flipV="1">
                <a:off x="-1590" y="3361081"/>
                <a:ext cx="0" cy="1687733"/>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2" name="Line 4">
                <a:extLst>
                  <a:ext uri="{FF2B5EF4-FFF2-40B4-BE49-F238E27FC236}">
                    <a16:creationId xmlns:a16="http://schemas.microsoft.com/office/drawing/2014/main" id="{B376D3B7-EF2D-4FA5-80B2-F58762A68CDA}"/>
                  </a:ext>
                </a:extLst>
              </p:cNvPr>
              <p:cNvSpPr>
                <a:spLocks noChangeShapeType="1"/>
              </p:cNvSpPr>
              <p:nvPr/>
            </p:nvSpPr>
            <p:spPr bwMode="auto">
              <a:xfrm flipV="1">
                <a:off x="623" y="1679511"/>
                <a:ext cx="0" cy="1689322"/>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3" name="Line 5">
                <a:extLst>
                  <a:ext uri="{FF2B5EF4-FFF2-40B4-BE49-F238E27FC236}">
                    <a16:creationId xmlns:a16="http://schemas.microsoft.com/office/drawing/2014/main" id="{8EC9A7B3-CCC0-4C97-AE3C-16AA43298BE2}"/>
                  </a:ext>
                </a:extLst>
              </p:cNvPr>
              <p:cNvSpPr>
                <a:spLocks noChangeShapeType="1"/>
              </p:cNvSpPr>
              <p:nvPr/>
            </p:nvSpPr>
            <p:spPr bwMode="auto">
              <a:xfrm flipV="1">
                <a:off x="-1637" y="-666"/>
                <a:ext cx="0" cy="1687733"/>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21" name="Line 6">
              <a:extLst>
                <a:ext uri="{FF2B5EF4-FFF2-40B4-BE49-F238E27FC236}">
                  <a16:creationId xmlns:a16="http://schemas.microsoft.com/office/drawing/2014/main" id="{D89D0B5C-8E0B-4876-AFCB-A7294C872A7A}"/>
                </a:ext>
              </a:extLst>
            </p:cNvPr>
            <p:cNvSpPr>
              <a:spLocks noChangeShapeType="1"/>
            </p:cNvSpPr>
            <p:nvPr/>
          </p:nvSpPr>
          <p:spPr bwMode="auto">
            <a:xfrm>
              <a:off x="-1" y="2313604"/>
              <a:ext cx="4230279"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2" name="Line 7">
              <a:extLst>
                <a:ext uri="{FF2B5EF4-FFF2-40B4-BE49-F238E27FC236}">
                  <a16:creationId xmlns:a16="http://schemas.microsoft.com/office/drawing/2014/main" id="{4676544B-EFCA-4115-A903-6EFC88479544}"/>
                </a:ext>
              </a:extLst>
            </p:cNvPr>
            <p:cNvSpPr>
              <a:spLocks noChangeShapeType="1"/>
            </p:cNvSpPr>
            <p:nvPr/>
          </p:nvSpPr>
          <p:spPr bwMode="auto">
            <a:xfrm>
              <a:off x="-1" y="2612093"/>
              <a:ext cx="3979478"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3" name="Line 8">
              <a:extLst>
                <a:ext uri="{FF2B5EF4-FFF2-40B4-BE49-F238E27FC236}">
                  <a16:creationId xmlns:a16="http://schemas.microsoft.com/office/drawing/2014/main" id="{87F21D8F-E17B-4343-AB27-77C2169465D4}"/>
                </a:ext>
              </a:extLst>
            </p:cNvPr>
            <p:cNvSpPr>
              <a:spLocks noChangeShapeType="1"/>
            </p:cNvSpPr>
            <p:nvPr/>
          </p:nvSpPr>
          <p:spPr bwMode="auto">
            <a:xfrm>
              <a:off x="-1" y="1716626"/>
              <a:ext cx="473981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4" name="Line 9">
              <a:extLst>
                <a:ext uri="{FF2B5EF4-FFF2-40B4-BE49-F238E27FC236}">
                  <a16:creationId xmlns:a16="http://schemas.microsoft.com/office/drawing/2014/main" id="{F7FE8769-09D8-481A-90DE-2103E70561AB}"/>
                </a:ext>
              </a:extLst>
            </p:cNvPr>
            <p:cNvSpPr>
              <a:spLocks noChangeShapeType="1"/>
            </p:cNvSpPr>
            <p:nvPr/>
          </p:nvSpPr>
          <p:spPr bwMode="auto">
            <a:xfrm>
              <a:off x="-1" y="2015115"/>
              <a:ext cx="4485841"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5" name="Line 10">
              <a:extLst>
                <a:ext uri="{FF2B5EF4-FFF2-40B4-BE49-F238E27FC236}">
                  <a16:creationId xmlns:a16="http://schemas.microsoft.com/office/drawing/2014/main" id="{5B6E436B-F380-4AEC-9691-52B70AF44002}"/>
                </a:ext>
              </a:extLst>
            </p:cNvPr>
            <p:cNvSpPr>
              <a:spLocks noChangeShapeType="1"/>
            </p:cNvSpPr>
            <p:nvPr/>
          </p:nvSpPr>
          <p:spPr bwMode="auto">
            <a:xfrm>
              <a:off x="-1" y="3509148"/>
              <a:ext cx="324136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6" name="Line 11">
              <a:extLst>
                <a:ext uri="{FF2B5EF4-FFF2-40B4-BE49-F238E27FC236}">
                  <a16:creationId xmlns:a16="http://schemas.microsoft.com/office/drawing/2014/main" id="{19EB0E5B-9D65-4A32-BCAC-BF71C193B153}"/>
                </a:ext>
              </a:extLst>
            </p:cNvPr>
            <p:cNvSpPr>
              <a:spLocks noChangeShapeType="1"/>
            </p:cNvSpPr>
            <p:nvPr/>
          </p:nvSpPr>
          <p:spPr bwMode="auto">
            <a:xfrm>
              <a:off x="-1" y="3807638"/>
              <a:ext cx="298103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7" name="Line 12">
              <a:extLst>
                <a:ext uri="{FF2B5EF4-FFF2-40B4-BE49-F238E27FC236}">
                  <a16:creationId xmlns:a16="http://schemas.microsoft.com/office/drawing/2014/main" id="{B8591A12-952B-4CEA-9E40-46234CA847C4}"/>
                </a:ext>
              </a:extLst>
            </p:cNvPr>
            <p:cNvSpPr>
              <a:spLocks noChangeShapeType="1"/>
            </p:cNvSpPr>
            <p:nvPr/>
          </p:nvSpPr>
          <p:spPr bwMode="auto">
            <a:xfrm>
              <a:off x="-1" y="2912170"/>
              <a:ext cx="3742963"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8" name="Line 13">
              <a:extLst>
                <a:ext uri="{FF2B5EF4-FFF2-40B4-BE49-F238E27FC236}">
                  <a16:creationId xmlns:a16="http://schemas.microsoft.com/office/drawing/2014/main" id="{118B0087-1E24-49AF-8379-6CFE78427B40}"/>
                </a:ext>
              </a:extLst>
            </p:cNvPr>
            <p:cNvSpPr>
              <a:spLocks noChangeShapeType="1"/>
            </p:cNvSpPr>
            <p:nvPr/>
          </p:nvSpPr>
          <p:spPr bwMode="auto">
            <a:xfrm>
              <a:off x="-1" y="3210659"/>
              <a:ext cx="34715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9" name="Line 14">
              <a:extLst>
                <a:ext uri="{FF2B5EF4-FFF2-40B4-BE49-F238E27FC236}">
                  <a16:creationId xmlns:a16="http://schemas.microsoft.com/office/drawing/2014/main" id="{7D546307-7093-4AAC-BF82-14E5838FAC57}"/>
                </a:ext>
              </a:extLst>
            </p:cNvPr>
            <p:cNvSpPr>
              <a:spLocks noChangeShapeType="1"/>
            </p:cNvSpPr>
            <p:nvPr/>
          </p:nvSpPr>
          <p:spPr bwMode="auto">
            <a:xfrm>
              <a:off x="-1" y="1119647"/>
              <a:ext cx="521284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0" name="Line 15">
              <a:extLst>
                <a:ext uri="{FF2B5EF4-FFF2-40B4-BE49-F238E27FC236}">
                  <a16:creationId xmlns:a16="http://schemas.microsoft.com/office/drawing/2014/main" id="{0C68EB8E-016D-475A-BCB1-A2EAED51F32E}"/>
                </a:ext>
              </a:extLst>
            </p:cNvPr>
            <p:cNvSpPr>
              <a:spLocks noChangeShapeType="1"/>
            </p:cNvSpPr>
            <p:nvPr/>
          </p:nvSpPr>
          <p:spPr bwMode="auto">
            <a:xfrm>
              <a:off x="-1" y="1418136"/>
              <a:ext cx="4989031"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Tree>
    <p:extLst>
      <p:ext uri="{BB962C8B-B14F-4D97-AF65-F5344CB8AC3E}">
        <p14:creationId xmlns:p14="http://schemas.microsoft.com/office/powerpoint/2010/main" val="526335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19" name="Group 1">
            <a:extLst>
              <a:ext uri="{FF2B5EF4-FFF2-40B4-BE49-F238E27FC236}">
                <a16:creationId xmlns:a16="http://schemas.microsoft.com/office/drawing/2014/main" id="{D2C88EC4-32F3-465F-A96E-5FB0537D8E8C}"/>
              </a:ext>
            </a:extLst>
          </p:cNvPr>
          <p:cNvGrpSpPr>
            <a:grpSpLocks/>
          </p:cNvGrpSpPr>
          <p:nvPr/>
        </p:nvGrpSpPr>
        <p:grpSpPr bwMode="auto">
          <a:xfrm>
            <a:off x="4288855" y="3215806"/>
            <a:ext cx="4617764" cy="1890861"/>
            <a:chOff x="-1" y="1119223"/>
            <a:chExt cx="6567424" cy="2688495"/>
          </a:xfrm>
        </p:grpSpPr>
        <p:grpSp>
          <p:nvGrpSpPr>
            <p:cNvPr id="20" name="Group 2">
              <a:extLst>
                <a:ext uri="{FF2B5EF4-FFF2-40B4-BE49-F238E27FC236}">
                  <a16:creationId xmlns:a16="http://schemas.microsoft.com/office/drawing/2014/main" id="{4EBCD0CB-110C-4034-8A04-84BBCB89D245}"/>
                </a:ext>
              </a:extLst>
            </p:cNvPr>
            <p:cNvGrpSpPr>
              <a:grpSpLocks/>
            </p:cNvGrpSpPr>
            <p:nvPr/>
          </p:nvGrpSpPr>
          <p:grpSpPr bwMode="auto">
            <a:xfrm rot="4200000">
              <a:off x="4160028" y="-67936"/>
              <a:ext cx="1" cy="5048867"/>
              <a:chOff x="-1" y="-1"/>
              <a:chExt cx="2" cy="5048867"/>
            </a:xfrm>
          </p:grpSpPr>
          <p:sp>
            <p:nvSpPr>
              <p:cNvPr id="31" name="Line 3">
                <a:extLst>
                  <a:ext uri="{FF2B5EF4-FFF2-40B4-BE49-F238E27FC236}">
                    <a16:creationId xmlns:a16="http://schemas.microsoft.com/office/drawing/2014/main" id="{B204D0A9-E697-4F30-AC0B-763F177A7FA6}"/>
                  </a:ext>
                </a:extLst>
              </p:cNvPr>
              <p:cNvSpPr>
                <a:spLocks noChangeShapeType="1"/>
              </p:cNvSpPr>
              <p:nvPr/>
            </p:nvSpPr>
            <p:spPr bwMode="auto">
              <a:xfrm flipV="1">
                <a:off x="-1732" y="3359677"/>
                <a:ext cx="0" cy="1689084"/>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2" name="Line 4">
                <a:extLst>
                  <a:ext uri="{FF2B5EF4-FFF2-40B4-BE49-F238E27FC236}">
                    <a16:creationId xmlns:a16="http://schemas.microsoft.com/office/drawing/2014/main" id="{CE5C8906-7AD5-43BB-B055-6A2A9B73EFD0}"/>
                  </a:ext>
                </a:extLst>
              </p:cNvPr>
              <p:cNvSpPr>
                <a:spLocks noChangeShapeType="1"/>
              </p:cNvSpPr>
              <p:nvPr/>
            </p:nvSpPr>
            <p:spPr bwMode="auto">
              <a:xfrm flipV="1">
                <a:off x="1155" y="1680921"/>
                <a:ext cx="0" cy="1687497"/>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3" name="Line 5">
                <a:extLst>
                  <a:ext uri="{FF2B5EF4-FFF2-40B4-BE49-F238E27FC236}">
                    <a16:creationId xmlns:a16="http://schemas.microsoft.com/office/drawing/2014/main" id="{15FA3C2A-EA51-46F9-B425-883A957681A5}"/>
                  </a:ext>
                </a:extLst>
              </p:cNvPr>
              <p:cNvSpPr>
                <a:spLocks noChangeShapeType="1"/>
              </p:cNvSpPr>
              <p:nvPr/>
            </p:nvSpPr>
            <p:spPr bwMode="auto">
              <a:xfrm flipV="1">
                <a:off x="-1648" y="-5525"/>
                <a:ext cx="0" cy="1689084"/>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21" name="Line 6">
              <a:extLst>
                <a:ext uri="{FF2B5EF4-FFF2-40B4-BE49-F238E27FC236}">
                  <a16:creationId xmlns:a16="http://schemas.microsoft.com/office/drawing/2014/main" id="{01D33181-65FA-4C97-88C7-4A7BB4EA0982}"/>
                </a:ext>
              </a:extLst>
            </p:cNvPr>
            <p:cNvSpPr>
              <a:spLocks noChangeShapeType="1"/>
            </p:cNvSpPr>
            <p:nvPr/>
          </p:nvSpPr>
          <p:spPr bwMode="auto">
            <a:xfrm>
              <a:off x="-1" y="2314286"/>
              <a:ext cx="4421145"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2" name="Line 7">
              <a:extLst>
                <a:ext uri="{FF2B5EF4-FFF2-40B4-BE49-F238E27FC236}">
                  <a16:creationId xmlns:a16="http://schemas.microsoft.com/office/drawing/2014/main" id="{C301F450-8089-48B8-8C81-E8746F377CAC}"/>
                </a:ext>
              </a:extLst>
            </p:cNvPr>
            <p:cNvSpPr>
              <a:spLocks noChangeShapeType="1"/>
            </p:cNvSpPr>
            <p:nvPr/>
          </p:nvSpPr>
          <p:spPr bwMode="auto">
            <a:xfrm>
              <a:off x="-1" y="2612654"/>
              <a:ext cx="3586128"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3" name="Line 8">
              <a:extLst>
                <a:ext uri="{FF2B5EF4-FFF2-40B4-BE49-F238E27FC236}">
                  <a16:creationId xmlns:a16="http://schemas.microsoft.com/office/drawing/2014/main" id="{EC5B07EE-AC4B-4D94-8728-CA2E18E20D63}"/>
                </a:ext>
              </a:extLst>
            </p:cNvPr>
            <p:cNvSpPr>
              <a:spLocks noChangeShapeType="1"/>
            </p:cNvSpPr>
            <p:nvPr/>
          </p:nvSpPr>
          <p:spPr bwMode="auto">
            <a:xfrm>
              <a:off x="-1" y="1715961"/>
              <a:ext cx="608959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4" name="Line 9">
              <a:extLst>
                <a:ext uri="{FF2B5EF4-FFF2-40B4-BE49-F238E27FC236}">
                  <a16:creationId xmlns:a16="http://schemas.microsoft.com/office/drawing/2014/main" id="{72BE24B9-D6EC-424F-8F54-7A56ABA17C69}"/>
                </a:ext>
              </a:extLst>
            </p:cNvPr>
            <p:cNvSpPr>
              <a:spLocks noChangeShapeType="1"/>
            </p:cNvSpPr>
            <p:nvPr/>
          </p:nvSpPr>
          <p:spPr bwMode="auto">
            <a:xfrm>
              <a:off x="-1" y="2015917"/>
              <a:ext cx="523076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5" name="Line 10">
              <a:extLst>
                <a:ext uri="{FF2B5EF4-FFF2-40B4-BE49-F238E27FC236}">
                  <a16:creationId xmlns:a16="http://schemas.microsoft.com/office/drawing/2014/main" id="{9BE65895-B15E-4E65-96A5-CED1DCCA285C}"/>
                </a:ext>
              </a:extLst>
            </p:cNvPr>
            <p:cNvSpPr>
              <a:spLocks noChangeShapeType="1"/>
            </p:cNvSpPr>
            <p:nvPr/>
          </p:nvSpPr>
          <p:spPr bwMode="auto">
            <a:xfrm>
              <a:off x="-1" y="3509349"/>
              <a:ext cx="1731945"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6" name="Line 11">
              <a:extLst>
                <a:ext uri="{FF2B5EF4-FFF2-40B4-BE49-F238E27FC236}">
                  <a16:creationId xmlns:a16="http://schemas.microsoft.com/office/drawing/2014/main" id="{A045AD10-4A4B-4502-85F4-786A3E2CC0C1}"/>
                </a:ext>
              </a:extLst>
            </p:cNvPr>
            <p:cNvSpPr>
              <a:spLocks noChangeShapeType="1"/>
            </p:cNvSpPr>
            <p:nvPr/>
          </p:nvSpPr>
          <p:spPr bwMode="auto">
            <a:xfrm>
              <a:off x="-1" y="3807718"/>
              <a:ext cx="170654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7" name="Line 12">
              <a:extLst>
                <a:ext uri="{FF2B5EF4-FFF2-40B4-BE49-F238E27FC236}">
                  <a16:creationId xmlns:a16="http://schemas.microsoft.com/office/drawing/2014/main" id="{B620E23F-11B0-4777-80C3-0E7DBE5CE2B9}"/>
                </a:ext>
              </a:extLst>
            </p:cNvPr>
            <p:cNvSpPr>
              <a:spLocks noChangeShapeType="1"/>
            </p:cNvSpPr>
            <p:nvPr/>
          </p:nvSpPr>
          <p:spPr bwMode="auto">
            <a:xfrm>
              <a:off x="-1" y="2911023"/>
              <a:ext cx="2793973"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8" name="Line 13">
              <a:extLst>
                <a:ext uri="{FF2B5EF4-FFF2-40B4-BE49-F238E27FC236}">
                  <a16:creationId xmlns:a16="http://schemas.microsoft.com/office/drawing/2014/main" id="{37089B8C-B3E6-4F48-8B05-BD81E8B7E706}"/>
                </a:ext>
              </a:extLst>
            </p:cNvPr>
            <p:cNvSpPr>
              <a:spLocks noChangeShapeType="1"/>
            </p:cNvSpPr>
            <p:nvPr/>
          </p:nvSpPr>
          <p:spPr bwMode="auto">
            <a:xfrm>
              <a:off x="-1" y="3210980"/>
              <a:ext cx="203991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9" name="Line 14">
              <a:extLst>
                <a:ext uri="{FF2B5EF4-FFF2-40B4-BE49-F238E27FC236}">
                  <a16:creationId xmlns:a16="http://schemas.microsoft.com/office/drawing/2014/main" id="{B5C164B9-7049-4DF6-93DB-CF265A6C7F83}"/>
                </a:ext>
              </a:extLst>
            </p:cNvPr>
            <p:cNvSpPr>
              <a:spLocks noChangeShapeType="1"/>
            </p:cNvSpPr>
            <p:nvPr/>
          </p:nvSpPr>
          <p:spPr bwMode="auto">
            <a:xfrm>
              <a:off x="-1" y="1119223"/>
              <a:ext cx="6567424"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0" name="Line 15">
              <a:extLst>
                <a:ext uri="{FF2B5EF4-FFF2-40B4-BE49-F238E27FC236}">
                  <a16:creationId xmlns:a16="http://schemas.microsoft.com/office/drawing/2014/main" id="{5D296A8F-91EA-461D-A8FF-19C66E4A163E}"/>
                </a:ext>
              </a:extLst>
            </p:cNvPr>
            <p:cNvSpPr>
              <a:spLocks noChangeShapeType="1"/>
            </p:cNvSpPr>
            <p:nvPr/>
          </p:nvSpPr>
          <p:spPr bwMode="auto">
            <a:xfrm>
              <a:off x="-1" y="1417592"/>
              <a:ext cx="655313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34" name="Rectangle 17">
            <a:extLst>
              <a:ext uri="{FF2B5EF4-FFF2-40B4-BE49-F238E27FC236}">
                <a16:creationId xmlns:a16="http://schemas.microsoft.com/office/drawing/2014/main" id="{516E75A1-3809-4C5A-A85C-E824CD1732F4}"/>
              </a:ext>
            </a:extLst>
          </p:cNvPr>
          <p:cNvSpPr>
            <a:spLocks/>
          </p:cNvSpPr>
          <p:nvPr/>
        </p:nvSpPr>
        <p:spPr bwMode="auto">
          <a:xfrm>
            <a:off x="2538860" y="5428390"/>
            <a:ext cx="7113167" cy="461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Light hitting surface is proportional to the </a:t>
            </a:r>
            <a:r>
              <a:rPr lang="en-US" sz="2531" b="1" dirty="0">
                <a:solidFill>
                  <a:srgbClr val="000000"/>
                </a:solidFill>
                <a:latin typeface="+mj-lt"/>
                <a:ea typeface="ＭＳ Ｐゴシック" charset="0"/>
                <a:cs typeface="Helvetica Light" charset="0"/>
                <a:sym typeface="Helvetica Light" charset="0"/>
              </a:rPr>
              <a:t>cosine</a:t>
            </a:r>
            <a:endParaRPr lang="en-US" sz="1266" b="1" dirty="0">
              <a:solidFill>
                <a:srgbClr val="000000"/>
              </a:solidFill>
              <a:latin typeface="+mj-lt"/>
              <a:ea typeface="ＭＳ Ｐゴシック" charset="0"/>
              <a:cs typeface="Helvetica Light" charset="0"/>
              <a:sym typeface="Helvetica Light" charset="0"/>
            </a:endParaRPr>
          </a:p>
        </p:txBody>
      </p:sp>
    </p:spTree>
    <p:extLst>
      <p:ext uri="{BB962C8B-B14F-4D97-AF65-F5344CB8AC3E}">
        <p14:creationId xmlns:p14="http://schemas.microsoft.com/office/powerpoint/2010/main" val="2655940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grpSp>
        <p:nvGrpSpPr>
          <p:cNvPr id="2" name="Group 1">
            <a:extLst>
              <a:ext uri="{FF2B5EF4-FFF2-40B4-BE49-F238E27FC236}">
                <a16:creationId xmlns:a16="http://schemas.microsoft.com/office/drawing/2014/main" id="{1BEF4E44-9BAD-4970-AFF3-6FAEB9FCA53E}"/>
              </a:ext>
            </a:extLst>
          </p:cNvPr>
          <p:cNvGrpSpPr/>
          <p:nvPr/>
        </p:nvGrpSpPr>
        <p:grpSpPr>
          <a:xfrm>
            <a:off x="1278258" y="5765640"/>
            <a:ext cx="3786494" cy="369332"/>
            <a:chOff x="1278258" y="5765640"/>
            <a:chExt cx="3786494" cy="369332"/>
          </a:xfrm>
        </p:grpSpPr>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grpSp>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4213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Line 3">
            <a:extLst>
              <a:ext uri="{FF2B5EF4-FFF2-40B4-BE49-F238E27FC236}">
                <a16:creationId xmlns:a16="http://schemas.microsoft.com/office/drawing/2014/main" id="{D6D29A6E-C53C-4584-A101-FDB6F7F08F55}"/>
              </a:ext>
            </a:extLst>
          </p:cNvPr>
          <p:cNvSpPr>
            <a:spLocks noChangeShapeType="1"/>
          </p:cNvSpPr>
          <p:nvPr/>
        </p:nvSpPr>
        <p:spPr bwMode="auto">
          <a:xfrm>
            <a:off x="7562557" y="5165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51" name="Group 4">
            <a:extLst>
              <a:ext uri="{FF2B5EF4-FFF2-40B4-BE49-F238E27FC236}">
                <a16:creationId xmlns:a16="http://schemas.microsoft.com/office/drawing/2014/main" id="{48B76041-69C4-48C9-9C73-49D55F4A4A9F}"/>
              </a:ext>
            </a:extLst>
          </p:cNvPr>
          <p:cNvGrpSpPr>
            <a:grpSpLocks/>
          </p:cNvGrpSpPr>
          <p:nvPr/>
        </p:nvGrpSpPr>
        <p:grpSpPr bwMode="auto">
          <a:xfrm>
            <a:off x="8299256" y="2836748"/>
            <a:ext cx="671959" cy="2332881"/>
            <a:chOff x="-1" y="-1"/>
            <a:chExt cx="955036" cy="3318827"/>
          </a:xfrm>
        </p:grpSpPr>
        <p:pic>
          <p:nvPicPr>
            <p:cNvPr id="55" name="Picture 5" descr="pasted-image.jpg">
              <a:extLst>
                <a:ext uri="{FF2B5EF4-FFF2-40B4-BE49-F238E27FC236}">
                  <a16:creationId xmlns:a16="http://schemas.microsoft.com/office/drawing/2014/main" id="{10E71212-726A-4A5B-A515-173540770B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a:off x="-1" y="-1"/>
              <a:ext cx="955036" cy="9543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6" name="Line 6">
              <a:extLst>
                <a:ext uri="{FF2B5EF4-FFF2-40B4-BE49-F238E27FC236}">
                  <a16:creationId xmlns:a16="http://schemas.microsoft.com/office/drawing/2014/main" id="{F3292E54-DB5A-4DA3-9370-B5CC5AB4D725}"/>
                </a:ext>
              </a:extLst>
            </p:cNvPr>
            <p:cNvSpPr>
              <a:spLocks noChangeShapeType="1"/>
            </p:cNvSpPr>
            <p:nvPr/>
          </p:nvSpPr>
          <p:spPr bwMode="auto">
            <a:xfrm flipV="1">
              <a:off x="215755" y="693935"/>
              <a:ext cx="228447" cy="2605835"/>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57" name="Line 7">
              <a:extLst>
                <a:ext uri="{FF2B5EF4-FFF2-40B4-BE49-F238E27FC236}">
                  <a16:creationId xmlns:a16="http://schemas.microsoft.com/office/drawing/2014/main" id="{BC9D2360-B30D-4DDC-A5D2-C305E2E0B504}"/>
                </a:ext>
              </a:extLst>
            </p:cNvPr>
            <p:cNvSpPr>
              <a:spLocks noChangeShapeType="1"/>
            </p:cNvSpPr>
            <p:nvPr/>
          </p:nvSpPr>
          <p:spPr bwMode="auto">
            <a:xfrm>
              <a:off x="464826" y="660588"/>
              <a:ext cx="230033" cy="2632830"/>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58" name="Line 8">
              <a:extLst>
                <a:ext uri="{FF2B5EF4-FFF2-40B4-BE49-F238E27FC236}">
                  <a16:creationId xmlns:a16="http://schemas.microsoft.com/office/drawing/2014/main" id="{04D80416-E5A5-40E8-92E6-8FB685B90874}"/>
                </a:ext>
              </a:extLst>
            </p:cNvPr>
            <p:cNvSpPr>
              <a:spLocks noChangeShapeType="1"/>
            </p:cNvSpPr>
            <p:nvPr/>
          </p:nvSpPr>
          <p:spPr bwMode="auto">
            <a:xfrm flipH="1">
              <a:off x="456893" y="684407"/>
              <a:ext cx="0" cy="2634419"/>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59" name="Left Brace 58">
            <a:extLst>
              <a:ext uri="{FF2B5EF4-FFF2-40B4-BE49-F238E27FC236}">
                <a16:creationId xmlns:a16="http://schemas.microsoft.com/office/drawing/2014/main" id="{57B8CE3C-6EF6-46C3-9676-52A91C2EE673}"/>
              </a:ext>
            </a:extLst>
          </p:cNvPr>
          <p:cNvSpPr/>
          <p:nvPr/>
        </p:nvSpPr>
        <p:spPr>
          <a:xfrm rot="16200000">
            <a:off x="8531269" y="5127216"/>
            <a:ext cx="161053" cy="42088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60" name="Picture 59">
            <a:extLst>
              <a:ext uri="{FF2B5EF4-FFF2-40B4-BE49-F238E27FC236}">
                <a16:creationId xmlns:a16="http://schemas.microsoft.com/office/drawing/2014/main" id="{050F9B72-7BE3-4DCE-9FDE-2055B14EB55D}"/>
              </a:ext>
            </a:extLst>
          </p:cNvPr>
          <p:cNvPicPr>
            <a:picLocks noChangeAspect="1"/>
          </p:cNvPicPr>
          <p:nvPr/>
        </p:nvPicPr>
        <p:blipFill>
          <a:blip r:embed="rId7"/>
          <a:stretch>
            <a:fillRect/>
          </a:stretch>
        </p:blipFill>
        <p:spPr>
          <a:xfrm>
            <a:off x="8451061" y="5494063"/>
            <a:ext cx="381677" cy="277583"/>
          </a:xfrm>
          <a:prstGeom prst="rect">
            <a:avLst/>
          </a:prstGeom>
        </p:spPr>
      </p:pic>
    </p:spTree>
    <p:extLst>
      <p:ext uri="{BB962C8B-B14F-4D97-AF65-F5344CB8AC3E}">
        <p14:creationId xmlns:p14="http://schemas.microsoft.com/office/powerpoint/2010/main" val="3301400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ine 3">
            <a:extLst>
              <a:ext uri="{FF2B5EF4-FFF2-40B4-BE49-F238E27FC236}">
                <a16:creationId xmlns:a16="http://schemas.microsoft.com/office/drawing/2014/main" id="{CE47DCD2-9FAD-41D2-83DB-45E55F270EAE}"/>
              </a:ext>
            </a:extLst>
          </p:cNvPr>
          <p:cNvSpPr>
            <a:spLocks noChangeShapeType="1"/>
          </p:cNvSpPr>
          <p:nvPr/>
        </p:nvSpPr>
        <p:spPr bwMode="auto">
          <a:xfrm>
            <a:off x="7562557" y="5165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1" name="Group 30">
            <a:extLst>
              <a:ext uri="{FF2B5EF4-FFF2-40B4-BE49-F238E27FC236}">
                <a16:creationId xmlns:a16="http://schemas.microsoft.com/office/drawing/2014/main" id="{04913BD4-420F-498A-A185-429153B732B7}"/>
              </a:ext>
            </a:extLst>
          </p:cNvPr>
          <p:cNvGrpSpPr/>
          <p:nvPr/>
        </p:nvGrpSpPr>
        <p:grpSpPr>
          <a:xfrm>
            <a:off x="7562556" y="3290345"/>
            <a:ext cx="2960190" cy="1885280"/>
            <a:chOff x="5106632" y="2655916"/>
            <a:chExt cx="2960190" cy="1885280"/>
          </a:xfrm>
        </p:grpSpPr>
        <p:sp>
          <p:nvSpPr>
            <p:cNvPr id="32" name="Line 3">
              <a:extLst>
                <a:ext uri="{FF2B5EF4-FFF2-40B4-BE49-F238E27FC236}">
                  <a16:creationId xmlns:a16="http://schemas.microsoft.com/office/drawing/2014/main" id="{B7E338A9-E642-446E-8C2A-5A1DE8F1F955}"/>
                </a:ext>
              </a:extLst>
            </p:cNvPr>
            <p:cNvSpPr>
              <a:spLocks noChangeShapeType="1"/>
            </p:cNvSpPr>
            <p:nvPr/>
          </p:nvSpPr>
          <p:spPr bwMode="auto">
            <a:xfrm>
              <a:off x="5106632" y="4528917"/>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3" name="Group 4">
              <a:extLst>
                <a:ext uri="{FF2B5EF4-FFF2-40B4-BE49-F238E27FC236}">
                  <a16:creationId xmlns:a16="http://schemas.microsoft.com/office/drawing/2014/main" id="{D6CCA2D9-8034-4341-99A1-C2E63E5255F7}"/>
                </a:ext>
              </a:extLst>
            </p:cNvPr>
            <p:cNvGrpSpPr>
              <a:grpSpLocks/>
            </p:cNvGrpSpPr>
            <p:nvPr/>
          </p:nvGrpSpPr>
          <p:grpSpPr bwMode="auto">
            <a:xfrm>
              <a:off x="5895792" y="2655916"/>
              <a:ext cx="2171030" cy="1885280"/>
              <a:chOff x="-1" y="0"/>
              <a:chExt cx="3088272" cy="2680823"/>
            </a:xfrm>
          </p:grpSpPr>
          <p:pic>
            <p:nvPicPr>
              <p:cNvPr id="42" name="Picture 5" descr="pasted-image.jpg">
                <a:extLst>
                  <a:ext uri="{FF2B5EF4-FFF2-40B4-BE49-F238E27FC236}">
                    <a16:creationId xmlns:a16="http://schemas.microsoft.com/office/drawing/2014/main" id="{7FECC6CF-089B-4360-85C6-EA7B598A2F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500000" flipH="1">
                <a:off x="1935528" y="198403"/>
                <a:ext cx="954269" cy="9539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 name="Line 6">
                <a:extLst>
                  <a:ext uri="{FF2B5EF4-FFF2-40B4-BE49-F238E27FC236}">
                    <a16:creationId xmlns:a16="http://schemas.microsoft.com/office/drawing/2014/main" id="{522450F7-8063-4FFD-A55A-685B69B3326E}"/>
                  </a:ext>
                </a:extLst>
              </p:cNvPr>
              <p:cNvSpPr>
                <a:spLocks noChangeShapeType="1"/>
              </p:cNvSpPr>
              <p:nvPr/>
            </p:nvSpPr>
            <p:spPr bwMode="auto">
              <a:xfrm flipV="1">
                <a:off x="-1" y="804723"/>
                <a:ext cx="2235623" cy="1868165"/>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4" name="Line 7">
                <a:extLst>
                  <a:ext uri="{FF2B5EF4-FFF2-40B4-BE49-F238E27FC236}">
                    <a16:creationId xmlns:a16="http://schemas.microsoft.com/office/drawing/2014/main" id="{B60D1605-4579-4948-ADD4-F7CEC30C560D}"/>
                  </a:ext>
                </a:extLst>
              </p:cNvPr>
              <p:cNvSpPr>
                <a:spLocks noChangeShapeType="1"/>
              </p:cNvSpPr>
              <p:nvPr/>
            </p:nvSpPr>
            <p:spPr bwMode="auto">
              <a:xfrm flipH="1">
                <a:off x="704983" y="795199"/>
                <a:ext cx="1568747" cy="1885624"/>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6" name="Line 8">
                <a:extLst>
                  <a:ext uri="{FF2B5EF4-FFF2-40B4-BE49-F238E27FC236}">
                    <a16:creationId xmlns:a16="http://schemas.microsoft.com/office/drawing/2014/main" id="{11A608F4-5501-41CF-B756-C82982E0E9C7}"/>
                  </a:ext>
                </a:extLst>
              </p:cNvPr>
              <p:cNvSpPr>
                <a:spLocks noChangeShapeType="1"/>
              </p:cNvSpPr>
              <p:nvPr/>
            </p:nvSpPr>
            <p:spPr bwMode="auto">
              <a:xfrm flipH="1">
                <a:off x="389010" y="806310"/>
                <a:ext cx="1862491" cy="1863402"/>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34" name="Line 9">
              <a:extLst>
                <a:ext uri="{FF2B5EF4-FFF2-40B4-BE49-F238E27FC236}">
                  <a16:creationId xmlns:a16="http://schemas.microsoft.com/office/drawing/2014/main" id="{E3A657C5-8479-4FDE-B4D7-7D719C4F8537}"/>
                </a:ext>
              </a:extLst>
            </p:cNvPr>
            <p:cNvSpPr>
              <a:spLocks noChangeShapeType="1"/>
            </p:cNvSpPr>
            <p:nvPr/>
          </p:nvSpPr>
          <p:spPr bwMode="auto">
            <a:xfrm flipV="1">
              <a:off x="6179309" y="3628136"/>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8" name="AutoShape 10">
              <a:extLst>
                <a:ext uri="{FF2B5EF4-FFF2-40B4-BE49-F238E27FC236}">
                  <a16:creationId xmlns:a16="http://schemas.microsoft.com/office/drawing/2014/main" id="{B493AE11-FC4F-47A7-B91E-9FF0E3B1C4DE}"/>
                </a:ext>
              </a:extLst>
            </p:cNvPr>
            <p:cNvSpPr>
              <a:spLocks/>
            </p:cNvSpPr>
            <p:nvPr/>
          </p:nvSpPr>
          <p:spPr bwMode="auto">
            <a:xfrm>
              <a:off x="6186007" y="3921700"/>
              <a:ext cx="372814" cy="216545"/>
            </a:xfrm>
            <a:custGeom>
              <a:avLst/>
              <a:gdLst>
                <a:gd name="T0" fmla="*/ 265113 w 21600"/>
                <a:gd name="T1" fmla="*/ 153988 h 21600"/>
                <a:gd name="T2" fmla="*/ 265113 w 21600"/>
                <a:gd name="T3" fmla="*/ 153988 h 21600"/>
                <a:gd name="T4" fmla="*/ 265113 w 21600"/>
                <a:gd name="T5" fmla="*/ 153988 h 21600"/>
                <a:gd name="T6" fmla="*/ 265113 w 21600"/>
                <a:gd name="T7" fmla="*/ 1539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9261" y="248"/>
                    <a:pt x="16461" y="7448"/>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41" name="Picture 11" descr="latex-image-2.pdf">
              <a:extLst>
                <a:ext uri="{FF2B5EF4-FFF2-40B4-BE49-F238E27FC236}">
                  <a16:creationId xmlns:a16="http://schemas.microsoft.com/office/drawing/2014/main" id="{1D27A9BD-B668-4A84-A756-F7F9D48C75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2598" y="3736408"/>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
        <p:nvSpPr>
          <p:cNvPr id="47" name="Left Brace 46">
            <a:extLst>
              <a:ext uri="{FF2B5EF4-FFF2-40B4-BE49-F238E27FC236}">
                <a16:creationId xmlns:a16="http://schemas.microsoft.com/office/drawing/2014/main" id="{7320FFBF-3B8A-4A1B-94C2-B5E4DF18DDC7}"/>
              </a:ext>
            </a:extLst>
          </p:cNvPr>
          <p:cNvSpPr/>
          <p:nvPr/>
        </p:nvSpPr>
        <p:spPr>
          <a:xfrm rot="16200000">
            <a:off x="8535609" y="5122876"/>
            <a:ext cx="198663" cy="46716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49" name="Picture 48">
            <a:extLst>
              <a:ext uri="{FF2B5EF4-FFF2-40B4-BE49-F238E27FC236}">
                <a16:creationId xmlns:a16="http://schemas.microsoft.com/office/drawing/2014/main" id="{4395315D-4764-4E9D-BCE8-2E8590B15EE4}"/>
              </a:ext>
            </a:extLst>
          </p:cNvPr>
          <p:cNvPicPr>
            <a:picLocks noChangeAspect="1"/>
          </p:cNvPicPr>
          <p:nvPr/>
        </p:nvPicPr>
        <p:blipFill>
          <a:blip r:embed="rId7"/>
          <a:stretch>
            <a:fillRect/>
          </a:stretch>
        </p:blipFill>
        <p:spPr>
          <a:xfrm>
            <a:off x="6172641" y="4132181"/>
            <a:ext cx="1896672" cy="643824"/>
          </a:xfrm>
          <a:prstGeom prst="rect">
            <a:avLst/>
          </a:prstGeom>
        </p:spPr>
      </p:pic>
      <p:pic>
        <p:nvPicPr>
          <p:cNvPr id="52" name="Picture 51">
            <a:extLst>
              <a:ext uri="{FF2B5EF4-FFF2-40B4-BE49-F238E27FC236}">
                <a16:creationId xmlns:a16="http://schemas.microsoft.com/office/drawing/2014/main" id="{BACC61B9-F12E-455E-9475-6AB6A78378FA}"/>
              </a:ext>
            </a:extLst>
          </p:cNvPr>
          <p:cNvPicPr>
            <a:picLocks noChangeAspect="1"/>
          </p:cNvPicPr>
          <p:nvPr/>
        </p:nvPicPr>
        <p:blipFill rotWithShape="1">
          <a:blip r:embed="rId7"/>
          <a:srcRect t="17788" r="75369"/>
          <a:stretch/>
        </p:blipFill>
        <p:spPr>
          <a:xfrm>
            <a:off x="8391603" y="5480995"/>
            <a:ext cx="467169" cy="529302"/>
          </a:xfrm>
          <a:prstGeom prst="rect">
            <a:avLst/>
          </a:prstGeom>
        </p:spPr>
      </p:pic>
    </p:spTree>
    <p:extLst>
      <p:ext uri="{BB962C8B-B14F-4D97-AF65-F5344CB8AC3E}">
        <p14:creationId xmlns:p14="http://schemas.microsoft.com/office/powerpoint/2010/main" val="3328176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p:txBody>
          <a:bodyPr/>
          <a:lstStyle/>
          <a:p>
            <a:pPr eaLnBrk="1">
              <a:defRPr/>
            </a:pPr>
            <a:r>
              <a:rPr lang="en-US" dirty="0">
                <a:ea typeface="+mj-ea"/>
                <a:sym typeface="Calibri" charset="0"/>
              </a:rPr>
              <a:t>Next: Photometric Stereo</a:t>
            </a:r>
            <a:endParaRPr lang="en-US" sz="1266" dirty="0">
              <a:sym typeface="Calibri" charset="0"/>
            </a:endParaRPr>
          </a:p>
        </p:txBody>
      </p:sp>
      <p:sp>
        <p:nvSpPr>
          <p:cNvPr id="2" name="Content Placeholder 1">
            <a:extLst>
              <a:ext uri="{FF2B5EF4-FFF2-40B4-BE49-F238E27FC236}">
                <a16:creationId xmlns:a16="http://schemas.microsoft.com/office/drawing/2014/main" id="{2746A0D6-D5B7-46CB-AE04-83B434DF5C6D}"/>
              </a:ext>
            </a:extLst>
          </p:cNvPr>
          <p:cNvSpPr>
            <a:spLocks noGrp="1"/>
          </p:cNvSpPr>
          <p:nvPr>
            <p:ph idx="1"/>
          </p:nvPr>
        </p:nvSpPr>
        <p:spPr/>
        <p:txBody>
          <a:bodyPr/>
          <a:lstStyle/>
          <a:p>
            <a:endParaRPr lang="en-US"/>
          </a:p>
        </p:txBody>
      </p:sp>
      <p:pic>
        <p:nvPicPr>
          <p:cNvPr id="8194" name="Picture 2" descr="pasted-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1427" y="1814959"/>
            <a:ext cx="1785938" cy="178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195" name="Picture 3" descr="pasted-im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5558" y="5009556"/>
            <a:ext cx="708794" cy="892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196" name="Picture 4" descr="pasted-imag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1496" y="4602139"/>
            <a:ext cx="709910" cy="8940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197" name="Picture 5" descr="pasted-imag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995378" flipH="1">
            <a:off x="2406923" y="3900041"/>
            <a:ext cx="2009180" cy="20091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198" name="Picture 6" descr="pasted-im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354" y="2636491"/>
            <a:ext cx="708794" cy="892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 name="Rectangle 6"/>
          <p:cNvSpPr>
            <a:spLocks/>
          </p:cNvSpPr>
          <p:nvPr/>
        </p:nvSpPr>
        <p:spPr bwMode="auto">
          <a:xfrm>
            <a:off x="1485674" y="6227762"/>
            <a:ext cx="9240351" cy="564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a:defRPr/>
            </a:pPr>
            <a:r>
              <a:rPr lang="en-US" sz="3200" dirty="0">
                <a:ea typeface="ＭＳ Ｐゴシック" charset="0"/>
                <a:cs typeface="Helvetica Light" charset="0"/>
              </a:rPr>
              <a:t>Key Idea: use pixel brightness to understand shape</a:t>
            </a:r>
          </a:p>
        </p:txBody>
      </p:sp>
    </p:spTree>
    <p:extLst>
      <p:ext uri="{BB962C8B-B14F-4D97-AF65-F5344CB8AC3E}">
        <p14:creationId xmlns:p14="http://schemas.microsoft.com/office/powerpoint/2010/main" val="2771958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18435" name="Line 3"/>
          <p:cNvSpPr>
            <a:spLocks noChangeShapeType="1"/>
          </p:cNvSpPr>
          <p:nvPr/>
        </p:nvSpPr>
        <p:spPr bwMode="auto">
          <a:xfrm>
            <a:off x="7557930" y="5170168"/>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4" name="Group 33">
            <a:extLst>
              <a:ext uri="{FF2B5EF4-FFF2-40B4-BE49-F238E27FC236}">
                <a16:creationId xmlns:a16="http://schemas.microsoft.com/office/drawing/2014/main" id="{5A124ADD-2846-5D45-8E5B-DF0006E05F41}"/>
              </a:ext>
            </a:extLst>
          </p:cNvPr>
          <p:cNvGrpSpPr/>
          <p:nvPr/>
        </p:nvGrpSpPr>
        <p:grpSpPr>
          <a:xfrm>
            <a:off x="7557928" y="4264381"/>
            <a:ext cx="3318495" cy="900783"/>
            <a:chOff x="7230072" y="4163468"/>
            <a:chExt cx="3318495" cy="900783"/>
          </a:xfrm>
        </p:grpSpPr>
        <p:sp>
          <p:nvSpPr>
            <p:cNvPr id="38" name="Line 3">
              <a:extLst>
                <a:ext uri="{FF2B5EF4-FFF2-40B4-BE49-F238E27FC236}">
                  <a16:creationId xmlns:a16="http://schemas.microsoft.com/office/drawing/2014/main" id="{BD6AF343-DCBA-2447-AC50-A9DDD03BC405}"/>
                </a:ext>
              </a:extLst>
            </p:cNvPr>
            <p:cNvSpPr>
              <a:spLocks noChangeShapeType="1"/>
            </p:cNvSpPr>
            <p:nvPr/>
          </p:nvSpPr>
          <p:spPr bwMode="auto">
            <a:xfrm>
              <a:off x="7230072" y="5064249"/>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41" name="Group 4">
              <a:extLst>
                <a:ext uri="{FF2B5EF4-FFF2-40B4-BE49-F238E27FC236}">
                  <a16:creationId xmlns:a16="http://schemas.microsoft.com/office/drawing/2014/main" id="{06DA860B-236A-9943-B65C-106432260EDF}"/>
                </a:ext>
              </a:extLst>
            </p:cNvPr>
            <p:cNvGrpSpPr>
              <a:grpSpLocks/>
            </p:cNvGrpSpPr>
            <p:nvPr/>
          </p:nvGrpSpPr>
          <p:grpSpPr bwMode="auto">
            <a:xfrm rot="3900000">
              <a:off x="8776024" y="3260454"/>
              <a:ext cx="671959" cy="2873127"/>
              <a:chOff x="-1" y="-1"/>
              <a:chExt cx="955036" cy="4086695"/>
            </a:xfrm>
          </p:grpSpPr>
          <p:pic>
            <p:nvPicPr>
              <p:cNvPr id="46" name="Picture 5" descr="pasted-image.jpg">
                <a:extLst>
                  <a:ext uri="{FF2B5EF4-FFF2-40B4-BE49-F238E27FC236}">
                    <a16:creationId xmlns:a16="http://schemas.microsoft.com/office/drawing/2014/main" id="{4B3AA43C-463B-0944-B4D2-E046A1FA6C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2283" y="20"/>
                <a:ext cx="955036" cy="9557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7" name="Line 6">
                <a:extLst>
                  <a:ext uri="{FF2B5EF4-FFF2-40B4-BE49-F238E27FC236}">
                    <a16:creationId xmlns:a16="http://schemas.microsoft.com/office/drawing/2014/main" id="{BA0E39C2-6A9C-DE48-B126-BC3C94D319E8}"/>
                  </a:ext>
                </a:extLst>
              </p:cNvPr>
              <p:cNvSpPr>
                <a:spLocks noChangeShapeType="1"/>
              </p:cNvSpPr>
              <p:nvPr/>
            </p:nvSpPr>
            <p:spPr bwMode="auto">
              <a:xfrm flipV="1">
                <a:off x="74724" y="713228"/>
                <a:ext cx="352189" cy="339287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8" name="Line 7">
                <a:extLst>
                  <a:ext uri="{FF2B5EF4-FFF2-40B4-BE49-F238E27FC236}">
                    <a16:creationId xmlns:a16="http://schemas.microsoft.com/office/drawing/2014/main" id="{13D1BDE3-4C62-F244-8046-560B3F7CFB0C}"/>
                  </a:ext>
                </a:extLst>
              </p:cNvPr>
              <p:cNvSpPr>
                <a:spLocks noChangeShapeType="1"/>
              </p:cNvSpPr>
              <p:nvPr/>
            </p:nvSpPr>
            <p:spPr bwMode="auto">
              <a:xfrm>
                <a:off x="451775" y="660732"/>
                <a:ext cx="207824" cy="220052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9" name="Line 8">
                <a:extLst>
                  <a:ext uri="{FF2B5EF4-FFF2-40B4-BE49-F238E27FC236}">
                    <a16:creationId xmlns:a16="http://schemas.microsoft.com/office/drawing/2014/main" id="{2A4E934D-B9B2-BC41-8D31-F0C2395C16B2}"/>
                  </a:ext>
                </a:extLst>
              </p:cNvPr>
              <p:cNvSpPr>
                <a:spLocks noChangeShapeType="1"/>
              </p:cNvSpPr>
              <p:nvPr/>
            </p:nvSpPr>
            <p:spPr bwMode="auto">
              <a:xfrm flipH="1">
                <a:off x="442577" y="707430"/>
                <a:ext cx="0" cy="2633966"/>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42" name="Line 9">
              <a:extLst>
                <a:ext uri="{FF2B5EF4-FFF2-40B4-BE49-F238E27FC236}">
                  <a16:creationId xmlns:a16="http://schemas.microsoft.com/office/drawing/2014/main" id="{8E0F7352-DAFA-9942-BBA1-3273F209EBFC}"/>
                </a:ext>
              </a:extLst>
            </p:cNvPr>
            <p:cNvSpPr>
              <a:spLocks noChangeShapeType="1"/>
            </p:cNvSpPr>
            <p:nvPr/>
          </p:nvSpPr>
          <p:spPr bwMode="auto">
            <a:xfrm flipV="1">
              <a:off x="8302749" y="4163468"/>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3" name="AutoShape 10">
              <a:extLst>
                <a:ext uri="{FF2B5EF4-FFF2-40B4-BE49-F238E27FC236}">
                  <a16:creationId xmlns:a16="http://schemas.microsoft.com/office/drawing/2014/main" id="{E01FDFA2-A1AF-F84F-9E8A-55B7A7A60555}"/>
                </a:ext>
              </a:extLst>
            </p:cNvPr>
            <p:cNvSpPr>
              <a:spLocks/>
            </p:cNvSpPr>
            <p:nvPr/>
          </p:nvSpPr>
          <p:spPr bwMode="auto">
            <a:xfrm>
              <a:off x="8309447" y="4457032"/>
              <a:ext cx="541362" cy="335979"/>
            </a:xfrm>
            <a:custGeom>
              <a:avLst/>
              <a:gdLst>
                <a:gd name="T0" fmla="*/ 384969 w 21600"/>
                <a:gd name="T1" fmla="*/ 238919 h 21600"/>
                <a:gd name="T2" fmla="*/ 384969 w 21600"/>
                <a:gd name="T3" fmla="*/ 238919 h 21600"/>
                <a:gd name="T4" fmla="*/ 384969 w 21600"/>
                <a:gd name="T5" fmla="*/ 238919 h 21600"/>
                <a:gd name="T6" fmla="*/ 384969 w 21600"/>
                <a:gd name="T7" fmla="*/ 238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8621" y="2704"/>
                    <a:pt x="15821" y="9904"/>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44" name="Picture 11" descr="latex-image-2.pdf">
              <a:extLst>
                <a:ext uri="{FF2B5EF4-FFF2-40B4-BE49-F238E27FC236}">
                  <a16:creationId xmlns:a16="http://schemas.microsoft.com/office/drawing/2014/main" id="{9D713E49-C0A7-5F4B-9C48-4EE77322CB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3195" y="4347643"/>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
        <p:nvSpPr>
          <p:cNvPr id="52" name="Left Brace 51">
            <a:extLst>
              <a:ext uri="{FF2B5EF4-FFF2-40B4-BE49-F238E27FC236}">
                <a16:creationId xmlns:a16="http://schemas.microsoft.com/office/drawing/2014/main" id="{5C1D16FD-59D0-B84E-B29D-760255242D97}"/>
              </a:ext>
            </a:extLst>
          </p:cNvPr>
          <p:cNvSpPr/>
          <p:nvPr/>
        </p:nvSpPr>
        <p:spPr>
          <a:xfrm rot="16200000">
            <a:off x="8384394" y="4883493"/>
            <a:ext cx="210251" cy="96753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10" name="Picture 9">
            <a:extLst>
              <a:ext uri="{FF2B5EF4-FFF2-40B4-BE49-F238E27FC236}">
                <a16:creationId xmlns:a16="http://schemas.microsoft.com/office/drawing/2014/main" id="{629472F6-B733-8445-930E-4448417C6B9D}"/>
              </a:ext>
            </a:extLst>
          </p:cNvPr>
          <p:cNvPicPr>
            <a:picLocks noChangeAspect="1"/>
          </p:cNvPicPr>
          <p:nvPr/>
        </p:nvPicPr>
        <p:blipFill>
          <a:blip r:embed="rId5"/>
          <a:stretch>
            <a:fillRect/>
          </a:stretch>
        </p:blipFill>
        <p:spPr>
          <a:xfrm>
            <a:off x="6172641" y="4132181"/>
            <a:ext cx="1896672" cy="643824"/>
          </a:xfrm>
          <a:prstGeom prst="rect">
            <a:avLst/>
          </a:prstGeom>
        </p:spPr>
      </p:pic>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6"/>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7"/>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6"/>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7" name="Picture 76">
            <a:extLst>
              <a:ext uri="{FF2B5EF4-FFF2-40B4-BE49-F238E27FC236}">
                <a16:creationId xmlns:a16="http://schemas.microsoft.com/office/drawing/2014/main" id="{A20B9D0C-03D5-4D3C-9E1B-5DD75947B00F}"/>
              </a:ext>
            </a:extLst>
          </p:cNvPr>
          <p:cNvPicPr>
            <a:picLocks noChangeAspect="1"/>
          </p:cNvPicPr>
          <p:nvPr/>
        </p:nvPicPr>
        <p:blipFill rotWithShape="1">
          <a:blip r:embed="rId5"/>
          <a:srcRect t="17788" r="75369"/>
          <a:stretch/>
        </p:blipFill>
        <p:spPr>
          <a:xfrm>
            <a:off x="8299270" y="5480995"/>
            <a:ext cx="467169" cy="529302"/>
          </a:xfrm>
          <a:prstGeom prst="rect">
            <a:avLst/>
          </a:prstGeom>
        </p:spPr>
      </p:pic>
      <p:grpSp>
        <p:nvGrpSpPr>
          <p:cNvPr id="3" name="Group 2">
            <a:extLst>
              <a:ext uri="{FF2B5EF4-FFF2-40B4-BE49-F238E27FC236}">
                <a16:creationId xmlns:a16="http://schemas.microsoft.com/office/drawing/2014/main" id="{F11F1243-E28A-4C38-9493-21ACF1417D3A}"/>
              </a:ext>
            </a:extLst>
          </p:cNvPr>
          <p:cNvGrpSpPr/>
          <p:nvPr/>
        </p:nvGrpSpPr>
        <p:grpSpPr>
          <a:xfrm>
            <a:off x="5916005" y="5884510"/>
            <a:ext cx="5586829" cy="859563"/>
            <a:chOff x="5916005" y="5884510"/>
            <a:chExt cx="5586829" cy="859563"/>
          </a:xfrm>
        </p:grpSpPr>
        <p:pic>
          <p:nvPicPr>
            <p:cNvPr id="78" name="Picture 2">
              <a:extLst>
                <a:ext uri="{FF2B5EF4-FFF2-40B4-BE49-F238E27FC236}">
                  <a16:creationId xmlns:a16="http://schemas.microsoft.com/office/drawing/2014/main" id="{36D4E190-1478-48E1-9643-CE88A80FAE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3978" y="5884510"/>
              <a:ext cx="3398856" cy="859563"/>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9686E66C-F5BD-431B-8CE5-CC36F8BDCDAD}"/>
                </a:ext>
              </a:extLst>
            </p:cNvPr>
            <p:cNvSpPr txBox="1"/>
            <p:nvPr/>
          </p:nvSpPr>
          <p:spPr>
            <a:xfrm>
              <a:off x="5916005" y="5908632"/>
              <a:ext cx="2271202" cy="830997"/>
            </a:xfrm>
            <a:prstGeom prst="rect">
              <a:avLst/>
            </a:prstGeom>
            <a:noFill/>
          </p:spPr>
          <p:txBody>
            <a:bodyPr wrap="square">
              <a:spAutoFit/>
            </a:bodyPr>
            <a:lstStyle/>
            <a:p>
              <a:pPr algn="ctr"/>
              <a:r>
                <a:rPr lang="en-US" sz="2400" dirty="0"/>
                <a:t>Radiance</a:t>
              </a:r>
            </a:p>
            <a:p>
              <a:pPr algn="ctr"/>
              <a:r>
                <a:rPr lang="en-US" sz="2400" dirty="0"/>
                <a:t>(what eye sees)</a:t>
              </a:r>
            </a:p>
          </p:txBody>
        </p:sp>
      </p:grpSp>
    </p:spTree>
    <p:extLst>
      <p:ext uri="{BB962C8B-B14F-4D97-AF65-F5344CB8AC3E}">
        <p14:creationId xmlns:p14="http://schemas.microsoft.com/office/powerpoint/2010/main" val="418702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609600" y="274638"/>
            <a:ext cx="10972800" cy="1143000"/>
          </a:xfrm>
        </p:spPr>
        <p:txBody>
          <a:bodyPr/>
          <a:lstStyle/>
          <a:p>
            <a:r>
              <a:rPr lang="en-US" dirty="0">
                <a:sym typeface="Calibri" charset="0"/>
              </a:rPr>
              <a:t>Final Lambertian image formation model</a:t>
            </a:r>
          </a:p>
        </p:txBody>
      </p:sp>
      <p:pic>
        <p:nvPicPr>
          <p:cNvPr id="21506" name="Picture 2"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785" y="1417638"/>
            <a:ext cx="2928938"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1507" name="Rectangle 3"/>
          <p:cNvSpPr>
            <a:spLocks/>
          </p:cNvSpPr>
          <p:nvPr/>
        </p:nvSpPr>
        <p:spPr bwMode="auto">
          <a:xfrm>
            <a:off x="1666013" y="3719336"/>
            <a:ext cx="9159120" cy="27969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p>
            <a:pPr marL="446469" indent="-446469" defTabSz="410751" fontAlgn="base" hangingPunct="0">
              <a:spcBef>
                <a:spcPct val="0"/>
              </a:spcBef>
              <a:spcAft>
                <a:spcPts val="200"/>
              </a:spcAft>
              <a:buSzPct val="100000"/>
              <a:buFontTx/>
              <a:buAutoNum type="arabicPeriod"/>
              <a:defRPr/>
            </a:pPr>
            <a:r>
              <a:rPr lang="en-US" sz="2531" dirty="0">
                <a:solidFill>
                  <a:srgbClr val="000000"/>
                </a:solidFill>
                <a:latin typeface="+mj-lt"/>
                <a:ea typeface="ＭＳ Ｐゴシック" charset="0"/>
                <a:cs typeface="Calibri"/>
                <a:sym typeface="Calibri" charset="0"/>
              </a:rPr>
              <a:t>Diffuse </a:t>
            </a:r>
            <a:r>
              <a:rPr lang="en-US" sz="2531" b="1" dirty="0">
                <a:solidFill>
                  <a:srgbClr val="000000"/>
                </a:solidFill>
                <a:latin typeface="+mj-lt"/>
                <a:ea typeface="ＭＳ Ｐゴシック" charset="0"/>
                <a:cs typeface="Calibri"/>
                <a:sym typeface="Calibri" charset="0"/>
              </a:rPr>
              <a:t>albedo</a:t>
            </a:r>
            <a:r>
              <a:rPr lang="en-US" sz="2531" dirty="0">
                <a:solidFill>
                  <a:srgbClr val="000000"/>
                </a:solidFill>
                <a:latin typeface="+mj-lt"/>
                <a:ea typeface="ＭＳ Ｐゴシック" charset="0"/>
                <a:cs typeface="Calibri"/>
                <a:sym typeface="Calibri" charset="0"/>
              </a:rPr>
              <a:t>: what fraction of incoming light is reflected?</a:t>
            </a:r>
          </a:p>
          <a:p>
            <a:pPr marL="612778" lvl="1" indent="-300250" defTabSz="410751" fontAlgn="base" hangingPunct="0">
              <a:spcBef>
                <a:spcPct val="0"/>
              </a:spcBef>
              <a:spcAft>
                <a:spcPts val="200"/>
              </a:spcAft>
              <a:buSzPct val="75000"/>
              <a:buFontTx/>
              <a:buChar char="•"/>
              <a:defRPr/>
            </a:pPr>
            <a:r>
              <a:rPr lang="en-US" sz="2250" dirty="0">
                <a:solidFill>
                  <a:srgbClr val="000000"/>
                </a:solidFill>
                <a:latin typeface="+mj-lt"/>
                <a:ea typeface="ＭＳ Ｐゴシック" charset="0"/>
                <a:cs typeface="Calibri"/>
                <a:sym typeface="Calibri" charset="0"/>
              </a:rPr>
              <a:t>Introduce scale factor </a:t>
            </a:r>
            <a:r>
              <a:rPr lang="en-US" sz="2531" dirty="0">
                <a:solidFill>
                  <a:srgbClr val="000000"/>
                </a:solidFill>
                <a:latin typeface="+mj-lt"/>
                <a:ea typeface="ＭＳ Ｐゴシック" charset="0"/>
                <a:cs typeface="Calibri"/>
                <a:sym typeface="Calibri" charset="0"/>
              </a:rPr>
              <a:t> </a:t>
            </a:r>
          </a:p>
          <a:p>
            <a:pPr marL="446469" indent="-446469" defTabSz="410751" fontAlgn="base" hangingPunct="0">
              <a:spcBef>
                <a:spcPct val="0"/>
              </a:spcBef>
              <a:spcAft>
                <a:spcPts val="200"/>
              </a:spcAft>
              <a:buSzPct val="100000"/>
              <a:buFontTx/>
              <a:buAutoNum type="arabicPeriod" startAt="2"/>
              <a:defRPr/>
            </a:pPr>
            <a:r>
              <a:rPr lang="en-US" sz="2531" dirty="0">
                <a:solidFill>
                  <a:srgbClr val="000000"/>
                </a:solidFill>
                <a:latin typeface="+mj-lt"/>
                <a:ea typeface="ＭＳ Ｐゴシック" charset="0"/>
                <a:cs typeface="Calibri"/>
                <a:sym typeface="Calibri" charset="0"/>
              </a:rPr>
              <a:t>Light intensity: how much light is arriving?</a:t>
            </a:r>
          </a:p>
          <a:p>
            <a:pPr marL="612778" lvl="1" indent="-300250" defTabSz="410751" fontAlgn="base" hangingPunct="0">
              <a:spcBef>
                <a:spcPct val="0"/>
              </a:spcBef>
              <a:spcAft>
                <a:spcPts val="200"/>
              </a:spcAft>
              <a:buSzPct val="75000"/>
              <a:buFontTx/>
              <a:buChar char="•"/>
              <a:defRPr/>
            </a:pPr>
            <a:r>
              <a:rPr lang="en-US" sz="2250" dirty="0">
                <a:solidFill>
                  <a:srgbClr val="000000"/>
                </a:solidFill>
                <a:latin typeface="+mj-lt"/>
                <a:ea typeface="ＭＳ Ｐゴシック" charset="0"/>
                <a:cs typeface="Calibri"/>
                <a:sym typeface="Calibri" charset="0"/>
              </a:rPr>
              <a:t>Compensate with camera exposure (global scale factor)</a:t>
            </a:r>
          </a:p>
          <a:p>
            <a:pPr marL="446469" indent="-446469" defTabSz="410751" fontAlgn="base" hangingPunct="0">
              <a:spcBef>
                <a:spcPct val="0"/>
              </a:spcBef>
              <a:spcAft>
                <a:spcPts val="200"/>
              </a:spcAft>
              <a:buSzPct val="100000"/>
              <a:buFontTx/>
              <a:buAutoNum type="arabicPeriod" startAt="3"/>
              <a:defRPr/>
            </a:pPr>
            <a:r>
              <a:rPr lang="en-US" sz="2531" dirty="0">
                <a:solidFill>
                  <a:srgbClr val="000000"/>
                </a:solidFill>
                <a:latin typeface="+mj-lt"/>
                <a:ea typeface="ＭＳ Ｐゴシック" charset="0"/>
                <a:cs typeface="Calibri"/>
                <a:sym typeface="Calibri" charset="0"/>
              </a:rPr>
              <a:t>Camera response function</a:t>
            </a:r>
          </a:p>
          <a:p>
            <a:pPr marL="612778" lvl="1" indent="-300250" defTabSz="410751" fontAlgn="base" hangingPunct="0">
              <a:spcBef>
                <a:spcPct val="0"/>
              </a:spcBef>
              <a:spcAft>
                <a:spcPts val="200"/>
              </a:spcAft>
              <a:buSzPct val="75000"/>
              <a:buFontTx/>
              <a:buChar char="•"/>
              <a:defRPr/>
            </a:pPr>
            <a:r>
              <a:rPr lang="en-US" sz="2250" dirty="0">
                <a:solidFill>
                  <a:srgbClr val="000000"/>
                </a:solidFill>
                <a:latin typeface="+mj-lt"/>
                <a:ea typeface="ＭＳ Ｐゴシック" charset="0"/>
                <a:cs typeface="Calibri"/>
                <a:sym typeface="Calibri" charset="0"/>
              </a:rPr>
              <a:t>Assume pixel value is linearly proportional to incoming energy (perform radiometric calibration if not)</a:t>
            </a:r>
            <a:endParaRPr lang="en-US" sz="1266" dirty="0">
              <a:solidFill>
                <a:srgbClr val="000000"/>
              </a:solidFill>
              <a:latin typeface="+mj-lt"/>
              <a:ea typeface="ＭＳ Ｐゴシック" charset="0"/>
              <a:cs typeface="Helvetica Light" charset="0"/>
              <a:sym typeface="Helvetica Light" charset="0"/>
            </a:endParaRPr>
          </a:p>
        </p:txBody>
      </p:sp>
      <p:pic>
        <p:nvPicPr>
          <p:cNvPr id="21509" name="Picture 5" descr="Edittex"/>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895" y="2223541"/>
            <a:ext cx="3341936" cy="6194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050" name="Picture 2">
            <a:extLst>
              <a:ext uri="{FF2B5EF4-FFF2-40B4-BE49-F238E27FC236}">
                <a16:creationId xmlns:a16="http://schemas.microsoft.com/office/drawing/2014/main" id="{B979A6F8-4F1D-4EFB-B2BC-973B3CB113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6310" y="4245819"/>
            <a:ext cx="336231" cy="332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pasted-image.jpg">
            <a:extLst>
              <a:ext uri="{FF2B5EF4-FFF2-40B4-BE49-F238E27FC236}">
                <a16:creationId xmlns:a16="http://schemas.microsoft.com/office/drawing/2014/main" id="{ED49CE8C-EBAA-467C-845C-4A2382B3CFB1}"/>
              </a:ext>
            </a:extLst>
          </p:cNvPr>
          <p:cNvPicPr>
            <a:picLocks noChangeAspect="1"/>
          </p:cNvPicPr>
          <p:nvPr/>
        </p:nvPicPr>
        <p:blipFill>
          <a:blip r:embed="rId5">
            <a:extLst>
              <a:ext uri="{28A0092B-C50C-407E-A947-70E740481C1C}">
                <a14:useLocalDpi xmlns:a14="http://schemas.microsoft.com/office/drawing/2010/main" val="0"/>
              </a:ext>
            </a:extLst>
          </a:blip>
          <a:srcRect l="9596" t="7683" r="14838" b="5634"/>
          <a:stretch>
            <a:fillRect/>
          </a:stretch>
        </p:blipFill>
        <p:spPr bwMode="auto">
          <a:xfrm>
            <a:off x="8810260" y="1587090"/>
            <a:ext cx="1912955" cy="18924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8571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5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470A8E-5A34-4D1D-9BAA-6DBD96C02AAE}"/>
              </a:ext>
            </a:extLst>
          </p:cNvPr>
          <p:cNvPicPr>
            <a:picLocks noChangeAspect="1"/>
          </p:cNvPicPr>
          <p:nvPr/>
        </p:nvPicPr>
        <p:blipFill>
          <a:blip r:embed="rId2"/>
          <a:stretch>
            <a:fillRect/>
          </a:stretch>
        </p:blipFill>
        <p:spPr>
          <a:xfrm>
            <a:off x="1791855" y="1316060"/>
            <a:ext cx="3329709" cy="5229572"/>
          </a:xfrm>
          <a:prstGeom prst="rect">
            <a:avLst/>
          </a:prstGeom>
        </p:spPr>
      </p:pic>
      <p:sp>
        <p:nvSpPr>
          <p:cNvPr id="5" name="Rectangle 4">
            <a:extLst>
              <a:ext uri="{FF2B5EF4-FFF2-40B4-BE49-F238E27FC236}">
                <a16:creationId xmlns:a16="http://schemas.microsoft.com/office/drawing/2014/main" id="{775EC198-3CCC-49E7-9053-9A2F349A79E6}"/>
              </a:ext>
            </a:extLst>
          </p:cNvPr>
          <p:cNvSpPr/>
          <p:nvPr/>
        </p:nvSpPr>
        <p:spPr>
          <a:xfrm>
            <a:off x="5484956" y="5726273"/>
            <a:ext cx="6180569" cy="461665"/>
          </a:xfrm>
          <a:prstGeom prst="rect">
            <a:avLst/>
          </a:prstGeom>
        </p:spPr>
        <p:txBody>
          <a:bodyPr wrap="square">
            <a:spAutoFit/>
          </a:bodyPr>
          <a:lstStyle/>
          <a:p>
            <a:r>
              <a:rPr lang="en-US" sz="2400" dirty="0"/>
              <a:t>Source: </a:t>
            </a:r>
            <a:r>
              <a:rPr lang="en-US" sz="2400" dirty="0">
                <a:hlinkClick r:id="rId3"/>
              </a:rPr>
              <a:t>https://en.wikipedia.org/wiki/Albedo</a:t>
            </a:r>
            <a:endParaRPr lang="en-US" sz="2400" dirty="0"/>
          </a:p>
        </p:txBody>
      </p:sp>
      <p:grpSp>
        <p:nvGrpSpPr>
          <p:cNvPr id="7" name="Group 6">
            <a:extLst>
              <a:ext uri="{FF2B5EF4-FFF2-40B4-BE49-F238E27FC236}">
                <a16:creationId xmlns:a16="http://schemas.microsoft.com/office/drawing/2014/main" id="{E93D5D32-00CD-4DD1-9133-356268ED81B2}"/>
              </a:ext>
            </a:extLst>
          </p:cNvPr>
          <p:cNvGrpSpPr/>
          <p:nvPr/>
        </p:nvGrpSpPr>
        <p:grpSpPr>
          <a:xfrm>
            <a:off x="6240432" y="1593495"/>
            <a:ext cx="4669616" cy="3956920"/>
            <a:chOff x="4343964" y="685214"/>
            <a:chExt cx="4669616" cy="3956920"/>
          </a:xfrm>
        </p:grpSpPr>
        <p:pic>
          <p:nvPicPr>
            <p:cNvPr id="802818" name="Picture 2" descr="Image result for albedo variation moon">
              <a:extLst>
                <a:ext uri="{FF2B5EF4-FFF2-40B4-BE49-F238E27FC236}">
                  <a16:creationId xmlns:a16="http://schemas.microsoft.com/office/drawing/2014/main" id="{15CE1322-20D6-48EA-9818-2D777BD34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964" y="685214"/>
              <a:ext cx="4669616" cy="33105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9CE598C-83CE-440A-915B-E763EBDBC39C}"/>
                </a:ext>
              </a:extLst>
            </p:cNvPr>
            <p:cNvSpPr txBox="1"/>
            <p:nvPr/>
          </p:nvSpPr>
          <p:spPr>
            <a:xfrm>
              <a:off x="4611389" y="3995803"/>
              <a:ext cx="4264756" cy="646331"/>
            </a:xfrm>
            <a:prstGeom prst="rect">
              <a:avLst/>
            </a:prstGeom>
            <a:noFill/>
          </p:spPr>
          <p:txBody>
            <a:bodyPr wrap="square" rtlCol="0">
              <a:spAutoFit/>
            </a:bodyPr>
            <a:lstStyle/>
            <a:p>
              <a:pPr algn="ctr"/>
              <a:r>
                <a:rPr lang="en-US" dirty="0"/>
                <a:t>Objects can have varying albedo and albedo varies with wavelength</a:t>
              </a:r>
            </a:p>
          </p:txBody>
        </p:sp>
      </p:grpSp>
      <p:sp>
        <p:nvSpPr>
          <p:cNvPr id="2" name="Title 1">
            <a:extLst>
              <a:ext uri="{FF2B5EF4-FFF2-40B4-BE49-F238E27FC236}">
                <a16:creationId xmlns:a16="http://schemas.microsoft.com/office/drawing/2014/main" id="{24153E3A-73CA-472D-BAED-7C08B590AC73}"/>
              </a:ext>
            </a:extLst>
          </p:cNvPr>
          <p:cNvSpPr>
            <a:spLocks noGrp="1"/>
          </p:cNvSpPr>
          <p:nvPr>
            <p:ph type="title"/>
          </p:nvPr>
        </p:nvSpPr>
        <p:spPr/>
        <p:txBody>
          <a:bodyPr/>
          <a:lstStyle/>
          <a:p>
            <a:r>
              <a:rPr lang="en-US" dirty="0"/>
              <a:t>Albedo</a:t>
            </a:r>
          </a:p>
        </p:txBody>
      </p:sp>
    </p:spTree>
    <p:extLst>
      <p:ext uri="{BB962C8B-B14F-4D97-AF65-F5344CB8AC3E}">
        <p14:creationId xmlns:p14="http://schemas.microsoft.com/office/powerpoint/2010/main" val="2621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A Single Image: Shape from shading</a:t>
            </a:r>
          </a:p>
        </p:txBody>
      </p:sp>
      <p:sp>
        <p:nvSpPr>
          <p:cNvPr id="25603" name="Rectangle 3"/>
          <p:cNvSpPr>
            <a:spLocks noGrp="1" noChangeArrowheads="1"/>
          </p:cNvSpPr>
          <p:nvPr>
            <p:ph idx="1"/>
          </p:nvPr>
        </p:nvSpPr>
        <p:spPr>
          <a:xfrm>
            <a:off x="5583382" y="1282191"/>
            <a:ext cx="3200400" cy="750455"/>
          </a:xfrm>
        </p:spPr>
        <p:txBody>
          <a:bodyPr>
            <a:normAutofit/>
          </a:bodyPr>
          <a:lstStyle/>
          <a:p>
            <a:pPr>
              <a:buFontTx/>
              <a:buNone/>
            </a:pPr>
            <a:r>
              <a:rPr lang="en-US" sz="2400" dirty="0"/>
              <a:t>Suppose (for now)  </a:t>
            </a:r>
          </a:p>
        </p:txBody>
      </p:sp>
      <p:pic>
        <p:nvPicPr>
          <p:cNvPr id="25604" name="Picture 10" descr="Edittex"/>
          <p:cNvPicPr>
            <a:picLocks noChangeAspect="1" noChangeArrowheads="1"/>
          </p:cNvPicPr>
          <p:nvPr>
            <p:custDataLst>
              <p:tags r:id="rId1"/>
            </p:custDataLst>
          </p:nvPr>
        </p:nvPicPr>
        <p:blipFill>
          <a:blip r:embed="rId5" cstate="print"/>
          <a:srcRect/>
          <a:stretch>
            <a:fillRect/>
          </a:stretch>
        </p:blipFill>
        <p:spPr bwMode="auto">
          <a:xfrm>
            <a:off x="8267051" y="1378706"/>
            <a:ext cx="1033462" cy="333375"/>
          </a:xfrm>
          <a:prstGeom prst="rect">
            <a:avLst/>
          </a:prstGeom>
          <a:noFill/>
          <a:ln w="9525">
            <a:noFill/>
            <a:miter lim="800000"/>
            <a:headEnd/>
            <a:tailEnd/>
          </a:ln>
        </p:spPr>
      </p:pic>
      <p:grpSp>
        <p:nvGrpSpPr>
          <p:cNvPr id="2" name="Group 24"/>
          <p:cNvGrpSpPr>
            <a:grpSpLocks noChangeAspect="1"/>
          </p:cNvGrpSpPr>
          <p:nvPr/>
        </p:nvGrpSpPr>
        <p:grpSpPr bwMode="auto">
          <a:xfrm>
            <a:off x="2609850" y="1551203"/>
            <a:ext cx="2133600" cy="1558925"/>
            <a:chOff x="912" y="2832"/>
            <a:chExt cx="1928" cy="1408"/>
          </a:xfrm>
        </p:grpSpPr>
        <p:pic>
          <p:nvPicPr>
            <p:cNvPr id="25608" name="Picture 19" descr="shade_geom"/>
            <p:cNvPicPr>
              <a:picLocks noChangeAspect="1" noChangeArrowheads="1"/>
            </p:cNvPicPr>
            <p:nvPr/>
          </p:nvPicPr>
          <p:blipFill>
            <a:blip r:embed="rId6" cstate="print"/>
            <a:srcRect/>
            <a:stretch>
              <a:fillRect/>
            </a:stretch>
          </p:blipFill>
          <p:spPr bwMode="auto">
            <a:xfrm>
              <a:off x="912" y="2832"/>
              <a:ext cx="1928" cy="1408"/>
            </a:xfrm>
            <a:prstGeom prst="rect">
              <a:avLst/>
            </a:prstGeom>
            <a:noFill/>
            <a:ln w="9525">
              <a:noFill/>
              <a:miter lim="800000"/>
              <a:headEnd/>
              <a:tailEnd/>
            </a:ln>
          </p:spPr>
        </p:pic>
        <p:pic>
          <p:nvPicPr>
            <p:cNvPr id="25609" name="Picture 20" descr="Edittex"/>
            <p:cNvPicPr>
              <a:picLocks noChangeAspect="1" noChangeArrowheads="1"/>
            </p:cNvPicPr>
            <p:nvPr>
              <p:custDataLst>
                <p:tags r:id="rId3"/>
              </p:custDataLst>
            </p:nvPr>
          </p:nvPicPr>
          <p:blipFill>
            <a:blip r:embed="rId7" cstate="print"/>
            <a:srcRect/>
            <a:stretch>
              <a:fillRect/>
            </a:stretch>
          </p:blipFill>
          <p:spPr bwMode="auto">
            <a:xfrm>
              <a:off x="1619" y="3487"/>
              <a:ext cx="127" cy="163"/>
            </a:xfrm>
            <a:prstGeom prst="rect">
              <a:avLst/>
            </a:prstGeom>
            <a:noFill/>
            <a:ln w="9525">
              <a:noFill/>
              <a:miter lim="800000"/>
              <a:headEnd/>
              <a:tailEnd/>
            </a:ln>
          </p:spPr>
        </p:pic>
        <p:sp>
          <p:nvSpPr>
            <p:cNvPr id="25610" name="Freeform 21"/>
            <p:cNvSpPr>
              <a:spLocks noChangeAspect="1"/>
            </p:cNvSpPr>
            <p:nvPr/>
          </p:nvSpPr>
          <p:spPr bwMode="auto">
            <a:xfrm>
              <a:off x="1653" y="3657"/>
              <a:ext cx="162" cy="114"/>
            </a:xfrm>
            <a:custGeom>
              <a:avLst/>
              <a:gdLst>
                <a:gd name="T0" fmla="*/ 0 w 240"/>
                <a:gd name="T1" fmla="*/ 52 h 168"/>
                <a:gd name="T2" fmla="*/ 30 w 240"/>
                <a:gd name="T3" fmla="*/ 7 h 168"/>
                <a:gd name="T4" fmla="*/ 74 w 240"/>
                <a:gd name="T5" fmla="*/ 7 h 168"/>
                <a:gd name="T6" fmla="*/ 0 60000 65536"/>
                <a:gd name="T7" fmla="*/ 0 60000 65536"/>
                <a:gd name="T8" fmla="*/ 0 60000 65536"/>
                <a:gd name="T9" fmla="*/ 0 w 240"/>
                <a:gd name="T10" fmla="*/ 0 h 168"/>
                <a:gd name="T11" fmla="*/ 240 w 240"/>
                <a:gd name="T12" fmla="*/ 168 h 168"/>
              </a:gdLst>
              <a:ahLst/>
              <a:cxnLst>
                <a:cxn ang="T6">
                  <a:pos x="T0" y="T1"/>
                </a:cxn>
                <a:cxn ang="T7">
                  <a:pos x="T2" y="T3"/>
                </a:cxn>
                <a:cxn ang="T8">
                  <a:pos x="T4" y="T5"/>
                </a:cxn>
              </a:cxnLst>
              <a:rect l="T9" t="T10" r="T11" b="T12"/>
              <a:pathLst>
                <a:path w="240" h="168">
                  <a:moveTo>
                    <a:pt x="0" y="168"/>
                  </a:moveTo>
                  <a:cubicBezTo>
                    <a:pt x="28" y="108"/>
                    <a:pt x="56" y="48"/>
                    <a:pt x="96" y="24"/>
                  </a:cubicBezTo>
                  <a:cubicBezTo>
                    <a:pt x="136" y="0"/>
                    <a:pt x="188" y="12"/>
                    <a:pt x="240" y="24"/>
                  </a:cubicBezTo>
                </a:path>
              </a:pathLst>
            </a:custGeom>
            <a:noFill/>
            <a:ln w="28575">
              <a:solidFill>
                <a:schemeClr val="tx1"/>
              </a:solidFill>
              <a:round/>
              <a:headEnd/>
              <a:tailEnd/>
            </a:ln>
          </p:spPr>
          <p:txBody>
            <a:bodyPr/>
            <a:lstStyle/>
            <a:p>
              <a:endParaRPr lang="en-US">
                <a:solidFill>
                  <a:srgbClr val="000000"/>
                </a:solidFill>
              </a:endParaRPr>
            </a:p>
          </p:txBody>
        </p:sp>
      </p:grpSp>
      <p:pic>
        <p:nvPicPr>
          <p:cNvPr id="434206" name="Picture 30" descr="Edittex"/>
          <p:cNvPicPr>
            <a:picLocks noChangeAspect="1" noChangeArrowheads="1"/>
          </p:cNvPicPr>
          <p:nvPr>
            <p:custDataLst>
              <p:tags r:id="rId2"/>
            </p:custDataLst>
          </p:nvPr>
        </p:nvPicPr>
        <p:blipFill>
          <a:blip r:embed="rId8" cstate="print"/>
          <a:srcRect/>
          <a:stretch>
            <a:fillRect/>
          </a:stretch>
        </p:blipFill>
        <p:spPr bwMode="auto">
          <a:xfrm>
            <a:off x="6650182" y="1950543"/>
            <a:ext cx="2133600" cy="1366838"/>
          </a:xfrm>
          <a:prstGeom prst="rect">
            <a:avLst/>
          </a:prstGeom>
          <a:noFill/>
          <a:ln w="9525">
            <a:noFill/>
            <a:miter lim="800000"/>
            <a:headEnd/>
            <a:tailEnd/>
          </a:ln>
        </p:spPr>
      </p:pic>
      <p:sp>
        <p:nvSpPr>
          <p:cNvPr id="434207" name="Rectangle 31"/>
          <p:cNvSpPr>
            <a:spLocks noChangeArrowheads="1"/>
          </p:cNvSpPr>
          <p:nvPr/>
        </p:nvSpPr>
        <p:spPr bwMode="auto">
          <a:xfrm>
            <a:off x="1440873" y="3581400"/>
            <a:ext cx="9462654" cy="3124200"/>
          </a:xfrm>
          <a:prstGeom prst="rect">
            <a:avLst/>
          </a:prstGeom>
          <a:noFill/>
          <a:ln w="12700">
            <a:noFill/>
            <a:miter lim="800000"/>
            <a:headEnd/>
            <a:tailEnd/>
          </a:ln>
        </p:spPr>
        <p:txBody>
          <a:bodyPr lIns="80962" tIns="39688" rIns="80962" bIns="39688"/>
          <a:lstStyle/>
          <a:p>
            <a:pPr marL="342900" indent="-342900">
              <a:spcBef>
                <a:spcPct val="20000"/>
              </a:spcBef>
            </a:pPr>
            <a:r>
              <a:rPr lang="en-US" sz="2000" dirty="0">
                <a:solidFill>
                  <a:srgbClr val="000000"/>
                </a:solidFill>
              </a:rPr>
              <a:t>You can directly measure angle between normal and light source</a:t>
            </a:r>
            <a:endParaRPr lang="en-US" sz="2000" b="1" dirty="0">
              <a:solidFill>
                <a:srgbClr val="000000"/>
              </a:solidFill>
            </a:endParaRPr>
          </a:p>
          <a:p>
            <a:pPr marL="742950" lvl="1" indent="-285750">
              <a:spcBef>
                <a:spcPct val="20000"/>
              </a:spcBef>
              <a:buFontTx/>
              <a:buChar char="•"/>
            </a:pPr>
            <a:r>
              <a:rPr lang="en-US" sz="2000" dirty="0">
                <a:solidFill>
                  <a:srgbClr val="000000"/>
                </a:solidFill>
              </a:rPr>
              <a:t>Not quite enough information to compute surface shape</a:t>
            </a:r>
          </a:p>
          <a:p>
            <a:pPr marL="742950" lvl="1" indent="-285750">
              <a:spcBef>
                <a:spcPct val="20000"/>
              </a:spcBef>
              <a:buFontTx/>
              <a:buChar char="•"/>
            </a:pPr>
            <a:r>
              <a:rPr lang="en-US" sz="2000" dirty="0">
                <a:solidFill>
                  <a:srgbClr val="000000"/>
                </a:solidFill>
              </a:rPr>
              <a:t>But can be if you add some additional info, for example</a:t>
            </a:r>
          </a:p>
          <a:p>
            <a:pPr marL="1143000" lvl="2" indent="-228600">
              <a:spcBef>
                <a:spcPct val="20000"/>
              </a:spcBef>
              <a:buFontTx/>
              <a:buChar char="–"/>
            </a:pPr>
            <a:r>
              <a:rPr lang="en-US" dirty="0">
                <a:solidFill>
                  <a:srgbClr val="000000"/>
                </a:solidFill>
              </a:rPr>
              <a:t>assume a few of the </a:t>
            </a:r>
            <a:r>
              <a:rPr lang="en-US" dirty="0" err="1">
                <a:solidFill>
                  <a:srgbClr val="000000"/>
                </a:solidFill>
              </a:rPr>
              <a:t>normals</a:t>
            </a:r>
            <a:r>
              <a:rPr lang="en-US" dirty="0">
                <a:solidFill>
                  <a:srgbClr val="000000"/>
                </a:solidFill>
              </a:rPr>
              <a:t> are known (e.g., along silhouette)</a:t>
            </a:r>
          </a:p>
          <a:p>
            <a:pPr marL="1143000" lvl="2" indent="-228600">
              <a:spcBef>
                <a:spcPct val="20000"/>
              </a:spcBef>
              <a:buFontTx/>
              <a:buChar char="–"/>
            </a:pPr>
            <a:r>
              <a:rPr lang="en-US" dirty="0">
                <a:solidFill>
                  <a:srgbClr val="000000"/>
                </a:solidFill>
              </a:rPr>
              <a:t>constraints on neighboring </a:t>
            </a:r>
            <a:r>
              <a:rPr lang="en-US" dirty="0" err="1">
                <a:solidFill>
                  <a:srgbClr val="000000"/>
                </a:solidFill>
              </a:rPr>
              <a:t>normals</a:t>
            </a:r>
            <a:r>
              <a:rPr lang="en-US" dirty="0">
                <a:solidFill>
                  <a:srgbClr val="000000"/>
                </a:solidFill>
              </a:rPr>
              <a:t>—“</a:t>
            </a:r>
            <a:r>
              <a:rPr lang="en-US" dirty="0" err="1">
                <a:solidFill>
                  <a:srgbClr val="000000"/>
                </a:solidFill>
              </a:rPr>
              <a:t>integrability</a:t>
            </a:r>
            <a:r>
              <a:rPr lang="en-US" dirty="0">
                <a:solidFill>
                  <a:srgbClr val="000000"/>
                </a:solidFill>
              </a:rPr>
              <a:t>” </a:t>
            </a:r>
          </a:p>
          <a:p>
            <a:pPr marL="1143000" lvl="2" indent="-228600">
              <a:spcBef>
                <a:spcPct val="20000"/>
              </a:spcBef>
              <a:buFontTx/>
              <a:buChar char="–"/>
            </a:pPr>
            <a:r>
              <a:rPr lang="en-US" dirty="0">
                <a:solidFill>
                  <a:srgbClr val="000000"/>
                </a:solidFill>
              </a:rPr>
              <a:t>smoothness</a:t>
            </a:r>
          </a:p>
          <a:p>
            <a:pPr marL="742950" lvl="1" indent="-285750">
              <a:spcBef>
                <a:spcPct val="20000"/>
              </a:spcBef>
              <a:buFontTx/>
              <a:buChar char="•"/>
            </a:pPr>
            <a:r>
              <a:rPr lang="en-US" sz="2000" dirty="0">
                <a:solidFill>
                  <a:srgbClr val="000000"/>
                </a:solidFill>
              </a:rPr>
              <a:t>Hard to get it to work well in practice</a:t>
            </a:r>
          </a:p>
          <a:p>
            <a:pPr marL="1143000" lvl="2" indent="-228600">
              <a:spcBef>
                <a:spcPct val="20000"/>
              </a:spcBef>
              <a:buFontTx/>
              <a:buChar char="–"/>
            </a:pPr>
            <a:r>
              <a:rPr lang="en-US" dirty="0">
                <a:solidFill>
                  <a:srgbClr val="000000"/>
                </a:solidFill>
              </a:rPr>
              <a:t>plus, how many real objects have constant albedo?</a:t>
            </a:r>
          </a:p>
          <a:p>
            <a:pPr marL="1143000" lvl="2" indent="-228600">
              <a:spcBef>
                <a:spcPct val="20000"/>
              </a:spcBef>
              <a:buFontTx/>
              <a:buChar char="–"/>
            </a:pPr>
            <a:r>
              <a:rPr lang="en-US" dirty="0">
                <a:solidFill>
                  <a:srgbClr val="000000"/>
                </a:solidFill>
              </a:rPr>
              <a:t>But, deep learning can help</a:t>
            </a:r>
          </a:p>
        </p:txBody>
      </p:sp>
      <p:pic>
        <p:nvPicPr>
          <p:cNvPr id="12" name="Picture 3" descr="pasted-image.jpg">
            <a:extLst>
              <a:ext uri="{FF2B5EF4-FFF2-40B4-BE49-F238E27FC236}">
                <a16:creationId xmlns:a16="http://schemas.microsoft.com/office/drawing/2014/main" id="{C3A2F4F9-70E3-4A6B-A432-A9B353CD87D6}"/>
              </a:ext>
            </a:extLst>
          </p:cNvPr>
          <p:cNvPicPr>
            <a:picLocks noChangeAspect="1"/>
          </p:cNvPicPr>
          <p:nvPr/>
        </p:nvPicPr>
        <p:blipFill>
          <a:blip r:embed="rId9">
            <a:extLst>
              <a:ext uri="{28A0092B-C50C-407E-A947-70E740481C1C}">
                <a14:useLocalDpi xmlns:a14="http://schemas.microsoft.com/office/drawing/2010/main" val="0"/>
              </a:ext>
            </a:extLst>
          </a:blip>
          <a:srcRect l="9596" t="7683" r="14838" b="5634"/>
          <a:stretch>
            <a:fillRect/>
          </a:stretch>
        </p:blipFill>
        <p:spPr bwMode="auto">
          <a:xfrm>
            <a:off x="841388" y="1601986"/>
            <a:ext cx="1473187" cy="14573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420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420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42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420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420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420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420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420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42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207" grpId="0" uiExpand="1" build="allAtOnce"/>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B20035F-8E01-4F38-8312-6826A55C4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89" y="1297625"/>
            <a:ext cx="6333008" cy="35607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71884A-DF7C-45D4-9302-EA7A96027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830" y="369453"/>
            <a:ext cx="5509492" cy="55094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29BB93-9095-4108-961D-F9CB3BB4FFB8}"/>
              </a:ext>
            </a:extLst>
          </p:cNvPr>
          <p:cNvSpPr txBox="1"/>
          <p:nvPr/>
        </p:nvSpPr>
        <p:spPr>
          <a:xfrm>
            <a:off x="287480" y="5987580"/>
            <a:ext cx="8205355" cy="369332"/>
          </a:xfrm>
          <a:prstGeom prst="rect">
            <a:avLst/>
          </a:prstGeom>
          <a:noFill/>
        </p:spPr>
        <p:txBody>
          <a:bodyPr wrap="square">
            <a:spAutoFit/>
          </a:bodyPr>
          <a:lstStyle/>
          <a:p>
            <a:r>
              <a:rPr lang="en-US" dirty="0">
                <a:hlinkClick r:id="rId4"/>
              </a:rPr>
              <a:t>https://www.good.is/optical-illusion-plates-and-bowls-upside-down-or-not</a:t>
            </a:r>
            <a:endParaRPr lang="en-US" dirty="0"/>
          </a:p>
        </p:txBody>
      </p:sp>
    </p:spTree>
    <p:extLst>
      <p:ext uri="{BB962C8B-B14F-4D97-AF65-F5344CB8AC3E}">
        <p14:creationId xmlns:p14="http://schemas.microsoft.com/office/powerpoint/2010/main" val="4146562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609600" y="274638"/>
            <a:ext cx="10972800" cy="1143000"/>
          </a:xfrm>
        </p:spPr>
        <p:txBody>
          <a:bodyPr>
            <a:normAutofit/>
          </a:bodyPr>
          <a:lstStyle/>
          <a:p>
            <a:r>
              <a:rPr lang="en-US"/>
              <a:t>Application: Detecting composite photos</a:t>
            </a:r>
          </a:p>
        </p:txBody>
      </p:sp>
      <p:pic>
        <p:nvPicPr>
          <p:cNvPr id="724995" name="Picture 3"/>
          <p:cNvPicPr>
            <a:picLocks noChangeAspect="1" noChangeArrowheads="1"/>
          </p:cNvPicPr>
          <p:nvPr/>
        </p:nvPicPr>
        <p:blipFill>
          <a:blip r:embed="rId3" cstate="print"/>
          <a:srcRect/>
          <a:stretch>
            <a:fillRect/>
          </a:stretch>
        </p:blipFill>
        <p:spPr bwMode="auto">
          <a:xfrm>
            <a:off x="1981200" y="2768765"/>
            <a:ext cx="4267200" cy="2843213"/>
          </a:xfrm>
          <a:prstGeom prst="rect">
            <a:avLst/>
          </a:prstGeom>
          <a:noFill/>
          <a:ln w="19050">
            <a:noFill/>
            <a:miter lim="800000"/>
            <a:headEnd/>
            <a:tailEnd/>
          </a:ln>
          <a:effectLst/>
        </p:spPr>
      </p:pic>
      <p:pic>
        <p:nvPicPr>
          <p:cNvPr id="724996" name="Picture 4"/>
          <p:cNvPicPr>
            <a:picLocks noChangeAspect="1" noChangeArrowheads="1"/>
          </p:cNvPicPr>
          <p:nvPr/>
        </p:nvPicPr>
        <p:blipFill>
          <a:blip r:embed="rId4" cstate="print"/>
          <a:srcRect/>
          <a:stretch>
            <a:fillRect/>
          </a:stretch>
        </p:blipFill>
        <p:spPr bwMode="auto">
          <a:xfrm>
            <a:off x="6723064" y="2078202"/>
            <a:ext cx="3487737" cy="4348162"/>
          </a:xfrm>
          <a:prstGeom prst="rect">
            <a:avLst/>
          </a:prstGeom>
          <a:noFill/>
          <a:ln w="19050">
            <a:noFill/>
            <a:miter lim="800000"/>
            <a:headEnd/>
            <a:tailEnd/>
          </a:ln>
          <a:effectLst/>
        </p:spPr>
      </p:pic>
      <p:sp>
        <p:nvSpPr>
          <p:cNvPr id="724997" name="Text Box 5"/>
          <p:cNvSpPr txBox="1">
            <a:spLocks noChangeArrowheads="1"/>
          </p:cNvSpPr>
          <p:nvPr/>
        </p:nvSpPr>
        <p:spPr bwMode="auto">
          <a:xfrm>
            <a:off x="3487875" y="2278436"/>
            <a:ext cx="1311001" cy="369332"/>
          </a:xfrm>
          <a:prstGeom prst="rect">
            <a:avLst/>
          </a:prstGeom>
          <a:noFill/>
          <a:ln w="19050">
            <a:noFill/>
            <a:miter lim="800000"/>
            <a:headEnd/>
            <a:tailEnd/>
          </a:ln>
          <a:effectLst/>
        </p:spPr>
        <p:txBody>
          <a:bodyPr wrap="none">
            <a:spAutoFit/>
          </a:bodyPr>
          <a:lstStyle/>
          <a:p>
            <a:pPr algn="ctr" eaLnBrk="1" hangingPunct="1">
              <a:spcBef>
                <a:spcPct val="50000"/>
              </a:spcBef>
            </a:pPr>
            <a:r>
              <a:rPr lang="en-US">
                <a:latin typeface="+mj-lt"/>
              </a:rPr>
              <a:t>Fake photo</a:t>
            </a:r>
          </a:p>
        </p:txBody>
      </p:sp>
      <p:sp>
        <p:nvSpPr>
          <p:cNvPr id="724998" name="Text Box 6"/>
          <p:cNvSpPr txBox="1">
            <a:spLocks noChangeArrowheads="1"/>
          </p:cNvSpPr>
          <p:nvPr/>
        </p:nvSpPr>
        <p:spPr bwMode="auto">
          <a:xfrm>
            <a:off x="7770096" y="1592636"/>
            <a:ext cx="1284134" cy="369332"/>
          </a:xfrm>
          <a:prstGeom prst="rect">
            <a:avLst/>
          </a:prstGeom>
          <a:noFill/>
          <a:ln w="19050">
            <a:noFill/>
            <a:miter lim="800000"/>
            <a:headEnd/>
            <a:tailEnd/>
          </a:ln>
          <a:effectLst/>
        </p:spPr>
        <p:txBody>
          <a:bodyPr wrap="none">
            <a:spAutoFit/>
          </a:bodyPr>
          <a:lstStyle/>
          <a:p>
            <a:pPr algn="ctr" eaLnBrk="1" hangingPunct="1">
              <a:spcBef>
                <a:spcPct val="50000"/>
              </a:spcBef>
            </a:pPr>
            <a:r>
              <a:rPr lang="en-US">
                <a:latin typeface="+mj-lt"/>
              </a:rPr>
              <a:t>Real photo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9126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p:txBody>
          <a:bodyPr/>
          <a:lstStyle/>
          <a:p>
            <a:pPr eaLnBrk="1">
              <a:defRPr/>
            </a:pPr>
            <a:r>
              <a:rPr lang="en-US">
                <a:ea typeface="+mj-ea"/>
                <a:sym typeface="Calibri" charset="0"/>
              </a:rPr>
              <a:t>Photometric Stereo</a:t>
            </a:r>
            <a:endParaRPr lang="en-US" sz="1266">
              <a:sym typeface="Calibri" charset="0"/>
            </a:endParaRPr>
          </a:p>
        </p:txBody>
      </p:sp>
      <p:sp>
        <p:nvSpPr>
          <p:cNvPr id="2" name="Content Placeholder 1">
            <a:extLst>
              <a:ext uri="{FF2B5EF4-FFF2-40B4-BE49-F238E27FC236}">
                <a16:creationId xmlns:a16="http://schemas.microsoft.com/office/drawing/2014/main" id="{B2E12E38-D505-461B-BF9C-C081AC901CBA}"/>
              </a:ext>
            </a:extLst>
          </p:cNvPr>
          <p:cNvSpPr>
            <a:spLocks noGrp="1"/>
          </p:cNvSpPr>
          <p:nvPr>
            <p:ph idx="1"/>
          </p:nvPr>
        </p:nvSpPr>
        <p:spPr/>
        <p:txBody>
          <a:bodyPr/>
          <a:lstStyle/>
          <a:p>
            <a:endParaRPr lang="en-US"/>
          </a:p>
        </p:txBody>
      </p:sp>
      <p:pic>
        <p:nvPicPr>
          <p:cNvPr id="9218" name="Picture 2" descr="buddha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9935" y="2052712"/>
            <a:ext cx="8491017" cy="27514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19" name="Rectangle 3"/>
          <p:cNvSpPr>
            <a:spLocks/>
          </p:cNvSpPr>
          <p:nvPr/>
        </p:nvSpPr>
        <p:spPr bwMode="auto">
          <a:xfrm>
            <a:off x="2093268" y="4874494"/>
            <a:ext cx="895438" cy="611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latin typeface="Myriad Pro" panose="020B0503030403020204"/>
                <a:ea typeface="ＭＳ Ｐゴシック" charset="0"/>
                <a:cs typeface="Arial" charset="0"/>
                <a:sym typeface="Arial" charset="0"/>
              </a:rPr>
              <a:t>Input</a:t>
            </a:r>
          </a:p>
          <a:p>
            <a:pPr algn="ctr" defTabSz="642915">
              <a:defRPr/>
            </a:pPr>
            <a:r>
              <a:rPr lang="en-US" sz="1687" dirty="0">
                <a:latin typeface="Myriad Pro" panose="020B0503030403020204"/>
                <a:ea typeface="ＭＳ Ｐゴシック" charset="0"/>
                <a:cs typeface="Arial" charset="0"/>
                <a:sym typeface="Arial" charset="0"/>
              </a:rPr>
              <a:t>(1 of 12)</a:t>
            </a:r>
            <a:endParaRPr lang="en-US" sz="1266" dirty="0">
              <a:ea typeface="ＭＳ Ｐゴシック" charset="0"/>
              <a:cs typeface="Helvetica Light" charset="0"/>
            </a:endParaRPr>
          </a:p>
        </p:txBody>
      </p:sp>
      <p:sp>
        <p:nvSpPr>
          <p:cNvPr id="9220" name="Rectangle 4"/>
          <p:cNvSpPr>
            <a:spLocks/>
          </p:cNvSpPr>
          <p:nvPr/>
        </p:nvSpPr>
        <p:spPr bwMode="auto">
          <a:xfrm>
            <a:off x="3476254" y="4874494"/>
            <a:ext cx="1812727" cy="611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45720" rIns="45720" bIns="45720">
            <a:spAutoFit/>
          </a:bodyPr>
          <a:lstStyle/>
          <a:p>
            <a:pPr algn="ctr" defTabSz="642915">
              <a:defRPr/>
            </a:pPr>
            <a:r>
              <a:rPr lang="en-US" sz="1687" dirty="0" err="1">
                <a:latin typeface="Myriad Pro" panose="020B0503030403020204"/>
                <a:ea typeface="ＭＳ Ｐゴシック" charset="0"/>
                <a:cs typeface="Arial" charset="0"/>
                <a:sym typeface="Arial" charset="0"/>
              </a:rPr>
              <a:t>Normals</a:t>
            </a:r>
            <a:r>
              <a:rPr lang="en-US" sz="1687" dirty="0">
                <a:latin typeface="Myriad Pro" panose="020B0503030403020204"/>
                <a:ea typeface="ＭＳ Ｐゴシック" charset="0"/>
                <a:cs typeface="Arial" charset="0"/>
                <a:sym typeface="Arial" charset="0"/>
              </a:rPr>
              <a:t> (RGB colormap)</a:t>
            </a:r>
            <a:endParaRPr lang="en-US" sz="1266" dirty="0">
              <a:latin typeface="Myriad Pro" panose="020B0503030403020204"/>
              <a:ea typeface="ＭＳ Ｐゴシック" charset="0"/>
              <a:cs typeface="Arial" charset="0"/>
              <a:sym typeface="Arial" charset="0"/>
            </a:endParaRPr>
          </a:p>
        </p:txBody>
      </p:sp>
      <p:sp>
        <p:nvSpPr>
          <p:cNvPr id="9221" name="Rectangle 5"/>
          <p:cNvSpPr>
            <a:spLocks/>
          </p:cNvSpPr>
          <p:nvPr/>
        </p:nvSpPr>
        <p:spPr bwMode="auto">
          <a:xfrm>
            <a:off x="5326931" y="4876726"/>
            <a:ext cx="1793120" cy="3519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err="1">
                <a:latin typeface="Myriad Pro" panose="020B0503030403020204"/>
                <a:ea typeface="ＭＳ Ｐゴシック" charset="0"/>
                <a:cs typeface="Arial" charset="0"/>
                <a:sym typeface="Arial" charset="0"/>
              </a:rPr>
              <a:t>Normals</a:t>
            </a:r>
            <a:r>
              <a:rPr lang="en-US" sz="1687" dirty="0">
                <a:latin typeface="Myriad Pro" panose="020B0503030403020204"/>
                <a:ea typeface="ＭＳ Ｐゴシック" charset="0"/>
                <a:cs typeface="Arial" charset="0"/>
                <a:sym typeface="Arial" charset="0"/>
              </a:rPr>
              <a:t> (vectors)</a:t>
            </a:r>
            <a:endParaRPr lang="en-US" sz="1266" dirty="0">
              <a:latin typeface="Myriad Pro" panose="020B0503030403020204"/>
              <a:ea typeface="ＭＳ Ｐゴシック" charset="0"/>
              <a:cs typeface="Arial" charset="0"/>
              <a:sym typeface="Arial" charset="0"/>
            </a:endParaRPr>
          </a:p>
        </p:txBody>
      </p:sp>
      <p:sp>
        <p:nvSpPr>
          <p:cNvPr id="9222" name="Rectangle 6"/>
          <p:cNvSpPr>
            <a:spLocks/>
          </p:cNvSpPr>
          <p:nvPr/>
        </p:nvSpPr>
        <p:spPr bwMode="auto">
          <a:xfrm>
            <a:off x="7484567" y="4876726"/>
            <a:ext cx="1172757" cy="611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latin typeface="Myriad Pro" panose="020B0503030403020204"/>
                <a:ea typeface="ＭＳ Ｐゴシック" charset="0"/>
                <a:cs typeface="Arial" charset="0"/>
                <a:sym typeface="Arial" charset="0"/>
              </a:rPr>
              <a:t>Shaded 3D</a:t>
            </a:r>
            <a:br>
              <a:rPr lang="en-US" sz="1687" dirty="0">
                <a:latin typeface="Myriad Pro" panose="020B0503030403020204"/>
                <a:ea typeface="ＭＳ Ｐゴシック" charset="0"/>
                <a:cs typeface="Arial" charset="0"/>
                <a:sym typeface="Arial" charset="0"/>
              </a:rPr>
            </a:br>
            <a:r>
              <a:rPr lang="en-US" sz="1687" dirty="0">
                <a:latin typeface="Myriad Pro" panose="020B0503030403020204"/>
                <a:ea typeface="ＭＳ Ｐゴシック" charset="0"/>
                <a:cs typeface="Arial" charset="0"/>
                <a:sym typeface="Arial" charset="0"/>
              </a:rPr>
              <a:t>rendering</a:t>
            </a:r>
            <a:endParaRPr lang="en-US" sz="1266" dirty="0">
              <a:ea typeface="ＭＳ Ｐゴシック" charset="0"/>
              <a:cs typeface="Helvetica Light" charset="0"/>
            </a:endParaRPr>
          </a:p>
        </p:txBody>
      </p:sp>
      <p:sp>
        <p:nvSpPr>
          <p:cNvPr id="9223" name="Rectangle 7"/>
          <p:cNvSpPr>
            <a:spLocks/>
          </p:cNvSpPr>
          <p:nvPr/>
        </p:nvSpPr>
        <p:spPr bwMode="auto">
          <a:xfrm>
            <a:off x="8966895" y="4876726"/>
            <a:ext cx="1254574" cy="611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latin typeface="Myriad Pro" panose="020B0503030403020204"/>
                <a:ea typeface="ＭＳ Ｐゴシック" charset="0"/>
                <a:cs typeface="Arial" charset="0"/>
                <a:sym typeface="Arial" charset="0"/>
              </a:rPr>
              <a:t>Textured 3D</a:t>
            </a:r>
            <a:br>
              <a:rPr lang="en-US" sz="1687" dirty="0">
                <a:latin typeface="Myriad Pro" panose="020B0503030403020204"/>
                <a:ea typeface="ＭＳ Ｐゴシック" charset="0"/>
                <a:cs typeface="Arial" charset="0"/>
                <a:sym typeface="Arial" charset="0"/>
              </a:rPr>
            </a:br>
            <a:r>
              <a:rPr lang="en-US" sz="1687" dirty="0">
                <a:latin typeface="Myriad Pro" panose="020B0503030403020204"/>
                <a:ea typeface="ＭＳ Ｐゴシック" charset="0"/>
                <a:cs typeface="Arial" charset="0"/>
                <a:sym typeface="Arial" charset="0"/>
              </a:rPr>
              <a:t>rendering</a:t>
            </a:r>
            <a:endParaRPr lang="en-US" sz="1266" dirty="0">
              <a:ea typeface="ＭＳ Ｐゴシック" charset="0"/>
              <a:cs typeface="Helvetica Light" charset="0"/>
            </a:endParaRPr>
          </a:p>
        </p:txBody>
      </p:sp>
      <p:sp>
        <p:nvSpPr>
          <p:cNvPr id="9224" name="Rectangle 8"/>
          <p:cNvSpPr>
            <a:spLocks/>
          </p:cNvSpPr>
          <p:nvPr/>
        </p:nvSpPr>
        <p:spPr bwMode="auto">
          <a:xfrm>
            <a:off x="4712576" y="1325091"/>
            <a:ext cx="2766848" cy="379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a:defRPr/>
            </a:pPr>
            <a:r>
              <a:rPr lang="en-US" sz="2000">
                <a:ea typeface="ＭＳ Ｐゴシック" charset="0"/>
                <a:cs typeface="Helvetica Light" charset="0"/>
              </a:rPr>
              <a:t>What results can you get?</a:t>
            </a:r>
          </a:p>
        </p:txBody>
      </p:sp>
    </p:spTree>
    <p:extLst>
      <p:ext uri="{BB962C8B-B14F-4D97-AF65-F5344CB8AC3E}">
        <p14:creationId xmlns:p14="http://schemas.microsoft.com/office/powerpoint/2010/main" val="3830836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0974" y="50230"/>
            <a:ext cx="9008939" cy="67564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8063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en-US"/>
              <a:t>Light</a:t>
            </a:r>
          </a:p>
        </p:txBody>
      </p:sp>
      <p:sp>
        <p:nvSpPr>
          <p:cNvPr id="254991" name="Rectangle 15"/>
          <p:cNvSpPr>
            <a:spLocks noGrp="1" noChangeArrowheads="1"/>
          </p:cNvSpPr>
          <p:nvPr>
            <p:ph idx="1"/>
          </p:nvPr>
        </p:nvSpPr>
        <p:spPr>
          <a:xfrm>
            <a:off x="2209800" y="5181600"/>
            <a:ext cx="7772400" cy="1447800"/>
          </a:xfrm>
          <a:noFill/>
          <a:ln/>
        </p:spPr>
        <p:txBody>
          <a:bodyPr/>
          <a:lstStyle/>
          <a:p>
            <a:r>
              <a:rPr lang="en-US" dirty="0"/>
              <a:t>Readings</a:t>
            </a:r>
          </a:p>
          <a:p>
            <a:pPr lvl="1"/>
            <a:r>
              <a:rPr lang="en-US" dirty="0"/>
              <a:t>Szeliski, 2.2, 2.3</a:t>
            </a:r>
          </a:p>
        </p:txBody>
      </p:sp>
      <p:sp>
        <p:nvSpPr>
          <p:cNvPr id="254982" name="Rectangle 6"/>
          <p:cNvSpPr>
            <a:spLocks noChangeArrowheads="1"/>
          </p:cNvSpPr>
          <p:nvPr/>
        </p:nvSpPr>
        <p:spPr bwMode="auto">
          <a:xfrm>
            <a:off x="3657600" y="4297364"/>
            <a:ext cx="4738688" cy="369332"/>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dirty="0">
                <a:solidFill>
                  <a:srgbClr val="000000"/>
                </a:solidFill>
                <a:latin typeface="Myriad Pro" panose="020B0503030403020204"/>
              </a:rPr>
              <a:t>by Ted Adelson</a:t>
            </a:r>
          </a:p>
        </p:txBody>
      </p:sp>
      <p:pic>
        <p:nvPicPr>
          <p:cNvPr id="254983" name="Picture 7" descr="checkershadow"/>
          <p:cNvPicPr>
            <a:picLocks noChangeAspect="1" noChangeArrowheads="1"/>
          </p:cNvPicPr>
          <p:nvPr/>
        </p:nvPicPr>
        <p:blipFill>
          <a:blip r:embed="rId3" cstate="print"/>
          <a:srcRect/>
          <a:stretch>
            <a:fillRect/>
          </a:stretch>
        </p:blipFill>
        <p:spPr bwMode="auto">
          <a:xfrm>
            <a:off x="3886200" y="1219201"/>
            <a:ext cx="4057650" cy="2606675"/>
          </a:xfrm>
          <a:prstGeom prst="rect">
            <a:avLst/>
          </a:prstGeom>
          <a:noFill/>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0.17.2.1524"/>
  <p:tag name="SLIDO_PRESENTATION_ID" val="00000000-0000-0000-0000-000000000000"/>
  <p:tag name="SLIDO_EVENT_UUID" val="2cd600a4-f9b8-49cc-8911-f9538bed1281"/>
  <p:tag name="SLIDO_EVENT_SECTION_UUID" val="3ea1fc1b-13ec-4070-8ade-4035543d611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R(X,Y,Z,\theta,\phi,\lambda,t)&#10;\]&#10;\end{document}&#10;"/>
  <p:tag name="EXTERNALNAME" val="Edittex"/>
  <p:tag name="BLEND" val="False"/>
  <p:tag name="TRANSPARENT" val="False"/>
  <p:tag name="BITMAPFORMAT" val="bmpmono"/>
  <p:tag name="DEBUGINTERACTIVE" val="True"/>
  <p:tag name="ORIGWIDTH" val="666.8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k_d = 1$&#10;\end{document}&#10;"/>
  <p:tag name="EXTERNALNAME" val="Edittex"/>
  <p:tag name="BLEND" val="False"/>
  <p:tag name="TRANSPARENT" val="False"/>
  <p:tag name="KEEPFILES" val="False"/>
  <p:tag name="DEBUGPAUSE" val="False"/>
  <p:tag name="RESOLUTION" val="1200"/>
  <p:tag name="TIMEOUT" val="(none)"/>
  <p:tag name="BOXWIDTH" val="348"/>
  <p:tag name="BOXHEIGHT" val="320"/>
  <p:tag name="BOXFONT" val="10"/>
  <p:tag name="BOXWRAP" val="False"/>
  <p:tag name="WORKAROUNDTRANSPARENCYBUG" val="False"/>
  <p:tag name="BITMAPFORMAT" val="bmpmono"/>
  <p:tag name="DEBUGINTERACTIVE" val="True"/>
  <p:tag name="ORIGWIDTH" val="62"/>
  <p:tag name="PICTUREFILESIZE" val="44018"/>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I &amp; = &amp; k_d {\bf N} \cdot {\bf L} \\&#10;&amp; = &amp; {\bf N} \cdot {\bf L} \\&#10; &amp; = &amp; cos~\theta_i&#10;\end{eqnarray*}&#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128"/>
  <p:tag name="PICTUREFILESIZE" val="366150"/>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theta_i&#10;$&#10;\end{document}&#10;"/>
  <p:tag name="EXTERNALNAME" val="Edittex"/>
  <p:tag name="BLEND" val="False"/>
  <p:tag name="TRANSPARENT" val="False"/>
  <p:tag name="BITMAPFORMAT" val="bmpmono"/>
  <p:tag name="DEBUGINTERACTIVE" val="True"/>
  <p:tag name="ORIGWIDTH" val="55.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FFFFFF"/>
        </a:dk2>
        <a:lt2>
          <a:srgbClr val="FFCC33"/>
        </a:lt2>
        <a:accent1>
          <a:srgbClr val="FF6633"/>
        </a:accent1>
        <a:accent2>
          <a:srgbClr val="B9D300"/>
        </a:accent2>
        <a:accent3>
          <a:srgbClr val="FFFFFF"/>
        </a:accent3>
        <a:accent4>
          <a:srgbClr val="000000"/>
        </a:accent4>
        <a:accent5>
          <a:srgbClr val="FFB8AD"/>
        </a:accent5>
        <a:accent6>
          <a:srgbClr val="A7BF00"/>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3">
        <a:dk1>
          <a:srgbClr val="336699"/>
        </a:dk1>
        <a:lt1>
          <a:srgbClr val="FFFFFF"/>
        </a:lt1>
        <a:dk2>
          <a:srgbClr val="000000"/>
        </a:dk2>
        <a:lt2>
          <a:srgbClr val="F8F8F8"/>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35378</TotalTime>
  <Words>2497</Words>
  <Application>Microsoft Office PowerPoint</Application>
  <PresentationFormat>Widescreen</PresentationFormat>
  <Paragraphs>375</Paragraphs>
  <Slides>66</Slides>
  <Notes>32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66</vt:i4>
      </vt:variant>
    </vt:vector>
  </HeadingPairs>
  <TitlesOfParts>
    <vt:vector size="76" baseType="lpstr">
      <vt:lpstr>-apple-system</vt:lpstr>
      <vt:lpstr>Arial</vt:lpstr>
      <vt:lpstr>Calibri</vt:lpstr>
      <vt:lpstr>Gill Sans</vt:lpstr>
      <vt:lpstr>Helvetica Light</vt:lpstr>
      <vt:lpstr>Myriad Pro</vt:lpstr>
      <vt:lpstr>Symbol</vt:lpstr>
      <vt:lpstr>Times New Roman</vt:lpstr>
      <vt:lpstr>Office Theme</vt:lpstr>
      <vt:lpstr>Custom Design</vt:lpstr>
      <vt:lpstr>Quiz 5 (on Canvas) Closed book / closed note</vt:lpstr>
      <vt:lpstr>Light &amp; Perception</vt:lpstr>
      <vt:lpstr>Announcements</vt:lpstr>
      <vt:lpstr>Can we determine shape from lighting?</vt:lpstr>
      <vt:lpstr>What we know: Stereo</vt:lpstr>
      <vt:lpstr>Next: Photometric Stereo</vt:lpstr>
      <vt:lpstr>Photometric Stereo</vt:lpstr>
      <vt:lpstr>PowerPoint Presentation</vt:lpstr>
      <vt:lpstr>Light</vt:lpstr>
      <vt:lpstr>Light</vt:lpstr>
      <vt:lpstr>Properties of light</vt:lpstr>
      <vt:lpstr>Radiometry</vt:lpstr>
      <vt:lpstr>Radiometry</vt:lpstr>
      <vt:lpstr>Radiometry</vt:lpstr>
      <vt:lpstr>Radiometry</vt:lpstr>
      <vt:lpstr>What is light?</vt:lpstr>
      <vt:lpstr>Color perception</vt:lpstr>
      <vt:lpstr>Visible light</vt:lpstr>
      <vt:lpstr>Light spectrum</vt:lpstr>
      <vt:lpstr>The human visual system</vt:lpstr>
      <vt:lpstr>Density of rods and cones</vt:lpstr>
      <vt:lpstr>Demonstrations of visual acuity</vt:lpstr>
      <vt:lpstr>Demonstrations of visual acuity</vt:lpstr>
      <vt:lpstr>Brightness contrast and constancy</vt:lpstr>
      <vt:lpstr>Light response is nonlinear</vt:lpstr>
      <vt:lpstr>Visual dynamic range</vt:lpstr>
      <vt:lpstr>PowerPoint Presentation</vt:lpstr>
      <vt:lpstr>PowerPoint Presentation</vt:lpstr>
      <vt:lpstr>Visual dynamic range</vt:lpstr>
      <vt:lpstr>Color perception</vt:lpstr>
      <vt:lpstr>Color perception</vt:lpstr>
      <vt:lpstr>Metamers</vt:lpstr>
      <vt:lpstr>Metamers</vt:lpstr>
      <vt:lpstr>Metamers</vt:lpstr>
      <vt:lpstr>What kind of bulb is it?</vt:lpstr>
      <vt:lpstr>What color is the dress?</vt:lpstr>
      <vt:lpstr>Reflectance and Illumination In Popular Culture…</vt:lpstr>
      <vt:lpstr>What color is the center ball?</vt:lpstr>
      <vt:lpstr>What color is the center ball?</vt:lpstr>
      <vt:lpstr>Perception summary</vt:lpstr>
      <vt:lpstr>Cameras also see color</vt:lpstr>
      <vt:lpstr>Early color photography</vt:lpstr>
      <vt:lpstr>Film has its own sensitivity</vt:lpstr>
      <vt:lpstr>Questions?</vt:lpstr>
      <vt:lpstr>Light transport</vt:lpstr>
      <vt:lpstr>Light sources</vt:lpstr>
      <vt:lpstr>Modeling Image Formation</vt:lpstr>
      <vt:lpstr>Directional Lighting</vt:lpstr>
      <vt:lpstr>Lambertian Reflectance</vt:lpstr>
      <vt:lpstr>Materials - Three Forms</vt:lpstr>
      <vt:lpstr>Reflectance—Three Forms</vt:lpstr>
      <vt:lpstr>Ideal Diffuse Reflection</vt:lpstr>
      <vt:lpstr>Lambertian Reflectance</vt:lpstr>
      <vt:lpstr>Lambertian Reflectance: Incoming</vt:lpstr>
      <vt:lpstr>Lambertian Reflectance: Incoming</vt:lpstr>
      <vt:lpstr>Lambertian Reflectance: Incoming</vt:lpstr>
      <vt:lpstr>Lambertian appearance is view-independent</vt:lpstr>
      <vt:lpstr>Lambertian appearance is view-independent</vt:lpstr>
      <vt:lpstr>Lambertian appearance is view-independent</vt:lpstr>
      <vt:lpstr>Lambertian appearance is view-independent</vt:lpstr>
      <vt:lpstr>Final Lambertian image formation model</vt:lpstr>
      <vt:lpstr>Albedo</vt:lpstr>
      <vt:lpstr>A Single Image: Shape from shading</vt:lpstr>
      <vt:lpstr>PowerPoint Presentation</vt:lpstr>
      <vt:lpstr>Application: Detecting composite photos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1526</cp:revision>
  <dcterms:created xsi:type="dcterms:W3CDTF">2009-08-25T02:47:59Z</dcterms:created>
  <dcterms:modified xsi:type="dcterms:W3CDTF">2023-03-16T18:34:08Z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0.17.2.1524</vt:lpwstr>
  </property>
</Properties>
</file>