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804" r:id="rId4"/>
    <p:sldId id="527" r:id="rId5"/>
    <p:sldId id="528" r:id="rId6"/>
    <p:sldId id="529" r:id="rId7"/>
    <p:sldId id="531" r:id="rId8"/>
    <p:sldId id="530" r:id="rId9"/>
    <p:sldId id="532" r:id="rId10"/>
    <p:sldId id="533" r:id="rId11"/>
    <p:sldId id="534" r:id="rId12"/>
    <p:sldId id="535" r:id="rId13"/>
    <p:sldId id="536" r:id="rId14"/>
    <p:sldId id="548" r:id="rId15"/>
    <p:sldId id="551" r:id="rId16"/>
    <p:sldId id="552" r:id="rId17"/>
    <p:sldId id="553" r:id="rId18"/>
    <p:sldId id="537" r:id="rId19"/>
    <p:sldId id="538" r:id="rId20"/>
    <p:sldId id="539" r:id="rId21"/>
    <p:sldId id="541" r:id="rId22"/>
    <p:sldId id="554" r:id="rId23"/>
    <p:sldId id="555" r:id="rId24"/>
    <p:sldId id="556" r:id="rId25"/>
    <p:sldId id="612" r:id="rId26"/>
    <p:sldId id="800" r:id="rId27"/>
    <p:sldId id="557" r:id="rId28"/>
    <p:sldId id="558" r:id="rId29"/>
    <p:sldId id="560" r:id="rId30"/>
  </p:sldIdLst>
  <p:sldSz cx="12192000" cy="6858000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7" autoAdjust="0"/>
    <p:restoredTop sz="94017" autoAdjust="0"/>
  </p:normalViewPr>
  <p:slideViewPr>
    <p:cSldViewPr>
      <p:cViewPr varScale="1">
        <p:scale>
          <a:sx n="60" d="100"/>
          <a:sy n="60" d="100"/>
        </p:scale>
        <p:origin x="246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6D4CD-A124-4734-886E-96ABD1A5E8B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DF4A-DD92-43C7-B56D-8495FFC4745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A8478-A600-4664-8B25-23E579FCCD03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oleObject" Target="../embeddings/oleObject1.bin"/><Relationship Id="rId3" Type="http://schemas.openxmlformats.org/officeDocument/2006/relationships/tags" Target="../tags/tag4.xml"/><Relationship Id="rId21" Type="http://schemas.openxmlformats.org/officeDocument/2006/relationships/image" Target="../media/image4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oleObject" Target="../embeddings/oleObject2.bin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4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9.xml"/><Relationship Id="rId7" Type="http://schemas.openxmlformats.org/officeDocument/2006/relationships/image" Target="../media/image4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9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24.xml"/><Relationship Id="rId16" Type="http://schemas.openxmlformats.org/officeDocument/2006/relationships/image" Target="../media/image5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7.png"/><Relationship Id="rId5" Type="http://schemas.openxmlformats.org/officeDocument/2006/relationships/tags" Target="../tags/tag27.xm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6315"/>
            <a:ext cx="3962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Image 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164275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336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86000" y="6400801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define the </a:t>
            </a:r>
            <a:r>
              <a:rPr lang="en-US" i="1" dirty="0"/>
              <a:t>residuals </a:t>
            </a:r>
            <a:r>
              <a:rPr lang="en-US" dirty="0"/>
              <a:t>as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36322"/>
            <a:ext cx="3322216" cy="12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65514"/>
            <a:ext cx="1371600" cy="5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5486400" cy="12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minimize sum of squared residuals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“Least squares” solution</a:t>
            </a:r>
          </a:p>
          <a:p>
            <a:r>
              <a:rPr lang="en-US" dirty="0"/>
              <a:t>For translations, is equal to mean (average)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5999"/>
            <a:ext cx="8458200" cy="16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77621"/>
            <a:ext cx="4724400" cy="30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049487" y="5673538"/>
            <a:ext cx="3932025" cy="1020394"/>
            <a:chOff x="2525486" y="5673538"/>
            <a:chExt cx="3932025" cy="1020394"/>
          </a:xfrm>
        </p:grpSpPr>
        <p:pic>
          <p:nvPicPr>
            <p:cNvPr id="3440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25486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2658" y="63246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1"/>
            <a:ext cx="8229600" cy="3459163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b="1" dirty="0"/>
              <a:t>t</a:t>
            </a:r>
            <a:r>
              <a:rPr lang="en-US" dirty="0"/>
              <a:t> that minimizes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To solve, form the </a:t>
            </a:r>
            <a:r>
              <a:rPr lang="en-US" i="1" dirty="0"/>
              <a:t>normal equations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726" y="1507876"/>
            <a:ext cx="2189748" cy="6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2971800" cy="8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7532" y="4673154"/>
            <a:ext cx="4084586" cy="7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700" y="5600517"/>
            <a:ext cx="5600700" cy="10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76" y="1963738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4629615" y="2506277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72986" y="4162219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30136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5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49" y="1524001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4579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6542046" y="2876551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5522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5495231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512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272132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19474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2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2801"/>
            <a:ext cx="8229600" cy="2773363"/>
          </a:xfrm>
        </p:spPr>
        <p:txBody>
          <a:bodyPr/>
          <a:lstStyle/>
          <a:p>
            <a:r>
              <a:rPr lang="en-US" dirty="0"/>
              <a:t>How many unknowns?</a:t>
            </a:r>
          </a:p>
          <a:p>
            <a:r>
              <a:rPr lang="en-US" dirty="0"/>
              <a:t>How many equations per match?</a:t>
            </a:r>
          </a:p>
          <a:p>
            <a:r>
              <a:rPr lang="en-US" dirty="0"/>
              <a:t>How many matches do we need?</a:t>
            </a: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270" y="1625239"/>
            <a:ext cx="8090330" cy="14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676400"/>
            <a:ext cx="1756312" cy="1526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066332" cy="162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function: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813" y="2182762"/>
            <a:ext cx="8431500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859448" y="4572000"/>
            <a:ext cx="8503752" cy="1981200"/>
            <a:chOff x="609600" y="4572000"/>
            <a:chExt cx="8503752" cy="1981200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</a:t>
            </a:r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edition): Chapter 8.1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form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6400800" cy="37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419601" y="5900057"/>
            <a:ext cx="4650483" cy="947824"/>
            <a:chOff x="856165" y="5528066"/>
            <a:chExt cx="5659895" cy="11535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56165" y="6232121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3070" y="6111002"/>
              <a:ext cx="75930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383" y="6137497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4572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err="1">
                <a:solidFill>
                  <a:srgbClr val="000000"/>
                </a:solidFill>
              </a:rPr>
              <a:t>unwarp</a:t>
            </a:r>
            <a:r>
              <a:rPr lang="en-US" sz="2400" dirty="0">
                <a:solidFill>
                  <a:srgbClr val="000000"/>
                </a:solidFill>
              </a:rPr>
              <a:t> (rectify) an image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for </a:t>
            </a:r>
            <a:r>
              <a:rPr lang="en-US" sz="2000" dirty="0" err="1">
                <a:solidFill>
                  <a:srgbClr val="000000"/>
                </a:solidFill>
              </a:rPr>
              <a:t>homography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given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p’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equations of the form:  </a:t>
            </a: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000000"/>
                </a:solidFill>
              </a:rPr>
              <a:t>Hp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linear in unknowns:  w and coefficients of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 is defined up to an arbitrary scale factor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how many matches are necessary to solve for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60676" y="1371600"/>
            <a:ext cx="6283325" cy="3124200"/>
            <a:chOff x="609600" y="914400"/>
            <a:chExt cx="6283325" cy="3124200"/>
          </a:xfrm>
        </p:grpSpPr>
        <p:graphicFrame>
          <p:nvGraphicFramePr>
            <p:cNvPr id="330756" name="Object 4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8" imgW="5106113" imgH="5172797" progId="">
                    <p:embed/>
                  </p:oleObj>
                </mc:Choice>
                <mc:Fallback>
                  <p:oleObj name="Photo Editor Photo" r:id="rId18" imgW="5106113" imgH="517279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0759" name="Object 7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0" imgW="5106113" imgH="5172797" progId="">
                    <p:embed/>
                  </p:oleObj>
                </mc:Choice>
                <mc:Fallback>
                  <p:oleObj name="Photo Editor Photo" r:id="rId20" imgW="5106113" imgH="517279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765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7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8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0" name="Oval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1" name="Oval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2" name="Oval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4" name="Text Box 2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60475" y="3352800"/>
              <a:ext cx="322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6163" y="3124200"/>
              <a:ext cx="388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785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5563" y="1459073"/>
            <a:ext cx="3983038" cy="9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7256" y="2958902"/>
            <a:ext cx="4644088" cy="17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0665" y="5410200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458201" y="3581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23591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798" y="2950030"/>
            <a:ext cx="7986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003" y="1460286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78883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113" y="1231803"/>
            <a:ext cx="7702776" cy="28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94214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539934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eigenvalue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42567" y="5012749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4800601" y="4032497"/>
            <a:ext cx="734315" cy="904855"/>
            <a:chOff x="3265714" y="3761697"/>
            <a:chExt cx="734315" cy="904855"/>
          </a:xfrm>
        </p:grpSpPr>
        <p:sp>
          <p:nvSpPr>
            <p:cNvPr id="37889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136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2n </a:t>
              </a: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× 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2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8204590" y="4071089"/>
            <a:ext cx="550760" cy="881911"/>
            <a:chOff x="6724134" y="3832947"/>
            <a:chExt cx="550760" cy="881911"/>
          </a:xfrm>
        </p:grpSpPr>
        <p:sp>
          <p:nvSpPr>
            <p:cNvPr id="378893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15400" y="5384983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37515" y="5796792"/>
            <a:ext cx="683078" cy="2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9510714" y="4088284"/>
            <a:ext cx="424641" cy="832058"/>
            <a:chOff x="7975827" y="3839257"/>
            <a:chExt cx="424641" cy="832058"/>
          </a:xfrm>
        </p:grpSpPr>
        <p:sp>
          <p:nvSpPr>
            <p:cNvPr id="378894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399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2n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3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5472189"/>
            <a:ext cx="229228" cy="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14800" y="5750812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905000" y="4114800"/>
            <a:ext cx="8305800" cy="17526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963400" cy="1143000"/>
          </a:xfrm>
        </p:spPr>
        <p:txBody>
          <a:bodyPr>
            <a:noAutofit/>
          </a:bodyPr>
          <a:lstStyle/>
          <a:p>
            <a:r>
              <a:rPr lang="en-US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81200" y="41910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+mj-lt"/>
              </a:rPr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4160837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+mj-lt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5036" name="Object 12"/>
              <p:cNvSpPr txBox="1"/>
              <p:nvPr/>
            </p:nvSpPr>
            <p:spPr bwMode="auto">
              <a:xfrm>
                <a:off x="2085975" y="4724400"/>
                <a:ext cx="5153025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minimize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503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75" y="4724400"/>
                <a:ext cx="5153025" cy="409575"/>
              </a:xfrm>
              <a:prstGeom prst="rect">
                <a:avLst/>
              </a:prstGeom>
              <a:blipFill>
                <a:blip r:embed="rId2"/>
                <a:stretch>
                  <a:fillRect l="-236" b="-8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2"/>
              <p:cNvSpPr txBox="1"/>
              <p:nvPr/>
            </p:nvSpPr>
            <p:spPr bwMode="auto">
              <a:xfrm>
                <a:off x="2220912" y="5234781"/>
                <a:ext cx="4187825" cy="411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non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trivial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lsq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solution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0912" y="5234781"/>
                <a:ext cx="4187825" cy="411162"/>
              </a:xfrm>
              <a:prstGeom prst="rect">
                <a:avLst/>
              </a:prstGeom>
              <a:blipFill>
                <a:blip r:embed="rId3"/>
                <a:stretch>
                  <a:fillRect l="-1456" t="-7463" b="-25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7208720" y="4760035"/>
                <a:ext cx="2868612" cy="922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eig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720" y="4760035"/>
                <a:ext cx="2868612" cy="922337"/>
              </a:xfrm>
              <a:prstGeom prst="rect">
                <a:avLst/>
              </a:prstGeom>
              <a:blipFill>
                <a:blip r:embed="rId4"/>
                <a:stretch>
                  <a:fillRect l="-19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905000" y="18288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910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+mj-lt"/>
                </a:rPr>
                <a:t>Problem statement</a:t>
              </a: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60837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+mj-lt"/>
                </a:rPr>
                <a:t>Solution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12"/>
                <p:cNvSpPr txBox="1"/>
                <p:nvPr/>
              </p:nvSpPr>
              <p:spPr bwMode="auto">
                <a:xfrm>
                  <a:off x="914023" y="5380038"/>
                  <a:ext cx="3905250" cy="41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least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squares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023" y="5380038"/>
                  <a:ext cx="3905250" cy="411162"/>
                </a:xfrm>
                <a:prstGeom prst="rect">
                  <a:avLst/>
                </a:prstGeom>
                <a:blipFill>
                  <a:blip r:embed="rId5"/>
                  <a:stretch>
                    <a:fillRect l="-780" b="-13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4"/>
                <p:cNvSpPr txBox="1"/>
                <p:nvPr/>
              </p:nvSpPr>
              <p:spPr bwMode="auto">
                <a:xfrm>
                  <a:off x="5562600" y="5405735"/>
                  <a:ext cx="1524000" cy="41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Object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62600" y="5405735"/>
                  <a:ext cx="1524000" cy="411162"/>
                </a:xfrm>
                <a:prstGeom prst="rect">
                  <a:avLst/>
                </a:prstGeom>
                <a:blipFill>
                  <a:blip r:embed="rId6"/>
                  <a:stretch>
                    <a:fillRect b="-343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370" name="Object 6"/>
                <p:cNvSpPr txBox="1"/>
                <p:nvPr/>
              </p:nvSpPr>
              <p:spPr bwMode="auto">
                <a:xfrm>
                  <a:off x="757237" y="4852112"/>
                  <a:ext cx="3357564" cy="520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minimize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3370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7237" y="4852112"/>
                  <a:ext cx="3357564" cy="520700"/>
                </a:xfrm>
                <a:prstGeom prst="rect">
                  <a:avLst/>
                </a:prstGeom>
                <a:blipFill>
                  <a:blip r:embed="rId7"/>
                  <a:stretch>
                    <a:fillRect l="-363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0933" name="Object 5"/>
                <p:cNvSpPr txBox="1"/>
                <p:nvPr/>
              </p:nvSpPr>
              <p:spPr bwMode="auto">
                <a:xfrm>
                  <a:off x="5537199" y="4781609"/>
                  <a:ext cx="2714625" cy="500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60933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7199" y="4781609"/>
                  <a:ext cx="2714625" cy="500063"/>
                </a:xfrm>
                <a:prstGeom prst="rect">
                  <a:avLst/>
                </a:prstGeom>
                <a:blipFill>
                  <a:blip r:embed="rId8"/>
                  <a:stretch>
                    <a:fillRect b="-6098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6814226" y="5405735"/>
              <a:ext cx="1262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</a:rPr>
                <a:t>matlab</a:t>
              </a: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3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build="p"/>
      <p:bldP spid="12" grpId="0" build="p"/>
      <p:bldP spid="1665036" grpId="0"/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9356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7798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411-BA9F-46CD-B346-054F206D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7E3A-994A-45A2-8890-32ED069A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2 code due this Friday, February 24 by 8pm</a:t>
            </a:r>
          </a:p>
          <a:p>
            <a:pPr lvl="1"/>
            <a:r>
              <a:rPr lang="en-US" dirty="0"/>
              <a:t>Please get started now if you haven’t already!</a:t>
            </a:r>
          </a:p>
          <a:p>
            <a:pPr lvl="1"/>
            <a:r>
              <a:rPr lang="en-US" dirty="0"/>
              <a:t>Report due </a:t>
            </a:r>
            <a:r>
              <a:rPr lang="en-US" b="1" dirty="0"/>
              <a:t>Thursday, March 2 </a:t>
            </a:r>
            <a:r>
              <a:rPr lang="en-US" dirty="0"/>
              <a:t>by 8pm on CMSX (note new date)</a:t>
            </a:r>
          </a:p>
          <a:p>
            <a:r>
              <a:rPr lang="en-US" dirty="0"/>
              <a:t>Take-home midterm to be released after February Break</a:t>
            </a:r>
          </a:p>
          <a:p>
            <a:pPr lvl="1"/>
            <a:r>
              <a:rPr lang="en-US" dirty="0"/>
              <a:t>To be released at 2:15pm Thursday, March 2</a:t>
            </a:r>
          </a:p>
          <a:p>
            <a:pPr lvl="1"/>
            <a:r>
              <a:rPr lang="en-US" dirty="0"/>
              <a:t>Due Tuesday, March 7 by 1pm (beginning of class)</a:t>
            </a:r>
          </a:p>
          <a:p>
            <a:pPr lvl="1"/>
            <a:r>
              <a:rPr lang="en-US" dirty="0"/>
              <a:t>Open book, open note (but no Google)</a:t>
            </a:r>
          </a:p>
          <a:p>
            <a:pPr lvl="1"/>
            <a:r>
              <a:rPr lang="en-US" dirty="0"/>
              <a:t>To be done on your own</a:t>
            </a:r>
          </a:p>
        </p:txBody>
      </p:sp>
    </p:spTree>
    <p:extLst>
      <p:ext uri="{BB962C8B-B14F-4D97-AF65-F5344CB8AC3E}">
        <p14:creationId xmlns:p14="http://schemas.microsoft.com/office/powerpoint/2010/main" val="4967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333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a set of matches between images A and B</a:t>
            </a:r>
          </a:p>
          <a:p>
            <a:pPr lvl="1"/>
            <a:r>
              <a:rPr lang="en-US" dirty="0"/>
              <a:t>How can we compute the transform T from A to B?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3505200" cy="3045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556" y="2839937"/>
            <a:ext cx="2128158" cy="32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38603"/>
            <a:ext cx="7010400" cy="32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7534" y="266700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6368144"/>
            <a:ext cx="112511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99060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39841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39841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1838326" y="6193973"/>
            <a:ext cx="1883229" cy="2612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8077200" y="4778514"/>
            <a:ext cx="2359172" cy="707886"/>
            <a:chOff x="6553200" y="4267200"/>
            <a:chExt cx="2359172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553200" y="4267200"/>
              <a:ext cx="2359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How do we solve for                     ? </a:t>
              </a:r>
            </a:p>
          </p:txBody>
        </p:sp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4635493"/>
              <a:ext cx="856090" cy="3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569 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/>
          <p:nvPr/>
        </p:nvGrpSpPr>
        <p:grpSpPr>
          <a:xfrm>
            <a:off x="2382976" y="4953000"/>
            <a:ext cx="7904024" cy="1524000"/>
            <a:chOff x="858976" y="5105400"/>
            <a:chExt cx="7904024" cy="1524000"/>
          </a:xfrm>
        </p:grpSpPr>
        <p:sp>
          <p:nvSpPr>
            <p:cNvPr id="53" name="TextBox 52"/>
            <p:cNvSpPr txBox="1"/>
            <p:nvPr/>
          </p:nvSpPr>
          <p:spPr>
            <a:xfrm>
              <a:off x="858976" y="5619690"/>
              <a:ext cx="2493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Mean displacement = </a:t>
              </a:r>
              <a:endParaRPr lang="en-US" sz="2000" i="1" dirty="0"/>
            </a:p>
          </p:txBody>
        </p:sp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53"/>
          <p:cNvSpPr/>
          <p:nvPr/>
        </p:nvSpPr>
        <p:spPr>
          <a:xfrm>
            <a:off x="2057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1"/>
            <a:ext cx="2114550" cy="5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/>
          <p:nvPr/>
        </p:nvGrpSpPr>
        <p:grpSpPr>
          <a:xfrm>
            <a:off x="2833008" y="4191000"/>
            <a:ext cx="6330042" cy="633412"/>
            <a:chOff x="1309008" y="4343400"/>
            <a:chExt cx="6330042" cy="633412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95800" y="4343400"/>
              <a:ext cx="314325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309008" y="4454918"/>
              <a:ext cx="2951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Displacement of match </a:t>
              </a:r>
              <a:r>
                <a:rPr lang="en-US" sz="2000" i="1" dirty="0" err="1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 =</a:t>
              </a:r>
              <a:endParaRPr lang="en-US" sz="2000" i="1" dirty="0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B2E6D885-D79E-414A-97AF-78C15FC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9060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727"/>
            <a:ext cx="9803962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257800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System of linear equations</a:t>
            </a:r>
          </a:p>
          <a:p>
            <a:pPr lvl="1"/>
            <a:r>
              <a:rPr lang="en-US" sz="2000" dirty="0"/>
              <a:t>What are the </a:t>
            </a:r>
            <a:r>
              <a:rPr lang="en-US" sz="2000" dirty="0" err="1"/>
              <a:t>knowns</a:t>
            </a:r>
            <a:r>
              <a:rPr lang="en-US" sz="2000" dirty="0"/>
              <a:t>?  Unknowns?</a:t>
            </a:r>
          </a:p>
          <a:p>
            <a:pPr lvl="1"/>
            <a:r>
              <a:rPr lang="en-US" sz="2000" dirty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A84B7573-2B33-4185-880F-FDB53744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DC24D477-57CA-428D-83D2-F962F68D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4864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Problem: more equations than unknowns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/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A811008-8A00-444E-9B7A-1052333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ABD0F719-8548-493B-A3F1-D159D5AA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F41B1BC5-897A-4007-9088-1507CA06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3727"/>
            <a:ext cx="9803962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5d1e9998-5e66-4966-9d9c-d984553528dc"/>
  <p:tag name="SLIDO_EVENT_SECTION_UUID" val="68063fc2-e9e9-4970-94ba-7e5a9090b26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16030</TotalTime>
  <Words>579</Words>
  <Application>Microsoft Office PowerPoint</Application>
  <PresentationFormat>Widescreen</PresentationFormat>
  <Paragraphs>138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Myriad Pro</vt:lpstr>
      <vt:lpstr>Times New Roman</vt:lpstr>
      <vt:lpstr>Office Theme</vt:lpstr>
      <vt:lpstr>Photo Editor Photo</vt:lpstr>
      <vt:lpstr>Image alignment</vt:lpstr>
      <vt:lpstr>Reading</vt:lpstr>
      <vt:lpstr>Announcements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Recap: Two Common Optimization Problems</vt:lpstr>
      <vt:lpstr>Computing transformations</vt:lpstr>
      <vt:lpstr>Questions?</vt:lpstr>
      <vt:lpstr>Image alignment algorithm</vt:lpstr>
      <vt:lpstr>Outliers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Image alignment</dc:title>
  <dc:creator>Noah Snavely</dc:creator>
  <cp:lastModifiedBy>Noah Snavely</cp:lastModifiedBy>
  <cp:revision>653</cp:revision>
  <dcterms:created xsi:type="dcterms:W3CDTF">2009-08-25T02:47:59Z</dcterms:created>
  <dcterms:modified xsi:type="dcterms:W3CDTF">2023-02-21T19:58:55Z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