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512" r:id="rId4"/>
    <p:sldId id="513" r:id="rId5"/>
    <p:sldId id="491" r:id="rId6"/>
    <p:sldId id="480" r:id="rId7"/>
    <p:sldId id="455" r:id="rId8"/>
    <p:sldId id="482" r:id="rId9"/>
    <p:sldId id="481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508" r:id="rId19"/>
    <p:sldId id="502" r:id="rId20"/>
    <p:sldId id="503" r:id="rId21"/>
    <p:sldId id="505" r:id="rId22"/>
    <p:sldId id="506" r:id="rId23"/>
    <p:sldId id="467" r:id="rId24"/>
    <p:sldId id="468" r:id="rId25"/>
    <p:sldId id="469" r:id="rId26"/>
    <p:sldId id="509" r:id="rId27"/>
    <p:sldId id="511" r:id="rId28"/>
    <p:sldId id="510" r:id="rId29"/>
    <p:sldId id="470" r:id="rId30"/>
    <p:sldId id="471" r:id="rId31"/>
    <p:sldId id="561" r:id="rId32"/>
    <p:sldId id="562" r:id="rId33"/>
    <p:sldId id="560" r:id="rId34"/>
    <p:sldId id="472" r:id="rId35"/>
    <p:sldId id="473" r:id="rId36"/>
    <p:sldId id="563" r:id="rId37"/>
    <p:sldId id="474" r:id="rId38"/>
    <p:sldId id="475" r:id="rId39"/>
    <p:sldId id="476" r:id="rId40"/>
    <p:sldId id="486" r:id="rId41"/>
    <p:sldId id="507" r:id="rId42"/>
    <p:sldId id="436" r:id="rId43"/>
  </p:sldIdLst>
  <p:sldSz cx="12192000" cy="6858000"/>
  <p:notesSz cx="7010400" cy="92964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6" autoAdjust="0"/>
    <p:restoredTop sz="94444" autoAdjust="0"/>
  </p:normalViewPr>
  <p:slideViewPr>
    <p:cSldViewPr>
      <p:cViewPr varScale="1">
        <p:scale>
          <a:sx n="60" d="100"/>
          <a:sy n="60" d="100"/>
        </p:scale>
        <p:origin x="260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infoscience.epfl.ch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/record/175537/files/2069.pdf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FREAK: Fast Retina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Binary Robust Independent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(BRIEF) [5], the Oriented Fast and Ro-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(ORB)[26], and the Binary Robust Invariant Scalable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[16] (BRISK) are good examples.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3.091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lowe/keypoints/" TargetMode="External"/><Relationship Id="rId2" Type="http://schemas.openxmlformats.org/officeDocument/2006/relationships/hyperlink" Target="http://www.robots.ox.ac.uk/~vgg/research/affin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http://www.vision.ee.ethz.ch/~surf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s.ubc.ca/~lowe/keypoi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72" y="808604"/>
            <a:ext cx="8534400" cy="708634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Feature descriptors and feature matching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-1900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19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42D6C-0F93-4396-B860-8747F15565E5}"/>
              </a:ext>
            </a:extLst>
          </p:cNvPr>
          <p:cNvGrpSpPr/>
          <p:nvPr/>
        </p:nvGrpSpPr>
        <p:grpSpPr>
          <a:xfrm>
            <a:off x="1946034" y="2667000"/>
            <a:ext cx="7844618" cy="3376240"/>
            <a:chOff x="1946034" y="2667000"/>
            <a:chExt cx="7844618" cy="3376240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A7178FFE-4059-4B06-975F-216F86BE0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6034" y="2971800"/>
              <a:ext cx="4263218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1DAF1CC-49A6-4FAA-9BCF-5F3B5B583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2667000"/>
              <a:ext cx="2856452" cy="337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49D13F3-0073-4AAB-9DF6-2AD53D089D6D}"/>
                </a:ext>
              </a:extLst>
            </p:cNvPr>
            <p:cNvCxnSpPr/>
            <p:nvPr/>
          </p:nvCxnSpPr>
          <p:spPr>
            <a:xfrm>
              <a:off x="4075652" y="3886200"/>
              <a:ext cx="47244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0614E9D-E6A9-4432-B8B0-69C7E4BCA91C}"/>
                </a:ext>
              </a:extLst>
            </p:cNvPr>
            <p:cNvCxnSpPr/>
            <p:nvPr/>
          </p:nvCxnSpPr>
          <p:spPr>
            <a:xfrm flipV="1">
              <a:off x="3716424" y="3276600"/>
              <a:ext cx="449580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C29A14D-E4A0-4B36-8AA9-C585B3717FE0}"/>
                </a:ext>
              </a:extLst>
            </p:cNvPr>
            <p:cNvCxnSpPr/>
            <p:nvPr/>
          </p:nvCxnSpPr>
          <p:spPr>
            <a:xfrm>
              <a:off x="3999452" y="4572000"/>
              <a:ext cx="472440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 descriptors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820400" cy="4983162"/>
          </a:xfrm>
        </p:spPr>
        <p:txBody>
          <a:bodyPr>
            <a:normAutofit/>
          </a:bodyPr>
          <a:lstStyle/>
          <a:p>
            <a:r>
              <a:rPr lang="en-US" dirty="0"/>
              <a:t>We looked at invariant / equivariant </a:t>
            </a:r>
            <a:r>
              <a:rPr lang="en-US" b="1" dirty="0"/>
              <a:t>detectors</a:t>
            </a:r>
          </a:p>
          <a:p>
            <a:endParaRPr lang="en-US" sz="2200" dirty="0"/>
          </a:p>
          <a:p>
            <a:r>
              <a:rPr lang="en-US" dirty="0"/>
              <a:t>Most feature descriptors are also designed to be invariant to: </a:t>
            </a:r>
          </a:p>
          <a:p>
            <a:pPr lvl="1"/>
            <a:r>
              <a:rPr lang="en-US" sz="2600" dirty="0"/>
              <a:t>Translation, 2D rotation, scale</a:t>
            </a:r>
          </a:p>
          <a:p>
            <a:endParaRPr lang="en-US" sz="2400" dirty="0"/>
          </a:p>
          <a:p>
            <a:r>
              <a:rPr lang="en-US" dirty="0"/>
              <a:t>They can usually also handle</a:t>
            </a:r>
          </a:p>
          <a:p>
            <a:pPr lvl="1"/>
            <a:r>
              <a:rPr lang="en-US" sz="2600" dirty="0"/>
              <a:t>Limited 3D rotations (SIFT works up to about 60 degrees)</a:t>
            </a:r>
          </a:p>
          <a:p>
            <a:pPr lvl="1"/>
            <a:r>
              <a:rPr lang="en-US" sz="2600" dirty="0"/>
              <a:t>Limited affine transforms (some are fully affine invariant)</a:t>
            </a:r>
          </a:p>
          <a:p>
            <a:pPr lvl="1"/>
            <a:r>
              <a:rPr lang="en-US" sz="2600" dirty="0"/>
              <a:t>Limited illumination/contrast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achieve invariance</a:t>
            </a:r>
            <a:endParaRPr lang="en-US" sz="180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/>
              <a:t>Need both of the following:</a:t>
            </a:r>
          </a:p>
          <a:p>
            <a:pPr marL="457200" indent="-457200">
              <a:buFontTx/>
              <a:buAutoNum type="arabicPeriod"/>
            </a:pPr>
            <a:r>
              <a:rPr lang="en-US" sz="2800" dirty="0"/>
              <a:t>Make sure your detector is invariant</a:t>
            </a:r>
            <a:endParaRPr lang="en-US" sz="2800" baseline="-25000" dirty="0"/>
          </a:p>
          <a:p>
            <a:pPr marL="457200" indent="-457200">
              <a:buNone/>
            </a:pPr>
            <a:r>
              <a:rPr lang="en-US" sz="2800" dirty="0"/>
              <a:t>2.  Design an invariant feature descriptor</a:t>
            </a:r>
          </a:p>
          <a:p>
            <a:pPr lvl="1"/>
            <a:r>
              <a:rPr lang="en-US" sz="2400" dirty="0"/>
              <a:t>Simplest descriptor: a single 0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Next simplest descriptor:  a square, axis-aligned 5x5 window of pixels 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Let’s look at some better approaches…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429000"/>
            <a:ext cx="4267200" cy="30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10363200" cy="2438399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Find dominant orientation of the image patch</a:t>
            </a:r>
          </a:p>
          <a:p>
            <a:pPr lvl="1"/>
            <a:r>
              <a:rPr lang="en-US" sz="2400" dirty="0"/>
              <a:t>E.g., given by 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max</a:t>
            </a:r>
            <a:r>
              <a:rPr lang="en-US" sz="2400" dirty="0"/>
              <a:t>, the eigenvector of </a:t>
            </a:r>
            <a:r>
              <a:rPr lang="en-US" sz="2400" b="1" dirty="0"/>
              <a:t>H</a:t>
            </a:r>
            <a:r>
              <a:rPr lang="en-US" sz="2400" dirty="0"/>
              <a:t> corresponding to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baseline="-25000" dirty="0">
                <a:sym typeface="Symbol" pitchFamily="18" charset="2"/>
              </a:rPr>
              <a:t>max</a:t>
            </a:r>
            <a:r>
              <a:rPr lang="en-US" sz="2400" dirty="0">
                <a:sym typeface="Symbol" pitchFamily="18" charset="2"/>
              </a:rPr>
              <a:t> (</a:t>
            </a:r>
            <a:r>
              <a:rPr lang="en-US" sz="2400" dirty="0"/>
              <a:t>the </a:t>
            </a:r>
            <a:r>
              <a:rPr lang="en-US" sz="2400" i="1" dirty="0"/>
              <a:t>larger</a:t>
            </a:r>
            <a:r>
              <a:rPr lang="en-US" sz="2400" dirty="0"/>
              <a:t> eigenvalue)</a:t>
            </a:r>
          </a:p>
          <a:p>
            <a:pPr lvl="1"/>
            <a:r>
              <a:rPr lang="en-US" sz="2400" dirty="0"/>
              <a:t>Or (better) simply the orientation of the (smoothed) gradient</a:t>
            </a:r>
          </a:p>
          <a:p>
            <a:pPr lvl="1"/>
            <a:r>
              <a:rPr lang="en-US" sz="2400" dirty="0"/>
              <a:t>Rotate the patch according to this angle</a:t>
            </a:r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8763000" y="6434878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Figure by Matthew Brown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1"/>
            <a:ext cx="4114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 (why?)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Take 16x16 square window around detected feature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edge orientation (angle of the gradient - 90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) for each pixel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Throw out weak edges (threshold gradient magnitude)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Create histogram of surviving edge orientations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Shift the bins so that the biggest one is first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cale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nvariant </a:t>
            </a:r>
            <a:r>
              <a:rPr lang="en-US">
                <a:solidFill>
                  <a:srgbClr val="0066FF"/>
                </a:solidFill>
              </a:rPr>
              <a:t>F</a:t>
            </a:r>
            <a:r>
              <a:rPr lang="en-US"/>
              <a:t>eature </a:t>
            </a:r>
            <a:r>
              <a:rPr lang="en-US">
                <a:solidFill>
                  <a:srgbClr val="0066FF"/>
                </a:solidFill>
              </a:rPr>
              <a:t>T</a:t>
            </a:r>
            <a:r>
              <a:rPr lang="en-US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214" y="34210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7086600" y="34210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239000" y="3573463"/>
            <a:ext cx="2362200" cy="1207532"/>
            <a:chOff x="5715000" y="4343400"/>
            <a:chExt cx="2362200" cy="120725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445376" y="4803776"/>
            <a:ext cx="1751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848600" y="54784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Full version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98298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11277600" cy="2438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Extraordinarily robust matching technique</a:t>
            </a:r>
          </a:p>
          <a:p>
            <a:pPr lvl="1"/>
            <a:r>
              <a:rPr lang="en-US" sz="2400" dirty="0"/>
              <a:t>Can handle changes in viewpoint (</a:t>
            </a:r>
            <a:r>
              <a:rPr lang="en-US" sz="2000" dirty="0"/>
              <a:t>up to about 60 degree out of plane rotation)</a:t>
            </a:r>
          </a:p>
          <a:p>
            <a:pPr lvl="1"/>
            <a:r>
              <a:rPr lang="en-US" sz="2400" dirty="0"/>
              <a:t>Can handle significant changes in illumination (</a:t>
            </a:r>
            <a:r>
              <a:rPr lang="en-US" sz="2000" dirty="0"/>
              <a:t>sometimes even day vs. night (below))</a:t>
            </a:r>
          </a:p>
          <a:p>
            <a:pPr lvl="1"/>
            <a:r>
              <a:rPr lang="en-US" sz="2400" dirty="0"/>
              <a:t>Pretty fast—hard to make real-time, but can run in &lt;1s for moderate image sizes</a:t>
            </a:r>
          </a:p>
          <a:p>
            <a:pPr lvl="1"/>
            <a:r>
              <a:rPr lang="en-US" sz="2400" dirty="0"/>
              <a:t>Lots of code available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87738"/>
            <a:ext cx="44958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314" y="3494088"/>
            <a:ext cx="448468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Example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676400"/>
            <a:ext cx="285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2323" name="Picture 3" descr="C:\snavely\matlab\A2P3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2857500" cy="434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15000" y="3276600"/>
            <a:ext cx="838200" cy="838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8613" y="6019800"/>
            <a:ext cx="214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868 SIFT features</a:t>
            </a:r>
          </a:p>
        </p:txBody>
      </p:sp>
    </p:spTree>
    <p:extLst>
      <p:ext uri="{BB962C8B-B14F-4D97-AF65-F5344CB8AC3E}">
        <p14:creationId xmlns:p14="http://schemas.microsoft.com/office/powerpoint/2010/main" val="39973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9728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HOG: Histogram of Gradients (HOG)</a:t>
            </a:r>
          </a:p>
          <a:p>
            <a:pPr lvl="1"/>
            <a:r>
              <a:rPr lang="en-US" dirty="0" err="1"/>
              <a:t>Dalal</a:t>
            </a:r>
            <a:r>
              <a:rPr lang="en-US" dirty="0"/>
              <a:t>/</a:t>
            </a:r>
            <a:r>
              <a:rPr lang="en-US" dirty="0" err="1"/>
              <a:t>Triggs</a:t>
            </a:r>
            <a:endParaRPr lang="en-US" dirty="0"/>
          </a:p>
          <a:p>
            <a:pPr lvl="1"/>
            <a:r>
              <a:rPr lang="en-US" dirty="0"/>
              <a:t>Sliding window, pedestrian detection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FREAK: Fast Retina </a:t>
            </a:r>
            <a:r>
              <a:rPr lang="en-US" dirty="0" err="1"/>
              <a:t>Keypoint</a:t>
            </a:r>
            <a:endParaRPr lang="en-US" dirty="0"/>
          </a:p>
          <a:p>
            <a:pPr lvl="1"/>
            <a:r>
              <a:rPr lang="en-US" dirty="0"/>
              <a:t>Perceptually motivated</a:t>
            </a:r>
          </a:p>
          <a:p>
            <a:pPr lvl="1"/>
            <a:r>
              <a:rPr lang="en-US" dirty="0"/>
              <a:t>Can run in real-time; used in Visual </a:t>
            </a:r>
            <a:r>
              <a:rPr lang="en-US"/>
              <a:t>SLAM on-device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LIFT: Learned Invariant Feature Transform</a:t>
            </a:r>
          </a:p>
          <a:p>
            <a:pPr lvl="1"/>
            <a:r>
              <a:rPr lang="en-US" dirty="0"/>
              <a:t>Learned via deep learning – along with many other recent features</a:t>
            </a:r>
          </a:p>
          <a:p>
            <a:pPr marL="914400" lvl="2" indent="0">
              <a:buNone/>
            </a:pPr>
            <a:r>
              <a:rPr lang="en-US" sz="1800" dirty="0">
                <a:hlinkClick r:id="rId3"/>
              </a:rPr>
              <a:t>https://arxiv.org/abs/1603.09114</a:t>
            </a:r>
            <a:endParaRPr lang="en-US" sz="1800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524000"/>
            <a:ext cx="2438400" cy="15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/>
              <a:t> (2</a:t>
            </a:r>
            <a:r>
              <a:rPr lang="en-US" baseline="30000"/>
              <a:t>nd</a:t>
            </a:r>
            <a:r>
              <a:rPr lang="en-US"/>
              <a:t> edition) 7.1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1"/>
            <a:ext cx="6324600" cy="5135563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err="1"/>
              <a:t>Keypoint</a:t>
            </a:r>
            <a:r>
              <a:rPr lang="en-US" sz="2800" dirty="0"/>
              <a:t> detection: repeatable and distinctive</a:t>
            </a:r>
          </a:p>
          <a:p>
            <a:pPr lvl="1"/>
            <a:r>
              <a:rPr lang="en-US" sz="2400" dirty="0"/>
              <a:t>Corners, blobs</a:t>
            </a:r>
          </a:p>
          <a:p>
            <a:pPr lvl="1"/>
            <a:r>
              <a:rPr lang="en-US" sz="2400" dirty="0"/>
              <a:t>Harris, </a:t>
            </a:r>
            <a:r>
              <a:rPr lang="en-US" sz="2400" dirty="0" err="1"/>
              <a:t>DoG</a:t>
            </a:r>
            <a:endParaRPr lang="en-US" dirty="0"/>
          </a:p>
          <a:p>
            <a:endParaRPr lang="en-US" sz="2800" dirty="0"/>
          </a:p>
          <a:p>
            <a:r>
              <a:rPr lang="en-US" sz="2800" dirty="0"/>
              <a:t>Descriptors: robust and selective</a:t>
            </a:r>
          </a:p>
          <a:p>
            <a:pPr lvl="1"/>
            <a:r>
              <a:rPr lang="en-US" sz="2400" dirty="0"/>
              <a:t>spatial histograms of orientation</a:t>
            </a:r>
          </a:p>
          <a:p>
            <a:pPr lvl="1"/>
            <a:r>
              <a:rPr lang="en-US" sz="2400" dirty="0"/>
              <a:t>SIFT and variants are typically good for stitching and recognition</a:t>
            </a:r>
          </a:p>
          <a:p>
            <a:pPr lvl="1"/>
            <a:r>
              <a:rPr lang="en-US" sz="2400" dirty="0"/>
              <a:t>But, need not stick to one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95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1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58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</a:t>
            </a:r>
            <a:r>
              <a:rPr lang="en-US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how to find the best match in </a:t>
            </a:r>
            <a:r>
              <a:rPr lang="en-US" i="1" dirty="0">
                <a:latin typeface="Palatino Linotype" panose="02040502050505030304" pitchFamily="18" charset="0"/>
              </a:rPr>
              <a:t>I</a:t>
            </a:r>
            <a:r>
              <a:rPr lang="en-US" baseline="-25000" dirty="0">
                <a:latin typeface="Palatino Linotype" panose="02040502050505030304" pitchFamily="18" charset="0"/>
              </a:rPr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</a:t>
            </a:r>
            <a:r>
              <a:rPr lang="en-US" i="1" dirty="0">
                <a:latin typeface="Palatino Linotype" panose="02040502050505030304" pitchFamily="18" charset="0"/>
              </a:rPr>
              <a:t>I</a:t>
            </a:r>
            <a:r>
              <a:rPr lang="en-US" baseline="-25000" dirty="0">
                <a:latin typeface="Palatino Linotype" panose="02040502050505030304" pitchFamily="18" charset="0"/>
              </a:rPr>
              <a:t>2</a:t>
            </a:r>
            <a:r>
              <a:rPr lang="en-US" dirty="0"/>
              <a:t>, find the one with min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753600" cy="1143000"/>
          </a:xfrm>
        </p:spPr>
        <p:txBody>
          <a:bodyPr/>
          <a:lstStyle/>
          <a:p>
            <a:r>
              <a:rPr lang="en-US" dirty="0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448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914400" lvl="1" indent="-457200"/>
            <a:r>
              <a:rPr lang="en-US" sz="2400" dirty="0"/>
              <a:t>Simple approach: L</a:t>
            </a:r>
            <a:r>
              <a:rPr lang="en-US" sz="2400" baseline="-25000" dirty="0"/>
              <a:t>2</a:t>
            </a:r>
            <a:r>
              <a:rPr lang="en-US" sz="2400" dirty="0"/>
              <a:t> distance, || </a:t>
            </a:r>
            <a:r>
              <a:rPr lang="en-US" sz="2400" i="1" dirty="0"/>
              <a:t>f</a:t>
            </a:r>
            <a:r>
              <a:rPr lang="en-US" sz="2400" baseline="-25000" dirty="0"/>
              <a:t>1</a:t>
            </a:r>
            <a:r>
              <a:rPr lang="en-US" sz="2400" dirty="0"/>
              <a:t> - </a:t>
            </a:r>
            <a:r>
              <a:rPr lang="en-US" sz="2400" i="1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 || </a:t>
            </a:r>
            <a:endParaRPr lang="en-US" sz="1600" dirty="0"/>
          </a:p>
          <a:p>
            <a:pPr marL="914400" lvl="1" indent="-457200"/>
            <a:r>
              <a:rPr lang="en-US" sz="2400" dirty="0"/>
              <a:t>can give small distances for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3763437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8260824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8740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740776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95400" y="1295400"/>
            <a:ext cx="9906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- </a:t>
            </a: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|| / ||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- </a:t>
            </a: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the best SSD match to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in </a:t>
            </a:r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is the 2</a:t>
            </a:r>
            <a:r>
              <a:rPr lang="en-US" sz="2000" baseline="30000" dirty="0"/>
              <a:t>nd</a:t>
            </a:r>
            <a:r>
              <a:rPr lang="en-US" sz="2000" dirty="0"/>
              <a:t> best SSD match to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in </a:t>
            </a:r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gives large 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763437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260824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SSD vs “ratio distance” change the best match to a given feature in image 1?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5E5589-A7F1-4B7B-A707-CE2386297CE7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Feature distance</a:t>
            </a:r>
          </a:p>
        </p:txBody>
      </p:sp>
    </p:spTree>
    <p:extLst>
      <p:ext uri="{BB962C8B-B14F-4D97-AF65-F5344CB8AC3E}">
        <p14:creationId xmlns:p14="http://schemas.microsoft.com/office/powerpoint/2010/main" val="371647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4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4370" name="Picture 2" descr="C:\snavely\matlab\A2P3\templa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078" y="1828801"/>
            <a:ext cx="2406865" cy="3429000"/>
          </a:xfrm>
          <a:prstGeom prst="rect">
            <a:avLst/>
          </a:prstGeom>
          <a:noFill/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828801"/>
            <a:ext cx="8534400" cy="370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25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58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</p:spTree>
    <p:extLst>
      <p:ext uri="{BB962C8B-B14F-4D97-AF65-F5344CB8AC3E}">
        <p14:creationId xmlns:p14="http://schemas.microsoft.com/office/powerpoint/2010/main" val="41238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5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2590800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828800"/>
            <a:ext cx="8534400" cy="39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25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51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A69343-32DF-40C0-9158-5BD355A18350}"/>
              </a:ext>
            </a:extLst>
          </p:cNvPr>
          <p:cNvGrpSpPr/>
          <p:nvPr/>
        </p:nvGrpSpPr>
        <p:grpSpPr>
          <a:xfrm>
            <a:off x="8915400" y="228600"/>
            <a:ext cx="2057400" cy="2042897"/>
            <a:chOff x="7620000" y="212942"/>
            <a:chExt cx="1600200" cy="204289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C7BA29-36B8-494A-8E41-37F9F08E8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0100" y="979096"/>
              <a:ext cx="38100" cy="4845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1FE067-138A-4200-83C2-3E640002423A}"/>
                </a:ext>
              </a:extLst>
            </p:cNvPr>
            <p:cNvGrpSpPr/>
            <p:nvPr/>
          </p:nvGrpSpPr>
          <p:grpSpPr>
            <a:xfrm>
              <a:off x="7620000" y="212942"/>
              <a:ext cx="1600200" cy="2042897"/>
              <a:chOff x="7620000" y="228600"/>
              <a:chExt cx="1600200" cy="2027239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141BD46-37E3-4AB2-83D7-BBDFA4E06B17}"/>
                  </a:ext>
                </a:extLst>
              </p:cNvPr>
              <p:cNvSpPr/>
              <p:nvPr/>
            </p:nvSpPr>
            <p:spPr>
              <a:xfrm>
                <a:off x="8047217" y="1616255"/>
                <a:ext cx="639584" cy="63958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1222CD-E489-4CDE-B717-515C1BFB42FB}"/>
                  </a:ext>
                </a:extLst>
              </p:cNvPr>
              <p:cNvSpPr txBox="1"/>
              <p:nvPr/>
            </p:nvSpPr>
            <p:spPr>
              <a:xfrm>
                <a:off x="7620000" y="228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We’ll deal with </a:t>
                </a:r>
                <a:r>
                  <a:rPr lang="en-US" b="1" dirty="0"/>
                  <a:t>outliers</a:t>
                </a:r>
                <a:r>
                  <a:rPr lang="en-US" dirty="0"/>
                  <a:t> later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2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68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How can we measure the performance of a feature matcher?</a:t>
            </a:r>
          </a:p>
        </p:txBody>
      </p:sp>
      <p:pic>
        <p:nvPicPr>
          <p:cNvPr id="73732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62163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57401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3962400" y="2624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7889875" y="25876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3276600" y="2471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7239000" y="2243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3048000" y="2090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39" name="Rectangle 12"/>
          <p:cNvSpPr>
            <a:spLocks noChangeArrowheads="1"/>
          </p:cNvSpPr>
          <p:nvPr/>
        </p:nvSpPr>
        <p:spPr bwMode="auto">
          <a:xfrm>
            <a:off x="6934200" y="29289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 flipV="1">
            <a:off x="3429000" y="2306637"/>
            <a:ext cx="3810000" cy="228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5705476" y="2151063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latin typeface="+mj-lt"/>
              </a:rPr>
              <a:t>50</a:t>
            </a:r>
            <a:endParaRPr lang="en-US" sz="2000" baseline="-250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2" name="Line 15"/>
          <p:cNvSpPr>
            <a:spLocks noChangeShapeType="1"/>
          </p:cNvSpPr>
          <p:nvPr/>
        </p:nvSpPr>
        <p:spPr bwMode="auto">
          <a:xfrm flipV="1">
            <a:off x="4114801" y="2624137"/>
            <a:ext cx="3775075" cy="76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3" name="Rectangle 16"/>
          <p:cNvSpPr>
            <a:spLocks noChangeArrowheads="1"/>
          </p:cNvSpPr>
          <p:nvPr/>
        </p:nvSpPr>
        <p:spPr bwMode="auto">
          <a:xfrm>
            <a:off x="5791201" y="2471738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latin typeface="+mj-lt"/>
              </a:rPr>
              <a:t>75</a:t>
            </a:r>
            <a:endParaRPr lang="en-US" sz="2000" baseline="-250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4" name="Freeform 17"/>
          <p:cNvSpPr>
            <a:spLocks/>
          </p:cNvSpPr>
          <p:nvPr/>
        </p:nvSpPr>
        <p:spPr bwMode="auto">
          <a:xfrm>
            <a:off x="3086100" y="2243137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5" name="Rectangle 18"/>
          <p:cNvSpPr>
            <a:spLocks noChangeArrowheads="1"/>
          </p:cNvSpPr>
          <p:nvPr/>
        </p:nvSpPr>
        <p:spPr bwMode="auto">
          <a:xfrm>
            <a:off x="5715001" y="2928938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FF"/>
                </a:solidFill>
                <a:latin typeface="+mj-lt"/>
              </a:rPr>
              <a:t>200</a:t>
            </a:r>
            <a:endParaRPr lang="en-US" sz="2000" baseline="-2500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6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73747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2" grpId="0" animBg="1"/>
      <p:bldP spid="73743" grpId="0" animBg="1"/>
      <p:bldP spid="73744" grpId="0" animBg="1"/>
      <p:bldP spid="73745" grpId="0" animBg="1"/>
      <p:bldP spid="73746" grpId="0" animBg="1"/>
      <p:bldP spid="737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A0E3-7726-4DB3-88DD-441F0995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FF4-4D94-4C23-B9B1-797085B45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released today</a:t>
            </a:r>
          </a:p>
          <a:p>
            <a:pPr lvl="1"/>
            <a:r>
              <a:rPr lang="en-US" dirty="0"/>
              <a:t>Code due Friday, February 24, 8pm</a:t>
            </a:r>
          </a:p>
          <a:p>
            <a:pPr lvl="1"/>
            <a:r>
              <a:rPr lang="en-US" dirty="0"/>
              <a:t>Report due Monday, February 27, 8pm</a:t>
            </a:r>
          </a:p>
          <a:p>
            <a:pPr lvl="1"/>
            <a:r>
              <a:rPr lang="en-US" dirty="0"/>
              <a:t>To be done in groups of 2</a:t>
            </a:r>
          </a:p>
          <a:p>
            <a:pPr lvl="1"/>
            <a:r>
              <a:rPr lang="en-US" dirty="0"/>
              <a:t>If you need help finding a partner, try Ed Discussions or let us know</a:t>
            </a:r>
          </a:p>
        </p:txBody>
      </p:sp>
    </p:spTree>
    <p:extLst>
      <p:ext uri="{BB962C8B-B14F-4D97-AF65-F5344CB8AC3E}">
        <p14:creationId xmlns:p14="http://schemas.microsoft.com/office/powerpoint/2010/main" val="6284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828800"/>
            <a:ext cx="97536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The distance threshold affects performance</a:t>
            </a:r>
          </a:p>
          <a:p>
            <a:pPr lvl="1"/>
            <a:r>
              <a:rPr lang="en-US" sz="1800" dirty="0"/>
              <a:t>True positives = # of detected matches that survive the threshold that are correct</a:t>
            </a:r>
          </a:p>
          <a:p>
            <a:pPr lvl="1"/>
            <a:r>
              <a:rPr lang="en-US" sz="1800" dirty="0"/>
              <a:t>False positives = # of detected matches that survive the threshold that are incorrect</a:t>
            </a:r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73276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68513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62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889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7239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048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934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3429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5705476" y="2162176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50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114801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791201" y="2482851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75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3086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715001" y="2940051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</a:rPr>
              <a:t>200</a:t>
            </a:r>
            <a:endParaRPr lang="en-US" sz="20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5538789" y="3165476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+mj-lt"/>
              </a:rPr>
              <a:t>false match</a:t>
            </a:r>
            <a:endParaRPr lang="en-US" sz="12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5573714" y="2373312"/>
            <a:ext cx="918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true match</a:t>
            </a:r>
            <a:endParaRPr lang="en-US" sz="12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981200" y="1524000"/>
            <a:ext cx="8610600" cy="68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dirty="0"/>
              <a:t>How can we measure the performance of a feature matcher?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828800"/>
            <a:ext cx="84582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Suppose we want to </a:t>
            </a:r>
            <a:r>
              <a:rPr lang="en-US" sz="2000" b="1" dirty="0"/>
              <a:t>maximize true positives</a:t>
            </a:r>
            <a:r>
              <a:rPr lang="en-US" sz="2000" dirty="0"/>
              <a:t>. How do we set the threshold? (Note: we keep all matches with distance below the threshold.)</a:t>
            </a:r>
            <a:endParaRPr lang="en-US" sz="1800" dirty="0"/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73276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68513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62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889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7239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048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934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3429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5705476" y="2162176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50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114801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791201" y="2482851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75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3086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715001" y="2940051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</a:rPr>
              <a:t>200</a:t>
            </a:r>
            <a:endParaRPr lang="en-US" sz="20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5538789" y="3165476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+mj-lt"/>
              </a:rPr>
              <a:t>false match</a:t>
            </a:r>
            <a:endParaRPr lang="en-US" sz="12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5573714" y="2373312"/>
            <a:ext cx="918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true match</a:t>
            </a:r>
            <a:endParaRPr lang="en-US" sz="12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981200" y="1524000"/>
            <a:ext cx="8610600" cy="68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dirty="0"/>
              <a:t>How can we measure the performance of a feature matcher?</a:t>
            </a:r>
          </a:p>
        </p:txBody>
      </p:sp>
    </p:spTree>
    <p:extLst>
      <p:ext uri="{BB962C8B-B14F-4D97-AF65-F5344CB8AC3E}">
        <p14:creationId xmlns:p14="http://schemas.microsoft.com/office/powerpoint/2010/main" val="573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828800"/>
            <a:ext cx="86106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Suppose we want to </a:t>
            </a:r>
            <a:r>
              <a:rPr lang="en-US" sz="2000" b="1" dirty="0"/>
              <a:t>minimize false positives</a:t>
            </a:r>
            <a:r>
              <a:rPr lang="en-US" sz="2000" dirty="0"/>
              <a:t>. How do we set the threshold? (Note: we keep all matches with distance below the threshold.)</a:t>
            </a:r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73276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68513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62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889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7239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048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934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3429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5705476" y="2162176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50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114801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791201" y="2482851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75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3086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715001" y="2940051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</a:rPr>
              <a:t>200</a:t>
            </a:r>
            <a:endParaRPr lang="en-US" sz="20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5538789" y="3165476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+mj-lt"/>
              </a:rPr>
              <a:t>false match</a:t>
            </a:r>
            <a:endParaRPr lang="en-US" sz="12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5573714" y="2373312"/>
            <a:ext cx="918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true match</a:t>
            </a:r>
            <a:endParaRPr lang="en-US" sz="12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981200" y="1524000"/>
            <a:ext cx="8610600" cy="68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dirty="0"/>
              <a:t>How can we measure the performance of a feature matcher?</a:t>
            </a:r>
          </a:p>
        </p:txBody>
      </p:sp>
    </p:spTree>
    <p:extLst>
      <p:ext uri="{BB962C8B-B14F-4D97-AF65-F5344CB8AC3E}">
        <p14:creationId xmlns:p14="http://schemas.microsoft.com/office/powerpoint/2010/main" val="1084781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4488-DA81-4BC6-91F1-F942C8EB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C527-04A1-4A6E-BC2A-087CC42B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our matcher computes 1,000 matches between two images</a:t>
            </a:r>
          </a:p>
          <a:p>
            <a:pPr lvl="1"/>
            <a:r>
              <a:rPr lang="en-US" dirty="0"/>
              <a:t>800 are correct matches, 200 are incorrect (according to an oracle that gives us ground truth matches)</a:t>
            </a:r>
          </a:p>
          <a:p>
            <a:pPr lvl="1"/>
            <a:r>
              <a:rPr lang="en-US" dirty="0"/>
              <a:t>A given threshold (e.g., ratio distance = 0.6) gives us 600 correct matches and 100 incorrect matches that survive the threshold</a:t>
            </a:r>
          </a:p>
          <a:p>
            <a:pPr lvl="1"/>
            <a:r>
              <a:rPr lang="en-US" dirty="0"/>
              <a:t>True positive rate = 600 / 800 = ¾</a:t>
            </a:r>
          </a:p>
          <a:p>
            <a:pPr lvl="1"/>
            <a:r>
              <a:rPr lang="en-US" dirty="0"/>
              <a:t>False positive rate = 100 / 200 = ½</a:t>
            </a:r>
          </a:p>
        </p:txBody>
      </p:sp>
    </p:spTree>
    <p:extLst>
      <p:ext uri="{BB962C8B-B14F-4D97-AF65-F5344CB8AC3E}">
        <p14:creationId xmlns:p14="http://schemas.microsoft.com/office/powerpoint/2010/main" val="35638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34"/>
          <p:cNvSpPr>
            <a:spLocks noChangeShapeType="1"/>
          </p:cNvSpPr>
          <p:nvPr/>
        </p:nvSpPr>
        <p:spPr bwMode="auto">
          <a:xfrm flipH="1">
            <a:off x="5029200" y="328295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79" name="Line 32"/>
          <p:cNvSpPr>
            <a:spLocks noChangeShapeType="1"/>
          </p:cNvSpPr>
          <p:nvPr/>
        </p:nvSpPr>
        <p:spPr bwMode="auto">
          <a:xfrm>
            <a:off x="5446713" y="3244851"/>
            <a:ext cx="0" cy="2085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80" name="TextBox 23"/>
          <p:cNvSpPr txBox="1">
            <a:spLocks noChangeArrowheads="1"/>
          </p:cNvSpPr>
          <p:nvPr/>
        </p:nvSpPr>
        <p:spPr bwMode="auto">
          <a:xfrm>
            <a:off x="4616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+mj-lt"/>
              </a:rPr>
              <a:t>0.7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results</a:t>
            </a:r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5181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4953000" y="514985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+mj-lt"/>
              </a:rPr>
              <a:t>0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7620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4953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5787" name="Text Box 9"/>
          <p:cNvSpPr txBox="1">
            <a:spLocks noChangeArrowheads="1"/>
          </p:cNvSpPr>
          <p:nvPr/>
        </p:nvSpPr>
        <p:spPr bwMode="auto">
          <a:xfrm>
            <a:off x="4800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+mj-lt"/>
              </a:rPr>
              <a:t>false positive rate</a:t>
            </a:r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4191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  <a:latin typeface="+mj-lt"/>
              </a:rPr>
              <a:t>true</a:t>
            </a:r>
            <a:br>
              <a:rPr lang="en-US" sz="1400" i="1" dirty="0">
                <a:solidFill>
                  <a:srgbClr val="FF0000"/>
                </a:solidFill>
                <a:latin typeface="+mj-lt"/>
              </a:rPr>
            </a:br>
            <a:r>
              <a:rPr lang="en-US" sz="1400" i="1" dirty="0">
                <a:solidFill>
                  <a:srgbClr val="FF0000"/>
                </a:solidFill>
                <a:latin typeface="+mj-lt"/>
              </a:rPr>
              <a:t>positive</a:t>
            </a:r>
            <a:br>
              <a:rPr lang="en-US" sz="1400" i="1" dirty="0">
                <a:solidFill>
                  <a:srgbClr val="FF0000"/>
                </a:solidFill>
                <a:latin typeface="+mj-lt"/>
              </a:rPr>
            </a:br>
            <a:r>
              <a:rPr lang="en-US" sz="1400" i="1" dirty="0">
                <a:solidFill>
                  <a:srgbClr val="FF0000"/>
                </a:solidFill>
                <a:latin typeface="+mj-lt"/>
              </a:rPr>
              <a:t>rate</a:t>
            </a:r>
            <a:br>
              <a:rPr lang="en-US" sz="1400" i="1" dirty="0">
                <a:solidFill>
                  <a:srgbClr val="FF0000"/>
                </a:solidFill>
                <a:latin typeface="+mj-lt"/>
              </a:rPr>
            </a:br>
            <a:endParaRPr lang="en-US" sz="14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790" name="Oval 15"/>
          <p:cNvSpPr>
            <a:spLocks noChangeArrowheads="1"/>
          </p:cNvSpPr>
          <p:nvPr/>
        </p:nvSpPr>
        <p:spPr bwMode="auto">
          <a:xfrm>
            <a:off x="5410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5791" name="Line 16"/>
          <p:cNvSpPr>
            <a:spLocks noChangeShapeType="1"/>
          </p:cNvSpPr>
          <p:nvPr/>
        </p:nvSpPr>
        <p:spPr bwMode="auto">
          <a:xfrm>
            <a:off x="5448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92" name="Line 17"/>
          <p:cNvSpPr>
            <a:spLocks noChangeShapeType="1"/>
          </p:cNvSpPr>
          <p:nvPr/>
        </p:nvSpPr>
        <p:spPr bwMode="auto">
          <a:xfrm rot="-5400000">
            <a:off x="5143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5207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0.1</a:t>
            </a:r>
          </a:p>
        </p:txBody>
      </p:sp>
      <p:sp>
        <p:nvSpPr>
          <p:cNvPr id="75795" name="Line 23"/>
          <p:cNvSpPr>
            <a:spLocks noChangeShapeType="1"/>
          </p:cNvSpPr>
          <p:nvPr/>
        </p:nvSpPr>
        <p:spPr bwMode="auto">
          <a:xfrm flipV="1">
            <a:off x="5181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981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j-lt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2573" y="4267200"/>
            <a:ext cx="72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recall</a:t>
            </a:r>
            <a:endParaRPr lang="en-US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CC9CFC-A93F-42B8-88CA-40463A39F037}"/>
              </a:ext>
            </a:extLst>
          </p:cNvPr>
          <p:cNvSpPr txBox="1"/>
          <p:nvPr/>
        </p:nvSpPr>
        <p:spPr>
          <a:xfrm>
            <a:off x="5710209" y="6096000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1 - </a:t>
            </a:r>
            <a:r>
              <a:rPr lang="en-US" i="1" dirty="0">
                <a:latin typeface="+mj-lt"/>
              </a:rPr>
              <a:t>specificity</a:t>
            </a:r>
          </a:p>
        </p:txBody>
      </p:sp>
      <p:grpSp>
        <p:nvGrpSpPr>
          <p:cNvPr id="30" name="Group 12">
            <a:extLst>
              <a:ext uri="{FF2B5EF4-FFF2-40B4-BE49-F238E27FC236}">
                <a16:creationId xmlns:a16="http://schemas.microsoft.com/office/drawing/2014/main" id="{02E8242C-800D-4604-B49F-989739C4C3B2}"/>
              </a:ext>
            </a:extLst>
          </p:cNvPr>
          <p:cNvGrpSpPr>
            <a:grpSpLocks/>
          </p:cNvGrpSpPr>
          <p:nvPr/>
        </p:nvGrpSpPr>
        <p:grpSpPr bwMode="auto">
          <a:xfrm>
            <a:off x="1372362" y="3749676"/>
            <a:ext cx="3199638" cy="523875"/>
            <a:chOff x="-174" y="1786"/>
            <a:chExt cx="1326" cy="330"/>
          </a:xfrm>
        </p:grpSpPr>
        <p:sp>
          <p:nvSpPr>
            <p:cNvPr id="31" name="Text Box 12">
              <a:extLst>
                <a:ext uri="{FF2B5EF4-FFF2-40B4-BE49-F238E27FC236}">
                  <a16:creationId xmlns:a16="http://schemas.microsoft.com/office/drawing/2014/main" id="{D9327B74-A18C-4FC3-A334-3E0DAA2E3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4" y="1786"/>
              <a:ext cx="13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true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correct matches (positives)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92BD23AC-473A-4A30-ADAE-E1133957F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0" y="1956"/>
              <a:ext cx="11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:a16="http://schemas.microsoft.com/office/drawing/2014/main" id="{E65A4833-8943-4E8E-8147-7C90D58A237D}"/>
              </a:ext>
            </a:extLst>
          </p:cNvPr>
          <p:cNvGrpSpPr>
            <a:grpSpLocks/>
          </p:cNvGrpSpPr>
          <p:nvPr/>
        </p:nvGrpSpPr>
        <p:grpSpPr bwMode="auto">
          <a:xfrm>
            <a:off x="4876165" y="5578476"/>
            <a:ext cx="3351657" cy="523875"/>
            <a:chOff x="-143" y="1786"/>
            <a:chExt cx="1389" cy="330"/>
          </a:xfrm>
        </p:grpSpPr>
        <p:sp>
          <p:nvSpPr>
            <p:cNvPr id="34" name="Text Box 19">
              <a:extLst>
                <a:ext uri="{FF2B5EF4-FFF2-40B4-BE49-F238E27FC236}">
                  <a16:creationId xmlns:a16="http://schemas.microsoft.com/office/drawing/2014/main" id="{78E2066B-8E3A-4742-9707-5841C151E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3" y="1786"/>
              <a:ext cx="13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false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incorrect matches (negatives)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35" name="Line 22">
              <a:extLst>
                <a:ext uri="{FF2B5EF4-FFF2-40B4-BE49-F238E27FC236}">
                  <a16:creationId xmlns:a16="http://schemas.microsoft.com/office/drawing/2014/main" id="{B75DF2A8-754A-468A-8C73-3B3EF639B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" y="1956"/>
              <a:ext cx="1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3"/>
          <p:cNvSpPr txBox="1">
            <a:spLocks noChangeArrowheads="1"/>
          </p:cNvSpPr>
          <p:nvPr/>
        </p:nvSpPr>
        <p:spPr bwMode="auto">
          <a:xfrm>
            <a:off x="4616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0.7</a:t>
            </a: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5181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953000" y="514985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+mj-lt"/>
              </a:rPr>
              <a:t>0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620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953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800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+mj-lt"/>
              </a:rPr>
              <a:t>false positive rate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191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+mj-lt"/>
              </a:rPr>
              <a:t>true</a:t>
            </a:r>
            <a:br>
              <a:rPr lang="en-US" sz="1400" i="1">
                <a:solidFill>
                  <a:srgbClr val="FF0000"/>
                </a:solidFill>
                <a:latin typeface="+mj-lt"/>
              </a:rPr>
            </a:br>
            <a:r>
              <a:rPr lang="en-US" sz="1400" i="1">
                <a:solidFill>
                  <a:srgbClr val="FF0000"/>
                </a:solidFill>
                <a:latin typeface="+mj-lt"/>
              </a:rPr>
              <a:t>positive</a:t>
            </a:r>
            <a:br>
              <a:rPr lang="en-US" sz="1400" i="1">
                <a:solidFill>
                  <a:srgbClr val="FF0000"/>
                </a:solidFill>
                <a:latin typeface="+mj-lt"/>
              </a:rPr>
            </a:br>
            <a:r>
              <a:rPr lang="en-US" sz="1400" i="1">
                <a:solidFill>
                  <a:srgbClr val="FF0000"/>
                </a:solidFill>
                <a:latin typeface="+mj-lt"/>
              </a:rPr>
              <a:t>rate</a:t>
            </a:r>
            <a:br>
              <a:rPr lang="en-US" sz="1400" i="1">
                <a:solidFill>
                  <a:srgbClr val="FF0000"/>
                </a:solidFill>
                <a:latin typeface="+mj-lt"/>
              </a:rPr>
            </a:br>
            <a:endParaRPr lang="en-US" sz="1400" i="1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72362" y="3749676"/>
            <a:ext cx="3199638" cy="523875"/>
            <a:chOff x="-174" y="1786"/>
            <a:chExt cx="1326" cy="330"/>
          </a:xfrm>
        </p:grpSpPr>
        <p:sp>
          <p:nvSpPr>
            <p:cNvPr id="76823" name="Text Box 12"/>
            <p:cNvSpPr txBox="1">
              <a:spLocks noChangeArrowheads="1"/>
            </p:cNvSpPr>
            <p:nvPr/>
          </p:nvSpPr>
          <p:spPr bwMode="auto">
            <a:xfrm>
              <a:off x="-174" y="1786"/>
              <a:ext cx="13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true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correct matches (positives)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>
              <a:off x="-80" y="1956"/>
              <a:ext cx="11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76812" name="Oval 15"/>
          <p:cNvSpPr>
            <a:spLocks noChangeArrowheads="1"/>
          </p:cNvSpPr>
          <p:nvPr/>
        </p:nvSpPr>
        <p:spPr bwMode="auto">
          <a:xfrm>
            <a:off x="5410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6813" name="Line 16"/>
          <p:cNvSpPr>
            <a:spLocks noChangeShapeType="1"/>
          </p:cNvSpPr>
          <p:nvPr/>
        </p:nvSpPr>
        <p:spPr bwMode="auto">
          <a:xfrm>
            <a:off x="5448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4" name="Line 17"/>
          <p:cNvSpPr>
            <a:spLocks noChangeShapeType="1"/>
          </p:cNvSpPr>
          <p:nvPr/>
        </p:nvSpPr>
        <p:spPr bwMode="auto">
          <a:xfrm rot="-5400000">
            <a:off x="5143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5207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0.1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876165" y="5578476"/>
            <a:ext cx="3351657" cy="523875"/>
            <a:chOff x="-143" y="1786"/>
            <a:chExt cx="1389" cy="330"/>
          </a:xfrm>
        </p:grpSpPr>
        <p:sp>
          <p:nvSpPr>
            <p:cNvPr id="76821" name="Text Box 19"/>
            <p:cNvSpPr txBox="1">
              <a:spLocks noChangeArrowheads="1"/>
            </p:cNvSpPr>
            <p:nvPr/>
          </p:nvSpPr>
          <p:spPr bwMode="auto">
            <a:xfrm>
              <a:off x="-143" y="1786"/>
              <a:ext cx="13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false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incorrect matches (negatives)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>
              <a:off x="-6" y="1956"/>
              <a:ext cx="1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76817" name="Line 23"/>
          <p:cNvSpPr>
            <a:spLocks noChangeShapeType="1"/>
          </p:cNvSpPr>
          <p:nvPr/>
        </p:nvSpPr>
        <p:spPr bwMode="auto">
          <a:xfrm flipV="1">
            <a:off x="5181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8" name="Freeform 25"/>
          <p:cNvSpPr>
            <a:spLocks/>
          </p:cNvSpPr>
          <p:nvPr/>
        </p:nvSpPr>
        <p:spPr bwMode="auto">
          <a:xfrm>
            <a:off x="5181600" y="2635250"/>
            <a:ext cx="2590800" cy="2590800"/>
          </a:xfrm>
          <a:custGeom>
            <a:avLst/>
            <a:gdLst>
              <a:gd name="T0" fmla="*/ 0 w 1632"/>
              <a:gd name="T1" fmla="*/ 2147483647 h 1632"/>
              <a:gd name="T2" fmla="*/ 120967500 w 1632"/>
              <a:gd name="T3" fmla="*/ 2147483647 h 1632"/>
              <a:gd name="T4" fmla="*/ 241935000 w 1632"/>
              <a:gd name="T5" fmla="*/ 1451610000 h 1632"/>
              <a:gd name="T6" fmla="*/ 483870000 w 1632"/>
              <a:gd name="T7" fmla="*/ 967740000 h 1632"/>
              <a:gd name="T8" fmla="*/ 1209675000 w 1632"/>
              <a:gd name="T9" fmla="*/ 483870000 h 1632"/>
              <a:gd name="T10" fmla="*/ 2147483647 w 1632"/>
              <a:gd name="T11" fmla="*/ 120967500 h 1632"/>
              <a:gd name="T12" fmla="*/ 2147483647 w 1632"/>
              <a:gd name="T13" fmla="*/ 0 h 1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632"/>
              <a:gd name="T23" fmla="*/ 1632 w 1632"/>
              <a:gd name="T24" fmla="*/ 1632 h 1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632">
                <a:moveTo>
                  <a:pt x="0" y="1632"/>
                </a:moveTo>
                <a:cubicBezTo>
                  <a:pt x="16" y="1456"/>
                  <a:pt x="32" y="1280"/>
                  <a:pt x="48" y="1104"/>
                </a:cubicBezTo>
                <a:cubicBezTo>
                  <a:pt x="64" y="928"/>
                  <a:pt x="72" y="696"/>
                  <a:pt x="96" y="576"/>
                </a:cubicBezTo>
                <a:cubicBezTo>
                  <a:pt x="120" y="456"/>
                  <a:pt x="128" y="448"/>
                  <a:pt x="192" y="384"/>
                </a:cubicBezTo>
                <a:cubicBezTo>
                  <a:pt x="256" y="320"/>
                  <a:pt x="304" y="248"/>
                  <a:pt x="480" y="192"/>
                </a:cubicBezTo>
                <a:cubicBezTo>
                  <a:pt x="656" y="136"/>
                  <a:pt x="1056" y="80"/>
                  <a:pt x="1248" y="48"/>
                </a:cubicBezTo>
                <a:cubicBezTo>
                  <a:pt x="1440" y="16"/>
                  <a:pt x="1536" y="8"/>
                  <a:pt x="1632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9" name="Text Box 23"/>
          <p:cNvSpPr txBox="1">
            <a:spLocks noChangeArrowheads="1"/>
          </p:cNvSpPr>
          <p:nvPr/>
        </p:nvSpPr>
        <p:spPr bwMode="auto">
          <a:xfrm>
            <a:off x="4343400" y="2286000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3CC33"/>
                </a:solidFill>
                <a:latin typeface="+mj-lt"/>
              </a:rPr>
              <a:t>ROC curve  </a:t>
            </a:r>
            <a:r>
              <a:rPr lang="en-US" sz="1200" dirty="0">
                <a:solidFill>
                  <a:srgbClr val="33CC33"/>
                </a:solidFill>
                <a:latin typeface="+mj-lt"/>
              </a:rPr>
              <a:t>(“Receiver Operator Characteristic”)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981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j-lt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2572" y="4267200"/>
            <a:ext cx="72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recall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0209" y="6096000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1 - </a:t>
            </a:r>
            <a:r>
              <a:rPr lang="en-US" i="1" dirty="0">
                <a:latin typeface="+mj-lt"/>
              </a:rPr>
              <a:t>specificity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14847861-7EA4-4AC4-B9CA-81C1C7254A91}"/>
              </a:ext>
            </a:extLst>
          </p:cNvPr>
          <p:cNvSpPr txBox="1">
            <a:spLocks noChangeArrowheads="1"/>
          </p:cNvSpPr>
          <p:nvPr/>
        </p:nvSpPr>
        <p:spPr>
          <a:xfrm>
            <a:off x="7914363" y="3441701"/>
            <a:ext cx="3058437" cy="243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+mj-lt"/>
              </a:rPr>
              <a:t>Single number: Area Under the Curve (AUC)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+mj-lt"/>
              </a:rPr>
              <a:t>E.g. AUC = 0.87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+mj-lt"/>
              </a:rPr>
              <a:t>1 is the best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3712FFEF-A1D5-4AE6-BE69-F851489E78D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Evaluating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4FCE-2A8C-4E02-996E-D0658DB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curves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8099-5258-4C55-956D-0A1F8D0F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thresholding the </a:t>
            </a:r>
            <a:r>
              <a:rPr lang="en-US"/>
              <a:t>match distances at </a:t>
            </a:r>
            <a:r>
              <a:rPr lang="en-US" dirty="0"/>
              <a:t>different thresholds, we can generate sets of matches with different true/false positive rates</a:t>
            </a:r>
          </a:p>
          <a:p>
            <a:r>
              <a:rPr lang="en-US" dirty="0"/>
              <a:t>ROC curve is generated by computing rates at a set of threshold values swept through the full range of possible threshold</a:t>
            </a:r>
          </a:p>
          <a:p>
            <a:r>
              <a:rPr lang="en-US" dirty="0"/>
              <a:t>Area under the ROC curve (AUC) summarizes the performance of a feature pipeline (higher AUC is better)</a:t>
            </a:r>
          </a:p>
        </p:txBody>
      </p:sp>
    </p:spTree>
    <p:extLst>
      <p:ext uri="{BB962C8B-B14F-4D97-AF65-F5344CB8AC3E}">
        <p14:creationId xmlns:p14="http://schemas.microsoft.com/office/powerpoint/2010/main" val="14725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feature detection/description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1228A2-D6E8-4331-BD86-5299C0848661}"/>
              </a:ext>
            </a:extLst>
          </p:cNvPr>
          <p:cNvSpPr/>
          <p:nvPr/>
        </p:nvSpPr>
        <p:spPr>
          <a:xfrm>
            <a:off x="2057400" y="155454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http://www.robots.ox.ac.uk/~vgg/research/affine/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http://www.cs.ubc.ca/~lowe/keypoints/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http://www.vision.ee.ethz.ch/~surf/</a:t>
            </a:r>
            <a:r>
              <a:rPr lang="en-US" sz="2400" dirty="0"/>
              <a:t>  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C4F43-1AF0-40A5-8CFF-D8D03B44E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702" y="2966514"/>
            <a:ext cx="8365298" cy="373908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Lots of applications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Features are used for:</a:t>
            </a:r>
          </a:p>
          <a:p>
            <a:pPr lvl="1"/>
            <a:r>
              <a:rPr lang="en-US" sz="2400"/>
              <a:t>Image alignment (e.g., mosaics)</a:t>
            </a:r>
          </a:p>
          <a:p>
            <a:pPr lvl="1"/>
            <a:r>
              <a:rPr lang="en-US" sz="2400"/>
              <a:t>3D reconstruction</a:t>
            </a:r>
          </a:p>
          <a:p>
            <a:pPr lvl="1"/>
            <a:r>
              <a:rPr lang="en-US" sz="2400"/>
              <a:t>Motion tracking</a:t>
            </a:r>
          </a:p>
          <a:p>
            <a:pPr lvl="1"/>
            <a:r>
              <a:rPr lang="en-US" sz="2400"/>
              <a:t>Object recognition</a:t>
            </a:r>
          </a:p>
          <a:p>
            <a:pPr lvl="1"/>
            <a:r>
              <a:rPr lang="en-US" sz="2400"/>
              <a:t>Indexing and database retrieval</a:t>
            </a:r>
          </a:p>
          <a:p>
            <a:pPr lvl="1"/>
            <a:r>
              <a:rPr lang="en-US" sz="2400"/>
              <a:t>Robot navigation</a:t>
            </a:r>
          </a:p>
          <a:p>
            <a:pPr lvl="1"/>
            <a:r>
              <a:rPr lang="en-US" sz="2400"/>
              <a:t>… other</a:t>
            </a:r>
            <a:endParaRPr lang="ru-RU"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2133601" y="1143000"/>
          <a:ext cx="4054475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2" imgW="3796825" imgH="4507937" progId="">
                  <p:embed/>
                </p:oleObj>
              </mc:Choice>
              <mc:Fallback>
                <p:oleObj name="CorelPhotoPaint.Image.8" r:id="rId2" imgW="3796825" imgH="4507937" progId="">
                  <p:embed/>
                  <p:pic>
                    <p:nvPicPr>
                      <p:cNvPr id="788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1143000"/>
                        <a:ext cx="4054475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recognition (David Lowe)</a:t>
            </a:r>
          </a:p>
        </p:txBody>
      </p:sp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4" cstate="print"/>
          <a:srcRect l="13637" t="24706" r="12122" b="11978"/>
          <a:stretch>
            <a:fillRect/>
          </a:stretch>
        </p:blipFill>
        <p:spPr bwMode="auto">
          <a:xfrm>
            <a:off x="6172200" y="1981200"/>
            <a:ext cx="4191000" cy="3163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8F1C-598B-4790-884F-E751E326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24D5-32EC-41F8-94DC-864A7F7A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27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Reconstruction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7EF7F-A8EB-4559-B8A1-9B532D5ABF1B}"/>
              </a:ext>
            </a:extLst>
          </p:cNvPr>
          <p:cNvGrpSpPr/>
          <p:nvPr/>
        </p:nvGrpSpPr>
        <p:grpSpPr>
          <a:xfrm>
            <a:off x="1297348" y="1829067"/>
            <a:ext cx="9446852" cy="3643798"/>
            <a:chOff x="3010874" y="2590800"/>
            <a:chExt cx="5991932" cy="2311182"/>
          </a:xfrm>
        </p:grpSpPr>
        <p:pic>
          <p:nvPicPr>
            <p:cNvPr id="4" name="Picture 4" descr="C:\snavely\thesis\Colosseum1.png"/>
            <p:cNvPicPr>
              <a:picLocks noChangeAspect="1" noChangeArrowheads="1"/>
            </p:cNvPicPr>
            <p:nvPr/>
          </p:nvPicPr>
          <p:blipFill>
            <a:blip r:embed="rId2" cstate="print"/>
            <a:srcRect l="2835" r="2835"/>
            <a:stretch>
              <a:fillRect/>
            </a:stretch>
          </p:blipFill>
          <p:spPr bwMode="auto">
            <a:xfrm>
              <a:off x="6324601" y="2590800"/>
              <a:ext cx="2629873" cy="1981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0874" y="2590801"/>
              <a:ext cx="2743200" cy="2008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5830274" y="3352800"/>
              <a:ext cx="367373" cy="304800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5844" y="4648201"/>
              <a:ext cx="2145831" cy="253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Internet Photos (“</a:t>
              </a:r>
              <a:r>
                <a:rPr lang="en-US" sz="2000" dirty="0" err="1"/>
                <a:t>Colosseum</a:t>
              </a:r>
              <a:r>
                <a:rPr lang="en-US" sz="2000" dirty="0"/>
                <a:t>”)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15340" y="4648201"/>
              <a:ext cx="2687466" cy="253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Reconstructed 3D cameras and points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03D9-21A6-4DCD-9F15-0A022056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92E2-F586-4D14-BBB1-C9BC5820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0" name="Picture 2" descr="Image result for lego store augmented reality">
            <a:extLst>
              <a:ext uri="{FF2B5EF4-FFF2-40B4-BE49-F238E27FC236}">
                <a16:creationId xmlns:a16="http://schemas.microsoft.com/office/drawing/2014/main" id="{9986514B-741F-4CE2-9844-D688AF38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82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287000" cy="1143000"/>
          </a:xfrm>
        </p:spPr>
        <p:txBody>
          <a:bodyPr/>
          <a:lstStyle/>
          <a:p>
            <a:pPr eaLnBrk="1" hangingPunct="1"/>
            <a:r>
              <a:rPr lang="en-US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4724400" cy="5326055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arenR"/>
            </a:pPr>
            <a:r>
              <a:rPr lang="en-US" sz="2800" dirty="0">
                <a:latin typeface="+mj-lt"/>
              </a:rPr>
              <a:t>Detection: </a:t>
            </a:r>
            <a:r>
              <a:rPr lang="en-US" sz="2400" dirty="0">
                <a:latin typeface="+mj-lt"/>
              </a:rPr>
              <a:t>Identify the interest points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Description</a:t>
            </a:r>
            <a:r>
              <a:rPr lang="en-US" sz="2400" b="1" dirty="0">
                <a:latin typeface="+mj-lt"/>
              </a:rPr>
              <a:t>: Extract vector feature descriptor surrounding each interest point.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+mj-lt"/>
              </a:rPr>
              <a:t>Matching: </a:t>
            </a:r>
            <a:r>
              <a:rPr lang="en-US" sz="2400" dirty="0">
                <a:latin typeface="+mj-lt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6351437" y="2993644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66800" imgH="241300" progId="Equation.3">
                    <p:embed/>
                  </p:oleObj>
                </mc:Choice>
                <mc:Fallback>
                  <p:oleObj name="Equation" r:id="rId4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42300" y="3352801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117600" imgH="241300" progId="Equation.3">
                      <p:embed/>
                    </p:oleObj>
                  </mc:Choice>
                  <mc:Fallback>
                    <p:oleObj name="Equation" r:id="rId6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324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10694068" y="6553200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8298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6868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6868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Lots of possibilities</a:t>
            </a:r>
          </a:p>
          <a:p>
            <a:pPr lvl="1"/>
            <a:r>
              <a:rPr lang="en-US" sz="2000" dirty="0"/>
              <a:t>Simple option:  match square windows around the point</a:t>
            </a:r>
          </a:p>
          <a:p>
            <a:pPr lvl="1"/>
            <a:r>
              <a:rPr lang="en-US" sz="2000" dirty="0"/>
              <a:t>State of the art approach:  SIFT</a:t>
            </a:r>
          </a:p>
          <a:p>
            <a:pPr lvl="2"/>
            <a:r>
              <a:rPr lang="en-US" sz="1400" dirty="0"/>
              <a:t>David Lowe, UBC  </a:t>
            </a:r>
            <a:r>
              <a:rPr lang="en-US" sz="1400" dirty="0">
                <a:hlinkClick r:id="rId2"/>
              </a:rPr>
              <a:t>http://www.cs.ubc.ca/~lowe/keypoints/</a:t>
            </a:r>
            <a:r>
              <a:rPr lang="en-US" sz="1400" dirty="0"/>
              <a:t> </a:t>
            </a:r>
          </a:p>
          <a:p>
            <a:pPr lvl="1"/>
            <a:endParaRPr 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7FB693A-73D8-4334-8948-7D845FE23FBF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0"/>
            <a:ext cx="982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Feature descriptors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Descriptor shouldn’t change even if image is transformed</a:t>
            </a:r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should be highly unique for each point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 revisited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" name="Group 24"/>
          <p:cNvGrpSpPr/>
          <p:nvPr/>
        </p:nvGrpSpPr>
        <p:grpSpPr>
          <a:xfrm>
            <a:off x="4789822" y="2503822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724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953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1.2417"/>
  <p:tag name="SLIDO_PRESENTATION_ID" val="00000000-0000-0000-0000-000000000000"/>
  <p:tag name="SLIDO_EVENT_UUID" val="11402a25-a0ab-4a07-9970-0a35ed050848"/>
  <p:tag name="SLIDO_EVENT_SECTION_UUID" val="1db75d6f-a743-49c6-ac40-efaba8adac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14455</TotalTime>
  <Words>1573</Words>
  <Application>Microsoft Office PowerPoint</Application>
  <PresentationFormat>Widescreen</PresentationFormat>
  <Paragraphs>331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Myriad Pro</vt:lpstr>
      <vt:lpstr>Palatino Linotype</vt:lpstr>
      <vt:lpstr>Verdana</vt:lpstr>
      <vt:lpstr>Office Theme</vt:lpstr>
      <vt:lpstr>Equation</vt:lpstr>
      <vt:lpstr>CorelPhotoPaint.Image.8</vt:lpstr>
      <vt:lpstr>Feature descriptors and feature matching</vt:lpstr>
      <vt:lpstr>Reading</vt:lpstr>
      <vt:lpstr>Announcements</vt:lpstr>
      <vt:lpstr>Project 2 Demo</vt:lpstr>
      <vt:lpstr>Local features: main components</vt:lpstr>
      <vt:lpstr>Feature descriptors</vt:lpstr>
      <vt:lpstr>PowerPoint Presentation</vt:lpstr>
      <vt:lpstr>Invariance vs. discriminability</vt:lpstr>
      <vt:lpstr>Image transformations revisited</vt:lpstr>
      <vt:lpstr>Invariant descriptors</vt:lpstr>
      <vt:lpstr>How to achieve invariance</vt:lpstr>
      <vt:lpstr>Rotation invariance for feature descriptors</vt:lpstr>
      <vt:lpstr>Multiscale Oriented PatcheS descriptor</vt:lpstr>
      <vt:lpstr>Detections at multiple scales</vt:lpstr>
      <vt:lpstr>Scale Invariant Feature Transform</vt:lpstr>
      <vt:lpstr>SIFT descriptor</vt:lpstr>
      <vt:lpstr>Properties of SIFT</vt:lpstr>
      <vt:lpstr>SIFT Example</vt:lpstr>
      <vt:lpstr>Other descriptors</vt:lpstr>
      <vt:lpstr>Questions?</vt:lpstr>
      <vt:lpstr>Summary</vt:lpstr>
      <vt:lpstr>Which features match?</vt:lpstr>
      <vt:lpstr>Feature matching</vt:lpstr>
      <vt:lpstr>Feature distance</vt:lpstr>
      <vt:lpstr>PowerPoint Presentation</vt:lpstr>
      <vt:lpstr>PowerPoint Presentation</vt:lpstr>
      <vt:lpstr>Feature matching example</vt:lpstr>
      <vt:lpstr>Feature matching example</vt:lpstr>
      <vt:lpstr>Evaluating the results</vt:lpstr>
      <vt:lpstr>True/false positives</vt:lpstr>
      <vt:lpstr>True/false positives</vt:lpstr>
      <vt:lpstr>True/false positives</vt:lpstr>
      <vt:lpstr>Example</vt:lpstr>
      <vt:lpstr>Evaluating the results</vt:lpstr>
      <vt:lpstr>PowerPoint Presentation</vt:lpstr>
      <vt:lpstr>ROC curves – summary</vt:lpstr>
      <vt:lpstr>More on feature detection/description</vt:lpstr>
      <vt:lpstr>Lots of applications</vt:lpstr>
      <vt:lpstr>Object recognition (David Lowe)</vt:lpstr>
      <vt:lpstr>3D Reconstruction</vt:lpstr>
      <vt:lpstr>Augmented Reality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Feature descriptors and matching</dc:title>
  <dc:creator>Noah Snavely</dc:creator>
  <cp:lastModifiedBy>Noah Snavely</cp:lastModifiedBy>
  <cp:revision>496</cp:revision>
  <dcterms:created xsi:type="dcterms:W3CDTF">2009-08-25T02:47:59Z</dcterms:created>
  <dcterms:modified xsi:type="dcterms:W3CDTF">2023-02-14T19:48:18Z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1.0.1.2417</vt:lpwstr>
  </property>
</Properties>
</file>