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500" r:id="rId3"/>
    <p:sldId id="258" r:id="rId4"/>
    <p:sldId id="562" r:id="rId5"/>
    <p:sldId id="384" r:id="rId6"/>
    <p:sldId id="387" r:id="rId7"/>
    <p:sldId id="386" r:id="rId8"/>
    <p:sldId id="388" r:id="rId9"/>
    <p:sldId id="389" r:id="rId10"/>
    <p:sldId id="390" r:id="rId11"/>
    <p:sldId id="487" r:id="rId12"/>
    <p:sldId id="381" r:id="rId13"/>
    <p:sldId id="382" r:id="rId14"/>
    <p:sldId id="391" r:id="rId15"/>
    <p:sldId id="392" r:id="rId16"/>
    <p:sldId id="393" r:id="rId17"/>
    <p:sldId id="394" r:id="rId18"/>
    <p:sldId id="395" r:id="rId19"/>
    <p:sldId id="491" r:id="rId20"/>
    <p:sldId id="399" r:id="rId21"/>
    <p:sldId id="397" r:id="rId22"/>
    <p:sldId id="400" r:id="rId23"/>
    <p:sldId id="401" r:id="rId24"/>
    <p:sldId id="402" r:id="rId25"/>
    <p:sldId id="403" r:id="rId26"/>
    <p:sldId id="421" r:id="rId27"/>
    <p:sldId id="422" r:id="rId28"/>
    <p:sldId id="423" r:id="rId29"/>
    <p:sldId id="425" r:id="rId30"/>
    <p:sldId id="426" r:id="rId31"/>
    <p:sldId id="427" r:id="rId32"/>
    <p:sldId id="406" r:id="rId33"/>
    <p:sldId id="407" r:id="rId34"/>
    <p:sldId id="408" r:id="rId35"/>
    <p:sldId id="409" r:id="rId36"/>
    <p:sldId id="428" r:id="rId37"/>
    <p:sldId id="410" r:id="rId38"/>
    <p:sldId id="411" r:id="rId39"/>
    <p:sldId id="412" r:id="rId40"/>
    <p:sldId id="559" r:id="rId41"/>
    <p:sldId id="413" r:id="rId42"/>
    <p:sldId id="414" r:id="rId43"/>
    <p:sldId id="415" r:id="rId44"/>
    <p:sldId id="416" r:id="rId45"/>
    <p:sldId id="417" r:id="rId46"/>
    <p:sldId id="418" r:id="rId47"/>
    <p:sldId id="433" r:id="rId48"/>
    <p:sldId id="489" r:id="rId49"/>
    <p:sldId id="492" r:id="rId50"/>
    <p:sldId id="453" r:id="rId51"/>
  </p:sldIdLst>
  <p:sldSz cx="12192000" cy="6858000"/>
  <p:notesSz cx="7010400" cy="92964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72" autoAdjust="0"/>
    <p:restoredTop sz="94444" autoAdjust="0"/>
  </p:normalViewPr>
  <p:slideViewPr>
    <p:cSldViewPr>
      <p:cViewPr varScale="1">
        <p:scale>
          <a:sx n="60" d="100"/>
          <a:sy n="60" d="100"/>
        </p:scale>
        <p:origin x="238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18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4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18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3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B4F949-82A5-4D3D-BD83-D7F98958187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BF356B-C23D-4938-AA88-87895EC5400D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2F8AC-5B45-42CB-9735-3EB7A7C8F90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5325"/>
            <a:ext cx="6169025" cy="34702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46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71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67658-14C2-47C4-936A-8FE44F66EAA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5A9006-87B5-46C9-9E96-6AA3839CC93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0BA7A5-3491-45A6-9E3B-1789197AE14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6E027-5420-4928-A7CA-206C85BCA02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A4FA31-BD45-48EE-A48C-D81D0958128A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CA7259D7-E5BB-D846-879C-4547B909DCAB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52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High level idea is that corners are good.  You want to find windows that contain strong gradients AND gradients oriented in more than one direction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5B9E7-BA07-45C5-BE07-494D64FD9992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30C4D-B644-4BF1-B862-380B3F44348A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3AFC3-A5AA-492E-B41C-C8BA041F4B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8174D5-6B2C-2D42-A241-F9712B6542BD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196006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jpeg"/><Relationship Id="rId7" Type="http://schemas.openxmlformats.org/officeDocument/2006/relationships/image" Target="../media/image2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5.xml"/><Relationship Id="rId7" Type="http://schemas.openxmlformats.org/officeDocument/2006/relationships/image" Target="../media/image2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tags" Target="../tags/tag6.xml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11" Type="http://schemas.openxmlformats.org/officeDocument/2006/relationships/image" Target="../media/image46.png"/><Relationship Id="rId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7.png"/><Relationship Id="rId11" Type="http://schemas.openxmlformats.org/officeDocument/2006/relationships/image" Target="../media/image49.png"/><Relationship Id="rId5" Type="http://schemas.openxmlformats.org/officeDocument/2006/relationships/image" Target="../media/image36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12.xml"/><Relationship Id="rId7" Type="http://schemas.openxmlformats.org/officeDocument/2006/relationships/image" Target="../media/image5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5.png"/><Relationship Id="rId5" Type="http://schemas.openxmlformats.org/officeDocument/2006/relationships/tags" Target="../tags/tag14.xml"/><Relationship Id="rId10" Type="http://schemas.openxmlformats.org/officeDocument/2006/relationships/image" Target="../media/image54.png"/><Relationship Id="rId4" Type="http://schemas.openxmlformats.org/officeDocument/2006/relationships/tags" Target="../tags/tag13.xml"/><Relationship Id="rId9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8.png"/><Relationship Id="rId5" Type="http://schemas.openxmlformats.org/officeDocument/2006/relationships/image" Target="../media/image61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9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84.png"/><Relationship Id="rId4" Type="http://schemas.openxmlformats.org/officeDocument/2006/relationships/image" Target="../media/image78.wmf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culturalinstitute/beta/project/gigapixels" TargetMode="External"/><Relationship Id="rId2" Type="http://schemas.openxmlformats.org/officeDocument/2006/relationships/hyperlink" Target="http://gigapa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57200"/>
            <a:ext cx="9525000" cy="146957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Local features &amp; Harris corner detection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228600" y="1600200"/>
            <a:ext cx="126492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snavely\work\teaching\09Fa-CS6610\projects\misc\feature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9757" y="2867711"/>
            <a:ext cx="8586984" cy="30758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panorama stitching</a:t>
            </a:r>
          </a:p>
          <a:p>
            <a:pPr lvl="1"/>
            <a:r>
              <a:rPr lang="en-US" dirty="0"/>
              <a:t>We have two images – how do we combine them?</a:t>
            </a:r>
          </a:p>
        </p:txBody>
      </p:sp>
      <p:pic>
        <p:nvPicPr>
          <p:cNvPr id="25607" name="Picture 16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3828" y="2732311"/>
            <a:ext cx="5691187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749097" y="5685513"/>
            <a:ext cx="2359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extract features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764972" y="5957877"/>
            <a:ext cx="2296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2: match features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764970" y="6230020"/>
            <a:ext cx="20477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3: align images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Visual SLAM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(aka Simultaneous Localization and Mapping)</a:t>
            </a:r>
          </a:p>
        </p:txBody>
      </p:sp>
      <p:pic>
        <p:nvPicPr>
          <p:cNvPr id="230402" name="Picture 2" descr="phone.jpg (937×35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7" y="2590800"/>
            <a:ext cx="89249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477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these images overlap?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4305300" y="5910264"/>
            <a:ext cx="3619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NASA Mars Rover images</a:t>
            </a:r>
          </a:p>
          <a:p>
            <a:pPr algn="ctr"/>
            <a:r>
              <a:rPr lang="en-US" sz="1600" dirty="0"/>
              <a:t>with SIFT feature matches</a:t>
            </a:r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below </a:t>
            </a:r>
            <a:r>
              <a:rPr lang="en-US" sz="2400"/>
              <a:t>(look for tiny colored squares…)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 for object search</a:t>
            </a:r>
          </a:p>
        </p:txBody>
      </p:sp>
      <p:pic>
        <p:nvPicPr>
          <p:cNvPr id="5" name="Picture 5" descr="featExtra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914" y="1850571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featExtrac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0314" y="1971221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</a:t>
            </a:r>
          </a:p>
        </p:txBody>
      </p:sp>
      <p:pic>
        <p:nvPicPr>
          <p:cNvPr id="9" name="Picture 5" descr="featExtra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914" y="1850571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featExtrac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0314" y="1971221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featDat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297" y="5016955"/>
            <a:ext cx="1590675" cy="1590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06" name="Picture 7" descr="featDat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26" y="5041674"/>
            <a:ext cx="1590675" cy="15986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607" name="Right Arrow 13"/>
          <p:cNvSpPr>
            <a:spLocks noChangeArrowheads="1"/>
          </p:cNvSpPr>
          <p:nvPr/>
        </p:nvSpPr>
        <p:spPr bwMode="auto">
          <a:xfrm rot="2384758">
            <a:off x="4148450" y="4599679"/>
            <a:ext cx="75398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chemeClr val="accent1">
              <a:lumMod val="40000"/>
              <a:lumOff val="60000"/>
            </a:schemeClr>
          </a:solidFill>
          <a:ln w="317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608" name="Right Arrow 14"/>
          <p:cNvSpPr>
            <a:spLocks noChangeArrowheads="1"/>
          </p:cNvSpPr>
          <p:nvPr/>
        </p:nvSpPr>
        <p:spPr bwMode="auto">
          <a:xfrm rot="7715876">
            <a:off x="7733507" y="4607646"/>
            <a:ext cx="686703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chemeClr val="accent1">
              <a:lumMod val="40000"/>
              <a:lumOff val="60000"/>
            </a:schemeClr>
          </a:solidFill>
          <a:ln w="317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9557"/>
            <a:ext cx="10714038" cy="838200"/>
          </a:xfrm>
        </p:spPr>
        <p:txBody>
          <a:bodyPr/>
          <a:lstStyle/>
          <a:p>
            <a:pPr algn="l"/>
            <a:r>
              <a:rPr lang="en-US" b="1" dirty="0"/>
              <a:t>Invariant local features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143000"/>
            <a:ext cx="101346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Find features that are invariant to transformations</a:t>
            </a:r>
          </a:p>
          <a:p>
            <a:pPr lvl="1"/>
            <a:r>
              <a:rPr lang="en-US" sz="2200" dirty="0"/>
              <a:t>geometric invariance:  translation, rotation, scale</a:t>
            </a:r>
          </a:p>
          <a:p>
            <a:pPr lvl="1"/>
            <a:r>
              <a:rPr lang="en-US" sz="2200" dirty="0"/>
              <a:t>photometric invariance:  brightness, exposure, …</a:t>
            </a:r>
          </a:p>
        </p:txBody>
      </p:sp>
      <p:pic>
        <p:nvPicPr>
          <p:cNvPr id="26628" name="Picture 4" descr="sift-fe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09801" y="2667000"/>
            <a:ext cx="7559675" cy="3640137"/>
          </a:xfr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029205" y="6397624"/>
            <a:ext cx="2017155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dirty="0"/>
              <a:t>Feature Descriptors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Advantages of local features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Locality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features are local, so robust to occlusion and clutter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Quantity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hundreds or thousands in a single image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Distinctiveness: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can differentiate a large database of objects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Efficiency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real-time performance achievable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motivation…  </a:t>
            </a:r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1"/>
            <a:ext cx="5943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/>
              <a:t>Feature points are used for:</a:t>
            </a:r>
          </a:p>
          <a:p>
            <a:pPr lvl="1"/>
            <a:r>
              <a:rPr lang="en-US" sz="2400" dirty="0"/>
              <a:t>Image alignment </a:t>
            </a:r>
            <a:r>
              <a:rPr lang="en-US" sz="2000" dirty="0"/>
              <a:t>(e.g., mosaics)</a:t>
            </a:r>
          </a:p>
          <a:p>
            <a:pPr lvl="1"/>
            <a:r>
              <a:rPr lang="en-US" sz="2400" dirty="0"/>
              <a:t>3D reconstruction</a:t>
            </a:r>
          </a:p>
          <a:p>
            <a:pPr lvl="1"/>
            <a:r>
              <a:rPr lang="en-US" sz="2400" dirty="0"/>
              <a:t>Motion tracking </a:t>
            </a:r>
            <a:r>
              <a:rPr lang="en-US" sz="2000" dirty="0"/>
              <a:t>(e.g. for AR)</a:t>
            </a:r>
          </a:p>
          <a:p>
            <a:pPr lvl="1"/>
            <a:r>
              <a:rPr lang="en-US" sz="2400" dirty="0"/>
              <a:t>Object recognition</a:t>
            </a:r>
          </a:p>
          <a:p>
            <a:pPr lvl="1"/>
            <a:r>
              <a:rPr lang="en-US" sz="2400" dirty="0"/>
              <a:t>Image retrieval</a:t>
            </a:r>
          </a:p>
          <a:p>
            <a:pPr lvl="1"/>
            <a:r>
              <a:rPr lang="en-US" sz="2400" dirty="0"/>
              <a:t>Robot/car navigation</a:t>
            </a:r>
          </a:p>
          <a:p>
            <a:pPr lvl="1"/>
            <a:r>
              <a:rPr lang="en-US" sz="2400" dirty="0"/>
              <a:t>… other</a:t>
            </a:r>
            <a:endParaRPr lang="ru-RU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95EF6-5A38-4E10-8A82-610C4CAA7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514600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10210800" cy="1143000"/>
          </a:xfrm>
        </p:spPr>
        <p:txBody>
          <a:bodyPr/>
          <a:lstStyle/>
          <a:p>
            <a:pPr eaLnBrk="1" hangingPunct="1"/>
            <a:r>
              <a:rPr lang="en-US" dirty="0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264737"/>
            <a:ext cx="4952999" cy="50598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Tx/>
              <a:buAutoNum type="arabicParenR"/>
            </a:pPr>
            <a:r>
              <a:rPr lang="en-US" sz="2800" b="1" dirty="0">
                <a:latin typeface="+mj-lt"/>
              </a:rPr>
              <a:t>Detection</a:t>
            </a:r>
            <a:r>
              <a:rPr lang="en-US" sz="2800" dirty="0">
                <a:latin typeface="+mj-lt"/>
              </a:rPr>
              <a:t>: Identify the interest points</a:t>
            </a: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r>
              <a:rPr lang="en-US" sz="2800" b="1" dirty="0">
                <a:latin typeface="+mj-lt"/>
              </a:rPr>
              <a:t>Description</a:t>
            </a:r>
            <a:r>
              <a:rPr lang="en-US" sz="2800" dirty="0">
                <a:latin typeface="+mj-lt"/>
              </a:rPr>
              <a:t>: Extract vector feature descriptor surrounding each interest point</a:t>
            </a: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r>
              <a:rPr lang="en-US" sz="2800" b="1" dirty="0">
                <a:latin typeface="+mj-lt"/>
              </a:rPr>
              <a:t>Matching</a:t>
            </a:r>
            <a:r>
              <a:rPr lang="en-US" sz="2800" dirty="0">
                <a:latin typeface="+mj-lt"/>
              </a:rPr>
              <a:t>: Determine correspondence between descriptors in two views</a:t>
            </a:r>
          </a:p>
        </p:txBody>
      </p:sp>
      <p:pic>
        <p:nvPicPr>
          <p:cNvPr id="114692" name="Picture 4" descr="SI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6355299" y="2982914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14709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66800" imgH="241300" progId="Equation.3">
                    <p:embed/>
                  </p:oleObj>
                </mc:Choice>
                <mc:Fallback>
                  <p:oleObj name="Equation" r:id="rId4" imgW="1066800" imgH="241300" progId="Equation.3">
                    <p:embed/>
                    <p:pic>
                      <p:nvPicPr>
                        <p:cNvPr id="114709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4710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42300" y="3352801"/>
            <a:ext cx="2425700" cy="1984375"/>
            <a:chOff x="7042516" y="4800600"/>
            <a:chExt cx="2794000" cy="2232025"/>
          </a:xfrm>
        </p:grpSpPr>
        <p:grpSp>
          <p:nvGrpSpPr>
            <p:cNvPr id="114704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14707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1117600" imgH="241300" progId="Equation.3">
                      <p:embed/>
                    </p:oleObj>
                  </mc:Choice>
                  <mc:Fallback>
                    <p:oleObj name="Equation" r:id="rId6" imgW="1117600" imgH="241300" progId="Equation.3">
                      <p:embed/>
                      <p:pic>
                        <p:nvPicPr>
                          <p:cNvPr id="114707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14705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324600" y="5391150"/>
            <a:ext cx="4343400" cy="1162050"/>
            <a:chOff x="4800600" y="5391912"/>
            <a:chExt cx="4343400" cy="1161288"/>
          </a:xfrm>
        </p:grpSpPr>
        <p:pic>
          <p:nvPicPr>
            <p:cNvPr id="114698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69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4700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1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2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3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9982200" y="6571700"/>
            <a:ext cx="2209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Credit: Kristen 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Grauman</a:t>
            </a:r>
            <a:endParaRPr lang="en-US" sz="12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960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15441-00B3-4ACF-A2CB-6D845FA6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A2588-12C0-4040-AE07-72297421D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1 code due this Friday, February 10 at 8pm</a:t>
            </a:r>
          </a:p>
          <a:p>
            <a:pPr lvl="1"/>
            <a:r>
              <a:rPr lang="en-US" dirty="0" err="1"/>
              <a:t>Turnin</a:t>
            </a:r>
            <a:r>
              <a:rPr lang="en-US" dirty="0"/>
              <a:t> via </a:t>
            </a:r>
            <a:r>
              <a:rPr lang="en-US" dirty="0" err="1"/>
              <a:t>Github</a:t>
            </a:r>
            <a:r>
              <a:rPr lang="en-US" dirty="0"/>
              <a:t> Classroom</a:t>
            </a:r>
          </a:p>
          <a:p>
            <a:r>
              <a:rPr lang="en-US" dirty="0"/>
              <a:t>Project 1 artifact due Monday, 2/13 at 8pm</a:t>
            </a:r>
          </a:p>
          <a:p>
            <a:r>
              <a:rPr lang="en-US" dirty="0"/>
              <a:t>Quiz this Thursday via Canvas</a:t>
            </a:r>
          </a:p>
          <a:p>
            <a:r>
              <a:rPr lang="en-US" dirty="0"/>
              <a:t>Project 2 will be released next Tuesday</a:t>
            </a:r>
          </a:p>
        </p:txBody>
      </p:sp>
    </p:spTree>
    <p:extLst>
      <p:ext uri="{BB962C8B-B14F-4D97-AF65-F5344CB8AC3E}">
        <p14:creationId xmlns:p14="http://schemas.microsoft.com/office/powerpoint/2010/main" val="25241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5867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5257800" y="6291040"/>
            <a:ext cx="1702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>
                <a:latin typeface="Arial" charset="0"/>
              </a:rPr>
              <a:t> </a:t>
            </a:r>
            <a:r>
              <a:rPr lang="en-US" sz="2000">
                <a:latin typeface="Arial" charset="0"/>
              </a:rPr>
              <a:t>Snoop demo</a:t>
            </a:r>
            <a:endParaRPr lang="en-US" sz="2000" baseline="-25000">
              <a:latin typeface="Arial" charset="0"/>
            </a:endParaRPr>
          </a:p>
        </p:txBody>
      </p:sp>
      <p:pic>
        <p:nvPicPr>
          <p:cNvPr id="6" name="Picture 2" descr="C:\snavely\work\teaching\09Fa-CS6610\lectures\lec02\images\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890" y="-745463"/>
            <a:ext cx="12318090" cy="8348926"/>
          </a:xfrm>
          <a:prstGeom prst="rect">
            <a:avLst/>
          </a:prstGeom>
          <a:noFill/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10972800" cy="1143000"/>
          </a:xfrm>
        </p:spPr>
        <p:txBody>
          <a:bodyPr/>
          <a:lstStyle/>
          <a:p>
            <a:r>
              <a:rPr lang="en-US" dirty="0"/>
              <a:t>What makes a good feature?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Want uniqueness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Look for image regions that are unusual</a:t>
            </a:r>
          </a:p>
          <a:p>
            <a:pPr lvl="1"/>
            <a:r>
              <a:rPr lang="en-US" dirty="0"/>
              <a:t>Lead to unambiguous matches in other images</a:t>
            </a:r>
          </a:p>
          <a:p>
            <a:pPr lvl="1"/>
            <a:endParaRPr lang="en-US" dirty="0"/>
          </a:p>
          <a:p>
            <a:pPr>
              <a:buFontTx/>
              <a:buNone/>
            </a:pPr>
            <a:r>
              <a:rPr lang="en-US" dirty="0"/>
              <a:t>How to define “unusual”?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measures of uniqueness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800" dirty="0"/>
              <a:t>Suppose we only consider a small window of pixels</a:t>
            </a:r>
          </a:p>
          <a:p>
            <a:pPr lvl="1"/>
            <a:r>
              <a:rPr lang="en-US" sz="2400" dirty="0"/>
              <a:t>What defines whether a feature is a good or bad candidate?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057400" y="3200400"/>
            <a:ext cx="2362200" cy="2209800"/>
            <a:chOff x="533400" y="2413000"/>
            <a:chExt cx="2362200" cy="2209800"/>
          </a:xfrm>
        </p:grpSpPr>
        <p:sp>
          <p:nvSpPr>
            <p:cNvPr id="31748" name="Rectangle 3"/>
            <p:cNvSpPr>
              <a:spLocks noChangeArrowheads="1"/>
            </p:cNvSpPr>
            <p:nvPr/>
          </p:nvSpPr>
          <p:spPr bwMode="auto">
            <a:xfrm>
              <a:off x="533400" y="2413000"/>
              <a:ext cx="2362200" cy="22098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1" name="Freeform 41"/>
            <p:cNvSpPr>
              <a:spLocks/>
            </p:cNvSpPr>
            <p:nvPr/>
          </p:nvSpPr>
          <p:spPr bwMode="auto">
            <a:xfrm>
              <a:off x="990600" y="27940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2" name="Rectangle 46"/>
            <p:cNvSpPr>
              <a:spLocks noChangeArrowheads="1"/>
            </p:cNvSpPr>
            <p:nvPr/>
          </p:nvSpPr>
          <p:spPr bwMode="auto">
            <a:xfrm>
              <a:off x="1309688" y="352425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53000" y="3200400"/>
            <a:ext cx="2362200" cy="2209800"/>
            <a:chOff x="3429000" y="2413000"/>
            <a:chExt cx="2362200" cy="2209800"/>
          </a:xfrm>
        </p:grpSpPr>
        <p:grpSp>
          <p:nvGrpSpPr>
            <p:cNvPr id="2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31758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9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53" name="Rectangle 9"/>
            <p:cNvSpPr>
              <a:spLocks noChangeArrowheads="1"/>
            </p:cNvSpPr>
            <p:nvPr/>
          </p:nvSpPr>
          <p:spPr bwMode="auto">
            <a:xfrm>
              <a:off x="3629025" y="335280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772400" y="3200400"/>
            <a:ext cx="2362200" cy="2209800"/>
            <a:chOff x="6248400" y="2413000"/>
            <a:chExt cx="2362200" cy="2209800"/>
          </a:xfrm>
        </p:grpSpPr>
        <p:grpSp>
          <p:nvGrpSpPr>
            <p:cNvPr id="3" name="Group 94"/>
            <p:cNvGrpSpPr>
              <a:grpSpLocks/>
            </p:cNvGrpSpPr>
            <p:nvPr/>
          </p:nvGrpSpPr>
          <p:grpSpPr bwMode="auto">
            <a:xfrm>
              <a:off x="6248400" y="2413000"/>
              <a:ext cx="2362200" cy="2209800"/>
              <a:chOff x="2208" y="1104"/>
              <a:chExt cx="1488" cy="1392"/>
            </a:xfrm>
          </p:grpSpPr>
          <p:sp>
            <p:nvSpPr>
              <p:cNvPr id="31756" name="Rectangle 95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7" name="Freeform 96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54" name="Rectangle 10"/>
            <p:cNvSpPr>
              <a:spLocks noChangeArrowheads="1"/>
            </p:cNvSpPr>
            <p:nvPr/>
          </p:nvSpPr>
          <p:spPr bwMode="auto">
            <a:xfrm>
              <a:off x="6477000" y="259080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8153400" y="6553199"/>
            <a:ext cx="3962400" cy="48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200" dirty="0"/>
              <a:t>Credit: S. Seitz, D. </a:t>
            </a:r>
            <a:r>
              <a:rPr lang="en-US" sz="1200" dirty="0" err="1"/>
              <a:t>Frolova</a:t>
            </a:r>
            <a:r>
              <a:rPr lang="en-US" sz="1200" dirty="0"/>
              <a:t>, D. </a:t>
            </a:r>
            <a:r>
              <a:rPr lang="en-US" sz="1200" dirty="0" err="1"/>
              <a:t>Simakov</a:t>
            </a:r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Local measures of uniqueness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953000" y="3200400"/>
            <a:ext cx="2362200" cy="2209800"/>
            <a:chOff x="3429000" y="3886200"/>
            <a:chExt cx="2362200" cy="2209800"/>
          </a:xfrm>
        </p:grpSpPr>
        <p:grpSp>
          <p:nvGrpSpPr>
            <p:cNvPr id="2" name="Group 42"/>
            <p:cNvGrpSpPr>
              <a:grpSpLocks/>
            </p:cNvGrpSpPr>
            <p:nvPr/>
          </p:nvGrpSpPr>
          <p:grpSpPr bwMode="auto">
            <a:xfrm>
              <a:off x="3429000" y="3886200"/>
              <a:ext cx="2362200" cy="2209800"/>
              <a:chOff x="2208" y="1104"/>
              <a:chExt cx="1488" cy="1392"/>
            </a:xfrm>
          </p:grpSpPr>
          <p:sp>
            <p:nvSpPr>
              <p:cNvPr id="33824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5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3505200" y="4724400"/>
              <a:ext cx="703263" cy="677863"/>
              <a:chOff x="892" y="1801"/>
              <a:chExt cx="443" cy="427"/>
            </a:xfrm>
          </p:grpSpPr>
          <p:sp>
            <p:nvSpPr>
              <p:cNvPr id="33819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0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1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2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3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2057400" y="3200400"/>
            <a:ext cx="2362200" cy="2209800"/>
            <a:chOff x="533400" y="3886200"/>
            <a:chExt cx="2362200" cy="2209800"/>
          </a:xfrm>
        </p:grpSpPr>
        <p:sp>
          <p:nvSpPr>
            <p:cNvPr id="33795" name="Rectangle 3"/>
            <p:cNvSpPr>
              <a:spLocks noChangeArrowheads="1"/>
            </p:cNvSpPr>
            <p:nvPr/>
          </p:nvSpPr>
          <p:spPr bwMode="auto">
            <a:xfrm>
              <a:off x="533400" y="3886200"/>
              <a:ext cx="2362200" cy="22098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99" name="Freeform 41"/>
            <p:cNvSpPr>
              <a:spLocks/>
            </p:cNvSpPr>
            <p:nvPr/>
          </p:nvSpPr>
          <p:spPr bwMode="auto">
            <a:xfrm>
              <a:off x="990600" y="42672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1201738" y="4884738"/>
              <a:ext cx="703262" cy="677862"/>
              <a:chOff x="892" y="1801"/>
              <a:chExt cx="443" cy="427"/>
            </a:xfrm>
          </p:grpSpPr>
          <p:sp>
            <p:nvSpPr>
              <p:cNvPr id="33812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3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4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5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6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7772400" y="3200400"/>
            <a:ext cx="2362200" cy="2209800"/>
            <a:chOff x="6248400" y="3886200"/>
            <a:chExt cx="2362200" cy="2209800"/>
          </a:xfrm>
        </p:grpSpPr>
        <p:grpSp>
          <p:nvGrpSpPr>
            <p:cNvPr id="4" name="Group 94"/>
            <p:cNvGrpSpPr>
              <a:grpSpLocks/>
            </p:cNvGrpSpPr>
            <p:nvPr/>
          </p:nvGrpSpPr>
          <p:grpSpPr bwMode="auto">
            <a:xfrm>
              <a:off x="6248400" y="3886200"/>
              <a:ext cx="2362200" cy="2209800"/>
              <a:chOff x="2208" y="1104"/>
              <a:chExt cx="1488" cy="1392"/>
            </a:xfrm>
          </p:grpSpPr>
          <p:sp>
            <p:nvSpPr>
              <p:cNvPr id="33817" name="Rectangle 95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8" name="Freeform 96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6383338" y="3962400"/>
              <a:ext cx="703262" cy="677863"/>
              <a:chOff x="892" y="1801"/>
              <a:chExt cx="443" cy="427"/>
            </a:xfrm>
          </p:grpSpPr>
          <p:sp>
            <p:nvSpPr>
              <p:cNvPr id="33807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8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9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0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1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3802" name="Text Box 4"/>
          <p:cNvSpPr txBox="1">
            <a:spLocks noChangeArrowheads="1"/>
          </p:cNvSpPr>
          <p:nvPr/>
        </p:nvSpPr>
        <p:spPr bwMode="auto">
          <a:xfrm>
            <a:off x="2286000" y="5384800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3399"/>
                </a:solidFill>
                <a:cs typeface="Times New Roman" pitchFamily="18" charset="0"/>
              </a:rPr>
              <a:t>“flat”</a:t>
            </a:r>
            <a:r>
              <a:rPr lang="en-US" sz="2000" dirty="0">
                <a:cs typeface="Times New Roman" pitchFamily="18" charset="0"/>
              </a:rPr>
              <a:t> region:</a:t>
            </a:r>
            <a:br>
              <a:rPr lang="en-US" sz="2000" dirty="0">
                <a:cs typeface="Times New Roman" pitchFamily="18" charset="0"/>
              </a:rPr>
            </a:br>
            <a:r>
              <a:rPr lang="en-US" sz="2000" dirty="0">
                <a:cs typeface="Times New Roman" pitchFamily="18" charset="0"/>
              </a:rPr>
              <a:t>no change in all directions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33803" name="Text Box 93"/>
          <p:cNvSpPr txBox="1">
            <a:spLocks noChangeArrowheads="1"/>
          </p:cNvSpPr>
          <p:nvPr/>
        </p:nvSpPr>
        <p:spPr bwMode="auto">
          <a:xfrm>
            <a:off x="4953000" y="538480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3399"/>
                </a:solidFill>
                <a:cs typeface="Times New Roman" pitchFamily="18" charset="0"/>
              </a:rPr>
              <a:t>“edge”</a:t>
            </a:r>
            <a:r>
              <a:rPr lang="en-US" sz="2000" dirty="0">
                <a:cs typeface="Times New Roman" pitchFamily="18" charset="0"/>
              </a:rPr>
              <a:t>:  </a:t>
            </a:r>
          </a:p>
          <a:p>
            <a:r>
              <a:rPr lang="en-US" sz="2000" dirty="0">
                <a:cs typeface="Times New Roman" pitchFamily="18" charset="0"/>
              </a:rPr>
              <a:t>no change along the edge direction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33804" name="Text Box 145"/>
          <p:cNvSpPr txBox="1">
            <a:spLocks noChangeArrowheads="1"/>
          </p:cNvSpPr>
          <p:nvPr/>
        </p:nvSpPr>
        <p:spPr bwMode="auto">
          <a:xfrm>
            <a:off x="7772400" y="535940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3399"/>
                </a:solidFill>
                <a:cs typeface="Times New Roman" pitchFamily="18" charset="0"/>
              </a:rPr>
              <a:t>“corner”</a:t>
            </a:r>
            <a:r>
              <a:rPr lang="en-US" sz="2000" dirty="0">
                <a:cs typeface="Times New Roman" pitchFamily="18" charset="0"/>
              </a:rPr>
              <a:t>:</a:t>
            </a:r>
            <a:br>
              <a:rPr lang="en-US" sz="2000" dirty="0">
                <a:cs typeface="Times New Roman" pitchFamily="18" charset="0"/>
              </a:rPr>
            </a:br>
            <a:r>
              <a:rPr lang="en-US" sz="2000" dirty="0">
                <a:cs typeface="Times New Roman" pitchFamily="18" charset="0"/>
              </a:rPr>
              <a:t>significant change in all directions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1295400" y="1600201"/>
            <a:ext cx="9601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/>
              <a:t>How does the window change when you shift it?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/>
              <a:t>Shifting the window in any direction causes a big change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8153400" y="6553200"/>
            <a:ext cx="3276600" cy="39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200" dirty="0"/>
              <a:t>Credit: S. Seitz, D. </a:t>
            </a:r>
            <a:r>
              <a:rPr lang="en-US" sz="1200" dirty="0" err="1"/>
              <a:t>Frolova</a:t>
            </a:r>
            <a:r>
              <a:rPr lang="en-US" sz="1200" dirty="0"/>
              <a:t>, D. </a:t>
            </a:r>
            <a:r>
              <a:rPr lang="en-US" sz="1200" dirty="0" err="1"/>
              <a:t>Simakov</a:t>
            </a:r>
            <a:endParaRPr lang="en-US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"/>
          <p:cNvSpPr>
            <a:spLocks noChangeArrowheads="1"/>
          </p:cNvSpPr>
          <p:nvPr/>
        </p:nvSpPr>
        <p:spPr bwMode="auto">
          <a:xfrm>
            <a:off x="765207" y="1600200"/>
            <a:ext cx="795334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how do the pixels in W change?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compare each pixel before and after by</a:t>
            </a:r>
            <a:br>
              <a:rPr lang="en-US" sz="2400" dirty="0"/>
            </a:br>
            <a:r>
              <a:rPr lang="en-US" sz="2400" dirty="0"/>
              <a:t>summing up the squared differences (SSD)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this defines an SSD “error”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u,v</a:t>
            </a:r>
            <a:r>
              <a:rPr lang="en-US" sz="2400" dirty="0"/>
              <a:t>):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  <a:p>
            <a:pPr lvl="1">
              <a:spcBef>
                <a:spcPct val="20000"/>
              </a:spcBef>
            </a:pPr>
            <a:endParaRPr lang="en-US" sz="2800" dirty="0"/>
          </a:p>
          <a:p>
            <a:pPr lvl="1">
              <a:spcBef>
                <a:spcPct val="20000"/>
              </a:spcBef>
            </a:pPr>
            <a:endParaRPr lang="en-US" sz="12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We are happy if this error is high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We are very happy if this error is high </a:t>
            </a:r>
            <a:r>
              <a:rPr lang="en-US" sz="2400" i="1" dirty="0"/>
              <a:t>for all offsets (</a:t>
            </a:r>
            <a:r>
              <a:rPr lang="en-US" sz="2400" i="1" dirty="0" err="1"/>
              <a:t>u,v</a:t>
            </a:r>
            <a:r>
              <a:rPr lang="en-US" sz="2400" i="1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Slow to compute exactly for each pixel and each offset (</a:t>
            </a:r>
            <a:r>
              <a:rPr lang="en-US" sz="2400" dirty="0" err="1"/>
              <a:t>u,v</a:t>
            </a:r>
            <a:r>
              <a:rPr lang="en-US" sz="2400" dirty="0"/>
              <a:t>)</a:t>
            </a:r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 detection:  the math</a:t>
            </a:r>
          </a:p>
        </p:txBody>
      </p:sp>
      <p:pic>
        <p:nvPicPr>
          <p:cNvPr id="34820" name="Picture 3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2408" y="4038600"/>
            <a:ext cx="65024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382000" y="2057400"/>
            <a:ext cx="2362200" cy="2209800"/>
            <a:chOff x="2208" y="1104"/>
            <a:chExt cx="1488" cy="1392"/>
          </a:xfrm>
        </p:grpSpPr>
        <p:sp>
          <p:nvSpPr>
            <p:cNvPr id="34826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7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2" name="Rectangle 46"/>
          <p:cNvSpPr>
            <a:spLocks noChangeArrowheads="1"/>
          </p:cNvSpPr>
          <p:nvPr/>
        </p:nvSpPr>
        <p:spPr bwMode="auto">
          <a:xfrm>
            <a:off x="8718551" y="3008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8915401" y="32639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824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689182" y="30376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8950082" y="2974978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8524569" y="3070281"/>
            <a:ext cx="37221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41369-0427-415C-B5DC-B84561C61C30}"/>
              </a:ext>
            </a:extLst>
          </p:cNvPr>
          <p:cNvSpPr txBox="1"/>
          <p:nvPr/>
        </p:nvSpPr>
        <p:spPr>
          <a:xfrm>
            <a:off x="8077200" y="6334781"/>
            <a:ext cx="434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02122"/>
                </a:solidFill>
                <a:effectLst/>
                <a:latin typeface="+mj-lt"/>
              </a:rPr>
              <a:t>Chris Harris and Mike Stephens (1988). "A Combined Corner and Edge Detector". </a:t>
            </a:r>
            <a:r>
              <a:rPr lang="en-US" sz="1400" b="0" i="1" dirty="0" err="1">
                <a:solidFill>
                  <a:srgbClr val="202122"/>
                </a:solidFill>
                <a:effectLst/>
                <a:latin typeface="+mj-lt"/>
              </a:rPr>
              <a:t>Alvey</a:t>
            </a:r>
            <a:r>
              <a:rPr lang="en-US" sz="1400" b="0" i="1" dirty="0">
                <a:solidFill>
                  <a:srgbClr val="202122"/>
                </a:solidFill>
                <a:effectLst/>
                <a:latin typeface="+mj-lt"/>
              </a:rPr>
              <a:t> Vision Conference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>
            <a:spLocks noChangeArrowheads="1"/>
          </p:cNvSpPr>
          <p:nvPr/>
        </p:nvSpPr>
        <p:spPr bwMode="auto">
          <a:xfrm>
            <a:off x="1600200" y="1295400"/>
            <a:ext cx="9372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Taylor Series expansion of </a:t>
            </a:r>
            <a:r>
              <a:rPr lang="en-US" sz="2000" i="1" dirty="0"/>
              <a:t>I</a:t>
            </a:r>
            <a:r>
              <a:rPr lang="en-US" sz="2000" dirty="0"/>
              <a:t>: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If the motion (</a:t>
            </a:r>
            <a:r>
              <a:rPr lang="en-US" sz="2000" i="1" dirty="0"/>
              <a:t>u</a:t>
            </a:r>
            <a:r>
              <a:rPr lang="en-US" sz="2000" dirty="0"/>
              <a:t>,</a:t>
            </a:r>
            <a:r>
              <a:rPr lang="en-US" sz="2000" i="1" dirty="0"/>
              <a:t> v</a:t>
            </a:r>
            <a:r>
              <a:rPr lang="en-US" sz="2000" dirty="0"/>
              <a:t>) is small, then first order approximation is good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Plugging this into the formula on the previous slide…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motion assumption</a:t>
            </a:r>
          </a:p>
        </p:txBody>
      </p:sp>
      <p:pic>
        <p:nvPicPr>
          <p:cNvPr id="36868" name="Content Placeholder 10" descr="Edittex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460172" y="2895600"/>
            <a:ext cx="5257800" cy="471488"/>
          </a:xfrm>
        </p:spPr>
      </p:pic>
      <p:pic>
        <p:nvPicPr>
          <p:cNvPr id="36869" name="Picture 14" descr="Editte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1752600"/>
            <a:ext cx="7791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2" descr="Editte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0426" y="3352800"/>
            <a:ext cx="32543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77126" y="4267200"/>
            <a:ext cx="265747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219200" y="1981200"/>
            <a:ext cx="6705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define an SSD “error” </a:t>
            </a:r>
            <a:r>
              <a:rPr lang="en-US" sz="2400" i="1" dirty="0"/>
              <a:t>E(</a:t>
            </a:r>
            <a:r>
              <a:rPr lang="en-US" sz="2400" i="1" dirty="0" err="1"/>
              <a:t>u,v</a:t>
            </a:r>
            <a:r>
              <a:rPr lang="en-US" sz="2400" i="1" dirty="0"/>
              <a:t>)</a:t>
            </a:r>
            <a:r>
              <a:rPr lang="en-US" sz="240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8413751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10601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3886201"/>
            <a:ext cx="7251653" cy="90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800600"/>
            <a:ext cx="6278398" cy="93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2916" y="5730968"/>
            <a:ext cx="3719512" cy="89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8645282" y="2286000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8219769" y="2381303"/>
            <a:ext cx="37221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295400" y="1981200"/>
            <a:ext cx="7239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define an SSD “error” </a:t>
            </a:r>
            <a:r>
              <a:rPr lang="en-US" sz="2400" i="1" dirty="0"/>
              <a:t>E(</a:t>
            </a:r>
            <a:r>
              <a:rPr lang="en-US" sz="2400" i="1" dirty="0" err="1"/>
              <a:t>u,v</a:t>
            </a:r>
            <a:r>
              <a:rPr lang="en-US" sz="2400" i="1" dirty="0"/>
              <a:t>)</a:t>
            </a:r>
            <a:r>
              <a:rPr lang="en-US" sz="240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8413751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10601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0354" y="5096152"/>
            <a:ext cx="2072528" cy="81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9131" y="5096152"/>
            <a:ext cx="2385174" cy="85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0554" y="5096152"/>
            <a:ext cx="2057400" cy="79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974555" y="6020096"/>
            <a:ext cx="8855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Thus,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</a:t>
            </a:r>
            <a:r>
              <a:rPr lang="en-US" sz="2400" dirty="0" err="1"/>
              <a:t>,</a:t>
            </a:r>
            <a:r>
              <a:rPr lang="en-US" sz="2400" i="1" dirty="0" err="1"/>
              <a:t>v</a:t>
            </a:r>
            <a:r>
              <a:rPr lang="en-US" sz="2400" dirty="0"/>
              <a:t>) is locally approximated as a quadratic error function</a:t>
            </a:r>
          </a:p>
        </p:txBody>
      </p:sp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4296" y="3276600"/>
            <a:ext cx="5638659" cy="152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8645282" y="2286000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8219769" y="2381303"/>
            <a:ext cx="37221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447800" y="1173163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The surface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</a:t>
            </a:r>
            <a:r>
              <a:rPr lang="en-US" sz="2400" dirty="0" err="1"/>
              <a:t>,</a:t>
            </a:r>
            <a:r>
              <a:rPr lang="en-US" sz="2400" i="1" dirty="0" err="1"/>
              <a:t>v</a:t>
            </a:r>
            <a:r>
              <a:rPr lang="en-US" sz="2400" dirty="0"/>
              <a:t>) is locally approximated by a quadratic form. </a:t>
            </a: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>
          <a:xfrm>
            <a:off x="569925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The second moment matrix</a:t>
            </a:r>
          </a:p>
        </p:txBody>
      </p:sp>
      <p:pic>
        <p:nvPicPr>
          <p:cNvPr id="512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3886201"/>
            <a:ext cx="2895600" cy="276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1" y="1676400"/>
            <a:ext cx="5559449" cy="58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1981200" y="2362200"/>
            <a:ext cx="6324600" cy="976021"/>
            <a:chOff x="838200" y="2667000"/>
            <a:chExt cx="7108372" cy="1096974"/>
          </a:xfrm>
        </p:grpSpPr>
        <p:pic>
          <p:nvPicPr>
            <p:cNvPr id="21402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3000" y="2667000"/>
              <a:ext cx="6803572" cy="1096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838200" y="2667002"/>
              <a:ext cx="1676400" cy="10667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62449" y="3588602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29716" y="4572000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61497" y="5559111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6242050" y="2820252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3893403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4905524" y="6172200"/>
            <a:ext cx="3247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Let’s try to understand its shape.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1" y="457201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0133" y="2906291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3889689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9181" y="4876800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6864350" y="9080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4500" y="1981201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4772704" y="3048000"/>
            <a:ext cx="2362200" cy="2209800"/>
            <a:chOff x="3429000" y="2413000"/>
            <a:chExt cx="2362200" cy="2209800"/>
          </a:xfrm>
        </p:grpSpPr>
        <p:grpSp>
          <p:nvGrpSpPr>
            <p:cNvPr id="21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23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4419600" y="2554514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394854" y="5410200"/>
            <a:ext cx="1777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Horizontal edge: </a:t>
            </a:r>
          </a:p>
        </p:txBody>
      </p:sp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31390" y="5399314"/>
            <a:ext cx="106624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01" y="2895600"/>
            <a:ext cx="286870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7467600" y="4038600"/>
            <a:ext cx="3429000" cy="2400300"/>
            <a:chOff x="5943600" y="4038600"/>
            <a:chExt cx="3429000" cy="2400300"/>
          </a:xfrm>
        </p:grpSpPr>
        <p:pic>
          <p:nvPicPr>
            <p:cNvPr id="216071" name="Picture 7" descr="C:\snavely\work\teaching\09Fa-CS6610\lectures\lec03\plots\xplot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43600" y="4038600"/>
              <a:ext cx="3429000" cy="240030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 flipH="1">
              <a:off x="6781800" y="6031468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8675914" y="567224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41572" y="4397828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Szeliski</a:t>
            </a:r>
            <a:r>
              <a:rPr lang="en-US"/>
              <a:t>: 7.1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1" y="457201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0133" y="2906291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3889689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9181" y="4876800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6864350" y="9080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4500" y="1981201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/>
          <p:nvPr/>
        </p:nvGrpSpPr>
        <p:grpSpPr>
          <a:xfrm>
            <a:off x="4779388" y="3048000"/>
            <a:ext cx="2362200" cy="2209800"/>
            <a:chOff x="3429000" y="2413000"/>
            <a:chExt cx="2362200" cy="2209800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23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3635270" y="3338286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724400" y="5410200"/>
            <a:ext cx="151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edge: </a:t>
            </a: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00774" y="5380430"/>
            <a:ext cx="1114426" cy="43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43801" y="2819401"/>
            <a:ext cx="2928937" cy="119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7467600" y="4038600"/>
            <a:ext cx="3429000" cy="2400300"/>
            <a:chOff x="5943600" y="4038600"/>
            <a:chExt cx="3429000" cy="2400300"/>
          </a:xfrm>
        </p:grpSpPr>
        <p:pic>
          <p:nvPicPr>
            <p:cNvPr id="216072" name="Picture 8" descr="C:\snavely\work\teaching\09Fa-CS6610\lectures\lec03\plots\yplot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43600" y="4038600"/>
              <a:ext cx="3429000" cy="240030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 flipH="1">
              <a:off x="6751319" y="601980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8675914" y="567224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19800" y="4278868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case</a:t>
            </a: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209800" y="1446074"/>
            <a:ext cx="731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We can visualize </a:t>
            </a:r>
            <a:r>
              <a:rPr lang="en-US" sz="2400" i="1" dirty="0"/>
              <a:t>H</a:t>
            </a:r>
            <a:r>
              <a:rPr lang="en-US" sz="2400" dirty="0"/>
              <a:t> as an ellipse with axis lengths determined by the </a:t>
            </a:r>
            <a:r>
              <a:rPr lang="en-US" sz="2400" i="1" dirty="0"/>
              <a:t>eigenvalues</a:t>
            </a:r>
            <a:r>
              <a:rPr lang="en-US" sz="2400" dirty="0"/>
              <a:t> of </a:t>
            </a:r>
            <a:r>
              <a:rPr lang="en-US" sz="2400" i="1" dirty="0"/>
              <a:t>H</a:t>
            </a:r>
            <a:r>
              <a:rPr lang="en-US" sz="2400" dirty="0"/>
              <a:t> and orientation determined by the </a:t>
            </a:r>
            <a:r>
              <a:rPr lang="en-US" sz="2400" i="1" dirty="0"/>
              <a:t>eigenvectors </a:t>
            </a:r>
            <a:r>
              <a:rPr lang="en-US" sz="2400" dirty="0"/>
              <a:t>of </a:t>
            </a:r>
            <a:r>
              <a:rPr lang="en-US" sz="2400" i="1" dirty="0"/>
              <a:t>H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873626" y="3657600"/>
            <a:ext cx="5489575" cy="2878138"/>
            <a:chOff x="2254" y="2352"/>
            <a:chExt cx="3458" cy="1813"/>
          </a:xfrm>
        </p:grpSpPr>
        <p:sp>
          <p:nvSpPr>
            <p:cNvPr id="7177" name="Text Box 8"/>
            <p:cNvSpPr txBox="1">
              <a:spLocks noChangeArrowheads="1"/>
            </p:cNvSpPr>
            <p:nvPr/>
          </p:nvSpPr>
          <p:spPr bwMode="auto">
            <a:xfrm>
              <a:off x="4704" y="2736"/>
              <a:ext cx="10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FF3300"/>
                  </a:solidFill>
                  <a:cs typeface="Times New Roman" pitchFamily="18" charset="0"/>
                </a:rPr>
                <a:t>direction of the slowest change</a:t>
              </a:r>
              <a:endParaRPr lang="ru-RU" sz="16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  <p:sp>
          <p:nvSpPr>
            <p:cNvPr id="7178" name="Text Box 9"/>
            <p:cNvSpPr txBox="1">
              <a:spLocks noChangeArrowheads="1"/>
            </p:cNvSpPr>
            <p:nvPr/>
          </p:nvSpPr>
          <p:spPr bwMode="auto">
            <a:xfrm>
              <a:off x="2688" y="2352"/>
              <a:ext cx="10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0033CC"/>
                  </a:solidFill>
                  <a:cs typeface="Times New Roman" pitchFamily="18" charset="0"/>
                </a:rPr>
                <a:t>direction of the fastest change</a:t>
              </a:r>
              <a:endParaRPr lang="ru-RU" sz="160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7179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0033CC"/>
                  </a:solidFill>
                  <a:latin typeface="+mj-lt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0033CC"/>
                  </a:solidFill>
                  <a:latin typeface="+mj-lt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0033CC"/>
                  </a:solidFill>
                  <a:latin typeface="+mj-lt"/>
                  <a:cs typeface="Times New Roman" pitchFamily="18" charset="0"/>
                  <a:sym typeface="Symbol" pitchFamily="18" charset="2"/>
                </a:rPr>
                <a:t>max</a:t>
              </a:r>
              <a:r>
                <a:rPr lang="en-US" sz="2400" dirty="0">
                  <a:solidFill>
                    <a:srgbClr val="0033CC"/>
                  </a:solidFill>
                  <a:latin typeface="+mj-lt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0033CC"/>
                  </a:solidFill>
                  <a:latin typeface="+mj-lt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7185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FF3300"/>
                  </a:solidFill>
                  <a:latin typeface="+mj-lt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FF3300"/>
                  </a:solidFill>
                  <a:latin typeface="+mj-lt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FF3300"/>
                  </a:solidFill>
                  <a:latin typeface="+mj-lt"/>
                  <a:cs typeface="Times New Roman" pitchFamily="18" charset="0"/>
                  <a:sym typeface="Symbol" pitchFamily="18" charset="2"/>
                </a:rPr>
                <a:t>min</a:t>
              </a:r>
              <a:r>
                <a:rPr lang="en-US" sz="2400" dirty="0">
                  <a:solidFill>
                    <a:srgbClr val="FF3300"/>
                  </a:solidFill>
                  <a:latin typeface="+mj-lt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FF3300"/>
                  </a:solidFill>
                  <a:latin typeface="+mj-lt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FF3300"/>
                </a:solidFill>
                <a:latin typeface="+mj-lt"/>
                <a:cs typeface="Times New Roman" pitchFamily="18" charset="0"/>
                <a:sym typeface="Symbol" pitchFamily="18" charset="2"/>
              </a:endParaRPr>
            </a:p>
          </p:txBody>
        </p:sp>
      </p:grpSp>
      <p:graphicFrame>
        <p:nvGraphicFramePr>
          <p:cNvPr id="7171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1930401" y="4111329"/>
          <a:ext cx="2690813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33440" imgH="457200" progId="Equation.3">
                  <p:embed/>
                </p:oleObj>
              </mc:Choice>
              <mc:Fallback>
                <p:oleObj name="Equation" r:id="rId3" imgW="1333440" imgH="4572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401" y="4111329"/>
                        <a:ext cx="2690813" cy="922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Text Box 20"/>
          <p:cNvSpPr txBox="1">
            <a:spLocks noChangeArrowheads="1"/>
          </p:cNvSpPr>
          <p:nvPr/>
        </p:nvSpPr>
        <p:spPr bwMode="auto">
          <a:xfrm>
            <a:off x="1828800" y="3581401"/>
            <a:ext cx="2251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Ellipse equation: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315201" y="3352801"/>
            <a:ext cx="3084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max</a:t>
            </a:r>
            <a:r>
              <a:rPr lang="en-US" sz="2400" dirty="0">
                <a:latin typeface="+mj-lt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2400" dirty="0">
                <a:solidFill>
                  <a:srgbClr val="FF3300"/>
                </a:solidFill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FF3300"/>
                </a:solidFill>
                <a:latin typeface="+mj-lt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FF3300"/>
                </a:solidFill>
                <a:latin typeface="+mj-lt"/>
                <a:cs typeface="Times New Roman" pitchFamily="18" charset="0"/>
                <a:sym typeface="Symbol" pitchFamily="18" charset="2"/>
              </a:rPr>
              <a:t>min</a:t>
            </a:r>
            <a:r>
              <a:rPr lang="ru-RU" sz="2400" dirty="0">
                <a:solidFill>
                  <a:srgbClr val="FF3300"/>
                </a:solidFill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en-US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: </a:t>
            </a:r>
            <a:r>
              <a:rPr lang="en-US" dirty="0" err="1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eigenvalues</a:t>
            </a:r>
            <a:r>
              <a:rPr lang="en-US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 of </a:t>
            </a:r>
            <a:r>
              <a:rPr lang="en-US" i="1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H</a:t>
            </a:r>
            <a:endParaRPr lang="en-US" i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Quick eigenvalue/eigenvector review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981200" y="1447801"/>
            <a:ext cx="8229600" cy="46783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000" dirty="0"/>
              <a:t>The </a:t>
            </a:r>
            <a:r>
              <a:rPr lang="en-US" sz="2000" b="1" dirty="0"/>
              <a:t>eigenvectors</a:t>
            </a:r>
            <a:r>
              <a:rPr lang="en-US" sz="2000" dirty="0"/>
              <a:t> of a matrix </a:t>
            </a:r>
            <a:r>
              <a:rPr lang="en-US" sz="2000" b="1" dirty="0"/>
              <a:t>A</a:t>
            </a:r>
            <a:r>
              <a:rPr lang="en-US" sz="2000" dirty="0"/>
              <a:t> are the vectors </a:t>
            </a:r>
            <a:r>
              <a:rPr lang="en-US" sz="2000" b="1" dirty="0"/>
              <a:t>x</a:t>
            </a:r>
            <a:r>
              <a:rPr lang="en-US" sz="2000" dirty="0"/>
              <a:t> that satisfy: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sz="2000" dirty="0"/>
              <a:t>The scalar </a:t>
            </a:r>
            <a:r>
              <a:rPr lang="en-US" sz="2000" dirty="0">
                <a:sym typeface="Symbol" pitchFamily="18" charset="2"/>
              </a:rPr>
              <a:t> </a:t>
            </a:r>
            <a:r>
              <a:rPr lang="en-US" sz="2000" dirty="0"/>
              <a:t>is the </a:t>
            </a:r>
            <a:r>
              <a:rPr lang="en-US" sz="2000" b="1" dirty="0" err="1"/>
              <a:t>eigenvalue</a:t>
            </a:r>
            <a:r>
              <a:rPr lang="en-US" sz="2000" dirty="0"/>
              <a:t> corresponding to </a:t>
            </a:r>
            <a:r>
              <a:rPr lang="en-US" sz="2000" b="1" dirty="0"/>
              <a:t>x</a:t>
            </a:r>
          </a:p>
          <a:p>
            <a:pPr lvl="1"/>
            <a:r>
              <a:rPr lang="en-US" sz="1800" dirty="0"/>
              <a:t>The </a:t>
            </a:r>
            <a:r>
              <a:rPr lang="en-US" sz="1800" dirty="0" err="1"/>
              <a:t>eigenvalues</a:t>
            </a:r>
            <a:r>
              <a:rPr lang="en-US" sz="1800" dirty="0"/>
              <a:t> are found by solving: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In our case, </a:t>
            </a:r>
            <a:r>
              <a:rPr lang="en-US" sz="1800" b="1" i="1" dirty="0"/>
              <a:t>A</a:t>
            </a:r>
            <a:r>
              <a:rPr lang="en-US" sz="1800" i="1" dirty="0"/>
              <a:t> = </a:t>
            </a:r>
            <a:r>
              <a:rPr lang="en-US" sz="1800" b="1" i="1" dirty="0"/>
              <a:t>H</a:t>
            </a:r>
            <a:r>
              <a:rPr lang="en-US" sz="1800" dirty="0"/>
              <a:t> is a 2x2 matrix, so we have</a:t>
            </a:r>
          </a:p>
          <a:p>
            <a:pPr lvl="1"/>
            <a:endParaRPr lang="en-US" sz="1800" dirty="0"/>
          </a:p>
          <a:p>
            <a:pPr lvl="1">
              <a:buFontTx/>
              <a:buNone/>
            </a:pPr>
            <a:endParaRPr lang="en-US" sz="1800" dirty="0"/>
          </a:p>
          <a:p>
            <a:pPr lvl="1"/>
            <a:r>
              <a:rPr lang="en-US" sz="1800" dirty="0"/>
              <a:t>The solution: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>
              <a:buFontTx/>
              <a:buNone/>
            </a:pPr>
            <a:r>
              <a:rPr lang="en-US" sz="2000" dirty="0"/>
              <a:t>Once you know </a:t>
            </a:r>
            <a:r>
              <a:rPr lang="en-US" sz="2000" dirty="0">
                <a:sym typeface="Symbol" pitchFamily="18" charset="2"/>
              </a:rPr>
              <a:t>, you find </a:t>
            </a:r>
            <a:r>
              <a:rPr lang="en-US" sz="2000" b="1" dirty="0">
                <a:sym typeface="Symbol" pitchFamily="18" charset="2"/>
              </a:rPr>
              <a:t>x</a:t>
            </a:r>
            <a:r>
              <a:rPr lang="en-US" sz="2000" dirty="0">
                <a:sym typeface="Symbol" pitchFamily="18" charset="2"/>
              </a:rPr>
              <a:t> by solving</a:t>
            </a:r>
            <a:endParaRPr lang="en-US" sz="2000" dirty="0"/>
          </a:p>
        </p:txBody>
      </p:sp>
      <p:pic>
        <p:nvPicPr>
          <p:cNvPr id="40964" name="Picture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09344" y="1981201"/>
            <a:ext cx="1752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84675" y="3249456"/>
            <a:ext cx="244951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32264" y="4146550"/>
            <a:ext cx="2954337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43288" y="5106988"/>
            <a:ext cx="5776912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1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1288" y="6096000"/>
            <a:ext cx="366871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1371600" y="4343401"/>
            <a:ext cx="960120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 err="1"/>
              <a:t>Eigenvalues</a:t>
            </a:r>
            <a:r>
              <a:rPr lang="en-US" sz="2000" dirty="0"/>
              <a:t> and eigenvectors of 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Define shift directions with the smallest and largest change in error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 err="1"/>
              <a:t>x</a:t>
            </a:r>
            <a:r>
              <a:rPr lang="en-US" sz="2000" baseline="-25000" dirty="0" err="1"/>
              <a:t>max</a:t>
            </a:r>
            <a:r>
              <a:rPr lang="en-US" sz="2000" dirty="0"/>
              <a:t> = direction of largest increase in </a:t>
            </a:r>
            <a:r>
              <a:rPr lang="en-US" sz="2000" i="1" dirty="0"/>
              <a:t>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/>
              <a:t> = amount of increase in direction </a:t>
            </a:r>
            <a:r>
              <a:rPr lang="en-US" sz="2000" dirty="0" err="1"/>
              <a:t>x</a:t>
            </a:r>
            <a:r>
              <a:rPr lang="en-US" sz="2000" baseline="-25000" dirty="0" err="1"/>
              <a:t>max</a:t>
            </a:r>
            <a:endParaRPr lang="en-US" sz="200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 err="1"/>
              <a:t>x</a:t>
            </a:r>
            <a:r>
              <a:rPr lang="en-US" sz="2000" baseline="-25000" dirty="0" err="1"/>
              <a:t>min</a:t>
            </a:r>
            <a:r>
              <a:rPr lang="en-US" sz="2000" dirty="0"/>
              <a:t> = direction of smallest increase in </a:t>
            </a:r>
            <a:r>
              <a:rPr lang="en-US" sz="2000" i="1" dirty="0"/>
              <a:t>E</a:t>
            </a:r>
            <a:r>
              <a:rPr lang="en-US" sz="2000" dirty="0"/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dirty="0"/>
              <a:t> = amount of increase in direction </a:t>
            </a:r>
            <a:r>
              <a:rPr lang="en-US" sz="2000" dirty="0" err="1"/>
              <a:t>x</a:t>
            </a:r>
            <a:r>
              <a:rPr lang="en-US" sz="2000" baseline="-25000" dirty="0" err="1"/>
              <a:t>min</a:t>
            </a:r>
            <a:endParaRPr lang="en-US" sz="200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01699C-081E-4221-A671-F1110CFF6EE8}"/>
              </a:ext>
            </a:extLst>
          </p:cNvPr>
          <p:cNvGrpSpPr/>
          <p:nvPr/>
        </p:nvGrpSpPr>
        <p:grpSpPr>
          <a:xfrm>
            <a:off x="3124200" y="2667000"/>
            <a:ext cx="2743200" cy="1447800"/>
            <a:chOff x="1600200" y="2667000"/>
            <a:chExt cx="2743200" cy="1447800"/>
          </a:xfrm>
        </p:grpSpPr>
        <p:sp>
          <p:nvSpPr>
            <p:cNvPr id="41986" name="Freeform 44"/>
            <p:cNvSpPr>
              <a:spLocks/>
            </p:cNvSpPr>
            <p:nvPr/>
          </p:nvSpPr>
          <p:spPr bwMode="auto">
            <a:xfrm>
              <a:off x="2743200" y="26670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87" name="Rectangle 46"/>
            <p:cNvSpPr>
              <a:spLocks noChangeArrowheads="1"/>
            </p:cNvSpPr>
            <p:nvPr/>
          </p:nvSpPr>
          <p:spPr bwMode="auto">
            <a:xfrm>
              <a:off x="2470150" y="3389313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1988" name="Straight Arrow Connector 27"/>
            <p:cNvCxnSpPr>
              <a:cxnSpLocks noChangeShapeType="1"/>
              <a:stCxn id="41996" idx="5"/>
            </p:cNvCxnSpPr>
            <p:nvPr/>
          </p:nvCxnSpPr>
          <p:spPr bwMode="auto">
            <a:xfrm rot="5400000" flipH="1">
              <a:off x="2470944" y="3385344"/>
              <a:ext cx="520700" cy="1588"/>
            </a:xfrm>
            <a:prstGeom prst="straightConnector1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arrow" w="med" len="med"/>
            </a:ln>
          </p:spPr>
        </p:cxnSp>
        <p:cxnSp>
          <p:nvCxnSpPr>
            <p:cNvPr id="41989" name="Straight Arrow Connector 30"/>
            <p:cNvCxnSpPr>
              <a:cxnSpLocks noChangeShapeType="1"/>
              <a:endCxn id="41997" idx="2"/>
            </p:cNvCxnSpPr>
            <p:nvPr/>
          </p:nvCxnSpPr>
          <p:spPr bwMode="auto">
            <a:xfrm rot="10800000">
              <a:off x="2209800" y="3619500"/>
              <a:ext cx="534988" cy="26988"/>
            </a:xfrm>
            <a:prstGeom prst="straightConnector1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arrow" w="med" len="med"/>
            </a:ln>
          </p:spPr>
        </p:cxnSp>
        <p:sp>
          <p:nvSpPr>
            <p:cNvPr id="41996" name="Oval 25"/>
            <p:cNvSpPr>
              <a:spLocks noChangeArrowheads="1"/>
            </p:cNvSpPr>
            <p:nvPr/>
          </p:nvSpPr>
          <p:spPr bwMode="auto">
            <a:xfrm>
              <a:off x="2667000" y="3581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Oval 26"/>
            <p:cNvSpPr>
              <a:spLocks noChangeArrowheads="1"/>
            </p:cNvSpPr>
            <p:nvPr/>
          </p:nvSpPr>
          <p:spPr bwMode="auto">
            <a:xfrm>
              <a:off x="2209800" y="3124200"/>
              <a:ext cx="990600" cy="990600"/>
            </a:xfrm>
            <a:prstGeom prst="ellips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Rectangle 9"/>
            <p:cNvSpPr>
              <a:spLocks noChangeArrowheads="1"/>
            </p:cNvSpPr>
            <p:nvPr/>
          </p:nvSpPr>
          <p:spPr bwMode="auto">
            <a:xfrm>
              <a:off x="2133600" y="2698750"/>
              <a:ext cx="611065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dirty="0">
                  <a:solidFill>
                    <a:srgbClr val="0066FF"/>
                  </a:solidFill>
                  <a:latin typeface="Arial" charset="0"/>
                </a:rPr>
                <a:t> </a:t>
              </a:r>
              <a:r>
                <a:rPr lang="en-US" dirty="0" err="1">
                  <a:solidFill>
                    <a:srgbClr val="0066FF"/>
                  </a:solidFill>
                  <a:latin typeface="Arial" charset="0"/>
                </a:rPr>
                <a:t>x</a:t>
              </a:r>
              <a:r>
                <a:rPr lang="en-US" baseline="-25000" dirty="0" err="1">
                  <a:solidFill>
                    <a:srgbClr val="0066FF"/>
                  </a:solidFill>
                  <a:latin typeface="Arial" charset="0"/>
                </a:rPr>
                <a:t>min</a:t>
              </a:r>
              <a:endParaRPr lang="en-US" baseline="-25000" dirty="0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41999" name="Rectangle 15"/>
            <p:cNvSpPr>
              <a:spLocks noChangeArrowheads="1"/>
            </p:cNvSpPr>
            <p:nvPr/>
          </p:nvSpPr>
          <p:spPr bwMode="auto">
            <a:xfrm>
              <a:off x="1600200" y="3460750"/>
              <a:ext cx="654346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dirty="0">
                  <a:solidFill>
                    <a:srgbClr val="0066FF"/>
                  </a:solidFill>
                  <a:latin typeface="Arial" charset="0"/>
                </a:rPr>
                <a:t> </a:t>
              </a:r>
              <a:r>
                <a:rPr lang="en-US" dirty="0" err="1">
                  <a:solidFill>
                    <a:srgbClr val="0066FF"/>
                  </a:solidFill>
                  <a:latin typeface="Arial" charset="0"/>
                </a:rPr>
                <a:t>x</a:t>
              </a:r>
              <a:r>
                <a:rPr lang="en-US" baseline="-25000" dirty="0" err="1">
                  <a:solidFill>
                    <a:srgbClr val="0066FF"/>
                  </a:solidFill>
                  <a:latin typeface="Arial" charset="0"/>
                </a:rPr>
                <a:t>max</a:t>
              </a:r>
              <a:endParaRPr lang="en-US" baseline="-25000" dirty="0">
                <a:solidFill>
                  <a:srgbClr val="0066FF"/>
                </a:solidFill>
                <a:latin typeface="Arial" charset="0"/>
              </a:endParaRPr>
            </a:p>
          </p:txBody>
        </p:sp>
      </p:grp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1" y="1447801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Left Brace 17"/>
          <p:cNvSpPr>
            <a:spLocks/>
          </p:cNvSpPr>
          <p:nvPr/>
        </p:nvSpPr>
        <p:spPr bwMode="auto">
          <a:xfrm rot="-5400000">
            <a:off x="6864350" y="18986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4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4500" y="2971801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3200400"/>
            <a:ext cx="2419350" cy="86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4035" name="Rectangle 10"/>
          <p:cNvSpPr>
            <a:spLocks noChangeArrowheads="1"/>
          </p:cNvSpPr>
          <p:nvPr/>
        </p:nvSpPr>
        <p:spPr bwMode="auto">
          <a:xfrm>
            <a:off x="2209800" y="13716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How are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</a:t>
            </a:r>
            <a:r>
              <a:rPr lang="en-US" sz="2000" baseline="-25000" dirty="0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, and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 relevant for feature detection?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ym typeface="Symbol" pitchFamily="18" charset="2"/>
              </a:rPr>
              <a:t>What’s our feature scoring function?</a:t>
            </a: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5059" name="Rectangle 10"/>
          <p:cNvSpPr>
            <a:spLocks noChangeArrowheads="1"/>
          </p:cNvSpPr>
          <p:nvPr/>
        </p:nvSpPr>
        <p:spPr bwMode="auto">
          <a:xfrm>
            <a:off x="2209800" y="9144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52600" y="3427413"/>
            <a:ext cx="2762250" cy="3313112"/>
            <a:chOff x="228600" y="3427413"/>
            <a:chExt cx="2762250" cy="3313112"/>
          </a:xfrm>
        </p:grpSpPr>
        <p:pic>
          <p:nvPicPr>
            <p:cNvPr id="4506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3427413"/>
              <a:ext cx="2762250" cy="2762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5065" name="Picture 11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6381750"/>
              <a:ext cx="269875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209800" y="13716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How are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</a:t>
            </a:r>
            <a:r>
              <a:rPr lang="en-US" sz="2000" baseline="-25000" dirty="0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, and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 relevant for feature detection?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ym typeface="Symbol" pitchFamily="18" charset="2"/>
              </a:rPr>
              <a:t>What’s our feature scoring function?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Want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to be large for small shifts in all directions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the minimum of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should be large, over all unit vectors [</a:t>
            </a:r>
            <a:r>
              <a:rPr lang="en-US" sz="2000" i="1" dirty="0"/>
              <a:t>u v</a:t>
            </a:r>
            <a:r>
              <a:rPr lang="en-US" sz="2000" dirty="0"/>
              <a:t>]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this minimum is given by the smaller </a:t>
            </a:r>
            <a:r>
              <a:rPr lang="en-US" sz="2000" dirty="0" err="1"/>
              <a:t>eigenvalue</a:t>
            </a:r>
            <a:r>
              <a:rPr lang="en-US" sz="2000" dirty="0"/>
              <a:t> (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dirty="0"/>
              <a:t>) of </a:t>
            </a:r>
            <a:r>
              <a:rPr lang="en-US" sz="2000" i="1" dirty="0"/>
              <a:t>H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705350" y="3427413"/>
            <a:ext cx="2762250" cy="3302000"/>
            <a:chOff x="3181350" y="3427413"/>
            <a:chExt cx="2762250" cy="3302000"/>
          </a:xfrm>
        </p:grpSpPr>
        <p:pic>
          <p:nvPicPr>
            <p:cNvPr id="4506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8135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4800" y="6248400"/>
              <a:ext cx="1009650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7620000" y="3427414"/>
            <a:ext cx="2762250" cy="3301999"/>
            <a:chOff x="6096000" y="3427413"/>
            <a:chExt cx="2762250" cy="3301999"/>
          </a:xfrm>
        </p:grpSpPr>
        <p:pic>
          <p:nvPicPr>
            <p:cNvPr id="45062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3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62788" y="6248400"/>
              <a:ext cx="938212" cy="48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2362200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the eigenvalues</a:t>
            </a:r>
            <a:endParaRPr lang="ru-RU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562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9296400" y="60960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648200" y="18288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6019800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1693545118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1398687351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562601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7086600" y="2362201"/>
            <a:ext cx="2667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increases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2438400" y="4800601"/>
            <a:ext cx="23622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almost constant in all directions</a:t>
            </a:r>
            <a:endParaRPr lang="ru-RU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8686800" y="51054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5638800" y="19050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5486400" y="5181601"/>
            <a:ext cx="121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2057400" y="1263650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cs typeface="Times New Roman" pitchFamily="18" charset="0"/>
              </a:rPr>
              <a:t>Classification of image points using </a:t>
            </a:r>
            <a:r>
              <a:rPr lang="en-US" dirty="0" err="1">
                <a:cs typeface="Times New Roman" pitchFamily="18" charset="0"/>
              </a:rPr>
              <a:t>eigenvalues</a:t>
            </a:r>
            <a:r>
              <a:rPr lang="en-US" dirty="0">
                <a:cs typeface="Times New Roman" pitchFamily="18" charset="0"/>
              </a:rPr>
              <a:t> of </a:t>
            </a:r>
            <a:r>
              <a:rPr lang="en-US" i="1" dirty="0">
                <a:cs typeface="Times New Roman" pitchFamily="18" charset="0"/>
              </a:rPr>
              <a:t>M</a:t>
            </a:r>
            <a:r>
              <a:rPr lang="en-US" dirty="0">
                <a:cs typeface="Times New Roman" pitchFamily="18" charset="0"/>
              </a:rPr>
              <a:t>: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29711" name="Oval 15"/>
          <p:cNvSpPr>
            <a:spLocks noChangeArrowheads="1"/>
          </p:cNvSpPr>
          <p:nvPr/>
        </p:nvSpPr>
        <p:spPr bwMode="auto">
          <a:xfrm>
            <a:off x="8458200" y="21336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Oval 16"/>
          <p:cNvSpPr>
            <a:spLocks noChangeArrowheads="1"/>
          </p:cNvSpPr>
          <p:nvPr/>
        </p:nvSpPr>
        <p:spPr bwMode="auto">
          <a:xfrm>
            <a:off x="5708650" y="18288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Oval 17"/>
          <p:cNvSpPr>
            <a:spLocks noChangeArrowheads="1"/>
          </p:cNvSpPr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Oval 18"/>
          <p:cNvSpPr>
            <a:spLocks noChangeArrowheads="1"/>
          </p:cNvSpPr>
          <p:nvPr/>
        </p:nvSpPr>
        <p:spPr bwMode="auto">
          <a:xfrm rot="5542000">
            <a:off x="8174832" y="55570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685800" y="1219200"/>
            <a:ext cx="90678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 dirty="0"/>
              <a:t>Here’s what you do: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gradient at each point in the image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For each pixel: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Create the </a:t>
            </a:r>
            <a:r>
              <a:rPr lang="en-US" i="1" dirty="0"/>
              <a:t>H</a:t>
            </a:r>
            <a:r>
              <a:rPr lang="en-US" dirty="0"/>
              <a:t> matrix from nearby gradient values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</a:t>
            </a:r>
            <a:r>
              <a:rPr lang="en-US" dirty="0" err="1"/>
              <a:t>eigenvalues</a:t>
            </a:r>
            <a:r>
              <a:rPr lang="en-US" dirty="0"/>
              <a:t>. 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Find points with large response (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Choose those points where 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 </a:t>
            </a:r>
            <a:r>
              <a:rPr lang="en-US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7A2FE6-9C0A-409A-9ECA-A8C3821C8BE6}"/>
              </a:ext>
            </a:extLst>
          </p:cNvPr>
          <p:cNvGrpSpPr/>
          <p:nvPr/>
        </p:nvGrpSpPr>
        <p:grpSpPr>
          <a:xfrm>
            <a:off x="1752600" y="3657600"/>
            <a:ext cx="8629650" cy="3144147"/>
            <a:chOff x="1752600" y="3657600"/>
            <a:chExt cx="8629650" cy="3144147"/>
          </a:xfrm>
        </p:grpSpPr>
        <p:pic>
          <p:nvPicPr>
            <p:cNvPr id="4608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52600" y="3657600"/>
              <a:ext cx="2762250" cy="2762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6084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5350" y="3657600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5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20000" y="3657600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8" name="Picture 11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2625" y="6518263"/>
              <a:ext cx="182200" cy="242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02804" y="6477001"/>
              <a:ext cx="681642" cy="324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739188" y="6477000"/>
              <a:ext cx="633412" cy="324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E8DE71DD-50A6-4547-96FC-14F978F49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80804" y="1600200"/>
            <a:ext cx="4096796" cy="100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3633788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729038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12"/>
          <p:cNvSpPr>
            <a:spLocks noChangeArrowheads="1"/>
          </p:cNvSpPr>
          <p:nvPr/>
        </p:nvSpPr>
        <p:spPr bwMode="auto">
          <a:xfrm>
            <a:off x="8048625" y="4614863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7111" name="Straight Arrow Connector 20"/>
          <p:cNvCxnSpPr>
            <a:cxnSpLocks noChangeShapeType="1"/>
          </p:cNvCxnSpPr>
          <p:nvPr/>
        </p:nvCxnSpPr>
        <p:spPr bwMode="auto">
          <a:xfrm rot="10800000">
            <a:off x="6148389" y="3729039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7112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6148389" y="4843464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3312" y="6424901"/>
            <a:ext cx="725488" cy="37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85800" y="1219200"/>
            <a:ext cx="906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 dirty="0"/>
              <a:t>Here’s what you do: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gradient at each point in the image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For each pixel: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Create the </a:t>
            </a:r>
            <a:r>
              <a:rPr lang="en-US" i="1" dirty="0"/>
              <a:t>H</a:t>
            </a:r>
            <a:r>
              <a:rPr lang="en-US" dirty="0"/>
              <a:t> matrix from nearby gradient values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</a:t>
            </a:r>
            <a:r>
              <a:rPr lang="en-US" dirty="0" err="1"/>
              <a:t>eigenvalues</a:t>
            </a:r>
            <a:r>
              <a:rPr lang="en-US" dirty="0"/>
              <a:t>. 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Find points with large response (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Choose those points where 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 </a:t>
            </a:r>
            <a:r>
              <a:rPr lang="en-US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sp>
        <p:nvSpPr>
          <p:cNvPr id="47114" name="Rectangle 24"/>
          <p:cNvSpPr>
            <a:spLocks noChangeArrowheads="1"/>
          </p:cNvSpPr>
          <p:nvPr/>
        </p:nvSpPr>
        <p:spPr bwMode="auto">
          <a:xfrm>
            <a:off x="1371600" y="2909454"/>
            <a:ext cx="6864350" cy="304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2209800" y="17526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dirty="0"/>
              <a:t>is a variant of the “Harris operator” for feature detection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The </a:t>
            </a:r>
            <a:r>
              <a:rPr lang="en-US" sz="2000" i="1" dirty="0"/>
              <a:t>trace</a:t>
            </a:r>
            <a:r>
              <a:rPr lang="en-US" sz="2000" dirty="0"/>
              <a:t> is the sum of the diagonals, i.e., </a:t>
            </a:r>
            <a:r>
              <a:rPr lang="en-US" sz="2000" i="1" dirty="0"/>
              <a:t>trace(H) = h</a:t>
            </a:r>
            <a:r>
              <a:rPr lang="en-US" sz="2000" i="1" baseline="-25000" dirty="0"/>
              <a:t>11</a:t>
            </a:r>
            <a:r>
              <a:rPr lang="en-US" sz="2000" i="1" dirty="0"/>
              <a:t> + h</a:t>
            </a:r>
            <a:r>
              <a:rPr lang="en-US" sz="2000" i="1" baseline="-25000" dirty="0"/>
              <a:t>22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Very similar to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dirty="0"/>
              <a:t>but less expensive (no square root)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Called the </a:t>
            </a:r>
            <a:r>
              <a:rPr lang="en-US" sz="2000" i="1" dirty="0"/>
              <a:t>Harris Corner Detector</a:t>
            </a:r>
            <a:r>
              <a:rPr lang="en-US" sz="2000" dirty="0"/>
              <a:t> or </a:t>
            </a:r>
            <a:r>
              <a:rPr lang="en-US" sz="2000" i="1" dirty="0"/>
              <a:t>Harris Operator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Lots of other detectors, this is one of the most popular</a:t>
            </a:r>
            <a:endParaRPr lang="en-US" sz="2400" dirty="0"/>
          </a:p>
        </p:txBody>
      </p:sp>
      <p:pic>
        <p:nvPicPr>
          <p:cNvPr id="48132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325" y="2438401"/>
            <a:ext cx="18923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0088" y="3352800"/>
            <a:ext cx="2881312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A6A4-2256-31EF-D74D-838192F8A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68B83-6A69-BE34-19EE-B95FA2E15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61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9BF9D-130F-44F9-A8B9-6E175AC99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Harris operator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33B83-8343-46BA-B431-4ED976BE3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Project 2, you will use an alternate definition of the </a:t>
            </a:r>
            <a:r>
              <a:rPr lang="en-US"/>
              <a:t>Harris operator: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A7319D-5DE8-4A57-9755-B0DCD1543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236" y="3003374"/>
            <a:ext cx="9561528" cy="85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78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943350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038600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12"/>
          <p:cNvSpPr>
            <a:spLocks noChangeArrowheads="1"/>
          </p:cNvSpPr>
          <p:nvPr/>
        </p:nvSpPr>
        <p:spPr bwMode="auto">
          <a:xfrm>
            <a:off x="6829425" y="49244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59" name="Straight Arrow Connector 20"/>
          <p:cNvCxnSpPr>
            <a:cxnSpLocks noChangeShapeType="1"/>
          </p:cNvCxnSpPr>
          <p:nvPr/>
        </p:nvCxnSpPr>
        <p:spPr bwMode="auto">
          <a:xfrm rot="10800000">
            <a:off x="4929189" y="403860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0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4929189" y="515302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4916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9214" y="1066800"/>
            <a:ext cx="2744787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5550" y="1066800"/>
            <a:ext cx="24574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Rectangle 13"/>
          <p:cNvSpPr>
            <a:spLocks noChangeArrowheads="1"/>
          </p:cNvSpPr>
          <p:nvPr/>
        </p:nvSpPr>
        <p:spPr bwMode="auto">
          <a:xfrm>
            <a:off x="6829425" y="20288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64" name="Straight Arrow Connector 14"/>
          <p:cNvCxnSpPr>
            <a:cxnSpLocks noChangeShapeType="1"/>
          </p:cNvCxnSpPr>
          <p:nvPr/>
        </p:nvCxnSpPr>
        <p:spPr bwMode="auto">
          <a:xfrm rot="10800000">
            <a:off x="4929189" y="114300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5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4929189" y="225742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9166" name="Rectangle 9"/>
          <p:cNvSpPr>
            <a:spLocks noChangeArrowheads="1"/>
          </p:cNvSpPr>
          <p:nvPr/>
        </p:nvSpPr>
        <p:spPr bwMode="auto">
          <a:xfrm>
            <a:off x="9220200" y="2133601"/>
            <a:ext cx="1064522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latin typeface="+mj-lt"/>
              </a:rPr>
              <a:t>Harris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operator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5105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cows_step0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57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Harris detector example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cows_step1_corner_respon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 value (red high, blue low)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cows_step2_thre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Threshold (f &gt; value)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ows_step3_thresh&amp;max"/>
          <p:cNvPicPr>
            <a:picLocks noChangeAspect="1" noChangeArrowheads="1"/>
          </p:cNvPicPr>
          <p:nvPr/>
        </p:nvPicPr>
        <p:blipFill>
          <a:blip r:embed="rId2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2057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11277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Find local maxima of f (non-max suppression)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cows_step4_harris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57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Harris features (in red)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Weighting the derivatives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practice, using a simple window </a:t>
            </a:r>
            <a:r>
              <a:rPr lang="en-US" i="1" dirty="0"/>
              <a:t>W</a:t>
            </a:r>
            <a:r>
              <a:rPr lang="en-US" dirty="0"/>
              <a:t> doesn’t work too well</a:t>
            </a:r>
          </a:p>
          <a:p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dirty="0"/>
              <a:t>Instead, we’ll </a:t>
            </a:r>
            <a:r>
              <a:rPr lang="en-US" i="1" dirty="0"/>
              <a:t>weight</a:t>
            </a:r>
            <a:r>
              <a:rPr lang="en-US" dirty="0"/>
              <a:t> each derivative value based on its distance from the center pixel</a:t>
            </a:r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339322"/>
            <a:ext cx="4096796" cy="100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6026" y="5081514"/>
            <a:ext cx="4752974" cy="101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0" y="5105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1826" y="6096000"/>
            <a:ext cx="664574" cy="32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36536"/>
            <a:ext cx="9753600" cy="898528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Harris Detector </a:t>
            </a:r>
            <a:r>
              <a:rPr lang="pl-PL" sz="3600" dirty="0"/>
              <a:t>[Harris88]</a:t>
            </a:r>
            <a:endParaRPr lang="en-US" sz="3600" dirty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5029200" cy="695328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latin typeface="+mj-lt"/>
              </a:rPr>
              <a:t>Second moment </a:t>
            </a:r>
            <a:r>
              <a:rPr lang="pl-PL" dirty="0" err="1">
                <a:latin typeface="+mj-lt"/>
              </a:rPr>
              <a:t>matrix</a:t>
            </a:r>
            <a:endParaRPr lang="en-US" dirty="0">
              <a:latin typeface="+mj-lt"/>
            </a:endParaRPr>
          </a:p>
        </p:txBody>
      </p:sp>
      <p:graphicFrame>
        <p:nvGraphicFramePr>
          <p:cNvPr id="14336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743216"/>
              </p:ext>
            </p:extLst>
          </p:nvPr>
        </p:nvGraphicFramePr>
        <p:xfrm>
          <a:off x="887414" y="21574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54300" imgH="508000" progId="Equation.3">
                  <p:embed/>
                </p:oleObj>
              </mc:Choice>
              <mc:Fallback>
                <p:oleObj name="Equation" r:id="rId3" imgW="2654300" imgH="508000" progId="Equation.3">
                  <p:embed/>
                  <p:pic>
                    <p:nvPicPr>
                      <p:cNvPr id="1433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414" y="21574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FC89FF0-07AA-7F4A-B995-B9C5ACB99442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48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4336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 dirty="0">
                <a:solidFill>
                  <a:srgbClr val="000000"/>
                </a:solidFill>
                <a:latin typeface="+mj-lt"/>
              </a:rPr>
              <a:t>1. Image derivatives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  <a:latin typeface="+mj-lt"/>
              </a:rPr>
              <a:t>2. Square of derivatives</a:t>
            </a:r>
            <a:endParaRPr lang="en-US" sz="16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  <a:latin typeface="+mj-lt"/>
              </a:rPr>
              <a:t>3. Gaussian </a:t>
            </a:r>
            <a:br>
              <a:rPr lang="pl-PL" sz="1600">
                <a:solidFill>
                  <a:srgbClr val="000000"/>
                </a:solidFill>
                <a:latin typeface="+mj-lt"/>
              </a:rPr>
            </a:br>
            <a:r>
              <a:rPr lang="pl-PL" sz="1600">
                <a:solidFill>
                  <a:srgbClr val="000000"/>
                </a:solidFill>
                <a:latin typeface="+mj-lt"/>
              </a:rPr>
              <a:t>    filter </a:t>
            </a:r>
            <a:r>
              <a:rPr lang="pl-PL" sz="1600" i="1">
                <a:solidFill>
                  <a:srgbClr val="000000"/>
                </a:solidFill>
                <a:latin typeface="+mj-lt"/>
              </a:rPr>
              <a:t>g(s</a:t>
            </a:r>
            <a:r>
              <a:rPr lang="pl-PL" sz="1600" i="1" baseline="-25000">
                <a:solidFill>
                  <a:srgbClr val="000000"/>
                </a:solidFill>
                <a:latin typeface="+mj-lt"/>
              </a:rPr>
              <a:t>I</a:t>
            </a:r>
            <a:r>
              <a:rPr lang="pl-PL" sz="1600" i="1">
                <a:solidFill>
                  <a:srgbClr val="000000"/>
                </a:solidFill>
                <a:latin typeface="+mj-lt"/>
              </a:rPr>
              <a:t>)</a:t>
            </a:r>
            <a:endParaRPr lang="en-US" sz="1600" i="1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143391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143392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43393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x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  <p:sp>
          <p:nvSpPr>
            <p:cNvPr id="143394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y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endParaRPr lang="en-US" sz="1800" i="1" baseline="-25000">
              <a:solidFill>
                <a:srgbClr val="FFFFFF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5040312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dirty="0">
                <a:solidFill>
                  <a:srgbClr val="000000"/>
                </a:solidFill>
                <a:latin typeface="+mj-lt"/>
              </a:rPr>
              <a:t>4. Cornerness function 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– </a:t>
            </a:r>
            <a:r>
              <a:rPr lang="pl-PL" sz="1800" dirty="0">
                <a:solidFill>
                  <a:srgbClr val="000000"/>
                </a:solidFill>
                <a:latin typeface="+mj-lt"/>
              </a:rPr>
              <a:t>both eigenvalues are strong</a:t>
            </a:r>
            <a:endParaRPr lang="en-US" sz="18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har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>
                <a:solidFill>
                  <a:srgbClr val="000000"/>
                </a:solidFill>
                <a:latin typeface="+mj-lt"/>
              </a:rPr>
              <a:t>5. Non-maxima suppression</a:t>
            </a:r>
            <a:endParaRPr lang="en-US" sz="1800" i="1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66800" imgH="457200" progId="Equation.3">
                  <p:embed/>
                </p:oleObj>
              </mc:Choice>
              <mc:Fallback>
                <p:oleObj name="Equation" r:id="rId15" imgW="1066800" imgH="457200" progId="Equation.3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9">
            <a:extLst>
              <a:ext uri="{FF2B5EF4-FFF2-40B4-BE49-F238E27FC236}">
                <a16:creationId xmlns:a16="http://schemas.microsoft.com/office/drawing/2014/main" id="{0A5859B7-DB83-D2C0-DED6-879446F4A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231901"/>
            <a:ext cx="14795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0. Input image</a:t>
            </a:r>
          </a:p>
        </p:txBody>
      </p:sp>
    </p:spTree>
    <p:extLst>
      <p:ext uri="{BB962C8B-B14F-4D97-AF65-F5344CB8AC3E}">
        <p14:creationId xmlns:p14="http://schemas.microsoft.com/office/powerpoint/2010/main" val="38808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7637"/>
            <a:ext cx="10515600" cy="4983163"/>
          </a:xfrm>
        </p:spPr>
        <p:txBody>
          <a:bodyPr/>
          <a:lstStyle/>
          <a:p>
            <a:r>
              <a:rPr lang="en-US" dirty="0"/>
              <a:t>Can’t we just check for regions with lots of gradients in the x and y directions?</a:t>
            </a:r>
          </a:p>
          <a:p>
            <a:pPr lvl="1"/>
            <a:r>
              <a:rPr lang="en-US" dirty="0"/>
              <a:t>No! A diagonal line would satisfy that criteria</a:t>
            </a:r>
          </a:p>
        </p:txBody>
      </p:sp>
      <p:sp>
        <p:nvSpPr>
          <p:cNvPr id="4" name="Rectangle 3"/>
          <p:cNvSpPr/>
          <p:nvPr/>
        </p:nvSpPr>
        <p:spPr>
          <a:xfrm rot="18900000">
            <a:off x="4703522" y="3138748"/>
            <a:ext cx="1573460" cy="317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63321" y="32785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68321" y="32547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1725221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Today: Feature extraction—Corners and blobs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5" descr="Sunflowers2_cir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6800" y="1727200"/>
            <a:ext cx="4140200" cy="41402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1" y="1682750"/>
            <a:ext cx="4092575" cy="4184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6918"/>
            <a:ext cx="9829800" cy="1143000"/>
          </a:xfrm>
        </p:spPr>
        <p:txBody>
          <a:bodyPr>
            <a:normAutofit/>
          </a:bodyPr>
          <a:lstStyle/>
          <a:p>
            <a:r>
              <a:rPr lang="en-US" dirty="0"/>
              <a:t>Motivation: Automatic panoramas</a:t>
            </a:r>
          </a:p>
        </p:txBody>
      </p:sp>
      <p:pic>
        <p:nvPicPr>
          <p:cNvPr id="2088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1457" y="4222518"/>
            <a:ext cx="8469086" cy="235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8509" y="1076012"/>
            <a:ext cx="8111440" cy="298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5660571" y="3733798"/>
            <a:ext cx="762000" cy="587828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8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284994" y="6581002"/>
            <a:ext cx="1383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Matt Brown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4811477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GigaPan</a:t>
            </a:r>
            <a:r>
              <a:rPr lang="en-US" sz="2200" dirty="0"/>
              <a:t>:</a:t>
            </a:r>
          </a:p>
          <a:p>
            <a:r>
              <a:rPr lang="en-US" sz="2200" dirty="0">
                <a:hlinkClick r:id="rId2"/>
              </a:rPr>
              <a:t>http://gigapan.com/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1905000" y="5627950"/>
            <a:ext cx="79999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Also see Google Zoom Views: </a:t>
            </a:r>
          </a:p>
          <a:p>
            <a:r>
              <a:rPr lang="en-US" sz="2200" dirty="0">
                <a:hlinkClick r:id="rId3"/>
              </a:rPr>
              <a:t>https://www.google.com/culturalinstitute/beta/project/gigapixels</a:t>
            </a:r>
            <a:r>
              <a:rPr lang="en-US" sz="2200" dirty="0"/>
              <a:t> </a:t>
            </a: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280473"/>
            <a:ext cx="9144000" cy="243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Automatic panoramas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Motivation: panorama stitching</a:t>
            </a:r>
          </a:p>
          <a:p>
            <a:pPr lvl="1"/>
            <a:r>
              <a:rPr lang="en-US"/>
              <a:t>We have two images – how do we combine them?</a:t>
            </a:r>
          </a:p>
        </p:txBody>
      </p:sp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3970" y="290650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3970" y="290650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3972" y="2909887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3972" y="2909888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panorama stitching</a:t>
            </a:r>
          </a:p>
          <a:p>
            <a:pPr lvl="1"/>
            <a:r>
              <a:rPr lang="en-US" dirty="0"/>
              <a:t>We have two images – how do we combine them?</a:t>
            </a:r>
          </a:p>
        </p:txBody>
      </p:sp>
      <p:sp>
        <p:nvSpPr>
          <p:cNvPr id="24582" name="Text Box 14"/>
          <p:cNvSpPr txBox="1">
            <a:spLocks noChangeArrowheads="1"/>
          </p:cNvSpPr>
          <p:nvPr/>
        </p:nvSpPr>
        <p:spPr bwMode="auto">
          <a:xfrm>
            <a:off x="2749097" y="5685513"/>
            <a:ext cx="2359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extract features</a:t>
            </a:r>
          </a:p>
        </p:txBody>
      </p:sp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2764972" y="5957877"/>
            <a:ext cx="2296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2: match features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835072" y="3830638"/>
            <a:ext cx="2759075" cy="1514475"/>
            <a:chOff x="2072" y="1924"/>
            <a:chExt cx="1738" cy="954"/>
          </a:xfrm>
        </p:grpSpPr>
        <p:sp>
          <p:nvSpPr>
            <p:cNvPr id="24586" name="Line 8"/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Line 9"/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10"/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Freeform 11"/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12"/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Freeform 17"/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0.1412"/>
  <p:tag name="SLIDO_PRESENTATION_ID" val="00000000-0000-0000-0000-000000000000"/>
  <p:tag name="SLIDO_EVENT_UUID" val="80d5803d-2bb1-4236-9383-8ab26c238e16"/>
  <p:tag name="SLIDO_EVENT_SECTION_UUID" val="1256bb7d-06a7-41f0-a504-84db595e598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Ax = \lambda 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9"/>
  <p:tag name="PICTUREFILESIZE" val="15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et(A - \lambda I) = 0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0"/>
  <p:tag name="PICTUREFILESIZE" val="286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et&#10;\left[&#10;\begin{array}{cc}&#10;h_{11} - \lambda &amp; h_{12} \\&#10;h_{21} &amp; h_{22} - \lambda \\&#10;\end{array}&#10;\right] = 0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59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ambda_{\pm} = \frac{1}{2}&#10;\left[&#10;(h_{11} + h_{22}) \pm &#10;\sqrt{4 h_{12} h_{21} + {(h_{11} - h_{22})}^2}&#10;\right]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1"/>
  <p:tag name="PICTUREFILESIZE" val="890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left[&#10;\begin{array}{cc}&#10;h_{11} - \lambda &amp; h_{12} \\&#10;h_{21} &amp; h_{22} - \lambda \\&#10;\end{array}&#10;\right]&#10;\left[&#10;\begin{array}{c}&#10;x \\&#10;y \\&#10;\end{array}&#10;\right]&#10; = 0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585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determinant(H)}{trace (H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155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E(u,v) = \sum_{(x,y) \in W} {[I(x+u, y+v) - I(x,y)]}^2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101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\approx I(x,y) +  \frac{\partial I}{\partial x} u + \frac{\partial I}{\partial y}v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357"/>
  <p:tag name="PICTUREFILESIZE" val="3966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= I(x,y) +  \frac{\partial I}{\partial x} u + \frac{\partial I}{\partial y}v + \mbox{higher order terms}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529"/>
  <p:tag name="PICTUREFILESIZE" val="58849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approx I(x,y) +  [I_x~I_y] &#10;\left[&#10;\begin{array}{c}&#10;u \\&#10;v&#10;\end{array}&#10;\right]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221"/>
  <p:tag name="PICTUREFILESIZE" val="4097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shorthand:  $I_x = \frac{\partial I}{\partial x}$&#10;\end{document}&#10;"/>
  <p:tag name="EXTERNALNAME" val="Edittex"/>
  <p:tag name="BLEND" val="False"/>
  <p:tag name="TRANSPARENT" val="False"/>
  <p:tag name="BITMAPFORMAT" val="bmp16m"/>
  <p:tag name="DEBUGINTERACTIVE" val="True"/>
  <p:tag name="ORIGWIDTH" val="708.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19722</TotalTime>
  <Words>1565</Words>
  <Application>Microsoft Office PowerPoint</Application>
  <PresentationFormat>Widescreen</PresentationFormat>
  <Paragraphs>283</Paragraphs>
  <Slides>50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Myriad Pro</vt:lpstr>
      <vt:lpstr>Times New Roman</vt:lpstr>
      <vt:lpstr>Office Theme</vt:lpstr>
      <vt:lpstr>Equation</vt:lpstr>
      <vt:lpstr>Local features &amp; Harris corner detection</vt:lpstr>
      <vt:lpstr>Announcements</vt:lpstr>
      <vt:lpstr>Reading</vt:lpstr>
      <vt:lpstr>Quiz 1</vt:lpstr>
      <vt:lpstr>Today: Feature extraction—Corners and blobs</vt:lpstr>
      <vt:lpstr>Motivation: Automatic panoramas</vt:lpstr>
      <vt:lpstr>Motivation: Automatic panoramas</vt:lpstr>
      <vt:lpstr>Why extract features?</vt:lpstr>
      <vt:lpstr>Why extract features?</vt:lpstr>
      <vt:lpstr>Why extract features?</vt:lpstr>
      <vt:lpstr>Application: Visual SLAM</vt:lpstr>
      <vt:lpstr>Do these images overlap?</vt:lpstr>
      <vt:lpstr>Answer below (look for tiny colored squares…)</vt:lpstr>
      <vt:lpstr>Feature matching for object search</vt:lpstr>
      <vt:lpstr>Feature matching</vt:lpstr>
      <vt:lpstr>Invariant local features</vt:lpstr>
      <vt:lpstr>Advantages of local features</vt:lpstr>
      <vt:lpstr>More motivation…  </vt:lpstr>
      <vt:lpstr>Local features: main components</vt:lpstr>
      <vt:lpstr>What makes a good feature?</vt:lpstr>
      <vt:lpstr>Want uniqueness</vt:lpstr>
      <vt:lpstr>Local measures of uniqueness</vt:lpstr>
      <vt:lpstr>Local measures of uniqueness</vt:lpstr>
      <vt:lpstr>Harris corner detection:  the math</vt:lpstr>
      <vt:lpstr>Small motion assumption</vt:lpstr>
      <vt:lpstr>Corner detection:  the math</vt:lpstr>
      <vt:lpstr>Corner detection:  the math</vt:lpstr>
      <vt:lpstr>The second moment matrix</vt:lpstr>
      <vt:lpstr>PowerPoint Presentation</vt:lpstr>
      <vt:lpstr>PowerPoint Presentation</vt:lpstr>
      <vt:lpstr>General case</vt:lpstr>
      <vt:lpstr>Quick eigenvalue/eigenvector review</vt:lpstr>
      <vt:lpstr>Corner detection:  the math</vt:lpstr>
      <vt:lpstr>Corner detection:  the math</vt:lpstr>
      <vt:lpstr>Corner detection:  the math</vt:lpstr>
      <vt:lpstr>Interpreting the eigenvalues</vt:lpstr>
      <vt:lpstr>Corner detection summary</vt:lpstr>
      <vt:lpstr>Corner detection summary</vt:lpstr>
      <vt:lpstr>The Harris operator</vt:lpstr>
      <vt:lpstr>Alternate Harris operator</vt:lpstr>
      <vt:lpstr>The Harris operator</vt:lpstr>
      <vt:lpstr>Harris detector example</vt:lpstr>
      <vt:lpstr>f value (red high, blue low)</vt:lpstr>
      <vt:lpstr>Threshold (f &gt; value) </vt:lpstr>
      <vt:lpstr>Find local maxima of f (non-max suppression)</vt:lpstr>
      <vt:lpstr>Harris features (in red)</vt:lpstr>
      <vt:lpstr>Weighting the derivatives</vt:lpstr>
      <vt:lpstr>Harris Detector [Harris88]</vt:lpstr>
      <vt:lpstr>Harris Corners – Why so complicated?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4: Local features &amp; Harris corner detection</dc:title>
  <dc:creator>Noah Snavely</dc:creator>
  <cp:lastModifiedBy>Noah Snavely</cp:lastModifiedBy>
  <cp:revision>502</cp:revision>
  <dcterms:created xsi:type="dcterms:W3CDTF">2009-08-25T02:47:59Z</dcterms:created>
  <dcterms:modified xsi:type="dcterms:W3CDTF">2023-02-07T22:11:22Z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0.17.0.1412</vt:lpwstr>
  </property>
</Properties>
</file>