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82"/>
  </p:notesMasterIdLst>
  <p:handoutMasterIdLst>
    <p:handoutMasterId r:id="rId83"/>
  </p:handoutMasterIdLst>
  <p:sldIdLst>
    <p:sldId id="751" r:id="rId2"/>
    <p:sldId id="668" r:id="rId3"/>
    <p:sldId id="789" r:id="rId4"/>
    <p:sldId id="817" r:id="rId5"/>
    <p:sldId id="859" r:id="rId6"/>
    <p:sldId id="870" r:id="rId7"/>
    <p:sldId id="856" r:id="rId8"/>
    <p:sldId id="871" r:id="rId9"/>
    <p:sldId id="666" r:id="rId10"/>
    <p:sldId id="796" r:id="rId11"/>
    <p:sldId id="753" r:id="rId12"/>
    <p:sldId id="752" r:id="rId13"/>
    <p:sldId id="754" r:id="rId14"/>
    <p:sldId id="755" r:id="rId15"/>
    <p:sldId id="760" r:id="rId16"/>
    <p:sldId id="795" r:id="rId17"/>
    <p:sldId id="819" r:id="rId18"/>
    <p:sldId id="759" r:id="rId19"/>
    <p:sldId id="758" r:id="rId20"/>
    <p:sldId id="785" r:id="rId21"/>
    <p:sldId id="786" r:id="rId22"/>
    <p:sldId id="812" r:id="rId23"/>
    <p:sldId id="813" r:id="rId24"/>
    <p:sldId id="807" r:id="rId25"/>
    <p:sldId id="808" r:id="rId26"/>
    <p:sldId id="809" r:id="rId27"/>
    <p:sldId id="764" r:id="rId28"/>
    <p:sldId id="875" r:id="rId29"/>
    <p:sldId id="783" r:id="rId30"/>
    <p:sldId id="765" r:id="rId31"/>
    <p:sldId id="766" r:id="rId32"/>
    <p:sldId id="825" r:id="rId33"/>
    <p:sldId id="769" r:id="rId34"/>
    <p:sldId id="770" r:id="rId35"/>
    <p:sldId id="771" r:id="rId36"/>
    <p:sldId id="861" r:id="rId37"/>
    <p:sldId id="855" r:id="rId38"/>
    <p:sldId id="847" r:id="rId39"/>
    <p:sldId id="775" r:id="rId40"/>
    <p:sldId id="776" r:id="rId41"/>
    <p:sldId id="862" r:id="rId42"/>
    <p:sldId id="868" r:id="rId43"/>
    <p:sldId id="846" r:id="rId44"/>
    <p:sldId id="857" r:id="rId45"/>
    <p:sldId id="869" r:id="rId46"/>
    <p:sldId id="872" r:id="rId47"/>
    <p:sldId id="777" r:id="rId48"/>
    <p:sldId id="778" r:id="rId49"/>
    <p:sldId id="828" r:id="rId50"/>
    <p:sldId id="781" r:id="rId51"/>
    <p:sldId id="784" r:id="rId52"/>
    <p:sldId id="844" r:id="rId53"/>
    <p:sldId id="845" r:id="rId54"/>
    <p:sldId id="782" r:id="rId55"/>
    <p:sldId id="792" r:id="rId56"/>
    <p:sldId id="794" r:id="rId57"/>
    <p:sldId id="689" r:id="rId58"/>
    <p:sldId id="705" r:id="rId59"/>
    <p:sldId id="717" r:id="rId60"/>
    <p:sldId id="848" r:id="rId61"/>
    <p:sldId id="849" r:id="rId62"/>
    <p:sldId id="850" r:id="rId63"/>
    <p:sldId id="843" r:id="rId64"/>
    <p:sldId id="842" r:id="rId65"/>
    <p:sldId id="703" r:id="rId66"/>
    <p:sldId id="670" r:id="rId67"/>
    <p:sldId id="851" r:id="rId68"/>
    <p:sldId id="852" r:id="rId69"/>
    <p:sldId id="853" r:id="rId70"/>
    <p:sldId id="801" r:id="rId71"/>
    <p:sldId id="697" r:id="rId72"/>
    <p:sldId id="802" r:id="rId73"/>
    <p:sldId id="854" r:id="rId74"/>
    <p:sldId id="864" r:id="rId75"/>
    <p:sldId id="873" r:id="rId76"/>
    <p:sldId id="874" r:id="rId77"/>
    <p:sldId id="702" r:id="rId78"/>
    <p:sldId id="836" r:id="rId79"/>
    <p:sldId id="839" r:id="rId80"/>
    <p:sldId id="811" r:id="rId81"/>
  </p:sldIdLst>
  <p:sldSz cx="12192000" cy="6858000"/>
  <p:notesSz cx="7010400" cy="9296400"/>
  <p:custDataLst>
    <p:tags r:id="rId84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11111"/>
    <a:srgbClr val="D9D9D9"/>
    <a:srgbClr val="FF00FF"/>
    <a:srgbClr val="00FFFF"/>
    <a:srgbClr val="FFFF00"/>
    <a:srgbClr val="FF0000"/>
    <a:srgbClr val="008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4" autoAdjust="0"/>
    <p:restoredTop sz="90000" autoAdjust="0"/>
  </p:normalViewPr>
  <p:slideViewPr>
    <p:cSldViewPr>
      <p:cViewPr varScale="1">
        <p:scale>
          <a:sx n="58" d="100"/>
          <a:sy n="58" d="100"/>
        </p:scale>
        <p:origin x="616" y="16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8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B0C7A-5019-408E-AABC-62145126007F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57AEB-5644-47BC-A24E-225B9E9A6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31887">
              <a:spcBef>
                <a:spcPct val="0"/>
              </a:spcBef>
              <a:defRPr sz="13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87">
              <a:spcBef>
                <a:spcPct val="0"/>
              </a:spcBef>
              <a:defRPr sz="13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112" y="4416099"/>
            <a:ext cx="5142177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31887">
              <a:spcBef>
                <a:spcPct val="0"/>
              </a:spcBef>
              <a:defRPr sz="13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87">
              <a:spcBef>
                <a:spcPct val="0"/>
              </a:spcBef>
              <a:defRPr sz="1300" b="0">
                <a:solidFill>
                  <a:schemeClr val="bg1"/>
                </a:solidFill>
              </a:defRPr>
            </a:lvl1pPr>
          </a:lstStyle>
          <a:p>
            <a:fld id="{D50BD8BB-733A-4C3E-A556-733F0C693F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54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BA026-E42E-46CF-8C2B-7467AC3A8245}" type="slidenum">
              <a:rPr lang="en-US"/>
              <a:pPr/>
              <a:t>2</a:t>
            </a:fld>
            <a:endParaRPr lang="en-US"/>
          </a:p>
        </p:txBody>
      </p:sp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2083D-7E6F-4BA7-99CF-AAB4336652FB}" type="slidenum">
              <a:rPr lang="en-US"/>
              <a:pPr/>
              <a:t>31</a:t>
            </a:fld>
            <a:endParaRPr lang="en-US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r>
              <a:rPr lang="en-US"/>
              <a:t>Why would this be useful?  Main reason is focus.  Also enables “smart” cropping.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157A4-2D14-49F8-99F1-8BB97BCAEA85}" type="slidenum">
              <a:rPr lang="en-US"/>
              <a:pPr/>
              <a:t>33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B8B80A-74B7-476E-A94F-60A7396FE810}" type="slidenum">
              <a:rPr lang="en-US"/>
              <a:pPr/>
              <a:t>34</a:t>
            </a:fld>
            <a:endParaRPr lang="en-US"/>
          </a:p>
        </p:txBody>
      </p:sp>
      <p:sp>
        <p:nvSpPr>
          <p:cNvPr id="90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44350-AB74-4678-A7E4-CDBC6C3C3FBF}" type="slidenum">
              <a:rPr lang="en-US"/>
              <a:pPr/>
              <a:t>35</a:t>
            </a:fld>
            <a:endParaRPr 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3208D-DCD8-417F-9E6D-D2DCC0217FD6}" type="slidenum">
              <a:rPr lang="en-US"/>
              <a:pPr/>
              <a:t>39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83151-3EB1-48A7-B909-AD3BDE53099C}" type="slidenum">
              <a:rPr lang="en-US"/>
              <a:pPr/>
              <a:t>40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6AD2C8-0894-4F69-A654-0CFC1A594337}" type="slidenum">
              <a:rPr lang="en-US"/>
              <a:pPr/>
              <a:t>47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4DD22-87D4-470F-A90B-612FE7D0A490}" type="slidenum">
              <a:rPr lang="en-US"/>
              <a:pPr/>
              <a:t>48</a:t>
            </a:fld>
            <a:endParaRPr lang="en-US"/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B6FD4A-F5AC-423D-8F57-C6B004050CD0}" type="slidenum">
              <a:rPr lang="en-US"/>
              <a:pPr/>
              <a:t>50</a:t>
            </a:fld>
            <a:endParaRPr lang="en-US"/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AD5CF80-F3B5-463B-92CC-DA743C30805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5C6E3B-ACBE-4D10-8F11-FC5630CB752D}" type="slidenum">
              <a:rPr lang="en-US"/>
              <a:pPr/>
              <a:t>3</a:t>
            </a:fld>
            <a:endParaRPr lang="en-US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8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7826" name="Shape 167"/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You may have read this headline last year and thought: 2 billion! That</a:t>
            </a:r>
            <a:r>
              <a:rPr lang="ja-JP" altLang="en-US"/>
              <a:t>’</a:t>
            </a:r>
            <a:r>
              <a:rPr lang="en-US" altLang="ja-JP"/>
              <a:t>s crazy? What is Virtual Reality? And why is it going to be so big?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865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5C6E3B-ACBE-4D10-8F11-FC5630CB752D}" type="slidenum">
              <a:rPr lang="en-US"/>
              <a:pPr/>
              <a:t>54</a:t>
            </a:fld>
            <a:endParaRPr lang="en-US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2CE73-EF3E-40F6-809D-21219CA0368E}" type="slidenum">
              <a:rPr lang="en-US"/>
              <a:pPr/>
              <a:t>55</a:t>
            </a:fld>
            <a:endParaRPr 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030EF-5DBE-4A61-95FC-6577C96129FD}" type="slidenum">
              <a:rPr lang="en-US"/>
              <a:pPr/>
              <a:t>57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7752D-4CDC-4460-8B2F-2306D75CB913}" type="slidenum">
              <a:rPr lang="en-US"/>
              <a:pPr/>
              <a:t>58</a:t>
            </a:fld>
            <a:endParaRPr lang="en-US"/>
          </a:p>
        </p:txBody>
      </p:sp>
      <p:sp>
        <p:nvSpPr>
          <p:cNvPr id="79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C15DC7-7B48-4594-B27B-302579429747}" type="slidenum">
              <a:rPr lang="en-US"/>
              <a:pPr/>
              <a:t>59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D8BB-733A-4C3E-A556-733F0C693F1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28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9B631-F5F2-46C1-AE74-046CF2FE58AC}" type="slidenum">
              <a:rPr lang="en-US"/>
              <a:pPr/>
              <a:t>65</a:t>
            </a:fld>
            <a:endParaRPr lang="en-US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047F4-7705-4A15-9013-23F0BF43FB90}" type="slidenum">
              <a:rPr lang="en-US"/>
              <a:pPr/>
              <a:t>66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0A1CB-5827-45E5-ACAD-138954887DA6}" type="slidenum">
              <a:rPr lang="en-US"/>
              <a:pPr/>
              <a:t>71</a:t>
            </a:fld>
            <a:endParaRPr lang="en-US"/>
          </a:p>
        </p:txBody>
      </p:sp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BD8BB-733A-4C3E-A556-733F0C693F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21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4D775A-E911-4CA9-8F0F-73C0D387AFF5}" type="slidenum">
              <a:rPr lang="en-US"/>
              <a:pPr/>
              <a:t>74</a:t>
            </a:fld>
            <a:endParaRPr lang="en-US"/>
          </a:p>
        </p:txBody>
      </p:sp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5D440-115A-4F57-A3AC-A5D037A197E7}" type="slidenum">
              <a:rPr lang="en-US"/>
              <a:pPr/>
              <a:t>77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A5B0D3-A6B3-4219-9062-FBE8E6C5DB5C}" type="slidenum">
              <a:rPr lang="en-US"/>
              <a:pPr/>
              <a:t>9</a:t>
            </a:fld>
            <a:endParaRPr 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28404-0FB3-48B1-9521-16A4B1275AEC}" type="slidenum">
              <a:rPr lang="en-US"/>
              <a:pPr/>
              <a:t>20</a:t>
            </a:fld>
            <a:endParaRPr lang="en-US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3CB2F-5F5C-4B0A-A83C-535E925C0803}" type="slidenum">
              <a:rPr lang="en-US"/>
              <a:pPr/>
              <a:t>21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4DA34-03C6-4569-87BC-526FF9673C23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BD8BB-733A-4C3E-A556-733F0C693F1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61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2513ED-5D4A-4BC4-9F15-104C777208CC}" type="slidenum">
              <a:rPr lang="en-US"/>
              <a:pPr/>
              <a:t>30</a:t>
            </a:fld>
            <a:endParaRPr lang="en-US"/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4262" cy="3468688"/>
          </a:xfrm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9B76C-1EE9-4FB0-A4F6-AD0E98253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3287-1C01-4BF5-B8E3-AF6199221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355C-310C-424C-94CC-8E0A94DEF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869950" y="531615"/>
            <a:ext cx="10452101" cy="1738313"/>
          </a:xfrm>
          <a:prstGeom prst="rect">
            <a:avLst/>
          </a:prstGeom>
        </p:spPr>
        <p:txBody>
          <a:bodyPr lIns="19049" tIns="19049" rIns="19049" bIns="19049" anchor="b"/>
          <a:lstStyle>
            <a:lvl1pPr defTabSz="580409">
              <a:defRPr sz="45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869950" y="3630215"/>
            <a:ext cx="10452101" cy="1283736"/>
          </a:xfrm>
          <a:prstGeom prst="rect">
            <a:avLst/>
          </a:prstGeom>
        </p:spPr>
        <p:txBody>
          <a:bodyPr lIns="19049" tIns="19049" rIns="19049" bIns="19049"/>
          <a:lstStyle>
            <a:lvl1pPr marL="0" indent="0" algn="ctr" defTabSz="580409">
              <a:spcBef>
                <a:spcPts val="0"/>
              </a:spcBef>
              <a:buClrTx/>
              <a:buSzTx/>
              <a:buNone/>
              <a:defRPr sz="31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0409">
              <a:spcBef>
                <a:spcPts val="0"/>
              </a:spcBef>
              <a:buClrTx/>
              <a:buSzTx/>
              <a:buNone/>
              <a:defRPr sz="31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0409">
              <a:spcBef>
                <a:spcPts val="0"/>
              </a:spcBef>
              <a:buClrTx/>
              <a:buSzTx/>
              <a:buNone/>
              <a:defRPr sz="31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0409">
              <a:spcBef>
                <a:spcPts val="0"/>
              </a:spcBef>
              <a:buClrTx/>
              <a:buSzTx/>
              <a:buNone/>
              <a:defRPr sz="31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0409">
              <a:spcBef>
                <a:spcPts val="0"/>
              </a:spcBef>
              <a:buClrTx/>
              <a:buSzTx/>
              <a:buNone/>
              <a:defRPr sz="31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22"/>
          <p:cNvSpPr>
            <a:spLocks noGrp="1"/>
          </p:cNvSpPr>
          <p:nvPr>
            <p:ph type="sldNum" sz="quarter" idx="10"/>
          </p:nvPr>
        </p:nvSpPr>
        <p:spPr>
          <a:xfrm>
            <a:off x="5962651" y="5767388"/>
            <a:ext cx="254000" cy="207962"/>
          </a:xfrm>
        </p:spPr>
        <p:txBody>
          <a:bodyPr lIns="19049" tIns="19049" rIns="19049" bIns="19049"/>
          <a:lstStyle>
            <a:lvl1pPr defTabSz="579438">
              <a:defRPr/>
            </a:lvl1pPr>
          </a:lstStyle>
          <a:p>
            <a:fld id="{4C9A46C9-2568-4FCA-855A-4CD97DD883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082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967-0A4D-4B81-ACA3-870B92E25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C8F0-04CE-422D-86C2-FEEA433FC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D52E-D212-4708-A5C8-8924A8CA41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4415-FB52-46C2-8007-D452AA2200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E16C-538C-4179-B248-DB868A4F6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59EC-329D-43BA-95B1-B2934A3B83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EFD48-7217-4BF0-9D11-08055AB83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E536-C955-4E3B-8F02-DA139273E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402D4-04EE-4539-8C84-FD4007F708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file:///C:\snavely\work\teaching\2018\18Sp-CS5670\lectures\lec00_intro\blur.wmv" TargetMode="External"/><Relationship Id="rId7" Type="http://schemas.openxmlformats.org/officeDocument/2006/relationships/image" Target="../media/image24.png"/><Relationship Id="rId2" Type="http://schemas.openxmlformats.org/officeDocument/2006/relationships/video" Target="file:///C:\snavely\work\teaching\2018\18Sp-CS5670\lectures\lec00_intro\highres.wmv" TargetMode="External"/><Relationship Id="rId1" Type="http://schemas.microsoft.com/office/2007/relationships/media" Target="file:///C:\snavely\work\teaching\2018\18Sp-CS5670\lectures\lec00_intro\highres.wmv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snavely\work\teaching\2018\18Sp-CS5670\lectures\lec00_intro\blur.wm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navely@cs.cornel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research.googleblog.com/2017/10/portrait-mode-on-pixel-2-and-pixel-2-xl.html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phics.stanford.edu/papers/hdrp/hasinoff-hdrplus-sigasia16-preprint.pdf" TargetMode="External"/><Relationship Id="rId5" Type="http://schemas.openxmlformats.org/officeDocument/2006/relationships/image" Target="../media/image42.png"/><Relationship Id="rId10" Type="http://schemas.openxmlformats.org/officeDocument/2006/relationships/hyperlink" Target="https://blog.google/products/photos/magic-eraser/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7.png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gi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n.wikipedia.org/wiki/Automatic_number_plate_recognition" TargetMode="External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hyperlink" Target="http://yann.lecun.com/exdb/lenet/" TargetMode="External"/><Relationship Id="rId9" Type="http://schemas.openxmlformats.org/officeDocument/2006/relationships/hyperlink" Target="http://sudokugrab.blogspot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.cam.ac.uk/~jgd1000/afghan.html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hyperlink" Target="http://www.sensiblevision.com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raphics.stanford.edu/~niessner/thies2016face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06dEcZ-QTg?feature=oembed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chfaceisreal.com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hyperlink" Target="http://www.howstuffworks.com/first-down-line.htm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bileye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hyperlink" Target="https://en.wikipedia.org/wiki/Curiosity_(rover)" TargetMode="External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hyperlink" Target="http://www.robocup2016.org/en/events/amazon-picking-challenge/" TargetMode="Externa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stanford.edu/people/esteva/nature/" TargetMode="External"/><Relationship Id="rId3" Type="http://schemas.openxmlformats.org/officeDocument/2006/relationships/tags" Target="../tags/tag10.xml"/><Relationship Id="rId7" Type="http://schemas.openxmlformats.org/officeDocument/2006/relationships/image" Target="../media/image103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hyperlink" Target="https://flic.kr/p/RnT3iG" TargetMode="External"/><Relationship Id="rId4" Type="http://schemas.openxmlformats.org/officeDocument/2006/relationships/image" Target="../media/image110.png"/><Relationship Id="rId9" Type="http://schemas.openxmlformats.org/officeDocument/2006/relationships/image" Target="../media/image11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5.png"/><Relationship Id="rId4" Type="http://schemas.openxmlformats.org/officeDocument/2006/relationships/image" Target="../media/image122.wmf"/><Relationship Id="rId9" Type="http://schemas.openxmlformats.org/officeDocument/2006/relationships/oleObject" Target="../embeddings/oleObject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2.xml"/><Relationship Id="rId5" Type="http://schemas.microsoft.com/office/2007/relationships/media" Target="../media/media4.mp4"/><Relationship Id="rId15" Type="http://schemas.openxmlformats.org/officeDocument/2006/relationships/image" Target="../media/image12.png"/><Relationship Id="rId10" Type="http://schemas.openxmlformats.org/officeDocument/2006/relationships/video" Target="../media/media6.mp4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png"/><Relationship Id="rId4" Type="http://schemas.openxmlformats.org/officeDocument/2006/relationships/image" Target="../media/image132.jpeg"/><Relationship Id="rId9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hyperlink" Target="mailto:wx97@cornell.edu" TargetMode="External"/><Relationship Id="rId2" Type="http://schemas.openxmlformats.org/officeDocument/2006/relationships/hyperlink" Target="https://www.cs.cornell.edu/courses/cs5670/2023s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mailto:rq49@cornell.edu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mailto:rc844@cornell.edu" TargetMode="External"/><Relationship Id="rId9" Type="http://schemas.openxmlformats.org/officeDocument/2006/relationships/hyperlink" Target="mailto:qw246@cornell.edu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hyperlink" Target="https://www.ids-imaging.us/whitepaper-details/whitepaper-depth-information-3d-images.html" TargetMode="External"/><Relationship Id="rId3" Type="http://schemas.openxmlformats.org/officeDocument/2006/relationships/tags" Target="../tags/tag15.xml"/><Relationship Id="rId7" Type="http://schemas.openxmlformats.org/officeDocument/2006/relationships/notesSlide" Target="../notesSlides/notesSlide29.xml"/><Relationship Id="rId12" Type="http://schemas.openxmlformats.org/officeDocument/2006/relationships/image" Target="../media/image15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9.png"/><Relationship Id="rId5" Type="http://schemas.openxmlformats.org/officeDocument/2006/relationships/tags" Target="../tags/tag17.xml"/><Relationship Id="rId10" Type="http://schemas.openxmlformats.org/officeDocument/2006/relationships/image" Target="../media/image148.png"/><Relationship Id="rId4" Type="http://schemas.openxmlformats.org/officeDocument/2006/relationships/tags" Target="../tags/tag16.xml"/><Relationship Id="rId9" Type="http://schemas.openxmlformats.org/officeDocument/2006/relationships/image" Target="../media/image14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tags" Target="../tags/tag20.xml"/><Relationship Id="rId7" Type="http://schemas.openxmlformats.org/officeDocument/2006/relationships/image" Target="../media/image156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55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cuinfo.cornell.edu/aic.cf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zeliski.org/Book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x.cs.cornell.edu/" TargetMode="External"/><Relationship Id="rId5" Type="http://schemas.openxmlformats.org/officeDocument/2006/relationships/hyperlink" Target="https://canvas.cornell.edu/courses/49751" TargetMode="External"/><Relationship Id="rId4" Type="http://schemas.openxmlformats.org/officeDocument/2006/relationships/hyperlink" Target="http://www.cs.cornell.edu/courses/cs5670/2023sp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150875"/>
            <a:ext cx="12039600" cy="839726"/>
          </a:xfrm>
        </p:spPr>
        <p:txBody>
          <a:bodyPr>
            <a:noAutofit/>
          </a:bodyPr>
          <a:lstStyle/>
          <a:p>
            <a:r>
              <a:rPr lang="en-US" sz="4000" b="1" dirty="0"/>
              <a:t>CS5670: Intro to Computer Vision (Cornell Tech)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380335" cy="77387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Instructor: Noah Snavely</a:t>
            </a:r>
          </a:p>
        </p:txBody>
      </p:sp>
      <p:sp>
        <p:nvSpPr>
          <p:cNvPr id="4" name="Rectangle 3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0996" name="Picture 4" descr="http://www.realitytechnologies.com/images/superimposition.jpg">
            <a:extLst>
              <a:ext uri="{FF2B5EF4-FFF2-40B4-BE49-F238E27FC236}">
                <a16:creationId xmlns:a16="http://schemas.microsoft.com/office/drawing/2014/main" id="{99B00F7F-17EC-4F33-8201-293A3B8E4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46013"/>
            <a:ext cx="2774574" cy="2061112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0998" name="Picture 6" descr="http://www.kitguru.net/wp-content/uploads/2017/05/6_fi-ziptopia-zipcar-generic-autonomous-cars-image_2.jpg">
            <a:extLst>
              <a:ext uri="{FF2B5EF4-FFF2-40B4-BE49-F238E27FC236}">
                <a16:creationId xmlns:a16="http://schemas.microsoft.com/office/drawing/2014/main" id="{18B37F7E-2CFF-4018-8C14-F4C2A5E1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65797"/>
            <a:ext cx="3584609" cy="1981492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0994" name="Picture 2">
            <a:extLst>
              <a:ext uri="{FF2B5EF4-FFF2-40B4-BE49-F238E27FC236}">
                <a16:creationId xmlns:a16="http://schemas.microsoft.com/office/drawing/2014/main" id="{D4DC5EEE-DF2C-4201-ADCD-F6A466665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5" r="34000" b="20486"/>
          <a:stretch/>
        </p:blipFill>
        <p:spPr bwMode="auto">
          <a:xfrm>
            <a:off x="6516167" y="1752600"/>
            <a:ext cx="4572002" cy="3048001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8162" name="Picture 2" descr="File:Mars Science Laboratory Curiosity r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79" y="1752600"/>
            <a:ext cx="4706421" cy="2647362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  <a:p>
            <a:pPr lvl="1"/>
            <a:r>
              <a:rPr lang="en-US" dirty="0"/>
              <a:t>Szeliski, Chapter 1 (Introduction)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Every image tells a 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24400" y="1524000"/>
            <a:ext cx="5638800" cy="4648200"/>
          </a:xfrm>
        </p:spPr>
        <p:txBody>
          <a:bodyPr>
            <a:normAutofit/>
          </a:bodyPr>
          <a:lstStyle/>
          <a:p>
            <a:r>
              <a:rPr lang="en-US" dirty="0"/>
              <a:t>Goal of computer vision: perceive the “story” behind the picture</a:t>
            </a:r>
          </a:p>
          <a:p>
            <a:r>
              <a:rPr lang="en-US" dirty="0"/>
              <a:t>Compute properties of the world</a:t>
            </a:r>
          </a:p>
          <a:p>
            <a:pPr lvl="1"/>
            <a:r>
              <a:rPr lang="en-US" dirty="0"/>
              <a:t>3D shape</a:t>
            </a:r>
          </a:p>
          <a:p>
            <a:pPr lvl="1"/>
            <a:r>
              <a:rPr lang="en-US" dirty="0"/>
              <a:t> Names of people or objects</a:t>
            </a:r>
          </a:p>
          <a:p>
            <a:pPr lvl="1"/>
            <a:r>
              <a:rPr lang="en-US" dirty="0"/>
              <a:t>What happened?</a:t>
            </a:r>
          </a:p>
        </p:txBody>
      </p:sp>
      <p:pic>
        <p:nvPicPr>
          <p:cNvPr id="6" name="Picture 5" descr="U121">
            <a:extLst>
              <a:ext uri="{FF2B5EF4-FFF2-40B4-BE49-F238E27FC236}">
                <a16:creationId xmlns:a16="http://schemas.microsoft.com/office/drawing/2014/main" id="{B7F80E69-1325-4B1E-9ACD-7285B4A5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18686"/>
            <a:ext cx="341194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The goal of computer vision</a:t>
            </a:r>
          </a:p>
        </p:txBody>
      </p:sp>
      <p:pic>
        <p:nvPicPr>
          <p:cNvPr id="19460" name="Picture 5" descr="U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00200"/>
            <a:ext cx="341194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676400"/>
            <a:ext cx="4495800" cy="452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Can computers match human perception?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48464" y="1432719"/>
            <a:ext cx="5733936" cy="4906962"/>
          </a:xfrm>
        </p:spPr>
        <p:txBody>
          <a:bodyPr>
            <a:normAutofit/>
          </a:bodyPr>
          <a:lstStyle/>
          <a:p>
            <a:r>
              <a:rPr lang="en-US" dirty="0"/>
              <a:t>Yes and no (mainly no)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computers can be better at “easy” things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humans are better at “hard” things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dirty="0"/>
              <a:t>But huge progress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Accelerating in the last five years due to deep learning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 is considered “hard” keeps changing</a:t>
            </a:r>
          </a:p>
          <a:p>
            <a:pPr lvl="1"/>
            <a:endParaRPr lang="en-US" dirty="0"/>
          </a:p>
        </p:txBody>
      </p:sp>
      <p:pic>
        <p:nvPicPr>
          <p:cNvPr id="19460" name="Picture 5" descr="U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00200"/>
            <a:ext cx="341194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perception has its shortcomings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8F09A4D2-5341-40EE-9402-55BEAA08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3A99B-477B-4422-A7DD-E6CD0C8C0EFE}"/>
              </a:ext>
            </a:extLst>
          </p:cNvPr>
          <p:cNvSpPr txBox="1"/>
          <p:nvPr/>
        </p:nvSpPr>
        <p:spPr>
          <a:xfrm>
            <a:off x="3048733" y="6348900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accent1"/>
                </a:solidFill>
                <a:latin typeface="+mj-lt"/>
              </a:rPr>
              <a:t>https://twitter.com/pickover/status/1460275132958662657/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But humans can tell a lot about a scene from a little information…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828801"/>
            <a:ext cx="3848100" cy="384021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181152" y="5638801"/>
            <a:ext cx="3563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ysClr val="windowText" lastClr="000000"/>
                </a:solidFill>
              </a:rPr>
              <a:t>Source: “80 million tiny images” by </a:t>
            </a:r>
            <a:r>
              <a:rPr lang="en-US" b="0" kern="0" dirty="0" err="1">
                <a:solidFill>
                  <a:sysClr val="windowText" lastClr="000000"/>
                </a:solidFill>
              </a:rPr>
              <a:t>Torralba</a:t>
            </a:r>
            <a:r>
              <a:rPr lang="en-US" b="0" kern="0" dirty="0">
                <a:solidFill>
                  <a:sysClr val="windowText" lastClr="000000"/>
                </a:solidFill>
              </a:rPr>
              <a:t>, et al.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gh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48200" y="2203892"/>
            <a:ext cx="2971800" cy="2288286"/>
          </a:xfrm>
          <a:prstGeom prst="rect">
            <a:avLst/>
          </a:prstGeom>
        </p:spPr>
      </p:pic>
      <p:pic>
        <p:nvPicPr>
          <p:cNvPr id="4" name="blur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48200" y="2240466"/>
            <a:ext cx="2929006" cy="2255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computer vision</a:t>
            </a:r>
          </a:p>
        </p:txBody>
      </p:sp>
      <p:pic>
        <p:nvPicPr>
          <p:cNvPr id="1093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77152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838200"/>
          </a:xfrm>
        </p:spPr>
        <p:txBody>
          <a:bodyPr/>
          <a:lstStyle/>
          <a:p>
            <a:r>
              <a:rPr lang="en-US" dirty="0"/>
              <a:t>Compute the 3D shape of the world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E4FCA0-9202-4A6A-88B0-0FF5DF40F6DF}"/>
              </a:ext>
            </a:extLst>
          </p:cNvPr>
          <p:cNvGrpSpPr/>
          <p:nvPr/>
        </p:nvGrpSpPr>
        <p:grpSpPr>
          <a:xfrm>
            <a:off x="6553200" y="1828800"/>
            <a:ext cx="3733800" cy="2590800"/>
            <a:chOff x="6553200" y="1828800"/>
            <a:chExt cx="3733800" cy="259080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53200" y="2057400"/>
              <a:ext cx="3529724" cy="2362200"/>
            </a:xfrm>
            <a:prstGeom prst="rect">
              <a:avLst/>
            </a:prstGeom>
            <a:noFill/>
            <a:ln w="19050" cap="flat" cmpd="sng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220200" y="1828800"/>
              <a:ext cx="1066800" cy="2245614"/>
            </a:xfrm>
            <a:prstGeom prst="rect">
              <a:avLst/>
            </a:prstGeom>
            <a:noFill/>
            <a:ln w="19050" cap="flat" cmpd="sng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34FB9-04D1-4E9F-AE63-00B42B6B4C54}"/>
              </a:ext>
            </a:extLst>
          </p:cNvPr>
          <p:cNvGrpSpPr/>
          <p:nvPr/>
        </p:nvGrpSpPr>
        <p:grpSpPr>
          <a:xfrm>
            <a:off x="6450054" y="4800600"/>
            <a:ext cx="3997814" cy="1690688"/>
            <a:chOff x="6450054" y="4800600"/>
            <a:chExt cx="3997814" cy="169068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50054" y="4800601"/>
              <a:ext cx="2236747" cy="169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6901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144001" y="4800600"/>
              <a:ext cx="1303867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ight Arrow 17"/>
            <p:cNvSpPr/>
            <p:nvPr/>
          </p:nvSpPr>
          <p:spPr>
            <a:xfrm>
              <a:off x="8751426" y="5527875"/>
              <a:ext cx="367373" cy="304800"/>
            </a:xfrm>
            <a:prstGeom prst="rightArrow">
              <a:avLst>
                <a:gd name="adj1" fmla="val 50000"/>
                <a:gd name="adj2" fmla="val 7950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F56C7066-4D69-4755-B910-40FD8F8A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3" y="2213419"/>
            <a:ext cx="3338658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ed-spatial-mapping-point-cloud">
            <a:hlinkClick r:id="" action="ppaction://media"/>
            <a:extLst>
              <a:ext uri="{FF2B5EF4-FFF2-40B4-BE49-F238E27FC236}">
                <a16:creationId xmlns:a16="http://schemas.microsoft.com/office/drawing/2014/main" id="{E1900F7B-9117-4EE5-9A12-C0CFC29DF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3695700"/>
            <a:ext cx="4944534" cy="2781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85947E-892C-41B0-AC95-341C645FB7C2}"/>
              </a:ext>
            </a:extLst>
          </p:cNvPr>
          <p:cNvSpPr txBox="1"/>
          <p:nvPr/>
        </p:nvSpPr>
        <p:spPr>
          <a:xfrm>
            <a:off x="1999129" y="3338882"/>
            <a:ext cx="1455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ZED 2i Camera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1"/>
            <a:ext cx="9906000" cy="838200"/>
          </a:xfrm>
        </p:spPr>
        <p:txBody>
          <a:bodyPr/>
          <a:lstStyle/>
          <a:p>
            <a:r>
              <a:rPr lang="en-US" dirty="0"/>
              <a:t>Recognize objects and people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74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579724"/>
            <a:ext cx="5791200" cy="244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68700" y="5105401"/>
            <a:ext cx="2549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dirty="0">
                <a:solidFill>
                  <a:schemeClr val="tx1"/>
                </a:solidFill>
                <a:latin typeface="+mj-lt"/>
              </a:rPr>
              <a:t>Terminator 2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, 1991</a:t>
            </a:r>
            <a:endParaRPr lang="en-US" sz="2400" b="0" i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</a:t>
            </a:r>
          </a:p>
        </p:txBody>
      </p:sp>
      <p:sp>
        <p:nvSpPr>
          <p:cNvPr id="6748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11277600" cy="5181600"/>
          </a:xfrm>
        </p:spPr>
        <p:txBody>
          <a:bodyPr>
            <a:normAutofit/>
          </a:bodyPr>
          <a:lstStyle/>
          <a:p>
            <a:r>
              <a:rPr lang="en-US" dirty="0"/>
              <a:t>Noah Snavely (</a:t>
            </a:r>
            <a:r>
              <a:rPr lang="en-US" dirty="0">
                <a:hlinkClick r:id="rId3"/>
              </a:rPr>
              <a:t>snavely@cs.cornell.edu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Research interests:</a:t>
            </a:r>
          </a:p>
          <a:p>
            <a:pPr lvl="1"/>
            <a:r>
              <a:rPr lang="en-US" dirty="0"/>
              <a:t>Computer vision and graphics</a:t>
            </a:r>
          </a:p>
          <a:p>
            <a:pPr lvl="1"/>
            <a:r>
              <a:rPr lang="en-US" dirty="0"/>
              <a:t>3D reconstruction and visualization of Internet photo collections</a:t>
            </a:r>
          </a:p>
          <a:p>
            <a:pPr lvl="1"/>
            <a:r>
              <a:rPr lang="en-US" dirty="0"/>
              <a:t>Deep learning for computer graphics</a:t>
            </a:r>
          </a:p>
          <a:p>
            <a:pPr lvl="1"/>
            <a:r>
              <a:rPr lang="en-US" dirty="0"/>
              <a:t>Virtual and augmented reality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1" name="Picture 3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</p:spPr>
      </p:pic>
      <p:sp>
        <p:nvSpPr>
          <p:cNvPr id="729093" name="Text Box 5"/>
          <p:cNvSpPr txBox="1">
            <a:spLocks noChangeArrowheads="1"/>
          </p:cNvSpPr>
          <p:nvPr/>
        </p:nvSpPr>
        <p:spPr bwMode="auto">
          <a:xfrm>
            <a:off x="7777164" y="6575425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>
                <a:solidFill>
                  <a:schemeClr val="bg1"/>
                </a:solidFill>
                <a:cs typeface="Arial" charset="0"/>
              </a:rPr>
              <a:t>slide credit: Fei-Fei, Fergus &amp; Torralba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</p:spPr>
      </p:pic>
      <p:sp>
        <p:nvSpPr>
          <p:cNvPr id="731140" name="Text Box 4"/>
          <p:cNvSpPr txBox="1">
            <a:spLocks noChangeArrowheads="1"/>
          </p:cNvSpPr>
          <p:nvPr/>
        </p:nvSpPr>
        <p:spPr bwMode="auto">
          <a:xfrm>
            <a:off x="1752600" y="762001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sky</a:t>
            </a:r>
          </a:p>
        </p:txBody>
      </p:sp>
      <p:sp>
        <p:nvSpPr>
          <p:cNvPr id="731141" name="Text Box 5"/>
          <p:cNvSpPr txBox="1">
            <a:spLocks noChangeArrowheads="1"/>
          </p:cNvSpPr>
          <p:nvPr/>
        </p:nvSpPr>
        <p:spPr bwMode="auto">
          <a:xfrm>
            <a:off x="5105400" y="1447801"/>
            <a:ext cx="1828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building</a:t>
            </a:r>
          </a:p>
        </p:txBody>
      </p:sp>
      <p:sp>
        <p:nvSpPr>
          <p:cNvPr id="731142" name="Text Box 6"/>
          <p:cNvSpPr txBox="1">
            <a:spLocks noChangeArrowheads="1"/>
          </p:cNvSpPr>
          <p:nvPr/>
        </p:nvSpPr>
        <p:spPr bwMode="auto">
          <a:xfrm>
            <a:off x="1524000" y="2514601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flag</a:t>
            </a:r>
          </a:p>
        </p:txBody>
      </p:sp>
      <p:sp>
        <p:nvSpPr>
          <p:cNvPr id="731143" name="Text Box 7"/>
          <p:cNvSpPr txBox="1">
            <a:spLocks noChangeArrowheads="1"/>
          </p:cNvSpPr>
          <p:nvPr/>
        </p:nvSpPr>
        <p:spPr bwMode="auto">
          <a:xfrm>
            <a:off x="9448800" y="4038601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wall</a:t>
            </a:r>
          </a:p>
        </p:txBody>
      </p:sp>
      <p:sp>
        <p:nvSpPr>
          <p:cNvPr id="731144" name="Text Box 8"/>
          <p:cNvSpPr txBox="1">
            <a:spLocks noChangeArrowheads="1"/>
          </p:cNvSpPr>
          <p:nvPr/>
        </p:nvSpPr>
        <p:spPr bwMode="auto">
          <a:xfrm>
            <a:off x="1752600" y="3810001"/>
            <a:ext cx="1447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banner</a:t>
            </a:r>
          </a:p>
        </p:txBody>
      </p:sp>
      <p:sp>
        <p:nvSpPr>
          <p:cNvPr id="731145" name="Text Box 9"/>
          <p:cNvSpPr txBox="1">
            <a:spLocks noChangeArrowheads="1"/>
          </p:cNvSpPr>
          <p:nvPr/>
        </p:nvSpPr>
        <p:spPr bwMode="auto">
          <a:xfrm>
            <a:off x="2819400" y="4800601"/>
            <a:ext cx="9906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bus</a:t>
            </a:r>
          </a:p>
        </p:txBody>
      </p:sp>
      <p:sp>
        <p:nvSpPr>
          <p:cNvPr id="731146" name="Text Box 10"/>
          <p:cNvSpPr txBox="1">
            <a:spLocks noChangeArrowheads="1"/>
          </p:cNvSpPr>
          <p:nvPr/>
        </p:nvSpPr>
        <p:spPr bwMode="auto">
          <a:xfrm>
            <a:off x="6019800" y="5943601"/>
            <a:ext cx="1066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cars</a:t>
            </a:r>
          </a:p>
        </p:txBody>
      </p:sp>
      <p:sp>
        <p:nvSpPr>
          <p:cNvPr id="731147" name="Text Box 11"/>
          <p:cNvSpPr txBox="1">
            <a:spLocks noChangeArrowheads="1"/>
          </p:cNvSpPr>
          <p:nvPr/>
        </p:nvSpPr>
        <p:spPr bwMode="auto">
          <a:xfrm>
            <a:off x="8991600" y="4800601"/>
            <a:ext cx="9906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bus</a:t>
            </a:r>
          </a:p>
        </p:txBody>
      </p:sp>
      <p:sp>
        <p:nvSpPr>
          <p:cNvPr id="731148" name="Text Box 12"/>
          <p:cNvSpPr txBox="1">
            <a:spLocks noChangeArrowheads="1"/>
          </p:cNvSpPr>
          <p:nvPr/>
        </p:nvSpPr>
        <p:spPr bwMode="auto">
          <a:xfrm>
            <a:off x="4724400" y="3505201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face</a:t>
            </a:r>
          </a:p>
        </p:txBody>
      </p:sp>
      <p:sp>
        <p:nvSpPr>
          <p:cNvPr id="731149" name="Text Box 13"/>
          <p:cNvSpPr txBox="1">
            <a:spLocks noChangeArrowheads="1"/>
          </p:cNvSpPr>
          <p:nvPr/>
        </p:nvSpPr>
        <p:spPr bwMode="auto">
          <a:xfrm>
            <a:off x="6629400" y="4419601"/>
            <a:ext cx="21336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cs typeface="Arial" charset="0"/>
              </a:rPr>
              <a:t>street lamp</a:t>
            </a:r>
          </a:p>
        </p:txBody>
      </p:sp>
      <p:sp>
        <p:nvSpPr>
          <p:cNvPr id="731150" name="Text Box 14"/>
          <p:cNvSpPr txBox="1">
            <a:spLocks noChangeArrowheads="1"/>
          </p:cNvSpPr>
          <p:nvPr/>
        </p:nvSpPr>
        <p:spPr bwMode="auto">
          <a:xfrm>
            <a:off x="7777164" y="6194425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>
                <a:solidFill>
                  <a:schemeClr val="bg1"/>
                </a:solidFill>
                <a:cs typeface="Arial" charset="0"/>
              </a:rPr>
              <a:t>slide credit: Fei-Fei, Fergus &amp; Torralba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8991600" cy="685800"/>
          </a:xfrm>
        </p:spPr>
        <p:txBody>
          <a:bodyPr/>
          <a:lstStyle/>
          <a:p>
            <a:r>
              <a:rPr lang="en-US" dirty="0"/>
              <a:t>“Enhance” images</a:t>
            </a:r>
          </a:p>
        </p:txBody>
      </p:sp>
      <p:pic>
        <p:nvPicPr>
          <p:cNvPr id="1086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286001"/>
            <a:ext cx="4360764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s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Forensics</a:t>
            </a:r>
          </a:p>
        </p:txBody>
      </p:sp>
      <p:pic>
        <p:nvPicPr>
          <p:cNvPr id="4" name="Picture 2" descr="cropinemiko1_10br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1" y="2274888"/>
            <a:ext cx="2388377" cy="3744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951174" y="6553201"/>
            <a:ext cx="3793026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err="1">
                <a:solidFill>
                  <a:schemeClr val="tx1"/>
                </a:solidFill>
              </a:rPr>
              <a:t>Nayar</a:t>
            </a:r>
            <a:r>
              <a:rPr lang="en-US" dirty="0">
                <a:solidFill>
                  <a:schemeClr val="tx1"/>
                </a:solidFill>
              </a:rPr>
              <a:t> and Nishino, “Eyes for Relighting”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ropinemiko1_10b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1600" y="65088"/>
            <a:ext cx="4332288" cy="6792912"/>
          </a:xfrm>
          <a:prstGeom prst="rect">
            <a:avLst/>
          </a:prstGeom>
          <a:noFill/>
        </p:spPr>
      </p:pic>
      <p:pic>
        <p:nvPicPr>
          <p:cNvPr id="6147" name="Picture 3" descr="emikosey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00" y="-774700"/>
            <a:ext cx="9588500" cy="7920038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951174" y="6553201"/>
            <a:ext cx="3793026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err="1">
                <a:solidFill>
                  <a:schemeClr val="tx1"/>
                </a:solidFill>
              </a:rPr>
              <a:t>Nayar</a:t>
            </a:r>
            <a:r>
              <a:rPr lang="en-US" dirty="0">
                <a:solidFill>
                  <a:schemeClr val="tx1"/>
                </a:solidFill>
              </a:rPr>
              <a:t> and Nishino, “Eyes for Relighting”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36300"/>
            <a:ext cx="9354453" cy="2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951174" y="6553201"/>
            <a:ext cx="3793026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err="1">
                <a:solidFill>
                  <a:schemeClr val="tx1"/>
                </a:solidFill>
              </a:rPr>
              <a:t>Nayar</a:t>
            </a:r>
            <a:r>
              <a:rPr lang="en-US" dirty="0">
                <a:solidFill>
                  <a:schemeClr val="tx1"/>
                </a:solidFill>
              </a:rPr>
              <a:t> and Nishino, “Eyes for Relighting”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10896600" cy="609600"/>
          </a:xfrm>
        </p:spPr>
        <p:txBody>
          <a:bodyPr>
            <a:normAutofit/>
          </a:bodyPr>
          <a:lstStyle/>
          <a:p>
            <a:r>
              <a:rPr lang="en-US" dirty="0"/>
              <a:t>Improve photos (“Computational Photography”)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299FB7-2E3D-4290-A43A-B4025F724773}"/>
              </a:ext>
            </a:extLst>
          </p:cNvPr>
          <p:cNvGrpSpPr/>
          <p:nvPr/>
        </p:nvGrpSpPr>
        <p:grpSpPr>
          <a:xfrm>
            <a:off x="533400" y="1944409"/>
            <a:ext cx="4062417" cy="2014771"/>
            <a:chOff x="254977" y="1957511"/>
            <a:chExt cx="4062417" cy="2014771"/>
          </a:xfrm>
        </p:grpSpPr>
        <p:sp>
          <p:nvSpPr>
            <p:cNvPr id="27" name="TextBox 26"/>
            <p:cNvSpPr txBox="1"/>
            <p:nvPr/>
          </p:nvSpPr>
          <p:spPr>
            <a:xfrm>
              <a:off x="757925" y="3633728"/>
              <a:ext cx="30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  <a:latin typeface="+mn-lt"/>
                </a:rPr>
                <a:t>Super-resolution (source: 2d3)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F0DD811-3DDC-40FC-9879-680C4D70933A}"/>
                </a:ext>
              </a:extLst>
            </p:cNvPr>
            <p:cNvGrpSpPr/>
            <p:nvPr/>
          </p:nvGrpSpPr>
          <p:grpSpPr>
            <a:xfrm>
              <a:off x="254977" y="1957511"/>
              <a:ext cx="4062417" cy="1648713"/>
              <a:chOff x="254977" y="1957512"/>
              <a:chExt cx="4149673" cy="1613310"/>
            </a:xfrm>
          </p:grpSpPr>
          <p:pic>
            <p:nvPicPr>
              <p:cNvPr id="1002497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4977" y="2316162"/>
                <a:ext cx="77372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4800" y="2362200"/>
                <a:ext cx="77372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2438400"/>
                <a:ext cx="77372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2514600"/>
                <a:ext cx="77372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3400" y="2590800"/>
                <a:ext cx="77372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Right Arrow 25"/>
              <p:cNvSpPr/>
              <p:nvPr/>
            </p:nvSpPr>
            <p:spPr>
              <a:xfrm>
                <a:off x="1405545" y="2560638"/>
                <a:ext cx="367373" cy="304800"/>
              </a:xfrm>
              <a:prstGeom prst="rightArrow">
                <a:avLst>
                  <a:gd name="adj1" fmla="val 50000"/>
                  <a:gd name="adj2" fmla="val 7950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02499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90050" y="1957512"/>
                <a:ext cx="2514600" cy="1613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61DCF7-A8F8-470D-9351-0CF6262754EA}"/>
              </a:ext>
            </a:extLst>
          </p:cNvPr>
          <p:cNvGrpSpPr/>
          <p:nvPr/>
        </p:nvGrpSpPr>
        <p:grpSpPr>
          <a:xfrm>
            <a:off x="113193" y="4132764"/>
            <a:ext cx="4685940" cy="2522955"/>
            <a:chOff x="2988761" y="1828800"/>
            <a:chExt cx="6057540" cy="31446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9000" y="1828800"/>
              <a:ext cx="5257800" cy="238127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988761" y="4244584"/>
              <a:ext cx="6057540" cy="728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b="0" dirty="0">
                  <a:solidFill>
                    <a:schemeClr val="tx1"/>
                  </a:solidFill>
                  <a:latin typeface="+mn-lt"/>
                </a:rPr>
                <a:t>Low-light photography </a:t>
              </a:r>
            </a:p>
            <a:p>
              <a:pPr>
                <a:spcBef>
                  <a:spcPts val="0"/>
                </a:spcBef>
              </a:pPr>
              <a:r>
                <a:rPr lang="en-US" sz="1600" b="0" dirty="0">
                  <a:solidFill>
                    <a:schemeClr val="tx1"/>
                  </a:solidFill>
                  <a:latin typeface="+mn-lt"/>
                </a:rPr>
                <a:t>(credit: </a:t>
              </a:r>
              <a:r>
                <a:rPr lang="en-US" sz="1600" b="0" dirty="0" err="1">
                  <a:solidFill>
                    <a:schemeClr val="tx1"/>
                  </a:solidFill>
                  <a:latin typeface="+mn-lt"/>
                  <a:hlinkClick r:id="rId6"/>
                </a:rPr>
                <a:t>Hasinoff</a:t>
              </a:r>
              <a:r>
                <a:rPr lang="en-US" sz="1600" b="0" dirty="0">
                  <a:solidFill>
                    <a:schemeClr val="tx1"/>
                  </a:solidFill>
                  <a:latin typeface="+mn-lt"/>
                  <a:hlinkClick r:id="rId6"/>
                </a:rPr>
                <a:t> et al., SIGGRAPH ASIA 2016</a:t>
              </a:r>
              <a:r>
                <a:rPr lang="en-US" sz="1600" b="0" dirty="0">
                  <a:solidFill>
                    <a:schemeClr val="tx1"/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398F68-4144-4C4F-8E6E-A7096B0F0899}"/>
              </a:ext>
            </a:extLst>
          </p:cNvPr>
          <p:cNvGrpSpPr/>
          <p:nvPr/>
        </p:nvGrpSpPr>
        <p:grpSpPr>
          <a:xfrm>
            <a:off x="5163369" y="2825210"/>
            <a:ext cx="3581400" cy="2819589"/>
            <a:chOff x="152400" y="4123013"/>
            <a:chExt cx="3809513" cy="2999179"/>
          </a:xfrm>
        </p:grpSpPr>
        <p:pic>
          <p:nvPicPr>
            <p:cNvPr id="982018" name="Picture 2" descr="https://4.bp.blogspot.com/-pQ1j2lyMvMw/WeUbl8BfPdI/AAAAAAAACDk/_nR4-zLdzIoaxOHhbb3AHPRSQRwhb8FfQCLcBGAs/s640/girl-with-the-orange-hat-s.jpg">
              <a:extLst>
                <a:ext uri="{FF2B5EF4-FFF2-40B4-BE49-F238E27FC236}">
                  <a16:creationId xmlns:a16="http://schemas.microsoft.com/office/drawing/2014/main" id="{E42275CC-0AC0-4955-8E8E-37ACD2149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1" y="4123013"/>
              <a:ext cx="3658648" cy="237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2A7B0F-2DA9-455F-A280-85F238F2837C}"/>
                </a:ext>
              </a:extLst>
            </p:cNvPr>
            <p:cNvSpPr txBox="1"/>
            <p:nvPr/>
          </p:nvSpPr>
          <p:spPr>
            <a:xfrm>
              <a:off x="152400" y="6500170"/>
              <a:ext cx="3809513" cy="622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0">
                  <a:solidFill>
                    <a:schemeClr val="tx1"/>
                  </a:solidFill>
                  <a:latin typeface="+mn-lt"/>
                </a:defRPr>
              </a:lvl1pPr>
            </a:lstStyle>
            <a:p>
              <a:r>
                <a:rPr lang="en-US" dirty="0"/>
                <a:t>Depth of field on cell phone camera (source: </a:t>
              </a:r>
              <a:r>
                <a:rPr lang="en-US" dirty="0">
                  <a:hlinkClick r:id="rId8"/>
                </a:rPr>
                <a:t>Google Research Blog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867D7A-67C2-44E3-9575-EEF4A78593DE}"/>
              </a:ext>
            </a:extLst>
          </p:cNvPr>
          <p:cNvGrpSpPr/>
          <p:nvPr/>
        </p:nvGrpSpPr>
        <p:grpSpPr>
          <a:xfrm>
            <a:off x="8798495" y="2209340"/>
            <a:ext cx="3467460" cy="4020234"/>
            <a:chOff x="8798495" y="2209340"/>
            <a:chExt cx="3467460" cy="4020234"/>
          </a:xfrm>
        </p:grpSpPr>
        <p:pic>
          <p:nvPicPr>
            <p:cNvPr id="5122" name="Picture 2" descr="Gif showing Magic Eraser being used in Google Photos on Pixel 6 on a photo of a child on the beach with people in the background. Magic Eraser suggests to &quot;remove people in the background,&quot; then removes them, resulting in an image with just the child on the beach.">
              <a:extLst>
                <a:ext uri="{FF2B5EF4-FFF2-40B4-BE49-F238E27FC236}">
                  <a16:creationId xmlns:a16="http://schemas.microsoft.com/office/drawing/2014/main" id="{162BCB4D-6E0E-47B4-BCCD-C29A0B9F1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495" y="2209340"/>
              <a:ext cx="3467460" cy="3467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03A478-AF22-409E-AC2E-239CAAC552DF}"/>
                </a:ext>
              </a:extLst>
            </p:cNvPr>
            <p:cNvSpPr txBox="1"/>
            <p:nvPr/>
          </p:nvSpPr>
          <p:spPr>
            <a:xfrm>
              <a:off x="9427325" y="5644799"/>
              <a:ext cx="2209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0">
                  <a:solidFill>
                    <a:schemeClr val="tx1"/>
                  </a:solidFill>
                  <a:latin typeface="+mn-lt"/>
                </a:defRPr>
              </a:lvl1pPr>
            </a:lstStyle>
            <a:p>
              <a:r>
                <a:rPr lang="en-US" dirty="0"/>
                <a:t>Removing objects (</a:t>
              </a:r>
              <a:r>
                <a:rPr lang="en-US" dirty="0">
                  <a:hlinkClick r:id="rId10"/>
                </a:rPr>
                <a:t>Google Magic Eraser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first image of a black hole, from the galaxy Messier 87.">
            <a:extLst>
              <a:ext uri="{FF2B5EF4-FFF2-40B4-BE49-F238E27FC236}">
                <a16:creationId xmlns:a16="http://schemas.microsoft.com/office/drawing/2014/main" id="{86634062-C4CC-71D6-8CB7-1F699EF4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7C592-B0D6-E64B-3814-1B5E40861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6200"/>
            <a:ext cx="3952079" cy="2117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F36229-684D-8019-A020-ABC194DA9200}"/>
              </a:ext>
            </a:extLst>
          </p:cNvPr>
          <p:cNvSpPr txBox="1"/>
          <p:nvPr/>
        </p:nvSpPr>
        <p:spPr>
          <a:xfrm>
            <a:off x="6781800" y="2009001"/>
            <a:ext cx="144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63636"/>
                </a:solidFill>
                <a:effectLst/>
                <a:latin typeface="+mj-lt"/>
              </a:rPr>
              <a:t>April 10, 2019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513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62AE67-04C1-42FC-8097-C3322B1720FF}"/>
              </a:ext>
            </a:extLst>
          </p:cNvPr>
          <p:cNvGrpSpPr/>
          <p:nvPr/>
        </p:nvGrpSpPr>
        <p:grpSpPr>
          <a:xfrm>
            <a:off x="1512664" y="2906742"/>
            <a:ext cx="9187581" cy="1440812"/>
            <a:chOff x="2057400" y="3174007"/>
            <a:chExt cx="9187581" cy="1440812"/>
          </a:xfrm>
        </p:grpSpPr>
        <p:grpSp>
          <p:nvGrpSpPr>
            <p:cNvPr id="31" name="Group 30"/>
            <p:cNvGrpSpPr/>
            <p:nvPr/>
          </p:nvGrpSpPr>
          <p:grpSpPr>
            <a:xfrm>
              <a:off x="2057400" y="3174007"/>
              <a:ext cx="9187581" cy="1440812"/>
              <a:chOff x="304800" y="2754434"/>
              <a:chExt cx="9688721" cy="151940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7942" y="2947358"/>
                <a:ext cx="1295491" cy="1133554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1921" y="2754434"/>
                <a:ext cx="1371600" cy="1519402"/>
              </a:xfrm>
              <a:prstGeom prst="rect">
                <a:avLst/>
              </a:prstGeom>
            </p:spPr>
          </p:pic>
          <p:pic>
            <p:nvPicPr>
              <p:cNvPr id="15" name="Picture 3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4800" y="3352801"/>
                <a:ext cx="1371600" cy="457199"/>
              </a:xfrm>
              <a:prstGeom prst="rect">
                <a:avLst/>
              </a:prstGeom>
              <a:noFill/>
            </p:spPr>
          </p:pic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930754" y="3054916"/>
                <a:ext cx="1068306" cy="1068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0994" name="Picture 2" descr="https://img.buzzfeed.com/buzzfeed-static/static/2015-10/22/13/enhanced/webdr15/enhanced-1331-1445534657-2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6347" y="3036946"/>
                <a:ext cx="954916" cy="954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22" name="Picture 2" descr="The YouTube logo is made of a red round-rectangular box with a white &quot;play&quot; button inside and the word &quot;YouTube&quot; written in black.">
              <a:extLst>
                <a:ext uri="{FF2B5EF4-FFF2-40B4-BE49-F238E27FC236}">
                  <a16:creationId xmlns:a16="http://schemas.microsoft.com/office/drawing/2014/main" id="{CC07D923-4401-4930-8208-F5F14976E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87" y="3703573"/>
              <a:ext cx="1377647" cy="30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Tiktok Logo">
              <a:extLst>
                <a:ext uri="{FF2B5EF4-FFF2-40B4-BE49-F238E27FC236}">
                  <a16:creationId xmlns:a16="http://schemas.microsoft.com/office/drawing/2014/main" id="{D6CAE40C-D32F-413E-85CC-3FF4E3F76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5835" y="3371118"/>
              <a:ext cx="1738653" cy="108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computer vision?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9668"/>
            <a:ext cx="10972800" cy="786742"/>
          </a:xfrm>
        </p:spPr>
        <p:txBody>
          <a:bodyPr>
            <a:normAutofit/>
          </a:bodyPr>
          <a:lstStyle/>
          <a:p>
            <a:r>
              <a:rPr lang="en-US" dirty="0"/>
              <a:t>Billions of images/videos captured per day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904015" y="1981200"/>
            <a:ext cx="8345870" cy="1088396"/>
            <a:chOff x="152400" y="1900237"/>
            <a:chExt cx="8801100" cy="1147763"/>
          </a:xfrm>
        </p:grpSpPr>
        <p:pic>
          <p:nvPicPr>
            <p:cNvPr id="4" name="Picture 7" descr="album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4805" y="1900237"/>
              <a:ext cx="1457325" cy="1147763"/>
            </a:xfrm>
            <a:prstGeom prst="rect">
              <a:avLst/>
            </a:prstGeom>
            <a:noFill/>
          </p:spPr>
        </p:pic>
        <p:pic>
          <p:nvPicPr>
            <p:cNvPr id="5" name="Picture 8" descr="album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2400" y="1955006"/>
              <a:ext cx="1468438" cy="1038225"/>
            </a:xfrm>
            <a:prstGeom prst="rect">
              <a:avLst/>
            </a:prstGeom>
            <a:noFill/>
          </p:spPr>
        </p:pic>
        <p:pic>
          <p:nvPicPr>
            <p:cNvPr id="11" name="Picture 22" descr="movie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84064" y="1966912"/>
              <a:ext cx="1600200" cy="1014413"/>
            </a:xfrm>
            <a:prstGeom prst="rect">
              <a:avLst/>
            </a:prstGeom>
            <a:noFill/>
          </p:spPr>
        </p:pic>
        <p:pic>
          <p:nvPicPr>
            <p:cNvPr id="12" name="Picture 24" descr="sports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467600" y="1980406"/>
              <a:ext cx="1485900" cy="987425"/>
            </a:xfrm>
            <a:prstGeom prst="rect">
              <a:avLst/>
            </a:prstGeom>
            <a:noFill/>
          </p:spPr>
        </p:pic>
        <p:pic>
          <p:nvPicPr>
            <p:cNvPr id="13" name="Picture 25" descr="movie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66097" y="1983581"/>
              <a:ext cx="1524000" cy="981075"/>
            </a:xfrm>
            <a:prstGeom prst="rect">
              <a:avLst/>
            </a:prstGeom>
            <a:no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07673" y="2015128"/>
              <a:ext cx="1626103" cy="913119"/>
            </a:xfrm>
            <a:prstGeom prst="rect">
              <a:avLst/>
            </a:prstGeom>
          </p:spPr>
        </p:pic>
      </p:grpSp>
      <p:sp>
        <p:nvSpPr>
          <p:cNvPr id="980996" name="Rectangle 980995"/>
          <p:cNvSpPr/>
          <p:nvPr/>
        </p:nvSpPr>
        <p:spPr>
          <a:xfrm>
            <a:off x="587957" y="5529894"/>
            <a:ext cx="92202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b="0" dirty="0">
                <a:solidFill>
                  <a:prstClr val="black"/>
                </a:solidFill>
                <a:latin typeface="+mj-lt"/>
              </a:rPr>
              <a:t>Huge number of potential applications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b="0" dirty="0">
                <a:solidFill>
                  <a:prstClr val="black"/>
                </a:solidFill>
                <a:latin typeface="+mj-lt"/>
              </a:rPr>
              <a:t>The next slides show the current state of the art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60EEFA-2393-4D8A-835A-4507BCE0CD4C}"/>
              </a:ext>
            </a:extLst>
          </p:cNvPr>
          <p:cNvGrpSpPr/>
          <p:nvPr/>
        </p:nvGrpSpPr>
        <p:grpSpPr>
          <a:xfrm>
            <a:off x="2889043" y="4305408"/>
            <a:ext cx="6309964" cy="1224136"/>
            <a:chOff x="1939874" y="4518761"/>
            <a:chExt cx="6309964" cy="1224136"/>
          </a:xfrm>
        </p:grpSpPr>
        <p:grpSp>
          <p:nvGrpSpPr>
            <p:cNvPr id="980992" name="Group 980991"/>
            <p:cNvGrpSpPr/>
            <p:nvPr/>
          </p:nvGrpSpPr>
          <p:grpSpPr>
            <a:xfrm>
              <a:off x="1939874" y="4518761"/>
              <a:ext cx="4998552" cy="1224136"/>
              <a:chOff x="3390900" y="3962400"/>
              <a:chExt cx="5600700" cy="1371600"/>
            </a:xfrm>
          </p:grpSpPr>
          <p:pic>
            <p:nvPicPr>
              <p:cNvPr id="17" name="Picture 45" descr="vessels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390900" y="4114800"/>
                <a:ext cx="838200" cy="1066800"/>
              </a:xfrm>
              <a:prstGeom prst="rect">
                <a:avLst/>
              </a:prstGeom>
              <a:noFill/>
            </p:spPr>
          </p:pic>
          <p:pic>
            <p:nvPicPr>
              <p:cNvPr id="18" name="Picture 46" descr="spine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311650" y="4038600"/>
                <a:ext cx="825500" cy="1219200"/>
              </a:xfrm>
              <a:prstGeom prst="rect">
                <a:avLst/>
              </a:prstGeom>
              <a:noFill/>
            </p:spPr>
          </p:pic>
          <p:pic>
            <p:nvPicPr>
              <p:cNvPr id="19" name="Picture 47" descr="hubble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823200" y="4180681"/>
                <a:ext cx="1168400" cy="935038"/>
              </a:xfrm>
              <a:prstGeom prst="rect">
                <a:avLst/>
              </a:prstGeom>
              <a:noFill/>
            </p:spPr>
          </p:pic>
          <p:pic>
            <p:nvPicPr>
              <p:cNvPr id="24" name="Picture 43" descr="Hawaii_IR_loop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445250" y="3962400"/>
                <a:ext cx="1295400" cy="1371600"/>
              </a:xfrm>
              <a:prstGeom prst="rect">
                <a:avLst/>
              </a:prstGeom>
              <a:noFill/>
            </p:spPr>
          </p:pic>
          <p:pic>
            <p:nvPicPr>
              <p:cNvPr id="25" name="Picture 44" descr="aerial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219700" y="4041775"/>
                <a:ext cx="1143000" cy="1212850"/>
              </a:xfrm>
              <a:prstGeom prst="rect">
                <a:avLst/>
              </a:prstGeom>
              <a:noFill/>
            </p:spPr>
          </p:pic>
        </p:grpSp>
        <p:pic>
          <p:nvPicPr>
            <p:cNvPr id="5126" name="Picture 6" descr="Scanning electron microscope - Wikipedia">
              <a:extLst>
                <a:ext uri="{FF2B5EF4-FFF2-40B4-BE49-F238E27FC236}">
                  <a16:creationId xmlns:a16="http://schemas.microsoft.com/office/drawing/2014/main" id="{3F6B9C0C-0035-4BCC-8A96-01BF36973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122" y="4663457"/>
              <a:ext cx="1227716" cy="93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09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Noah’s work</a:t>
            </a:r>
          </a:p>
        </p:txBody>
      </p:sp>
      <p:sp>
        <p:nvSpPr>
          <p:cNvPr id="8273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10363200" cy="1219200"/>
          </a:xfrm>
        </p:spPr>
        <p:txBody>
          <a:bodyPr/>
          <a:lstStyle/>
          <a:p>
            <a:r>
              <a:rPr lang="en-US" dirty="0"/>
              <a:t>Automatic 3D reconstruction from Internet photo collections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85090" name="Picture 2" descr="C:\snavely\work\papers\2009\internet_vision\fig\im2structu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3006910"/>
            <a:ext cx="7467600" cy="3698690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24200" y="2667000"/>
            <a:ext cx="1923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“Statue of Liberty”</a:t>
            </a:r>
          </a:p>
        </p:txBody>
      </p:sp>
      <p:sp>
        <p:nvSpPr>
          <p:cNvPr id="8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07480" y="5489671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3D model</a:t>
            </a:r>
            <a:endParaRPr 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2600" y="3813271"/>
            <a:ext cx="1383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dirty="0" err="1">
                <a:solidFill>
                  <a:srgbClr val="000000"/>
                </a:solidFill>
                <a:latin typeface="Calibri" pitchFamily="34" charset="0"/>
              </a:rPr>
              <a:t>Flickr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 photos</a:t>
            </a:r>
          </a:p>
        </p:txBody>
      </p:sp>
      <p:sp>
        <p:nvSpPr>
          <p:cNvPr id="11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0201" y="2667000"/>
            <a:ext cx="2328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“Half Dome</a:t>
            </a: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, Yosemite”</a:t>
            </a:r>
            <a:endParaRPr 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087180" y="2667000"/>
            <a:ext cx="20474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lang="en-US" sz="1800" b="0" dirty="0" err="1">
                <a:solidFill>
                  <a:srgbClr val="000000"/>
                </a:solidFill>
                <a:latin typeface="Calibri" pitchFamily="34" charset="0"/>
              </a:rPr>
              <a:t>Colosseum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, Rome”</a:t>
            </a:r>
          </a:p>
        </p:txBody>
      </p:sp>
    </p:spTree>
    <p:extLst>
      <p:ext uri="{BB962C8B-B14F-4D97-AF65-F5344CB8AC3E}">
        <p14:creationId xmlns:p14="http://schemas.microsoft.com/office/powerpoint/2010/main" val="1750365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character recognition (OCR)</a:t>
            </a:r>
          </a:p>
        </p:txBody>
      </p:sp>
      <p:pic>
        <p:nvPicPr>
          <p:cNvPr id="889859" name="Picture 3" descr="asample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76400"/>
            <a:ext cx="3657600" cy="2286000"/>
          </a:xfrm>
          <a:prstGeom prst="rect">
            <a:avLst/>
          </a:prstGeom>
          <a:noFill/>
        </p:spPr>
      </p:pic>
      <p:sp>
        <p:nvSpPr>
          <p:cNvPr id="889860" name="Text Box 4"/>
          <p:cNvSpPr txBox="1">
            <a:spLocks noChangeArrowheads="1"/>
          </p:cNvSpPr>
          <p:nvPr/>
        </p:nvSpPr>
        <p:spPr bwMode="auto">
          <a:xfrm>
            <a:off x="2306309" y="3914776"/>
            <a:ext cx="31867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Digit recognition, AT&amp;T labs (1990’s)</a:t>
            </a:r>
          </a:p>
          <a:p>
            <a:pPr eaLnBrk="0" hangingPunct="0">
              <a:spcBef>
                <a:spcPct val="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  <a:hlinkClick r:id="rId4"/>
              </a:rPr>
              <a:t>http://yann.lecun.com/exdb/lenet/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889861" name="Rectangle 5"/>
          <p:cNvSpPr>
            <a:spLocks noChangeArrowheads="1"/>
          </p:cNvSpPr>
          <p:nvPr/>
        </p:nvSpPr>
        <p:spPr bwMode="auto">
          <a:xfrm>
            <a:off x="2133600" y="12192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l" eaLnBrk="0" hangingPunct="0">
              <a:spcBef>
                <a:spcPct val="20000"/>
              </a:spcBef>
              <a:buFontTx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If you have a scanner, it probably came with OCR software</a:t>
            </a:r>
          </a:p>
          <a:p>
            <a:pPr marL="342900" indent="-342900" algn="l" eaLnBrk="0" hangingPunct="0">
              <a:spcBef>
                <a:spcPct val="20000"/>
              </a:spcBef>
            </a:pP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89862" name="Picture 6" descr="California_license_plate_ANP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1" y="1676400"/>
            <a:ext cx="2766323" cy="2133600"/>
          </a:xfrm>
          <a:prstGeom prst="rect">
            <a:avLst/>
          </a:prstGeom>
          <a:noFill/>
        </p:spPr>
      </p:pic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6035676" y="3870326"/>
            <a:ext cx="4513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License plate readers</a:t>
            </a:r>
          </a:p>
          <a:p>
            <a:pPr eaLnBrk="0" hangingPunct="0">
              <a:spcBef>
                <a:spcPct val="0"/>
              </a:spcBef>
            </a:pPr>
            <a:r>
              <a:rPr lang="en-US" b="0" dirty="0">
                <a:solidFill>
                  <a:schemeClr val="tx1"/>
                </a:solidFill>
                <a:latin typeface="+mn-lt"/>
                <a:hlinkClick r:id="rId6"/>
              </a:rPr>
              <a:t>http://en.wikipedia.org/wiki/Automatic_number_plate_recognition</a:t>
            </a:r>
            <a:endParaRPr lang="en-US" b="0" dirty="0">
              <a:solidFill>
                <a:schemeClr val="tx1"/>
              </a:solidFill>
              <a:latin typeface="+mn-lt"/>
            </a:endParaRPr>
          </a:p>
          <a:p>
            <a:pPr eaLnBrk="0" hangingPunct="0">
              <a:spcBef>
                <a:spcPct val="0"/>
              </a:spcBef>
            </a:pPr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830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724400"/>
            <a:ext cx="244221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31626" y="6519446"/>
            <a:ext cx="2501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Automatic check processing</a:t>
            </a:r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8304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45720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153401" y="5562600"/>
            <a:ext cx="2278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Sudoku grabber</a:t>
            </a:r>
          </a:p>
          <a:p>
            <a:pPr eaLnBrk="0" hangingPunct="0">
              <a:spcBef>
                <a:spcPct val="0"/>
              </a:spcBef>
            </a:pPr>
            <a:r>
              <a:rPr lang="en-US" b="0" dirty="0">
                <a:solidFill>
                  <a:schemeClr val="tx1"/>
                </a:solidFill>
                <a:latin typeface="+mn-lt"/>
                <a:hlinkClick r:id="rId9"/>
              </a:rPr>
              <a:t>http://sudokugrab.blogspot.com/</a:t>
            </a:r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963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7401" y="1676400"/>
            <a:ext cx="365527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863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sp>
        <p:nvSpPr>
          <p:cNvPr id="89190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4876800"/>
            <a:ext cx="7772400" cy="1295400"/>
          </a:xfrm>
        </p:spPr>
        <p:txBody>
          <a:bodyPr>
            <a:normAutofit/>
          </a:bodyPr>
          <a:lstStyle/>
          <a:p>
            <a:r>
              <a:rPr lang="en-US" dirty="0"/>
              <a:t>Nearly all cameras detect faces in real time</a:t>
            </a:r>
          </a:p>
          <a:p>
            <a:pPr lvl="1"/>
            <a:r>
              <a:rPr lang="en-US" dirty="0"/>
              <a:t>(Why?)</a:t>
            </a:r>
          </a:p>
        </p:txBody>
      </p:sp>
      <p:pic>
        <p:nvPicPr>
          <p:cNvPr id="982018" name="Picture 2" descr="http://www.theiphonemom.com/wp-content/uploads/2015/01/Screenshot-2015-01-03-06.37.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15679"/>
            <a:ext cx="6781800" cy="33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analysis and recognition</a:t>
            </a:r>
          </a:p>
        </p:txBody>
      </p:sp>
      <p:pic>
        <p:nvPicPr>
          <p:cNvPr id="980996" name="Picture 4" descr="http://www.etechmag.com/wp-content/uploads/2012/06/Face-dot-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638800" cy="561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76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1" name="Picture 3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5288" y="1219200"/>
            <a:ext cx="3517900" cy="5105400"/>
          </a:xfrm>
          <a:prstGeom prst="rect">
            <a:avLst/>
          </a:prstGeom>
          <a:noFill/>
        </p:spPr>
      </p:pic>
      <p:sp>
        <p:nvSpPr>
          <p:cNvPr id="898052" name="Rectangle 4"/>
          <p:cNvSpPr>
            <a:spLocks noChangeArrowheads="1"/>
          </p:cNvSpPr>
          <p:nvPr/>
        </p:nvSpPr>
        <p:spPr bwMode="auto">
          <a:xfrm>
            <a:off x="2590800" y="6400800"/>
            <a:ext cx="673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b="0" dirty="0">
                <a:solidFill>
                  <a:schemeClr val="tx1"/>
                </a:solidFill>
                <a:latin typeface="+mj-lt"/>
              </a:rPr>
              <a:t>Who is she? </a:t>
            </a:r>
          </a:p>
        </p:txBody>
      </p:sp>
      <p:sp>
        <p:nvSpPr>
          <p:cNvPr id="898053" name="Text Box 5"/>
          <p:cNvSpPr txBox="1">
            <a:spLocks noChangeArrowheads="1"/>
          </p:cNvSpPr>
          <p:nvPr/>
        </p:nvSpPr>
        <p:spPr bwMode="auto">
          <a:xfrm>
            <a:off x="9281994" y="6434139"/>
            <a:ext cx="1213088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</a:rPr>
              <a:t>Source: S. Seitz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A45F2C-F4F7-4954-95B9-FF114A113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Vision-based biometrics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biometrics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570507-4C4E-4D50-9347-1B51EAEA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00099" name="Picture 3" descr="youngProcesse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362450"/>
            <a:ext cx="3124200" cy="2343150"/>
          </a:xfrm>
          <a:prstGeom prst="rect">
            <a:avLst/>
          </a:prstGeom>
          <a:noFill/>
        </p:spPr>
      </p:pic>
      <p:pic>
        <p:nvPicPr>
          <p:cNvPr id="900100" name="Picture 4" descr="matched2002_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362450"/>
            <a:ext cx="3124200" cy="2343150"/>
          </a:xfrm>
          <a:prstGeom prst="rect">
            <a:avLst/>
          </a:prstGeom>
          <a:noFill/>
        </p:spPr>
      </p:pic>
      <p:pic>
        <p:nvPicPr>
          <p:cNvPr id="900101" name="Picture 5" descr="afghanportrai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367722"/>
            <a:ext cx="3200400" cy="2392298"/>
          </a:xfrm>
          <a:prstGeom prst="rect">
            <a:avLst/>
          </a:prstGeom>
          <a:noFill/>
        </p:spPr>
      </p:pic>
      <p:sp>
        <p:nvSpPr>
          <p:cNvPr id="900102" name="Rectangle 6"/>
          <p:cNvSpPr>
            <a:spLocks noChangeArrowheads="1"/>
          </p:cNvSpPr>
          <p:nvPr/>
        </p:nvSpPr>
        <p:spPr bwMode="auto">
          <a:xfrm>
            <a:off x="3016250" y="3886200"/>
            <a:ext cx="673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b="0" dirty="0">
                <a:solidFill>
                  <a:schemeClr val="tx1"/>
                </a:solidFill>
                <a:latin typeface="+mj-lt"/>
              </a:rPr>
              <a:t>“</a:t>
            </a:r>
            <a:r>
              <a:rPr lang="en-US" sz="1600" b="0" i="1" dirty="0">
                <a:solidFill>
                  <a:schemeClr val="tx1"/>
                </a:solidFill>
                <a:latin typeface="+mj-lt"/>
              </a:rPr>
              <a:t>How the Afghan Girl was Identified by Her Iris Patterns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”  Read the </a:t>
            </a:r>
            <a:r>
              <a:rPr lang="en-US" sz="1600" b="0" dirty="0">
                <a:solidFill>
                  <a:schemeClr val="tx1"/>
                </a:solidFill>
                <a:latin typeface="+mj-lt"/>
                <a:hlinkClick r:id="rId6"/>
              </a:rPr>
              <a:t>story 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00103" name="Text Box 7"/>
          <p:cNvSpPr txBox="1">
            <a:spLocks noChangeArrowheads="1"/>
          </p:cNvSpPr>
          <p:nvPr/>
        </p:nvSpPr>
        <p:spPr bwMode="auto">
          <a:xfrm>
            <a:off x="9250671" y="6434139"/>
            <a:ext cx="1275734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</a:rPr>
              <a:t>Source: S. Seitz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Login without a password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1D71F5-7DC2-425D-AA92-E6BDE1C978C5}"/>
              </a:ext>
            </a:extLst>
          </p:cNvPr>
          <p:cNvGrpSpPr/>
          <p:nvPr/>
        </p:nvGrpSpPr>
        <p:grpSpPr>
          <a:xfrm>
            <a:off x="2133600" y="2057400"/>
            <a:ext cx="3505200" cy="3495424"/>
            <a:chOff x="685800" y="2364773"/>
            <a:chExt cx="3505200" cy="3495424"/>
          </a:xfrm>
        </p:grpSpPr>
        <p:sp>
          <p:nvSpPr>
            <p:cNvPr id="902149" name="Rectangle 5"/>
            <p:cNvSpPr>
              <a:spLocks noChangeArrowheads="1"/>
            </p:cNvSpPr>
            <p:nvPr/>
          </p:nvSpPr>
          <p:spPr bwMode="auto">
            <a:xfrm>
              <a:off x="1181100" y="5029200"/>
              <a:ext cx="2514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0" dirty="0">
                  <a:solidFill>
                    <a:schemeClr val="tx1"/>
                  </a:solidFill>
                  <a:latin typeface="+mj-lt"/>
                </a:rPr>
                <a:t>Fingerprint scanners on many new smartphones and other devices</a:t>
              </a:r>
            </a:p>
          </p:txBody>
        </p:sp>
        <p:pic>
          <p:nvPicPr>
            <p:cNvPr id="983042" name="Picture 2" descr="Image result for fingerprint scanner apple">
              <a:extLst>
                <a:ext uri="{FF2B5EF4-FFF2-40B4-BE49-F238E27FC236}">
                  <a16:creationId xmlns:a16="http://schemas.microsoft.com/office/drawing/2014/main" id="{7EA1CBCE-B9A7-4312-9068-C3307D31C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364773"/>
              <a:ext cx="350520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AF7DEA-EE92-4B8B-B002-9A85E680BAA5}"/>
              </a:ext>
            </a:extLst>
          </p:cNvPr>
          <p:cNvGrpSpPr/>
          <p:nvPr/>
        </p:nvGrpSpPr>
        <p:grpSpPr>
          <a:xfrm>
            <a:off x="6203307" y="2057400"/>
            <a:ext cx="3991096" cy="3460950"/>
            <a:chOff x="4619504" y="2368469"/>
            <a:chExt cx="3991096" cy="3460950"/>
          </a:xfrm>
        </p:grpSpPr>
        <p:sp>
          <p:nvSpPr>
            <p:cNvPr id="902152" name="Rectangle 8"/>
            <p:cNvSpPr>
              <a:spLocks noChangeArrowheads="1"/>
            </p:cNvSpPr>
            <p:nvPr/>
          </p:nvSpPr>
          <p:spPr bwMode="auto">
            <a:xfrm>
              <a:off x="4953000" y="5029200"/>
              <a:ext cx="3581400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0" dirty="0">
                  <a:solidFill>
                    <a:schemeClr val="tx1"/>
                  </a:solidFill>
                  <a:latin typeface="+mj-lt"/>
                </a:rPr>
                <a:t>Face unlock on Apple iPhone X</a:t>
              </a:r>
              <a:br>
                <a:rPr lang="en-US" sz="1600" b="0" dirty="0">
                  <a:solidFill>
                    <a:schemeClr val="tx1"/>
                  </a:solidFill>
                  <a:latin typeface="+mj-lt"/>
                </a:rPr>
              </a:br>
              <a:r>
                <a:rPr lang="en-US" sz="1600" b="0" dirty="0">
                  <a:solidFill>
                    <a:schemeClr val="tx1"/>
                  </a:solidFill>
                  <a:latin typeface="+mj-lt"/>
                </a:rPr>
                <a:t>See also </a:t>
              </a:r>
              <a:r>
                <a:rPr lang="en-US" sz="1400" b="0" dirty="0">
                  <a:solidFill>
                    <a:schemeClr val="tx1"/>
                  </a:solidFill>
                  <a:latin typeface="+mj-lt"/>
                  <a:hlinkClick r:id="rId4"/>
                </a:rPr>
                <a:t>http://www.sensiblevision.com/</a:t>
              </a:r>
              <a:endParaRPr lang="en-US" sz="1400" b="0" dirty="0">
                <a:solidFill>
                  <a:schemeClr val="tx1"/>
                </a:solidFill>
                <a:latin typeface="+mj-lt"/>
              </a:endParaRPr>
            </a:p>
            <a:p>
              <a:pPr eaLnBrk="0" hangingPunct="0">
                <a:spcBef>
                  <a:spcPct val="0"/>
                </a:spcBef>
              </a:pPr>
              <a:endParaRPr lang="en-US" sz="1400" b="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983044" name="Picture 4" descr="Image result for iphone x face unlock">
              <a:extLst>
                <a:ext uri="{FF2B5EF4-FFF2-40B4-BE49-F238E27FC236}">
                  <a16:creationId xmlns:a16="http://schemas.microsoft.com/office/drawing/2014/main" id="{52EFBF5D-3570-4544-92A9-E5120B34B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504" y="2368469"/>
              <a:ext cx="3991096" cy="266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DEE34-9BF2-413C-99D9-C6807642B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F34330-D764-4E3C-B91D-F61D65FB2964}"/>
              </a:ext>
            </a:extLst>
          </p:cNvPr>
          <p:cNvSpPr/>
          <p:nvPr/>
        </p:nvSpPr>
        <p:spPr>
          <a:xfrm>
            <a:off x="1600200" y="6019800"/>
            <a:ext cx="4572000" cy="7591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400"/>
              </a:spcBef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New York Times, Jan. 18, 2020</a:t>
            </a:r>
          </a:p>
          <a:p>
            <a:pPr algn="l">
              <a:spcBef>
                <a:spcPts val="400"/>
              </a:spcBef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by Kashmir Hill</a:t>
            </a:r>
          </a:p>
        </p:txBody>
      </p:sp>
    </p:spTree>
    <p:extLst>
      <p:ext uri="{BB962C8B-B14F-4D97-AF65-F5344CB8AC3E}">
        <p14:creationId xmlns:p14="http://schemas.microsoft.com/office/powerpoint/2010/main" val="3612448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428" y="0"/>
            <a:ext cx="6845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44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699" y="1537252"/>
            <a:ext cx="5574603" cy="440634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 identification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81401" y="5976492"/>
            <a:ext cx="49082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Merlin Bird ID (based on Cornell Tech technology!)</a:t>
            </a:r>
          </a:p>
        </p:txBody>
      </p:sp>
    </p:spTree>
    <p:extLst>
      <p:ext uri="{BB962C8B-B14F-4D97-AF65-F5344CB8AC3E}">
        <p14:creationId xmlns:p14="http://schemas.microsoft.com/office/powerpoint/2010/main" val="2539935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242" name="Picture 2" descr="___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1952626"/>
            <a:ext cx="2343150" cy="3076575"/>
          </a:xfrm>
          <a:prstGeom prst="rect">
            <a:avLst/>
          </a:prstGeom>
          <a:noFill/>
        </p:spPr>
      </p:pic>
      <p:pic>
        <p:nvPicPr>
          <p:cNvPr id="906243" name="Picture 3" descr="cap_1384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181226"/>
            <a:ext cx="5715000" cy="2619375"/>
          </a:xfrm>
          <a:prstGeom prst="rect">
            <a:avLst/>
          </a:prstGeom>
          <a:noFill/>
        </p:spPr>
      </p:pic>
      <p:sp>
        <p:nvSpPr>
          <p:cNvPr id="906244" name="Text Box 4"/>
          <p:cNvSpPr txBox="1">
            <a:spLocks noChangeArrowheads="1"/>
          </p:cNvSpPr>
          <p:nvPr/>
        </p:nvSpPr>
        <p:spPr bwMode="auto">
          <a:xfrm>
            <a:off x="3489326" y="5988050"/>
            <a:ext cx="5129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The Matrix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movies, ESC Entertainment, XYZRGB, NRC</a:t>
            </a:r>
          </a:p>
        </p:txBody>
      </p:sp>
      <p:sp>
        <p:nvSpPr>
          <p:cNvPr id="90624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Special effects: shape capture</a:t>
            </a:r>
          </a:p>
        </p:txBody>
      </p:sp>
      <p:sp>
        <p:nvSpPr>
          <p:cNvPr id="906246" name="Text Box 6"/>
          <p:cNvSpPr txBox="1">
            <a:spLocks noChangeArrowheads="1"/>
          </p:cNvSpPr>
          <p:nvPr/>
        </p:nvSpPr>
        <p:spPr bwMode="auto">
          <a:xfrm>
            <a:off x="9250671" y="6434139"/>
            <a:ext cx="1275734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Source: S. Seitz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City-scale 3D reconstruction</a:t>
            </a:r>
          </a:p>
        </p:txBody>
      </p:sp>
      <p:sp>
        <p:nvSpPr>
          <p:cNvPr id="7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83446" y="5955268"/>
            <a:ext cx="5731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Reconstruction of Dubrovnik, Croatia, from ~40,000 images</a:t>
            </a:r>
          </a:p>
        </p:txBody>
      </p:sp>
      <p:pic>
        <p:nvPicPr>
          <p:cNvPr id="3" name="dubrovnik2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271426"/>
            <a:ext cx="7924800" cy="45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Text Box 2"/>
          <p:cNvSpPr txBox="1">
            <a:spLocks noChangeArrowheads="1"/>
          </p:cNvSpPr>
          <p:nvPr/>
        </p:nvSpPr>
        <p:spPr bwMode="auto">
          <a:xfrm>
            <a:off x="3698876" y="6369050"/>
            <a:ext cx="4759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0" i="1">
                <a:solidFill>
                  <a:schemeClr val="tx1"/>
                </a:solidFill>
                <a:latin typeface="+mj-lt"/>
              </a:rPr>
              <a:t>Pirates of the </a:t>
            </a:r>
            <a:r>
              <a:rPr lang="en-US" sz="1600" b="0" i="1" dirty="0" err="1">
                <a:solidFill>
                  <a:schemeClr val="tx1"/>
                </a:solidFill>
                <a:latin typeface="+mj-lt"/>
              </a:rPr>
              <a:t>Carribean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, Industrial Light and Magic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Special effects: motion capture</a:t>
            </a:r>
          </a:p>
        </p:txBody>
      </p:sp>
      <p:pic>
        <p:nvPicPr>
          <p:cNvPr id="908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7575" y="1400176"/>
            <a:ext cx="52768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8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2339" y="3854450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8294" name="Text Box 6"/>
          <p:cNvSpPr txBox="1">
            <a:spLocks noChangeArrowheads="1"/>
          </p:cNvSpPr>
          <p:nvPr/>
        </p:nvSpPr>
        <p:spPr bwMode="auto">
          <a:xfrm>
            <a:off x="9281994" y="6434139"/>
            <a:ext cx="1213088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Source: S. Seitz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B6828D-4BED-48B5-8D67-274EC6C95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553199"/>
            <a:ext cx="4002006" cy="304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DCACDF-E430-4422-9433-1D25D548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80" y="152401"/>
            <a:ext cx="9144000" cy="6140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8464E9-BDAE-4EE0-94C7-9F73FC4716D5}"/>
              </a:ext>
            </a:extLst>
          </p:cNvPr>
          <p:cNvSpPr/>
          <p:nvPr/>
        </p:nvSpPr>
        <p:spPr>
          <a:xfrm>
            <a:off x="8001000" y="1"/>
            <a:ext cx="2971800" cy="565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ED3DAC-DE66-43AB-95C3-C65433011BA3}"/>
              </a:ext>
            </a:extLst>
          </p:cNvPr>
          <p:cNvSpPr/>
          <p:nvPr/>
        </p:nvSpPr>
        <p:spPr>
          <a:xfrm>
            <a:off x="7162800" y="2819400"/>
            <a:ext cx="3496780" cy="3733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3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B6828D-4BED-48B5-8D67-274EC6C95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553199"/>
            <a:ext cx="4002006" cy="304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DCACDF-E430-4422-9433-1D25D548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80" y="152401"/>
            <a:ext cx="9144000" cy="6140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8464E9-BDAE-4EE0-94C7-9F73FC4716D5}"/>
              </a:ext>
            </a:extLst>
          </p:cNvPr>
          <p:cNvSpPr/>
          <p:nvPr/>
        </p:nvSpPr>
        <p:spPr>
          <a:xfrm>
            <a:off x="8001000" y="1"/>
            <a:ext cx="2971800" cy="565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2018" name="Picture 2" descr="The camera rig, dubbed “the three-headed monster” used on “The Irishman.”">
            <a:extLst>
              <a:ext uri="{FF2B5EF4-FFF2-40B4-BE49-F238E27FC236}">
                <a16:creationId xmlns:a16="http://schemas.microsoft.com/office/drawing/2014/main" id="{D3A8D536-19F2-4A60-9903-15A367AE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85801"/>
            <a:ext cx="81915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43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11125200" cy="1143000"/>
          </a:xfrm>
        </p:spPr>
        <p:txBody>
          <a:bodyPr>
            <a:normAutofit/>
          </a:bodyPr>
          <a:lstStyle/>
          <a:p>
            <a:r>
              <a:rPr lang="en-US" dirty="0"/>
              <a:t>3D face tracking w/ consumer cameras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76700" y="1417638"/>
            <a:ext cx="4038600" cy="2883932"/>
            <a:chOff x="1371600" y="1600200"/>
            <a:chExt cx="6400800" cy="45707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600" y="1600200"/>
              <a:ext cx="6400800" cy="3949032"/>
            </a:xfrm>
            <a:prstGeom prst="rect">
              <a:avLst/>
            </a:prstGeom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940352" y="5585605"/>
              <a:ext cx="3624350" cy="585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 b="0" dirty="0">
                  <a:solidFill>
                    <a:schemeClr val="tx1"/>
                  </a:solidFill>
                  <a:latin typeface="+mn-lt"/>
                </a:rPr>
                <a:t>Snapchat Lenses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04" y="4419600"/>
            <a:ext cx="6705600" cy="1900648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33108" y="6320248"/>
            <a:ext cx="3696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0" dirty="0">
                <a:solidFill>
                  <a:schemeClr val="tx1"/>
                </a:solidFill>
                <a:latin typeface="+mn-lt"/>
                <a:hlinkClick r:id="rId4"/>
              </a:rPr>
              <a:t>Face2Face system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Thies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et al.)</a:t>
            </a:r>
          </a:p>
        </p:txBody>
      </p:sp>
    </p:spTree>
    <p:extLst>
      <p:ext uri="{BB962C8B-B14F-4D97-AF65-F5344CB8AC3E}">
        <p14:creationId xmlns:p14="http://schemas.microsoft.com/office/powerpoint/2010/main" val="2805201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1E1C-8038-4C08-A36E-DA52B8FC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synthesis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076BB-0B91-4794-B18C-37E768F3CDF7}"/>
              </a:ext>
            </a:extLst>
          </p:cNvPr>
          <p:cNvSpPr txBox="1"/>
          <p:nvPr/>
        </p:nvSpPr>
        <p:spPr>
          <a:xfrm>
            <a:off x="1752601" y="6521063"/>
            <a:ext cx="8900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  <a:latin typeface="+mj-lt"/>
              </a:rPr>
              <a:t>Karras</a:t>
            </a:r>
            <a:r>
              <a:rPr lang="en-US" sz="1400" b="0" dirty="0">
                <a:solidFill>
                  <a:schemeClr val="tx1"/>
                </a:solidFill>
                <a:latin typeface="+mj-lt"/>
              </a:rPr>
              <a:t>, et al., </a:t>
            </a:r>
            <a:r>
              <a:rPr lang="en-US" sz="1400" b="0" i="1" dirty="0">
                <a:solidFill>
                  <a:schemeClr val="tx1"/>
                </a:solidFill>
                <a:latin typeface="+mj-lt"/>
              </a:rPr>
              <a:t>Progressive Growing of GANs for Improved Quality, Stability, and Variation</a:t>
            </a:r>
            <a:r>
              <a:rPr lang="en-US" sz="1400" b="0" dirty="0">
                <a:solidFill>
                  <a:schemeClr val="tx1"/>
                </a:solidFill>
                <a:latin typeface="+mj-lt"/>
              </a:rPr>
              <a:t>, ICLR 2018</a:t>
            </a:r>
            <a:endParaRPr lang="en-US" sz="1400" b="0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Online Media 2" title="Progressive Growing of GANs for Improved Quality, Stability, and Variation">
            <a:hlinkClick r:id="" action="ppaction://media"/>
            <a:extLst>
              <a:ext uri="{FF2B5EF4-FFF2-40B4-BE49-F238E27FC236}">
                <a16:creationId xmlns:a16="http://schemas.microsoft.com/office/drawing/2014/main" id="{4F7BD4BF-0584-4283-9323-8697755ED6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9982" y="1524000"/>
            <a:ext cx="809203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698C-BCD6-4C59-B88A-47C32624C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face is real?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EC4C2-33BD-47C7-99B7-680BEF32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1417638"/>
            <a:ext cx="8382002" cy="48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AA5261-2A34-4566-8BD9-9F66CF7F0378}"/>
              </a:ext>
            </a:extLst>
          </p:cNvPr>
          <p:cNvSpPr txBox="1"/>
          <p:nvPr/>
        </p:nvSpPr>
        <p:spPr>
          <a:xfrm>
            <a:off x="3048000" y="61238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j-lt"/>
                <a:hlinkClick r:id="rId3"/>
              </a:rPr>
              <a:t>https://www.whichfaceisreal.com/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8556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F8F8D-0B7B-FBD7-D1F2-EF7B6205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synthesis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CA02AA-FDDA-6C97-9A4E-ABAE55260481}"/>
              </a:ext>
            </a:extLst>
          </p:cNvPr>
          <p:cNvGrpSpPr/>
          <p:nvPr/>
        </p:nvGrpSpPr>
        <p:grpSpPr>
          <a:xfrm>
            <a:off x="1510748" y="1412668"/>
            <a:ext cx="4267200" cy="4851975"/>
            <a:chOff x="2209800" y="1417638"/>
            <a:chExt cx="4267200" cy="4851975"/>
          </a:xfrm>
        </p:grpSpPr>
        <p:pic>
          <p:nvPicPr>
            <p:cNvPr id="5122" name="Picture 2" descr="unknown">
              <a:extLst>
                <a:ext uri="{FF2B5EF4-FFF2-40B4-BE49-F238E27FC236}">
                  <a16:creationId xmlns:a16="http://schemas.microsoft.com/office/drawing/2014/main" id="{6DA430ED-9C98-D847-68CF-19C35A464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1417638"/>
              <a:ext cx="4267200" cy="42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F35D36-BA80-2214-BC30-4BC0BC056EC5}"/>
                </a:ext>
              </a:extLst>
            </p:cNvPr>
            <p:cNvSpPr txBox="1"/>
            <p:nvPr/>
          </p:nvSpPr>
          <p:spPr>
            <a:xfrm>
              <a:off x="2438400" y="5684838"/>
              <a:ext cx="381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  <a:latin typeface="+mj-lt"/>
                </a:rPr>
                <a:t>“An astronaut riding a horse in a photorealistic style” – DALL-E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4704E5-0C9E-595F-0611-1424B339FAE0}"/>
              </a:ext>
            </a:extLst>
          </p:cNvPr>
          <p:cNvGrpSpPr/>
          <p:nvPr/>
        </p:nvGrpSpPr>
        <p:grpSpPr>
          <a:xfrm>
            <a:off x="6006548" y="1412668"/>
            <a:ext cx="4724396" cy="4869467"/>
            <a:chOff x="5943604" y="1417638"/>
            <a:chExt cx="4724396" cy="486946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B86F651-8158-DA1A-9A4D-78BC91D15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2" y="1417638"/>
              <a:ext cx="4267200" cy="42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6925B9-9F0F-6642-4937-60382B7213D7}"/>
                </a:ext>
              </a:extLst>
            </p:cNvPr>
            <p:cNvSpPr txBox="1"/>
            <p:nvPr/>
          </p:nvSpPr>
          <p:spPr>
            <a:xfrm>
              <a:off x="5943604" y="5702330"/>
              <a:ext cx="4724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0">
                  <a:solidFill>
                    <a:schemeClr val="tx1"/>
                  </a:solidFill>
                  <a:latin typeface="+mj-lt"/>
                </a:defRPr>
              </a:lvl1pPr>
            </a:lstStyle>
            <a:p>
              <a:r>
                <a:rPr lang="en-US" dirty="0"/>
                <a:t>“A photo of a Corgi dog riding a bike in Times Square. It is wearing sunglasses and a beach hat” – Imagen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01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Sports</a:t>
            </a:r>
          </a:p>
        </p:txBody>
      </p:sp>
      <p:pic>
        <p:nvPicPr>
          <p:cNvPr id="910340" name="Picture 4" descr="first-down-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981200"/>
            <a:ext cx="3810000" cy="2857500"/>
          </a:xfrm>
          <a:prstGeom prst="rect">
            <a:avLst/>
          </a:prstGeom>
          <a:noFill/>
        </p:spPr>
      </p:pic>
      <p:sp>
        <p:nvSpPr>
          <p:cNvPr id="910341" name="Text Box 5"/>
          <p:cNvSpPr txBox="1">
            <a:spLocks noChangeArrowheads="1"/>
          </p:cNvSpPr>
          <p:nvPr/>
        </p:nvSpPr>
        <p:spPr bwMode="auto">
          <a:xfrm>
            <a:off x="1789445" y="4924426"/>
            <a:ext cx="42645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Sportvision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first down line</a:t>
            </a:r>
          </a:p>
          <a:p>
            <a:pPr>
              <a:spcBef>
                <a:spcPct val="0"/>
              </a:spcBef>
            </a:pPr>
            <a:r>
              <a:rPr lang="en-US" sz="1800" b="0" dirty="0">
                <a:solidFill>
                  <a:schemeClr val="tx1"/>
                </a:solidFill>
                <a:latin typeface="+mn-lt"/>
                <a:hlinkClick r:id="rId4"/>
              </a:rPr>
              <a:t>Explanation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on www.howstuffworks.com</a:t>
            </a:r>
          </a:p>
        </p:txBody>
      </p:sp>
      <p:sp>
        <p:nvSpPr>
          <p:cNvPr id="910342" name="Text Box 6"/>
          <p:cNvSpPr txBox="1">
            <a:spLocks noChangeArrowheads="1"/>
          </p:cNvSpPr>
          <p:nvPr/>
        </p:nvSpPr>
        <p:spPr bwMode="auto">
          <a:xfrm>
            <a:off x="9250671" y="6434139"/>
            <a:ext cx="1275734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Source: S. Seitz</a:t>
            </a:r>
          </a:p>
        </p:txBody>
      </p:sp>
      <p:pic>
        <p:nvPicPr>
          <p:cNvPr id="983044" name="Picture 4" descr="http://www.halobattleguide.com/images/blog/writing/arbook/OlympicA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36" y="1831542"/>
            <a:ext cx="4112354" cy="315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cars</a:t>
            </a:r>
          </a:p>
        </p:txBody>
      </p:sp>
      <p:sp>
        <p:nvSpPr>
          <p:cNvPr id="9123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105400"/>
            <a:ext cx="5334000" cy="16319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Mobileye</a:t>
            </a:r>
            <a:endParaRPr lang="en-US" dirty="0"/>
          </a:p>
          <a:p>
            <a:r>
              <a:rPr lang="en-US" dirty="0"/>
              <a:t>Tesla Autopilot</a:t>
            </a:r>
          </a:p>
          <a:p>
            <a:r>
              <a:rPr lang="en-US" dirty="0"/>
              <a:t>Safety features in many cars</a:t>
            </a:r>
          </a:p>
        </p:txBody>
      </p:sp>
      <p:pic>
        <p:nvPicPr>
          <p:cNvPr id="912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417638"/>
            <a:ext cx="77819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Self-driving cars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88DEE2-4DC4-444A-AAE9-3A911CB5C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Image result for waymo">
            <a:extLst>
              <a:ext uri="{FF2B5EF4-FFF2-40B4-BE49-F238E27FC236}">
                <a16:creationId xmlns:a16="http://schemas.microsoft.com/office/drawing/2014/main" id="{24F41B59-02FB-4593-AD5E-E943A128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5C4BD6A-C06A-421B-A285-A5AFDAD410D3}"/>
              </a:ext>
            </a:extLst>
          </p:cNvPr>
          <p:cNvSpPr txBox="1">
            <a:spLocks noChangeArrowheads="1"/>
          </p:cNvSpPr>
          <p:nvPr/>
        </p:nvSpPr>
        <p:spPr>
          <a:xfrm>
            <a:off x="4419600" y="6096000"/>
            <a:ext cx="3352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b="0"/>
              <a:t>Waymo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6810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14F2-FC41-4238-A120-F799FEA9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a single image</a:t>
            </a:r>
          </a:p>
        </p:txBody>
      </p:sp>
      <p:pic>
        <p:nvPicPr>
          <p:cNvPr id="4" name="Picture 3" descr="https://lh3.googleusercontent.com/P4oDv1MKYoV60Dy236EC9xgG2sXWdvvv2aXRRRN1awWWCRIwUI-8Jhb_ONNWg-etdhX4KRpvtz88RiUQSoAYPITx1bV11-l8oYIXYrXcaJ34NhEIUx7JqxYe82GUDzgpC97A5bZ9ZM0">
            <a:extLst>
              <a:ext uri="{FF2B5EF4-FFF2-40B4-BE49-F238E27FC236}">
                <a16:creationId xmlns:a16="http://schemas.microsoft.com/office/drawing/2014/main" id="{D5D3BBEE-FD4E-484B-9C65-9B311B3F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00221"/>
            <a:ext cx="8492530" cy="222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4.googleusercontent.com/AKAChmmNloTtwy_XI7wSukI7pJPhbemffLEAl4JNSKF0RdcJ55Q-p9lwH2wD5Kv_ipuocqRFx9t-uEVVLifwF2DXWPvZEZuyzHSwLPxxyTDV4d4o5gXZFX8BZlUiF3NRviBghFuFW1E">
            <a:extLst>
              <a:ext uri="{FF2B5EF4-FFF2-40B4-BE49-F238E27FC236}">
                <a16:creationId xmlns:a16="http://schemas.microsoft.com/office/drawing/2014/main" id="{BF61A0F3-A1DD-476D-A914-D3D9FB32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8620130" cy="239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82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Robotics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54692" y="1219201"/>
            <a:ext cx="3712904" cy="3193993"/>
            <a:chOff x="838200" y="2352174"/>
            <a:chExt cx="3787437" cy="3258108"/>
          </a:xfrm>
        </p:grpSpPr>
        <p:sp>
          <p:nvSpPr>
            <p:cNvPr id="918536" name="Rectangle 8"/>
            <p:cNvSpPr>
              <a:spLocks noChangeArrowheads="1"/>
            </p:cNvSpPr>
            <p:nvPr/>
          </p:nvSpPr>
          <p:spPr bwMode="auto">
            <a:xfrm>
              <a:off x="1078277" y="5076559"/>
              <a:ext cx="3178401" cy="533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0" dirty="0">
                  <a:solidFill>
                    <a:schemeClr val="tx1"/>
                  </a:solidFill>
                  <a:latin typeface="+mn-lt"/>
                </a:rPr>
                <a:t>NASA’s Mars Curiosity Rover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b="0" dirty="0">
                  <a:solidFill>
                    <a:schemeClr val="tx1"/>
                  </a:solidFill>
                  <a:latin typeface="+mn-lt"/>
                  <a:hlinkClick r:id="rId3"/>
                </a:rPr>
                <a:t>https://en.wikipedia.org/wiki/Curiosity_(rover)</a:t>
              </a:r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986114" name="Picture 2" descr="File:Mars Science Laboratory Curiosity rover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80"/>
            <a:stretch/>
          </p:blipFill>
          <p:spPr bwMode="auto">
            <a:xfrm>
              <a:off x="838200" y="2352174"/>
              <a:ext cx="3787437" cy="2696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780343" y="1311389"/>
            <a:ext cx="4811458" cy="3056422"/>
            <a:chOff x="4206207" y="2177240"/>
            <a:chExt cx="5174583" cy="3287093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206207" y="4901625"/>
              <a:ext cx="5174583" cy="562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0" dirty="0">
                  <a:solidFill>
                    <a:schemeClr val="tx1"/>
                  </a:solidFill>
                  <a:latin typeface="+mn-lt"/>
                </a:rPr>
                <a:t>Amazon Picking Challenge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b="0" dirty="0">
                  <a:solidFill>
                    <a:schemeClr val="tx1"/>
                  </a:solidFill>
                  <a:latin typeface="+mn-lt"/>
                  <a:hlinkClick r:id="rId5"/>
                </a:rPr>
                <a:t>http://www.robocup2016.org/en/events/amazon-picking-challenge/</a:t>
              </a:r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r="9381"/>
            <a:stretch/>
          </p:blipFill>
          <p:spPr>
            <a:xfrm>
              <a:off x="4545686" y="2177240"/>
              <a:ext cx="4343399" cy="2696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675020" y="4683390"/>
            <a:ext cx="4191000" cy="2174611"/>
            <a:chOff x="2400299" y="4724400"/>
            <a:chExt cx="4191000" cy="21746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t="25077" r="12500" b="7483"/>
            <a:stretch/>
          </p:blipFill>
          <p:spPr>
            <a:xfrm>
              <a:off x="2400299" y="4724400"/>
              <a:ext cx="4191000" cy="1836057"/>
            </a:xfrm>
            <a:prstGeom prst="rect">
              <a:avLst/>
            </a:prstGeom>
          </p:spPr>
        </p:pic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732506" y="6560457"/>
              <a:ext cx="16789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0" dirty="0">
                  <a:solidFill>
                    <a:schemeClr val="tx1"/>
                  </a:solidFill>
                  <a:latin typeface="+mn-lt"/>
                </a:rPr>
                <a:t>Amazon Prime Air</a:t>
              </a:r>
            </a:p>
          </p:txBody>
        </p:sp>
      </p:grpSp>
      <p:pic>
        <p:nvPicPr>
          <p:cNvPr id="983042" name="Picture 2" descr="Image result for amazon scout">
            <a:extLst>
              <a:ext uri="{FF2B5EF4-FFF2-40B4-BE49-F238E27FC236}">
                <a16:creationId xmlns:a16="http://schemas.microsoft.com/office/drawing/2014/main" id="{93D2BBE2-C906-423B-99C7-994F544A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72" y="4679873"/>
            <a:ext cx="3282028" cy="18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FA101404-B092-4075-9417-F8DA75F27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333" y="6499521"/>
            <a:ext cx="1369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Amazon Scout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Medical imaging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605D9D-5941-4506-BF9C-1609E5241FDA}"/>
              </a:ext>
            </a:extLst>
          </p:cNvPr>
          <p:cNvGrpSpPr/>
          <p:nvPr/>
        </p:nvGrpSpPr>
        <p:grpSpPr>
          <a:xfrm>
            <a:off x="838200" y="1728215"/>
            <a:ext cx="2091295" cy="2729110"/>
            <a:chOff x="457200" y="1616075"/>
            <a:chExt cx="3505200" cy="4574236"/>
          </a:xfrm>
        </p:grpSpPr>
        <p:pic>
          <p:nvPicPr>
            <p:cNvPr id="340996" name="Picture 4" descr="mybrain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" y="1616075"/>
              <a:ext cx="3505200" cy="3505200"/>
            </a:xfrm>
            <a:prstGeom prst="rect">
              <a:avLst/>
            </a:prstGeom>
            <a:noFill/>
          </p:spPr>
        </p:pic>
        <p:sp>
          <p:nvSpPr>
            <p:cNvPr id="340999" name="Rectangle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932078" y="5210175"/>
              <a:ext cx="2496923" cy="980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0" dirty="0">
                  <a:solidFill>
                    <a:srgbClr val="000000"/>
                  </a:solidFill>
                  <a:latin typeface="+mj-lt"/>
                </a:rPr>
                <a:t>3D imaging (MRI, CT)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9F24D-023F-439D-9C0A-316CC0F0BBE1}"/>
              </a:ext>
            </a:extLst>
          </p:cNvPr>
          <p:cNvGrpSpPr/>
          <p:nvPr/>
        </p:nvGrpSpPr>
        <p:grpSpPr>
          <a:xfrm>
            <a:off x="3352800" y="1728215"/>
            <a:ext cx="8374284" cy="2898707"/>
            <a:chOff x="1908858" y="3796316"/>
            <a:chExt cx="8374284" cy="2898707"/>
          </a:xfrm>
        </p:grpSpPr>
        <p:pic>
          <p:nvPicPr>
            <p:cNvPr id="984066" name="Picture 2" descr="Figure 1">
              <a:extLst>
                <a:ext uri="{FF2B5EF4-FFF2-40B4-BE49-F238E27FC236}">
                  <a16:creationId xmlns:a16="http://schemas.microsoft.com/office/drawing/2014/main" id="{96A4A93F-1AED-44ED-AF3A-FECB8138A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858" y="3796316"/>
              <a:ext cx="8374284" cy="22840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4FC63E-B886-4FD6-91AD-951193FB14A9}"/>
                </a:ext>
              </a:extLst>
            </p:cNvPr>
            <p:cNvSpPr/>
            <p:nvPr/>
          </p:nvSpPr>
          <p:spPr>
            <a:xfrm>
              <a:off x="2697004" y="6110248"/>
              <a:ext cx="675565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0" dirty="0">
                  <a:solidFill>
                    <a:srgbClr val="000000"/>
                  </a:solidFill>
                  <a:latin typeface="+mj-lt"/>
                </a:rPr>
                <a:t>Skin cancer classification with deep learning </a:t>
              </a:r>
              <a:r>
                <a:rPr lang="en-US" sz="1600" b="0" dirty="0">
                  <a:solidFill>
                    <a:srgbClr val="000000"/>
                  </a:solidFill>
                  <a:latin typeface="+mj-lt"/>
                  <a:hlinkClick r:id="rId8"/>
                </a:rPr>
                <a:t>https://cs.stanford.edu/people/esteva/nature/</a:t>
              </a:r>
              <a:endParaRPr lang="en-US" sz="1600" b="0" dirty="0">
                <a:solidFill>
                  <a:srgbClr val="000000"/>
                </a:solidFill>
                <a:latin typeface="+mj-lt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Screen Shot 2015-04-23 at 5.52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16205" r="6075" b="1205"/>
          <a:stretch>
            <a:fillRect/>
          </a:stretch>
        </p:blipFill>
        <p:spPr bwMode="auto">
          <a:xfrm>
            <a:off x="1447800" y="685800"/>
            <a:ext cx="9013825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07359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&amp; Augmented Reality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4600" y="1061283"/>
            <a:ext cx="2895600" cy="2838510"/>
            <a:chOff x="609600" y="1371600"/>
            <a:chExt cx="2895600" cy="2838510"/>
          </a:xfrm>
        </p:grpSpPr>
        <p:pic>
          <p:nvPicPr>
            <p:cNvPr id="1000450" name="Picture 2" descr="http://onlinecmag.com/wp-content/uploads/2016/11/dsky.co_.jpg?x5957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71600"/>
              <a:ext cx="2895600" cy="2326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951665" y="3810000"/>
              <a:ext cx="21959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6DoF head tracking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67400" y="1608423"/>
            <a:ext cx="3358858" cy="2290822"/>
            <a:chOff x="3352800" y="1600200"/>
            <a:chExt cx="3358858" cy="2290822"/>
          </a:xfrm>
        </p:grpSpPr>
        <p:pic>
          <p:nvPicPr>
            <p:cNvPr id="1000452" name="Picture 4" descr="http://media.gizmodo.co.uk/wp-content/uploads/2015/07/oculus-rift-final-620x34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600200"/>
              <a:ext cx="3358858" cy="189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84957" y="3490912"/>
              <a:ext cx="243964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Hand &amp; body tracking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56230" y="4267200"/>
            <a:ext cx="3197371" cy="2377708"/>
            <a:chOff x="5032229" y="4219441"/>
            <a:chExt cx="3197371" cy="23777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2229" y="4219441"/>
              <a:ext cx="3197371" cy="1945254"/>
            </a:xfrm>
            <a:prstGeom prst="rect">
              <a:avLst/>
            </a:prstGeom>
          </p:spPr>
        </p:pic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417410" y="6197039"/>
              <a:ext cx="24270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3D-360 video capture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4226369"/>
            <a:ext cx="3674986" cy="1993213"/>
          </a:xfrm>
          <a:prstGeom prst="rect">
            <a:avLst/>
          </a:prstGeom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776398" y="6229449"/>
            <a:ext cx="26941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3D scene understanding</a:t>
            </a:r>
          </a:p>
        </p:txBody>
      </p:sp>
    </p:spTree>
    <p:extLst>
      <p:ext uri="{BB962C8B-B14F-4D97-AF65-F5344CB8AC3E}">
        <p14:creationId xmlns:p14="http://schemas.microsoft.com/office/powerpoint/2010/main" val="8906496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the art</a:t>
            </a:r>
          </a:p>
        </p:txBody>
      </p:sp>
      <p:sp>
        <p:nvSpPr>
          <p:cNvPr id="82739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371600"/>
            <a:ext cx="10668000" cy="5257800"/>
          </a:xfrm>
        </p:spPr>
        <p:txBody>
          <a:bodyPr>
            <a:normAutofit/>
          </a:bodyPr>
          <a:lstStyle/>
          <a:p>
            <a:r>
              <a:rPr lang="en-US" sz="2800" dirty="0"/>
              <a:t>You just saw many examples of current systems.</a:t>
            </a:r>
          </a:p>
          <a:p>
            <a:pPr lvl="1"/>
            <a:r>
              <a:rPr lang="en-US" sz="2400" dirty="0"/>
              <a:t>Many of these are less than 5 years old</a:t>
            </a:r>
          </a:p>
          <a:p>
            <a:pPr lvl="1"/>
            <a:endParaRPr lang="en-US" sz="1600" dirty="0"/>
          </a:p>
          <a:p>
            <a:r>
              <a:rPr lang="en-US" sz="2800" dirty="0"/>
              <a:t>Computer vision is an active research area, and rapidly changing</a:t>
            </a:r>
            <a:endParaRPr lang="en-US" sz="2400" dirty="0"/>
          </a:p>
          <a:p>
            <a:pPr lvl="1"/>
            <a:r>
              <a:rPr lang="en-US" sz="2400" dirty="0"/>
              <a:t>Many new apps in the next 5 years</a:t>
            </a:r>
          </a:p>
          <a:p>
            <a:pPr lvl="1"/>
            <a:r>
              <a:rPr lang="en-US" sz="2400" dirty="0"/>
              <a:t>Deep learning powering many modern applications</a:t>
            </a:r>
          </a:p>
          <a:p>
            <a:pPr lvl="1"/>
            <a:endParaRPr lang="en-US" sz="1400" dirty="0"/>
          </a:p>
          <a:p>
            <a:r>
              <a:rPr lang="en-US" sz="2800" dirty="0"/>
              <a:t>Many startups across a dizzying array of areas</a:t>
            </a:r>
          </a:p>
          <a:p>
            <a:pPr lvl="1"/>
            <a:r>
              <a:rPr lang="en-US" sz="2400" dirty="0"/>
              <a:t>Deep learning, robotics, autonomous vehicles, medical imaging, construction, inspection, VR/AR,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524000"/>
            <a:ext cx="19431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computer vision difficult?</a:t>
            </a:r>
          </a:p>
        </p:txBody>
      </p:sp>
      <p:pic>
        <p:nvPicPr>
          <p:cNvPr id="1099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286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97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1" y="1447800"/>
            <a:ext cx="204395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08262" y="3821668"/>
            <a:ext cx="20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Viewpoint variation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1" y="6248400"/>
            <a:ext cx="13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Illumination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2823" y="6107668"/>
            <a:ext cx="66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Scale</a:t>
            </a:r>
          </a:p>
        </p:txBody>
      </p:sp>
      <p:pic>
        <p:nvPicPr>
          <p:cNvPr id="10762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343400"/>
            <a:ext cx="19680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62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572001"/>
            <a:ext cx="1981200" cy="130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62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4800601"/>
            <a:ext cx="1981200" cy="130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outdoor, person, young, boy&#10;&#10;Description automatically generated">
            <a:extLst>
              <a:ext uri="{FF2B5EF4-FFF2-40B4-BE49-F238E27FC236}">
                <a16:creationId xmlns:a16="http://schemas.microsoft.com/office/drawing/2014/main" id="{6130EBEC-3807-4F1F-A322-5BEABAE9E1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2" y="1371600"/>
            <a:ext cx="3147848" cy="4718820"/>
          </a:xfrm>
          <a:prstGeom prst="rect">
            <a:avLst/>
          </a:prstGeom>
        </p:spPr>
      </p:pic>
      <p:sp>
        <p:nvSpPr>
          <p:cNvPr id="4" name="Rectangle 3">
            <a:hlinkClick r:id="rId10"/>
            <a:extLst>
              <a:ext uri="{FF2B5EF4-FFF2-40B4-BE49-F238E27FC236}">
                <a16:creationId xmlns:a16="http://schemas.microsoft.com/office/drawing/2014/main" id="{AED27E65-B332-4F44-9491-5D6B60797FEA}"/>
              </a:ext>
            </a:extLst>
          </p:cNvPr>
          <p:cNvSpPr/>
          <p:nvPr/>
        </p:nvSpPr>
        <p:spPr>
          <a:xfrm>
            <a:off x="7898695" y="5803686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Credit: Flickr user </a:t>
            </a:r>
            <a:r>
              <a:rPr lang="en-US" b="0" dirty="0" err="1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michaelpaul</a:t>
            </a:r>
            <a:endParaRPr lang="en-US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difficult?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1200" y="1295401"/>
            <a:ext cx="4038600" cy="2366367"/>
            <a:chOff x="304800" y="1600200"/>
            <a:chExt cx="4876800" cy="2857500"/>
          </a:xfrm>
        </p:grpSpPr>
        <p:pic>
          <p:nvPicPr>
            <p:cNvPr id="110080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1676400"/>
              <a:ext cx="2286000" cy="14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0080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27432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0080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5600" y="16002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2976572" y="3745468"/>
            <a:ext cx="215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+mj-lt"/>
              </a:rPr>
              <a:t>Intra-class variation</a:t>
            </a:r>
          </a:p>
        </p:txBody>
      </p:sp>
      <p:pic>
        <p:nvPicPr>
          <p:cNvPr id="11008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191000"/>
            <a:ext cx="2781300" cy="22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916707" y="6424043"/>
            <a:ext cx="210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+mj-lt"/>
              </a:rPr>
              <a:t>Background clutter</a:t>
            </a:r>
          </a:p>
        </p:txBody>
      </p:sp>
      <p:pic>
        <p:nvPicPr>
          <p:cNvPr id="14" name="Picture 6" descr="bird_head_motion_bl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524000"/>
            <a:ext cx="2667000" cy="1741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909828" y="3352800"/>
            <a:ext cx="305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+mj-lt"/>
              </a:rPr>
              <a:t>Motion (Source: S. Lazebnik)</a:t>
            </a:r>
          </a:p>
        </p:txBody>
      </p:sp>
      <p:pic>
        <p:nvPicPr>
          <p:cNvPr id="107417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1148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855552" y="6336268"/>
            <a:ext cx="117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+mj-lt"/>
              </a:rPr>
              <a:t>Occlusion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491" name="Group 19"/>
          <p:cNvGrpSpPr>
            <a:grpSpLocks/>
          </p:cNvGrpSpPr>
          <p:nvPr/>
        </p:nvGrpSpPr>
        <p:grpSpPr bwMode="auto">
          <a:xfrm>
            <a:off x="2057400" y="762000"/>
            <a:ext cx="5715000" cy="5715000"/>
            <a:chOff x="1776" y="480"/>
            <a:chExt cx="3600" cy="3600"/>
          </a:xfrm>
        </p:grpSpPr>
        <p:graphicFrame>
          <p:nvGraphicFramePr>
            <p:cNvPr id="745475" name="Object 3"/>
            <p:cNvGraphicFramePr>
              <a:graphicFrameLocks noChangeAspect="1"/>
            </p:cNvGraphicFramePr>
            <p:nvPr/>
          </p:nvGraphicFramePr>
          <p:xfrm>
            <a:off x="1776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3" imgW="3251160" imgH="3251160" progId="">
                    <p:embed/>
                  </p:oleObj>
                </mc:Choice>
                <mc:Fallback>
                  <p:oleObj name="Image File" r:id="rId3" imgW="3251160" imgH="325116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5476" name="Object 4"/>
            <p:cNvGraphicFramePr>
              <a:graphicFrameLocks noChangeAspect="1"/>
            </p:cNvGraphicFramePr>
            <p:nvPr/>
          </p:nvGraphicFramePr>
          <p:xfrm>
            <a:off x="1776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5" imgW="3251160" imgH="3251160" progId="">
                    <p:embed/>
                  </p:oleObj>
                </mc:Choice>
                <mc:Fallback>
                  <p:oleObj name="Image File" r:id="rId5" imgW="3251160" imgH="325116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5477" name="Object 5"/>
            <p:cNvGraphicFramePr>
              <a:graphicFrameLocks noChangeAspect="1"/>
            </p:cNvGraphicFramePr>
            <p:nvPr/>
          </p:nvGraphicFramePr>
          <p:xfrm>
            <a:off x="3648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7" imgW="3250794" imgH="3250794" progId="">
                    <p:embed/>
                  </p:oleObj>
                </mc:Choice>
                <mc:Fallback>
                  <p:oleObj name="Image" r:id="rId7" imgW="3250794" imgH="3250794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5478" name="Object 6"/>
            <p:cNvGraphicFramePr>
              <a:graphicFrameLocks noChangeAspect="1"/>
            </p:cNvGraphicFramePr>
            <p:nvPr/>
          </p:nvGraphicFramePr>
          <p:xfrm>
            <a:off x="3648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9" imgW="3250794" imgH="3250794" progId="">
                    <p:embed/>
                  </p:oleObj>
                </mc:Choice>
                <mc:Fallback>
                  <p:oleObj name="Image" r:id="rId9" imgW="3250794" imgH="3250794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45492" name="Group 20"/>
          <p:cNvGrpSpPr>
            <a:grpSpLocks/>
          </p:cNvGrpSpPr>
          <p:nvPr/>
        </p:nvGrpSpPr>
        <p:grpSpPr bwMode="auto">
          <a:xfrm>
            <a:off x="2209800" y="1219200"/>
            <a:ext cx="4495800" cy="5257800"/>
            <a:chOff x="1872" y="768"/>
            <a:chExt cx="2832" cy="3312"/>
          </a:xfrm>
        </p:grpSpPr>
        <p:sp>
          <p:nvSpPr>
            <p:cNvPr id="745479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0" name="Oval 8"/>
            <p:cNvSpPr>
              <a:spLocks noChangeArrowheads="1"/>
            </p:cNvSpPr>
            <p:nvPr/>
          </p:nvSpPr>
          <p:spPr bwMode="auto">
            <a:xfrm>
              <a:off x="2688" y="1632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1" name="Oval 9"/>
            <p:cNvSpPr>
              <a:spLocks noChangeArrowheads="1"/>
            </p:cNvSpPr>
            <p:nvPr/>
          </p:nvSpPr>
          <p:spPr bwMode="auto">
            <a:xfrm>
              <a:off x="3888" y="768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2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3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4" name="Oval 12"/>
            <p:cNvSpPr>
              <a:spLocks noChangeArrowheads="1"/>
            </p:cNvSpPr>
            <p:nvPr/>
          </p:nvSpPr>
          <p:spPr bwMode="auto">
            <a:xfrm>
              <a:off x="2736" y="297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5" name="Oval 13"/>
            <p:cNvSpPr>
              <a:spLocks noChangeArrowheads="1"/>
            </p:cNvSpPr>
            <p:nvPr/>
          </p:nvSpPr>
          <p:spPr bwMode="auto">
            <a:xfrm>
              <a:off x="3792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6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745487" name="Object 15"/>
          <p:cNvGraphicFramePr>
            <a:graphicFrameLocks noChangeAspect="1"/>
          </p:cNvGraphicFramePr>
          <p:nvPr/>
        </p:nvGraphicFramePr>
        <p:xfrm>
          <a:off x="8763000" y="3200401"/>
          <a:ext cx="7572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File" r:id="rId11" imgW="3251160" imgH="3251160" progId="">
                  <p:embed/>
                </p:oleObj>
              </mc:Choice>
              <mc:Fallback>
                <p:oleObj name="Image File" r:id="rId11" imgW="3251160" imgH="32511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8763000" y="3200401"/>
                        <a:ext cx="75723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5488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136192"/>
            <a:ext cx="8229600" cy="563563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/>
              <a:t>Challenges:  local ambiguity</a:t>
            </a:r>
          </a:p>
        </p:txBody>
      </p:sp>
      <p:sp>
        <p:nvSpPr>
          <p:cNvPr id="745490" name="Text Box 18"/>
          <p:cNvSpPr txBox="1">
            <a:spLocks noChangeArrowheads="1"/>
          </p:cNvSpPr>
          <p:nvPr/>
        </p:nvSpPr>
        <p:spPr bwMode="auto">
          <a:xfrm>
            <a:off x="7777164" y="6575425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>
                <a:solidFill>
                  <a:schemeClr val="tx1"/>
                </a:solidFill>
                <a:latin typeface="+mj-lt"/>
                <a:cs typeface="Arial" charset="0"/>
              </a:rPr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10515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But there are lots of visual cues we can use…</a:t>
            </a:r>
          </a:p>
        </p:txBody>
      </p:sp>
      <p:pic>
        <p:nvPicPr>
          <p:cNvPr id="789514" name="Picture 10" descr="brunei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2209800" y="876962"/>
            <a:ext cx="7820152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991600" y="6458502"/>
            <a:ext cx="1648208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Lazebnik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4299"/>
            <a:ext cx="8229600" cy="1143000"/>
          </a:xfrm>
        </p:spPr>
        <p:txBody>
          <a:bodyPr/>
          <a:lstStyle/>
          <a:p>
            <a:r>
              <a:rPr lang="en-US" dirty="0"/>
              <a:t>Bottom line</a:t>
            </a:r>
          </a:p>
        </p:txBody>
      </p:sp>
      <p:sp>
        <p:nvSpPr>
          <p:cNvPr id="8151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11049000" cy="5257800"/>
          </a:xfrm>
        </p:spPr>
        <p:txBody>
          <a:bodyPr>
            <a:normAutofit/>
          </a:bodyPr>
          <a:lstStyle/>
          <a:p>
            <a:r>
              <a:rPr lang="en-US" dirty="0"/>
              <a:t>Perception is an inherently ambiguous problem</a:t>
            </a:r>
          </a:p>
          <a:p>
            <a:pPr lvl="1"/>
            <a:r>
              <a:rPr lang="en-US" dirty="0"/>
              <a:t>Many different 3D scenes could have given rise to a given 2D image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pPr lvl="1"/>
            <a:r>
              <a:rPr lang="en-US" dirty="0"/>
              <a:t>We often must use prior knowledge about the world’s structure</a:t>
            </a:r>
          </a:p>
        </p:txBody>
      </p:sp>
      <p:sp>
        <p:nvSpPr>
          <p:cNvPr id="815112" name="Rectangle 8"/>
          <p:cNvSpPr>
            <a:spLocks noChangeArrowheads="1"/>
          </p:cNvSpPr>
          <p:nvPr/>
        </p:nvSpPr>
        <p:spPr bwMode="auto">
          <a:xfrm>
            <a:off x="8778875" y="6583364"/>
            <a:ext cx="1866900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Image source: F. Durand</a:t>
            </a:r>
          </a:p>
        </p:txBody>
      </p:sp>
      <p:pic>
        <p:nvPicPr>
          <p:cNvPr id="1105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667000"/>
            <a:ext cx="4572000" cy="301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D0FF0-4370-4091-ABE8-161F77359353}"/>
              </a:ext>
            </a:extLst>
          </p:cNvPr>
          <p:cNvSpPr txBox="1"/>
          <p:nvPr/>
        </p:nvSpPr>
        <p:spPr>
          <a:xfrm>
            <a:off x="3657600" y="5681507"/>
            <a:ext cx="4631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+mj-lt"/>
              </a:rPr>
              <a:t>Artist Julian </a:t>
            </a:r>
            <a:r>
              <a:rPr lang="en-US" sz="1600" b="0" dirty="0" err="1">
                <a:solidFill>
                  <a:schemeClr val="tx1"/>
                </a:solidFill>
                <a:latin typeface="+mj-lt"/>
              </a:rPr>
              <a:t>Beever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 with his anamorphic Coke bottle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B621-48C7-4D4C-9F9A-9D6091EC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scenes from tourist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2A26B-D43F-4385-8985-8A5D7C563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ong_wander_coeur_br500">
            <a:hlinkClick r:id="" action="ppaction://media"/>
            <a:extLst>
              <a:ext uri="{FF2B5EF4-FFF2-40B4-BE49-F238E27FC236}">
                <a16:creationId xmlns:a16="http://schemas.microsoft.com/office/drawing/2014/main" id="{1451AFF0-33D0-445A-A4A0-C8DF260397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0909" y="1536632"/>
            <a:ext cx="3184639" cy="2388479"/>
          </a:xfrm>
          <a:prstGeom prst="rect">
            <a:avLst/>
          </a:prstGeom>
        </p:spPr>
      </p:pic>
      <p:pic>
        <p:nvPicPr>
          <p:cNvPr id="5" name="long_wander_navona_br500">
            <a:hlinkClick r:id="" action="ppaction://media"/>
            <a:extLst>
              <a:ext uri="{FF2B5EF4-FFF2-40B4-BE49-F238E27FC236}">
                <a16:creationId xmlns:a16="http://schemas.microsoft.com/office/drawing/2014/main" id="{C36DA8F2-567E-4917-9E78-6792C45911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79301" y="4051819"/>
            <a:ext cx="3385460" cy="2539095"/>
          </a:xfrm>
          <a:prstGeom prst="rect">
            <a:avLst/>
          </a:prstGeom>
        </p:spPr>
      </p:pic>
      <p:pic>
        <p:nvPicPr>
          <p:cNvPr id="6" name="long_wander_trevi_br500">
            <a:hlinkClick r:id="" action="ppaction://media"/>
            <a:extLst>
              <a:ext uri="{FF2B5EF4-FFF2-40B4-BE49-F238E27FC236}">
                <a16:creationId xmlns:a16="http://schemas.microsoft.com/office/drawing/2014/main" id="{BA17293A-BA04-4384-8D05-D3CBEC1BF78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708" y="1543759"/>
            <a:ext cx="3184638" cy="2388478"/>
          </a:xfrm>
          <a:prstGeom prst="rect">
            <a:avLst/>
          </a:prstGeom>
        </p:spPr>
      </p:pic>
      <p:pic>
        <p:nvPicPr>
          <p:cNvPr id="7" name="long_wander_pantheon_br500">
            <a:hlinkClick r:id="" action="ppaction://media"/>
            <a:extLst>
              <a:ext uri="{FF2B5EF4-FFF2-40B4-BE49-F238E27FC236}">
                <a16:creationId xmlns:a16="http://schemas.microsoft.com/office/drawing/2014/main" id="{FF3278B9-1147-4583-8534-30D0B458B8B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27239" y="4051819"/>
            <a:ext cx="3385460" cy="2539095"/>
          </a:xfrm>
          <a:prstGeom prst="rect">
            <a:avLst/>
          </a:prstGeom>
        </p:spPr>
      </p:pic>
      <p:pic>
        <p:nvPicPr>
          <p:cNvPr id="8" name="long_wander_rock_br500">
            <a:hlinkClick r:id="" action="ppaction://media"/>
            <a:extLst>
              <a:ext uri="{FF2B5EF4-FFF2-40B4-BE49-F238E27FC236}">
                <a16:creationId xmlns:a16="http://schemas.microsoft.com/office/drawing/2014/main" id="{DDA043E9-F37B-4FA9-81D7-F9DAC9B02FC1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67762" y="1543759"/>
            <a:ext cx="3184638" cy="23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0115" name="Picture 3" descr="Screen Shot 2015-01-21 at 11.55.15 AM.png"/>
          <p:cNvSpPr>
            <a:spLocks noChangeAspect="1"/>
          </p:cNvSpPr>
          <p:nvPr/>
        </p:nvSpPr>
        <p:spPr bwMode="auto">
          <a:xfrm>
            <a:off x="1524000" y="187326"/>
            <a:ext cx="9144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0116" name="Picture 1" descr="Screen Shot 2015-01-21 at 11.5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1"/>
            <a:ext cx="9144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5148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1139" name="Picture 3" descr="Screen Shot 2015-01-21 at 11.55.15 AM.png"/>
          <p:cNvSpPr>
            <a:spLocks noChangeAspect="1"/>
          </p:cNvSpPr>
          <p:nvPr/>
        </p:nvSpPr>
        <p:spPr bwMode="auto">
          <a:xfrm>
            <a:off x="1524000" y="187326"/>
            <a:ext cx="9144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1140" name="Picture 1" descr="Screen Shot 2015-01-21 at 11.5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r="29861" b="53574"/>
          <a:stretch>
            <a:fillRect/>
          </a:stretch>
        </p:blipFill>
        <p:spPr bwMode="auto">
          <a:xfrm>
            <a:off x="1905000" y="152400"/>
            <a:ext cx="80772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7207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63" name="Picture 1" descr="Screen Shot 2015-01-21 at 11.5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47131" r="29457"/>
          <a:stretch>
            <a:fillRect/>
          </a:stretch>
        </p:blipFill>
        <p:spPr bwMode="auto">
          <a:xfrm>
            <a:off x="2133600" y="1"/>
            <a:ext cx="71628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5874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CS5670</a:t>
            </a:r>
            <a:r>
              <a:rPr lang="en-US" dirty="0"/>
              <a:t>: Introduction to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Project-based course whose goal is to teach you the basics of computer vision – image processing, geometry, recognition – in a hands-on way</a:t>
            </a:r>
          </a:p>
        </p:txBody>
      </p:sp>
    </p:spTree>
    <p:extLst>
      <p:ext uri="{BB962C8B-B14F-4D97-AF65-F5344CB8AC3E}">
        <p14:creationId xmlns:p14="http://schemas.microsoft.com/office/powerpoint/2010/main" val="39150459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requirements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762000" y="1371601"/>
            <a:ext cx="10820400" cy="5105399"/>
          </a:xfrm>
        </p:spPr>
        <p:txBody>
          <a:bodyPr>
            <a:normAutofit/>
          </a:bodyPr>
          <a:lstStyle/>
          <a:p>
            <a:r>
              <a:rPr lang="en-US" dirty="0"/>
              <a:t>Prerequisites</a:t>
            </a:r>
          </a:p>
          <a:p>
            <a:pPr lvl="1"/>
            <a:r>
              <a:rPr lang="en-US" dirty="0"/>
              <a:t>Data structures</a:t>
            </a:r>
          </a:p>
          <a:p>
            <a:pPr lvl="1"/>
            <a:r>
              <a:rPr lang="en-US" dirty="0"/>
              <a:t>Good working knowledge of Python programming</a:t>
            </a:r>
          </a:p>
          <a:p>
            <a:pPr lvl="1"/>
            <a:r>
              <a:rPr lang="en-US" dirty="0"/>
              <a:t>Linear algebra</a:t>
            </a:r>
          </a:p>
          <a:p>
            <a:pPr lvl="1"/>
            <a:r>
              <a:rPr lang="en-US" dirty="0"/>
              <a:t>Vector calculus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Course does </a:t>
            </a:r>
            <a:r>
              <a:rPr lang="en-US" b="1" i="1" dirty="0"/>
              <a:t>not</a:t>
            </a:r>
            <a:r>
              <a:rPr lang="en-US" dirty="0"/>
              <a:t> assume prior imaging experience</a:t>
            </a:r>
          </a:p>
          <a:p>
            <a:pPr lvl="1"/>
            <a:r>
              <a:rPr lang="en-US" dirty="0"/>
              <a:t>computer vision, image processing, graphics, etc.</a:t>
            </a:r>
          </a:p>
          <a:p>
            <a:pPr marL="0" indent="0">
              <a:buNone/>
            </a:pPr>
            <a:endParaRPr lang="en-US" sz="26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8079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Course overview (tentative)</a:t>
            </a:r>
          </a:p>
        </p:txBody>
      </p:sp>
      <p:sp>
        <p:nvSpPr>
          <p:cNvPr id="785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371600"/>
            <a:ext cx="5715000" cy="5562600"/>
          </a:xfrm>
        </p:spPr>
        <p:txBody>
          <a:bodyPr>
            <a:normAutofit/>
          </a:bodyPr>
          <a:lstStyle/>
          <a:p>
            <a:pPr marL="609600" indent="-609600">
              <a:buAutoNum type="arabicPeriod"/>
            </a:pPr>
            <a:r>
              <a:rPr lang="en-US" dirty="0"/>
              <a:t>Low-level vision</a:t>
            </a:r>
          </a:p>
          <a:p>
            <a:pPr marL="1009650" lvl="1" indent="-609600"/>
            <a:r>
              <a:rPr lang="en-US" sz="2400" dirty="0"/>
              <a:t>image processing, edge detection, feature detection, cameras, image formation</a:t>
            </a:r>
          </a:p>
          <a:p>
            <a:pPr marL="609600" indent="-609600">
              <a:buFont typeface="Arial" pitchFamily="34" charset="0"/>
              <a:buAutoNum type="arabicPeriod"/>
            </a:pPr>
            <a:r>
              <a:rPr lang="en-US" dirty="0"/>
              <a:t>Geometry and algorithms</a:t>
            </a:r>
          </a:p>
          <a:p>
            <a:pPr marL="1009650" lvl="1" indent="-609600"/>
            <a:r>
              <a:rPr lang="en-US" sz="2400" dirty="0"/>
              <a:t>projective geometry, stereo, structure from motion, optimization</a:t>
            </a:r>
          </a:p>
          <a:p>
            <a:pPr marL="609600" indent="-609600">
              <a:buFont typeface="Arial" pitchFamily="34" charset="0"/>
              <a:buAutoNum type="arabicPeriod"/>
            </a:pPr>
            <a:r>
              <a:rPr lang="en-US" dirty="0"/>
              <a:t>Recognition</a:t>
            </a:r>
          </a:p>
          <a:p>
            <a:pPr marL="1009650" lvl="1" indent="-609600"/>
            <a:r>
              <a:rPr lang="en-US" sz="2400" dirty="0"/>
              <a:t>face detection / recognition, category recognition, segmentation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80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1600200" cy="100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0325" name="Picture 5" descr="C:\snavely\work\teaching\09Fa-CS6610\material\Epipolar_geometr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5666" y="3124200"/>
            <a:ext cx="1709134" cy="1052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0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648200"/>
            <a:ext cx="1600200" cy="106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11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Low-level vision</a:t>
            </a:r>
          </a:p>
        </p:txBody>
      </p:sp>
      <p:sp>
        <p:nvSpPr>
          <p:cNvPr id="678929" name="Rectangle 1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image processing and image formation</a:t>
            </a:r>
          </a:p>
        </p:txBody>
      </p:sp>
      <p:grpSp>
        <p:nvGrpSpPr>
          <p:cNvPr id="678931" name="Group 19"/>
          <p:cNvGrpSpPr>
            <a:grpSpLocks/>
          </p:cNvGrpSpPr>
          <p:nvPr/>
        </p:nvGrpSpPr>
        <p:grpSpPr bwMode="auto">
          <a:xfrm>
            <a:off x="2006600" y="2438400"/>
            <a:ext cx="4267200" cy="1397000"/>
            <a:chOff x="2880" y="1234"/>
            <a:chExt cx="2688" cy="880"/>
          </a:xfrm>
        </p:grpSpPr>
        <p:pic>
          <p:nvPicPr>
            <p:cNvPr id="67891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2" y="1378"/>
              <a:ext cx="248" cy="248"/>
            </a:xfrm>
            <a:prstGeom prst="rect">
              <a:avLst/>
            </a:prstGeom>
            <a:noFill/>
          </p:spPr>
        </p:pic>
        <p:pic>
          <p:nvPicPr>
            <p:cNvPr id="67891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0" y="1234"/>
              <a:ext cx="892" cy="613"/>
            </a:xfrm>
            <a:prstGeom prst="rect">
              <a:avLst/>
            </a:prstGeom>
            <a:noFill/>
          </p:spPr>
        </p:pic>
        <p:pic>
          <p:nvPicPr>
            <p:cNvPr id="67892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56" y="1234"/>
              <a:ext cx="912" cy="619"/>
            </a:xfrm>
            <a:prstGeom prst="rect">
              <a:avLst/>
            </a:prstGeom>
            <a:noFill/>
          </p:spPr>
        </p:pic>
        <p:sp>
          <p:nvSpPr>
            <p:cNvPr id="678925" name="Text Box 13"/>
            <p:cNvSpPr txBox="1">
              <a:spLocks noChangeArrowheads="1"/>
            </p:cNvSpPr>
            <p:nvPr/>
          </p:nvSpPr>
          <p:spPr bwMode="auto">
            <a:xfrm>
              <a:off x="3312" y="1881"/>
              <a:ext cx="1558" cy="23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  <a:latin typeface="+mn-lt"/>
                </a:rPr>
                <a:t>Filtering, edge detection</a:t>
              </a:r>
            </a:p>
          </p:txBody>
        </p:sp>
        <p:sp>
          <p:nvSpPr>
            <p:cNvPr id="678926" name="Text Box 14"/>
            <p:cNvSpPr txBox="1">
              <a:spLocks noChangeArrowheads="1"/>
            </p:cNvSpPr>
            <p:nvPr/>
          </p:nvSpPr>
          <p:spPr bwMode="auto">
            <a:xfrm>
              <a:off x="3792" y="1378"/>
              <a:ext cx="21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678927" name="Text Box 15"/>
            <p:cNvSpPr txBox="1">
              <a:spLocks noChangeArrowheads="1"/>
            </p:cNvSpPr>
            <p:nvPr/>
          </p:nvSpPr>
          <p:spPr bwMode="auto">
            <a:xfrm>
              <a:off x="4342" y="1330"/>
              <a:ext cx="26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=</a:t>
              </a:r>
            </a:p>
          </p:txBody>
        </p:sp>
      </p:grpSp>
      <p:grpSp>
        <p:nvGrpSpPr>
          <p:cNvPr id="678932" name="Group 20"/>
          <p:cNvGrpSpPr>
            <a:grpSpLocks/>
          </p:cNvGrpSpPr>
          <p:nvPr/>
        </p:nvGrpSpPr>
        <p:grpSpPr bwMode="auto">
          <a:xfrm>
            <a:off x="1905000" y="4160840"/>
            <a:ext cx="4267200" cy="2457450"/>
            <a:chOff x="1680" y="2669"/>
            <a:chExt cx="2688" cy="1548"/>
          </a:xfrm>
        </p:grpSpPr>
        <p:pic>
          <p:nvPicPr>
            <p:cNvPr id="678921" name="Picture 9" descr="Sunflowers2_circl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72" y="2669"/>
              <a:ext cx="1296" cy="129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892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2669"/>
              <a:ext cx="1281" cy="13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678928" name="Text Box 16"/>
            <p:cNvSpPr txBox="1">
              <a:spLocks noChangeArrowheads="1"/>
            </p:cNvSpPr>
            <p:nvPr/>
          </p:nvSpPr>
          <p:spPr bwMode="auto">
            <a:xfrm>
              <a:off x="2418" y="3984"/>
              <a:ext cx="1198" cy="23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  <a:latin typeface="+mn-lt"/>
                </a:rPr>
                <a:t>Feature extraction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22580" y="2286000"/>
            <a:ext cx="3388221" cy="4255532"/>
            <a:chOff x="457200" y="2438400"/>
            <a:chExt cx="3388221" cy="4255532"/>
          </a:xfrm>
        </p:grpSpPr>
        <p:grpSp>
          <p:nvGrpSpPr>
            <p:cNvPr id="21" name="Group 20"/>
            <p:cNvGrpSpPr/>
            <p:nvPr/>
          </p:nvGrpSpPr>
          <p:grpSpPr>
            <a:xfrm>
              <a:off x="457200" y="2438400"/>
              <a:ext cx="3388221" cy="4255532"/>
              <a:chOff x="457200" y="2438400"/>
              <a:chExt cx="3388221" cy="4255532"/>
            </a:xfrm>
          </p:grpSpPr>
          <p:pic>
            <p:nvPicPr>
              <p:cNvPr id="18" name="Picture 4" descr="CAM_OBS_LOUVAIN_1544_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57200" y="2438400"/>
                <a:ext cx="3388221" cy="2373312"/>
              </a:xfrm>
              <a:prstGeom prst="rect">
                <a:avLst/>
              </a:prstGeom>
              <a:noFill/>
            </p:spPr>
          </p:pic>
          <p:sp>
            <p:nvSpPr>
              <p:cNvPr id="20" name="Rectangle 7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227850" y="6324600"/>
                <a:ext cx="18817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0" dirty="0">
                    <a:solidFill>
                      <a:srgbClr val="000000"/>
                    </a:solidFill>
                    <a:latin typeface="+mj-lt"/>
                  </a:rPr>
                  <a:t>Image formation</a:t>
                </a:r>
              </a:p>
            </p:txBody>
          </p:sp>
        </p:grpSp>
        <p:pic>
          <p:nvPicPr>
            <p:cNvPr id="22" name="Picture 4" descr="neweye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2666" y="4953000"/>
              <a:ext cx="1388534" cy="121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mosquito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62200" y="4953000"/>
              <a:ext cx="1074561" cy="1143000"/>
            </a:xfrm>
            <a:prstGeom prst="rect">
              <a:avLst/>
            </a:prstGeom>
            <a:noFill/>
            <a:ln w="9525">
              <a:solidFill>
                <a:srgbClr val="292929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Project: </a:t>
            </a:r>
            <a:r>
              <a:rPr lang="en-US" altLang="en-US"/>
              <a:t>Hybrid images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210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5474" name="Picture 5" descr="MonroeEnstein_AudeOliva2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3513"/>
            <a:ext cx="48514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4309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6498" name="Picture 2" descr="MonroeEnsteinSmall_AudeOliva20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4" y="3315466"/>
            <a:ext cx="268286" cy="35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72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assistants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0"/>
            <a:ext cx="10287000" cy="1477962"/>
          </a:xfrm>
        </p:spPr>
        <p:txBody>
          <a:bodyPr>
            <a:normAutofit/>
          </a:bodyPr>
          <a:lstStyle/>
          <a:p>
            <a:r>
              <a:rPr lang="en-US" dirty="0"/>
              <a:t>Please check course webpage for office hours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2800" dirty="0">
                <a:hlinkClick r:id="rId2"/>
              </a:rPr>
              <a:t>https://www.cs.cornell.edu/courses/cs5670/2023sp/</a:t>
            </a:r>
            <a:endParaRPr lang="en-US" sz="2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D0FFD8-7797-4ED6-806E-26905EB11F41}"/>
              </a:ext>
            </a:extLst>
          </p:cNvPr>
          <p:cNvGrpSpPr/>
          <p:nvPr/>
        </p:nvGrpSpPr>
        <p:grpSpPr>
          <a:xfrm>
            <a:off x="3395693" y="1917898"/>
            <a:ext cx="2438400" cy="2867113"/>
            <a:chOff x="1505030" y="2036325"/>
            <a:chExt cx="2438400" cy="286711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347D8A6-14AC-4950-B925-1DD1B6C0A9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7" b="24797"/>
            <a:stretch/>
          </p:blipFill>
          <p:spPr bwMode="auto">
            <a:xfrm>
              <a:off x="1640138" y="2036325"/>
              <a:ext cx="2105166" cy="1979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9C4DBD-0DE7-421C-ABC1-9633205EACEA}"/>
                </a:ext>
              </a:extLst>
            </p:cNvPr>
            <p:cNvSpPr txBox="1"/>
            <p:nvPr/>
          </p:nvSpPr>
          <p:spPr>
            <a:xfrm>
              <a:off x="1505030" y="4133997"/>
              <a:ext cx="2438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Ruojin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 Cai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  <a:hlinkClick r:id="rId4"/>
                </a:rPr>
                <a:t>rc844@cornell.edu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B031DF-EAA4-A2E3-01EB-718AE136003A}"/>
              </a:ext>
            </a:extLst>
          </p:cNvPr>
          <p:cNvGrpSpPr/>
          <p:nvPr/>
        </p:nvGrpSpPr>
        <p:grpSpPr>
          <a:xfrm>
            <a:off x="856129" y="1918889"/>
            <a:ext cx="2438400" cy="2866122"/>
            <a:chOff x="856129" y="1918889"/>
            <a:chExt cx="2438400" cy="28661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0DF2EF-4AA1-49FC-8A01-CD21B240D0F1}"/>
                </a:ext>
              </a:extLst>
            </p:cNvPr>
            <p:cNvSpPr txBox="1"/>
            <p:nvPr/>
          </p:nvSpPr>
          <p:spPr>
            <a:xfrm>
              <a:off x="856129" y="4015570"/>
              <a:ext cx="2438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Rui Qian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  <a:hlinkClick r:id="rId5"/>
                </a:rPr>
                <a:t>rq49@cornell.edu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pic>
          <p:nvPicPr>
            <p:cNvPr id="4098" name="Picture 2" descr="Me.">
              <a:extLst>
                <a:ext uri="{FF2B5EF4-FFF2-40B4-BE49-F238E27FC236}">
                  <a16:creationId xmlns:a16="http://schemas.microsoft.com/office/drawing/2014/main" id="{6FE6BD77-7F78-B071-7920-4B561893F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" t="24255" r="35593" b="31053"/>
            <a:stretch/>
          </p:blipFill>
          <p:spPr bwMode="auto">
            <a:xfrm>
              <a:off x="1090778" y="1918889"/>
              <a:ext cx="1969102" cy="197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28CD5B-AF58-4FAD-B81E-62F4EB06D2F0}"/>
              </a:ext>
            </a:extLst>
          </p:cNvPr>
          <p:cNvSpPr txBox="1"/>
          <p:nvPr/>
        </p:nvSpPr>
        <p:spPr>
          <a:xfrm>
            <a:off x="5931155" y="4015570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Wenqi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Xian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7"/>
              </a:rPr>
              <a:t>wx97@cornell.edu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11" name="Picture 10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E2ADD6D6-C058-A190-CBD1-0B80E393DF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14" y="1915943"/>
            <a:ext cx="1978627" cy="1978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19AD07-AB33-4AD3-A137-0A9262936C2A}"/>
              </a:ext>
            </a:extLst>
          </p:cNvPr>
          <p:cNvSpPr txBox="1"/>
          <p:nvPr/>
        </p:nvSpPr>
        <p:spPr>
          <a:xfrm>
            <a:off x="8229600" y="4015569"/>
            <a:ext cx="2761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</a:defRPr>
            </a:lvl1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Qianqian Wang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9"/>
              </a:rPr>
              <a:t>qw246@cornell.edu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104" name="Picture 8" descr="profile photo">
            <a:extLst>
              <a:ext uri="{FF2B5EF4-FFF2-40B4-BE49-F238E27FC236}">
                <a16:creationId xmlns:a16="http://schemas.microsoft.com/office/drawing/2014/main" id="{1619E669-031D-8083-AA6B-57DD3C43A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 bwMode="auto">
          <a:xfrm>
            <a:off x="8531100" y="1915943"/>
            <a:ext cx="1969102" cy="19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923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Project: Feature detection and matching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71801" y="1524000"/>
            <a:ext cx="5918549" cy="4114800"/>
            <a:chOff x="685800" y="1066800"/>
            <a:chExt cx="8001000" cy="556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5" descr="featExtract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1066800"/>
              <a:ext cx="2846388" cy="3817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featExtract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1187450"/>
              <a:ext cx="4419600" cy="353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eatData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2725" y="5038725"/>
              <a:ext cx="1590675" cy="159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featData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91125" y="5030788"/>
              <a:ext cx="1590675" cy="159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ight Arrow 13"/>
            <p:cNvSpPr>
              <a:spLocks noChangeArrowheads="1"/>
            </p:cNvSpPr>
            <p:nvPr/>
          </p:nvSpPr>
          <p:spPr bwMode="auto">
            <a:xfrm rot="3375002">
              <a:off x="2547937" y="4100513"/>
              <a:ext cx="1133475" cy="685800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ight Arrow 14"/>
            <p:cNvSpPr>
              <a:spLocks noChangeArrowheads="1"/>
            </p:cNvSpPr>
            <p:nvPr/>
          </p:nvSpPr>
          <p:spPr bwMode="auto">
            <a:xfrm rot="7715876">
              <a:off x="5618162" y="4129088"/>
              <a:ext cx="1133475" cy="685800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Geometry</a:t>
            </a:r>
          </a:p>
        </p:txBody>
      </p:sp>
      <p:sp>
        <p:nvSpPr>
          <p:cNvPr id="15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89863" y="3886200"/>
            <a:ext cx="20003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Projective geometry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09800" y="4419601"/>
            <a:ext cx="3048000" cy="2155597"/>
            <a:chOff x="2819400" y="4473803"/>
            <a:chExt cx="3048000" cy="2155597"/>
          </a:xfrm>
        </p:grpSpPr>
        <p:pic>
          <p:nvPicPr>
            <p:cNvPr id="108134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19400" y="4473803"/>
              <a:ext cx="3048000" cy="1774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532156" y="6290846"/>
              <a:ext cx="175291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0" dirty="0">
                  <a:solidFill>
                    <a:srgbClr val="000000"/>
                  </a:solidFill>
                  <a:latin typeface="+mj-lt"/>
                </a:rPr>
                <a:t>Multi-view stereo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6000" y="4800601"/>
            <a:ext cx="4114800" cy="1390381"/>
            <a:chOff x="1" y="2895600"/>
            <a:chExt cx="5943599" cy="2008329"/>
          </a:xfrm>
        </p:grpSpPr>
        <p:pic>
          <p:nvPicPr>
            <p:cNvPr id="22" name="Picture 4" descr="C:\snavely\thesis\Colosseum1.png"/>
            <p:cNvPicPr>
              <a:picLocks noChangeAspect="1" noChangeArrowheads="1"/>
            </p:cNvPicPr>
            <p:nvPr/>
          </p:nvPicPr>
          <p:blipFill>
            <a:blip r:embed="rId9" cstate="print"/>
            <a:srcRect l="2835" r="2835"/>
            <a:stretch>
              <a:fillRect/>
            </a:stretch>
          </p:blipFill>
          <p:spPr bwMode="auto">
            <a:xfrm>
              <a:off x="3313727" y="2895600"/>
              <a:ext cx="2629873" cy="1981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" y="2895600"/>
              <a:ext cx="2743200" cy="2008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Right Arrow 23"/>
            <p:cNvSpPr/>
            <p:nvPr/>
          </p:nvSpPr>
          <p:spPr>
            <a:xfrm>
              <a:off x="2819400" y="3657600"/>
              <a:ext cx="367373" cy="304800"/>
            </a:xfrm>
            <a:prstGeom prst="rightArrow">
              <a:avLst>
                <a:gd name="adj1" fmla="val 50000"/>
                <a:gd name="adj2" fmla="val 7950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92085" y="6248400"/>
            <a:ext cx="21924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Structure from motion</a:t>
            </a:r>
          </a:p>
        </p:txBody>
      </p:sp>
      <p:pic>
        <p:nvPicPr>
          <p:cNvPr id="27" name="Picture 5" descr="perspective_2_l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2286000" y="1524001"/>
            <a:ext cx="3048000" cy="2346755"/>
          </a:xfrm>
          <a:noFill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93F438E-9C2B-4EFC-8525-72DB0A07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14" y="1422120"/>
            <a:ext cx="23812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7">
            <a:extLst>
              <a:ext uri="{FF2B5EF4-FFF2-40B4-BE49-F238E27FC236}">
                <a16:creationId xmlns:a16="http://schemas.microsoft.com/office/drawing/2014/main" id="{8A81BCFB-00B7-445C-BBB2-38EDDA31244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22368" y="3885148"/>
            <a:ext cx="13343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Stereo vision</a:t>
            </a: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E8BCDBFE-A0F2-4020-8529-45DD3E67F7B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30294" y="3532235"/>
            <a:ext cx="17956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0" dirty="0">
                <a:solidFill>
                  <a:srgbClr val="000000"/>
                </a:solidFill>
                <a:latin typeface="+mj-lt"/>
              </a:rPr>
              <a:t>Image credit: </a:t>
            </a:r>
            <a:r>
              <a:rPr lang="en-US" sz="1100" b="0" dirty="0">
                <a:solidFill>
                  <a:srgbClr val="000000"/>
                </a:solidFill>
                <a:latin typeface="+mj-lt"/>
                <a:hlinkClick r:id="rId13"/>
              </a:rPr>
              <a:t>IDS Imaging</a:t>
            </a:r>
            <a:endParaRPr lang="en-US" sz="1100" b="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Project: Creating panoramas</a:t>
            </a:r>
          </a:p>
        </p:txBody>
      </p:sp>
      <p:pic>
        <p:nvPicPr>
          <p:cNvPr id="1084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4262438"/>
            <a:ext cx="9164095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457326"/>
            <a:ext cx="58007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1" y="2133600"/>
            <a:ext cx="61817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Project: 3D reconstruction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207" y="1295400"/>
            <a:ext cx="6501587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051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Recognition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553200" y="1295400"/>
            <a:ext cx="2951132" cy="2762310"/>
            <a:chOff x="2895600" y="3962400"/>
            <a:chExt cx="2951132" cy="2762310"/>
          </a:xfrm>
        </p:grpSpPr>
        <p:pic>
          <p:nvPicPr>
            <p:cNvPr id="108237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95600" y="3962400"/>
              <a:ext cx="2951132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355014" y="6324600"/>
              <a:ext cx="2071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dirty="0">
                  <a:solidFill>
                    <a:srgbClr val="000000"/>
                  </a:solidFill>
                  <a:latin typeface="+mj-lt"/>
                </a:rPr>
                <a:t>Object detection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4F7F4E-AFF0-47E4-877F-400F5B6C957C}"/>
              </a:ext>
            </a:extLst>
          </p:cNvPr>
          <p:cNvGrpSpPr/>
          <p:nvPr/>
        </p:nvGrpSpPr>
        <p:grpSpPr>
          <a:xfrm>
            <a:off x="2476501" y="1685955"/>
            <a:ext cx="3390899" cy="1816295"/>
            <a:chOff x="647701" y="2438400"/>
            <a:chExt cx="3390899" cy="1816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D4EC34-8C33-4C18-AF0F-DA6B47E85375}"/>
                </a:ext>
              </a:extLst>
            </p:cNvPr>
            <p:cNvGrpSpPr/>
            <p:nvPr/>
          </p:nvGrpSpPr>
          <p:grpSpPr>
            <a:xfrm>
              <a:off x="647701" y="2438400"/>
              <a:ext cx="3390899" cy="1371600"/>
              <a:chOff x="76200" y="2438400"/>
              <a:chExt cx="3390899" cy="1371600"/>
            </a:xfrm>
          </p:grpSpPr>
          <p:pic>
            <p:nvPicPr>
              <p:cNvPr id="1026" name="Picture 2" descr="Image result for dog">
                <a:extLst>
                  <a:ext uri="{FF2B5EF4-FFF2-40B4-BE49-F238E27FC236}">
                    <a16:creationId xmlns:a16="http://schemas.microsoft.com/office/drawing/2014/main" id="{AEAD0C69-D6B0-421F-ACD2-7D6AAE762F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2438400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Arrow: Right 1">
                <a:extLst>
                  <a:ext uri="{FF2B5EF4-FFF2-40B4-BE49-F238E27FC236}">
                    <a16:creationId xmlns:a16="http://schemas.microsoft.com/office/drawing/2014/main" id="{451BFCE3-758A-43FD-A5F1-348A052A834D}"/>
                  </a:ext>
                </a:extLst>
              </p:cNvPr>
              <p:cNvSpPr/>
              <p:nvPr/>
            </p:nvSpPr>
            <p:spPr>
              <a:xfrm>
                <a:off x="2039120" y="2856290"/>
                <a:ext cx="457200" cy="533400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2B4C7A-C08C-4A8B-B687-582DA7B122CE}"/>
                  </a:ext>
                </a:extLst>
              </p:cNvPr>
              <p:cNvSpPr txBox="1"/>
              <p:nvPr/>
            </p:nvSpPr>
            <p:spPr>
              <a:xfrm>
                <a:off x="2496320" y="2884463"/>
                <a:ext cx="970779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0" dirty="0">
                    <a:solidFill>
                      <a:schemeClr val="tx1"/>
                    </a:solidFill>
                    <a:latin typeface="+mj-lt"/>
                  </a:rPr>
                  <a:t>“dog”</a:t>
                </a:r>
              </a:p>
            </p:txBody>
          </p:sp>
        </p:grp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21721626-75B0-4C98-9477-54B094F2F390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52732" y="3854585"/>
              <a:ext cx="238879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dirty="0">
                  <a:solidFill>
                    <a:srgbClr val="000000"/>
                  </a:solidFill>
                  <a:latin typeface="+mj-lt"/>
                </a:rPr>
                <a:t>Image classification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BC8082-56BF-45E5-B6B4-64D1B543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4150668"/>
            <a:ext cx="6778596" cy="208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7">
            <a:extLst>
              <a:ext uri="{FF2B5EF4-FFF2-40B4-BE49-F238E27FC236}">
                <a16:creationId xmlns:a16="http://schemas.microsoft.com/office/drawing/2014/main" id="{D2912F17-B3E5-43BF-8AA6-232F1D7AFF9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00071" y="6328044"/>
            <a:ext cx="3731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dirty="0">
                <a:solidFill>
                  <a:srgbClr val="000000"/>
                </a:solidFill>
                <a:latin typeface="+mj-lt"/>
              </a:rPr>
              <a:t>Convolutional Neural Networks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058E-2973-AABF-1A69-D69ADE09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Project: Neural Radiance Fields (</a:t>
            </a:r>
            <a:r>
              <a:rPr lang="en-US" dirty="0" err="1"/>
              <a:t>NeRFs</a:t>
            </a:r>
            <a:r>
              <a:rPr lang="en-US" dirty="0"/>
              <a:t>)</a:t>
            </a:r>
          </a:p>
        </p:txBody>
      </p:sp>
      <p:pic>
        <p:nvPicPr>
          <p:cNvPr id="4" name="spiral2_fg">
            <a:hlinkClick r:id="" action="ppaction://media"/>
            <a:extLst>
              <a:ext uri="{FF2B5EF4-FFF2-40B4-BE49-F238E27FC236}">
                <a16:creationId xmlns:a16="http://schemas.microsoft.com/office/drawing/2014/main" id="{D85E3C82-1FB5-4F64-D2EC-305B5197F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600" y="1828800"/>
            <a:ext cx="504031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5B69-F3FB-4B8F-C140-85A1120A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5FA61-B257-BE22-5404-0C8B70FCE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 will be held in person in Bloomberg 131</a:t>
            </a:r>
          </a:p>
          <a:p>
            <a:r>
              <a:rPr lang="en-US" dirty="0"/>
              <a:t>If there is an instance where you need to attend lecture remotely, please reach out to the instructor for approval</a:t>
            </a:r>
          </a:p>
        </p:txBody>
      </p:sp>
    </p:spTree>
    <p:extLst>
      <p:ext uri="{BB962C8B-B14F-4D97-AF65-F5344CB8AC3E}">
        <p14:creationId xmlns:p14="http://schemas.microsoft.com/office/powerpoint/2010/main" val="770423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47800"/>
            <a:ext cx="10363200" cy="5135562"/>
          </a:xfrm>
        </p:spPr>
        <p:txBody>
          <a:bodyPr>
            <a:normAutofit/>
          </a:bodyPr>
          <a:lstStyle/>
          <a:p>
            <a:r>
              <a:rPr lang="en-US" dirty="0"/>
              <a:t>Approximately weekly short quizzes (typically at the beginning of class on Thursdays)</a:t>
            </a:r>
          </a:p>
          <a:p>
            <a:r>
              <a:rPr lang="en-US" dirty="0"/>
              <a:t>One midterm (take-home), one final exam (in class)</a:t>
            </a:r>
          </a:p>
          <a:p>
            <a:endParaRPr lang="en-US" dirty="0"/>
          </a:p>
          <a:p>
            <a:r>
              <a:rPr lang="en-US" dirty="0"/>
              <a:t>Grade breakdown (subject to minor tweaks):</a:t>
            </a:r>
          </a:p>
          <a:p>
            <a:pPr lvl="1"/>
            <a:r>
              <a:rPr lang="en-US" altLang="en-US" dirty="0"/>
              <a:t>Quizzes: 5% (lowest quiz grade dropped)</a:t>
            </a:r>
          </a:p>
          <a:p>
            <a:pPr lvl="1"/>
            <a:r>
              <a:rPr lang="en-US" altLang="en-US" dirty="0"/>
              <a:t>Midterm: 16%</a:t>
            </a:r>
          </a:p>
          <a:p>
            <a:pPr lvl="1"/>
            <a:r>
              <a:rPr lang="en-US" altLang="en-US" dirty="0"/>
              <a:t>Programming projects: 63%</a:t>
            </a:r>
          </a:p>
          <a:p>
            <a:pPr lvl="1"/>
            <a:r>
              <a:rPr lang="en-US" altLang="en-US" dirty="0"/>
              <a:t>Final exam: 16%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Four free “slip days” will be available for the semester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altLang="en-US" dirty="0"/>
              <a:t>A late project will be penalized by 10% for each day it is late (excepting slip days), and no extra credit will be awarded</a:t>
            </a:r>
          </a:p>
        </p:txBody>
      </p:sp>
    </p:spTree>
    <p:extLst>
      <p:ext uri="{BB962C8B-B14F-4D97-AF65-F5344CB8AC3E}">
        <p14:creationId xmlns:p14="http://schemas.microsoft.com/office/powerpoint/2010/main" val="28010583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Assignments will be done solo or in pairs (we’ll let you know for each project)</a:t>
            </a:r>
          </a:p>
          <a:p>
            <a:r>
              <a:rPr lang="en-US" altLang="en-US" dirty="0"/>
              <a:t>Please do not leave any code public on GitHub (or the like) at the end of the semester!</a:t>
            </a:r>
          </a:p>
          <a:p>
            <a:r>
              <a:rPr lang="en-US" altLang="en-US" dirty="0"/>
              <a:t>We will follow the Cornell Code of Academic Integrity (</a:t>
            </a:r>
            <a:r>
              <a:rPr lang="en-US" altLang="en-US" dirty="0">
                <a:hlinkClick r:id="rId2"/>
              </a:rPr>
              <a:t>http://cuinfo.cornell.edu/aic.cfm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We reserve the right to run MOSS (automated code copying service) on submitted code</a:t>
            </a:r>
          </a:p>
        </p:txBody>
      </p:sp>
    </p:spTree>
    <p:extLst>
      <p:ext uri="{BB962C8B-B14F-4D97-AF65-F5344CB8AC3E}">
        <p14:creationId xmlns:p14="http://schemas.microsoft.com/office/powerpoint/2010/main" val="81577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371600"/>
            <a:ext cx="9906001" cy="5334000"/>
          </a:xfrm>
        </p:spPr>
        <p:txBody>
          <a:bodyPr>
            <a:normAutofit/>
          </a:bodyPr>
          <a:lstStyle/>
          <a:p>
            <a:r>
              <a:rPr lang="en-US" sz="2800" dirty="0"/>
              <a:t>Textbook:</a:t>
            </a:r>
          </a:p>
          <a:p>
            <a:pPr lvl="1">
              <a:buNone/>
            </a:pPr>
            <a:r>
              <a:rPr lang="en-US" sz="2400" dirty="0"/>
              <a:t>Rick Szeliski, </a:t>
            </a:r>
            <a:r>
              <a:rPr lang="en-US" sz="2400" i="1" dirty="0"/>
              <a:t>Computer Vision: Algorithms and Applications </a:t>
            </a:r>
            <a:r>
              <a:rPr lang="en-US" sz="2400" dirty="0"/>
              <a:t>online at:	</a:t>
            </a:r>
            <a:r>
              <a:rPr lang="en-US" sz="2000" dirty="0">
                <a:hlinkClick r:id="rId3"/>
              </a:rPr>
              <a:t>http://szeliski.org/Book/</a:t>
            </a:r>
            <a:endParaRPr lang="en-US" sz="2000" dirty="0"/>
          </a:p>
          <a:p>
            <a:pPr lvl="1">
              <a:buNone/>
            </a:pPr>
            <a:endParaRPr lang="en-US" sz="800" dirty="0"/>
          </a:p>
          <a:p>
            <a:r>
              <a:rPr lang="en-US" sz="2800" dirty="0"/>
              <a:t>Course webpage: 			</a:t>
            </a:r>
            <a:r>
              <a:rPr lang="en-US" sz="2000" dirty="0">
                <a:hlinkClick r:id="rId4"/>
              </a:rPr>
              <a:t>http://www.cs.cornell.edu/courses/cs5670/2023sp/</a:t>
            </a:r>
            <a:endParaRPr lang="en-US" sz="2000" dirty="0"/>
          </a:p>
          <a:p>
            <a:pPr marL="0" indent="0">
              <a:buNone/>
            </a:pPr>
            <a:endParaRPr lang="en-US" sz="900" dirty="0"/>
          </a:p>
          <a:p>
            <a:r>
              <a:rPr lang="en-US" sz="2800" dirty="0"/>
              <a:t>Canvas Page: 					</a:t>
            </a:r>
            <a:r>
              <a:rPr lang="en-US" sz="2100" dirty="0">
                <a:hlinkClick r:id="rId5"/>
              </a:rPr>
              <a:t>https://canvas.cornell.edu/courses/49751</a:t>
            </a:r>
            <a:endParaRPr lang="en-US" sz="2100" dirty="0"/>
          </a:p>
          <a:p>
            <a:pPr marL="0" indent="0">
              <a:buNone/>
            </a:pPr>
            <a:endParaRPr lang="en-US" sz="800" dirty="0"/>
          </a:p>
          <a:p>
            <a:r>
              <a:rPr lang="en-US" sz="2800" dirty="0"/>
              <a:t>Announcements/discussion via Ed Discussions (via Canvas)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800" dirty="0"/>
              <a:t>Assignment </a:t>
            </a:r>
            <a:r>
              <a:rPr lang="en-US" sz="2800" dirty="0" err="1"/>
              <a:t>turnin</a:t>
            </a:r>
            <a:r>
              <a:rPr lang="en-US" sz="2800" dirty="0"/>
              <a:t> via GitHub Classroom and CMSX:			</a:t>
            </a:r>
            <a:r>
              <a:rPr lang="en-US" sz="2000" dirty="0">
                <a:hlinkClick r:id="rId6"/>
              </a:rPr>
              <a:t>https://cmsx.cs.cornell.edu</a:t>
            </a:r>
            <a:endParaRPr lang="en-US" sz="2000" dirty="0"/>
          </a:p>
          <a:p>
            <a:endParaRPr lang="en-US" sz="2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8282D5D-58B1-45F3-ADF9-BA22267C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5" y="1371600"/>
            <a:ext cx="20002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439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00201"/>
            <a:ext cx="10515600" cy="487679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dirty="0"/>
              <a:t>What is computer vision?</a:t>
            </a:r>
          </a:p>
          <a:p>
            <a:pPr marL="514350" indent="-514350">
              <a:buAutoNum type="arabicPeriod"/>
            </a:pPr>
            <a:endParaRPr lang="en-US" sz="3600" dirty="0"/>
          </a:p>
          <a:p>
            <a:pPr marL="514350" indent="-514350">
              <a:buAutoNum type="arabicPeriod"/>
            </a:pPr>
            <a:r>
              <a:rPr lang="en-US" sz="3600" dirty="0"/>
              <a:t>Why study computer vision?</a:t>
            </a:r>
          </a:p>
          <a:p>
            <a:pPr marL="514350" indent="-514350">
              <a:buAutoNum type="arabicPeriod"/>
            </a:pPr>
            <a:endParaRPr lang="en-US" sz="3600" dirty="0"/>
          </a:p>
          <a:p>
            <a:pPr marL="514350" indent="-514350">
              <a:buAutoNum type="arabicPeriod"/>
            </a:pPr>
            <a:r>
              <a:rPr lang="en-US" sz="3600" dirty="0"/>
              <a:t>Course overview</a:t>
            </a:r>
          </a:p>
          <a:p>
            <a:pPr marL="514350" indent="-514350">
              <a:buAutoNum type="arabicPeriod"/>
            </a:pPr>
            <a:endParaRPr lang="en-US" sz="3600" dirty="0"/>
          </a:p>
          <a:p>
            <a:pPr marL="514350" indent="-514350">
              <a:buAutoNum type="arabicPeriod"/>
            </a:pPr>
            <a:r>
              <a:rPr lang="en-US" sz="3600" dirty="0"/>
              <a:t>Images &amp; image filtering [time permitting]</a:t>
            </a:r>
          </a:p>
          <a:p>
            <a:pPr marL="0" indent="0">
              <a:buNone/>
            </a:pPr>
            <a:endParaRPr lang="en-US" sz="3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0.1.2417"/>
  <p:tag name="SLIDO_PRESENTATION_ID" val="00000000-0000-0000-0000-000000000000"/>
  <p:tag name="SLIDO_EVENT_UUID" val="f6c2a710-1c8b-40db-a7af-1f9857076e4e"/>
  <p:tag name="SLIDO_EVENT_SECTION_UUID" val="730f02d7-bcb0-4b4f-8e5d-3b95d31752c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85285</TotalTime>
  <Words>1688</Words>
  <Application>Microsoft Office PowerPoint</Application>
  <PresentationFormat>Widescreen</PresentationFormat>
  <Paragraphs>310</Paragraphs>
  <Slides>80</Slides>
  <Notes>31</Notes>
  <HiddenSlides>0</HiddenSlides>
  <MMClips>12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Gill Sans</vt:lpstr>
      <vt:lpstr>Myriad Pro</vt:lpstr>
      <vt:lpstr>Times New Roman</vt:lpstr>
      <vt:lpstr>Office Theme</vt:lpstr>
      <vt:lpstr>Image File</vt:lpstr>
      <vt:lpstr>Image</vt:lpstr>
      <vt:lpstr>CS5670: Intro to Computer Vision (Cornell Tech)</vt:lpstr>
      <vt:lpstr>Instructor</vt:lpstr>
      <vt:lpstr>Noah’s work</vt:lpstr>
      <vt:lpstr>City-scale 3D reconstruction</vt:lpstr>
      <vt:lpstr>Depth from a single image</vt:lpstr>
      <vt:lpstr>Visualizing scenes from tourist photos</vt:lpstr>
      <vt:lpstr>Teaching assistants</vt:lpstr>
      <vt:lpstr>Important information</vt:lpstr>
      <vt:lpstr>Today</vt:lpstr>
      <vt:lpstr>Today</vt:lpstr>
      <vt:lpstr>Every image tells a story</vt:lpstr>
      <vt:lpstr>The goal of computer vision</vt:lpstr>
      <vt:lpstr>Can computers match human perception?</vt:lpstr>
      <vt:lpstr>Human perception has its shortcomings</vt:lpstr>
      <vt:lpstr>But humans can tell a lot about a scene from a little information…</vt:lpstr>
      <vt:lpstr>PowerPoint Presentation</vt:lpstr>
      <vt:lpstr>The goal of computer vision</vt:lpstr>
      <vt:lpstr>The goal of computer vision</vt:lpstr>
      <vt:lpstr>The goal of computer vision</vt:lpstr>
      <vt:lpstr>PowerPoint Presentation</vt:lpstr>
      <vt:lpstr>PowerPoint Presentation</vt:lpstr>
      <vt:lpstr>The goal of computer vision</vt:lpstr>
      <vt:lpstr>PowerPoint Presentation</vt:lpstr>
      <vt:lpstr>The goal of computer vision</vt:lpstr>
      <vt:lpstr>PowerPoint Presentation</vt:lpstr>
      <vt:lpstr>PowerPoint Presentation</vt:lpstr>
      <vt:lpstr>The goal of computer vision</vt:lpstr>
      <vt:lpstr>PowerPoint Presentation</vt:lpstr>
      <vt:lpstr>Why study computer vision?</vt:lpstr>
      <vt:lpstr>Optical character recognition (OCR)</vt:lpstr>
      <vt:lpstr>Face detection</vt:lpstr>
      <vt:lpstr>Face analysis and recognition</vt:lpstr>
      <vt:lpstr>Vision-based biometrics</vt:lpstr>
      <vt:lpstr>Vision-based biometrics</vt:lpstr>
      <vt:lpstr>Login without a password</vt:lpstr>
      <vt:lpstr>PowerPoint Presentation</vt:lpstr>
      <vt:lpstr>PowerPoint Presentation</vt:lpstr>
      <vt:lpstr>Bird identification</vt:lpstr>
      <vt:lpstr>Special effects: shape capture</vt:lpstr>
      <vt:lpstr>Special effects: motion capture</vt:lpstr>
      <vt:lpstr>PowerPoint Presentation</vt:lpstr>
      <vt:lpstr>PowerPoint Presentation</vt:lpstr>
      <vt:lpstr>3D face tracking w/ consumer cameras</vt:lpstr>
      <vt:lpstr>Image synthesis</vt:lpstr>
      <vt:lpstr>Which face is real?</vt:lpstr>
      <vt:lpstr>Image synthesis</vt:lpstr>
      <vt:lpstr>Sports</vt:lpstr>
      <vt:lpstr>Smart cars</vt:lpstr>
      <vt:lpstr>Self-driving cars</vt:lpstr>
      <vt:lpstr>Robotics</vt:lpstr>
      <vt:lpstr>Medical imaging</vt:lpstr>
      <vt:lpstr>PowerPoint Presentation</vt:lpstr>
      <vt:lpstr>Virtual &amp; Augmented Reality</vt:lpstr>
      <vt:lpstr>Current state of the art</vt:lpstr>
      <vt:lpstr>Why is computer vision difficult?</vt:lpstr>
      <vt:lpstr>Why is computer vision difficult?</vt:lpstr>
      <vt:lpstr>Challenges:  local ambiguity</vt:lpstr>
      <vt:lpstr>But there are lots of visual cues we can use…</vt:lpstr>
      <vt:lpstr>Bottom line</vt:lpstr>
      <vt:lpstr>PowerPoint Presentation</vt:lpstr>
      <vt:lpstr>PowerPoint Presentation</vt:lpstr>
      <vt:lpstr>PowerPoint Presentation</vt:lpstr>
      <vt:lpstr>CS5670: Introduction to Computer Vision</vt:lpstr>
      <vt:lpstr>Course requirements</vt:lpstr>
      <vt:lpstr>Course overview (tentative)</vt:lpstr>
      <vt:lpstr>1. Low-level vision</vt:lpstr>
      <vt:lpstr>Project: Hybrid images</vt:lpstr>
      <vt:lpstr>PowerPoint Presentation</vt:lpstr>
      <vt:lpstr>PowerPoint Presentation</vt:lpstr>
      <vt:lpstr>Project: Feature detection and matching</vt:lpstr>
      <vt:lpstr>2. Geometry</vt:lpstr>
      <vt:lpstr>Project: Creating panoramas</vt:lpstr>
      <vt:lpstr>Project: 3D reconstruction</vt:lpstr>
      <vt:lpstr>3. Recognition</vt:lpstr>
      <vt:lpstr>Project: Neural Radiance Fields (NeRFs)</vt:lpstr>
      <vt:lpstr>Lectures</vt:lpstr>
      <vt:lpstr>Grading</vt:lpstr>
      <vt:lpstr>Late policy</vt:lpstr>
      <vt:lpstr>Academic Integrity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CS6670: Computer Vision</dc:title>
  <dc:creator>Noah Snavely</dc:creator>
  <cp:lastModifiedBy>Noah Snavely</cp:lastModifiedBy>
  <cp:revision>408</cp:revision>
  <dcterms:created xsi:type="dcterms:W3CDTF">2003-06-12T19:48:44Z</dcterms:created>
  <dcterms:modified xsi:type="dcterms:W3CDTF">2023-01-25T03:49:10Z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1.0.1.2417</vt:lpwstr>
  </property>
</Properties>
</file>