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1582" r:id="rId2"/>
    <p:sldId id="1583" r:id="rId3"/>
    <p:sldId id="1612" r:id="rId4"/>
    <p:sldId id="1622" r:id="rId5"/>
    <p:sldId id="1624" r:id="rId6"/>
    <p:sldId id="1617" r:id="rId7"/>
    <p:sldId id="1620" r:id="rId8"/>
    <p:sldId id="1621" r:id="rId9"/>
    <p:sldId id="1049" r:id="rId10"/>
    <p:sldId id="1606" r:id="rId11"/>
    <p:sldId id="1608" r:id="rId12"/>
    <p:sldId id="1609" r:id="rId13"/>
    <p:sldId id="1588" r:id="rId14"/>
    <p:sldId id="1625" r:id="rId15"/>
    <p:sldId id="1543" r:id="rId16"/>
    <p:sldId id="1607" r:id="rId17"/>
    <p:sldId id="1578" r:id="rId18"/>
    <p:sldId id="1610" r:id="rId19"/>
    <p:sldId id="1544" r:id="rId20"/>
    <p:sldId id="1545" r:id="rId21"/>
    <p:sldId id="1546" r:id="rId22"/>
    <p:sldId id="1547" r:id="rId23"/>
    <p:sldId id="1548" r:id="rId24"/>
    <p:sldId id="1613" r:id="rId25"/>
    <p:sldId id="1580" r:id="rId26"/>
    <p:sldId id="1587" r:id="rId27"/>
    <p:sldId id="1549" r:id="rId28"/>
    <p:sldId id="1589" r:id="rId29"/>
    <p:sldId id="1550" r:id="rId30"/>
    <p:sldId id="1581" r:id="rId31"/>
    <p:sldId id="1611" r:id="rId32"/>
    <p:sldId id="1590" r:id="rId33"/>
    <p:sldId id="1591" r:id="rId34"/>
    <p:sldId id="1592" r:id="rId35"/>
    <p:sldId id="1593" r:id="rId36"/>
    <p:sldId id="1594" r:id="rId37"/>
    <p:sldId id="1595" r:id="rId38"/>
    <p:sldId id="1596" r:id="rId39"/>
    <p:sldId id="1597" r:id="rId40"/>
    <p:sldId id="1598" r:id="rId41"/>
    <p:sldId id="1599" r:id="rId42"/>
    <p:sldId id="1600" r:id="rId43"/>
    <p:sldId id="1601" r:id="rId44"/>
    <p:sldId id="1602" r:id="rId45"/>
    <p:sldId id="1603" r:id="rId46"/>
    <p:sldId id="1614" r:id="rId47"/>
    <p:sldId id="160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/>
    <p:restoredTop sz="77415"/>
  </p:normalViewPr>
  <p:slideViewPr>
    <p:cSldViewPr snapToGrid="0" snapToObjects="1">
      <p:cViewPr>
        <p:scale>
          <a:sx n="95" d="100"/>
          <a:sy n="95" d="100"/>
        </p:scale>
        <p:origin x="808" y="232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7F29-C029-0A49-AEB2-4E163B48338B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CA6A4-D76F-804D-9E0A-7D6B0F4A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Emission rate of photons: B0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Radiance: (Photons/second)/(area </a:t>
            </a:r>
            <a:r>
              <a:rPr lang="en-US" dirty="0" err="1">
                <a:ea typeface="ＭＳ Ｐゴシック" charset="0"/>
              </a:rPr>
              <a:t>steradian</a:t>
            </a:r>
            <a:r>
              <a:rPr lang="en-US" dirty="0">
                <a:ea typeface="ＭＳ Ｐゴシック" charset="0"/>
              </a:rPr>
              <a:t>)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Looking down get B0/</a:t>
            </a:r>
            <a:r>
              <a:rPr lang="en-US" dirty="0" err="1">
                <a:ea typeface="ＭＳ Ｐゴシック" charset="0"/>
              </a:rPr>
              <a:t>dA</a:t>
            </a: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Looking at angle get B0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theta/(</a:t>
            </a:r>
            <a:r>
              <a:rPr lang="en-US" dirty="0" err="1">
                <a:ea typeface="ＭＳ Ｐゴシック" charset="0"/>
              </a:rPr>
              <a:t>dA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theta)</a:t>
            </a:r>
          </a:p>
        </p:txBody>
      </p:sp>
    </p:spTree>
    <p:extLst>
      <p:ext uri="{BB962C8B-B14F-4D97-AF65-F5344CB8AC3E}">
        <p14:creationId xmlns:p14="http://schemas.microsoft.com/office/powerpoint/2010/main" val="403810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 around 50s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E6A2-F6C5-49E2-8464-BE6BC418BD8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3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(second bounce)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3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Emission rate of photons: B0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Radiance: (Photons/second)/(area </a:t>
            </a:r>
            <a:r>
              <a:rPr lang="en-US" dirty="0" err="1">
                <a:ea typeface="ＭＳ Ｐゴシック" charset="0"/>
              </a:rPr>
              <a:t>steradian</a:t>
            </a:r>
            <a:r>
              <a:rPr lang="en-US" dirty="0">
                <a:ea typeface="ＭＳ Ｐゴシック" charset="0"/>
              </a:rPr>
              <a:t>)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Looking down get B0/</a:t>
            </a:r>
            <a:r>
              <a:rPr lang="en-US" dirty="0" err="1">
                <a:ea typeface="ＭＳ Ｐゴシック" charset="0"/>
              </a:rPr>
              <a:t>dA</a:t>
            </a: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Looking at angle get B0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theta/(</a:t>
            </a:r>
            <a:r>
              <a:rPr lang="en-US" dirty="0" err="1">
                <a:ea typeface="ＭＳ Ｐゴシック" charset="0"/>
              </a:rPr>
              <a:t>dA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theta)</a:t>
            </a:r>
          </a:p>
        </p:txBody>
      </p:sp>
    </p:spTree>
    <p:extLst>
      <p:ext uri="{BB962C8B-B14F-4D97-AF65-F5344CB8AC3E}">
        <p14:creationId xmlns:p14="http://schemas.microsoft.com/office/powerpoint/2010/main" val="358847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Emission rate of photons: B0 </a:t>
            </a:r>
            <a:r>
              <a:rPr lang="en-US" dirty="0" err="1">
                <a:ea typeface="ＭＳ Ｐゴシック" charset="0"/>
              </a:rPr>
              <a:t>cos</a:t>
            </a:r>
            <a:r>
              <a:rPr lang="en-US" dirty="0">
                <a:ea typeface="ＭＳ Ｐゴシック" charset="0"/>
              </a:rPr>
              <a:t> theta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Radiance: (Photons/second)/(area </a:t>
            </a:r>
            <a:r>
              <a:rPr lang="en-US" dirty="0" err="1">
                <a:ea typeface="ＭＳ Ｐゴシック" charset="0"/>
              </a:rPr>
              <a:t>steradian</a:t>
            </a:r>
            <a:r>
              <a:rPr lang="en-US" dirty="0">
                <a:ea typeface="ＭＳ Ｐゴシック" charset="0"/>
              </a:rPr>
              <a:t>)</a:t>
            </a:r>
          </a:p>
          <a:p>
            <a:pPr>
              <a:defRPr/>
            </a:pPr>
            <a:r>
              <a:rPr lang="en-US" dirty="0">
                <a:ea typeface="ＭＳ Ｐゴシック" charset="0"/>
              </a:rPr>
              <a:t>Looking down get B0/</a:t>
            </a:r>
            <a:r>
              <a:rPr lang="en-US" dirty="0" err="1">
                <a:ea typeface="ＭＳ Ｐゴシック" charset="0"/>
              </a:rPr>
              <a:t>dA</a:t>
            </a:r>
            <a:endParaRPr lang="en-US" dirty="0">
              <a:ea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</a:rPr>
              <a:t>Looking at angle get B0 cos theta/(</a:t>
            </a:r>
            <a:r>
              <a:rPr lang="en-US" dirty="0" err="1">
                <a:ea typeface="ＭＳ Ｐゴシック" charset="0"/>
              </a:rPr>
              <a:t>dA</a:t>
            </a:r>
            <a:r>
              <a:rPr lang="en-US" dirty="0">
                <a:ea typeface="ＭＳ Ｐゴシック" charset="0"/>
              </a:rPr>
              <a:t> cos theta)</a:t>
            </a:r>
          </a:p>
          <a:p>
            <a:pPr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</a:endParaRPr>
          </a:p>
          <a:p>
            <a:pPr>
              <a:defRPr/>
            </a:pPr>
            <a:endParaRPr lang="en-US" dirty="0"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Pixel=\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{B}_{0}\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{A}_{0}\frac{\cos{\theta}}{\cos{\theta}}</a:t>
            </a:r>
          </a:p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06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Appearance is</a:t>
            </a:r>
          </a:p>
          <a:p>
            <a:r>
              <a:rPr lang="en-US" dirty="0"/>
              <a:t>albedo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8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this formula again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05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F7BE3-FE3F-43D8-AD6D-365589C5342A}" type="slidenum">
              <a:rPr lang="en-US"/>
              <a:pPr/>
              <a:t>16</a:t>
            </a:fld>
            <a:endParaRPr lang="en-U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032F2-B2DA-4193-A3DE-391E420F3B65}" type="slidenum">
              <a:rPr lang="en-US"/>
              <a:pPr/>
              <a:t>24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29150" cy="347345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7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6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we assume we know </a:t>
            </a:r>
            <a:r>
              <a:rPr lang="en-US" dirty="0" err="1"/>
              <a:t>normals</a:t>
            </a:r>
            <a:r>
              <a:rPr lang="en-US" dirty="0"/>
              <a:t>, then we can write out equations that will give us constraints on depth based on adjacent </a:t>
            </a:r>
            <a:r>
              <a:rPr lang="en-US" dirty="0" err="1"/>
              <a:t>normals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4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7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5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6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bedo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montana.edu/frankw/ccp/multiworld/twothree/lighting/learn2.htm" TargetMode="External"/><Relationship Id="rId2" Type="http://schemas.openxmlformats.org/officeDocument/2006/relationships/hyperlink" Target="http://www.math.montana.edu/frankw/ccp/multiworld/twothree/lighting/applet1.ht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6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7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tags" Target="../tags/tag9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5" Type="http://schemas.openxmlformats.org/officeDocument/2006/relationships/image" Target="../media/image39.png"/><Relationship Id="rId10" Type="http://schemas.openxmlformats.org/officeDocument/2006/relationships/tags" Target="../tags/tag17.xml"/><Relationship Id="rId19" Type="http://schemas.openxmlformats.org/officeDocument/2006/relationships/image" Target="../media/image43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em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54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tags" Target="../tags/tag20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1.vml"/><Relationship Id="rId6" Type="http://schemas.openxmlformats.org/officeDocument/2006/relationships/tags" Target="../tags/tag24.xml"/><Relationship Id="rId11" Type="http://schemas.openxmlformats.org/officeDocument/2006/relationships/image" Target="../media/image52.png"/><Relationship Id="rId5" Type="http://schemas.openxmlformats.org/officeDocument/2006/relationships/tags" Target="../tags/tag23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70.pn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68.png"/><Relationship Id="rId5" Type="http://schemas.openxmlformats.org/officeDocument/2006/relationships/tags" Target="../tags/tag31.xml"/><Relationship Id="rId10" Type="http://schemas.openxmlformats.org/officeDocument/2006/relationships/image" Target="../media/image67.png"/><Relationship Id="rId4" Type="http://schemas.openxmlformats.org/officeDocument/2006/relationships/tags" Target="../tags/tag30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ieeexplore.ieee.org/xpls/abs_all.jsp?arnumber=5719620&amp;tag=1" TargetMode="External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grail.cs.washington.edu/projects/sam/" TargetMode="External"/><Relationship Id="rId2" Type="http://schemas.openxmlformats.org/officeDocument/2006/relationships/hyperlink" Target="http://www.eecs.harvard.edu/~zickler/helmholtz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s://www.youtube.com/watch?v=S7gXih4XS7A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8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4.emf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D0A5-7EB8-0144-B55B-DC76F7B5DD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E167C-36C7-F04A-8805-5A83F367E9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8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6FCE-97E1-4305-942B-13912DC8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</a:t>
            </a:r>
            <a:br>
              <a:rPr lang="en-US" dirty="0"/>
            </a:br>
            <a:r>
              <a:rPr lang="en-US" dirty="0"/>
              <a:t>Lambertian (Diffuse) Reflectance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8035F-E8A6-479F-829E-CA07ED02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379" y="3475976"/>
            <a:ext cx="4672208" cy="3101128"/>
          </a:xfrm>
        </p:spPr>
        <p:txBody>
          <a:bodyPr>
            <a:norm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/>
              <a:t> </a:t>
            </a:r>
            <a:r>
              <a:rPr lang="en-US" dirty="0"/>
              <a:t>: observed image intensity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/>
              <a:t> </a:t>
            </a:r>
            <a:r>
              <a:rPr lang="en-US" dirty="0"/>
              <a:t>: object albedo</a:t>
            </a:r>
            <a:endParaRPr lang="en-US" baseline="-25000" dirty="0"/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/>
              <a:t> </a:t>
            </a:r>
            <a:r>
              <a:rPr lang="en-US" dirty="0"/>
              <a:t>: surface normal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: light source direction</a:t>
            </a:r>
            <a:endParaRPr lang="en-US" i="1" dirty="0"/>
          </a:p>
        </p:txBody>
      </p:sp>
      <p:pic>
        <p:nvPicPr>
          <p:cNvPr id="4" name="Picture 2" descr="shade_geom">
            <a:extLst>
              <a:ext uri="{FF2B5EF4-FFF2-40B4-BE49-F238E27FC236}">
                <a16:creationId xmlns:a16="http://schemas.microsoft.com/office/drawing/2014/main" id="{DB991DAB-AF39-454D-99CB-6CA6E476F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70" y="1661847"/>
            <a:ext cx="2928938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Edittex">
            <a:extLst>
              <a:ext uri="{FF2B5EF4-FFF2-40B4-BE49-F238E27FC236}">
                <a16:creationId xmlns:a16="http://schemas.microsoft.com/office/drawing/2014/main" id="{9BBB40FA-816B-4C9C-94FF-55B1BF62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37" y="2467752"/>
            <a:ext cx="3341936" cy="6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27243-9333-4D31-87CA-3E3BB42EBA3B}"/>
              </a:ext>
            </a:extLst>
          </p:cNvPr>
          <p:cNvGrpSpPr/>
          <p:nvPr/>
        </p:nvGrpSpPr>
        <p:grpSpPr>
          <a:xfrm>
            <a:off x="2448162" y="3879133"/>
            <a:ext cx="7831532" cy="2945040"/>
            <a:chOff x="924162" y="3879133"/>
            <a:chExt cx="7831532" cy="2945040"/>
          </a:xfrm>
        </p:grpSpPr>
        <p:pic>
          <p:nvPicPr>
            <p:cNvPr id="6" name="Picture 3" descr="pasted-image.jpg">
              <a:extLst>
                <a:ext uri="{FF2B5EF4-FFF2-40B4-BE49-F238E27FC236}">
                  <a16:creationId xmlns:a16="http://schemas.microsoft.com/office/drawing/2014/main" id="{A949AB19-FED7-4057-BCA8-040B4489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7683" r="14838" b="5634"/>
            <a:stretch>
              <a:fillRect/>
            </a:stretch>
          </p:blipFill>
          <p:spPr bwMode="auto">
            <a:xfrm>
              <a:off x="924162" y="3879133"/>
              <a:ext cx="2908846" cy="2877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2C6721-924E-489C-90FB-8922A3DEC3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0146" y="6356959"/>
              <a:ext cx="845506" cy="1440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B810F-DEBD-4173-A6C4-29501F3E9E92}"/>
                </a:ext>
              </a:extLst>
            </p:cNvPr>
            <p:cNvSpPr txBox="1"/>
            <p:nvPr/>
          </p:nvSpPr>
          <p:spPr>
            <a:xfrm>
              <a:off x="4872626" y="6177842"/>
              <a:ext cx="3883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Lambertian sphere with constant albedo lit by a directional light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9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470A8E-5A34-4D1D-9BAA-6DBD96C0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420" y="259355"/>
            <a:ext cx="4139956" cy="6502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5EC198-3CCC-49E7-9053-9A2F349A79E6}"/>
              </a:ext>
            </a:extLst>
          </p:cNvPr>
          <p:cNvSpPr/>
          <p:nvPr/>
        </p:nvSpPr>
        <p:spPr>
          <a:xfrm>
            <a:off x="5794376" y="5869437"/>
            <a:ext cx="49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Source: </a:t>
            </a:r>
            <a:r>
              <a:rPr lang="en-US" sz="2400" dirty="0">
                <a:hlinkClick r:id="rId3"/>
              </a:rPr>
              <a:t>https://en.wikipedia.org/wiki/Albedo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3D5D32-00CD-4DD1-9133-356268ED81B2}"/>
              </a:ext>
            </a:extLst>
          </p:cNvPr>
          <p:cNvGrpSpPr/>
          <p:nvPr/>
        </p:nvGrpSpPr>
        <p:grpSpPr>
          <a:xfrm>
            <a:off x="5867964" y="685214"/>
            <a:ext cx="4669616" cy="3956920"/>
            <a:chOff x="4343964" y="685214"/>
            <a:chExt cx="4669616" cy="3956920"/>
          </a:xfrm>
        </p:grpSpPr>
        <p:pic>
          <p:nvPicPr>
            <p:cNvPr id="802818" name="Picture 2" descr="Image result for albedo variation moon">
              <a:extLst>
                <a:ext uri="{FF2B5EF4-FFF2-40B4-BE49-F238E27FC236}">
                  <a16:creationId xmlns:a16="http://schemas.microsoft.com/office/drawing/2014/main" id="{15CE1322-20D6-48EA-9818-2D777BD34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964" y="685214"/>
              <a:ext cx="4669616" cy="3310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E598C-83CE-440A-915B-E763EBDBC39C}"/>
                </a:ext>
              </a:extLst>
            </p:cNvPr>
            <p:cNvSpPr txBox="1"/>
            <p:nvPr/>
          </p:nvSpPr>
          <p:spPr>
            <a:xfrm>
              <a:off x="4932257" y="3995803"/>
              <a:ext cx="36230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Objects can have varying albedo and albedo varies with wavelength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105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3812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Can we determine shape from lighting?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09800" y="4843600"/>
            <a:ext cx="7772400" cy="2014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these spheres?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 just flat discs painted with varying albedo?</a:t>
            </a:r>
          </a:p>
        </p:txBody>
      </p:sp>
      <p:pic>
        <p:nvPicPr>
          <p:cNvPr id="859138" name="Picture 2" descr="http://mmack.files.wordpress.com/2009/12/diffuse_sph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19" y="1116956"/>
            <a:ext cx="4857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7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532" y="274588"/>
            <a:ext cx="8229823" cy="636240"/>
          </a:xfrm>
        </p:spPr>
        <p:txBody>
          <a:bodyPr>
            <a:normAutofit fontScale="90000"/>
          </a:bodyPr>
          <a:lstStyle/>
          <a:p>
            <a:pPr defTabSz="590455">
              <a:defRPr/>
            </a:pPr>
            <a:r>
              <a:rPr lang="en-US" sz="4008" dirty="0">
                <a:ea typeface="+mj-ea"/>
                <a:sym typeface="Calibri" charset="0"/>
              </a:rPr>
              <a:t>A Single Image: Shape from Shading</a:t>
            </a:r>
            <a:endParaRPr lang="en-US" sz="1266" dirty="0">
              <a:ea typeface="+mj-ea"/>
              <a:sym typeface="Calibri" charset="0"/>
            </a:endParaRPr>
          </a:p>
        </p:txBody>
      </p:sp>
      <p:pic>
        <p:nvPicPr>
          <p:cNvPr id="22530" name="Picture 2" descr="Edittex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21" y="1457773"/>
            <a:ext cx="3343052" cy="61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1" name="Picture 3" descr="pasted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7683" r="14838" b="5634"/>
          <a:stretch>
            <a:fillRect/>
          </a:stretch>
        </p:blipFill>
        <p:spPr bwMode="auto">
          <a:xfrm>
            <a:off x="1669108" y="1211089"/>
            <a:ext cx="2908846" cy="287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4680645" y="2557240"/>
            <a:ext cx="6109023" cy="251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Assume      is 1 for now.</a:t>
            </a:r>
          </a:p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What can we measure from one image?</a:t>
            </a:r>
          </a:p>
          <a:p>
            <a:pPr marL="625056" lvl="1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                   is the angle between N and L</a:t>
            </a:r>
          </a:p>
          <a:p>
            <a:pPr marL="625056" lvl="1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Add assumptions:</a:t>
            </a:r>
          </a:p>
          <a:p>
            <a:pPr marL="937584" lvl="2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Constant albedo</a:t>
            </a:r>
          </a:p>
          <a:p>
            <a:pPr marL="937584" lvl="2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A few known </a:t>
            </a:r>
            <a:r>
              <a:rPr lang="en-US" sz="2250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normals</a:t>
            </a: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 (e.g. silhouettes)</a:t>
            </a:r>
          </a:p>
          <a:p>
            <a:pPr marL="937584" lvl="2" indent="-312528" defTabSz="410751" fontAlgn="base" hangingPunct="0">
              <a:spcBef>
                <a:spcPct val="0"/>
              </a:spcBef>
              <a:spcAft>
                <a:spcPct val="0"/>
              </a:spcAft>
              <a:buSzPct val="75000"/>
              <a:buFontTx/>
              <a:buChar char="•"/>
              <a:defRPr/>
            </a:pPr>
            <a:r>
              <a:rPr lang="en-US" sz="225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Smoothness of </a:t>
            </a:r>
            <a:r>
              <a:rPr lang="en-US" sz="2250" dirty="0" err="1">
                <a:solidFill>
                  <a:srgbClr val="000000"/>
                </a:solidFill>
                <a:latin typeface="Calibri" charset="0"/>
                <a:ea typeface="ＭＳ Ｐゴシック" charset="0"/>
                <a:cs typeface="Calibri"/>
                <a:sym typeface="Calibri" charset="0"/>
              </a:rPr>
              <a:t>normals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22533" name="Picture 5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1" y="2647652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4" name="Picture 6" descr="pasted-ima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61" y="3321845"/>
            <a:ext cx="1151930" cy="36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5" name="Rectangle 7"/>
          <p:cNvSpPr>
            <a:spLocks/>
          </p:cNvSpPr>
          <p:nvPr/>
        </p:nvSpPr>
        <p:spPr bwMode="auto">
          <a:xfrm>
            <a:off x="1645668" y="5424613"/>
            <a:ext cx="5330242" cy="116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defTabSz="410751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In practice, SFS </a:t>
            </a:r>
            <a:r>
              <a:rPr lang="en-US" altLang="en-US" sz="2531" dirty="0" err="1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doesn</a:t>
            </a:r>
            <a:r>
              <a:rPr lang="ja-JP" altLang="en-US" sz="2531" dirty="0">
                <a:latin typeface="Arial" panose="020B0604020202020204" pitchFamily="34" charset="0"/>
                <a:cs typeface="Calibri"/>
                <a:sym typeface="Calibri" panose="020F0502020204030204" pitchFamily="34" charset="0"/>
              </a:rPr>
              <a:t>’</a:t>
            </a:r>
            <a:r>
              <a:rPr lang="en-US" altLang="ja-JP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t work very well: </a:t>
            </a:r>
          </a:p>
          <a:p>
            <a:pPr defTabSz="410751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assumptions are too restrictive, </a:t>
            </a:r>
          </a:p>
          <a:p>
            <a:pPr defTabSz="410751" eaLnBrk="1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531" dirty="0">
                <a:latin typeface="Calibri" panose="020F0502020204030204" pitchFamily="34" charset="0"/>
                <a:cs typeface="Calibri"/>
                <a:sym typeface="Calibri" panose="020F0502020204030204" pitchFamily="34" charset="0"/>
              </a:rPr>
              <a:t>too much ambiguity in nontrivial scenes.</a:t>
            </a:r>
            <a:endParaRPr lang="en-US" altLang="en-US" sz="1266" dirty="0">
              <a:latin typeface="Calibri" panose="020F0502020204030204" pitchFamily="34" charset="0"/>
              <a:cs typeface="Calibri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3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6FCE-97E1-4305-942B-13912DC81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Inferring Lambertian Surfaces: Shape from Shading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8035F-E8A6-479F-829E-CA07ED02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379" y="3475976"/>
            <a:ext cx="4672208" cy="3101128"/>
          </a:xfrm>
        </p:spPr>
        <p:txBody>
          <a:bodyPr>
            <a:norm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/>
              <a:t> </a:t>
            </a:r>
            <a:r>
              <a:rPr lang="en-US" dirty="0"/>
              <a:t>: observed image intensity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i="1" baseline="-25000" dirty="0"/>
              <a:t> </a:t>
            </a:r>
            <a:r>
              <a:rPr lang="en-US" dirty="0"/>
              <a:t>: object albedo</a:t>
            </a:r>
            <a:endParaRPr lang="en-US" baseline="-25000" dirty="0"/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/>
              <a:t> </a:t>
            </a:r>
            <a:r>
              <a:rPr lang="en-US" dirty="0"/>
              <a:t>: surface normal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 : light source direction</a:t>
            </a:r>
            <a:endParaRPr lang="en-US" i="1" dirty="0"/>
          </a:p>
        </p:txBody>
      </p:sp>
      <p:pic>
        <p:nvPicPr>
          <p:cNvPr id="4" name="Picture 2" descr="shade_geom">
            <a:extLst>
              <a:ext uri="{FF2B5EF4-FFF2-40B4-BE49-F238E27FC236}">
                <a16:creationId xmlns:a16="http://schemas.microsoft.com/office/drawing/2014/main" id="{DB991DAB-AF39-454D-99CB-6CA6E476F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70" y="1661847"/>
            <a:ext cx="2928938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Edittex">
            <a:extLst>
              <a:ext uri="{FF2B5EF4-FFF2-40B4-BE49-F238E27FC236}">
                <a16:creationId xmlns:a16="http://schemas.microsoft.com/office/drawing/2014/main" id="{9BBB40FA-816B-4C9C-94FF-55B1BF62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37" y="2467752"/>
            <a:ext cx="3341936" cy="6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27243-9333-4D31-87CA-3E3BB42EBA3B}"/>
              </a:ext>
            </a:extLst>
          </p:cNvPr>
          <p:cNvGrpSpPr/>
          <p:nvPr/>
        </p:nvGrpSpPr>
        <p:grpSpPr>
          <a:xfrm>
            <a:off x="2448162" y="3879133"/>
            <a:ext cx="7831532" cy="2945040"/>
            <a:chOff x="924162" y="3879133"/>
            <a:chExt cx="7831532" cy="2945040"/>
          </a:xfrm>
        </p:grpSpPr>
        <p:pic>
          <p:nvPicPr>
            <p:cNvPr id="6" name="Picture 3" descr="pasted-image.jpg">
              <a:extLst>
                <a:ext uri="{FF2B5EF4-FFF2-40B4-BE49-F238E27FC236}">
                  <a16:creationId xmlns:a16="http://schemas.microsoft.com/office/drawing/2014/main" id="{A949AB19-FED7-4057-BCA8-040B4489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7683" r="14838" b="5634"/>
            <a:stretch>
              <a:fillRect/>
            </a:stretch>
          </p:blipFill>
          <p:spPr bwMode="auto">
            <a:xfrm>
              <a:off x="924162" y="3879133"/>
              <a:ext cx="2908846" cy="2877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2C6721-924E-489C-90FB-8922A3DEC3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0146" y="6356959"/>
              <a:ext cx="845506" cy="1440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B810F-DEBD-4173-A6C4-29501F3E9E92}"/>
                </a:ext>
              </a:extLst>
            </p:cNvPr>
            <p:cNvSpPr txBox="1"/>
            <p:nvPr/>
          </p:nvSpPr>
          <p:spPr>
            <a:xfrm>
              <a:off x="4872626" y="6177842"/>
              <a:ext cx="3883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Lambertian sphere with constant albedo lit by a directional light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569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from shading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990600"/>
            <a:ext cx="4267200" cy="1981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Suppose </a:t>
            </a:r>
          </a:p>
        </p:txBody>
      </p:sp>
      <p:pic>
        <p:nvPicPr>
          <p:cNvPr id="25604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8938" y="1114426"/>
            <a:ext cx="10334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2590800" y="1219201"/>
            <a:ext cx="2133600" cy="1558925"/>
            <a:chOff x="912" y="2832"/>
            <a:chExt cx="1928" cy="1408"/>
          </a:xfrm>
        </p:grpSpPr>
        <p:pic>
          <p:nvPicPr>
            <p:cNvPr id="25608" name="Picture 19" descr="shade_geo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2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0" name="Freeform 21"/>
            <p:cNvSpPr>
              <a:spLocks noChangeAspect="1"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52 h 168"/>
                <a:gd name="T2" fmla="*/ 30 w 240"/>
                <a:gd name="T3" fmla="*/ 7 h 168"/>
                <a:gd name="T4" fmla="*/ 74 w 240"/>
                <a:gd name="T5" fmla="*/ 7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34206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1679575"/>
            <a:ext cx="21336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207" name="Rectangle 31"/>
          <p:cNvSpPr>
            <a:spLocks noChangeArrowheads="1"/>
          </p:cNvSpPr>
          <p:nvPr/>
        </p:nvSpPr>
        <p:spPr bwMode="auto">
          <a:xfrm>
            <a:off x="2286000" y="3581400"/>
            <a:ext cx="77724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You can directly measure angle between normal and light source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Not quite enough information to compute surface shape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But can be if you add some additional info, for example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assume a few of the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 are known (e.g., along silhouette)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constraints on neighboring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—“</a:t>
            </a:r>
            <a:r>
              <a:rPr lang="en-US" dirty="0" err="1">
                <a:solidFill>
                  <a:srgbClr val="000000"/>
                </a:solidFill>
              </a:rPr>
              <a:t>integrability</a:t>
            </a:r>
            <a:r>
              <a:rPr lang="en-US" dirty="0">
                <a:solidFill>
                  <a:srgbClr val="000000"/>
                </a:solidFill>
              </a:rPr>
              <a:t>” 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smoothness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Hard to get it to work well in practice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plus, how many real objects have constant albedo?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But, deep learning can help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2950" y="2288721"/>
            <a:ext cx="1096736" cy="109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2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207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26304"/>
            <a:ext cx="8229600" cy="1316734"/>
          </a:xfrm>
        </p:spPr>
        <p:txBody>
          <a:bodyPr>
            <a:normAutofit/>
          </a:bodyPr>
          <a:lstStyle/>
          <a:p>
            <a:r>
              <a:rPr lang="en-US" dirty="0"/>
              <a:t>Application: Detecting composite photos</a:t>
            </a:r>
          </a:p>
        </p:txBody>
      </p:sp>
      <p:pic>
        <p:nvPicPr>
          <p:cNvPr id="72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86001"/>
            <a:ext cx="4267200" cy="2843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pic>
        <p:nvPicPr>
          <p:cNvPr id="724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3064" y="1595438"/>
            <a:ext cx="3487737" cy="43481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4997" name="Text Box 5"/>
          <p:cNvSpPr txBox="1">
            <a:spLocks noChangeArrowheads="1"/>
          </p:cNvSpPr>
          <p:nvPr/>
        </p:nvSpPr>
        <p:spPr bwMode="auto">
          <a:xfrm>
            <a:off x="3534875" y="1676400"/>
            <a:ext cx="1217000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Fake photo</a:t>
            </a:r>
          </a:p>
        </p:txBody>
      </p:sp>
      <p:sp>
        <p:nvSpPr>
          <p:cNvPr id="724998" name="Text Box 6"/>
          <p:cNvSpPr txBox="1">
            <a:spLocks noChangeArrowheads="1"/>
          </p:cNvSpPr>
          <p:nvPr/>
        </p:nvSpPr>
        <p:spPr bwMode="auto">
          <a:xfrm>
            <a:off x="7816487" y="990600"/>
            <a:ext cx="119135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Real photo</a:t>
            </a:r>
          </a:p>
        </p:txBody>
      </p:sp>
    </p:spTree>
    <p:extLst>
      <p:ext uri="{BB962C8B-B14F-4D97-AF65-F5344CB8AC3E}">
        <p14:creationId xmlns:p14="http://schemas.microsoft.com/office/powerpoint/2010/main" val="1530064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861457" y="3105835"/>
            <a:ext cx="8469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http://www.math.montana.edu/frankw/ccp/multiworld/twothree/lighting/applet1.htm</a:t>
            </a:r>
            <a:endParaRPr lang="en-US" dirty="0"/>
          </a:p>
          <a:p>
            <a:r>
              <a:rPr lang="en-US" dirty="0">
                <a:hlinkClick r:id="rId3"/>
              </a:rPr>
              <a:t>http://www.math.montana.edu/frankw/ccp/multiworld/twothree/lighting/learn2.htm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63883" y="1915886"/>
            <a:ext cx="2405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u="sng" dirty="0">
                <a:solidFill>
                  <a:srgbClr val="3333FF"/>
                </a:solidFill>
                <a:latin typeface="Calibri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350054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79BD-AC93-4BDD-B464-EB491081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more than one photo!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4E19-3C46-4E48-A516-C18F8DD9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36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9712394" flipH="1">
            <a:off x="6477000" y="2362200"/>
            <a:ext cx="374650" cy="654050"/>
            <a:chOff x="3293" y="1471"/>
            <a:chExt cx="466" cy="813"/>
          </a:xfrm>
        </p:grpSpPr>
        <p:sp>
          <p:nvSpPr>
            <p:cNvPr id="26652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3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5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8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9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0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1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4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5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28" name="Freeform 37"/>
          <p:cNvSpPr>
            <a:spLocks/>
          </p:cNvSpPr>
          <p:nvPr/>
        </p:nvSpPr>
        <p:spPr bwMode="auto">
          <a:xfrm>
            <a:off x="3962400" y="32004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Oval 38"/>
          <p:cNvSpPr>
            <a:spLocks noChangeArrowheads="1"/>
          </p:cNvSpPr>
          <p:nvPr/>
        </p:nvSpPr>
        <p:spPr bwMode="auto">
          <a:xfrm>
            <a:off x="4991100" y="31670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Line 39"/>
          <p:cNvSpPr>
            <a:spLocks noChangeShapeType="1"/>
          </p:cNvSpPr>
          <p:nvPr/>
        </p:nvSpPr>
        <p:spPr bwMode="auto">
          <a:xfrm flipV="1">
            <a:off x="5029200" y="2438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Text Box 42"/>
          <p:cNvSpPr txBox="1">
            <a:spLocks noChangeArrowheads="1"/>
          </p:cNvSpPr>
          <p:nvPr/>
        </p:nvSpPr>
        <p:spPr bwMode="auto">
          <a:xfrm>
            <a:off x="4876800" y="21336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124200" y="1828800"/>
            <a:ext cx="1905000" cy="1371600"/>
            <a:chOff x="1008" y="1152"/>
            <a:chExt cx="1200" cy="864"/>
          </a:xfrm>
        </p:grpSpPr>
        <p:sp>
          <p:nvSpPr>
            <p:cNvPr id="26648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26650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1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</a:rPr>
                  <a:t>L</a:t>
                </a:r>
                <a:r>
                  <a:rPr lang="en-US" sz="1600" b="1" baseline="-2500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5029200" y="1295400"/>
            <a:ext cx="914400" cy="1905000"/>
            <a:chOff x="2208" y="816"/>
            <a:chExt cx="576" cy="1200"/>
          </a:xfrm>
        </p:grpSpPr>
        <p:sp>
          <p:nvSpPr>
            <p:cNvPr id="26645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6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7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6634" name="Line 49"/>
          <p:cNvSpPr>
            <a:spLocks noChangeShapeType="1"/>
          </p:cNvSpPr>
          <p:nvPr/>
        </p:nvSpPr>
        <p:spPr bwMode="auto">
          <a:xfrm flipV="1">
            <a:off x="5029200" y="29718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5" name="Text Box 50"/>
          <p:cNvSpPr txBox="1">
            <a:spLocks noChangeArrowheads="1"/>
          </p:cNvSpPr>
          <p:nvPr/>
        </p:nvSpPr>
        <p:spPr bwMode="auto">
          <a:xfrm>
            <a:off x="5486400" y="2971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114800" y="1371600"/>
            <a:ext cx="914400" cy="1828800"/>
            <a:chOff x="1632" y="864"/>
            <a:chExt cx="576" cy="1152"/>
          </a:xfrm>
        </p:grpSpPr>
        <p:sp>
          <p:nvSpPr>
            <p:cNvPr id="26642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3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7588" y="2179639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2350" y="2701926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2350" y="3235326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2286000" y="4038600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write this as a matrix equation: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4964" y="4711700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2084" y="2180082"/>
            <a:ext cx="581950" cy="58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4143" y="987663"/>
            <a:ext cx="587828" cy="5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75483" y="1110343"/>
            <a:ext cx="581950" cy="5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36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5AD50-0464-B94C-BABA-5F3A6A55B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4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equations</a:t>
            </a:r>
          </a:p>
        </p:txBody>
      </p:sp>
      <p:pic>
        <p:nvPicPr>
          <p:cNvPr id="2765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14850" y="3195639"/>
            <a:ext cx="1333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07238" y="3200401"/>
            <a:ext cx="2841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14"/>
          <p:cNvSpPr>
            <a:spLocks/>
          </p:cNvSpPr>
          <p:nvPr/>
        </p:nvSpPr>
        <p:spPr bwMode="auto">
          <a:xfrm rot="-5400000">
            <a:off x="7086600" y="2608263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AutoShape 15"/>
          <p:cNvSpPr>
            <a:spLocks/>
          </p:cNvSpPr>
          <p:nvPr/>
        </p:nvSpPr>
        <p:spPr bwMode="auto">
          <a:xfrm rot="-5400000">
            <a:off x="6096000" y="2379663"/>
            <a:ext cx="3048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AutoShape 16"/>
          <p:cNvSpPr>
            <a:spLocks/>
          </p:cNvSpPr>
          <p:nvPr/>
        </p:nvSpPr>
        <p:spPr bwMode="auto">
          <a:xfrm rot="-5400000">
            <a:off x="4419600" y="2532063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6248" name="Picture 2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1263" y="4800600"/>
            <a:ext cx="14668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49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60951" y="5486400"/>
            <a:ext cx="1433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3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79888" y="1200150"/>
            <a:ext cx="33845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40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72200" y="3198814"/>
            <a:ext cx="2174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4343400" y="3505200"/>
            <a:ext cx="3124200" cy="152400"/>
            <a:chOff x="1776" y="2208"/>
            <a:chExt cx="1968" cy="96"/>
          </a:xfrm>
        </p:grpSpPr>
        <p:pic>
          <p:nvPicPr>
            <p:cNvPr id="27662" name="Picture 31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826" y="2214"/>
              <a:ext cx="29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41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76" y="2209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42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56" y="2208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6269" name="Picture 4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46664" y="4095750"/>
            <a:ext cx="16017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515BC2-BC88-4DA8-8ABC-BA7CBCF8C1C7}"/>
              </a:ext>
            </a:extLst>
          </p:cNvPr>
          <p:cNvSpPr/>
          <p:nvPr/>
        </p:nvSpPr>
        <p:spPr>
          <a:xfrm>
            <a:off x="1970750" y="6244318"/>
            <a:ext cx="740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Solve one such linear system </a:t>
            </a:r>
            <a:r>
              <a:rPr lang="en-US" b="1" dirty="0"/>
              <a:t>per pixel</a:t>
            </a:r>
            <a:r>
              <a:rPr lang="en-US" dirty="0"/>
              <a:t> to solve for that pixel’s surface normal</a:t>
            </a:r>
          </a:p>
        </p:txBody>
      </p:sp>
    </p:spTree>
    <p:extLst>
      <p:ext uri="{BB962C8B-B14F-4D97-AF65-F5344CB8AC3E}">
        <p14:creationId xmlns:p14="http://schemas.microsoft.com/office/powerpoint/2010/main" val="11747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three lights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114" y="914400"/>
            <a:ext cx="7772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Get better results by using more lights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648284" y="5377656"/>
            <a:ext cx="2395538" cy="979488"/>
            <a:chOff x="2916" y="3360"/>
            <a:chExt cx="1509" cy="617"/>
          </a:xfrm>
        </p:grpSpPr>
        <p:sp>
          <p:nvSpPr>
            <p:cNvPr id="28682" name="Line 15"/>
            <p:cNvSpPr>
              <a:spLocks noChangeShapeType="1"/>
            </p:cNvSpPr>
            <p:nvPr/>
          </p:nvSpPr>
          <p:spPr bwMode="auto">
            <a:xfrm flipH="1" flipV="1">
              <a:off x="3360" y="3360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83" name="Text Box 16"/>
            <p:cNvSpPr txBox="1">
              <a:spLocks noChangeArrowheads="1"/>
            </p:cNvSpPr>
            <p:nvPr/>
          </p:nvSpPr>
          <p:spPr bwMode="auto">
            <a:xfrm>
              <a:off x="2916" y="3744"/>
              <a:ext cx="15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What’s the size of </a:t>
              </a:r>
              <a:r>
                <a:rPr lang="en-US" b="1" dirty="0">
                  <a:solidFill>
                    <a:srgbClr val="000000"/>
                  </a:solidFill>
                </a:rPr>
                <a:t>L</a:t>
              </a:r>
              <a:r>
                <a:rPr lang="en-US" b="1" baseline="30000" dirty="0">
                  <a:solidFill>
                    <a:srgbClr val="000000"/>
                  </a:solidFill>
                </a:rPr>
                <a:t>T</a:t>
              </a:r>
              <a:r>
                <a:rPr lang="en-US" b="1" dirty="0">
                  <a:solidFill>
                    <a:srgbClr val="000000"/>
                  </a:solidFill>
                </a:rPr>
                <a:t>L</a:t>
              </a:r>
              <a:r>
                <a:rPr lang="en-US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pic>
        <p:nvPicPr>
          <p:cNvPr id="28677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4339" y="1531938"/>
            <a:ext cx="32004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70114" y="3276600"/>
            <a:ext cx="7772400" cy="2895600"/>
            <a:chOff x="432" y="2064"/>
            <a:chExt cx="4896" cy="1824"/>
          </a:xfrm>
        </p:grpSpPr>
        <p:sp>
          <p:nvSpPr>
            <p:cNvPr id="28679" name="Rectangle 6"/>
            <p:cNvSpPr>
              <a:spLocks noChangeArrowheads="1"/>
            </p:cNvSpPr>
            <p:nvPr/>
          </p:nvSpPr>
          <p:spPr bwMode="auto">
            <a:xfrm>
              <a:off x="432" y="206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Least squares solution:</a:t>
              </a:r>
            </a:p>
          </p:txBody>
        </p:sp>
        <p:sp>
          <p:nvSpPr>
            <p:cNvPr id="28680" name="Rectangle 13"/>
            <p:cNvSpPr>
              <a:spLocks noChangeArrowheads="1"/>
            </p:cNvSpPr>
            <p:nvPr/>
          </p:nvSpPr>
          <p:spPr bwMode="auto">
            <a:xfrm>
              <a:off x="432" y="350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Solve for N, k</a:t>
              </a:r>
              <a:r>
                <a:rPr lang="en-US" baseline="-25000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 as before</a:t>
              </a:r>
            </a:p>
          </p:txBody>
        </p:sp>
        <p:pic>
          <p:nvPicPr>
            <p:cNvPr id="28681" name="Picture 23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9" y="2456"/>
              <a:ext cx="238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605C0C-BFE4-C24C-9C3B-1B342983D49D}"/>
              </a:ext>
            </a:extLst>
          </p:cNvPr>
          <p:cNvGrpSpPr/>
          <p:nvPr/>
        </p:nvGrpSpPr>
        <p:grpSpPr>
          <a:xfrm>
            <a:off x="6736147" y="1795928"/>
            <a:ext cx="5085739" cy="2961343"/>
            <a:chOff x="7464425" y="1549638"/>
            <a:chExt cx="4621558" cy="269105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A00F3D7-69C4-F24C-A593-11B9D778B22C}"/>
                </a:ext>
              </a:extLst>
            </p:cNvPr>
            <p:cNvSpPr/>
            <p:nvPr/>
          </p:nvSpPr>
          <p:spPr>
            <a:xfrm>
              <a:off x="7464425" y="1549638"/>
              <a:ext cx="4621558" cy="2691058"/>
            </a:xfrm>
            <a:prstGeom prst="roundRect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4AE757-E653-B948-9AC3-8E7514BD514D}"/>
                </a:ext>
              </a:extLst>
            </p:cNvPr>
            <p:cNvSpPr txBox="1"/>
            <p:nvPr/>
          </p:nvSpPr>
          <p:spPr>
            <a:xfrm>
              <a:off x="8175009" y="1628777"/>
              <a:ext cx="3200388" cy="41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Least Squares Refresher: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0AABF9-6F0B-FE4D-8788-F497EB87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94451" y="2229854"/>
              <a:ext cx="1058318" cy="22740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2CCD7F-A852-B94A-95F9-E2385984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77243" y="2824359"/>
              <a:ext cx="1775526" cy="3586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1B3610D-F0B3-B041-A102-70DA4CD4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8839" y="3598240"/>
              <a:ext cx="2623930" cy="3586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2710AA-FDD4-164E-BF7F-F873BA984FE0}"/>
                </a:ext>
              </a:extLst>
            </p:cNvPr>
            <p:cNvSpPr txBox="1"/>
            <p:nvPr/>
          </p:nvSpPr>
          <p:spPr>
            <a:xfrm>
              <a:off x="7566914" y="2150642"/>
              <a:ext cx="1196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Problem: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6A9F35-3062-FD47-9BEC-560B6737B9CD}"/>
                </a:ext>
              </a:extLst>
            </p:cNvPr>
            <p:cNvSpPr txBox="1"/>
            <p:nvPr/>
          </p:nvSpPr>
          <p:spPr>
            <a:xfrm>
              <a:off x="7566914" y="2748562"/>
              <a:ext cx="2008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Psuedo</a:t>
              </a:r>
              <a:r>
                <a:rPr lang="en-US" dirty="0"/>
                <a:t> Inverse: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E13522-B389-7D49-874C-D8032E1B5E98}"/>
                </a:ext>
              </a:extLst>
            </p:cNvPr>
            <p:cNvSpPr txBox="1"/>
            <p:nvPr/>
          </p:nvSpPr>
          <p:spPr>
            <a:xfrm>
              <a:off x="7566914" y="3314245"/>
              <a:ext cx="1707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Least Squares 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2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light source directions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Trick:  place a chrome sphere in the scene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the location of the highlight tells you where the light source is</a:t>
            </a:r>
          </a:p>
        </p:txBody>
      </p:sp>
      <p:pic>
        <p:nvPicPr>
          <p:cNvPr id="29701" name="Picture 7" descr="sp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988" y="1964991"/>
            <a:ext cx="63627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21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286000" y="914400"/>
            <a:ext cx="769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For a perfect mirror, light is reflected about </a:t>
            </a:r>
            <a:r>
              <a:rPr lang="en-US" sz="2000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Recall the rule for specular reflection</a:t>
            </a:r>
          </a:p>
        </p:txBody>
      </p:sp>
      <p:pic>
        <p:nvPicPr>
          <p:cNvPr id="2053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03701" y="2425701"/>
            <a:ext cx="2381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Freeform 11"/>
          <p:cNvSpPr>
            <a:spLocks/>
          </p:cNvSpPr>
          <p:nvPr/>
        </p:nvSpPr>
        <p:spPr bwMode="auto">
          <a:xfrm>
            <a:off x="4235451" y="2717800"/>
            <a:ext cx="346075" cy="274638"/>
          </a:xfrm>
          <a:custGeom>
            <a:avLst/>
            <a:gdLst>
              <a:gd name="T0" fmla="*/ 0 w 240"/>
              <a:gd name="T1" fmla="*/ 2147483647 h 168"/>
              <a:gd name="T2" fmla="*/ 2147483647 w 240"/>
              <a:gd name="T3" fmla="*/ 2147483647 h 168"/>
              <a:gd name="T4" fmla="*/ 2147483647 w 240"/>
              <a:gd name="T5" fmla="*/ 2147483647 h 168"/>
              <a:gd name="T6" fmla="*/ 0 60000 65536"/>
              <a:gd name="T7" fmla="*/ 0 60000 65536"/>
              <a:gd name="T8" fmla="*/ 0 60000 65536"/>
              <a:gd name="T9" fmla="*/ 0 w 240"/>
              <a:gd name="T10" fmla="*/ 0 h 168"/>
              <a:gd name="T11" fmla="*/ 240 w 240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68">
                <a:moveTo>
                  <a:pt x="0" y="168"/>
                </a:moveTo>
                <a:cubicBezTo>
                  <a:pt x="28" y="108"/>
                  <a:pt x="56" y="48"/>
                  <a:pt x="96" y="24"/>
                </a:cubicBezTo>
                <a:cubicBezTo>
                  <a:pt x="136" y="0"/>
                  <a:pt x="188" y="12"/>
                  <a:pt x="240" y="2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Line 20"/>
          <p:cNvSpPr>
            <a:spLocks noChangeShapeType="1"/>
          </p:cNvSpPr>
          <p:nvPr/>
        </p:nvSpPr>
        <p:spPr bwMode="auto">
          <a:xfrm flipV="1">
            <a:off x="4581526" y="2667001"/>
            <a:ext cx="600075" cy="7286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048000" y="3429000"/>
            <a:ext cx="3124200" cy="1041400"/>
            <a:chOff x="2064" y="2736"/>
            <a:chExt cx="1296" cy="432"/>
          </a:xfrm>
        </p:grpSpPr>
        <p:sp>
          <p:nvSpPr>
            <p:cNvPr id="2071" name="Oval 23"/>
            <p:cNvSpPr>
              <a:spLocks noChangeArrowheads="1"/>
            </p:cNvSpPr>
            <p:nvPr/>
          </p:nvSpPr>
          <p:spPr bwMode="auto">
            <a:xfrm>
              <a:off x="2112" y="2736"/>
              <a:ext cx="1200" cy="384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2064" y="2928"/>
              <a:ext cx="1296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057" name="Line 26"/>
          <p:cNvSpPr>
            <a:spLocks noChangeShapeType="1"/>
          </p:cNvSpPr>
          <p:nvPr/>
        </p:nvSpPr>
        <p:spPr bwMode="auto">
          <a:xfrm flipH="1" flipV="1">
            <a:off x="3962401" y="2667000"/>
            <a:ext cx="619125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8" name="Line 27"/>
          <p:cNvSpPr>
            <a:spLocks noChangeShapeType="1"/>
          </p:cNvSpPr>
          <p:nvPr/>
        </p:nvSpPr>
        <p:spPr bwMode="auto">
          <a:xfrm flipV="1">
            <a:off x="4581525" y="2387600"/>
            <a:ext cx="0" cy="104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59" name="Line 28"/>
          <p:cNvSpPr>
            <a:spLocks noChangeShapeType="1"/>
          </p:cNvSpPr>
          <p:nvPr/>
        </p:nvSpPr>
        <p:spPr bwMode="auto">
          <a:xfrm flipV="1">
            <a:off x="4581526" y="3048000"/>
            <a:ext cx="828675" cy="38100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60" name="Freeform 29"/>
          <p:cNvSpPr>
            <a:spLocks/>
          </p:cNvSpPr>
          <p:nvPr/>
        </p:nvSpPr>
        <p:spPr bwMode="auto">
          <a:xfrm flipH="1">
            <a:off x="4581526" y="2708275"/>
            <a:ext cx="347663" cy="274638"/>
          </a:xfrm>
          <a:custGeom>
            <a:avLst/>
            <a:gdLst>
              <a:gd name="T0" fmla="*/ 0 w 240"/>
              <a:gd name="T1" fmla="*/ 2147483647 h 168"/>
              <a:gd name="T2" fmla="*/ 2147483647 w 240"/>
              <a:gd name="T3" fmla="*/ 2147483647 h 168"/>
              <a:gd name="T4" fmla="*/ 2147483647 w 240"/>
              <a:gd name="T5" fmla="*/ 2147483647 h 168"/>
              <a:gd name="T6" fmla="*/ 0 60000 65536"/>
              <a:gd name="T7" fmla="*/ 0 60000 65536"/>
              <a:gd name="T8" fmla="*/ 0 60000 65536"/>
              <a:gd name="T9" fmla="*/ 0 w 240"/>
              <a:gd name="T10" fmla="*/ 0 h 168"/>
              <a:gd name="T11" fmla="*/ 240 w 240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68">
                <a:moveTo>
                  <a:pt x="0" y="168"/>
                </a:moveTo>
                <a:cubicBezTo>
                  <a:pt x="28" y="108"/>
                  <a:pt x="56" y="48"/>
                  <a:pt x="96" y="24"/>
                </a:cubicBezTo>
                <a:cubicBezTo>
                  <a:pt x="136" y="0"/>
                  <a:pt x="188" y="12"/>
                  <a:pt x="240" y="2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61" name="Picture 32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68950" y="2770189"/>
            <a:ext cx="3175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3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73576" y="2044701"/>
            <a:ext cx="2968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81400" y="2276475"/>
            <a:ext cx="2301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8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2413" y="2286000"/>
            <a:ext cx="296862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40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1551" y="2425701"/>
            <a:ext cx="2381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44"/>
          <p:cNvGraphicFramePr>
            <a:graphicFrameLocks noChangeAspect="1"/>
          </p:cNvGraphicFramePr>
          <p:nvPr/>
        </p:nvGraphicFramePr>
        <p:xfrm>
          <a:off x="6610350" y="1878014"/>
          <a:ext cx="28956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15" imgW="1295280" imgH="457200" progId="Equation.3">
                  <p:embed/>
                </p:oleObj>
              </mc:Choice>
              <mc:Fallback>
                <p:oleObj name="Equation" r:id="rId15" imgW="1295280" imgH="457200" progId="Equation.3">
                  <p:embed/>
                  <p:pic>
                    <p:nvPicPr>
                      <p:cNvPr id="205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1878014"/>
                        <a:ext cx="289560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6" name="Rectangle 55"/>
          <p:cNvSpPr>
            <a:spLocks noChangeArrowheads="1"/>
          </p:cNvSpPr>
          <p:nvPr/>
        </p:nvSpPr>
        <p:spPr bwMode="auto">
          <a:xfrm>
            <a:off x="2286000" y="4267200"/>
            <a:ext cx="77724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We see a highlight when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then L is given as follows:</a:t>
            </a:r>
          </a:p>
        </p:txBody>
      </p:sp>
      <p:sp>
        <p:nvSpPr>
          <p:cNvPr id="419903" name="Line 63"/>
          <p:cNvSpPr>
            <a:spLocks noChangeShapeType="1"/>
          </p:cNvSpPr>
          <p:nvPr/>
        </p:nvSpPr>
        <p:spPr bwMode="auto">
          <a:xfrm flipH="1" flipV="1">
            <a:off x="4583113" y="2667000"/>
            <a:ext cx="11112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19907" name="Picture 67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62413" y="5105401"/>
            <a:ext cx="31353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1" name="Line 71"/>
          <p:cNvSpPr>
            <a:spLocks noChangeShapeType="1"/>
          </p:cNvSpPr>
          <p:nvPr/>
        </p:nvSpPr>
        <p:spPr bwMode="auto">
          <a:xfrm flipH="1" flipV="1">
            <a:off x="4572001" y="1905000"/>
            <a:ext cx="11113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9912" name="Line 72"/>
          <p:cNvSpPr>
            <a:spLocks noChangeShapeType="1"/>
          </p:cNvSpPr>
          <p:nvPr/>
        </p:nvSpPr>
        <p:spPr bwMode="auto">
          <a:xfrm flipV="1">
            <a:off x="3971926" y="1938338"/>
            <a:ext cx="600075" cy="7286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3" grpId="0" animBg="1"/>
      <p:bldP spid="419911" grpId="0" animBg="1"/>
      <p:bldP spid="4199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55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3550" y="1141413"/>
            <a:ext cx="1644650" cy="1644650"/>
          </a:xfrm>
          <a:prstGeom prst="rect">
            <a:avLst/>
          </a:prstGeom>
          <a:noFill/>
        </p:spPr>
      </p:pic>
      <p:pic>
        <p:nvPicPr>
          <p:cNvPr id="539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1141413"/>
            <a:ext cx="1644650" cy="1644650"/>
          </a:xfrm>
          <a:prstGeom prst="rect">
            <a:avLst/>
          </a:prstGeom>
          <a:noFill/>
        </p:spPr>
      </p:pic>
      <p:sp>
        <p:nvSpPr>
          <p:cNvPr id="5396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pic>
        <p:nvPicPr>
          <p:cNvPr id="5396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3581400"/>
            <a:ext cx="2870200" cy="2870200"/>
          </a:xfrm>
          <a:prstGeom prst="rect">
            <a:avLst/>
          </a:prstGeom>
          <a:noFill/>
        </p:spPr>
      </p:pic>
      <p:pic>
        <p:nvPicPr>
          <p:cNvPr id="5396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3429001"/>
            <a:ext cx="4343400" cy="3298825"/>
          </a:xfrm>
          <a:prstGeom prst="rect">
            <a:avLst/>
          </a:prstGeom>
          <a:noFill/>
        </p:spPr>
      </p:pic>
      <p:sp>
        <p:nvSpPr>
          <p:cNvPr id="539658" name="AutoShape 10"/>
          <p:cNvSpPr>
            <a:spLocks noChangeArrowheads="1"/>
          </p:cNvSpPr>
          <p:nvPr/>
        </p:nvSpPr>
        <p:spPr bwMode="auto">
          <a:xfrm rot="5400000">
            <a:off x="1485900" y="3314700"/>
            <a:ext cx="1676400" cy="8382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66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9659" name="Text Box 11"/>
          <p:cNvSpPr txBox="1">
            <a:spLocks noChangeArrowheads="1"/>
          </p:cNvSpPr>
          <p:nvPr/>
        </p:nvSpPr>
        <p:spPr bwMode="auto">
          <a:xfrm>
            <a:off x="2630489" y="3011488"/>
            <a:ext cx="1845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Recovered albedo</a:t>
            </a:r>
          </a:p>
        </p:txBody>
      </p:sp>
      <p:sp>
        <p:nvSpPr>
          <p:cNvPr id="539660" name="Text Box 12"/>
          <p:cNvSpPr txBox="1">
            <a:spLocks noChangeArrowheads="1"/>
          </p:cNvSpPr>
          <p:nvPr/>
        </p:nvSpPr>
        <p:spPr bwMode="auto">
          <a:xfrm>
            <a:off x="6324600" y="3048000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Recovered normal field</a:t>
            </a:r>
          </a:p>
        </p:txBody>
      </p: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8305801" y="6411914"/>
            <a:ext cx="20649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Forsyth &amp; Ponce, Sec. 5.4</a:t>
            </a:r>
          </a:p>
        </p:txBody>
      </p:sp>
    </p:spTree>
    <p:extLst>
      <p:ext uri="{BB962C8B-B14F-4D97-AF65-F5344CB8AC3E}">
        <p14:creationId xmlns:p14="http://schemas.microsoft.com/office/powerpoint/2010/main" val="4227775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</a:t>
            </a:r>
            <a:r>
              <a:rPr lang="en-US" dirty="0" err="1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Solving the linear system per-pixel gives us an estimated surface normal for each pixel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How can we compute depth from </a:t>
            </a:r>
            <a:r>
              <a:rPr lang="en-US" dirty="0" err="1"/>
              <a:t>normals</a:t>
            </a:r>
            <a:r>
              <a:rPr lang="en-US" dirty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Normals</a:t>
            </a:r>
            <a:r>
              <a:rPr lang="en-US" dirty="0"/>
              <a:t> are like the “derivative” of the true depth</a:t>
            </a:r>
          </a:p>
        </p:txBody>
      </p:sp>
      <p:pic>
        <p:nvPicPr>
          <p:cNvPr id="4" name="Picture 5" descr="buddhas"/>
          <p:cNvPicPr>
            <a:picLocks noChangeAspect="1" noChangeArrowheads="1"/>
          </p:cNvPicPr>
          <p:nvPr/>
        </p:nvPicPr>
        <p:blipFill rotWithShape="1">
          <a:blip r:embed="rId2" cstate="print"/>
          <a:srcRect r="36285"/>
          <a:stretch/>
        </p:blipFill>
        <p:spPr bwMode="auto">
          <a:xfrm>
            <a:off x="3456019" y="1828408"/>
            <a:ext cx="5410341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42512" y="4673687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Input photo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2942" y="4673687"/>
            <a:ext cx="1766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023942" y="4565964"/>
            <a:ext cx="184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r>
              <a:rPr lang="en-US" sz="1400" dirty="0"/>
              <a:t> (needle diagram)</a:t>
            </a:r>
          </a:p>
        </p:txBody>
      </p:sp>
    </p:spTree>
    <p:extLst>
      <p:ext uri="{BB962C8B-B14F-4D97-AF65-F5344CB8AC3E}">
        <p14:creationId xmlns:p14="http://schemas.microsoft.com/office/powerpoint/2010/main" val="31533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Integrating a set of derivatives is easy in 1D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(similar to Euler’s method from diff. eq. class)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Could just integrate </a:t>
            </a:r>
            <a:r>
              <a:rPr lang="en-US" dirty="0" err="1"/>
              <a:t>normals</a:t>
            </a:r>
            <a:r>
              <a:rPr lang="en-US" dirty="0"/>
              <a:t> in each column / row separately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Instead, we formulate as a linear system and solve for depths that </a:t>
            </a:r>
            <a:r>
              <a:rPr lang="en-US" i="1" dirty="0"/>
              <a:t>best agree with the surface </a:t>
            </a:r>
            <a:r>
              <a:rPr lang="en-US" i="1" dirty="0" err="1"/>
              <a:t>normals</a:t>
            </a:r>
            <a:endParaRPr lang="en-US" dirty="0"/>
          </a:p>
        </p:txBody>
      </p:sp>
      <p:pic>
        <p:nvPicPr>
          <p:cNvPr id="862210" name="Picture 2" descr="http://upload.wikimedia.org/wikipedia/commons/thumb/1/10/Euler_method.svg/330px-Euler_method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81" y="1905016"/>
            <a:ext cx="31432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02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normals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7296" y="5486400"/>
            <a:ext cx="7772400" cy="12192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/>
              <a:t>Get a similar equation for </a:t>
            </a:r>
            <a:r>
              <a:rPr lang="en-US" b="1"/>
              <a:t>V</a:t>
            </a:r>
            <a:r>
              <a:rPr lang="en-US" b="1" baseline="-25000"/>
              <a:t>2</a:t>
            </a:r>
          </a:p>
          <a:p>
            <a:pPr lvl="1"/>
            <a:r>
              <a:rPr lang="en-US"/>
              <a:t>Each normal gives us two linear constraints on z</a:t>
            </a:r>
          </a:p>
          <a:p>
            <a:pPr lvl="1"/>
            <a:r>
              <a:rPr lang="en-US"/>
              <a:t>compute z values by solving a matrix equation</a:t>
            </a: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4871620" y="360042"/>
            <a:ext cx="1846959" cy="245935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434343"/>
              </a:gs>
              <a:gs pos="100000">
                <a:srgbClr val="DDDDDD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 flipV="1">
            <a:off x="3542884" y="1029989"/>
            <a:ext cx="2759458" cy="272286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Line 9"/>
          <p:cNvSpPr>
            <a:spLocks noChangeShapeType="1"/>
          </p:cNvSpPr>
          <p:nvPr/>
        </p:nvSpPr>
        <p:spPr bwMode="auto">
          <a:xfrm flipV="1">
            <a:off x="2865022" y="3375818"/>
            <a:ext cx="1041812" cy="102473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reeform 10"/>
          <p:cNvSpPr>
            <a:spLocks/>
          </p:cNvSpPr>
          <p:nvPr/>
        </p:nvSpPr>
        <p:spPr bwMode="auto">
          <a:xfrm>
            <a:off x="2507835" y="2333566"/>
            <a:ext cx="1876235" cy="3076636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Line 14"/>
          <p:cNvSpPr>
            <a:spLocks noChangeShapeType="1"/>
          </p:cNvSpPr>
          <p:nvPr/>
        </p:nvSpPr>
        <p:spPr bwMode="auto">
          <a:xfrm flipV="1">
            <a:off x="2222085" y="4063024"/>
            <a:ext cx="988134" cy="9661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Oval 17"/>
          <p:cNvSpPr>
            <a:spLocks noChangeArrowheads="1"/>
          </p:cNvSpPr>
          <p:nvPr/>
        </p:nvSpPr>
        <p:spPr bwMode="auto">
          <a:xfrm>
            <a:off x="3157308" y="4016427"/>
            <a:ext cx="87835" cy="9759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0" name="Freeform 20"/>
          <p:cNvSpPr>
            <a:spLocks/>
          </p:cNvSpPr>
          <p:nvPr/>
        </p:nvSpPr>
        <p:spPr bwMode="auto">
          <a:xfrm>
            <a:off x="1864896" y="4772017"/>
            <a:ext cx="605080" cy="595321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1" name="Arc 21"/>
          <p:cNvSpPr>
            <a:spLocks/>
          </p:cNvSpPr>
          <p:nvPr/>
        </p:nvSpPr>
        <p:spPr bwMode="auto">
          <a:xfrm rot="720000">
            <a:off x="2076884" y="4882039"/>
            <a:ext cx="324499" cy="363535"/>
          </a:xfrm>
          <a:custGeom>
            <a:avLst/>
            <a:gdLst>
              <a:gd name="T0" fmla="*/ 0 w 21745"/>
              <a:gd name="T1" fmla="*/ 0 h 21600"/>
              <a:gd name="T2" fmla="*/ 193280113 w 21745"/>
              <a:gd name="T3" fmla="*/ 310623868 h 21600"/>
              <a:gd name="T4" fmla="*/ 1288889 w 21745"/>
              <a:gd name="T5" fmla="*/ 31062386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 flipH="1">
            <a:off x="1864896" y="4519127"/>
            <a:ext cx="466010" cy="84662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3" name="Oval 23"/>
          <p:cNvSpPr>
            <a:spLocks noChangeArrowheads="1"/>
          </p:cNvSpPr>
          <p:nvPr/>
        </p:nvSpPr>
        <p:spPr bwMode="auto">
          <a:xfrm rot="-1860000">
            <a:off x="2111437" y="4887862"/>
            <a:ext cx="153710" cy="3049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4" name="Line 24"/>
          <p:cNvSpPr>
            <a:spLocks noChangeShapeType="1"/>
          </p:cNvSpPr>
          <p:nvPr/>
        </p:nvSpPr>
        <p:spPr bwMode="auto">
          <a:xfrm flipV="1">
            <a:off x="1864897" y="5143725"/>
            <a:ext cx="853945" cy="222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224046" y="1332161"/>
            <a:ext cx="702674" cy="849064"/>
            <a:chOff x="2452" y="1026"/>
            <a:chExt cx="288" cy="348"/>
          </a:xfrm>
        </p:grpSpPr>
        <p:sp>
          <p:nvSpPr>
            <p:cNvPr id="30757" name="Oval 34"/>
            <p:cNvSpPr>
              <a:spLocks noChangeArrowheads="1"/>
            </p:cNvSpPr>
            <p:nvPr/>
          </p:nvSpPr>
          <p:spPr bwMode="auto">
            <a:xfrm>
              <a:off x="2704" y="1334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8" name="Oval 33"/>
            <p:cNvSpPr>
              <a:spLocks noChangeArrowheads="1"/>
            </p:cNvSpPr>
            <p:nvPr/>
          </p:nvSpPr>
          <p:spPr bwMode="auto">
            <a:xfrm>
              <a:off x="2452" y="102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849867" y="1366110"/>
            <a:ext cx="1171122" cy="773428"/>
            <a:chOff x="2304" y="1027"/>
            <a:chExt cx="480" cy="317"/>
          </a:xfrm>
        </p:grpSpPr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2518" y="1152"/>
              <a:ext cx="266" cy="192"/>
              <a:chOff x="2518" y="1152"/>
              <a:chExt cx="266" cy="192"/>
            </a:xfrm>
          </p:grpSpPr>
          <p:sp>
            <p:nvSpPr>
              <p:cNvPr id="30755" name="Line 36"/>
              <p:cNvSpPr>
                <a:spLocks noChangeShapeType="1"/>
              </p:cNvSpPr>
              <p:nvPr/>
            </p:nvSpPr>
            <p:spPr bwMode="auto">
              <a:xfrm>
                <a:off x="2518" y="124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6" name="Text Box 37"/>
              <p:cNvSpPr txBox="1">
                <a:spLocks noChangeArrowheads="1"/>
              </p:cNvSpPr>
              <p:nvPr/>
            </p:nvSpPr>
            <p:spPr bwMode="auto">
              <a:xfrm>
                <a:off x="2566" y="1152"/>
                <a:ext cx="2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2304" y="1027"/>
              <a:ext cx="240" cy="221"/>
              <a:chOff x="2304" y="1027"/>
              <a:chExt cx="240" cy="221"/>
            </a:xfrm>
          </p:grpSpPr>
          <p:sp>
            <p:nvSpPr>
              <p:cNvPr id="30753" name="Line 35"/>
              <p:cNvSpPr>
                <a:spLocks noChangeShapeType="1"/>
              </p:cNvSpPr>
              <p:nvPr/>
            </p:nvSpPr>
            <p:spPr bwMode="auto">
              <a:xfrm flipH="1" flipV="1">
                <a:off x="2470" y="1056"/>
                <a:ext cx="48" cy="192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4" name="Text Box 38"/>
              <p:cNvSpPr txBox="1">
                <a:spLocks noChangeArrowheads="1"/>
              </p:cNvSpPr>
              <p:nvPr/>
            </p:nvSpPr>
            <p:spPr bwMode="auto">
              <a:xfrm>
                <a:off x="2304" y="1027"/>
                <a:ext cx="24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" name="Group 63"/>
          <p:cNvGrpSpPr>
            <a:grpSpLocks/>
          </p:cNvGrpSpPr>
          <p:nvPr/>
        </p:nvGrpSpPr>
        <p:grpSpPr bwMode="auto">
          <a:xfrm rot="958470">
            <a:off x="4961116" y="1920380"/>
            <a:ext cx="595320" cy="585561"/>
            <a:chOff x="2374" y="1248"/>
            <a:chExt cx="244" cy="240"/>
          </a:xfrm>
        </p:grpSpPr>
        <p:sp>
          <p:nvSpPr>
            <p:cNvPr id="30749" name="Line 39"/>
            <p:cNvSpPr>
              <a:spLocks noChangeShapeType="1"/>
            </p:cNvSpPr>
            <p:nvPr/>
          </p:nvSpPr>
          <p:spPr bwMode="auto">
            <a:xfrm flipH="1">
              <a:off x="2374" y="1248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0" name="Text Box 40"/>
            <p:cNvSpPr txBox="1">
              <a:spLocks noChangeArrowheads="1"/>
            </p:cNvSpPr>
            <p:nvPr/>
          </p:nvSpPr>
          <p:spPr bwMode="auto">
            <a:xfrm>
              <a:off x="2400" y="1315"/>
              <a:ext cx="2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rgbClr val="FF0000"/>
                  </a:solidFill>
                </a:rPr>
                <a:t>N</a:t>
              </a:r>
              <a:endParaRPr lang="en-US" sz="1200" b="1" baseline="-25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738" name="Picture 5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1168" y="3850674"/>
            <a:ext cx="556283" cy="23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2539771" y="3355020"/>
            <a:ext cx="2095821" cy="1032051"/>
            <a:chOff x="559" y="2541"/>
            <a:chExt cx="859" cy="423"/>
          </a:xfrm>
        </p:grpSpPr>
        <p:sp>
          <p:nvSpPr>
            <p:cNvPr id="30745" name="Oval 31"/>
            <p:cNvSpPr>
              <a:spLocks noChangeArrowheads="1"/>
            </p:cNvSpPr>
            <p:nvPr/>
          </p:nvSpPr>
          <p:spPr bwMode="auto">
            <a:xfrm>
              <a:off x="929" y="2839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46" name="Oval 32"/>
            <p:cNvSpPr>
              <a:spLocks noChangeArrowheads="1"/>
            </p:cNvSpPr>
            <p:nvPr/>
          </p:nvSpPr>
          <p:spPr bwMode="auto">
            <a:xfrm>
              <a:off x="805" y="2657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0747" name="Picture 49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59" y="2541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8" name="Picture 5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95" y="2869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0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84600" y="1817590"/>
            <a:ext cx="1007653" cy="25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Oval 30"/>
          <p:cNvSpPr>
            <a:spLocks noChangeArrowheads="1"/>
          </p:cNvSpPr>
          <p:nvPr/>
        </p:nvSpPr>
        <p:spPr bwMode="auto">
          <a:xfrm>
            <a:off x="5297070" y="1935994"/>
            <a:ext cx="87835" cy="9759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42" name="Line 57"/>
          <p:cNvSpPr>
            <a:spLocks noChangeShapeType="1"/>
          </p:cNvSpPr>
          <p:nvPr/>
        </p:nvSpPr>
        <p:spPr bwMode="auto">
          <a:xfrm flipV="1">
            <a:off x="4684295" y="1981199"/>
            <a:ext cx="707105" cy="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41409" name="Picture 6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22522" y="2941983"/>
            <a:ext cx="6016643" cy="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412" name="Picture 6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26720" y="4016427"/>
            <a:ext cx="6187432" cy="143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ea typeface="+mj-ea"/>
                <a:sym typeface="Calibri" charset="0"/>
              </a:rPr>
              <a:t>Results</a:t>
            </a:r>
            <a:endParaRPr lang="en-US" sz="1266">
              <a:sym typeface="Calibri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  <a:defRPr/>
            </a:pPr>
            <a:endParaRPr lang="en-US">
              <a:ea typeface="+mn-ea"/>
              <a:sym typeface="Calibri" charset="0"/>
            </a:endParaRP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algn="r" defTabSz="642915" eaLnBrk="1"/>
            <a:fld id="{ADE0F5CE-BFC9-462C-BB18-F72268DB3211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28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4820" name="Picture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23" y="2118569"/>
            <a:ext cx="9001125" cy="37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4877098" y="6088932"/>
            <a:ext cx="2419188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from Athos Georghiades</a:t>
            </a:r>
          </a:p>
        </p:txBody>
      </p:sp>
    </p:spTree>
    <p:extLst>
      <p:ext uri="{BB962C8B-B14F-4D97-AF65-F5344CB8AC3E}">
        <p14:creationId xmlns:p14="http://schemas.microsoft.com/office/powerpoint/2010/main" val="56644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648200"/>
            <a:ext cx="7772400" cy="1524000"/>
          </a:xfrm>
        </p:spPr>
        <p:txBody>
          <a:bodyPr/>
          <a:lstStyle/>
          <a:p>
            <a:pPr>
              <a:buFontTx/>
              <a:buNone/>
            </a:pPr>
            <a:endParaRPr lang="en-US"/>
          </a:p>
        </p:txBody>
      </p:sp>
      <p:pic>
        <p:nvPicPr>
          <p:cNvPr id="31748" name="Picture 5" descr="buddh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4" y="1058864"/>
            <a:ext cx="84915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334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363C-432D-4ACE-AFF8-8F68CA64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7B1F8-4510-4C66-96A6-491BE4916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3 deadline extended to Friday March 27, 11:59pm EDT</a:t>
            </a:r>
          </a:p>
          <a:p>
            <a:r>
              <a:rPr lang="en-US" dirty="0"/>
              <a:t>Artifact due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624234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Photometric Stereo from Colored Lighting</a:t>
            </a:r>
          </a:p>
        </p:txBody>
      </p:sp>
      <p:pic>
        <p:nvPicPr>
          <p:cNvPr id="861186" name="Picture 2" descr="Example reconstru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99" y="2024903"/>
            <a:ext cx="4980458" cy="332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46200" y="5490243"/>
            <a:ext cx="7911653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Video </a:t>
            </a:r>
            <a:r>
              <a:rPr lang="en-US" sz="1700" b="1" dirty="0" err="1"/>
              <a:t>Normals</a:t>
            </a:r>
            <a:r>
              <a:rPr lang="en-US" sz="1700" b="1" dirty="0"/>
              <a:t> from Colored Lights</a:t>
            </a:r>
          </a:p>
          <a:p>
            <a:r>
              <a:rPr lang="en-US" sz="1700" dirty="0"/>
              <a:t>Gabriel J. </a:t>
            </a:r>
            <a:r>
              <a:rPr lang="en-US" sz="1700" dirty="0" err="1"/>
              <a:t>Brostow</a:t>
            </a:r>
            <a:r>
              <a:rPr lang="en-US" sz="1700" dirty="0"/>
              <a:t>, Carlos Hernández, George </a:t>
            </a:r>
            <a:r>
              <a:rPr lang="en-US" sz="1700" dirty="0" err="1"/>
              <a:t>Vogiatzis</a:t>
            </a:r>
            <a:r>
              <a:rPr lang="en-US" sz="1700" dirty="0"/>
              <a:t>, </a:t>
            </a:r>
            <a:r>
              <a:rPr lang="en-US" sz="1700" dirty="0" err="1"/>
              <a:t>Björn</a:t>
            </a:r>
            <a:r>
              <a:rPr lang="en-US" sz="1700" dirty="0"/>
              <a:t> </a:t>
            </a:r>
            <a:r>
              <a:rPr lang="en-US" sz="1700" dirty="0" err="1"/>
              <a:t>Stenger</a:t>
            </a:r>
            <a:r>
              <a:rPr lang="en-US" sz="1700" dirty="0"/>
              <a:t>, Roberto </a:t>
            </a:r>
            <a:r>
              <a:rPr lang="en-US" sz="1700" dirty="0" err="1"/>
              <a:t>Cipolla</a:t>
            </a:r>
            <a:endParaRPr lang="en-US" sz="1700" dirty="0"/>
          </a:p>
          <a:p>
            <a:r>
              <a:rPr lang="en-US" sz="1700" dirty="0">
                <a:hlinkClick r:id="rId6"/>
              </a:rPr>
              <a:t>IEEE TPAMI</a:t>
            </a:r>
            <a:r>
              <a:rPr lang="en-US" sz="1700" dirty="0"/>
              <a:t>, Vol. 33, No. 10, pages 2104-2114, October 2011.</a:t>
            </a:r>
          </a:p>
        </p:txBody>
      </p:sp>
      <p:pic>
        <p:nvPicPr>
          <p:cNvPr id="8611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15" y="2005175"/>
            <a:ext cx="4262160" cy="3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007 Realtime video normals from coloured lights-bEJt6GP-1Fo" descr="2007 Realtime video normals from coloured lights-bEJt6GP-1Fo">
            <a:hlinkClick r:id="" action="ppaction://media"/>
            <a:extLst>
              <a:ext uri="{FF2B5EF4-FFF2-40B4-BE49-F238E27FC236}">
                <a16:creationId xmlns:a16="http://schemas.microsoft.com/office/drawing/2014/main" id="{96DCC43B-A2FF-CC44-8557-154C34D4F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298" y="1896470"/>
            <a:ext cx="5246189" cy="34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6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87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now, ignore </a:t>
            </a:r>
            <a:r>
              <a:rPr lang="en-US" dirty="0" err="1"/>
              <a:t>specular</a:t>
            </a:r>
            <a:r>
              <a:rPr lang="en-US" dirty="0"/>
              <a:t> reflection</a:t>
            </a:r>
          </a:p>
        </p:txBody>
      </p:sp>
      <p:pic>
        <p:nvPicPr>
          <p:cNvPr id="5122" name="Picture 2" descr="http://www.akworld.net/webblog/wp-content/uploads/2007/06/refl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600200"/>
            <a:ext cx="3832006" cy="4621284"/>
          </a:xfrm>
          <a:prstGeom prst="rect">
            <a:avLst/>
          </a:prstGeom>
          <a:noFill/>
        </p:spPr>
      </p:pic>
      <p:pic>
        <p:nvPicPr>
          <p:cNvPr id="5124" name="Picture 4" descr="Refl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33600"/>
            <a:ext cx="4648200" cy="36546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3382626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Refraction…</a:t>
            </a:r>
          </a:p>
        </p:txBody>
      </p:sp>
      <p:pic>
        <p:nvPicPr>
          <p:cNvPr id="71682" name="Picture 2" descr="http://farm2.static.flickr.com/1320/902941386_6a0c368f8c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89500" cy="3672558"/>
          </a:xfrm>
          <a:prstGeom prst="rect">
            <a:avLst/>
          </a:prstGeom>
          <a:noFill/>
        </p:spPr>
      </p:pic>
      <p:pic>
        <p:nvPicPr>
          <p:cNvPr id="71684" name="Picture 4" descr="http://levelofdetail.files.wordpress.com/2008/01/caus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981201"/>
            <a:ext cx="3924300" cy="36290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2342339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Interreflections</a:t>
            </a:r>
            <a:r>
              <a:rPr lang="en-US" dirty="0"/>
              <a:t>…</a:t>
            </a:r>
          </a:p>
        </p:txBody>
      </p:sp>
      <p:pic>
        <p:nvPicPr>
          <p:cNvPr id="72706" name="Picture 2" descr="Room sweet 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524000"/>
            <a:ext cx="3276600" cy="5007904"/>
          </a:xfrm>
          <a:prstGeom prst="rect">
            <a:avLst/>
          </a:prstGeom>
          <a:noFill/>
        </p:spPr>
      </p:pic>
      <p:pic>
        <p:nvPicPr>
          <p:cNvPr id="72708" name="Picture 4" descr="Room with a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524000"/>
            <a:ext cx="3617781" cy="502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3859156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Subsurface Scattering…</a:t>
            </a:r>
          </a:p>
        </p:txBody>
      </p:sp>
      <p:pic>
        <p:nvPicPr>
          <p:cNvPr id="75778" name="Picture 2" descr="http://www.atlsemi.com/ver3/products/tech/cinefx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4191000" cy="4191000"/>
          </a:xfrm>
          <a:prstGeom prst="rect">
            <a:avLst/>
          </a:prstGeom>
          <a:noFill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2286001"/>
            <a:ext cx="4200525" cy="30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1092201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dirty="0"/>
              <a:t>Bigger problems</a:t>
            </a:r>
          </a:p>
          <a:p>
            <a:pPr lvl="1"/>
            <a:r>
              <a:rPr lang="en-US" dirty="0"/>
              <a:t>doesn’t work for shiny things, semi-translucent things</a:t>
            </a:r>
          </a:p>
          <a:p>
            <a:pPr lvl="1"/>
            <a:r>
              <a:rPr lang="en-US" dirty="0"/>
              <a:t>shadows, inter-reflections</a:t>
            </a:r>
          </a:p>
          <a:p>
            <a:pPr>
              <a:buFontTx/>
              <a:buNone/>
            </a:pPr>
            <a:r>
              <a:rPr lang="en-US" dirty="0"/>
              <a:t>Smaller problems</a:t>
            </a:r>
          </a:p>
          <a:p>
            <a:pPr lvl="1"/>
            <a:r>
              <a:rPr lang="en-US" dirty="0"/>
              <a:t>camera and lights have to be distant</a:t>
            </a:r>
          </a:p>
          <a:p>
            <a:pPr lvl="1"/>
            <a:r>
              <a:rPr lang="en-US" dirty="0"/>
              <a:t>calibration requirements</a:t>
            </a:r>
          </a:p>
          <a:p>
            <a:pPr lvl="2"/>
            <a:r>
              <a:rPr lang="en-US" sz="1800" dirty="0"/>
              <a:t>measure light source directions, intensities</a:t>
            </a:r>
          </a:p>
          <a:p>
            <a:pPr lvl="2"/>
            <a:r>
              <a:rPr lang="en-US" sz="1800" dirty="0"/>
              <a:t>camera response function</a:t>
            </a:r>
          </a:p>
          <a:p>
            <a:pPr>
              <a:buFontTx/>
              <a:buNone/>
            </a:pPr>
            <a:r>
              <a:rPr lang="en-US" dirty="0"/>
              <a:t>Newer work addresses some of these issues</a:t>
            </a:r>
          </a:p>
          <a:p>
            <a:pPr>
              <a:buFontTx/>
              <a:buNone/>
            </a:pPr>
            <a:r>
              <a:rPr lang="en-US" dirty="0"/>
              <a:t>Some pointers for further reading:</a:t>
            </a:r>
          </a:p>
          <a:p>
            <a:pPr lvl="1"/>
            <a:r>
              <a:rPr lang="en-US" sz="1600" dirty="0"/>
              <a:t>Zickler, </a:t>
            </a:r>
            <a:r>
              <a:rPr lang="en-US" sz="1600" dirty="0" err="1"/>
              <a:t>Belhumeur</a:t>
            </a:r>
            <a:r>
              <a:rPr lang="en-US" sz="1600" dirty="0"/>
              <a:t>, and Kriegman, </a:t>
            </a:r>
            <a:r>
              <a:rPr lang="en-US" sz="1600" i="1" dirty="0"/>
              <a:t>"</a:t>
            </a:r>
            <a:r>
              <a:rPr lang="en-US" sz="1600" i="1" dirty="0">
                <a:hlinkClick r:id="rId2"/>
              </a:rPr>
              <a:t>Helmholtz </a:t>
            </a:r>
            <a:r>
              <a:rPr lang="en-US" sz="1600" i="1" dirty="0" err="1">
                <a:hlinkClick r:id="rId2"/>
              </a:rPr>
              <a:t>Stereopsis</a:t>
            </a:r>
            <a:r>
              <a:rPr lang="en-US" sz="1600" i="1" dirty="0">
                <a:hlinkClick r:id="rId2"/>
              </a:rPr>
              <a:t>: Exploiting Reciprocity for Surface Reconstruction</a:t>
            </a:r>
            <a:r>
              <a:rPr lang="en-US" sz="1600" i="1" dirty="0"/>
              <a:t>."</a:t>
            </a:r>
            <a:r>
              <a:rPr lang="en-US" sz="1600" dirty="0"/>
              <a:t> IJCV, Vol. 49 No. 2/3, pp 215-227.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Hertzmann &amp; Seitz, “</a:t>
            </a:r>
            <a:r>
              <a:rPr lang="en-US" sz="1600" i="1" dirty="0">
                <a:hlinkClick r:id="rId3"/>
              </a:rPr>
              <a:t>Example-Based Photometric Stereo: Shape Reconstruction with General, Varying BRDFs</a:t>
            </a:r>
            <a:r>
              <a:rPr lang="en-US" sz="1600" dirty="0"/>
              <a:t>.” IEEE Trans. PAMI 2005</a:t>
            </a:r>
          </a:p>
        </p:txBody>
      </p:sp>
    </p:spTree>
    <p:extLst>
      <p:ext uri="{BB962C8B-B14F-4D97-AF65-F5344CB8AC3E}">
        <p14:creationId xmlns:p14="http://schemas.microsoft.com/office/powerpoint/2010/main" val="427284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3141"/>
            <a:ext cx="9144000" cy="4531718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4025966" y="6268897"/>
            <a:ext cx="4138955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lang="en-US" sz="2531" dirty="0" err="1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2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/>
          </p:cNvSpPr>
          <p:nvPr/>
        </p:nvSpPr>
        <p:spPr bwMode="auto">
          <a:xfrm>
            <a:off x="4025966" y="6268897"/>
            <a:ext cx="4138955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lang="en-US" sz="2531" dirty="0" err="1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5662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2368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4B5F9E-4451-EC44-87B6-0B9931C1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Everyone is having to do a bit of improvisation…</a:t>
            </a:r>
          </a:p>
          <a:p>
            <a:pPr lvl="1"/>
            <a:r>
              <a:rPr lang="en-US" dirty="0"/>
              <a:t>We know it’s a stressful time</a:t>
            </a:r>
          </a:p>
          <a:p>
            <a:pPr lvl="1"/>
            <a:r>
              <a:rPr lang="en-US" dirty="0"/>
              <a:t>We will try to be patient, flexible, and understanding</a:t>
            </a:r>
          </a:p>
          <a:p>
            <a:pPr lvl="1"/>
            <a:r>
              <a:rPr lang="en-US" dirty="0"/>
              <a:t>Please be patient, flexible, and understanding</a:t>
            </a:r>
          </a:p>
          <a:p>
            <a:pPr lvl="1"/>
            <a:endParaRPr lang="en-US" dirty="0"/>
          </a:p>
          <a:p>
            <a:r>
              <a:rPr lang="en-US" dirty="0"/>
              <a:t>Exams will be graded by the end of the week</a:t>
            </a:r>
          </a:p>
          <a:p>
            <a:r>
              <a:rPr lang="en-US" dirty="0"/>
              <a:t>Lecture videos and slides will go up today or tomorrow</a:t>
            </a:r>
          </a:p>
          <a:p>
            <a:r>
              <a:rPr lang="en-US" dirty="0"/>
              <a:t>Let us know if you have problems or concerns</a:t>
            </a:r>
          </a:p>
          <a:p>
            <a:pPr lvl="1"/>
            <a:r>
              <a:rPr lang="en-US" dirty="0"/>
              <a:t>Some details may take a while to work out, but we will do our best to make sure you get the most out of the class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67DDC0-1089-5F46-9A63-DC7BD6EE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COVID-19 Chaos</a:t>
            </a:r>
          </a:p>
        </p:txBody>
      </p:sp>
    </p:spTree>
    <p:extLst>
      <p:ext uri="{BB962C8B-B14F-4D97-AF65-F5344CB8AC3E}">
        <p14:creationId xmlns:p14="http://schemas.microsoft.com/office/powerpoint/2010/main" val="3239340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21626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85253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74" y="50230"/>
            <a:ext cx="9008939" cy="675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08067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8610" name="Picture 3" descr="Screen Shot 2016-04-11 at 9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/>
          <a:stretch>
            <a:fillRect/>
          </a:stretch>
        </p:blipFill>
        <p:spPr bwMode="auto">
          <a:xfrm>
            <a:off x="1524000" y="0"/>
            <a:ext cx="8813602" cy="23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Screen Shot 2016-04-11 at 9.38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/>
          <a:stretch>
            <a:fillRect/>
          </a:stretch>
        </p:blipFill>
        <p:spPr bwMode="auto">
          <a:xfrm>
            <a:off x="2559845" y="2357439"/>
            <a:ext cx="6375797" cy="456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254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9634" name="Picture 5" descr="Screen Shot 2016-04-11 at 9.3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7672" r="4874"/>
          <a:stretch>
            <a:fillRect/>
          </a:stretch>
        </p:blipFill>
        <p:spPr bwMode="auto">
          <a:xfrm>
            <a:off x="1649016" y="535782"/>
            <a:ext cx="9007822" cy="567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317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0679" y="6144873"/>
            <a:ext cx="8730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ＭＳ Ｐゴシック"/>
                <a:cs typeface="Calibri"/>
                <a:hlinkClick r:id="rId4"/>
              </a:rPr>
              <a:t>https://www.youtube.com/watch?v=S7gXih4XS7A</a:t>
            </a:r>
            <a:endParaRPr lang="en-US" sz="3200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611" y="713128"/>
            <a:ext cx="7352778" cy="5431744"/>
          </a:xfrm>
          <a:prstGeom prst="rect">
            <a:avLst/>
          </a:prstGeom>
        </p:spPr>
      </p:pic>
      <p:pic>
        <p:nvPicPr>
          <p:cNvPr id="2" name="Sensing Surfaces with GelSight-S7gXih4XS7A" descr="Sensing Surfaces with GelSight-S7gXih4XS7A">
            <a:hlinkClick r:id="" action="ppaction://media"/>
            <a:extLst>
              <a:ext uri="{FF2B5EF4-FFF2-40B4-BE49-F238E27FC236}">
                <a16:creationId xmlns:a16="http://schemas.microsoft.com/office/drawing/2014/main" id="{BFB1D081-082E-6C4A-8F9F-02FE70E52B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2865" y="574881"/>
            <a:ext cx="7886270" cy="44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1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60AA6-B37C-4CA7-8DAB-6086C737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7079"/>
            <a:ext cx="9144000" cy="64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7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8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6D68BF5-92A5-6247-8C81-878AE68763B4}"/>
              </a:ext>
            </a:extLst>
          </p:cNvPr>
          <p:cNvSpPr/>
          <p:nvPr/>
        </p:nvSpPr>
        <p:spPr>
          <a:xfrm>
            <a:off x="992125" y="4162801"/>
            <a:ext cx="10270434" cy="2577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D2F520-EC13-4E43-A0C0-0373C569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and Specular Reflectance</a:t>
            </a:r>
          </a:p>
        </p:txBody>
      </p:sp>
      <p:pic>
        <p:nvPicPr>
          <p:cNvPr id="4" name="threespheres.png">
            <a:extLst>
              <a:ext uri="{FF2B5EF4-FFF2-40B4-BE49-F238E27FC236}">
                <a16:creationId xmlns:a16="http://schemas.microsoft.com/office/drawing/2014/main" id="{815FE498-DAB4-674A-B25C-D3EEAA28546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17999" r="1498" b="14999"/>
          <a:stretch>
            <a:fillRect/>
          </a:stretch>
        </p:blipFill>
        <p:spPr bwMode="auto">
          <a:xfrm>
            <a:off x="2385157" y="1466912"/>
            <a:ext cx="7421686" cy="256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5E99ED-3783-DE4F-BC14-0171CB5C2105}"/>
              </a:ext>
            </a:extLst>
          </p:cNvPr>
          <p:cNvSpPr/>
          <p:nvPr/>
        </p:nvSpPr>
        <p:spPr>
          <a:xfrm>
            <a:off x="2365829" y="3634133"/>
            <a:ext cx="257711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905" algn="ctr" defTabSz="410751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Ideal diffuse (Lambertian)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C9D05-EBD1-1E4F-9D37-B9B7DB97CCC0}"/>
              </a:ext>
            </a:extLst>
          </p:cNvPr>
          <p:cNvSpPr/>
          <p:nvPr/>
        </p:nvSpPr>
        <p:spPr>
          <a:xfrm>
            <a:off x="4652130" y="3604667"/>
            <a:ext cx="314386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066" algn="ctr" defTabSz="410751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Ideal Specular (Mirror)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3EB8DE-A593-334B-8934-F6FDC91BC735}"/>
              </a:ext>
            </a:extLst>
          </p:cNvPr>
          <p:cNvSpPr/>
          <p:nvPr/>
        </p:nvSpPr>
        <p:spPr>
          <a:xfrm>
            <a:off x="7578684" y="3619816"/>
            <a:ext cx="202448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066" algn="ctr" defTabSz="410751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/>
            </a:pPr>
            <a:r>
              <a:rPr lang="en-US" dirty="0">
                <a:solidFill>
                  <a:srgbClr val="FFFFFF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Directional diffuse</a:t>
            </a:r>
          </a:p>
        </p:txBody>
      </p:sp>
      <p:grpSp>
        <p:nvGrpSpPr>
          <p:cNvPr id="10" name="Group 249">
            <a:extLst>
              <a:ext uri="{FF2B5EF4-FFF2-40B4-BE49-F238E27FC236}">
                <a16:creationId xmlns:a16="http://schemas.microsoft.com/office/drawing/2014/main" id="{A1BC4747-2F74-8649-B18A-491583997847}"/>
              </a:ext>
            </a:extLst>
          </p:cNvPr>
          <p:cNvGrpSpPr>
            <a:grpSpLocks/>
          </p:cNvGrpSpPr>
          <p:nvPr/>
        </p:nvGrpSpPr>
        <p:grpSpPr bwMode="auto">
          <a:xfrm>
            <a:off x="2329904" y="5041927"/>
            <a:ext cx="2429992" cy="1340569"/>
            <a:chOff x="0" y="0"/>
            <a:chExt cx="2429395" cy="1340370"/>
          </a:xfrm>
        </p:grpSpPr>
        <p:grpSp>
          <p:nvGrpSpPr>
            <p:cNvPr id="11" name="Group 238">
              <a:extLst>
                <a:ext uri="{FF2B5EF4-FFF2-40B4-BE49-F238E27FC236}">
                  <a16:creationId xmlns:a16="http://schemas.microsoft.com/office/drawing/2014/main" id="{EE145856-C957-1B4E-9018-CF06798E1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887" y="246062"/>
              <a:ext cx="1479551" cy="741364"/>
              <a:chOff x="0" y="0"/>
              <a:chExt cx="1479550" cy="741362"/>
            </a:xfrm>
          </p:grpSpPr>
          <p:grpSp>
            <p:nvGrpSpPr>
              <p:cNvPr id="22" name="Group 234">
                <a:extLst>
                  <a:ext uri="{FF2B5EF4-FFF2-40B4-BE49-F238E27FC236}">
                    <a16:creationId xmlns:a16="http://schemas.microsoft.com/office/drawing/2014/main" id="{6C264872-F4CC-DB41-8441-96838729AB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740309" cy="741363"/>
                <a:chOff x="0" y="0"/>
                <a:chExt cx="740308" cy="741361"/>
              </a:xfrm>
            </p:grpSpPr>
            <p:sp>
              <p:nvSpPr>
                <p:cNvPr id="26" name="Shape 232">
                  <a:extLst>
                    <a:ext uri="{FF2B5EF4-FFF2-40B4-BE49-F238E27FC236}">
                      <a16:creationId xmlns:a16="http://schemas.microsoft.com/office/drawing/2014/main" id="{92538DEC-C043-3C45-B8C1-9F6A71229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39246" cy="741362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0" y="9683"/>
                        <a:pt x="9666" y="17"/>
                        <a:pt x="21600" y="0"/>
                      </a:cubicBez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410751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31">
                    <a:solidFill>
                      <a:srgbClr val="000000"/>
                    </a:solidFill>
                    <a:latin typeface="Helvetica Light" charset="0"/>
                    <a:ea typeface="MS PGothic" panose="020B0600070205080204" pitchFamily="34" charset="-128"/>
                    <a:cs typeface="Calibri"/>
                    <a:sym typeface="Helvetica Light" charset="0"/>
                  </a:endParaRPr>
                </a:p>
              </p:txBody>
            </p:sp>
            <p:sp>
              <p:nvSpPr>
                <p:cNvPr id="27" name="Shape 233">
                  <a:extLst>
                    <a:ext uri="{FF2B5EF4-FFF2-40B4-BE49-F238E27FC236}">
                      <a16:creationId xmlns:a16="http://schemas.microsoft.com/office/drawing/2014/main" id="{E3FFD670-E5D0-934A-B729-BF394B2BD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40309" cy="741362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0" y="9683"/>
                        <a:pt x="9652" y="17"/>
                        <a:pt x="21569" y="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410751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31">
                    <a:solidFill>
                      <a:srgbClr val="000000"/>
                    </a:solidFill>
                    <a:latin typeface="Helvetica Light" charset="0"/>
                    <a:ea typeface="MS PGothic" panose="020B0600070205080204" pitchFamily="34" charset="-128"/>
                    <a:cs typeface="Calibri"/>
                    <a:sym typeface="Helvetica Light" charset="0"/>
                  </a:endParaRPr>
                </a:p>
              </p:txBody>
            </p:sp>
          </p:grpSp>
          <p:grpSp>
            <p:nvGrpSpPr>
              <p:cNvPr id="23" name="Group 237">
                <a:extLst>
                  <a:ext uri="{FF2B5EF4-FFF2-40B4-BE49-F238E27FC236}">
                    <a16:creationId xmlns:a16="http://schemas.microsoft.com/office/drawing/2014/main" id="{F22207B8-2E9C-4140-AA37-EB27C8FDC5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9241" y="0"/>
                <a:ext cx="740310" cy="741363"/>
                <a:chOff x="0" y="0"/>
                <a:chExt cx="740308" cy="741362"/>
              </a:xfrm>
            </p:grpSpPr>
            <p:sp>
              <p:nvSpPr>
                <p:cNvPr id="24" name="Shape 235">
                  <a:extLst>
                    <a:ext uri="{FF2B5EF4-FFF2-40B4-BE49-F238E27FC236}">
                      <a16:creationId xmlns:a16="http://schemas.microsoft.com/office/drawing/2014/main" id="{B1975EEA-9B93-8D43-9EE4-42CF359A68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40309" cy="741363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410751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31">
                    <a:solidFill>
                      <a:srgbClr val="000000"/>
                    </a:solidFill>
                    <a:latin typeface="Helvetica Light" charset="0"/>
                    <a:ea typeface="MS PGothic" panose="020B0600070205080204" pitchFamily="34" charset="-128"/>
                    <a:cs typeface="Calibri"/>
                    <a:sym typeface="Helvetica Light" charset="0"/>
                  </a:endParaRPr>
                </a:p>
              </p:txBody>
            </p:sp>
            <p:sp>
              <p:nvSpPr>
                <p:cNvPr id="25" name="Shape 236">
                  <a:extLst>
                    <a:ext uri="{FF2B5EF4-FFF2-40B4-BE49-F238E27FC236}">
                      <a16:creationId xmlns:a16="http://schemas.microsoft.com/office/drawing/2014/main" id="{8DA96143-054D-BC47-952C-207D4FC44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0" y="0"/>
                  <a:ext cx="740309" cy="741363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71"/>
                        <a:pt x="21600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1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35719" tIns="35719" rIns="35719" bIns="35719" anchor="ctr"/>
                <a:lstStyle/>
                <a:p>
                  <a:pPr algn="ctr" defTabSz="410751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531">
                    <a:solidFill>
                      <a:srgbClr val="000000"/>
                    </a:solidFill>
                    <a:latin typeface="Helvetica Light" charset="0"/>
                    <a:ea typeface="MS PGothic" panose="020B0600070205080204" pitchFamily="34" charset="-128"/>
                    <a:cs typeface="Calibri"/>
                    <a:sym typeface="Helvetica Light" charset="0"/>
                  </a:endParaRPr>
                </a:p>
              </p:txBody>
            </p:sp>
          </p:grpSp>
        </p:grpSp>
        <p:sp>
          <p:nvSpPr>
            <p:cNvPr id="12" name="Shape 239">
              <a:extLst>
                <a:ext uri="{FF2B5EF4-FFF2-40B4-BE49-F238E27FC236}">
                  <a16:creationId xmlns:a16="http://schemas.microsoft.com/office/drawing/2014/main" id="{E79CEFA2-F2CD-1449-8414-0D75B12F0DFF}"/>
                </a:ext>
              </a:extLst>
            </p:cNvPr>
            <p:cNvSpPr/>
            <p:nvPr/>
          </p:nvSpPr>
          <p:spPr>
            <a:xfrm flipH="1" flipV="1">
              <a:off x="521143" y="823641"/>
              <a:ext cx="729823" cy="18749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3" name="Shape 240">
              <a:extLst>
                <a:ext uri="{FF2B5EF4-FFF2-40B4-BE49-F238E27FC236}">
                  <a16:creationId xmlns:a16="http://schemas.microsoft.com/office/drawing/2014/main" id="{43165D10-19DA-4F4D-A3E7-F5850E137F06}"/>
                </a:ext>
              </a:extLst>
            </p:cNvPr>
            <p:cNvSpPr/>
            <p:nvPr/>
          </p:nvSpPr>
          <p:spPr>
            <a:xfrm flipH="1" flipV="1">
              <a:off x="900561" y="320305"/>
              <a:ext cx="358215" cy="69083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4" name="Shape 241">
              <a:extLst>
                <a:ext uri="{FF2B5EF4-FFF2-40B4-BE49-F238E27FC236}">
                  <a16:creationId xmlns:a16="http://schemas.microsoft.com/office/drawing/2014/main" id="{977A741E-5F9D-8944-A9E7-F483F5525071}"/>
                </a:ext>
              </a:extLst>
            </p:cNvPr>
            <p:cNvSpPr/>
            <p:nvPr/>
          </p:nvSpPr>
          <p:spPr>
            <a:xfrm flipV="1">
              <a:off x="1233111" y="260038"/>
              <a:ext cx="2232" cy="74328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5" name="Shape 242">
              <a:extLst>
                <a:ext uri="{FF2B5EF4-FFF2-40B4-BE49-F238E27FC236}">
                  <a16:creationId xmlns:a16="http://schemas.microsoft.com/office/drawing/2014/main" id="{3580B441-A1A7-0D4D-B332-6BA333452D99}"/>
                </a:ext>
              </a:extLst>
            </p:cNvPr>
            <p:cNvSpPr/>
            <p:nvPr/>
          </p:nvSpPr>
          <p:spPr>
            <a:xfrm flipV="1">
              <a:off x="1250966" y="328117"/>
              <a:ext cx="297955" cy="67520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6" name="Shape 243">
              <a:extLst>
                <a:ext uri="{FF2B5EF4-FFF2-40B4-BE49-F238E27FC236}">
                  <a16:creationId xmlns:a16="http://schemas.microsoft.com/office/drawing/2014/main" id="{3C459747-1A15-A94A-9434-A003B42FE975}"/>
                </a:ext>
              </a:extLst>
            </p:cNvPr>
            <p:cNvSpPr/>
            <p:nvPr/>
          </p:nvSpPr>
          <p:spPr>
            <a:xfrm flipV="1">
              <a:off x="1233111" y="525657"/>
              <a:ext cx="555737" cy="48548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7" name="Shape 244">
              <a:extLst>
                <a:ext uri="{FF2B5EF4-FFF2-40B4-BE49-F238E27FC236}">
                  <a16:creationId xmlns:a16="http://schemas.microsoft.com/office/drawing/2014/main" id="{CD93030C-CED5-2743-9C09-2DF507B44B5F}"/>
                </a:ext>
              </a:extLst>
            </p:cNvPr>
            <p:cNvSpPr/>
            <p:nvPr/>
          </p:nvSpPr>
          <p:spPr>
            <a:xfrm flipV="1">
              <a:off x="1268821" y="792392"/>
              <a:ext cx="677373" cy="22878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8" name="Shape 245">
              <a:extLst>
                <a:ext uri="{FF2B5EF4-FFF2-40B4-BE49-F238E27FC236}">
                  <a16:creationId xmlns:a16="http://schemas.microsoft.com/office/drawing/2014/main" id="{D903174C-5B28-7D47-9184-C223D4BA44F1}"/>
                </a:ext>
              </a:extLst>
            </p:cNvPr>
            <p:cNvSpPr/>
            <p:nvPr/>
          </p:nvSpPr>
          <p:spPr>
            <a:xfrm>
              <a:off x="0" y="0"/>
              <a:ext cx="1054561" cy="831453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19" name="Shape 246">
              <a:extLst>
                <a:ext uri="{FF2B5EF4-FFF2-40B4-BE49-F238E27FC236}">
                  <a16:creationId xmlns:a16="http://schemas.microsoft.com/office/drawing/2014/main" id="{7F36600B-EE4B-0645-B011-F5C611C6B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712" y="1003300"/>
              <a:ext cx="2189684" cy="337071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218"/>
                  </a:lnTo>
                  <a:lnTo>
                    <a:pt x="21084" y="15722"/>
                  </a:lnTo>
                  <a:lnTo>
                    <a:pt x="20484" y="16747"/>
                  </a:lnTo>
                  <a:lnTo>
                    <a:pt x="19674" y="17294"/>
                  </a:lnTo>
                  <a:lnTo>
                    <a:pt x="18789" y="16268"/>
                  </a:lnTo>
                  <a:lnTo>
                    <a:pt x="18158" y="14765"/>
                  </a:lnTo>
                  <a:lnTo>
                    <a:pt x="17484" y="14218"/>
                  </a:lnTo>
                  <a:lnTo>
                    <a:pt x="16747" y="14970"/>
                  </a:lnTo>
                  <a:lnTo>
                    <a:pt x="16116" y="17020"/>
                  </a:lnTo>
                  <a:lnTo>
                    <a:pt x="15379" y="19071"/>
                  </a:lnTo>
                  <a:lnTo>
                    <a:pt x="14558" y="20096"/>
                  </a:lnTo>
                  <a:lnTo>
                    <a:pt x="13674" y="20301"/>
                  </a:lnTo>
                  <a:lnTo>
                    <a:pt x="12747" y="20096"/>
                  </a:lnTo>
                  <a:lnTo>
                    <a:pt x="11674" y="21600"/>
                  </a:lnTo>
                  <a:lnTo>
                    <a:pt x="10411" y="20848"/>
                  </a:lnTo>
                  <a:lnTo>
                    <a:pt x="9411" y="18046"/>
                  </a:lnTo>
                  <a:lnTo>
                    <a:pt x="8484" y="17772"/>
                  </a:lnTo>
                  <a:lnTo>
                    <a:pt x="7821" y="19344"/>
                  </a:lnTo>
                  <a:lnTo>
                    <a:pt x="7000" y="20848"/>
                  </a:lnTo>
                  <a:lnTo>
                    <a:pt x="6221" y="21600"/>
                  </a:lnTo>
                  <a:lnTo>
                    <a:pt x="5411" y="20848"/>
                  </a:lnTo>
                  <a:lnTo>
                    <a:pt x="4632" y="18797"/>
                  </a:lnTo>
                  <a:lnTo>
                    <a:pt x="3853" y="17020"/>
                  </a:lnTo>
                  <a:lnTo>
                    <a:pt x="3189" y="17294"/>
                  </a:lnTo>
                  <a:lnTo>
                    <a:pt x="2411" y="18797"/>
                  </a:lnTo>
                  <a:lnTo>
                    <a:pt x="1737" y="19071"/>
                  </a:lnTo>
                  <a:lnTo>
                    <a:pt x="1221" y="19071"/>
                  </a:lnTo>
                  <a:lnTo>
                    <a:pt x="484" y="18319"/>
                  </a:lnTo>
                  <a:lnTo>
                    <a:pt x="0" y="15995"/>
                  </a:lnTo>
                  <a:lnTo>
                    <a:pt x="0" y="0"/>
                  </a:lnTo>
                </a:path>
              </a:pathLst>
            </a:custGeom>
            <a:solidFill>
              <a:srgbClr val="009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20" name="Shape 247">
              <a:extLst>
                <a:ext uri="{FF2B5EF4-FFF2-40B4-BE49-F238E27FC236}">
                  <a16:creationId xmlns:a16="http://schemas.microsoft.com/office/drawing/2014/main" id="{A36BA920-1063-AA45-A520-A5E264F7B0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712" y="1003300"/>
              <a:ext cx="2184922" cy="0"/>
            </a:xfrm>
            <a:prstGeom prst="line">
              <a:avLst/>
            </a:prstGeom>
            <a:noFill/>
            <a:ln w="508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21" name="Shape 248">
              <a:extLst>
                <a:ext uri="{FF2B5EF4-FFF2-40B4-BE49-F238E27FC236}">
                  <a16:creationId xmlns:a16="http://schemas.microsoft.com/office/drawing/2014/main" id="{AE7B5123-A905-CE4C-AFB9-ECD8C0321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875" y="923925"/>
              <a:ext cx="146050" cy="146050"/>
            </a:xfrm>
            <a:prstGeom prst="ellipse">
              <a:avLst/>
            </a:prstGeom>
            <a:solidFill>
              <a:srgbClr val="FFFED5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35719" tIns="35719" rIns="35719" bIns="35719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410751" eaLnBrk="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531">
                <a:cs typeface="Calibri"/>
              </a:endParaRPr>
            </a:p>
          </p:txBody>
        </p:sp>
      </p:grpSp>
      <p:grpSp>
        <p:nvGrpSpPr>
          <p:cNvPr id="28" name="Group 263">
            <a:extLst>
              <a:ext uri="{FF2B5EF4-FFF2-40B4-BE49-F238E27FC236}">
                <a16:creationId xmlns:a16="http://schemas.microsoft.com/office/drawing/2014/main" id="{BFA29E21-BBA2-D947-81C6-AF74E187F6A6}"/>
              </a:ext>
            </a:extLst>
          </p:cNvPr>
          <p:cNvGrpSpPr>
            <a:grpSpLocks/>
          </p:cNvGrpSpPr>
          <p:nvPr/>
        </p:nvGrpSpPr>
        <p:grpSpPr bwMode="auto">
          <a:xfrm>
            <a:off x="7333879" y="5053088"/>
            <a:ext cx="2306092" cy="1329407"/>
            <a:chOff x="0" y="0"/>
            <a:chExt cx="2305614" cy="1329303"/>
          </a:xfrm>
        </p:grpSpPr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B1E9175B-FE59-CF45-B82E-16E757131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87" y="47625"/>
              <a:ext cx="1764279" cy="94354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1039" y="21366"/>
                  </a:moveTo>
                  <a:lnTo>
                    <a:pt x="1039" y="20244"/>
                  </a:lnTo>
                  <a:lnTo>
                    <a:pt x="951" y="18468"/>
                  </a:lnTo>
                  <a:lnTo>
                    <a:pt x="826" y="17532"/>
                  </a:lnTo>
                  <a:lnTo>
                    <a:pt x="563" y="16177"/>
                  </a:lnTo>
                  <a:lnTo>
                    <a:pt x="250" y="14868"/>
                  </a:lnTo>
                  <a:lnTo>
                    <a:pt x="0" y="13044"/>
                  </a:lnTo>
                  <a:lnTo>
                    <a:pt x="188" y="11384"/>
                  </a:lnTo>
                  <a:lnTo>
                    <a:pt x="476" y="10800"/>
                  </a:lnTo>
                  <a:lnTo>
                    <a:pt x="1389" y="9444"/>
                  </a:lnTo>
                  <a:lnTo>
                    <a:pt x="2152" y="8790"/>
                  </a:lnTo>
                  <a:lnTo>
                    <a:pt x="2816" y="8439"/>
                  </a:lnTo>
                  <a:lnTo>
                    <a:pt x="3254" y="7901"/>
                  </a:lnTo>
                  <a:lnTo>
                    <a:pt x="3542" y="7317"/>
                  </a:lnTo>
                  <a:lnTo>
                    <a:pt x="3817" y="6616"/>
                  </a:lnTo>
                  <a:lnTo>
                    <a:pt x="4355" y="4255"/>
                  </a:lnTo>
                  <a:lnTo>
                    <a:pt x="4605" y="3296"/>
                  </a:lnTo>
                  <a:lnTo>
                    <a:pt x="5306" y="1823"/>
                  </a:lnTo>
                  <a:lnTo>
                    <a:pt x="5969" y="888"/>
                  </a:lnTo>
                  <a:lnTo>
                    <a:pt x="6795" y="187"/>
                  </a:lnTo>
                  <a:lnTo>
                    <a:pt x="7671" y="0"/>
                  </a:lnTo>
                  <a:lnTo>
                    <a:pt x="8272" y="234"/>
                  </a:lnTo>
                  <a:lnTo>
                    <a:pt x="8785" y="701"/>
                  </a:lnTo>
                  <a:lnTo>
                    <a:pt x="9436" y="1426"/>
                  </a:lnTo>
                  <a:lnTo>
                    <a:pt x="10199" y="2291"/>
                  </a:lnTo>
                  <a:lnTo>
                    <a:pt x="11301" y="2899"/>
                  </a:lnTo>
                  <a:lnTo>
                    <a:pt x="12164" y="3296"/>
                  </a:lnTo>
                  <a:lnTo>
                    <a:pt x="13140" y="3483"/>
                  </a:lnTo>
                  <a:lnTo>
                    <a:pt x="13991" y="3366"/>
                  </a:lnTo>
                  <a:lnTo>
                    <a:pt x="14880" y="2945"/>
                  </a:lnTo>
                  <a:lnTo>
                    <a:pt x="15731" y="2431"/>
                  </a:lnTo>
                  <a:lnTo>
                    <a:pt x="16544" y="2010"/>
                  </a:lnTo>
                  <a:lnTo>
                    <a:pt x="17595" y="1940"/>
                  </a:lnTo>
                  <a:lnTo>
                    <a:pt x="19235" y="2361"/>
                  </a:lnTo>
                  <a:lnTo>
                    <a:pt x="20023" y="3016"/>
                  </a:lnTo>
                  <a:lnTo>
                    <a:pt x="20774" y="4138"/>
                  </a:lnTo>
                  <a:lnTo>
                    <a:pt x="21375" y="5961"/>
                  </a:lnTo>
                  <a:lnTo>
                    <a:pt x="21600" y="8252"/>
                  </a:lnTo>
                  <a:lnTo>
                    <a:pt x="21500" y="10496"/>
                  </a:lnTo>
                  <a:lnTo>
                    <a:pt x="21162" y="13044"/>
                  </a:lnTo>
                  <a:lnTo>
                    <a:pt x="20649" y="14984"/>
                  </a:lnTo>
                  <a:lnTo>
                    <a:pt x="20048" y="16691"/>
                  </a:lnTo>
                  <a:lnTo>
                    <a:pt x="19610" y="17462"/>
                  </a:lnTo>
                  <a:lnTo>
                    <a:pt x="18984" y="18187"/>
                  </a:lnTo>
                  <a:lnTo>
                    <a:pt x="17808" y="19543"/>
                  </a:lnTo>
                  <a:lnTo>
                    <a:pt x="17308" y="20291"/>
                  </a:lnTo>
                  <a:lnTo>
                    <a:pt x="16895" y="21179"/>
                  </a:lnTo>
                  <a:lnTo>
                    <a:pt x="16732" y="21600"/>
                  </a:lnTo>
                </a:path>
              </a:pathLst>
            </a:custGeom>
            <a:solidFill>
              <a:srgbClr val="4D3F80"/>
            </a:solidFill>
            <a:ln w="2540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00A3D76F-D712-7847-B9B3-18C923AB4E80}"/>
                </a:ext>
              </a:extLst>
            </p:cNvPr>
            <p:cNvSpPr/>
            <p:nvPr/>
          </p:nvSpPr>
          <p:spPr>
            <a:xfrm flipH="1" flipV="1">
              <a:off x="462016" y="808074"/>
              <a:ext cx="801273" cy="19308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4538C5A9-105B-9949-97B6-122EE0C5BD02}"/>
                </a:ext>
              </a:extLst>
            </p:cNvPr>
            <p:cNvSpPr/>
            <p:nvPr/>
          </p:nvSpPr>
          <p:spPr>
            <a:xfrm flipH="1" flipV="1">
              <a:off x="897248" y="82593"/>
              <a:ext cx="361577" cy="91298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2" name="Shape 253">
              <a:extLst>
                <a:ext uri="{FF2B5EF4-FFF2-40B4-BE49-F238E27FC236}">
                  <a16:creationId xmlns:a16="http://schemas.microsoft.com/office/drawing/2014/main" id="{B2B34729-FF91-1A4F-BD4F-1624E34B47FD}"/>
                </a:ext>
              </a:extLst>
            </p:cNvPr>
            <p:cNvSpPr/>
            <p:nvPr/>
          </p:nvSpPr>
          <p:spPr>
            <a:xfrm flipV="1">
              <a:off x="1258825" y="169651"/>
              <a:ext cx="7812" cy="83151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3" name="Shape 254">
              <a:extLst>
                <a:ext uri="{FF2B5EF4-FFF2-40B4-BE49-F238E27FC236}">
                  <a16:creationId xmlns:a16="http://schemas.microsoft.com/office/drawing/2014/main" id="{D8774721-8D17-A24B-A81E-2BFEDFFD9D2A}"/>
                </a:ext>
              </a:extLst>
            </p:cNvPr>
            <p:cNvSpPr/>
            <p:nvPr/>
          </p:nvSpPr>
          <p:spPr>
            <a:xfrm flipV="1">
              <a:off x="1258825" y="169651"/>
              <a:ext cx="353765" cy="83151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4" name="Shape 255">
              <a:extLst>
                <a:ext uri="{FF2B5EF4-FFF2-40B4-BE49-F238E27FC236}">
                  <a16:creationId xmlns:a16="http://schemas.microsoft.com/office/drawing/2014/main" id="{7B2C4F53-0A82-5346-99C8-2EFF512492F8}"/>
                </a:ext>
              </a:extLst>
            </p:cNvPr>
            <p:cNvSpPr/>
            <p:nvPr/>
          </p:nvSpPr>
          <p:spPr>
            <a:xfrm flipV="1">
              <a:off x="1258825" y="184160"/>
              <a:ext cx="720923" cy="811422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5" name="Shape 256">
              <a:extLst>
                <a:ext uri="{FF2B5EF4-FFF2-40B4-BE49-F238E27FC236}">
                  <a16:creationId xmlns:a16="http://schemas.microsoft.com/office/drawing/2014/main" id="{B604F58E-7167-D943-A229-9C202AF91FAF}"/>
                </a:ext>
              </a:extLst>
            </p:cNvPr>
            <p:cNvSpPr/>
            <p:nvPr/>
          </p:nvSpPr>
          <p:spPr>
            <a:xfrm flipV="1">
              <a:off x="1258825" y="380598"/>
              <a:ext cx="872696" cy="62056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6" name="Shape 257">
              <a:extLst>
                <a:ext uri="{FF2B5EF4-FFF2-40B4-BE49-F238E27FC236}">
                  <a16:creationId xmlns:a16="http://schemas.microsoft.com/office/drawing/2014/main" id="{2BC7FF74-F2CA-A44F-A14A-D72FB1CA8389}"/>
                </a:ext>
              </a:extLst>
            </p:cNvPr>
            <p:cNvSpPr/>
            <p:nvPr/>
          </p:nvSpPr>
          <p:spPr>
            <a:xfrm flipV="1">
              <a:off x="1258825" y="798028"/>
              <a:ext cx="746590" cy="20313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37" name="Shape 258">
              <a:extLst>
                <a:ext uri="{FF2B5EF4-FFF2-40B4-BE49-F238E27FC236}">
                  <a16:creationId xmlns:a16="http://schemas.microsoft.com/office/drawing/2014/main" id="{068E1198-2B5A-6A45-909F-7AA2C2756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925" y="917575"/>
              <a:ext cx="142875" cy="141288"/>
            </a:xfrm>
            <a:prstGeom prst="ellipse">
              <a:avLst/>
            </a:prstGeom>
            <a:solidFill>
              <a:srgbClr val="FF955E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35719" tIns="35719" rIns="35719" bIns="35719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410751" eaLnBrk="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531">
                <a:cs typeface="Calibri"/>
              </a:endParaRPr>
            </a:p>
          </p:txBody>
        </p:sp>
        <p:sp>
          <p:nvSpPr>
            <p:cNvPr id="38" name="Shape 259">
              <a:extLst>
                <a:ext uri="{FF2B5EF4-FFF2-40B4-BE49-F238E27FC236}">
                  <a16:creationId xmlns:a16="http://schemas.microsoft.com/office/drawing/2014/main" id="{B5F3E25C-070F-C34F-8902-5B19548FA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62" y="1006475"/>
              <a:ext cx="2097653" cy="32282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218"/>
                  </a:lnTo>
                  <a:lnTo>
                    <a:pt x="21084" y="15722"/>
                  </a:lnTo>
                  <a:lnTo>
                    <a:pt x="20484" y="16747"/>
                  </a:lnTo>
                  <a:lnTo>
                    <a:pt x="19674" y="17294"/>
                  </a:lnTo>
                  <a:lnTo>
                    <a:pt x="18789" y="16268"/>
                  </a:lnTo>
                  <a:lnTo>
                    <a:pt x="18158" y="14765"/>
                  </a:lnTo>
                  <a:lnTo>
                    <a:pt x="17484" y="14218"/>
                  </a:lnTo>
                  <a:lnTo>
                    <a:pt x="16747" y="14970"/>
                  </a:lnTo>
                  <a:lnTo>
                    <a:pt x="16116" y="17020"/>
                  </a:lnTo>
                  <a:lnTo>
                    <a:pt x="15379" y="19071"/>
                  </a:lnTo>
                  <a:lnTo>
                    <a:pt x="14558" y="20096"/>
                  </a:lnTo>
                  <a:lnTo>
                    <a:pt x="13674" y="20301"/>
                  </a:lnTo>
                  <a:lnTo>
                    <a:pt x="12747" y="20096"/>
                  </a:lnTo>
                  <a:lnTo>
                    <a:pt x="11674" y="21600"/>
                  </a:lnTo>
                  <a:lnTo>
                    <a:pt x="10411" y="20848"/>
                  </a:lnTo>
                  <a:lnTo>
                    <a:pt x="9411" y="18046"/>
                  </a:lnTo>
                  <a:lnTo>
                    <a:pt x="8484" y="17772"/>
                  </a:lnTo>
                  <a:lnTo>
                    <a:pt x="7821" y="19344"/>
                  </a:lnTo>
                  <a:lnTo>
                    <a:pt x="7000" y="20848"/>
                  </a:lnTo>
                  <a:lnTo>
                    <a:pt x="6221" y="21600"/>
                  </a:lnTo>
                  <a:lnTo>
                    <a:pt x="5411" y="20848"/>
                  </a:lnTo>
                  <a:lnTo>
                    <a:pt x="4632" y="18797"/>
                  </a:lnTo>
                  <a:lnTo>
                    <a:pt x="3853" y="17020"/>
                  </a:lnTo>
                  <a:lnTo>
                    <a:pt x="3189" y="17294"/>
                  </a:lnTo>
                  <a:lnTo>
                    <a:pt x="2411" y="18797"/>
                  </a:lnTo>
                  <a:lnTo>
                    <a:pt x="1737" y="19071"/>
                  </a:lnTo>
                  <a:lnTo>
                    <a:pt x="1221" y="19071"/>
                  </a:lnTo>
                  <a:lnTo>
                    <a:pt x="484" y="18319"/>
                  </a:lnTo>
                  <a:lnTo>
                    <a:pt x="0" y="15995"/>
                  </a:lnTo>
                  <a:lnTo>
                    <a:pt x="0" y="0"/>
                  </a:lnTo>
                </a:path>
              </a:pathLst>
            </a:custGeom>
            <a:solidFill>
              <a:srgbClr val="009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39" name="Shape 260">
              <a:extLst>
                <a:ext uri="{FF2B5EF4-FFF2-40B4-BE49-F238E27FC236}">
                  <a16:creationId xmlns:a16="http://schemas.microsoft.com/office/drawing/2014/main" id="{5AEE730A-D895-E841-AAB6-DC5242D47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962" y="1006475"/>
              <a:ext cx="2092892" cy="0"/>
            </a:xfrm>
            <a:prstGeom prst="line">
              <a:avLst/>
            </a:prstGeom>
            <a:noFill/>
            <a:ln w="508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40" name="Shape 261">
              <a:extLst>
                <a:ext uri="{FF2B5EF4-FFF2-40B4-BE49-F238E27FC236}">
                  <a16:creationId xmlns:a16="http://schemas.microsoft.com/office/drawing/2014/main" id="{C33A08A8-6219-684E-B0A9-204AFD928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7" y="917575"/>
              <a:ext cx="141288" cy="141288"/>
            </a:xfrm>
            <a:prstGeom prst="ellipse">
              <a:avLst/>
            </a:prstGeom>
            <a:solidFill>
              <a:srgbClr val="FFFED5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35719" tIns="35719" rIns="35719" bIns="35719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410751" eaLnBrk="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531">
                <a:cs typeface="Calibri"/>
              </a:endParaRPr>
            </a:p>
          </p:txBody>
        </p:sp>
        <p:sp>
          <p:nvSpPr>
            <p:cNvPr id="41" name="Shape 262">
              <a:extLst>
                <a:ext uri="{FF2B5EF4-FFF2-40B4-BE49-F238E27FC236}">
                  <a16:creationId xmlns:a16="http://schemas.microsoft.com/office/drawing/2014/main" id="{4179CCAC-A5E0-A44B-AA73-8B6494F6B1F5}"/>
                </a:ext>
              </a:extLst>
            </p:cNvPr>
            <p:cNvSpPr/>
            <p:nvPr/>
          </p:nvSpPr>
          <p:spPr>
            <a:xfrm>
              <a:off x="0" y="0"/>
              <a:ext cx="1009961" cy="796912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</p:grpSp>
      <p:grpSp>
        <p:nvGrpSpPr>
          <p:cNvPr id="42" name="Group 269">
            <a:extLst>
              <a:ext uri="{FF2B5EF4-FFF2-40B4-BE49-F238E27FC236}">
                <a16:creationId xmlns:a16="http://schemas.microsoft.com/office/drawing/2014/main" id="{76A50E8C-F066-3B42-B505-78899FB39B75}"/>
              </a:ext>
            </a:extLst>
          </p:cNvPr>
          <p:cNvGrpSpPr>
            <a:grpSpLocks/>
          </p:cNvGrpSpPr>
          <p:nvPr/>
        </p:nvGrpSpPr>
        <p:grpSpPr bwMode="auto">
          <a:xfrm>
            <a:off x="5156151" y="5589985"/>
            <a:ext cx="1945556" cy="792510"/>
            <a:chOff x="0" y="0"/>
            <a:chExt cx="1945326" cy="792803"/>
          </a:xfrm>
        </p:grpSpPr>
        <p:sp>
          <p:nvSpPr>
            <p:cNvPr id="43" name="Shape 264">
              <a:extLst>
                <a:ext uri="{FF2B5EF4-FFF2-40B4-BE49-F238E27FC236}">
                  <a16:creationId xmlns:a16="http://schemas.microsoft.com/office/drawing/2014/main" id="{1385789E-2E05-8548-B660-A27138876103}"/>
                </a:ext>
              </a:extLst>
            </p:cNvPr>
            <p:cNvSpPr/>
            <p:nvPr/>
          </p:nvSpPr>
          <p:spPr>
            <a:xfrm flipV="1">
              <a:off x="909605" y="3350"/>
              <a:ext cx="503351" cy="47791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44" name="Shape 265">
              <a:extLst>
                <a:ext uri="{FF2B5EF4-FFF2-40B4-BE49-F238E27FC236}">
                  <a16:creationId xmlns:a16="http://schemas.microsoft.com/office/drawing/2014/main" id="{7961A31E-2A81-CE4C-A257-A4961A83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93712"/>
              <a:ext cx="1945327" cy="299092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218"/>
                  </a:lnTo>
                  <a:lnTo>
                    <a:pt x="21084" y="15722"/>
                  </a:lnTo>
                  <a:lnTo>
                    <a:pt x="20484" y="16747"/>
                  </a:lnTo>
                  <a:lnTo>
                    <a:pt x="19674" y="17294"/>
                  </a:lnTo>
                  <a:lnTo>
                    <a:pt x="18789" y="16268"/>
                  </a:lnTo>
                  <a:lnTo>
                    <a:pt x="18158" y="14765"/>
                  </a:lnTo>
                  <a:lnTo>
                    <a:pt x="17484" y="14218"/>
                  </a:lnTo>
                  <a:lnTo>
                    <a:pt x="16747" y="14970"/>
                  </a:lnTo>
                  <a:lnTo>
                    <a:pt x="16116" y="17020"/>
                  </a:lnTo>
                  <a:lnTo>
                    <a:pt x="15379" y="19071"/>
                  </a:lnTo>
                  <a:lnTo>
                    <a:pt x="14558" y="20096"/>
                  </a:lnTo>
                  <a:lnTo>
                    <a:pt x="13674" y="20301"/>
                  </a:lnTo>
                  <a:lnTo>
                    <a:pt x="12747" y="20096"/>
                  </a:lnTo>
                  <a:lnTo>
                    <a:pt x="11674" y="21600"/>
                  </a:lnTo>
                  <a:lnTo>
                    <a:pt x="10411" y="20848"/>
                  </a:lnTo>
                  <a:lnTo>
                    <a:pt x="9411" y="18046"/>
                  </a:lnTo>
                  <a:lnTo>
                    <a:pt x="8484" y="17772"/>
                  </a:lnTo>
                  <a:lnTo>
                    <a:pt x="7821" y="19344"/>
                  </a:lnTo>
                  <a:lnTo>
                    <a:pt x="7000" y="20848"/>
                  </a:lnTo>
                  <a:lnTo>
                    <a:pt x="6221" y="21600"/>
                  </a:lnTo>
                  <a:lnTo>
                    <a:pt x="5411" y="20848"/>
                  </a:lnTo>
                  <a:lnTo>
                    <a:pt x="4632" y="18797"/>
                  </a:lnTo>
                  <a:lnTo>
                    <a:pt x="3853" y="17020"/>
                  </a:lnTo>
                  <a:lnTo>
                    <a:pt x="3189" y="17294"/>
                  </a:lnTo>
                  <a:lnTo>
                    <a:pt x="2411" y="18797"/>
                  </a:lnTo>
                  <a:lnTo>
                    <a:pt x="1737" y="19071"/>
                  </a:lnTo>
                  <a:lnTo>
                    <a:pt x="1221" y="19071"/>
                  </a:lnTo>
                  <a:lnTo>
                    <a:pt x="484" y="18319"/>
                  </a:lnTo>
                  <a:lnTo>
                    <a:pt x="0" y="15995"/>
                  </a:lnTo>
                  <a:lnTo>
                    <a:pt x="0" y="0"/>
                  </a:lnTo>
                </a:path>
              </a:pathLst>
            </a:custGeom>
            <a:solidFill>
              <a:srgbClr val="009D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45" name="Shape 266">
              <a:extLst>
                <a:ext uri="{FF2B5EF4-FFF2-40B4-BE49-F238E27FC236}">
                  <a16:creationId xmlns:a16="http://schemas.microsoft.com/office/drawing/2014/main" id="{5D47E34F-3993-7F41-BEC8-90BBBB897D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93712"/>
              <a:ext cx="1942152" cy="1"/>
            </a:xfrm>
            <a:prstGeom prst="line">
              <a:avLst/>
            </a:prstGeom>
            <a:noFill/>
            <a:ln w="508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35719" tIns="35719" rIns="35719" bIns="35719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sp>
          <p:nvSpPr>
            <p:cNvPr id="46" name="Shape 267">
              <a:extLst>
                <a:ext uri="{FF2B5EF4-FFF2-40B4-BE49-F238E27FC236}">
                  <a16:creationId xmlns:a16="http://schemas.microsoft.com/office/drawing/2014/main" id="{B32B8924-2866-2344-9193-C0CEA5691B9F}"/>
                </a:ext>
              </a:extLst>
            </p:cNvPr>
            <p:cNvSpPr/>
            <p:nvPr/>
          </p:nvSpPr>
          <p:spPr>
            <a:xfrm>
              <a:off x="254466" y="0"/>
              <a:ext cx="526789" cy="398635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lIns="0" tIns="0" rIns="0" bIns="0"/>
            <a:lstStyle/>
            <a:p>
              <a:pPr algn="ctr" defTabSz="457177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sz="844">
                <a:solidFill>
                  <a:srgbClr val="000000"/>
                </a:solidFill>
                <a:latin typeface="Calibri"/>
                <a:ea typeface="ＭＳ Ｐゴシック"/>
                <a:cs typeface="Calibri"/>
                <a:sym typeface="Helvetica"/>
              </a:endParaRPr>
            </a:p>
          </p:txBody>
        </p:sp>
        <p:sp>
          <p:nvSpPr>
            <p:cNvPr id="47" name="Shape 268">
              <a:extLst>
                <a:ext uri="{FF2B5EF4-FFF2-40B4-BE49-F238E27FC236}">
                  <a16:creationId xmlns:a16="http://schemas.microsoft.com/office/drawing/2014/main" id="{C729E921-6D83-B840-9DC5-82E98D422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900" y="422275"/>
              <a:ext cx="130175" cy="130175"/>
            </a:xfrm>
            <a:prstGeom prst="ellipse">
              <a:avLst/>
            </a:prstGeom>
            <a:solidFill>
              <a:srgbClr val="FFFED5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lIns="35719" tIns="35719" rIns="35719" bIns="35719" anchor="ctr"/>
            <a:lstStyle>
              <a:lvl1pPr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1pPr>
              <a:lvl2pPr marL="742950" indent="-28575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2pPr>
              <a:lvl3pPr marL="11430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3pPr>
              <a:lvl4pPr marL="16002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4pPr>
              <a:lvl5pPr marL="2057400" indent="-228600" eaLnBrk="0"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5pPr>
              <a:lvl6pPr marL="25146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6pPr>
              <a:lvl7pPr marL="29718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7pPr>
              <a:lvl8pPr marL="34290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8pPr>
              <a:lvl9pPr marL="3886200" indent="-228600" algn="ctr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MS PGothic" panose="020B0600070205080204" pitchFamily="34" charset="-128"/>
                  <a:sym typeface="Helvetica Light" charset="0"/>
                </a:defRPr>
              </a:lvl9pPr>
            </a:lstStyle>
            <a:p>
              <a:pPr algn="ctr" defTabSz="410751" eaLnBrk="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531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128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610546" eaLnBrk="1">
              <a:defRPr/>
            </a:pPr>
            <a:r>
              <a:rPr lang="en-US" sz="4078" dirty="0">
                <a:ea typeface="+mj-ea"/>
                <a:sym typeface="Calibri" charset="0"/>
              </a:rPr>
              <a:t>Lambertian Surfaces: Appearance vs Reflected Photons</a:t>
            </a:r>
            <a:endParaRPr lang="en-US" sz="1266" dirty="0">
              <a:ea typeface="+mj-ea"/>
              <a:sym typeface="Calibri" charset="0"/>
            </a:endParaRP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C78C9D4-C089-4A44-8BB0-F94522F0A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3683"/>
            <a:ext cx="5181600" cy="4351338"/>
          </a:xfrm>
        </p:spPr>
        <p:txBody>
          <a:bodyPr/>
          <a:lstStyle/>
          <a:p>
            <a:r>
              <a:rPr lang="en-US" dirty="0"/>
              <a:t>Appearance is the same from every angle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AD0DEBF7-DC56-234F-B3DE-54B578067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83683"/>
            <a:ext cx="5181600" cy="4351338"/>
          </a:xfrm>
        </p:spPr>
        <p:txBody>
          <a:bodyPr/>
          <a:lstStyle/>
          <a:p>
            <a:r>
              <a:rPr lang="en-US" dirty="0"/>
              <a:t>Radiant Intensity? (how many photons reflected per angle)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1896072" y="5242162"/>
            <a:ext cx="2145357" cy="0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87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2632771" y="2913748"/>
            <a:ext cx="671959" cy="2332881"/>
            <a:chOff x="-1" y="-1"/>
            <a:chExt cx="955036" cy="3318827"/>
          </a:xfrm>
        </p:grpSpPr>
        <p:pic>
          <p:nvPicPr>
            <p:cNvPr id="18437" name="Picture 5" descr="pasted-imag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-1" y="-1"/>
              <a:ext cx="955036" cy="954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 flipV="1">
              <a:off x="215755" y="693935"/>
              <a:ext cx="228447" cy="2605835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464826" y="660588"/>
              <a:ext cx="230033" cy="2632830"/>
            </a:xfrm>
            <a:prstGeom prst="lin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flipH="1">
              <a:off x="456893" y="684407"/>
              <a:ext cx="0" cy="2634419"/>
            </a:xfrm>
            <a:prstGeom prst="line">
              <a:avLst/>
            </a:prstGeom>
            <a:noFill/>
            <a:ln w="25400" cap="flat" cmpd="sng">
              <a:solidFill>
                <a:srgbClr val="0365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</p:grpSp>
      <p:sp>
        <p:nvSpPr>
          <p:cNvPr id="42" name="Left Brace 41">
            <a:extLst>
              <a:ext uri="{FF2B5EF4-FFF2-40B4-BE49-F238E27FC236}">
                <a16:creationId xmlns:a16="http://schemas.microsoft.com/office/drawing/2014/main" id="{4B26CE7A-E987-E14C-9C26-539DB3091DA5}"/>
              </a:ext>
            </a:extLst>
          </p:cNvPr>
          <p:cNvSpPr/>
          <p:nvPr/>
        </p:nvSpPr>
        <p:spPr>
          <a:xfrm rot="16200000">
            <a:off x="2864784" y="5204216"/>
            <a:ext cx="161053" cy="42088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4C60E9C-6FD4-D64E-AE70-B2AA9F13C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576" y="5571063"/>
            <a:ext cx="381677" cy="2775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5F584FA-EDFF-D143-8E22-961B77C13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93" y="6191892"/>
            <a:ext cx="3580953" cy="3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45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610546">
              <a:defRPr/>
            </a:pPr>
            <a:r>
              <a:rPr lang="en-US" sz="4078" dirty="0">
                <a:sym typeface="Calibri" charset="0"/>
              </a:rPr>
              <a:t>Lambertian Surfaces: Appearance vs Reflected Photons</a:t>
            </a:r>
            <a:endParaRPr lang="en-US" sz="1266" dirty="0">
              <a:ea typeface="+mj-ea"/>
              <a:sym typeface="Calibri" charset="0"/>
            </a:endParaRP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C78C9D4-C089-4A44-8BB0-F94522F0A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3683"/>
            <a:ext cx="5181600" cy="4351338"/>
          </a:xfrm>
        </p:spPr>
        <p:txBody>
          <a:bodyPr/>
          <a:lstStyle/>
          <a:p>
            <a:r>
              <a:rPr lang="en-US" dirty="0"/>
              <a:t>Appearance is the same from every angle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AD0DEBF7-DC56-234F-B3DE-54B578067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83683"/>
            <a:ext cx="5181600" cy="4351338"/>
          </a:xfrm>
        </p:spPr>
        <p:txBody>
          <a:bodyPr/>
          <a:lstStyle/>
          <a:p>
            <a:r>
              <a:rPr lang="en-US" dirty="0"/>
              <a:t>Radiant Intensity? (how many photons reflected per angle)</a:t>
            </a:r>
          </a:p>
          <a:p>
            <a:endParaRPr lang="en-US" dirty="0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1896072" y="5242162"/>
            <a:ext cx="2145357" cy="0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87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581ABF-CEB0-A744-AA9D-779B31A41CD7}"/>
              </a:ext>
            </a:extLst>
          </p:cNvPr>
          <p:cNvGrpSpPr/>
          <p:nvPr/>
        </p:nvGrpSpPr>
        <p:grpSpPr>
          <a:xfrm>
            <a:off x="1896071" y="3367345"/>
            <a:ext cx="2960190" cy="1885280"/>
            <a:chOff x="5106632" y="2655916"/>
            <a:chExt cx="2960190" cy="1885280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9498BBF1-F025-2D47-A1D9-2846351E8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6632" y="4528917"/>
              <a:ext cx="2145357" cy="0"/>
            </a:xfrm>
            <a:prstGeom prst="line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2E6F4FC4-509A-C547-B702-2DFEB2E2C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5792" y="2655916"/>
              <a:ext cx="2171030" cy="1885280"/>
              <a:chOff x="-1" y="0"/>
              <a:chExt cx="3088272" cy="2680823"/>
            </a:xfrm>
          </p:grpSpPr>
          <p:pic>
            <p:nvPicPr>
              <p:cNvPr id="33" name="Picture 5" descr="pasted-image.jpg">
                <a:extLst>
                  <a:ext uri="{FF2B5EF4-FFF2-40B4-BE49-F238E27FC236}">
                    <a16:creationId xmlns:a16="http://schemas.microsoft.com/office/drawing/2014/main" id="{7DF65D14-E261-6249-8602-DD364C410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500000" flipH="1">
                <a:off x="1935528" y="198403"/>
                <a:ext cx="954269" cy="953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Line 6">
                <a:extLst>
                  <a:ext uri="{FF2B5EF4-FFF2-40B4-BE49-F238E27FC236}">
                    <a16:creationId xmlns:a16="http://schemas.microsoft.com/office/drawing/2014/main" id="{B99E6400-4D57-D944-B4BE-A8AA59875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" y="804723"/>
                <a:ext cx="2235623" cy="1868165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410751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87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36" name="Line 7">
                <a:extLst>
                  <a:ext uri="{FF2B5EF4-FFF2-40B4-BE49-F238E27FC236}">
                    <a16:creationId xmlns:a16="http://schemas.microsoft.com/office/drawing/2014/main" id="{C1416C8F-6082-2544-9EA9-D9EA0637A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4983" y="795199"/>
                <a:ext cx="1568747" cy="1885624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410751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87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37" name="Line 8">
                <a:extLst>
                  <a:ext uri="{FF2B5EF4-FFF2-40B4-BE49-F238E27FC236}">
                    <a16:creationId xmlns:a16="http://schemas.microsoft.com/office/drawing/2014/main" id="{4D3072D0-7E6C-8B43-BC10-CCC3DEEA0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9010" y="806310"/>
                <a:ext cx="1862491" cy="1863402"/>
              </a:xfrm>
              <a:prstGeom prst="line">
                <a:avLst/>
              </a:prstGeom>
              <a:noFill/>
              <a:ln w="25400" cap="flat" cmpd="sng">
                <a:solidFill>
                  <a:srgbClr val="0365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410751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87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endParaRPr>
              </a:p>
            </p:txBody>
          </p:sp>
        </p:grpSp>
        <p:sp>
          <p:nvSpPr>
            <p:cNvPr id="29" name="Line 9">
              <a:extLst>
                <a:ext uri="{FF2B5EF4-FFF2-40B4-BE49-F238E27FC236}">
                  <a16:creationId xmlns:a16="http://schemas.microsoft.com/office/drawing/2014/main" id="{8D5EF175-F83A-B84C-897A-96AEF54665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79309" y="3628136"/>
              <a:ext cx="0" cy="900783"/>
            </a:xfrm>
            <a:prstGeom prst="line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1" name="AutoShape 10">
              <a:extLst>
                <a:ext uri="{FF2B5EF4-FFF2-40B4-BE49-F238E27FC236}">
                  <a16:creationId xmlns:a16="http://schemas.microsoft.com/office/drawing/2014/main" id="{D0AEB673-5CCB-6745-BF1F-1D6A61F8A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007" y="3921700"/>
              <a:ext cx="372814" cy="216545"/>
            </a:xfrm>
            <a:custGeom>
              <a:avLst/>
              <a:gdLst>
                <a:gd name="T0" fmla="*/ 265113 w 21600"/>
                <a:gd name="T1" fmla="*/ 153988 h 21600"/>
                <a:gd name="T2" fmla="*/ 265113 w 21600"/>
                <a:gd name="T3" fmla="*/ 153988 h 21600"/>
                <a:gd name="T4" fmla="*/ 265113 w 21600"/>
                <a:gd name="T5" fmla="*/ 153988 h 21600"/>
                <a:gd name="T6" fmla="*/ 265113 w 21600"/>
                <a:gd name="T7" fmla="*/ 153988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9261" y="248"/>
                    <a:pt x="16461" y="7448"/>
                    <a:pt x="21600" y="21600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pic>
          <p:nvPicPr>
            <p:cNvPr id="32" name="Picture 11" descr="latex-image-2.pdf">
              <a:extLst>
                <a:ext uri="{FF2B5EF4-FFF2-40B4-BE49-F238E27FC236}">
                  <a16:creationId xmlns:a16="http://schemas.microsoft.com/office/drawing/2014/main" id="{8B6DB6C8-857B-9342-97CA-21C56BDD2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598" y="3736408"/>
              <a:ext cx="109389" cy="184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3" name="Left Brace 42">
            <a:extLst>
              <a:ext uri="{FF2B5EF4-FFF2-40B4-BE49-F238E27FC236}">
                <a16:creationId xmlns:a16="http://schemas.microsoft.com/office/drawing/2014/main" id="{48AEEB11-D045-5B48-96A3-076FD29AD362}"/>
              </a:ext>
            </a:extLst>
          </p:cNvPr>
          <p:cNvSpPr/>
          <p:nvPr/>
        </p:nvSpPr>
        <p:spPr>
          <a:xfrm rot="16200000">
            <a:off x="2869124" y="5199876"/>
            <a:ext cx="198663" cy="46716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F026C8D-3DA1-3C45-A761-AD86BB1D9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93" y="6191892"/>
            <a:ext cx="3580953" cy="3130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2CBA86-7CD3-3942-81E6-0629E2858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84" y="4480357"/>
            <a:ext cx="1553670" cy="5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4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610546">
              <a:defRPr/>
            </a:pPr>
            <a:r>
              <a:rPr lang="en-US" sz="4078" dirty="0">
                <a:sym typeface="Calibri" charset="0"/>
              </a:rPr>
              <a:t>Lambertian Surfaces: Appearance vs Reflected Photons</a:t>
            </a:r>
            <a:endParaRPr lang="en-US" sz="1266" dirty="0">
              <a:ea typeface="+mj-ea"/>
              <a:sym typeface="Calibri" charset="0"/>
            </a:endParaRP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C78C9D4-C089-4A44-8BB0-F94522F0A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83683"/>
            <a:ext cx="5181600" cy="4351338"/>
          </a:xfrm>
        </p:spPr>
        <p:txBody>
          <a:bodyPr/>
          <a:lstStyle/>
          <a:p>
            <a:r>
              <a:rPr lang="en-US" dirty="0"/>
              <a:t>Appearance is the same from every angle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AD0DEBF7-DC56-234F-B3DE-54B578067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83683"/>
            <a:ext cx="5181600" cy="4351338"/>
          </a:xfrm>
        </p:spPr>
        <p:txBody>
          <a:bodyPr/>
          <a:lstStyle/>
          <a:p>
            <a:r>
              <a:rPr lang="en-US" dirty="0"/>
              <a:t>Radiant Intensity? (how many photons reflected per angle)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1896072" y="5242162"/>
            <a:ext cx="2145357" cy="0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87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124ADD-2846-5D45-8E5B-DF0006E05F41}"/>
              </a:ext>
            </a:extLst>
          </p:cNvPr>
          <p:cNvGrpSpPr/>
          <p:nvPr/>
        </p:nvGrpSpPr>
        <p:grpSpPr>
          <a:xfrm>
            <a:off x="1896070" y="4336375"/>
            <a:ext cx="3318495" cy="900783"/>
            <a:chOff x="7230072" y="4163468"/>
            <a:chExt cx="3318495" cy="900783"/>
          </a:xfrm>
        </p:grpSpPr>
        <p:sp>
          <p:nvSpPr>
            <p:cNvPr id="38" name="Line 3">
              <a:extLst>
                <a:ext uri="{FF2B5EF4-FFF2-40B4-BE49-F238E27FC236}">
                  <a16:creationId xmlns:a16="http://schemas.microsoft.com/office/drawing/2014/main" id="{BD6AF343-DCBA-2447-AC50-A9DDD03BC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0072" y="5064249"/>
              <a:ext cx="2145357" cy="0"/>
            </a:xfrm>
            <a:prstGeom prst="line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  <p:grpSp>
          <p:nvGrpSpPr>
            <p:cNvPr id="41" name="Group 4">
              <a:extLst>
                <a:ext uri="{FF2B5EF4-FFF2-40B4-BE49-F238E27FC236}">
                  <a16:creationId xmlns:a16="http://schemas.microsoft.com/office/drawing/2014/main" id="{06DA860B-236A-9943-B65C-106432260EDF}"/>
                </a:ext>
              </a:extLst>
            </p:cNvPr>
            <p:cNvGrpSpPr>
              <a:grpSpLocks/>
            </p:cNvGrpSpPr>
            <p:nvPr/>
          </p:nvGrpSpPr>
          <p:grpSpPr bwMode="auto">
            <a:xfrm rot="3900000">
              <a:off x="8776024" y="3260454"/>
              <a:ext cx="671959" cy="2873127"/>
              <a:chOff x="-1" y="-1"/>
              <a:chExt cx="955036" cy="4086695"/>
            </a:xfrm>
          </p:grpSpPr>
          <p:pic>
            <p:nvPicPr>
              <p:cNvPr id="46" name="Picture 5" descr="pasted-image.jpg">
                <a:extLst>
                  <a:ext uri="{FF2B5EF4-FFF2-40B4-BE49-F238E27FC236}">
                    <a16:creationId xmlns:a16="http://schemas.microsoft.com/office/drawing/2014/main" id="{4B3AA43C-463B-0944-B4D2-E046A1FA6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H="1">
                <a:off x="-2283" y="20"/>
                <a:ext cx="955036" cy="9557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Line 6">
                <a:extLst>
                  <a:ext uri="{FF2B5EF4-FFF2-40B4-BE49-F238E27FC236}">
                    <a16:creationId xmlns:a16="http://schemas.microsoft.com/office/drawing/2014/main" id="{BA0E39C2-6A9C-DE48-B126-BC3C94D31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724" y="713228"/>
                <a:ext cx="352189" cy="3392878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410751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87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48" name="Line 7">
                <a:extLst>
                  <a:ext uri="{FF2B5EF4-FFF2-40B4-BE49-F238E27FC236}">
                    <a16:creationId xmlns:a16="http://schemas.microsoft.com/office/drawing/2014/main" id="{13D1BDE3-4C62-F244-8046-560B3F7CF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775" y="660732"/>
                <a:ext cx="207824" cy="2200528"/>
              </a:xfrm>
              <a:prstGeom prst="line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410751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87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49" name="Line 8">
                <a:extLst>
                  <a:ext uri="{FF2B5EF4-FFF2-40B4-BE49-F238E27FC236}">
                    <a16:creationId xmlns:a16="http://schemas.microsoft.com/office/drawing/2014/main" id="{2A4E934D-B9B2-BC41-8D31-F0C2395C1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2577" y="707430"/>
                <a:ext cx="0" cy="2633966"/>
              </a:xfrm>
              <a:prstGeom prst="line">
                <a:avLst/>
              </a:prstGeom>
              <a:noFill/>
              <a:ln w="25400" cap="flat" cmpd="sng">
                <a:solidFill>
                  <a:srgbClr val="0365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410751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87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endParaRPr>
              </a:p>
            </p:txBody>
          </p:sp>
        </p:grpSp>
        <p:sp>
          <p:nvSpPr>
            <p:cNvPr id="42" name="Line 9">
              <a:extLst>
                <a:ext uri="{FF2B5EF4-FFF2-40B4-BE49-F238E27FC236}">
                  <a16:creationId xmlns:a16="http://schemas.microsoft.com/office/drawing/2014/main" id="{8E0F7352-DAFA-9942-BBA1-3273F209EB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02749" y="4163468"/>
              <a:ext cx="0" cy="900783"/>
            </a:xfrm>
            <a:prstGeom prst="line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7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3" name="AutoShape 10">
              <a:extLst>
                <a:ext uri="{FF2B5EF4-FFF2-40B4-BE49-F238E27FC236}">
                  <a16:creationId xmlns:a16="http://schemas.microsoft.com/office/drawing/2014/main" id="{E01FDFA2-A1AF-F84F-9E8A-55B7A7A60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447" y="4457032"/>
              <a:ext cx="541362" cy="335979"/>
            </a:xfrm>
            <a:custGeom>
              <a:avLst/>
              <a:gdLst>
                <a:gd name="T0" fmla="*/ 384969 w 21600"/>
                <a:gd name="T1" fmla="*/ 238919 h 21600"/>
                <a:gd name="T2" fmla="*/ 384969 w 21600"/>
                <a:gd name="T3" fmla="*/ 238919 h 21600"/>
                <a:gd name="T4" fmla="*/ 384969 w 21600"/>
                <a:gd name="T5" fmla="*/ 238919 h 21600"/>
                <a:gd name="T6" fmla="*/ 384969 w 21600"/>
                <a:gd name="T7" fmla="*/ 2389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8621" y="2704"/>
                    <a:pt x="15821" y="9904"/>
                    <a:pt x="21600" y="21600"/>
                  </a:cubicBezTo>
                </a:path>
              </a:pathLst>
            </a:custGeom>
            <a:noFill/>
            <a:ln w="254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41075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531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cs typeface="Calibri"/>
                <a:sym typeface="Helvetica Light" charset="0"/>
              </a:endParaRPr>
            </a:p>
          </p:txBody>
        </p:sp>
        <p:pic>
          <p:nvPicPr>
            <p:cNvPr id="44" name="Picture 11" descr="latex-image-2.pdf">
              <a:extLst>
                <a:ext uri="{FF2B5EF4-FFF2-40B4-BE49-F238E27FC236}">
                  <a16:creationId xmlns:a16="http://schemas.microsoft.com/office/drawing/2014/main" id="{9D713E49-C0A7-5F4B-9C48-4EE77322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195" y="4347643"/>
              <a:ext cx="109389" cy="184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52" name="Left Brace 51">
            <a:extLst>
              <a:ext uri="{FF2B5EF4-FFF2-40B4-BE49-F238E27FC236}">
                <a16:creationId xmlns:a16="http://schemas.microsoft.com/office/drawing/2014/main" id="{5C1D16FD-59D0-B84E-B29D-760255242D97}"/>
              </a:ext>
            </a:extLst>
          </p:cNvPr>
          <p:cNvSpPr/>
          <p:nvPr/>
        </p:nvSpPr>
        <p:spPr>
          <a:xfrm rot="16200000">
            <a:off x="2722536" y="4955487"/>
            <a:ext cx="210251" cy="96753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7DE515C-A992-6D41-A3E9-4F0398C6F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93" y="6191892"/>
            <a:ext cx="3580953" cy="313089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FF351D05-D524-AA4F-A5EA-1BF3DC9DB50D}"/>
              </a:ext>
            </a:extLst>
          </p:cNvPr>
          <p:cNvSpPr/>
          <p:nvPr/>
        </p:nvSpPr>
        <p:spPr>
          <a:xfrm>
            <a:off x="7244864" y="2920421"/>
            <a:ext cx="2314366" cy="2314366"/>
          </a:xfrm>
          <a:prstGeom prst="ellipse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FA2D96B-AEFF-C641-BEE6-42F5A174A092}"/>
              </a:ext>
            </a:extLst>
          </p:cNvPr>
          <p:cNvCxnSpPr>
            <a:cxnSpLocks/>
          </p:cNvCxnSpPr>
          <p:nvPr/>
        </p:nvCxnSpPr>
        <p:spPr>
          <a:xfrm flipH="1" flipV="1">
            <a:off x="7364896" y="4600768"/>
            <a:ext cx="1037151" cy="6340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7156D73-776A-B04D-975C-F7D6B8591B3F}"/>
              </a:ext>
            </a:extLst>
          </p:cNvPr>
          <p:cNvCxnSpPr>
            <a:cxnSpLocks/>
            <a:stCxn id="55" idx="4"/>
          </p:cNvCxnSpPr>
          <p:nvPr/>
        </p:nvCxnSpPr>
        <p:spPr>
          <a:xfrm flipH="1" flipV="1">
            <a:off x="7244865" y="3946853"/>
            <a:ext cx="1157182" cy="12879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CA30F31-A613-0749-8709-DDDE6003045C}"/>
              </a:ext>
            </a:extLst>
          </p:cNvPr>
          <p:cNvCxnSpPr>
            <a:cxnSpLocks/>
            <a:endCxn id="55" idx="1"/>
          </p:cNvCxnSpPr>
          <p:nvPr/>
        </p:nvCxnSpPr>
        <p:spPr>
          <a:xfrm flipH="1" flipV="1">
            <a:off x="7583795" y="3259352"/>
            <a:ext cx="818252" cy="19754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83D3E5E-2674-B146-8421-BCAF15DC62FE}"/>
              </a:ext>
            </a:extLst>
          </p:cNvPr>
          <p:cNvCxnSpPr>
            <a:cxnSpLocks/>
            <a:stCxn id="55" idx="4"/>
            <a:endCxn id="55" idx="0"/>
          </p:cNvCxnSpPr>
          <p:nvPr/>
        </p:nvCxnSpPr>
        <p:spPr>
          <a:xfrm flipV="1">
            <a:off x="8402047" y="2920421"/>
            <a:ext cx="0" cy="23143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0CD4BBE-C60B-BE46-B917-FB63134EFD65}"/>
              </a:ext>
            </a:extLst>
          </p:cNvPr>
          <p:cNvCxnSpPr>
            <a:cxnSpLocks/>
            <a:stCxn id="55" idx="4"/>
            <a:endCxn id="55" idx="7"/>
          </p:cNvCxnSpPr>
          <p:nvPr/>
        </p:nvCxnSpPr>
        <p:spPr>
          <a:xfrm flipV="1">
            <a:off x="8402047" y="3259352"/>
            <a:ext cx="818252" cy="1975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60BB6CB-2BE6-AD43-9C10-11EFCD9F0CC8}"/>
              </a:ext>
            </a:extLst>
          </p:cNvPr>
          <p:cNvCxnSpPr>
            <a:cxnSpLocks/>
            <a:stCxn id="55" idx="4"/>
          </p:cNvCxnSpPr>
          <p:nvPr/>
        </p:nvCxnSpPr>
        <p:spPr>
          <a:xfrm flipV="1">
            <a:off x="8402047" y="3966751"/>
            <a:ext cx="1157183" cy="1268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FBD972F-83A7-9A4B-9F06-350EEE691607}"/>
              </a:ext>
            </a:extLst>
          </p:cNvPr>
          <p:cNvCxnSpPr>
            <a:cxnSpLocks/>
          </p:cNvCxnSpPr>
          <p:nvPr/>
        </p:nvCxnSpPr>
        <p:spPr>
          <a:xfrm flipV="1">
            <a:off x="8402047" y="4600768"/>
            <a:ext cx="1063620" cy="634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BF9FC080-210D-4249-9079-3A6DC417D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5193" y="3553420"/>
            <a:ext cx="1540747" cy="26150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1DBAF76-9A6C-BC4D-8AC4-B35B6FBA19BE}"/>
              </a:ext>
            </a:extLst>
          </p:cNvPr>
          <p:cNvCxnSpPr/>
          <p:nvPr/>
        </p:nvCxnSpPr>
        <p:spPr>
          <a:xfrm>
            <a:off x="6947452" y="5234787"/>
            <a:ext cx="3051313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90D6D5CF-9E70-CF4D-9EC1-0CEBF00B4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579" y="2592858"/>
            <a:ext cx="345023" cy="254660"/>
          </a:xfrm>
          <a:prstGeom prst="rect">
            <a:avLst/>
          </a:prstGeom>
        </p:spPr>
      </p:pic>
      <p:sp>
        <p:nvSpPr>
          <p:cNvPr id="67" name="Left Brace 66">
            <a:extLst>
              <a:ext uri="{FF2B5EF4-FFF2-40B4-BE49-F238E27FC236}">
                <a16:creationId xmlns:a16="http://schemas.microsoft.com/office/drawing/2014/main" id="{DFC09B7A-FABC-AF41-B12F-FED9E17F1623}"/>
              </a:ext>
            </a:extLst>
          </p:cNvPr>
          <p:cNvSpPr/>
          <p:nvPr/>
        </p:nvSpPr>
        <p:spPr>
          <a:xfrm rot="10142331">
            <a:off x="9575210" y="2949392"/>
            <a:ext cx="510060" cy="1731062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9583C-4E56-0248-84EF-66B6E2AD7713}"/>
              </a:ext>
            </a:extLst>
          </p:cNvPr>
          <p:cNvSpPr/>
          <p:nvPr/>
        </p:nvSpPr>
        <p:spPr>
          <a:xfrm>
            <a:off x="6876318" y="5608062"/>
            <a:ext cx="2321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Linux Libertine"/>
              </a:rPr>
              <a:t>Lambert's cosine law: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909F748-B56C-B047-B96F-BA8F018F5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391" y="5695149"/>
            <a:ext cx="1540747" cy="261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9D070-1EAD-0F43-AC3A-7FC934B92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982" y="6122522"/>
            <a:ext cx="2502035" cy="615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9472F6-B733-8445-930E-4448417C6B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284" y="4480357"/>
            <a:ext cx="1553670" cy="5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4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0670" y="1741710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Photometric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8213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95449" y="826325"/>
            <a:ext cx="777239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200" dirty="0"/>
              <a:t>Abe Davis | (most slides from Noah Snavely)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uddh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38" y="3168134"/>
            <a:ext cx="8915928" cy="28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69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 = 1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20"/>
  <p:tag name="BOXFONT" val="10"/>
  <p:tag name="BOXWRAP" val="False"/>
  <p:tag name="WORKAROUNDTRANSPARENCYBUG" val="False"/>
  <p:tag name="BITMAPFORMAT" val="bmpmono"/>
  <p:tag name="DEBUGINTERACTIVE" val="True"/>
  <p:tag name="ORIGWIDTH" val="62"/>
  <p:tag name="PICTUREFILESIZE" val="440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k_d = \|{\bf G}\|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8"/>
  <p:tag name="PICTUREFILESIZE" val="64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N} = \frac{1}{k_d}{\bf G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6"/>
  <p:tag name="PICTUREFILESIZE" val="960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\left[&#10;\begin{array}{c}&#10;{\bf L_1}^T \\ {\bf L_2}^T \\ {\bf L_3}^T&#10;\end{array}&#10;\right]&#10;k_d 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3"/>
  <p:tag name="PICTUREFILESIZE" val="5864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3"/>
  <p:tag name="PICTUREFILESIZE" val="70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G} = {\bf L}^{-1} {\bf I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96"/>
  <p:tag name="PICTUREFILESIZE" val="6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\times3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9"/>
  <p:tag name="PICTUREFILESIZE" val="26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\vdots \\ I_n&#10;\end{array}&#10;\right]&#10;=&#10;\left[&#10;\begin{array}{c}&#10;{\bf L_1} \\ \vdots \\ {\bf L_n}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92"/>
  <p:tag name="PICTUREFILESIZE" val="4864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bf I &amp; = &amp; \bf L G \\&#10;\bf L^T I &amp; = &amp; \bf L^T L G\\&#10;\bf G &amp; = &amp; \bf  (L^T L)^{-1} (L^T I)  \\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6426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I &amp; = &amp; k_d {\bf N} \cdot {\bf L} \\&#10;&amp; = &amp; {\bf N} \cdot {\bf L} \\&#10; &amp; = &amp; cos~\theta_i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28"/>
  <p:tag name="PICTUREFILESIZE" val="3661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V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N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R&#10;$&#10;\end{document}&#10;"/>
  <p:tag name="EXTERNALNAME" val="Edittex"/>
  <p:tag name="BLEND" val="False"/>
  <p:tag name="TRANSPARENT" val="False"/>
  <p:tag name="BITMAPFORMAT" val="bmpmono"/>
  <p:tag name="DEBUGINTERACTIVE" val="True"/>
  <p:tag name="ORIGWIDTH" val="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L} = 2({\bf N}\cdot{\bf R}){\bf N} - {\bf R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15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88"/>
  <p:tag name="PICTUREFILESIZE" val="13059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3336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, z_{xy}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7"/>
  <p:tag name="PICTUREFILESIZE" val="6740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_1 &amp; = &amp; (x+1, y, z_{x+1,y}) - (x,y,z_{xy}) \\&#10;&amp; = &amp; (1, 0, 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51"/>
  <p:tag name="PICTUREFILESIZE" val="6705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0 &amp; = &amp; N \cdot V_1 \\&#10;&amp; = &amp; (n_x, n_y, n_z) \cdot (1, 0, z_{x+1,y} - z_{xy}) \\&#10;&amp; = &amp; n_x + n_z(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61"/>
  <p:tag name="PICTUREFILESIZE" val="105286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+1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+1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I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"/>
  <p:tag name="PICTUREFILESIZE" val="5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G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7"/>
  <p:tag name="PICTUREFILESIZE" val="9062"/>
</p:tagLst>
</file>

<file path=ppt/theme/theme1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742C61-7620-B94C-9711-9EFCBBD98975}" vid="{FE6ED809-1DD3-C845-BA8B-1E93E2CF8A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AbeJobTalk19</Template>
  <TotalTime>489</TotalTime>
  <Words>1254</Words>
  <Application>Microsoft Macintosh PowerPoint</Application>
  <PresentationFormat>Widescreen</PresentationFormat>
  <Paragraphs>216</Paragraphs>
  <Slides>47</Slides>
  <Notes>12</Notes>
  <HiddenSlides>4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Georgia</vt:lpstr>
      <vt:lpstr>Gill Sans</vt:lpstr>
      <vt:lpstr>Helvetica Light</vt:lpstr>
      <vt:lpstr>Linux Libertine</vt:lpstr>
      <vt:lpstr>Myriad Pro</vt:lpstr>
      <vt:lpstr>Times New Roman</vt:lpstr>
      <vt:lpstr>AbeJobTalk19</vt:lpstr>
      <vt:lpstr>Equation</vt:lpstr>
      <vt:lpstr>PowerPoint Presentation</vt:lpstr>
      <vt:lpstr>PowerPoint Presentation</vt:lpstr>
      <vt:lpstr>Announcements</vt:lpstr>
      <vt:lpstr>A Note on COVID-19 Chaos</vt:lpstr>
      <vt:lpstr>Diffuse and Specular Reflectance</vt:lpstr>
      <vt:lpstr>Lambertian Surfaces: Appearance vs Reflected Photons</vt:lpstr>
      <vt:lpstr>Lambertian Surfaces: Appearance vs Reflected Photons</vt:lpstr>
      <vt:lpstr>Lambertian Surfaces: Appearance vs Reflected Photons</vt:lpstr>
      <vt:lpstr>Photometric stereo</vt:lpstr>
      <vt:lpstr>Recap:  Lambertian (Diffuse) Reflectance</vt:lpstr>
      <vt:lpstr>PowerPoint Presentation</vt:lpstr>
      <vt:lpstr>Can we determine shape from lighting?</vt:lpstr>
      <vt:lpstr>A Single Image: Shape from Shading</vt:lpstr>
      <vt:lpstr>Inferring Lambertian Surfaces: Shape from Shading</vt:lpstr>
      <vt:lpstr>Shape from shading</vt:lpstr>
      <vt:lpstr>Application: Detecting composite photos</vt:lpstr>
      <vt:lpstr>Diffuse reflection</vt:lpstr>
      <vt:lpstr>Let’s take more than one photo!</vt:lpstr>
      <vt:lpstr>Photometric stereo</vt:lpstr>
      <vt:lpstr>Solving the equations</vt:lpstr>
      <vt:lpstr>More than three lights</vt:lpstr>
      <vt:lpstr>Computing light source directions</vt:lpstr>
      <vt:lpstr>Recall the rule for specular reflection</vt:lpstr>
      <vt:lpstr>Example</vt:lpstr>
      <vt:lpstr>Depth from normals</vt:lpstr>
      <vt:lpstr>Normal Integration</vt:lpstr>
      <vt:lpstr>Depth from normals</vt:lpstr>
      <vt:lpstr>Results</vt:lpstr>
      <vt:lpstr>Results</vt:lpstr>
      <vt:lpstr>Extension</vt:lpstr>
      <vt:lpstr>Questions?</vt:lpstr>
      <vt:lpstr>For now, ignore specular reflection</vt:lpstr>
      <vt:lpstr>And Refraction…</vt:lpstr>
      <vt:lpstr>And Interreflections…</vt:lpstr>
      <vt:lpstr>And Subsurface Scattering…</vt:lpstr>
      <vt:lpstr>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 Davis</dc:creator>
  <cp:lastModifiedBy>Abe Davis</cp:lastModifiedBy>
  <cp:revision>28</cp:revision>
  <dcterms:created xsi:type="dcterms:W3CDTF">2020-03-18T13:26:05Z</dcterms:created>
  <dcterms:modified xsi:type="dcterms:W3CDTF">2020-03-18T21:35:35Z</dcterms:modified>
</cp:coreProperties>
</file>