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2"/>
  </p:notesMasterIdLst>
  <p:sldIdLst>
    <p:sldId id="1785" r:id="rId2"/>
    <p:sldId id="1815" r:id="rId3"/>
    <p:sldId id="1797" r:id="rId4"/>
    <p:sldId id="1800" r:id="rId5"/>
    <p:sldId id="1798" r:id="rId6"/>
    <p:sldId id="1801" r:id="rId7"/>
    <p:sldId id="1805" r:id="rId8"/>
    <p:sldId id="1809" r:id="rId9"/>
    <p:sldId id="1811" r:id="rId10"/>
    <p:sldId id="1794" r:id="rId11"/>
    <p:sldId id="1796" r:id="rId12"/>
    <p:sldId id="1795" r:id="rId13"/>
    <p:sldId id="1803" r:id="rId14"/>
    <p:sldId id="1793" r:id="rId15"/>
    <p:sldId id="1814" r:id="rId16"/>
    <p:sldId id="1816" r:id="rId17"/>
    <p:sldId id="262" r:id="rId18"/>
    <p:sldId id="1744" r:id="rId19"/>
    <p:sldId id="265" r:id="rId20"/>
    <p:sldId id="1746" r:id="rId21"/>
    <p:sldId id="267" r:id="rId22"/>
    <p:sldId id="269" r:id="rId23"/>
    <p:sldId id="270" r:id="rId24"/>
    <p:sldId id="1745" r:id="rId25"/>
    <p:sldId id="1732" r:id="rId26"/>
    <p:sldId id="276" r:id="rId27"/>
    <p:sldId id="277" r:id="rId28"/>
    <p:sldId id="278" r:id="rId29"/>
    <p:sldId id="280" r:id="rId30"/>
    <p:sldId id="286" r:id="rId31"/>
    <p:sldId id="287" r:id="rId32"/>
    <p:sldId id="288" r:id="rId33"/>
    <p:sldId id="1812" r:id="rId34"/>
    <p:sldId id="1817" r:id="rId35"/>
    <p:sldId id="1819" r:id="rId36"/>
    <p:sldId id="1787" r:id="rId37"/>
    <p:sldId id="1818" r:id="rId38"/>
    <p:sldId id="1735" r:id="rId39"/>
    <p:sldId id="290" r:id="rId40"/>
    <p:sldId id="1788" r:id="rId41"/>
    <p:sldId id="1813"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1736" r:id="rId56"/>
    <p:sldId id="306" r:id="rId57"/>
    <p:sldId id="307" r:id="rId58"/>
    <p:sldId id="310" r:id="rId59"/>
    <p:sldId id="311" r:id="rId60"/>
    <p:sldId id="312" r:id="rId61"/>
    <p:sldId id="1737" r:id="rId62"/>
    <p:sldId id="315" r:id="rId63"/>
    <p:sldId id="1749" r:id="rId64"/>
    <p:sldId id="1750" r:id="rId65"/>
    <p:sldId id="317" r:id="rId66"/>
    <p:sldId id="1738" r:id="rId67"/>
    <p:sldId id="1751" r:id="rId68"/>
    <p:sldId id="1739" r:id="rId69"/>
    <p:sldId id="1747" r:id="rId70"/>
    <p:sldId id="1734"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87"/>
    <p:restoredTop sz="79031"/>
  </p:normalViewPr>
  <p:slideViewPr>
    <p:cSldViewPr snapToGrid="0" snapToObjects="1">
      <p:cViewPr varScale="1">
        <p:scale>
          <a:sx n="167" d="100"/>
          <a:sy n="167" d="100"/>
        </p:scale>
        <p:origin x="658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37F29-C029-0A49-AEB2-4E163B48338B}" type="datetimeFigureOut">
              <a:rPr lang="en-US" smtClean="0"/>
              <a:t>4/27/20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CA6A4-D76F-804D-9E0A-7D6B0F4A594E}" type="slidenum">
              <a:rPr lang="en-US" smtClean="0"/>
              <a:t>‹#›</a:t>
            </a:fld>
            <a:endParaRPr lang="en-US"/>
          </a:p>
        </p:txBody>
      </p:sp>
    </p:spTree>
    <p:extLst>
      <p:ext uri="{BB962C8B-B14F-4D97-AF65-F5344CB8AC3E}">
        <p14:creationId xmlns:p14="http://schemas.microsoft.com/office/powerpoint/2010/main" val="3420135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ath.stackexchange.com/questions/99299/best-fitting-plane-given-a-set-of-point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log.keras.io/building-autoencoders-in-keras.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https://math.stackexchange.com/questions/99299/best-fitting-plane-given-a-set-of-points</a:t>
            </a:r>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5</a:t>
            </a:fld>
            <a:endParaRPr lang="en-US"/>
          </a:p>
        </p:txBody>
      </p:sp>
    </p:spTree>
    <p:extLst>
      <p:ext uri="{BB962C8B-B14F-4D97-AF65-F5344CB8AC3E}">
        <p14:creationId xmlns:p14="http://schemas.microsoft.com/office/powerpoint/2010/main" val="4030594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 name="Shape 1247"/>
          <p:cNvSpPr>
            <a:spLocks noGrp="1" noRot="1" noChangeAspect="1"/>
          </p:cNvSpPr>
          <p:nvPr>
            <p:ph type="sldImg"/>
          </p:nvPr>
        </p:nvSpPr>
        <p:spPr>
          <a:xfrm>
            <a:off x="381000" y="685800"/>
            <a:ext cx="6096000" cy="3429000"/>
          </a:xfrm>
          <a:prstGeom prst="rect">
            <a:avLst/>
          </a:prstGeom>
        </p:spPr>
        <p:txBody>
          <a:bodyPr/>
          <a:lstStyle/>
          <a:p>
            <a:endParaRPr/>
          </a:p>
        </p:txBody>
      </p:sp>
      <p:sp>
        <p:nvSpPr>
          <p:cNvPr id="1248" name="Shape 1248"/>
          <p:cNvSpPr>
            <a:spLocks noGrp="1"/>
          </p:cNvSpPr>
          <p:nvPr>
            <p:ph type="body" sz="quarter" idx="1"/>
          </p:nvPr>
        </p:nvSpPr>
        <p:spPr>
          <a:prstGeom prst="rect">
            <a:avLst/>
          </a:prstGeom>
        </p:spPr>
        <p:txBody>
          <a:bodyPr/>
          <a:lstStyle/>
          <a:p>
            <a:r>
              <a:t>Sounds reasonable, right?</a:t>
            </a:r>
          </a:p>
          <a:p>
            <a:endParaRPr/>
          </a:p>
          <a:p>
            <a:r>
              <a:t>“Minimize Euclidean distance between each predicted pixel color and its ground truth value.” </a:t>
            </a:r>
          </a:p>
        </p:txBody>
      </p:sp>
    </p:spTree>
    <p:extLst>
      <p:ext uri="{BB962C8B-B14F-4D97-AF65-F5344CB8AC3E}">
        <p14:creationId xmlns:p14="http://schemas.microsoft.com/office/powerpoint/2010/main" val="3111917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 name="Shape 1264"/>
          <p:cNvSpPr>
            <a:spLocks noGrp="1" noRot="1" noChangeAspect="1"/>
          </p:cNvSpPr>
          <p:nvPr>
            <p:ph type="sldImg"/>
          </p:nvPr>
        </p:nvSpPr>
        <p:spPr>
          <a:xfrm>
            <a:off x="381000" y="685800"/>
            <a:ext cx="6096000" cy="3429000"/>
          </a:xfrm>
          <a:prstGeom prst="rect">
            <a:avLst/>
          </a:prstGeom>
        </p:spPr>
        <p:txBody>
          <a:bodyPr/>
          <a:lstStyle/>
          <a:p>
            <a:endParaRPr/>
          </a:p>
        </p:txBody>
      </p:sp>
      <p:sp>
        <p:nvSpPr>
          <p:cNvPr id="1265" name="Shape 1265"/>
          <p:cNvSpPr>
            <a:spLocks noGrp="1"/>
          </p:cNvSpPr>
          <p:nvPr>
            <p:ph type="body" sz="quarter" idx="1"/>
          </p:nvPr>
        </p:nvSpPr>
        <p:spPr>
          <a:prstGeom prst="rect">
            <a:avLst/>
          </a:prstGeom>
        </p:spPr>
        <p:txBody>
          <a:bodyPr/>
          <a:lstStyle/>
          <a:p>
            <a:r>
              <a:t>Suppose there is an equal chance that the actual color is red or blue. Then the solution that minimizes the L2 norm is to output average of red and blue, which gives a grayish result.</a:t>
            </a:r>
          </a:p>
        </p:txBody>
      </p:sp>
    </p:spTree>
    <p:extLst>
      <p:ext uri="{BB962C8B-B14F-4D97-AF65-F5344CB8AC3E}">
        <p14:creationId xmlns:p14="http://schemas.microsoft.com/office/powerpoint/2010/main" val="2034054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9" name="Shape 1279"/>
          <p:cNvSpPr>
            <a:spLocks noGrp="1" noRot="1" noChangeAspect="1"/>
          </p:cNvSpPr>
          <p:nvPr>
            <p:ph type="sldImg"/>
          </p:nvPr>
        </p:nvSpPr>
        <p:spPr>
          <a:xfrm>
            <a:off x="381000" y="685800"/>
            <a:ext cx="6096000" cy="3429000"/>
          </a:xfrm>
          <a:prstGeom prst="rect">
            <a:avLst/>
          </a:prstGeom>
        </p:spPr>
        <p:txBody>
          <a:bodyPr/>
          <a:lstStyle/>
          <a:p>
            <a:endParaRPr/>
          </a:p>
        </p:txBody>
      </p:sp>
      <p:sp>
        <p:nvSpPr>
          <p:cNvPr id="1280" name="Shape 1280"/>
          <p:cNvSpPr>
            <a:spLocks noGrp="1"/>
          </p:cNvSpPr>
          <p:nvPr>
            <p:ph type="body" sz="quarter" idx="1"/>
          </p:nvPr>
        </p:nvSpPr>
        <p:spPr>
          <a:prstGeom prst="rect">
            <a:avLst/>
          </a:prstGeom>
        </p:spPr>
        <p:txBody>
          <a:bodyPr/>
          <a:lstStyle/>
          <a:p>
            <a:pPr>
              <a:defRPr sz="1800"/>
            </a:pPr>
            <a:r>
              <a:t>Required lots of engineering. Choose a color space, discretization scheme, soft-encoding, class-rebalancing with regularization, annealed-mean, etc.</a:t>
            </a:r>
          </a:p>
          <a:p>
            <a:pPr>
              <a:defRPr sz="1800"/>
            </a:pPr>
            <a:endParaRPr/>
          </a:p>
          <a:p>
            <a:pPr>
              <a:defRPr sz="1800"/>
            </a:pPr>
            <a:r>
              <a:t>Can we just automatically learn all this?</a:t>
            </a:r>
          </a:p>
        </p:txBody>
      </p:sp>
    </p:spTree>
    <p:extLst>
      <p:ext uri="{BB962C8B-B14F-4D97-AF65-F5344CB8AC3E}">
        <p14:creationId xmlns:p14="http://schemas.microsoft.com/office/powerpoint/2010/main" val="2605703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 name="Shape 1437"/>
          <p:cNvSpPr>
            <a:spLocks noGrp="1" noRot="1" noChangeAspect="1"/>
          </p:cNvSpPr>
          <p:nvPr>
            <p:ph type="sldImg"/>
          </p:nvPr>
        </p:nvSpPr>
        <p:spPr>
          <a:xfrm>
            <a:off x="381000" y="685800"/>
            <a:ext cx="6096000" cy="3429000"/>
          </a:xfrm>
          <a:prstGeom prst="rect">
            <a:avLst/>
          </a:prstGeom>
        </p:spPr>
        <p:txBody>
          <a:bodyPr/>
          <a:lstStyle/>
          <a:p>
            <a:endParaRPr/>
          </a:p>
        </p:txBody>
      </p:sp>
      <p:sp>
        <p:nvSpPr>
          <p:cNvPr id="1438" name="Shape 1438"/>
          <p:cNvSpPr>
            <a:spLocks noGrp="1"/>
          </p:cNvSpPr>
          <p:nvPr>
            <p:ph type="body" sz="quarter" idx="1"/>
          </p:nvPr>
        </p:nvSpPr>
        <p:spPr>
          <a:prstGeom prst="rect">
            <a:avLst/>
          </a:prstGeom>
        </p:spPr>
        <p:txBody>
          <a:bodyPr/>
          <a:lstStyle/>
          <a:p>
            <a:r>
              <a:t>So we can carefully engineer our loss functions</a:t>
            </a:r>
          </a:p>
        </p:txBody>
      </p:sp>
    </p:spTree>
    <p:extLst>
      <p:ext uri="{BB962C8B-B14F-4D97-AF65-F5344CB8AC3E}">
        <p14:creationId xmlns:p14="http://schemas.microsoft.com/office/powerpoint/2010/main" val="2745223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Shape 1461"/>
          <p:cNvSpPr>
            <a:spLocks noGrp="1" noRot="1" noChangeAspect="1"/>
          </p:cNvSpPr>
          <p:nvPr>
            <p:ph type="sldImg"/>
          </p:nvPr>
        </p:nvSpPr>
        <p:spPr>
          <a:xfrm>
            <a:off x="381000" y="685800"/>
            <a:ext cx="6096000" cy="3429000"/>
          </a:xfrm>
          <a:prstGeom prst="rect">
            <a:avLst/>
          </a:prstGeom>
        </p:spPr>
        <p:txBody>
          <a:bodyPr/>
          <a:lstStyle/>
          <a:p>
            <a:endParaRPr/>
          </a:p>
        </p:txBody>
      </p:sp>
      <p:sp>
        <p:nvSpPr>
          <p:cNvPr id="1462" name="Shape 1462"/>
          <p:cNvSpPr>
            <a:spLocks noGrp="1"/>
          </p:cNvSpPr>
          <p:nvPr>
            <p:ph type="body" sz="quarter" idx="1"/>
          </p:nvPr>
        </p:nvSpPr>
        <p:spPr>
          <a:prstGeom prst="rect">
            <a:avLst/>
          </a:prstGeom>
        </p:spPr>
        <p:txBody>
          <a:bodyPr/>
          <a:lstStyle/>
          <a:p>
            <a:r>
              <a:t>So we can carefully engineer our loss functions</a:t>
            </a:r>
          </a:p>
        </p:txBody>
      </p:sp>
    </p:spTree>
    <p:extLst>
      <p:ext uri="{BB962C8B-B14F-4D97-AF65-F5344CB8AC3E}">
        <p14:creationId xmlns:p14="http://schemas.microsoft.com/office/powerpoint/2010/main" val="2035960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 name="Shape 1483"/>
          <p:cNvSpPr>
            <a:spLocks noGrp="1" noRot="1" noChangeAspect="1"/>
          </p:cNvSpPr>
          <p:nvPr>
            <p:ph type="sldImg"/>
          </p:nvPr>
        </p:nvSpPr>
        <p:spPr>
          <a:xfrm>
            <a:off x="381000" y="685800"/>
            <a:ext cx="6096000" cy="3429000"/>
          </a:xfrm>
          <a:prstGeom prst="rect">
            <a:avLst/>
          </a:prstGeom>
        </p:spPr>
        <p:txBody>
          <a:bodyPr/>
          <a:lstStyle/>
          <a:p>
            <a:endParaRPr/>
          </a:p>
        </p:txBody>
      </p:sp>
      <p:sp>
        <p:nvSpPr>
          <p:cNvPr id="1484" name="Shape 1484"/>
          <p:cNvSpPr>
            <a:spLocks noGrp="1"/>
          </p:cNvSpPr>
          <p:nvPr>
            <p:ph type="body" sz="quarter" idx="1"/>
          </p:nvPr>
        </p:nvSpPr>
        <p:spPr>
          <a:prstGeom prst="rect">
            <a:avLst/>
          </a:prstGeom>
        </p:spPr>
        <p:txBody>
          <a:bodyPr/>
          <a:lstStyle/>
          <a:p>
            <a:r>
              <a:t>All of these are just predicting pixels from pixels, so shouldn’t there be some universal loss?</a:t>
            </a:r>
          </a:p>
        </p:txBody>
      </p:sp>
    </p:spTree>
    <p:extLst>
      <p:ext uri="{BB962C8B-B14F-4D97-AF65-F5344CB8AC3E}">
        <p14:creationId xmlns:p14="http://schemas.microsoft.com/office/powerpoint/2010/main" val="1741794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www.whichfaceisreal.com</a:t>
            </a:r>
            <a:r>
              <a:rPr lang="en-US" dirty="0"/>
              <a:t>/</a:t>
            </a:r>
            <a:r>
              <a:rPr lang="en-US" dirty="0" err="1"/>
              <a:t>index.php</a:t>
            </a:r>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36</a:t>
            </a:fld>
            <a:endParaRPr lang="en-US"/>
          </a:p>
        </p:txBody>
      </p:sp>
    </p:spTree>
    <p:extLst>
      <p:ext uri="{BB962C8B-B14F-4D97-AF65-F5344CB8AC3E}">
        <p14:creationId xmlns:p14="http://schemas.microsoft.com/office/powerpoint/2010/main" val="556510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40</a:t>
            </a:fld>
            <a:endParaRPr lang="en-US"/>
          </a:p>
        </p:txBody>
      </p:sp>
    </p:spTree>
    <p:extLst>
      <p:ext uri="{BB962C8B-B14F-4D97-AF65-F5344CB8AC3E}">
        <p14:creationId xmlns:p14="http://schemas.microsoft.com/office/powerpoint/2010/main" val="2796739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41</a:t>
            </a:fld>
            <a:endParaRPr lang="en-US"/>
          </a:p>
        </p:txBody>
      </p:sp>
    </p:spTree>
    <p:extLst>
      <p:ext uri="{BB962C8B-B14F-4D97-AF65-F5344CB8AC3E}">
        <p14:creationId xmlns:p14="http://schemas.microsoft.com/office/powerpoint/2010/main" val="3993135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CONDITIONAL</a:t>
            </a:r>
          </a:p>
        </p:txBody>
      </p:sp>
      <p:sp>
        <p:nvSpPr>
          <p:cNvPr id="4" name="Slide Number Placeholder 3"/>
          <p:cNvSpPr>
            <a:spLocks noGrp="1"/>
          </p:cNvSpPr>
          <p:nvPr>
            <p:ph type="sldNum" sz="quarter" idx="5"/>
          </p:nvPr>
        </p:nvSpPr>
        <p:spPr/>
        <p:txBody>
          <a:bodyPr/>
          <a:lstStyle/>
          <a:p>
            <a:fld id="{555CA6A4-D76F-804D-9E0A-7D6B0F4A594E}" type="slidenum">
              <a:rPr lang="en-US" smtClean="0"/>
              <a:t>42</a:t>
            </a:fld>
            <a:endParaRPr lang="en-US"/>
          </a:p>
        </p:txBody>
      </p:sp>
    </p:spTree>
    <p:extLst>
      <p:ext uri="{BB962C8B-B14F-4D97-AF65-F5344CB8AC3E}">
        <p14:creationId xmlns:p14="http://schemas.microsoft.com/office/powerpoint/2010/main" val="4134603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7</a:t>
            </a:fld>
            <a:endParaRPr lang="en-US"/>
          </a:p>
        </p:txBody>
      </p:sp>
    </p:spTree>
    <p:extLst>
      <p:ext uri="{BB962C8B-B14F-4D97-AF65-F5344CB8AC3E}">
        <p14:creationId xmlns:p14="http://schemas.microsoft.com/office/powerpoint/2010/main" val="1305968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43</a:t>
            </a:fld>
            <a:endParaRPr lang="en-US"/>
          </a:p>
        </p:txBody>
      </p:sp>
    </p:spTree>
    <p:extLst>
      <p:ext uri="{BB962C8B-B14F-4D97-AF65-F5344CB8AC3E}">
        <p14:creationId xmlns:p14="http://schemas.microsoft.com/office/powerpoint/2010/main" val="635919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wants to Maximize objective</a:t>
            </a:r>
          </a:p>
          <a:p>
            <a:endParaRPr lang="en-US" dirty="0"/>
          </a:p>
          <a:p>
            <a:r>
              <a:rPr lang="en-US" dirty="0"/>
              <a:t>Penalize</a:t>
            </a:r>
          </a:p>
        </p:txBody>
      </p:sp>
      <p:sp>
        <p:nvSpPr>
          <p:cNvPr id="4" name="Slide Number Placeholder 3"/>
          <p:cNvSpPr>
            <a:spLocks noGrp="1"/>
          </p:cNvSpPr>
          <p:nvPr>
            <p:ph type="sldNum" sz="quarter" idx="5"/>
          </p:nvPr>
        </p:nvSpPr>
        <p:spPr/>
        <p:txBody>
          <a:bodyPr/>
          <a:lstStyle/>
          <a:p>
            <a:fld id="{555CA6A4-D76F-804D-9E0A-7D6B0F4A594E}" type="slidenum">
              <a:rPr lang="en-US" smtClean="0"/>
              <a:t>44</a:t>
            </a:fld>
            <a:endParaRPr lang="en-US"/>
          </a:p>
        </p:txBody>
      </p:sp>
    </p:spTree>
    <p:extLst>
      <p:ext uri="{BB962C8B-B14F-4D97-AF65-F5344CB8AC3E}">
        <p14:creationId xmlns:p14="http://schemas.microsoft.com/office/powerpoint/2010/main" val="3618969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 wants to </a:t>
            </a:r>
            <a:r>
              <a:rPr lang="en-US" dirty="0" err="1"/>
              <a:t>minize</a:t>
            </a:r>
            <a:r>
              <a:rPr lang="en-US" dirty="0"/>
              <a:t> objective</a:t>
            </a:r>
          </a:p>
        </p:txBody>
      </p:sp>
      <p:sp>
        <p:nvSpPr>
          <p:cNvPr id="4" name="Slide Number Placeholder 3"/>
          <p:cNvSpPr>
            <a:spLocks noGrp="1"/>
          </p:cNvSpPr>
          <p:nvPr>
            <p:ph type="sldNum" sz="quarter" idx="5"/>
          </p:nvPr>
        </p:nvSpPr>
        <p:spPr/>
        <p:txBody>
          <a:bodyPr/>
          <a:lstStyle/>
          <a:p>
            <a:fld id="{555CA6A4-D76F-804D-9E0A-7D6B0F4A594E}" type="slidenum">
              <a:rPr lang="en-US" smtClean="0"/>
              <a:t>45</a:t>
            </a:fld>
            <a:endParaRPr lang="en-US"/>
          </a:p>
        </p:txBody>
      </p:sp>
    </p:spTree>
    <p:extLst>
      <p:ext uri="{BB962C8B-B14F-4D97-AF65-F5344CB8AC3E}">
        <p14:creationId xmlns:p14="http://schemas.microsoft.com/office/powerpoint/2010/main" val="3495030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 name="Shape 1727"/>
          <p:cNvSpPr>
            <a:spLocks noGrp="1" noRot="1" noChangeAspect="1"/>
          </p:cNvSpPr>
          <p:nvPr>
            <p:ph type="sldImg"/>
          </p:nvPr>
        </p:nvSpPr>
        <p:spPr>
          <a:xfrm>
            <a:off x="381000" y="685800"/>
            <a:ext cx="6096000" cy="3429000"/>
          </a:xfrm>
          <a:prstGeom prst="rect">
            <a:avLst/>
          </a:prstGeom>
        </p:spPr>
        <p:txBody>
          <a:bodyPr/>
          <a:lstStyle/>
          <a:p>
            <a:endParaRPr/>
          </a:p>
        </p:txBody>
      </p:sp>
      <p:sp>
        <p:nvSpPr>
          <p:cNvPr id="1728" name="Shape 1728"/>
          <p:cNvSpPr>
            <a:spLocks noGrp="1"/>
          </p:cNvSpPr>
          <p:nvPr>
            <p:ph type="body" sz="quarter" idx="1"/>
          </p:nvPr>
        </p:nvSpPr>
        <p:spPr>
          <a:prstGeom prst="rect">
            <a:avLst/>
          </a:prstGeom>
        </p:spPr>
        <p:txBody>
          <a:bodyPr/>
          <a:lstStyle/>
          <a:p>
            <a:r>
              <a:t>But what if, given this input, out generator outputs this image? Is it real or is it fake? </a:t>
            </a:r>
          </a:p>
        </p:txBody>
      </p:sp>
    </p:spTree>
    <p:extLst>
      <p:ext uri="{BB962C8B-B14F-4D97-AF65-F5344CB8AC3E}">
        <p14:creationId xmlns:p14="http://schemas.microsoft.com/office/powerpoint/2010/main" val="496504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0" name="Shape 1950"/>
          <p:cNvSpPr>
            <a:spLocks noGrp="1" noRot="1" noChangeAspect="1"/>
          </p:cNvSpPr>
          <p:nvPr>
            <p:ph type="sldImg"/>
          </p:nvPr>
        </p:nvSpPr>
        <p:spPr>
          <a:xfrm>
            <a:off x="381000" y="685800"/>
            <a:ext cx="6096000" cy="3429000"/>
          </a:xfrm>
          <a:prstGeom prst="rect">
            <a:avLst/>
          </a:prstGeom>
        </p:spPr>
        <p:txBody>
          <a:bodyPr/>
          <a:lstStyle/>
          <a:p>
            <a:endParaRPr/>
          </a:p>
        </p:txBody>
      </p:sp>
      <p:sp>
        <p:nvSpPr>
          <p:cNvPr id="1951" name="Shape 1951"/>
          <p:cNvSpPr>
            <a:spLocks noGrp="1"/>
          </p:cNvSpPr>
          <p:nvPr>
            <p:ph type="body" sz="quarter" idx="1"/>
          </p:nvPr>
        </p:nvSpPr>
        <p:spPr>
          <a:prstGeom prst="rect">
            <a:avLst/>
          </a:prstGeom>
        </p:spPr>
        <p:txBody>
          <a:bodyPr/>
          <a:lstStyle/>
          <a:p>
            <a:pPr defTabSz="912401">
              <a:lnSpc>
                <a:spcPct val="100000"/>
              </a:lnSpc>
              <a:defRPr sz="1000">
                <a:latin typeface="Calibri"/>
                <a:ea typeface="Calibri"/>
                <a:cs typeface="Calibri"/>
                <a:sym typeface="Calibri"/>
              </a:defRPr>
            </a:pPr>
            <a:r>
              <a:t>Again, pixels to pixels!</a:t>
            </a:r>
          </a:p>
          <a:p>
            <a:pPr defTabSz="912401">
              <a:lnSpc>
                <a:spcPct val="100000"/>
              </a:lnSpc>
              <a:defRPr sz="1000">
                <a:latin typeface="Calibri"/>
                <a:ea typeface="Calibri"/>
                <a:cs typeface="Calibri"/>
                <a:sym typeface="Calibri"/>
              </a:defRPr>
            </a:pPr>
            <a:endParaRPr/>
          </a:p>
          <a:p>
            <a:pPr defTabSz="912401">
              <a:lnSpc>
                <a:spcPct val="100000"/>
              </a:lnSpc>
              <a:defRPr sz="1000">
                <a:latin typeface="Calibri"/>
                <a:ea typeface="Calibri"/>
                <a:cs typeface="Calibri"/>
                <a:sym typeface="Calibri"/>
              </a:defRPr>
            </a:pPr>
            <a:r>
              <a:t>These are 512x512 but you can run it at any resolution, since it’s fully convolutional.</a:t>
            </a:r>
          </a:p>
        </p:txBody>
      </p:sp>
    </p:spTree>
    <p:extLst>
      <p:ext uri="{BB962C8B-B14F-4D97-AF65-F5344CB8AC3E}">
        <p14:creationId xmlns:p14="http://schemas.microsoft.com/office/powerpoint/2010/main" val="1605976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69</a:t>
            </a:fld>
            <a:endParaRPr lang="en-US"/>
          </a:p>
        </p:txBody>
      </p:sp>
    </p:spTree>
    <p:extLst>
      <p:ext uri="{BB962C8B-B14F-4D97-AF65-F5344CB8AC3E}">
        <p14:creationId xmlns:p14="http://schemas.microsoft.com/office/powerpoint/2010/main" val="366531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12</a:t>
            </a:fld>
            <a:endParaRPr lang="en-US"/>
          </a:p>
        </p:txBody>
      </p:sp>
    </p:spTree>
    <p:extLst>
      <p:ext uri="{BB962C8B-B14F-4D97-AF65-F5344CB8AC3E}">
        <p14:creationId xmlns:p14="http://schemas.microsoft.com/office/powerpoint/2010/main" val="2714366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you to just take a moment to meditate on this concept of a manifold of natural images</a:t>
            </a:r>
          </a:p>
          <a:p>
            <a:endParaRPr lang="en-US" dirty="0"/>
          </a:p>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13</a:t>
            </a:fld>
            <a:endParaRPr lang="en-US"/>
          </a:p>
        </p:txBody>
      </p:sp>
    </p:spTree>
    <p:extLst>
      <p:ext uri="{BB962C8B-B14F-4D97-AF65-F5344CB8AC3E}">
        <p14:creationId xmlns:p14="http://schemas.microsoft.com/office/powerpoint/2010/main" val="3703023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https://blog.keras.io/building-autoencoders-in-keras.html</a:t>
            </a:r>
            <a:endParaRPr lang="en-US" dirty="0"/>
          </a:p>
          <a:p>
            <a:r>
              <a:rPr lang="en-US" dirty="0"/>
              <a:t>Examples from: </a:t>
            </a:r>
          </a:p>
        </p:txBody>
      </p:sp>
      <p:sp>
        <p:nvSpPr>
          <p:cNvPr id="4" name="Slide Number Placeholder 3"/>
          <p:cNvSpPr>
            <a:spLocks noGrp="1"/>
          </p:cNvSpPr>
          <p:nvPr>
            <p:ph type="sldNum" sz="quarter" idx="5"/>
          </p:nvPr>
        </p:nvSpPr>
        <p:spPr/>
        <p:txBody>
          <a:bodyPr/>
          <a:lstStyle/>
          <a:p>
            <a:fld id="{555CA6A4-D76F-804D-9E0A-7D6B0F4A594E}" type="slidenum">
              <a:rPr lang="en-US" smtClean="0"/>
              <a:t>14</a:t>
            </a:fld>
            <a:endParaRPr lang="en-US"/>
          </a:p>
        </p:txBody>
      </p:sp>
    </p:spTree>
    <p:extLst>
      <p:ext uri="{BB962C8B-B14F-4D97-AF65-F5344CB8AC3E}">
        <p14:creationId xmlns:p14="http://schemas.microsoft.com/office/powerpoint/2010/main" val="1297285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17</a:t>
            </a:fld>
            <a:endParaRPr lang="en-US"/>
          </a:p>
        </p:txBody>
      </p:sp>
    </p:spTree>
    <p:extLst>
      <p:ext uri="{BB962C8B-B14F-4D97-AF65-F5344CB8AC3E}">
        <p14:creationId xmlns:p14="http://schemas.microsoft.com/office/powerpoint/2010/main" val="2442254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xfrm>
            <a:off x="381000" y="685800"/>
            <a:ext cx="6096000" cy="3429000"/>
          </a:xfrm>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formally, we are working in the Lab color space. The grayscale information is contained in the L, or lightness channel of the image, and is the input to our system.</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 output is the ab, or color channels.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We’re looking to learn the mapping from L to ab using a CNN.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 can then take the predicted ab channels, concatenate them with the input, and hopefully get a plausible colorization of the input image. This is the graphics benefit of this problem.</a:t>
            </a:r>
          </a:p>
          <a:p>
            <a:pPr defTabSz="914400">
              <a:lnSpc>
                <a:spcPct val="100000"/>
              </a:lnSpc>
              <a:defRPr sz="1200">
                <a:latin typeface="Calibri"/>
                <a:ea typeface="Calibri"/>
                <a:cs typeface="Calibri"/>
                <a:sym typeface="Calibri"/>
              </a:defRPr>
            </a:pPr>
            <a:endParaRPr/>
          </a:p>
        </p:txBody>
      </p:sp>
    </p:spTree>
    <p:extLst>
      <p:ext uri="{BB962C8B-B14F-4D97-AF65-F5344CB8AC3E}">
        <p14:creationId xmlns:p14="http://schemas.microsoft.com/office/powerpoint/2010/main" val="3446828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xfrm>
            <a:off x="381000" y="685800"/>
            <a:ext cx="6096000" cy="3429000"/>
          </a:xfrm>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formally, we are working in the Lab color space. The grayscale information is contained in the L, or lightness channel of the image, and is the input to our system.</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 output is the ab, or color channels.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We’re looking to learn the mapping from L to ab using a CNN.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 can then take the predicted ab channels, concatenate them with the input, and hopefully get a plausible colorization of the input image. This is the graphics benefit of this problem.</a:t>
            </a:r>
          </a:p>
          <a:p>
            <a:pPr defTabSz="914400">
              <a:lnSpc>
                <a:spcPct val="100000"/>
              </a:lnSpc>
              <a:defRPr sz="1200">
                <a:latin typeface="Calibri"/>
                <a:ea typeface="Calibri"/>
                <a:cs typeface="Calibri"/>
                <a:sym typeface="Calibri"/>
              </a:defRPr>
            </a:pPr>
            <a:endParaRPr/>
          </a:p>
        </p:txBody>
      </p:sp>
    </p:spTree>
    <p:extLst>
      <p:ext uri="{BB962C8B-B14F-4D97-AF65-F5344CB8AC3E}">
        <p14:creationId xmlns:p14="http://schemas.microsoft.com/office/powerpoint/2010/main" val="3660775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xfrm>
            <a:off x="381000" y="685800"/>
            <a:ext cx="6096000" cy="3429000"/>
          </a:xfrm>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formally, we are working in the Lab color space. The grayscale information is contained in the L, or lightness channel of the image, and is the input to our system.</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 output is the ab, or color channels.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We’re looking to learn the mapping from L to ab using a CNN.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 can then take the predicted ab channels, concatenate them with the input, and hopefully get a plausible colorization of the input image. This is the graphics benefit of this problem.</a:t>
            </a:r>
          </a:p>
          <a:p>
            <a:pPr defTabSz="914400">
              <a:lnSpc>
                <a:spcPct val="100000"/>
              </a:lnSpc>
              <a:defRPr sz="1200">
                <a:latin typeface="Calibri"/>
                <a:ea typeface="Calibri"/>
                <a:cs typeface="Calibri"/>
                <a:sym typeface="Calibri"/>
              </a:defRPr>
            </a:pPr>
            <a:endParaRPr/>
          </a:p>
        </p:txBody>
      </p:sp>
    </p:spTree>
    <p:extLst>
      <p:ext uri="{BB962C8B-B14F-4D97-AF65-F5344CB8AC3E}">
        <p14:creationId xmlns:p14="http://schemas.microsoft.com/office/powerpoint/2010/main" val="3129785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39EA9-F85F-BD4C-A29F-68D2417C2A05}"/>
              </a:ext>
            </a:extLst>
          </p:cNvPr>
          <p:cNvSpPr>
            <a:spLocks noGrp="1"/>
          </p:cNvSpPr>
          <p:nvPr>
            <p:ph type="ctrTitle"/>
          </p:nvPr>
        </p:nvSpPr>
        <p:spPr>
          <a:xfrm>
            <a:off x="1524000" y="1122363"/>
            <a:ext cx="9144000" cy="2387600"/>
          </a:xfrm>
        </p:spPr>
        <p:txBody>
          <a:bodyPr anchor="b"/>
          <a:lstStyle>
            <a:lvl1pPr algn="ctr">
              <a:defRPr sz="6000">
                <a:latin typeface="Myriad Pro" panose="020B05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0D0F68E-4B7F-F046-B1EC-58BD6E972284}"/>
              </a:ext>
            </a:extLst>
          </p:cNvPr>
          <p:cNvSpPr>
            <a:spLocks noGrp="1"/>
          </p:cNvSpPr>
          <p:nvPr>
            <p:ph type="subTitle" idx="1"/>
          </p:nvPr>
        </p:nvSpPr>
        <p:spPr>
          <a:xfrm>
            <a:off x="1524000" y="3602038"/>
            <a:ext cx="9144000" cy="1655762"/>
          </a:xfrm>
        </p:spPr>
        <p:txBody>
          <a:bodyPr/>
          <a:lstStyle>
            <a:lvl1pPr marL="0" indent="0" algn="ctr">
              <a:buNone/>
              <a:defRPr sz="2400">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AF861FB-30B4-4E4E-BC84-BA191518622D}"/>
              </a:ext>
            </a:extLst>
          </p:cNvPr>
          <p:cNvSpPr>
            <a:spLocks noGrp="1"/>
          </p:cNvSpPr>
          <p:nvPr>
            <p:ph type="dt" sz="half" idx="10"/>
          </p:nvPr>
        </p:nvSpPr>
        <p:spPr/>
        <p:txBody>
          <a:bodyPr/>
          <a:lstStyle/>
          <a:p>
            <a:fld id="{A5420D75-C940-5D42-936C-9F402AB17D72}" type="datetime1">
              <a:rPr lang="en-US" smtClean="0"/>
              <a:t>4/27/20</a:t>
            </a:fld>
            <a:endParaRPr lang="en-US"/>
          </a:p>
        </p:txBody>
      </p:sp>
      <p:sp>
        <p:nvSpPr>
          <p:cNvPr id="5" name="Footer Placeholder 4">
            <a:extLst>
              <a:ext uri="{FF2B5EF4-FFF2-40B4-BE49-F238E27FC236}">
                <a16:creationId xmlns:a16="http://schemas.microsoft.com/office/drawing/2014/main" id="{7642FA62-B1C8-F94F-A3BF-934D4463D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DF3C9-985F-B24E-A381-243C5DFB26E3}"/>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68106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D68F-4C41-4B48-98EA-B96B38F37F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DA7C89-AB6F-9D47-A01E-E554EB1BFC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A53BB6-A637-5E43-AF69-E06B8660255A}"/>
              </a:ext>
            </a:extLst>
          </p:cNvPr>
          <p:cNvSpPr>
            <a:spLocks noGrp="1"/>
          </p:cNvSpPr>
          <p:nvPr>
            <p:ph type="dt" sz="half" idx="10"/>
          </p:nvPr>
        </p:nvSpPr>
        <p:spPr/>
        <p:txBody>
          <a:bodyPr/>
          <a:lstStyle/>
          <a:p>
            <a:fld id="{BEFF74B7-B020-AC43-90FE-4F7CFAF94661}" type="datetime1">
              <a:rPr lang="en-US" smtClean="0"/>
              <a:t>4/27/20</a:t>
            </a:fld>
            <a:endParaRPr lang="en-US"/>
          </a:p>
        </p:txBody>
      </p:sp>
      <p:sp>
        <p:nvSpPr>
          <p:cNvPr id="5" name="Footer Placeholder 4">
            <a:extLst>
              <a:ext uri="{FF2B5EF4-FFF2-40B4-BE49-F238E27FC236}">
                <a16:creationId xmlns:a16="http://schemas.microsoft.com/office/drawing/2014/main" id="{B5A14AA8-607E-5C4B-9FE7-80A5187F1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8C676-E127-DE43-A9D6-381E4F0174B8}"/>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2376158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EA994B-5063-7A47-956E-89AAE0D851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A3CDA8-D55C-3F48-842D-138B879E89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7D530-C30E-E846-AD4B-500EC3A62E5E}"/>
              </a:ext>
            </a:extLst>
          </p:cNvPr>
          <p:cNvSpPr>
            <a:spLocks noGrp="1"/>
          </p:cNvSpPr>
          <p:nvPr>
            <p:ph type="dt" sz="half" idx="10"/>
          </p:nvPr>
        </p:nvSpPr>
        <p:spPr/>
        <p:txBody>
          <a:bodyPr/>
          <a:lstStyle/>
          <a:p>
            <a:fld id="{90A7B096-8E95-0045-987A-AAED90D8CAA3}" type="datetime1">
              <a:rPr lang="en-US" smtClean="0"/>
              <a:t>4/27/20</a:t>
            </a:fld>
            <a:endParaRPr lang="en-US"/>
          </a:p>
        </p:txBody>
      </p:sp>
      <p:sp>
        <p:nvSpPr>
          <p:cNvPr id="5" name="Footer Placeholder 4">
            <a:extLst>
              <a:ext uri="{FF2B5EF4-FFF2-40B4-BE49-F238E27FC236}">
                <a16:creationId xmlns:a16="http://schemas.microsoft.com/office/drawing/2014/main" id="{D4509FEA-5DBF-5E4A-B1B9-5F82A97D0D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D81F67-700F-8B4B-8F4E-0BF843485875}"/>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583514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0" y="6492875"/>
            <a:ext cx="7543800" cy="365125"/>
          </a:xfrm>
        </p:spPr>
        <p:txBody>
          <a:bodyPr/>
          <a:lstStyle>
            <a:lvl1pPr algn="l">
              <a:defRPr>
                <a:latin typeface="+mn-lt"/>
              </a:defRPr>
            </a:lvl1p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8" name="Content Placeholder 7"/>
          <p:cNvSpPr>
            <a:spLocks noGrp="1"/>
          </p:cNvSpPr>
          <p:nvPr>
            <p:ph sz="quarter" idx="12"/>
          </p:nvPr>
        </p:nvSpPr>
        <p:spPr>
          <a:xfrm>
            <a:off x="609600" y="1137922"/>
            <a:ext cx="10972800" cy="4966208"/>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37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0" y="6492875"/>
            <a:ext cx="7813964" cy="365125"/>
          </a:xfrm>
        </p:spPr>
        <p:txBody>
          <a:bodyPr/>
          <a:lstStyle/>
          <a:p>
            <a:endParaRPr lang="en-US"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0797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125" name="Shape 125"/>
          <p:cNvSpPr>
            <a:spLocks noGrp="1"/>
          </p:cNvSpPr>
          <p:nvPr>
            <p:ph type="title"/>
          </p:nvPr>
        </p:nvSpPr>
        <p:spPr>
          <a:xfrm>
            <a:off x="1981200" y="1063229"/>
            <a:ext cx="8229600" cy="857251"/>
          </a:xfrm>
          <a:prstGeom prst="rect">
            <a:avLst/>
          </a:prstGeom>
        </p:spPr>
        <p:txBody>
          <a:bodyPr lIns="91440" tIns="91440" rIns="91440" bIns="91440"/>
          <a:lstStyle>
            <a:lvl1pPr defTabSz="1219200">
              <a:defRPr sz="5700">
                <a:latin typeface="Calibri"/>
                <a:ea typeface="Calibri"/>
                <a:cs typeface="Calibri"/>
                <a:sym typeface="Calibri"/>
              </a:defRPr>
            </a:lvl1pPr>
          </a:lstStyle>
          <a:p>
            <a:r>
              <a:t>Title Text</a:t>
            </a:r>
          </a:p>
        </p:txBody>
      </p:sp>
      <p:sp>
        <p:nvSpPr>
          <p:cNvPr id="126" name="Shape 126"/>
          <p:cNvSpPr>
            <a:spLocks noGrp="1"/>
          </p:cNvSpPr>
          <p:nvPr>
            <p:ph type="body" sz="half" idx="1"/>
          </p:nvPr>
        </p:nvSpPr>
        <p:spPr>
          <a:xfrm>
            <a:off x="1981200" y="2057401"/>
            <a:ext cx="8229600" cy="3394473"/>
          </a:xfrm>
          <a:prstGeom prst="rect">
            <a:avLst/>
          </a:prstGeom>
        </p:spPr>
        <p:txBody>
          <a:bodyPr lIns="91440" tIns="91440" rIns="91440" bIns="91440"/>
          <a:lstStyle>
            <a:lvl1pPr marL="451821" indent="-451821" defTabSz="1219200">
              <a:spcBef>
                <a:spcPts val="1000"/>
              </a:spcBef>
              <a:buFont typeface="Arial"/>
              <a:defRPr sz="4200">
                <a:latin typeface="Calibri"/>
                <a:ea typeface="Calibri"/>
                <a:cs typeface="Calibri"/>
                <a:sym typeface="Calibri"/>
              </a:defRPr>
            </a:lvl1pPr>
            <a:lvl2pPr marL="792480" indent="-426720" defTabSz="1219200">
              <a:spcBef>
                <a:spcPts val="1000"/>
              </a:spcBef>
              <a:buFont typeface="Arial"/>
              <a:defRPr sz="4200">
                <a:latin typeface="Calibri"/>
                <a:ea typeface="Calibri"/>
                <a:cs typeface="Calibri"/>
                <a:sym typeface="Calibri"/>
              </a:defRPr>
            </a:lvl2pPr>
            <a:lvl3pPr marL="1135781" indent="-404261" defTabSz="1219200">
              <a:spcBef>
                <a:spcPts val="1000"/>
              </a:spcBef>
              <a:buFont typeface="Arial"/>
              <a:defRPr sz="4200">
                <a:latin typeface="Calibri"/>
                <a:ea typeface="Calibri"/>
                <a:cs typeface="Calibri"/>
                <a:sym typeface="Calibri"/>
              </a:defRPr>
            </a:lvl3pPr>
            <a:lvl4pPr marL="1577340" indent="-480060" defTabSz="1219200">
              <a:spcBef>
                <a:spcPts val="1000"/>
              </a:spcBef>
              <a:buFont typeface="Arial"/>
              <a:defRPr sz="4200">
                <a:latin typeface="Calibri"/>
                <a:ea typeface="Calibri"/>
                <a:cs typeface="Calibri"/>
                <a:sym typeface="Calibri"/>
              </a:defRPr>
            </a:lvl4pPr>
            <a:lvl5pPr marL="1943100" indent="-480060" defTabSz="1219200">
              <a:spcBef>
                <a:spcPts val="1000"/>
              </a:spcBef>
              <a:buFont typeface="Arial"/>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7" name="Shape 127"/>
          <p:cNvSpPr>
            <a:spLocks noGrp="1"/>
          </p:cNvSpPr>
          <p:nvPr>
            <p:ph type="sldNum" sz="quarter" idx="2"/>
          </p:nvPr>
        </p:nvSpPr>
        <p:spPr>
          <a:xfrm>
            <a:off x="9798507" y="5553687"/>
            <a:ext cx="412293" cy="415498"/>
          </a:xfrm>
          <a:prstGeom prst="rect">
            <a:avLst/>
          </a:prstGeom>
        </p:spPr>
        <p:txBody>
          <a:bodyPr lIns="91440" tIns="91440" rIns="91440" bIns="91440" anchor="ctr"/>
          <a:lstStyle>
            <a:lvl1pPr defTabSz="1219200">
              <a:defRPr sz="15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6257575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xfrm>
            <a:off x="2193727" y="312539"/>
            <a:ext cx="7804547" cy="1518047"/>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49" name="Shape 49"/>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70672106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598BB-6328-3441-A7CE-DCCDCBC884C9}"/>
              </a:ext>
            </a:extLst>
          </p:cNvPr>
          <p:cNvSpPr>
            <a:spLocks noGrp="1"/>
          </p:cNvSpPr>
          <p:nvPr>
            <p:ph idx="1"/>
          </p:nvPr>
        </p:nvSpPr>
        <p:spPr>
          <a:xfrm>
            <a:off x="377241" y="1367757"/>
            <a:ext cx="11444645" cy="4903335"/>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9010EC-563D-1D43-A19F-F8D7EC28F7E7}"/>
              </a:ext>
            </a:extLst>
          </p:cNvPr>
          <p:cNvSpPr>
            <a:spLocks noGrp="1"/>
          </p:cNvSpPr>
          <p:nvPr>
            <p:ph type="dt" sz="half" idx="10"/>
          </p:nvPr>
        </p:nvSpPr>
        <p:spPr>
          <a:xfrm>
            <a:off x="5867400" y="6490821"/>
            <a:ext cx="2743200" cy="365125"/>
          </a:xfrm>
        </p:spPr>
        <p:txBody>
          <a:bodyPr/>
          <a:lstStyle/>
          <a:p>
            <a:fld id="{2D0A3062-8216-7349-8F2D-3730923F4A77}" type="datetime1">
              <a:rPr lang="en-US" smtClean="0"/>
              <a:t>4/27/20</a:t>
            </a:fld>
            <a:endParaRPr lang="en-US"/>
          </a:p>
        </p:txBody>
      </p:sp>
      <p:sp>
        <p:nvSpPr>
          <p:cNvPr id="5" name="Footer Placeholder 4">
            <a:extLst>
              <a:ext uri="{FF2B5EF4-FFF2-40B4-BE49-F238E27FC236}">
                <a16:creationId xmlns:a16="http://schemas.microsoft.com/office/drawing/2014/main" id="{FCB4E30B-6E02-9640-B29D-C3138169B311}"/>
              </a:ext>
            </a:extLst>
          </p:cNvPr>
          <p:cNvSpPr>
            <a:spLocks noGrp="1"/>
          </p:cNvSpPr>
          <p:nvPr>
            <p:ph type="ftr" sz="quarter" idx="11"/>
          </p:nvPr>
        </p:nvSpPr>
        <p:spPr>
          <a:xfrm>
            <a:off x="0" y="6492875"/>
            <a:ext cx="5867400" cy="365125"/>
          </a:xfrm>
        </p:spPr>
        <p:txBody>
          <a:bodyPr/>
          <a:lstStyle/>
          <a:p>
            <a:endParaRPr lang="en-US" dirty="0"/>
          </a:p>
        </p:txBody>
      </p:sp>
      <p:sp>
        <p:nvSpPr>
          <p:cNvPr id="6" name="Slide Number Placeholder 5">
            <a:extLst>
              <a:ext uri="{FF2B5EF4-FFF2-40B4-BE49-F238E27FC236}">
                <a16:creationId xmlns:a16="http://schemas.microsoft.com/office/drawing/2014/main" id="{76821A67-1DE3-D744-B31B-D172C35DB703}"/>
              </a:ext>
            </a:extLst>
          </p:cNvPr>
          <p:cNvSpPr>
            <a:spLocks noGrp="1"/>
          </p:cNvSpPr>
          <p:nvPr>
            <p:ph type="sldNum" sz="quarter" idx="12"/>
          </p:nvPr>
        </p:nvSpPr>
        <p:spPr>
          <a:xfrm>
            <a:off x="9448800" y="6492875"/>
            <a:ext cx="2743200" cy="365125"/>
          </a:xfrm>
        </p:spPr>
        <p:txBody>
          <a:bodyPr/>
          <a:lstStyle/>
          <a:p>
            <a:fld id="{EFEBE74B-4153-7E46-BC78-30ABC30831B0}" type="slidenum">
              <a:rPr lang="en-US" smtClean="0"/>
              <a:t>‹#›</a:t>
            </a:fld>
            <a:endParaRPr lang="en-US"/>
          </a:p>
        </p:txBody>
      </p:sp>
      <p:sp>
        <p:nvSpPr>
          <p:cNvPr id="7" name="Title Placeholder 1">
            <a:extLst>
              <a:ext uri="{FF2B5EF4-FFF2-40B4-BE49-F238E27FC236}">
                <a16:creationId xmlns:a16="http://schemas.microsoft.com/office/drawing/2014/main" id="{948B9361-2CCC-984B-B102-9A43E8F6873E}"/>
              </a:ext>
            </a:extLst>
          </p:cNvPr>
          <p:cNvSpPr>
            <a:spLocks noGrp="1"/>
          </p:cNvSpPr>
          <p:nvPr>
            <p:ph type="title"/>
          </p:nvPr>
        </p:nvSpPr>
        <p:spPr>
          <a:xfrm>
            <a:off x="370115" y="256269"/>
            <a:ext cx="11451771" cy="821418"/>
          </a:xfrm>
          <a:prstGeom prst="rect">
            <a:avLst/>
          </a:prstGeom>
        </p:spPr>
        <p:txBody>
          <a:bodyPr vert="horz" lIns="91440" tIns="45720" rIns="91440" bIns="45720" rtlCol="0" anchor="ctr">
            <a:normAutofit/>
          </a:bodyPr>
          <a:lstStyle>
            <a:lvl1pPr>
              <a:defRPr sz="3600" b="1" i="0">
                <a:latin typeface="Myriad Pro" panose="020B0503030403020204" pitchFamily="34" charset="0"/>
                <a:ea typeface="Halyard Display Medium" pitchFamily="2" charset="77"/>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75663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C5E6-66F4-F040-84FB-019A8C2B0AD2}"/>
              </a:ext>
            </a:extLst>
          </p:cNvPr>
          <p:cNvSpPr>
            <a:spLocks noGrp="1"/>
          </p:cNvSpPr>
          <p:nvPr>
            <p:ph type="title"/>
          </p:nvPr>
        </p:nvSpPr>
        <p:spPr>
          <a:xfrm>
            <a:off x="831850" y="1709738"/>
            <a:ext cx="10515600" cy="2852737"/>
          </a:xfrm>
        </p:spPr>
        <p:txBody>
          <a:bodyPr anchor="b"/>
          <a:lstStyle>
            <a:lvl1pPr>
              <a:defRPr sz="6000">
                <a:latin typeface="Myriad Pro" panose="020B0503030403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92373E-1849-1346-9B00-B9722FC6D8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Georgia"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D22133-7AEF-AB4F-9830-083D15D0144B}"/>
              </a:ext>
            </a:extLst>
          </p:cNvPr>
          <p:cNvSpPr>
            <a:spLocks noGrp="1"/>
          </p:cNvSpPr>
          <p:nvPr>
            <p:ph type="dt" sz="half" idx="10"/>
          </p:nvPr>
        </p:nvSpPr>
        <p:spPr/>
        <p:txBody>
          <a:bodyPr/>
          <a:lstStyle/>
          <a:p>
            <a:fld id="{39B82764-B595-FA43-8B80-2BD5FA1DCCBA}" type="datetime1">
              <a:rPr lang="en-US" smtClean="0"/>
              <a:t>4/27/20</a:t>
            </a:fld>
            <a:endParaRPr lang="en-US"/>
          </a:p>
        </p:txBody>
      </p:sp>
      <p:sp>
        <p:nvSpPr>
          <p:cNvPr id="5" name="Footer Placeholder 4">
            <a:extLst>
              <a:ext uri="{FF2B5EF4-FFF2-40B4-BE49-F238E27FC236}">
                <a16:creationId xmlns:a16="http://schemas.microsoft.com/office/drawing/2014/main" id="{4A9C6F3D-D896-C449-B5B5-B8FCC18978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8A16A-B4C8-CD43-A8B4-F0B1DCAA5087}"/>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1251655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34C9-804D-2546-B8B9-2C2D89E534B6}"/>
              </a:ext>
            </a:extLst>
          </p:cNvPr>
          <p:cNvSpPr>
            <a:spLocks noGrp="1"/>
          </p:cNvSpPr>
          <p:nvPr>
            <p:ph type="title"/>
          </p:nvPr>
        </p:nvSpPr>
        <p:spPr/>
        <p:txBody>
          <a:bodyPr/>
          <a:lstStyle>
            <a:lvl1pPr>
              <a:defRPr>
                <a:latin typeface="Myriad Pro" panose="020B05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EBDF76-AF78-804E-913B-AB9F1619AA88}"/>
              </a:ext>
            </a:extLst>
          </p:cNvPr>
          <p:cNvSpPr>
            <a:spLocks noGrp="1"/>
          </p:cNvSpPr>
          <p:nvPr>
            <p:ph sz="half" idx="1"/>
          </p:nvPr>
        </p:nvSpPr>
        <p:spPr>
          <a:xfrm>
            <a:off x="838200" y="1825625"/>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2F4623-C49F-AF41-B037-6A88BF93F647}"/>
              </a:ext>
            </a:extLst>
          </p:cNvPr>
          <p:cNvSpPr>
            <a:spLocks noGrp="1"/>
          </p:cNvSpPr>
          <p:nvPr>
            <p:ph sz="half" idx="2"/>
          </p:nvPr>
        </p:nvSpPr>
        <p:spPr>
          <a:xfrm>
            <a:off x="6172200" y="1825625"/>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E853B98-7F13-EE41-BC27-B0806A86A229}"/>
              </a:ext>
            </a:extLst>
          </p:cNvPr>
          <p:cNvSpPr>
            <a:spLocks noGrp="1"/>
          </p:cNvSpPr>
          <p:nvPr>
            <p:ph type="dt" sz="half" idx="10"/>
          </p:nvPr>
        </p:nvSpPr>
        <p:spPr>
          <a:xfrm>
            <a:off x="5867400" y="6492874"/>
            <a:ext cx="2743200" cy="365125"/>
          </a:xfrm>
        </p:spPr>
        <p:txBody>
          <a:bodyPr/>
          <a:lstStyle/>
          <a:p>
            <a:fld id="{731EA4DC-2C35-4142-A381-D2B630F42229}" type="datetime1">
              <a:rPr lang="en-US" smtClean="0"/>
              <a:t>4/27/20</a:t>
            </a:fld>
            <a:endParaRPr lang="en-US"/>
          </a:p>
        </p:txBody>
      </p:sp>
      <p:sp>
        <p:nvSpPr>
          <p:cNvPr id="6" name="Footer Placeholder 5">
            <a:extLst>
              <a:ext uri="{FF2B5EF4-FFF2-40B4-BE49-F238E27FC236}">
                <a16:creationId xmlns:a16="http://schemas.microsoft.com/office/drawing/2014/main" id="{F163DA33-DC22-AE45-ABAD-05B01200F7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BDEB-370D-0D4D-B492-6EC27F7DBB16}"/>
              </a:ext>
            </a:extLst>
          </p:cNvPr>
          <p:cNvSpPr>
            <a:spLocks noGrp="1"/>
          </p:cNvSpPr>
          <p:nvPr>
            <p:ph type="sldNum" sz="quarter" idx="12"/>
          </p:nvPr>
        </p:nvSpPr>
        <p:spPr>
          <a:xfrm>
            <a:off x="9448800" y="6490821"/>
            <a:ext cx="2743200" cy="365125"/>
          </a:xfrm>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3392149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D5D87-A955-AE43-A32C-46E6A8915978}"/>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072060C-A232-9E41-8228-F7C3AF2F5E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4DD0F5-88A6-554D-AB42-26A4751D8A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2986F7A-8749-6741-A2F8-61CB7FFB02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B4879B-70BD-4742-ACDC-0746CBBE00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0D51186-471F-8045-8C57-0302898498EB}"/>
              </a:ext>
            </a:extLst>
          </p:cNvPr>
          <p:cNvSpPr>
            <a:spLocks noGrp="1"/>
          </p:cNvSpPr>
          <p:nvPr>
            <p:ph type="dt" sz="half" idx="10"/>
          </p:nvPr>
        </p:nvSpPr>
        <p:spPr/>
        <p:txBody>
          <a:bodyPr/>
          <a:lstStyle/>
          <a:p>
            <a:fld id="{4F720D62-4E3F-194A-99F9-9E185F254678}" type="datetime1">
              <a:rPr lang="en-US" smtClean="0"/>
              <a:t>4/27/20</a:t>
            </a:fld>
            <a:endParaRPr lang="en-US"/>
          </a:p>
        </p:txBody>
      </p:sp>
      <p:sp>
        <p:nvSpPr>
          <p:cNvPr id="8" name="Footer Placeholder 7">
            <a:extLst>
              <a:ext uri="{FF2B5EF4-FFF2-40B4-BE49-F238E27FC236}">
                <a16:creationId xmlns:a16="http://schemas.microsoft.com/office/drawing/2014/main" id="{3CA88A11-F880-1C46-B3FA-AB1844280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236AB2-0B41-B444-BCDF-61BEEB6A5A9D}"/>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1312688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37D14-FE26-B74A-92A6-C1CC052470A5}"/>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DF141C4-E177-4846-98F9-1C5C72E9E92B}"/>
              </a:ext>
            </a:extLst>
          </p:cNvPr>
          <p:cNvSpPr>
            <a:spLocks noGrp="1"/>
          </p:cNvSpPr>
          <p:nvPr>
            <p:ph type="dt" sz="half" idx="10"/>
          </p:nvPr>
        </p:nvSpPr>
        <p:spPr/>
        <p:txBody>
          <a:bodyPr/>
          <a:lstStyle/>
          <a:p>
            <a:fld id="{615A059C-585F-874B-B61C-94BBA70B810E}" type="datetime1">
              <a:rPr lang="en-US" smtClean="0"/>
              <a:t>4/27/20</a:t>
            </a:fld>
            <a:endParaRPr lang="en-US"/>
          </a:p>
        </p:txBody>
      </p:sp>
      <p:sp>
        <p:nvSpPr>
          <p:cNvPr id="4" name="Footer Placeholder 3">
            <a:extLst>
              <a:ext uri="{FF2B5EF4-FFF2-40B4-BE49-F238E27FC236}">
                <a16:creationId xmlns:a16="http://schemas.microsoft.com/office/drawing/2014/main" id="{4A6F0BB6-CBEF-BA42-95D3-1BDC3DDFD285}"/>
              </a:ext>
            </a:extLst>
          </p:cNvPr>
          <p:cNvSpPr>
            <a:spLocks noGrp="1"/>
          </p:cNvSpPr>
          <p:nvPr>
            <p:ph type="ftr" sz="quarter" idx="11"/>
          </p:nvPr>
        </p:nvSpPr>
        <p:spPr>
          <a:xfrm>
            <a:off x="0" y="6492875"/>
            <a:ext cx="5867400" cy="365125"/>
          </a:xfrm>
        </p:spPr>
        <p:txBody>
          <a:bodyPr/>
          <a:lstStyle>
            <a:lvl1pPr>
              <a:defRPr sz="1400"/>
            </a:lvl1pPr>
          </a:lstStyle>
          <a:p>
            <a:endParaRPr lang="en-US" dirty="0"/>
          </a:p>
        </p:txBody>
      </p:sp>
      <p:sp>
        <p:nvSpPr>
          <p:cNvPr id="5" name="Slide Number Placeholder 4">
            <a:extLst>
              <a:ext uri="{FF2B5EF4-FFF2-40B4-BE49-F238E27FC236}">
                <a16:creationId xmlns:a16="http://schemas.microsoft.com/office/drawing/2014/main" id="{EA81F074-755B-EA45-85D8-E9765B3F8878}"/>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1644265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8C838E-48D3-4B4E-92B4-D43C03204BE2}"/>
              </a:ext>
            </a:extLst>
          </p:cNvPr>
          <p:cNvSpPr>
            <a:spLocks noGrp="1"/>
          </p:cNvSpPr>
          <p:nvPr>
            <p:ph type="dt" sz="half" idx="10"/>
          </p:nvPr>
        </p:nvSpPr>
        <p:spPr/>
        <p:txBody>
          <a:bodyPr/>
          <a:lstStyle/>
          <a:p>
            <a:fld id="{905FA865-77C8-4E4D-A500-DBB77C8E0217}" type="datetime1">
              <a:rPr lang="en-US" smtClean="0"/>
              <a:t>4/27/20</a:t>
            </a:fld>
            <a:endParaRPr lang="en-US"/>
          </a:p>
        </p:txBody>
      </p:sp>
      <p:sp>
        <p:nvSpPr>
          <p:cNvPr id="3" name="Footer Placeholder 2">
            <a:extLst>
              <a:ext uri="{FF2B5EF4-FFF2-40B4-BE49-F238E27FC236}">
                <a16:creationId xmlns:a16="http://schemas.microsoft.com/office/drawing/2014/main" id="{D26094B1-44F3-3E46-8C9C-B9087254A1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05EA4C-259F-EB4E-8D79-6135421D83B1}"/>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4137451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ACF-FD26-0449-9C92-EDBC24A6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28248A-D22D-7B44-B430-5075A26ED1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A6049AA-3C6C-C246-BA1A-ACE91F6DB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0AC19D-FC92-EF4E-80F8-25817A0DD4C6}"/>
              </a:ext>
            </a:extLst>
          </p:cNvPr>
          <p:cNvSpPr>
            <a:spLocks noGrp="1"/>
          </p:cNvSpPr>
          <p:nvPr>
            <p:ph type="dt" sz="half" idx="10"/>
          </p:nvPr>
        </p:nvSpPr>
        <p:spPr/>
        <p:txBody>
          <a:bodyPr/>
          <a:lstStyle/>
          <a:p>
            <a:fld id="{F4F2211F-D6EF-1840-9301-AEC9607E401E}" type="datetime1">
              <a:rPr lang="en-US" smtClean="0"/>
              <a:t>4/27/20</a:t>
            </a:fld>
            <a:endParaRPr lang="en-US"/>
          </a:p>
        </p:txBody>
      </p:sp>
      <p:sp>
        <p:nvSpPr>
          <p:cNvPr id="6" name="Footer Placeholder 5">
            <a:extLst>
              <a:ext uri="{FF2B5EF4-FFF2-40B4-BE49-F238E27FC236}">
                <a16:creationId xmlns:a16="http://schemas.microsoft.com/office/drawing/2014/main" id="{9A8AE19F-670E-274A-9090-21833C9E23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23FA5-8250-6C4B-A36D-C38D4BB89884}"/>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44490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7618-4EC4-1E49-AFA2-DA44258C3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7CE002-3892-C44E-A165-184D6ACA66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6A1FC21-0976-F84F-A0FB-79E26BF21E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A6153-07AE-C948-AAA8-286BEC0C4D03}"/>
              </a:ext>
            </a:extLst>
          </p:cNvPr>
          <p:cNvSpPr>
            <a:spLocks noGrp="1"/>
          </p:cNvSpPr>
          <p:nvPr>
            <p:ph type="dt" sz="half" idx="10"/>
          </p:nvPr>
        </p:nvSpPr>
        <p:spPr/>
        <p:txBody>
          <a:bodyPr/>
          <a:lstStyle/>
          <a:p>
            <a:fld id="{5BA6F6FF-8C23-FF47-9D9C-08E438F9B43D}" type="datetime1">
              <a:rPr lang="en-US" smtClean="0"/>
              <a:t>4/27/20</a:t>
            </a:fld>
            <a:endParaRPr lang="en-US"/>
          </a:p>
        </p:txBody>
      </p:sp>
      <p:sp>
        <p:nvSpPr>
          <p:cNvPr id="6" name="Footer Placeholder 5">
            <a:extLst>
              <a:ext uri="{FF2B5EF4-FFF2-40B4-BE49-F238E27FC236}">
                <a16:creationId xmlns:a16="http://schemas.microsoft.com/office/drawing/2014/main" id="{4ED1EC37-5B96-6444-8766-8A75FE7D61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151C2A-AD2C-E046-B5A5-14DB9E2BE4D3}"/>
              </a:ext>
            </a:extLst>
          </p:cNvPr>
          <p:cNvSpPr>
            <a:spLocks noGrp="1"/>
          </p:cNvSpPr>
          <p:nvPr>
            <p:ph type="sldNum" sz="quarter" idx="12"/>
          </p:nvPr>
        </p:nvSpPr>
        <p:spPr/>
        <p:txBody>
          <a:bodyPr/>
          <a:lstStyle/>
          <a:p>
            <a:fld id="{EFEBE74B-4153-7E46-BC78-30ABC30831B0}" type="slidenum">
              <a:rPr lang="en-US" smtClean="0"/>
              <a:t>‹#›</a:t>
            </a:fld>
            <a:endParaRPr lang="en-US"/>
          </a:p>
        </p:txBody>
      </p:sp>
    </p:spTree>
    <p:extLst>
      <p:ext uri="{BB962C8B-B14F-4D97-AF65-F5344CB8AC3E}">
        <p14:creationId xmlns:p14="http://schemas.microsoft.com/office/powerpoint/2010/main" val="4061467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311EB1-1F75-444F-B78C-7785DBF48B3C}"/>
              </a:ext>
            </a:extLst>
          </p:cNvPr>
          <p:cNvSpPr>
            <a:spLocks noGrp="1"/>
          </p:cNvSpPr>
          <p:nvPr>
            <p:ph type="title"/>
          </p:nvPr>
        </p:nvSpPr>
        <p:spPr>
          <a:xfrm>
            <a:off x="370115" y="256269"/>
            <a:ext cx="11451771" cy="8214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5924D9B-6884-3142-B097-03D1B1C92574}"/>
              </a:ext>
            </a:extLst>
          </p:cNvPr>
          <p:cNvSpPr>
            <a:spLocks noGrp="1"/>
          </p:cNvSpPr>
          <p:nvPr>
            <p:ph type="body" idx="1"/>
          </p:nvPr>
        </p:nvSpPr>
        <p:spPr>
          <a:xfrm>
            <a:off x="377241" y="1340863"/>
            <a:ext cx="11444645" cy="49033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79C1BD7-4647-514F-96FD-1C913EC0F220}"/>
              </a:ext>
            </a:extLst>
          </p:cNvPr>
          <p:cNvSpPr>
            <a:spLocks noGrp="1"/>
          </p:cNvSpPr>
          <p:nvPr>
            <p:ph type="dt" sz="half" idx="2"/>
          </p:nvPr>
        </p:nvSpPr>
        <p:spPr>
          <a:xfrm>
            <a:off x="5867400" y="64928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4402C1-0945-2143-AA6D-9DE5475F9BE7}" type="datetime1">
              <a:rPr lang="en-US" smtClean="0"/>
              <a:t>4/27/20</a:t>
            </a:fld>
            <a:endParaRPr lang="en-US"/>
          </a:p>
        </p:txBody>
      </p:sp>
      <p:sp>
        <p:nvSpPr>
          <p:cNvPr id="5" name="Footer Placeholder 4">
            <a:extLst>
              <a:ext uri="{FF2B5EF4-FFF2-40B4-BE49-F238E27FC236}">
                <a16:creationId xmlns:a16="http://schemas.microsoft.com/office/drawing/2014/main" id="{7F0D2636-3E2D-4F40-AC47-2026FA4D8834}"/>
              </a:ext>
            </a:extLst>
          </p:cNvPr>
          <p:cNvSpPr>
            <a:spLocks noGrp="1"/>
          </p:cNvSpPr>
          <p:nvPr>
            <p:ph type="ftr" sz="quarter" idx="3"/>
          </p:nvPr>
        </p:nvSpPr>
        <p:spPr>
          <a:xfrm>
            <a:off x="0" y="6492875"/>
            <a:ext cx="5867400" cy="365125"/>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DF3A884-9119-0046-9C6A-8CC0D785DABE}"/>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BE74B-4153-7E46-BC78-30ABC30831B0}" type="slidenum">
              <a:rPr lang="en-US" smtClean="0"/>
              <a:t>‹#›</a:t>
            </a:fld>
            <a:endParaRPr lang="en-US"/>
          </a:p>
        </p:txBody>
      </p:sp>
    </p:spTree>
    <p:extLst>
      <p:ext uri="{BB962C8B-B14F-4D97-AF65-F5344CB8AC3E}">
        <p14:creationId xmlns:p14="http://schemas.microsoft.com/office/powerpoint/2010/main" val="4137640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jpg"/></Relationships>
</file>

<file path=ppt/slides/_rels/slide13.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sv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tiff"/><Relationship Id="rId4" Type="http://schemas.openxmlformats.org/officeDocument/2006/relationships/hyperlink" Target="https://blog.keras.io/building-autoencoders-in-keras.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3.sv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12.png"/><Relationship Id="rId16"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7.png"/><Relationship Id="rId3" Type="http://schemas.openxmlformats.org/officeDocument/2006/relationships/image" Target="../media/image51.png"/><Relationship Id="rId7" Type="http://schemas.openxmlformats.org/officeDocument/2006/relationships/image" Target="../media/image44.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9.xml"/><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52.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0.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69.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77.png"/><Relationship Id="rId5" Type="http://schemas.openxmlformats.org/officeDocument/2006/relationships/image" Target="../media/image67.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67.png"/><Relationship Id="rId7" Type="http://schemas.openxmlformats.org/officeDocument/2006/relationships/image" Target="../media/image1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15.xml"/><Relationship Id="rId16" Type="http://schemas.openxmlformats.org/officeDocument/2006/relationships/image" Target="../media/image31.png"/><Relationship Id="rId20"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26.png"/><Relationship Id="rId5" Type="http://schemas.openxmlformats.org/officeDocument/2006/relationships/image" Target="../media/image77.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74.png"/><Relationship Id="rId9" Type="http://schemas.openxmlformats.org/officeDocument/2006/relationships/image" Target="../media/image24.png"/><Relationship Id="rId1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whichfaceisreal.com/index.php"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3.sv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3.sv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85.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86.png"/><Relationship Id="rId7"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85.png"/><Relationship Id="rId5" Type="http://schemas.openxmlformats.org/officeDocument/2006/relationships/image" Target="../media/image44.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75.png"/><Relationship Id="rId3" Type="http://schemas.openxmlformats.org/officeDocument/2006/relationships/image" Target="../media/image86.png"/><Relationship Id="rId7" Type="http://schemas.openxmlformats.org/officeDocument/2006/relationships/image" Target="../media/image88.png"/><Relationship Id="rId12" Type="http://schemas.openxmlformats.org/officeDocument/2006/relationships/image" Target="../media/image76.png"/><Relationship Id="rId17" Type="http://schemas.openxmlformats.org/officeDocument/2006/relationships/image" Target="../media/image94.png"/><Relationship Id="rId2" Type="http://schemas.openxmlformats.org/officeDocument/2006/relationships/notesSlide" Target="../notesSlides/notesSlide21.xml"/><Relationship Id="rId16"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87.png"/><Relationship Id="rId11" Type="http://schemas.openxmlformats.org/officeDocument/2006/relationships/image" Target="../media/image85.png"/><Relationship Id="rId5" Type="http://schemas.openxmlformats.org/officeDocument/2006/relationships/image" Target="../media/image44.png"/><Relationship Id="rId15" Type="http://schemas.openxmlformats.org/officeDocument/2006/relationships/image" Target="../media/image93.png"/><Relationship Id="rId10" Type="http://schemas.openxmlformats.org/officeDocument/2006/relationships/image" Target="../media/image91.png"/><Relationship Id="rId4" Type="http://schemas.openxmlformats.org/officeDocument/2006/relationships/image" Target="../media/image84.png"/><Relationship Id="rId9" Type="http://schemas.openxmlformats.org/officeDocument/2006/relationships/image" Target="../media/image90.png"/><Relationship Id="rId14" Type="http://schemas.openxmlformats.org/officeDocument/2006/relationships/image" Target="../media/image92.png"/></Relationships>
</file>

<file path=ppt/slides/_rels/slide4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85.png"/><Relationship Id="rId3" Type="http://schemas.openxmlformats.org/officeDocument/2006/relationships/image" Target="../media/image95.png"/><Relationship Id="rId7" Type="http://schemas.openxmlformats.org/officeDocument/2006/relationships/image" Target="../media/image93.png"/><Relationship Id="rId12" Type="http://schemas.openxmlformats.org/officeDocument/2006/relationships/image" Target="../media/image44.png"/><Relationship Id="rId2" Type="http://schemas.openxmlformats.org/officeDocument/2006/relationships/notesSlide" Target="../notesSlides/notesSlide22.xml"/><Relationship Id="rId16" Type="http://schemas.openxmlformats.org/officeDocument/2006/relationships/image" Target="../media/image96.png"/><Relationship Id="rId1" Type="http://schemas.openxmlformats.org/officeDocument/2006/relationships/slideLayout" Target="../slideLayouts/slideLayout14.xml"/><Relationship Id="rId6" Type="http://schemas.openxmlformats.org/officeDocument/2006/relationships/image" Target="../media/image92.png"/><Relationship Id="rId11" Type="http://schemas.openxmlformats.org/officeDocument/2006/relationships/image" Target="../media/image86.png"/><Relationship Id="rId5" Type="http://schemas.openxmlformats.org/officeDocument/2006/relationships/image" Target="../media/image87.png"/><Relationship Id="rId15" Type="http://schemas.openxmlformats.org/officeDocument/2006/relationships/image" Target="../media/image75.png"/><Relationship Id="rId10" Type="http://schemas.openxmlformats.org/officeDocument/2006/relationships/image" Target="../media/image89.png"/><Relationship Id="rId4" Type="http://schemas.openxmlformats.org/officeDocument/2006/relationships/image" Target="../media/image91.png"/><Relationship Id="rId9" Type="http://schemas.openxmlformats.org/officeDocument/2006/relationships/image" Target="../media/image84.png"/><Relationship Id="rId14" Type="http://schemas.openxmlformats.org/officeDocument/2006/relationships/image" Target="../media/image76.png"/></Relationships>
</file>

<file path=ppt/slides/_rels/slide4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96.png"/><Relationship Id="rId3" Type="http://schemas.openxmlformats.org/officeDocument/2006/relationships/image" Target="../media/image87.png"/><Relationship Id="rId7" Type="http://schemas.openxmlformats.org/officeDocument/2006/relationships/image" Target="../media/image84.png"/><Relationship Id="rId12" Type="http://schemas.openxmlformats.org/officeDocument/2006/relationships/image" Target="../media/image75.png"/><Relationship Id="rId2" Type="http://schemas.openxmlformats.org/officeDocument/2006/relationships/image" Target="../media/image91.png"/><Relationship Id="rId1" Type="http://schemas.openxmlformats.org/officeDocument/2006/relationships/slideLayout" Target="../slideLayouts/slideLayout14.xml"/><Relationship Id="rId6" Type="http://schemas.openxmlformats.org/officeDocument/2006/relationships/image" Target="../media/image86.png"/><Relationship Id="rId11" Type="http://schemas.openxmlformats.org/officeDocument/2006/relationships/image" Target="../media/image88.png"/><Relationship Id="rId5" Type="http://schemas.openxmlformats.org/officeDocument/2006/relationships/image" Target="../media/image93.png"/><Relationship Id="rId10" Type="http://schemas.openxmlformats.org/officeDocument/2006/relationships/image" Target="../media/image97.png"/><Relationship Id="rId4" Type="http://schemas.openxmlformats.org/officeDocument/2006/relationships/image" Target="../media/image92.png"/><Relationship Id="rId9"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75.png"/><Relationship Id="rId2" Type="http://schemas.openxmlformats.org/officeDocument/2006/relationships/image" Target="../media/image86.png"/><Relationship Id="rId1" Type="http://schemas.openxmlformats.org/officeDocument/2006/relationships/slideLayout" Target="../slideLayouts/slideLayout14.xml"/><Relationship Id="rId6" Type="http://schemas.openxmlformats.org/officeDocument/2006/relationships/image" Target="../media/image85.png"/><Relationship Id="rId5" Type="http://schemas.openxmlformats.org/officeDocument/2006/relationships/image" Target="../media/image44.pn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75.png"/><Relationship Id="rId12"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85.png"/><Relationship Id="rId11" Type="http://schemas.openxmlformats.org/officeDocument/2006/relationships/image" Target="../media/image93.png"/><Relationship Id="rId5" Type="http://schemas.openxmlformats.org/officeDocument/2006/relationships/image" Target="../media/image44.png"/><Relationship Id="rId10" Type="http://schemas.openxmlformats.org/officeDocument/2006/relationships/image" Target="../media/image92.png"/><Relationship Id="rId4" Type="http://schemas.openxmlformats.org/officeDocument/2006/relationships/image" Target="../media/image84.png"/><Relationship Id="rId9" Type="http://schemas.openxmlformats.org/officeDocument/2006/relationships/image" Target="../media/image87.png"/><Relationship Id="rId14" Type="http://schemas.openxmlformats.org/officeDocument/2006/relationships/image" Target="../media/image98.png"/></Relationships>
</file>

<file path=ppt/slides/_rels/slide4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8.png"/><Relationship Id="rId3" Type="http://schemas.openxmlformats.org/officeDocument/2006/relationships/image" Target="../media/image84.png"/><Relationship Id="rId7" Type="http://schemas.openxmlformats.org/officeDocument/2006/relationships/image" Target="../media/image91.png"/><Relationship Id="rId12"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slideLayout" Target="../slideLayouts/slideLayout14.xml"/><Relationship Id="rId6" Type="http://schemas.openxmlformats.org/officeDocument/2006/relationships/image" Target="../media/image75.png"/><Relationship Id="rId11" Type="http://schemas.openxmlformats.org/officeDocument/2006/relationships/image" Target="../media/image97.png"/><Relationship Id="rId5" Type="http://schemas.openxmlformats.org/officeDocument/2006/relationships/image" Target="../media/image85.png"/><Relationship Id="rId10" Type="http://schemas.openxmlformats.org/officeDocument/2006/relationships/image" Target="../media/image93.png"/><Relationship Id="rId4" Type="http://schemas.openxmlformats.org/officeDocument/2006/relationships/image" Target="../media/image44.png"/><Relationship Id="rId9"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8.png"/><Relationship Id="rId3" Type="http://schemas.openxmlformats.org/officeDocument/2006/relationships/image" Target="../media/image97.png"/><Relationship Id="rId7" Type="http://schemas.openxmlformats.org/officeDocument/2006/relationships/image" Target="../media/image87.png"/><Relationship Id="rId12" Type="http://schemas.openxmlformats.org/officeDocument/2006/relationships/image" Target="../media/image75.png"/><Relationship Id="rId2" Type="http://schemas.openxmlformats.org/officeDocument/2006/relationships/image" Target="../media/image86.png"/><Relationship Id="rId1" Type="http://schemas.openxmlformats.org/officeDocument/2006/relationships/slideLayout" Target="../slideLayouts/slideLayout14.xml"/><Relationship Id="rId6" Type="http://schemas.openxmlformats.org/officeDocument/2006/relationships/image" Target="../media/image93.png"/><Relationship Id="rId11" Type="http://schemas.openxmlformats.org/officeDocument/2006/relationships/image" Target="../media/image85.png"/><Relationship Id="rId5" Type="http://schemas.openxmlformats.org/officeDocument/2006/relationships/image" Target="../media/image92.png"/><Relationship Id="rId10" Type="http://schemas.openxmlformats.org/officeDocument/2006/relationships/image" Target="../media/image44.png"/><Relationship Id="rId4" Type="http://schemas.openxmlformats.org/officeDocument/2006/relationships/image" Target="../media/image91.png"/><Relationship Id="rId9" Type="http://schemas.openxmlformats.org/officeDocument/2006/relationships/image" Target="../media/image84.png"/></Relationships>
</file>

<file path=ppt/slides/_rels/slide5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7.png"/><Relationship Id="rId7" Type="http://schemas.openxmlformats.org/officeDocument/2006/relationships/image" Target="../media/image84.png"/><Relationship Id="rId2" Type="http://schemas.openxmlformats.org/officeDocument/2006/relationships/image" Target="../media/image97.png"/><Relationship Id="rId1" Type="http://schemas.openxmlformats.org/officeDocument/2006/relationships/slideLayout" Target="../slideLayouts/slideLayout14.xml"/><Relationship Id="rId6" Type="http://schemas.openxmlformats.org/officeDocument/2006/relationships/image" Target="../media/image86.png"/><Relationship Id="rId11" Type="http://schemas.openxmlformats.org/officeDocument/2006/relationships/image" Target="../media/image98.png"/><Relationship Id="rId5" Type="http://schemas.openxmlformats.org/officeDocument/2006/relationships/image" Target="../media/image99.png"/><Relationship Id="rId10" Type="http://schemas.openxmlformats.org/officeDocument/2006/relationships/image" Target="../media/image75.png"/><Relationship Id="rId4" Type="http://schemas.openxmlformats.org/officeDocument/2006/relationships/image" Target="../media/image88.png"/><Relationship Id="rId9" Type="http://schemas.openxmlformats.org/officeDocument/2006/relationships/image" Target="../media/image85.png"/></Relationships>
</file>

<file path=ppt/slides/_rels/slide5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7.png"/><Relationship Id="rId7" Type="http://schemas.openxmlformats.org/officeDocument/2006/relationships/image" Target="../media/image84.png"/><Relationship Id="rId2" Type="http://schemas.openxmlformats.org/officeDocument/2006/relationships/image" Target="../media/image97.png"/><Relationship Id="rId1" Type="http://schemas.openxmlformats.org/officeDocument/2006/relationships/slideLayout" Target="../slideLayouts/slideLayout14.xml"/><Relationship Id="rId6" Type="http://schemas.openxmlformats.org/officeDocument/2006/relationships/image" Target="../media/image86.png"/><Relationship Id="rId11" Type="http://schemas.openxmlformats.org/officeDocument/2006/relationships/image" Target="../media/image98.png"/><Relationship Id="rId5" Type="http://schemas.openxmlformats.org/officeDocument/2006/relationships/image" Target="../media/image99.png"/><Relationship Id="rId10" Type="http://schemas.openxmlformats.org/officeDocument/2006/relationships/image" Target="../media/image75.png"/><Relationship Id="rId4" Type="http://schemas.openxmlformats.org/officeDocument/2006/relationships/image" Target="../media/image88.png"/><Relationship Id="rId9" Type="http://schemas.openxmlformats.org/officeDocument/2006/relationships/image" Target="../media/image85.png"/></Relationships>
</file>

<file path=ppt/slides/_rels/slide5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7.png"/><Relationship Id="rId7" Type="http://schemas.openxmlformats.org/officeDocument/2006/relationships/image" Target="../media/image84.png"/><Relationship Id="rId2" Type="http://schemas.openxmlformats.org/officeDocument/2006/relationships/image" Target="../media/image97.png"/><Relationship Id="rId1" Type="http://schemas.openxmlformats.org/officeDocument/2006/relationships/slideLayout" Target="../slideLayouts/slideLayout14.xml"/><Relationship Id="rId6" Type="http://schemas.openxmlformats.org/officeDocument/2006/relationships/image" Target="../media/image86.png"/><Relationship Id="rId11" Type="http://schemas.openxmlformats.org/officeDocument/2006/relationships/image" Target="../media/image96.png"/><Relationship Id="rId5" Type="http://schemas.openxmlformats.org/officeDocument/2006/relationships/image" Target="../media/image99.png"/><Relationship Id="rId10" Type="http://schemas.openxmlformats.org/officeDocument/2006/relationships/image" Target="../media/image75.png"/><Relationship Id="rId4" Type="http://schemas.openxmlformats.org/officeDocument/2006/relationships/image" Target="../media/image88.png"/><Relationship Id="rId9" Type="http://schemas.openxmlformats.org/officeDocument/2006/relationships/image" Target="../media/image85.png"/></Relationships>
</file>

<file path=ppt/slides/_rels/slide5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6.png"/><Relationship Id="rId7" Type="http://schemas.openxmlformats.org/officeDocument/2006/relationships/image" Target="../media/image75.png"/><Relationship Id="rId2" Type="http://schemas.openxmlformats.org/officeDocument/2006/relationships/image" Target="../media/image96.png"/><Relationship Id="rId1" Type="http://schemas.openxmlformats.org/officeDocument/2006/relationships/slideLayout" Target="../slideLayouts/slideLayout14.xml"/><Relationship Id="rId6" Type="http://schemas.openxmlformats.org/officeDocument/2006/relationships/image" Target="../media/image85.png"/><Relationship Id="rId11" Type="http://schemas.openxmlformats.org/officeDocument/2006/relationships/image" Target="../media/image99.png"/><Relationship Id="rId5" Type="http://schemas.openxmlformats.org/officeDocument/2006/relationships/image" Target="../media/image44.png"/><Relationship Id="rId10" Type="http://schemas.openxmlformats.org/officeDocument/2006/relationships/image" Target="../media/image88.png"/><Relationship Id="rId4" Type="http://schemas.openxmlformats.org/officeDocument/2006/relationships/image" Target="../media/image84.png"/><Relationship Id="rId9" Type="http://schemas.openxmlformats.org/officeDocument/2006/relationships/image" Target="../media/image87.png"/></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jpeg"/><Relationship Id="rId2" Type="http://schemas.openxmlformats.org/officeDocument/2006/relationships/image" Target="../media/image101.png"/><Relationship Id="rId1" Type="http://schemas.openxmlformats.org/officeDocument/2006/relationships/slideLayout" Target="../slideLayouts/slideLayout14.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5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3.png"/><Relationship Id="rId7" Type="http://schemas.openxmlformats.org/officeDocument/2006/relationships/hyperlink" Target="http://maps.google.com/"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4.xml"/><Relationship Id="rId4" Type="http://schemas.openxmlformats.org/officeDocument/2006/relationships/image" Target="../media/image120.png"/></Relationships>
</file>

<file path=ppt/slides/_rels/slide59.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2.jpeg"/><Relationship Id="rId3" Type="http://schemas.openxmlformats.org/officeDocument/2006/relationships/image" Target="../media/image122.jpeg"/><Relationship Id="rId7" Type="http://schemas.openxmlformats.org/officeDocument/2006/relationships/image" Target="../media/image126.jpeg"/><Relationship Id="rId12" Type="http://schemas.openxmlformats.org/officeDocument/2006/relationships/image" Target="../media/image131.jpeg"/><Relationship Id="rId2" Type="http://schemas.openxmlformats.org/officeDocument/2006/relationships/image" Target="../media/image121.jpeg"/><Relationship Id="rId1" Type="http://schemas.openxmlformats.org/officeDocument/2006/relationships/slideLayout" Target="../slideLayouts/slideLayout14.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e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39.jpeg"/><Relationship Id="rId13" Type="http://schemas.openxmlformats.org/officeDocument/2006/relationships/image" Target="../media/image144.jpeg"/><Relationship Id="rId3" Type="http://schemas.openxmlformats.org/officeDocument/2006/relationships/image" Target="../media/image134.jpeg"/><Relationship Id="rId7" Type="http://schemas.openxmlformats.org/officeDocument/2006/relationships/image" Target="../media/image138.jpeg"/><Relationship Id="rId12" Type="http://schemas.openxmlformats.org/officeDocument/2006/relationships/image" Target="../media/image143.jpeg"/><Relationship Id="rId2" Type="http://schemas.openxmlformats.org/officeDocument/2006/relationships/image" Target="../media/image133.jpeg"/><Relationship Id="rId1" Type="http://schemas.openxmlformats.org/officeDocument/2006/relationships/slideLayout" Target="../slideLayouts/slideLayout14.xml"/><Relationship Id="rId6" Type="http://schemas.openxmlformats.org/officeDocument/2006/relationships/image" Target="../media/image137.jpeg"/><Relationship Id="rId11" Type="http://schemas.openxmlformats.org/officeDocument/2006/relationships/image" Target="../media/image142.jpeg"/><Relationship Id="rId5" Type="http://schemas.openxmlformats.org/officeDocument/2006/relationships/image" Target="../media/image136.jpeg"/><Relationship Id="rId10" Type="http://schemas.openxmlformats.org/officeDocument/2006/relationships/image" Target="../media/image141.jpeg"/><Relationship Id="rId4" Type="http://schemas.openxmlformats.org/officeDocument/2006/relationships/image" Target="../media/image135.jpeg"/><Relationship Id="rId9" Type="http://schemas.openxmlformats.org/officeDocument/2006/relationships/image" Target="../media/image140.jpeg"/></Relationships>
</file>

<file path=ppt/slides/_rels/slide6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s://affinelayer.com/pixsrv/"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3" Type="http://schemas.openxmlformats.org/officeDocument/2006/relationships/hyperlink" Target="https://junyanz.github.io/CycleGAN/" TargetMode="External"/><Relationship Id="rId2" Type="http://schemas.openxmlformats.org/officeDocument/2006/relationships/image" Target="../media/image150.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5.xml"/><Relationship Id="rId4" Type="http://schemas.openxmlformats.org/officeDocument/2006/relationships/hyperlink" Target="https://hardikbansal.github.io/CycleGANBlog/"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153.gif"/><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hyperlink" Target="https://github.com/NVlabs/stylega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500BC-EBA3-F64E-997A-3DA50CDFF8C4}"/>
              </a:ext>
            </a:extLst>
          </p:cNvPr>
          <p:cNvSpPr>
            <a:spLocks noGrp="1"/>
          </p:cNvSpPr>
          <p:nvPr>
            <p:ph type="ctrTitle"/>
          </p:nvPr>
        </p:nvSpPr>
        <p:spPr/>
        <p:txBody>
          <a:bodyPr>
            <a:normAutofit/>
          </a:bodyPr>
          <a:lstStyle/>
          <a:p>
            <a:r>
              <a:rPr lang="en-US" dirty="0"/>
              <a:t>Image Manifolds &amp;</a:t>
            </a:r>
            <a:br>
              <a:rPr lang="en-US" dirty="0"/>
            </a:br>
            <a:r>
              <a:rPr lang="en-US" dirty="0"/>
              <a:t>Image Synthesis</a:t>
            </a:r>
          </a:p>
        </p:txBody>
      </p:sp>
      <p:sp>
        <p:nvSpPr>
          <p:cNvPr id="3" name="Text Placeholder 2">
            <a:extLst>
              <a:ext uri="{FF2B5EF4-FFF2-40B4-BE49-F238E27FC236}">
                <a16:creationId xmlns:a16="http://schemas.microsoft.com/office/drawing/2014/main" id="{9709BC24-9BC0-214E-95C6-296549FFA507}"/>
              </a:ext>
            </a:extLst>
          </p:cNvPr>
          <p:cNvSpPr>
            <a:spLocks noGrp="1"/>
          </p:cNvSpPr>
          <p:nvPr>
            <p:ph type="subTitle" idx="1"/>
          </p:nvPr>
        </p:nvSpPr>
        <p:spPr/>
        <p:txBody>
          <a:bodyPr>
            <a:normAutofit fontScale="77500" lnSpcReduction="20000"/>
          </a:bodyPr>
          <a:lstStyle/>
          <a:p>
            <a:r>
              <a:rPr lang="en-US" dirty="0"/>
              <a:t>(including GANs)</a:t>
            </a:r>
          </a:p>
          <a:p>
            <a:endParaRPr lang="en-US" dirty="0"/>
          </a:p>
          <a:p>
            <a:endParaRPr lang="en-US" dirty="0"/>
          </a:p>
          <a:p>
            <a:r>
              <a:rPr lang="en-US" dirty="0"/>
              <a:t>By Abe Davis</a:t>
            </a:r>
          </a:p>
          <a:p>
            <a:r>
              <a:rPr lang="en-US" dirty="0"/>
              <a:t>Some slides from </a:t>
            </a:r>
            <a:r>
              <a:rPr lang="en-US" dirty="0" err="1"/>
              <a:t>Jin</a:t>
            </a:r>
            <a:r>
              <a:rPr lang="en-US" dirty="0"/>
              <a:t> Sun, Phillip Isola</a:t>
            </a:r>
          </a:p>
        </p:txBody>
      </p:sp>
    </p:spTree>
    <p:extLst>
      <p:ext uri="{BB962C8B-B14F-4D97-AF65-F5344CB8AC3E}">
        <p14:creationId xmlns:p14="http://schemas.microsoft.com/office/powerpoint/2010/main" val="2219038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237BA-55CB-3B4B-8C77-C02F99FEBA00}"/>
              </a:ext>
            </a:extLst>
          </p:cNvPr>
          <p:cNvSpPr>
            <a:spLocks noGrp="1"/>
          </p:cNvSpPr>
          <p:nvPr>
            <p:ph type="title"/>
          </p:nvPr>
        </p:nvSpPr>
        <p:spPr/>
        <p:txBody>
          <a:bodyPr/>
          <a:lstStyle/>
          <a:p>
            <a:r>
              <a:rPr lang="en-US" dirty="0"/>
              <a:t>Image Manifolds</a:t>
            </a:r>
          </a:p>
        </p:txBody>
      </p:sp>
      <p:sp>
        <p:nvSpPr>
          <p:cNvPr id="3" name="Text Placeholder 2">
            <a:extLst>
              <a:ext uri="{FF2B5EF4-FFF2-40B4-BE49-F238E27FC236}">
                <a16:creationId xmlns:a16="http://schemas.microsoft.com/office/drawing/2014/main" id="{69AC92A0-7ED6-8641-BB10-78DA77B516CB}"/>
              </a:ext>
            </a:extLst>
          </p:cNvPr>
          <p:cNvSpPr>
            <a:spLocks noGrp="1"/>
          </p:cNvSpPr>
          <p:nvPr>
            <p:ph type="body" idx="1"/>
          </p:nvPr>
        </p:nvSpPr>
        <p:spPr/>
        <p:txBody>
          <a:bodyPr/>
          <a:lstStyle/>
          <a:p>
            <a:r>
              <a:rPr lang="en-US" dirty="0"/>
              <a:t>By Abe Davis</a:t>
            </a:r>
          </a:p>
        </p:txBody>
      </p:sp>
    </p:spTree>
    <p:extLst>
      <p:ext uri="{BB962C8B-B14F-4D97-AF65-F5344CB8AC3E}">
        <p14:creationId xmlns:p14="http://schemas.microsoft.com/office/powerpoint/2010/main" val="3068558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EF205D-B533-5342-877B-1BBC79F2D0CA}"/>
              </a:ext>
            </a:extLst>
          </p:cNvPr>
          <p:cNvSpPr>
            <a:spLocks noGrp="1"/>
          </p:cNvSpPr>
          <p:nvPr>
            <p:ph idx="1"/>
          </p:nvPr>
        </p:nvSpPr>
        <p:spPr>
          <a:xfrm>
            <a:off x="377241" y="1375441"/>
            <a:ext cx="4842459" cy="4903335"/>
          </a:xfrm>
        </p:spPr>
        <p:txBody>
          <a:bodyPr/>
          <a:lstStyle/>
          <a:p>
            <a:r>
              <a:rPr lang="en-US" dirty="0"/>
              <a:t>Lets consider the space of all 100x100 images</a:t>
            </a:r>
          </a:p>
          <a:p>
            <a:endParaRPr lang="en-US" dirty="0"/>
          </a:p>
          <a:p>
            <a:r>
              <a:rPr lang="en-US" dirty="0"/>
              <a:t>Now lets randomly sample that space…</a:t>
            </a:r>
          </a:p>
          <a:p>
            <a:endParaRPr lang="en-US" dirty="0"/>
          </a:p>
          <a:p>
            <a:r>
              <a:rPr lang="en-US" dirty="0"/>
              <a:t>Conclusion: Most images are noise</a:t>
            </a:r>
          </a:p>
        </p:txBody>
      </p:sp>
      <p:sp>
        <p:nvSpPr>
          <p:cNvPr id="3" name="Title 2">
            <a:extLst>
              <a:ext uri="{FF2B5EF4-FFF2-40B4-BE49-F238E27FC236}">
                <a16:creationId xmlns:a16="http://schemas.microsoft.com/office/drawing/2014/main" id="{62CF1FD7-89E0-6044-95FE-B1D632323ABE}"/>
              </a:ext>
            </a:extLst>
          </p:cNvPr>
          <p:cNvSpPr>
            <a:spLocks noGrp="1"/>
          </p:cNvSpPr>
          <p:nvPr>
            <p:ph type="title"/>
          </p:nvPr>
        </p:nvSpPr>
        <p:spPr/>
        <p:txBody>
          <a:bodyPr/>
          <a:lstStyle/>
          <a:p>
            <a:r>
              <a:rPr lang="en-US" dirty="0"/>
              <a:t>The Space of All Images</a:t>
            </a:r>
          </a:p>
        </p:txBody>
      </p:sp>
      <p:pic>
        <p:nvPicPr>
          <p:cNvPr id="4" name="noisevid" descr="noisevid">
            <a:hlinkClick r:id="" action="ppaction://media"/>
            <a:extLst>
              <a:ext uri="{FF2B5EF4-FFF2-40B4-BE49-F238E27FC236}">
                <a16:creationId xmlns:a16="http://schemas.microsoft.com/office/drawing/2014/main" id="{AC6DFF3B-8937-2C49-9A48-B5DB1086DC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84971" y="1077687"/>
            <a:ext cx="3879930" cy="3879930"/>
          </a:xfrm>
          <a:prstGeom prst="rect">
            <a:avLst/>
          </a:prstGeom>
        </p:spPr>
      </p:pic>
      <p:pic>
        <p:nvPicPr>
          <p:cNvPr id="6" name="Graphic 5">
            <a:extLst>
              <a:ext uri="{FF2B5EF4-FFF2-40B4-BE49-F238E27FC236}">
                <a16:creationId xmlns:a16="http://schemas.microsoft.com/office/drawing/2014/main" id="{5567401A-160C-0043-82D0-7390D3FEA0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52705" y="5207847"/>
            <a:ext cx="4944462" cy="505900"/>
          </a:xfrm>
          <a:prstGeom prst="rect">
            <a:avLst/>
          </a:prstGeom>
        </p:spPr>
      </p:pic>
      <p:grpSp>
        <p:nvGrpSpPr>
          <p:cNvPr id="13" name="Group 12">
            <a:extLst>
              <a:ext uri="{FF2B5EF4-FFF2-40B4-BE49-F238E27FC236}">
                <a16:creationId xmlns:a16="http://schemas.microsoft.com/office/drawing/2014/main" id="{89EECD00-2B26-3E4B-8116-D8C6DE681D06}"/>
              </a:ext>
            </a:extLst>
          </p:cNvPr>
          <p:cNvGrpSpPr/>
          <p:nvPr/>
        </p:nvGrpSpPr>
        <p:grpSpPr>
          <a:xfrm>
            <a:off x="7117976" y="934914"/>
            <a:ext cx="4147818" cy="4147818"/>
            <a:chOff x="7117976" y="934914"/>
            <a:chExt cx="4147818" cy="4147818"/>
          </a:xfrm>
        </p:grpSpPr>
        <p:sp>
          <p:nvSpPr>
            <p:cNvPr id="9" name="Rounded Rectangle 8">
              <a:extLst>
                <a:ext uri="{FF2B5EF4-FFF2-40B4-BE49-F238E27FC236}">
                  <a16:creationId xmlns:a16="http://schemas.microsoft.com/office/drawing/2014/main" id="{4B6376EC-0134-7F46-B70E-302426CA9AB7}"/>
                </a:ext>
              </a:extLst>
            </p:cNvPr>
            <p:cNvSpPr/>
            <p:nvPr/>
          </p:nvSpPr>
          <p:spPr>
            <a:xfrm>
              <a:off x="7117976" y="934914"/>
              <a:ext cx="4147818" cy="4147818"/>
            </a:xfrm>
            <a:prstGeom prst="roundRect">
              <a:avLst>
                <a:gd name="adj" fmla="val 4625"/>
              </a:avLst>
            </a:prstGeom>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177AA1E1-2CFC-DC47-AA2E-42E1FB21824F}"/>
                </a:ext>
              </a:extLst>
            </p:cNvPr>
            <p:cNvSpPr txBox="1"/>
            <p:nvPr/>
          </p:nvSpPr>
          <p:spPr>
            <a:xfrm>
              <a:off x="7432762" y="3949333"/>
              <a:ext cx="3584348" cy="892552"/>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Question:</a:t>
              </a:r>
            </a:p>
            <a:p>
              <a:pPr algn="ctr"/>
              <a:r>
                <a:rPr lang="en-US" sz="1600" dirty="0">
                  <a:latin typeface="Calibri" panose="020F0502020204030204" pitchFamily="34" charset="0"/>
                  <a:cs typeface="Calibri" panose="020F0502020204030204" pitchFamily="34" charset="0"/>
                </a:rPr>
                <a:t>What do we expect a random uniform sample of all images to look like?</a:t>
              </a:r>
            </a:p>
          </p:txBody>
        </p:sp>
        <p:pic>
          <p:nvPicPr>
            <p:cNvPr id="12" name="Picture 11" descr="A close up of a logo&#10;&#10;Description automatically generated">
              <a:extLst>
                <a:ext uri="{FF2B5EF4-FFF2-40B4-BE49-F238E27FC236}">
                  <a16:creationId xmlns:a16="http://schemas.microsoft.com/office/drawing/2014/main" id="{BBF74732-22AF-F44D-8EA1-EE1F8329D35A}"/>
                </a:ext>
              </a:extLst>
            </p:cNvPr>
            <p:cNvPicPr>
              <a:picLocks noChangeAspect="1"/>
            </p:cNvPicPr>
            <p:nvPr/>
          </p:nvPicPr>
          <p:blipFill>
            <a:blip r:embed="rId7"/>
            <a:stretch>
              <a:fillRect/>
            </a:stretch>
          </p:blipFill>
          <p:spPr>
            <a:xfrm>
              <a:off x="7808051" y="1065935"/>
              <a:ext cx="2767667" cy="2767667"/>
            </a:xfrm>
            <a:prstGeom prst="rect">
              <a:avLst/>
            </a:prstGeom>
          </p:spPr>
        </p:pic>
      </p:grpSp>
    </p:spTree>
    <p:extLst>
      <p:ext uri="{BB962C8B-B14F-4D97-AF65-F5344CB8AC3E}">
        <p14:creationId xmlns:p14="http://schemas.microsoft.com/office/powerpoint/2010/main" val="114654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 presetClass="mediacall" presetSubtype="0" fill="hold" nodeType="withEffect">
                                  <p:stCondLst>
                                    <p:cond delay="0"/>
                                  </p:stCondLst>
                                  <p:childTnLst>
                                    <p:cmd type="call" cmd="playFrom(0.0)">
                                      <p:cBhvr>
                                        <p:cTn id="25" dur="3000" fill="hold"/>
                                        <p:tgtEl>
                                          <p:spTgt spid="4"/>
                                        </p:tgtEl>
                                      </p:cBhvr>
                                    </p:cmd>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4"/>
                </p:tgtEl>
              </p:cMediaNode>
            </p:vide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table, sitting, red, holding&#10;&#10;Description automatically generated">
            <a:extLst>
              <a:ext uri="{FF2B5EF4-FFF2-40B4-BE49-F238E27FC236}">
                <a16:creationId xmlns:a16="http://schemas.microsoft.com/office/drawing/2014/main" id="{67663DDF-37BE-5342-9B37-8B7F6E606C39}"/>
              </a:ext>
            </a:extLst>
          </p:cNvPr>
          <p:cNvPicPr>
            <a:picLocks noChangeAspect="1"/>
          </p:cNvPicPr>
          <p:nvPr/>
        </p:nvPicPr>
        <p:blipFill rotWithShape="1">
          <a:blip r:embed="rId3"/>
          <a:srcRect l="932" t="2196" r="782" b="1332"/>
          <a:stretch/>
        </p:blipFill>
        <p:spPr>
          <a:xfrm>
            <a:off x="6428783" y="573483"/>
            <a:ext cx="5438054" cy="5486232"/>
          </a:xfrm>
          <a:prstGeom prst="rect">
            <a:avLst/>
          </a:prstGeom>
        </p:spPr>
      </p:pic>
      <p:sp>
        <p:nvSpPr>
          <p:cNvPr id="5" name="Content Placeholder 4">
            <a:extLst>
              <a:ext uri="{FF2B5EF4-FFF2-40B4-BE49-F238E27FC236}">
                <a16:creationId xmlns:a16="http://schemas.microsoft.com/office/drawing/2014/main" id="{79844283-6BE6-114A-AFCA-79E0BDE27D67}"/>
              </a:ext>
            </a:extLst>
          </p:cNvPr>
          <p:cNvSpPr>
            <a:spLocks noGrp="1"/>
          </p:cNvSpPr>
          <p:nvPr>
            <p:ph idx="1"/>
          </p:nvPr>
        </p:nvSpPr>
        <p:spPr>
          <a:xfrm>
            <a:off x="377242" y="1367757"/>
            <a:ext cx="5418615" cy="4903335"/>
          </a:xfrm>
        </p:spPr>
        <p:txBody>
          <a:bodyPr/>
          <a:lstStyle/>
          <a:p>
            <a:r>
              <a:rPr lang="en-US" dirty="0"/>
              <a:t>Most images are “noise”</a:t>
            </a:r>
          </a:p>
          <a:p>
            <a:endParaRPr lang="en-US" dirty="0"/>
          </a:p>
          <a:p>
            <a:r>
              <a:rPr lang="en-US" dirty="0"/>
              <a:t>“Meaningful” images tend to form some manifold within the space of all images</a:t>
            </a:r>
          </a:p>
          <a:p>
            <a:endParaRPr lang="en-US" dirty="0"/>
          </a:p>
          <a:p>
            <a:r>
              <a:rPr lang="en-US" dirty="0"/>
              <a:t>Images of a particular class fall on manifolds within that manifold…</a:t>
            </a:r>
          </a:p>
        </p:txBody>
      </p:sp>
      <p:sp>
        <p:nvSpPr>
          <p:cNvPr id="4" name="Title 3">
            <a:extLst>
              <a:ext uri="{FF2B5EF4-FFF2-40B4-BE49-F238E27FC236}">
                <a16:creationId xmlns:a16="http://schemas.microsoft.com/office/drawing/2014/main" id="{3A8E2842-B368-7F4B-98C7-BCFB42BA89BD}"/>
              </a:ext>
            </a:extLst>
          </p:cNvPr>
          <p:cNvSpPr>
            <a:spLocks noGrp="1"/>
          </p:cNvSpPr>
          <p:nvPr>
            <p:ph type="title"/>
          </p:nvPr>
        </p:nvSpPr>
        <p:spPr/>
        <p:txBody>
          <a:bodyPr/>
          <a:lstStyle/>
          <a:p>
            <a:r>
              <a:rPr lang="en-US" dirty="0"/>
              <a:t>Natural Image Manifolds</a:t>
            </a:r>
          </a:p>
        </p:txBody>
      </p:sp>
      <p:pic>
        <p:nvPicPr>
          <p:cNvPr id="17" name="Graphic 16">
            <a:extLst>
              <a:ext uri="{FF2B5EF4-FFF2-40B4-BE49-F238E27FC236}">
                <a16:creationId xmlns:a16="http://schemas.microsoft.com/office/drawing/2014/main" id="{4CD3E485-B0AE-0146-9647-37D5644F5C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5782" y="2644335"/>
            <a:ext cx="5502904" cy="1977091"/>
          </a:xfrm>
          <a:prstGeom prst="rect">
            <a:avLst/>
          </a:prstGeom>
        </p:spPr>
      </p:pic>
      <p:pic>
        <p:nvPicPr>
          <p:cNvPr id="23" name="Picture 22" descr="A cat lying on the ground&#10;&#10;Description automatically generated">
            <a:extLst>
              <a:ext uri="{FF2B5EF4-FFF2-40B4-BE49-F238E27FC236}">
                <a16:creationId xmlns:a16="http://schemas.microsoft.com/office/drawing/2014/main" id="{3369C665-AF11-8F44-8047-860B1FF4CA95}"/>
              </a:ext>
            </a:extLst>
          </p:cNvPr>
          <p:cNvPicPr>
            <a:picLocks noChangeAspect="1"/>
          </p:cNvPicPr>
          <p:nvPr/>
        </p:nvPicPr>
        <p:blipFill>
          <a:blip r:embed="rId6"/>
          <a:stretch>
            <a:fillRect/>
          </a:stretch>
        </p:blipFill>
        <p:spPr>
          <a:xfrm>
            <a:off x="7177407" y="2682998"/>
            <a:ext cx="815410" cy="610770"/>
          </a:xfrm>
          <a:prstGeom prst="rect">
            <a:avLst/>
          </a:prstGeom>
          <a:ln>
            <a:noFill/>
          </a:ln>
          <a:effectLst>
            <a:outerShdw blurRad="76200" dist="12700" dir="2700000" sy="-23000" kx="-800400" algn="bl" rotWithShape="0">
              <a:prstClr val="black">
                <a:alpha val="20000"/>
              </a:prstClr>
            </a:outerShdw>
          </a:effectLst>
        </p:spPr>
      </p:pic>
      <p:pic>
        <p:nvPicPr>
          <p:cNvPr id="25" name="Picture 24" descr="A close up of a cat with green eyes&#10;&#10;Description automatically generated">
            <a:extLst>
              <a:ext uri="{FF2B5EF4-FFF2-40B4-BE49-F238E27FC236}">
                <a16:creationId xmlns:a16="http://schemas.microsoft.com/office/drawing/2014/main" id="{7F4E979A-1C3B-9A41-9608-96224FA002C2}"/>
              </a:ext>
            </a:extLst>
          </p:cNvPr>
          <p:cNvPicPr>
            <a:picLocks noChangeAspect="1"/>
          </p:cNvPicPr>
          <p:nvPr/>
        </p:nvPicPr>
        <p:blipFill rotWithShape="1">
          <a:blip r:embed="rId7"/>
          <a:srcRect l="17802" r="18014"/>
          <a:stretch/>
        </p:blipFill>
        <p:spPr>
          <a:xfrm>
            <a:off x="8882646" y="3400419"/>
            <a:ext cx="742127" cy="766649"/>
          </a:xfrm>
          <a:prstGeom prst="rect">
            <a:avLst/>
          </a:prstGeom>
          <a:ln>
            <a:noFill/>
          </a:ln>
          <a:effectLst>
            <a:outerShdw blurRad="76200" dist="12700" dir="2700000" sy="-23000" kx="-800400" algn="bl" rotWithShape="0">
              <a:prstClr val="black">
                <a:alpha val="20000"/>
              </a:prstClr>
            </a:outerShdw>
          </a:effectLst>
        </p:spPr>
      </p:pic>
      <p:pic>
        <p:nvPicPr>
          <p:cNvPr id="27" name="Picture 26" descr="A cat sitting on top of a building&#10;&#10;Description automatically generated">
            <a:extLst>
              <a:ext uri="{FF2B5EF4-FFF2-40B4-BE49-F238E27FC236}">
                <a16:creationId xmlns:a16="http://schemas.microsoft.com/office/drawing/2014/main" id="{6EC3A0E0-74AE-D640-B158-A567D474BB5A}"/>
              </a:ext>
            </a:extLst>
          </p:cNvPr>
          <p:cNvPicPr>
            <a:picLocks noChangeAspect="1"/>
          </p:cNvPicPr>
          <p:nvPr/>
        </p:nvPicPr>
        <p:blipFill rotWithShape="1">
          <a:blip r:embed="rId8"/>
          <a:srcRect l="40194" r="6378"/>
          <a:stretch/>
        </p:blipFill>
        <p:spPr>
          <a:xfrm>
            <a:off x="10303993" y="2528752"/>
            <a:ext cx="807921" cy="1008666"/>
          </a:xfrm>
          <a:prstGeom prst="rect">
            <a:avLst/>
          </a:prstGeom>
          <a:ln>
            <a:noFill/>
          </a:ln>
          <a:effectLst>
            <a:outerShdw blurRad="76200" dist="12700" dir="2700000" sy="-23000" kx="-800400" algn="bl" rotWithShape="0">
              <a:prstClr val="black">
                <a:alpha val="20000"/>
              </a:prstClr>
            </a:outerShdw>
          </a:effectLst>
        </p:spPr>
      </p:pic>
      <p:pic>
        <p:nvPicPr>
          <p:cNvPr id="29" name="Picture 28" descr="A cat sitting on the ground&#10;&#10;Description automatically generated">
            <a:extLst>
              <a:ext uri="{FF2B5EF4-FFF2-40B4-BE49-F238E27FC236}">
                <a16:creationId xmlns:a16="http://schemas.microsoft.com/office/drawing/2014/main" id="{B8CB4513-B790-374D-A1B5-C60A6CCA95C7}"/>
              </a:ext>
            </a:extLst>
          </p:cNvPr>
          <p:cNvPicPr>
            <a:picLocks noChangeAspect="1"/>
          </p:cNvPicPr>
          <p:nvPr/>
        </p:nvPicPr>
        <p:blipFill rotWithShape="1">
          <a:blip r:embed="rId9"/>
          <a:srcRect l="11534" t="8539" b="16842"/>
          <a:stretch/>
        </p:blipFill>
        <p:spPr>
          <a:xfrm>
            <a:off x="8611321" y="2154445"/>
            <a:ext cx="742126" cy="834617"/>
          </a:xfrm>
          <a:prstGeom prst="rect">
            <a:avLst/>
          </a:prstGeom>
          <a:ln>
            <a:noFill/>
          </a:ln>
          <a:effectLst>
            <a:outerShdw blurRad="76200" dist="12700" dir="2700000" sy="-23000" kx="-800400" algn="bl" rotWithShape="0">
              <a:prstClr val="black">
                <a:alpha val="20000"/>
              </a:prstClr>
            </a:outerShdw>
          </a:effectLst>
        </p:spPr>
      </p:pic>
      <p:grpSp>
        <p:nvGrpSpPr>
          <p:cNvPr id="34" name="Group 33">
            <a:extLst>
              <a:ext uri="{FF2B5EF4-FFF2-40B4-BE49-F238E27FC236}">
                <a16:creationId xmlns:a16="http://schemas.microsoft.com/office/drawing/2014/main" id="{D22F08C7-043D-864B-8885-E542A21D5329}"/>
              </a:ext>
            </a:extLst>
          </p:cNvPr>
          <p:cNvGrpSpPr/>
          <p:nvPr/>
        </p:nvGrpSpPr>
        <p:grpSpPr>
          <a:xfrm>
            <a:off x="7687243" y="5970866"/>
            <a:ext cx="2921134" cy="600452"/>
            <a:chOff x="7525887" y="5867400"/>
            <a:chExt cx="2921134" cy="600452"/>
          </a:xfrm>
        </p:grpSpPr>
        <p:sp>
          <p:nvSpPr>
            <p:cNvPr id="32" name="Rounded Rectangle 31">
              <a:extLst>
                <a:ext uri="{FF2B5EF4-FFF2-40B4-BE49-F238E27FC236}">
                  <a16:creationId xmlns:a16="http://schemas.microsoft.com/office/drawing/2014/main" id="{02000AC8-AA4F-7A4E-BD15-F42F1EBB01EB}"/>
                </a:ext>
              </a:extLst>
            </p:cNvPr>
            <p:cNvSpPr/>
            <p:nvPr/>
          </p:nvSpPr>
          <p:spPr>
            <a:xfrm>
              <a:off x="7525887" y="5867400"/>
              <a:ext cx="2921134" cy="60045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A10831FE-EC90-424E-ADD4-2DF56A3EC9F0}"/>
                </a:ext>
              </a:extLst>
            </p:cNvPr>
            <p:cNvSpPr txBox="1"/>
            <p:nvPr/>
          </p:nvSpPr>
          <p:spPr>
            <a:xfrm>
              <a:off x="7588184" y="5967571"/>
              <a:ext cx="2796540" cy="400110"/>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The Space of All Images</a:t>
              </a:r>
            </a:p>
          </p:txBody>
        </p:sp>
      </p:grpSp>
    </p:spTree>
    <p:extLst>
      <p:ext uri="{BB962C8B-B14F-4D97-AF65-F5344CB8AC3E}">
        <p14:creationId xmlns:p14="http://schemas.microsoft.com/office/powerpoint/2010/main" val="231054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6" presetClass="entr" presetSubtype="3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out)">
                                      <p:cBhvr>
                                        <p:cTn id="10" dur="2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8E2842-B368-7F4B-98C7-BCFB42BA89BD}"/>
              </a:ext>
            </a:extLst>
          </p:cNvPr>
          <p:cNvSpPr>
            <a:spLocks noGrp="1"/>
          </p:cNvSpPr>
          <p:nvPr>
            <p:ph type="title"/>
          </p:nvPr>
        </p:nvSpPr>
        <p:spPr/>
        <p:txBody>
          <a:bodyPr/>
          <a:lstStyle/>
          <a:p>
            <a:r>
              <a:rPr lang="en-US" dirty="0"/>
              <a:t>Natural Image Manifolds</a:t>
            </a:r>
          </a:p>
        </p:txBody>
      </p:sp>
      <p:pic>
        <p:nvPicPr>
          <p:cNvPr id="31" name="Picture 30" descr="A picture containing table, sitting, red, holding&#10;&#10;Description automatically generated">
            <a:extLst>
              <a:ext uri="{FF2B5EF4-FFF2-40B4-BE49-F238E27FC236}">
                <a16:creationId xmlns:a16="http://schemas.microsoft.com/office/drawing/2014/main" id="{67663DDF-37BE-5342-9B37-8B7F6E606C39}"/>
              </a:ext>
            </a:extLst>
          </p:cNvPr>
          <p:cNvPicPr>
            <a:picLocks noChangeAspect="1"/>
          </p:cNvPicPr>
          <p:nvPr/>
        </p:nvPicPr>
        <p:blipFill rotWithShape="1">
          <a:blip r:embed="rId3"/>
          <a:srcRect l="932" t="2196" r="782" b="1332"/>
          <a:stretch/>
        </p:blipFill>
        <p:spPr>
          <a:xfrm>
            <a:off x="3648028" y="1258510"/>
            <a:ext cx="4513550" cy="2676283"/>
          </a:xfrm>
          <a:prstGeom prst="rect">
            <a:avLst/>
          </a:prstGeom>
        </p:spPr>
      </p:pic>
      <p:pic>
        <p:nvPicPr>
          <p:cNvPr id="17" name="Graphic 16">
            <a:extLst>
              <a:ext uri="{FF2B5EF4-FFF2-40B4-BE49-F238E27FC236}">
                <a16:creationId xmlns:a16="http://schemas.microsoft.com/office/drawing/2014/main" id="{4CD3E485-B0AE-0146-9647-37D5644F5C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87037" y="2055232"/>
            <a:ext cx="4567375" cy="1640973"/>
          </a:xfrm>
          <a:prstGeom prst="rect">
            <a:avLst/>
          </a:prstGeom>
        </p:spPr>
      </p:pic>
      <p:pic>
        <p:nvPicPr>
          <p:cNvPr id="23" name="Picture 22" descr="A cat lying on the ground&#10;&#10;Description automatically generated">
            <a:extLst>
              <a:ext uri="{FF2B5EF4-FFF2-40B4-BE49-F238E27FC236}">
                <a16:creationId xmlns:a16="http://schemas.microsoft.com/office/drawing/2014/main" id="{3369C665-AF11-8F44-8047-860B1FF4CA95}"/>
              </a:ext>
            </a:extLst>
          </p:cNvPr>
          <p:cNvPicPr>
            <a:picLocks noChangeAspect="1"/>
          </p:cNvPicPr>
          <p:nvPr/>
        </p:nvPicPr>
        <p:blipFill>
          <a:blip r:embed="rId6"/>
          <a:stretch>
            <a:fillRect/>
          </a:stretch>
        </p:blipFill>
        <p:spPr>
          <a:xfrm>
            <a:off x="4269381" y="2087323"/>
            <a:ext cx="676785" cy="506935"/>
          </a:xfrm>
          <a:prstGeom prst="rect">
            <a:avLst/>
          </a:prstGeom>
          <a:ln>
            <a:noFill/>
          </a:ln>
          <a:effectLst>
            <a:outerShdw blurRad="76200" dist="12700" dir="2700000" sy="-23000" kx="-800400" algn="bl" rotWithShape="0">
              <a:prstClr val="black">
                <a:alpha val="20000"/>
              </a:prstClr>
            </a:outerShdw>
          </a:effectLst>
        </p:spPr>
      </p:pic>
      <p:pic>
        <p:nvPicPr>
          <p:cNvPr id="25" name="Picture 24" descr="A close up of a cat with green eyes&#10;&#10;Description automatically generated">
            <a:extLst>
              <a:ext uri="{FF2B5EF4-FFF2-40B4-BE49-F238E27FC236}">
                <a16:creationId xmlns:a16="http://schemas.microsoft.com/office/drawing/2014/main" id="{7F4E979A-1C3B-9A41-9608-96224FA002C2}"/>
              </a:ext>
            </a:extLst>
          </p:cNvPr>
          <p:cNvPicPr>
            <a:picLocks noChangeAspect="1"/>
          </p:cNvPicPr>
          <p:nvPr/>
        </p:nvPicPr>
        <p:blipFill rotWithShape="1">
          <a:blip r:embed="rId7"/>
          <a:srcRect l="17802" r="18014"/>
          <a:stretch/>
        </p:blipFill>
        <p:spPr>
          <a:xfrm>
            <a:off x="5684719" y="2682777"/>
            <a:ext cx="615961" cy="636314"/>
          </a:xfrm>
          <a:prstGeom prst="rect">
            <a:avLst/>
          </a:prstGeom>
          <a:ln>
            <a:noFill/>
          </a:ln>
          <a:effectLst>
            <a:outerShdw blurRad="76200" dist="12700" dir="2700000" sy="-23000" kx="-800400" algn="bl" rotWithShape="0">
              <a:prstClr val="black">
                <a:alpha val="20000"/>
              </a:prstClr>
            </a:outerShdw>
          </a:effectLst>
        </p:spPr>
      </p:pic>
      <p:pic>
        <p:nvPicPr>
          <p:cNvPr id="27" name="Picture 26" descr="A cat sitting on top of a building&#10;&#10;Description automatically generated">
            <a:extLst>
              <a:ext uri="{FF2B5EF4-FFF2-40B4-BE49-F238E27FC236}">
                <a16:creationId xmlns:a16="http://schemas.microsoft.com/office/drawing/2014/main" id="{6EC3A0E0-74AE-D640-B158-A567D474BB5A}"/>
              </a:ext>
            </a:extLst>
          </p:cNvPr>
          <p:cNvPicPr>
            <a:picLocks noChangeAspect="1"/>
          </p:cNvPicPr>
          <p:nvPr/>
        </p:nvPicPr>
        <p:blipFill rotWithShape="1">
          <a:blip r:embed="rId8"/>
          <a:srcRect l="40194" r="6378"/>
          <a:stretch/>
        </p:blipFill>
        <p:spPr>
          <a:xfrm>
            <a:off x="6864428" y="1959299"/>
            <a:ext cx="670569" cy="837186"/>
          </a:xfrm>
          <a:prstGeom prst="rect">
            <a:avLst/>
          </a:prstGeom>
          <a:ln>
            <a:noFill/>
          </a:ln>
          <a:effectLst>
            <a:outerShdw blurRad="76200" dist="12700" dir="2700000" sy="-23000" kx="-800400" algn="bl" rotWithShape="0">
              <a:prstClr val="black">
                <a:alpha val="20000"/>
              </a:prstClr>
            </a:outerShdw>
          </a:effectLst>
        </p:spPr>
      </p:pic>
      <p:pic>
        <p:nvPicPr>
          <p:cNvPr id="29" name="Picture 28" descr="A cat sitting on the ground&#10;&#10;Description automatically generated">
            <a:extLst>
              <a:ext uri="{FF2B5EF4-FFF2-40B4-BE49-F238E27FC236}">
                <a16:creationId xmlns:a16="http://schemas.microsoft.com/office/drawing/2014/main" id="{B8CB4513-B790-374D-A1B5-C60A6CCA95C7}"/>
              </a:ext>
            </a:extLst>
          </p:cNvPr>
          <p:cNvPicPr>
            <a:picLocks noChangeAspect="1"/>
          </p:cNvPicPr>
          <p:nvPr/>
        </p:nvPicPr>
        <p:blipFill rotWithShape="1">
          <a:blip r:embed="rId9"/>
          <a:srcRect l="11534" t="8539" b="16842"/>
          <a:stretch/>
        </p:blipFill>
        <p:spPr>
          <a:xfrm>
            <a:off x="5459521" y="1648627"/>
            <a:ext cx="615960" cy="692727"/>
          </a:xfrm>
          <a:prstGeom prst="rect">
            <a:avLst/>
          </a:prstGeom>
          <a:ln>
            <a:noFill/>
          </a:ln>
          <a:effectLst>
            <a:outerShdw blurRad="76200" dist="12700" dir="2700000" sy="-23000" kx="-800400" algn="bl" rotWithShape="0">
              <a:prstClr val="black">
                <a:alpha val="20000"/>
              </a:prstClr>
            </a:outerShdw>
          </a:effectLst>
        </p:spPr>
      </p:pic>
      <p:pic>
        <p:nvPicPr>
          <p:cNvPr id="11" name="Graphic 10">
            <a:extLst>
              <a:ext uri="{FF2B5EF4-FFF2-40B4-BE49-F238E27FC236}">
                <a16:creationId xmlns:a16="http://schemas.microsoft.com/office/drawing/2014/main" id="{B65704BE-8E42-FA4E-89BE-7F7DCE65D5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3466" y="3350870"/>
            <a:ext cx="2556051" cy="3617134"/>
          </a:xfrm>
          <a:prstGeom prst="rect">
            <a:avLst/>
          </a:prstGeom>
        </p:spPr>
      </p:pic>
      <p:pic>
        <p:nvPicPr>
          <p:cNvPr id="13" name="Graphic 12">
            <a:extLst>
              <a:ext uri="{FF2B5EF4-FFF2-40B4-BE49-F238E27FC236}">
                <a16:creationId xmlns:a16="http://schemas.microsoft.com/office/drawing/2014/main" id="{968F333E-BC36-6545-B567-E0FE586DA3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18602" y="3350870"/>
            <a:ext cx="3294176" cy="3617134"/>
          </a:xfrm>
          <a:prstGeom prst="rect">
            <a:avLst/>
          </a:prstGeom>
        </p:spPr>
      </p:pic>
      <p:sp>
        <p:nvSpPr>
          <p:cNvPr id="2" name="Cloud Callout 1">
            <a:extLst>
              <a:ext uri="{FF2B5EF4-FFF2-40B4-BE49-F238E27FC236}">
                <a16:creationId xmlns:a16="http://schemas.microsoft.com/office/drawing/2014/main" id="{36706977-7CF2-7B41-AB5D-B2E84AAA1D9E}"/>
              </a:ext>
            </a:extLst>
          </p:cNvPr>
          <p:cNvSpPr/>
          <p:nvPr/>
        </p:nvSpPr>
        <p:spPr>
          <a:xfrm rot="269830">
            <a:off x="2808850" y="947566"/>
            <a:ext cx="6703842" cy="3313413"/>
          </a:xfrm>
          <a:prstGeom prst="cloudCallout">
            <a:avLst>
              <a:gd name="adj1" fmla="val -51464"/>
              <a:gd name="adj2" fmla="val 59772"/>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Cloud Callout 14">
            <a:extLst>
              <a:ext uri="{FF2B5EF4-FFF2-40B4-BE49-F238E27FC236}">
                <a16:creationId xmlns:a16="http://schemas.microsoft.com/office/drawing/2014/main" id="{BDD13D50-861E-1E4C-AA53-5DCF146F0775}"/>
              </a:ext>
            </a:extLst>
          </p:cNvPr>
          <p:cNvSpPr/>
          <p:nvPr/>
        </p:nvSpPr>
        <p:spPr>
          <a:xfrm rot="269830">
            <a:off x="2808850" y="945171"/>
            <a:ext cx="6703842" cy="3313413"/>
          </a:xfrm>
          <a:prstGeom prst="cloudCallout">
            <a:avLst>
              <a:gd name="adj1" fmla="val 57406"/>
              <a:gd name="adj2" fmla="val 41755"/>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5624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445F121F-BD60-D145-A350-5729204F7484}"/>
              </a:ext>
            </a:extLst>
          </p:cNvPr>
          <p:cNvPicPr>
            <a:picLocks noChangeAspect="1"/>
          </p:cNvPicPr>
          <p:nvPr/>
        </p:nvPicPr>
        <p:blipFill>
          <a:blip r:embed="rId3"/>
          <a:stretch>
            <a:fillRect/>
          </a:stretch>
        </p:blipFill>
        <p:spPr>
          <a:xfrm>
            <a:off x="8384110" y="1077687"/>
            <a:ext cx="2290947" cy="1700210"/>
          </a:xfrm>
          <a:prstGeom prst="rect">
            <a:avLst/>
          </a:prstGeom>
        </p:spPr>
      </p:pic>
      <p:sp>
        <p:nvSpPr>
          <p:cNvPr id="5" name="Content Placeholder 4">
            <a:extLst>
              <a:ext uri="{FF2B5EF4-FFF2-40B4-BE49-F238E27FC236}">
                <a16:creationId xmlns:a16="http://schemas.microsoft.com/office/drawing/2014/main" id="{790FCF0B-EB32-D74E-9D87-C8A49C7C32F0}"/>
              </a:ext>
            </a:extLst>
          </p:cNvPr>
          <p:cNvSpPr>
            <a:spLocks noGrp="1"/>
          </p:cNvSpPr>
          <p:nvPr>
            <p:ph idx="1"/>
          </p:nvPr>
        </p:nvSpPr>
        <p:spPr>
          <a:xfrm>
            <a:off x="377241" y="1367757"/>
            <a:ext cx="5718759" cy="4903335"/>
          </a:xfrm>
        </p:spPr>
        <p:txBody>
          <a:bodyPr/>
          <a:lstStyle/>
          <a:p>
            <a:r>
              <a:rPr lang="en-US" dirty="0"/>
              <a:t>The autoencoder tries to learn a dimensionality reduction that is invertible for our data (data on some manifold)</a:t>
            </a:r>
          </a:p>
          <a:p>
            <a:endParaRPr lang="en-US" dirty="0"/>
          </a:p>
          <a:p>
            <a:r>
              <a:rPr lang="en-US" dirty="0"/>
              <a:t>Most noise will be in the non-invertible part of image space (off the manifold)</a:t>
            </a:r>
          </a:p>
          <a:p>
            <a:endParaRPr lang="en-US" dirty="0"/>
          </a:p>
          <a:p>
            <a:r>
              <a:rPr lang="en-US" dirty="0"/>
              <a:t>If we feed noisy data in, we will often get denoised data out</a:t>
            </a:r>
          </a:p>
        </p:txBody>
      </p:sp>
      <p:sp>
        <p:nvSpPr>
          <p:cNvPr id="4" name="Title 3">
            <a:extLst>
              <a:ext uri="{FF2B5EF4-FFF2-40B4-BE49-F238E27FC236}">
                <a16:creationId xmlns:a16="http://schemas.microsoft.com/office/drawing/2014/main" id="{11983689-1325-B44A-9E93-A57A9008C17D}"/>
              </a:ext>
            </a:extLst>
          </p:cNvPr>
          <p:cNvSpPr>
            <a:spLocks noGrp="1"/>
          </p:cNvSpPr>
          <p:nvPr>
            <p:ph type="title"/>
          </p:nvPr>
        </p:nvSpPr>
        <p:spPr/>
        <p:txBody>
          <a:bodyPr>
            <a:normAutofit/>
          </a:bodyPr>
          <a:lstStyle/>
          <a:p>
            <a:r>
              <a:rPr lang="en-US" dirty="0"/>
              <a:t>Denoising and the “Null Space” of Autoencoders</a:t>
            </a:r>
          </a:p>
        </p:txBody>
      </p:sp>
      <p:sp>
        <p:nvSpPr>
          <p:cNvPr id="9" name="Rectangle 8">
            <a:extLst>
              <a:ext uri="{FF2B5EF4-FFF2-40B4-BE49-F238E27FC236}">
                <a16:creationId xmlns:a16="http://schemas.microsoft.com/office/drawing/2014/main" id="{5BC0F682-A281-3847-A864-52C1BCF3A95A}"/>
              </a:ext>
            </a:extLst>
          </p:cNvPr>
          <p:cNvSpPr/>
          <p:nvPr/>
        </p:nvSpPr>
        <p:spPr>
          <a:xfrm>
            <a:off x="7233959" y="6553214"/>
            <a:ext cx="4883060" cy="276999"/>
          </a:xfrm>
          <a:prstGeom prst="rect">
            <a:avLst/>
          </a:prstGeom>
        </p:spPr>
        <p:txBody>
          <a:bodyPr wrap="square">
            <a:spAutoFit/>
          </a:bodyPr>
          <a:lstStyle/>
          <a:p>
            <a:pPr algn="r"/>
            <a:r>
              <a:rPr lang="en-US" sz="1200" dirty="0"/>
              <a:t>Examples from: </a:t>
            </a:r>
            <a:r>
              <a:rPr lang="en-US" sz="1200" dirty="0">
                <a:hlinkClick r:id="rId4"/>
              </a:rPr>
              <a:t>https://blog.keras.io/building-autoencoders-in-keras.html</a:t>
            </a:r>
            <a:endParaRPr lang="en-US" sz="1200" dirty="0"/>
          </a:p>
        </p:txBody>
      </p:sp>
      <p:grpSp>
        <p:nvGrpSpPr>
          <p:cNvPr id="6" name="Group 5">
            <a:extLst>
              <a:ext uri="{FF2B5EF4-FFF2-40B4-BE49-F238E27FC236}">
                <a16:creationId xmlns:a16="http://schemas.microsoft.com/office/drawing/2014/main" id="{630995B5-8DB0-9E41-828A-622F193614BD}"/>
              </a:ext>
            </a:extLst>
          </p:cNvPr>
          <p:cNvGrpSpPr/>
          <p:nvPr/>
        </p:nvGrpSpPr>
        <p:grpSpPr>
          <a:xfrm>
            <a:off x="5933228" y="2952535"/>
            <a:ext cx="5818823" cy="1102169"/>
            <a:chOff x="3846489" y="2148355"/>
            <a:chExt cx="6418331" cy="1215725"/>
          </a:xfrm>
        </p:grpSpPr>
        <p:pic>
          <p:nvPicPr>
            <p:cNvPr id="2" name="Picture 1">
              <a:extLst>
                <a:ext uri="{FF2B5EF4-FFF2-40B4-BE49-F238E27FC236}">
                  <a16:creationId xmlns:a16="http://schemas.microsoft.com/office/drawing/2014/main" id="{A614D807-0D74-284F-AE21-8A420ABA6454}"/>
                </a:ext>
              </a:extLst>
            </p:cNvPr>
            <p:cNvPicPr>
              <a:picLocks noChangeAspect="1"/>
            </p:cNvPicPr>
            <p:nvPr/>
          </p:nvPicPr>
          <p:blipFill>
            <a:blip r:embed="rId5"/>
            <a:stretch>
              <a:fillRect/>
            </a:stretch>
          </p:blipFill>
          <p:spPr>
            <a:xfrm>
              <a:off x="5369284" y="2148355"/>
              <a:ext cx="4895536" cy="1215725"/>
            </a:xfrm>
            <a:prstGeom prst="rect">
              <a:avLst/>
            </a:prstGeom>
          </p:spPr>
        </p:pic>
        <p:sp>
          <p:nvSpPr>
            <p:cNvPr id="3" name="TextBox 2">
              <a:extLst>
                <a:ext uri="{FF2B5EF4-FFF2-40B4-BE49-F238E27FC236}">
                  <a16:creationId xmlns:a16="http://schemas.microsoft.com/office/drawing/2014/main" id="{98C7380B-E4DB-E640-ADD3-D4920CDB5147}"/>
                </a:ext>
              </a:extLst>
            </p:cNvPr>
            <p:cNvSpPr txBox="1"/>
            <p:nvPr/>
          </p:nvSpPr>
          <p:spPr>
            <a:xfrm>
              <a:off x="3997281" y="2217420"/>
              <a:ext cx="1135380" cy="339487"/>
            </a:xfrm>
            <a:prstGeom prst="rect">
              <a:avLst/>
            </a:prstGeom>
            <a:noFill/>
          </p:spPr>
          <p:txBody>
            <a:bodyPr wrap="square" rtlCol="0">
              <a:spAutoFit/>
            </a:bodyPr>
            <a:lstStyle/>
            <a:p>
              <a:pPr algn="ctr"/>
              <a:r>
                <a:rPr lang="en-US" sz="1400" dirty="0">
                  <a:latin typeface="+mj-lt"/>
                </a:rPr>
                <a:t>Input</a:t>
              </a:r>
            </a:p>
          </p:txBody>
        </p:sp>
        <p:sp>
          <p:nvSpPr>
            <p:cNvPr id="12" name="TextBox 11">
              <a:extLst>
                <a:ext uri="{FF2B5EF4-FFF2-40B4-BE49-F238E27FC236}">
                  <a16:creationId xmlns:a16="http://schemas.microsoft.com/office/drawing/2014/main" id="{C9AABE69-ADD2-B346-A4F9-A0358A2CFD66}"/>
                </a:ext>
              </a:extLst>
            </p:cNvPr>
            <p:cNvSpPr txBox="1"/>
            <p:nvPr/>
          </p:nvSpPr>
          <p:spPr>
            <a:xfrm>
              <a:off x="3846489" y="2875176"/>
              <a:ext cx="1436962" cy="339487"/>
            </a:xfrm>
            <a:prstGeom prst="rect">
              <a:avLst/>
            </a:prstGeom>
            <a:noFill/>
          </p:spPr>
          <p:txBody>
            <a:bodyPr wrap="square" rtlCol="0">
              <a:spAutoFit/>
            </a:bodyPr>
            <a:lstStyle/>
            <a:p>
              <a:pPr algn="ctr"/>
              <a:r>
                <a:rPr lang="en-US" sz="1400" dirty="0">
                  <a:latin typeface="+mj-lt"/>
                </a:rPr>
                <a:t>Output</a:t>
              </a:r>
            </a:p>
          </p:txBody>
        </p:sp>
      </p:grpSp>
      <p:grpSp>
        <p:nvGrpSpPr>
          <p:cNvPr id="16" name="Group 15">
            <a:extLst>
              <a:ext uri="{FF2B5EF4-FFF2-40B4-BE49-F238E27FC236}">
                <a16:creationId xmlns:a16="http://schemas.microsoft.com/office/drawing/2014/main" id="{04FBE139-0DB7-2748-A470-821D156964D1}"/>
              </a:ext>
            </a:extLst>
          </p:cNvPr>
          <p:cNvGrpSpPr/>
          <p:nvPr/>
        </p:nvGrpSpPr>
        <p:grpSpPr>
          <a:xfrm>
            <a:off x="5933228" y="4755787"/>
            <a:ext cx="5817000" cy="1125126"/>
            <a:chOff x="3269380" y="3562120"/>
            <a:chExt cx="6416320" cy="1241047"/>
          </a:xfrm>
        </p:grpSpPr>
        <p:sp>
          <p:nvSpPr>
            <p:cNvPr id="13" name="TextBox 12">
              <a:extLst>
                <a:ext uri="{FF2B5EF4-FFF2-40B4-BE49-F238E27FC236}">
                  <a16:creationId xmlns:a16="http://schemas.microsoft.com/office/drawing/2014/main" id="{36E9F2B5-D75A-774B-9A54-2C8C4E6C21DF}"/>
                </a:ext>
              </a:extLst>
            </p:cNvPr>
            <p:cNvSpPr txBox="1"/>
            <p:nvPr/>
          </p:nvSpPr>
          <p:spPr>
            <a:xfrm>
              <a:off x="3269380" y="3685570"/>
              <a:ext cx="1436962" cy="339487"/>
            </a:xfrm>
            <a:prstGeom prst="rect">
              <a:avLst/>
            </a:prstGeom>
            <a:noFill/>
          </p:spPr>
          <p:txBody>
            <a:bodyPr wrap="square" rtlCol="0">
              <a:spAutoFit/>
            </a:bodyPr>
            <a:lstStyle/>
            <a:p>
              <a:pPr algn="ctr"/>
              <a:r>
                <a:rPr lang="en-US" sz="1400" dirty="0">
                  <a:latin typeface="+mj-lt"/>
                </a:rPr>
                <a:t>Noisy Input</a:t>
              </a:r>
            </a:p>
          </p:txBody>
        </p:sp>
        <p:grpSp>
          <p:nvGrpSpPr>
            <p:cNvPr id="15" name="Group 14">
              <a:extLst>
                <a:ext uri="{FF2B5EF4-FFF2-40B4-BE49-F238E27FC236}">
                  <a16:creationId xmlns:a16="http://schemas.microsoft.com/office/drawing/2014/main" id="{6AF8E253-F033-5546-811D-43D90DB8754B}"/>
                </a:ext>
              </a:extLst>
            </p:cNvPr>
            <p:cNvGrpSpPr/>
            <p:nvPr/>
          </p:nvGrpSpPr>
          <p:grpSpPr>
            <a:xfrm>
              <a:off x="3418161" y="3562120"/>
              <a:ext cx="6267539" cy="1241047"/>
              <a:chOff x="3418161" y="3562120"/>
              <a:chExt cx="6267539" cy="1241047"/>
            </a:xfrm>
          </p:grpSpPr>
          <p:pic>
            <p:nvPicPr>
              <p:cNvPr id="10" name="Picture 9">
                <a:extLst>
                  <a:ext uri="{FF2B5EF4-FFF2-40B4-BE49-F238E27FC236}">
                    <a16:creationId xmlns:a16="http://schemas.microsoft.com/office/drawing/2014/main" id="{31F0D9F3-CA8F-7845-990B-819580851622}"/>
                  </a:ext>
                </a:extLst>
              </p:cNvPr>
              <p:cNvPicPr>
                <a:picLocks noChangeAspect="1"/>
              </p:cNvPicPr>
              <p:nvPr/>
            </p:nvPicPr>
            <p:blipFill>
              <a:blip r:embed="rId6"/>
              <a:stretch>
                <a:fillRect/>
              </a:stretch>
            </p:blipFill>
            <p:spPr>
              <a:xfrm>
                <a:off x="4786830" y="3562120"/>
                <a:ext cx="4898870" cy="1241047"/>
              </a:xfrm>
              <a:prstGeom prst="rect">
                <a:avLst/>
              </a:prstGeom>
            </p:spPr>
          </p:pic>
          <p:sp>
            <p:nvSpPr>
              <p:cNvPr id="14" name="TextBox 13">
                <a:extLst>
                  <a:ext uri="{FF2B5EF4-FFF2-40B4-BE49-F238E27FC236}">
                    <a16:creationId xmlns:a16="http://schemas.microsoft.com/office/drawing/2014/main" id="{B4A17123-C545-024F-8F74-8754FF86FE46}"/>
                  </a:ext>
                </a:extLst>
              </p:cNvPr>
              <p:cNvSpPr txBox="1"/>
              <p:nvPr/>
            </p:nvSpPr>
            <p:spPr>
              <a:xfrm>
                <a:off x="3418161" y="4343326"/>
                <a:ext cx="1135380" cy="339487"/>
              </a:xfrm>
              <a:prstGeom prst="rect">
                <a:avLst/>
              </a:prstGeom>
              <a:noFill/>
            </p:spPr>
            <p:txBody>
              <a:bodyPr wrap="square" rtlCol="0">
                <a:spAutoFit/>
              </a:bodyPr>
              <a:lstStyle/>
              <a:p>
                <a:pPr algn="ctr"/>
                <a:r>
                  <a:rPr lang="en-US" sz="1400" dirty="0">
                    <a:latin typeface="+mj-lt"/>
                  </a:rPr>
                  <a:t>Output</a:t>
                </a:r>
              </a:p>
            </p:txBody>
          </p:sp>
        </p:grpSp>
      </p:grpSp>
    </p:spTree>
    <p:extLst>
      <p:ext uri="{BB962C8B-B14F-4D97-AF65-F5344CB8AC3E}">
        <p14:creationId xmlns:p14="http://schemas.microsoft.com/office/powerpoint/2010/main" val="34542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305CE2-1912-634C-944C-DF174B89F9FD}"/>
              </a:ext>
            </a:extLst>
          </p:cNvPr>
          <p:cNvSpPr>
            <a:spLocks noGrp="1"/>
          </p:cNvSpPr>
          <p:nvPr>
            <p:ph idx="1"/>
          </p:nvPr>
        </p:nvSpPr>
        <p:spPr>
          <a:xfrm>
            <a:off x="377242" y="1367758"/>
            <a:ext cx="5317968" cy="4744284"/>
          </a:xfrm>
        </p:spPr>
        <p:txBody>
          <a:bodyPr>
            <a:normAutofit lnSpcReduction="10000"/>
          </a:bodyPr>
          <a:lstStyle/>
          <a:p>
            <a:r>
              <a:rPr lang="en-US" dirty="0"/>
              <a:t>Autoencoders are able to compress because data sits on a manifold</a:t>
            </a:r>
          </a:p>
          <a:p>
            <a:endParaRPr lang="en-US" dirty="0"/>
          </a:p>
          <a:p>
            <a:r>
              <a:rPr lang="en-US" dirty="0"/>
              <a:t>This doesn’t mean that every point in the latent space will be on the manifold…</a:t>
            </a:r>
          </a:p>
          <a:p>
            <a:endParaRPr lang="en-US" dirty="0"/>
          </a:p>
          <a:p>
            <a:r>
              <a:rPr lang="en-US" dirty="0"/>
              <a:t>GANs (covered later in this lecture)will learn a loss function that helps with this…</a:t>
            </a:r>
          </a:p>
        </p:txBody>
      </p:sp>
      <p:sp>
        <p:nvSpPr>
          <p:cNvPr id="3" name="Title 2">
            <a:extLst>
              <a:ext uri="{FF2B5EF4-FFF2-40B4-BE49-F238E27FC236}">
                <a16:creationId xmlns:a16="http://schemas.microsoft.com/office/drawing/2014/main" id="{CB1F3859-2AD5-094E-839A-644303D75651}"/>
              </a:ext>
            </a:extLst>
          </p:cNvPr>
          <p:cNvSpPr>
            <a:spLocks noGrp="1"/>
          </p:cNvSpPr>
          <p:nvPr>
            <p:ph type="title"/>
          </p:nvPr>
        </p:nvSpPr>
        <p:spPr/>
        <p:txBody>
          <a:bodyPr/>
          <a:lstStyle/>
          <a:p>
            <a:r>
              <a:rPr lang="en-US" dirty="0"/>
              <a:t>Question:</a:t>
            </a:r>
          </a:p>
        </p:txBody>
      </p:sp>
      <p:grpSp>
        <p:nvGrpSpPr>
          <p:cNvPr id="89" name="Group 88">
            <a:extLst>
              <a:ext uri="{FF2B5EF4-FFF2-40B4-BE49-F238E27FC236}">
                <a16:creationId xmlns:a16="http://schemas.microsoft.com/office/drawing/2014/main" id="{1EFFD337-8B3F-2C43-9BEC-DE999134C791}"/>
              </a:ext>
            </a:extLst>
          </p:cNvPr>
          <p:cNvGrpSpPr/>
          <p:nvPr/>
        </p:nvGrpSpPr>
        <p:grpSpPr>
          <a:xfrm>
            <a:off x="5695210" y="4704897"/>
            <a:ext cx="4092424" cy="1470331"/>
            <a:chOff x="5695210" y="4704897"/>
            <a:chExt cx="4092424" cy="1470331"/>
          </a:xfrm>
        </p:grpSpPr>
        <p:pic>
          <p:nvPicPr>
            <p:cNvPr id="14" name="Graphic 13">
              <a:extLst>
                <a:ext uri="{FF2B5EF4-FFF2-40B4-BE49-F238E27FC236}">
                  <a16:creationId xmlns:a16="http://schemas.microsoft.com/office/drawing/2014/main" id="{A8777793-B669-AA4E-BCEA-BAD61F869C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95210" y="4704897"/>
              <a:ext cx="4092424" cy="1470331"/>
            </a:xfrm>
            <a:prstGeom prst="rect">
              <a:avLst/>
            </a:prstGeom>
          </p:spPr>
        </p:pic>
        <p:grpSp>
          <p:nvGrpSpPr>
            <p:cNvPr id="80" name="Group 79">
              <a:extLst>
                <a:ext uri="{FF2B5EF4-FFF2-40B4-BE49-F238E27FC236}">
                  <a16:creationId xmlns:a16="http://schemas.microsoft.com/office/drawing/2014/main" id="{9602758E-43F2-4F4A-AA97-91DC91FDD0C3}"/>
                </a:ext>
              </a:extLst>
            </p:cNvPr>
            <p:cNvGrpSpPr/>
            <p:nvPr/>
          </p:nvGrpSpPr>
          <p:grpSpPr>
            <a:xfrm>
              <a:off x="6392475" y="4833948"/>
              <a:ext cx="2407082" cy="1097649"/>
              <a:chOff x="1310863" y="4389134"/>
              <a:chExt cx="2656770" cy="1211509"/>
            </a:xfrm>
          </p:grpSpPr>
          <p:pic>
            <p:nvPicPr>
              <p:cNvPr id="22" name="Picture 21">
                <a:extLst>
                  <a:ext uri="{FF2B5EF4-FFF2-40B4-BE49-F238E27FC236}">
                    <a16:creationId xmlns:a16="http://schemas.microsoft.com/office/drawing/2014/main" id="{59D150A6-F8BC-884A-BD8F-0307435F1888}"/>
                  </a:ext>
                </a:extLst>
              </p:cNvPr>
              <p:cNvPicPr>
                <a:picLocks noChangeAspect="1"/>
              </p:cNvPicPr>
              <p:nvPr/>
            </p:nvPicPr>
            <p:blipFill>
              <a:blip r:embed="rId4"/>
              <a:stretch>
                <a:fillRect/>
              </a:stretch>
            </p:blipFill>
            <p:spPr>
              <a:xfrm>
                <a:off x="3276655" y="4872539"/>
                <a:ext cx="200245" cy="200245"/>
              </a:xfrm>
              <a:prstGeom prst="rect">
                <a:avLst/>
              </a:prstGeom>
            </p:spPr>
          </p:pic>
          <p:pic>
            <p:nvPicPr>
              <p:cNvPr id="24" name="Picture 23">
                <a:extLst>
                  <a:ext uri="{FF2B5EF4-FFF2-40B4-BE49-F238E27FC236}">
                    <a16:creationId xmlns:a16="http://schemas.microsoft.com/office/drawing/2014/main" id="{0976ECA1-5C94-824D-90B6-A91DA50EE726}"/>
                  </a:ext>
                </a:extLst>
              </p:cNvPr>
              <p:cNvPicPr>
                <a:picLocks noChangeAspect="1"/>
              </p:cNvPicPr>
              <p:nvPr/>
            </p:nvPicPr>
            <p:blipFill>
              <a:blip r:embed="rId5"/>
              <a:stretch>
                <a:fillRect/>
              </a:stretch>
            </p:blipFill>
            <p:spPr>
              <a:xfrm>
                <a:off x="1310863" y="4668971"/>
                <a:ext cx="200245" cy="200245"/>
              </a:xfrm>
              <a:prstGeom prst="rect">
                <a:avLst/>
              </a:prstGeom>
            </p:spPr>
          </p:pic>
          <p:pic>
            <p:nvPicPr>
              <p:cNvPr id="26" name="Picture 25">
                <a:extLst>
                  <a:ext uri="{FF2B5EF4-FFF2-40B4-BE49-F238E27FC236}">
                    <a16:creationId xmlns:a16="http://schemas.microsoft.com/office/drawing/2014/main" id="{D576DD70-CC67-2F49-8B58-CE23C04F5773}"/>
                  </a:ext>
                </a:extLst>
              </p:cNvPr>
              <p:cNvPicPr>
                <a:picLocks noChangeAspect="1"/>
              </p:cNvPicPr>
              <p:nvPr/>
            </p:nvPicPr>
            <p:blipFill>
              <a:blip r:embed="rId6"/>
              <a:stretch>
                <a:fillRect/>
              </a:stretch>
            </p:blipFill>
            <p:spPr>
              <a:xfrm>
                <a:off x="2013511" y="4779578"/>
                <a:ext cx="200245" cy="200245"/>
              </a:xfrm>
              <a:prstGeom prst="rect">
                <a:avLst/>
              </a:prstGeom>
            </p:spPr>
          </p:pic>
          <p:pic>
            <p:nvPicPr>
              <p:cNvPr id="28" name="Picture 27">
                <a:extLst>
                  <a:ext uri="{FF2B5EF4-FFF2-40B4-BE49-F238E27FC236}">
                    <a16:creationId xmlns:a16="http://schemas.microsoft.com/office/drawing/2014/main" id="{EA5B2AA3-1EFE-5A43-B179-E1A0F938A87B}"/>
                  </a:ext>
                </a:extLst>
              </p:cNvPr>
              <p:cNvPicPr>
                <a:picLocks noChangeAspect="1"/>
              </p:cNvPicPr>
              <p:nvPr/>
            </p:nvPicPr>
            <p:blipFill>
              <a:blip r:embed="rId7"/>
              <a:stretch>
                <a:fillRect/>
              </a:stretch>
            </p:blipFill>
            <p:spPr>
              <a:xfrm>
                <a:off x="1611150" y="5008460"/>
                <a:ext cx="200245" cy="200245"/>
              </a:xfrm>
              <a:prstGeom prst="rect">
                <a:avLst/>
              </a:prstGeom>
            </p:spPr>
          </p:pic>
          <p:pic>
            <p:nvPicPr>
              <p:cNvPr id="30" name="Picture 29">
                <a:extLst>
                  <a:ext uri="{FF2B5EF4-FFF2-40B4-BE49-F238E27FC236}">
                    <a16:creationId xmlns:a16="http://schemas.microsoft.com/office/drawing/2014/main" id="{8D6ECE80-287F-9240-8775-EB2E830FBB1E}"/>
                  </a:ext>
                </a:extLst>
              </p:cNvPr>
              <p:cNvPicPr>
                <a:picLocks noChangeAspect="1"/>
              </p:cNvPicPr>
              <p:nvPr/>
            </p:nvPicPr>
            <p:blipFill>
              <a:blip r:embed="rId8"/>
              <a:stretch>
                <a:fillRect/>
              </a:stretch>
            </p:blipFill>
            <p:spPr>
              <a:xfrm>
                <a:off x="2850060" y="4458604"/>
                <a:ext cx="200245" cy="200245"/>
              </a:xfrm>
              <a:prstGeom prst="rect">
                <a:avLst/>
              </a:prstGeom>
            </p:spPr>
          </p:pic>
          <p:pic>
            <p:nvPicPr>
              <p:cNvPr id="32" name="Picture 31">
                <a:extLst>
                  <a:ext uri="{FF2B5EF4-FFF2-40B4-BE49-F238E27FC236}">
                    <a16:creationId xmlns:a16="http://schemas.microsoft.com/office/drawing/2014/main" id="{7125C802-8924-F242-B7A7-88442B3B93C9}"/>
                  </a:ext>
                </a:extLst>
              </p:cNvPr>
              <p:cNvPicPr>
                <a:picLocks noChangeAspect="1"/>
              </p:cNvPicPr>
              <p:nvPr/>
            </p:nvPicPr>
            <p:blipFill>
              <a:blip r:embed="rId9"/>
              <a:stretch>
                <a:fillRect/>
              </a:stretch>
            </p:blipFill>
            <p:spPr>
              <a:xfrm>
                <a:off x="3767388" y="4668972"/>
                <a:ext cx="200245" cy="200245"/>
              </a:xfrm>
              <a:prstGeom prst="rect">
                <a:avLst/>
              </a:prstGeom>
            </p:spPr>
          </p:pic>
          <p:pic>
            <p:nvPicPr>
              <p:cNvPr id="34" name="Picture 33">
                <a:extLst>
                  <a:ext uri="{FF2B5EF4-FFF2-40B4-BE49-F238E27FC236}">
                    <a16:creationId xmlns:a16="http://schemas.microsoft.com/office/drawing/2014/main" id="{1E8BCF51-C04B-BF4D-B43E-BC71D5738B1F}"/>
                  </a:ext>
                </a:extLst>
              </p:cNvPr>
              <p:cNvPicPr>
                <a:picLocks noChangeAspect="1"/>
              </p:cNvPicPr>
              <p:nvPr/>
            </p:nvPicPr>
            <p:blipFill>
              <a:blip r:embed="rId10"/>
              <a:stretch>
                <a:fillRect/>
              </a:stretch>
            </p:blipFill>
            <p:spPr>
              <a:xfrm>
                <a:off x="2648292" y="5400398"/>
                <a:ext cx="200245" cy="200245"/>
              </a:xfrm>
              <a:prstGeom prst="rect">
                <a:avLst/>
              </a:prstGeom>
            </p:spPr>
          </p:pic>
          <p:pic>
            <p:nvPicPr>
              <p:cNvPr id="36" name="Picture 35">
                <a:extLst>
                  <a:ext uri="{FF2B5EF4-FFF2-40B4-BE49-F238E27FC236}">
                    <a16:creationId xmlns:a16="http://schemas.microsoft.com/office/drawing/2014/main" id="{12EDB345-B200-5244-A6DF-666A96F69BFC}"/>
                  </a:ext>
                </a:extLst>
              </p:cNvPr>
              <p:cNvPicPr>
                <a:picLocks noChangeAspect="1"/>
              </p:cNvPicPr>
              <p:nvPr/>
            </p:nvPicPr>
            <p:blipFill>
              <a:blip r:embed="rId11"/>
              <a:stretch>
                <a:fillRect/>
              </a:stretch>
            </p:blipFill>
            <p:spPr>
              <a:xfrm>
                <a:off x="3713912" y="5108583"/>
                <a:ext cx="200245" cy="200245"/>
              </a:xfrm>
              <a:prstGeom prst="rect">
                <a:avLst/>
              </a:prstGeom>
            </p:spPr>
          </p:pic>
          <p:pic>
            <p:nvPicPr>
              <p:cNvPr id="38" name="Picture 37">
                <a:extLst>
                  <a:ext uri="{FF2B5EF4-FFF2-40B4-BE49-F238E27FC236}">
                    <a16:creationId xmlns:a16="http://schemas.microsoft.com/office/drawing/2014/main" id="{E4730FB8-517C-FF49-95C2-364722885223}"/>
                  </a:ext>
                </a:extLst>
              </p:cNvPr>
              <p:cNvPicPr>
                <a:picLocks noChangeAspect="1"/>
              </p:cNvPicPr>
              <p:nvPr/>
            </p:nvPicPr>
            <p:blipFill>
              <a:blip r:embed="rId12"/>
              <a:stretch>
                <a:fillRect/>
              </a:stretch>
            </p:blipFill>
            <p:spPr>
              <a:xfrm>
                <a:off x="2234604" y="4389134"/>
                <a:ext cx="200245" cy="200245"/>
              </a:xfrm>
              <a:prstGeom prst="rect">
                <a:avLst/>
              </a:prstGeom>
            </p:spPr>
          </p:pic>
          <p:pic>
            <p:nvPicPr>
              <p:cNvPr id="40" name="Picture 39">
                <a:extLst>
                  <a:ext uri="{FF2B5EF4-FFF2-40B4-BE49-F238E27FC236}">
                    <a16:creationId xmlns:a16="http://schemas.microsoft.com/office/drawing/2014/main" id="{2899F335-A82B-6845-8BD9-BA85A55EDD7A}"/>
                  </a:ext>
                </a:extLst>
              </p:cNvPr>
              <p:cNvPicPr>
                <a:picLocks noChangeAspect="1"/>
              </p:cNvPicPr>
              <p:nvPr/>
            </p:nvPicPr>
            <p:blipFill>
              <a:blip r:embed="rId13"/>
              <a:stretch>
                <a:fillRect/>
              </a:stretch>
            </p:blipFill>
            <p:spPr>
              <a:xfrm>
                <a:off x="2628065" y="4895430"/>
                <a:ext cx="200245" cy="200245"/>
              </a:xfrm>
              <a:prstGeom prst="rect">
                <a:avLst/>
              </a:prstGeom>
            </p:spPr>
          </p:pic>
        </p:grpSp>
      </p:grpSp>
      <p:pic>
        <p:nvPicPr>
          <p:cNvPr id="42" name="Picture 41" descr="A close up of a map&#10;&#10;Description automatically generated">
            <a:extLst>
              <a:ext uri="{FF2B5EF4-FFF2-40B4-BE49-F238E27FC236}">
                <a16:creationId xmlns:a16="http://schemas.microsoft.com/office/drawing/2014/main" id="{B923BC7A-324A-EE40-8FE5-6979367C586D}"/>
              </a:ext>
            </a:extLst>
          </p:cNvPr>
          <p:cNvPicPr>
            <a:picLocks noChangeAspect="1"/>
          </p:cNvPicPr>
          <p:nvPr/>
        </p:nvPicPr>
        <p:blipFill>
          <a:blip r:embed="rId14"/>
          <a:stretch>
            <a:fillRect/>
          </a:stretch>
        </p:blipFill>
        <p:spPr>
          <a:xfrm>
            <a:off x="6720328" y="481045"/>
            <a:ext cx="3992880" cy="2963288"/>
          </a:xfrm>
          <a:prstGeom prst="rect">
            <a:avLst/>
          </a:prstGeom>
        </p:spPr>
      </p:pic>
      <p:grpSp>
        <p:nvGrpSpPr>
          <p:cNvPr id="78" name="Group 77">
            <a:extLst>
              <a:ext uri="{FF2B5EF4-FFF2-40B4-BE49-F238E27FC236}">
                <a16:creationId xmlns:a16="http://schemas.microsoft.com/office/drawing/2014/main" id="{4877056D-C5B9-F844-96BD-149D5212D398}"/>
              </a:ext>
            </a:extLst>
          </p:cNvPr>
          <p:cNvGrpSpPr/>
          <p:nvPr/>
        </p:nvGrpSpPr>
        <p:grpSpPr>
          <a:xfrm>
            <a:off x="10631046" y="4579291"/>
            <a:ext cx="1472453" cy="1270704"/>
            <a:chOff x="5830476" y="4244685"/>
            <a:chExt cx="1911303" cy="1649424"/>
          </a:xfrm>
        </p:grpSpPr>
        <p:pic>
          <p:nvPicPr>
            <p:cNvPr id="49" name="Picture 48">
              <a:extLst>
                <a:ext uri="{FF2B5EF4-FFF2-40B4-BE49-F238E27FC236}">
                  <a16:creationId xmlns:a16="http://schemas.microsoft.com/office/drawing/2014/main" id="{7ACC92FE-3D63-5E4C-899E-7B9901A66FE8}"/>
                </a:ext>
              </a:extLst>
            </p:cNvPr>
            <p:cNvPicPr>
              <a:picLocks noChangeAspect="1"/>
            </p:cNvPicPr>
            <p:nvPr/>
          </p:nvPicPr>
          <p:blipFill>
            <a:blip r:embed="rId15"/>
            <a:stretch>
              <a:fillRect/>
            </a:stretch>
          </p:blipFill>
          <p:spPr>
            <a:xfrm>
              <a:off x="6121219" y="4244685"/>
              <a:ext cx="1329819" cy="1329819"/>
            </a:xfrm>
            <a:prstGeom prst="rect">
              <a:avLst/>
            </a:prstGeom>
          </p:spPr>
        </p:pic>
        <p:sp>
          <p:nvSpPr>
            <p:cNvPr id="77" name="TextBox 76">
              <a:extLst>
                <a:ext uri="{FF2B5EF4-FFF2-40B4-BE49-F238E27FC236}">
                  <a16:creationId xmlns:a16="http://schemas.microsoft.com/office/drawing/2014/main" id="{7639CC84-A9CB-314A-88B5-B1DFE4747863}"/>
                </a:ext>
              </a:extLst>
            </p:cNvPr>
            <p:cNvSpPr txBox="1"/>
            <p:nvPr/>
          </p:nvSpPr>
          <p:spPr>
            <a:xfrm>
              <a:off x="5830476" y="5574504"/>
              <a:ext cx="1911303" cy="319605"/>
            </a:xfrm>
            <a:prstGeom prst="rect">
              <a:avLst/>
            </a:prstGeom>
            <a:noFill/>
          </p:spPr>
          <p:txBody>
            <a:bodyPr wrap="square" rtlCol="0">
              <a:spAutoFit/>
            </a:bodyPr>
            <a:lstStyle/>
            <a:p>
              <a:pPr algn="ctr"/>
              <a:r>
                <a:rPr lang="en-US" sz="1000" dirty="0">
                  <a:latin typeface="Calibri" panose="020F0502020204030204" pitchFamily="34" charset="0"/>
                  <a:cs typeface="Calibri" panose="020F0502020204030204" pitchFamily="34" charset="0"/>
                </a:rPr>
                <a:t>(simple Interpolation)</a:t>
              </a:r>
            </a:p>
          </p:txBody>
        </p:sp>
      </p:grpSp>
      <p:grpSp>
        <p:nvGrpSpPr>
          <p:cNvPr id="84" name="Group 83">
            <a:extLst>
              <a:ext uri="{FF2B5EF4-FFF2-40B4-BE49-F238E27FC236}">
                <a16:creationId xmlns:a16="http://schemas.microsoft.com/office/drawing/2014/main" id="{1CA4C8EF-87B3-C74F-8D34-F45CEFD248FB}"/>
              </a:ext>
            </a:extLst>
          </p:cNvPr>
          <p:cNvGrpSpPr/>
          <p:nvPr/>
        </p:nvGrpSpPr>
        <p:grpSpPr>
          <a:xfrm>
            <a:off x="8703120" y="3967156"/>
            <a:ext cx="2010088" cy="2314441"/>
            <a:chOff x="7698491" y="3415167"/>
            <a:chExt cx="2218596" cy="2554519"/>
          </a:xfrm>
        </p:grpSpPr>
        <p:grpSp>
          <p:nvGrpSpPr>
            <p:cNvPr id="82" name="Group 81">
              <a:extLst>
                <a:ext uri="{FF2B5EF4-FFF2-40B4-BE49-F238E27FC236}">
                  <a16:creationId xmlns:a16="http://schemas.microsoft.com/office/drawing/2014/main" id="{DE62E937-5BA6-794D-ABAA-4CB4A34B0B6A}"/>
                </a:ext>
              </a:extLst>
            </p:cNvPr>
            <p:cNvGrpSpPr/>
            <p:nvPr/>
          </p:nvGrpSpPr>
          <p:grpSpPr>
            <a:xfrm>
              <a:off x="7698491" y="3415167"/>
              <a:ext cx="1974455" cy="2554519"/>
              <a:chOff x="7698491" y="3415167"/>
              <a:chExt cx="1974455" cy="2554519"/>
            </a:xfrm>
          </p:grpSpPr>
          <p:grpSp>
            <p:nvGrpSpPr>
              <p:cNvPr id="81" name="Group 80">
                <a:extLst>
                  <a:ext uri="{FF2B5EF4-FFF2-40B4-BE49-F238E27FC236}">
                    <a16:creationId xmlns:a16="http://schemas.microsoft.com/office/drawing/2014/main" id="{9CD4E3BC-D9E6-194E-87FC-2C1B64BB9E8F}"/>
                  </a:ext>
                </a:extLst>
              </p:cNvPr>
              <p:cNvGrpSpPr/>
              <p:nvPr/>
            </p:nvGrpSpPr>
            <p:grpSpPr>
              <a:xfrm>
                <a:off x="7698491" y="3415167"/>
                <a:ext cx="1974455" cy="2554519"/>
                <a:chOff x="7698491" y="3415167"/>
                <a:chExt cx="1974455" cy="2554519"/>
              </a:xfrm>
            </p:grpSpPr>
            <p:grpSp>
              <p:nvGrpSpPr>
                <p:cNvPr id="74" name="Group 73">
                  <a:extLst>
                    <a:ext uri="{FF2B5EF4-FFF2-40B4-BE49-F238E27FC236}">
                      <a16:creationId xmlns:a16="http://schemas.microsoft.com/office/drawing/2014/main" id="{964504BF-C1C0-FE44-9963-49A3213FEE70}"/>
                    </a:ext>
                  </a:extLst>
                </p:cNvPr>
                <p:cNvGrpSpPr/>
                <p:nvPr/>
              </p:nvGrpSpPr>
              <p:grpSpPr>
                <a:xfrm>
                  <a:off x="7750569" y="3415167"/>
                  <a:ext cx="1917500" cy="1448489"/>
                  <a:chOff x="3861235" y="3397204"/>
                  <a:chExt cx="1917500" cy="1448489"/>
                </a:xfrm>
              </p:grpSpPr>
              <p:pic>
                <p:nvPicPr>
                  <p:cNvPr id="45" name="Picture 44">
                    <a:extLst>
                      <a:ext uri="{FF2B5EF4-FFF2-40B4-BE49-F238E27FC236}">
                        <a16:creationId xmlns:a16="http://schemas.microsoft.com/office/drawing/2014/main" id="{4923AD9C-A18E-4D44-94C0-D7ECBFE1808A}"/>
                      </a:ext>
                    </a:extLst>
                  </p:cNvPr>
                  <p:cNvPicPr>
                    <a:picLocks noChangeAspect="1"/>
                  </p:cNvPicPr>
                  <p:nvPr/>
                </p:nvPicPr>
                <p:blipFill>
                  <a:blip r:embed="rId9"/>
                  <a:stretch>
                    <a:fillRect/>
                  </a:stretch>
                </p:blipFill>
                <p:spPr>
                  <a:xfrm>
                    <a:off x="5163279" y="3397204"/>
                    <a:ext cx="615456" cy="615456"/>
                  </a:xfrm>
                  <a:prstGeom prst="rect">
                    <a:avLst/>
                  </a:prstGeom>
                </p:spPr>
              </p:pic>
              <p:cxnSp>
                <p:nvCxnSpPr>
                  <p:cNvPr id="53" name="Straight Connector 52">
                    <a:extLst>
                      <a:ext uri="{FF2B5EF4-FFF2-40B4-BE49-F238E27FC236}">
                        <a16:creationId xmlns:a16="http://schemas.microsoft.com/office/drawing/2014/main" id="{1F62E43B-3B16-4B44-B6CC-910B4D0C3585}"/>
                      </a:ext>
                    </a:extLst>
                  </p:cNvPr>
                  <p:cNvCxnSpPr>
                    <a:cxnSpLocks/>
                  </p:cNvCxnSpPr>
                  <p:nvPr/>
                </p:nvCxnSpPr>
                <p:spPr>
                  <a:xfrm flipV="1">
                    <a:off x="3878948" y="3413161"/>
                    <a:ext cx="1282017" cy="1262029"/>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23107AE-0A1E-474E-8130-A8501D6744C4}"/>
                      </a:ext>
                    </a:extLst>
                  </p:cNvPr>
                  <p:cNvCxnSpPr>
                    <a:cxnSpLocks/>
                  </p:cNvCxnSpPr>
                  <p:nvPr/>
                </p:nvCxnSpPr>
                <p:spPr>
                  <a:xfrm flipV="1">
                    <a:off x="3861235" y="3990474"/>
                    <a:ext cx="1912620" cy="855219"/>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D925B643-A088-2D44-B8E8-947F9709A6E4}"/>
                    </a:ext>
                  </a:extLst>
                </p:cNvPr>
                <p:cNvGrpSpPr/>
                <p:nvPr/>
              </p:nvGrpSpPr>
              <p:grpSpPr>
                <a:xfrm>
                  <a:off x="7698491" y="5091597"/>
                  <a:ext cx="1974455" cy="878089"/>
                  <a:chOff x="3809157" y="5073634"/>
                  <a:chExt cx="1974455" cy="878089"/>
                </a:xfrm>
              </p:grpSpPr>
              <p:pic>
                <p:nvPicPr>
                  <p:cNvPr id="47" name="Picture 46">
                    <a:extLst>
                      <a:ext uri="{FF2B5EF4-FFF2-40B4-BE49-F238E27FC236}">
                        <a16:creationId xmlns:a16="http://schemas.microsoft.com/office/drawing/2014/main" id="{3F8A7E65-CB07-CC46-8D28-99F10F3A80F7}"/>
                      </a:ext>
                    </a:extLst>
                  </p:cNvPr>
                  <p:cNvPicPr>
                    <a:picLocks noChangeAspect="1"/>
                  </p:cNvPicPr>
                  <p:nvPr/>
                </p:nvPicPr>
                <p:blipFill>
                  <a:blip r:embed="rId11"/>
                  <a:stretch>
                    <a:fillRect/>
                  </a:stretch>
                </p:blipFill>
                <p:spPr>
                  <a:xfrm>
                    <a:off x="5168156" y="5336267"/>
                    <a:ext cx="615456" cy="615456"/>
                  </a:xfrm>
                  <a:prstGeom prst="rect">
                    <a:avLst/>
                  </a:prstGeom>
                </p:spPr>
              </p:pic>
              <p:cxnSp>
                <p:nvCxnSpPr>
                  <p:cNvPr id="58" name="Straight Connector 57">
                    <a:extLst>
                      <a:ext uri="{FF2B5EF4-FFF2-40B4-BE49-F238E27FC236}">
                        <a16:creationId xmlns:a16="http://schemas.microsoft.com/office/drawing/2014/main" id="{F62CE3EF-28D5-D349-A67F-EFAEA05A935B}"/>
                      </a:ext>
                    </a:extLst>
                  </p:cNvPr>
                  <p:cNvCxnSpPr>
                    <a:cxnSpLocks/>
                  </p:cNvCxnSpPr>
                  <p:nvPr/>
                </p:nvCxnSpPr>
                <p:spPr>
                  <a:xfrm>
                    <a:off x="3809157" y="5073634"/>
                    <a:ext cx="1957041" cy="25727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996C999-3651-7D47-BE48-D865B6530498}"/>
                      </a:ext>
                    </a:extLst>
                  </p:cNvPr>
                  <p:cNvCxnSpPr>
                    <a:cxnSpLocks/>
                  </p:cNvCxnSpPr>
                  <p:nvPr/>
                </p:nvCxnSpPr>
                <p:spPr>
                  <a:xfrm>
                    <a:off x="3814034" y="5304958"/>
                    <a:ext cx="1346931" cy="64676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pSp>
          </p:grpSp>
          <p:pic>
            <p:nvPicPr>
              <p:cNvPr id="73" name="Picture 72">
                <a:extLst>
                  <a:ext uri="{FF2B5EF4-FFF2-40B4-BE49-F238E27FC236}">
                    <a16:creationId xmlns:a16="http://schemas.microsoft.com/office/drawing/2014/main" id="{6298C8CE-0CDC-D24F-A5B8-FAA06636A648}"/>
                  </a:ext>
                </a:extLst>
              </p:cNvPr>
              <p:cNvPicPr>
                <a:picLocks noChangeAspect="1"/>
              </p:cNvPicPr>
              <p:nvPr/>
            </p:nvPicPr>
            <p:blipFill>
              <a:blip r:embed="rId16"/>
              <a:stretch>
                <a:fillRect/>
              </a:stretch>
            </p:blipFill>
            <p:spPr>
              <a:xfrm>
                <a:off x="9256483" y="4372416"/>
                <a:ext cx="174284" cy="336118"/>
              </a:xfrm>
              <a:prstGeom prst="rect">
                <a:avLst/>
              </a:prstGeom>
            </p:spPr>
          </p:pic>
        </p:grpSp>
        <p:sp>
          <p:nvSpPr>
            <p:cNvPr id="83" name="TextBox 82">
              <a:extLst>
                <a:ext uri="{FF2B5EF4-FFF2-40B4-BE49-F238E27FC236}">
                  <a16:creationId xmlns:a16="http://schemas.microsoft.com/office/drawing/2014/main" id="{110B3815-2949-C143-AC45-935A06B72D6A}"/>
                </a:ext>
              </a:extLst>
            </p:cNvPr>
            <p:cNvSpPr txBox="1"/>
            <p:nvPr/>
          </p:nvSpPr>
          <p:spPr>
            <a:xfrm>
              <a:off x="8803592" y="4739888"/>
              <a:ext cx="1113495" cy="305732"/>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Interpolation</a:t>
              </a:r>
            </a:p>
          </p:txBody>
        </p:sp>
      </p:grpSp>
    </p:spTree>
    <p:extLst>
      <p:ext uri="{BB962C8B-B14F-4D97-AF65-F5344CB8AC3E}">
        <p14:creationId xmlns:p14="http://schemas.microsoft.com/office/powerpoint/2010/main" val="100315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500"/>
                                        <p:tgtEl>
                                          <p:spTgt spid="89"/>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wipe(left)">
                                      <p:cBhvr>
                                        <p:cTn id="23" dur="500"/>
                                        <p:tgtEl>
                                          <p:spTgt spid="8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53F0CA-2110-1845-BF33-B23B74620882}"/>
              </a:ext>
            </a:extLst>
          </p:cNvPr>
          <p:cNvSpPr>
            <a:spLocks noGrp="1"/>
          </p:cNvSpPr>
          <p:nvPr>
            <p:ph type="title"/>
          </p:nvPr>
        </p:nvSpPr>
        <p:spPr/>
        <p:txBody>
          <a:bodyPr/>
          <a:lstStyle/>
          <a:p>
            <a:r>
              <a:rPr lang="en-US" dirty="0"/>
              <a:t>Image-to-Image Applications</a:t>
            </a:r>
          </a:p>
        </p:txBody>
      </p:sp>
      <p:sp>
        <p:nvSpPr>
          <p:cNvPr id="5" name="Text Placeholder 4">
            <a:extLst>
              <a:ext uri="{FF2B5EF4-FFF2-40B4-BE49-F238E27FC236}">
                <a16:creationId xmlns:a16="http://schemas.microsoft.com/office/drawing/2014/main" id="{CF0B5F77-583C-DB4E-BE29-D7DBA3E8EB70}"/>
              </a:ext>
            </a:extLst>
          </p:cNvPr>
          <p:cNvSpPr>
            <a:spLocks noGrp="1"/>
          </p:cNvSpPr>
          <p:nvPr>
            <p:ph type="body" idx="1"/>
          </p:nvPr>
        </p:nvSpPr>
        <p:spPr/>
        <p:txBody>
          <a:bodyPr/>
          <a:lstStyle/>
          <a:p>
            <a:r>
              <a:rPr lang="en-US" dirty="0"/>
              <a:t>Abe Davis, with slides from </a:t>
            </a:r>
            <a:r>
              <a:rPr lang="en-US" dirty="0" err="1"/>
              <a:t>Jin</a:t>
            </a:r>
            <a:r>
              <a:rPr lang="en-US" dirty="0"/>
              <a:t> Sun, Phillip Isola, and Richard Zhang</a:t>
            </a:r>
          </a:p>
        </p:txBody>
      </p:sp>
    </p:spTree>
    <p:extLst>
      <p:ext uri="{BB962C8B-B14F-4D97-AF65-F5344CB8AC3E}">
        <p14:creationId xmlns:p14="http://schemas.microsoft.com/office/powerpoint/2010/main" val="1199275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D9347CB-7106-C745-89FA-C1C8F09573CA}"/>
              </a:ext>
            </a:extLst>
          </p:cNvPr>
          <p:cNvGrpSpPr/>
          <p:nvPr/>
        </p:nvGrpSpPr>
        <p:grpSpPr>
          <a:xfrm>
            <a:off x="241227" y="1009373"/>
            <a:ext cx="5248611" cy="2946181"/>
            <a:chOff x="241227" y="940793"/>
            <a:chExt cx="5248611" cy="2946181"/>
          </a:xfrm>
        </p:grpSpPr>
        <p:sp>
          <p:nvSpPr>
            <p:cNvPr id="6" name="Rounded Rectangle 5">
              <a:extLst>
                <a:ext uri="{FF2B5EF4-FFF2-40B4-BE49-F238E27FC236}">
                  <a16:creationId xmlns:a16="http://schemas.microsoft.com/office/drawing/2014/main" id="{AAAA5C2E-F23F-5741-8273-04FE13F92A2F}"/>
                </a:ext>
              </a:extLst>
            </p:cNvPr>
            <p:cNvSpPr/>
            <p:nvPr/>
          </p:nvSpPr>
          <p:spPr>
            <a:xfrm>
              <a:off x="241227" y="940793"/>
              <a:ext cx="5248611" cy="2946181"/>
            </a:xfrm>
            <a:prstGeom prst="roundRect">
              <a:avLst>
                <a:gd name="adj" fmla="val 11551"/>
              </a:avLst>
            </a:prstGeom>
            <a:ln w="28575"/>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89" name="Shape 289"/>
            <p:cNvSpPr/>
            <p:nvPr/>
          </p:nvSpPr>
          <p:spPr>
            <a:xfrm>
              <a:off x="1891738" y="955862"/>
              <a:ext cx="2160849" cy="4568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b="1" u="sng" kern="0" dirty="0">
                  <a:solidFill>
                    <a:srgbClr val="000000"/>
                  </a:solidFill>
                  <a:latin typeface="Calibri" panose="020F0502020204030204" pitchFamily="34" charset="0"/>
                  <a:cs typeface="Calibri" panose="020F0502020204030204" pitchFamily="34" charset="0"/>
                  <a:sym typeface="Helvetica Light"/>
                </a:rPr>
                <a:t>Object labeling</a:t>
              </a:r>
              <a:r>
                <a:rPr lang="en-US" sz="2500" b="1" kern="0" dirty="0">
                  <a:solidFill>
                    <a:srgbClr val="000000"/>
                  </a:solidFill>
                  <a:latin typeface="Calibri" panose="020F0502020204030204" pitchFamily="34" charset="0"/>
                  <a:cs typeface="Calibri" panose="020F0502020204030204" pitchFamily="34" charset="0"/>
                  <a:sym typeface="Helvetica Light"/>
                </a:rPr>
                <a:t>:</a:t>
              </a:r>
              <a:endParaRPr sz="2500" b="1" kern="0" dirty="0">
                <a:solidFill>
                  <a:srgbClr val="000000"/>
                </a:solidFill>
                <a:latin typeface="Calibri" panose="020F0502020204030204" pitchFamily="34" charset="0"/>
                <a:cs typeface="Calibri" panose="020F0502020204030204" pitchFamily="34" charset="0"/>
                <a:sym typeface="Helvetica Light"/>
              </a:endParaRPr>
            </a:p>
          </p:txBody>
        </p:sp>
        <p:grpSp>
          <p:nvGrpSpPr>
            <p:cNvPr id="7" name="Group 6">
              <a:extLst>
                <a:ext uri="{FF2B5EF4-FFF2-40B4-BE49-F238E27FC236}">
                  <a16:creationId xmlns:a16="http://schemas.microsoft.com/office/drawing/2014/main" id="{6D47B756-7521-E04B-9BB5-AD9CC743C7A1}"/>
                </a:ext>
              </a:extLst>
            </p:cNvPr>
            <p:cNvGrpSpPr/>
            <p:nvPr/>
          </p:nvGrpSpPr>
          <p:grpSpPr>
            <a:xfrm>
              <a:off x="1323215" y="1560736"/>
              <a:ext cx="3297894" cy="1877493"/>
              <a:chOff x="1291483" y="1635933"/>
              <a:chExt cx="3297894" cy="1877493"/>
            </a:xfrm>
          </p:grpSpPr>
          <p:pic>
            <p:nvPicPr>
              <p:cNvPr id="290" name="pasted-image.png"/>
              <p:cNvPicPr>
                <a:picLocks noChangeAspect="1"/>
              </p:cNvPicPr>
              <p:nvPr/>
            </p:nvPicPr>
            <p:blipFill>
              <a:blip r:embed="rId3"/>
              <a:stretch>
                <a:fillRect/>
              </a:stretch>
            </p:blipFill>
            <p:spPr>
              <a:xfrm>
                <a:off x="1291483" y="1645162"/>
                <a:ext cx="1430511" cy="1859035"/>
              </a:xfrm>
              <a:prstGeom prst="rect">
                <a:avLst/>
              </a:prstGeom>
              <a:ln w="12700" cap="flat">
                <a:noFill/>
                <a:miter lim="400000"/>
              </a:ln>
              <a:effectLst/>
            </p:spPr>
          </p:pic>
          <p:pic>
            <p:nvPicPr>
              <p:cNvPr id="291" name="pasted-image.png"/>
              <p:cNvPicPr>
                <a:picLocks noChangeAspect="1"/>
              </p:cNvPicPr>
              <p:nvPr/>
            </p:nvPicPr>
            <p:blipFill>
              <a:blip r:embed="rId4"/>
              <a:stretch>
                <a:fillRect/>
              </a:stretch>
            </p:blipFill>
            <p:spPr>
              <a:xfrm>
                <a:off x="3151026" y="1635933"/>
                <a:ext cx="1438351" cy="1877493"/>
              </a:xfrm>
              <a:prstGeom prst="rect">
                <a:avLst/>
              </a:prstGeom>
              <a:ln w="12700" cap="flat">
                <a:noFill/>
                <a:miter lim="400000"/>
              </a:ln>
              <a:effectLst/>
            </p:spPr>
          </p:pic>
          <p:sp>
            <p:nvSpPr>
              <p:cNvPr id="292" name="Shape 292"/>
              <p:cNvSpPr/>
              <p:nvPr/>
            </p:nvSpPr>
            <p:spPr>
              <a:xfrm flipV="1">
                <a:off x="2746068" y="2574679"/>
                <a:ext cx="380884" cy="0"/>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grpSp>
        <p:sp>
          <p:nvSpPr>
            <p:cNvPr id="293" name="Shape 293"/>
            <p:cNvSpPr/>
            <p:nvPr/>
          </p:nvSpPr>
          <p:spPr>
            <a:xfrm>
              <a:off x="2091312" y="3536322"/>
              <a:ext cx="1761701" cy="2875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000"/>
              </a:lvl1pPr>
            </a:lstStyle>
            <a:p>
              <a:pPr algn="ctr" defTabSz="410766" hangingPunct="0"/>
              <a:r>
                <a:rPr sz="1400" kern="0" dirty="0">
                  <a:solidFill>
                    <a:srgbClr val="000000"/>
                  </a:solidFill>
                  <a:latin typeface="Helvetica Light"/>
                  <a:sym typeface="Helvetica Light"/>
                </a:rPr>
                <a:t>[Long et al. 2015, …]</a:t>
              </a:r>
            </a:p>
          </p:txBody>
        </p:sp>
      </p:grpSp>
      <p:grpSp>
        <p:nvGrpSpPr>
          <p:cNvPr id="10" name="Group 9">
            <a:extLst>
              <a:ext uri="{FF2B5EF4-FFF2-40B4-BE49-F238E27FC236}">
                <a16:creationId xmlns:a16="http://schemas.microsoft.com/office/drawing/2014/main" id="{B8EA5B04-1D51-2F4E-9BE2-1EFE10B32A00}"/>
              </a:ext>
            </a:extLst>
          </p:cNvPr>
          <p:cNvGrpSpPr/>
          <p:nvPr/>
        </p:nvGrpSpPr>
        <p:grpSpPr>
          <a:xfrm>
            <a:off x="5716350" y="1005878"/>
            <a:ext cx="6234423" cy="2949676"/>
            <a:chOff x="5716350" y="937298"/>
            <a:chExt cx="6234423" cy="2949676"/>
          </a:xfrm>
        </p:grpSpPr>
        <p:sp>
          <p:nvSpPr>
            <p:cNvPr id="37" name="Rounded Rectangle 36">
              <a:extLst>
                <a:ext uri="{FF2B5EF4-FFF2-40B4-BE49-F238E27FC236}">
                  <a16:creationId xmlns:a16="http://schemas.microsoft.com/office/drawing/2014/main" id="{863A5FD2-5B49-0146-9517-A79136838769}"/>
                </a:ext>
              </a:extLst>
            </p:cNvPr>
            <p:cNvSpPr/>
            <p:nvPr/>
          </p:nvSpPr>
          <p:spPr>
            <a:xfrm>
              <a:off x="5716350" y="937298"/>
              <a:ext cx="6234423" cy="2949676"/>
            </a:xfrm>
            <a:prstGeom prst="roundRect">
              <a:avLst>
                <a:gd name="adj" fmla="val 11551"/>
              </a:avLst>
            </a:prstGeom>
            <a:ln w="28575"/>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95" name="Shape 295"/>
            <p:cNvSpPr/>
            <p:nvPr/>
          </p:nvSpPr>
          <p:spPr>
            <a:xfrm>
              <a:off x="7743519" y="986514"/>
              <a:ext cx="2180085" cy="4568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b="1" u="sng" kern="0" dirty="0">
                  <a:solidFill>
                    <a:srgbClr val="000000"/>
                  </a:solidFill>
                  <a:latin typeface="Calibri" panose="020F0502020204030204" pitchFamily="34" charset="0"/>
                  <a:cs typeface="Calibri" panose="020F0502020204030204" pitchFamily="34" charset="0"/>
                  <a:sym typeface="Helvetica Light"/>
                </a:rPr>
                <a:t>Edge Detection</a:t>
              </a:r>
              <a:r>
                <a:rPr lang="en-US" sz="2500" b="1" kern="0" dirty="0">
                  <a:solidFill>
                    <a:srgbClr val="000000"/>
                  </a:solidFill>
                  <a:latin typeface="Calibri" panose="020F0502020204030204" pitchFamily="34" charset="0"/>
                  <a:cs typeface="Calibri" panose="020F0502020204030204" pitchFamily="34" charset="0"/>
                  <a:sym typeface="Helvetica Light"/>
                </a:rPr>
                <a:t>:</a:t>
              </a:r>
              <a:endParaRPr sz="2500" b="1" kern="0" dirty="0">
                <a:solidFill>
                  <a:srgbClr val="000000"/>
                </a:solidFill>
                <a:latin typeface="Calibri" panose="020F0502020204030204" pitchFamily="34" charset="0"/>
                <a:cs typeface="Calibri" panose="020F0502020204030204" pitchFamily="34" charset="0"/>
                <a:sym typeface="Helvetica Light"/>
              </a:endParaRPr>
            </a:p>
          </p:txBody>
        </p:sp>
        <p:sp>
          <p:nvSpPr>
            <p:cNvPr id="297" name="Shape 297"/>
            <p:cNvSpPr/>
            <p:nvPr/>
          </p:nvSpPr>
          <p:spPr>
            <a:xfrm>
              <a:off x="8032059" y="3489557"/>
              <a:ext cx="1603004" cy="2875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000"/>
              </a:lvl1pPr>
            </a:lstStyle>
            <a:p>
              <a:pPr algn="ctr" defTabSz="410766" hangingPunct="0"/>
              <a:r>
                <a:rPr sz="1400" kern="0" dirty="0">
                  <a:solidFill>
                    <a:srgbClr val="000000"/>
                  </a:solidFill>
                  <a:latin typeface="Helvetica Light"/>
                  <a:sym typeface="Helvetica Light"/>
                </a:rPr>
                <a:t>[</a:t>
              </a:r>
              <a:r>
                <a:rPr sz="1400" kern="0" dirty="0" err="1">
                  <a:solidFill>
                    <a:srgbClr val="000000"/>
                  </a:solidFill>
                  <a:latin typeface="Helvetica Light"/>
                  <a:sym typeface="Helvetica Light"/>
                </a:rPr>
                <a:t>Xie</a:t>
              </a:r>
              <a:r>
                <a:rPr sz="1400" kern="0" dirty="0">
                  <a:solidFill>
                    <a:srgbClr val="000000"/>
                  </a:solidFill>
                  <a:latin typeface="Helvetica Light"/>
                  <a:sym typeface="Helvetica Light"/>
                </a:rPr>
                <a:t> et al. 2015, …]</a:t>
              </a:r>
            </a:p>
          </p:txBody>
        </p:sp>
        <p:grpSp>
          <p:nvGrpSpPr>
            <p:cNvPr id="9" name="Group 8">
              <a:extLst>
                <a:ext uri="{FF2B5EF4-FFF2-40B4-BE49-F238E27FC236}">
                  <a16:creationId xmlns:a16="http://schemas.microsoft.com/office/drawing/2014/main" id="{F36F2A20-B74F-E242-9912-928694C160F8}"/>
                </a:ext>
              </a:extLst>
            </p:cNvPr>
            <p:cNvGrpSpPr/>
            <p:nvPr/>
          </p:nvGrpSpPr>
          <p:grpSpPr>
            <a:xfrm>
              <a:off x="6207296" y="1601188"/>
              <a:ext cx="5252530" cy="1629866"/>
              <a:chOff x="6191573" y="1635680"/>
              <a:chExt cx="5252530" cy="1629866"/>
            </a:xfrm>
          </p:grpSpPr>
          <p:sp>
            <p:nvSpPr>
              <p:cNvPr id="296" name="Shape 296"/>
              <p:cNvSpPr/>
              <p:nvPr/>
            </p:nvSpPr>
            <p:spPr>
              <a:xfrm flipV="1">
                <a:off x="8653485" y="2450613"/>
                <a:ext cx="303121" cy="0"/>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pic>
            <p:nvPicPr>
              <p:cNvPr id="298" name="pasted-image.png"/>
              <p:cNvPicPr>
                <a:picLocks noChangeAspect="1"/>
              </p:cNvPicPr>
              <p:nvPr/>
            </p:nvPicPr>
            <p:blipFill>
              <a:blip r:embed="rId5"/>
              <a:stretch>
                <a:fillRect/>
              </a:stretch>
            </p:blipFill>
            <p:spPr>
              <a:xfrm>
                <a:off x="6191573" y="1635680"/>
                <a:ext cx="2432815" cy="1629866"/>
              </a:xfrm>
              <a:prstGeom prst="rect">
                <a:avLst/>
              </a:prstGeom>
              <a:ln w="12700" cap="flat">
                <a:noFill/>
                <a:miter lim="400000"/>
              </a:ln>
              <a:effectLst/>
            </p:spPr>
          </p:pic>
          <p:pic>
            <p:nvPicPr>
              <p:cNvPr id="299" name="pasted-image.png"/>
              <p:cNvPicPr>
                <a:picLocks noChangeAspect="1"/>
              </p:cNvPicPr>
              <p:nvPr/>
            </p:nvPicPr>
            <p:blipFill>
              <a:blip r:embed="rId6"/>
              <a:srcRect r="461"/>
              <a:stretch>
                <a:fillRect/>
              </a:stretch>
            </p:blipFill>
            <p:spPr>
              <a:xfrm>
                <a:off x="9040409" y="1647665"/>
                <a:ext cx="2403694" cy="1605897"/>
              </a:xfrm>
              <a:prstGeom prst="rect">
                <a:avLst/>
              </a:prstGeom>
              <a:ln w="38100" cap="flat">
                <a:solidFill>
                  <a:srgbClr val="000000"/>
                </a:solidFill>
                <a:prstDash val="solid"/>
                <a:miter lim="400000"/>
              </a:ln>
              <a:effectLst/>
            </p:spPr>
          </p:pic>
        </p:grpSp>
      </p:grpSp>
      <p:grpSp>
        <p:nvGrpSpPr>
          <p:cNvPr id="13" name="Group 12">
            <a:extLst>
              <a:ext uri="{FF2B5EF4-FFF2-40B4-BE49-F238E27FC236}">
                <a16:creationId xmlns:a16="http://schemas.microsoft.com/office/drawing/2014/main" id="{F150E456-694D-4043-B55B-7F82583A3BC6}"/>
              </a:ext>
            </a:extLst>
          </p:cNvPr>
          <p:cNvGrpSpPr/>
          <p:nvPr/>
        </p:nvGrpSpPr>
        <p:grpSpPr>
          <a:xfrm>
            <a:off x="5756605" y="4085492"/>
            <a:ext cx="6234423" cy="2656262"/>
            <a:chOff x="5756605" y="4016912"/>
            <a:chExt cx="6234423" cy="2656262"/>
          </a:xfrm>
        </p:grpSpPr>
        <p:sp>
          <p:nvSpPr>
            <p:cNvPr id="39" name="Rounded Rectangle 38">
              <a:extLst>
                <a:ext uri="{FF2B5EF4-FFF2-40B4-BE49-F238E27FC236}">
                  <a16:creationId xmlns:a16="http://schemas.microsoft.com/office/drawing/2014/main" id="{3C786066-975B-224F-A479-6BE2CF9588F4}"/>
                </a:ext>
              </a:extLst>
            </p:cNvPr>
            <p:cNvSpPr/>
            <p:nvPr/>
          </p:nvSpPr>
          <p:spPr>
            <a:xfrm>
              <a:off x="5756605" y="4016912"/>
              <a:ext cx="6234423" cy="2656262"/>
            </a:xfrm>
            <a:prstGeom prst="roundRect">
              <a:avLst>
                <a:gd name="adj" fmla="val 11551"/>
              </a:avLst>
            </a:prstGeom>
            <a:ln w="28575"/>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04" name="Shape 304"/>
            <p:cNvSpPr/>
            <p:nvPr/>
          </p:nvSpPr>
          <p:spPr>
            <a:xfrm>
              <a:off x="7779626" y="4077874"/>
              <a:ext cx="2188380" cy="4568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algn="ctr" defTabSz="410766" hangingPunct="0"/>
              <a:r>
                <a:rPr sz="2500" b="1" u="sng" kern="0" dirty="0">
                  <a:solidFill>
                    <a:srgbClr val="000000"/>
                  </a:solidFill>
                  <a:latin typeface="Calibri" panose="020F0502020204030204" pitchFamily="34" charset="0"/>
                  <a:cs typeface="Calibri" panose="020F0502020204030204" pitchFamily="34" charset="0"/>
                  <a:sym typeface="Helvetica Light"/>
                </a:rPr>
                <a:t>Style transfer</a:t>
              </a:r>
              <a:r>
                <a:rPr lang="en-US" sz="2500" b="1" kern="0" dirty="0">
                  <a:solidFill>
                    <a:srgbClr val="000000"/>
                  </a:solidFill>
                  <a:latin typeface="Calibri" panose="020F0502020204030204" pitchFamily="34" charset="0"/>
                  <a:cs typeface="Calibri" panose="020F0502020204030204" pitchFamily="34" charset="0"/>
                  <a:sym typeface="Helvetica Light"/>
                </a:rPr>
                <a:t>:</a:t>
              </a:r>
              <a:endParaRPr sz="2500" b="1" kern="0" dirty="0">
                <a:solidFill>
                  <a:srgbClr val="000000"/>
                </a:solidFill>
                <a:latin typeface="Calibri" panose="020F0502020204030204" pitchFamily="34" charset="0"/>
                <a:cs typeface="Calibri" panose="020F0502020204030204" pitchFamily="34" charset="0"/>
                <a:sym typeface="Helvetica Light"/>
              </a:endParaRPr>
            </a:p>
          </p:txBody>
        </p:sp>
        <p:sp>
          <p:nvSpPr>
            <p:cNvPr id="306" name="Shape 306"/>
            <p:cNvSpPr/>
            <p:nvPr/>
          </p:nvSpPr>
          <p:spPr>
            <a:xfrm>
              <a:off x="7977083" y="6353224"/>
              <a:ext cx="1822615" cy="2875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000"/>
              </a:lvl1pPr>
            </a:lstStyle>
            <a:p>
              <a:pPr algn="ctr" defTabSz="410766" hangingPunct="0"/>
              <a:r>
                <a:rPr sz="1400" kern="0" dirty="0">
                  <a:solidFill>
                    <a:srgbClr val="000000"/>
                  </a:solidFill>
                  <a:latin typeface="Helvetica Light"/>
                  <a:sym typeface="Helvetica Light"/>
                </a:rPr>
                <a:t>[</a:t>
              </a:r>
              <a:r>
                <a:rPr sz="1400" kern="0" dirty="0" err="1">
                  <a:solidFill>
                    <a:srgbClr val="000000"/>
                  </a:solidFill>
                  <a:latin typeface="Helvetica Light"/>
                  <a:sym typeface="Helvetica Light"/>
                </a:rPr>
                <a:t>Gatys</a:t>
              </a:r>
              <a:r>
                <a:rPr sz="1400" kern="0" dirty="0">
                  <a:solidFill>
                    <a:srgbClr val="000000"/>
                  </a:solidFill>
                  <a:latin typeface="Helvetica Light"/>
                  <a:sym typeface="Helvetica Light"/>
                </a:rPr>
                <a:t> et al. 2016, …]</a:t>
              </a:r>
            </a:p>
          </p:txBody>
        </p:sp>
        <p:grpSp>
          <p:nvGrpSpPr>
            <p:cNvPr id="12" name="Group 11">
              <a:extLst>
                <a:ext uri="{FF2B5EF4-FFF2-40B4-BE49-F238E27FC236}">
                  <a16:creationId xmlns:a16="http://schemas.microsoft.com/office/drawing/2014/main" id="{5272801F-6B09-3B40-8C93-4A0BF6040F7D}"/>
                </a:ext>
              </a:extLst>
            </p:cNvPr>
            <p:cNvGrpSpPr/>
            <p:nvPr/>
          </p:nvGrpSpPr>
          <p:grpSpPr>
            <a:xfrm>
              <a:off x="6532132" y="4481002"/>
              <a:ext cx="4683369" cy="1851163"/>
              <a:chOff x="6535300" y="4480275"/>
              <a:chExt cx="4683369" cy="1851163"/>
            </a:xfrm>
          </p:grpSpPr>
          <p:grpSp>
            <p:nvGrpSpPr>
              <p:cNvPr id="303" name="Group 303"/>
              <p:cNvGrpSpPr/>
              <p:nvPr/>
            </p:nvGrpSpPr>
            <p:grpSpPr>
              <a:xfrm>
                <a:off x="8891559" y="4480275"/>
                <a:ext cx="2327110" cy="1851163"/>
                <a:chOff x="0" y="14596"/>
                <a:chExt cx="5218906" cy="4151520"/>
              </a:xfrm>
            </p:grpSpPr>
            <p:pic>
              <p:nvPicPr>
                <p:cNvPr id="301" name="pasted-image.png"/>
                <p:cNvPicPr>
                  <a:picLocks noChangeAspect="1"/>
                </p:cNvPicPr>
                <p:nvPr/>
              </p:nvPicPr>
              <p:blipFill>
                <a:blip r:embed="rId7"/>
                <a:stretch>
                  <a:fillRect/>
                </a:stretch>
              </p:blipFill>
              <p:spPr>
                <a:xfrm>
                  <a:off x="0" y="187980"/>
                  <a:ext cx="5218906" cy="3978136"/>
                </a:xfrm>
                <a:prstGeom prst="rect">
                  <a:avLst/>
                </a:prstGeom>
                <a:ln w="12700" cap="flat">
                  <a:noFill/>
                  <a:miter lim="400000"/>
                </a:ln>
                <a:effectLst/>
              </p:spPr>
            </p:pic>
            <p:sp>
              <p:nvSpPr>
                <p:cNvPr id="302" name="Shape 302"/>
                <p:cNvSpPr/>
                <p:nvPr/>
              </p:nvSpPr>
              <p:spPr>
                <a:xfrm>
                  <a:off x="203100" y="14596"/>
                  <a:ext cx="173282" cy="586114"/>
                </a:xfrm>
                <a:prstGeom prst="rect">
                  <a:avLst/>
                </a:prstGeom>
                <a:solidFill>
                  <a:srgbClr val="FFFFFF"/>
                </a:solidFill>
                <a:ln w="12700" cap="flat">
                  <a:noFill/>
                  <a:miter lim="400000"/>
                </a:ln>
                <a:effectLst/>
              </p:spPr>
              <p:txBody>
                <a:bodyPr wrap="square" lIns="38100" tIns="38100" rIns="38100" bIns="38100" numCol="1" anchor="ctr">
                  <a:noAutofit/>
                </a:bodyPr>
                <a:lstStyle/>
                <a:p>
                  <a:pPr defTabSz="1219200" hangingPunct="0">
                    <a:defRPr sz="4800">
                      <a:latin typeface="Calibri"/>
                      <a:ea typeface="Calibri"/>
                      <a:cs typeface="Calibri"/>
                      <a:sym typeface="Calibri"/>
                    </a:defRPr>
                  </a:pPr>
                  <a:endParaRPr sz="2400" kern="0">
                    <a:solidFill>
                      <a:srgbClr val="000000"/>
                    </a:solidFill>
                    <a:latin typeface="Calibri"/>
                    <a:cs typeface="Calibri"/>
                    <a:sym typeface="Calibri"/>
                  </a:endParaRPr>
                </a:p>
              </p:txBody>
            </p:sp>
          </p:grpSp>
          <p:sp>
            <p:nvSpPr>
              <p:cNvPr id="305" name="Shape 305"/>
              <p:cNvSpPr/>
              <p:nvPr/>
            </p:nvSpPr>
            <p:spPr>
              <a:xfrm flipV="1">
                <a:off x="8747916" y="5442065"/>
                <a:ext cx="224655" cy="4894"/>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pic>
            <p:nvPicPr>
              <p:cNvPr id="307" name="pasted-image.png"/>
              <p:cNvPicPr>
                <a:picLocks noChangeAspect="1"/>
              </p:cNvPicPr>
              <p:nvPr/>
            </p:nvPicPr>
            <p:blipFill>
              <a:blip r:embed="rId8"/>
              <a:stretch>
                <a:fillRect/>
              </a:stretch>
            </p:blipFill>
            <p:spPr>
              <a:xfrm>
                <a:off x="6535300" y="4663942"/>
                <a:ext cx="2089345" cy="1561140"/>
              </a:xfrm>
              <a:prstGeom prst="rect">
                <a:avLst/>
              </a:prstGeom>
              <a:ln w="12700" cap="flat">
                <a:noFill/>
                <a:miter lim="400000"/>
              </a:ln>
              <a:effectLst/>
            </p:spPr>
          </p:pic>
        </p:grpSp>
      </p:grpSp>
      <p:grpSp>
        <p:nvGrpSpPr>
          <p:cNvPr id="14" name="Group 13">
            <a:extLst>
              <a:ext uri="{FF2B5EF4-FFF2-40B4-BE49-F238E27FC236}">
                <a16:creationId xmlns:a16="http://schemas.microsoft.com/office/drawing/2014/main" id="{3EA828D3-3894-CF41-A934-4D2E4271003A}"/>
              </a:ext>
            </a:extLst>
          </p:cNvPr>
          <p:cNvGrpSpPr/>
          <p:nvPr/>
        </p:nvGrpSpPr>
        <p:grpSpPr>
          <a:xfrm>
            <a:off x="200972" y="4096657"/>
            <a:ext cx="5288866" cy="2645096"/>
            <a:chOff x="200972" y="4028077"/>
            <a:chExt cx="5288866" cy="2645096"/>
          </a:xfrm>
        </p:grpSpPr>
        <p:sp>
          <p:nvSpPr>
            <p:cNvPr id="40" name="Rounded Rectangle 39">
              <a:extLst>
                <a:ext uri="{FF2B5EF4-FFF2-40B4-BE49-F238E27FC236}">
                  <a16:creationId xmlns:a16="http://schemas.microsoft.com/office/drawing/2014/main" id="{6AE324CB-032E-F847-BF34-63C2BD7E82DC}"/>
                </a:ext>
              </a:extLst>
            </p:cNvPr>
            <p:cNvSpPr/>
            <p:nvPr/>
          </p:nvSpPr>
          <p:spPr>
            <a:xfrm>
              <a:off x="200972" y="4028077"/>
              <a:ext cx="5288866" cy="2645096"/>
            </a:xfrm>
            <a:prstGeom prst="roundRect">
              <a:avLst>
                <a:gd name="adj" fmla="val 11551"/>
              </a:avLst>
            </a:prstGeom>
            <a:ln w="28575"/>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10" name="Shape 310"/>
            <p:cNvSpPr/>
            <p:nvPr/>
          </p:nvSpPr>
          <p:spPr>
            <a:xfrm>
              <a:off x="1954135" y="6353224"/>
              <a:ext cx="1782540" cy="2875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000"/>
              </a:lvl1pPr>
            </a:lstStyle>
            <a:p>
              <a:pPr algn="ctr" defTabSz="410766" hangingPunct="0"/>
              <a:r>
                <a:rPr sz="1400" kern="0" dirty="0">
                  <a:solidFill>
                    <a:srgbClr val="000000"/>
                  </a:solidFill>
                  <a:latin typeface="Helvetica Light"/>
                  <a:sym typeface="Helvetica Light"/>
                </a:rPr>
                <a:t>[Reed et al. 201</a:t>
              </a:r>
              <a:r>
                <a:rPr lang="en-US" sz="1400" kern="0" dirty="0">
                  <a:solidFill>
                    <a:srgbClr val="000000"/>
                  </a:solidFill>
                  <a:latin typeface="Helvetica Light"/>
                  <a:sym typeface="Helvetica Light"/>
                </a:rPr>
                <a:t>6</a:t>
              </a:r>
              <a:r>
                <a:rPr sz="1400" kern="0" dirty="0">
                  <a:solidFill>
                    <a:srgbClr val="000000"/>
                  </a:solidFill>
                  <a:latin typeface="Helvetica Light"/>
                  <a:sym typeface="Helvetica Light"/>
                </a:rPr>
                <a:t>, …]</a:t>
              </a:r>
            </a:p>
          </p:txBody>
        </p:sp>
        <p:sp>
          <p:nvSpPr>
            <p:cNvPr id="311" name="Shape 311"/>
            <p:cNvSpPr/>
            <p:nvPr/>
          </p:nvSpPr>
          <p:spPr>
            <a:xfrm>
              <a:off x="1836315" y="4079008"/>
              <a:ext cx="2018181" cy="4568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b="1" u="sng" kern="0" dirty="0">
                  <a:solidFill>
                    <a:srgbClr val="000000"/>
                  </a:solidFill>
                  <a:latin typeface="Calibri" panose="020F0502020204030204" pitchFamily="34" charset="0"/>
                  <a:cs typeface="Calibri" panose="020F0502020204030204" pitchFamily="34" charset="0"/>
                  <a:sym typeface="Helvetica Light"/>
                </a:rPr>
                <a:t>Text-to-photo</a:t>
              </a:r>
              <a:r>
                <a:rPr lang="en-US" sz="2500" b="1" kern="0" dirty="0">
                  <a:solidFill>
                    <a:srgbClr val="000000"/>
                  </a:solidFill>
                  <a:latin typeface="Calibri" panose="020F0502020204030204" pitchFamily="34" charset="0"/>
                  <a:cs typeface="Calibri" panose="020F0502020204030204" pitchFamily="34" charset="0"/>
                  <a:sym typeface="Helvetica Light"/>
                </a:rPr>
                <a:t>:</a:t>
              </a:r>
              <a:endParaRPr sz="2500" b="1" kern="0" dirty="0">
                <a:solidFill>
                  <a:srgbClr val="000000"/>
                </a:solidFill>
                <a:latin typeface="Calibri" panose="020F0502020204030204" pitchFamily="34" charset="0"/>
                <a:cs typeface="Calibri" panose="020F0502020204030204" pitchFamily="34" charset="0"/>
                <a:sym typeface="Helvetica Light"/>
              </a:endParaRPr>
            </a:p>
          </p:txBody>
        </p:sp>
        <p:grpSp>
          <p:nvGrpSpPr>
            <p:cNvPr id="11" name="Group 10">
              <a:extLst>
                <a:ext uri="{FF2B5EF4-FFF2-40B4-BE49-F238E27FC236}">
                  <a16:creationId xmlns:a16="http://schemas.microsoft.com/office/drawing/2014/main" id="{42EB2C3F-4D7F-204C-8AEE-34FB97DEB3F3}"/>
                </a:ext>
              </a:extLst>
            </p:cNvPr>
            <p:cNvGrpSpPr/>
            <p:nvPr/>
          </p:nvGrpSpPr>
          <p:grpSpPr>
            <a:xfrm>
              <a:off x="820784" y="4634514"/>
              <a:ext cx="4049243" cy="1597049"/>
              <a:chOff x="837016" y="4550694"/>
              <a:chExt cx="4049243" cy="1597049"/>
            </a:xfrm>
          </p:grpSpPr>
          <p:sp>
            <p:nvSpPr>
              <p:cNvPr id="309" name="Shape 309"/>
              <p:cNvSpPr/>
              <p:nvPr/>
            </p:nvSpPr>
            <p:spPr>
              <a:xfrm flipV="1">
                <a:off x="2871697" y="5349218"/>
                <a:ext cx="329152" cy="0"/>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pic>
            <p:nvPicPr>
              <p:cNvPr id="312" name="pasted-image.png"/>
              <p:cNvPicPr>
                <a:picLocks noChangeAspect="1"/>
              </p:cNvPicPr>
              <p:nvPr/>
            </p:nvPicPr>
            <p:blipFill>
              <a:blip r:embed="rId9"/>
              <a:stretch>
                <a:fillRect/>
              </a:stretch>
            </p:blipFill>
            <p:spPr>
              <a:xfrm>
                <a:off x="3289210" y="4550694"/>
                <a:ext cx="1597049" cy="1597049"/>
              </a:xfrm>
              <a:prstGeom prst="rect">
                <a:avLst/>
              </a:prstGeom>
              <a:ln w="12700" cap="flat">
                <a:noFill/>
                <a:miter lim="400000"/>
              </a:ln>
              <a:effectLst/>
            </p:spPr>
          </p:pic>
          <p:sp>
            <p:nvSpPr>
              <p:cNvPr id="313" name="Shape 313"/>
              <p:cNvSpPr/>
              <p:nvPr/>
            </p:nvSpPr>
            <p:spPr>
              <a:xfrm>
                <a:off x="837016" y="4708498"/>
                <a:ext cx="2113959" cy="1281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gn="l" defTabSz="457200">
                  <a:lnSpc>
                    <a:spcPts val="6400"/>
                  </a:lnSpc>
                  <a:defRPr sz="4200">
                    <a:latin typeface="Times"/>
                    <a:ea typeface="Times"/>
                    <a:cs typeface="Times"/>
                    <a:sym typeface="Times"/>
                  </a:defRPr>
                </a:lvl1pPr>
              </a:lstStyle>
              <a:p>
                <a:pPr defTabSz="228600" hangingPunct="0">
                  <a:lnSpc>
                    <a:spcPts val="3200"/>
                  </a:lnSpc>
                </a:pPr>
                <a:r>
                  <a:rPr sz="2100" kern="0" dirty="0">
                    <a:solidFill>
                      <a:srgbClr val="000000"/>
                    </a:solidFill>
                  </a:rPr>
                  <a:t>“this small bird has a pink breast and crown…”</a:t>
                </a:r>
              </a:p>
            </p:txBody>
          </p:sp>
        </p:grpSp>
      </p:grpSp>
      <p:sp>
        <p:nvSpPr>
          <p:cNvPr id="2" name="Title 1">
            <a:extLst>
              <a:ext uri="{FF2B5EF4-FFF2-40B4-BE49-F238E27FC236}">
                <a16:creationId xmlns:a16="http://schemas.microsoft.com/office/drawing/2014/main" id="{6AA65959-D902-0146-BA8E-9539967A7D4F}"/>
              </a:ext>
            </a:extLst>
          </p:cNvPr>
          <p:cNvSpPr>
            <a:spLocks noGrp="1"/>
          </p:cNvSpPr>
          <p:nvPr>
            <p:ph type="title"/>
          </p:nvPr>
        </p:nvSpPr>
        <p:spPr/>
        <p:txBody>
          <a:bodyPr/>
          <a:lstStyle/>
          <a:p>
            <a:r>
              <a:rPr lang="en-US" dirty="0">
                <a:sym typeface="Helvetica Light"/>
              </a:rPr>
              <a:t>Image prediction (“structured prediction”)</a:t>
            </a:r>
            <a:endParaRPr lang="en-US" dirty="0"/>
          </a:p>
        </p:txBody>
      </p:sp>
    </p:spTree>
    <p:extLst>
      <p:ext uri="{BB962C8B-B14F-4D97-AF65-F5344CB8AC3E}">
        <p14:creationId xmlns:p14="http://schemas.microsoft.com/office/powerpoint/2010/main" val="4121923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screenshot&#10;&#10;Description generated with very high confidence">
            <a:extLst>
              <a:ext uri="{FF2B5EF4-FFF2-40B4-BE49-F238E27FC236}">
                <a16:creationId xmlns:a16="http://schemas.microsoft.com/office/drawing/2014/main" id="{BA4C99E3-7BF0-44D8-A20A-DB1A172272BF}"/>
              </a:ext>
            </a:extLst>
          </p:cNvPr>
          <p:cNvPicPr>
            <a:picLocks noChangeAspect="1"/>
          </p:cNvPicPr>
          <p:nvPr/>
        </p:nvPicPr>
        <p:blipFill rotWithShape="1">
          <a:blip r:embed="rId2"/>
          <a:srcRect t="6190" r="72" b="5048"/>
          <a:stretch/>
        </p:blipFill>
        <p:spPr>
          <a:xfrm>
            <a:off x="5500075" y="1797144"/>
            <a:ext cx="6593070" cy="3912754"/>
          </a:xfrm>
          <a:prstGeom prst="rect">
            <a:avLst/>
          </a:prstGeom>
        </p:spPr>
      </p:pic>
      <p:sp>
        <p:nvSpPr>
          <p:cNvPr id="6" name="Content Placeholder 5">
            <a:extLst>
              <a:ext uri="{FF2B5EF4-FFF2-40B4-BE49-F238E27FC236}">
                <a16:creationId xmlns:a16="http://schemas.microsoft.com/office/drawing/2014/main" id="{1F01A47B-20A7-3248-99BF-8E394C55B400}"/>
              </a:ext>
            </a:extLst>
          </p:cNvPr>
          <p:cNvSpPr>
            <a:spLocks noGrp="1"/>
          </p:cNvSpPr>
          <p:nvPr>
            <p:ph idx="1"/>
          </p:nvPr>
        </p:nvSpPr>
        <p:spPr>
          <a:xfrm>
            <a:off x="377242" y="1367757"/>
            <a:ext cx="5216250" cy="4903335"/>
          </a:xfrm>
        </p:spPr>
        <p:txBody>
          <a:bodyPr>
            <a:normAutofit lnSpcReduction="10000"/>
          </a:bodyPr>
          <a:lstStyle/>
          <a:p>
            <a:r>
              <a:rPr lang="en-US" dirty="0">
                <a:solidFill>
                  <a:srgbClr val="000000"/>
                </a:solidFill>
                <a:sym typeface="Helvetica Light"/>
              </a:rPr>
              <a:t>A popular network structure to generate same-sized output</a:t>
            </a:r>
            <a:endParaRPr lang="en-US" dirty="0"/>
          </a:p>
          <a:p>
            <a:endParaRPr lang="en-US" dirty="0"/>
          </a:p>
          <a:p>
            <a:r>
              <a:rPr lang="en-US" dirty="0"/>
              <a:t>Similar to a convolutional autoencoder, but with “skip connections” that concatenate the output of earlier layers onto later layers</a:t>
            </a:r>
          </a:p>
          <a:p>
            <a:endParaRPr lang="en-US" dirty="0"/>
          </a:p>
          <a:p>
            <a:r>
              <a:rPr lang="en-US" dirty="0"/>
              <a:t>Great for learning transformations from one image to another</a:t>
            </a:r>
          </a:p>
          <a:p>
            <a:endParaRPr lang="en-US" dirty="0"/>
          </a:p>
        </p:txBody>
      </p:sp>
      <p:sp>
        <p:nvSpPr>
          <p:cNvPr id="2" name="Title 1">
            <a:extLst>
              <a:ext uri="{FF2B5EF4-FFF2-40B4-BE49-F238E27FC236}">
                <a16:creationId xmlns:a16="http://schemas.microsoft.com/office/drawing/2014/main" id="{78C3E5F0-0D7B-4946-9546-11F8CEFA3102}"/>
              </a:ext>
            </a:extLst>
          </p:cNvPr>
          <p:cNvSpPr>
            <a:spLocks noGrp="1"/>
          </p:cNvSpPr>
          <p:nvPr>
            <p:ph type="title"/>
          </p:nvPr>
        </p:nvSpPr>
        <p:spPr/>
        <p:txBody>
          <a:bodyPr/>
          <a:lstStyle/>
          <a:p>
            <a:r>
              <a:rPr lang="en-US" dirty="0"/>
              <a:t>U-Net</a:t>
            </a:r>
          </a:p>
        </p:txBody>
      </p:sp>
    </p:spTree>
    <p:extLst>
      <p:ext uri="{BB962C8B-B14F-4D97-AF65-F5344CB8AC3E}">
        <p14:creationId xmlns:p14="http://schemas.microsoft.com/office/powerpoint/2010/main" val="118872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pasted-image.pdf"/>
          <p:cNvPicPr>
            <a:picLocks noChangeAspect="1"/>
          </p:cNvPicPr>
          <p:nvPr/>
        </p:nvPicPr>
        <p:blipFill>
          <a:blip r:embed="rId3"/>
          <a:stretch>
            <a:fillRect/>
          </a:stretch>
        </p:blipFill>
        <p:spPr>
          <a:xfrm>
            <a:off x="2681331" y="268619"/>
            <a:ext cx="321093" cy="248117"/>
          </a:xfrm>
          <a:prstGeom prst="rect">
            <a:avLst/>
          </a:prstGeom>
          <a:ln w="12700">
            <a:miter lim="400000"/>
          </a:ln>
        </p:spPr>
      </p:pic>
      <p:pic>
        <p:nvPicPr>
          <p:cNvPr id="369" name="pasted-image.pdf"/>
          <p:cNvPicPr>
            <a:picLocks noChangeAspect="1"/>
          </p:cNvPicPr>
          <p:nvPr/>
        </p:nvPicPr>
        <p:blipFill>
          <a:blip r:embed="rId4"/>
          <a:stretch>
            <a:fillRect/>
          </a:stretch>
        </p:blipFill>
        <p:spPr>
          <a:xfrm>
            <a:off x="8657563" y="269606"/>
            <a:ext cx="321073" cy="366940"/>
          </a:xfrm>
          <a:prstGeom prst="rect">
            <a:avLst/>
          </a:prstGeom>
          <a:ln w="12700">
            <a:miter lim="400000"/>
          </a:ln>
        </p:spPr>
      </p:pic>
      <p:grpSp>
        <p:nvGrpSpPr>
          <p:cNvPr id="372" name="Group 372"/>
          <p:cNvGrpSpPr/>
          <p:nvPr/>
        </p:nvGrpSpPr>
        <p:grpSpPr>
          <a:xfrm>
            <a:off x="5629089" y="1799629"/>
            <a:ext cx="1009270" cy="1453348"/>
            <a:chOff x="0" y="0"/>
            <a:chExt cx="2018538" cy="2906694"/>
          </a:xfrm>
        </p:grpSpPr>
        <p:pic>
          <p:nvPicPr>
            <p:cNvPr id="370" name="pasted-image.pdf"/>
            <p:cNvPicPr>
              <a:picLocks noChangeAspect="1"/>
            </p:cNvPicPr>
            <p:nvPr/>
          </p:nvPicPr>
          <p:blipFill>
            <a:blip r:embed="rId5"/>
            <a:stretch>
              <a:fillRect/>
            </a:stretch>
          </p:blipFill>
          <p:spPr>
            <a:xfrm>
              <a:off x="0" y="0"/>
              <a:ext cx="2018539" cy="2906695"/>
            </a:xfrm>
            <a:prstGeom prst="rect">
              <a:avLst/>
            </a:prstGeom>
            <a:ln w="12700" cap="flat">
              <a:noFill/>
              <a:miter lim="400000"/>
            </a:ln>
            <a:effectLst/>
          </p:spPr>
        </p:pic>
        <p:pic>
          <p:nvPicPr>
            <p:cNvPr id="371" name="pasted-image.pdf"/>
            <p:cNvPicPr>
              <a:picLocks noChangeAspect="1"/>
            </p:cNvPicPr>
            <p:nvPr/>
          </p:nvPicPr>
          <p:blipFill>
            <a:blip r:embed="rId6"/>
            <a:stretch>
              <a:fillRect/>
            </a:stretch>
          </p:blipFill>
          <p:spPr>
            <a:xfrm>
              <a:off x="580644" y="1087230"/>
              <a:ext cx="789415" cy="710474"/>
            </a:xfrm>
            <a:prstGeom prst="rect">
              <a:avLst/>
            </a:prstGeom>
            <a:ln w="12700" cap="flat">
              <a:noFill/>
              <a:miter lim="400000"/>
            </a:ln>
            <a:effectLst/>
          </p:spPr>
        </p:pic>
      </p:grpSp>
      <p:pic>
        <p:nvPicPr>
          <p:cNvPr id="2" name="image4.png" descr="A close up of a fish&#10;&#10;Description generated with very high confidence">
            <a:extLst>
              <a:ext uri="{FF2B5EF4-FFF2-40B4-BE49-F238E27FC236}">
                <a16:creationId xmlns:a16="http://schemas.microsoft.com/office/drawing/2014/main" id="{1B236246-5270-4B30-959D-003042706AF0}"/>
              </a:ext>
            </a:extLst>
          </p:cNvPr>
          <p:cNvPicPr>
            <a:picLocks noChangeAspect="1"/>
          </p:cNvPicPr>
          <p:nvPr/>
        </p:nvPicPr>
        <p:blipFill>
          <a:blip r:embed="rId7"/>
          <a:stretch>
            <a:fillRect/>
          </a:stretch>
        </p:blipFill>
        <p:spPr>
          <a:xfrm>
            <a:off x="923386" y="1089257"/>
            <a:ext cx="3840481" cy="2880361"/>
          </a:xfrm>
          <a:prstGeom prst="rect">
            <a:avLst/>
          </a:prstGeom>
          <a:ln w="12700">
            <a:miter lim="400000"/>
          </a:ln>
        </p:spPr>
      </p:pic>
      <p:pic>
        <p:nvPicPr>
          <p:cNvPr id="3" name="pasted-image.pdf" descr="A black and yellow fish&#10;&#10;Description generated with high confidence">
            <a:extLst>
              <a:ext uri="{FF2B5EF4-FFF2-40B4-BE49-F238E27FC236}">
                <a16:creationId xmlns:a16="http://schemas.microsoft.com/office/drawing/2014/main" id="{8D862ABB-4632-48CE-80B6-DC99D41C1DC7}"/>
              </a:ext>
            </a:extLst>
          </p:cNvPr>
          <p:cNvPicPr>
            <a:picLocks noChangeAspect="1"/>
          </p:cNvPicPr>
          <p:nvPr/>
        </p:nvPicPr>
        <p:blipFill>
          <a:blip r:embed="rId8"/>
          <a:srcRect/>
          <a:stretch>
            <a:fillRect/>
          </a:stretch>
        </p:blipFill>
        <p:spPr>
          <a:xfrm>
            <a:off x="7370757" y="1085625"/>
            <a:ext cx="3840274" cy="2885354"/>
          </a:xfrm>
          <a:prstGeom prst="rect">
            <a:avLst/>
          </a:prstGeom>
          <a:ln w="12700">
            <a:miter lim="400000"/>
          </a:ln>
        </p:spPr>
      </p:pic>
      <p:sp>
        <p:nvSpPr>
          <p:cNvPr id="4" name="TextBox 3">
            <a:extLst>
              <a:ext uri="{FF2B5EF4-FFF2-40B4-BE49-F238E27FC236}">
                <a16:creationId xmlns:a16="http://schemas.microsoft.com/office/drawing/2014/main" id="{4B04AD4C-D6A5-488E-8B4C-67FFD913F2E8}"/>
              </a:ext>
            </a:extLst>
          </p:cNvPr>
          <p:cNvSpPr txBox="1"/>
          <p:nvPr/>
        </p:nvSpPr>
        <p:spPr>
          <a:xfrm>
            <a:off x="4408449" y="4705787"/>
            <a:ext cx="4180467" cy="6059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defTabSz="821531"/>
            <a:r>
              <a:rPr lang="en-US" sz="3000" dirty="0">
                <a:solidFill>
                  <a:srgbClr val="000000"/>
                </a:solidFill>
                <a:sym typeface="Helvetica Light"/>
              </a:rPr>
              <a:t>Image Colorization</a:t>
            </a:r>
            <a:endParaRPr lang="en-US" dirty="0"/>
          </a:p>
        </p:txBody>
      </p:sp>
      <p:sp>
        <p:nvSpPr>
          <p:cNvPr id="13" name="TextBox 12">
            <a:extLst>
              <a:ext uri="{FF2B5EF4-FFF2-40B4-BE49-F238E27FC236}">
                <a16:creationId xmlns:a16="http://schemas.microsoft.com/office/drawing/2014/main" id="{0BCDBADE-DC6C-A849-8AAF-2942FF135EF6}"/>
              </a:ext>
            </a:extLst>
          </p:cNvPr>
          <p:cNvSpPr txBox="1"/>
          <p:nvPr/>
        </p:nvSpPr>
        <p:spPr>
          <a:xfrm>
            <a:off x="8434105" y="6456753"/>
            <a:ext cx="3840273" cy="307777"/>
          </a:xfrm>
          <a:prstGeom prst="rect">
            <a:avLst/>
          </a:prstGeom>
          <a:noFill/>
        </p:spPr>
        <p:txBody>
          <a:bodyPr wrap="square" rtlCol="0">
            <a:spAutoFit/>
          </a:bodyPr>
          <a:lstStyle/>
          <a:p>
            <a:r>
              <a:rPr lang="en-US" sz="1400" dirty="0"/>
              <a:t>from </a:t>
            </a:r>
            <a:r>
              <a:rPr lang="en-US" sz="1400" dirty="0" err="1"/>
              <a:t>Jin</a:t>
            </a:r>
            <a:r>
              <a:rPr lang="en-US" sz="1400" dirty="0"/>
              <a:t> Sun, Richard Zhang, Phillip Isola</a:t>
            </a:r>
          </a:p>
        </p:txBody>
      </p:sp>
    </p:spTree>
    <p:extLst>
      <p:ext uri="{BB962C8B-B14F-4D97-AF65-F5344CB8AC3E}">
        <p14:creationId xmlns:p14="http://schemas.microsoft.com/office/powerpoint/2010/main" val="384162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A924DA1-24A6-8E46-A7AA-44A42ED486EA}"/>
              </a:ext>
            </a:extLst>
          </p:cNvPr>
          <p:cNvSpPr>
            <a:spLocks noGrp="1"/>
          </p:cNvSpPr>
          <p:nvPr>
            <p:ph idx="1"/>
          </p:nvPr>
        </p:nvSpPr>
        <p:spPr/>
        <p:txBody>
          <a:bodyPr/>
          <a:lstStyle/>
          <a:p>
            <a:r>
              <a:rPr lang="en-US" dirty="0"/>
              <a:t>Take home final May 11-14</a:t>
            </a:r>
          </a:p>
          <a:p>
            <a:r>
              <a:rPr lang="en-US" dirty="0"/>
              <a:t>Sample final is online (check Piazza)</a:t>
            </a:r>
          </a:p>
          <a:p>
            <a:r>
              <a:rPr lang="en-US" dirty="0"/>
              <a:t>Project 5 deadline extended to Friday May 1</a:t>
            </a:r>
          </a:p>
          <a:p>
            <a:endParaRPr lang="en-US" dirty="0"/>
          </a:p>
          <a:p>
            <a:r>
              <a:rPr lang="en-US" dirty="0"/>
              <a:t>Course evaluations are open now through May 8</a:t>
            </a:r>
          </a:p>
          <a:p>
            <a:pPr lvl="1"/>
            <a:r>
              <a:rPr lang="en-US" dirty="0"/>
              <a:t>We encourage feedback</a:t>
            </a:r>
          </a:p>
          <a:p>
            <a:pPr lvl="1"/>
            <a:r>
              <a:rPr lang="en-US" dirty="0"/>
              <a:t>Small amount of extra credit for filling out</a:t>
            </a:r>
          </a:p>
          <a:p>
            <a:pPr lvl="2"/>
            <a:r>
              <a:rPr lang="en-US" dirty="0"/>
              <a:t>What you write is still anonymous, instructors only see whether students filled it out</a:t>
            </a:r>
          </a:p>
        </p:txBody>
      </p:sp>
      <p:sp>
        <p:nvSpPr>
          <p:cNvPr id="4" name="Title 3">
            <a:extLst>
              <a:ext uri="{FF2B5EF4-FFF2-40B4-BE49-F238E27FC236}">
                <a16:creationId xmlns:a16="http://schemas.microsoft.com/office/drawing/2014/main" id="{71E15C56-7555-654D-92C3-368DAE468C32}"/>
              </a:ext>
            </a:extLst>
          </p:cNvPr>
          <p:cNvSpPr>
            <a:spLocks noGrp="1"/>
          </p:cNvSpPr>
          <p:nvPr>
            <p:ph type="title"/>
          </p:nvPr>
        </p:nvSpPr>
        <p:spPr/>
        <p:txBody>
          <a:bodyPr/>
          <a:lstStyle/>
          <a:p>
            <a:r>
              <a:rPr lang="en-US" dirty="0"/>
              <a:t>Announcements</a:t>
            </a:r>
          </a:p>
        </p:txBody>
      </p:sp>
    </p:spTree>
    <p:extLst>
      <p:ext uri="{BB962C8B-B14F-4D97-AF65-F5344CB8AC3E}">
        <p14:creationId xmlns:p14="http://schemas.microsoft.com/office/powerpoint/2010/main" val="3101498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pasted-image.pdf"/>
          <p:cNvPicPr>
            <a:picLocks noChangeAspect="1"/>
          </p:cNvPicPr>
          <p:nvPr/>
        </p:nvPicPr>
        <p:blipFill>
          <a:blip r:embed="rId3"/>
          <a:stretch>
            <a:fillRect/>
          </a:stretch>
        </p:blipFill>
        <p:spPr>
          <a:xfrm>
            <a:off x="2681331" y="268619"/>
            <a:ext cx="321093" cy="248117"/>
          </a:xfrm>
          <a:prstGeom prst="rect">
            <a:avLst/>
          </a:prstGeom>
          <a:ln w="12700">
            <a:miter lim="400000"/>
          </a:ln>
        </p:spPr>
      </p:pic>
      <p:pic>
        <p:nvPicPr>
          <p:cNvPr id="369" name="pasted-image.pdf"/>
          <p:cNvPicPr>
            <a:picLocks noChangeAspect="1"/>
          </p:cNvPicPr>
          <p:nvPr/>
        </p:nvPicPr>
        <p:blipFill>
          <a:blip r:embed="rId4"/>
          <a:stretch>
            <a:fillRect/>
          </a:stretch>
        </p:blipFill>
        <p:spPr>
          <a:xfrm>
            <a:off x="8657563" y="269606"/>
            <a:ext cx="321073" cy="366940"/>
          </a:xfrm>
          <a:prstGeom prst="rect">
            <a:avLst/>
          </a:prstGeom>
          <a:ln w="12700">
            <a:miter lim="400000"/>
          </a:ln>
        </p:spPr>
      </p:pic>
      <p:grpSp>
        <p:nvGrpSpPr>
          <p:cNvPr id="372" name="Group 372"/>
          <p:cNvGrpSpPr/>
          <p:nvPr/>
        </p:nvGrpSpPr>
        <p:grpSpPr>
          <a:xfrm>
            <a:off x="5629089" y="1799629"/>
            <a:ext cx="1009270" cy="1453348"/>
            <a:chOff x="0" y="0"/>
            <a:chExt cx="2018538" cy="2906694"/>
          </a:xfrm>
        </p:grpSpPr>
        <p:pic>
          <p:nvPicPr>
            <p:cNvPr id="370" name="pasted-image.pdf"/>
            <p:cNvPicPr>
              <a:picLocks noChangeAspect="1"/>
            </p:cNvPicPr>
            <p:nvPr/>
          </p:nvPicPr>
          <p:blipFill>
            <a:blip r:embed="rId5"/>
            <a:stretch>
              <a:fillRect/>
            </a:stretch>
          </p:blipFill>
          <p:spPr>
            <a:xfrm>
              <a:off x="0" y="0"/>
              <a:ext cx="2018539" cy="2906695"/>
            </a:xfrm>
            <a:prstGeom prst="rect">
              <a:avLst/>
            </a:prstGeom>
            <a:ln w="12700" cap="flat">
              <a:noFill/>
              <a:miter lim="400000"/>
            </a:ln>
            <a:effectLst/>
          </p:spPr>
        </p:pic>
        <p:pic>
          <p:nvPicPr>
            <p:cNvPr id="371" name="pasted-image.pdf"/>
            <p:cNvPicPr>
              <a:picLocks noChangeAspect="1"/>
            </p:cNvPicPr>
            <p:nvPr/>
          </p:nvPicPr>
          <p:blipFill>
            <a:blip r:embed="rId6"/>
            <a:stretch>
              <a:fillRect/>
            </a:stretch>
          </p:blipFill>
          <p:spPr>
            <a:xfrm>
              <a:off x="580644" y="1087230"/>
              <a:ext cx="789415" cy="710474"/>
            </a:xfrm>
            <a:prstGeom prst="rect">
              <a:avLst/>
            </a:prstGeom>
            <a:ln w="12700" cap="flat">
              <a:noFill/>
              <a:miter lim="400000"/>
            </a:ln>
            <a:effectLst/>
          </p:spPr>
        </p:pic>
      </p:grpSp>
      <p:grpSp>
        <p:nvGrpSpPr>
          <p:cNvPr id="380" name="Group 380"/>
          <p:cNvGrpSpPr/>
          <p:nvPr/>
        </p:nvGrpSpPr>
        <p:grpSpPr>
          <a:xfrm>
            <a:off x="3714697" y="4711165"/>
            <a:ext cx="6454527" cy="1529163"/>
            <a:chOff x="0" y="0"/>
            <a:chExt cx="12909051" cy="3058324"/>
          </a:xfrm>
        </p:grpSpPr>
        <p:grpSp>
          <p:nvGrpSpPr>
            <p:cNvPr id="375" name="Group 375"/>
            <p:cNvGrpSpPr/>
            <p:nvPr/>
          </p:nvGrpSpPr>
          <p:grpSpPr>
            <a:xfrm>
              <a:off x="645600" y="934694"/>
              <a:ext cx="5398915" cy="2123630"/>
              <a:chOff x="18589" y="0"/>
              <a:chExt cx="5398913" cy="2123629"/>
            </a:xfrm>
          </p:grpSpPr>
          <p:sp>
            <p:nvSpPr>
              <p:cNvPr id="373" name="Shape 373"/>
              <p:cNvSpPr/>
              <p:nvPr/>
            </p:nvSpPr>
            <p:spPr>
              <a:xfrm>
                <a:off x="18589" y="1209918"/>
                <a:ext cx="5398913" cy="9137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a:t>
                </a:r>
                <a:r>
                  <a:rPr sz="2500" b="1" kern="0">
                    <a:solidFill>
                      <a:srgbClr val="000000"/>
                    </a:solidFill>
                    <a:latin typeface="Helvetica"/>
                    <a:ea typeface="Helvetica"/>
                    <a:cs typeface="Helvetica"/>
                    <a:sym typeface="Helvetica"/>
                  </a:rPr>
                  <a:t>What </a:t>
                </a:r>
                <a:r>
                  <a:rPr sz="2500" kern="0">
                    <a:solidFill>
                      <a:srgbClr val="000000"/>
                    </a:solidFill>
                    <a:latin typeface="Helvetica Light"/>
                    <a:sym typeface="Helvetica Light"/>
                  </a:rPr>
                  <a:t>should I do”</a:t>
                </a:r>
              </a:p>
            </p:txBody>
          </p:sp>
          <p:sp>
            <p:nvSpPr>
              <p:cNvPr id="374" name="Shape 374"/>
              <p:cNvSpPr/>
              <p:nvPr/>
            </p:nvSpPr>
            <p:spPr>
              <a:xfrm flipV="1">
                <a:off x="3893736" y="0"/>
                <a:ext cx="854224" cy="1215542"/>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nvGrpSpPr>
            <p:cNvPr id="378" name="Group 378"/>
            <p:cNvGrpSpPr/>
            <p:nvPr/>
          </p:nvGrpSpPr>
          <p:grpSpPr>
            <a:xfrm>
              <a:off x="6551368" y="958303"/>
              <a:ext cx="6357683" cy="2094675"/>
              <a:chOff x="-1" y="-1"/>
              <a:chExt cx="6357680" cy="2094673"/>
            </a:xfrm>
          </p:grpSpPr>
          <p:sp>
            <p:nvSpPr>
              <p:cNvPr id="376" name="Shape 376"/>
              <p:cNvSpPr/>
              <p:nvPr/>
            </p:nvSpPr>
            <p:spPr>
              <a:xfrm>
                <a:off x="384891" y="1180961"/>
                <a:ext cx="5972788" cy="9137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a:t>
                </a:r>
                <a:r>
                  <a:rPr sz="2500" b="1" kern="0">
                    <a:solidFill>
                      <a:srgbClr val="000000"/>
                    </a:solidFill>
                    <a:latin typeface="Helvetica"/>
                    <a:ea typeface="Helvetica"/>
                    <a:cs typeface="Helvetica"/>
                    <a:sym typeface="Helvetica"/>
                  </a:rPr>
                  <a:t>How</a:t>
                </a:r>
                <a:r>
                  <a:rPr sz="2500" kern="0">
                    <a:solidFill>
                      <a:srgbClr val="000000"/>
                    </a:solidFill>
                    <a:latin typeface="Helvetica Light"/>
                    <a:sym typeface="Helvetica Light"/>
                  </a:rPr>
                  <a:t> should I do it?”</a:t>
                </a:r>
              </a:p>
            </p:txBody>
          </p:sp>
          <p:sp>
            <p:nvSpPr>
              <p:cNvPr id="377" name="Shape 377"/>
              <p:cNvSpPr/>
              <p:nvPr/>
            </p:nvSpPr>
            <p:spPr>
              <a:xfrm flipH="1" flipV="1">
                <a:off x="-1" y="-1"/>
                <a:ext cx="1504931" cy="1177503"/>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pic>
          <p:nvPicPr>
            <p:cNvPr id="379" name="pasted-image.pdf"/>
            <p:cNvPicPr>
              <a:picLocks noChangeAspect="1"/>
            </p:cNvPicPr>
            <p:nvPr/>
          </p:nvPicPr>
          <p:blipFill>
            <a:blip r:embed="rId7"/>
            <a:stretch>
              <a:fillRect/>
            </a:stretch>
          </p:blipFill>
          <p:spPr>
            <a:xfrm>
              <a:off x="0" y="0"/>
              <a:ext cx="9525214" cy="1317317"/>
            </a:xfrm>
            <a:prstGeom prst="rect">
              <a:avLst/>
            </a:prstGeom>
            <a:ln w="12700" cap="flat">
              <a:noFill/>
              <a:miter lim="400000"/>
            </a:ln>
            <a:effectLst/>
          </p:spPr>
        </p:pic>
      </p:grpSp>
      <p:pic>
        <p:nvPicPr>
          <p:cNvPr id="2" name="image4.png" descr="A close up of a fish&#10;&#10;Description generated with very high confidence">
            <a:extLst>
              <a:ext uri="{FF2B5EF4-FFF2-40B4-BE49-F238E27FC236}">
                <a16:creationId xmlns:a16="http://schemas.microsoft.com/office/drawing/2014/main" id="{1B236246-5270-4B30-959D-003042706AF0}"/>
              </a:ext>
            </a:extLst>
          </p:cNvPr>
          <p:cNvPicPr>
            <a:picLocks noChangeAspect="1"/>
          </p:cNvPicPr>
          <p:nvPr/>
        </p:nvPicPr>
        <p:blipFill>
          <a:blip r:embed="rId8"/>
          <a:stretch>
            <a:fillRect/>
          </a:stretch>
        </p:blipFill>
        <p:spPr>
          <a:xfrm>
            <a:off x="923386" y="1089257"/>
            <a:ext cx="3840481" cy="2880361"/>
          </a:xfrm>
          <a:prstGeom prst="rect">
            <a:avLst/>
          </a:prstGeom>
          <a:ln w="12700">
            <a:miter lim="400000"/>
          </a:ln>
        </p:spPr>
      </p:pic>
      <p:pic>
        <p:nvPicPr>
          <p:cNvPr id="3" name="pasted-image.pdf" descr="A black and yellow fish&#10;&#10;Description generated with high confidence">
            <a:extLst>
              <a:ext uri="{FF2B5EF4-FFF2-40B4-BE49-F238E27FC236}">
                <a16:creationId xmlns:a16="http://schemas.microsoft.com/office/drawing/2014/main" id="{8D862ABB-4632-48CE-80B6-DC99D41C1DC7}"/>
              </a:ext>
            </a:extLst>
          </p:cNvPr>
          <p:cNvPicPr>
            <a:picLocks noChangeAspect="1"/>
          </p:cNvPicPr>
          <p:nvPr/>
        </p:nvPicPr>
        <p:blipFill>
          <a:blip r:embed="rId9"/>
          <a:srcRect/>
          <a:stretch>
            <a:fillRect/>
          </a:stretch>
        </p:blipFill>
        <p:spPr>
          <a:xfrm>
            <a:off x="7370757" y="1085625"/>
            <a:ext cx="3840274" cy="2885354"/>
          </a:xfrm>
          <a:prstGeom prst="rect">
            <a:avLst/>
          </a:prstGeom>
          <a:ln w="12700">
            <a:miter lim="400000"/>
          </a:ln>
        </p:spPr>
      </p:pic>
      <p:sp>
        <p:nvSpPr>
          <p:cNvPr id="18" name="TextBox 17">
            <a:extLst>
              <a:ext uri="{FF2B5EF4-FFF2-40B4-BE49-F238E27FC236}">
                <a16:creationId xmlns:a16="http://schemas.microsoft.com/office/drawing/2014/main" id="{EA04151A-4493-284A-B9A6-54E785F42532}"/>
              </a:ext>
            </a:extLst>
          </p:cNvPr>
          <p:cNvSpPr txBox="1"/>
          <p:nvPr/>
        </p:nvSpPr>
        <p:spPr>
          <a:xfrm>
            <a:off x="8434105" y="6456753"/>
            <a:ext cx="3840273" cy="307777"/>
          </a:xfrm>
          <a:prstGeom prst="rect">
            <a:avLst/>
          </a:prstGeom>
          <a:noFill/>
        </p:spPr>
        <p:txBody>
          <a:bodyPr wrap="square" rtlCol="0">
            <a:spAutoFit/>
          </a:bodyPr>
          <a:lstStyle/>
          <a:p>
            <a:r>
              <a:rPr lang="en-US" sz="1400" dirty="0"/>
              <a:t>from </a:t>
            </a:r>
            <a:r>
              <a:rPr lang="en-US" sz="1400" dirty="0" err="1"/>
              <a:t>Jin</a:t>
            </a:r>
            <a:r>
              <a:rPr lang="en-US" sz="1400" dirty="0"/>
              <a:t> Sun, Richard Zhang, Phillip Isola</a:t>
            </a:r>
          </a:p>
        </p:txBody>
      </p:sp>
    </p:spTree>
    <p:extLst>
      <p:ext uri="{BB962C8B-B14F-4D97-AF65-F5344CB8AC3E}">
        <p14:creationId xmlns:p14="http://schemas.microsoft.com/office/powerpoint/2010/main" val="235854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image6.png"/>
          <p:cNvPicPr>
            <a:picLocks noChangeAspect="1"/>
          </p:cNvPicPr>
          <p:nvPr/>
        </p:nvPicPr>
        <p:blipFill>
          <a:blip r:embed="rId3"/>
          <a:stretch>
            <a:fillRect/>
          </a:stretch>
        </p:blipFill>
        <p:spPr>
          <a:xfrm>
            <a:off x="6673599" y="536197"/>
            <a:ext cx="5126242" cy="3857370"/>
          </a:xfrm>
          <a:prstGeom prst="rect">
            <a:avLst/>
          </a:prstGeom>
          <a:ln w="12700">
            <a:miter lim="400000"/>
          </a:ln>
        </p:spPr>
      </p:pic>
      <p:sp>
        <p:nvSpPr>
          <p:cNvPr id="406" name="Shape 406"/>
          <p:cNvSpPr/>
          <p:nvPr/>
        </p:nvSpPr>
        <p:spPr>
          <a:xfrm>
            <a:off x="7112898" y="4407694"/>
            <a:ext cx="4091185" cy="438582"/>
          </a:xfrm>
          <a:prstGeom prst="rect">
            <a:avLst/>
          </a:prstGeom>
          <a:ln w="12700">
            <a:miter lim="400000"/>
          </a:ln>
          <a:extLst>
            <a:ext uri="{C572A759-6A51-4108-AA02-DFA0A04FC94B}">
              <ma14:wrappingTextBoxFlag xmlns:ma14="http://schemas.microsoft.com/office/mac/drawingml/2011/main" xmlns="" val="1"/>
            </a:ext>
          </a:extLst>
        </p:spPr>
        <p:txBody>
          <a:bodyPr wrap="none" lIns="34290" tIns="34290" rIns="34290" bIns="34290">
            <a:spAutoFit/>
          </a:bodyPr>
          <a:lstStyle>
            <a:lvl1pPr algn="l" defTabSz="1828800">
              <a:defRPr sz="4800"/>
            </a:lvl1pPr>
          </a:lstStyle>
          <a:p>
            <a:pPr defTabSz="914400" hangingPunct="0"/>
            <a:r>
              <a:rPr sz="2400" kern="0">
                <a:solidFill>
                  <a:srgbClr val="000000"/>
                </a:solidFill>
                <a:latin typeface="Helvetica Light"/>
                <a:sym typeface="Helvetica Light"/>
              </a:rPr>
              <a:t>Color information: ab channels</a:t>
            </a:r>
          </a:p>
        </p:txBody>
      </p:sp>
      <p:pic>
        <p:nvPicPr>
          <p:cNvPr id="407" name="image4.png"/>
          <p:cNvPicPr>
            <a:picLocks noChangeAspect="1"/>
          </p:cNvPicPr>
          <p:nvPr/>
        </p:nvPicPr>
        <p:blipFill>
          <a:blip r:embed="rId4"/>
          <a:stretch>
            <a:fillRect/>
          </a:stretch>
        </p:blipFill>
        <p:spPr>
          <a:xfrm>
            <a:off x="415291" y="536169"/>
            <a:ext cx="5143160" cy="3857370"/>
          </a:xfrm>
          <a:prstGeom prst="rect">
            <a:avLst/>
          </a:prstGeom>
          <a:ln w="12700">
            <a:miter lim="400000"/>
          </a:ln>
        </p:spPr>
      </p:pic>
      <p:pic>
        <p:nvPicPr>
          <p:cNvPr id="408" name="image4.png"/>
          <p:cNvPicPr>
            <a:picLocks noChangeAspect="1"/>
          </p:cNvPicPr>
          <p:nvPr/>
        </p:nvPicPr>
        <p:blipFill>
          <a:blip r:embed="rId4"/>
          <a:stretch>
            <a:fillRect/>
          </a:stretch>
        </p:blipFill>
        <p:spPr>
          <a:xfrm>
            <a:off x="415291" y="536169"/>
            <a:ext cx="5143159" cy="3857370"/>
          </a:xfrm>
          <a:prstGeom prst="rect">
            <a:avLst/>
          </a:prstGeom>
          <a:ln w="12700">
            <a:miter lim="400000"/>
          </a:ln>
        </p:spPr>
      </p:pic>
      <p:sp>
        <p:nvSpPr>
          <p:cNvPr id="409" name="Shape 409"/>
          <p:cNvSpPr/>
          <p:nvPr/>
        </p:nvSpPr>
        <p:spPr>
          <a:xfrm>
            <a:off x="1035109" y="4416804"/>
            <a:ext cx="3732112" cy="438582"/>
          </a:xfrm>
          <a:prstGeom prst="rect">
            <a:avLst/>
          </a:prstGeom>
          <a:ln w="12700">
            <a:miter lim="400000"/>
          </a:ln>
          <a:extLst>
            <a:ext uri="{C572A759-6A51-4108-AA02-DFA0A04FC94B}">
              <ma14:wrappingTextBoxFlag xmlns:ma14="http://schemas.microsoft.com/office/mac/drawingml/2011/main" xmlns="" val="1"/>
            </a:ext>
          </a:extLst>
        </p:spPr>
        <p:txBody>
          <a:bodyPr wrap="none" lIns="34290" tIns="34290" rIns="34290" bIns="34290">
            <a:spAutoFit/>
          </a:bodyPr>
          <a:lstStyle>
            <a:lvl1pPr algn="l" defTabSz="1828800">
              <a:defRPr sz="4800"/>
            </a:lvl1pPr>
          </a:lstStyle>
          <a:p>
            <a:pPr defTabSz="914400" hangingPunct="0"/>
            <a:r>
              <a:rPr sz="2400" kern="0">
                <a:solidFill>
                  <a:srgbClr val="000000"/>
                </a:solidFill>
                <a:latin typeface="Helvetica Light"/>
                <a:sym typeface="Helvetica Light"/>
              </a:rPr>
              <a:t>Grayscale image: L channel</a:t>
            </a:r>
          </a:p>
        </p:txBody>
      </p:sp>
      <p:pic>
        <p:nvPicPr>
          <p:cNvPr id="410" name="image6.png"/>
          <p:cNvPicPr>
            <a:picLocks noChangeAspect="1"/>
          </p:cNvPicPr>
          <p:nvPr/>
        </p:nvPicPr>
        <p:blipFill>
          <a:blip r:embed="rId3">
            <a:alphaModFix amt="50000"/>
          </a:blip>
          <a:stretch>
            <a:fillRect/>
          </a:stretch>
        </p:blipFill>
        <p:spPr>
          <a:xfrm>
            <a:off x="6673599" y="536169"/>
            <a:ext cx="5126242" cy="3857370"/>
          </a:xfrm>
          <a:prstGeom prst="rect">
            <a:avLst/>
          </a:prstGeom>
          <a:ln w="12700">
            <a:miter lim="400000"/>
          </a:ln>
        </p:spPr>
      </p:pic>
      <p:grpSp>
        <p:nvGrpSpPr>
          <p:cNvPr id="413" name="Group 413"/>
          <p:cNvGrpSpPr/>
          <p:nvPr/>
        </p:nvGrpSpPr>
        <p:grpSpPr>
          <a:xfrm>
            <a:off x="5657576" y="1755176"/>
            <a:ext cx="916897" cy="1305055"/>
            <a:chOff x="0" y="0"/>
            <a:chExt cx="1833792" cy="2610108"/>
          </a:xfrm>
        </p:grpSpPr>
        <p:sp>
          <p:nvSpPr>
            <p:cNvPr id="411" name="Shape 411"/>
            <p:cNvSpPr/>
            <p:nvPr/>
          </p:nvSpPr>
          <p:spPr>
            <a:xfrm>
              <a:off x="0" y="0"/>
              <a:ext cx="1833793" cy="2610109"/>
            </a:xfrm>
            <a:prstGeom prst="rightArrow">
              <a:avLst>
                <a:gd name="adj1" fmla="val 50000"/>
                <a:gd name="adj2" fmla="val 53373"/>
              </a:avLst>
            </a:prstGeom>
            <a:noFill/>
            <a:ln w="25400" cap="flat">
              <a:solidFill>
                <a:srgbClr val="000000"/>
              </a:solidFill>
              <a:prstDash val="solid"/>
              <a:miter lim="800000"/>
            </a:ln>
            <a:effectLst/>
          </p:spPr>
          <p:txBody>
            <a:bodyPr wrap="square" lIns="34290" tIns="34290" rIns="34290" bIns="34290" numCol="1" anchor="ctr">
              <a:noAutofit/>
            </a:bodyPr>
            <a:lstStyle/>
            <a:p>
              <a:pPr algn="ctr" hangingPunct="0">
                <a:defRPr sz="7800">
                  <a:solidFill>
                    <a:srgbClr val="FFFFFF"/>
                  </a:solidFill>
                  <a:latin typeface="Calibri"/>
                  <a:ea typeface="Calibri"/>
                  <a:cs typeface="Calibri"/>
                  <a:sym typeface="Calibri"/>
                </a:defRPr>
              </a:pPr>
              <a:endParaRPr sz="3900" kern="0">
                <a:solidFill>
                  <a:srgbClr val="FFFFFF"/>
                </a:solidFill>
                <a:latin typeface="Calibri"/>
                <a:cs typeface="Calibri"/>
                <a:sym typeface="Calibri"/>
              </a:endParaRPr>
            </a:p>
          </p:txBody>
        </p:sp>
        <p:pic>
          <p:nvPicPr>
            <p:cNvPr id="412" name="image3.png"/>
            <p:cNvPicPr>
              <a:picLocks noChangeAspect="1"/>
            </p:cNvPicPr>
            <p:nvPr/>
          </p:nvPicPr>
          <p:blipFill>
            <a:blip r:embed="rId5"/>
            <a:stretch>
              <a:fillRect/>
            </a:stretch>
          </p:blipFill>
          <p:spPr>
            <a:xfrm>
              <a:off x="453916" y="949953"/>
              <a:ext cx="720907" cy="650969"/>
            </a:xfrm>
            <a:prstGeom prst="rect">
              <a:avLst/>
            </a:prstGeom>
            <a:ln w="12700" cap="flat">
              <a:noFill/>
              <a:miter lim="400000"/>
            </a:ln>
            <a:effectLst/>
          </p:spPr>
        </p:pic>
      </p:grpSp>
      <p:grpSp>
        <p:nvGrpSpPr>
          <p:cNvPr id="421" name="Group 421"/>
          <p:cNvGrpSpPr/>
          <p:nvPr/>
        </p:nvGrpSpPr>
        <p:grpSpPr>
          <a:xfrm>
            <a:off x="3488478" y="5023326"/>
            <a:ext cx="6053900" cy="1810423"/>
            <a:chOff x="0" y="0"/>
            <a:chExt cx="12107799" cy="3620843"/>
          </a:xfrm>
        </p:grpSpPr>
        <p:pic>
          <p:nvPicPr>
            <p:cNvPr id="414" name="pasted-image.pdf"/>
            <p:cNvPicPr>
              <a:picLocks noChangeAspect="1"/>
            </p:cNvPicPr>
            <p:nvPr/>
          </p:nvPicPr>
          <p:blipFill>
            <a:blip r:embed="rId6"/>
            <a:stretch>
              <a:fillRect/>
            </a:stretch>
          </p:blipFill>
          <p:spPr>
            <a:xfrm>
              <a:off x="0" y="0"/>
              <a:ext cx="9525214" cy="1317317"/>
            </a:xfrm>
            <a:prstGeom prst="rect">
              <a:avLst/>
            </a:prstGeom>
            <a:ln w="12700" cap="flat">
              <a:noFill/>
              <a:miter lim="400000"/>
            </a:ln>
            <a:effectLst/>
          </p:spPr>
        </p:pic>
        <p:grpSp>
          <p:nvGrpSpPr>
            <p:cNvPr id="417" name="Group 417"/>
            <p:cNvGrpSpPr/>
            <p:nvPr/>
          </p:nvGrpSpPr>
          <p:grpSpPr>
            <a:xfrm>
              <a:off x="788266" y="934694"/>
              <a:ext cx="5113582" cy="2686149"/>
              <a:chOff x="161255" y="0"/>
              <a:chExt cx="5113580" cy="2686147"/>
            </a:xfrm>
          </p:grpSpPr>
          <p:sp>
            <p:nvSpPr>
              <p:cNvPr id="415" name="Shape 415"/>
              <p:cNvSpPr/>
              <p:nvPr/>
            </p:nvSpPr>
            <p:spPr>
              <a:xfrm>
                <a:off x="161255" y="1002996"/>
                <a:ext cx="5113580" cy="16831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Objective function</a:t>
                </a:r>
              </a:p>
              <a:p>
                <a:pPr algn="ctr" defTabSz="410766" hangingPunct="0"/>
                <a:r>
                  <a:rPr sz="2500" kern="0">
                    <a:solidFill>
                      <a:srgbClr val="000000"/>
                    </a:solidFill>
                    <a:latin typeface="Helvetica Light"/>
                    <a:sym typeface="Helvetica Light"/>
                  </a:rPr>
                  <a:t>(loss)</a:t>
                </a:r>
              </a:p>
            </p:txBody>
          </p:sp>
          <p:sp>
            <p:nvSpPr>
              <p:cNvPr id="416" name="Shape 416"/>
              <p:cNvSpPr/>
              <p:nvPr/>
            </p:nvSpPr>
            <p:spPr>
              <a:xfrm flipV="1">
                <a:off x="3893736" y="0"/>
                <a:ext cx="854224" cy="1215542"/>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nvGrpSpPr>
            <p:cNvPr id="420" name="Group 420"/>
            <p:cNvGrpSpPr/>
            <p:nvPr/>
          </p:nvGrpSpPr>
          <p:grpSpPr>
            <a:xfrm>
              <a:off x="6596600" y="955816"/>
              <a:ext cx="5511199" cy="1906661"/>
              <a:chOff x="70630" y="124511"/>
              <a:chExt cx="5511198" cy="1906660"/>
            </a:xfrm>
          </p:grpSpPr>
          <p:sp>
            <p:nvSpPr>
              <p:cNvPr id="418" name="Shape 418"/>
              <p:cNvSpPr/>
              <p:nvPr/>
            </p:nvSpPr>
            <p:spPr>
              <a:xfrm>
                <a:off x="1160746" y="1117461"/>
                <a:ext cx="4421082" cy="9137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Neural Network</a:t>
                </a:r>
              </a:p>
            </p:txBody>
          </p:sp>
          <p:sp>
            <p:nvSpPr>
              <p:cNvPr id="419" name="Shape 419"/>
              <p:cNvSpPr/>
              <p:nvPr/>
            </p:nvSpPr>
            <p:spPr>
              <a:xfrm flipH="1" flipV="1">
                <a:off x="70630" y="124511"/>
                <a:ext cx="1434300" cy="1052991"/>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pic>
        <p:nvPicPr>
          <p:cNvPr id="422" name="pasted-image.pdf"/>
          <p:cNvPicPr>
            <a:picLocks noChangeAspect="1"/>
          </p:cNvPicPr>
          <p:nvPr/>
        </p:nvPicPr>
        <p:blipFill>
          <a:blip r:embed="rId7"/>
          <a:stretch>
            <a:fillRect/>
          </a:stretch>
        </p:blipFill>
        <p:spPr>
          <a:xfrm>
            <a:off x="2826334" y="166179"/>
            <a:ext cx="321093" cy="248117"/>
          </a:xfrm>
          <a:prstGeom prst="rect">
            <a:avLst/>
          </a:prstGeom>
          <a:ln w="12700">
            <a:miter lim="400000"/>
          </a:ln>
        </p:spPr>
      </p:pic>
      <p:pic>
        <p:nvPicPr>
          <p:cNvPr id="423" name="pasted-image.pdf"/>
          <p:cNvPicPr>
            <a:picLocks noChangeAspect="1"/>
          </p:cNvPicPr>
          <p:nvPr/>
        </p:nvPicPr>
        <p:blipFill>
          <a:blip r:embed="rId8"/>
          <a:stretch>
            <a:fillRect/>
          </a:stretch>
        </p:blipFill>
        <p:spPr>
          <a:xfrm>
            <a:off x="9076183" y="106732"/>
            <a:ext cx="321073" cy="366940"/>
          </a:xfrm>
          <a:prstGeom prst="rect">
            <a:avLst/>
          </a:prstGeom>
          <a:ln w="12700">
            <a:miter lim="400000"/>
          </a:ln>
        </p:spPr>
      </p:pic>
      <p:grpSp>
        <p:nvGrpSpPr>
          <p:cNvPr id="448" name="Group 448"/>
          <p:cNvGrpSpPr/>
          <p:nvPr/>
        </p:nvGrpSpPr>
        <p:grpSpPr>
          <a:xfrm>
            <a:off x="286927" y="1393375"/>
            <a:ext cx="3206338" cy="5169406"/>
            <a:chOff x="0" y="0"/>
            <a:chExt cx="6412674" cy="10338811"/>
          </a:xfrm>
        </p:grpSpPr>
        <p:sp>
          <p:nvSpPr>
            <p:cNvPr id="424" name="Shape 424"/>
            <p:cNvSpPr/>
            <p:nvPr/>
          </p:nvSpPr>
          <p:spPr>
            <a:xfrm>
              <a:off x="0" y="150873"/>
              <a:ext cx="6412675" cy="10037065"/>
            </a:xfrm>
            <a:prstGeom prst="rect">
              <a:avLst/>
            </a:prstGeom>
            <a:solidFill>
              <a:srgbClr val="FFFFFF"/>
            </a:solidFill>
            <a:ln w="25400" cap="flat">
              <a:solidFill>
                <a:srgbClr val="000000"/>
              </a:solidFill>
              <a:prstDash val="solid"/>
              <a:miter lim="400000"/>
            </a:ln>
            <a:effectLst>
              <a:outerShdw blurRad="114300" dist="52297" dir="2531122" rotWithShape="0">
                <a:srgbClr val="000000">
                  <a:alpha val="35000"/>
                </a:srgbClr>
              </a:outerShdw>
            </a:effectLst>
          </p:spPr>
          <p:txBody>
            <a:bodyPr wrap="square" lIns="22860" tIns="22860" rIns="22860" bIns="22860" numCol="1" anchor="ctr">
              <a:noAutofit/>
            </a:bodyPr>
            <a:lstStyle/>
            <a:p>
              <a:pPr defTabSz="731520" hangingPunct="0">
                <a:defRPr sz="2900">
                  <a:latin typeface="Calibri"/>
                  <a:ea typeface="Calibri"/>
                  <a:cs typeface="Calibri"/>
                  <a:sym typeface="Calibri"/>
                </a:defRPr>
              </a:pPr>
              <a:endParaRPr sz="1450" kern="0">
                <a:solidFill>
                  <a:srgbClr val="000000"/>
                </a:solidFill>
                <a:latin typeface="Calibri"/>
                <a:cs typeface="Calibri"/>
                <a:sym typeface="Calibri"/>
              </a:endParaRPr>
            </a:p>
          </p:txBody>
        </p:sp>
        <p:grpSp>
          <p:nvGrpSpPr>
            <p:cNvPr id="447" name="Group 447"/>
            <p:cNvGrpSpPr/>
            <p:nvPr/>
          </p:nvGrpSpPr>
          <p:grpSpPr>
            <a:xfrm>
              <a:off x="174902" y="0"/>
              <a:ext cx="5910469" cy="10338812"/>
              <a:chOff x="-76200" y="-69177"/>
              <a:chExt cx="5910467" cy="10338811"/>
            </a:xfrm>
          </p:grpSpPr>
          <p:pic>
            <p:nvPicPr>
              <p:cNvPr id="425" name="pasted-image.png"/>
              <p:cNvPicPr>
                <a:picLocks noChangeAspect="1"/>
              </p:cNvPicPr>
              <p:nvPr/>
            </p:nvPicPr>
            <p:blipFill>
              <a:blip r:embed="rId9"/>
              <a:stretch>
                <a:fillRect/>
              </a:stretch>
            </p:blipFill>
            <p:spPr>
              <a:xfrm>
                <a:off x="3147846" y="6666728"/>
                <a:ext cx="1869963" cy="1869963"/>
              </a:xfrm>
              <a:prstGeom prst="rect">
                <a:avLst/>
              </a:prstGeom>
              <a:ln w="12700" cap="flat">
                <a:noFill/>
                <a:miter lim="400000"/>
              </a:ln>
              <a:effectLst/>
            </p:spPr>
          </p:pic>
          <p:pic>
            <p:nvPicPr>
              <p:cNvPr id="426" name="pasted-image.png"/>
              <p:cNvPicPr>
                <a:picLocks noChangeAspect="1"/>
              </p:cNvPicPr>
              <p:nvPr/>
            </p:nvPicPr>
            <p:blipFill>
              <a:blip r:embed="rId10"/>
              <a:stretch>
                <a:fillRect/>
              </a:stretch>
            </p:blipFill>
            <p:spPr>
              <a:xfrm>
                <a:off x="3147846" y="4242789"/>
                <a:ext cx="1869963" cy="1869962"/>
              </a:xfrm>
              <a:prstGeom prst="rect">
                <a:avLst/>
              </a:prstGeom>
              <a:ln w="12700" cap="flat">
                <a:noFill/>
                <a:miter lim="400000"/>
              </a:ln>
              <a:effectLst/>
            </p:spPr>
          </p:pic>
          <p:pic>
            <p:nvPicPr>
              <p:cNvPr id="427" name="pasted-image-filtered.png"/>
              <p:cNvPicPr>
                <a:picLocks noChangeAspect="1"/>
              </p:cNvPicPr>
              <p:nvPr/>
            </p:nvPicPr>
            <p:blipFill>
              <a:blip r:embed="rId11"/>
              <a:stretch>
                <a:fillRect/>
              </a:stretch>
            </p:blipFill>
            <p:spPr>
              <a:xfrm>
                <a:off x="652501" y="6657165"/>
                <a:ext cx="1869963" cy="1869963"/>
              </a:xfrm>
              <a:prstGeom prst="rect">
                <a:avLst/>
              </a:prstGeom>
              <a:ln w="12700" cap="flat">
                <a:noFill/>
                <a:miter lim="400000"/>
              </a:ln>
              <a:effectLst/>
            </p:spPr>
          </p:pic>
          <p:pic>
            <p:nvPicPr>
              <p:cNvPr id="428" name="pasted-image-filtered.png"/>
              <p:cNvPicPr>
                <a:picLocks noChangeAspect="1"/>
              </p:cNvPicPr>
              <p:nvPr/>
            </p:nvPicPr>
            <p:blipFill>
              <a:blip r:embed="rId12"/>
              <a:stretch>
                <a:fillRect/>
              </a:stretch>
            </p:blipFill>
            <p:spPr>
              <a:xfrm>
                <a:off x="652501" y="4233218"/>
                <a:ext cx="1869963" cy="1869962"/>
              </a:xfrm>
              <a:prstGeom prst="rect">
                <a:avLst/>
              </a:prstGeom>
              <a:ln w="12700" cap="flat">
                <a:noFill/>
                <a:miter lim="400000"/>
              </a:ln>
              <a:effectLst/>
            </p:spPr>
          </p:pic>
          <p:pic>
            <p:nvPicPr>
              <p:cNvPr id="429" name="pasted-image.png"/>
              <p:cNvPicPr>
                <a:picLocks noChangeAspect="1"/>
              </p:cNvPicPr>
              <p:nvPr/>
            </p:nvPicPr>
            <p:blipFill>
              <a:blip r:embed="rId13"/>
              <a:stretch>
                <a:fillRect/>
              </a:stretch>
            </p:blipFill>
            <p:spPr>
              <a:xfrm>
                <a:off x="3147846" y="2181088"/>
                <a:ext cx="1840433" cy="1447592"/>
              </a:xfrm>
              <a:prstGeom prst="rect">
                <a:avLst/>
              </a:prstGeom>
              <a:ln w="12700" cap="flat">
                <a:noFill/>
                <a:miter lim="400000"/>
              </a:ln>
              <a:effectLst/>
            </p:spPr>
          </p:pic>
          <p:pic>
            <p:nvPicPr>
              <p:cNvPr id="430" name="pasted-image-filtered.png"/>
              <p:cNvPicPr>
                <a:picLocks noChangeAspect="1"/>
              </p:cNvPicPr>
              <p:nvPr/>
            </p:nvPicPr>
            <p:blipFill>
              <a:blip r:embed="rId14"/>
              <a:stretch>
                <a:fillRect/>
              </a:stretch>
            </p:blipFill>
            <p:spPr>
              <a:xfrm>
                <a:off x="667272" y="2181088"/>
                <a:ext cx="1840433" cy="1447592"/>
              </a:xfrm>
              <a:prstGeom prst="rect">
                <a:avLst/>
              </a:prstGeom>
              <a:ln w="12700" cap="flat">
                <a:noFill/>
                <a:miter lim="400000"/>
              </a:ln>
              <a:effectLst/>
            </p:spPr>
          </p:pic>
          <p:sp>
            <p:nvSpPr>
              <p:cNvPr id="431" name="Shape 431"/>
              <p:cNvSpPr/>
              <p:nvPr/>
            </p:nvSpPr>
            <p:spPr>
              <a:xfrm>
                <a:off x="-76200" y="-69178"/>
                <a:ext cx="5910468" cy="16011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4200" i="1">
                    <a:latin typeface="Helvetica"/>
                    <a:ea typeface="Helvetica"/>
                    <a:cs typeface="Helvetica"/>
                    <a:sym typeface="Helvetica"/>
                  </a:defRPr>
                </a:lvl1pPr>
              </a:lstStyle>
              <a:p>
                <a:pPr algn="ctr" defTabSz="410766" hangingPunct="0"/>
                <a:r>
                  <a:rPr sz="2100" kern="0">
                    <a:solidFill>
                      <a:srgbClr val="000000"/>
                    </a:solidFill>
                  </a:rPr>
                  <a:t>Training data</a:t>
                </a:r>
              </a:p>
            </p:txBody>
          </p:sp>
          <p:grpSp>
            <p:nvGrpSpPr>
              <p:cNvPr id="435" name="Group 435"/>
              <p:cNvGrpSpPr/>
              <p:nvPr/>
            </p:nvGrpSpPr>
            <p:grpSpPr>
              <a:xfrm>
                <a:off x="123363" y="2168853"/>
                <a:ext cx="5503645" cy="1724316"/>
                <a:chOff x="0" y="0"/>
                <a:chExt cx="5503643" cy="1724315"/>
              </a:xfrm>
            </p:grpSpPr>
            <p:pic>
              <p:nvPicPr>
                <p:cNvPr id="432" name="pasted-image.pdf"/>
                <p:cNvPicPr>
                  <a:picLocks noChangeAspect="1"/>
                </p:cNvPicPr>
                <p:nvPr/>
              </p:nvPicPr>
              <p:blipFill>
                <a:blip r:embed="rId15"/>
                <a:stretch>
                  <a:fillRect/>
                </a:stretch>
              </p:blipFill>
              <p:spPr>
                <a:xfrm>
                  <a:off x="0" y="0"/>
                  <a:ext cx="400403" cy="1554505"/>
                </a:xfrm>
                <a:prstGeom prst="rect">
                  <a:avLst/>
                </a:prstGeom>
                <a:ln w="12700" cap="flat">
                  <a:noFill/>
                  <a:miter lim="400000"/>
                </a:ln>
                <a:effectLst/>
              </p:spPr>
            </p:pic>
            <p:pic>
              <p:nvPicPr>
                <p:cNvPr id="433" name="pasted-image.pdf"/>
                <p:cNvPicPr>
                  <a:picLocks noChangeAspect="1"/>
                </p:cNvPicPr>
                <p:nvPr/>
              </p:nvPicPr>
              <p:blipFill>
                <a:blip r:embed="rId16"/>
                <a:stretch>
                  <a:fillRect/>
                </a:stretch>
              </p:blipFill>
              <p:spPr>
                <a:xfrm>
                  <a:off x="5103241" y="0"/>
                  <a:ext cx="400403" cy="1554505"/>
                </a:xfrm>
                <a:prstGeom prst="rect">
                  <a:avLst/>
                </a:prstGeom>
                <a:ln w="12700" cap="flat">
                  <a:noFill/>
                  <a:miter lim="400000"/>
                </a:ln>
                <a:effectLst/>
              </p:spPr>
            </p:pic>
            <p:pic>
              <p:nvPicPr>
                <p:cNvPr id="434" name="pasted-image.pdf"/>
                <p:cNvPicPr>
                  <a:picLocks noChangeAspect="1"/>
                </p:cNvPicPr>
                <p:nvPr/>
              </p:nvPicPr>
              <p:blipFill>
                <a:blip r:embed="rId17"/>
                <a:stretch>
                  <a:fillRect/>
                </a:stretch>
              </p:blipFill>
              <p:spPr>
                <a:xfrm>
                  <a:off x="2622556" y="1305142"/>
                  <a:ext cx="190533" cy="419174"/>
                </a:xfrm>
                <a:prstGeom prst="rect">
                  <a:avLst/>
                </a:prstGeom>
                <a:ln w="12700" cap="flat">
                  <a:noFill/>
                  <a:miter lim="400000"/>
                </a:ln>
                <a:effectLst/>
              </p:spPr>
            </p:pic>
          </p:grpSp>
          <p:grpSp>
            <p:nvGrpSpPr>
              <p:cNvPr id="439" name="Group 439"/>
              <p:cNvGrpSpPr/>
              <p:nvPr/>
            </p:nvGrpSpPr>
            <p:grpSpPr>
              <a:xfrm>
                <a:off x="123363" y="6766029"/>
                <a:ext cx="5503645" cy="1724316"/>
                <a:chOff x="0" y="0"/>
                <a:chExt cx="5503643" cy="1724315"/>
              </a:xfrm>
            </p:grpSpPr>
            <p:pic>
              <p:nvPicPr>
                <p:cNvPr id="436" name="pasted-image.pdf"/>
                <p:cNvPicPr>
                  <a:picLocks noChangeAspect="1"/>
                </p:cNvPicPr>
                <p:nvPr/>
              </p:nvPicPr>
              <p:blipFill>
                <a:blip r:embed="rId15"/>
                <a:stretch>
                  <a:fillRect/>
                </a:stretch>
              </p:blipFill>
              <p:spPr>
                <a:xfrm>
                  <a:off x="0" y="0"/>
                  <a:ext cx="400403" cy="1554505"/>
                </a:xfrm>
                <a:prstGeom prst="rect">
                  <a:avLst/>
                </a:prstGeom>
                <a:ln w="12700" cap="flat">
                  <a:noFill/>
                  <a:miter lim="400000"/>
                </a:ln>
                <a:effectLst/>
              </p:spPr>
            </p:pic>
            <p:pic>
              <p:nvPicPr>
                <p:cNvPr id="437" name="pasted-image.pdf"/>
                <p:cNvPicPr>
                  <a:picLocks noChangeAspect="1"/>
                </p:cNvPicPr>
                <p:nvPr/>
              </p:nvPicPr>
              <p:blipFill>
                <a:blip r:embed="rId16"/>
                <a:stretch>
                  <a:fillRect/>
                </a:stretch>
              </p:blipFill>
              <p:spPr>
                <a:xfrm>
                  <a:off x="5103241" y="0"/>
                  <a:ext cx="400403" cy="1554505"/>
                </a:xfrm>
                <a:prstGeom prst="rect">
                  <a:avLst/>
                </a:prstGeom>
                <a:ln w="12700" cap="flat">
                  <a:noFill/>
                  <a:miter lim="400000"/>
                </a:ln>
                <a:effectLst/>
              </p:spPr>
            </p:pic>
            <p:pic>
              <p:nvPicPr>
                <p:cNvPr id="438" name="pasted-image.pdf"/>
                <p:cNvPicPr>
                  <a:picLocks noChangeAspect="1"/>
                </p:cNvPicPr>
                <p:nvPr/>
              </p:nvPicPr>
              <p:blipFill>
                <a:blip r:embed="rId17"/>
                <a:stretch>
                  <a:fillRect/>
                </a:stretch>
              </p:blipFill>
              <p:spPr>
                <a:xfrm>
                  <a:off x="2622556" y="1305142"/>
                  <a:ext cx="190533" cy="419174"/>
                </a:xfrm>
                <a:prstGeom prst="rect">
                  <a:avLst/>
                </a:prstGeom>
                <a:ln w="12700" cap="flat">
                  <a:noFill/>
                  <a:miter lim="400000"/>
                </a:ln>
                <a:effectLst/>
              </p:spPr>
            </p:pic>
          </p:grpSp>
          <p:grpSp>
            <p:nvGrpSpPr>
              <p:cNvPr id="443" name="Group 443"/>
              <p:cNvGrpSpPr/>
              <p:nvPr/>
            </p:nvGrpSpPr>
            <p:grpSpPr>
              <a:xfrm>
                <a:off x="123363" y="4404146"/>
                <a:ext cx="5503645" cy="1724316"/>
                <a:chOff x="0" y="0"/>
                <a:chExt cx="5503643" cy="1724315"/>
              </a:xfrm>
            </p:grpSpPr>
            <p:pic>
              <p:nvPicPr>
                <p:cNvPr id="440" name="pasted-image.pdf"/>
                <p:cNvPicPr>
                  <a:picLocks noChangeAspect="1"/>
                </p:cNvPicPr>
                <p:nvPr/>
              </p:nvPicPr>
              <p:blipFill>
                <a:blip r:embed="rId15"/>
                <a:stretch>
                  <a:fillRect/>
                </a:stretch>
              </p:blipFill>
              <p:spPr>
                <a:xfrm>
                  <a:off x="0" y="0"/>
                  <a:ext cx="400403" cy="1554505"/>
                </a:xfrm>
                <a:prstGeom prst="rect">
                  <a:avLst/>
                </a:prstGeom>
                <a:ln w="12700" cap="flat">
                  <a:noFill/>
                  <a:miter lim="400000"/>
                </a:ln>
                <a:effectLst/>
              </p:spPr>
            </p:pic>
            <p:pic>
              <p:nvPicPr>
                <p:cNvPr id="441" name="pasted-image.pdf"/>
                <p:cNvPicPr>
                  <a:picLocks noChangeAspect="1"/>
                </p:cNvPicPr>
                <p:nvPr/>
              </p:nvPicPr>
              <p:blipFill>
                <a:blip r:embed="rId16"/>
                <a:stretch>
                  <a:fillRect/>
                </a:stretch>
              </p:blipFill>
              <p:spPr>
                <a:xfrm>
                  <a:off x="5103241" y="0"/>
                  <a:ext cx="400403" cy="1554505"/>
                </a:xfrm>
                <a:prstGeom prst="rect">
                  <a:avLst/>
                </a:prstGeom>
                <a:ln w="12700" cap="flat">
                  <a:noFill/>
                  <a:miter lim="400000"/>
                </a:ln>
                <a:effectLst/>
              </p:spPr>
            </p:pic>
            <p:pic>
              <p:nvPicPr>
                <p:cNvPr id="442" name="pasted-image.pdf"/>
                <p:cNvPicPr>
                  <a:picLocks noChangeAspect="1"/>
                </p:cNvPicPr>
                <p:nvPr/>
              </p:nvPicPr>
              <p:blipFill>
                <a:blip r:embed="rId17"/>
                <a:stretch>
                  <a:fillRect/>
                </a:stretch>
              </p:blipFill>
              <p:spPr>
                <a:xfrm>
                  <a:off x="2622556" y="1305142"/>
                  <a:ext cx="190533" cy="419174"/>
                </a:xfrm>
                <a:prstGeom prst="rect">
                  <a:avLst/>
                </a:prstGeom>
                <a:ln w="12700" cap="flat">
                  <a:noFill/>
                  <a:miter lim="400000"/>
                </a:ln>
                <a:effectLst/>
              </p:spPr>
            </p:pic>
          </p:grpSp>
          <p:sp>
            <p:nvSpPr>
              <p:cNvPr id="444" name="Shape 444"/>
              <p:cNvSpPr/>
              <p:nvPr/>
            </p:nvSpPr>
            <p:spPr>
              <a:xfrm rot="5400000">
                <a:off x="1990810" y="8539087"/>
                <a:ext cx="1928862" cy="15322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229" tIns="50229" rIns="50229" bIns="50229" numCol="1" anchor="ctr">
                <a:noAutofit/>
              </a:bodyPr>
              <a:lstStyle>
                <a:lvl1pPr defTabSz="1155278">
                  <a:defRPr sz="4200">
                    <a:latin typeface="Adobe 繁黑體 Std B"/>
                    <a:ea typeface="Adobe 繁黑體 Std B"/>
                    <a:cs typeface="Adobe 繁黑體 Std B"/>
                    <a:sym typeface="Adobe 繁黑體 Std B"/>
                  </a:defRPr>
                </a:lvl1pPr>
              </a:lstStyle>
              <a:p>
                <a:pPr algn="ctr" defTabSz="577639" hangingPunct="0"/>
                <a:r>
                  <a:rPr sz="2100" kern="0">
                    <a:solidFill>
                      <a:srgbClr val="000000"/>
                    </a:solidFill>
                  </a:rPr>
                  <a:t>…</a:t>
                </a:r>
              </a:p>
            </p:txBody>
          </p:sp>
          <p:pic>
            <p:nvPicPr>
              <p:cNvPr id="445" name="pasted-image.pdf"/>
              <p:cNvPicPr>
                <a:picLocks noChangeAspect="1"/>
              </p:cNvPicPr>
              <p:nvPr/>
            </p:nvPicPr>
            <p:blipFill>
              <a:blip r:embed="rId7"/>
              <a:srcRect/>
              <a:stretch>
                <a:fillRect/>
              </a:stretch>
            </p:blipFill>
            <p:spPr>
              <a:xfrm>
                <a:off x="1360494" y="1520292"/>
                <a:ext cx="454992" cy="351585"/>
              </a:xfrm>
              <a:prstGeom prst="rect">
                <a:avLst/>
              </a:prstGeom>
              <a:ln w="12700" cap="flat">
                <a:noFill/>
                <a:miter lim="400000"/>
              </a:ln>
              <a:effectLst/>
            </p:spPr>
          </p:pic>
          <p:pic>
            <p:nvPicPr>
              <p:cNvPr id="446" name="pasted-image.pdf"/>
              <p:cNvPicPr>
                <a:picLocks noChangeAspect="1"/>
              </p:cNvPicPr>
              <p:nvPr/>
            </p:nvPicPr>
            <p:blipFill>
              <a:blip r:embed="rId8"/>
              <a:stretch>
                <a:fillRect/>
              </a:stretch>
            </p:blipFill>
            <p:spPr>
              <a:xfrm>
                <a:off x="3865673" y="1448302"/>
                <a:ext cx="434310" cy="496354"/>
              </a:xfrm>
              <a:prstGeom prst="rect">
                <a:avLst/>
              </a:prstGeom>
              <a:ln w="12700" cap="flat">
                <a:noFill/>
                <a:miter lim="400000"/>
              </a:ln>
              <a:effectLst/>
            </p:spPr>
          </p:pic>
        </p:grpSp>
      </p:grpSp>
      <p:sp>
        <p:nvSpPr>
          <p:cNvPr id="47" name="TextBox 46">
            <a:extLst>
              <a:ext uri="{FF2B5EF4-FFF2-40B4-BE49-F238E27FC236}">
                <a16:creationId xmlns:a16="http://schemas.microsoft.com/office/drawing/2014/main" id="{D545B4F9-F586-3746-98DA-08661272F248}"/>
              </a:ext>
            </a:extLst>
          </p:cNvPr>
          <p:cNvSpPr txBox="1"/>
          <p:nvPr/>
        </p:nvSpPr>
        <p:spPr>
          <a:xfrm>
            <a:off x="8434105" y="6456753"/>
            <a:ext cx="3840273" cy="307777"/>
          </a:xfrm>
          <a:prstGeom prst="rect">
            <a:avLst/>
          </a:prstGeom>
          <a:noFill/>
        </p:spPr>
        <p:txBody>
          <a:bodyPr wrap="square" rtlCol="0">
            <a:spAutoFit/>
          </a:bodyPr>
          <a:lstStyle/>
          <a:p>
            <a:r>
              <a:rPr lang="en-US" sz="1400" dirty="0"/>
              <a:t>from </a:t>
            </a:r>
            <a:r>
              <a:rPr lang="en-US" sz="1400" dirty="0" err="1"/>
              <a:t>Jin</a:t>
            </a:r>
            <a:r>
              <a:rPr lang="en-US" sz="1400" dirty="0"/>
              <a:t> Sun, Richard Zhang, Phillip Isola</a:t>
            </a:r>
          </a:p>
        </p:txBody>
      </p:sp>
    </p:spTree>
    <p:extLst>
      <p:ext uri="{BB962C8B-B14F-4D97-AF65-F5344CB8AC3E}">
        <p14:creationId xmlns:p14="http://schemas.microsoft.com/office/powerpoint/2010/main" val="191721966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 name="image4.png"/>
          <p:cNvPicPr>
            <a:picLocks noChangeAspect="1"/>
          </p:cNvPicPr>
          <p:nvPr/>
        </p:nvPicPr>
        <p:blipFill>
          <a:blip r:embed="rId2"/>
          <a:stretch>
            <a:fillRect/>
          </a:stretch>
        </p:blipFill>
        <p:spPr>
          <a:xfrm>
            <a:off x="-228907" y="1975159"/>
            <a:ext cx="3840481" cy="2880361"/>
          </a:xfrm>
          <a:prstGeom prst="rect">
            <a:avLst/>
          </a:prstGeom>
          <a:ln w="12700">
            <a:miter lim="400000"/>
          </a:ln>
        </p:spPr>
      </p:pic>
      <p:sp>
        <p:nvSpPr>
          <p:cNvPr id="476" name="Shape 476"/>
          <p:cNvSpPr/>
          <p:nvPr/>
        </p:nvSpPr>
        <p:spPr>
          <a:xfrm>
            <a:off x="3681489" y="3429123"/>
            <a:ext cx="533834"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77" name="Shape 477"/>
          <p:cNvSpPr/>
          <p:nvPr/>
        </p:nvSpPr>
        <p:spPr>
          <a:xfrm>
            <a:off x="4294044" y="2189123"/>
            <a:ext cx="272048"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78" name="Shape 478"/>
          <p:cNvSpPr/>
          <p:nvPr/>
        </p:nvSpPr>
        <p:spPr>
          <a:xfrm>
            <a:off x="4628736" y="3429123"/>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79" name="Shape 479"/>
          <p:cNvSpPr/>
          <p:nvPr/>
        </p:nvSpPr>
        <p:spPr>
          <a:xfrm>
            <a:off x="5000930" y="2182236"/>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0" name="Shape 480"/>
          <p:cNvSpPr/>
          <p:nvPr/>
        </p:nvSpPr>
        <p:spPr>
          <a:xfrm>
            <a:off x="5308833" y="3422237"/>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1" name="Shape 481"/>
          <p:cNvSpPr/>
          <p:nvPr/>
        </p:nvSpPr>
        <p:spPr>
          <a:xfrm>
            <a:off x="5716746"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2" name="Shape 482"/>
          <p:cNvSpPr/>
          <p:nvPr/>
        </p:nvSpPr>
        <p:spPr>
          <a:xfrm>
            <a:off x="6042509"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3" name="Shape 483"/>
          <p:cNvSpPr/>
          <p:nvPr/>
        </p:nvSpPr>
        <p:spPr>
          <a:xfrm>
            <a:off x="643639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4" name="Shape 484"/>
          <p:cNvSpPr/>
          <p:nvPr/>
        </p:nvSpPr>
        <p:spPr>
          <a:xfrm>
            <a:off x="6762162"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5" name="Shape 485"/>
          <p:cNvSpPr/>
          <p:nvPr/>
        </p:nvSpPr>
        <p:spPr>
          <a:xfrm>
            <a:off x="7179004"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6" name="Shape 486"/>
          <p:cNvSpPr/>
          <p:nvPr/>
        </p:nvSpPr>
        <p:spPr>
          <a:xfrm>
            <a:off x="7522625"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7" name="Shape 487"/>
          <p:cNvSpPr/>
          <p:nvPr/>
        </p:nvSpPr>
        <p:spPr>
          <a:xfrm>
            <a:off x="792160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8" name="Shape 488"/>
          <p:cNvSpPr/>
          <p:nvPr/>
        </p:nvSpPr>
        <p:spPr>
          <a:xfrm>
            <a:off x="8265230"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9" name="Shape 489"/>
          <p:cNvSpPr/>
          <p:nvPr/>
        </p:nvSpPr>
        <p:spPr>
          <a:xfrm>
            <a:off x="8904517" y="3355094"/>
            <a:ext cx="134287" cy="134287"/>
          </a:xfrm>
          <a:prstGeom prst="rect">
            <a:avLst/>
          </a:prstGeom>
          <a:solidFill>
            <a:schemeClr val="accent3">
              <a:satOff val="18648"/>
              <a:lumOff val="5971"/>
            </a:schemeClr>
          </a:solidFill>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90" name="Shape 490"/>
          <p:cNvSpPr/>
          <p:nvPr/>
        </p:nvSpPr>
        <p:spPr>
          <a:xfrm>
            <a:off x="9006055" y="3186924"/>
            <a:ext cx="1483824" cy="45685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410766" hangingPunct="0"/>
            <a:r>
              <a:rPr sz="2500" kern="0">
                <a:solidFill>
                  <a:srgbClr val="000000"/>
                </a:solidFill>
                <a:latin typeface="Helvetica Light"/>
                <a:sym typeface="Helvetica Light"/>
              </a:rPr>
              <a:t>“yellow”</a:t>
            </a:r>
          </a:p>
        </p:txBody>
      </p:sp>
      <p:grpSp>
        <p:nvGrpSpPr>
          <p:cNvPr id="826" name="Group 826"/>
          <p:cNvGrpSpPr/>
          <p:nvPr/>
        </p:nvGrpSpPr>
        <p:grpSpPr>
          <a:xfrm>
            <a:off x="1867782" y="2354822"/>
            <a:ext cx="1558231" cy="1558232"/>
            <a:chOff x="0" y="0"/>
            <a:chExt cx="3116460" cy="3116462"/>
          </a:xfrm>
        </p:grpSpPr>
        <p:sp>
          <p:nvSpPr>
            <p:cNvPr id="491" name="Shape 491"/>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2" name="Shape 492"/>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3" name="Shape 493"/>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4" name="Shape 494"/>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5" name="Shape 495"/>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6" name="Shape 496"/>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7" name="Shape 497"/>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8" name="Shape 498"/>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9" name="Shape 499"/>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0" name="Shape 500"/>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1" name="Shape 501"/>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2" name="Shape 502"/>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3" name="Shape 503"/>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4" name="Shape 504"/>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5" name="Shape 505"/>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6" name="Shape 506"/>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7" name="Shape 507"/>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8" name="Shape 508"/>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9" name="Shape 509"/>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0" name="Shape 510"/>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1" name="Shape 511"/>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2" name="Shape 512"/>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3" name="Shape 513"/>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4" name="Shape 514"/>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5" name="Shape 515"/>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6" name="Shape 516"/>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7" name="Shape 517"/>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8" name="Shape 518"/>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9" name="Shape 519"/>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0" name="Shape 520"/>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1" name="Shape 521"/>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2" name="Shape 522"/>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3" name="Shape 523"/>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4" name="Shape 524"/>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5" name="Shape 525"/>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6" name="Shape 526"/>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7" name="Shape 527"/>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8" name="Shape 528"/>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9" name="Shape 529"/>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0" name="Shape 530"/>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1" name="Shape 531"/>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2" name="Shape 532"/>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3" name="Shape 533"/>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4" name="Shape 534"/>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5" name="Shape 535"/>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6" name="Shape 536"/>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7" name="Shape 537"/>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8" name="Shape 538"/>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9" name="Shape 539"/>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0" name="Shape 540"/>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1" name="Shape 541"/>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2" name="Shape 542"/>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3" name="Shape 543"/>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4" name="Shape 544"/>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5" name="Shape 545"/>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6" name="Shape 546"/>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7" name="Shape 547"/>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8" name="Shape 548"/>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9" name="Shape 549"/>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0" name="Shape 550"/>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1" name="Shape 551"/>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2" name="Shape 552"/>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3" name="Shape 553"/>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4" name="Shape 554"/>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5" name="Shape 555"/>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6" name="Shape 556"/>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7" name="Shape 557"/>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8" name="Shape 558"/>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9" name="Shape 559"/>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0" name="Shape 560"/>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1" name="Shape 561"/>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2" name="Shape 562"/>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3" name="Shape 563"/>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4" name="Shape 564"/>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5" name="Shape 565"/>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6" name="Shape 566"/>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7" name="Shape 567"/>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8" name="Shape 568"/>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9" name="Shape 569"/>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0" name="Shape 570"/>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1" name="Shape 571"/>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2" name="Shape 572"/>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3" name="Shape 573"/>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4" name="Shape 574"/>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5" name="Shape 575"/>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6" name="Shape 576"/>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7" name="Shape 577"/>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8" name="Shape 578"/>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9" name="Shape 579"/>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0" name="Shape 580"/>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1" name="Shape 581"/>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2" name="Shape 582"/>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3" name="Shape 583"/>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4" name="Shape 584"/>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5" name="Shape 585"/>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6" name="Shape 586"/>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7" name="Shape 587"/>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8" name="Shape 588"/>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9" name="Shape 589"/>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0" name="Shape 590"/>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1" name="Shape 591"/>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2" name="Shape 592"/>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3" name="Shape 593"/>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4" name="Shape 594"/>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5" name="Shape 595"/>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6" name="Shape 596"/>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7" name="Shape 597"/>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8" name="Shape 598"/>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9" name="Shape 599"/>
            <p:cNvSpPr/>
            <p:nvPr/>
          </p:nvSpPr>
          <p:spPr>
            <a:xfrm rot="10800000" flipH="1">
              <a:off x="1454348" y="1454348"/>
              <a:ext cx="207765" cy="207765"/>
            </a:xfrm>
            <a:prstGeom prst="rect">
              <a:avLst/>
            </a:prstGeom>
            <a:solidFill>
              <a:srgbClr val="11B119"/>
            </a:solid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0" name="Shape 600"/>
            <p:cNvSpPr/>
            <p:nvPr/>
          </p:nvSpPr>
          <p:spPr>
            <a:xfrm rot="10800000" flipH="1">
              <a:off x="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1" name="Shape 601"/>
            <p:cNvSpPr/>
            <p:nvPr/>
          </p:nvSpPr>
          <p:spPr>
            <a:xfrm rot="10800000" flipH="1">
              <a:off x="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2" name="Shape 602"/>
            <p:cNvSpPr/>
            <p:nvPr/>
          </p:nvSpPr>
          <p:spPr>
            <a:xfrm rot="10800000" flipH="1">
              <a:off x="20776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3" name="Shape 603"/>
            <p:cNvSpPr/>
            <p:nvPr/>
          </p:nvSpPr>
          <p:spPr>
            <a:xfrm rot="10800000" flipH="1">
              <a:off x="20776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4" name="Shape 604"/>
            <p:cNvSpPr/>
            <p:nvPr/>
          </p:nvSpPr>
          <p:spPr>
            <a:xfrm rot="10800000" flipH="1">
              <a:off x="41552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5" name="Shape 605"/>
            <p:cNvSpPr/>
            <p:nvPr/>
          </p:nvSpPr>
          <p:spPr>
            <a:xfrm rot="10800000" flipH="1">
              <a:off x="41552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6" name="Shape 606"/>
            <p:cNvSpPr/>
            <p:nvPr/>
          </p:nvSpPr>
          <p:spPr>
            <a:xfrm rot="10800000" flipH="1">
              <a:off x="41552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7" name="Shape 607"/>
            <p:cNvSpPr/>
            <p:nvPr/>
          </p:nvSpPr>
          <p:spPr>
            <a:xfrm rot="10800000" flipH="1">
              <a:off x="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8" name="Shape 608"/>
            <p:cNvSpPr/>
            <p:nvPr/>
          </p:nvSpPr>
          <p:spPr>
            <a:xfrm rot="10800000" flipH="1">
              <a:off x="20776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9" name="Shape 609"/>
            <p:cNvSpPr/>
            <p:nvPr/>
          </p:nvSpPr>
          <p:spPr>
            <a:xfrm rot="10800000" flipH="1">
              <a:off x="62329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0" name="Shape 610"/>
            <p:cNvSpPr/>
            <p:nvPr/>
          </p:nvSpPr>
          <p:spPr>
            <a:xfrm rot="10800000" flipH="1">
              <a:off x="62329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1" name="Shape 611"/>
            <p:cNvSpPr/>
            <p:nvPr/>
          </p:nvSpPr>
          <p:spPr>
            <a:xfrm rot="10800000" flipH="1">
              <a:off x="83105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2" name="Shape 612"/>
            <p:cNvSpPr/>
            <p:nvPr/>
          </p:nvSpPr>
          <p:spPr>
            <a:xfrm rot="10800000" flipH="1">
              <a:off x="83105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3" name="Shape 613"/>
            <p:cNvSpPr/>
            <p:nvPr/>
          </p:nvSpPr>
          <p:spPr>
            <a:xfrm rot="10800000" flipH="1">
              <a:off x="103882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4" name="Shape 614"/>
            <p:cNvSpPr/>
            <p:nvPr/>
          </p:nvSpPr>
          <p:spPr>
            <a:xfrm rot="10800000" flipH="1">
              <a:off x="103882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5" name="Shape 615"/>
            <p:cNvSpPr/>
            <p:nvPr/>
          </p:nvSpPr>
          <p:spPr>
            <a:xfrm rot="10800000" flipH="1">
              <a:off x="103882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6" name="Shape 616"/>
            <p:cNvSpPr/>
            <p:nvPr/>
          </p:nvSpPr>
          <p:spPr>
            <a:xfrm rot="10800000" flipH="1">
              <a:off x="62329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7" name="Shape 617"/>
            <p:cNvSpPr/>
            <p:nvPr/>
          </p:nvSpPr>
          <p:spPr>
            <a:xfrm rot="10800000" flipH="1">
              <a:off x="83105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8" name="Shape 618"/>
            <p:cNvSpPr/>
            <p:nvPr/>
          </p:nvSpPr>
          <p:spPr>
            <a:xfrm rot="10800000" flipH="1">
              <a:off x="62329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9" name="Shape 619"/>
            <p:cNvSpPr/>
            <p:nvPr/>
          </p:nvSpPr>
          <p:spPr>
            <a:xfrm rot="10800000" flipH="1">
              <a:off x="62329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0" name="Shape 620"/>
            <p:cNvSpPr/>
            <p:nvPr/>
          </p:nvSpPr>
          <p:spPr>
            <a:xfrm rot="10800000" flipH="1">
              <a:off x="83105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1" name="Shape 621"/>
            <p:cNvSpPr/>
            <p:nvPr/>
          </p:nvSpPr>
          <p:spPr>
            <a:xfrm rot="10800000" flipH="1">
              <a:off x="83105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2" name="Shape 622"/>
            <p:cNvSpPr/>
            <p:nvPr/>
          </p:nvSpPr>
          <p:spPr>
            <a:xfrm rot="10800000" flipH="1">
              <a:off x="103882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3" name="Shape 623"/>
            <p:cNvSpPr/>
            <p:nvPr/>
          </p:nvSpPr>
          <p:spPr>
            <a:xfrm rot="10800000" flipH="1">
              <a:off x="103882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4" name="Shape 624"/>
            <p:cNvSpPr/>
            <p:nvPr/>
          </p:nvSpPr>
          <p:spPr>
            <a:xfrm rot="10800000" flipH="1">
              <a:off x="103882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5" name="Shape 625"/>
            <p:cNvSpPr/>
            <p:nvPr/>
          </p:nvSpPr>
          <p:spPr>
            <a:xfrm rot="10800000" flipH="1">
              <a:off x="62329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6" name="Shape 626"/>
            <p:cNvSpPr/>
            <p:nvPr/>
          </p:nvSpPr>
          <p:spPr>
            <a:xfrm rot="10800000" flipH="1">
              <a:off x="83105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7" name="Shape 627"/>
            <p:cNvSpPr/>
            <p:nvPr/>
          </p:nvSpPr>
          <p:spPr>
            <a:xfrm rot="10800000" flipH="1">
              <a:off x="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8" name="Shape 628"/>
            <p:cNvSpPr/>
            <p:nvPr/>
          </p:nvSpPr>
          <p:spPr>
            <a:xfrm rot="10800000" flipH="1">
              <a:off x="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9" name="Shape 629"/>
            <p:cNvSpPr/>
            <p:nvPr/>
          </p:nvSpPr>
          <p:spPr>
            <a:xfrm rot="10800000" flipH="1">
              <a:off x="20776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0" name="Shape 630"/>
            <p:cNvSpPr/>
            <p:nvPr/>
          </p:nvSpPr>
          <p:spPr>
            <a:xfrm rot="10800000" flipH="1">
              <a:off x="20776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1" name="Shape 631"/>
            <p:cNvSpPr/>
            <p:nvPr/>
          </p:nvSpPr>
          <p:spPr>
            <a:xfrm rot="10800000" flipH="1">
              <a:off x="41552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2" name="Shape 632"/>
            <p:cNvSpPr/>
            <p:nvPr/>
          </p:nvSpPr>
          <p:spPr>
            <a:xfrm rot="10800000" flipH="1">
              <a:off x="41552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3" name="Shape 633"/>
            <p:cNvSpPr/>
            <p:nvPr/>
          </p:nvSpPr>
          <p:spPr>
            <a:xfrm rot="10800000" flipH="1">
              <a:off x="41552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4" name="Shape 634"/>
            <p:cNvSpPr/>
            <p:nvPr/>
          </p:nvSpPr>
          <p:spPr>
            <a:xfrm rot="10800000" flipH="1">
              <a:off x="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5" name="Shape 635"/>
            <p:cNvSpPr/>
            <p:nvPr/>
          </p:nvSpPr>
          <p:spPr>
            <a:xfrm rot="10800000" flipH="1">
              <a:off x="20776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6" name="Shape 636"/>
            <p:cNvSpPr/>
            <p:nvPr/>
          </p:nvSpPr>
          <p:spPr>
            <a:xfrm rot="10800000" flipH="1">
              <a:off x="124658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7" name="Shape 637"/>
            <p:cNvSpPr/>
            <p:nvPr/>
          </p:nvSpPr>
          <p:spPr>
            <a:xfrm rot="10800000" flipH="1">
              <a:off x="124658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8" name="Shape 638"/>
            <p:cNvSpPr/>
            <p:nvPr/>
          </p:nvSpPr>
          <p:spPr>
            <a:xfrm rot="10800000" flipH="1">
              <a:off x="145434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9" name="Shape 639"/>
            <p:cNvSpPr/>
            <p:nvPr/>
          </p:nvSpPr>
          <p:spPr>
            <a:xfrm rot="10800000" flipH="1">
              <a:off x="145434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0" name="Shape 640"/>
            <p:cNvSpPr/>
            <p:nvPr/>
          </p:nvSpPr>
          <p:spPr>
            <a:xfrm rot="10800000" flipH="1">
              <a:off x="166211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1" name="Shape 641"/>
            <p:cNvSpPr/>
            <p:nvPr/>
          </p:nvSpPr>
          <p:spPr>
            <a:xfrm rot="10800000" flipH="1">
              <a:off x="166211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2" name="Shape 642"/>
            <p:cNvSpPr/>
            <p:nvPr/>
          </p:nvSpPr>
          <p:spPr>
            <a:xfrm rot="10800000" flipH="1">
              <a:off x="166211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3" name="Shape 643"/>
            <p:cNvSpPr/>
            <p:nvPr/>
          </p:nvSpPr>
          <p:spPr>
            <a:xfrm rot="10800000" flipH="1">
              <a:off x="124658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4" name="Shape 644"/>
            <p:cNvSpPr/>
            <p:nvPr/>
          </p:nvSpPr>
          <p:spPr>
            <a:xfrm rot="10800000" flipH="1">
              <a:off x="145434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5" name="Shape 645"/>
            <p:cNvSpPr/>
            <p:nvPr/>
          </p:nvSpPr>
          <p:spPr>
            <a:xfrm rot="10800000" flipH="1">
              <a:off x="186987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6" name="Shape 646"/>
            <p:cNvSpPr/>
            <p:nvPr/>
          </p:nvSpPr>
          <p:spPr>
            <a:xfrm rot="10800000" flipH="1">
              <a:off x="186987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7" name="Shape 647"/>
            <p:cNvSpPr/>
            <p:nvPr/>
          </p:nvSpPr>
          <p:spPr>
            <a:xfrm rot="10800000" flipH="1">
              <a:off x="207764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8" name="Shape 648"/>
            <p:cNvSpPr/>
            <p:nvPr/>
          </p:nvSpPr>
          <p:spPr>
            <a:xfrm rot="10800000" flipH="1">
              <a:off x="207764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9" name="Shape 649"/>
            <p:cNvSpPr/>
            <p:nvPr/>
          </p:nvSpPr>
          <p:spPr>
            <a:xfrm rot="10800000" flipH="1">
              <a:off x="228540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0" name="Shape 650"/>
            <p:cNvSpPr/>
            <p:nvPr/>
          </p:nvSpPr>
          <p:spPr>
            <a:xfrm rot="10800000" flipH="1">
              <a:off x="228540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1" name="Shape 651"/>
            <p:cNvSpPr/>
            <p:nvPr/>
          </p:nvSpPr>
          <p:spPr>
            <a:xfrm rot="10800000" flipH="1">
              <a:off x="228540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2" name="Shape 652"/>
            <p:cNvSpPr/>
            <p:nvPr/>
          </p:nvSpPr>
          <p:spPr>
            <a:xfrm rot="10800000" flipH="1">
              <a:off x="186987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3" name="Shape 653"/>
            <p:cNvSpPr/>
            <p:nvPr/>
          </p:nvSpPr>
          <p:spPr>
            <a:xfrm rot="10800000" flipH="1">
              <a:off x="207764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4" name="Shape 654"/>
            <p:cNvSpPr/>
            <p:nvPr/>
          </p:nvSpPr>
          <p:spPr>
            <a:xfrm rot="10800000" flipH="1">
              <a:off x="186987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5" name="Shape 655"/>
            <p:cNvSpPr/>
            <p:nvPr/>
          </p:nvSpPr>
          <p:spPr>
            <a:xfrm rot="10800000" flipH="1">
              <a:off x="186987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6" name="Shape 656"/>
            <p:cNvSpPr/>
            <p:nvPr/>
          </p:nvSpPr>
          <p:spPr>
            <a:xfrm rot="10800000" flipH="1">
              <a:off x="207764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7" name="Shape 657"/>
            <p:cNvSpPr/>
            <p:nvPr/>
          </p:nvSpPr>
          <p:spPr>
            <a:xfrm rot="10800000" flipH="1">
              <a:off x="207764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8" name="Shape 658"/>
            <p:cNvSpPr/>
            <p:nvPr/>
          </p:nvSpPr>
          <p:spPr>
            <a:xfrm rot="10800000" flipH="1">
              <a:off x="228540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9" name="Shape 659"/>
            <p:cNvSpPr/>
            <p:nvPr/>
          </p:nvSpPr>
          <p:spPr>
            <a:xfrm rot="10800000" flipH="1">
              <a:off x="228540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0" name="Shape 660"/>
            <p:cNvSpPr/>
            <p:nvPr/>
          </p:nvSpPr>
          <p:spPr>
            <a:xfrm rot="10800000" flipH="1">
              <a:off x="228540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1" name="Shape 661"/>
            <p:cNvSpPr/>
            <p:nvPr/>
          </p:nvSpPr>
          <p:spPr>
            <a:xfrm rot="10800000" flipH="1">
              <a:off x="186987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2" name="Shape 662"/>
            <p:cNvSpPr/>
            <p:nvPr/>
          </p:nvSpPr>
          <p:spPr>
            <a:xfrm rot="10800000" flipH="1">
              <a:off x="207764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3" name="Shape 663"/>
            <p:cNvSpPr/>
            <p:nvPr/>
          </p:nvSpPr>
          <p:spPr>
            <a:xfrm rot="10800000" flipH="1">
              <a:off x="124658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4" name="Shape 664"/>
            <p:cNvSpPr/>
            <p:nvPr/>
          </p:nvSpPr>
          <p:spPr>
            <a:xfrm rot="10800000" flipH="1">
              <a:off x="124658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5" name="Shape 665"/>
            <p:cNvSpPr/>
            <p:nvPr/>
          </p:nvSpPr>
          <p:spPr>
            <a:xfrm rot="10800000" flipH="1">
              <a:off x="145434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6" name="Shape 666"/>
            <p:cNvSpPr/>
            <p:nvPr/>
          </p:nvSpPr>
          <p:spPr>
            <a:xfrm rot="10800000" flipH="1">
              <a:off x="145434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7" name="Shape 667"/>
            <p:cNvSpPr/>
            <p:nvPr/>
          </p:nvSpPr>
          <p:spPr>
            <a:xfrm rot="10800000" flipH="1">
              <a:off x="166211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8" name="Shape 668"/>
            <p:cNvSpPr/>
            <p:nvPr/>
          </p:nvSpPr>
          <p:spPr>
            <a:xfrm rot="10800000" flipH="1">
              <a:off x="166211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9" name="Shape 669"/>
            <p:cNvSpPr/>
            <p:nvPr/>
          </p:nvSpPr>
          <p:spPr>
            <a:xfrm rot="10800000" flipH="1">
              <a:off x="166211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0" name="Shape 670"/>
            <p:cNvSpPr/>
            <p:nvPr/>
          </p:nvSpPr>
          <p:spPr>
            <a:xfrm rot="10800000" flipH="1">
              <a:off x="124658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1" name="Shape 671"/>
            <p:cNvSpPr/>
            <p:nvPr/>
          </p:nvSpPr>
          <p:spPr>
            <a:xfrm rot="10800000" flipH="1">
              <a:off x="145434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2" name="Shape 672"/>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3" name="Shape 673"/>
            <p:cNvSpPr/>
            <p:nvPr/>
          </p:nvSpPr>
          <p:spPr>
            <a:xfrm rot="10800000" flipH="1">
              <a:off x="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4" name="Shape 674"/>
            <p:cNvSpPr/>
            <p:nvPr/>
          </p:nvSpPr>
          <p:spPr>
            <a:xfrm rot="10800000" flipH="1">
              <a:off x="20776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5" name="Shape 675"/>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6" name="Shape 676"/>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7" name="Shape 677"/>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8" name="Shape 678"/>
            <p:cNvSpPr/>
            <p:nvPr/>
          </p:nvSpPr>
          <p:spPr>
            <a:xfrm rot="10800000" flipH="1">
              <a:off x="41552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9" name="Shape 679"/>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0" name="Shape 680"/>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1" name="Shape 681"/>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2" name="Shape 682"/>
            <p:cNvSpPr/>
            <p:nvPr/>
          </p:nvSpPr>
          <p:spPr>
            <a:xfrm rot="10800000" flipH="1">
              <a:off x="62329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3" name="Shape 683"/>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4" name="Shape 684"/>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5" name="Shape 685"/>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6" name="Shape 686"/>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7" name="Shape 687"/>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8" name="Shape 688"/>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9" name="Shape 689"/>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0" name="Shape 690"/>
            <p:cNvSpPr/>
            <p:nvPr/>
          </p:nvSpPr>
          <p:spPr>
            <a:xfrm rot="10800000" flipH="1">
              <a:off x="62329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1" name="Shape 691"/>
            <p:cNvSpPr/>
            <p:nvPr/>
          </p:nvSpPr>
          <p:spPr>
            <a:xfrm rot="10800000" flipH="1">
              <a:off x="62329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2" name="Shape 692"/>
            <p:cNvSpPr/>
            <p:nvPr/>
          </p:nvSpPr>
          <p:spPr>
            <a:xfrm rot="10800000" flipH="1">
              <a:off x="83105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3" name="Shape 693"/>
            <p:cNvSpPr/>
            <p:nvPr/>
          </p:nvSpPr>
          <p:spPr>
            <a:xfrm rot="10800000" flipH="1">
              <a:off x="83105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4" name="Shape 694"/>
            <p:cNvSpPr/>
            <p:nvPr/>
          </p:nvSpPr>
          <p:spPr>
            <a:xfrm rot="10800000" flipH="1">
              <a:off x="103882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5" name="Shape 695"/>
            <p:cNvSpPr/>
            <p:nvPr/>
          </p:nvSpPr>
          <p:spPr>
            <a:xfrm rot="10800000" flipH="1">
              <a:off x="103882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6" name="Shape 696"/>
            <p:cNvSpPr/>
            <p:nvPr/>
          </p:nvSpPr>
          <p:spPr>
            <a:xfrm rot="10800000" flipH="1">
              <a:off x="103882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7" name="Shape 697"/>
            <p:cNvSpPr/>
            <p:nvPr/>
          </p:nvSpPr>
          <p:spPr>
            <a:xfrm rot="10800000" flipH="1">
              <a:off x="62329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8" name="Shape 698"/>
            <p:cNvSpPr/>
            <p:nvPr/>
          </p:nvSpPr>
          <p:spPr>
            <a:xfrm rot="10800000" flipH="1">
              <a:off x="83105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9" name="Shape 699"/>
            <p:cNvSpPr/>
            <p:nvPr/>
          </p:nvSpPr>
          <p:spPr>
            <a:xfrm rot="10800000" flipH="1">
              <a:off x="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0" name="Shape 700"/>
            <p:cNvSpPr/>
            <p:nvPr/>
          </p:nvSpPr>
          <p:spPr>
            <a:xfrm rot="10800000" flipH="1">
              <a:off x="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1" name="Shape 701"/>
            <p:cNvSpPr/>
            <p:nvPr/>
          </p:nvSpPr>
          <p:spPr>
            <a:xfrm rot="10800000" flipH="1">
              <a:off x="20776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2" name="Shape 702"/>
            <p:cNvSpPr/>
            <p:nvPr/>
          </p:nvSpPr>
          <p:spPr>
            <a:xfrm rot="10800000" flipH="1">
              <a:off x="20776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3" name="Shape 703"/>
            <p:cNvSpPr/>
            <p:nvPr/>
          </p:nvSpPr>
          <p:spPr>
            <a:xfrm rot="10800000" flipH="1">
              <a:off x="41552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4" name="Shape 704"/>
            <p:cNvSpPr/>
            <p:nvPr/>
          </p:nvSpPr>
          <p:spPr>
            <a:xfrm rot="10800000" flipH="1">
              <a:off x="41552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5" name="Shape 705"/>
            <p:cNvSpPr/>
            <p:nvPr/>
          </p:nvSpPr>
          <p:spPr>
            <a:xfrm rot="10800000" flipH="1">
              <a:off x="41552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6" name="Shape 706"/>
            <p:cNvSpPr/>
            <p:nvPr/>
          </p:nvSpPr>
          <p:spPr>
            <a:xfrm rot="10800000" flipH="1">
              <a:off x="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7" name="Shape 707"/>
            <p:cNvSpPr/>
            <p:nvPr/>
          </p:nvSpPr>
          <p:spPr>
            <a:xfrm rot="10800000" flipH="1">
              <a:off x="20776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8" name="Shape 708"/>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9" name="Shape 709"/>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0" name="Shape 710"/>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1" name="Shape 711"/>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2" name="Shape 712"/>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3" name="Shape 713"/>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4" name="Shape 714"/>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5" name="Shape 715"/>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6" name="Shape 716"/>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7" name="Shape 717"/>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8" name="Shape 718"/>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9" name="Shape 719"/>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0" name="Shape 720"/>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1" name="Shape 721"/>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2" name="Shape 722"/>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3" name="Shape 723"/>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4" name="Shape 724"/>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5" name="Shape 725"/>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6" name="Shape 726"/>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7" name="Shape 727"/>
            <p:cNvSpPr/>
            <p:nvPr/>
          </p:nvSpPr>
          <p:spPr>
            <a:xfrm rot="10800000" flipH="1">
              <a:off x="186987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8" name="Shape 728"/>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9" name="Shape 729"/>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0" name="Shape 730"/>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1" name="Shape 731"/>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2" name="Shape 732"/>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3" name="Shape 733"/>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4" name="Shape 734"/>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5" name="Shape 735"/>
            <p:cNvSpPr/>
            <p:nvPr/>
          </p:nvSpPr>
          <p:spPr>
            <a:xfrm rot="10800000" flipH="1">
              <a:off x="124658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6" name="Shape 736"/>
            <p:cNvSpPr/>
            <p:nvPr/>
          </p:nvSpPr>
          <p:spPr>
            <a:xfrm rot="10800000" flipH="1">
              <a:off x="124658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7" name="Shape 737"/>
            <p:cNvSpPr/>
            <p:nvPr/>
          </p:nvSpPr>
          <p:spPr>
            <a:xfrm rot="10800000" flipH="1">
              <a:off x="145434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8" name="Shape 738"/>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9" name="Shape 739"/>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0" name="Shape 740"/>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1" name="Shape 741"/>
            <p:cNvSpPr/>
            <p:nvPr/>
          </p:nvSpPr>
          <p:spPr>
            <a:xfrm rot="10800000" flipH="1">
              <a:off x="166211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2" name="Shape 742"/>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3" name="Shape 743"/>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4" name="Shape 744"/>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5" name="Shape 745"/>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6" name="Shape 746"/>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7" name="Shape 747"/>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8" name="Shape 748"/>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9" name="Shape 749"/>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0" name="Shape 750"/>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1" name="Shape 751"/>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2" name="Shape 752"/>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3" name="Shape 753"/>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4" name="Shape 754"/>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5" name="Shape 755"/>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6" name="Shape 756"/>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7" name="Shape 757"/>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8" name="Shape 758"/>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9" name="Shape 759"/>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0" name="Shape 760"/>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1" name="Shape 761"/>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2" name="Shape 762"/>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3" name="Shape 763"/>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4" name="Shape 764"/>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5" name="Shape 765"/>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6" name="Shape 766"/>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7" name="Shape 767"/>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8" name="Shape 768"/>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9" name="Shape 769"/>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0" name="Shape 770"/>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1" name="Shape 771"/>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2" name="Shape 772"/>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3" name="Shape 773"/>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4" name="Shape 774"/>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5" name="Shape 775"/>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6" name="Shape 776"/>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7" name="Shape 777"/>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8" name="Shape 778"/>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9" name="Shape 779"/>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0" name="Shape 780"/>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1" name="Shape 781"/>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2" name="Shape 782"/>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3" name="Shape 783"/>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4" name="Shape 784"/>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5" name="Shape 785"/>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6" name="Shape 786"/>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7" name="Shape 787"/>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8" name="Shape 788"/>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9" name="Shape 789"/>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0" name="Shape 790"/>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1" name="Shape 791"/>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2" name="Shape 792"/>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3" name="Shape 793"/>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4" name="Shape 794"/>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5" name="Shape 795"/>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6" name="Shape 796"/>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7" name="Shape 797"/>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8" name="Shape 798"/>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9" name="Shape 799"/>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0" name="Shape 800"/>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1" name="Shape 801"/>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2" name="Shape 802"/>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3" name="Shape 803"/>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4" name="Shape 804"/>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5" name="Shape 805"/>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6" name="Shape 806"/>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7" name="Shape 807"/>
            <p:cNvSpPr/>
            <p:nvPr/>
          </p:nvSpPr>
          <p:spPr>
            <a:xfrm rot="10800000" flipH="1">
              <a:off x="249316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8" name="Shape 808"/>
            <p:cNvSpPr/>
            <p:nvPr/>
          </p:nvSpPr>
          <p:spPr>
            <a:xfrm rot="10800000" flipH="1">
              <a:off x="249316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9" name="Shape 809"/>
            <p:cNvSpPr/>
            <p:nvPr/>
          </p:nvSpPr>
          <p:spPr>
            <a:xfrm rot="10800000" flipH="1">
              <a:off x="270093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0" name="Shape 810"/>
            <p:cNvSpPr/>
            <p:nvPr/>
          </p:nvSpPr>
          <p:spPr>
            <a:xfrm rot="10800000" flipH="1">
              <a:off x="270093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1" name="Shape 811"/>
            <p:cNvSpPr/>
            <p:nvPr/>
          </p:nvSpPr>
          <p:spPr>
            <a:xfrm rot="10800000" flipH="1">
              <a:off x="290869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2" name="Shape 812"/>
            <p:cNvSpPr/>
            <p:nvPr/>
          </p:nvSpPr>
          <p:spPr>
            <a:xfrm rot="10800000" flipH="1">
              <a:off x="290869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3" name="Shape 813"/>
            <p:cNvSpPr/>
            <p:nvPr/>
          </p:nvSpPr>
          <p:spPr>
            <a:xfrm rot="10800000" flipH="1">
              <a:off x="290869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4" name="Shape 814"/>
            <p:cNvSpPr/>
            <p:nvPr/>
          </p:nvSpPr>
          <p:spPr>
            <a:xfrm rot="10800000" flipH="1">
              <a:off x="249316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5" name="Shape 815"/>
            <p:cNvSpPr/>
            <p:nvPr/>
          </p:nvSpPr>
          <p:spPr>
            <a:xfrm rot="10800000" flipH="1">
              <a:off x="270093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6" name="Shape 816"/>
            <p:cNvSpPr/>
            <p:nvPr/>
          </p:nvSpPr>
          <p:spPr>
            <a:xfrm rot="10800000" flipH="1">
              <a:off x="249316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7" name="Shape 817"/>
            <p:cNvSpPr/>
            <p:nvPr/>
          </p:nvSpPr>
          <p:spPr>
            <a:xfrm rot="10800000" flipH="1">
              <a:off x="249316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8" name="Shape 818"/>
            <p:cNvSpPr/>
            <p:nvPr/>
          </p:nvSpPr>
          <p:spPr>
            <a:xfrm rot="10800000" flipH="1">
              <a:off x="270093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9" name="Shape 819"/>
            <p:cNvSpPr/>
            <p:nvPr/>
          </p:nvSpPr>
          <p:spPr>
            <a:xfrm rot="10800000" flipH="1">
              <a:off x="270093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0" name="Shape 820"/>
            <p:cNvSpPr/>
            <p:nvPr/>
          </p:nvSpPr>
          <p:spPr>
            <a:xfrm rot="10800000" flipH="1">
              <a:off x="290869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1" name="Shape 821"/>
            <p:cNvSpPr/>
            <p:nvPr/>
          </p:nvSpPr>
          <p:spPr>
            <a:xfrm rot="10800000" flipH="1">
              <a:off x="290869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2" name="Shape 822"/>
            <p:cNvSpPr/>
            <p:nvPr/>
          </p:nvSpPr>
          <p:spPr>
            <a:xfrm rot="10800000" flipH="1">
              <a:off x="290869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3" name="Shape 823"/>
            <p:cNvSpPr/>
            <p:nvPr/>
          </p:nvSpPr>
          <p:spPr>
            <a:xfrm rot="10800000" flipH="1">
              <a:off x="249316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4" name="Shape 824"/>
            <p:cNvSpPr/>
            <p:nvPr/>
          </p:nvSpPr>
          <p:spPr>
            <a:xfrm rot="10800000" flipH="1">
              <a:off x="270093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5" name="Shape 825"/>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grpSp>
      <p:grpSp>
        <p:nvGrpSpPr>
          <p:cNvPr id="833" name="Group 833"/>
          <p:cNvGrpSpPr/>
          <p:nvPr/>
        </p:nvGrpSpPr>
        <p:grpSpPr>
          <a:xfrm>
            <a:off x="6081031" y="125544"/>
            <a:ext cx="3264809" cy="1902625"/>
            <a:chOff x="331127" y="0"/>
            <a:chExt cx="6529616" cy="3805248"/>
          </a:xfrm>
        </p:grpSpPr>
        <p:sp>
          <p:nvSpPr>
            <p:cNvPr id="827" name="Shape 827"/>
            <p:cNvSpPr/>
            <p:nvPr/>
          </p:nvSpPr>
          <p:spPr>
            <a:xfrm rot="2539508" flipH="1">
              <a:off x="331127" y="2475765"/>
              <a:ext cx="412907" cy="1143387"/>
            </a:xfrm>
            <a:custGeom>
              <a:avLst/>
              <a:gdLst/>
              <a:ahLst/>
              <a:cxnLst>
                <a:cxn ang="0">
                  <a:pos x="wd2" y="hd2"/>
                </a:cxn>
                <a:cxn ang="5400000">
                  <a:pos x="wd2" y="hd2"/>
                </a:cxn>
                <a:cxn ang="10800000">
                  <a:pos x="wd2" y="hd2"/>
                </a:cxn>
                <a:cxn ang="16200000">
                  <a:pos x="wd2" y="hd2"/>
                </a:cxn>
              </a:cxnLst>
              <a:rect l="0" t="0" r="r" b="b"/>
              <a:pathLst>
                <a:path w="20655" h="21600"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828" name="Shape 828"/>
            <p:cNvSpPr/>
            <p:nvPr/>
          </p:nvSpPr>
          <p:spPr>
            <a:xfrm>
              <a:off x="6075269" y="2133249"/>
              <a:ext cx="785474"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a:t>
              </a:r>
            </a:p>
          </p:txBody>
        </p:sp>
        <p:pic>
          <p:nvPicPr>
            <p:cNvPr id="829" name="Screen Shot 2016-10-17 at 11.03.31 PM.png"/>
            <p:cNvPicPr>
              <a:picLocks noChangeAspect="1"/>
            </p:cNvPicPr>
            <p:nvPr/>
          </p:nvPicPr>
          <p:blipFill>
            <a:blip r:embed="rId3"/>
            <a:stretch>
              <a:fillRect/>
            </a:stretch>
          </p:blipFill>
          <p:spPr>
            <a:xfrm>
              <a:off x="3713903" y="1940063"/>
              <a:ext cx="1967388" cy="1865185"/>
            </a:xfrm>
            <a:prstGeom prst="rect">
              <a:avLst/>
            </a:prstGeom>
            <a:ln w="12700" cap="flat">
              <a:noFill/>
              <a:miter lim="400000"/>
            </a:ln>
            <a:effectLst/>
          </p:spPr>
        </p:pic>
        <p:pic>
          <p:nvPicPr>
            <p:cNvPr id="830" name="Screen Shot 2016-10-17 at 11.03.27 PM.png"/>
            <p:cNvPicPr>
              <a:picLocks noChangeAspect="1"/>
            </p:cNvPicPr>
            <p:nvPr/>
          </p:nvPicPr>
          <p:blipFill>
            <a:blip r:embed="rId4"/>
            <a:stretch>
              <a:fillRect/>
            </a:stretch>
          </p:blipFill>
          <p:spPr>
            <a:xfrm>
              <a:off x="1013688" y="1925299"/>
              <a:ext cx="2315336" cy="1720273"/>
            </a:xfrm>
            <a:prstGeom prst="rect">
              <a:avLst/>
            </a:prstGeom>
            <a:ln w="12700" cap="flat">
              <a:noFill/>
              <a:miter lim="400000"/>
            </a:ln>
            <a:effectLst/>
          </p:spPr>
        </p:pic>
        <p:pic>
          <p:nvPicPr>
            <p:cNvPr id="831" name="Screen Shot 2016-10-17 at 11.03.22 PM.png"/>
            <p:cNvPicPr>
              <a:picLocks noChangeAspect="1"/>
            </p:cNvPicPr>
            <p:nvPr/>
          </p:nvPicPr>
          <p:blipFill>
            <a:blip r:embed="rId5"/>
            <a:stretch>
              <a:fillRect/>
            </a:stretch>
          </p:blipFill>
          <p:spPr>
            <a:xfrm>
              <a:off x="3801291" y="0"/>
              <a:ext cx="2149798" cy="1609981"/>
            </a:xfrm>
            <a:prstGeom prst="rect">
              <a:avLst/>
            </a:prstGeom>
            <a:ln w="12700" cap="flat">
              <a:noFill/>
              <a:miter lim="400000"/>
            </a:ln>
            <a:effectLst/>
          </p:spPr>
        </p:pic>
        <p:pic>
          <p:nvPicPr>
            <p:cNvPr id="832" name="Screen Shot 2016-10-17 at 11.03.18 PM.png"/>
            <p:cNvPicPr>
              <a:picLocks noChangeAspect="1"/>
            </p:cNvPicPr>
            <p:nvPr/>
          </p:nvPicPr>
          <p:blipFill>
            <a:blip r:embed="rId6"/>
            <a:stretch>
              <a:fillRect/>
            </a:stretch>
          </p:blipFill>
          <p:spPr>
            <a:xfrm>
              <a:off x="870913" y="35679"/>
              <a:ext cx="2600887" cy="1720273"/>
            </a:xfrm>
            <a:prstGeom prst="rect">
              <a:avLst/>
            </a:prstGeom>
            <a:ln w="12700" cap="flat">
              <a:noFill/>
              <a:miter lim="400000"/>
            </a:ln>
            <a:effectLst/>
          </p:spPr>
        </p:pic>
      </p:grpSp>
      <p:sp>
        <p:nvSpPr>
          <p:cNvPr id="362" name="TextBox 361">
            <a:extLst>
              <a:ext uri="{FF2B5EF4-FFF2-40B4-BE49-F238E27FC236}">
                <a16:creationId xmlns:a16="http://schemas.microsoft.com/office/drawing/2014/main" id="{68F3F632-D050-C541-A702-F232F40A3347}"/>
              </a:ext>
            </a:extLst>
          </p:cNvPr>
          <p:cNvSpPr txBox="1"/>
          <p:nvPr/>
        </p:nvSpPr>
        <p:spPr>
          <a:xfrm>
            <a:off x="8434105" y="6456753"/>
            <a:ext cx="3840273" cy="307777"/>
          </a:xfrm>
          <a:prstGeom prst="rect">
            <a:avLst/>
          </a:prstGeom>
          <a:noFill/>
        </p:spPr>
        <p:txBody>
          <a:bodyPr wrap="square" rtlCol="0">
            <a:spAutoFit/>
          </a:bodyPr>
          <a:lstStyle/>
          <a:p>
            <a:r>
              <a:rPr lang="en-US" sz="1400" dirty="0"/>
              <a:t>from </a:t>
            </a:r>
            <a:r>
              <a:rPr lang="en-US" sz="1400" dirty="0" err="1"/>
              <a:t>Jin</a:t>
            </a:r>
            <a:r>
              <a:rPr lang="en-US" sz="1400" dirty="0"/>
              <a:t> Sun, Richard Zhang, Phillip Isola</a:t>
            </a:r>
          </a:p>
        </p:txBody>
      </p:sp>
    </p:spTree>
    <p:extLst>
      <p:ext uri="{BB962C8B-B14F-4D97-AF65-F5344CB8AC3E}">
        <p14:creationId xmlns:p14="http://schemas.microsoft.com/office/powerpoint/2010/main" val="1013429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 name="image4.png"/>
          <p:cNvPicPr>
            <a:picLocks noChangeAspect="1"/>
          </p:cNvPicPr>
          <p:nvPr/>
        </p:nvPicPr>
        <p:blipFill>
          <a:blip r:embed="rId2"/>
          <a:stretch>
            <a:fillRect/>
          </a:stretch>
        </p:blipFill>
        <p:spPr>
          <a:xfrm>
            <a:off x="-228907" y="1975159"/>
            <a:ext cx="3840481" cy="2880361"/>
          </a:xfrm>
          <a:prstGeom prst="rect">
            <a:avLst/>
          </a:prstGeom>
          <a:ln w="12700">
            <a:miter lim="400000"/>
          </a:ln>
        </p:spPr>
      </p:pic>
      <p:sp>
        <p:nvSpPr>
          <p:cNvPr id="836" name="Shape 836"/>
          <p:cNvSpPr/>
          <p:nvPr/>
        </p:nvSpPr>
        <p:spPr>
          <a:xfrm>
            <a:off x="3681489" y="3429123"/>
            <a:ext cx="533834"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7" name="Shape 837"/>
          <p:cNvSpPr/>
          <p:nvPr/>
        </p:nvSpPr>
        <p:spPr>
          <a:xfrm>
            <a:off x="4294044" y="2189123"/>
            <a:ext cx="272048"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8" name="Shape 838"/>
          <p:cNvSpPr/>
          <p:nvPr/>
        </p:nvSpPr>
        <p:spPr>
          <a:xfrm>
            <a:off x="4628736" y="3429123"/>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9" name="Shape 839"/>
          <p:cNvSpPr/>
          <p:nvPr/>
        </p:nvSpPr>
        <p:spPr>
          <a:xfrm>
            <a:off x="5000930" y="2182236"/>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0" name="Shape 840"/>
          <p:cNvSpPr/>
          <p:nvPr/>
        </p:nvSpPr>
        <p:spPr>
          <a:xfrm>
            <a:off x="5308833" y="3422237"/>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1" name="Shape 841"/>
          <p:cNvSpPr/>
          <p:nvPr/>
        </p:nvSpPr>
        <p:spPr>
          <a:xfrm>
            <a:off x="5716746"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2" name="Shape 842"/>
          <p:cNvSpPr/>
          <p:nvPr/>
        </p:nvSpPr>
        <p:spPr>
          <a:xfrm>
            <a:off x="6042509"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3" name="Shape 843"/>
          <p:cNvSpPr/>
          <p:nvPr/>
        </p:nvSpPr>
        <p:spPr>
          <a:xfrm>
            <a:off x="643639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4" name="Shape 844"/>
          <p:cNvSpPr/>
          <p:nvPr/>
        </p:nvSpPr>
        <p:spPr>
          <a:xfrm>
            <a:off x="6762162"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5" name="Shape 845"/>
          <p:cNvSpPr/>
          <p:nvPr/>
        </p:nvSpPr>
        <p:spPr>
          <a:xfrm>
            <a:off x="7179004"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6" name="Shape 846"/>
          <p:cNvSpPr/>
          <p:nvPr/>
        </p:nvSpPr>
        <p:spPr>
          <a:xfrm>
            <a:off x="7522625"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7" name="Shape 847"/>
          <p:cNvSpPr/>
          <p:nvPr/>
        </p:nvSpPr>
        <p:spPr>
          <a:xfrm>
            <a:off x="792160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8" name="Shape 848"/>
          <p:cNvSpPr/>
          <p:nvPr/>
        </p:nvSpPr>
        <p:spPr>
          <a:xfrm>
            <a:off x="8265230"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grpSp>
        <p:nvGrpSpPr>
          <p:cNvPr id="1184" name="Group 1184"/>
          <p:cNvGrpSpPr/>
          <p:nvPr/>
        </p:nvGrpSpPr>
        <p:grpSpPr>
          <a:xfrm>
            <a:off x="15963" y="1978585"/>
            <a:ext cx="1558231" cy="1558232"/>
            <a:chOff x="0" y="0"/>
            <a:chExt cx="3116460" cy="3116462"/>
          </a:xfrm>
        </p:grpSpPr>
        <p:sp>
          <p:nvSpPr>
            <p:cNvPr id="849" name="Shape 849"/>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0" name="Shape 850"/>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1" name="Shape 851"/>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2" name="Shape 852"/>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3" name="Shape 853"/>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4" name="Shape 854"/>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5" name="Shape 855"/>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6" name="Shape 856"/>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7" name="Shape 857"/>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8" name="Shape 858"/>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9" name="Shape 859"/>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0" name="Shape 860"/>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1" name="Shape 861"/>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2" name="Shape 862"/>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3" name="Shape 863"/>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4" name="Shape 864"/>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5" name="Shape 865"/>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6" name="Shape 866"/>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7" name="Shape 867"/>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8" name="Shape 868"/>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9" name="Shape 869"/>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0" name="Shape 870"/>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1" name="Shape 871"/>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2" name="Shape 872"/>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3" name="Shape 873"/>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4" name="Shape 874"/>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5" name="Shape 875"/>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6" name="Shape 876"/>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7" name="Shape 877"/>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8" name="Shape 878"/>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9" name="Shape 879"/>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0" name="Shape 880"/>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1" name="Shape 881"/>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2" name="Shape 882"/>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3" name="Shape 883"/>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4" name="Shape 884"/>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5" name="Shape 885"/>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6" name="Shape 886"/>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7" name="Shape 887"/>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8" name="Shape 888"/>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9" name="Shape 889"/>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0" name="Shape 890"/>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1" name="Shape 891"/>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2" name="Shape 892"/>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3" name="Shape 893"/>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4" name="Shape 894"/>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5" name="Shape 895"/>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6" name="Shape 896"/>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7" name="Shape 897"/>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8" name="Shape 898"/>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9" name="Shape 899"/>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0" name="Shape 900"/>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1" name="Shape 901"/>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2" name="Shape 902"/>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3" name="Shape 903"/>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4" name="Shape 904"/>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5" name="Shape 905"/>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6" name="Shape 906"/>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7" name="Shape 907"/>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8" name="Shape 908"/>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9" name="Shape 909"/>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0" name="Shape 910"/>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1" name="Shape 911"/>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2" name="Shape 912"/>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3" name="Shape 913"/>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4" name="Shape 914"/>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5" name="Shape 915"/>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6" name="Shape 916"/>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7" name="Shape 917"/>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8" name="Shape 918"/>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9" name="Shape 919"/>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0" name="Shape 920"/>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1" name="Shape 921"/>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2" name="Shape 922"/>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3" name="Shape 923"/>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4" name="Shape 924"/>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5" name="Shape 925"/>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6" name="Shape 926"/>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7" name="Shape 927"/>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8" name="Shape 928"/>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9" name="Shape 929"/>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0" name="Shape 930"/>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1" name="Shape 931"/>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2" name="Shape 932"/>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3" name="Shape 933"/>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4" name="Shape 934"/>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5" name="Shape 935"/>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6" name="Shape 936"/>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7" name="Shape 937"/>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8" name="Shape 938"/>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9" name="Shape 939"/>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0" name="Shape 940"/>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1" name="Shape 941"/>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2" name="Shape 942"/>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3" name="Shape 943"/>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4" name="Shape 944"/>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5" name="Shape 945"/>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6" name="Shape 946"/>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7" name="Shape 947"/>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8" name="Shape 948"/>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9" name="Shape 949"/>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0" name="Shape 950"/>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1" name="Shape 951"/>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2" name="Shape 952"/>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3" name="Shape 953"/>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4" name="Shape 954"/>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5" name="Shape 955"/>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6" name="Shape 956"/>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7" name="Shape 957"/>
            <p:cNvSpPr/>
            <p:nvPr/>
          </p:nvSpPr>
          <p:spPr>
            <a:xfrm rot="10800000" flipH="1">
              <a:off x="1454348" y="1454348"/>
              <a:ext cx="207765" cy="207765"/>
            </a:xfrm>
            <a:prstGeom prst="rect">
              <a:avLst/>
            </a:prstGeom>
            <a:solidFill>
              <a:srgbClr val="11B119"/>
            </a:solid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8" name="Shape 958"/>
            <p:cNvSpPr/>
            <p:nvPr/>
          </p:nvSpPr>
          <p:spPr>
            <a:xfrm rot="10800000" flipH="1">
              <a:off x="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9" name="Shape 959"/>
            <p:cNvSpPr/>
            <p:nvPr/>
          </p:nvSpPr>
          <p:spPr>
            <a:xfrm rot="10800000" flipH="1">
              <a:off x="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0" name="Shape 960"/>
            <p:cNvSpPr/>
            <p:nvPr/>
          </p:nvSpPr>
          <p:spPr>
            <a:xfrm rot="10800000" flipH="1">
              <a:off x="20776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1" name="Shape 961"/>
            <p:cNvSpPr/>
            <p:nvPr/>
          </p:nvSpPr>
          <p:spPr>
            <a:xfrm rot="10800000" flipH="1">
              <a:off x="20776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2" name="Shape 962"/>
            <p:cNvSpPr/>
            <p:nvPr/>
          </p:nvSpPr>
          <p:spPr>
            <a:xfrm rot="10800000" flipH="1">
              <a:off x="41552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3" name="Shape 963"/>
            <p:cNvSpPr/>
            <p:nvPr/>
          </p:nvSpPr>
          <p:spPr>
            <a:xfrm rot="10800000" flipH="1">
              <a:off x="41552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4" name="Shape 964"/>
            <p:cNvSpPr/>
            <p:nvPr/>
          </p:nvSpPr>
          <p:spPr>
            <a:xfrm rot="10800000" flipH="1">
              <a:off x="41552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5" name="Shape 965"/>
            <p:cNvSpPr/>
            <p:nvPr/>
          </p:nvSpPr>
          <p:spPr>
            <a:xfrm rot="10800000" flipH="1">
              <a:off x="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6" name="Shape 966"/>
            <p:cNvSpPr/>
            <p:nvPr/>
          </p:nvSpPr>
          <p:spPr>
            <a:xfrm rot="10800000" flipH="1">
              <a:off x="20776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7" name="Shape 967"/>
            <p:cNvSpPr/>
            <p:nvPr/>
          </p:nvSpPr>
          <p:spPr>
            <a:xfrm rot="10800000" flipH="1">
              <a:off x="62329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8" name="Shape 968"/>
            <p:cNvSpPr/>
            <p:nvPr/>
          </p:nvSpPr>
          <p:spPr>
            <a:xfrm rot="10800000" flipH="1">
              <a:off x="62329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9" name="Shape 969"/>
            <p:cNvSpPr/>
            <p:nvPr/>
          </p:nvSpPr>
          <p:spPr>
            <a:xfrm rot="10800000" flipH="1">
              <a:off x="83105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0" name="Shape 970"/>
            <p:cNvSpPr/>
            <p:nvPr/>
          </p:nvSpPr>
          <p:spPr>
            <a:xfrm rot="10800000" flipH="1">
              <a:off x="83105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1" name="Shape 971"/>
            <p:cNvSpPr/>
            <p:nvPr/>
          </p:nvSpPr>
          <p:spPr>
            <a:xfrm rot="10800000" flipH="1">
              <a:off x="103882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2" name="Shape 972"/>
            <p:cNvSpPr/>
            <p:nvPr/>
          </p:nvSpPr>
          <p:spPr>
            <a:xfrm rot="10800000" flipH="1">
              <a:off x="103882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3" name="Shape 973"/>
            <p:cNvSpPr/>
            <p:nvPr/>
          </p:nvSpPr>
          <p:spPr>
            <a:xfrm rot="10800000" flipH="1">
              <a:off x="103882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4" name="Shape 974"/>
            <p:cNvSpPr/>
            <p:nvPr/>
          </p:nvSpPr>
          <p:spPr>
            <a:xfrm rot="10800000" flipH="1">
              <a:off x="62329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5" name="Shape 975"/>
            <p:cNvSpPr/>
            <p:nvPr/>
          </p:nvSpPr>
          <p:spPr>
            <a:xfrm rot="10800000" flipH="1">
              <a:off x="83105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6" name="Shape 976"/>
            <p:cNvSpPr/>
            <p:nvPr/>
          </p:nvSpPr>
          <p:spPr>
            <a:xfrm rot="10800000" flipH="1">
              <a:off x="62329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7" name="Shape 977"/>
            <p:cNvSpPr/>
            <p:nvPr/>
          </p:nvSpPr>
          <p:spPr>
            <a:xfrm rot="10800000" flipH="1">
              <a:off x="62329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8" name="Shape 978"/>
            <p:cNvSpPr/>
            <p:nvPr/>
          </p:nvSpPr>
          <p:spPr>
            <a:xfrm rot="10800000" flipH="1">
              <a:off x="83105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9" name="Shape 979"/>
            <p:cNvSpPr/>
            <p:nvPr/>
          </p:nvSpPr>
          <p:spPr>
            <a:xfrm rot="10800000" flipH="1">
              <a:off x="83105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0" name="Shape 980"/>
            <p:cNvSpPr/>
            <p:nvPr/>
          </p:nvSpPr>
          <p:spPr>
            <a:xfrm rot="10800000" flipH="1">
              <a:off x="103882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1" name="Shape 981"/>
            <p:cNvSpPr/>
            <p:nvPr/>
          </p:nvSpPr>
          <p:spPr>
            <a:xfrm rot="10800000" flipH="1">
              <a:off x="103882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2" name="Shape 982"/>
            <p:cNvSpPr/>
            <p:nvPr/>
          </p:nvSpPr>
          <p:spPr>
            <a:xfrm rot="10800000" flipH="1">
              <a:off x="103882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3" name="Shape 983"/>
            <p:cNvSpPr/>
            <p:nvPr/>
          </p:nvSpPr>
          <p:spPr>
            <a:xfrm rot="10800000" flipH="1">
              <a:off x="62329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4" name="Shape 984"/>
            <p:cNvSpPr/>
            <p:nvPr/>
          </p:nvSpPr>
          <p:spPr>
            <a:xfrm rot="10800000" flipH="1">
              <a:off x="83105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5" name="Shape 985"/>
            <p:cNvSpPr/>
            <p:nvPr/>
          </p:nvSpPr>
          <p:spPr>
            <a:xfrm rot="10800000" flipH="1">
              <a:off x="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6" name="Shape 986"/>
            <p:cNvSpPr/>
            <p:nvPr/>
          </p:nvSpPr>
          <p:spPr>
            <a:xfrm rot="10800000" flipH="1">
              <a:off x="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7" name="Shape 987"/>
            <p:cNvSpPr/>
            <p:nvPr/>
          </p:nvSpPr>
          <p:spPr>
            <a:xfrm rot="10800000" flipH="1">
              <a:off x="20776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8" name="Shape 988"/>
            <p:cNvSpPr/>
            <p:nvPr/>
          </p:nvSpPr>
          <p:spPr>
            <a:xfrm rot="10800000" flipH="1">
              <a:off x="20776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9" name="Shape 989"/>
            <p:cNvSpPr/>
            <p:nvPr/>
          </p:nvSpPr>
          <p:spPr>
            <a:xfrm rot="10800000" flipH="1">
              <a:off x="41552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0" name="Shape 990"/>
            <p:cNvSpPr/>
            <p:nvPr/>
          </p:nvSpPr>
          <p:spPr>
            <a:xfrm rot="10800000" flipH="1">
              <a:off x="41552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1" name="Shape 991"/>
            <p:cNvSpPr/>
            <p:nvPr/>
          </p:nvSpPr>
          <p:spPr>
            <a:xfrm rot="10800000" flipH="1">
              <a:off x="41552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2" name="Shape 992"/>
            <p:cNvSpPr/>
            <p:nvPr/>
          </p:nvSpPr>
          <p:spPr>
            <a:xfrm rot="10800000" flipH="1">
              <a:off x="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3" name="Shape 993"/>
            <p:cNvSpPr/>
            <p:nvPr/>
          </p:nvSpPr>
          <p:spPr>
            <a:xfrm rot="10800000" flipH="1">
              <a:off x="20776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4" name="Shape 994"/>
            <p:cNvSpPr/>
            <p:nvPr/>
          </p:nvSpPr>
          <p:spPr>
            <a:xfrm rot="10800000" flipH="1">
              <a:off x="124658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5" name="Shape 995"/>
            <p:cNvSpPr/>
            <p:nvPr/>
          </p:nvSpPr>
          <p:spPr>
            <a:xfrm rot="10800000" flipH="1">
              <a:off x="124658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6" name="Shape 996"/>
            <p:cNvSpPr/>
            <p:nvPr/>
          </p:nvSpPr>
          <p:spPr>
            <a:xfrm rot="10800000" flipH="1">
              <a:off x="145434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7" name="Shape 997"/>
            <p:cNvSpPr/>
            <p:nvPr/>
          </p:nvSpPr>
          <p:spPr>
            <a:xfrm rot="10800000" flipH="1">
              <a:off x="145434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8" name="Shape 998"/>
            <p:cNvSpPr/>
            <p:nvPr/>
          </p:nvSpPr>
          <p:spPr>
            <a:xfrm rot="10800000" flipH="1">
              <a:off x="166211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9" name="Shape 999"/>
            <p:cNvSpPr/>
            <p:nvPr/>
          </p:nvSpPr>
          <p:spPr>
            <a:xfrm rot="10800000" flipH="1">
              <a:off x="166211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0" name="Shape 1000"/>
            <p:cNvSpPr/>
            <p:nvPr/>
          </p:nvSpPr>
          <p:spPr>
            <a:xfrm rot="10800000" flipH="1">
              <a:off x="166211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1" name="Shape 1001"/>
            <p:cNvSpPr/>
            <p:nvPr/>
          </p:nvSpPr>
          <p:spPr>
            <a:xfrm rot="10800000" flipH="1">
              <a:off x="124658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2" name="Shape 1002"/>
            <p:cNvSpPr/>
            <p:nvPr/>
          </p:nvSpPr>
          <p:spPr>
            <a:xfrm rot="10800000" flipH="1">
              <a:off x="145434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3" name="Shape 1003"/>
            <p:cNvSpPr/>
            <p:nvPr/>
          </p:nvSpPr>
          <p:spPr>
            <a:xfrm rot="10800000" flipH="1">
              <a:off x="186987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4" name="Shape 1004"/>
            <p:cNvSpPr/>
            <p:nvPr/>
          </p:nvSpPr>
          <p:spPr>
            <a:xfrm rot="10800000" flipH="1">
              <a:off x="186987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5" name="Shape 1005"/>
            <p:cNvSpPr/>
            <p:nvPr/>
          </p:nvSpPr>
          <p:spPr>
            <a:xfrm rot="10800000" flipH="1">
              <a:off x="207764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6" name="Shape 1006"/>
            <p:cNvSpPr/>
            <p:nvPr/>
          </p:nvSpPr>
          <p:spPr>
            <a:xfrm rot="10800000" flipH="1">
              <a:off x="207764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7" name="Shape 1007"/>
            <p:cNvSpPr/>
            <p:nvPr/>
          </p:nvSpPr>
          <p:spPr>
            <a:xfrm rot="10800000" flipH="1">
              <a:off x="228540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8" name="Shape 1008"/>
            <p:cNvSpPr/>
            <p:nvPr/>
          </p:nvSpPr>
          <p:spPr>
            <a:xfrm rot="10800000" flipH="1">
              <a:off x="228540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9" name="Shape 1009"/>
            <p:cNvSpPr/>
            <p:nvPr/>
          </p:nvSpPr>
          <p:spPr>
            <a:xfrm rot="10800000" flipH="1">
              <a:off x="228540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0" name="Shape 1010"/>
            <p:cNvSpPr/>
            <p:nvPr/>
          </p:nvSpPr>
          <p:spPr>
            <a:xfrm rot="10800000" flipH="1">
              <a:off x="186987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1" name="Shape 1011"/>
            <p:cNvSpPr/>
            <p:nvPr/>
          </p:nvSpPr>
          <p:spPr>
            <a:xfrm rot="10800000" flipH="1">
              <a:off x="207764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2" name="Shape 1012"/>
            <p:cNvSpPr/>
            <p:nvPr/>
          </p:nvSpPr>
          <p:spPr>
            <a:xfrm rot="10800000" flipH="1">
              <a:off x="186987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3" name="Shape 1013"/>
            <p:cNvSpPr/>
            <p:nvPr/>
          </p:nvSpPr>
          <p:spPr>
            <a:xfrm rot="10800000" flipH="1">
              <a:off x="186987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4" name="Shape 1014"/>
            <p:cNvSpPr/>
            <p:nvPr/>
          </p:nvSpPr>
          <p:spPr>
            <a:xfrm rot="10800000" flipH="1">
              <a:off x="207764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5" name="Shape 1015"/>
            <p:cNvSpPr/>
            <p:nvPr/>
          </p:nvSpPr>
          <p:spPr>
            <a:xfrm rot="10800000" flipH="1">
              <a:off x="207764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6" name="Shape 1016"/>
            <p:cNvSpPr/>
            <p:nvPr/>
          </p:nvSpPr>
          <p:spPr>
            <a:xfrm rot="10800000" flipH="1">
              <a:off x="228540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7" name="Shape 1017"/>
            <p:cNvSpPr/>
            <p:nvPr/>
          </p:nvSpPr>
          <p:spPr>
            <a:xfrm rot="10800000" flipH="1">
              <a:off x="228540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8" name="Shape 1018"/>
            <p:cNvSpPr/>
            <p:nvPr/>
          </p:nvSpPr>
          <p:spPr>
            <a:xfrm rot="10800000" flipH="1">
              <a:off x="228540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9" name="Shape 1019"/>
            <p:cNvSpPr/>
            <p:nvPr/>
          </p:nvSpPr>
          <p:spPr>
            <a:xfrm rot="10800000" flipH="1">
              <a:off x="186987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0" name="Shape 1020"/>
            <p:cNvSpPr/>
            <p:nvPr/>
          </p:nvSpPr>
          <p:spPr>
            <a:xfrm rot="10800000" flipH="1">
              <a:off x="207764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1" name="Shape 1021"/>
            <p:cNvSpPr/>
            <p:nvPr/>
          </p:nvSpPr>
          <p:spPr>
            <a:xfrm rot="10800000" flipH="1">
              <a:off x="124658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2" name="Shape 1022"/>
            <p:cNvSpPr/>
            <p:nvPr/>
          </p:nvSpPr>
          <p:spPr>
            <a:xfrm rot="10800000" flipH="1">
              <a:off x="124658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3" name="Shape 1023"/>
            <p:cNvSpPr/>
            <p:nvPr/>
          </p:nvSpPr>
          <p:spPr>
            <a:xfrm rot="10800000" flipH="1">
              <a:off x="145434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4" name="Shape 1024"/>
            <p:cNvSpPr/>
            <p:nvPr/>
          </p:nvSpPr>
          <p:spPr>
            <a:xfrm rot="10800000" flipH="1">
              <a:off x="145434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5" name="Shape 1025"/>
            <p:cNvSpPr/>
            <p:nvPr/>
          </p:nvSpPr>
          <p:spPr>
            <a:xfrm rot="10800000" flipH="1">
              <a:off x="166211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6" name="Shape 1026"/>
            <p:cNvSpPr/>
            <p:nvPr/>
          </p:nvSpPr>
          <p:spPr>
            <a:xfrm rot="10800000" flipH="1">
              <a:off x="166211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7" name="Shape 1027"/>
            <p:cNvSpPr/>
            <p:nvPr/>
          </p:nvSpPr>
          <p:spPr>
            <a:xfrm rot="10800000" flipH="1">
              <a:off x="166211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8" name="Shape 1028"/>
            <p:cNvSpPr/>
            <p:nvPr/>
          </p:nvSpPr>
          <p:spPr>
            <a:xfrm rot="10800000" flipH="1">
              <a:off x="124658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9" name="Shape 1029"/>
            <p:cNvSpPr/>
            <p:nvPr/>
          </p:nvSpPr>
          <p:spPr>
            <a:xfrm rot="10800000" flipH="1">
              <a:off x="145434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0" name="Shape 1030"/>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1" name="Shape 1031"/>
            <p:cNvSpPr/>
            <p:nvPr/>
          </p:nvSpPr>
          <p:spPr>
            <a:xfrm rot="10800000" flipH="1">
              <a:off x="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2" name="Shape 1032"/>
            <p:cNvSpPr/>
            <p:nvPr/>
          </p:nvSpPr>
          <p:spPr>
            <a:xfrm rot="10800000" flipH="1">
              <a:off x="20776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3" name="Shape 1033"/>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4" name="Shape 1034"/>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5" name="Shape 1035"/>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6" name="Shape 1036"/>
            <p:cNvSpPr/>
            <p:nvPr/>
          </p:nvSpPr>
          <p:spPr>
            <a:xfrm rot="10800000" flipH="1">
              <a:off x="41552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7" name="Shape 1037"/>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8" name="Shape 1038"/>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9" name="Shape 1039"/>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0" name="Shape 1040"/>
            <p:cNvSpPr/>
            <p:nvPr/>
          </p:nvSpPr>
          <p:spPr>
            <a:xfrm rot="10800000" flipH="1">
              <a:off x="62329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1" name="Shape 1041"/>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2" name="Shape 1042"/>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3" name="Shape 1043"/>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4" name="Shape 1044"/>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5" name="Shape 1045"/>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6" name="Shape 1046"/>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7" name="Shape 1047"/>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8" name="Shape 1048"/>
            <p:cNvSpPr/>
            <p:nvPr/>
          </p:nvSpPr>
          <p:spPr>
            <a:xfrm rot="10800000" flipH="1">
              <a:off x="62329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9" name="Shape 1049"/>
            <p:cNvSpPr/>
            <p:nvPr/>
          </p:nvSpPr>
          <p:spPr>
            <a:xfrm rot="10800000" flipH="1">
              <a:off x="62329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0" name="Shape 1050"/>
            <p:cNvSpPr/>
            <p:nvPr/>
          </p:nvSpPr>
          <p:spPr>
            <a:xfrm rot="10800000" flipH="1">
              <a:off x="83105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1" name="Shape 1051"/>
            <p:cNvSpPr/>
            <p:nvPr/>
          </p:nvSpPr>
          <p:spPr>
            <a:xfrm rot="10800000" flipH="1">
              <a:off x="83105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2" name="Shape 1052"/>
            <p:cNvSpPr/>
            <p:nvPr/>
          </p:nvSpPr>
          <p:spPr>
            <a:xfrm rot="10800000" flipH="1">
              <a:off x="103882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3" name="Shape 1053"/>
            <p:cNvSpPr/>
            <p:nvPr/>
          </p:nvSpPr>
          <p:spPr>
            <a:xfrm rot="10800000" flipH="1">
              <a:off x="103882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4" name="Shape 1054"/>
            <p:cNvSpPr/>
            <p:nvPr/>
          </p:nvSpPr>
          <p:spPr>
            <a:xfrm rot="10800000" flipH="1">
              <a:off x="103882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5" name="Shape 1055"/>
            <p:cNvSpPr/>
            <p:nvPr/>
          </p:nvSpPr>
          <p:spPr>
            <a:xfrm rot="10800000" flipH="1">
              <a:off x="62329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6" name="Shape 1056"/>
            <p:cNvSpPr/>
            <p:nvPr/>
          </p:nvSpPr>
          <p:spPr>
            <a:xfrm rot="10800000" flipH="1">
              <a:off x="83105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7" name="Shape 1057"/>
            <p:cNvSpPr/>
            <p:nvPr/>
          </p:nvSpPr>
          <p:spPr>
            <a:xfrm rot="10800000" flipH="1">
              <a:off x="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8" name="Shape 1058"/>
            <p:cNvSpPr/>
            <p:nvPr/>
          </p:nvSpPr>
          <p:spPr>
            <a:xfrm rot="10800000" flipH="1">
              <a:off x="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9" name="Shape 1059"/>
            <p:cNvSpPr/>
            <p:nvPr/>
          </p:nvSpPr>
          <p:spPr>
            <a:xfrm rot="10800000" flipH="1">
              <a:off x="20776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0" name="Shape 1060"/>
            <p:cNvSpPr/>
            <p:nvPr/>
          </p:nvSpPr>
          <p:spPr>
            <a:xfrm rot="10800000" flipH="1">
              <a:off x="20776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1" name="Shape 1061"/>
            <p:cNvSpPr/>
            <p:nvPr/>
          </p:nvSpPr>
          <p:spPr>
            <a:xfrm rot="10800000" flipH="1">
              <a:off x="41552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2" name="Shape 1062"/>
            <p:cNvSpPr/>
            <p:nvPr/>
          </p:nvSpPr>
          <p:spPr>
            <a:xfrm rot="10800000" flipH="1">
              <a:off x="41552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3" name="Shape 1063"/>
            <p:cNvSpPr/>
            <p:nvPr/>
          </p:nvSpPr>
          <p:spPr>
            <a:xfrm rot="10800000" flipH="1">
              <a:off x="41552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4" name="Shape 1064"/>
            <p:cNvSpPr/>
            <p:nvPr/>
          </p:nvSpPr>
          <p:spPr>
            <a:xfrm rot="10800000" flipH="1">
              <a:off x="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5" name="Shape 1065"/>
            <p:cNvSpPr/>
            <p:nvPr/>
          </p:nvSpPr>
          <p:spPr>
            <a:xfrm rot="10800000" flipH="1">
              <a:off x="20776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6" name="Shape 1066"/>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7" name="Shape 1067"/>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8" name="Shape 1068"/>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9" name="Shape 1069"/>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0" name="Shape 1070"/>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1" name="Shape 1071"/>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2" name="Shape 1072"/>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3" name="Shape 1073"/>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4" name="Shape 1074"/>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5" name="Shape 1075"/>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6" name="Shape 1076"/>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7" name="Shape 1077"/>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8" name="Shape 1078"/>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9" name="Shape 1079"/>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0" name="Shape 1080"/>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1" name="Shape 1081"/>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2" name="Shape 1082"/>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3" name="Shape 1083"/>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4" name="Shape 1084"/>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5" name="Shape 1085"/>
            <p:cNvSpPr/>
            <p:nvPr/>
          </p:nvSpPr>
          <p:spPr>
            <a:xfrm rot="10800000" flipH="1">
              <a:off x="186987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6" name="Shape 1086"/>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7" name="Shape 1087"/>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8" name="Shape 1088"/>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9" name="Shape 1089"/>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0" name="Shape 1090"/>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1" name="Shape 1091"/>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2" name="Shape 1092"/>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3" name="Shape 1093"/>
            <p:cNvSpPr/>
            <p:nvPr/>
          </p:nvSpPr>
          <p:spPr>
            <a:xfrm rot="10800000" flipH="1">
              <a:off x="124658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4" name="Shape 1094"/>
            <p:cNvSpPr/>
            <p:nvPr/>
          </p:nvSpPr>
          <p:spPr>
            <a:xfrm rot="10800000" flipH="1">
              <a:off x="124658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5" name="Shape 1095"/>
            <p:cNvSpPr/>
            <p:nvPr/>
          </p:nvSpPr>
          <p:spPr>
            <a:xfrm rot="10800000" flipH="1">
              <a:off x="145434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6" name="Shape 1096"/>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7" name="Shape 1097"/>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8" name="Shape 1098"/>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9" name="Shape 1099"/>
            <p:cNvSpPr/>
            <p:nvPr/>
          </p:nvSpPr>
          <p:spPr>
            <a:xfrm rot="10800000" flipH="1">
              <a:off x="166211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0" name="Shape 1100"/>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1" name="Shape 1101"/>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2" name="Shape 1102"/>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3" name="Shape 1103"/>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4" name="Shape 1104"/>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5" name="Shape 1105"/>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6" name="Shape 1106"/>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7" name="Shape 1107"/>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8" name="Shape 1108"/>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9" name="Shape 1109"/>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0" name="Shape 1110"/>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1" name="Shape 1111"/>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2" name="Shape 1112"/>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3" name="Shape 1113"/>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4" name="Shape 1114"/>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5" name="Shape 1115"/>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6" name="Shape 1116"/>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7" name="Shape 1117"/>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8" name="Shape 1118"/>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9" name="Shape 1119"/>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0" name="Shape 1120"/>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1" name="Shape 1121"/>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2" name="Shape 1122"/>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3" name="Shape 1123"/>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4" name="Shape 1124"/>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5" name="Shape 1125"/>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6" name="Shape 1126"/>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7" name="Shape 1127"/>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8" name="Shape 1128"/>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9" name="Shape 1129"/>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0" name="Shape 1130"/>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1" name="Shape 1131"/>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2" name="Shape 1132"/>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3" name="Shape 1133"/>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4" name="Shape 1134"/>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5" name="Shape 1135"/>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6" name="Shape 1136"/>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7" name="Shape 1137"/>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8" name="Shape 1138"/>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9" name="Shape 1139"/>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0" name="Shape 1140"/>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1" name="Shape 1141"/>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2" name="Shape 1142"/>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3" name="Shape 1143"/>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4" name="Shape 1144"/>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5" name="Shape 1145"/>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6" name="Shape 1146"/>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7" name="Shape 1147"/>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8" name="Shape 1148"/>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9" name="Shape 1149"/>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0" name="Shape 1150"/>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1" name="Shape 1151"/>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2" name="Shape 1152"/>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3" name="Shape 1153"/>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4" name="Shape 1154"/>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5" name="Shape 1155"/>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6" name="Shape 1156"/>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7" name="Shape 1157"/>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8" name="Shape 1158"/>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9" name="Shape 1159"/>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0" name="Shape 1160"/>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1" name="Shape 1161"/>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2" name="Shape 1162"/>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3" name="Shape 1163"/>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4" name="Shape 1164"/>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5" name="Shape 1165"/>
            <p:cNvSpPr/>
            <p:nvPr/>
          </p:nvSpPr>
          <p:spPr>
            <a:xfrm rot="10800000" flipH="1">
              <a:off x="249316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6" name="Shape 1166"/>
            <p:cNvSpPr/>
            <p:nvPr/>
          </p:nvSpPr>
          <p:spPr>
            <a:xfrm rot="10800000" flipH="1">
              <a:off x="249316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7" name="Shape 1167"/>
            <p:cNvSpPr/>
            <p:nvPr/>
          </p:nvSpPr>
          <p:spPr>
            <a:xfrm rot="10800000" flipH="1">
              <a:off x="270093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8" name="Shape 1168"/>
            <p:cNvSpPr/>
            <p:nvPr/>
          </p:nvSpPr>
          <p:spPr>
            <a:xfrm rot="10800000" flipH="1">
              <a:off x="270093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9" name="Shape 1169"/>
            <p:cNvSpPr/>
            <p:nvPr/>
          </p:nvSpPr>
          <p:spPr>
            <a:xfrm rot="10800000" flipH="1">
              <a:off x="290869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0" name="Shape 1170"/>
            <p:cNvSpPr/>
            <p:nvPr/>
          </p:nvSpPr>
          <p:spPr>
            <a:xfrm rot="10800000" flipH="1">
              <a:off x="290869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1" name="Shape 1171"/>
            <p:cNvSpPr/>
            <p:nvPr/>
          </p:nvSpPr>
          <p:spPr>
            <a:xfrm rot="10800000" flipH="1">
              <a:off x="290869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2" name="Shape 1172"/>
            <p:cNvSpPr/>
            <p:nvPr/>
          </p:nvSpPr>
          <p:spPr>
            <a:xfrm rot="10800000" flipH="1">
              <a:off x="249316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3" name="Shape 1173"/>
            <p:cNvSpPr/>
            <p:nvPr/>
          </p:nvSpPr>
          <p:spPr>
            <a:xfrm rot="10800000" flipH="1">
              <a:off x="270093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4" name="Shape 1174"/>
            <p:cNvSpPr/>
            <p:nvPr/>
          </p:nvSpPr>
          <p:spPr>
            <a:xfrm rot="10800000" flipH="1">
              <a:off x="249316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5" name="Shape 1175"/>
            <p:cNvSpPr/>
            <p:nvPr/>
          </p:nvSpPr>
          <p:spPr>
            <a:xfrm rot="10800000" flipH="1">
              <a:off x="249316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6" name="Shape 1176"/>
            <p:cNvSpPr/>
            <p:nvPr/>
          </p:nvSpPr>
          <p:spPr>
            <a:xfrm rot="10800000" flipH="1">
              <a:off x="270093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7" name="Shape 1177"/>
            <p:cNvSpPr/>
            <p:nvPr/>
          </p:nvSpPr>
          <p:spPr>
            <a:xfrm rot="10800000" flipH="1">
              <a:off x="270093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8" name="Shape 1178"/>
            <p:cNvSpPr/>
            <p:nvPr/>
          </p:nvSpPr>
          <p:spPr>
            <a:xfrm rot="10800000" flipH="1">
              <a:off x="290869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9" name="Shape 1179"/>
            <p:cNvSpPr/>
            <p:nvPr/>
          </p:nvSpPr>
          <p:spPr>
            <a:xfrm rot="10800000" flipH="1">
              <a:off x="290869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0" name="Shape 1180"/>
            <p:cNvSpPr/>
            <p:nvPr/>
          </p:nvSpPr>
          <p:spPr>
            <a:xfrm rot="10800000" flipH="1">
              <a:off x="290869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1" name="Shape 1181"/>
            <p:cNvSpPr/>
            <p:nvPr/>
          </p:nvSpPr>
          <p:spPr>
            <a:xfrm rot="10800000" flipH="1">
              <a:off x="249316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2" name="Shape 1182"/>
            <p:cNvSpPr/>
            <p:nvPr/>
          </p:nvSpPr>
          <p:spPr>
            <a:xfrm rot="10800000" flipH="1">
              <a:off x="270093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3" name="Shape 1183"/>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grpSp>
      <p:grpSp>
        <p:nvGrpSpPr>
          <p:cNvPr id="1191" name="Group 1191"/>
          <p:cNvGrpSpPr/>
          <p:nvPr/>
        </p:nvGrpSpPr>
        <p:grpSpPr>
          <a:xfrm>
            <a:off x="6081031" y="125544"/>
            <a:ext cx="3264809" cy="1902625"/>
            <a:chOff x="331127" y="0"/>
            <a:chExt cx="6529616" cy="3805248"/>
          </a:xfrm>
        </p:grpSpPr>
        <p:sp>
          <p:nvSpPr>
            <p:cNvPr id="1185" name="Shape 1185"/>
            <p:cNvSpPr/>
            <p:nvPr/>
          </p:nvSpPr>
          <p:spPr>
            <a:xfrm rot="2539508" flipH="1">
              <a:off x="331127" y="2475765"/>
              <a:ext cx="412907" cy="1143387"/>
            </a:xfrm>
            <a:custGeom>
              <a:avLst/>
              <a:gdLst/>
              <a:ahLst/>
              <a:cxnLst>
                <a:cxn ang="0">
                  <a:pos x="wd2" y="hd2"/>
                </a:cxn>
                <a:cxn ang="5400000">
                  <a:pos x="wd2" y="hd2"/>
                </a:cxn>
                <a:cxn ang="10800000">
                  <a:pos x="wd2" y="hd2"/>
                </a:cxn>
                <a:cxn ang="16200000">
                  <a:pos x="wd2" y="hd2"/>
                </a:cxn>
              </a:cxnLst>
              <a:rect l="0" t="0" r="r" b="b"/>
              <a:pathLst>
                <a:path w="20655" h="21600"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186" name="Shape 1186"/>
            <p:cNvSpPr/>
            <p:nvPr/>
          </p:nvSpPr>
          <p:spPr>
            <a:xfrm>
              <a:off x="6075269" y="2133249"/>
              <a:ext cx="785474"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a:t>
              </a:r>
            </a:p>
          </p:txBody>
        </p:sp>
        <p:pic>
          <p:nvPicPr>
            <p:cNvPr id="1187" name="Screen Shot 2016-10-17 at 11.03.31 PM.png"/>
            <p:cNvPicPr>
              <a:picLocks noChangeAspect="1"/>
            </p:cNvPicPr>
            <p:nvPr/>
          </p:nvPicPr>
          <p:blipFill>
            <a:blip r:embed="rId3"/>
            <a:stretch>
              <a:fillRect/>
            </a:stretch>
          </p:blipFill>
          <p:spPr>
            <a:xfrm>
              <a:off x="3713903" y="1940063"/>
              <a:ext cx="1967388" cy="1865185"/>
            </a:xfrm>
            <a:prstGeom prst="rect">
              <a:avLst/>
            </a:prstGeom>
            <a:ln w="12700" cap="flat">
              <a:noFill/>
              <a:miter lim="400000"/>
            </a:ln>
            <a:effectLst/>
          </p:spPr>
        </p:pic>
        <p:pic>
          <p:nvPicPr>
            <p:cNvPr id="1188" name="Screen Shot 2016-10-17 at 11.03.27 PM.png"/>
            <p:cNvPicPr>
              <a:picLocks noChangeAspect="1"/>
            </p:cNvPicPr>
            <p:nvPr/>
          </p:nvPicPr>
          <p:blipFill>
            <a:blip r:embed="rId4"/>
            <a:stretch>
              <a:fillRect/>
            </a:stretch>
          </p:blipFill>
          <p:spPr>
            <a:xfrm>
              <a:off x="1013688" y="1925299"/>
              <a:ext cx="2315336" cy="1720273"/>
            </a:xfrm>
            <a:prstGeom prst="rect">
              <a:avLst/>
            </a:prstGeom>
            <a:ln w="12700" cap="flat">
              <a:noFill/>
              <a:miter lim="400000"/>
            </a:ln>
            <a:effectLst/>
          </p:spPr>
        </p:pic>
        <p:pic>
          <p:nvPicPr>
            <p:cNvPr id="1189" name="Screen Shot 2016-10-17 at 11.03.22 PM.png"/>
            <p:cNvPicPr>
              <a:picLocks noChangeAspect="1"/>
            </p:cNvPicPr>
            <p:nvPr/>
          </p:nvPicPr>
          <p:blipFill>
            <a:blip r:embed="rId5"/>
            <a:stretch>
              <a:fillRect/>
            </a:stretch>
          </p:blipFill>
          <p:spPr>
            <a:xfrm>
              <a:off x="3801291" y="0"/>
              <a:ext cx="2149798" cy="1609981"/>
            </a:xfrm>
            <a:prstGeom prst="rect">
              <a:avLst/>
            </a:prstGeom>
            <a:ln w="12700" cap="flat">
              <a:noFill/>
              <a:miter lim="400000"/>
            </a:ln>
            <a:effectLst/>
          </p:spPr>
        </p:pic>
        <p:pic>
          <p:nvPicPr>
            <p:cNvPr id="1190" name="Screen Shot 2016-10-17 at 11.03.18 PM.png"/>
            <p:cNvPicPr>
              <a:picLocks noChangeAspect="1"/>
            </p:cNvPicPr>
            <p:nvPr/>
          </p:nvPicPr>
          <p:blipFill>
            <a:blip r:embed="rId6"/>
            <a:stretch>
              <a:fillRect/>
            </a:stretch>
          </p:blipFill>
          <p:spPr>
            <a:xfrm>
              <a:off x="870913" y="35679"/>
              <a:ext cx="2600887" cy="1720273"/>
            </a:xfrm>
            <a:prstGeom prst="rect">
              <a:avLst/>
            </a:prstGeom>
            <a:ln w="12700" cap="flat">
              <a:noFill/>
              <a:miter lim="400000"/>
            </a:ln>
            <a:effectLst/>
          </p:spPr>
        </p:pic>
      </p:grpSp>
      <p:sp>
        <p:nvSpPr>
          <p:cNvPr id="2" name="Shape 489">
            <a:extLst>
              <a:ext uri="{FF2B5EF4-FFF2-40B4-BE49-F238E27FC236}">
                <a16:creationId xmlns:a16="http://schemas.microsoft.com/office/drawing/2014/main" id="{FB3AC915-3A9B-4829-ACFD-66374EA75E48}"/>
              </a:ext>
            </a:extLst>
          </p:cNvPr>
          <p:cNvSpPr/>
          <p:nvPr/>
        </p:nvSpPr>
        <p:spPr>
          <a:xfrm>
            <a:off x="8904517" y="3355094"/>
            <a:ext cx="134287" cy="134287"/>
          </a:xfrm>
          <a:prstGeom prst="rect">
            <a:avLst/>
          </a:prstGeom>
          <a:solidFill>
            <a:schemeClr val="tx1">
              <a:lumMod val="75000"/>
              <a:lumOff val="25000"/>
            </a:schemeClr>
          </a:solidFill>
          <a:ln w="25400">
            <a:solidFill>
              <a:srgbClr val="000000"/>
            </a:solidFill>
            <a:miter lim="400000"/>
          </a:ln>
        </p:spPr>
        <p:txBody>
          <a:bodyPr lIns="35719" tIns="35719" rIns="35719" bIns="35719" anchor="ctr"/>
          <a:lstStyle/>
          <a:p>
            <a:pPr algn="ctr" defTabSz="410766" hangingPunct="0">
              <a:defRPr sz="3200"/>
            </a:pPr>
            <a:endParaRPr lang="en-US" sz="1600" kern="0" dirty="0">
              <a:solidFill>
                <a:srgbClr val="000000"/>
              </a:solidFill>
              <a:highlight>
                <a:srgbClr val="FFFF00"/>
              </a:highlight>
              <a:latin typeface="Helvetica Light"/>
            </a:endParaRPr>
          </a:p>
        </p:txBody>
      </p:sp>
      <p:sp>
        <p:nvSpPr>
          <p:cNvPr id="3" name="Shape 490">
            <a:extLst>
              <a:ext uri="{FF2B5EF4-FFF2-40B4-BE49-F238E27FC236}">
                <a16:creationId xmlns:a16="http://schemas.microsoft.com/office/drawing/2014/main" id="{9FD25016-3965-4AA7-B249-48F5488FB348}"/>
              </a:ext>
            </a:extLst>
          </p:cNvPr>
          <p:cNvSpPr/>
          <p:nvPr/>
        </p:nvSpPr>
        <p:spPr>
          <a:xfrm>
            <a:off x="9006055" y="3186924"/>
            <a:ext cx="1483824" cy="45685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algn="ctr" defTabSz="410766" hangingPunct="0"/>
            <a:r>
              <a:rPr sz="2500" kern="0" dirty="0">
                <a:solidFill>
                  <a:srgbClr val="000000"/>
                </a:solidFill>
                <a:latin typeface="Helvetica Light"/>
                <a:sym typeface="Helvetica Light"/>
              </a:rPr>
              <a:t>“</a:t>
            </a:r>
            <a:r>
              <a:rPr lang="en-US" sz="2500" kern="0" dirty="0">
                <a:solidFill>
                  <a:srgbClr val="000000"/>
                </a:solidFill>
                <a:latin typeface="Helvetica Light"/>
                <a:sym typeface="Helvetica Light"/>
              </a:rPr>
              <a:t>black</a:t>
            </a:r>
            <a:r>
              <a:rPr sz="2500" kern="0" dirty="0">
                <a:solidFill>
                  <a:srgbClr val="000000"/>
                </a:solidFill>
                <a:latin typeface="Helvetica Light"/>
                <a:sym typeface="Helvetica Light"/>
              </a:rPr>
              <a:t>”</a:t>
            </a:r>
          </a:p>
        </p:txBody>
      </p:sp>
      <p:sp>
        <p:nvSpPr>
          <p:cNvPr id="362" name="TextBox 361">
            <a:extLst>
              <a:ext uri="{FF2B5EF4-FFF2-40B4-BE49-F238E27FC236}">
                <a16:creationId xmlns:a16="http://schemas.microsoft.com/office/drawing/2014/main" id="{20CC46D7-A241-DA4A-A6AD-A17750FA854D}"/>
              </a:ext>
            </a:extLst>
          </p:cNvPr>
          <p:cNvSpPr txBox="1"/>
          <p:nvPr/>
        </p:nvSpPr>
        <p:spPr>
          <a:xfrm>
            <a:off x="8434105" y="6456753"/>
            <a:ext cx="3840273" cy="307777"/>
          </a:xfrm>
          <a:prstGeom prst="rect">
            <a:avLst/>
          </a:prstGeom>
          <a:noFill/>
        </p:spPr>
        <p:txBody>
          <a:bodyPr wrap="square" rtlCol="0">
            <a:spAutoFit/>
          </a:bodyPr>
          <a:lstStyle/>
          <a:p>
            <a:r>
              <a:rPr lang="en-US" sz="1400" dirty="0"/>
              <a:t>from </a:t>
            </a:r>
            <a:r>
              <a:rPr lang="en-US" sz="1400" dirty="0" err="1"/>
              <a:t>Jin</a:t>
            </a:r>
            <a:r>
              <a:rPr lang="en-US" sz="1400" dirty="0"/>
              <a:t> Sun, Richard Zhang, Phillip Isola</a:t>
            </a:r>
          </a:p>
        </p:txBody>
      </p:sp>
    </p:spTree>
    <p:extLst>
      <p:ext uri="{BB962C8B-B14F-4D97-AF65-F5344CB8AC3E}">
        <p14:creationId xmlns:p14="http://schemas.microsoft.com/office/powerpoint/2010/main" val="430733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 name="image4.png"/>
          <p:cNvPicPr>
            <a:picLocks noChangeAspect="1"/>
          </p:cNvPicPr>
          <p:nvPr/>
        </p:nvPicPr>
        <p:blipFill>
          <a:blip r:embed="rId2"/>
          <a:stretch>
            <a:fillRect/>
          </a:stretch>
        </p:blipFill>
        <p:spPr>
          <a:xfrm>
            <a:off x="-228907" y="1975159"/>
            <a:ext cx="3840481" cy="2880361"/>
          </a:xfrm>
          <a:prstGeom prst="rect">
            <a:avLst/>
          </a:prstGeom>
          <a:ln w="12700">
            <a:miter lim="400000"/>
          </a:ln>
        </p:spPr>
      </p:pic>
      <p:sp>
        <p:nvSpPr>
          <p:cNvPr id="836" name="Shape 836"/>
          <p:cNvSpPr/>
          <p:nvPr/>
        </p:nvSpPr>
        <p:spPr>
          <a:xfrm>
            <a:off x="3681489" y="3429123"/>
            <a:ext cx="533834"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7" name="Shape 837"/>
          <p:cNvSpPr/>
          <p:nvPr/>
        </p:nvSpPr>
        <p:spPr>
          <a:xfrm>
            <a:off x="4294044" y="2189123"/>
            <a:ext cx="272048"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8" name="Shape 838"/>
          <p:cNvSpPr/>
          <p:nvPr/>
        </p:nvSpPr>
        <p:spPr>
          <a:xfrm>
            <a:off x="4628736" y="3429123"/>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9" name="Shape 839"/>
          <p:cNvSpPr/>
          <p:nvPr/>
        </p:nvSpPr>
        <p:spPr>
          <a:xfrm>
            <a:off x="5000930" y="2182236"/>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0" name="Shape 840"/>
          <p:cNvSpPr/>
          <p:nvPr/>
        </p:nvSpPr>
        <p:spPr>
          <a:xfrm>
            <a:off x="5308833" y="3422237"/>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1" name="Shape 841"/>
          <p:cNvSpPr/>
          <p:nvPr/>
        </p:nvSpPr>
        <p:spPr>
          <a:xfrm>
            <a:off x="5716746"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2" name="Shape 842"/>
          <p:cNvSpPr/>
          <p:nvPr/>
        </p:nvSpPr>
        <p:spPr>
          <a:xfrm>
            <a:off x="6042509"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3" name="Shape 843"/>
          <p:cNvSpPr/>
          <p:nvPr/>
        </p:nvSpPr>
        <p:spPr>
          <a:xfrm>
            <a:off x="643639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4" name="Shape 844"/>
          <p:cNvSpPr/>
          <p:nvPr/>
        </p:nvSpPr>
        <p:spPr>
          <a:xfrm>
            <a:off x="6762162"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5" name="Shape 845"/>
          <p:cNvSpPr/>
          <p:nvPr/>
        </p:nvSpPr>
        <p:spPr>
          <a:xfrm>
            <a:off x="7179004"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6" name="Shape 846"/>
          <p:cNvSpPr/>
          <p:nvPr/>
        </p:nvSpPr>
        <p:spPr>
          <a:xfrm>
            <a:off x="7522625"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7" name="Shape 847"/>
          <p:cNvSpPr/>
          <p:nvPr/>
        </p:nvSpPr>
        <p:spPr>
          <a:xfrm>
            <a:off x="792160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8" name="Shape 848"/>
          <p:cNvSpPr/>
          <p:nvPr/>
        </p:nvSpPr>
        <p:spPr>
          <a:xfrm>
            <a:off x="8265230"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grpSp>
        <p:nvGrpSpPr>
          <p:cNvPr id="1184" name="Group 1184"/>
          <p:cNvGrpSpPr/>
          <p:nvPr/>
        </p:nvGrpSpPr>
        <p:grpSpPr>
          <a:xfrm>
            <a:off x="15963" y="1978585"/>
            <a:ext cx="1558231" cy="1558232"/>
            <a:chOff x="0" y="0"/>
            <a:chExt cx="3116460" cy="3116462"/>
          </a:xfrm>
        </p:grpSpPr>
        <p:sp>
          <p:nvSpPr>
            <p:cNvPr id="849" name="Shape 849"/>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0" name="Shape 850"/>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1" name="Shape 851"/>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2" name="Shape 852"/>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3" name="Shape 853"/>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4" name="Shape 854"/>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5" name="Shape 855"/>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6" name="Shape 856"/>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7" name="Shape 857"/>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8" name="Shape 858"/>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9" name="Shape 859"/>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0" name="Shape 860"/>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1" name="Shape 861"/>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2" name="Shape 862"/>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3" name="Shape 863"/>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4" name="Shape 864"/>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5" name="Shape 865"/>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6" name="Shape 866"/>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7" name="Shape 867"/>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8" name="Shape 868"/>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9" name="Shape 869"/>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0" name="Shape 870"/>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1" name="Shape 871"/>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2" name="Shape 872"/>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3" name="Shape 873"/>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4" name="Shape 874"/>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5" name="Shape 875"/>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6" name="Shape 876"/>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7" name="Shape 877"/>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8" name="Shape 878"/>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9" name="Shape 879"/>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0" name="Shape 880"/>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1" name="Shape 881"/>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2" name="Shape 882"/>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3" name="Shape 883"/>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4" name="Shape 884"/>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5" name="Shape 885"/>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6" name="Shape 886"/>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7" name="Shape 887"/>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8" name="Shape 888"/>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9" name="Shape 889"/>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0" name="Shape 890"/>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1" name="Shape 891"/>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2" name="Shape 892"/>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3" name="Shape 893"/>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4" name="Shape 894"/>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5" name="Shape 895"/>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6" name="Shape 896"/>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7" name="Shape 897"/>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8" name="Shape 898"/>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9" name="Shape 899"/>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0" name="Shape 900"/>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1" name="Shape 901"/>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2" name="Shape 902"/>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3" name="Shape 903"/>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4" name="Shape 904"/>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5" name="Shape 905"/>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6" name="Shape 906"/>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7" name="Shape 907"/>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8" name="Shape 908"/>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9" name="Shape 909"/>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0" name="Shape 910"/>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1" name="Shape 911"/>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2" name="Shape 912"/>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3" name="Shape 913"/>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4" name="Shape 914"/>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5" name="Shape 915"/>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6" name="Shape 916"/>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7" name="Shape 917"/>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8" name="Shape 918"/>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9" name="Shape 919"/>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0" name="Shape 920"/>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1" name="Shape 921"/>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2" name="Shape 922"/>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3" name="Shape 923"/>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4" name="Shape 924"/>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5" name="Shape 925"/>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6" name="Shape 926"/>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7" name="Shape 927"/>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8" name="Shape 928"/>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9" name="Shape 929"/>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0" name="Shape 930"/>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1" name="Shape 931"/>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2" name="Shape 932"/>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3" name="Shape 933"/>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4" name="Shape 934"/>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5" name="Shape 935"/>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6" name="Shape 936"/>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7" name="Shape 937"/>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8" name="Shape 938"/>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9" name="Shape 939"/>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0" name="Shape 940"/>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1" name="Shape 941"/>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2" name="Shape 942"/>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3" name="Shape 943"/>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4" name="Shape 944"/>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5" name="Shape 945"/>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6" name="Shape 946"/>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7" name="Shape 947"/>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8" name="Shape 948"/>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9" name="Shape 949"/>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0" name="Shape 950"/>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1" name="Shape 951"/>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2" name="Shape 952"/>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3" name="Shape 953"/>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4" name="Shape 954"/>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5" name="Shape 955"/>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6" name="Shape 956"/>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7" name="Shape 957"/>
            <p:cNvSpPr/>
            <p:nvPr/>
          </p:nvSpPr>
          <p:spPr>
            <a:xfrm rot="10800000" flipH="1">
              <a:off x="1454348" y="1454348"/>
              <a:ext cx="207765" cy="207765"/>
            </a:xfrm>
            <a:prstGeom prst="rect">
              <a:avLst/>
            </a:prstGeom>
            <a:solidFill>
              <a:srgbClr val="11B119"/>
            </a:solid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8" name="Shape 958"/>
            <p:cNvSpPr/>
            <p:nvPr/>
          </p:nvSpPr>
          <p:spPr>
            <a:xfrm rot="10800000" flipH="1">
              <a:off x="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9" name="Shape 959"/>
            <p:cNvSpPr/>
            <p:nvPr/>
          </p:nvSpPr>
          <p:spPr>
            <a:xfrm rot="10800000" flipH="1">
              <a:off x="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0" name="Shape 960"/>
            <p:cNvSpPr/>
            <p:nvPr/>
          </p:nvSpPr>
          <p:spPr>
            <a:xfrm rot="10800000" flipH="1">
              <a:off x="20776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1" name="Shape 961"/>
            <p:cNvSpPr/>
            <p:nvPr/>
          </p:nvSpPr>
          <p:spPr>
            <a:xfrm rot="10800000" flipH="1">
              <a:off x="20776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2" name="Shape 962"/>
            <p:cNvSpPr/>
            <p:nvPr/>
          </p:nvSpPr>
          <p:spPr>
            <a:xfrm rot="10800000" flipH="1">
              <a:off x="41552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3" name="Shape 963"/>
            <p:cNvSpPr/>
            <p:nvPr/>
          </p:nvSpPr>
          <p:spPr>
            <a:xfrm rot="10800000" flipH="1">
              <a:off x="41552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4" name="Shape 964"/>
            <p:cNvSpPr/>
            <p:nvPr/>
          </p:nvSpPr>
          <p:spPr>
            <a:xfrm rot="10800000" flipH="1">
              <a:off x="41552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5" name="Shape 965"/>
            <p:cNvSpPr/>
            <p:nvPr/>
          </p:nvSpPr>
          <p:spPr>
            <a:xfrm rot="10800000" flipH="1">
              <a:off x="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6" name="Shape 966"/>
            <p:cNvSpPr/>
            <p:nvPr/>
          </p:nvSpPr>
          <p:spPr>
            <a:xfrm rot="10800000" flipH="1">
              <a:off x="20776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7" name="Shape 967"/>
            <p:cNvSpPr/>
            <p:nvPr/>
          </p:nvSpPr>
          <p:spPr>
            <a:xfrm rot="10800000" flipH="1">
              <a:off x="62329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8" name="Shape 968"/>
            <p:cNvSpPr/>
            <p:nvPr/>
          </p:nvSpPr>
          <p:spPr>
            <a:xfrm rot="10800000" flipH="1">
              <a:off x="62329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9" name="Shape 969"/>
            <p:cNvSpPr/>
            <p:nvPr/>
          </p:nvSpPr>
          <p:spPr>
            <a:xfrm rot="10800000" flipH="1">
              <a:off x="83105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0" name="Shape 970"/>
            <p:cNvSpPr/>
            <p:nvPr/>
          </p:nvSpPr>
          <p:spPr>
            <a:xfrm rot="10800000" flipH="1">
              <a:off x="83105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1" name="Shape 971"/>
            <p:cNvSpPr/>
            <p:nvPr/>
          </p:nvSpPr>
          <p:spPr>
            <a:xfrm rot="10800000" flipH="1">
              <a:off x="103882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2" name="Shape 972"/>
            <p:cNvSpPr/>
            <p:nvPr/>
          </p:nvSpPr>
          <p:spPr>
            <a:xfrm rot="10800000" flipH="1">
              <a:off x="103882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3" name="Shape 973"/>
            <p:cNvSpPr/>
            <p:nvPr/>
          </p:nvSpPr>
          <p:spPr>
            <a:xfrm rot="10800000" flipH="1">
              <a:off x="103882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4" name="Shape 974"/>
            <p:cNvSpPr/>
            <p:nvPr/>
          </p:nvSpPr>
          <p:spPr>
            <a:xfrm rot="10800000" flipH="1">
              <a:off x="62329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5" name="Shape 975"/>
            <p:cNvSpPr/>
            <p:nvPr/>
          </p:nvSpPr>
          <p:spPr>
            <a:xfrm rot="10800000" flipH="1">
              <a:off x="83105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6" name="Shape 976"/>
            <p:cNvSpPr/>
            <p:nvPr/>
          </p:nvSpPr>
          <p:spPr>
            <a:xfrm rot="10800000" flipH="1">
              <a:off x="62329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7" name="Shape 977"/>
            <p:cNvSpPr/>
            <p:nvPr/>
          </p:nvSpPr>
          <p:spPr>
            <a:xfrm rot="10800000" flipH="1">
              <a:off x="62329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8" name="Shape 978"/>
            <p:cNvSpPr/>
            <p:nvPr/>
          </p:nvSpPr>
          <p:spPr>
            <a:xfrm rot="10800000" flipH="1">
              <a:off x="83105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9" name="Shape 979"/>
            <p:cNvSpPr/>
            <p:nvPr/>
          </p:nvSpPr>
          <p:spPr>
            <a:xfrm rot="10800000" flipH="1">
              <a:off x="83105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0" name="Shape 980"/>
            <p:cNvSpPr/>
            <p:nvPr/>
          </p:nvSpPr>
          <p:spPr>
            <a:xfrm rot="10800000" flipH="1">
              <a:off x="103882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1" name="Shape 981"/>
            <p:cNvSpPr/>
            <p:nvPr/>
          </p:nvSpPr>
          <p:spPr>
            <a:xfrm rot="10800000" flipH="1">
              <a:off x="103882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2" name="Shape 982"/>
            <p:cNvSpPr/>
            <p:nvPr/>
          </p:nvSpPr>
          <p:spPr>
            <a:xfrm rot="10800000" flipH="1">
              <a:off x="103882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3" name="Shape 983"/>
            <p:cNvSpPr/>
            <p:nvPr/>
          </p:nvSpPr>
          <p:spPr>
            <a:xfrm rot="10800000" flipH="1">
              <a:off x="62329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4" name="Shape 984"/>
            <p:cNvSpPr/>
            <p:nvPr/>
          </p:nvSpPr>
          <p:spPr>
            <a:xfrm rot="10800000" flipH="1">
              <a:off x="83105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5" name="Shape 985"/>
            <p:cNvSpPr/>
            <p:nvPr/>
          </p:nvSpPr>
          <p:spPr>
            <a:xfrm rot="10800000" flipH="1">
              <a:off x="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6" name="Shape 986"/>
            <p:cNvSpPr/>
            <p:nvPr/>
          </p:nvSpPr>
          <p:spPr>
            <a:xfrm rot="10800000" flipH="1">
              <a:off x="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7" name="Shape 987"/>
            <p:cNvSpPr/>
            <p:nvPr/>
          </p:nvSpPr>
          <p:spPr>
            <a:xfrm rot="10800000" flipH="1">
              <a:off x="20776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8" name="Shape 988"/>
            <p:cNvSpPr/>
            <p:nvPr/>
          </p:nvSpPr>
          <p:spPr>
            <a:xfrm rot="10800000" flipH="1">
              <a:off x="20776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9" name="Shape 989"/>
            <p:cNvSpPr/>
            <p:nvPr/>
          </p:nvSpPr>
          <p:spPr>
            <a:xfrm rot="10800000" flipH="1">
              <a:off x="41552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0" name="Shape 990"/>
            <p:cNvSpPr/>
            <p:nvPr/>
          </p:nvSpPr>
          <p:spPr>
            <a:xfrm rot="10800000" flipH="1">
              <a:off x="41552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1" name="Shape 991"/>
            <p:cNvSpPr/>
            <p:nvPr/>
          </p:nvSpPr>
          <p:spPr>
            <a:xfrm rot="10800000" flipH="1">
              <a:off x="41552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2" name="Shape 992"/>
            <p:cNvSpPr/>
            <p:nvPr/>
          </p:nvSpPr>
          <p:spPr>
            <a:xfrm rot="10800000" flipH="1">
              <a:off x="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3" name="Shape 993"/>
            <p:cNvSpPr/>
            <p:nvPr/>
          </p:nvSpPr>
          <p:spPr>
            <a:xfrm rot="10800000" flipH="1">
              <a:off x="20776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4" name="Shape 994"/>
            <p:cNvSpPr/>
            <p:nvPr/>
          </p:nvSpPr>
          <p:spPr>
            <a:xfrm rot="10800000" flipH="1">
              <a:off x="124658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5" name="Shape 995"/>
            <p:cNvSpPr/>
            <p:nvPr/>
          </p:nvSpPr>
          <p:spPr>
            <a:xfrm rot="10800000" flipH="1">
              <a:off x="124658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6" name="Shape 996"/>
            <p:cNvSpPr/>
            <p:nvPr/>
          </p:nvSpPr>
          <p:spPr>
            <a:xfrm rot="10800000" flipH="1">
              <a:off x="145434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7" name="Shape 997"/>
            <p:cNvSpPr/>
            <p:nvPr/>
          </p:nvSpPr>
          <p:spPr>
            <a:xfrm rot="10800000" flipH="1">
              <a:off x="145434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8" name="Shape 998"/>
            <p:cNvSpPr/>
            <p:nvPr/>
          </p:nvSpPr>
          <p:spPr>
            <a:xfrm rot="10800000" flipH="1">
              <a:off x="166211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9" name="Shape 999"/>
            <p:cNvSpPr/>
            <p:nvPr/>
          </p:nvSpPr>
          <p:spPr>
            <a:xfrm rot="10800000" flipH="1">
              <a:off x="166211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0" name="Shape 1000"/>
            <p:cNvSpPr/>
            <p:nvPr/>
          </p:nvSpPr>
          <p:spPr>
            <a:xfrm rot="10800000" flipH="1">
              <a:off x="166211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1" name="Shape 1001"/>
            <p:cNvSpPr/>
            <p:nvPr/>
          </p:nvSpPr>
          <p:spPr>
            <a:xfrm rot="10800000" flipH="1">
              <a:off x="124658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2" name="Shape 1002"/>
            <p:cNvSpPr/>
            <p:nvPr/>
          </p:nvSpPr>
          <p:spPr>
            <a:xfrm rot="10800000" flipH="1">
              <a:off x="145434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3" name="Shape 1003"/>
            <p:cNvSpPr/>
            <p:nvPr/>
          </p:nvSpPr>
          <p:spPr>
            <a:xfrm rot="10800000" flipH="1">
              <a:off x="186987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4" name="Shape 1004"/>
            <p:cNvSpPr/>
            <p:nvPr/>
          </p:nvSpPr>
          <p:spPr>
            <a:xfrm rot="10800000" flipH="1">
              <a:off x="186987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5" name="Shape 1005"/>
            <p:cNvSpPr/>
            <p:nvPr/>
          </p:nvSpPr>
          <p:spPr>
            <a:xfrm rot="10800000" flipH="1">
              <a:off x="207764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6" name="Shape 1006"/>
            <p:cNvSpPr/>
            <p:nvPr/>
          </p:nvSpPr>
          <p:spPr>
            <a:xfrm rot="10800000" flipH="1">
              <a:off x="207764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7" name="Shape 1007"/>
            <p:cNvSpPr/>
            <p:nvPr/>
          </p:nvSpPr>
          <p:spPr>
            <a:xfrm rot="10800000" flipH="1">
              <a:off x="228540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8" name="Shape 1008"/>
            <p:cNvSpPr/>
            <p:nvPr/>
          </p:nvSpPr>
          <p:spPr>
            <a:xfrm rot="10800000" flipH="1">
              <a:off x="228540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9" name="Shape 1009"/>
            <p:cNvSpPr/>
            <p:nvPr/>
          </p:nvSpPr>
          <p:spPr>
            <a:xfrm rot="10800000" flipH="1">
              <a:off x="228540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0" name="Shape 1010"/>
            <p:cNvSpPr/>
            <p:nvPr/>
          </p:nvSpPr>
          <p:spPr>
            <a:xfrm rot="10800000" flipH="1">
              <a:off x="186987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1" name="Shape 1011"/>
            <p:cNvSpPr/>
            <p:nvPr/>
          </p:nvSpPr>
          <p:spPr>
            <a:xfrm rot="10800000" flipH="1">
              <a:off x="207764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2" name="Shape 1012"/>
            <p:cNvSpPr/>
            <p:nvPr/>
          </p:nvSpPr>
          <p:spPr>
            <a:xfrm rot="10800000" flipH="1">
              <a:off x="186987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3" name="Shape 1013"/>
            <p:cNvSpPr/>
            <p:nvPr/>
          </p:nvSpPr>
          <p:spPr>
            <a:xfrm rot="10800000" flipH="1">
              <a:off x="186987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4" name="Shape 1014"/>
            <p:cNvSpPr/>
            <p:nvPr/>
          </p:nvSpPr>
          <p:spPr>
            <a:xfrm rot="10800000" flipH="1">
              <a:off x="207764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5" name="Shape 1015"/>
            <p:cNvSpPr/>
            <p:nvPr/>
          </p:nvSpPr>
          <p:spPr>
            <a:xfrm rot="10800000" flipH="1">
              <a:off x="207764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6" name="Shape 1016"/>
            <p:cNvSpPr/>
            <p:nvPr/>
          </p:nvSpPr>
          <p:spPr>
            <a:xfrm rot="10800000" flipH="1">
              <a:off x="228540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7" name="Shape 1017"/>
            <p:cNvSpPr/>
            <p:nvPr/>
          </p:nvSpPr>
          <p:spPr>
            <a:xfrm rot="10800000" flipH="1">
              <a:off x="228540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8" name="Shape 1018"/>
            <p:cNvSpPr/>
            <p:nvPr/>
          </p:nvSpPr>
          <p:spPr>
            <a:xfrm rot="10800000" flipH="1">
              <a:off x="228540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9" name="Shape 1019"/>
            <p:cNvSpPr/>
            <p:nvPr/>
          </p:nvSpPr>
          <p:spPr>
            <a:xfrm rot="10800000" flipH="1">
              <a:off x="186987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0" name="Shape 1020"/>
            <p:cNvSpPr/>
            <p:nvPr/>
          </p:nvSpPr>
          <p:spPr>
            <a:xfrm rot="10800000" flipH="1">
              <a:off x="207764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1" name="Shape 1021"/>
            <p:cNvSpPr/>
            <p:nvPr/>
          </p:nvSpPr>
          <p:spPr>
            <a:xfrm rot="10800000" flipH="1">
              <a:off x="124658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2" name="Shape 1022"/>
            <p:cNvSpPr/>
            <p:nvPr/>
          </p:nvSpPr>
          <p:spPr>
            <a:xfrm rot="10800000" flipH="1">
              <a:off x="124658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3" name="Shape 1023"/>
            <p:cNvSpPr/>
            <p:nvPr/>
          </p:nvSpPr>
          <p:spPr>
            <a:xfrm rot="10800000" flipH="1">
              <a:off x="145434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4" name="Shape 1024"/>
            <p:cNvSpPr/>
            <p:nvPr/>
          </p:nvSpPr>
          <p:spPr>
            <a:xfrm rot="10800000" flipH="1">
              <a:off x="145434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5" name="Shape 1025"/>
            <p:cNvSpPr/>
            <p:nvPr/>
          </p:nvSpPr>
          <p:spPr>
            <a:xfrm rot="10800000" flipH="1">
              <a:off x="166211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6" name="Shape 1026"/>
            <p:cNvSpPr/>
            <p:nvPr/>
          </p:nvSpPr>
          <p:spPr>
            <a:xfrm rot="10800000" flipH="1">
              <a:off x="166211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7" name="Shape 1027"/>
            <p:cNvSpPr/>
            <p:nvPr/>
          </p:nvSpPr>
          <p:spPr>
            <a:xfrm rot="10800000" flipH="1">
              <a:off x="166211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8" name="Shape 1028"/>
            <p:cNvSpPr/>
            <p:nvPr/>
          </p:nvSpPr>
          <p:spPr>
            <a:xfrm rot="10800000" flipH="1">
              <a:off x="124658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9" name="Shape 1029"/>
            <p:cNvSpPr/>
            <p:nvPr/>
          </p:nvSpPr>
          <p:spPr>
            <a:xfrm rot="10800000" flipH="1">
              <a:off x="145434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0" name="Shape 1030"/>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1" name="Shape 1031"/>
            <p:cNvSpPr/>
            <p:nvPr/>
          </p:nvSpPr>
          <p:spPr>
            <a:xfrm rot="10800000" flipH="1">
              <a:off x="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2" name="Shape 1032"/>
            <p:cNvSpPr/>
            <p:nvPr/>
          </p:nvSpPr>
          <p:spPr>
            <a:xfrm rot="10800000" flipH="1">
              <a:off x="20776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3" name="Shape 1033"/>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4" name="Shape 1034"/>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5" name="Shape 1035"/>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6" name="Shape 1036"/>
            <p:cNvSpPr/>
            <p:nvPr/>
          </p:nvSpPr>
          <p:spPr>
            <a:xfrm rot="10800000" flipH="1">
              <a:off x="41552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7" name="Shape 1037"/>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8" name="Shape 1038"/>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9" name="Shape 1039"/>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0" name="Shape 1040"/>
            <p:cNvSpPr/>
            <p:nvPr/>
          </p:nvSpPr>
          <p:spPr>
            <a:xfrm rot="10800000" flipH="1">
              <a:off x="62329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1" name="Shape 1041"/>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2" name="Shape 1042"/>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3" name="Shape 1043"/>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4" name="Shape 1044"/>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5" name="Shape 1045"/>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6" name="Shape 1046"/>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7" name="Shape 1047"/>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8" name="Shape 1048"/>
            <p:cNvSpPr/>
            <p:nvPr/>
          </p:nvSpPr>
          <p:spPr>
            <a:xfrm rot="10800000" flipH="1">
              <a:off x="62329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9" name="Shape 1049"/>
            <p:cNvSpPr/>
            <p:nvPr/>
          </p:nvSpPr>
          <p:spPr>
            <a:xfrm rot="10800000" flipH="1">
              <a:off x="62329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0" name="Shape 1050"/>
            <p:cNvSpPr/>
            <p:nvPr/>
          </p:nvSpPr>
          <p:spPr>
            <a:xfrm rot="10800000" flipH="1">
              <a:off x="83105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1" name="Shape 1051"/>
            <p:cNvSpPr/>
            <p:nvPr/>
          </p:nvSpPr>
          <p:spPr>
            <a:xfrm rot="10800000" flipH="1">
              <a:off x="83105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2" name="Shape 1052"/>
            <p:cNvSpPr/>
            <p:nvPr/>
          </p:nvSpPr>
          <p:spPr>
            <a:xfrm rot="10800000" flipH="1">
              <a:off x="103882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3" name="Shape 1053"/>
            <p:cNvSpPr/>
            <p:nvPr/>
          </p:nvSpPr>
          <p:spPr>
            <a:xfrm rot="10800000" flipH="1">
              <a:off x="103882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4" name="Shape 1054"/>
            <p:cNvSpPr/>
            <p:nvPr/>
          </p:nvSpPr>
          <p:spPr>
            <a:xfrm rot="10800000" flipH="1">
              <a:off x="103882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5" name="Shape 1055"/>
            <p:cNvSpPr/>
            <p:nvPr/>
          </p:nvSpPr>
          <p:spPr>
            <a:xfrm rot="10800000" flipH="1">
              <a:off x="62329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6" name="Shape 1056"/>
            <p:cNvSpPr/>
            <p:nvPr/>
          </p:nvSpPr>
          <p:spPr>
            <a:xfrm rot="10800000" flipH="1">
              <a:off x="83105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7" name="Shape 1057"/>
            <p:cNvSpPr/>
            <p:nvPr/>
          </p:nvSpPr>
          <p:spPr>
            <a:xfrm rot="10800000" flipH="1">
              <a:off x="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8" name="Shape 1058"/>
            <p:cNvSpPr/>
            <p:nvPr/>
          </p:nvSpPr>
          <p:spPr>
            <a:xfrm rot="10800000" flipH="1">
              <a:off x="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9" name="Shape 1059"/>
            <p:cNvSpPr/>
            <p:nvPr/>
          </p:nvSpPr>
          <p:spPr>
            <a:xfrm rot="10800000" flipH="1">
              <a:off x="20776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0" name="Shape 1060"/>
            <p:cNvSpPr/>
            <p:nvPr/>
          </p:nvSpPr>
          <p:spPr>
            <a:xfrm rot="10800000" flipH="1">
              <a:off x="20776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1" name="Shape 1061"/>
            <p:cNvSpPr/>
            <p:nvPr/>
          </p:nvSpPr>
          <p:spPr>
            <a:xfrm rot="10800000" flipH="1">
              <a:off x="41552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2" name="Shape 1062"/>
            <p:cNvSpPr/>
            <p:nvPr/>
          </p:nvSpPr>
          <p:spPr>
            <a:xfrm rot="10800000" flipH="1">
              <a:off x="41552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3" name="Shape 1063"/>
            <p:cNvSpPr/>
            <p:nvPr/>
          </p:nvSpPr>
          <p:spPr>
            <a:xfrm rot="10800000" flipH="1">
              <a:off x="41552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4" name="Shape 1064"/>
            <p:cNvSpPr/>
            <p:nvPr/>
          </p:nvSpPr>
          <p:spPr>
            <a:xfrm rot="10800000" flipH="1">
              <a:off x="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5" name="Shape 1065"/>
            <p:cNvSpPr/>
            <p:nvPr/>
          </p:nvSpPr>
          <p:spPr>
            <a:xfrm rot="10800000" flipH="1">
              <a:off x="20776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6" name="Shape 1066"/>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7" name="Shape 1067"/>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8" name="Shape 1068"/>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9" name="Shape 1069"/>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0" name="Shape 1070"/>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1" name="Shape 1071"/>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2" name="Shape 1072"/>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3" name="Shape 1073"/>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4" name="Shape 1074"/>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5" name="Shape 1075"/>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6" name="Shape 1076"/>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7" name="Shape 1077"/>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8" name="Shape 1078"/>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9" name="Shape 1079"/>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0" name="Shape 1080"/>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1" name="Shape 1081"/>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2" name="Shape 1082"/>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3" name="Shape 1083"/>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4" name="Shape 1084"/>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5" name="Shape 1085"/>
            <p:cNvSpPr/>
            <p:nvPr/>
          </p:nvSpPr>
          <p:spPr>
            <a:xfrm rot="10800000" flipH="1">
              <a:off x="186987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6" name="Shape 1086"/>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7" name="Shape 1087"/>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8" name="Shape 1088"/>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9" name="Shape 1089"/>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0" name="Shape 1090"/>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1" name="Shape 1091"/>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2" name="Shape 1092"/>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3" name="Shape 1093"/>
            <p:cNvSpPr/>
            <p:nvPr/>
          </p:nvSpPr>
          <p:spPr>
            <a:xfrm rot="10800000" flipH="1">
              <a:off x="124658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4" name="Shape 1094"/>
            <p:cNvSpPr/>
            <p:nvPr/>
          </p:nvSpPr>
          <p:spPr>
            <a:xfrm rot="10800000" flipH="1">
              <a:off x="124658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5" name="Shape 1095"/>
            <p:cNvSpPr/>
            <p:nvPr/>
          </p:nvSpPr>
          <p:spPr>
            <a:xfrm rot="10800000" flipH="1">
              <a:off x="145434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6" name="Shape 1096"/>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7" name="Shape 1097"/>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8" name="Shape 1098"/>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9" name="Shape 1099"/>
            <p:cNvSpPr/>
            <p:nvPr/>
          </p:nvSpPr>
          <p:spPr>
            <a:xfrm rot="10800000" flipH="1">
              <a:off x="166211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0" name="Shape 1100"/>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1" name="Shape 1101"/>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2" name="Shape 1102"/>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3" name="Shape 1103"/>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4" name="Shape 1104"/>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5" name="Shape 1105"/>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6" name="Shape 1106"/>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7" name="Shape 1107"/>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8" name="Shape 1108"/>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9" name="Shape 1109"/>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0" name="Shape 1110"/>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1" name="Shape 1111"/>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2" name="Shape 1112"/>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3" name="Shape 1113"/>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4" name="Shape 1114"/>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5" name="Shape 1115"/>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6" name="Shape 1116"/>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7" name="Shape 1117"/>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8" name="Shape 1118"/>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9" name="Shape 1119"/>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0" name="Shape 1120"/>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1" name="Shape 1121"/>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2" name="Shape 1122"/>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3" name="Shape 1123"/>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4" name="Shape 1124"/>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5" name="Shape 1125"/>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6" name="Shape 1126"/>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7" name="Shape 1127"/>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8" name="Shape 1128"/>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9" name="Shape 1129"/>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0" name="Shape 1130"/>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1" name="Shape 1131"/>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2" name="Shape 1132"/>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3" name="Shape 1133"/>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4" name="Shape 1134"/>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5" name="Shape 1135"/>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6" name="Shape 1136"/>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7" name="Shape 1137"/>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8" name="Shape 1138"/>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9" name="Shape 1139"/>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0" name="Shape 1140"/>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1" name="Shape 1141"/>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2" name="Shape 1142"/>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3" name="Shape 1143"/>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4" name="Shape 1144"/>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5" name="Shape 1145"/>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6" name="Shape 1146"/>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7" name="Shape 1147"/>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8" name="Shape 1148"/>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9" name="Shape 1149"/>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0" name="Shape 1150"/>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1" name="Shape 1151"/>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2" name="Shape 1152"/>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3" name="Shape 1153"/>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4" name="Shape 1154"/>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5" name="Shape 1155"/>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6" name="Shape 1156"/>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7" name="Shape 1157"/>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8" name="Shape 1158"/>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9" name="Shape 1159"/>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0" name="Shape 1160"/>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1" name="Shape 1161"/>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2" name="Shape 1162"/>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3" name="Shape 1163"/>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4" name="Shape 1164"/>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5" name="Shape 1165"/>
            <p:cNvSpPr/>
            <p:nvPr/>
          </p:nvSpPr>
          <p:spPr>
            <a:xfrm rot="10800000" flipH="1">
              <a:off x="249316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6" name="Shape 1166"/>
            <p:cNvSpPr/>
            <p:nvPr/>
          </p:nvSpPr>
          <p:spPr>
            <a:xfrm rot="10800000" flipH="1">
              <a:off x="249316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7" name="Shape 1167"/>
            <p:cNvSpPr/>
            <p:nvPr/>
          </p:nvSpPr>
          <p:spPr>
            <a:xfrm rot="10800000" flipH="1">
              <a:off x="270093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8" name="Shape 1168"/>
            <p:cNvSpPr/>
            <p:nvPr/>
          </p:nvSpPr>
          <p:spPr>
            <a:xfrm rot="10800000" flipH="1">
              <a:off x="270093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9" name="Shape 1169"/>
            <p:cNvSpPr/>
            <p:nvPr/>
          </p:nvSpPr>
          <p:spPr>
            <a:xfrm rot="10800000" flipH="1">
              <a:off x="290869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0" name="Shape 1170"/>
            <p:cNvSpPr/>
            <p:nvPr/>
          </p:nvSpPr>
          <p:spPr>
            <a:xfrm rot="10800000" flipH="1">
              <a:off x="290869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1" name="Shape 1171"/>
            <p:cNvSpPr/>
            <p:nvPr/>
          </p:nvSpPr>
          <p:spPr>
            <a:xfrm rot="10800000" flipH="1">
              <a:off x="290869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2" name="Shape 1172"/>
            <p:cNvSpPr/>
            <p:nvPr/>
          </p:nvSpPr>
          <p:spPr>
            <a:xfrm rot="10800000" flipH="1">
              <a:off x="249316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3" name="Shape 1173"/>
            <p:cNvSpPr/>
            <p:nvPr/>
          </p:nvSpPr>
          <p:spPr>
            <a:xfrm rot="10800000" flipH="1">
              <a:off x="270093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4" name="Shape 1174"/>
            <p:cNvSpPr/>
            <p:nvPr/>
          </p:nvSpPr>
          <p:spPr>
            <a:xfrm rot="10800000" flipH="1">
              <a:off x="249316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5" name="Shape 1175"/>
            <p:cNvSpPr/>
            <p:nvPr/>
          </p:nvSpPr>
          <p:spPr>
            <a:xfrm rot="10800000" flipH="1">
              <a:off x="249316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6" name="Shape 1176"/>
            <p:cNvSpPr/>
            <p:nvPr/>
          </p:nvSpPr>
          <p:spPr>
            <a:xfrm rot="10800000" flipH="1">
              <a:off x="270093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7" name="Shape 1177"/>
            <p:cNvSpPr/>
            <p:nvPr/>
          </p:nvSpPr>
          <p:spPr>
            <a:xfrm rot="10800000" flipH="1">
              <a:off x="270093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8" name="Shape 1178"/>
            <p:cNvSpPr/>
            <p:nvPr/>
          </p:nvSpPr>
          <p:spPr>
            <a:xfrm rot="10800000" flipH="1">
              <a:off x="290869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9" name="Shape 1179"/>
            <p:cNvSpPr/>
            <p:nvPr/>
          </p:nvSpPr>
          <p:spPr>
            <a:xfrm rot="10800000" flipH="1">
              <a:off x="290869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0" name="Shape 1180"/>
            <p:cNvSpPr/>
            <p:nvPr/>
          </p:nvSpPr>
          <p:spPr>
            <a:xfrm rot="10800000" flipH="1">
              <a:off x="290869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1" name="Shape 1181"/>
            <p:cNvSpPr/>
            <p:nvPr/>
          </p:nvSpPr>
          <p:spPr>
            <a:xfrm rot="10800000" flipH="1">
              <a:off x="249316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2" name="Shape 1182"/>
            <p:cNvSpPr/>
            <p:nvPr/>
          </p:nvSpPr>
          <p:spPr>
            <a:xfrm rot="10800000" flipH="1">
              <a:off x="270093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3" name="Shape 1183"/>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grpSp>
      <p:grpSp>
        <p:nvGrpSpPr>
          <p:cNvPr id="1191" name="Group 1191"/>
          <p:cNvGrpSpPr/>
          <p:nvPr/>
        </p:nvGrpSpPr>
        <p:grpSpPr>
          <a:xfrm>
            <a:off x="6081031" y="125544"/>
            <a:ext cx="3264809" cy="1902625"/>
            <a:chOff x="331127" y="0"/>
            <a:chExt cx="6529616" cy="3805248"/>
          </a:xfrm>
        </p:grpSpPr>
        <p:sp>
          <p:nvSpPr>
            <p:cNvPr id="1185" name="Shape 1185"/>
            <p:cNvSpPr/>
            <p:nvPr/>
          </p:nvSpPr>
          <p:spPr>
            <a:xfrm rot="2539508" flipH="1">
              <a:off x="331127" y="2475765"/>
              <a:ext cx="412907" cy="1143387"/>
            </a:xfrm>
            <a:custGeom>
              <a:avLst/>
              <a:gdLst/>
              <a:ahLst/>
              <a:cxnLst>
                <a:cxn ang="0">
                  <a:pos x="wd2" y="hd2"/>
                </a:cxn>
                <a:cxn ang="5400000">
                  <a:pos x="wd2" y="hd2"/>
                </a:cxn>
                <a:cxn ang="10800000">
                  <a:pos x="wd2" y="hd2"/>
                </a:cxn>
                <a:cxn ang="16200000">
                  <a:pos x="wd2" y="hd2"/>
                </a:cxn>
              </a:cxnLst>
              <a:rect l="0" t="0" r="r" b="b"/>
              <a:pathLst>
                <a:path w="20655" h="21600"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186" name="Shape 1186"/>
            <p:cNvSpPr/>
            <p:nvPr/>
          </p:nvSpPr>
          <p:spPr>
            <a:xfrm>
              <a:off x="6075269" y="2133249"/>
              <a:ext cx="785474" cy="91371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a:t>
              </a:r>
            </a:p>
          </p:txBody>
        </p:sp>
        <p:pic>
          <p:nvPicPr>
            <p:cNvPr id="1187" name="Screen Shot 2016-10-17 at 11.03.31 PM.png"/>
            <p:cNvPicPr>
              <a:picLocks noChangeAspect="1"/>
            </p:cNvPicPr>
            <p:nvPr/>
          </p:nvPicPr>
          <p:blipFill>
            <a:blip r:embed="rId3"/>
            <a:stretch>
              <a:fillRect/>
            </a:stretch>
          </p:blipFill>
          <p:spPr>
            <a:xfrm>
              <a:off x="3713903" y="1940063"/>
              <a:ext cx="1967388" cy="1865185"/>
            </a:xfrm>
            <a:prstGeom prst="rect">
              <a:avLst/>
            </a:prstGeom>
            <a:ln w="12700" cap="flat">
              <a:noFill/>
              <a:miter lim="400000"/>
            </a:ln>
            <a:effectLst/>
          </p:spPr>
        </p:pic>
        <p:pic>
          <p:nvPicPr>
            <p:cNvPr id="1188" name="Screen Shot 2016-10-17 at 11.03.27 PM.png"/>
            <p:cNvPicPr>
              <a:picLocks noChangeAspect="1"/>
            </p:cNvPicPr>
            <p:nvPr/>
          </p:nvPicPr>
          <p:blipFill>
            <a:blip r:embed="rId4"/>
            <a:stretch>
              <a:fillRect/>
            </a:stretch>
          </p:blipFill>
          <p:spPr>
            <a:xfrm>
              <a:off x="1013688" y="1925299"/>
              <a:ext cx="2315336" cy="1720273"/>
            </a:xfrm>
            <a:prstGeom prst="rect">
              <a:avLst/>
            </a:prstGeom>
            <a:ln w="12700" cap="flat">
              <a:noFill/>
              <a:miter lim="400000"/>
            </a:ln>
            <a:effectLst/>
          </p:spPr>
        </p:pic>
        <p:pic>
          <p:nvPicPr>
            <p:cNvPr id="1189" name="Screen Shot 2016-10-17 at 11.03.22 PM.png"/>
            <p:cNvPicPr>
              <a:picLocks noChangeAspect="1"/>
            </p:cNvPicPr>
            <p:nvPr/>
          </p:nvPicPr>
          <p:blipFill>
            <a:blip r:embed="rId5"/>
            <a:stretch>
              <a:fillRect/>
            </a:stretch>
          </p:blipFill>
          <p:spPr>
            <a:xfrm>
              <a:off x="3801291" y="0"/>
              <a:ext cx="2149798" cy="1609981"/>
            </a:xfrm>
            <a:prstGeom prst="rect">
              <a:avLst/>
            </a:prstGeom>
            <a:ln w="12700" cap="flat">
              <a:noFill/>
              <a:miter lim="400000"/>
            </a:ln>
            <a:effectLst/>
          </p:spPr>
        </p:pic>
        <p:pic>
          <p:nvPicPr>
            <p:cNvPr id="1190" name="Screen Shot 2016-10-17 at 11.03.18 PM.png"/>
            <p:cNvPicPr>
              <a:picLocks noChangeAspect="1"/>
            </p:cNvPicPr>
            <p:nvPr/>
          </p:nvPicPr>
          <p:blipFill>
            <a:blip r:embed="rId6"/>
            <a:stretch>
              <a:fillRect/>
            </a:stretch>
          </p:blipFill>
          <p:spPr>
            <a:xfrm>
              <a:off x="870913" y="35679"/>
              <a:ext cx="2600887" cy="1720273"/>
            </a:xfrm>
            <a:prstGeom prst="rect">
              <a:avLst/>
            </a:prstGeom>
            <a:ln w="12700" cap="flat">
              <a:noFill/>
              <a:miter lim="400000"/>
            </a:ln>
            <a:effectLst/>
          </p:spPr>
        </p:pic>
      </p:grpSp>
      <p:pic>
        <p:nvPicPr>
          <p:cNvPr id="1192" name="pasted-image.pdf"/>
          <p:cNvPicPr>
            <a:picLocks noChangeAspect="1"/>
          </p:cNvPicPr>
          <p:nvPr/>
        </p:nvPicPr>
        <p:blipFill>
          <a:blip r:embed="rId7"/>
          <a:srcRect/>
          <a:stretch>
            <a:fillRect/>
          </a:stretch>
        </p:blipFill>
        <p:spPr>
          <a:xfrm>
            <a:off x="8820415" y="2083039"/>
            <a:ext cx="3598665" cy="2705696"/>
          </a:xfrm>
          <a:prstGeom prst="rect">
            <a:avLst/>
          </a:prstGeom>
          <a:ln w="12700">
            <a:miter lim="400000"/>
          </a:ln>
        </p:spPr>
      </p:pic>
      <p:sp>
        <p:nvSpPr>
          <p:cNvPr id="361" name="TextBox 360">
            <a:extLst>
              <a:ext uri="{FF2B5EF4-FFF2-40B4-BE49-F238E27FC236}">
                <a16:creationId xmlns:a16="http://schemas.microsoft.com/office/drawing/2014/main" id="{581DF2DF-F81C-7848-B06E-CC0DA12C91C5}"/>
              </a:ext>
            </a:extLst>
          </p:cNvPr>
          <p:cNvSpPr txBox="1"/>
          <p:nvPr/>
        </p:nvSpPr>
        <p:spPr>
          <a:xfrm>
            <a:off x="8434105" y="6456753"/>
            <a:ext cx="3840273" cy="307777"/>
          </a:xfrm>
          <a:prstGeom prst="rect">
            <a:avLst/>
          </a:prstGeom>
          <a:noFill/>
        </p:spPr>
        <p:txBody>
          <a:bodyPr wrap="square" rtlCol="0">
            <a:spAutoFit/>
          </a:bodyPr>
          <a:lstStyle/>
          <a:p>
            <a:r>
              <a:rPr lang="en-US" sz="1400" dirty="0"/>
              <a:t>from </a:t>
            </a:r>
            <a:r>
              <a:rPr lang="en-US" sz="1400" dirty="0" err="1"/>
              <a:t>Jin</a:t>
            </a:r>
            <a:r>
              <a:rPr lang="en-US" sz="1400" dirty="0"/>
              <a:t> Sun, Richard Zhang, Phillip Isola</a:t>
            </a:r>
          </a:p>
        </p:txBody>
      </p:sp>
    </p:spTree>
    <p:extLst>
      <p:ext uri="{BB962C8B-B14F-4D97-AF65-F5344CB8AC3E}">
        <p14:creationId xmlns:p14="http://schemas.microsoft.com/office/powerpoint/2010/main" val="2430910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7BF675-B291-4107-9454-BCE9C61E874F}"/>
              </a:ext>
            </a:extLst>
          </p:cNvPr>
          <p:cNvPicPr>
            <a:picLocks noChangeAspect="1"/>
          </p:cNvPicPr>
          <p:nvPr/>
        </p:nvPicPr>
        <p:blipFill>
          <a:blip r:embed="rId2"/>
          <a:stretch>
            <a:fillRect/>
          </a:stretch>
        </p:blipFill>
        <p:spPr>
          <a:xfrm>
            <a:off x="0" y="0"/>
            <a:ext cx="12192000" cy="6828907"/>
          </a:xfrm>
          <a:prstGeom prst="rect">
            <a:avLst/>
          </a:prstGeom>
        </p:spPr>
      </p:pic>
      <p:sp>
        <p:nvSpPr>
          <p:cNvPr id="3" name="TextBox 2">
            <a:extLst>
              <a:ext uri="{FF2B5EF4-FFF2-40B4-BE49-F238E27FC236}">
                <a16:creationId xmlns:a16="http://schemas.microsoft.com/office/drawing/2014/main" id="{BB4557F2-E583-414B-BC9B-CB942E3C498F}"/>
              </a:ext>
            </a:extLst>
          </p:cNvPr>
          <p:cNvSpPr txBox="1"/>
          <p:nvPr/>
        </p:nvSpPr>
        <p:spPr>
          <a:xfrm>
            <a:off x="8434105" y="6456753"/>
            <a:ext cx="3840273" cy="307777"/>
          </a:xfrm>
          <a:prstGeom prst="rect">
            <a:avLst/>
          </a:prstGeom>
          <a:noFill/>
        </p:spPr>
        <p:txBody>
          <a:bodyPr wrap="square" rtlCol="0">
            <a:spAutoFit/>
          </a:bodyPr>
          <a:lstStyle/>
          <a:p>
            <a:r>
              <a:rPr lang="en-US" sz="1400" dirty="0"/>
              <a:t>from </a:t>
            </a:r>
            <a:r>
              <a:rPr lang="en-US" sz="1400" dirty="0" err="1"/>
              <a:t>Jin</a:t>
            </a:r>
            <a:r>
              <a:rPr lang="en-US" sz="1400" dirty="0"/>
              <a:t> Sun, Richard Zhang, Phillip Isola</a:t>
            </a:r>
          </a:p>
        </p:txBody>
      </p:sp>
    </p:spTree>
    <p:extLst>
      <p:ext uri="{BB962C8B-B14F-4D97-AF65-F5344CB8AC3E}">
        <p14:creationId xmlns:p14="http://schemas.microsoft.com/office/powerpoint/2010/main" val="2881142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8" name="Group 1238"/>
          <p:cNvGrpSpPr/>
          <p:nvPr/>
        </p:nvGrpSpPr>
        <p:grpSpPr>
          <a:xfrm>
            <a:off x="150220" y="1193040"/>
            <a:ext cx="3858081" cy="3904523"/>
            <a:chOff x="0" y="-6135"/>
            <a:chExt cx="7716161" cy="7809045"/>
          </a:xfrm>
        </p:grpSpPr>
        <p:sp>
          <p:nvSpPr>
            <p:cNvPr id="1236" name="Shape 1236"/>
            <p:cNvSpPr/>
            <p:nvPr/>
          </p:nvSpPr>
          <p:spPr>
            <a:xfrm>
              <a:off x="2971568" y="-6135"/>
              <a:ext cx="1689568"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Input</a:t>
              </a:r>
            </a:p>
          </p:txBody>
        </p:sp>
        <p:pic>
          <p:nvPicPr>
            <p:cNvPr id="1237" name="Screen Shot 2017-01-11 at 2.36.35 AM-filtered.png"/>
            <p:cNvPicPr>
              <a:picLocks noChangeAspect="1"/>
            </p:cNvPicPr>
            <p:nvPr/>
          </p:nvPicPr>
          <p:blipFill>
            <a:blip r:embed="rId3"/>
            <a:srcRect l="4853" t="5484" r="4567" b="6574"/>
            <a:stretch>
              <a:fillRect/>
            </a:stretch>
          </p:blipFill>
          <p:spPr>
            <a:xfrm>
              <a:off x="0" y="1074488"/>
              <a:ext cx="7716161" cy="6728422"/>
            </a:xfrm>
            <a:prstGeom prst="rect">
              <a:avLst/>
            </a:prstGeom>
            <a:ln w="12700" cap="flat">
              <a:noFill/>
              <a:miter lim="400000"/>
            </a:ln>
            <a:effectLst/>
          </p:spPr>
        </p:pic>
      </p:grpSp>
      <p:grpSp>
        <p:nvGrpSpPr>
          <p:cNvPr id="1241" name="Group 1241"/>
          <p:cNvGrpSpPr/>
          <p:nvPr/>
        </p:nvGrpSpPr>
        <p:grpSpPr>
          <a:xfrm>
            <a:off x="4191723" y="1193040"/>
            <a:ext cx="3897851" cy="3904481"/>
            <a:chOff x="0" y="-6135"/>
            <a:chExt cx="7795701" cy="7808959"/>
          </a:xfrm>
        </p:grpSpPr>
        <p:sp>
          <p:nvSpPr>
            <p:cNvPr id="1239" name="Shape 1239"/>
            <p:cNvSpPr/>
            <p:nvPr/>
          </p:nvSpPr>
          <p:spPr>
            <a:xfrm>
              <a:off x="2658286" y="-6135"/>
              <a:ext cx="2282678"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Output</a:t>
              </a:r>
            </a:p>
          </p:txBody>
        </p:sp>
        <p:pic>
          <p:nvPicPr>
            <p:cNvPr id="1240" name="pasted-image.pdf"/>
            <p:cNvPicPr>
              <a:picLocks noChangeAspect="1"/>
            </p:cNvPicPr>
            <p:nvPr/>
          </p:nvPicPr>
          <p:blipFill>
            <a:blip r:embed="rId4"/>
            <a:stretch>
              <a:fillRect/>
            </a:stretch>
          </p:blipFill>
          <p:spPr>
            <a:xfrm>
              <a:off x="0" y="1001747"/>
              <a:ext cx="7795701" cy="6801077"/>
            </a:xfrm>
            <a:prstGeom prst="rect">
              <a:avLst/>
            </a:prstGeom>
            <a:ln w="12700" cap="flat">
              <a:noFill/>
              <a:miter lim="400000"/>
            </a:ln>
            <a:effectLst/>
          </p:spPr>
        </p:pic>
      </p:grpSp>
      <p:grpSp>
        <p:nvGrpSpPr>
          <p:cNvPr id="1244" name="Group 1244"/>
          <p:cNvGrpSpPr/>
          <p:nvPr/>
        </p:nvGrpSpPr>
        <p:grpSpPr>
          <a:xfrm>
            <a:off x="8031855" y="1193040"/>
            <a:ext cx="4213388" cy="4122049"/>
            <a:chOff x="0" y="-6135"/>
            <a:chExt cx="8426773" cy="8244095"/>
          </a:xfrm>
        </p:grpSpPr>
        <p:pic>
          <p:nvPicPr>
            <p:cNvPr id="1242" name="Screen Shot 2017-01-11 at 2.36.35 AM.png"/>
            <p:cNvPicPr>
              <a:picLocks noChangeAspect="1"/>
            </p:cNvPicPr>
            <p:nvPr/>
          </p:nvPicPr>
          <p:blipFill>
            <a:blip r:embed="rId5"/>
            <a:stretch>
              <a:fillRect/>
            </a:stretch>
          </p:blipFill>
          <p:spPr>
            <a:xfrm>
              <a:off x="0" y="669469"/>
              <a:ext cx="8426773" cy="7568491"/>
            </a:xfrm>
            <a:prstGeom prst="rect">
              <a:avLst/>
            </a:prstGeom>
            <a:ln w="12700" cap="flat">
              <a:noFill/>
              <a:miter lim="400000"/>
            </a:ln>
            <a:effectLst/>
          </p:spPr>
        </p:pic>
        <p:sp>
          <p:nvSpPr>
            <p:cNvPr id="1243" name="Shape 1243"/>
            <p:cNvSpPr/>
            <p:nvPr/>
          </p:nvSpPr>
          <p:spPr>
            <a:xfrm>
              <a:off x="2166351" y="-6135"/>
              <a:ext cx="4094071"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Ground truth</a:t>
              </a:r>
            </a:p>
          </p:txBody>
        </p:sp>
      </p:grpSp>
      <p:pic>
        <p:nvPicPr>
          <p:cNvPr id="1245" name="pasted-image.pdf"/>
          <p:cNvPicPr>
            <a:picLocks noChangeAspect="1"/>
          </p:cNvPicPr>
          <p:nvPr/>
        </p:nvPicPr>
        <p:blipFill>
          <a:blip r:embed="rId6"/>
          <a:stretch>
            <a:fillRect/>
          </a:stretch>
        </p:blipFill>
        <p:spPr>
          <a:xfrm>
            <a:off x="3500194" y="5386381"/>
            <a:ext cx="5280908" cy="1056182"/>
          </a:xfrm>
          <a:prstGeom prst="rect">
            <a:avLst/>
          </a:prstGeom>
          <a:ln w="12700">
            <a:miter lim="400000"/>
          </a:ln>
        </p:spPr>
      </p:pic>
      <p:sp>
        <p:nvSpPr>
          <p:cNvPr id="1246" name="Shape 1246"/>
          <p:cNvSpPr/>
          <p:nvPr/>
        </p:nvSpPr>
        <p:spPr>
          <a:xfrm>
            <a:off x="3403299" y="197482"/>
            <a:ext cx="537647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Designing loss functions</a:t>
            </a:r>
          </a:p>
        </p:txBody>
      </p:sp>
    </p:spTree>
    <p:extLst>
      <p:ext uri="{BB962C8B-B14F-4D97-AF65-F5344CB8AC3E}">
        <p14:creationId xmlns:p14="http://schemas.microsoft.com/office/powerpoint/2010/main" val="198739681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1" grpId="0" animBg="1" advAuto="0"/>
      <p:bldP spid="1244"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0" name="pasted-image.pdf"/>
          <p:cNvPicPr>
            <a:picLocks noChangeAspect="1"/>
          </p:cNvPicPr>
          <p:nvPr/>
        </p:nvPicPr>
        <p:blipFill>
          <a:blip r:embed="rId3"/>
          <a:stretch>
            <a:fillRect/>
          </a:stretch>
        </p:blipFill>
        <p:spPr>
          <a:xfrm>
            <a:off x="4627016" y="201061"/>
            <a:ext cx="6187772" cy="5545051"/>
          </a:xfrm>
          <a:prstGeom prst="rect">
            <a:avLst/>
          </a:prstGeom>
          <a:ln w="12700">
            <a:miter lim="400000"/>
          </a:ln>
        </p:spPr>
      </p:pic>
      <p:pic>
        <p:nvPicPr>
          <p:cNvPr id="1251" name="Screen Shot 2017-01-11 at 2.36.35 AM-filtered.png"/>
          <p:cNvPicPr>
            <a:picLocks noChangeAspect="1"/>
          </p:cNvPicPr>
          <p:nvPr/>
        </p:nvPicPr>
        <p:blipFill>
          <a:blip r:embed="rId4"/>
          <a:stretch>
            <a:fillRect/>
          </a:stretch>
        </p:blipFill>
        <p:spPr>
          <a:xfrm>
            <a:off x="1448123" y="-73233"/>
            <a:ext cx="3254210" cy="2922762"/>
          </a:xfrm>
          <a:prstGeom prst="rect">
            <a:avLst/>
          </a:prstGeom>
          <a:ln w="12700">
            <a:miter lim="400000"/>
          </a:ln>
        </p:spPr>
      </p:pic>
      <p:sp>
        <p:nvSpPr>
          <p:cNvPr id="1252" name="Shape 1252"/>
          <p:cNvSpPr/>
          <p:nvPr/>
        </p:nvSpPr>
        <p:spPr>
          <a:xfrm>
            <a:off x="3125477" y="1071491"/>
            <a:ext cx="291805" cy="276165"/>
          </a:xfrm>
          <a:prstGeom prst="ellipse">
            <a:avLst/>
          </a:prstGeom>
          <a:ln w="101600">
            <a:solidFill>
              <a:srgbClr val="FFFFFF"/>
            </a:solidFill>
            <a:prstDash val="sysDot"/>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53" name="Shape 1253"/>
          <p:cNvSpPr/>
          <p:nvPr/>
        </p:nvSpPr>
        <p:spPr>
          <a:xfrm>
            <a:off x="7436145" y="2104005"/>
            <a:ext cx="291805" cy="276165"/>
          </a:xfrm>
          <a:prstGeom prst="ellipse">
            <a:avLst/>
          </a:prstGeom>
          <a:ln w="101600">
            <a:solidFill>
              <a:srgbClr val="FFFFFF"/>
            </a:solidFill>
            <a:prstDash val="sysDot"/>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54" name="Shape 1254"/>
          <p:cNvSpPr/>
          <p:nvPr/>
        </p:nvSpPr>
        <p:spPr>
          <a:xfrm>
            <a:off x="8622280" y="3057665"/>
            <a:ext cx="291805" cy="276165"/>
          </a:xfrm>
          <a:prstGeom prst="ellipse">
            <a:avLst/>
          </a:prstGeom>
          <a:ln w="101600">
            <a:solidFill>
              <a:srgbClr val="FFFFFF"/>
            </a:solidFill>
            <a:prstDash val="sysDot"/>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grpSp>
        <p:nvGrpSpPr>
          <p:cNvPr id="1259" name="Group 1259"/>
          <p:cNvGrpSpPr/>
          <p:nvPr/>
        </p:nvGrpSpPr>
        <p:grpSpPr>
          <a:xfrm>
            <a:off x="7595733" y="2245287"/>
            <a:ext cx="1180586" cy="944611"/>
            <a:chOff x="0" y="0"/>
            <a:chExt cx="2361170" cy="1889219"/>
          </a:xfrm>
        </p:grpSpPr>
        <p:sp>
          <p:nvSpPr>
            <p:cNvPr id="1255" name="Shape 1255"/>
            <p:cNvSpPr/>
            <p:nvPr/>
          </p:nvSpPr>
          <p:spPr>
            <a:xfrm>
              <a:off x="-1" y="0"/>
              <a:ext cx="2361172" cy="1889220"/>
            </a:xfrm>
            <a:prstGeom prst="line">
              <a:avLst/>
            </a:prstGeom>
            <a:noFill/>
            <a:ln w="88900" cap="flat">
              <a:solidFill>
                <a:srgbClr val="FFFFFF"/>
              </a:solidFill>
              <a:prstDash val="sysDot"/>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nvGrpSpPr>
            <p:cNvPr id="1258" name="Group 1258"/>
            <p:cNvGrpSpPr/>
            <p:nvPr/>
          </p:nvGrpSpPr>
          <p:grpSpPr>
            <a:xfrm rot="1620009">
              <a:off x="969044" y="759858"/>
              <a:ext cx="351645" cy="333785"/>
              <a:chOff x="0" y="0"/>
              <a:chExt cx="351643" cy="333784"/>
            </a:xfrm>
          </p:grpSpPr>
          <p:sp>
            <p:nvSpPr>
              <p:cNvPr id="1256" name="Shape 1256"/>
              <p:cNvSpPr/>
              <p:nvPr/>
            </p:nvSpPr>
            <p:spPr>
              <a:xfrm flipH="1">
                <a:off x="0" y="-1"/>
                <a:ext cx="333785" cy="333786"/>
              </a:xfrm>
              <a:prstGeom prst="line">
                <a:avLst/>
              </a:prstGeom>
              <a:noFill/>
              <a:ln w="114300" cap="flat">
                <a:solidFill>
                  <a:srgbClr val="FFFFFF"/>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257" name="Shape 1257"/>
              <p:cNvSpPr/>
              <p:nvPr/>
            </p:nvSpPr>
            <p:spPr>
              <a:xfrm>
                <a:off x="17859" y="-1"/>
                <a:ext cx="333785" cy="333786"/>
              </a:xfrm>
              <a:prstGeom prst="line">
                <a:avLst/>
              </a:prstGeom>
              <a:noFill/>
              <a:ln w="114300" cap="flat">
                <a:solidFill>
                  <a:srgbClr val="FFFFFF"/>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pic>
        <p:nvPicPr>
          <p:cNvPr id="1260" name="pasted-image.pdf"/>
          <p:cNvPicPr>
            <a:picLocks noChangeAspect="1"/>
          </p:cNvPicPr>
          <p:nvPr/>
        </p:nvPicPr>
        <p:blipFill>
          <a:blip r:embed="rId5"/>
          <a:stretch>
            <a:fillRect/>
          </a:stretch>
        </p:blipFill>
        <p:spPr>
          <a:xfrm>
            <a:off x="3500194" y="5386381"/>
            <a:ext cx="5280908" cy="1056182"/>
          </a:xfrm>
          <a:prstGeom prst="rect">
            <a:avLst/>
          </a:prstGeom>
          <a:ln w="12700">
            <a:miter lim="400000"/>
          </a:ln>
        </p:spPr>
      </p:pic>
      <p:pic>
        <p:nvPicPr>
          <p:cNvPr id="1261" name="ours_fullres (1).png"/>
          <p:cNvPicPr>
            <a:picLocks noChangeAspect="1"/>
          </p:cNvPicPr>
          <p:nvPr/>
        </p:nvPicPr>
        <p:blipFill>
          <a:blip r:embed="rId6"/>
          <a:stretch>
            <a:fillRect/>
          </a:stretch>
        </p:blipFill>
        <p:spPr>
          <a:xfrm>
            <a:off x="6170157" y="533774"/>
            <a:ext cx="1218445" cy="1056182"/>
          </a:xfrm>
          <a:prstGeom prst="rect">
            <a:avLst/>
          </a:prstGeom>
          <a:ln w="25400">
            <a:solidFill>
              <a:srgbClr val="000000"/>
            </a:solidFill>
            <a:miter lim="400000"/>
          </a:ln>
        </p:spPr>
      </p:pic>
      <p:pic>
        <p:nvPicPr>
          <p:cNvPr id="1262" name="ours_fullres.png"/>
          <p:cNvPicPr>
            <a:picLocks noChangeAspect="1"/>
          </p:cNvPicPr>
          <p:nvPr/>
        </p:nvPicPr>
        <p:blipFill>
          <a:blip r:embed="rId7"/>
          <a:stretch>
            <a:fillRect/>
          </a:stretch>
        </p:blipFill>
        <p:spPr>
          <a:xfrm>
            <a:off x="9692160" y="3247287"/>
            <a:ext cx="1218445" cy="1056182"/>
          </a:xfrm>
          <a:prstGeom prst="rect">
            <a:avLst/>
          </a:prstGeom>
          <a:ln w="25400">
            <a:solidFill>
              <a:srgbClr val="000000"/>
            </a:solidFill>
            <a:miter lim="400000"/>
          </a:ln>
        </p:spPr>
      </p:pic>
      <p:pic>
        <p:nvPicPr>
          <p:cNvPr id="1263" name="pasted-image.pdf"/>
          <p:cNvPicPr>
            <a:picLocks noChangeAspect="1"/>
          </p:cNvPicPr>
          <p:nvPr/>
        </p:nvPicPr>
        <p:blipFill>
          <a:blip r:embed="rId8"/>
          <a:srcRect l="1003" t="2744" r="2398" b="1949"/>
          <a:stretch>
            <a:fillRect/>
          </a:stretch>
        </p:blipFill>
        <p:spPr>
          <a:xfrm>
            <a:off x="8575439" y="1486065"/>
            <a:ext cx="1241751" cy="1068824"/>
          </a:xfrm>
          <a:prstGeom prst="rect">
            <a:avLst/>
          </a:prstGeom>
          <a:ln w="25400">
            <a:solidFill>
              <a:srgbClr val="000000"/>
            </a:solidFill>
            <a:miter lim="400000"/>
          </a:ln>
        </p:spPr>
      </p:pic>
    </p:spTree>
    <p:extLst>
      <p:ext uri="{BB962C8B-B14F-4D97-AF65-F5344CB8AC3E}">
        <p14:creationId xmlns:p14="http://schemas.microsoft.com/office/powerpoint/2010/main" val="234398488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25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126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125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12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25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1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2" grpId="0" animBg="1" advAuto="0"/>
      <p:bldP spid="1253" grpId="0" animBg="1" advAuto="0"/>
      <p:bldP spid="1254" grpId="0" animBg="1" advAuto="0"/>
      <p:bldP spid="1259" grpId="0" animBg="1" advAuto="0"/>
      <p:bldP spid="1261" grpId="0" animBg="1" advAuto="0"/>
      <p:bldP spid="1262" grpId="0" animBg="1" advAuto="0"/>
      <p:bldP spid="1263"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 name="Shape 1267"/>
          <p:cNvSpPr/>
          <p:nvPr/>
        </p:nvSpPr>
        <p:spPr>
          <a:xfrm>
            <a:off x="491791" y="5349267"/>
            <a:ext cx="10950114" cy="50302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5600"/>
            </a:lvl1pPr>
          </a:lstStyle>
          <a:p>
            <a:pPr algn="ctr" defTabSz="410766" hangingPunct="0"/>
            <a:r>
              <a:rPr sz="2800" kern="0">
                <a:solidFill>
                  <a:srgbClr val="000000"/>
                </a:solidFill>
                <a:latin typeface="Helvetica Light"/>
                <a:sym typeface="Helvetica Light"/>
              </a:rPr>
              <a:t>Color distribution cross-entropy loss with colorfulness enhancing term. </a:t>
            </a:r>
          </a:p>
        </p:txBody>
      </p:sp>
      <p:grpSp>
        <p:nvGrpSpPr>
          <p:cNvPr id="1270" name="Group 1270"/>
          <p:cNvGrpSpPr/>
          <p:nvPr/>
        </p:nvGrpSpPr>
        <p:grpSpPr>
          <a:xfrm>
            <a:off x="4166989" y="1193040"/>
            <a:ext cx="3858035" cy="3893416"/>
            <a:chOff x="0" y="-6135"/>
            <a:chExt cx="7716069" cy="7786830"/>
          </a:xfrm>
        </p:grpSpPr>
        <p:sp>
          <p:nvSpPr>
            <p:cNvPr id="1268" name="Shape 1268"/>
            <p:cNvSpPr/>
            <p:nvPr/>
          </p:nvSpPr>
          <p:spPr>
            <a:xfrm>
              <a:off x="913748" y="-6135"/>
              <a:ext cx="5584863"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Zhang et al. 2016</a:t>
              </a:r>
            </a:p>
          </p:txBody>
        </p:sp>
        <p:pic>
          <p:nvPicPr>
            <p:cNvPr id="1269" name="pasted-image.pdf"/>
            <p:cNvPicPr>
              <a:picLocks noChangeAspect="1"/>
            </p:cNvPicPr>
            <p:nvPr/>
          </p:nvPicPr>
          <p:blipFill>
            <a:blip r:embed="rId3"/>
            <a:srcRect/>
            <a:stretch>
              <a:fillRect/>
            </a:stretch>
          </p:blipFill>
          <p:spPr>
            <a:xfrm>
              <a:off x="0" y="1049088"/>
              <a:ext cx="7716069" cy="6731607"/>
            </a:xfrm>
            <a:prstGeom prst="rect">
              <a:avLst/>
            </a:prstGeom>
            <a:ln w="12700" cap="flat">
              <a:noFill/>
              <a:miter lim="400000"/>
            </a:ln>
            <a:effectLst/>
          </p:spPr>
        </p:pic>
      </p:grpSp>
      <p:sp>
        <p:nvSpPr>
          <p:cNvPr id="1271" name="Shape 1271"/>
          <p:cNvSpPr/>
          <p:nvPr/>
        </p:nvSpPr>
        <p:spPr>
          <a:xfrm>
            <a:off x="7871561" y="6163958"/>
            <a:ext cx="3916138"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[Zhang, Isola, Efros, ECCV 2016]</a:t>
            </a:r>
          </a:p>
        </p:txBody>
      </p:sp>
      <p:sp>
        <p:nvSpPr>
          <p:cNvPr id="1272" name="Shape 1272"/>
          <p:cNvSpPr/>
          <p:nvPr/>
        </p:nvSpPr>
        <p:spPr>
          <a:xfrm>
            <a:off x="3403299" y="197482"/>
            <a:ext cx="537647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Designing loss functions</a:t>
            </a:r>
          </a:p>
        </p:txBody>
      </p:sp>
      <p:grpSp>
        <p:nvGrpSpPr>
          <p:cNvPr id="1275" name="Group 1275"/>
          <p:cNvGrpSpPr/>
          <p:nvPr/>
        </p:nvGrpSpPr>
        <p:grpSpPr>
          <a:xfrm>
            <a:off x="150220" y="1193040"/>
            <a:ext cx="3858081" cy="3904523"/>
            <a:chOff x="0" y="-6135"/>
            <a:chExt cx="7716161" cy="7809045"/>
          </a:xfrm>
        </p:grpSpPr>
        <p:sp>
          <p:nvSpPr>
            <p:cNvPr id="1273" name="Shape 1273"/>
            <p:cNvSpPr/>
            <p:nvPr/>
          </p:nvSpPr>
          <p:spPr>
            <a:xfrm>
              <a:off x="2971568" y="-6135"/>
              <a:ext cx="1689568"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Input</a:t>
              </a:r>
            </a:p>
          </p:txBody>
        </p:sp>
        <p:pic>
          <p:nvPicPr>
            <p:cNvPr id="1274" name="Screen Shot 2017-01-11 at 2.36.35 AM-filtered.png"/>
            <p:cNvPicPr>
              <a:picLocks noChangeAspect="1"/>
            </p:cNvPicPr>
            <p:nvPr/>
          </p:nvPicPr>
          <p:blipFill>
            <a:blip r:embed="rId4"/>
            <a:srcRect l="4853" t="5484" r="4567" b="6574"/>
            <a:stretch>
              <a:fillRect/>
            </a:stretch>
          </p:blipFill>
          <p:spPr>
            <a:xfrm>
              <a:off x="0" y="1074488"/>
              <a:ext cx="7716161" cy="6728422"/>
            </a:xfrm>
            <a:prstGeom prst="rect">
              <a:avLst/>
            </a:prstGeom>
            <a:ln w="12700" cap="flat">
              <a:noFill/>
              <a:miter lim="400000"/>
            </a:ln>
            <a:effectLst/>
          </p:spPr>
        </p:pic>
      </p:grpSp>
      <p:grpSp>
        <p:nvGrpSpPr>
          <p:cNvPr id="1278" name="Group 1278"/>
          <p:cNvGrpSpPr/>
          <p:nvPr/>
        </p:nvGrpSpPr>
        <p:grpSpPr>
          <a:xfrm>
            <a:off x="8031855" y="1193040"/>
            <a:ext cx="4213388" cy="4122049"/>
            <a:chOff x="0" y="-6135"/>
            <a:chExt cx="8426773" cy="8244095"/>
          </a:xfrm>
        </p:grpSpPr>
        <p:pic>
          <p:nvPicPr>
            <p:cNvPr id="1276" name="Screen Shot 2017-01-11 at 2.36.35 AM.png"/>
            <p:cNvPicPr>
              <a:picLocks noChangeAspect="1"/>
            </p:cNvPicPr>
            <p:nvPr/>
          </p:nvPicPr>
          <p:blipFill>
            <a:blip r:embed="rId5"/>
            <a:srcRect/>
            <a:stretch>
              <a:fillRect/>
            </a:stretch>
          </p:blipFill>
          <p:spPr>
            <a:xfrm>
              <a:off x="0" y="669469"/>
              <a:ext cx="8426773" cy="7568491"/>
            </a:xfrm>
            <a:prstGeom prst="rect">
              <a:avLst/>
            </a:prstGeom>
            <a:ln w="12700" cap="flat">
              <a:noFill/>
              <a:miter lim="400000"/>
            </a:ln>
            <a:effectLst/>
          </p:spPr>
        </p:pic>
        <p:sp>
          <p:nvSpPr>
            <p:cNvPr id="1277" name="Shape 1277"/>
            <p:cNvSpPr/>
            <p:nvPr/>
          </p:nvSpPr>
          <p:spPr>
            <a:xfrm>
              <a:off x="2166351" y="-6135"/>
              <a:ext cx="4094071"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Ground truth</a:t>
              </a:r>
            </a:p>
          </p:txBody>
        </p:sp>
      </p:grpSp>
    </p:spTree>
    <p:extLst>
      <p:ext uri="{BB962C8B-B14F-4D97-AF65-F5344CB8AC3E}">
        <p14:creationId xmlns:p14="http://schemas.microsoft.com/office/powerpoint/2010/main" val="318645076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 grpId="0" animBg="1" advAuto="0"/>
      <p:bldP spid="1278"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7" name="pasted-image-filtered.png"/>
          <p:cNvPicPr>
            <a:picLocks noChangeAspect="1"/>
          </p:cNvPicPr>
          <p:nvPr/>
        </p:nvPicPr>
        <p:blipFill>
          <a:blip r:embed="rId2"/>
          <a:stretch>
            <a:fillRect/>
          </a:stretch>
        </p:blipFill>
        <p:spPr>
          <a:xfrm>
            <a:off x="3075640" y="199985"/>
            <a:ext cx="6031792" cy="6031791"/>
          </a:xfrm>
          <a:prstGeom prst="rect">
            <a:avLst/>
          </a:prstGeom>
          <a:ln w="12700">
            <a:miter lim="400000"/>
          </a:ln>
        </p:spPr>
      </p:pic>
      <p:pic>
        <p:nvPicPr>
          <p:cNvPr id="1288" name="pasted-image.png"/>
          <p:cNvPicPr>
            <a:picLocks noChangeAspect="1"/>
          </p:cNvPicPr>
          <p:nvPr/>
        </p:nvPicPr>
        <p:blipFill>
          <a:blip r:embed="rId3"/>
          <a:stretch>
            <a:fillRect/>
          </a:stretch>
        </p:blipFill>
        <p:spPr>
          <a:xfrm>
            <a:off x="3072072" y="193111"/>
            <a:ext cx="6038928" cy="6038928"/>
          </a:xfrm>
          <a:prstGeom prst="rect">
            <a:avLst/>
          </a:prstGeom>
          <a:ln w="12700">
            <a:miter lim="400000"/>
          </a:ln>
        </p:spPr>
      </p:pic>
    </p:spTree>
    <p:extLst>
      <p:ext uri="{BB962C8B-B14F-4D97-AF65-F5344CB8AC3E}">
        <p14:creationId xmlns:p14="http://schemas.microsoft.com/office/powerpoint/2010/main" val="71005067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288"/>
                                        </p:tgtEl>
                                        <p:attrNameLst>
                                          <p:attrName>style.visibility</p:attrName>
                                        </p:attrNameLst>
                                      </p:cBhvr>
                                      <p:to>
                                        <p:strVal val="visible"/>
                                      </p:to>
                                    </p:set>
                                    <p:animEffect transition="in" filter="dissolve">
                                      <p:cBhvr>
                                        <p:cTn id="7" dur="500"/>
                                        <p:tgtEl>
                                          <p:spTgt spid="1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834D-829D-4A41-915A-9D70571B3DE0}"/>
              </a:ext>
            </a:extLst>
          </p:cNvPr>
          <p:cNvSpPr>
            <a:spLocks noGrp="1"/>
          </p:cNvSpPr>
          <p:nvPr>
            <p:ph type="title"/>
          </p:nvPr>
        </p:nvSpPr>
        <p:spPr/>
        <p:txBody>
          <a:bodyPr/>
          <a:lstStyle/>
          <a:p>
            <a:r>
              <a:rPr lang="en-US" dirty="0"/>
              <a:t>Dimensionality Reduction</a:t>
            </a:r>
          </a:p>
        </p:txBody>
      </p:sp>
      <p:sp>
        <p:nvSpPr>
          <p:cNvPr id="3" name="Text Placeholder 2">
            <a:extLst>
              <a:ext uri="{FF2B5EF4-FFF2-40B4-BE49-F238E27FC236}">
                <a16:creationId xmlns:a16="http://schemas.microsoft.com/office/drawing/2014/main" id="{47FB0027-64E3-CD4E-87DB-A41D3250A064}"/>
              </a:ext>
            </a:extLst>
          </p:cNvPr>
          <p:cNvSpPr>
            <a:spLocks noGrp="1"/>
          </p:cNvSpPr>
          <p:nvPr>
            <p:ph type="body" idx="1"/>
          </p:nvPr>
        </p:nvSpPr>
        <p:spPr/>
        <p:txBody>
          <a:bodyPr/>
          <a:lstStyle/>
          <a:p>
            <a:r>
              <a:rPr lang="en-US" dirty="0"/>
              <a:t>By Abe Davis</a:t>
            </a:r>
          </a:p>
        </p:txBody>
      </p:sp>
    </p:spTree>
    <p:extLst>
      <p:ext uri="{BB962C8B-B14F-4D97-AF65-F5344CB8AC3E}">
        <p14:creationId xmlns:p14="http://schemas.microsoft.com/office/powerpoint/2010/main" val="3963556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5" name="Screen Shot 2017-01-11 at 2.36.35 AM-filtered.png"/>
          <p:cNvPicPr>
            <a:picLocks noChangeAspect="1"/>
          </p:cNvPicPr>
          <p:nvPr/>
        </p:nvPicPr>
        <p:blipFill>
          <a:blip r:embed="rId3"/>
          <a:stretch>
            <a:fillRect/>
          </a:stretch>
        </p:blipFill>
        <p:spPr>
          <a:xfrm>
            <a:off x="368820" y="1317086"/>
            <a:ext cx="2466984" cy="2215717"/>
          </a:xfrm>
          <a:prstGeom prst="rect">
            <a:avLst/>
          </a:prstGeom>
          <a:ln w="12700">
            <a:miter lim="400000"/>
          </a:ln>
        </p:spPr>
      </p:pic>
      <p:grpSp>
        <p:nvGrpSpPr>
          <p:cNvPr id="1420" name="Group 1420"/>
          <p:cNvGrpSpPr/>
          <p:nvPr/>
        </p:nvGrpSpPr>
        <p:grpSpPr>
          <a:xfrm>
            <a:off x="2798780" y="1854758"/>
            <a:ext cx="1411769" cy="1124633"/>
            <a:chOff x="0" y="0"/>
            <a:chExt cx="2823535" cy="2249265"/>
          </a:xfrm>
        </p:grpSpPr>
        <p:sp>
          <p:nvSpPr>
            <p:cNvPr id="1416" name="Shape 1416"/>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17" name="Shape 1417"/>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18" name="Shape 1418"/>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19" name="Shape 1419"/>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421" name="Shape 1421"/>
          <p:cNvSpPr/>
          <p:nvPr/>
        </p:nvSpPr>
        <p:spPr>
          <a:xfrm>
            <a:off x="215324" y="880761"/>
            <a:ext cx="2572820"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Image colorization</a:t>
            </a:r>
          </a:p>
        </p:txBody>
      </p:sp>
      <p:sp>
        <p:nvSpPr>
          <p:cNvPr id="1422" name="Shape 1422"/>
          <p:cNvSpPr/>
          <p:nvPr/>
        </p:nvSpPr>
        <p:spPr>
          <a:xfrm>
            <a:off x="3403299" y="197482"/>
            <a:ext cx="537647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Designing loss functions</a:t>
            </a:r>
          </a:p>
        </p:txBody>
      </p:sp>
      <p:pic>
        <p:nvPicPr>
          <p:cNvPr id="1423" name="pasted-image.pdf"/>
          <p:cNvPicPr>
            <a:picLocks noChangeAspect="1"/>
          </p:cNvPicPr>
          <p:nvPr/>
        </p:nvPicPr>
        <p:blipFill>
          <a:blip r:embed="rId4"/>
          <a:stretch>
            <a:fillRect/>
          </a:stretch>
        </p:blipFill>
        <p:spPr>
          <a:xfrm>
            <a:off x="4239543" y="1448395"/>
            <a:ext cx="2276476" cy="1986029"/>
          </a:xfrm>
          <a:prstGeom prst="rect">
            <a:avLst/>
          </a:prstGeom>
          <a:ln w="12700">
            <a:miter lim="400000"/>
          </a:ln>
        </p:spPr>
      </p:pic>
      <p:sp>
        <p:nvSpPr>
          <p:cNvPr id="1424" name="Shape 1424"/>
          <p:cNvSpPr/>
          <p:nvPr/>
        </p:nvSpPr>
        <p:spPr>
          <a:xfrm>
            <a:off x="8417169" y="2212982"/>
            <a:ext cx="1944444"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L2 regression</a:t>
            </a:r>
          </a:p>
        </p:txBody>
      </p:sp>
      <p:grpSp>
        <p:nvGrpSpPr>
          <p:cNvPr id="1435" name="Group 1435"/>
          <p:cNvGrpSpPr/>
          <p:nvPr/>
        </p:nvGrpSpPr>
        <p:grpSpPr>
          <a:xfrm>
            <a:off x="241191" y="3827354"/>
            <a:ext cx="10120422" cy="2840775"/>
            <a:chOff x="143577" y="-4417"/>
            <a:chExt cx="20240840" cy="5681548"/>
          </a:xfrm>
        </p:grpSpPr>
        <p:pic>
          <p:nvPicPr>
            <p:cNvPr id="1425" name="Screen Shot 2017-01-11 at 2.48.58 AM.png"/>
            <p:cNvPicPr>
              <a:picLocks noChangeAspect="1"/>
            </p:cNvPicPr>
            <p:nvPr/>
          </p:nvPicPr>
          <p:blipFill>
            <a:blip r:embed="rId5"/>
            <a:srcRect l="15736" r="6678"/>
            <a:stretch>
              <a:fillRect/>
            </a:stretch>
          </p:blipFill>
          <p:spPr>
            <a:xfrm>
              <a:off x="608723" y="990321"/>
              <a:ext cx="4552879" cy="3795627"/>
            </a:xfrm>
            <a:prstGeom prst="rect">
              <a:avLst/>
            </a:prstGeom>
            <a:ln w="12700" cap="flat">
              <a:noFill/>
              <a:miter lim="400000"/>
            </a:ln>
            <a:effectLst/>
          </p:spPr>
        </p:pic>
        <p:grpSp>
          <p:nvGrpSpPr>
            <p:cNvPr id="1430" name="Group 1430"/>
            <p:cNvGrpSpPr/>
            <p:nvPr/>
          </p:nvGrpSpPr>
          <p:grpSpPr>
            <a:xfrm>
              <a:off x="5258754" y="1789934"/>
              <a:ext cx="2823537" cy="2249266"/>
              <a:chOff x="0" y="0"/>
              <a:chExt cx="2823535" cy="2249265"/>
            </a:xfrm>
          </p:grpSpPr>
          <p:sp>
            <p:nvSpPr>
              <p:cNvPr id="1426" name="Shape 1426"/>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27" name="Shape 1427"/>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28" name="Shape 1428"/>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29" name="Shape 1429"/>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431" name="Shape 1431"/>
            <p:cNvSpPr/>
            <p:nvPr/>
          </p:nvSpPr>
          <p:spPr>
            <a:xfrm>
              <a:off x="143577" y="-4417"/>
              <a:ext cx="4680769"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Super-resolution</a:t>
              </a:r>
            </a:p>
          </p:txBody>
        </p:sp>
        <p:sp>
          <p:nvSpPr>
            <p:cNvPr id="1432" name="Shape 1432"/>
            <p:cNvSpPr/>
            <p:nvPr/>
          </p:nvSpPr>
          <p:spPr>
            <a:xfrm>
              <a:off x="3398794" y="4978861"/>
              <a:ext cx="6543457" cy="698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3600"/>
              </a:lvl1pPr>
            </a:lstStyle>
            <a:p>
              <a:pPr algn="ctr" defTabSz="410766" hangingPunct="0"/>
              <a:r>
                <a:rPr sz="1800" kern="0">
                  <a:solidFill>
                    <a:srgbClr val="000000"/>
                  </a:solidFill>
                  <a:latin typeface="Helvetica Light"/>
                  <a:sym typeface="Helvetica Light"/>
                </a:rPr>
                <a:t>[Johnson, Alahi, Li, ECCV 2016]</a:t>
              </a:r>
            </a:p>
          </p:txBody>
        </p:sp>
        <p:pic>
          <p:nvPicPr>
            <p:cNvPr id="1433" name="Screen Shot 2017-01-11 at 2.49.12 AM.png"/>
            <p:cNvPicPr>
              <a:picLocks noChangeAspect="1"/>
            </p:cNvPicPr>
            <p:nvPr/>
          </p:nvPicPr>
          <p:blipFill>
            <a:blip r:embed="rId6"/>
            <a:srcRect l="16609" r="7458"/>
            <a:stretch>
              <a:fillRect/>
            </a:stretch>
          </p:blipFill>
          <p:spPr>
            <a:xfrm>
              <a:off x="8179372" y="977820"/>
              <a:ext cx="4474851" cy="3820597"/>
            </a:xfrm>
            <a:prstGeom prst="rect">
              <a:avLst/>
            </a:prstGeom>
            <a:ln w="12700" cap="flat">
              <a:noFill/>
              <a:miter lim="400000"/>
            </a:ln>
            <a:effectLst/>
          </p:spPr>
        </p:pic>
        <p:sp>
          <p:nvSpPr>
            <p:cNvPr id="1434" name="Shape 1434"/>
            <p:cNvSpPr/>
            <p:nvPr/>
          </p:nvSpPr>
          <p:spPr>
            <a:xfrm>
              <a:off x="16495530" y="2457712"/>
              <a:ext cx="3888887"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L2 regression</a:t>
              </a:r>
            </a:p>
          </p:txBody>
        </p:sp>
      </p:grpSp>
      <p:sp>
        <p:nvSpPr>
          <p:cNvPr id="1436" name="Shape 1436"/>
          <p:cNvSpPr/>
          <p:nvPr/>
        </p:nvSpPr>
        <p:spPr>
          <a:xfrm>
            <a:off x="1672980" y="3466702"/>
            <a:ext cx="3366307"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[Zhang, Isola, Efros, ECCV 2016]</a:t>
            </a:r>
          </a:p>
        </p:txBody>
      </p:sp>
    </p:spTree>
    <p:extLst>
      <p:ext uri="{BB962C8B-B14F-4D97-AF65-F5344CB8AC3E}">
        <p14:creationId xmlns:p14="http://schemas.microsoft.com/office/powerpoint/2010/main" val="279797004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0" name="pasted-image.pdf"/>
          <p:cNvPicPr>
            <a:picLocks noChangeAspect="1"/>
          </p:cNvPicPr>
          <p:nvPr/>
        </p:nvPicPr>
        <p:blipFill>
          <a:blip r:embed="rId3"/>
          <a:stretch>
            <a:fillRect/>
          </a:stretch>
        </p:blipFill>
        <p:spPr>
          <a:xfrm>
            <a:off x="4215333" y="1454745"/>
            <a:ext cx="2259496" cy="1971216"/>
          </a:xfrm>
          <a:prstGeom prst="rect">
            <a:avLst/>
          </a:prstGeom>
          <a:ln w="12700">
            <a:miter lim="400000"/>
          </a:ln>
        </p:spPr>
      </p:pic>
      <p:pic>
        <p:nvPicPr>
          <p:cNvPr id="1441" name="Screen Shot 2017-01-11 at 2.49.30 AM.png"/>
          <p:cNvPicPr>
            <a:picLocks noChangeAspect="1"/>
          </p:cNvPicPr>
          <p:nvPr/>
        </p:nvPicPr>
        <p:blipFill>
          <a:blip r:embed="rId4"/>
          <a:srcRect l="17628" r="7894"/>
          <a:stretch>
            <a:fillRect/>
          </a:stretch>
        </p:blipFill>
        <p:spPr>
          <a:xfrm>
            <a:off x="4277895" y="4318868"/>
            <a:ext cx="2203818" cy="1897813"/>
          </a:xfrm>
          <a:prstGeom prst="rect">
            <a:avLst/>
          </a:prstGeom>
          <a:ln w="12700">
            <a:miter lim="400000"/>
          </a:ln>
        </p:spPr>
      </p:pic>
      <p:pic>
        <p:nvPicPr>
          <p:cNvPr id="1442" name="Screen Shot 2017-01-11 at 2.36.35 AM-filtered.png"/>
          <p:cNvPicPr>
            <a:picLocks noChangeAspect="1"/>
          </p:cNvPicPr>
          <p:nvPr/>
        </p:nvPicPr>
        <p:blipFill>
          <a:blip r:embed="rId5"/>
          <a:stretch>
            <a:fillRect/>
          </a:stretch>
        </p:blipFill>
        <p:spPr>
          <a:xfrm>
            <a:off x="368820" y="1317086"/>
            <a:ext cx="2466984" cy="2215717"/>
          </a:xfrm>
          <a:prstGeom prst="rect">
            <a:avLst/>
          </a:prstGeom>
          <a:ln w="12700">
            <a:miter lim="400000"/>
          </a:ln>
        </p:spPr>
      </p:pic>
      <p:grpSp>
        <p:nvGrpSpPr>
          <p:cNvPr id="1447" name="Group 1447"/>
          <p:cNvGrpSpPr/>
          <p:nvPr/>
        </p:nvGrpSpPr>
        <p:grpSpPr>
          <a:xfrm>
            <a:off x="2798780" y="1854758"/>
            <a:ext cx="1411769" cy="1124633"/>
            <a:chOff x="0" y="0"/>
            <a:chExt cx="2823535" cy="2249265"/>
          </a:xfrm>
        </p:grpSpPr>
        <p:sp>
          <p:nvSpPr>
            <p:cNvPr id="1443" name="Shape 1443"/>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44" name="Shape 1444"/>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45" name="Shape 1445"/>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46" name="Shape 1446"/>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448" name="Shape 1448"/>
          <p:cNvSpPr/>
          <p:nvPr/>
        </p:nvSpPr>
        <p:spPr>
          <a:xfrm>
            <a:off x="215324" y="880761"/>
            <a:ext cx="2572820"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Image colorization</a:t>
            </a:r>
          </a:p>
        </p:txBody>
      </p:sp>
      <p:sp>
        <p:nvSpPr>
          <p:cNvPr id="1449" name="Shape 1449"/>
          <p:cNvSpPr/>
          <p:nvPr/>
        </p:nvSpPr>
        <p:spPr>
          <a:xfrm>
            <a:off x="3403299" y="197482"/>
            <a:ext cx="537647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Designing loss functions</a:t>
            </a:r>
          </a:p>
        </p:txBody>
      </p:sp>
      <p:sp>
        <p:nvSpPr>
          <p:cNvPr id="1450" name="Shape 1450"/>
          <p:cNvSpPr/>
          <p:nvPr/>
        </p:nvSpPr>
        <p:spPr>
          <a:xfrm>
            <a:off x="7437375" y="1996286"/>
            <a:ext cx="3839401" cy="84157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410766" hangingPunct="0"/>
            <a:r>
              <a:rPr sz="2500" kern="0">
                <a:solidFill>
                  <a:srgbClr val="000000"/>
                </a:solidFill>
                <a:latin typeface="Helvetica Light"/>
                <a:sym typeface="Helvetica Light"/>
              </a:rPr>
              <a:t>Cross entropy objective, with colorfulness term</a:t>
            </a:r>
          </a:p>
        </p:txBody>
      </p:sp>
      <p:pic>
        <p:nvPicPr>
          <p:cNvPr id="1451" name="Screen Shot 2017-01-11 at 2.48.58 AM.png"/>
          <p:cNvPicPr>
            <a:picLocks noChangeAspect="1"/>
          </p:cNvPicPr>
          <p:nvPr/>
        </p:nvPicPr>
        <p:blipFill>
          <a:blip r:embed="rId6"/>
          <a:srcRect l="15736" r="6678"/>
          <a:stretch>
            <a:fillRect/>
          </a:stretch>
        </p:blipFill>
        <p:spPr>
          <a:xfrm>
            <a:off x="473764" y="4324724"/>
            <a:ext cx="2276440" cy="1897813"/>
          </a:xfrm>
          <a:prstGeom prst="rect">
            <a:avLst/>
          </a:prstGeom>
          <a:ln w="12700">
            <a:miter lim="400000"/>
          </a:ln>
        </p:spPr>
      </p:pic>
      <p:grpSp>
        <p:nvGrpSpPr>
          <p:cNvPr id="1456" name="Group 1456"/>
          <p:cNvGrpSpPr/>
          <p:nvPr/>
        </p:nvGrpSpPr>
        <p:grpSpPr>
          <a:xfrm>
            <a:off x="2798780" y="4724530"/>
            <a:ext cx="1411769" cy="1124634"/>
            <a:chOff x="0" y="0"/>
            <a:chExt cx="2823535" cy="2249265"/>
          </a:xfrm>
        </p:grpSpPr>
        <p:sp>
          <p:nvSpPr>
            <p:cNvPr id="1452" name="Shape 1452"/>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53" name="Shape 1453"/>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54" name="Shape 1454"/>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55" name="Shape 1455"/>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457" name="Shape 1457"/>
          <p:cNvSpPr/>
          <p:nvPr/>
        </p:nvSpPr>
        <p:spPr>
          <a:xfrm>
            <a:off x="7437375" y="4852863"/>
            <a:ext cx="3839401" cy="84157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410766" hangingPunct="0"/>
            <a:r>
              <a:rPr sz="2500" kern="0">
                <a:solidFill>
                  <a:srgbClr val="000000"/>
                </a:solidFill>
                <a:latin typeface="Helvetica Light"/>
                <a:sym typeface="Helvetica Light"/>
              </a:rPr>
              <a:t>Deep feature covariance matching objective</a:t>
            </a:r>
          </a:p>
        </p:txBody>
      </p:sp>
      <p:sp>
        <p:nvSpPr>
          <p:cNvPr id="1458" name="Shape 1458"/>
          <p:cNvSpPr/>
          <p:nvPr/>
        </p:nvSpPr>
        <p:spPr>
          <a:xfrm>
            <a:off x="1868800" y="6318993"/>
            <a:ext cx="3271729"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[Johnson, Alahi, Li, ECCV 2016]</a:t>
            </a:r>
          </a:p>
        </p:txBody>
      </p:sp>
      <p:sp>
        <p:nvSpPr>
          <p:cNvPr id="1459" name="Shape 1459"/>
          <p:cNvSpPr/>
          <p:nvPr/>
        </p:nvSpPr>
        <p:spPr>
          <a:xfrm>
            <a:off x="241191" y="3827354"/>
            <a:ext cx="2340385"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Super-resolution</a:t>
            </a:r>
          </a:p>
        </p:txBody>
      </p:sp>
      <p:sp>
        <p:nvSpPr>
          <p:cNvPr id="1460" name="Shape 1460"/>
          <p:cNvSpPr/>
          <p:nvPr/>
        </p:nvSpPr>
        <p:spPr>
          <a:xfrm>
            <a:off x="1672980" y="3466702"/>
            <a:ext cx="3366307"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[Zhang, Isola, Efros, ECCV 2016]</a:t>
            </a:r>
          </a:p>
        </p:txBody>
      </p:sp>
    </p:spTree>
    <p:extLst>
      <p:ext uri="{BB962C8B-B14F-4D97-AF65-F5344CB8AC3E}">
        <p14:creationId xmlns:p14="http://schemas.microsoft.com/office/powerpoint/2010/main" val="148118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3D3251-35A8-C741-94E3-5B625310F1B8}"/>
              </a:ext>
            </a:extLst>
          </p:cNvPr>
          <p:cNvGrpSpPr/>
          <p:nvPr/>
        </p:nvGrpSpPr>
        <p:grpSpPr>
          <a:xfrm>
            <a:off x="6889281" y="3929072"/>
            <a:ext cx="3859681" cy="2642638"/>
            <a:chOff x="6767781" y="3547267"/>
            <a:chExt cx="3859681" cy="2642638"/>
          </a:xfrm>
        </p:grpSpPr>
        <p:pic>
          <p:nvPicPr>
            <p:cNvPr id="1464" name="Screen Shot 2017-01-11 at 2.36.35 AM-filtered.png"/>
            <p:cNvPicPr>
              <a:picLocks noChangeAspect="1"/>
            </p:cNvPicPr>
            <p:nvPr/>
          </p:nvPicPr>
          <p:blipFill>
            <a:blip r:embed="rId3"/>
            <a:stretch>
              <a:fillRect/>
            </a:stretch>
          </p:blipFill>
          <p:spPr>
            <a:xfrm>
              <a:off x="6767781" y="3547267"/>
              <a:ext cx="1544816" cy="1387474"/>
            </a:xfrm>
            <a:prstGeom prst="rect">
              <a:avLst/>
            </a:prstGeom>
            <a:ln w="12700">
              <a:miter lim="400000"/>
            </a:ln>
          </p:spPr>
        </p:pic>
        <p:pic>
          <p:nvPicPr>
            <p:cNvPr id="1465" name="pasted-image.pdf"/>
            <p:cNvPicPr>
              <a:picLocks noChangeAspect="1"/>
            </p:cNvPicPr>
            <p:nvPr/>
          </p:nvPicPr>
          <p:blipFill>
            <a:blip r:embed="rId4"/>
            <a:stretch>
              <a:fillRect/>
            </a:stretch>
          </p:blipFill>
          <p:spPr>
            <a:xfrm>
              <a:off x="9194518" y="3623812"/>
              <a:ext cx="1414888" cy="1234368"/>
            </a:xfrm>
            <a:prstGeom prst="rect">
              <a:avLst/>
            </a:prstGeom>
            <a:ln w="12700">
              <a:miter lim="400000"/>
            </a:ln>
          </p:spPr>
        </p:pic>
        <p:grpSp>
          <p:nvGrpSpPr>
            <p:cNvPr id="1470" name="Group 1470"/>
            <p:cNvGrpSpPr/>
            <p:nvPr/>
          </p:nvGrpSpPr>
          <p:grpSpPr>
            <a:xfrm>
              <a:off x="8289413" y="3883954"/>
              <a:ext cx="884045" cy="704242"/>
              <a:chOff x="0" y="0"/>
              <a:chExt cx="1768087" cy="1408481"/>
            </a:xfrm>
          </p:grpSpPr>
          <p:sp>
            <p:nvSpPr>
              <p:cNvPr id="1466" name="Shape 1466"/>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67" name="Shape 1467"/>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68" name="Shape 1468"/>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69" name="Shape 1469"/>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pic>
          <p:nvPicPr>
            <p:cNvPr id="1471" name="Screen Shot 2017-01-11 at 2.48.58 AM.png"/>
            <p:cNvPicPr>
              <a:picLocks noChangeAspect="1"/>
            </p:cNvPicPr>
            <p:nvPr/>
          </p:nvPicPr>
          <p:blipFill>
            <a:blip r:embed="rId5"/>
            <a:srcRect l="15736" r="6678"/>
            <a:stretch>
              <a:fillRect/>
            </a:stretch>
          </p:blipFill>
          <p:spPr>
            <a:xfrm>
              <a:off x="6833497" y="4993240"/>
              <a:ext cx="1425498" cy="1188404"/>
            </a:xfrm>
            <a:prstGeom prst="rect">
              <a:avLst/>
            </a:prstGeom>
            <a:ln w="12700">
              <a:miter lim="400000"/>
            </a:ln>
          </p:spPr>
        </p:pic>
        <p:pic>
          <p:nvPicPr>
            <p:cNvPr id="1472" name="Screen Shot 2017-01-11 at 2.49.30 AM.png"/>
            <p:cNvPicPr>
              <a:picLocks noChangeAspect="1"/>
            </p:cNvPicPr>
            <p:nvPr/>
          </p:nvPicPr>
          <p:blipFill>
            <a:blip r:embed="rId6"/>
            <a:srcRect l="14847" r="8324"/>
            <a:stretch>
              <a:fillRect/>
            </a:stretch>
          </p:blipFill>
          <p:spPr>
            <a:xfrm>
              <a:off x="9203853" y="5001502"/>
              <a:ext cx="1423609" cy="1188403"/>
            </a:xfrm>
            <a:prstGeom prst="rect">
              <a:avLst/>
            </a:prstGeom>
            <a:ln w="12700">
              <a:miter lim="400000"/>
            </a:ln>
          </p:spPr>
        </p:pic>
        <p:grpSp>
          <p:nvGrpSpPr>
            <p:cNvPr id="1477" name="Group 1477"/>
            <p:cNvGrpSpPr/>
            <p:nvPr/>
          </p:nvGrpSpPr>
          <p:grpSpPr>
            <a:xfrm>
              <a:off x="8289413" y="5243597"/>
              <a:ext cx="884045" cy="704242"/>
              <a:chOff x="0" y="0"/>
              <a:chExt cx="1768087" cy="1408481"/>
            </a:xfrm>
          </p:grpSpPr>
          <p:sp>
            <p:nvSpPr>
              <p:cNvPr id="1473" name="Shape 1473"/>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74" name="Shape 1474"/>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75" name="Shape 1475"/>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76" name="Shape 1476"/>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grpSp>
      <p:grpSp>
        <p:nvGrpSpPr>
          <p:cNvPr id="2" name="Group 1">
            <a:extLst>
              <a:ext uri="{FF2B5EF4-FFF2-40B4-BE49-F238E27FC236}">
                <a16:creationId xmlns:a16="http://schemas.microsoft.com/office/drawing/2014/main" id="{EE2BDE63-A88B-E843-9472-422F9BC0FE10}"/>
              </a:ext>
            </a:extLst>
          </p:cNvPr>
          <p:cNvGrpSpPr/>
          <p:nvPr/>
        </p:nvGrpSpPr>
        <p:grpSpPr>
          <a:xfrm>
            <a:off x="5714775" y="1183746"/>
            <a:ext cx="6408289" cy="2314441"/>
            <a:chOff x="5494134" y="2894530"/>
            <a:chExt cx="6408289" cy="2314441"/>
          </a:xfrm>
        </p:grpSpPr>
        <p:grpSp>
          <p:nvGrpSpPr>
            <p:cNvPr id="21" name="Group 20">
              <a:extLst>
                <a:ext uri="{FF2B5EF4-FFF2-40B4-BE49-F238E27FC236}">
                  <a16:creationId xmlns:a16="http://schemas.microsoft.com/office/drawing/2014/main" id="{146CB7BF-64ED-CF45-823C-CDDE8F05AAE8}"/>
                </a:ext>
              </a:extLst>
            </p:cNvPr>
            <p:cNvGrpSpPr/>
            <p:nvPr/>
          </p:nvGrpSpPr>
          <p:grpSpPr>
            <a:xfrm>
              <a:off x="5494134" y="3632271"/>
              <a:ext cx="4092424" cy="1470331"/>
              <a:chOff x="5695210" y="4704897"/>
              <a:chExt cx="4092424" cy="1470331"/>
            </a:xfrm>
          </p:grpSpPr>
          <p:pic>
            <p:nvPicPr>
              <p:cNvPr id="22" name="Graphic 21">
                <a:extLst>
                  <a:ext uri="{FF2B5EF4-FFF2-40B4-BE49-F238E27FC236}">
                    <a16:creationId xmlns:a16="http://schemas.microsoft.com/office/drawing/2014/main" id="{D6CC0319-B752-3C44-921B-4F548510A6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95210" y="4704897"/>
                <a:ext cx="4092424" cy="1470331"/>
              </a:xfrm>
              <a:prstGeom prst="rect">
                <a:avLst/>
              </a:prstGeom>
            </p:spPr>
          </p:pic>
          <p:grpSp>
            <p:nvGrpSpPr>
              <p:cNvPr id="23" name="Group 22">
                <a:extLst>
                  <a:ext uri="{FF2B5EF4-FFF2-40B4-BE49-F238E27FC236}">
                    <a16:creationId xmlns:a16="http://schemas.microsoft.com/office/drawing/2014/main" id="{22F9B5D8-88D4-154F-8F6B-FDE5C84C0E1C}"/>
                  </a:ext>
                </a:extLst>
              </p:cNvPr>
              <p:cNvGrpSpPr/>
              <p:nvPr/>
            </p:nvGrpSpPr>
            <p:grpSpPr>
              <a:xfrm>
                <a:off x="6392475" y="4833948"/>
                <a:ext cx="2407082" cy="1097649"/>
                <a:chOff x="1310863" y="4389134"/>
                <a:chExt cx="2656770" cy="1211509"/>
              </a:xfrm>
            </p:grpSpPr>
            <p:pic>
              <p:nvPicPr>
                <p:cNvPr id="24" name="Picture 23">
                  <a:extLst>
                    <a:ext uri="{FF2B5EF4-FFF2-40B4-BE49-F238E27FC236}">
                      <a16:creationId xmlns:a16="http://schemas.microsoft.com/office/drawing/2014/main" id="{DAC496D1-1095-DC45-A16E-D77C31D489E0}"/>
                    </a:ext>
                  </a:extLst>
                </p:cNvPr>
                <p:cNvPicPr>
                  <a:picLocks noChangeAspect="1"/>
                </p:cNvPicPr>
                <p:nvPr/>
              </p:nvPicPr>
              <p:blipFill>
                <a:blip r:embed="rId9"/>
                <a:stretch>
                  <a:fillRect/>
                </a:stretch>
              </p:blipFill>
              <p:spPr>
                <a:xfrm>
                  <a:off x="3276655" y="4872539"/>
                  <a:ext cx="200245" cy="200245"/>
                </a:xfrm>
                <a:prstGeom prst="rect">
                  <a:avLst/>
                </a:prstGeom>
              </p:spPr>
            </p:pic>
            <p:pic>
              <p:nvPicPr>
                <p:cNvPr id="25" name="Picture 24">
                  <a:extLst>
                    <a:ext uri="{FF2B5EF4-FFF2-40B4-BE49-F238E27FC236}">
                      <a16:creationId xmlns:a16="http://schemas.microsoft.com/office/drawing/2014/main" id="{0A9FBC77-8270-614B-B835-8001DE71AA2E}"/>
                    </a:ext>
                  </a:extLst>
                </p:cNvPr>
                <p:cNvPicPr>
                  <a:picLocks noChangeAspect="1"/>
                </p:cNvPicPr>
                <p:nvPr/>
              </p:nvPicPr>
              <p:blipFill>
                <a:blip r:embed="rId10"/>
                <a:stretch>
                  <a:fillRect/>
                </a:stretch>
              </p:blipFill>
              <p:spPr>
                <a:xfrm>
                  <a:off x="1310863" y="4668971"/>
                  <a:ext cx="200245" cy="200245"/>
                </a:xfrm>
                <a:prstGeom prst="rect">
                  <a:avLst/>
                </a:prstGeom>
              </p:spPr>
            </p:pic>
            <p:pic>
              <p:nvPicPr>
                <p:cNvPr id="26" name="Picture 25">
                  <a:extLst>
                    <a:ext uri="{FF2B5EF4-FFF2-40B4-BE49-F238E27FC236}">
                      <a16:creationId xmlns:a16="http://schemas.microsoft.com/office/drawing/2014/main" id="{BDF7182F-A94F-1B4D-9DEF-B6E0D1C96870}"/>
                    </a:ext>
                  </a:extLst>
                </p:cNvPr>
                <p:cNvPicPr>
                  <a:picLocks noChangeAspect="1"/>
                </p:cNvPicPr>
                <p:nvPr/>
              </p:nvPicPr>
              <p:blipFill>
                <a:blip r:embed="rId11"/>
                <a:stretch>
                  <a:fillRect/>
                </a:stretch>
              </p:blipFill>
              <p:spPr>
                <a:xfrm>
                  <a:off x="2013511" y="4779578"/>
                  <a:ext cx="200245" cy="200245"/>
                </a:xfrm>
                <a:prstGeom prst="rect">
                  <a:avLst/>
                </a:prstGeom>
              </p:spPr>
            </p:pic>
            <p:pic>
              <p:nvPicPr>
                <p:cNvPr id="27" name="Picture 26">
                  <a:extLst>
                    <a:ext uri="{FF2B5EF4-FFF2-40B4-BE49-F238E27FC236}">
                      <a16:creationId xmlns:a16="http://schemas.microsoft.com/office/drawing/2014/main" id="{5772A72B-D831-A04C-9FEE-BBEF22BC3939}"/>
                    </a:ext>
                  </a:extLst>
                </p:cNvPr>
                <p:cNvPicPr>
                  <a:picLocks noChangeAspect="1"/>
                </p:cNvPicPr>
                <p:nvPr/>
              </p:nvPicPr>
              <p:blipFill>
                <a:blip r:embed="rId12"/>
                <a:stretch>
                  <a:fillRect/>
                </a:stretch>
              </p:blipFill>
              <p:spPr>
                <a:xfrm>
                  <a:off x="1611150" y="5008460"/>
                  <a:ext cx="200245" cy="200245"/>
                </a:xfrm>
                <a:prstGeom prst="rect">
                  <a:avLst/>
                </a:prstGeom>
              </p:spPr>
            </p:pic>
            <p:pic>
              <p:nvPicPr>
                <p:cNvPr id="28" name="Picture 27">
                  <a:extLst>
                    <a:ext uri="{FF2B5EF4-FFF2-40B4-BE49-F238E27FC236}">
                      <a16:creationId xmlns:a16="http://schemas.microsoft.com/office/drawing/2014/main" id="{A8FCC9E8-CBEC-374B-81FC-3095F4C16399}"/>
                    </a:ext>
                  </a:extLst>
                </p:cNvPr>
                <p:cNvPicPr>
                  <a:picLocks noChangeAspect="1"/>
                </p:cNvPicPr>
                <p:nvPr/>
              </p:nvPicPr>
              <p:blipFill>
                <a:blip r:embed="rId13"/>
                <a:stretch>
                  <a:fillRect/>
                </a:stretch>
              </p:blipFill>
              <p:spPr>
                <a:xfrm>
                  <a:off x="2850060" y="4458604"/>
                  <a:ext cx="200245" cy="200245"/>
                </a:xfrm>
                <a:prstGeom prst="rect">
                  <a:avLst/>
                </a:prstGeom>
              </p:spPr>
            </p:pic>
            <p:pic>
              <p:nvPicPr>
                <p:cNvPr id="29" name="Picture 28">
                  <a:extLst>
                    <a:ext uri="{FF2B5EF4-FFF2-40B4-BE49-F238E27FC236}">
                      <a16:creationId xmlns:a16="http://schemas.microsoft.com/office/drawing/2014/main" id="{DCDF6E7C-B645-2940-97E4-A2E58C61644E}"/>
                    </a:ext>
                  </a:extLst>
                </p:cNvPr>
                <p:cNvPicPr>
                  <a:picLocks noChangeAspect="1"/>
                </p:cNvPicPr>
                <p:nvPr/>
              </p:nvPicPr>
              <p:blipFill>
                <a:blip r:embed="rId14"/>
                <a:stretch>
                  <a:fillRect/>
                </a:stretch>
              </p:blipFill>
              <p:spPr>
                <a:xfrm>
                  <a:off x="3767388" y="4668972"/>
                  <a:ext cx="200245" cy="200245"/>
                </a:xfrm>
                <a:prstGeom prst="rect">
                  <a:avLst/>
                </a:prstGeom>
              </p:spPr>
            </p:pic>
            <p:pic>
              <p:nvPicPr>
                <p:cNvPr id="30" name="Picture 29">
                  <a:extLst>
                    <a:ext uri="{FF2B5EF4-FFF2-40B4-BE49-F238E27FC236}">
                      <a16:creationId xmlns:a16="http://schemas.microsoft.com/office/drawing/2014/main" id="{0E91B2E7-E711-1A4D-8944-CA24491FD9B0}"/>
                    </a:ext>
                  </a:extLst>
                </p:cNvPr>
                <p:cNvPicPr>
                  <a:picLocks noChangeAspect="1"/>
                </p:cNvPicPr>
                <p:nvPr/>
              </p:nvPicPr>
              <p:blipFill>
                <a:blip r:embed="rId15"/>
                <a:stretch>
                  <a:fillRect/>
                </a:stretch>
              </p:blipFill>
              <p:spPr>
                <a:xfrm>
                  <a:off x="2648292" y="5400398"/>
                  <a:ext cx="200245" cy="200245"/>
                </a:xfrm>
                <a:prstGeom prst="rect">
                  <a:avLst/>
                </a:prstGeom>
              </p:spPr>
            </p:pic>
            <p:pic>
              <p:nvPicPr>
                <p:cNvPr id="31" name="Picture 30">
                  <a:extLst>
                    <a:ext uri="{FF2B5EF4-FFF2-40B4-BE49-F238E27FC236}">
                      <a16:creationId xmlns:a16="http://schemas.microsoft.com/office/drawing/2014/main" id="{B705935C-1F94-2F4E-9808-8D82091B9C6E}"/>
                    </a:ext>
                  </a:extLst>
                </p:cNvPr>
                <p:cNvPicPr>
                  <a:picLocks noChangeAspect="1"/>
                </p:cNvPicPr>
                <p:nvPr/>
              </p:nvPicPr>
              <p:blipFill>
                <a:blip r:embed="rId16"/>
                <a:stretch>
                  <a:fillRect/>
                </a:stretch>
              </p:blipFill>
              <p:spPr>
                <a:xfrm>
                  <a:off x="3713912" y="5108583"/>
                  <a:ext cx="200245" cy="200245"/>
                </a:xfrm>
                <a:prstGeom prst="rect">
                  <a:avLst/>
                </a:prstGeom>
              </p:spPr>
            </p:pic>
            <p:pic>
              <p:nvPicPr>
                <p:cNvPr id="32" name="Picture 31">
                  <a:extLst>
                    <a:ext uri="{FF2B5EF4-FFF2-40B4-BE49-F238E27FC236}">
                      <a16:creationId xmlns:a16="http://schemas.microsoft.com/office/drawing/2014/main" id="{7718EF5F-0272-AD4A-ADE1-B7627CB8CA2C}"/>
                    </a:ext>
                  </a:extLst>
                </p:cNvPr>
                <p:cNvPicPr>
                  <a:picLocks noChangeAspect="1"/>
                </p:cNvPicPr>
                <p:nvPr/>
              </p:nvPicPr>
              <p:blipFill>
                <a:blip r:embed="rId17"/>
                <a:stretch>
                  <a:fillRect/>
                </a:stretch>
              </p:blipFill>
              <p:spPr>
                <a:xfrm>
                  <a:off x="2234604" y="4389134"/>
                  <a:ext cx="200245" cy="200245"/>
                </a:xfrm>
                <a:prstGeom prst="rect">
                  <a:avLst/>
                </a:prstGeom>
              </p:spPr>
            </p:pic>
            <p:pic>
              <p:nvPicPr>
                <p:cNvPr id="33" name="Picture 32">
                  <a:extLst>
                    <a:ext uri="{FF2B5EF4-FFF2-40B4-BE49-F238E27FC236}">
                      <a16:creationId xmlns:a16="http://schemas.microsoft.com/office/drawing/2014/main" id="{310A482E-1192-EE40-B43E-BDB56C125CAE}"/>
                    </a:ext>
                  </a:extLst>
                </p:cNvPr>
                <p:cNvPicPr>
                  <a:picLocks noChangeAspect="1"/>
                </p:cNvPicPr>
                <p:nvPr/>
              </p:nvPicPr>
              <p:blipFill>
                <a:blip r:embed="rId18"/>
                <a:stretch>
                  <a:fillRect/>
                </a:stretch>
              </p:blipFill>
              <p:spPr>
                <a:xfrm>
                  <a:off x="2628065" y="4895430"/>
                  <a:ext cx="200245" cy="200245"/>
                </a:xfrm>
                <a:prstGeom prst="rect">
                  <a:avLst/>
                </a:prstGeom>
              </p:spPr>
            </p:pic>
          </p:grpSp>
        </p:grpSp>
        <p:grpSp>
          <p:nvGrpSpPr>
            <p:cNvPr id="34" name="Group 33">
              <a:extLst>
                <a:ext uri="{FF2B5EF4-FFF2-40B4-BE49-F238E27FC236}">
                  <a16:creationId xmlns:a16="http://schemas.microsoft.com/office/drawing/2014/main" id="{3A0A4652-FCB5-DB49-98E2-74BBF51A7AE6}"/>
                </a:ext>
              </a:extLst>
            </p:cNvPr>
            <p:cNvGrpSpPr/>
            <p:nvPr/>
          </p:nvGrpSpPr>
          <p:grpSpPr>
            <a:xfrm>
              <a:off x="10429970" y="3506665"/>
              <a:ext cx="1472453" cy="1270704"/>
              <a:chOff x="5830476" y="4244685"/>
              <a:chExt cx="1911303" cy="1649424"/>
            </a:xfrm>
          </p:grpSpPr>
          <p:pic>
            <p:nvPicPr>
              <p:cNvPr id="35" name="Picture 34">
                <a:extLst>
                  <a:ext uri="{FF2B5EF4-FFF2-40B4-BE49-F238E27FC236}">
                    <a16:creationId xmlns:a16="http://schemas.microsoft.com/office/drawing/2014/main" id="{0F71F992-0FED-D543-B481-AAF50C4643BC}"/>
                  </a:ext>
                </a:extLst>
              </p:cNvPr>
              <p:cNvPicPr>
                <a:picLocks noChangeAspect="1"/>
              </p:cNvPicPr>
              <p:nvPr/>
            </p:nvPicPr>
            <p:blipFill>
              <a:blip r:embed="rId19"/>
              <a:stretch>
                <a:fillRect/>
              </a:stretch>
            </p:blipFill>
            <p:spPr>
              <a:xfrm>
                <a:off x="6121219" y="4244685"/>
                <a:ext cx="1329819" cy="1329819"/>
              </a:xfrm>
              <a:prstGeom prst="rect">
                <a:avLst/>
              </a:prstGeom>
            </p:spPr>
          </p:pic>
          <p:sp>
            <p:nvSpPr>
              <p:cNvPr id="36" name="TextBox 35">
                <a:extLst>
                  <a:ext uri="{FF2B5EF4-FFF2-40B4-BE49-F238E27FC236}">
                    <a16:creationId xmlns:a16="http://schemas.microsoft.com/office/drawing/2014/main" id="{5EBB75CD-C227-8F45-BE58-DC07FBF9EFD0}"/>
                  </a:ext>
                </a:extLst>
              </p:cNvPr>
              <p:cNvSpPr txBox="1"/>
              <p:nvPr/>
            </p:nvSpPr>
            <p:spPr>
              <a:xfrm>
                <a:off x="5830476" y="5574504"/>
                <a:ext cx="1911303" cy="319605"/>
              </a:xfrm>
              <a:prstGeom prst="rect">
                <a:avLst/>
              </a:prstGeom>
              <a:noFill/>
            </p:spPr>
            <p:txBody>
              <a:bodyPr wrap="square" rtlCol="0">
                <a:spAutoFit/>
              </a:bodyPr>
              <a:lstStyle/>
              <a:p>
                <a:pPr algn="ctr"/>
                <a:r>
                  <a:rPr lang="en-US" sz="1000" dirty="0">
                    <a:latin typeface="Calibri" panose="020F0502020204030204" pitchFamily="34" charset="0"/>
                    <a:cs typeface="Calibri" panose="020F0502020204030204" pitchFamily="34" charset="0"/>
                  </a:rPr>
                  <a:t>(simple Interpolation)</a:t>
                </a:r>
              </a:p>
            </p:txBody>
          </p:sp>
        </p:grpSp>
        <p:grpSp>
          <p:nvGrpSpPr>
            <p:cNvPr id="37" name="Group 36">
              <a:extLst>
                <a:ext uri="{FF2B5EF4-FFF2-40B4-BE49-F238E27FC236}">
                  <a16:creationId xmlns:a16="http://schemas.microsoft.com/office/drawing/2014/main" id="{14B2D263-1DEB-E740-B2B7-CC65CBE419FC}"/>
                </a:ext>
              </a:extLst>
            </p:cNvPr>
            <p:cNvGrpSpPr/>
            <p:nvPr/>
          </p:nvGrpSpPr>
          <p:grpSpPr>
            <a:xfrm>
              <a:off x="8502044" y="2894530"/>
              <a:ext cx="2010088" cy="2314441"/>
              <a:chOff x="7698491" y="3415167"/>
              <a:chExt cx="2218596" cy="2554519"/>
            </a:xfrm>
          </p:grpSpPr>
          <p:grpSp>
            <p:nvGrpSpPr>
              <p:cNvPr id="38" name="Group 37">
                <a:extLst>
                  <a:ext uri="{FF2B5EF4-FFF2-40B4-BE49-F238E27FC236}">
                    <a16:creationId xmlns:a16="http://schemas.microsoft.com/office/drawing/2014/main" id="{A2816D65-85F3-F644-A884-D52DB22129FD}"/>
                  </a:ext>
                </a:extLst>
              </p:cNvPr>
              <p:cNvGrpSpPr/>
              <p:nvPr/>
            </p:nvGrpSpPr>
            <p:grpSpPr>
              <a:xfrm>
                <a:off x="7698491" y="3415167"/>
                <a:ext cx="1974455" cy="2554519"/>
                <a:chOff x="7698491" y="3415167"/>
                <a:chExt cx="1974455" cy="2554519"/>
              </a:xfrm>
            </p:grpSpPr>
            <p:grpSp>
              <p:nvGrpSpPr>
                <p:cNvPr id="40" name="Group 39">
                  <a:extLst>
                    <a:ext uri="{FF2B5EF4-FFF2-40B4-BE49-F238E27FC236}">
                      <a16:creationId xmlns:a16="http://schemas.microsoft.com/office/drawing/2014/main" id="{3B1A391E-89FD-F448-9278-BB4361C45177}"/>
                    </a:ext>
                  </a:extLst>
                </p:cNvPr>
                <p:cNvGrpSpPr/>
                <p:nvPr/>
              </p:nvGrpSpPr>
              <p:grpSpPr>
                <a:xfrm>
                  <a:off x="7698491" y="3415167"/>
                  <a:ext cx="1974455" cy="2554519"/>
                  <a:chOff x="7698491" y="3415167"/>
                  <a:chExt cx="1974455" cy="2554519"/>
                </a:xfrm>
              </p:grpSpPr>
              <p:grpSp>
                <p:nvGrpSpPr>
                  <p:cNvPr id="42" name="Group 41">
                    <a:extLst>
                      <a:ext uri="{FF2B5EF4-FFF2-40B4-BE49-F238E27FC236}">
                        <a16:creationId xmlns:a16="http://schemas.microsoft.com/office/drawing/2014/main" id="{06B5704F-FE69-EB4F-9AA6-4ADE63718978}"/>
                      </a:ext>
                    </a:extLst>
                  </p:cNvPr>
                  <p:cNvGrpSpPr/>
                  <p:nvPr/>
                </p:nvGrpSpPr>
                <p:grpSpPr>
                  <a:xfrm>
                    <a:off x="7750569" y="3415167"/>
                    <a:ext cx="1917500" cy="1448489"/>
                    <a:chOff x="3861235" y="3397204"/>
                    <a:chExt cx="1917500" cy="1448489"/>
                  </a:xfrm>
                </p:grpSpPr>
                <p:pic>
                  <p:nvPicPr>
                    <p:cNvPr id="47" name="Picture 46">
                      <a:extLst>
                        <a:ext uri="{FF2B5EF4-FFF2-40B4-BE49-F238E27FC236}">
                          <a16:creationId xmlns:a16="http://schemas.microsoft.com/office/drawing/2014/main" id="{338D6E6D-980B-A349-AADE-6F6FCF88D172}"/>
                        </a:ext>
                      </a:extLst>
                    </p:cNvPr>
                    <p:cNvPicPr>
                      <a:picLocks noChangeAspect="1"/>
                    </p:cNvPicPr>
                    <p:nvPr/>
                  </p:nvPicPr>
                  <p:blipFill>
                    <a:blip r:embed="rId14"/>
                    <a:stretch>
                      <a:fillRect/>
                    </a:stretch>
                  </p:blipFill>
                  <p:spPr>
                    <a:xfrm>
                      <a:off x="5163279" y="3397204"/>
                      <a:ext cx="615456" cy="615456"/>
                    </a:xfrm>
                    <a:prstGeom prst="rect">
                      <a:avLst/>
                    </a:prstGeom>
                  </p:spPr>
                </p:pic>
                <p:cxnSp>
                  <p:nvCxnSpPr>
                    <p:cNvPr id="48" name="Straight Connector 47">
                      <a:extLst>
                        <a:ext uri="{FF2B5EF4-FFF2-40B4-BE49-F238E27FC236}">
                          <a16:creationId xmlns:a16="http://schemas.microsoft.com/office/drawing/2014/main" id="{CD774D69-8A23-2741-A42D-6A22D2115CA7}"/>
                        </a:ext>
                      </a:extLst>
                    </p:cNvPr>
                    <p:cNvCxnSpPr>
                      <a:cxnSpLocks/>
                    </p:cNvCxnSpPr>
                    <p:nvPr/>
                  </p:nvCxnSpPr>
                  <p:spPr>
                    <a:xfrm flipV="1">
                      <a:off x="3878948" y="3413161"/>
                      <a:ext cx="1282017" cy="1262029"/>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9ED412-15FC-3441-97CE-2AF450EDF86B}"/>
                        </a:ext>
                      </a:extLst>
                    </p:cNvPr>
                    <p:cNvCxnSpPr>
                      <a:cxnSpLocks/>
                    </p:cNvCxnSpPr>
                    <p:nvPr/>
                  </p:nvCxnSpPr>
                  <p:spPr>
                    <a:xfrm flipV="1">
                      <a:off x="3861235" y="3990474"/>
                      <a:ext cx="1912620" cy="855219"/>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5EBE5668-F1D7-7C4E-8841-D508A7033822}"/>
                      </a:ext>
                    </a:extLst>
                  </p:cNvPr>
                  <p:cNvGrpSpPr/>
                  <p:nvPr/>
                </p:nvGrpSpPr>
                <p:grpSpPr>
                  <a:xfrm>
                    <a:off x="7698491" y="5091597"/>
                    <a:ext cx="1974455" cy="878089"/>
                    <a:chOff x="3809157" y="5073634"/>
                    <a:chExt cx="1974455" cy="878089"/>
                  </a:xfrm>
                </p:grpSpPr>
                <p:pic>
                  <p:nvPicPr>
                    <p:cNvPr id="44" name="Picture 43">
                      <a:extLst>
                        <a:ext uri="{FF2B5EF4-FFF2-40B4-BE49-F238E27FC236}">
                          <a16:creationId xmlns:a16="http://schemas.microsoft.com/office/drawing/2014/main" id="{555CA22A-6BC2-6748-B5B1-963225B5702E}"/>
                        </a:ext>
                      </a:extLst>
                    </p:cNvPr>
                    <p:cNvPicPr>
                      <a:picLocks noChangeAspect="1"/>
                    </p:cNvPicPr>
                    <p:nvPr/>
                  </p:nvPicPr>
                  <p:blipFill>
                    <a:blip r:embed="rId16"/>
                    <a:stretch>
                      <a:fillRect/>
                    </a:stretch>
                  </p:blipFill>
                  <p:spPr>
                    <a:xfrm>
                      <a:off x="5168156" y="5336267"/>
                      <a:ext cx="615456" cy="615456"/>
                    </a:xfrm>
                    <a:prstGeom prst="rect">
                      <a:avLst/>
                    </a:prstGeom>
                  </p:spPr>
                </p:pic>
                <p:cxnSp>
                  <p:nvCxnSpPr>
                    <p:cNvPr id="45" name="Straight Connector 44">
                      <a:extLst>
                        <a:ext uri="{FF2B5EF4-FFF2-40B4-BE49-F238E27FC236}">
                          <a16:creationId xmlns:a16="http://schemas.microsoft.com/office/drawing/2014/main" id="{499E1515-62C3-624A-B1F1-1D91E84487E8}"/>
                        </a:ext>
                      </a:extLst>
                    </p:cNvPr>
                    <p:cNvCxnSpPr>
                      <a:cxnSpLocks/>
                    </p:cNvCxnSpPr>
                    <p:nvPr/>
                  </p:nvCxnSpPr>
                  <p:spPr>
                    <a:xfrm>
                      <a:off x="3809157" y="5073634"/>
                      <a:ext cx="1957041" cy="25727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E87ACF8-E247-564D-8782-FF6B1D5299A4}"/>
                        </a:ext>
                      </a:extLst>
                    </p:cNvPr>
                    <p:cNvCxnSpPr>
                      <a:cxnSpLocks/>
                    </p:cNvCxnSpPr>
                    <p:nvPr/>
                  </p:nvCxnSpPr>
                  <p:spPr>
                    <a:xfrm>
                      <a:off x="3814034" y="5304958"/>
                      <a:ext cx="1346931" cy="64676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pSp>
            </p:grpSp>
            <p:pic>
              <p:nvPicPr>
                <p:cNvPr id="41" name="Picture 40">
                  <a:extLst>
                    <a:ext uri="{FF2B5EF4-FFF2-40B4-BE49-F238E27FC236}">
                      <a16:creationId xmlns:a16="http://schemas.microsoft.com/office/drawing/2014/main" id="{5AA3B1D1-33B3-2542-B2EC-28617977A898}"/>
                    </a:ext>
                  </a:extLst>
                </p:cNvPr>
                <p:cNvPicPr>
                  <a:picLocks noChangeAspect="1"/>
                </p:cNvPicPr>
                <p:nvPr/>
              </p:nvPicPr>
              <p:blipFill>
                <a:blip r:embed="rId20"/>
                <a:stretch>
                  <a:fillRect/>
                </a:stretch>
              </p:blipFill>
              <p:spPr>
                <a:xfrm>
                  <a:off x="9256483" y="4372416"/>
                  <a:ext cx="174284" cy="336118"/>
                </a:xfrm>
                <a:prstGeom prst="rect">
                  <a:avLst/>
                </a:prstGeom>
              </p:spPr>
            </p:pic>
          </p:grpSp>
          <p:sp>
            <p:nvSpPr>
              <p:cNvPr id="39" name="TextBox 38">
                <a:extLst>
                  <a:ext uri="{FF2B5EF4-FFF2-40B4-BE49-F238E27FC236}">
                    <a16:creationId xmlns:a16="http://schemas.microsoft.com/office/drawing/2014/main" id="{42B321CE-6A09-844A-A124-A1FE5A2FD59D}"/>
                  </a:ext>
                </a:extLst>
              </p:cNvPr>
              <p:cNvSpPr txBox="1"/>
              <p:nvPr/>
            </p:nvSpPr>
            <p:spPr>
              <a:xfrm>
                <a:off x="8803592" y="4739888"/>
                <a:ext cx="1113495" cy="305732"/>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Interpolation</a:t>
                </a:r>
              </a:p>
            </p:txBody>
          </p:sp>
        </p:grpSp>
      </p:grpSp>
      <p:sp>
        <p:nvSpPr>
          <p:cNvPr id="4" name="Title 3">
            <a:extLst>
              <a:ext uri="{FF2B5EF4-FFF2-40B4-BE49-F238E27FC236}">
                <a16:creationId xmlns:a16="http://schemas.microsoft.com/office/drawing/2014/main" id="{2BDC8B95-CFCA-C248-A8B9-F537544340A3}"/>
              </a:ext>
            </a:extLst>
          </p:cNvPr>
          <p:cNvSpPr>
            <a:spLocks noGrp="1"/>
          </p:cNvSpPr>
          <p:nvPr>
            <p:ph type="title"/>
          </p:nvPr>
        </p:nvSpPr>
        <p:spPr/>
        <p:txBody>
          <a:bodyPr/>
          <a:lstStyle/>
          <a:p>
            <a:r>
              <a:rPr lang="en-US" dirty="0"/>
              <a:t>A Better Loss Function: Sticking to the Manifold</a:t>
            </a:r>
          </a:p>
        </p:txBody>
      </p:sp>
      <p:sp>
        <p:nvSpPr>
          <p:cNvPr id="5" name="Content Placeholder 4">
            <a:extLst>
              <a:ext uri="{FF2B5EF4-FFF2-40B4-BE49-F238E27FC236}">
                <a16:creationId xmlns:a16="http://schemas.microsoft.com/office/drawing/2014/main" id="{EB4969DA-CA96-D14B-8818-C05F832F943D}"/>
              </a:ext>
            </a:extLst>
          </p:cNvPr>
          <p:cNvSpPr>
            <a:spLocks noGrp="1"/>
          </p:cNvSpPr>
          <p:nvPr>
            <p:ph idx="1"/>
          </p:nvPr>
        </p:nvSpPr>
        <p:spPr>
          <a:xfrm>
            <a:off x="377242" y="1367757"/>
            <a:ext cx="5197532" cy="4903335"/>
          </a:xfrm>
        </p:spPr>
        <p:txBody>
          <a:bodyPr/>
          <a:lstStyle/>
          <a:p>
            <a:r>
              <a:rPr lang="en-US" dirty="0"/>
              <a:t>How do we design a loss function that penalizes images that aren’t on the image manifold?</a:t>
            </a:r>
          </a:p>
          <a:p>
            <a:endParaRPr lang="en-US" dirty="0"/>
          </a:p>
          <a:p>
            <a:r>
              <a:rPr lang="en-US" dirty="0"/>
              <a:t>Key insight: we will </a:t>
            </a:r>
            <a:r>
              <a:rPr lang="en-US" i="1" dirty="0"/>
              <a:t>learn</a:t>
            </a:r>
            <a:r>
              <a:rPr lang="en-US" dirty="0"/>
              <a:t> our loss function by training a network to discriminate between images that are on the manifold and images that aren’t</a:t>
            </a:r>
          </a:p>
          <a:p>
            <a:endParaRPr lang="en-US" dirty="0"/>
          </a:p>
          <a:p>
            <a:endParaRPr lang="en-US" dirty="0"/>
          </a:p>
        </p:txBody>
      </p:sp>
    </p:spTree>
    <p:extLst>
      <p:ext uri="{BB962C8B-B14F-4D97-AF65-F5344CB8AC3E}">
        <p14:creationId xmlns:p14="http://schemas.microsoft.com/office/powerpoint/2010/main" val="381774982"/>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DE90E-245F-084F-8D22-6A14D138F573}"/>
              </a:ext>
            </a:extLst>
          </p:cNvPr>
          <p:cNvSpPr>
            <a:spLocks noGrp="1"/>
          </p:cNvSpPr>
          <p:nvPr>
            <p:ph type="title"/>
          </p:nvPr>
        </p:nvSpPr>
        <p:spPr/>
        <p:txBody>
          <a:bodyPr/>
          <a:lstStyle/>
          <a:p>
            <a:r>
              <a:rPr lang="en-US" dirty="0"/>
              <a:t>Part 3: Generative Adversarial Networks (GANs)</a:t>
            </a:r>
          </a:p>
        </p:txBody>
      </p:sp>
      <p:sp>
        <p:nvSpPr>
          <p:cNvPr id="3" name="Text Placeholder 2">
            <a:extLst>
              <a:ext uri="{FF2B5EF4-FFF2-40B4-BE49-F238E27FC236}">
                <a16:creationId xmlns:a16="http://schemas.microsoft.com/office/drawing/2014/main" id="{B43C0FC9-A242-DD4E-9E58-593368B9A71F}"/>
              </a:ext>
            </a:extLst>
          </p:cNvPr>
          <p:cNvSpPr>
            <a:spLocks noGrp="1"/>
          </p:cNvSpPr>
          <p:nvPr>
            <p:ph type="body" idx="1"/>
          </p:nvPr>
        </p:nvSpPr>
        <p:spPr/>
        <p:txBody>
          <a:bodyPr/>
          <a:lstStyle/>
          <a:p>
            <a:r>
              <a:rPr lang="en-US" dirty="0"/>
              <a:t>Abe Davis, with slides from </a:t>
            </a:r>
            <a:r>
              <a:rPr lang="en-US" dirty="0" err="1"/>
              <a:t>Jin</a:t>
            </a:r>
            <a:r>
              <a:rPr lang="en-US" dirty="0"/>
              <a:t> Sun and Phillip Isola</a:t>
            </a:r>
          </a:p>
        </p:txBody>
      </p:sp>
    </p:spTree>
    <p:extLst>
      <p:ext uri="{BB962C8B-B14F-4D97-AF65-F5344CB8AC3E}">
        <p14:creationId xmlns:p14="http://schemas.microsoft.com/office/powerpoint/2010/main" val="2887549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04386A-9FCA-1243-B9EA-13F58E630306}"/>
              </a:ext>
            </a:extLst>
          </p:cNvPr>
          <p:cNvSpPr>
            <a:spLocks noGrp="1"/>
          </p:cNvSpPr>
          <p:nvPr>
            <p:ph idx="1"/>
          </p:nvPr>
        </p:nvSpPr>
        <p:spPr>
          <a:xfrm>
            <a:off x="377242" y="1367757"/>
            <a:ext cx="11238110" cy="4903335"/>
          </a:xfrm>
        </p:spPr>
        <p:txBody>
          <a:bodyPr/>
          <a:lstStyle/>
          <a:p>
            <a:r>
              <a:rPr lang="en-US" dirty="0"/>
              <a:t>Basic idea: Learn a mapping from some latent space to images on a particular manifold</a:t>
            </a:r>
          </a:p>
          <a:p>
            <a:endParaRPr lang="en-US" dirty="0"/>
          </a:p>
          <a:p>
            <a:endParaRPr lang="en-US" dirty="0"/>
          </a:p>
          <a:p>
            <a:endParaRPr lang="en-US" dirty="0"/>
          </a:p>
          <a:p>
            <a:r>
              <a:rPr lang="en-US" dirty="0"/>
              <a:t>Example of a </a:t>
            </a:r>
            <a:r>
              <a:rPr lang="en-US" b="1" i="1" dirty="0"/>
              <a:t>Generative Model:</a:t>
            </a:r>
          </a:p>
          <a:p>
            <a:pPr lvl="1"/>
            <a:r>
              <a:rPr lang="en-US" dirty="0"/>
              <a:t>We can think of classification as a way to compute some P(x) that tells us the probability that image x is a member of a class.</a:t>
            </a:r>
          </a:p>
          <a:p>
            <a:pPr lvl="1"/>
            <a:r>
              <a:rPr lang="en-US" dirty="0"/>
              <a:t>Rather than simply evaluating this distribution, a generative model tries to learn a way to sample from it</a:t>
            </a:r>
          </a:p>
          <a:p>
            <a:endParaRPr lang="en-US" dirty="0"/>
          </a:p>
        </p:txBody>
      </p:sp>
      <p:sp>
        <p:nvSpPr>
          <p:cNvPr id="3" name="Title 2">
            <a:extLst>
              <a:ext uri="{FF2B5EF4-FFF2-40B4-BE49-F238E27FC236}">
                <a16:creationId xmlns:a16="http://schemas.microsoft.com/office/drawing/2014/main" id="{FA99686B-ACAA-FA44-89FC-F0C2B3365A4D}"/>
              </a:ext>
            </a:extLst>
          </p:cNvPr>
          <p:cNvSpPr>
            <a:spLocks noGrp="1"/>
          </p:cNvSpPr>
          <p:nvPr>
            <p:ph type="title"/>
          </p:nvPr>
        </p:nvSpPr>
        <p:spPr/>
        <p:txBody>
          <a:bodyPr/>
          <a:lstStyle/>
          <a:p>
            <a:r>
              <a:rPr lang="en-US" dirty="0"/>
              <a:t>Generative Adversarial Networks (GANs)</a:t>
            </a:r>
          </a:p>
        </p:txBody>
      </p:sp>
      <p:pic>
        <p:nvPicPr>
          <p:cNvPr id="22" name="Graphic 21">
            <a:extLst>
              <a:ext uri="{FF2B5EF4-FFF2-40B4-BE49-F238E27FC236}">
                <a16:creationId xmlns:a16="http://schemas.microsoft.com/office/drawing/2014/main" id="{8F7BFF25-9D59-DC45-8D2D-9FE6C775D2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30357" y="2166612"/>
            <a:ext cx="4092424" cy="1470331"/>
          </a:xfrm>
          <a:prstGeom prst="rect">
            <a:avLst/>
          </a:prstGeom>
        </p:spPr>
      </p:pic>
    </p:spTree>
    <p:extLst>
      <p:ext uri="{BB962C8B-B14F-4D97-AF65-F5344CB8AC3E}">
        <p14:creationId xmlns:p14="http://schemas.microsoft.com/office/powerpoint/2010/main" val="1271035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9686B-ACAA-FA44-89FC-F0C2B3365A4D}"/>
              </a:ext>
            </a:extLst>
          </p:cNvPr>
          <p:cNvSpPr>
            <a:spLocks noGrp="1"/>
          </p:cNvSpPr>
          <p:nvPr>
            <p:ph type="title"/>
          </p:nvPr>
        </p:nvSpPr>
        <p:spPr/>
        <p:txBody>
          <a:bodyPr/>
          <a:lstStyle/>
          <a:p>
            <a:r>
              <a:rPr lang="en-US" dirty="0"/>
              <a:t>Generative </a:t>
            </a:r>
            <a:r>
              <a:rPr lang="en-US" u="sng" dirty="0"/>
              <a:t>Adversarial</a:t>
            </a:r>
            <a:r>
              <a:rPr lang="en-US" dirty="0"/>
              <a:t> Networks (GANs)</a:t>
            </a:r>
          </a:p>
        </p:txBody>
      </p:sp>
      <p:pic>
        <p:nvPicPr>
          <p:cNvPr id="6" name="Picture 5" descr="A close up of a map&#10;&#10;Description automatically generated">
            <a:extLst>
              <a:ext uri="{FF2B5EF4-FFF2-40B4-BE49-F238E27FC236}">
                <a16:creationId xmlns:a16="http://schemas.microsoft.com/office/drawing/2014/main" id="{2717C27C-768F-5F41-8670-10519527CC1E}"/>
              </a:ext>
            </a:extLst>
          </p:cNvPr>
          <p:cNvPicPr>
            <a:picLocks noChangeAspect="1"/>
          </p:cNvPicPr>
          <p:nvPr/>
        </p:nvPicPr>
        <p:blipFill>
          <a:blip r:embed="rId2"/>
          <a:stretch>
            <a:fillRect/>
          </a:stretch>
        </p:blipFill>
        <p:spPr>
          <a:xfrm>
            <a:off x="4567073" y="3161149"/>
            <a:ext cx="3992880" cy="2963288"/>
          </a:xfrm>
          <a:prstGeom prst="rect">
            <a:avLst/>
          </a:prstGeom>
        </p:spPr>
      </p:pic>
      <p:grpSp>
        <p:nvGrpSpPr>
          <p:cNvPr id="7" name="Group 6">
            <a:extLst>
              <a:ext uri="{FF2B5EF4-FFF2-40B4-BE49-F238E27FC236}">
                <a16:creationId xmlns:a16="http://schemas.microsoft.com/office/drawing/2014/main" id="{D734B46F-0D02-BC46-A301-4C61B8DE0866}"/>
              </a:ext>
            </a:extLst>
          </p:cNvPr>
          <p:cNvGrpSpPr/>
          <p:nvPr/>
        </p:nvGrpSpPr>
        <p:grpSpPr>
          <a:xfrm>
            <a:off x="4664425" y="2928425"/>
            <a:ext cx="1853123" cy="3566984"/>
            <a:chOff x="6573795" y="2042984"/>
            <a:chExt cx="1853123" cy="3566984"/>
          </a:xfrm>
        </p:grpSpPr>
        <p:sp>
          <p:nvSpPr>
            <p:cNvPr id="4" name="Rectangle 3">
              <a:extLst>
                <a:ext uri="{FF2B5EF4-FFF2-40B4-BE49-F238E27FC236}">
                  <a16:creationId xmlns:a16="http://schemas.microsoft.com/office/drawing/2014/main" id="{5DE5B041-B5BC-6346-9636-2BF9FE18D721}"/>
                </a:ext>
              </a:extLst>
            </p:cNvPr>
            <p:cNvSpPr/>
            <p:nvPr/>
          </p:nvSpPr>
          <p:spPr>
            <a:xfrm>
              <a:off x="6573795" y="2042984"/>
              <a:ext cx="1705232" cy="3566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D939DA-A4A8-A840-98E0-C1E9ED908EF3}"/>
                </a:ext>
              </a:extLst>
            </p:cNvPr>
            <p:cNvSpPr/>
            <p:nvPr/>
          </p:nvSpPr>
          <p:spPr>
            <a:xfrm>
              <a:off x="6767651" y="3201875"/>
              <a:ext cx="1659267" cy="989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ounded Rectangle 8">
            <a:extLst>
              <a:ext uri="{FF2B5EF4-FFF2-40B4-BE49-F238E27FC236}">
                <a16:creationId xmlns:a16="http://schemas.microsoft.com/office/drawing/2014/main" id="{F204977A-7199-C540-84F3-0640A9360751}"/>
              </a:ext>
            </a:extLst>
          </p:cNvPr>
          <p:cNvSpPr/>
          <p:nvPr/>
        </p:nvSpPr>
        <p:spPr>
          <a:xfrm>
            <a:off x="6802412" y="1524714"/>
            <a:ext cx="1636295" cy="11894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Training Data</a:t>
            </a:r>
          </a:p>
        </p:txBody>
      </p:sp>
      <p:sp>
        <p:nvSpPr>
          <p:cNvPr id="10" name="Up Arrow 9">
            <a:extLst>
              <a:ext uri="{FF2B5EF4-FFF2-40B4-BE49-F238E27FC236}">
                <a16:creationId xmlns:a16="http://schemas.microsoft.com/office/drawing/2014/main" id="{D1F09FDD-BD6C-A744-922B-9678D7E0BCDE}"/>
              </a:ext>
            </a:extLst>
          </p:cNvPr>
          <p:cNvSpPr/>
          <p:nvPr/>
        </p:nvSpPr>
        <p:spPr>
          <a:xfrm rot="7472711">
            <a:off x="9085796" y="2431435"/>
            <a:ext cx="666893" cy="13013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a:extLst>
              <a:ext uri="{FF2B5EF4-FFF2-40B4-BE49-F238E27FC236}">
                <a16:creationId xmlns:a16="http://schemas.microsoft.com/office/drawing/2014/main" id="{654F68B8-7883-384F-92CB-18B0F2D48D22}"/>
              </a:ext>
            </a:extLst>
          </p:cNvPr>
          <p:cNvSpPr/>
          <p:nvPr/>
        </p:nvSpPr>
        <p:spPr>
          <a:xfrm rot="2758359">
            <a:off x="9075799" y="3641931"/>
            <a:ext cx="666893" cy="158863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F864CDE-4A83-8B4C-8B5A-784FB8EFB9F1}"/>
              </a:ext>
            </a:extLst>
          </p:cNvPr>
          <p:cNvSpPr/>
          <p:nvPr/>
        </p:nvSpPr>
        <p:spPr>
          <a:xfrm>
            <a:off x="10212111" y="3021611"/>
            <a:ext cx="1676821" cy="148539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Discriminator Network</a:t>
            </a:r>
          </a:p>
        </p:txBody>
      </p:sp>
      <p:sp>
        <p:nvSpPr>
          <p:cNvPr id="2" name="Content Placeholder 1">
            <a:extLst>
              <a:ext uri="{FF2B5EF4-FFF2-40B4-BE49-F238E27FC236}">
                <a16:creationId xmlns:a16="http://schemas.microsoft.com/office/drawing/2014/main" id="{1104386A-9FCA-1243-B9EA-13F58E630306}"/>
              </a:ext>
            </a:extLst>
          </p:cNvPr>
          <p:cNvSpPr>
            <a:spLocks noGrp="1"/>
          </p:cNvSpPr>
          <p:nvPr>
            <p:ph idx="1"/>
          </p:nvPr>
        </p:nvSpPr>
        <p:spPr>
          <a:xfrm>
            <a:off x="377242" y="1367757"/>
            <a:ext cx="5479861" cy="4903335"/>
          </a:xfrm>
        </p:spPr>
        <p:txBody>
          <a:bodyPr>
            <a:normAutofit fontScale="92500" lnSpcReduction="10000"/>
          </a:bodyPr>
          <a:lstStyle/>
          <a:p>
            <a:r>
              <a:rPr lang="en-US" dirty="0"/>
              <a:t>Generator network has similar structure to the decoder of our autoencoder</a:t>
            </a:r>
          </a:p>
          <a:p>
            <a:pPr lvl="1"/>
            <a:r>
              <a:rPr lang="en-US" dirty="0"/>
              <a:t>Maps from some latent space to images</a:t>
            </a:r>
          </a:p>
          <a:p>
            <a:pPr lvl="1"/>
            <a:endParaRPr lang="en-US" dirty="0"/>
          </a:p>
          <a:p>
            <a:r>
              <a:rPr lang="en-US" dirty="0"/>
              <a:t>We train it in an adversarial manner against a discriminator network</a:t>
            </a:r>
          </a:p>
          <a:p>
            <a:pPr lvl="1"/>
            <a:r>
              <a:rPr lang="en-US" dirty="0"/>
              <a:t>Generator tries to create output that is indistinguishable from training data</a:t>
            </a:r>
          </a:p>
          <a:p>
            <a:pPr lvl="1"/>
            <a:r>
              <a:rPr lang="en-US" dirty="0"/>
              <a:t>Discriminator tries to distinguish between generator output and training data</a:t>
            </a:r>
          </a:p>
          <a:p>
            <a:endParaRPr lang="en-US" dirty="0"/>
          </a:p>
          <a:p>
            <a:endParaRPr lang="en-US" dirty="0"/>
          </a:p>
          <a:p>
            <a:endParaRPr lang="en-US" dirty="0"/>
          </a:p>
        </p:txBody>
      </p:sp>
    </p:spTree>
    <p:extLst>
      <p:ext uri="{BB962C8B-B14F-4D97-AF65-F5344CB8AC3E}">
        <p14:creationId xmlns:p14="http://schemas.microsoft.com/office/powerpoint/2010/main" val="35868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04AA4-D1AC-4A40-9480-64679AF86744}"/>
              </a:ext>
            </a:extLst>
          </p:cNvPr>
          <p:cNvSpPr>
            <a:spLocks noGrp="1"/>
          </p:cNvSpPr>
          <p:nvPr>
            <p:ph type="title"/>
          </p:nvPr>
        </p:nvSpPr>
        <p:spPr/>
        <p:txBody>
          <a:bodyPr>
            <a:normAutofit/>
          </a:bodyPr>
          <a:lstStyle/>
          <a:p>
            <a:r>
              <a:rPr lang="en-US" dirty="0"/>
              <a:t>Example: Randomly Sampling the Space of Face Images</a:t>
            </a:r>
          </a:p>
        </p:txBody>
      </p:sp>
      <p:sp>
        <p:nvSpPr>
          <p:cNvPr id="9" name="TextBox 8">
            <a:extLst>
              <a:ext uri="{FF2B5EF4-FFF2-40B4-BE49-F238E27FC236}">
                <a16:creationId xmlns:a16="http://schemas.microsoft.com/office/drawing/2014/main" id="{4285887A-7041-0B4D-A9A5-DA264D37D4D2}"/>
              </a:ext>
            </a:extLst>
          </p:cNvPr>
          <p:cNvSpPr txBox="1"/>
          <p:nvPr/>
        </p:nvSpPr>
        <p:spPr>
          <a:xfrm>
            <a:off x="4770245" y="5776725"/>
            <a:ext cx="1938864" cy="369332"/>
          </a:xfrm>
          <a:prstGeom prst="rect">
            <a:avLst/>
          </a:prstGeom>
          <a:noFill/>
        </p:spPr>
        <p:txBody>
          <a:bodyPr wrap="none" rtlCol="0" anchor="t">
            <a:spAutoFit/>
          </a:bodyPr>
          <a:lstStyle/>
          <a:p>
            <a:r>
              <a:rPr lang="en-US" dirty="0">
                <a:hlinkClick r:id="rId3"/>
              </a:rPr>
              <a:t>Which face is real</a:t>
            </a:r>
            <a:r>
              <a:rPr lang="en-US" dirty="0"/>
              <a:t>?</a:t>
            </a:r>
          </a:p>
        </p:txBody>
      </p:sp>
      <p:pic>
        <p:nvPicPr>
          <p:cNvPr id="10" name="Picture 10" descr="A close up of two people posing for the camera&#10;&#10;Description generated with high confidence">
            <a:extLst>
              <a:ext uri="{FF2B5EF4-FFF2-40B4-BE49-F238E27FC236}">
                <a16:creationId xmlns:a16="http://schemas.microsoft.com/office/drawing/2014/main" id="{CF1EF885-C2F5-CC4C-A4A6-C090DDA3719D}"/>
              </a:ext>
            </a:extLst>
          </p:cNvPr>
          <p:cNvPicPr>
            <a:picLocks noChangeAspect="1"/>
          </p:cNvPicPr>
          <p:nvPr/>
        </p:nvPicPr>
        <p:blipFill>
          <a:blip r:embed="rId4"/>
          <a:stretch>
            <a:fillRect/>
          </a:stretch>
        </p:blipFill>
        <p:spPr>
          <a:xfrm>
            <a:off x="2240157" y="1884551"/>
            <a:ext cx="7005443" cy="3462840"/>
          </a:xfrm>
          <a:prstGeom prst="rect">
            <a:avLst/>
          </a:prstGeom>
        </p:spPr>
      </p:pic>
      <p:sp>
        <p:nvSpPr>
          <p:cNvPr id="11" name="Rectangle 10">
            <a:extLst>
              <a:ext uri="{FF2B5EF4-FFF2-40B4-BE49-F238E27FC236}">
                <a16:creationId xmlns:a16="http://schemas.microsoft.com/office/drawing/2014/main" id="{825BDED6-5133-E844-A909-510BEBCF9A26}"/>
              </a:ext>
            </a:extLst>
          </p:cNvPr>
          <p:cNvSpPr/>
          <p:nvPr/>
        </p:nvSpPr>
        <p:spPr>
          <a:xfrm>
            <a:off x="5737921" y="1879478"/>
            <a:ext cx="3506440" cy="346307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37B77AD-CEAD-C44A-8347-AFAF7A819A15}"/>
              </a:ext>
            </a:extLst>
          </p:cNvPr>
          <p:cNvSpPr/>
          <p:nvPr/>
        </p:nvSpPr>
        <p:spPr>
          <a:xfrm>
            <a:off x="370114" y="923022"/>
            <a:ext cx="4762907" cy="369332"/>
          </a:xfrm>
          <a:prstGeom prst="rect">
            <a:avLst/>
          </a:prstGeom>
        </p:spPr>
        <p:txBody>
          <a:bodyPr wrap="none">
            <a:spAutoFit/>
          </a:bodyPr>
          <a:lstStyle/>
          <a:p>
            <a:r>
              <a:rPr lang="en-US" dirty="0"/>
              <a:t>(Using Generative Adversarial Networks (GANs)</a:t>
            </a:r>
          </a:p>
        </p:txBody>
      </p:sp>
    </p:spTree>
    <p:extLst>
      <p:ext uri="{BB962C8B-B14F-4D97-AF65-F5344CB8AC3E}">
        <p14:creationId xmlns:p14="http://schemas.microsoft.com/office/powerpoint/2010/main" val="17220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D59FC77-C77A-D64E-9C22-2D2DFAB66FC0}"/>
              </a:ext>
            </a:extLst>
          </p:cNvPr>
          <p:cNvGrpSpPr/>
          <p:nvPr/>
        </p:nvGrpSpPr>
        <p:grpSpPr>
          <a:xfrm>
            <a:off x="1723664" y="2872709"/>
            <a:ext cx="8557158" cy="3729022"/>
            <a:chOff x="2045970" y="1333500"/>
            <a:chExt cx="9364980" cy="4081053"/>
          </a:xfrm>
        </p:grpSpPr>
        <p:pic>
          <p:nvPicPr>
            <p:cNvPr id="6" name="Picture 5">
              <a:extLst>
                <a:ext uri="{FF2B5EF4-FFF2-40B4-BE49-F238E27FC236}">
                  <a16:creationId xmlns:a16="http://schemas.microsoft.com/office/drawing/2014/main" id="{7F0472AC-1B11-DE41-A34A-5965690D9C5A}"/>
                </a:ext>
              </a:extLst>
            </p:cNvPr>
            <p:cNvPicPr>
              <a:picLocks noChangeAspect="1"/>
            </p:cNvPicPr>
            <p:nvPr/>
          </p:nvPicPr>
          <p:blipFill rotWithShape="1">
            <a:blip r:embed="rId2"/>
            <a:srcRect t="17038" b="18494"/>
            <a:stretch/>
          </p:blipFill>
          <p:spPr>
            <a:xfrm>
              <a:off x="2045970" y="1333500"/>
              <a:ext cx="9364980" cy="3825240"/>
            </a:xfrm>
            <a:prstGeom prst="rect">
              <a:avLst/>
            </a:prstGeom>
          </p:spPr>
        </p:pic>
        <p:sp>
          <p:nvSpPr>
            <p:cNvPr id="7" name="TextBox 6">
              <a:extLst>
                <a:ext uri="{FF2B5EF4-FFF2-40B4-BE49-F238E27FC236}">
                  <a16:creationId xmlns:a16="http://schemas.microsoft.com/office/drawing/2014/main" id="{FAA7B95C-D006-2140-8835-A20A30C41A60}"/>
                </a:ext>
              </a:extLst>
            </p:cNvPr>
            <p:cNvSpPr txBox="1"/>
            <p:nvPr/>
          </p:nvSpPr>
          <p:spPr>
            <a:xfrm>
              <a:off x="5322570" y="5045221"/>
              <a:ext cx="2811780" cy="369332"/>
            </a:xfrm>
            <a:prstGeom prst="rect">
              <a:avLst/>
            </a:prstGeom>
            <a:noFill/>
          </p:spPr>
          <p:txBody>
            <a:bodyPr wrap="square" rtlCol="0">
              <a:spAutoFit/>
            </a:bodyPr>
            <a:lstStyle/>
            <a:p>
              <a:pPr algn="ctr"/>
              <a:r>
                <a:rPr lang="en-US" dirty="0"/>
                <a:t>[</a:t>
              </a:r>
              <a:r>
                <a:rPr lang="en-US" dirty="0" err="1"/>
                <a:t>Ledig</a:t>
              </a:r>
              <a:r>
                <a:rPr lang="en-US" dirty="0"/>
                <a:t> et al 2016]</a:t>
              </a:r>
            </a:p>
          </p:txBody>
        </p:sp>
      </p:grpSp>
      <p:sp>
        <p:nvSpPr>
          <p:cNvPr id="2" name="Content Placeholder 1">
            <a:extLst>
              <a:ext uri="{FF2B5EF4-FFF2-40B4-BE49-F238E27FC236}">
                <a16:creationId xmlns:a16="http://schemas.microsoft.com/office/drawing/2014/main" id="{1104386A-9FCA-1243-B9EA-13F58E630306}"/>
              </a:ext>
            </a:extLst>
          </p:cNvPr>
          <p:cNvSpPr>
            <a:spLocks noGrp="1"/>
          </p:cNvSpPr>
          <p:nvPr>
            <p:ph idx="1"/>
          </p:nvPr>
        </p:nvSpPr>
        <p:spPr>
          <a:xfrm>
            <a:off x="377242" y="1367757"/>
            <a:ext cx="11238110" cy="4903335"/>
          </a:xfrm>
        </p:spPr>
        <p:txBody>
          <a:bodyPr/>
          <a:lstStyle/>
          <a:p>
            <a:r>
              <a:rPr lang="en-US" dirty="0"/>
              <a:t>Generate samples from a conditional distribution</a:t>
            </a:r>
          </a:p>
          <a:p>
            <a:r>
              <a:rPr lang="en-US" dirty="0"/>
              <a:t>Example: generate high-resolution image conditioned on low resolution input</a:t>
            </a:r>
          </a:p>
        </p:txBody>
      </p:sp>
      <p:sp>
        <p:nvSpPr>
          <p:cNvPr id="3" name="Title 2">
            <a:extLst>
              <a:ext uri="{FF2B5EF4-FFF2-40B4-BE49-F238E27FC236}">
                <a16:creationId xmlns:a16="http://schemas.microsoft.com/office/drawing/2014/main" id="{FA99686B-ACAA-FA44-89FC-F0C2B3365A4D}"/>
              </a:ext>
            </a:extLst>
          </p:cNvPr>
          <p:cNvSpPr>
            <a:spLocks noGrp="1"/>
          </p:cNvSpPr>
          <p:nvPr>
            <p:ph type="title"/>
          </p:nvPr>
        </p:nvSpPr>
        <p:spPr/>
        <p:txBody>
          <a:bodyPr/>
          <a:lstStyle/>
          <a:p>
            <a:r>
              <a:rPr lang="en-US" dirty="0"/>
              <a:t>Conditional GANs</a:t>
            </a:r>
          </a:p>
        </p:txBody>
      </p:sp>
    </p:spTree>
    <p:extLst>
      <p:ext uri="{BB962C8B-B14F-4D97-AF65-F5344CB8AC3E}">
        <p14:creationId xmlns:p14="http://schemas.microsoft.com/office/powerpoint/2010/main" val="3312136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76D6774-945E-F64C-A03C-8F56D09F4369}"/>
              </a:ext>
            </a:extLst>
          </p:cNvPr>
          <p:cNvSpPr>
            <a:spLocks noGrp="1"/>
          </p:cNvSpPr>
          <p:nvPr>
            <p:ph idx="1"/>
          </p:nvPr>
        </p:nvSpPr>
        <p:spPr/>
        <p:txBody>
          <a:bodyPr/>
          <a:lstStyle/>
          <a:p>
            <a:r>
              <a:rPr lang="en-US" dirty="0"/>
              <a:t>Generate natural image, conditioned on a lower–resolution version of the image</a:t>
            </a:r>
          </a:p>
        </p:txBody>
      </p:sp>
      <p:sp>
        <p:nvSpPr>
          <p:cNvPr id="2" name="Title 1">
            <a:extLst>
              <a:ext uri="{FF2B5EF4-FFF2-40B4-BE49-F238E27FC236}">
                <a16:creationId xmlns:a16="http://schemas.microsoft.com/office/drawing/2014/main" id="{81738A62-0936-4093-84A1-E005A06C70E2}"/>
              </a:ext>
            </a:extLst>
          </p:cNvPr>
          <p:cNvSpPr>
            <a:spLocks noGrp="1"/>
          </p:cNvSpPr>
          <p:nvPr>
            <p:ph type="title"/>
          </p:nvPr>
        </p:nvSpPr>
        <p:spPr/>
        <p:txBody>
          <a:bodyPr/>
          <a:lstStyle/>
          <a:p>
            <a:r>
              <a:rPr lang="en-US" dirty="0"/>
              <a:t>Example: Single Image Super-Resolution</a:t>
            </a:r>
          </a:p>
        </p:txBody>
      </p:sp>
      <p:grpSp>
        <p:nvGrpSpPr>
          <p:cNvPr id="5" name="Group 4">
            <a:extLst>
              <a:ext uri="{FF2B5EF4-FFF2-40B4-BE49-F238E27FC236}">
                <a16:creationId xmlns:a16="http://schemas.microsoft.com/office/drawing/2014/main" id="{F94E51EC-08EB-5243-AE5E-E3AFE4732E26}"/>
              </a:ext>
            </a:extLst>
          </p:cNvPr>
          <p:cNvGrpSpPr/>
          <p:nvPr/>
        </p:nvGrpSpPr>
        <p:grpSpPr>
          <a:xfrm>
            <a:off x="1550670" y="2520678"/>
            <a:ext cx="9364980" cy="4081053"/>
            <a:chOff x="2045970" y="1333500"/>
            <a:chExt cx="9364980" cy="4081053"/>
          </a:xfrm>
        </p:grpSpPr>
        <p:pic>
          <p:nvPicPr>
            <p:cNvPr id="4" name="Picture 3">
              <a:extLst>
                <a:ext uri="{FF2B5EF4-FFF2-40B4-BE49-F238E27FC236}">
                  <a16:creationId xmlns:a16="http://schemas.microsoft.com/office/drawing/2014/main" id="{E91A9F8C-FB5B-4EE2-9043-E3AFB256E300}"/>
                </a:ext>
              </a:extLst>
            </p:cNvPr>
            <p:cNvPicPr>
              <a:picLocks noChangeAspect="1"/>
            </p:cNvPicPr>
            <p:nvPr/>
          </p:nvPicPr>
          <p:blipFill rotWithShape="1">
            <a:blip r:embed="rId2"/>
            <a:srcRect t="17038" b="18494"/>
            <a:stretch/>
          </p:blipFill>
          <p:spPr>
            <a:xfrm>
              <a:off x="2045970" y="1333500"/>
              <a:ext cx="9364980" cy="3825240"/>
            </a:xfrm>
            <a:prstGeom prst="rect">
              <a:avLst/>
            </a:prstGeom>
          </p:spPr>
        </p:pic>
        <p:sp>
          <p:nvSpPr>
            <p:cNvPr id="3" name="TextBox 2">
              <a:extLst>
                <a:ext uri="{FF2B5EF4-FFF2-40B4-BE49-F238E27FC236}">
                  <a16:creationId xmlns:a16="http://schemas.microsoft.com/office/drawing/2014/main" id="{F54ADBB6-F197-1E4F-B97F-B995B4E8FF42}"/>
                </a:ext>
              </a:extLst>
            </p:cNvPr>
            <p:cNvSpPr txBox="1"/>
            <p:nvPr/>
          </p:nvSpPr>
          <p:spPr>
            <a:xfrm>
              <a:off x="5322570" y="5045221"/>
              <a:ext cx="2811780" cy="369332"/>
            </a:xfrm>
            <a:prstGeom prst="rect">
              <a:avLst/>
            </a:prstGeom>
            <a:noFill/>
          </p:spPr>
          <p:txBody>
            <a:bodyPr wrap="square" rtlCol="0">
              <a:spAutoFit/>
            </a:bodyPr>
            <a:lstStyle/>
            <a:p>
              <a:pPr algn="ctr"/>
              <a:r>
                <a:rPr lang="en-US" dirty="0"/>
                <a:t>[</a:t>
              </a:r>
              <a:r>
                <a:rPr lang="en-US" dirty="0" err="1"/>
                <a:t>Ledig</a:t>
              </a:r>
              <a:r>
                <a:rPr lang="en-US" dirty="0"/>
                <a:t> et al 2016]</a:t>
              </a:r>
            </a:p>
          </p:txBody>
        </p:sp>
      </p:grpSp>
    </p:spTree>
    <p:extLst>
      <p:ext uri="{BB962C8B-B14F-4D97-AF65-F5344CB8AC3E}">
        <p14:creationId xmlns:p14="http://schemas.microsoft.com/office/powerpoint/2010/main" val="683899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7" name="Shape 1527"/>
          <p:cNvSpPr/>
          <p:nvPr/>
        </p:nvSpPr>
        <p:spPr>
          <a:xfrm>
            <a:off x="4098659" y="312979"/>
            <a:ext cx="3994684"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Conditional GANs</a:t>
            </a:r>
          </a:p>
        </p:txBody>
      </p:sp>
      <p:sp>
        <p:nvSpPr>
          <p:cNvPr id="1528" name="Shape 1528"/>
          <p:cNvSpPr/>
          <p:nvPr/>
        </p:nvSpPr>
        <p:spPr>
          <a:xfrm>
            <a:off x="5499753" y="3429000"/>
            <a:ext cx="1042577" cy="0"/>
          </a:xfrm>
          <a:prstGeom prst="line">
            <a:avLst/>
          </a:prstGeom>
          <a:ln w="139700">
            <a:solidFill>
              <a:srgbClr val="000000"/>
            </a:solidFill>
            <a:miter lim="400000"/>
            <a:tailEnd type="stealth"/>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sp>
        <p:nvSpPr>
          <p:cNvPr id="1529" name="Shape 1529"/>
          <p:cNvSpPr/>
          <p:nvPr/>
        </p:nvSpPr>
        <p:spPr>
          <a:xfrm>
            <a:off x="8951968" y="5916802"/>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530" name="Shape 1530"/>
          <p:cNvSpPr/>
          <p:nvPr/>
        </p:nvSpPr>
        <p:spPr>
          <a:xfrm>
            <a:off x="9727724" y="6283783"/>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pic>
        <p:nvPicPr>
          <p:cNvPr id="1531" name="Screen Shot 2017-01-11 at 2.36.35 AM-filtered.png"/>
          <p:cNvPicPr>
            <a:picLocks noChangeAspect="1"/>
          </p:cNvPicPr>
          <p:nvPr/>
        </p:nvPicPr>
        <p:blipFill>
          <a:blip r:embed="rId2"/>
          <a:srcRect l="4853" t="5484" r="4567" b="6574"/>
          <a:stretch>
            <a:fillRect/>
          </a:stretch>
        </p:blipFill>
        <p:spPr>
          <a:xfrm>
            <a:off x="462251" y="1465362"/>
            <a:ext cx="4503887" cy="3927347"/>
          </a:xfrm>
          <a:prstGeom prst="rect">
            <a:avLst/>
          </a:prstGeom>
          <a:ln w="25400">
            <a:solidFill>
              <a:srgbClr val="000000"/>
            </a:solidFill>
            <a:miter lim="400000"/>
          </a:ln>
        </p:spPr>
      </p:pic>
      <p:pic>
        <p:nvPicPr>
          <p:cNvPr id="1532" name="Screen Shot 2017-01-11 at 2.36.35 AM.png"/>
          <p:cNvPicPr>
            <a:picLocks noChangeAspect="1"/>
          </p:cNvPicPr>
          <p:nvPr/>
        </p:nvPicPr>
        <p:blipFill>
          <a:blip r:embed="rId3"/>
          <a:srcRect l="4905" t="5423" r="4407" b="6496"/>
          <a:stretch>
            <a:fillRect/>
          </a:stretch>
        </p:blipFill>
        <p:spPr>
          <a:xfrm>
            <a:off x="7164796" y="1464568"/>
            <a:ext cx="4503915" cy="3928864"/>
          </a:xfrm>
          <a:prstGeom prst="rect">
            <a:avLst/>
          </a:prstGeom>
          <a:ln w="25400">
            <a:solidFill>
              <a:srgbClr val="000000"/>
            </a:solidFill>
            <a:miter lim="400000"/>
          </a:ln>
        </p:spPr>
      </p:pic>
    </p:spTree>
    <p:extLst>
      <p:ext uri="{BB962C8B-B14F-4D97-AF65-F5344CB8AC3E}">
        <p14:creationId xmlns:p14="http://schemas.microsoft.com/office/powerpoint/2010/main" val="176380390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C3B87C-5690-E14E-994F-D4B17AD7E579}"/>
              </a:ext>
            </a:extLst>
          </p:cNvPr>
          <p:cNvSpPr>
            <a:spLocks noGrp="1"/>
          </p:cNvSpPr>
          <p:nvPr>
            <p:ph idx="1"/>
          </p:nvPr>
        </p:nvSpPr>
        <p:spPr>
          <a:xfrm>
            <a:off x="377241" y="1367757"/>
            <a:ext cx="10771918" cy="4903335"/>
          </a:xfrm>
        </p:spPr>
        <p:txBody>
          <a:bodyPr/>
          <a:lstStyle/>
          <a:p>
            <a:r>
              <a:rPr lang="en-US" dirty="0"/>
              <a:t>Consider a bunch of data points in 2D</a:t>
            </a:r>
          </a:p>
          <a:p>
            <a:r>
              <a:rPr lang="en-US" dirty="0"/>
              <a:t>Let’s say these points only differ along one line</a:t>
            </a:r>
          </a:p>
          <a:p>
            <a:r>
              <a:rPr lang="en-US" dirty="0"/>
              <a:t>If so, we can translate and rotate our data so that it is 1D</a:t>
            </a:r>
          </a:p>
          <a:p>
            <a:endParaRPr lang="en-US" dirty="0"/>
          </a:p>
          <a:p>
            <a:endParaRPr lang="en-US" dirty="0"/>
          </a:p>
          <a:p>
            <a:endParaRPr lang="en-US" dirty="0"/>
          </a:p>
        </p:txBody>
      </p:sp>
      <p:sp>
        <p:nvSpPr>
          <p:cNvPr id="3" name="Title 2">
            <a:extLst>
              <a:ext uri="{FF2B5EF4-FFF2-40B4-BE49-F238E27FC236}">
                <a16:creationId xmlns:a16="http://schemas.microsoft.com/office/drawing/2014/main" id="{045E80D7-C3F3-844B-860C-7A019DBC7FB7}"/>
              </a:ext>
            </a:extLst>
          </p:cNvPr>
          <p:cNvSpPr>
            <a:spLocks noGrp="1"/>
          </p:cNvSpPr>
          <p:nvPr>
            <p:ph type="title"/>
          </p:nvPr>
        </p:nvSpPr>
        <p:spPr/>
        <p:txBody>
          <a:bodyPr/>
          <a:lstStyle/>
          <a:p>
            <a:r>
              <a:rPr lang="en-US" dirty="0"/>
              <a:t>Linear Dimensionality Reduction: 2D-&gt;1D</a:t>
            </a:r>
          </a:p>
        </p:txBody>
      </p:sp>
      <p:grpSp>
        <p:nvGrpSpPr>
          <p:cNvPr id="8" name="Group 7">
            <a:extLst>
              <a:ext uri="{FF2B5EF4-FFF2-40B4-BE49-F238E27FC236}">
                <a16:creationId xmlns:a16="http://schemas.microsoft.com/office/drawing/2014/main" id="{8D32989D-686C-244B-9CA0-10F177DD865F}"/>
              </a:ext>
            </a:extLst>
          </p:cNvPr>
          <p:cNvGrpSpPr/>
          <p:nvPr/>
        </p:nvGrpSpPr>
        <p:grpSpPr>
          <a:xfrm>
            <a:off x="2417948" y="3913803"/>
            <a:ext cx="2691454" cy="2568669"/>
            <a:chOff x="6583680" y="1844040"/>
            <a:chExt cx="4175760" cy="3985260"/>
          </a:xfrm>
        </p:grpSpPr>
        <p:cxnSp>
          <p:nvCxnSpPr>
            <p:cNvPr id="5" name="Straight Connector 4">
              <a:extLst>
                <a:ext uri="{FF2B5EF4-FFF2-40B4-BE49-F238E27FC236}">
                  <a16:creationId xmlns:a16="http://schemas.microsoft.com/office/drawing/2014/main" id="{4BE589CD-5A55-A244-8ACC-B9CB34A0CA76}"/>
                </a:ext>
              </a:extLst>
            </p:cNvPr>
            <p:cNvCxnSpPr/>
            <p:nvPr/>
          </p:nvCxnSpPr>
          <p:spPr>
            <a:xfrm>
              <a:off x="8671560" y="1844040"/>
              <a:ext cx="0" cy="3985260"/>
            </a:xfrm>
            <a:prstGeom prst="line">
              <a:avLst/>
            </a:prstGeom>
            <a:ln w="3810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11F5B95-751C-6D44-9A7D-D8C42AD21BF3}"/>
                </a:ext>
              </a:extLst>
            </p:cNvPr>
            <p:cNvCxnSpPr/>
            <p:nvPr/>
          </p:nvCxnSpPr>
          <p:spPr>
            <a:xfrm>
              <a:off x="6583680" y="3836670"/>
              <a:ext cx="4175760" cy="0"/>
            </a:xfrm>
            <a:prstGeom prst="line">
              <a:avLst/>
            </a:prstGeom>
            <a:ln w="3810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4F17CF21-DC5F-BE49-A6A2-F4A701F47F46}"/>
              </a:ext>
            </a:extLst>
          </p:cNvPr>
          <p:cNvCxnSpPr>
            <a:cxnSpLocks/>
          </p:cNvCxnSpPr>
          <p:nvPr/>
        </p:nvCxnSpPr>
        <p:spPr>
          <a:xfrm flipV="1">
            <a:off x="2212208" y="3429000"/>
            <a:ext cx="3558540" cy="1912602"/>
          </a:xfrm>
          <a:prstGeom prst="line">
            <a:avLst/>
          </a:prstGeom>
          <a:ln w="381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A684067A-6199-4F4A-B07B-5CA6D62462BF}"/>
              </a:ext>
            </a:extLst>
          </p:cNvPr>
          <p:cNvGrpSpPr/>
          <p:nvPr/>
        </p:nvGrpSpPr>
        <p:grpSpPr>
          <a:xfrm>
            <a:off x="2517006" y="3919527"/>
            <a:ext cx="2318187" cy="1298025"/>
            <a:chOff x="6682738" y="2255964"/>
            <a:chExt cx="3596640" cy="2013872"/>
          </a:xfrm>
        </p:grpSpPr>
        <p:sp>
          <p:nvSpPr>
            <p:cNvPr id="13" name="Oval 12">
              <a:extLst>
                <a:ext uri="{FF2B5EF4-FFF2-40B4-BE49-F238E27FC236}">
                  <a16:creationId xmlns:a16="http://schemas.microsoft.com/office/drawing/2014/main" id="{8B4FDE5A-76C1-E149-B0FB-05F4F8456DC8}"/>
                </a:ext>
              </a:extLst>
            </p:cNvPr>
            <p:cNvSpPr/>
            <p:nvPr/>
          </p:nvSpPr>
          <p:spPr>
            <a:xfrm>
              <a:off x="6682738" y="4109815"/>
              <a:ext cx="160021" cy="1600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4BB20F09-54DE-7540-9829-40D772E952DF}"/>
                </a:ext>
              </a:extLst>
            </p:cNvPr>
            <p:cNvSpPr/>
            <p:nvPr/>
          </p:nvSpPr>
          <p:spPr>
            <a:xfrm>
              <a:off x="7231381" y="3800586"/>
              <a:ext cx="160021" cy="1600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B1EF2198-9282-9A42-97B6-2726DCD1A67E}"/>
                </a:ext>
              </a:extLst>
            </p:cNvPr>
            <p:cNvSpPr/>
            <p:nvPr/>
          </p:nvSpPr>
          <p:spPr>
            <a:xfrm>
              <a:off x="8103870" y="3319463"/>
              <a:ext cx="160021" cy="1600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933A5218-0007-2B4F-8367-1088642865F5}"/>
                </a:ext>
              </a:extLst>
            </p:cNvPr>
            <p:cNvSpPr/>
            <p:nvPr/>
          </p:nvSpPr>
          <p:spPr>
            <a:xfrm>
              <a:off x="8766810" y="2972752"/>
              <a:ext cx="160021" cy="16002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8C8F62DD-2AAF-CC4B-86F0-919A5DCD7CC1}"/>
                </a:ext>
              </a:extLst>
            </p:cNvPr>
            <p:cNvSpPr/>
            <p:nvPr/>
          </p:nvSpPr>
          <p:spPr>
            <a:xfrm>
              <a:off x="9486901" y="2600325"/>
              <a:ext cx="160020" cy="1600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D358A860-3B38-EE48-B379-B0DB97B5CEEC}"/>
                </a:ext>
              </a:extLst>
            </p:cNvPr>
            <p:cNvSpPr/>
            <p:nvPr/>
          </p:nvSpPr>
          <p:spPr>
            <a:xfrm>
              <a:off x="10119358" y="2255964"/>
              <a:ext cx="160020" cy="1600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43F08152-6680-0F42-A3D7-72AE4A510DDA}"/>
              </a:ext>
            </a:extLst>
          </p:cNvPr>
          <p:cNvGrpSpPr/>
          <p:nvPr/>
        </p:nvGrpSpPr>
        <p:grpSpPr>
          <a:xfrm>
            <a:off x="5770748" y="3774070"/>
            <a:ext cx="2925776" cy="1572511"/>
            <a:chOff x="5779948" y="3128476"/>
            <a:chExt cx="3558540" cy="1912602"/>
          </a:xfrm>
        </p:grpSpPr>
        <p:cxnSp>
          <p:nvCxnSpPr>
            <p:cNvPr id="62" name="Straight Connector 61">
              <a:extLst>
                <a:ext uri="{FF2B5EF4-FFF2-40B4-BE49-F238E27FC236}">
                  <a16:creationId xmlns:a16="http://schemas.microsoft.com/office/drawing/2014/main" id="{B14BA5DA-BCEB-FC4F-8C12-B6740B227911}"/>
                </a:ext>
              </a:extLst>
            </p:cNvPr>
            <p:cNvCxnSpPr>
              <a:cxnSpLocks/>
            </p:cNvCxnSpPr>
            <p:nvPr/>
          </p:nvCxnSpPr>
          <p:spPr>
            <a:xfrm flipV="1">
              <a:off x="5779948" y="3128476"/>
              <a:ext cx="3558540" cy="1912602"/>
            </a:xfrm>
            <a:prstGeom prst="line">
              <a:avLst/>
            </a:prstGeom>
            <a:ln w="381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7C45B324-286C-9F42-A65E-674C16FBE221}"/>
                </a:ext>
              </a:extLst>
            </p:cNvPr>
            <p:cNvGrpSpPr/>
            <p:nvPr/>
          </p:nvGrpSpPr>
          <p:grpSpPr>
            <a:xfrm>
              <a:off x="6084746" y="3334981"/>
              <a:ext cx="2819546" cy="1578752"/>
              <a:chOff x="6682738" y="2255964"/>
              <a:chExt cx="3596640" cy="2013872"/>
            </a:xfrm>
          </p:grpSpPr>
          <p:sp>
            <p:nvSpPr>
              <p:cNvPr id="64" name="Oval 63">
                <a:extLst>
                  <a:ext uri="{FF2B5EF4-FFF2-40B4-BE49-F238E27FC236}">
                    <a16:creationId xmlns:a16="http://schemas.microsoft.com/office/drawing/2014/main" id="{4512F6FE-8A7F-AC4B-B4A1-F4F482BFD53C}"/>
                  </a:ext>
                </a:extLst>
              </p:cNvPr>
              <p:cNvSpPr/>
              <p:nvPr/>
            </p:nvSpPr>
            <p:spPr>
              <a:xfrm>
                <a:off x="6682738" y="4109815"/>
                <a:ext cx="160021" cy="1600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5" name="Oval 64">
                <a:extLst>
                  <a:ext uri="{FF2B5EF4-FFF2-40B4-BE49-F238E27FC236}">
                    <a16:creationId xmlns:a16="http://schemas.microsoft.com/office/drawing/2014/main" id="{531D2FA5-1730-8540-9EBE-4D4F634913F0}"/>
                  </a:ext>
                </a:extLst>
              </p:cNvPr>
              <p:cNvSpPr/>
              <p:nvPr/>
            </p:nvSpPr>
            <p:spPr>
              <a:xfrm>
                <a:off x="7231381" y="3800586"/>
                <a:ext cx="160021" cy="1600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6" name="Oval 65">
                <a:extLst>
                  <a:ext uri="{FF2B5EF4-FFF2-40B4-BE49-F238E27FC236}">
                    <a16:creationId xmlns:a16="http://schemas.microsoft.com/office/drawing/2014/main" id="{2E5AAF44-D9EC-5F40-A23A-10D42CF025B3}"/>
                  </a:ext>
                </a:extLst>
              </p:cNvPr>
              <p:cNvSpPr/>
              <p:nvPr/>
            </p:nvSpPr>
            <p:spPr>
              <a:xfrm>
                <a:off x="8103870" y="3319463"/>
                <a:ext cx="160021" cy="16002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7" name="Oval 66">
                <a:extLst>
                  <a:ext uri="{FF2B5EF4-FFF2-40B4-BE49-F238E27FC236}">
                    <a16:creationId xmlns:a16="http://schemas.microsoft.com/office/drawing/2014/main" id="{82BDF8FA-5627-2744-A0F9-44F4D3BED602}"/>
                  </a:ext>
                </a:extLst>
              </p:cNvPr>
              <p:cNvSpPr/>
              <p:nvPr/>
            </p:nvSpPr>
            <p:spPr>
              <a:xfrm>
                <a:off x="8766810" y="2972752"/>
                <a:ext cx="160021" cy="16002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8" name="Oval 67">
                <a:extLst>
                  <a:ext uri="{FF2B5EF4-FFF2-40B4-BE49-F238E27FC236}">
                    <a16:creationId xmlns:a16="http://schemas.microsoft.com/office/drawing/2014/main" id="{C5EF1FD2-909C-C242-8264-82EBA510D0FB}"/>
                  </a:ext>
                </a:extLst>
              </p:cNvPr>
              <p:cNvSpPr/>
              <p:nvPr/>
            </p:nvSpPr>
            <p:spPr>
              <a:xfrm>
                <a:off x="9486901" y="2600325"/>
                <a:ext cx="160020" cy="1600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9" name="Oval 68">
                <a:extLst>
                  <a:ext uri="{FF2B5EF4-FFF2-40B4-BE49-F238E27FC236}">
                    <a16:creationId xmlns:a16="http://schemas.microsoft.com/office/drawing/2014/main" id="{F5429E55-A545-7142-8E1B-B15CD597114B}"/>
                  </a:ext>
                </a:extLst>
              </p:cNvPr>
              <p:cNvSpPr/>
              <p:nvPr/>
            </p:nvSpPr>
            <p:spPr>
              <a:xfrm>
                <a:off x="10119358" y="2255964"/>
                <a:ext cx="160020" cy="1600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sp>
        <p:nvSpPr>
          <p:cNvPr id="49" name="Rectangle 48">
            <a:extLst>
              <a:ext uri="{FF2B5EF4-FFF2-40B4-BE49-F238E27FC236}">
                <a16:creationId xmlns:a16="http://schemas.microsoft.com/office/drawing/2014/main" id="{399EE36C-8D29-0049-8125-46C215A4E8A0}"/>
              </a:ext>
            </a:extLst>
          </p:cNvPr>
          <p:cNvSpPr/>
          <p:nvPr/>
        </p:nvSpPr>
        <p:spPr>
          <a:xfrm>
            <a:off x="5395925" y="3689127"/>
            <a:ext cx="4197855" cy="217913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20DFF762-8446-F245-9935-9F795A4242A5}"/>
              </a:ext>
            </a:extLst>
          </p:cNvPr>
          <p:cNvGrpSpPr/>
          <p:nvPr/>
        </p:nvGrpSpPr>
        <p:grpSpPr>
          <a:xfrm>
            <a:off x="5976488" y="3918783"/>
            <a:ext cx="2691454" cy="2568669"/>
            <a:chOff x="6583680" y="1844040"/>
            <a:chExt cx="4175760" cy="3985260"/>
          </a:xfrm>
        </p:grpSpPr>
        <p:cxnSp>
          <p:nvCxnSpPr>
            <p:cNvPr id="60" name="Straight Connector 59">
              <a:extLst>
                <a:ext uri="{FF2B5EF4-FFF2-40B4-BE49-F238E27FC236}">
                  <a16:creationId xmlns:a16="http://schemas.microsoft.com/office/drawing/2014/main" id="{DA5390AF-3FBF-1346-80DE-B674F0FD29D6}"/>
                </a:ext>
              </a:extLst>
            </p:cNvPr>
            <p:cNvCxnSpPr/>
            <p:nvPr/>
          </p:nvCxnSpPr>
          <p:spPr>
            <a:xfrm>
              <a:off x="8671560" y="1844040"/>
              <a:ext cx="0" cy="3985260"/>
            </a:xfrm>
            <a:prstGeom prst="line">
              <a:avLst/>
            </a:prstGeom>
            <a:ln w="3810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F8C841B-FBFC-D048-8FAE-B7E990F3BF4B}"/>
                </a:ext>
              </a:extLst>
            </p:cNvPr>
            <p:cNvCxnSpPr/>
            <p:nvPr/>
          </p:nvCxnSpPr>
          <p:spPr>
            <a:xfrm>
              <a:off x="6583680" y="3836670"/>
              <a:ext cx="4175760" cy="0"/>
            </a:xfrm>
            <a:prstGeom prst="line">
              <a:avLst/>
            </a:prstGeom>
            <a:ln w="3810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D6FED920-EA7F-EA46-92FE-C439F39FA566}"/>
              </a:ext>
            </a:extLst>
          </p:cNvPr>
          <p:cNvGrpSpPr/>
          <p:nvPr/>
        </p:nvGrpSpPr>
        <p:grpSpPr>
          <a:xfrm rot="1713131">
            <a:off x="5946800" y="4350007"/>
            <a:ext cx="3182595" cy="1710542"/>
            <a:chOff x="6530340" y="1905000"/>
            <a:chExt cx="4937760" cy="2653887"/>
          </a:xfrm>
        </p:grpSpPr>
        <p:cxnSp>
          <p:nvCxnSpPr>
            <p:cNvPr id="20" name="Straight Connector 19">
              <a:extLst>
                <a:ext uri="{FF2B5EF4-FFF2-40B4-BE49-F238E27FC236}">
                  <a16:creationId xmlns:a16="http://schemas.microsoft.com/office/drawing/2014/main" id="{A89891B0-CBEA-1547-AAA2-5704F481CD77}"/>
                </a:ext>
              </a:extLst>
            </p:cNvPr>
            <p:cNvCxnSpPr>
              <a:cxnSpLocks/>
            </p:cNvCxnSpPr>
            <p:nvPr/>
          </p:nvCxnSpPr>
          <p:spPr>
            <a:xfrm flipV="1">
              <a:off x="6530340" y="1905000"/>
              <a:ext cx="4937760" cy="2653887"/>
            </a:xfrm>
            <a:prstGeom prst="line">
              <a:avLst/>
            </a:prstGeom>
            <a:ln w="381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FFA6746-1C9C-0B49-BF4B-C5D7D98C0C35}"/>
                </a:ext>
              </a:extLst>
            </p:cNvPr>
            <p:cNvGrpSpPr/>
            <p:nvPr/>
          </p:nvGrpSpPr>
          <p:grpSpPr>
            <a:xfrm>
              <a:off x="6835138" y="2408364"/>
              <a:ext cx="3596640" cy="2056956"/>
              <a:chOff x="6682738" y="2255964"/>
              <a:chExt cx="3596640" cy="2056956"/>
            </a:xfrm>
          </p:grpSpPr>
          <p:sp>
            <p:nvSpPr>
              <p:cNvPr id="22" name="Oval 21">
                <a:extLst>
                  <a:ext uri="{FF2B5EF4-FFF2-40B4-BE49-F238E27FC236}">
                    <a16:creationId xmlns:a16="http://schemas.microsoft.com/office/drawing/2014/main" id="{F87848FD-595C-774E-8375-690650C1C8CB}"/>
                  </a:ext>
                </a:extLst>
              </p:cNvPr>
              <p:cNvSpPr/>
              <p:nvPr/>
            </p:nvSpPr>
            <p:spPr>
              <a:xfrm>
                <a:off x="6682738" y="4152900"/>
                <a:ext cx="160020" cy="1600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3" name="Oval 22">
                <a:extLst>
                  <a:ext uri="{FF2B5EF4-FFF2-40B4-BE49-F238E27FC236}">
                    <a16:creationId xmlns:a16="http://schemas.microsoft.com/office/drawing/2014/main" id="{3A9A8BE9-9574-7040-9857-E1ACC6FBFF10}"/>
                  </a:ext>
                </a:extLst>
              </p:cNvPr>
              <p:cNvSpPr/>
              <p:nvPr/>
            </p:nvSpPr>
            <p:spPr>
              <a:xfrm>
                <a:off x="7231382" y="3843671"/>
                <a:ext cx="160020" cy="1600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Oval 23">
                <a:extLst>
                  <a:ext uri="{FF2B5EF4-FFF2-40B4-BE49-F238E27FC236}">
                    <a16:creationId xmlns:a16="http://schemas.microsoft.com/office/drawing/2014/main" id="{9A68C77A-1FB1-5342-B07B-DB54710D03E1}"/>
                  </a:ext>
                </a:extLst>
              </p:cNvPr>
              <p:cNvSpPr/>
              <p:nvPr/>
            </p:nvSpPr>
            <p:spPr>
              <a:xfrm>
                <a:off x="8103870" y="3362548"/>
                <a:ext cx="160020" cy="1600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 name="Oval 24">
                <a:extLst>
                  <a:ext uri="{FF2B5EF4-FFF2-40B4-BE49-F238E27FC236}">
                    <a16:creationId xmlns:a16="http://schemas.microsoft.com/office/drawing/2014/main" id="{163D776E-77FB-FF49-8BF4-541EF1B66184}"/>
                  </a:ext>
                </a:extLst>
              </p:cNvPr>
              <p:cNvSpPr/>
              <p:nvPr/>
            </p:nvSpPr>
            <p:spPr>
              <a:xfrm>
                <a:off x="8766810" y="3015837"/>
                <a:ext cx="160020" cy="1600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6" name="Oval 25">
                <a:extLst>
                  <a:ext uri="{FF2B5EF4-FFF2-40B4-BE49-F238E27FC236}">
                    <a16:creationId xmlns:a16="http://schemas.microsoft.com/office/drawing/2014/main" id="{DDA8CCDE-78E4-CE4E-B4F4-9327BA7FCB0D}"/>
                  </a:ext>
                </a:extLst>
              </p:cNvPr>
              <p:cNvSpPr/>
              <p:nvPr/>
            </p:nvSpPr>
            <p:spPr>
              <a:xfrm>
                <a:off x="9486901" y="2600325"/>
                <a:ext cx="160020" cy="1600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7" name="Oval 26">
                <a:extLst>
                  <a:ext uri="{FF2B5EF4-FFF2-40B4-BE49-F238E27FC236}">
                    <a16:creationId xmlns:a16="http://schemas.microsoft.com/office/drawing/2014/main" id="{990E46DC-5A93-D64D-BCB9-5390D86C48CD}"/>
                  </a:ext>
                </a:extLst>
              </p:cNvPr>
              <p:cNvSpPr/>
              <p:nvPr/>
            </p:nvSpPr>
            <p:spPr>
              <a:xfrm>
                <a:off x="10119358" y="2255964"/>
                <a:ext cx="160020" cy="1600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sp>
        <p:nvSpPr>
          <p:cNvPr id="72" name="Circular Arrow 71">
            <a:extLst>
              <a:ext uri="{FF2B5EF4-FFF2-40B4-BE49-F238E27FC236}">
                <a16:creationId xmlns:a16="http://schemas.microsoft.com/office/drawing/2014/main" id="{1301EFFB-2C3E-D047-B833-BF5DA6C29389}"/>
              </a:ext>
            </a:extLst>
          </p:cNvPr>
          <p:cNvSpPr/>
          <p:nvPr/>
        </p:nvSpPr>
        <p:spPr>
          <a:xfrm rot="2972221">
            <a:off x="7286314" y="4516940"/>
            <a:ext cx="705012" cy="778006"/>
          </a:xfrm>
          <a:prstGeom prst="circularArrow">
            <a:avLst>
              <a:gd name="adj1" fmla="val 7059"/>
              <a:gd name="adj2" fmla="val 1002808"/>
              <a:gd name="adj3" fmla="val 20584593"/>
              <a:gd name="adj4" fmla="val 14660634"/>
              <a:gd name="adj5" fmla="val 116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7190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par>
                                <p:cTn id="32" presetID="10" presetClass="entr" presetSubtype="0"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500"/>
                                        <p:tgtEl>
                                          <p:spTgt spid="7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wipe(up)">
                                      <p:cBhvr>
                                        <p:cTn id="39" dur="500"/>
                                        <p:tgtEl>
                                          <p:spTgt spid="7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E5B9F29-0E63-DF45-B194-C35FB433715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0246"/>
          <a:stretch/>
        </p:blipFill>
        <p:spPr>
          <a:xfrm>
            <a:off x="6699747" y="2303596"/>
            <a:ext cx="4848312" cy="2250808"/>
          </a:xfrm>
          <a:prstGeom prst="rect">
            <a:avLst/>
          </a:prstGeom>
        </p:spPr>
      </p:pic>
      <p:sp>
        <p:nvSpPr>
          <p:cNvPr id="5" name="Content Placeholder 4">
            <a:extLst>
              <a:ext uri="{FF2B5EF4-FFF2-40B4-BE49-F238E27FC236}">
                <a16:creationId xmlns:a16="http://schemas.microsoft.com/office/drawing/2014/main" id="{87A3B375-9A62-0048-9118-6038A950F1F1}"/>
              </a:ext>
            </a:extLst>
          </p:cNvPr>
          <p:cNvSpPr>
            <a:spLocks noGrp="1"/>
          </p:cNvSpPr>
          <p:nvPr>
            <p:ph idx="1"/>
          </p:nvPr>
        </p:nvSpPr>
        <p:spPr>
          <a:xfrm>
            <a:off x="377241" y="1367757"/>
            <a:ext cx="6126687" cy="4903335"/>
          </a:xfrm>
        </p:spPr>
        <p:txBody>
          <a:bodyPr/>
          <a:lstStyle/>
          <a:p>
            <a:r>
              <a:rPr lang="en-US" dirty="0"/>
              <a:t>We can look at classification as a way to compute some P(x) that tells us the probability that image x is a member of a class.</a:t>
            </a:r>
          </a:p>
          <a:p>
            <a:endParaRPr lang="en-US" dirty="0"/>
          </a:p>
          <a:p>
            <a:r>
              <a:rPr lang="en-US" dirty="0"/>
              <a:t>Rather than simply evaluating this distribution, is there some way for us to generate samples from it?</a:t>
            </a:r>
          </a:p>
        </p:txBody>
      </p:sp>
      <p:sp>
        <p:nvSpPr>
          <p:cNvPr id="4" name="Title 3">
            <a:extLst>
              <a:ext uri="{FF2B5EF4-FFF2-40B4-BE49-F238E27FC236}">
                <a16:creationId xmlns:a16="http://schemas.microsoft.com/office/drawing/2014/main" id="{4C67E4B6-C0A3-8E43-A81F-3A7458D9D3BE}"/>
              </a:ext>
            </a:extLst>
          </p:cNvPr>
          <p:cNvSpPr>
            <a:spLocks noGrp="1"/>
          </p:cNvSpPr>
          <p:nvPr>
            <p:ph type="title"/>
          </p:nvPr>
        </p:nvSpPr>
        <p:spPr/>
        <p:txBody>
          <a:bodyPr>
            <a:normAutofit fontScale="90000"/>
          </a:bodyPr>
          <a:lstStyle/>
          <a:p>
            <a:r>
              <a:rPr lang="en-US" dirty="0"/>
              <a:t>Generative Models: Generate Samples from a Distribution</a:t>
            </a:r>
          </a:p>
        </p:txBody>
      </p:sp>
    </p:spTree>
    <p:extLst>
      <p:ext uri="{BB962C8B-B14F-4D97-AF65-F5344CB8AC3E}">
        <p14:creationId xmlns:p14="http://schemas.microsoft.com/office/powerpoint/2010/main" val="2129913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E5B9F29-0E63-DF45-B194-C35FB433715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0246"/>
          <a:stretch/>
        </p:blipFill>
        <p:spPr>
          <a:xfrm>
            <a:off x="6699747" y="2303596"/>
            <a:ext cx="4848312" cy="2250808"/>
          </a:xfrm>
          <a:prstGeom prst="rect">
            <a:avLst/>
          </a:prstGeom>
        </p:spPr>
      </p:pic>
      <p:sp>
        <p:nvSpPr>
          <p:cNvPr id="5" name="Content Placeholder 4">
            <a:extLst>
              <a:ext uri="{FF2B5EF4-FFF2-40B4-BE49-F238E27FC236}">
                <a16:creationId xmlns:a16="http://schemas.microsoft.com/office/drawing/2014/main" id="{87A3B375-9A62-0048-9118-6038A950F1F1}"/>
              </a:ext>
            </a:extLst>
          </p:cNvPr>
          <p:cNvSpPr>
            <a:spLocks noGrp="1"/>
          </p:cNvSpPr>
          <p:nvPr>
            <p:ph idx="1"/>
          </p:nvPr>
        </p:nvSpPr>
        <p:spPr>
          <a:xfrm>
            <a:off x="377241" y="1367757"/>
            <a:ext cx="6153099" cy="4903335"/>
          </a:xfrm>
        </p:spPr>
        <p:txBody>
          <a:bodyPr/>
          <a:lstStyle/>
          <a:p>
            <a:r>
              <a:rPr lang="en-US" dirty="0"/>
              <a:t>Can we generate samples from our distribution </a:t>
            </a:r>
            <a:r>
              <a:rPr lang="en-US" i="1" dirty="0"/>
              <a:t>conditioned on some input</a:t>
            </a:r>
            <a:r>
              <a:rPr lang="en-US" dirty="0"/>
              <a:t>?</a:t>
            </a:r>
            <a:r>
              <a:rPr lang="en-US" i="1" dirty="0"/>
              <a:t> </a:t>
            </a:r>
          </a:p>
          <a:p>
            <a:endParaRPr lang="en-US" i="1" dirty="0"/>
          </a:p>
          <a:p>
            <a:r>
              <a:rPr lang="en-US" dirty="0"/>
              <a:t>In other words, can we generate samples from the conditional distribution </a:t>
            </a:r>
            <a:r>
              <a:rPr lang="en-US" i="1" dirty="0"/>
              <a:t>P(</a:t>
            </a:r>
            <a:r>
              <a:rPr lang="en-US" i="1" dirty="0" err="1"/>
              <a:t>x|c</a:t>
            </a:r>
            <a:r>
              <a:rPr lang="en-US" i="1" dirty="0"/>
              <a:t>)?</a:t>
            </a:r>
          </a:p>
        </p:txBody>
      </p:sp>
      <p:sp>
        <p:nvSpPr>
          <p:cNvPr id="4" name="Title 3">
            <a:extLst>
              <a:ext uri="{FF2B5EF4-FFF2-40B4-BE49-F238E27FC236}">
                <a16:creationId xmlns:a16="http://schemas.microsoft.com/office/drawing/2014/main" id="{4C67E4B6-C0A3-8E43-A81F-3A7458D9D3BE}"/>
              </a:ext>
            </a:extLst>
          </p:cNvPr>
          <p:cNvSpPr>
            <a:spLocks noGrp="1"/>
          </p:cNvSpPr>
          <p:nvPr>
            <p:ph type="title"/>
          </p:nvPr>
        </p:nvSpPr>
        <p:spPr/>
        <p:txBody>
          <a:bodyPr>
            <a:noAutofit/>
          </a:bodyPr>
          <a:lstStyle/>
          <a:p>
            <a:r>
              <a:rPr lang="en-US" sz="2900" dirty="0"/>
              <a:t>Basic Idea Part 2: Generate Samples from a  </a:t>
            </a:r>
            <a:r>
              <a:rPr lang="en-US" sz="2900" i="1" dirty="0"/>
              <a:t>Conditional</a:t>
            </a:r>
            <a:r>
              <a:rPr lang="en-US" sz="2900" dirty="0"/>
              <a:t> Distribution </a:t>
            </a:r>
          </a:p>
        </p:txBody>
      </p:sp>
    </p:spTree>
    <p:extLst>
      <p:ext uri="{BB962C8B-B14F-4D97-AF65-F5344CB8AC3E}">
        <p14:creationId xmlns:p14="http://schemas.microsoft.com/office/powerpoint/2010/main" val="2741124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 name="Shape 1556"/>
          <p:cNvSpPr/>
          <p:nvPr/>
        </p:nvSpPr>
        <p:spPr>
          <a:xfrm>
            <a:off x="2428945" y="1945933"/>
            <a:ext cx="1474764"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Generator</a:t>
            </a:r>
          </a:p>
        </p:txBody>
      </p:sp>
      <p:sp>
        <p:nvSpPr>
          <p:cNvPr id="1557" name="Shape 1557"/>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58" name="Shape 1558"/>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59" name="Shape 1559"/>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60" name="Shape 1560"/>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61" name="pasted-image.pdf"/>
          <p:cNvPicPr>
            <a:picLocks noChangeAspect="1"/>
          </p:cNvPicPr>
          <p:nvPr/>
        </p:nvPicPr>
        <p:blipFill>
          <a:blip r:embed="rId3"/>
          <a:stretch>
            <a:fillRect/>
          </a:stretch>
        </p:blipFill>
        <p:spPr>
          <a:xfrm>
            <a:off x="2994458" y="229543"/>
            <a:ext cx="355727" cy="368902"/>
          </a:xfrm>
          <a:prstGeom prst="rect">
            <a:avLst/>
          </a:prstGeom>
          <a:ln w="12700">
            <a:miter lim="400000"/>
          </a:ln>
        </p:spPr>
      </p:pic>
      <p:pic>
        <p:nvPicPr>
          <p:cNvPr id="1562" name="pasted-image.pdf"/>
          <p:cNvPicPr>
            <a:picLocks noChangeAspect="1"/>
          </p:cNvPicPr>
          <p:nvPr/>
        </p:nvPicPr>
        <p:blipFill>
          <a:blip r:embed="rId4"/>
          <a:stretch>
            <a:fillRect/>
          </a:stretch>
        </p:blipFill>
        <p:spPr>
          <a:xfrm>
            <a:off x="942603" y="211862"/>
            <a:ext cx="289852" cy="223976"/>
          </a:xfrm>
          <a:prstGeom prst="rect">
            <a:avLst/>
          </a:prstGeom>
          <a:ln w="12700">
            <a:miter lim="400000"/>
          </a:ln>
        </p:spPr>
      </p:pic>
      <p:pic>
        <p:nvPicPr>
          <p:cNvPr id="1563" name="pasted-image.pdf"/>
          <p:cNvPicPr>
            <a:picLocks noChangeAspect="1"/>
          </p:cNvPicPr>
          <p:nvPr/>
        </p:nvPicPr>
        <p:blipFill>
          <a:blip r:embed="rId5"/>
          <a:stretch>
            <a:fillRect/>
          </a:stretch>
        </p:blipFill>
        <p:spPr>
          <a:xfrm>
            <a:off x="4926802" y="140721"/>
            <a:ext cx="647449" cy="328160"/>
          </a:xfrm>
          <a:prstGeom prst="rect">
            <a:avLst/>
          </a:prstGeom>
          <a:ln w="12700">
            <a:miter lim="400000"/>
          </a:ln>
        </p:spPr>
      </p:pic>
      <p:pic>
        <p:nvPicPr>
          <p:cNvPr id="1564" name="pasted-image.png"/>
          <p:cNvPicPr>
            <a:picLocks noChangeAspect="1"/>
          </p:cNvPicPr>
          <p:nvPr/>
        </p:nvPicPr>
        <p:blipFill>
          <a:blip r:embed="rId6"/>
          <a:stretch>
            <a:fillRect/>
          </a:stretch>
        </p:blipFill>
        <p:spPr>
          <a:xfrm>
            <a:off x="4423788" y="585374"/>
            <a:ext cx="1625601" cy="1625601"/>
          </a:xfrm>
          <a:prstGeom prst="rect">
            <a:avLst/>
          </a:prstGeom>
          <a:ln w="25400">
            <a:solidFill>
              <a:srgbClr val="000000"/>
            </a:solidFill>
            <a:miter lim="400000"/>
          </a:ln>
        </p:spPr>
      </p:pic>
      <p:pic>
        <p:nvPicPr>
          <p:cNvPr id="1565" name="pasted-image-filtered.png"/>
          <p:cNvPicPr>
            <a:picLocks noChangeAspect="1"/>
          </p:cNvPicPr>
          <p:nvPr/>
        </p:nvPicPr>
        <p:blipFill>
          <a:blip r:embed="rId7"/>
          <a:stretch>
            <a:fillRect/>
          </a:stretch>
        </p:blipFill>
        <p:spPr>
          <a:xfrm>
            <a:off x="295254" y="585374"/>
            <a:ext cx="1625601" cy="1625601"/>
          </a:xfrm>
          <a:prstGeom prst="rect">
            <a:avLst/>
          </a:prstGeom>
          <a:ln w="25400">
            <a:solidFill>
              <a:srgbClr val="000000"/>
            </a:solidFill>
            <a:miter lim="400000"/>
          </a:ln>
        </p:spPr>
      </p:pic>
      <p:sp>
        <p:nvSpPr>
          <p:cNvPr id="1566" name="Shape 1566"/>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348032986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 name="Shape 1568"/>
          <p:cNvSpPr/>
          <p:nvPr/>
        </p:nvSpPr>
        <p:spPr>
          <a:xfrm>
            <a:off x="843341" y="3726189"/>
            <a:ext cx="8426151" cy="145347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defTabSz="410766" hangingPunct="0">
              <a:spcBef>
                <a:spcPts val="2100"/>
              </a:spcBef>
              <a:defRPr sz="6000" b="1">
                <a:latin typeface="Helvetica"/>
                <a:ea typeface="Helvetica"/>
                <a:cs typeface="Helvetica"/>
                <a:sym typeface="Helvetica"/>
              </a:defRPr>
            </a:pPr>
            <a:r>
              <a:rPr sz="3000" b="1" kern="0">
                <a:solidFill>
                  <a:srgbClr val="000000"/>
                </a:solidFill>
                <a:latin typeface="Helvetica"/>
                <a:cs typeface="Helvetica"/>
                <a:sym typeface="Helvetica"/>
              </a:rPr>
              <a:t>G </a:t>
            </a:r>
            <a:r>
              <a:rPr sz="3000" kern="0">
                <a:solidFill>
                  <a:srgbClr val="000000"/>
                </a:solidFill>
                <a:latin typeface="Helvetica Light"/>
                <a:sym typeface="Helvetica Light"/>
              </a:rPr>
              <a:t>tries to synthesize fake images that fool </a:t>
            </a:r>
            <a:r>
              <a:rPr sz="3000" b="1" kern="0">
                <a:solidFill>
                  <a:srgbClr val="000000"/>
                </a:solidFill>
                <a:latin typeface="Helvetica"/>
                <a:cs typeface="Helvetica"/>
                <a:sym typeface="Helvetica"/>
              </a:rPr>
              <a:t>D</a:t>
            </a:r>
          </a:p>
          <a:p>
            <a:pPr defTabSz="410766" hangingPunct="0">
              <a:spcBef>
                <a:spcPts val="2100"/>
              </a:spcBef>
              <a:defRPr sz="6000" b="1">
                <a:latin typeface="Helvetica"/>
                <a:ea typeface="Helvetica"/>
                <a:cs typeface="Helvetica"/>
                <a:sym typeface="Helvetica"/>
              </a:defRPr>
            </a:pPr>
            <a:r>
              <a:rPr sz="3000" b="1" kern="0">
                <a:solidFill>
                  <a:srgbClr val="000000"/>
                </a:solidFill>
                <a:latin typeface="Helvetica"/>
                <a:cs typeface="Helvetica"/>
                <a:sym typeface="Helvetica"/>
              </a:rPr>
              <a:t>D </a:t>
            </a:r>
            <a:r>
              <a:rPr sz="3000" kern="0">
                <a:solidFill>
                  <a:srgbClr val="000000"/>
                </a:solidFill>
                <a:latin typeface="Helvetica Light"/>
                <a:sym typeface="Helvetica Light"/>
              </a:rPr>
              <a:t>tries to identify the fakes</a:t>
            </a:r>
          </a:p>
        </p:txBody>
      </p:sp>
      <p:sp>
        <p:nvSpPr>
          <p:cNvPr id="1569" name="Shape 1569"/>
          <p:cNvSpPr/>
          <p:nvPr/>
        </p:nvSpPr>
        <p:spPr>
          <a:xfrm>
            <a:off x="2428945" y="1945933"/>
            <a:ext cx="1474764"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Generator</a:t>
            </a:r>
          </a:p>
        </p:txBody>
      </p:sp>
      <p:sp>
        <p:nvSpPr>
          <p:cNvPr id="1570" name="Shape 1570"/>
          <p:cNvSpPr/>
          <p:nvPr/>
        </p:nvSpPr>
        <p:spPr>
          <a:xfrm>
            <a:off x="6388689" y="1945933"/>
            <a:ext cx="1886735"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Discriminator</a:t>
            </a:r>
          </a:p>
        </p:txBody>
      </p:sp>
      <p:sp>
        <p:nvSpPr>
          <p:cNvPr id="1571" name="Shape 1571"/>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72" name="Shape 1572"/>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73" name="Shape 1573"/>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74" name="Shape 1574"/>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75" name="pasted-image.pdf"/>
          <p:cNvPicPr>
            <a:picLocks noChangeAspect="1"/>
          </p:cNvPicPr>
          <p:nvPr/>
        </p:nvPicPr>
        <p:blipFill>
          <a:blip r:embed="rId3"/>
          <a:stretch>
            <a:fillRect/>
          </a:stretch>
        </p:blipFill>
        <p:spPr>
          <a:xfrm>
            <a:off x="7150870" y="216312"/>
            <a:ext cx="382077" cy="329377"/>
          </a:xfrm>
          <a:prstGeom prst="rect">
            <a:avLst/>
          </a:prstGeom>
          <a:ln w="12700">
            <a:miter lim="400000"/>
          </a:ln>
        </p:spPr>
      </p:pic>
      <p:sp>
        <p:nvSpPr>
          <p:cNvPr id="1576" name="Shape 1576"/>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77" name="Shape 1577"/>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78" name="Shape 1578"/>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79" name="Shape 1579"/>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80" name="pasted-image.pdf"/>
          <p:cNvPicPr>
            <a:picLocks noChangeAspect="1"/>
          </p:cNvPicPr>
          <p:nvPr/>
        </p:nvPicPr>
        <p:blipFill>
          <a:blip r:embed="rId4"/>
          <a:stretch>
            <a:fillRect/>
          </a:stretch>
        </p:blipFill>
        <p:spPr>
          <a:xfrm>
            <a:off x="2994458" y="229543"/>
            <a:ext cx="355727" cy="368902"/>
          </a:xfrm>
          <a:prstGeom prst="rect">
            <a:avLst/>
          </a:prstGeom>
          <a:ln w="12700">
            <a:miter lim="400000"/>
          </a:ln>
        </p:spPr>
      </p:pic>
      <p:pic>
        <p:nvPicPr>
          <p:cNvPr id="1581" name="pasted-image.pdf"/>
          <p:cNvPicPr>
            <a:picLocks noChangeAspect="1"/>
          </p:cNvPicPr>
          <p:nvPr/>
        </p:nvPicPr>
        <p:blipFill>
          <a:blip r:embed="rId5"/>
          <a:stretch>
            <a:fillRect/>
          </a:stretch>
        </p:blipFill>
        <p:spPr>
          <a:xfrm>
            <a:off x="942603" y="211862"/>
            <a:ext cx="289852" cy="223976"/>
          </a:xfrm>
          <a:prstGeom prst="rect">
            <a:avLst/>
          </a:prstGeom>
          <a:ln w="12700">
            <a:miter lim="400000"/>
          </a:ln>
        </p:spPr>
      </p:pic>
      <p:pic>
        <p:nvPicPr>
          <p:cNvPr id="1582" name="pasted-image.pdf"/>
          <p:cNvPicPr>
            <a:picLocks noChangeAspect="1"/>
          </p:cNvPicPr>
          <p:nvPr/>
        </p:nvPicPr>
        <p:blipFill>
          <a:blip r:embed="rId6"/>
          <a:stretch>
            <a:fillRect/>
          </a:stretch>
        </p:blipFill>
        <p:spPr>
          <a:xfrm>
            <a:off x="4926802" y="140721"/>
            <a:ext cx="647449" cy="328160"/>
          </a:xfrm>
          <a:prstGeom prst="rect">
            <a:avLst/>
          </a:prstGeom>
          <a:ln w="12700">
            <a:miter lim="400000"/>
          </a:ln>
        </p:spPr>
      </p:pic>
      <p:pic>
        <p:nvPicPr>
          <p:cNvPr id="1583" name="pasted-image.png"/>
          <p:cNvPicPr>
            <a:picLocks noChangeAspect="1"/>
          </p:cNvPicPr>
          <p:nvPr/>
        </p:nvPicPr>
        <p:blipFill>
          <a:blip r:embed="rId7"/>
          <a:stretch>
            <a:fillRect/>
          </a:stretch>
        </p:blipFill>
        <p:spPr>
          <a:xfrm>
            <a:off x="4423788" y="585374"/>
            <a:ext cx="1625601" cy="1625601"/>
          </a:xfrm>
          <a:prstGeom prst="rect">
            <a:avLst/>
          </a:prstGeom>
          <a:ln w="25400">
            <a:solidFill>
              <a:srgbClr val="000000"/>
            </a:solidFill>
            <a:miter lim="400000"/>
          </a:ln>
        </p:spPr>
      </p:pic>
      <p:pic>
        <p:nvPicPr>
          <p:cNvPr id="1584" name="pasted-image-filtered.png"/>
          <p:cNvPicPr>
            <a:picLocks noChangeAspect="1"/>
          </p:cNvPicPr>
          <p:nvPr/>
        </p:nvPicPr>
        <p:blipFill>
          <a:blip r:embed="rId8"/>
          <a:stretch>
            <a:fillRect/>
          </a:stretch>
        </p:blipFill>
        <p:spPr>
          <a:xfrm>
            <a:off x="295254" y="585374"/>
            <a:ext cx="1625601" cy="1625601"/>
          </a:xfrm>
          <a:prstGeom prst="rect">
            <a:avLst/>
          </a:prstGeom>
          <a:ln w="25400">
            <a:solidFill>
              <a:srgbClr val="000000"/>
            </a:solidFill>
            <a:miter lim="400000"/>
          </a:ln>
        </p:spPr>
      </p:pic>
      <p:sp>
        <p:nvSpPr>
          <p:cNvPr id="1585" name="Shape 1585"/>
          <p:cNvSpPr/>
          <p:nvPr/>
        </p:nvSpPr>
        <p:spPr>
          <a:xfrm>
            <a:off x="8430377" y="1100985"/>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a:lvl1pPr>
          </a:lstStyle>
          <a:p>
            <a:pPr algn="ctr" defTabSz="410766" hangingPunct="0"/>
            <a:r>
              <a:rPr sz="3000" kern="0">
                <a:solidFill>
                  <a:srgbClr val="000000"/>
                </a:solidFill>
                <a:latin typeface="Helvetica Light"/>
                <a:sym typeface="Helvetica Light"/>
              </a:rPr>
              <a:t>real or fake?</a:t>
            </a:r>
          </a:p>
        </p:txBody>
      </p:sp>
      <p:sp>
        <p:nvSpPr>
          <p:cNvPr id="1586" name="Shape 1586"/>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409698643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68">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568">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56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8" grpId="0" build="p" bldLvl="5"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8" name="Shape 1588"/>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89" name="Shape 1589"/>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90" name="Shape 1590"/>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91" name="Shape 1591"/>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92" name="pasted-image.pdf"/>
          <p:cNvPicPr>
            <a:picLocks noChangeAspect="1"/>
          </p:cNvPicPr>
          <p:nvPr/>
        </p:nvPicPr>
        <p:blipFill>
          <a:blip r:embed="rId3"/>
          <a:stretch>
            <a:fillRect/>
          </a:stretch>
        </p:blipFill>
        <p:spPr>
          <a:xfrm>
            <a:off x="7150870" y="216312"/>
            <a:ext cx="382077" cy="329377"/>
          </a:xfrm>
          <a:prstGeom prst="rect">
            <a:avLst/>
          </a:prstGeom>
          <a:ln w="12700">
            <a:miter lim="400000"/>
          </a:ln>
        </p:spPr>
      </p:pic>
      <p:sp>
        <p:nvSpPr>
          <p:cNvPr id="1593" name="Shape 1593"/>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94" name="Shape 1594"/>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95" name="Shape 1595"/>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96" name="Shape 1596"/>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97" name="pasted-image.pdf"/>
          <p:cNvPicPr>
            <a:picLocks noChangeAspect="1"/>
          </p:cNvPicPr>
          <p:nvPr/>
        </p:nvPicPr>
        <p:blipFill>
          <a:blip r:embed="rId4"/>
          <a:stretch>
            <a:fillRect/>
          </a:stretch>
        </p:blipFill>
        <p:spPr>
          <a:xfrm>
            <a:off x="2994458" y="229543"/>
            <a:ext cx="355727" cy="368902"/>
          </a:xfrm>
          <a:prstGeom prst="rect">
            <a:avLst/>
          </a:prstGeom>
          <a:ln w="12700">
            <a:miter lim="400000"/>
          </a:ln>
        </p:spPr>
      </p:pic>
      <p:pic>
        <p:nvPicPr>
          <p:cNvPr id="1598" name="pasted-image.pdf"/>
          <p:cNvPicPr>
            <a:picLocks noChangeAspect="1"/>
          </p:cNvPicPr>
          <p:nvPr/>
        </p:nvPicPr>
        <p:blipFill>
          <a:blip r:embed="rId5"/>
          <a:stretch>
            <a:fillRect/>
          </a:stretch>
        </p:blipFill>
        <p:spPr>
          <a:xfrm>
            <a:off x="942603" y="211862"/>
            <a:ext cx="289852" cy="223976"/>
          </a:xfrm>
          <a:prstGeom prst="rect">
            <a:avLst/>
          </a:prstGeom>
          <a:ln w="12700">
            <a:miter lim="400000"/>
          </a:ln>
        </p:spPr>
      </p:pic>
      <p:grpSp>
        <p:nvGrpSpPr>
          <p:cNvPr id="1604" name="Group 1604"/>
          <p:cNvGrpSpPr/>
          <p:nvPr/>
        </p:nvGrpSpPr>
        <p:grpSpPr>
          <a:xfrm>
            <a:off x="1478231" y="5639705"/>
            <a:ext cx="9235538" cy="687354"/>
            <a:chOff x="0" y="0"/>
            <a:chExt cx="18471073" cy="1374706"/>
          </a:xfrm>
        </p:grpSpPr>
        <p:pic>
          <p:nvPicPr>
            <p:cNvPr id="1599" name="pasted-image.pdf"/>
            <p:cNvPicPr>
              <a:picLocks noChangeAspect="1"/>
            </p:cNvPicPr>
            <p:nvPr/>
          </p:nvPicPr>
          <p:blipFill>
            <a:blip r:embed="rId6"/>
            <a:stretch>
              <a:fillRect/>
            </a:stretch>
          </p:blipFill>
          <p:spPr>
            <a:xfrm>
              <a:off x="3370449" y="0"/>
              <a:ext cx="1878769" cy="903712"/>
            </a:xfrm>
            <a:prstGeom prst="rect">
              <a:avLst/>
            </a:prstGeom>
            <a:ln w="12700" cap="flat">
              <a:noFill/>
              <a:miter lim="400000"/>
            </a:ln>
            <a:effectLst/>
          </p:spPr>
        </p:pic>
        <p:pic>
          <p:nvPicPr>
            <p:cNvPr id="1600" name="pasted-image.pdf"/>
            <p:cNvPicPr>
              <a:picLocks noChangeAspect="1"/>
            </p:cNvPicPr>
            <p:nvPr/>
          </p:nvPicPr>
          <p:blipFill>
            <a:blip r:embed="rId7"/>
            <a:stretch>
              <a:fillRect/>
            </a:stretch>
          </p:blipFill>
          <p:spPr>
            <a:xfrm>
              <a:off x="18328382" y="765"/>
              <a:ext cx="142692" cy="879930"/>
            </a:xfrm>
            <a:prstGeom prst="rect">
              <a:avLst/>
            </a:prstGeom>
            <a:ln w="12700" cap="flat">
              <a:noFill/>
              <a:miter lim="400000"/>
            </a:ln>
            <a:effectLst/>
          </p:spPr>
        </p:pic>
        <p:pic>
          <p:nvPicPr>
            <p:cNvPr id="1601" name="pasted-image.pdf"/>
            <p:cNvPicPr>
              <a:picLocks noChangeAspect="1"/>
            </p:cNvPicPr>
            <p:nvPr/>
          </p:nvPicPr>
          <p:blipFill>
            <a:blip r:embed="rId8"/>
            <a:stretch>
              <a:fillRect/>
            </a:stretch>
          </p:blipFill>
          <p:spPr>
            <a:xfrm>
              <a:off x="0" y="251249"/>
              <a:ext cx="1182152" cy="579014"/>
            </a:xfrm>
            <a:prstGeom prst="rect">
              <a:avLst/>
            </a:prstGeom>
            <a:ln w="12700" cap="flat">
              <a:noFill/>
              <a:miter lim="400000"/>
            </a:ln>
            <a:effectLst/>
          </p:spPr>
        </p:pic>
        <p:pic>
          <p:nvPicPr>
            <p:cNvPr id="1602" name="pasted-image.pdf"/>
            <p:cNvPicPr>
              <a:picLocks noChangeAspect="1"/>
            </p:cNvPicPr>
            <p:nvPr/>
          </p:nvPicPr>
          <p:blipFill>
            <a:blip r:embed="rId9"/>
            <a:stretch>
              <a:fillRect/>
            </a:stretch>
          </p:blipFill>
          <p:spPr>
            <a:xfrm>
              <a:off x="1355107" y="251249"/>
              <a:ext cx="1592287" cy="410135"/>
            </a:xfrm>
            <a:prstGeom prst="rect">
              <a:avLst/>
            </a:prstGeom>
            <a:ln w="12700" cap="flat">
              <a:noFill/>
              <a:miter lim="400000"/>
            </a:ln>
            <a:effectLst/>
          </p:spPr>
        </p:pic>
        <p:pic>
          <p:nvPicPr>
            <p:cNvPr id="1603" name="pasted-image.pdf"/>
            <p:cNvPicPr>
              <a:picLocks noChangeAspect="1"/>
            </p:cNvPicPr>
            <p:nvPr/>
          </p:nvPicPr>
          <p:blipFill>
            <a:blip r:embed="rId3"/>
            <a:stretch>
              <a:fillRect/>
            </a:stretch>
          </p:blipFill>
          <p:spPr>
            <a:xfrm>
              <a:off x="1777802" y="897679"/>
              <a:ext cx="553353" cy="477028"/>
            </a:xfrm>
            <a:prstGeom prst="rect">
              <a:avLst/>
            </a:prstGeom>
            <a:ln w="12700" cap="flat">
              <a:noFill/>
              <a:miter lim="400000"/>
            </a:ln>
            <a:effectLst/>
          </p:spPr>
        </p:pic>
      </p:grpSp>
      <p:grpSp>
        <p:nvGrpSpPr>
          <p:cNvPr id="1608" name="Group 1608"/>
          <p:cNvGrpSpPr/>
          <p:nvPr/>
        </p:nvGrpSpPr>
        <p:grpSpPr>
          <a:xfrm>
            <a:off x="4230838" y="1100399"/>
            <a:ext cx="6254108" cy="5077171"/>
            <a:chOff x="0" y="0"/>
            <a:chExt cx="12508214" cy="10154341"/>
          </a:xfrm>
        </p:grpSpPr>
        <p:pic>
          <p:nvPicPr>
            <p:cNvPr id="1605" name="pasted-image.pdf"/>
            <p:cNvPicPr>
              <a:picLocks noChangeAspect="1"/>
            </p:cNvPicPr>
            <p:nvPr/>
          </p:nvPicPr>
          <p:blipFill>
            <a:blip r:embed="rId10"/>
            <a:stretch>
              <a:fillRect/>
            </a:stretch>
          </p:blipFill>
          <p:spPr>
            <a:xfrm>
              <a:off x="167060" y="9078611"/>
              <a:ext cx="4518556" cy="903712"/>
            </a:xfrm>
            <a:prstGeom prst="rect">
              <a:avLst/>
            </a:prstGeom>
            <a:ln w="12700" cap="flat">
              <a:noFill/>
              <a:miter lim="400000"/>
            </a:ln>
            <a:effectLst/>
          </p:spPr>
        </p:pic>
        <p:sp>
          <p:nvSpPr>
            <p:cNvPr id="1606" name="Shape 1606"/>
            <p:cNvSpPr/>
            <p:nvPr/>
          </p:nvSpPr>
          <p:spPr>
            <a:xfrm>
              <a:off x="8163862" y="0"/>
              <a:ext cx="4344353" cy="1080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defTabSz="410766" hangingPunct="0">
                <a:defRPr sz="6000" b="1">
                  <a:solidFill>
                    <a:srgbClr val="C82506"/>
                  </a:solidFill>
                  <a:latin typeface="Helvetica"/>
                  <a:ea typeface="Helvetica"/>
                  <a:cs typeface="Helvetica"/>
                  <a:sym typeface="Helvetica"/>
                </a:defRPr>
              </a:pPr>
              <a:r>
                <a:rPr sz="3000" b="1" kern="0">
                  <a:solidFill>
                    <a:srgbClr val="C82506"/>
                  </a:solidFill>
                  <a:latin typeface="Helvetica"/>
                  <a:cs typeface="Helvetica"/>
                  <a:sym typeface="Helvetica"/>
                </a:rPr>
                <a:t>fake </a:t>
              </a:r>
              <a:r>
                <a:rPr sz="3000" kern="0">
                  <a:solidFill>
                    <a:srgbClr val="000000"/>
                  </a:solidFill>
                  <a:latin typeface="Helvetica Light"/>
                  <a:sym typeface="Helvetica Light"/>
                </a:rPr>
                <a:t>(0.9)</a:t>
              </a:r>
            </a:p>
          </p:txBody>
        </p:sp>
        <p:sp>
          <p:nvSpPr>
            <p:cNvPr id="1607" name="Shape 1607"/>
            <p:cNvSpPr/>
            <p:nvPr/>
          </p:nvSpPr>
          <p:spPr>
            <a:xfrm>
              <a:off x="0" y="8884341"/>
              <a:ext cx="4852677" cy="1270001"/>
            </a:xfrm>
            <a:prstGeom prst="rect">
              <a:avLst/>
            </a:prstGeom>
            <a:noFill/>
            <a:ln w="76200" cap="flat">
              <a:solidFill>
                <a:schemeClr val="accent5"/>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pic>
        <p:nvPicPr>
          <p:cNvPr id="1609" name="pasted-image.pdf"/>
          <p:cNvPicPr>
            <a:picLocks noChangeAspect="1"/>
          </p:cNvPicPr>
          <p:nvPr/>
        </p:nvPicPr>
        <p:blipFill>
          <a:blip r:embed="rId11"/>
          <a:stretch>
            <a:fillRect/>
          </a:stretch>
        </p:blipFill>
        <p:spPr>
          <a:xfrm>
            <a:off x="4926802" y="140721"/>
            <a:ext cx="647449" cy="328160"/>
          </a:xfrm>
          <a:prstGeom prst="rect">
            <a:avLst/>
          </a:prstGeom>
          <a:ln w="12700">
            <a:miter lim="400000"/>
          </a:ln>
        </p:spPr>
      </p:pic>
      <p:pic>
        <p:nvPicPr>
          <p:cNvPr id="1610" name="pasted-image.png"/>
          <p:cNvPicPr>
            <a:picLocks noChangeAspect="1"/>
          </p:cNvPicPr>
          <p:nvPr/>
        </p:nvPicPr>
        <p:blipFill>
          <a:blip r:embed="rId12"/>
          <a:stretch>
            <a:fillRect/>
          </a:stretch>
        </p:blipFill>
        <p:spPr>
          <a:xfrm>
            <a:off x="4423788" y="585374"/>
            <a:ext cx="1625601" cy="1625601"/>
          </a:xfrm>
          <a:prstGeom prst="rect">
            <a:avLst/>
          </a:prstGeom>
          <a:ln w="25400">
            <a:solidFill>
              <a:srgbClr val="000000"/>
            </a:solidFill>
            <a:miter lim="400000"/>
          </a:ln>
        </p:spPr>
      </p:pic>
      <p:pic>
        <p:nvPicPr>
          <p:cNvPr id="1611" name="pasted-image-filtered.png"/>
          <p:cNvPicPr>
            <a:picLocks noChangeAspect="1"/>
          </p:cNvPicPr>
          <p:nvPr/>
        </p:nvPicPr>
        <p:blipFill>
          <a:blip r:embed="rId13"/>
          <a:stretch>
            <a:fillRect/>
          </a:stretch>
        </p:blipFill>
        <p:spPr>
          <a:xfrm>
            <a:off x="295254" y="585374"/>
            <a:ext cx="1625601" cy="1625601"/>
          </a:xfrm>
          <a:prstGeom prst="rect">
            <a:avLst/>
          </a:prstGeom>
          <a:ln w="25400">
            <a:solidFill>
              <a:srgbClr val="000000"/>
            </a:solidFill>
            <a:miter lim="400000"/>
          </a:ln>
        </p:spPr>
      </p:pic>
      <p:grpSp>
        <p:nvGrpSpPr>
          <p:cNvPr id="1626" name="Group 1626"/>
          <p:cNvGrpSpPr/>
          <p:nvPr/>
        </p:nvGrpSpPr>
        <p:grpSpPr>
          <a:xfrm>
            <a:off x="442825" y="2543620"/>
            <a:ext cx="10042121" cy="3633951"/>
            <a:chOff x="0" y="0"/>
            <a:chExt cx="20084240" cy="7267900"/>
          </a:xfrm>
        </p:grpSpPr>
        <p:grpSp>
          <p:nvGrpSpPr>
            <p:cNvPr id="1614" name="Group 1614"/>
            <p:cNvGrpSpPr/>
            <p:nvPr/>
          </p:nvGrpSpPr>
          <p:grpSpPr>
            <a:xfrm>
              <a:off x="13169086" y="6181044"/>
              <a:ext cx="6687666" cy="903712"/>
              <a:chOff x="0" y="0"/>
              <a:chExt cx="6687665" cy="903711"/>
            </a:xfrm>
          </p:grpSpPr>
          <p:pic>
            <p:nvPicPr>
              <p:cNvPr id="1612" name="pasted-image.pdf"/>
              <p:cNvPicPr>
                <a:picLocks noChangeAspect="1"/>
              </p:cNvPicPr>
              <p:nvPr/>
            </p:nvPicPr>
            <p:blipFill>
              <a:blip r:embed="rId14"/>
              <a:stretch>
                <a:fillRect/>
              </a:stretch>
            </p:blipFill>
            <p:spPr>
              <a:xfrm>
                <a:off x="0" y="174776"/>
                <a:ext cx="553352" cy="576409"/>
              </a:xfrm>
              <a:prstGeom prst="rect">
                <a:avLst/>
              </a:prstGeom>
              <a:ln w="12700" cap="flat">
                <a:noFill/>
                <a:miter lim="400000"/>
              </a:ln>
              <a:effectLst/>
            </p:spPr>
          </p:pic>
          <p:pic>
            <p:nvPicPr>
              <p:cNvPr id="1613" name="pasted-image.pdf"/>
              <p:cNvPicPr>
                <a:picLocks noChangeAspect="1"/>
              </p:cNvPicPr>
              <p:nvPr/>
            </p:nvPicPr>
            <p:blipFill>
              <a:blip r:embed="rId15"/>
              <a:stretch>
                <a:fillRect/>
              </a:stretch>
            </p:blipFill>
            <p:spPr>
              <a:xfrm>
                <a:off x="1460796" y="0"/>
                <a:ext cx="5226870" cy="903712"/>
              </a:xfrm>
              <a:prstGeom prst="rect">
                <a:avLst/>
              </a:prstGeom>
              <a:ln w="12700" cap="flat">
                <a:noFill/>
                <a:miter lim="400000"/>
              </a:ln>
              <a:effectLst/>
            </p:spPr>
          </p:pic>
        </p:grpSp>
        <p:sp>
          <p:nvSpPr>
            <p:cNvPr id="1615" name="Shape 1615"/>
            <p:cNvSpPr/>
            <p:nvPr/>
          </p:nvSpPr>
          <p:spPr>
            <a:xfrm>
              <a:off x="14446973" y="5997900"/>
              <a:ext cx="5513953" cy="1270001"/>
            </a:xfrm>
            <a:prstGeom prst="rect">
              <a:avLst/>
            </a:prstGeom>
            <a:noFill/>
            <a:ln w="76200" cap="flat">
              <a:solidFill>
                <a:schemeClr val="accent2"/>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nvGrpSpPr>
            <p:cNvPr id="1625" name="Group 1625"/>
            <p:cNvGrpSpPr/>
            <p:nvPr/>
          </p:nvGrpSpPr>
          <p:grpSpPr>
            <a:xfrm>
              <a:off x="0" y="0"/>
              <a:ext cx="20084241" cy="4566408"/>
              <a:chOff x="0" y="0"/>
              <a:chExt cx="20084240" cy="4566407"/>
            </a:xfrm>
          </p:grpSpPr>
          <p:sp>
            <p:nvSpPr>
              <p:cNvPr id="1616" name="Shape 1616"/>
              <p:cNvSpPr/>
              <p:nvPr/>
            </p:nvSpPr>
            <p:spPr>
              <a:xfrm>
                <a:off x="0" y="0"/>
                <a:ext cx="19230804" cy="0"/>
              </a:xfrm>
              <a:prstGeom prst="line">
                <a:avLst/>
              </a:prstGeom>
              <a:noFill/>
              <a:ln w="152400" cap="flat">
                <a:solidFill>
                  <a:schemeClr val="accent1"/>
                </a:solidFill>
                <a:custDash>
                  <a:ds d="200000" sp="200000"/>
                </a:custDash>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617" name="Shape 1617"/>
              <p:cNvSpPr/>
              <p:nvPr/>
            </p:nvSpPr>
            <p:spPr>
              <a:xfrm>
                <a:off x="11828935" y="2943624"/>
                <a:ext cx="3994373" cy="1"/>
              </a:xfrm>
              <a:prstGeom prst="line">
                <a:avLst/>
              </a:prstGeom>
              <a:noFill/>
              <a:ln w="381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618" name="Shape 1618"/>
              <p:cNvSpPr/>
              <p:nvPr/>
            </p:nvSpPr>
            <p:spPr>
              <a:xfrm rot="10800000">
                <a:off x="13633698" y="1824901"/>
                <a:ext cx="384843" cy="2249267"/>
              </a:xfrm>
              <a:prstGeom prst="rect">
                <a:avLst/>
              </a:prstGeom>
              <a:solidFill>
                <a:srgbClr val="FFFFFF"/>
              </a:solidFill>
              <a:ln w="381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19" name="Shape 1619"/>
              <p:cNvSpPr/>
              <p:nvPr/>
            </p:nvSpPr>
            <p:spPr>
              <a:xfrm rot="10800000">
                <a:off x="14199317" y="1824901"/>
                <a:ext cx="384844" cy="2249267"/>
              </a:xfrm>
              <a:prstGeom prst="rect">
                <a:avLst/>
              </a:prstGeom>
              <a:solidFill>
                <a:srgbClr val="FFFFFF"/>
              </a:solidFill>
              <a:ln w="381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20" name="Shape 1620"/>
              <p:cNvSpPr/>
              <p:nvPr/>
            </p:nvSpPr>
            <p:spPr>
              <a:xfrm rot="10800000">
                <a:off x="13068079" y="1824901"/>
                <a:ext cx="384844" cy="2249267"/>
              </a:xfrm>
              <a:prstGeom prst="rect">
                <a:avLst/>
              </a:prstGeom>
              <a:solidFill>
                <a:srgbClr val="FFFFFF"/>
              </a:solidFill>
              <a:ln w="381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21" name="Shape 1621"/>
              <p:cNvSpPr/>
              <p:nvPr/>
            </p:nvSpPr>
            <p:spPr>
              <a:xfrm>
                <a:off x="15739888" y="2477704"/>
                <a:ext cx="4344353" cy="10805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defTabSz="410766" hangingPunct="0">
                  <a:defRPr sz="6000" b="1">
                    <a:solidFill>
                      <a:srgbClr val="00882B"/>
                    </a:solidFill>
                    <a:latin typeface="Helvetica"/>
                    <a:ea typeface="Helvetica"/>
                    <a:cs typeface="Helvetica"/>
                    <a:sym typeface="Helvetica"/>
                  </a:defRPr>
                </a:pPr>
                <a:r>
                  <a:rPr sz="3000" b="1" kern="0">
                    <a:solidFill>
                      <a:srgbClr val="00882B"/>
                    </a:solidFill>
                    <a:latin typeface="Helvetica"/>
                    <a:cs typeface="Helvetica"/>
                    <a:sym typeface="Helvetica"/>
                  </a:rPr>
                  <a:t>real </a:t>
                </a:r>
                <a:r>
                  <a:rPr sz="3000" kern="0">
                    <a:solidFill>
                      <a:srgbClr val="000000"/>
                    </a:solidFill>
                    <a:latin typeface="Helvetica Light"/>
                    <a:sym typeface="Helvetica Light"/>
                  </a:rPr>
                  <a:t>(0.1)</a:t>
                </a:r>
              </a:p>
            </p:txBody>
          </p:sp>
          <p:pic>
            <p:nvPicPr>
              <p:cNvPr id="1622" name="pasted-image.pdf"/>
              <p:cNvPicPr>
                <a:picLocks noChangeAspect="1"/>
              </p:cNvPicPr>
              <p:nvPr/>
            </p:nvPicPr>
            <p:blipFill>
              <a:blip r:embed="rId3"/>
              <a:stretch>
                <a:fillRect/>
              </a:stretch>
            </p:blipFill>
            <p:spPr>
              <a:xfrm>
                <a:off x="13463748" y="652592"/>
                <a:ext cx="764154" cy="658753"/>
              </a:xfrm>
              <a:prstGeom prst="rect">
                <a:avLst/>
              </a:prstGeom>
              <a:ln w="12700" cap="flat">
                <a:noFill/>
                <a:miter lim="400000"/>
              </a:ln>
              <a:effectLst/>
            </p:spPr>
          </p:pic>
          <p:pic>
            <p:nvPicPr>
              <p:cNvPr id="1623" name="pasted-image.pdf"/>
              <p:cNvPicPr>
                <a:picLocks noChangeAspect="1"/>
              </p:cNvPicPr>
              <p:nvPr/>
            </p:nvPicPr>
            <p:blipFill>
              <a:blip r:embed="rId16"/>
              <a:stretch>
                <a:fillRect/>
              </a:stretch>
            </p:blipFill>
            <p:spPr>
              <a:xfrm>
                <a:off x="9338726" y="384254"/>
                <a:ext cx="553352" cy="632403"/>
              </a:xfrm>
              <a:prstGeom prst="rect">
                <a:avLst/>
              </a:prstGeom>
              <a:ln w="12700" cap="flat">
                <a:noFill/>
                <a:miter lim="400000"/>
              </a:ln>
              <a:effectLst/>
            </p:spPr>
          </p:pic>
          <p:pic>
            <p:nvPicPr>
              <p:cNvPr id="1624" name="Screen Shot 2017-02-03 at 10.02.37 PM.png"/>
              <p:cNvPicPr>
                <a:picLocks noChangeAspect="1"/>
              </p:cNvPicPr>
              <p:nvPr/>
            </p:nvPicPr>
            <p:blipFill>
              <a:blip r:embed="rId17"/>
              <a:srcRect l="654" t="654"/>
              <a:stretch>
                <a:fillRect/>
              </a:stretch>
            </p:blipFill>
            <p:spPr>
              <a:xfrm>
                <a:off x="7945549" y="1226691"/>
                <a:ext cx="3339717" cy="3339717"/>
              </a:xfrm>
              <a:prstGeom prst="rect">
                <a:avLst/>
              </a:prstGeom>
              <a:ln w="25400" cap="flat">
                <a:solidFill>
                  <a:srgbClr val="000000"/>
                </a:solidFill>
                <a:prstDash val="solid"/>
                <a:miter lim="400000"/>
              </a:ln>
              <a:effectLst/>
            </p:spPr>
          </p:pic>
        </p:grpSp>
      </p:grpSp>
      <p:sp>
        <p:nvSpPr>
          <p:cNvPr id="1627" name="Shape 1627"/>
          <p:cNvSpPr/>
          <p:nvPr/>
        </p:nvSpPr>
        <p:spPr>
          <a:xfrm>
            <a:off x="9981170" y="6520972"/>
            <a:ext cx="2031005" cy="28757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1400" kern="0" dirty="0">
                <a:solidFill>
                  <a:srgbClr val="000000"/>
                </a:solidFill>
                <a:latin typeface="Helvetica Light"/>
                <a:sym typeface="Helvetica Light"/>
              </a:rPr>
              <a:t>[Goodfellow et al., 2014]</a:t>
            </a:r>
          </a:p>
        </p:txBody>
      </p:sp>
      <p:sp>
        <p:nvSpPr>
          <p:cNvPr id="3" name="TextBox 2">
            <a:extLst>
              <a:ext uri="{FF2B5EF4-FFF2-40B4-BE49-F238E27FC236}">
                <a16:creationId xmlns:a16="http://schemas.microsoft.com/office/drawing/2014/main" id="{D165D1DA-22CD-114C-9133-C8672137F94A}"/>
              </a:ext>
            </a:extLst>
          </p:cNvPr>
          <p:cNvSpPr txBox="1"/>
          <p:nvPr/>
        </p:nvSpPr>
        <p:spPr>
          <a:xfrm>
            <a:off x="3792445" y="5083604"/>
            <a:ext cx="3443399" cy="369332"/>
          </a:xfrm>
          <a:prstGeom prst="rect">
            <a:avLst/>
          </a:prstGeom>
          <a:noFill/>
        </p:spPr>
        <p:txBody>
          <a:bodyPr wrap="square" rtlCol="0">
            <a:spAutoFit/>
          </a:bodyPr>
          <a:lstStyle/>
          <a:p>
            <a:r>
              <a:rPr lang="en-US" dirty="0"/>
              <a:t>(Identify generated images as fake)</a:t>
            </a:r>
          </a:p>
        </p:txBody>
      </p:sp>
      <p:sp>
        <p:nvSpPr>
          <p:cNvPr id="44" name="TextBox 43">
            <a:extLst>
              <a:ext uri="{FF2B5EF4-FFF2-40B4-BE49-F238E27FC236}">
                <a16:creationId xmlns:a16="http://schemas.microsoft.com/office/drawing/2014/main" id="{08CE7FD0-F109-2A44-8426-149A26FBB543}"/>
              </a:ext>
            </a:extLst>
          </p:cNvPr>
          <p:cNvSpPr txBox="1"/>
          <p:nvPr/>
        </p:nvSpPr>
        <p:spPr>
          <a:xfrm>
            <a:off x="7365738" y="5064421"/>
            <a:ext cx="3443399" cy="369332"/>
          </a:xfrm>
          <a:prstGeom prst="rect">
            <a:avLst/>
          </a:prstGeom>
          <a:noFill/>
        </p:spPr>
        <p:txBody>
          <a:bodyPr wrap="square" rtlCol="0">
            <a:spAutoFit/>
          </a:bodyPr>
          <a:lstStyle/>
          <a:p>
            <a:r>
              <a:rPr lang="en-US" dirty="0"/>
              <a:t>(Identify training images as real)</a:t>
            </a:r>
          </a:p>
        </p:txBody>
      </p:sp>
    </p:spTree>
    <p:extLst>
      <p:ext uri="{BB962C8B-B14F-4D97-AF65-F5344CB8AC3E}">
        <p14:creationId xmlns:p14="http://schemas.microsoft.com/office/powerpoint/2010/main" val="31355144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8" grpId="0" animBg="1" advAuto="0"/>
      <p:bldP spid="1626"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9" name="Shape 1629"/>
          <p:cNvSpPr/>
          <p:nvPr/>
        </p:nvSpPr>
        <p:spPr>
          <a:xfrm flipH="1" flipV="1">
            <a:off x="2173728" y="1573740"/>
            <a:ext cx="6153597" cy="1"/>
          </a:xfrm>
          <a:prstGeom prst="line">
            <a:avLst/>
          </a:prstGeom>
          <a:ln w="63500">
            <a:solidFill>
              <a:schemeClr val="accent4"/>
            </a:solidFill>
            <a:prstDash val="sysDot"/>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pic>
        <p:nvPicPr>
          <p:cNvPr id="1630" name="pasted-image.pdf"/>
          <p:cNvPicPr>
            <a:picLocks noChangeAspect="1"/>
          </p:cNvPicPr>
          <p:nvPr/>
        </p:nvPicPr>
        <p:blipFill>
          <a:blip r:embed="rId3"/>
          <a:stretch>
            <a:fillRect/>
          </a:stretch>
        </p:blipFill>
        <p:spPr>
          <a:xfrm>
            <a:off x="2559512" y="4782138"/>
            <a:ext cx="711704" cy="301570"/>
          </a:xfrm>
          <a:prstGeom prst="rect">
            <a:avLst/>
          </a:prstGeom>
          <a:ln w="12700">
            <a:miter lim="400000"/>
          </a:ln>
        </p:spPr>
      </p:pic>
      <p:sp>
        <p:nvSpPr>
          <p:cNvPr id="1631" name="Shape 1631"/>
          <p:cNvSpPr/>
          <p:nvPr/>
        </p:nvSpPr>
        <p:spPr>
          <a:xfrm>
            <a:off x="727061" y="3129949"/>
            <a:ext cx="8055563" cy="153886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defTabSz="410766" hangingPunct="0">
              <a:spcBef>
                <a:spcPts val="2100"/>
              </a:spcBef>
              <a:defRPr sz="6000" b="1">
                <a:latin typeface="Helvetica"/>
                <a:ea typeface="Helvetica"/>
                <a:cs typeface="Helvetica"/>
                <a:sym typeface="Helvetica"/>
              </a:defRPr>
            </a:pPr>
            <a:r>
              <a:rPr sz="3000" b="1" kern="0">
                <a:solidFill>
                  <a:srgbClr val="000000"/>
                </a:solidFill>
                <a:latin typeface="Helvetica"/>
                <a:cs typeface="Helvetica"/>
                <a:sym typeface="Helvetica"/>
              </a:rPr>
              <a:t>G </a:t>
            </a:r>
            <a:r>
              <a:rPr sz="3000" kern="0">
                <a:solidFill>
                  <a:srgbClr val="000000"/>
                </a:solidFill>
                <a:latin typeface="Helvetica Light"/>
                <a:sym typeface="Helvetica Light"/>
              </a:rPr>
              <a:t>tries to synthesize fake images that </a:t>
            </a:r>
            <a:r>
              <a:rPr sz="3000" b="1" i="1" kern="0">
                <a:solidFill>
                  <a:srgbClr val="DE6A10"/>
                </a:solidFill>
                <a:latin typeface="Helvetica"/>
                <a:cs typeface="Helvetica"/>
                <a:sym typeface="Helvetica"/>
              </a:rPr>
              <a:t>fool</a:t>
            </a:r>
            <a:r>
              <a:rPr sz="3000" kern="0">
                <a:solidFill>
                  <a:srgbClr val="000000"/>
                </a:solidFill>
                <a:latin typeface="Helvetica Light"/>
                <a:sym typeface="Helvetica Light"/>
              </a:rPr>
              <a:t> </a:t>
            </a:r>
            <a:r>
              <a:rPr sz="3000" b="1" kern="0">
                <a:solidFill>
                  <a:srgbClr val="000000"/>
                </a:solidFill>
                <a:latin typeface="Helvetica"/>
                <a:cs typeface="Helvetica"/>
                <a:sym typeface="Helvetica"/>
              </a:rPr>
              <a:t>D</a:t>
            </a:r>
            <a:r>
              <a:rPr sz="3000" kern="0">
                <a:solidFill>
                  <a:srgbClr val="000000"/>
                </a:solidFill>
                <a:latin typeface="Helvetica Light"/>
                <a:sym typeface="Helvetica Light"/>
              </a:rPr>
              <a:t>:</a:t>
            </a:r>
          </a:p>
        </p:txBody>
      </p:sp>
      <p:pic>
        <p:nvPicPr>
          <p:cNvPr id="1632" name="pasted-image.pdf"/>
          <p:cNvPicPr>
            <a:picLocks noChangeAspect="1"/>
          </p:cNvPicPr>
          <p:nvPr/>
        </p:nvPicPr>
        <p:blipFill>
          <a:blip r:embed="rId4"/>
          <a:stretch>
            <a:fillRect/>
          </a:stretch>
        </p:blipFill>
        <p:spPr>
          <a:xfrm>
            <a:off x="4719272" y="4755939"/>
            <a:ext cx="2259278" cy="451856"/>
          </a:xfrm>
          <a:prstGeom prst="rect">
            <a:avLst/>
          </a:prstGeom>
          <a:ln w="12700">
            <a:miter lim="400000"/>
          </a:ln>
        </p:spPr>
      </p:pic>
      <p:pic>
        <p:nvPicPr>
          <p:cNvPr id="1633" name="pasted-image.pdf"/>
          <p:cNvPicPr>
            <a:picLocks noChangeAspect="1"/>
          </p:cNvPicPr>
          <p:nvPr/>
        </p:nvPicPr>
        <p:blipFill>
          <a:blip r:embed="rId5"/>
          <a:stretch>
            <a:fillRect/>
          </a:stretch>
        </p:blipFill>
        <p:spPr>
          <a:xfrm>
            <a:off x="3568360" y="4755939"/>
            <a:ext cx="939385" cy="451856"/>
          </a:xfrm>
          <a:prstGeom prst="rect">
            <a:avLst/>
          </a:prstGeom>
          <a:ln w="12700">
            <a:miter lim="400000"/>
          </a:ln>
        </p:spPr>
      </p:pic>
      <p:grpSp>
        <p:nvGrpSpPr>
          <p:cNvPr id="1636" name="Group 1636"/>
          <p:cNvGrpSpPr/>
          <p:nvPr/>
        </p:nvGrpSpPr>
        <p:grpSpPr>
          <a:xfrm>
            <a:off x="7432272" y="4750376"/>
            <a:ext cx="3343834" cy="451856"/>
            <a:chOff x="0" y="0"/>
            <a:chExt cx="6687665" cy="903711"/>
          </a:xfrm>
        </p:grpSpPr>
        <p:pic>
          <p:nvPicPr>
            <p:cNvPr id="1634" name="pasted-image.pdf"/>
            <p:cNvPicPr>
              <a:picLocks noChangeAspect="1"/>
            </p:cNvPicPr>
            <p:nvPr/>
          </p:nvPicPr>
          <p:blipFill>
            <a:blip r:embed="rId6"/>
            <a:stretch>
              <a:fillRect/>
            </a:stretch>
          </p:blipFill>
          <p:spPr>
            <a:xfrm>
              <a:off x="0" y="174776"/>
              <a:ext cx="553352" cy="576409"/>
            </a:xfrm>
            <a:prstGeom prst="rect">
              <a:avLst/>
            </a:prstGeom>
            <a:ln w="12700" cap="flat">
              <a:noFill/>
              <a:miter lim="400000"/>
            </a:ln>
            <a:effectLst/>
          </p:spPr>
        </p:pic>
        <p:pic>
          <p:nvPicPr>
            <p:cNvPr id="1635" name="pasted-image.pdf"/>
            <p:cNvPicPr>
              <a:picLocks noChangeAspect="1"/>
            </p:cNvPicPr>
            <p:nvPr/>
          </p:nvPicPr>
          <p:blipFill>
            <a:blip r:embed="rId7"/>
            <a:stretch>
              <a:fillRect/>
            </a:stretch>
          </p:blipFill>
          <p:spPr>
            <a:xfrm>
              <a:off x="1460796" y="0"/>
              <a:ext cx="5226870" cy="903712"/>
            </a:xfrm>
            <a:prstGeom prst="rect">
              <a:avLst/>
            </a:prstGeom>
            <a:ln w="12700" cap="flat">
              <a:noFill/>
              <a:miter lim="400000"/>
            </a:ln>
            <a:effectLst/>
          </p:spPr>
        </p:pic>
      </p:grpSp>
      <p:pic>
        <p:nvPicPr>
          <p:cNvPr id="1637" name="pasted-image.pdf"/>
          <p:cNvPicPr>
            <a:picLocks noChangeAspect="1"/>
          </p:cNvPicPr>
          <p:nvPr/>
        </p:nvPicPr>
        <p:blipFill>
          <a:blip r:embed="rId8"/>
          <a:stretch>
            <a:fillRect/>
          </a:stretch>
        </p:blipFill>
        <p:spPr>
          <a:xfrm>
            <a:off x="11110826" y="4756322"/>
            <a:ext cx="71347" cy="439965"/>
          </a:xfrm>
          <a:prstGeom prst="rect">
            <a:avLst/>
          </a:prstGeom>
          <a:ln w="12700">
            <a:miter lim="400000"/>
          </a:ln>
        </p:spPr>
      </p:pic>
      <p:sp>
        <p:nvSpPr>
          <p:cNvPr id="1638" name="Shape 1638"/>
          <p:cNvSpPr/>
          <p:nvPr/>
        </p:nvSpPr>
        <p:spPr>
          <a:xfrm>
            <a:off x="8430377" y="1094635"/>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a:lvl1pPr>
          </a:lstStyle>
          <a:p>
            <a:pPr algn="ctr" defTabSz="410766" hangingPunct="0"/>
            <a:r>
              <a:rPr sz="3000" kern="0">
                <a:solidFill>
                  <a:srgbClr val="000000"/>
                </a:solidFill>
                <a:latin typeface="Helvetica Light"/>
                <a:sym typeface="Helvetica Light"/>
              </a:rPr>
              <a:t>real or fake?</a:t>
            </a:r>
          </a:p>
        </p:txBody>
      </p:sp>
      <p:pic>
        <p:nvPicPr>
          <p:cNvPr id="1639" name="pasted-image.pdf"/>
          <p:cNvPicPr>
            <a:picLocks noChangeAspect="1"/>
          </p:cNvPicPr>
          <p:nvPr/>
        </p:nvPicPr>
        <p:blipFill>
          <a:blip r:embed="rId9"/>
          <a:stretch>
            <a:fillRect/>
          </a:stretch>
        </p:blipFill>
        <p:spPr>
          <a:xfrm>
            <a:off x="2811949" y="5197035"/>
            <a:ext cx="244929" cy="254001"/>
          </a:xfrm>
          <a:prstGeom prst="rect">
            <a:avLst/>
          </a:prstGeom>
          <a:ln w="12700">
            <a:miter lim="400000"/>
          </a:ln>
        </p:spPr>
      </p:pic>
      <p:pic>
        <p:nvPicPr>
          <p:cNvPr id="1640" name="pasted-image.pdf"/>
          <p:cNvPicPr>
            <a:picLocks noChangeAspect="1"/>
          </p:cNvPicPr>
          <p:nvPr/>
        </p:nvPicPr>
        <p:blipFill>
          <a:blip r:embed="rId10"/>
          <a:stretch>
            <a:fillRect/>
          </a:stretch>
        </p:blipFill>
        <p:spPr>
          <a:xfrm>
            <a:off x="1883135" y="4881564"/>
            <a:ext cx="591076" cy="289507"/>
          </a:xfrm>
          <a:prstGeom prst="rect">
            <a:avLst/>
          </a:prstGeom>
          <a:ln w="12700">
            <a:miter lim="400000"/>
          </a:ln>
        </p:spPr>
      </p:pic>
      <p:sp>
        <p:nvSpPr>
          <p:cNvPr id="1641" name="Shape 1641"/>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42" name="Shape 1642"/>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43" name="Shape 1643"/>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44" name="Shape 1644"/>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45" name="pasted-image.pdf"/>
          <p:cNvPicPr>
            <a:picLocks noChangeAspect="1"/>
          </p:cNvPicPr>
          <p:nvPr/>
        </p:nvPicPr>
        <p:blipFill>
          <a:blip r:embed="rId11"/>
          <a:stretch>
            <a:fillRect/>
          </a:stretch>
        </p:blipFill>
        <p:spPr>
          <a:xfrm>
            <a:off x="7150870" y="216312"/>
            <a:ext cx="382077" cy="329377"/>
          </a:xfrm>
          <a:prstGeom prst="rect">
            <a:avLst/>
          </a:prstGeom>
          <a:ln w="12700">
            <a:miter lim="400000"/>
          </a:ln>
        </p:spPr>
      </p:pic>
      <p:sp>
        <p:nvSpPr>
          <p:cNvPr id="1646" name="Shape 1646"/>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47" name="Shape 1647"/>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48" name="Shape 1648"/>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49" name="Shape 1649"/>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50" name="pasted-image.pdf"/>
          <p:cNvPicPr>
            <a:picLocks noChangeAspect="1"/>
          </p:cNvPicPr>
          <p:nvPr/>
        </p:nvPicPr>
        <p:blipFill>
          <a:blip r:embed="rId9"/>
          <a:stretch>
            <a:fillRect/>
          </a:stretch>
        </p:blipFill>
        <p:spPr>
          <a:xfrm>
            <a:off x="2994458" y="229543"/>
            <a:ext cx="355727" cy="368902"/>
          </a:xfrm>
          <a:prstGeom prst="rect">
            <a:avLst/>
          </a:prstGeom>
          <a:ln w="12700">
            <a:miter lim="400000"/>
          </a:ln>
        </p:spPr>
      </p:pic>
      <p:pic>
        <p:nvPicPr>
          <p:cNvPr id="1651" name="pasted-image.pdf"/>
          <p:cNvPicPr>
            <a:picLocks noChangeAspect="1"/>
          </p:cNvPicPr>
          <p:nvPr/>
        </p:nvPicPr>
        <p:blipFill>
          <a:blip r:embed="rId12"/>
          <a:stretch>
            <a:fillRect/>
          </a:stretch>
        </p:blipFill>
        <p:spPr>
          <a:xfrm>
            <a:off x="942603" y="211862"/>
            <a:ext cx="289852" cy="223976"/>
          </a:xfrm>
          <a:prstGeom prst="rect">
            <a:avLst/>
          </a:prstGeom>
          <a:ln w="12700">
            <a:miter lim="400000"/>
          </a:ln>
        </p:spPr>
      </p:pic>
      <p:pic>
        <p:nvPicPr>
          <p:cNvPr id="1652" name="pasted-image.pdf"/>
          <p:cNvPicPr>
            <a:picLocks noChangeAspect="1"/>
          </p:cNvPicPr>
          <p:nvPr/>
        </p:nvPicPr>
        <p:blipFill>
          <a:blip r:embed="rId13"/>
          <a:stretch>
            <a:fillRect/>
          </a:stretch>
        </p:blipFill>
        <p:spPr>
          <a:xfrm>
            <a:off x="4926802" y="140721"/>
            <a:ext cx="647449" cy="328160"/>
          </a:xfrm>
          <a:prstGeom prst="rect">
            <a:avLst/>
          </a:prstGeom>
          <a:ln w="12700">
            <a:miter lim="400000"/>
          </a:ln>
        </p:spPr>
      </p:pic>
      <p:sp>
        <p:nvSpPr>
          <p:cNvPr id="1653" name="Shape 1653"/>
          <p:cNvSpPr/>
          <p:nvPr/>
        </p:nvSpPr>
        <p:spPr>
          <a:xfrm>
            <a:off x="2483771" y="4718638"/>
            <a:ext cx="901285" cy="794732"/>
          </a:xfrm>
          <a:prstGeom prst="rect">
            <a:avLst/>
          </a:prstGeom>
          <a:ln w="76200">
            <a:solidFill>
              <a:schemeClr val="accent4"/>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pic>
        <p:nvPicPr>
          <p:cNvPr id="1654" name="pasted-image.png"/>
          <p:cNvPicPr>
            <a:picLocks noChangeAspect="1"/>
          </p:cNvPicPr>
          <p:nvPr/>
        </p:nvPicPr>
        <p:blipFill>
          <a:blip r:embed="rId14"/>
          <a:stretch>
            <a:fillRect/>
          </a:stretch>
        </p:blipFill>
        <p:spPr>
          <a:xfrm>
            <a:off x="4423788" y="585374"/>
            <a:ext cx="1625601" cy="1625601"/>
          </a:xfrm>
          <a:prstGeom prst="rect">
            <a:avLst/>
          </a:prstGeom>
          <a:ln w="25400">
            <a:solidFill>
              <a:srgbClr val="000000"/>
            </a:solidFill>
            <a:miter lim="400000"/>
          </a:ln>
        </p:spPr>
      </p:pic>
      <p:pic>
        <p:nvPicPr>
          <p:cNvPr id="1655" name="pasted-image-filtered.png"/>
          <p:cNvPicPr>
            <a:picLocks noChangeAspect="1"/>
          </p:cNvPicPr>
          <p:nvPr/>
        </p:nvPicPr>
        <p:blipFill>
          <a:blip r:embed="rId15"/>
          <a:stretch>
            <a:fillRect/>
          </a:stretch>
        </p:blipFill>
        <p:spPr>
          <a:xfrm>
            <a:off x="295254" y="585374"/>
            <a:ext cx="1625601" cy="1625601"/>
          </a:xfrm>
          <a:prstGeom prst="rect">
            <a:avLst/>
          </a:prstGeom>
          <a:ln w="25400">
            <a:solidFill>
              <a:srgbClr val="000000"/>
            </a:solidFill>
            <a:miter lim="400000"/>
          </a:ln>
        </p:spPr>
      </p:pic>
      <p:pic>
        <p:nvPicPr>
          <p:cNvPr id="1656" name="pasted-image.png"/>
          <p:cNvPicPr>
            <a:picLocks noChangeAspect="1"/>
          </p:cNvPicPr>
          <p:nvPr/>
        </p:nvPicPr>
        <p:blipFill>
          <a:blip r:embed="rId16"/>
          <a:stretch>
            <a:fillRect/>
          </a:stretch>
        </p:blipFill>
        <p:spPr>
          <a:xfrm>
            <a:off x="4423788" y="585374"/>
            <a:ext cx="1625601" cy="1625601"/>
          </a:xfrm>
          <a:prstGeom prst="rect">
            <a:avLst/>
          </a:prstGeom>
          <a:ln w="25400">
            <a:solidFill>
              <a:srgbClr val="000000"/>
            </a:solidFill>
            <a:miter lim="400000"/>
          </a:ln>
        </p:spPr>
      </p:pic>
      <p:sp>
        <p:nvSpPr>
          <p:cNvPr id="1657" name="Shape 1657"/>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141129095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1656"/>
                                        </p:tgtEl>
                                        <p:attrNameLst>
                                          <p:attrName>style.visibility</p:attrName>
                                        </p:attrNameLst>
                                      </p:cBhvr>
                                      <p:to>
                                        <p:strVal val="visible"/>
                                      </p:to>
                                    </p:set>
                                    <p:animEffect transition="in" filter="fade">
                                      <p:cBhvr>
                                        <p:cTn id="11" dur="2000"/>
                                        <p:tgtEl>
                                          <p:spTgt spid="1656"/>
                                        </p:tgtEl>
                                      </p:cBhvr>
                                    </p:animEffect>
                                    <p:anim calcmode="lin" valueType="num">
                                      <p:cBhvr>
                                        <p:cTn id="12" dur="2000" fill="hold"/>
                                        <p:tgtEl>
                                          <p:spTgt spid="1656"/>
                                        </p:tgtEl>
                                        <p:attrNameLst>
                                          <p:attrName>ppt_w</p:attrName>
                                        </p:attrNameLst>
                                      </p:cBhvr>
                                      <p:tavLst>
                                        <p:tav tm="0" fmla="#ppt_w*sin(2.5*pi*$)">
                                          <p:val>
                                            <p:fltVal val="0"/>
                                          </p:val>
                                        </p:tav>
                                        <p:tav tm="100000">
                                          <p:val>
                                            <p:fltVal val="1"/>
                                          </p:val>
                                        </p:tav>
                                      </p:tavLst>
                                    </p:anim>
                                    <p:anim calcmode="lin" valueType="num">
                                      <p:cBhvr>
                                        <p:cTn id="13" dur="2000" fill="hold"/>
                                        <p:tgtEl>
                                          <p:spTgt spid="16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9" grpId="0" animBg="1" advAuto="0"/>
      <p:bldP spid="1656"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 name="Shape 1659"/>
          <p:cNvSpPr/>
          <p:nvPr/>
        </p:nvSpPr>
        <p:spPr>
          <a:xfrm>
            <a:off x="727061" y="3129949"/>
            <a:ext cx="9600327" cy="153886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defTabSz="410766" hangingPunct="0">
              <a:spcBef>
                <a:spcPts val="2100"/>
              </a:spcBef>
              <a:defRPr sz="6000" b="1">
                <a:latin typeface="Helvetica"/>
                <a:ea typeface="Helvetica"/>
                <a:cs typeface="Helvetica"/>
                <a:sym typeface="Helvetica"/>
              </a:defRPr>
            </a:pPr>
            <a:r>
              <a:rPr sz="3000" b="1" kern="0">
                <a:solidFill>
                  <a:srgbClr val="000000"/>
                </a:solidFill>
                <a:latin typeface="Helvetica"/>
                <a:cs typeface="Helvetica"/>
                <a:sym typeface="Helvetica"/>
              </a:rPr>
              <a:t>G </a:t>
            </a:r>
            <a:r>
              <a:rPr sz="3000" kern="0">
                <a:solidFill>
                  <a:srgbClr val="000000"/>
                </a:solidFill>
                <a:latin typeface="Helvetica Light"/>
                <a:sym typeface="Helvetica Light"/>
              </a:rPr>
              <a:t>tries to synthesize fake images that </a:t>
            </a:r>
            <a:r>
              <a:rPr sz="3000" b="1" i="1" kern="0">
                <a:solidFill>
                  <a:srgbClr val="DE6A10"/>
                </a:solidFill>
                <a:latin typeface="Helvetica"/>
                <a:cs typeface="Helvetica"/>
                <a:sym typeface="Helvetica"/>
              </a:rPr>
              <a:t>fool</a:t>
            </a:r>
            <a:r>
              <a:rPr sz="3000" kern="0">
                <a:solidFill>
                  <a:srgbClr val="000000"/>
                </a:solidFill>
                <a:latin typeface="Helvetica Light"/>
                <a:sym typeface="Helvetica Light"/>
              </a:rPr>
              <a:t> the </a:t>
            </a:r>
            <a:r>
              <a:rPr sz="3000" b="1" i="1" kern="0">
                <a:solidFill>
                  <a:srgbClr val="0365C0"/>
                </a:solidFill>
                <a:latin typeface="Helvetica"/>
                <a:cs typeface="Helvetica"/>
                <a:sym typeface="Helvetica"/>
              </a:rPr>
              <a:t>best</a:t>
            </a:r>
            <a:r>
              <a:rPr sz="3000" kern="0">
                <a:solidFill>
                  <a:srgbClr val="000000"/>
                </a:solidFill>
                <a:latin typeface="Helvetica Light"/>
                <a:sym typeface="Helvetica Light"/>
              </a:rPr>
              <a:t> </a:t>
            </a:r>
            <a:r>
              <a:rPr sz="3000" b="1" kern="0">
                <a:solidFill>
                  <a:srgbClr val="000000"/>
                </a:solidFill>
                <a:latin typeface="Helvetica"/>
                <a:cs typeface="Helvetica"/>
                <a:sym typeface="Helvetica"/>
              </a:rPr>
              <a:t>D</a:t>
            </a:r>
            <a:r>
              <a:rPr sz="3000" kern="0">
                <a:solidFill>
                  <a:srgbClr val="000000"/>
                </a:solidFill>
                <a:latin typeface="Helvetica Light"/>
                <a:sym typeface="Helvetica Light"/>
              </a:rPr>
              <a:t>:</a:t>
            </a:r>
          </a:p>
        </p:txBody>
      </p:sp>
      <p:pic>
        <p:nvPicPr>
          <p:cNvPr id="1660" name="pasted-image.pdf"/>
          <p:cNvPicPr>
            <a:picLocks noChangeAspect="1"/>
          </p:cNvPicPr>
          <p:nvPr/>
        </p:nvPicPr>
        <p:blipFill>
          <a:blip r:embed="rId2"/>
          <a:stretch>
            <a:fillRect/>
          </a:stretch>
        </p:blipFill>
        <p:spPr>
          <a:xfrm>
            <a:off x="4719272" y="4755939"/>
            <a:ext cx="2259278" cy="451856"/>
          </a:xfrm>
          <a:prstGeom prst="rect">
            <a:avLst/>
          </a:prstGeom>
          <a:ln w="12700">
            <a:miter lim="400000"/>
          </a:ln>
        </p:spPr>
      </p:pic>
      <p:pic>
        <p:nvPicPr>
          <p:cNvPr id="1661" name="pasted-image.pdf"/>
          <p:cNvPicPr>
            <a:picLocks noChangeAspect="1"/>
          </p:cNvPicPr>
          <p:nvPr/>
        </p:nvPicPr>
        <p:blipFill>
          <a:blip r:embed="rId3"/>
          <a:stretch>
            <a:fillRect/>
          </a:stretch>
        </p:blipFill>
        <p:spPr>
          <a:xfrm>
            <a:off x="3568360" y="4755939"/>
            <a:ext cx="939385" cy="451856"/>
          </a:xfrm>
          <a:prstGeom prst="rect">
            <a:avLst/>
          </a:prstGeom>
          <a:ln w="12700">
            <a:miter lim="400000"/>
          </a:ln>
        </p:spPr>
      </p:pic>
      <p:grpSp>
        <p:nvGrpSpPr>
          <p:cNvPr id="1664" name="Group 1664"/>
          <p:cNvGrpSpPr/>
          <p:nvPr/>
        </p:nvGrpSpPr>
        <p:grpSpPr>
          <a:xfrm>
            <a:off x="7432272" y="4750376"/>
            <a:ext cx="3343834" cy="451856"/>
            <a:chOff x="0" y="0"/>
            <a:chExt cx="6687665" cy="903711"/>
          </a:xfrm>
        </p:grpSpPr>
        <p:pic>
          <p:nvPicPr>
            <p:cNvPr id="1662" name="pasted-image.pdf"/>
            <p:cNvPicPr>
              <a:picLocks noChangeAspect="1"/>
            </p:cNvPicPr>
            <p:nvPr/>
          </p:nvPicPr>
          <p:blipFill>
            <a:blip r:embed="rId4"/>
            <a:stretch>
              <a:fillRect/>
            </a:stretch>
          </p:blipFill>
          <p:spPr>
            <a:xfrm>
              <a:off x="0" y="174776"/>
              <a:ext cx="553352" cy="576409"/>
            </a:xfrm>
            <a:prstGeom prst="rect">
              <a:avLst/>
            </a:prstGeom>
            <a:ln w="12700" cap="flat">
              <a:noFill/>
              <a:miter lim="400000"/>
            </a:ln>
            <a:effectLst/>
          </p:spPr>
        </p:pic>
        <p:pic>
          <p:nvPicPr>
            <p:cNvPr id="1663" name="pasted-image.pdf"/>
            <p:cNvPicPr>
              <a:picLocks noChangeAspect="1"/>
            </p:cNvPicPr>
            <p:nvPr/>
          </p:nvPicPr>
          <p:blipFill>
            <a:blip r:embed="rId5"/>
            <a:stretch>
              <a:fillRect/>
            </a:stretch>
          </p:blipFill>
          <p:spPr>
            <a:xfrm>
              <a:off x="1460796" y="0"/>
              <a:ext cx="5226870" cy="903712"/>
            </a:xfrm>
            <a:prstGeom prst="rect">
              <a:avLst/>
            </a:prstGeom>
            <a:ln w="12700" cap="flat">
              <a:noFill/>
              <a:miter lim="400000"/>
            </a:ln>
            <a:effectLst/>
          </p:spPr>
        </p:pic>
      </p:grpSp>
      <p:sp>
        <p:nvSpPr>
          <p:cNvPr id="1665" name="Shape 1665"/>
          <p:cNvSpPr/>
          <p:nvPr/>
        </p:nvSpPr>
        <p:spPr>
          <a:xfrm>
            <a:off x="8430377" y="1094635"/>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a:lvl1pPr>
          </a:lstStyle>
          <a:p>
            <a:pPr algn="ctr" defTabSz="410766" hangingPunct="0"/>
            <a:r>
              <a:rPr sz="3000" kern="0">
                <a:solidFill>
                  <a:srgbClr val="000000"/>
                </a:solidFill>
                <a:latin typeface="Helvetica Light"/>
                <a:sym typeface="Helvetica Light"/>
              </a:rPr>
              <a:t>real or fake?</a:t>
            </a:r>
          </a:p>
        </p:txBody>
      </p:sp>
      <p:sp>
        <p:nvSpPr>
          <p:cNvPr id="1666" name="Shape 1666"/>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67" name="Shape 1667"/>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68" name="Shape 1668"/>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69" name="Shape 1669"/>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70" name="pasted-image.pdf"/>
          <p:cNvPicPr>
            <a:picLocks noChangeAspect="1"/>
          </p:cNvPicPr>
          <p:nvPr/>
        </p:nvPicPr>
        <p:blipFill>
          <a:blip r:embed="rId6"/>
          <a:stretch>
            <a:fillRect/>
          </a:stretch>
        </p:blipFill>
        <p:spPr>
          <a:xfrm>
            <a:off x="7150870" y="216312"/>
            <a:ext cx="382077" cy="329377"/>
          </a:xfrm>
          <a:prstGeom prst="rect">
            <a:avLst/>
          </a:prstGeom>
          <a:ln w="12700">
            <a:miter lim="400000"/>
          </a:ln>
        </p:spPr>
      </p:pic>
      <p:sp>
        <p:nvSpPr>
          <p:cNvPr id="1671" name="Shape 1671"/>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72" name="Shape 1672"/>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73" name="Shape 1673"/>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74" name="Shape 1674"/>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75" name="pasted-image.pdf"/>
          <p:cNvPicPr>
            <a:picLocks noChangeAspect="1"/>
          </p:cNvPicPr>
          <p:nvPr/>
        </p:nvPicPr>
        <p:blipFill>
          <a:blip r:embed="rId7"/>
          <a:stretch>
            <a:fillRect/>
          </a:stretch>
        </p:blipFill>
        <p:spPr>
          <a:xfrm>
            <a:off x="2994458" y="229543"/>
            <a:ext cx="355727" cy="368902"/>
          </a:xfrm>
          <a:prstGeom prst="rect">
            <a:avLst/>
          </a:prstGeom>
          <a:ln w="12700">
            <a:miter lim="400000"/>
          </a:ln>
        </p:spPr>
      </p:pic>
      <p:pic>
        <p:nvPicPr>
          <p:cNvPr id="1676" name="pasted-image.pdf"/>
          <p:cNvPicPr>
            <a:picLocks noChangeAspect="1"/>
          </p:cNvPicPr>
          <p:nvPr/>
        </p:nvPicPr>
        <p:blipFill>
          <a:blip r:embed="rId8"/>
          <a:stretch>
            <a:fillRect/>
          </a:stretch>
        </p:blipFill>
        <p:spPr>
          <a:xfrm>
            <a:off x="942603" y="211862"/>
            <a:ext cx="289852" cy="223976"/>
          </a:xfrm>
          <a:prstGeom prst="rect">
            <a:avLst/>
          </a:prstGeom>
          <a:ln w="12700">
            <a:miter lim="400000"/>
          </a:ln>
        </p:spPr>
      </p:pic>
      <p:pic>
        <p:nvPicPr>
          <p:cNvPr id="1677" name="pasted-image.pdf"/>
          <p:cNvPicPr>
            <a:picLocks noChangeAspect="1"/>
          </p:cNvPicPr>
          <p:nvPr/>
        </p:nvPicPr>
        <p:blipFill>
          <a:blip r:embed="rId9"/>
          <a:stretch>
            <a:fillRect/>
          </a:stretch>
        </p:blipFill>
        <p:spPr>
          <a:xfrm>
            <a:off x="4926802" y="140721"/>
            <a:ext cx="647449" cy="328160"/>
          </a:xfrm>
          <a:prstGeom prst="rect">
            <a:avLst/>
          </a:prstGeom>
          <a:ln w="12700">
            <a:miter lim="400000"/>
          </a:ln>
        </p:spPr>
      </p:pic>
      <p:pic>
        <p:nvPicPr>
          <p:cNvPr id="1678" name="pasted-image.pdf"/>
          <p:cNvPicPr>
            <a:picLocks noChangeAspect="1"/>
          </p:cNvPicPr>
          <p:nvPr/>
        </p:nvPicPr>
        <p:blipFill>
          <a:blip r:embed="rId10"/>
          <a:stretch>
            <a:fillRect/>
          </a:stretch>
        </p:blipFill>
        <p:spPr>
          <a:xfrm>
            <a:off x="1237797" y="4801753"/>
            <a:ext cx="2119036" cy="552302"/>
          </a:xfrm>
          <a:prstGeom prst="rect">
            <a:avLst/>
          </a:prstGeom>
          <a:ln w="12700">
            <a:miter lim="400000"/>
          </a:ln>
        </p:spPr>
      </p:pic>
      <p:sp>
        <p:nvSpPr>
          <p:cNvPr id="1679" name="Shape 1679"/>
          <p:cNvSpPr/>
          <p:nvPr/>
        </p:nvSpPr>
        <p:spPr>
          <a:xfrm>
            <a:off x="2590571" y="4681787"/>
            <a:ext cx="814041" cy="713618"/>
          </a:xfrm>
          <a:prstGeom prst="rect">
            <a:avLst/>
          </a:prstGeom>
          <a:ln w="76200">
            <a:solidFill>
              <a:schemeClr val="accent1"/>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pic>
        <p:nvPicPr>
          <p:cNvPr id="1680" name="pasted-image.pdf"/>
          <p:cNvPicPr>
            <a:picLocks noChangeAspect="1"/>
          </p:cNvPicPr>
          <p:nvPr/>
        </p:nvPicPr>
        <p:blipFill>
          <a:blip r:embed="rId11"/>
          <a:stretch>
            <a:fillRect/>
          </a:stretch>
        </p:blipFill>
        <p:spPr>
          <a:xfrm>
            <a:off x="11110826" y="4756322"/>
            <a:ext cx="71347" cy="439965"/>
          </a:xfrm>
          <a:prstGeom prst="rect">
            <a:avLst/>
          </a:prstGeom>
          <a:ln w="12700">
            <a:miter lim="400000"/>
          </a:ln>
        </p:spPr>
      </p:pic>
      <p:sp>
        <p:nvSpPr>
          <p:cNvPr id="1681" name="Shape 1681"/>
          <p:cNvSpPr/>
          <p:nvPr/>
        </p:nvSpPr>
        <p:spPr>
          <a:xfrm>
            <a:off x="1846672" y="4674188"/>
            <a:ext cx="699266" cy="731036"/>
          </a:xfrm>
          <a:prstGeom prst="rect">
            <a:avLst/>
          </a:prstGeom>
          <a:ln w="76200">
            <a:solidFill>
              <a:schemeClr val="accent4"/>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pic>
        <p:nvPicPr>
          <p:cNvPr id="1682" name="pasted-image-filtered.png"/>
          <p:cNvPicPr>
            <a:picLocks noChangeAspect="1"/>
          </p:cNvPicPr>
          <p:nvPr/>
        </p:nvPicPr>
        <p:blipFill>
          <a:blip r:embed="rId12"/>
          <a:stretch>
            <a:fillRect/>
          </a:stretch>
        </p:blipFill>
        <p:spPr>
          <a:xfrm>
            <a:off x="295254" y="585374"/>
            <a:ext cx="1625601" cy="1625601"/>
          </a:xfrm>
          <a:prstGeom prst="rect">
            <a:avLst/>
          </a:prstGeom>
          <a:ln w="25400">
            <a:solidFill>
              <a:srgbClr val="000000"/>
            </a:solidFill>
            <a:miter lim="400000"/>
          </a:ln>
        </p:spPr>
      </p:pic>
      <p:pic>
        <p:nvPicPr>
          <p:cNvPr id="1683" name="pasted-image.png"/>
          <p:cNvPicPr>
            <a:picLocks noChangeAspect="1"/>
          </p:cNvPicPr>
          <p:nvPr/>
        </p:nvPicPr>
        <p:blipFill>
          <a:blip r:embed="rId13"/>
          <a:stretch>
            <a:fillRect/>
          </a:stretch>
        </p:blipFill>
        <p:spPr>
          <a:xfrm>
            <a:off x="4423788" y="585374"/>
            <a:ext cx="1625601" cy="1625601"/>
          </a:xfrm>
          <a:prstGeom prst="rect">
            <a:avLst/>
          </a:prstGeom>
          <a:ln w="25400">
            <a:solidFill>
              <a:srgbClr val="000000"/>
            </a:solidFill>
            <a:miter lim="400000"/>
          </a:ln>
        </p:spPr>
      </p:pic>
      <p:sp>
        <p:nvSpPr>
          <p:cNvPr id="1684" name="Shape 1684"/>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12815926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6" name="Shape 1686"/>
          <p:cNvSpPr/>
          <p:nvPr/>
        </p:nvSpPr>
        <p:spPr>
          <a:xfrm>
            <a:off x="6302366" y="1366795"/>
            <a:ext cx="686101"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pic>
        <p:nvPicPr>
          <p:cNvPr id="1687" name="pasted-image.pdf"/>
          <p:cNvPicPr>
            <a:picLocks noChangeAspect="1"/>
          </p:cNvPicPr>
          <p:nvPr/>
        </p:nvPicPr>
        <p:blipFill>
          <a:blip r:embed="rId2"/>
          <a:stretch>
            <a:fillRect/>
          </a:stretch>
        </p:blipFill>
        <p:spPr>
          <a:xfrm>
            <a:off x="8422953" y="1752600"/>
            <a:ext cx="382077" cy="329377"/>
          </a:xfrm>
          <a:prstGeom prst="rect">
            <a:avLst/>
          </a:prstGeom>
          <a:ln w="12700">
            <a:miter lim="400000"/>
          </a:ln>
        </p:spPr>
      </p:pic>
      <p:sp>
        <p:nvSpPr>
          <p:cNvPr id="1702" name="Shape 1702"/>
          <p:cNvSpPr/>
          <p:nvPr/>
        </p:nvSpPr>
        <p:spPr>
          <a:xfrm>
            <a:off x="2176497" y="1911100"/>
            <a:ext cx="4765384" cy="484439"/>
          </a:xfrm>
          <a:custGeom>
            <a:avLst/>
            <a:gdLst/>
            <a:ahLst/>
            <a:cxnLst>
              <a:cxn ang="0">
                <a:pos x="wd2" y="hd2"/>
              </a:cxn>
              <a:cxn ang="5400000">
                <a:pos x="wd2" y="hd2"/>
              </a:cxn>
              <a:cxn ang="10800000">
                <a:pos x="wd2" y="hd2"/>
              </a:cxn>
              <a:cxn ang="16200000">
                <a:pos x="wd2" y="hd2"/>
              </a:cxn>
            </a:cxnLst>
            <a:rect l="0" t="0" r="r" b="b"/>
            <a:pathLst>
              <a:path w="21600" h="16224" extrusionOk="0">
                <a:moveTo>
                  <a:pt x="0" y="2395"/>
                </a:moveTo>
                <a:cubicBezTo>
                  <a:pt x="11634" y="21600"/>
                  <a:pt x="18834" y="20802"/>
                  <a:pt x="21600" y="0"/>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sp>
        <p:nvSpPr>
          <p:cNvPr id="1689" name="Shape 1689"/>
          <p:cNvSpPr/>
          <p:nvPr/>
        </p:nvSpPr>
        <p:spPr>
          <a:xfrm>
            <a:off x="7100893" y="957298"/>
            <a:ext cx="3026196" cy="1199995"/>
          </a:xfrm>
          <a:prstGeom prst="rect">
            <a:avLst/>
          </a:prstGeom>
          <a:ln w="50800">
            <a:solidFill>
              <a:srgbClr val="000000"/>
            </a:solidFill>
            <a:miter lim="400000"/>
          </a:ln>
          <a:extLst>
            <a:ext uri="{C572A759-6A51-4108-AA02-DFA0A04FC94B}">
              <ma14:wrappingTextBoxFlag xmlns:ma14="http://schemas.microsoft.com/office/mac/drawingml/2011/main" xmlns="" val="1"/>
            </a:ext>
          </a:extLst>
        </p:spPr>
        <p:txBody>
          <a:bodyPr lIns="35719" tIns="35719" rIns="35719" bIns="35719" anchor="ctr"/>
          <a:lstStyle>
            <a:lvl1pPr>
              <a:defRPr sz="5600"/>
            </a:lvl1pPr>
          </a:lstStyle>
          <a:p>
            <a:pPr algn="ctr" defTabSz="410766" hangingPunct="0"/>
            <a:r>
              <a:rPr sz="2800" kern="0" dirty="0">
                <a:solidFill>
                  <a:srgbClr val="000000"/>
                </a:solidFill>
                <a:latin typeface="Helvetica Light"/>
                <a:sym typeface="Helvetica Light"/>
              </a:rPr>
              <a:t>Loss Function</a:t>
            </a:r>
          </a:p>
        </p:txBody>
      </p:sp>
      <p:sp>
        <p:nvSpPr>
          <p:cNvPr id="1690" name="Shape 1690"/>
          <p:cNvSpPr/>
          <p:nvPr/>
        </p:nvSpPr>
        <p:spPr>
          <a:xfrm>
            <a:off x="1235507" y="3918869"/>
            <a:ext cx="9340699" cy="171329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defTabSz="651682" hangingPunct="0">
              <a:defRPr sz="7200"/>
            </a:pPr>
            <a:r>
              <a:rPr sz="3600" b="1" kern="0">
                <a:solidFill>
                  <a:srgbClr val="000000"/>
                </a:solidFill>
                <a:latin typeface="Helvetica"/>
                <a:ea typeface="Helvetica"/>
                <a:cs typeface="Helvetica"/>
                <a:sym typeface="Helvetica"/>
              </a:rPr>
              <a:t>G</a:t>
            </a:r>
            <a:r>
              <a:rPr sz="3600" kern="0">
                <a:solidFill>
                  <a:srgbClr val="000000"/>
                </a:solidFill>
                <a:latin typeface="Helvetica Light"/>
                <a:sym typeface="Helvetica Light"/>
              </a:rPr>
              <a:t>’s perspective: </a:t>
            </a:r>
            <a:r>
              <a:rPr sz="3600" b="1" kern="0">
                <a:solidFill>
                  <a:srgbClr val="000000"/>
                </a:solidFill>
                <a:latin typeface="Helvetica"/>
                <a:ea typeface="Helvetica"/>
                <a:cs typeface="Helvetica"/>
                <a:sym typeface="Helvetica"/>
              </a:rPr>
              <a:t>D</a:t>
            </a:r>
            <a:r>
              <a:rPr sz="3600" kern="0">
                <a:solidFill>
                  <a:srgbClr val="000000"/>
                </a:solidFill>
                <a:latin typeface="Helvetica Light"/>
                <a:sym typeface="Helvetica Light"/>
              </a:rPr>
              <a:t> is a loss function.</a:t>
            </a:r>
          </a:p>
          <a:p>
            <a:pPr defTabSz="651682" hangingPunct="0">
              <a:defRPr sz="7200"/>
            </a:pPr>
            <a:endParaRPr sz="3600" kern="0">
              <a:solidFill>
                <a:srgbClr val="000000"/>
              </a:solidFill>
              <a:latin typeface="Helvetica Light"/>
              <a:sym typeface="Helvetica Light"/>
            </a:endParaRPr>
          </a:p>
          <a:p>
            <a:pPr defTabSz="651682" hangingPunct="0">
              <a:defRPr sz="7200"/>
            </a:pPr>
            <a:r>
              <a:rPr sz="3600" kern="0">
                <a:solidFill>
                  <a:srgbClr val="000000"/>
                </a:solidFill>
                <a:latin typeface="Helvetica Light"/>
                <a:sym typeface="Helvetica Light"/>
              </a:rPr>
              <a:t>Rather than being hand-designed, it is </a:t>
            </a:r>
            <a:r>
              <a:rPr sz="3600" i="1" kern="0">
                <a:solidFill>
                  <a:srgbClr val="000000"/>
                </a:solidFill>
                <a:latin typeface="Helvetica"/>
                <a:ea typeface="Helvetica"/>
                <a:cs typeface="Helvetica"/>
                <a:sym typeface="Helvetica"/>
              </a:rPr>
              <a:t>learned</a:t>
            </a:r>
            <a:r>
              <a:rPr sz="3600" kern="0">
                <a:solidFill>
                  <a:srgbClr val="000000"/>
                </a:solidFill>
                <a:latin typeface="Helvetica Light"/>
                <a:sym typeface="Helvetica Light"/>
              </a:rPr>
              <a:t>.</a:t>
            </a:r>
          </a:p>
        </p:txBody>
      </p:sp>
      <p:sp>
        <p:nvSpPr>
          <p:cNvPr id="1691" name="Shape 1691"/>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
        <p:nvSpPr>
          <p:cNvPr id="1692" name="Shape 1692"/>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pic>
        <p:nvPicPr>
          <p:cNvPr id="1693" name="pasted-image.png"/>
          <p:cNvPicPr>
            <a:picLocks noChangeAspect="1"/>
          </p:cNvPicPr>
          <p:nvPr/>
        </p:nvPicPr>
        <p:blipFill>
          <a:blip r:embed="rId3"/>
          <a:stretch>
            <a:fillRect/>
          </a:stretch>
        </p:blipFill>
        <p:spPr>
          <a:xfrm>
            <a:off x="4423788" y="585374"/>
            <a:ext cx="1625601" cy="1625601"/>
          </a:xfrm>
          <a:prstGeom prst="rect">
            <a:avLst/>
          </a:prstGeom>
          <a:ln w="25400">
            <a:solidFill>
              <a:srgbClr val="000000"/>
            </a:solidFill>
            <a:miter lim="400000"/>
          </a:ln>
        </p:spPr>
      </p:pic>
      <p:sp>
        <p:nvSpPr>
          <p:cNvPr id="1694" name="Shape 1694"/>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95" name="Shape 1695"/>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96" name="Shape 1696"/>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97" name="Shape 1697"/>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98" name="pasted-image.pdf"/>
          <p:cNvPicPr>
            <a:picLocks noChangeAspect="1"/>
          </p:cNvPicPr>
          <p:nvPr/>
        </p:nvPicPr>
        <p:blipFill>
          <a:blip r:embed="rId4"/>
          <a:stretch>
            <a:fillRect/>
          </a:stretch>
        </p:blipFill>
        <p:spPr>
          <a:xfrm>
            <a:off x="2994458" y="229543"/>
            <a:ext cx="355727" cy="368902"/>
          </a:xfrm>
          <a:prstGeom prst="rect">
            <a:avLst/>
          </a:prstGeom>
          <a:ln w="12700">
            <a:miter lim="400000"/>
          </a:ln>
        </p:spPr>
      </p:pic>
      <p:pic>
        <p:nvPicPr>
          <p:cNvPr id="1699" name="pasted-image.pdf"/>
          <p:cNvPicPr>
            <a:picLocks noChangeAspect="1"/>
          </p:cNvPicPr>
          <p:nvPr/>
        </p:nvPicPr>
        <p:blipFill>
          <a:blip r:embed="rId5"/>
          <a:stretch>
            <a:fillRect/>
          </a:stretch>
        </p:blipFill>
        <p:spPr>
          <a:xfrm>
            <a:off x="942603" y="211862"/>
            <a:ext cx="289852" cy="223976"/>
          </a:xfrm>
          <a:prstGeom prst="rect">
            <a:avLst/>
          </a:prstGeom>
          <a:ln w="12700">
            <a:miter lim="400000"/>
          </a:ln>
        </p:spPr>
      </p:pic>
      <p:pic>
        <p:nvPicPr>
          <p:cNvPr id="1700" name="pasted-image.pdf"/>
          <p:cNvPicPr>
            <a:picLocks noChangeAspect="1"/>
          </p:cNvPicPr>
          <p:nvPr/>
        </p:nvPicPr>
        <p:blipFill>
          <a:blip r:embed="rId6"/>
          <a:stretch>
            <a:fillRect/>
          </a:stretch>
        </p:blipFill>
        <p:spPr>
          <a:xfrm>
            <a:off x="4926802" y="140721"/>
            <a:ext cx="647449" cy="328160"/>
          </a:xfrm>
          <a:prstGeom prst="rect">
            <a:avLst/>
          </a:prstGeom>
          <a:ln w="12700">
            <a:miter lim="400000"/>
          </a:ln>
        </p:spPr>
      </p:pic>
      <p:pic>
        <p:nvPicPr>
          <p:cNvPr id="1701" name="pasted-image-filtered.png"/>
          <p:cNvPicPr>
            <a:picLocks noChangeAspect="1"/>
          </p:cNvPicPr>
          <p:nvPr/>
        </p:nvPicPr>
        <p:blipFill>
          <a:blip r:embed="rId7"/>
          <a:stretch>
            <a:fillRect/>
          </a:stretch>
        </p:blipFill>
        <p:spPr>
          <a:xfrm>
            <a:off x="295254" y="585374"/>
            <a:ext cx="1625601" cy="1625601"/>
          </a:xfrm>
          <a:prstGeom prst="rect">
            <a:avLst/>
          </a:prstGeom>
          <a:ln w="25400">
            <a:solidFill>
              <a:srgbClr val="000000"/>
            </a:solidFill>
            <a:miter lim="400000"/>
          </a:ln>
        </p:spPr>
      </p:pic>
    </p:spTree>
    <p:extLst>
      <p:ext uri="{BB962C8B-B14F-4D97-AF65-F5344CB8AC3E}">
        <p14:creationId xmlns:p14="http://schemas.microsoft.com/office/powerpoint/2010/main" val="293154762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4" name="Shape 1704"/>
          <p:cNvSpPr/>
          <p:nvPr/>
        </p:nvSpPr>
        <p:spPr>
          <a:xfrm>
            <a:off x="8430377" y="1094635"/>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a:lvl1pPr>
          </a:lstStyle>
          <a:p>
            <a:pPr algn="ctr" defTabSz="410766" hangingPunct="0"/>
            <a:r>
              <a:rPr sz="3000" kern="0">
                <a:solidFill>
                  <a:srgbClr val="000000"/>
                </a:solidFill>
                <a:latin typeface="Helvetica Light"/>
                <a:sym typeface="Helvetica Light"/>
              </a:rPr>
              <a:t>real or fake?</a:t>
            </a:r>
          </a:p>
        </p:txBody>
      </p:sp>
      <p:sp>
        <p:nvSpPr>
          <p:cNvPr id="1705" name="Shape 1705"/>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06" name="Shape 1706"/>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07" name="Shape 1707"/>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08" name="Shape 1708"/>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09" name="pasted-image.pdf"/>
          <p:cNvPicPr>
            <a:picLocks noChangeAspect="1"/>
          </p:cNvPicPr>
          <p:nvPr/>
        </p:nvPicPr>
        <p:blipFill>
          <a:blip r:embed="rId3"/>
          <a:stretch>
            <a:fillRect/>
          </a:stretch>
        </p:blipFill>
        <p:spPr>
          <a:xfrm>
            <a:off x="7150870" y="216312"/>
            <a:ext cx="382077" cy="329377"/>
          </a:xfrm>
          <a:prstGeom prst="rect">
            <a:avLst/>
          </a:prstGeom>
          <a:ln w="12700">
            <a:miter lim="400000"/>
          </a:ln>
        </p:spPr>
      </p:pic>
      <p:sp>
        <p:nvSpPr>
          <p:cNvPr id="1710" name="Shape 1710"/>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11" name="Shape 1711"/>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12" name="Shape 1712"/>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13" name="Shape 1713"/>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14" name="pasted-image.pdf"/>
          <p:cNvPicPr>
            <a:picLocks noChangeAspect="1"/>
          </p:cNvPicPr>
          <p:nvPr/>
        </p:nvPicPr>
        <p:blipFill>
          <a:blip r:embed="rId4"/>
          <a:stretch>
            <a:fillRect/>
          </a:stretch>
        </p:blipFill>
        <p:spPr>
          <a:xfrm>
            <a:off x="2994458" y="229543"/>
            <a:ext cx="355727" cy="368902"/>
          </a:xfrm>
          <a:prstGeom prst="rect">
            <a:avLst/>
          </a:prstGeom>
          <a:ln w="12700">
            <a:miter lim="400000"/>
          </a:ln>
        </p:spPr>
      </p:pic>
      <p:pic>
        <p:nvPicPr>
          <p:cNvPr id="1715" name="pasted-image.pdf"/>
          <p:cNvPicPr>
            <a:picLocks noChangeAspect="1"/>
          </p:cNvPicPr>
          <p:nvPr/>
        </p:nvPicPr>
        <p:blipFill>
          <a:blip r:embed="rId5"/>
          <a:stretch>
            <a:fillRect/>
          </a:stretch>
        </p:blipFill>
        <p:spPr>
          <a:xfrm>
            <a:off x="942603" y="211862"/>
            <a:ext cx="289852" cy="223976"/>
          </a:xfrm>
          <a:prstGeom prst="rect">
            <a:avLst/>
          </a:prstGeom>
          <a:ln w="12700">
            <a:miter lim="400000"/>
          </a:ln>
        </p:spPr>
      </p:pic>
      <p:pic>
        <p:nvPicPr>
          <p:cNvPr id="1716" name="pasted-image.pdf"/>
          <p:cNvPicPr>
            <a:picLocks noChangeAspect="1"/>
          </p:cNvPicPr>
          <p:nvPr/>
        </p:nvPicPr>
        <p:blipFill>
          <a:blip r:embed="rId6"/>
          <a:stretch>
            <a:fillRect/>
          </a:stretch>
        </p:blipFill>
        <p:spPr>
          <a:xfrm>
            <a:off x="4926802" y="140721"/>
            <a:ext cx="647449" cy="328160"/>
          </a:xfrm>
          <a:prstGeom prst="rect">
            <a:avLst/>
          </a:prstGeom>
          <a:ln w="12700">
            <a:miter lim="400000"/>
          </a:ln>
        </p:spPr>
      </p:pic>
      <p:pic>
        <p:nvPicPr>
          <p:cNvPr id="1717" name="pasted-image-filtered.png"/>
          <p:cNvPicPr>
            <a:picLocks noChangeAspect="1"/>
          </p:cNvPicPr>
          <p:nvPr/>
        </p:nvPicPr>
        <p:blipFill>
          <a:blip r:embed="rId7"/>
          <a:stretch>
            <a:fillRect/>
          </a:stretch>
        </p:blipFill>
        <p:spPr>
          <a:xfrm>
            <a:off x="295254" y="585374"/>
            <a:ext cx="1625601" cy="1625601"/>
          </a:xfrm>
          <a:prstGeom prst="rect">
            <a:avLst/>
          </a:prstGeom>
          <a:ln w="25400">
            <a:solidFill>
              <a:srgbClr val="000000"/>
            </a:solidFill>
            <a:miter lim="400000"/>
          </a:ln>
        </p:spPr>
      </p:pic>
      <p:pic>
        <p:nvPicPr>
          <p:cNvPr id="1718" name="pasted-image.pdf"/>
          <p:cNvPicPr>
            <a:picLocks noChangeAspect="1"/>
          </p:cNvPicPr>
          <p:nvPr/>
        </p:nvPicPr>
        <p:blipFill>
          <a:blip r:embed="rId8"/>
          <a:stretch>
            <a:fillRect/>
          </a:stretch>
        </p:blipFill>
        <p:spPr>
          <a:xfrm>
            <a:off x="4719272" y="4755939"/>
            <a:ext cx="2259278" cy="451856"/>
          </a:xfrm>
          <a:prstGeom prst="rect">
            <a:avLst/>
          </a:prstGeom>
          <a:ln w="12700">
            <a:miter lim="400000"/>
          </a:ln>
        </p:spPr>
      </p:pic>
      <p:pic>
        <p:nvPicPr>
          <p:cNvPr id="1719" name="pasted-image.pdf"/>
          <p:cNvPicPr>
            <a:picLocks noChangeAspect="1"/>
          </p:cNvPicPr>
          <p:nvPr/>
        </p:nvPicPr>
        <p:blipFill>
          <a:blip r:embed="rId9"/>
          <a:stretch>
            <a:fillRect/>
          </a:stretch>
        </p:blipFill>
        <p:spPr>
          <a:xfrm>
            <a:off x="3568360" y="4755939"/>
            <a:ext cx="939385" cy="451856"/>
          </a:xfrm>
          <a:prstGeom prst="rect">
            <a:avLst/>
          </a:prstGeom>
          <a:ln w="12700">
            <a:miter lim="400000"/>
          </a:ln>
        </p:spPr>
      </p:pic>
      <p:grpSp>
        <p:nvGrpSpPr>
          <p:cNvPr id="1722" name="Group 1722"/>
          <p:cNvGrpSpPr/>
          <p:nvPr/>
        </p:nvGrpSpPr>
        <p:grpSpPr>
          <a:xfrm>
            <a:off x="7432272" y="4750376"/>
            <a:ext cx="3343834" cy="451856"/>
            <a:chOff x="0" y="0"/>
            <a:chExt cx="6687665" cy="903711"/>
          </a:xfrm>
        </p:grpSpPr>
        <p:pic>
          <p:nvPicPr>
            <p:cNvPr id="1720" name="pasted-image.pdf"/>
            <p:cNvPicPr>
              <a:picLocks noChangeAspect="1"/>
            </p:cNvPicPr>
            <p:nvPr/>
          </p:nvPicPr>
          <p:blipFill>
            <a:blip r:embed="rId10"/>
            <a:stretch>
              <a:fillRect/>
            </a:stretch>
          </p:blipFill>
          <p:spPr>
            <a:xfrm>
              <a:off x="0" y="174776"/>
              <a:ext cx="553352" cy="576409"/>
            </a:xfrm>
            <a:prstGeom prst="rect">
              <a:avLst/>
            </a:prstGeom>
            <a:ln w="12700" cap="flat">
              <a:noFill/>
              <a:miter lim="400000"/>
            </a:ln>
            <a:effectLst/>
          </p:spPr>
        </p:pic>
        <p:pic>
          <p:nvPicPr>
            <p:cNvPr id="1721" name="pasted-image.pdf"/>
            <p:cNvPicPr>
              <a:picLocks noChangeAspect="1"/>
            </p:cNvPicPr>
            <p:nvPr/>
          </p:nvPicPr>
          <p:blipFill>
            <a:blip r:embed="rId11"/>
            <a:stretch>
              <a:fillRect/>
            </a:stretch>
          </p:blipFill>
          <p:spPr>
            <a:xfrm>
              <a:off x="1460796" y="0"/>
              <a:ext cx="5226870" cy="903712"/>
            </a:xfrm>
            <a:prstGeom prst="rect">
              <a:avLst/>
            </a:prstGeom>
            <a:ln w="12700" cap="flat">
              <a:noFill/>
              <a:miter lim="400000"/>
            </a:ln>
            <a:effectLst/>
          </p:spPr>
        </p:pic>
      </p:grpSp>
      <p:pic>
        <p:nvPicPr>
          <p:cNvPr id="1723" name="pasted-image.pdf"/>
          <p:cNvPicPr>
            <a:picLocks noChangeAspect="1"/>
          </p:cNvPicPr>
          <p:nvPr/>
        </p:nvPicPr>
        <p:blipFill>
          <a:blip r:embed="rId12"/>
          <a:stretch>
            <a:fillRect/>
          </a:stretch>
        </p:blipFill>
        <p:spPr>
          <a:xfrm>
            <a:off x="1237797" y="4801753"/>
            <a:ext cx="2119036" cy="552302"/>
          </a:xfrm>
          <a:prstGeom prst="rect">
            <a:avLst/>
          </a:prstGeom>
          <a:ln w="12700">
            <a:miter lim="400000"/>
          </a:ln>
        </p:spPr>
      </p:pic>
      <p:pic>
        <p:nvPicPr>
          <p:cNvPr id="1724" name="pasted-image.pdf"/>
          <p:cNvPicPr>
            <a:picLocks noChangeAspect="1"/>
          </p:cNvPicPr>
          <p:nvPr/>
        </p:nvPicPr>
        <p:blipFill>
          <a:blip r:embed="rId13"/>
          <a:stretch>
            <a:fillRect/>
          </a:stretch>
        </p:blipFill>
        <p:spPr>
          <a:xfrm>
            <a:off x="11110826" y="4756322"/>
            <a:ext cx="71347" cy="439965"/>
          </a:xfrm>
          <a:prstGeom prst="rect">
            <a:avLst/>
          </a:prstGeom>
          <a:ln w="12700">
            <a:miter lim="400000"/>
          </a:ln>
        </p:spPr>
      </p:pic>
      <p:pic>
        <p:nvPicPr>
          <p:cNvPr id="1725" name="pasted-image-enhanced.png"/>
          <p:cNvPicPr>
            <a:picLocks noChangeAspect="1"/>
          </p:cNvPicPr>
          <p:nvPr/>
        </p:nvPicPr>
        <p:blipFill>
          <a:blip r:embed="rId14"/>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726" name="Shape 1726"/>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204362913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 name="Shape 1730"/>
          <p:cNvSpPr/>
          <p:nvPr/>
        </p:nvSpPr>
        <p:spPr>
          <a:xfrm>
            <a:off x="8074748" y="1091681"/>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b="1">
                <a:solidFill>
                  <a:schemeClr val="accent2"/>
                </a:solidFill>
                <a:latin typeface="Helvetica"/>
                <a:ea typeface="Helvetica"/>
                <a:cs typeface="Helvetica"/>
                <a:sym typeface="Helvetica"/>
              </a:defRPr>
            </a:lvl1pPr>
          </a:lstStyle>
          <a:p>
            <a:pPr algn="ctr" defTabSz="410766" hangingPunct="0"/>
            <a:r>
              <a:rPr sz="3000" kern="0">
                <a:solidFill>
                  <a:srgbClr val="00882B"/>
                </a:solidFill>
              </a:rPr>
              <a:t>real!</a:t>
            </a:r>
          </a:p>
        </p:txBody>
      </p:sp>
      <p:sp>
        <p:nvSpPr>
          <p:cNvPr id="1731" name="Shape 1731"/>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32" name="Shape 1732"/>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33" name="Shape 1733"/>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34" name="Shape 1734"/>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35" name="pasted-image.pdf"/>
          <p:cNvPicPr>
            <a:picLocks noChangeAspect="1"/>
          </p:cNvPicPr>
          <p:nvPr/>
        </p:nvPicPr>
        <p:blipFill>
          <a:blip r:embed="rId2"/>
          <a:stretch>
            <a:fillRect/>
          </a:stretch>
        </p:blipFill>
        <p:spPr>
          <a:xfrm>
            <a:off x="7150870" y="216312"/>
            <a:ext cx="382077" cy="329377"/>
          </a:xfrm>
          <a:prstGeom prst="rect">
            <a:avLst/>
          </a:prstGeom>
          <a:ln w="12700">
            <a:miter lim="400000"/>
          </a:ln>
        </p:spPr>
      </p:pic>
      <p:sp>
        <p:nvSpPr>
          <p:cNvPr id="1736" name="Shape 1736"/>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37" name="Shape 1737"/>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38" name="Shape 1738"/>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39" name="Shape 1739"/>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40" name="pasted-image.pdf"/>
          <p:cNvPicPr>
            <a:picLocks noChangeAspect="1"/>
          </p:cNvPicPr>
          <p:nvPr/>
        </p:nvPicPr>
        <p:blipFill>
          <a:blip r:embed="rId3"/>
          <a:stretch>
            <a:fillRect/>
          </a:stretch>
        </p:blipFill>
        <p:spPr>
          <a:xfrm>
            <a:off x="2994458" y="229543"/>
            <a:ext cx="355727" cy="368902"/>
          </a:xfrm>
          <a:prstGeom prst="rect">
            <a:avLst/>
          </a:prstGeom>
          <a:ln w="12700">
            <a:miter lim="400000"/>
          </a:ln>
        </p:spPr>
      </p:pic>
      <p:pic>
        <p:nvPicPr>
          <p:cNvPr id="1741" name="pasted-image.pdf"/>
          <p:cNvPicPr>
            <a:picLocks noChangeAspect="1"/>
          </p:cNvPicPr>
          <p:nvPr/>
        </p:nvPicPr>
        <p:blipFill>
          <a:blip r:embed="rId4"/>
          <a:stretch>
            <a:fillRect/>
          </a:stretch>
        </p:blipFill>
        <p:spPr>
          <a:xfrm>
            <a:off x="942603" y="211862"/>
            <a:ext cx="289852" cy="223976"/>
          </a:xfrm>
          <a:prstGeom prst="rect">
            <a:avLst/>
          </a:prstGeom>
          <a:ln w="12700">
            <a:miter lim="400000"/>
          </a:ln>
        </p:spPr>
      </p:pic>
      <p:pic>
        <p:nvPicPr>
          <p:cNvPr id="1742" name="pasted-image.pdf"/>
          <p:cNvPicPr>
            <a:picLocks noChangeAspect="1"/>
          </p:cNvPicPr>
          <p:nvPr/>
        </p:nvPicPr>
        <p:blipFill>
          <a:blip r:embed="rId5"/>
          <a:stretch>
            <a:fillRect/>
          </a:stretch>
        </p:blipFill>
        <p:spPr>
          <a:xfrm>
            <a:off x="4926802" y="140721"/>
            <a:ext cx="647449" cy="328160"/>
          </a:xfrm>
          <a:prstGeom prst="rect">
            <a:avLst/>
          </a:prstGeom>
          <a:ln w="12700">
            <a:miter lim="400000"/>
          </a:ln>
        </p:spPr>
      </p:pic>
      <p:pic>
        <p:nvPicPr>
          <p:cNvPr id="1743" name="pasted-image-filtered.png"/>
          <p:cNvPicPr>
            <a:picLocks noChangeAspect="1"/>
          </p:cNvPicPr>
          <p:nvPr/>
        </p:nvPicPr>
        <p:blipFill>
          <a:blip r:embed="rId6"/>
          <a:stretch>
            <a:fillRect/>
          </a:stretch>
        </p:blipFill>
        <p:spPr>
          <a:xfrm>
            <a:off x="295254" y="585374"/>
            <a:ext cx="1625601" cy="1625601"/>
          </a:xfrm>
          <a:prstGeom prst="rect">
            <a:avLst/>
          </a:prstGeom>
          <a:ln w="25400">
            <a:solidFill>
              <a:srgbClr val="000000"/>
            </a:solidFill>
            <a:miter lim="400000"/>
          </a:ln>
        </p:spPr>
      </p:pic>
      <p:pic>
        <p:nvPicPr>
          <p:cNvPr id="1744" name="pasted-image.pdf"/>
          <p:cNvPicPr>
            <a:picLocks noChangeAspect="1"/>
          </p:cNvPicPr>
          <p:nvPr/>
        </p:nvPicPr>
        <p:blipFill>
          <a:blip r:embed="rId7"/>
          <a:stretch>
            <a:fillRect/>
          </a:stretch>
        </p:blipFill>
        <p:spPr>
          <a:xfrm>
            <a:off x="4719272" y="4755939"/>
            <a:ext cx="2259278" cy="451856"/>
          </a:xfrm>
          <a:prstGeom prst="rect">
            <a:avLst/>
          </a:prstGeom>
          <a:ln w="12700">
            <a:miter lim="400000"/>
          </a:ln>
        </p:spPr>
      </p:pic>
      <p:pic>
        <p:nvPicPr>
          <p:cNvPr id="1745" name="pasted-image.pdf"/>
          <p:cNvPicPr>
            <a:picLocks noChangeAspect="1"/>
          </p:cNvPicPr>
          <p:nvPr/>
        </p:nvPicPr>
        <p:blipFill>
          <a:blip r:embed="rId8"/>
          <a:stretch>
            <a:fillRect/>
          </a:stretch>
        </p:blipFill>
        <p:spPr>
          <a:xfrm>
            <a:off x="3568360" y="4755939"/>
            <a:ext cx="939385" cy="451856"/>
          </a:xfrm>
          <a:prstGeom prst="rect">
            <a:avLst/>
          </a:prstGeom>
          <a:ln w="12700">
            <a:miter lim="400000"/>
          </a:ln>
        </p:spPr>
      </p:pic>
      <p:grpSp>
        <p:nvGrpSpPr>
          <p:cNvPr id="1748" name="Group 1748"/>
          <p:cNvGrpSpPr/>
          <p:nvPr/>
        </p:nvGrpSpPr>
        <p:grpSpPr>
          <a:xfrm>
            <a:off x="7432272" y="4750376"/>
            <a:ext cx="3343834" cy="451856"/>
            <a:chOff x="0" y="0"/>
            <a:chExt cx="6687665" cy="903711"/>
          </a:xfrm>
        </p:grpSpPr>
        <p:pic>
          <p:nvPicPr>
            <p:cNvPr id="1746" name="pasted-image.pdf"/>
            <p:cNvPicPr>
              <a:picLocks noChangeAspect="1"/>
            </p:cNvPicPr>
            <p:nvPr/>
          </p:nvPicPr>
          <p:blipFill>
            <a:blip r:embed="rId9"/>
            <a:stretch>
              <a:fillRect/>
            </a:stretch>
          </p:blipFill>
          <p:spPr>
            <a:xfrm>
              <a:off x="0" y="174776"/>
              <a:ext cx="553352" cy="576409"/>
            </a:xfrm>
            <a:prstGeom prst="rect">
              <a:avLst/>
            </a:prstGeom>
            <a:ln w="12700" cap="flat">
              <a:noFill/>
              <a:miter lim="400000"/>
            </a:ln>
            <a:effectLst/>
          </p:spPr>
        </p:pic>
        <p:pic>
          <p:nvPicPr>
            <p:cNvPr id="1747" name="pasted-image.pdf"/>
            <p:cNvPicPr>
              <a:picLocks noChangeAspect="1"/>
            </p:cNvPicPr>
            <p:nvPr/>
          </p:nvPicPr>
          <p:blipFill>
            <a:blip r:embed="rId10"/>
            <a:stretch>
              <a:fillRect/>
            </a:stretch>
          </p:blipFill>
          <p:spPr>
            <a:xfrm>
              <a:off x="1460796" y="0"/>
              <a:ext cx="5226870" cy="903712"/>
            </a:xfrm>
            <a:prstGeom prst="rect">
              <a:avLst/>
            </a:prstGeom>
            <a:ln w="12700" cap="flat">
              <a:noFill/>
              <a:miter lim="400000"/>
            </a:ln>
            <a:effectLst/>
          </p:spPr>
        </p:pic>
      </p:grpSp>
      <p:pic>
        <p:nvPicPr>
          <p:cNvPr id="1749" name="pasted-image.pdf"/>
          <p:cNvPicPr>
            <a:picLocks noChangeAspect="1"/>
          </p:cNvPicPr>
          <p:nvPr/>
        </p:nvPicPr>
        <p:blipFill>
          <a:blip r:embed="rId11"/>
          <a:stretch>
            <a:fillRect/>
          </a:stretch>
        </p:blipFill>
        <p:spPr>
          <a:xfrm>
            <a:off x="1237797" y="4801753"/>
            <a:ext cx="2119036" cy="552302"/>
          </a:xfrm>
          <a:prstGeom prst="rect">
            <a:avLst/>
          </a:prstGeom>
          <a:ln w="12700">
            <a:miter lim="400000"/>
          </a:ln>
        </p:spPr>
      </p:pic>
      <p:pic>
        <p:nvPicPr>
          <p:cNvPr id="1750" name="pasted-image.pdf"/>
          <p:cNvPicPr>
            <a:picLocks noChangeAspect="1"/>
          </p:cNvPicPr>
          <p:nvPr/>
        </p:nvPicPr>
        <p:blipFill>
          <a:blip r:embed="rId12"/>
          <a:stretch>
            <a:fillRect/>
          </a:stretch>
        </p:blipFill>
        <p:spPr>
          <a:xfrm>
            <a:off x="11110826" y="4756322"/>
            <a:ext cx="71347" cy="439965"/>
          </a:xfrm>
          <a:prstGeom prst="rect">
            <a:avLst/>
          </a:prstGeom>
          <a:ln w="12700">
            <a:miter lim="400000"/>
          </a:ln>
        </p:spPr>
      </p:pic>
      <p:sp>
        <p:nvSpPr>
          <p:cNvPr id="1751" name="Shape 1751"/>
          <p:cNvSpPr/>
          <p:nvPr/>
        </p:nvSpPr>
        <p:spPr>
          <a:xfrm>
            <a:off x="8282391" y="1547644"/>
            <a:ext cx="1756892"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(“Aquarius”)</a:t>
            </a:r>
          </a:p>
        </p:txBody>
      </p:sp>
      <p:pic>
        <p:nvPicPr>
          <p:cNvPr id="1752" name="pasted-image-enhanced.png"/>
          <p:cNvPicPr>
            <a:picLocks noChangeAspect="1"/>
          </p:cNvPicPr>
          <p:nvPr/>
        </p:nvPicPr>
        <p:blipFill>
          <a:blip r:embed="rId13"/>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753" name="Shape 1753"/>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211388318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piece of paper&#10;&#10;Description automatically generated">
            <a:extLst>
              <a:ext uri="{FF2B5EF4-FFF2-40B4-BE49-F238E27FC236}">
                <a16:creationId xmlns:a16="http://schemas.microsoft.com/office/drawing/2014/main" id="{E7346555-9C65-F34C-9B42-A488FBC367DD}"/>
              </a:ext>
            </a:extLst>
          </p:cNvPr>
          <p:cNvPicPr>
            <a:picLocks noChangeAspect="1"/>
          </p:cNvPicPr>
          <p:nvPr/>
        </p:nvPicPr>
        <p:blipFill>
          <a:blip r:embed="rId3"/>
          <a:stretch>
            <a:fillRect/>
          </a:stretch>
        </p:blipFill>
        <p:spPr>
          <a:xfrm>
            <a:off x="5466921" y="343068"/>
            <a:ext cx="6237399" cy="4678050"/>
          </a:xfrm>
          <a:prstGeom prst="rect">
            <a:avLst/>
          </a:prstGeom>
        </p:spPr>
      </p:pic>
      <p:sp>
        <p:nvSpPr>
          <p:cNvPr id="5" name="Content Placeholder 4">
            <a:extLst>
              <a:ext uri="{FF2B5EF4-FFF2-40B4-BE49-F238E27FC236}">
                <a16:creationId xmlns:a16="http://schemas.microsoft.com/office/drawing/2014/main" id="{9837281E-3A80-584A-BB56-5D9648E18D29}"/>
              </a:ext>
            </a:extLst>
          </p:cNvPr>
          <p:cNvSpPr>
            <a:spLocks noGrp="1"/>
          </p:cNvSpPr>
          <p:nvPr>
            <p:ph idx="1"/>
          </p:nvPr>
        </p:nvSpPr>
        <p:spPr>
          <a:xfrm>
            <a:off x="377241" y="1367757"/>
            <a:ext cx="4987239" cy="4903335"/>
          </a:xfrm>
        </p:spPr>
        <p:txBody>
          <a:bodyPr>
            <a:normAutofit lnSpcReduction="10000"/>
          </a:bodyPr>
          <a:lstStyle/>
          <a:p>
            <a:r>
              <a:rPr lang="en-US" dirty="0"/>
              <a:t>Similar to 1D case, we can fit a plane to the data, and transform our coordinate system so that plane becomes the x-y plane</a:t>
            </a:r>
          </a:p>
          <a:p>
            <a:endParaRPr lang="en-US" dirty="0"/>
          </a:p>
          <a:p>
            <a:r>
              <a:rPr lang="en-US" dirty="0"/>
              <a:t>“Plane fitting”</a:t>
            </a:r>
          </a:p>
          <a:p>
            <a:endParaRPr lang="en-US" dirty="0"/>
          </a:p>
          <a:p>
            <a:r>
              <a:rPr lang="en-US" dirty="0"/>
              <a:t>More generally: look for the 2D subspace that best fits the data, and ignore the remaining dimensions</a:t>
            </a:r>
          </a:p>
        </p:txBody>
      </p:sp>
      <p:sp>
        <p:nvSpPr>
          <p:cNvPr id="4" name="Title 3">
            <a:extLst>
              <a:ext uri="{FF2B5EF4-FFF2-40B4-BE49-F238E27FC236}">
                <a16:creationId xmlns:a16="http://schemas.microsoft.com/office/drawing/2014/main" id="{17C56031-5AC6-D34F-8BF3-9856BBED73F1}"/>
              </a:ext>
            </a:extLst>
          </p:cNvPr>
          <p:cNvSpPr>
            <a:spLocks noGrp="1"/>
          </p:cNvSpPr>
          <p:nvPr>
            <p:ph type="title"/>
          </p:nvPr>
        </p:nvSpPr>
        <p:spPr/>
        <p:txBody>
          <a:bodyPr/>
          <a:lstStyle/>
          <a:p>
            <a:r>
              <a:rPr lang="en-US" dirty="0"/>
              <a:t>Linear Dimensionality Reduction: 3D-&gt;2D</a:t>
            </a:r>
          </a:p>
        </p:txBody>
      </p:sp>
      <p:grpSp>
        <p:nvGrpSpPr>
          <p:cNvPr id="2" name="Group 1">
            <a:extLst>
              <a:ext uri="{FF2B5EF4-FFF2-40B4-BE49-F238E27FC236}">
                <a16:creationId xmlns:a16="http://schemas.microsoft.com/office/drawing/2014/main" id="{8B032285-8A1D-1743-B4DF-52291EAEE6EF}"/>
              </a:ext>
            </a:extLst>
          </p:cNvPr>
          <p:cNvGrpSpPr/>
          <p:nvPr/>
        </p:nvGrpSpPr>
        <p:grpSpPr>
          <a:xfrm>
            <a:off x="6510472" y="4719759"/>
            <a:ext cx="5311414" cy="1881972"/>
            <a:chOff x="6510472" y="4632960"/>
            <a:chExt cx="5311414" cy="1881972"/>
          </a:xfrm>
        </p:grpSpPr>
        <p:pic>
          <p:nvPicPr>
            <p:cNvPr id="6" name="Picture 5" descr="A picture containing person, man, holding, standing&#10;&#10;Description automatically generated">
              <a:extLst>
                <a:ext uri="{FF2B5EF4-FFF2-40B4-BE49-F238E27FC236}">
                  <a16:creationId xmlns:a16="http://schemas.microsoft.com/office/drawing/2014/main" id="{05A9D3A9-2683-2341-8E05-872EFCFE6FEF}"/>
                </a:ext>
              </a:extLst>
            </p:cNvPr>
            <p:cNvPicPr>
              <a:picLocks noChangeAspect="1"/>
            </p:cNvPicPr>
            <p:nvPr/>
          </p:nvPicPr>
          <p:blipFill>
            <a:blip r:embed="rId4"/>
            <a:stretch>
              <a:fillRect/>
            </a:stretch>
          </p:blipFill>
          <p:spPr>
            <a:xfrm rot="5400000">
              <a:off x="6510472" y="4632960"/>
              <a:ext cx="1881972" cy="1881972"/>
            </a:xfrm>
            <a:prstGeom prst="rect">
              <a:avLst/>
            </a:prstGeom>
          </p:spPr>
        </p:pic>
        <p:sp>
          <p:nvSpPr>
            <p:cNvPr id="7" name="TextBox 6">
              <a:extLst>
                <a:ext uri="{FF2B5EF4-FFF2-40B4-BE49-F238E27FC236}">
                  <a16:creationId xmlns:a16="http://schemas.microsoft.com/office/drawing/2014/main" id="{8977FB0C-4C50-934B-8A84-1649BCBD8384}"/>
                </a:ext>
              </a:extLst>
            </p:cNvPr>
            <p:cNvSpPr txBox="1"/>
            <p:nvPr/>
          </p:nvSpPr>
          <p:spPr>
            <a:xfrm>
              <a:off x="8502281" y="4947084"/>
              <a:ext cx="3319605" cy="1200329"/>
            </a:xfrm>
            <a:prstGeom prst="rect">
              <a:avLst/>
            </a:prstGeom>
            <a:noFill/>
          </p:spPr>
          <p:txBody>
            <a:bodyPr wrap="square" rtlCol="0">
              <a:spAutoFit/>
            </a:bodyPr>
            <a:lstStyle/>
            <a:p>
              <a:r>
                <a:rPr lang="en-US" dirty="0"/>
                <a:t>Think of this as data that sits on a flat sheet of paper, suspended in 3D space. We will come back to this analogy in a couple slides…</a:t>
              </a:r>
            </a:p>
          </p:txBody>
        </p:sp>
      </p:grpSp>
    </p:spTree>
    <p:extLst>
      <p:ext uri="{BB962C8B-B14F-4D97-AF65-F5344CB8AC3E}">
        <p14:creationId xmlns:p14="http://schemas.microsoft.com/office/powerpoint/2010/main" val="414683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Shape 1755"/>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56" name="Shape 1756"/>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57" name="Shape 1757"/>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58" name="Shape 1758"/>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59" name="Shape 1759"/>
          <p:cNvSpPr/>
          <p:nvPr/>
        </p:nvSpPr>
        <p:spPr>
          <a:xfrm>
            <a:off x="8862475" y="2033903"/>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kern="0">
                <a:solidFill>
                  <a:srgbClr val="000000"/>
                </a:solidFill>
                <a:latin typeface="Helvetica Light"/>
                <a:sym typeface="Helvetica Light"/>
              </a:rPr>
              <a:t>real or fake </a:t>
            </a:r>
            <a:r>
              <a:rPr sz="3000" i="1" kern="0">
                <a:solidFill>
                  <a:srgbClr val="000000"/>
                </a:solidFill>
                <a:latin typeface="Helvetica"/>
                <a:ea typeface="Helvetica"/>
                <a:cs typeface="Helvetica"/>
                <a:sym typeface="Helvetica"/>
              </a:rPr>
              <a:t>pair </a:t>
            </a:r>
            <a:r>
              <a:rPr sz="3000" kern="0">
                <a:solidFill>
                  <a:srgbClr val="000000"/>
                </a:solidFill>
                <a:latin typeface="Helvetica Light"/>
                <a:sym typeface="Helvetica Light"/>
              </a:rPr>
              <a:t>?</a:t>
            </a:r>
          </a:p>
        </p:txBody>
      </p:sp>
      <p:pic>
        <p:nvPicPr>
          <p:cNvPr id="1760" name="pasted-image.pdf"/>
          <p:cNvPicPr>
            <a:picLocks noChangeAspect="1"/>
          </p:cNvPicPr>
          <p:nvPr/>
        </p:nvPicPr>
        <p:blipFill>
          <a:blip r:embed="rId2"/>
          <a:stretch>
            <a:fillRect/>
          </a:stretch>
        </p:blipFill>
        <p:spPr>
          <a:xfrm>
            <a:off x="7492010" y="1199373"/>
            <a:ext cx="382077" cy="329377"/>
          </a:xfrm>
          <a:prstGeom prst="rect">
            <a:avLst/>
          </a:prstGeom>
          <a:ln w="12700">
            <a:miter lim="400000"/>
          </a:ln>
        </p:spPr>
      </p:pic>
      <p:sp>
        <p:nvSpPr>
          <p:cNvPr id="1785" name="Shape 1785"/>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765" name="Group 1765"/>
          <p:cNvGrpSpPr/>
          <p:nvPr/>
        </p:nvGrpSpPr>
        <p:grpSpPr>
          <a:xfrm rot="5400000">
            <a:off x="5458565" y="2206495"/>
            <a:ext cx="1760212" cy="157011"/>
            <a:chOff x="0" y="0"/>
            <a:chExt cx="3520423" cy="314020"/>
          </a:xfrm>
        </p:grpSpPr>
        <p:sp>
          <p:nvSpPr>
            <p:cNvPr id="1762" name="Shape 1762"/>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763" name="Shape 1763"/>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764" name="Shape 1764"/>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pic>
        <p:nvPicPr>
          <p:cNvPr id="1766" name="pasted-image.pdf"/>
          <p:cNvPicPr>
            <a:picLocks noChangeAspect="1"/>
          </p:cNvPicPr>
          <p:nvPr/>
        </p:nvPicPr>
        <p:blipFill>
          <a:blip r:embed="rId3"/>
          <a:stretch>
            <a:fillRect/>
          </a:stretch>
        </p:blipFill>
        <p:spPr>
          <a:xfrm>
            <a:off x="1846959" y="5284719"/>
            <a:ext cx="1915282" cy="499197"/>
          </a:xfrm>
          <a:prstGeom prst="rect">
            <a:avLst/>
          </a:prstGeom>
          <a:ln w="12700">
            <a:miter lim="400000"/>
          </a:ln>
        </p:spPr>
      </p:pic>
      <p:pic>
        <p:nvPicPr>
          <p:cNvPr id="1767" name="pasted-image.pdf"/>
          <p:cNvPicPr>
            <a:picLocks noChangeAspect="1"/>
          </p:cNvPicPr>
          <p:nvPr/>
        </p:nvPicPr>
        <p:blipFill>
          <a:blip r:embed="rId4"/>
          <a:stretch>
            <a:fillRect/>
          </a:stretch>
        </p:blipFill>
        <p:spPr>
          <a:xfrm>
            <a:off x="5152226" y="5209841"/>
            <a:ext cx="2259279" cy="451856"/>
          </a:xfrm>
          <a:prstGeom prst="rect">
            <a:avLst/>
          </a:prstGeom>
          <a:ln w="12700">
            <a:miter lim="400000"/>
          </a:ln>
        </p:spPr>
      </p:pic>
      <p:grpSp>
        <p:nvGrpSpPr>
          <p:cNvPr id="1770" name="Group 1770"/>
          <p:cNvGrpSpPr/>
          <p:nvPr/>
        </p:nvGrpSpPr>
        <p:grpSpPr>
          <a:xfrm>
            <a:off x="7865226" y="5204278"/>
            <a:ext cx="3343834" cy="451856"/>
            <a:chOff x="0" y="0"/>
            <a:chExt cx="6687665" cy="903711"/>
          </a:xfrm>
        </p:grpSpPr>
        <p:pic>
          <p:nvPicPr>
            <p:cNvPr id="1768" name="pasted-image.pdf"/>
            <p:cNvPicPr>
              <a:picLocks noChangeAspect="1"/>
            </p:cNvPicPr>
            <p:nvPr/>
          </p:nvPicPr>
          <p:blipFill>
            <a:blip r:embed="rId5"/>
            <a:stretch>
              <a:fillRect/>
            </a:stretch>
          </p:blipFill>
          <p:spPr>
            <a:xfrm>
              <a:off x="0" y="174776"/>
              <a:ext cx="553352" cy="576409"/>
            </a:xfrm>
            <a:prstGeom prst="rect">
              <a:avLst/>
            </a:prstGeom>
            <a:ln w="12700" cap="flat">
              <a:noFill/>
              <a:miter lim="400000"/>
            </a:ln>
            <a:effectLst/>
          </p:spPr>
        </p:pic>
        <p:pic>
          <p:nvPicPr>
            <p:cNvPr id="1769" name="pasted-image.pdf"/>
            <p:cNvPicPr>
              <a:picLocks noChangeAspect="1"/>
            </p:cNvPicPr>
            <p:nvPr/>
          </p:nvPicPr>
          <p:blipFill>
            <a:blip r:embed="rId6"/>
            <a:stretch>
              <a:fillRect/>
            </a:stretch>
          </p:blipFill>
          <p:spPr>
            <a:xfrm>
              <a:off x="1460796" y="0"/>
              <a:ext cx="5226870" cy="903712"/>
            </a:xfrm>
            <a:prstGeom prst="rect">
              <a:avLst/>
            </a:prstGeom>
            <a:ln w="12700" cap="flat">
              <a:noFill/>
              <a:miter lim="400000"/>
            </a:ln>
            <a:effectLst/>
          </p:spPr>
        </p:pic>
      </p:grpSp>
      <p:pic>
        <p:nvPicPr>
          <p:cNvPr id="1771" name="pasted-image.pdf"/>
          <p:cNvPicPr>
            <a:picLocks noChangeAspect="1"/>
          </p:cNvPicPr>
          <p:nvPr/>
        </p:nvPicPr>
        <p:blipFill>
          <a:blip r:embed="rId7"/>
          <a:stretch>
            <a:fillRect/>
          </a:stretch>
        </p:blipFill>
        <p:spPr>
          <a:xfrm>
            <a:off x="4001314" y="5209841"/>
            <a:ext cx="939385" cy="451856"/>
          </a:xfrm>
          <a:prstGeom prst="rect">
            <a:avLst/>
          </a:prstGeom>
          <a:ln w="12700">
            <a:miter lim="400000"/>
          </a:ln>
        </p:spPr>
      </p:pic>
      <p:pic>
        <p:nvPicPr>
          <p:cNvPr id="1772" name="pasted-image.pdf"/>
          <p:cNvPicPr>
            <a:picLocks noChangeAspect="1"/>
          </p:cNvPicPr>
          <p:nvPr/>
        </p:nvPicPr>
        <p:blipFill>
          <a:blip r:embed="rId8"/>
          <a:stretch>
            <a:fillRect/>
          </a:stretch>
        </p:blipFill>
        <p:spPr>
          <a:xfrm>
            <a:off x="11480281" y="5210223"/>
            <a:ext cx="71346" cy="439965"/>
          </a:xfrm>
          <a:prstGeom prst="rect">
            <a:avLst/>
          </a:prstGeom>
          <a:ln w="12700">
            <a:miter lim="400000"/>
          </a:ln>
        </p:spPr>
      </p:pic>
      <p:sp>
        <p:nvSpPr>
          <p:cNvPr id="1773" name="Shape 1773"/>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74" name="Shape 1774"/>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75" name="Shape 1775"/>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76" name="Shape 1776"/>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77" name="pasted-image.pdf"/>
          <p:cNvPicPr>
            <a:picLocks noChangeAspect="1"/>
          </p:cNvPicPr>
          <p:nvPr/>
        </p:nvPicPr>
        <p:blipFill>
          <a:blip r:embed="rId9"/>
          <a:stretch>
            <a:fillRect/>
          </a:stretch>
        </p:blipFill>
        <p:spPr>
          <a:xfrm>
            <a:off x="2994458" y="229543"/>
            <a:ext cx="355727" cy="368902"/>
          </a:xfrm>
          <a:prstGeom prst="rect">
            <a:avLst/>
          </a:prstGeom>
          <a:ln w="12700">
            <a:miter lim="400000"/>
          </a:ln>
        </p:spPr>
      </p:pic>
      <p:pic>
        <p:nvPicPr>
          <p:cNvPr id="1778" name="pasted-image.pdf"/>
          <p:cNvPicPr>
            <a:picLocks noChangeAspect="1"/>
          </p:cNvPicPr>
          <p:nvPr/>
        </p:nvPicPr>
        <p:blipFill>
          <a:blip r:embed="rId10"/>
          <a:stretch>
            <a:fillRect/>
          </a:stretch>
        </p:blipFill>
        <p:spPr>
          <a:xfrm>
            <a:off x="942603" y="211862"/>
            <a:ext cx="289852" cy="223976"/>
          </a:xfrm>
          <a:prstGeom prst="rect">
            <a:avLst/>
          </a:prstGeom>
          <a:ln w="12700">
            <a:miter lim="400000"/>
          </a:ln>
        </p:spPr>
      </p:pic>
      <p:pic>
        <p:nvPicPr>
          <p:cNvPr id="1779" name="pasted-image.pdf"/>
          <p:cNvPicPr>
            <a:picLocks noChangeAspect="1"/>
          </p:cNvPicPr>
          <p:nvPr/>
        </p:nvPicPr>
        <p:blipFill>
          <a:blip r:embed="rId11"/>
          <a:stretch>
            <a:fillRect/>
          </a:stretch>
        </p:blipFill>
        <p:spPr>
          <a:xfrm>
            <a:off x="4926802" y="140721"/>
            <a:ext cx="647449" cy="328160"/>
          </a:xfrm>
          <a:prstGeom prst="rect">
            <a:avLst/>
          </a:prstGeom>
          <a:ln w="12700">
            <a:miter lim="400000"/>
          </a:ln>
        </p:spPr>
      </p:pic>
      <p:pic>
        <p:nvPicPr>
          <p:cNvPr id="1780" name="pasted-image-filtered.png"/>
          <p:cNvPicPr>
            <a:picLocks noChangeAspect="1"/>
          </p:cNvPicPr>
          <p:nvPr/>
        </p:nvPicPr>
        <p:blipFill>
          <a:blip r:embed="rId12"/>
          <a:stretch>
            <a:fillRect/>
          </a:stretch>
        </p:blipFill>
        <p:spPr>
          <a:xfrm>
            <a:off x="295254" y="585374"/>
            <a:ext cx="1625601" cy="1625601"/>
          </a:xfrm>
          <a:prstGeom prst="rect">
            <a:avLst/>
          </a:prstGeom>
          <a:ln w="25400">
            <a:solidFill>
              <a:srgbClr val="000000"/>
            </a:solidFill>
            <a:miter lim="400000"/>
          </a:ln>
        </p:spPr>
      </p:pic>
      <p:pic>
        <p:nvPicPr>
          <p:cNvPr id="1781" name="pasted-image-filtered.png"/>
          <p:cNvPicPr>
            <a:picLocks noChangeAspect="1"/>
          </p:cNvPicPr>
          <p:nvPr/>
        </p:nvPicPr>
        <p:blipFill>
          <a:blip r:embed="rId12"/>
          <a:stretch>
            <a:fillRect/>
          </a:stretch>
        </p:blipFill>
        <p:spPr>
          <a:xfrm>
            <a:off x="4414067" y="2333818"/>
            <a:ext cx="1625601" cy="1625601"/>
          </a:xfrm>
          <a:prstGeom prst="rect">
            <a:avLst/>
          </a:prstGeom>
          <a:ln w="25400">
            <a:solidFill>
              <a:srgbClr val="000000"/>
            </a:solidFill>
            <a:miter lim="400000"/>
          </a:ln>
        </p:spPr>
      </p:pic>
      <p:pic>
        <p:nvPicPr>
          <p:cNvPr id="1782" name="pasted-image-enhanced.png"/>
          <p:cNvPicPr>
            <a:picLocks noChangeAspect="1"/>
          </p:cNvPicPr>
          <p:nvPr/>
        </p:nvPicPr>
        <p:blipFill>
          <a:blip r:embed="rId13"/>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783" name="Shape 1783"/>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784" name="Shape 1784"/>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60792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7" name="pasted-image.pdf"/>
          <p:cNvPicPr>
            <a:picLocks noChangeAspect="1"/>
          </p:cNvPicPr>
          <p:nvPr/>
        </p:nvPicPr>
        <p:blipFill>
          <a:blip r:embed="rId2"/>
          <a:stretch>
            <a:fillRect/>
          </a:stretch>
        </p:blipFill>
        <p:spPr>
          <a:xfrm>
            <a:off x="1846959" y="5284719"/>
            <a:ext cx="1915282" cy="499197"/>
          </a:xfrm>
          <a:prstGeom prst="rect">
            <a:avLst/>
          </a:prstGeom>
          <a:ln w="12700">
            <a:miter lim="400000"/>
          </a:ln>
        </p:spPr>
      </p:pic>
      <p:pic>
        <p:nvPicPr>
          <p:cNvPr id="1788" name="pasted-image.pdf"/>
          <p:cNvPicPr>
            <a:picLocks noChangeAspect="1"/>
          </p:cNvPicPr>
          <p:nvPr/>
        </p:nvPicPr>
        <p:blipFill>
          <a:blip r:embed="rId3"/>
          <a:stretch>
            <a:fillRect/>
          </a:stretch>
        </p:blipFill>
        <p:spPr>
          <a:xfrm>
            <a:off x="4001314" y="5209841"/>
            <a:ext cx="939385" cy="451856"/>
          </a:xfrm>
          <a:prstGeom prst="rect">
            <a:avLst/>
          </a:prstGeom>
          <a:ln w="12700">
            <a:miter lim="400000"/>
          </a:ln>
        </p:spPr>
      </p:pic>
      <p:pic>
        <p:nvPicPr>
          <p:cNvPr id="1789" name="pasted-image.pdf"/>
          <p:cNvPicPr>
            <a:picLocks noChangeAspect="1"/>
          </p:cNvPicPr>
          <p:nvPr/>
        </p:nvPicPr>
        <p:blipFill>
          <a:blip r:embed="rId4"/>
          <a:stretch>
            <a:fillRect/>
          </a:stretch>
        </p:blipFill>
        <p:spPr>
          <a:xfrm>
            <a:off x="11480281" y="5210223"/>
            <a:ext cx="71346" cy="439965"/>
          </a:xfrm>
          <a:prstGeom prst="rect">
            <a:avLst/>
          </a:prstGeom>
          <a:ln w="12700">
            <a:miter lim="400000"/>
          </a:ln>
        </p:spPr>
      </p:pic>
      <p:pic>
        <p:nvPicPr>
          <p:cNvPr id="1790" name="pasted-image.pdf"/>
          <p:cNvPicPr>
            <a:picLocks noChangeAspect="1"/>
          </p:cNvPicPr>
          <p:nvPr/>
        </p:nvPicPr>
        <p:blipFill>
          <a:blip r:embed="rId5"/>
          <a:stretch>
            <a:fillRect/>
          </a:stretch>
        </p:blipFill>
        <p:spPr>
          <a:xfrm>
            <a:off x="5238347" y="5224695"/>
            <a:ext cx="5944286" cy="422148"/>
          </a:xfrm>
          <a:prstGeom prst="rect">
            <a:avLst/>
          </a:prstGeom>
          <a:ln w="12700">
            <a:miter lim="400000"/>
          </a:ln>
        </p:spPr>
      </p:pic>
      <p:sp>
        <p:nvSpPr>
          <p:cNvPr id="1791" name="Shape 1791"/>
          <p:cNvSpPr/>
          <p:nvPr/>
        </p:nvSpPr>
        <p:spPr>
          <a:xfrm>
            <a:off x="5521892" y="4098197"/>
            <a:ext cx="919554" cy="1127812"/>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92" name="Shape 1792"/>
          <p:cNvSpPr/>
          <p:nvPr/>
        </p:nvSpPr>
        <p:spPr>
          <a:xfrm>
            <a:off x="5686543" y="4138726"/>
            <a:ext cx="4374080" cy="1070223"/>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93" name="Shape 1793"/>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94" name="Shape 1794"/>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95" name="Shape 1795"/>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96" name="Shape 1796"/>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97" name="Shape 1797"/>
          <p:cNvSpPr/>
          <p:nvPr/>
        </p:nvSpPr>
        <p:spPr>
          <a:xfrm>
            <a:off x="8862475" y="2033903"/>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kern="0">
                <a:solidFill>
                  <a:srgbClr val="000000"/>
                </a:solidFill>
                <a:latin typeface="Helvetica Light"/>
                <a:sym typeface="Helvetica Light"/>
              </a:rPr>
              <a:t>real or fake </a:t>
            </a:r>
            <a:r>
              <a:rPr sz="3000" i="1" kern="0">
                <a:solidFill>
                  <a:srgbClr val="000000"/>
                </a:solidFill>
                <a:latin typeface="Helvetica"/>
                <a:ea typeface="Helvetica"/>
                <a:cs typeface="Helvetica"/>
                <a:sym typeface="Helvetica"/>
              </a:rPr>
              <a:t>pair </a:t>
            </a:r>
            <a:r>
              <a:rPr sz="3000" kern="0">
                <a:solidFill>
                  <a:srgbClr val="000000"/>
                </a:solidFill>
                <a:latin typeface="Helvetica Light"/>
                <a:sym typeface="Helvetica Light"/>
              </a:rPr>
              <a:t>?</a:t>
            </a:r>
          </a:p>
        </p:txBody>
      </p:sp>
      <p:pic>
        <p:nvPicPr>
          <p:cNvPr id="1798" name="pasted-image.pdf"/>
          <p:cNvPicPr>
            <a:picLocks noChangeAspect="1"/>
          </p:cNvPicPr>
          <p:nvPr/>
        </p:nvPicPr>
        <p:blipFill>
          <a:blip r:embed="rId6"/>
          <a:stretch>
            <a:fillRect/>
          </a:stretch>
        </p:blipFill>
        <p:spPr>
          <a:xfrm>
            <a:off x="7492010" y="1199373"/>
            <a:ext cx="382077" cy="329377"/>
          </a:xfrm>
          <a:prstGeom prst="rect">
            <a:avLst/>
          </a:prstGeom>
          <a:ln w="12700">
            <a:miter lim="400000"/>
          </a:ln>
        </p:spPr>
      </p:pic>
      <p:sp>
        <p:nvSpPr>
          <p:cNvPr id="1818" name="Shape 1818"/>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803" name="Group 1803"/>
          <p:cNvGrpSpPr/>
          <p:nvPr/>
        </p:nvGrpSpPr>
        <p:grpSpPr>
          <a:xfrm rot="5400000">
            <a:off x="5458565" y="2206495"/>
            <a:ext cx="1760212" cy="157011"/>
            <a:chOff x="0" y="0"/>
            <a:chExt cx="3520423" cy="314020"/>
          </a:xfrm>
        </p:grpSpPr>
        <p:sp>
          <p:nvSpPr>
            <p:cNvPr id="1800" name="Shape 1800"/>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01" name="Shape 1801"/>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02" name="Shape 1802"/>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804" name="Shape 1804"/>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05" name="Shape 1805"/>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06" name="Shape 1806"/>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07" name="Shape 1807"/>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08" name="pasted-image.pdf"/>
          <p:cNvPicPr>
            <a:picLocks noChangeAspect="1"/>
          </p:cNvPicPr>
          <p:nvPr/>
        </p:nvPicPr>
        <p:blipFill>
          <a:blip r:embed="rId7"/>
          <a:stretch>
            <a:fillRect/>
          </a:stretch>
        </p:blipFill>
        <p:spPr>
          <a:xfrm>
            <a:off x="2994458" y="229543"/>
            <a:ext cx="355727" cy="368902"/>
          </a:xfrm>
          <a:prstGeom prst="rect">
            <a:avLst/>
          </a:prstGeom>
          <a:ln w="12700">
            <a:miter lim="400000"/>
          </a:ln>
        </p:spPr>
      </p:pic>
      <p:pic>
        <p:nvPicPr>
          <p:cNvPr id="1809" name="pasted-image.pdf"/>
          <p:cNvPicPr>
            <a:picLocks noChangeAspect="1"/>
          </p:cNvPicPr>
          <p:nvPr/>
        </p:nvPicPr>
        <p:blipFill>
          <a:blip r:embed="rId8"/>
          <a:stretch>
            <a:fillRect/>
          </a:stretch>
        </p:blipFill>
        <p:spPr>
          <a:xfrm>
            <a:off x="942603" y="211862"/>
            <a:ext cx="289852" cy="223976"/>
          </a:xfrm>
          <a:prstGeom prst="rect">
            <a:avLst/>
          </a:prstGeom>
          <a:ln w="12700">
            <a:miter lim="400000"/>
          </a:ln>
        </p:spPr>
      </p:pic>
      <p:pic>
        <p:nvPicPr>
          <p:cNvPr id="1810" name="pasted-image.pdf"/>
          <p:cNvPicPr>
            <a:picLocks noChangeAspect="1"/>
          </p:cNvPicPr>
          <p:nvPr/>
        </p:nvPicPr>
        <p:blipFill>
          <a:blip r:embed="rId9"/>
          <a:stretch>
            <a:fillRect/>
          </a:stretch>
        </p:blipFill>
        <p:spPr>
          <a:xfrm>
            <a:off x="4926802" y="140721"/>
            <a:ext cx="647449" cy="328160"/>
          </a:xfrm>
          <a:prstGeom prst="rect">
            <a:avLst/>
          </a:prstGeom>
          <a:ln w="12700">
            <a:miter lim="400000"/>
          </a:ln>
        </p:spPr>
      </p:pic>
      <p:pic>
        <p:nvPicPr>
          <p:cNvPr id="1811" name="pasted-image-filtered.png"/>
          <p:cNvPicPr>
            <a:picLocks noChangeAspect="1"/>
          </p:cNvPicPr>
          <p:nvPr/>
        </p:nvPicPr>
        <p:blipFill>
          <a:blip r:embed="rId10"/>
          <a:stretch>
            <a:fillRect/>
          </a:stretch>
        </p:blipFill>
        <p:spPr>
          <a:xfrm>
            <a:off x="295254" y="585374"/>
            <a:ext cx="1625601" cy="1625601"/>
          </a:xfrm>
          <a:prstGeom prst="rect">
            <a:avLst/>
          </a:prstGeom>
          <a:ln w="25400">
            <a:solidFill>
              <a:srgbClr val="000000"/>
            </a:solidFill>
            <a:miter lim="400000"/>
          </a:ln>
        </p:spPr>
      </p:pic>
      <p:pic>
        <p:nvPicPr>
          <p:cNvPr id="1812" name="pasted-image-filtered.png"/>
          <p:cNvPicPr>
            <a:picLocks noChangeAspect="1"/>
          </p:cNvPicPr>
          <p:nvPr/>
        </p:nvPicPr>
        <p:blipFill>
          <a:blip r:embed="rId10"/>
          <a:stretch>
            <a:fillRect/>
          </a:stretch>
        </p:blipFill>
        <p:spPr>
          <a:xfrm>
            <a:off x="4414067" y="2333818"/>
            <a:ext cx="1625601" cy="1625601"/>
          </a:xfrm>
          <a:prstGeom prst="rect">
            <a:avLst/>
          </a:prstGeom>
          <a:ln w="101600">
            <a:solidFill>
              <a:schemeClr val="accent6"/>
            </a:solidFill>
            <a:prstDash val="sysDot"/>
            <a:miter lim="400000"/>
          </a:ln>
        </p:spPr>
      </p:pic>
      <p:pic>
        <p:nvPicPr>
          <p:cNvPr id="1813" name="pasted-image-enhanced.png"/>
          <p:cNvPicPr>
            <a:picLocks noChangeAspect="1"/>
          </p:cNvPicPr>
          <p:nvPr/>
        </p:nvPicPr>
        <p:blipFill>
          <a:blip r:embed="rId11"/>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814" name="Shape 1814"/>
          <p:cNvSpPr/>
          <p:nvPr/>
        </p:nvSpPr>
        <p:spPr>
          <a:xfrm>
            <a:off x="6326274" y="5232299"/>
            <a:ext cx="251751"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15" name="Shape 1815"/>
          <p:cNvSpPr/>
          <p:nvPr/>
        </p:nvSpPr>
        <p:spPr>
          <a:xfrm>
            <a:off x="10198121" y="5229273"/>
            <a:ext cx="251752"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16" name="Shape 1816"/>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817" name="Shape 1817"/>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385514388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0" name="pasted-image.pdf"/>
          <p:cNvPicPr>
            <a:picLocks noChangeAspect="1"/>
          </p:cNvPicPr>
          <p:nvPr/>
        </p:nvPicPr>
        <p:blipFill>
          <a:blip r:embed="rId2"/>
          <a:stretch>
            <a:fillRect/>
          </a:stretch>
        </p:blipFill>
        <p:spPr>
          <a:xfrm>
            <a:off x="1846959" y="5284719"/>
            <a:ext cx="1915282" cy="499197"/>
          </a:xfrm>
          <a:prstGeom prst="rect">
            <a:avLst/>
          </a:prstGeom>
          <a:ln w="12700">
            <a:miter lim="400000"/>
          </a:ln>
        </p:spPr>
      </p:pic>
      <p:pic>
        <p:nvPicPr>
          <p:cNvPr id="1821" name="pasted-image.pdf"/>
          <p:cNvPicPr>
            <a:picLocks noChangeAspect="1"/>
          </p:cNvPicPr>
          <p:nvPr/>
        </p:nvPicPr>
        <p:blipFill>
          <a:blip r:embed="rId3"/>
          <a:stretch>
            <a:fillRect/>
          </a:stretch>
        </p:blipFill>
        <p:spPr>
          <a:xfrm>
            <a:off x="4001314" y="5209841"/>
            <a:ext cx="939385" cy="451856"/>
          </a:xfrm>
          <a:prstGeom prst="rect">
            <a:avLst/>
          </a:prstGeom>
          <a:ln w="12700">
            <a:miter lim="400000"/>
          </a:ln>
        </p:spPr>
      </p:pic>
      <p:pic>
        <p:nvPicPr>
          <p:cNvPr id="1822" name="pasted-image.pdf"/>
          <p:cNvPicPr>
            <a:picLocks noChangeAspect="1"/>
          </p:cNvPicPr>
          <p:nvPr/>
        </p:nvPicPr>
        <p:blipFill>
          <a:blip r:embed="rId4"/>
          <a:stretch>
            <a:fillRect/>
          </a:stretch>
        </p:blipFill>
        <p:spPr>
          <a:xfrm>
            <a:off x="11480281" y="5210223"/>
            <a:ext cx="71346" cy="439965"/>
          </a:xfrm>
          <a:prstGeom prst="rect">
            <a:avLst/>
          </a:prstGeom>
          <a:ln w="12700">
            <a:miter lim="400000"/>
          </a:ln>
        </p:spPr>
      </p:pic>
      <p:pic>
        <p:nvPicPr>
          <p:cNvPr id="1823" name="pasted-image.pdf"/>
          <p:cNvPicPr>
            <a:picLocks noChangeAspect="1"/>
          </p:cNvPicPr>
          <p:nvPr/>
        </p:nvPicPr>
        <p:blipFill>
          <a:blip r:embed="rId5"/>
          <a:stretch>
            <a:fillRect/>
          </a:stretch>
        </p:blipFill>
        <p:spPr>
          <a:xfrm>
            <a:off x="5238347" y="5224695"/>
            <a:ext cx="5944286" cy="422148"/>
          </a:xfrm>
          <a:prstGeom prst="rect">
            <a:avLst/>
          </a:prstGeom>
          <a:ln w="12700">
            <a:miter lim="400000"/>
          </a:ln>
        </p:spPr>
      </p:pic>
      <p:sp>
        <p:nvSpPr>
          <p:cNvPr id="1824" name="Shape 1824"/>
          <p:cNvSpPr/>
          <p:nvPr/>
        </p:nvSpPr>
        <p:spPr>
          <a:xfrm>
            <a:off x="5521892" y="4098197"/>
            <a:ext cx="919554" cy="1127812"/>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25" name="Shape 1825"/>
          <p:cNvSpPr/>
          <p:nvPr/>
        </p:nvSpPr>
        <p:spPr>
          <a:xfrm>
            <a:off x="5686543" y="4138726"/>
            <a:ext cx="4374080" cy="1070223"/>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26" name="Shape 1826"/>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27" name="Shape 1827"/>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28" name="Shape 1828"/>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29" name="Shape 1829"/>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30" name="pasted-image.pdf"/>
          <p:cNvPicPr>
            <a:picLocks noChangeAspect="1"/>
          </p:cNvPicPr>
          <p:nvPr/>
        </p:nvPicPr>
        <p:blipFill>
          <a:blip r:embed="rId6"/>
          <a:stretch>
            <a:fillRect/>
          </a:stretch>
        </p:blipFill>
        <p:spPr>
          <a:xfrm>
            <a:off x="7492010" y="1199373"/>
            <a:ext cx="382077" cy="329377"/>
          </a:xfrm>
          <a:prstGeom prst="rect">
            <a:avLst/>
          </a:prstGeom>
          <a:ln w="12700">
            <a:miter lim="400000"/>
          </a:ln>
        </p:spPr>
      </p:pic>
      <p:sp>
        <p:nvSpPr>
          <p:cNvPr id="1851" name="Shape 1851"/>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835" name="Group 1835"/>
          <p:cNvGrpSpPr/>
          <p:nvPr/>
        </p:nvGrpSpPr>
        <p:grpSpPr>
          <a:xfrm rot="5400000">
            <a:off x="5458565" y="2206495"/>
            <a:ext cx="1760212" cy="157011"/>
            <a:chOff x="0" y="0"/>
            <a:chExt cx="3520423" cy="314020"/>
          </a:xfrm>
        </p:grpSpPr>
        <p:sp>
          <p:nvSpPr>
            <p:cNvPr id="1832" name="Shape 1832"/>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33" name="Shape 1833"/>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34" name="Shape 1834"/>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836" name="Shape 1836"/>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37" name="Shape 1837"/>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38" name="Shape 1838"/>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39" name="Shape 1839"/>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40" name="pasted-image.pdf"/>
          <p:cNvPicPr>
            <a:picLocks noChangeAspect="1"/>
          </p:cNvPicPr>
          <p:nvPr/>
        </p:nvPicPr>
        <p:blipFill>
          <a:blip r:embed="rId7"/>
          <a:stretch>
            <a:fillRect/>
          </a:stretch>
        </p:blipFill>
        <p:spPr>
          <a:xfrm>
            <a:off x="2994458" y="229543"/>
            <a:ext cx="355727" cy="368902"/>
          </a:xfrm>
          <a:prstGeom prst="rect">
            <a:avLst/>
          </a:prstGeom>
          <a:ln w="12700">
            <a:miter lim="400000"/>
          </a:ln>
        </p:spPr>
      </p:pic>
      <p:pic>
        <p:nvPicPr>
          <p:cNvPr id="1841" name="pasted-image.pdf"/>
          <p:cNvPicPr>
            <a:picLocks noChangeAspect="1"/>
          </p:cNvPicPr>
          <p:nvPr/>
        </p:nvPicPr>
        <p:blipFill>
          <a:blip r:embed="rId8"/>
          <a:stretch>
            <a:fillRect/>
          </a:stretch>
        </p:blipFill>
        <p:spPr>
          <a:xfrm>
            <a:off x="942603" y="211862"/>
            <a:ext cx="289852" cy="223976"/>
          </a:xfrm>
          <a:prstGeom prst="rect">
            <a:avLst/>
          </a:prstGeom>
          <a:ln w="12700">
            <a:miter lim="400000"/>
          </a:ln>
        </p:spPr>
      </p:pic>
      <p:pic>
        <p:nvPicPr>
          <p:cNvPr id="1842" name="pasted-image.pdf"/>
          <p:cNvPicPr>
            <a:picLocks noChangeAspect="1"/>
          </p:cNvPicPr>
          <p:nvPr/>
        </p:nvPicPr>
        <p:blipFill>
          <a:blip r:embed="rId9"/>
          <a:stretch>
            <a:fillRect/>
          </a:stretch>
        </p:blipFill>
        <p:spPr>
          <a:xfrm>
            <a:off x="4926802" y="140721"/>
            <a:ext cx="647449" cy="328160"/>
          </a:xfrm>
          <a:prstGeom prst="rect">
            <a:avLst/>
          </a:prstGeom>
          <a:ln w="12700">
            <a:miter lim="400000"/>
          </a:ln>
        </p:spPr>
      </p:pic>
      <p:pic>
        <p:nvPicPr>
          <p:cNvPr id="1843" name="pasted-image-filtered.png"/>
          <p:cNvPicPr>
            <a:picLocks noChangeAspect="1"/>
          </p:cNvPicPr>
          <p:nvPr/>
        </p:nvPicPr>
        <p:blipFill>
          <a:blip r:embed="rId10"/>
          <a:stretch>
            <a:fillRect/>
          </a:stretch>
        </p:blipFill>
        <p:spPr>
          <a:xfrm>
            <a:off x="295254" y="585374"/>
            <a:ext cx="1625601" cy="1625601"/>
          </a:xfrm>
          <a:prstGeom prst="rect">
            <a:avLst/>
          </a:prstGeom>
          <a:ln w="25400">
            <a:solidFill>
              <a:srgbClr val="000000"/>
            </a:solidFill>
            <a:miter lim="400000"/>
          </a:ln>
        </p:spPr>
      </p:pic>
      <p:pic>
        <p:nvPicPr>
          <p:cNvPr id="1844" name="pasted-image-filtered.png"/>
          <p:cNvPicPr>
            <a:picLocks noChangeAspect="1"/>
          </p:cNvPicPr>
          <p:nvPr/>
        </p:nvPicPr>
        <p:blipFill>
          <a:blip r:embed="rId10"/>
          <a:stretch>
            <a:fillRect/>
          </a:stretch>
        </p:blipFill>
        <p:spPr>
          <a:xfrm>
            <a:off x="4414067" y="2333818"/>
            <a:ext cx="1625601" cy="1625601"/>
          </a:xfrm>
          <a:prstGeom prst="rect">
            <a:avLst/>
          </a:prstGeom>
          <a:ln w="101600">
            <a:solidFill>
              <a:schemeClr val="accent6"/>
            </a:solidFill>
            <a:prstDash val="sysDot"/>
            <a:miter lim="400000"/>
          </a:ln>
        </p:spPr>
      </p:pic>
      <p:pic>
        <p:nvPicPr>
          <p:cNvPr id="1845" name="pasted-image-enhanced.png"/>
          <p:cNvPicPr>
            <a:picLocks noChangeAspect="1"/>
          </p:cNvPicPr>
          <p:nvPr/>
        </p:nvPicPr>
        <p:blipFill>
          <a:blip r:embed="rId11"/>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846" name="Shape 1846"/>
          <p:cNvSpPr/>
          <p:nvPr/>
        </p:nvSpPr>
        <p:spPr>
          <a:xfrm>
            <a:off x="6326274" y="5232299"/>
            <a:ext cx="251751"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47" name="Shape 1847"/>
          <p:cNvSpPr/>
          <p:nvPr/>
        </p:nvSpPr>
        <p:spPr>
          <a:xfrm>
            <a:off x="10198121" y="5229273"/>
            <a:ext cx="251752"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48" name="Shape 1848"/>
          <p:cNvSpPr/>
          <p:nvPr/>
        </p:nvSpPr>
        <p:spPr>
          <a:xfrm>
            <a:off x="8237843" y="2044702"/>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b="1" kern="0">
                <a:solidFill>
                  <a:srgbClr val="C82506"/>
                </a:solidFill>
                <a:latin typeface="Helvetica"/>
                <a:ea typeface="Helvetica"/>
                <a:cs typeface="Helvetica"/>
                <a:sym typeface="Helvetica"/>
              </a:rPr>
              <a:t>fake</a:t>
            </a:r>
            <a:r>
              <a:rPr sz="3000" kern="0">
                <a:solidFill>
                  <a:srgbClr val="000000"/>
                </a:solidFill>
                <a:latin typeface="Helvetica Light"/>
                <a:sym typeface="Helvetica Light"/>
              </a:rPr>
              <a:t> </a:t>
            </a:r>
            <a:r>
              <a:rPr sz="3000" i="1" kern="0">
                <a:solidFill>
                  <a:srgbClr val="000000"/>
                </a:solidFill>
                <a:latin typeface="Helvetica"/>
                <a:ea typeface="Helvetica"/>
                <a:cs typeface="Helvetica"/>
                <a:sym typeface="Helvetica"/>
              </a:rPr>
              <a:t>pair</a:t>
            </a:r>
          </a:p>
        </p:txBody>
      </p:sp>
      <p:sp>
        <p:nvSpPr>
          <p:cNvPr id="1849" name="Shape 1849"/>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850" name="Shape 1850"/>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336961631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 name="pasted-image.pdf"/>
          <p:cNvPicPr>
            <a:picLocks noChangeAspect="1"/>
          </p:cNvPicPr>
          <p:nvPr/>
        </p:nvPicPr>
        <p:blipFill>
          <a:blip r:embed="rId2"/>
          <a:stretch>
            <a:fillRect/>
          </a:stretch>
        </p:blipFill>
        <p:spPr>
          <a:xfrm>
            <a:off x="1846959" y="5284719"/>
            <a:ext cx="1915282" cy="499197"/>
          </a:xfrm>
          <a:prstGeom prst="rect">
            <a:avLst/>
          </a:prstGeom>
          <a:ln w="12700">
            <a:miter lim="400000"/>
          </a:ln>
        </p:spPr>
      </p:pic>
      <p:pic>
        <p:nvPicPr>
          <p:cNvPr id="1854" name="pasted-image.pdf"/>
          <p:cNvPicPr>
            <a:picLocks noChangeAspect="1"/>
          </p:cNvPicPr>
          <p:nvPr/>
        </p:nvPicPr>
        <p:blipFill>
          <a:blip r:embed="rId3"/>
          <a:stretch>
            <a:fillRect/>
          </a:stretch>
        </p:blipFill>
        <p:spPr>
          <a:xfrm>
            <a:off x="4001314" y="5209841"/>
            <a:ext cx="939385" cy="451856"/>
          </a:xfrm>
          <a:prstGeom prst="rect">
            <a:avLst/>
          </a:prstGeom>
          <a:ln w="12700">
            <a:miter lim="400000"/>
          </a:ln>
        </p:spPr>
      </p:pic>
      <p:pic>
        <p:nvPicPr>
          <p:cNvPr id="1855" name="pasted-image.pdf"/>
          <p:cNvPicPr>
            <a:picLocks noChangeAspect="1"/>
          </p:cNvPicPr>
          <p:nvPr/>
        </p:nvPicPr>
        <p:blipFill>
          <a:blip r:embed="rId4"/>
          <a:stretch>
            <a:fillRect/>
          </a:stretch>
        </p:blipFill>
        <p:spPr>
          <a:xfrm>
            <a:off x="11480281" y="5210223"/>
            <a:ext cx="71346" cy="439965"/>
          </a:xfrm>
          <a:prstGeom prst="rect">
            <a:avLst/>
          </a:prstGeom>
          <a:ln w="12700">
            <a:miter lim="400000"/>
          </a:ln>
        </p:spPr>
      </p:pic>
      <p:pic>
        <p:nvPicPr>
          <p:cNvPr id="1856" name="pasted-image.pdf"/>
          <p:cNvPicPr>
            <a:picLocks noChangeAspect="1"/>
          </p:cNvPicPr>
          <p:nvPr/>
        </p:nvPicPr>
        <p:blipFill>
          <a:blip r:embed="rId5"/>
          <a:stretch>
            <a:fillRect/>
          </a:stretch>
        </p:blipFill>
        <p:spPr>
          <a:xfrm>
            <a:off x="5238347" y="5224695"/>
            <a:ext cx="5944286" cy="422148"/>
          </a:xfrm>
          <a:prstGeom prst="rect">
            <a:avLst/>
          </a:prstGeom>
          <a:ln w="12700">
            <a:miter lim="400000"/>
          </a:ln>
        </p:spPr>
      </p:pic>
      <p:sp>
        <p:nvSpPr>
          <p:cNvPr id="1857" name="Shape 1857"/>
          <p:cNvSpPr/>
          <p:nvPr/>
        </p:nvSpPr>
        <p:spPr>
          <a:xfrm>
            <a:off x="5521892" y="4098197"/>
            <a:ext cx="919554" cy="1127812"/>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58" name="Shape 1858"/>
          <p:cNvSpPr/>
          <p:nvPr/>
        </p:nvSpPr>
        <p:spPr>
          <a:xfrm>
            <a:off x="5686543" y="4138726"/>
            <a:ext cx="4374080" cy="1070223"/>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59" name="Shape 1859"/>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60" name="Shape 1860"/>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61" name="Shape 1861"/>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62" name="Shape 1862"/>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63" name="pasted-image.pdf"/>
          <p:cNvPicPr>
            <a:picLocks noChangeAspect="1"/>
          </p:cNvPicPr>
          <p:nvPr/>
        </p:nvPicPr>
        <p:blipFill>
          <a:blip r:embed="rId6"/>
          <a:stretch>
            <a:fillRect/>
          </a:stretch>
        </p:blipFill>
        <p:spPr>
          <a:xfrm>
            <a:off x="7492010" y="1199373"/>
            <a:ext cx="382077" cy="329377"/>
          </a:xfrm>
          <a:prstGeom prst="rect">
            <a:avLst/>
          </a:prstGeom>
          <a:ln w="12700">
            <a:miter lim="400000"/>
          </a:ln>
        </p:spPr>
      </p:pic>
      <p:sp>
        <p:nvSpPr>
          <p:cNvPr id="1884" name="Shape 1884"/>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868" name="Group 1868"/>
          <p:cNvGrpSpPr/>
          <p:nvPr/>
        </p:nvGrpSpPr>
        <p:grpSpPr>
          <a:xfrm rot="5400000">
            <a:off x="5458565" y="2206495"/>
            <a:ext cx="1760212" cy="157011"/>
            <a:chOff x="0" y="0"/>
            <a:chExt cx="3520423" cy="314020"/>
          </a:xfrm>
        </p:grpSpPr>
        <p:sp>
          <p:nvSpPr>
            <p:cNvPr id="1865" name="Shape 1865"/>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66" name="Shape 1866"/>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67" name="Shape 1867"/>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869" name="Shape 1869"/>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70" name="Shape 1870"/>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71" name="Shape 1871"/>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72" name="Shape 1872"/>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73" name="pasted-image.pdf"/>
          <p:cNvPicPr>
            <a:picLocks noChangeAspect="1"/>
          </p:cNvPicPr>
          <p:nvPr/>
        </p:nvPicPr>
        <p:blipFill>
          <a:blip r:embed="rId7"/>
          <a:stretch>
            <a:fillRect/>
          </a:stretch>
        </p:blipFill>
        <p:spPr>
          <a:xfrm>
            <a:off x="2994458" y="229543"/>
            <a:ext cx="355727" cy="368902"/>
          </a:xfrm>
          <a:prstGeom prst="rect">
            <a:avLst/>
          </a:prstGeom>
          <a:ln w="12700">
            <a:miter lim="400000"/>
          </a:ln>
        </p:spPr>
      </p:pic>
      <p:pic>
        <p:nvPicPr>
          <p:cNvPr id="1874" name="pasted-image.pdf"/>
          <p:cNvPicPr>
            <a:picLocks noChangeAspect="1"/>
          </p:cNvPicPr>
          <p:nvPr/>
        </p:nvPicPr>
        <p:blipFill>
          <a:blip r:embed="rId8"/>
          <a:stretch>
            <a:fillRect/>
          </a:stretch>
        </p:blipFill>
        <p:spPr>
          <a:xfrm>
            <a:off x="942603" y="211862"/>
            <a:ext cx="289852" cy="223976"/>
          </a:xfrm>
          <a:prstGeom prst="rect">
            <a:avLst/>
          </a:prstGeom>
          <a:ln w="12700">
            <a:miter lim="400000"/>
          </a:ln>
        </p:spPr>
      </p:pic>
      <p:pic>
        <p:nvPicPr>
          <p:cNvPr id="1875" name="pasted-image.pdf"/>
          <p:cNvPicPr>
            <a:picLocks noChangeAspect="1"/>
          </p:cNvPicPr>
          <p:nvPr/>
        </p:nvPicPr>
        <p:blipFill>
          <a:blip r:embed="rId9"/>
          <a:stretch>
            <a:fillRect/>
          </a:stretch>
        </p:blipFill>
        <p:spPr>
          <a:xfrm>
            <a:off x="4926802" y="140721"/>
            <a:ext cx="647449" cy="328160"/>
          </a:xfrm>
          <a:prstGeom prst="rect">
            <a:avLst/>
          </a:prstGeom>
          <a:ln w="12700">
            <a:miter lim="400000"/>
          </a:ln>
        </p:spPr>
      </p:pic>
      <p:pic>
        <p:nvPicPr>
          <p:cNvPr id="1876" name="pasted-image-filtered.png"/>
          <p:cNvPicPr>
            <a:picLocks noChangeAspect="1"/>
          </p:cNvPicPr>
          <p:nvPr/>
        </p:nvPicPr>
        <p:blipFill>
          <a:blip r:embed="rId10"/>
          <a:stretch>
            <a:fillRect/>
          </a:stretch>
        </p:blipFill>
        <p:spPr>
          <a:xfrm>
            <a:off x="295254" y="585374"/>
            <a:ext cx="1625601" cy="1625601"/>
          </a:xfrm>
          <a:prstGeom prst="rect">
            <a:avLst/>
          </a:prstGeom>
          <a:ln w="25400">
            <a:solidFill>
              <a:srgbClr val="000000"/>
            </a:solidFill>
            <a:miter lim="400000"/>
          </a:ln>
        </p:spPr>
      </p:pic>
      <p:pic>
        <p:nvPicPr>
          <p:cNvPr id="1877" name="pasted-image-filtered.png"/>
          <p:cNvPicPr>
            <a:picLocks noChangeAspect="1"/>
          </p:cNvPicPr>
          <p:nvPr/>
        </p:nvPicPr>
        <p:blipFill>
          <a:blip r:embed="rId10"/>
          <a:stretch>
            <a:fillRect/>
          </a:stretch>
        </p:blipFill>
        <p:spPr>
          <a:xfrm>
            <a:off x="4414067" y="2333818"/>
            <a:ext cx="1625601" cy="1625601"/>
          </a:xfrm>
          <a:prstGeom prst="rect">
            <a:avLst/>
          </a:prstGeom>
          <a:ln w="101600">
            <a:solidFill>
              <a:schemeClr val="accent6"/>
            </a:solidFill>
            <a:prstDash val="sysDot"/>
            <a:miter lim="400000"/>
          </a:ln>
        </p:spPr>
      </p:pic>
      <p:sp>
        <p:nvSpPr>
          <p:cNvPr id="1878" name="Shape 1878"/>
          <p:cNvSpPr/>
          <p:nvPr/>
        </p:nvSpPr>
        <p:spPr>
          <a:xfrm>
            <a:off x="6326274" y="5232299"/>
            <a:ext cx="251751"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79" name="Shape 1879"/>
          <p:cNvSpPr/>
          <p:nvPr/>
        </p:nvSpPr>
        <p:spPr>
          <a:xfrm>
            <a:off x="10198121" y="5229273"/>
            <a:ext cx="251752"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80" name="Shape 1880"/>
          <p:cNvSpPr/>
          <p:nvPr/>
        </p:nvSpPr>
        <p:spPr>
          <a:xfrm>
            <a:off x="8237843" y="2044702"/>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b="1" kern="0">
                <a:solidFill>
                  <a:srgbClr val="00882B"/>
                </a:solidFill>
                <a:latin typeface="Helvetica"/>
                <a:ea typeface="Helvetica"/>
                <a:cs typeface="Helvetica"/>
                <a:sym typeface="Helvetica"/>
              </a:rPr>
              <a:t>real</a:t>
            </a:r>
            <a:r>
              <a:rPr sz="3000" kern="0">
                <a:solidFill>
                  <a:srgbClr val="000000"/>
                </a:solidFill>
                <a:latin typeface="Helvetica Light"/>
                <a:sym typeface="Helvetica Light"/>
              </a:rPr>
              <a:t> </a:t>
            </a:r>
            <a:r>
              <a:rPr sz="3000" i="1" kern="0">
                <a:solidFill>
                  <a:srgbClr val="000000"/>
                </a:solidFill>
                <a:latin typeface="Helvetica"/>
                <a:ea typeface="Helvetica"/>
                <a:cs typeface="Helvetica"/>
                <a:sym typeface="Helvetica"/>
              </a:rPr>
              <a:t>pair</a:t>
            </a:r>
          </a:p>
        </p:txBody>
      </p:sp>
      <p:pic>
        <p:nvPicPr>
          <p:cNvPr id="1881" name="pasted-image.png"/>
          <p:cNvPicPr>
            <a:picLocks noChangeAspect="1"/>
          </p:cNvPicPr>
          <p:nvPr/>
        </p:nvPicPr>
        <p:blipFill>
          <a:blip r:embed="rId11"/>
          <a:stretch>
            <a:fillRect/>
          </a:stretch>
        </p:blipFill>
        <p:spPr>
          <a:xfrm>
            <a:off x="4423788" y="585374"/>
            <a:ext cx="1625601" cy="1625601"/>
          </a:xfrm>
          <a:prstGeom prst="rect">
            <a:avLst/>
          </a:prstGeom>
          <a:ln w="25400">
            <a:solidFill>
              <a:srgbClr val="000000"/>
            </a:solidFill>
            <a:miter lim="400000"/>
          </a:ln>
        </p:spPr>
      </p:pic>
      <p:sp>
        <p:nvSpPr>
          <p:cNvPr id="1882" name="Shape 1882"/>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883" name="Shape 1883"/>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84481106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6" name="pasted-image.png"/>
          <p:cNvPicPr>
            <a:picLocks noChangeAspect="1"/>
          </p:cNvPicPr>
          <p:nvPr/>
        </p:nvPicPr>
        <p:blipFill>
          <a:blip r:embed="rId2"/>
          <a:stretch>
            <a:fillRect/>
          </a:stretch>
        </p:blipFill>
        <p:spPr>
          <a:xfrm>
            <a:off x="4423788" y="585374"/>
            <a:ext cx="1625601" cy="1625601"/>
          </a:xfrm>
          <a:prstGeom prst="rect">
            <a:avLst/>
          </a:prstGeom>
          <a:ln w="25400">
            <a:solidFill>
              <a:srgbClr val="000000"/>
            </a:solidFill>
            <a:miter lim="400000"/>
          </a:ln>
        </p:spPr>
      </p:pic>
      <p:sp>
        <p:nvSpPr>
          <p:cNvPr id="1887" name="Shape 1887"/>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88" name="Shape 1888"/>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89" name="Shape 1889"/>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90" name="Shape 1890"/>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91" name="pasted-image.pdf"/>
          <p:cNvPicPr>
            <a:picLocks noChangeAspect="1"/>
          </p:cNvPicPr>
          <p:nvPr/>
        </p:nvPicPr>
        <p:blipFill>
          <a:blip r:embed="rId3"/>
          <a:stretch>
            <a:fillRect/>
          </a:stretch>
        </p:blipFill>
        <p:spPr>
          <a:xfrm>
            <a:off x="7492010" y="1199373"/>
            <a:ext cx="382077" cy="329377"/>
          </a:xfrm>
          <a:prstGeom prst="rect">
            <a:avLst/>
          </a:prstGeom>
          <a:ln w="12700">
            <a:miter lim="400000"/>
          </a:ln>
        </p:spPr>
      </p:pic>
      <p:sp>
        <p:nvSpPr>
          <p:cNvPr id="1914" name="Shape 1914"/>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896" name="Group 1896"/>
          <p:cNvGrpSpPr/>
          <p:nvPr/>
        </p:nvGrpSpPr>
        <p:grpSpPr>
          <a:xfrm rot="5400000">
            <a:off x="5458565" y="2206495"/>
            <a:ext cx="1760212" cy="157011"/>
            <a:chOff x="0" y="0"/>
            <a:chExt cx="3520423" cy="314020"/>
          </a:xfrm>
        </p:grpSpPr>
        <p:sp>
          <p:nvSpPr>
            <p:cNvPr id="1893" name="Shape 1893"/>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94" name="Shape 1894"/>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95" name="Shape 1895"/>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897" name="Shape 1897"/>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98" name="Shape 1898"/>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99" name="Shape 1899"/>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900" name="Shape 1900"/>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901" name="pasted-image.pdf"/>
          <p:cNvPicPr>
            <a:picLocks noChangeAspect="1"/>
          </p:cNvPicPr>
          <p:nvPr/>
        </p:nvPicPr>
        <p:blipFill>
          <a:blip r:embed="rId4"/>
          <a:stretch>
            <a:fillRect/>
          </a:stretch>
        </p:blipFill>
        <p:spPr>
          <a:xfrm>
            <a:off x="2994458" y="229543"/>
            <a:ext cx="355727" cy="368902"/>
          </a:xfrm>
          <a:prstGeom prst="rect">
            <a:avLst/>
          </a:prstGeom>
          <a:ln w="12700">
            <a:miter lim="400000"/>
          </a:ln>
        </p:spPr>
      </p:pic>
      <p:pic>
        <p:nvPicPr>
          <p:cNvPr id="1902" name="pasted-image.pdf"/>
          <p:cNvPicPr>
            <a:picLocks noChangeAspect="1"/>
          </p:cNvPicPr>
          <p:nvPr/>
        </p:nvPicPr>
        <p:blipFill>
          <a:blip r:embed="rId5"/>
          <a:stretch>
            <a:fillRect/>
          </a:stretch>
        </p:blipFill>
        <p:spPr>
          <a:xfrm>
            <a:off x="942603" y="211862"/>
            <a:ext cx="289852" cy="223976"/>
          </a:xfrm>
          <a:prstGeom prst="rect">
            <a:avLst/>
          </a:prstGeom>
          <a:ln w="12700">
            <a:miter lim="400000"/>
          </a:ln>
        </p:spPr>
      </p:pic>
      <p:pic>
        <p:nvPicPr>
          <p:cNvPr id="1903" name="pasted-image.pdf"/>
          <p:cNvPicPr>
            <a:picLocks noChangeAspect="1"/>
          </p:cNvPicPr>
          <p:nvPr/>
        </p:nvPicPr>
        <p:blipFill>
          <a:blip r:embed="rId6"/>
          <a:stretch>
            <a:fillRect/>
          </a:stretch>
        </p:blipFill>
        <p:spPr>
          <a:xfrm>
            <a:off x="4926802" y="140721"/>
            <a:ext cx="647449" cy="328160"/>
          </a:xfrm>
          <a:prstGeom prst="rect">
            <a:avLst/>
          </a:prstGeom>
          <a:ln w="12700">
            <a:miter lim="400000"/>
          </a:ln>
        </p:spPr>
      </p:pic>
      <p:pic>
        <p:nvPicPr>
          <p:cNvPr id="1904" name="pasted-image-filtered.png"/>
          <p:cNvPicPr>
            <a:picLocks noChangeAspect="1"/>
          </p:cNvPicPr>
          <p:nvPr/>
        </p:nvPicPr>
        <p:blipFill>
          <a:blip r:embed="rId7"/>
          <a:stretch>
            <a:fillRect/>
          </a:stretch>
        </p:blipFill>
        <p:spPr>
          <a:xfrm>
            <a:off x="295254" y="585374"/>
            <a:ext cx="1625601" cy="1625601"/>
          </a:xfrm>
          <a:prstGeom prst="rect">
            <a:avLst/>
          </a:prstGeom>
          <a:ln w="25400">
            <a:solidFill>
              <a:srgbClr val="000000"/>
            </a:solidFill>
            <a:miter lim="400000"/>
          </a:ln>
        </p:spPr>
      </p:pic>
      <p:pic>
        <p:nvPicPr>
          <p:cNvPr id="1905" name="pasted-image-filtered.png"/>
          <p:cNvPicPr>
            <a:picLocks noChangeAspect="1"/>
          </p:cNvPicPr>
          <p:nvPr/>
        </p:nvPicPr>
        <p:blipFill>
          <a:blip r:embed="rId7"/>
          <a:stretch>
            <a:fillRect/>
          </a:stretch>
        </p:blipFill>
        <p:spPr>
          <a:xfrm>
            <a:off x="4414067" y="2333818"/>
            <a:ext cx="1625601" cy="1625601"/>
          </a:xfrm>
          <a:prstGeom prst="rect">
            <a:avLst/>
          </a:prstGeom>
          <a:ln w="25400">
            <a:solidFill>
              <a:srgbClr val="000000"/>
            </a:solidFill>
            <a:miter lim="400000"/>
          </a:ln>
        </p:spPr>
      </p:pic>
      <p:pic>
        <p:nvPicPr>
          <p:cNvPr id="1906" name="pasted-image.pdf"/>
          <p:cNvPicPr>
            <a:picLocks noChangeAspect="1"/>
          </p:cNvPicPr>
          <p:nvPr/>
        </p:nvPicPr>
        <p:blipFill>
          <a:blip r:embed="rId8"/>
          <a:stretch>
            <a:fillRect/>
          </a:stretch>
        </p:blipFill>
        <p:spPr>
          <a:xfrm>
            <a:off x="1846959" y="5284719"/>
            <a:ext cx="1915282" cy="499197"/>
          </a:xfrm>
          <a:prstGeom prst="rect">
            <a:avLst/>
          </a:prstGeom>
          <a:ln w="12700">
            <a:miter lim="400000"/>
          </a:ln>
        </p:spPr>
      </p:pic>
      <p:pic>
        <p:nvPicPr>
          <p:cNvPr id="1907" name="pasted-image.pdf"/>
          <p:cNvPicPr>
            <a:picLocks noChangeAspect="1"/>
          </p:cNvPicPr>
          <p:nvPr/>
        </p:nvPicPr>
        <p:blipFill>
          <a:blip r:embed="rId9"/>
          <a:stretch>
            <a:fillRect/>
          </a:stretch>
        </p:blipFill>
        <p:spPr>
          <a:xfrm>
            <a:off x="4001314" y="5209841"/>
            <a:ext cx="939385" cy="451856"/>
          </a:xfrm>
          <a:prstGeom prst="rect">
            <a:avLst/>
          </a:prstGeom>
          <a:ln w="12700">
            <a:miter lim="400000"/>
          </a:ln>
        </p:spPr>
      </p:pic>
      <p:pic>
        <p:nvPicPr>
          <p:cNvPr id="1908" name="pasted-image.pdf"/>
          <p:cNvPicPr>
            <a:picLocks noChangeAspect="1"/>
          </p:cNvPicPr>
          <p:nvPr/>
        </p:nvPicPr>
        <p:blipFill>
          <a:blip r:embed="rId10"/>
          <a:stretch>
            <a:fillRect/>
          </a:stretch>
        </p:blipFill>
        <p:spPr>
          <a:xfrm>
            <a:off x="11480281" y="5210223"/>
            <a:ext cx="71346" cy="439965"/>
          </a:xfrm>
          <a:prstGeom prst="rect">
            <a:avLst/>
          </a:prstGeom>
          <a:ln w="12700">
            <a:miter lim="400000"/>
          </a:ln>
        </p:spPr>
      </p:pic>
      <p:pic>
        <p:nvPicPr>
          <p:cNvPr id="1909" name="pasted-image.pdf"/>
          <p:cNvPicPr>
            <a:picLocks noChangeAspect="1"/>
          </p:cNvPicPr>
          <p:nvPr/>
        </p:nvPicPr>
        <p:blipFill>
          <a:blip r:embed="rId11"/>
          <a:stretch>
            <a:fillRect/>
          </a:stretch>
        </p:blipFill>
        <p:spPr>
          <a:xfrm>
            <a:off x="5238347" y="5224695"/>
            <a:ext cx="5944286" cy="422148"/>
          </a:xfrm>
          <a:prstGeom prst="rect">
            <a:avLst/>
          </a:prstGeom>
          <a:ln w="12700">
            <a:miter lim="400000"/>
          </a:ln>
        </p:spPr>
      </p:pic>
      <p:sp>
        <p:nvSpPr>
          <p:cNvPr id="1910" name="Shape 1910"/>
          <p:cNvSpPr/>
          <p:nvPr/>
        </p:nvSpPr>
        <p:spPr>
          <a:xfrm>
            <a:off x="1573450" y="4863927"/>
            <a:ext cx="10352050" cy="1143684"/>
          </a:xfrm>
          <a:prstGeom prst="rect">
            <a:avLst/>
          </a:prstGeom>
          <a:ln w="63500">
            <a:solidFill>
              <a:schemeClr val="accent5"/>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911" name="Shape 1911"/>
          <p:cNvSpPr/>
          <p:nvPr/>
        </p:nvSpPr>
        <p:spPr>
          <a:xfrm>
            <a:off x="8862475" y="2033903"/>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kern="0">
                <a:solidFill>
                  <a:srgbClr val="000000"/>
                </a:solidFill>
                <a:latin typeface="Helvetica Light"/>
                <a:sym typeface="Helvetica Light"/>
              </a:rPr>
              <a:t>real or fake </a:t>
            </a:r>
            <a:r>
              <a:rPr sz="3000" i="1" kern="0">
                <a:solidFill>
                  <a:srgbClr val="000000"/>
                </a:solidFill>
                <a:latin typeface="Helvetica"/>
                <a:ea typeface="Helvetica"/>
                <a:cs typeface="Helvetica"/>
                <a:sym typeface="Helvetica"/>
              </a:rPr>
              <a:t>pair </a:t>
            </a:r>
            <a:r>
              <a:rPr sz="3000" kern="0">
                <a:solidFill>
                  <a:srgbClr val="000000"/>
                </a:solidFill>
                <a:latin typeface="Helvetica Light"/>
                <a:sym typeface="Helvetica Light"/>
              </a:rPr>
              <a:t>?</a:t>
            </a:r>
          </a:p>
        </p:txBody>
      </p:sp>
      <p:sp>
        <p:nvSpPr>
          <p:cNvPr id="1912" name="Shape 1912"/>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913" name="Shape 1913"/>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358265018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39F1E9-EBB0-BD45-B4C2-2AC5EB9A8ABD}"/>
              </a:ext>
            </a:extLst>
          </p:cNvPr>
          <p:cNvSpPr>
            <a:spLocks noGrp="1"/>
          </p:cNvSpPr>
          <p:nvPr>
            <p:ph idx="1"/>
          </p:nvPr>
        </p:nvSpPr>
        <p:spPr/>
        <p:txBody>
          <a:bodyPr/>
          <a:lstStyle/>
          <a:p>
            <a:r>
              <a:rPr lang="en-US" dirty="0"/>
              <a:t>We have pairs of corresponding training images</a:t>
            </a:r>
          </a:p>
          <a:p>
            <a:r>
              <a:rPr lang="en-US" dirty="0"/>
              <a:t>Conditioned on one of the images, sample from the distribution of likely corresponding images</a:t>
            </a:r>
          </a:p>
        </p:txBody>
      </p:sp>
      <p:sp>
        <p:nvSpPr>
          <p:cNvPr id="2" name="Title 1">
            <a:extLst>
              <a:ext uri="{FF2B5EF4-FFF2-40B4-BE49-F238E27FC236}">
                <a16:creationId xmlns:a16="http://schemas.microsoft.com/office/drawing/2014/main" id="{49C55DC7-FA29-42B1-B142-FF70A4443909}"/>
              </a:ext>
            </a:extLst>
          </p:cNvPr>
          <p:cNvSpPr>
            <a:spLocks noGrp="1"/>
          </p:cNvSpPr>
          <p:nvPr>
            <p:ph type="title"/>
          </p:nvPr>
        </p:nvSpPr>
        <p:spPr/>
        <p:txBody>
          <a:bodyPr>
            <a:normAutofit fontScale="90000"/>
          </a:bodyPr>
          <a:lstStyle/>
          <a:p>
            <a:r>
              <a:rPr lang="en-US" dirty="0"/>
              <a:t>More Examples of Image-to-Image Translation with GANs</a:t>
            </a:r>
          </a:p>
        </p:txBody>
      </p:sp>
      <p:grpSp>
        <p:nvGrpSpPr>
          <p:cNvPr id="9" name="Group 8">
            <a:extLst>
              <a:ext uri="{FF2B5EF4-FFF2-40B4-BE49-F238E27FC236}">
                <a16:creationId xmlns:a16="http://schemas.microsoft.com/office/drawing/2014/main" id="{30101803-E1CE-E447-BDC0-BE4F245FE208}"/>
              </a:ext>
            </a:extLst>
          </p:cNvPr>
          <p:cNvGrpSpPr/>
          <p:nvPr/>
        </p:nvGrpSpPr>
        <p:grpSpPr>
          <a:xfrm>
            <a:off x="7162799" y="2577162"/>
            <a:ext cx="3741421" cy="4174158"/>
            <a:chOff x="6454139" y="2387004"/>
            <a:chExt cx="3741421" cy="4174158"/>
          </a:xfrm>
        </p:grpSpPr>
        <p:pic>
          <p:nvPicPr>
            <p:cNvPr id="7" name="Picture 6">
              <a:extLst>
                <a:ext uri="{FF2B5EF4-FFF2-40B4-BE49-F238E27FC236}">
                  <a16:creationId xmlns:a16="http://schemas.microsoft.com/office/drawing/2014/main" id="{125ECD1E-5D72-744F-B1D0-68A0B0DAB454}"/>
                </a:ext>
              </a:extLst>
            </p:cNvPr>
            <p:cNvPicPr>
              <a:picLocks noChangeAspect="1"/>
            </p:cNvPicPr>
            <p:nvPr/>
          </p:nvPicPr>
          <p:blipFill rotWithShape="1">
            <a:blip r:embed="rId2"/>
            <a:srcRect l="47068" t="23847" r="7216"/>
            <a:stretch/>
          </p:blipFill>
          <p:spPr>
            <a:xfrm>
              <a:off x="6454139" y="2788905"/>
              <a:ext cx="3741421" cy="3772257"/>
            </a:xfrm>
            <a:prstGeom prst="rect">
              <a:avLst/>
            </a:prstGeom>
          </p:spPr>
        </p:pic>
        <p:sp>
          <p:nvSpPr>
            <p:cNvPr id="8" name="TextBox 7">
              <a:extLst>
                <a:ext uri="{FF2B5EF4-FFF2-40B4-BE49-F238E27FC236}">
                  <a16:creationId xmlns:a16="http://schemas.microsoft.com/office/drawing/2014/main" id="{5E4637FF-8147-424B-9427-D10B2416F4B4}"/>
                </a:ext>
              </a:extLst>
            </p:cNvPr>
            <p:cNvSpPr txBox="1"/>
            <p:nvPr/>
          </p:nvSpPr>
          <p:spPr>
            <a:xfrm>
              <a:off x="7048499" y="2387004"/>
              <a:ext cx="255270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Edges to Image</a:t>
              </a:r>
            </a:p>
          </p:txBody>
        </p:sp>
      </p:grpSp>
      <p:grpSp>
        <p:nvGrpSpPr>
          <p:cNvPr id="11" name="Group 10">
            <a:extLst>
              <a:ext uri="{FF2B5EF4-FFF2-40B4-BE49-F238E27FC236}">
                <a16:creationId xmlns:a16="http://schemas.microsoft.com/office/drawing/2014/main" id="{CC353189-D20C-B549-8C58-DE91E308C122}"/>
              </a:ext>
            </a:extLst>
          </p:cNvPr>
          <p:cNvGrpSpPr/>
          <p:nvPr/>
        </p:nvGrpSpPr>
        <p:grpSpPr>
          <a:xfrm>
            <a:off x="1065546" y="2873762"/>
            <a:ext cx="4427273" cy="1485089"/>
            <a:chOff x="1335015" y="2797351"/>
            <a:chExt cx="4427273" cy="1485089"/>
          </a:xfrm>
        </p:grpSpPr>
        <p:pic>
          <p:nvPicPr>
            <p:cNvPr id="6" name="Picture 5">
              <a:extLst>
                <a:ext uri="{FF2B5EF4-FFF2-40B4-BE49-F238E27FC236}">
                  <a16:creationId xmlns:a16="http://schemas.microsoft.com/office/drawing/2014/main" id="{CE86D424-C1BF-0C44-B751-BC8CA80B708C}"/>
                </a:ext>
              </a:extLst>
            </p:cNvPr>
            <p:cNvPicPr>
              <a:picLocks noChangeAspect="1"/>
            </p:cNvPicPr>
            <p:nvPr/>
          </p:nvPicPr>
          <p:blipFill rotWithShape="1">
            <a:blip r:embed="rId2"/>
            <a:srcRect t="30040" r="54004" b="49687"/>
            <a:stretch/>
          </p:blipFill>
          <p:spPr>
            <a:xfrm>
              <a:off x="1335015" y="3101340"/>
              <a:ext cx="4427273" cy="1181100"/>
            </a:xfrm>
            <a:prstGeom prst="rect">
              <a:avLst/>
            </a:prstGeom>
          </p:spPr>
        </p:pic>
        <p:sp>
          <p:nvSpPr>
            <p:cNvPr id="10" name="TextBox 9">
              <a:extLst>
                <a:ext uri="{FF2B5EF4-FFF2-40B4-BE49-F238E27FC236}">
                  <a16:creationId xmlns:a16="http://schemas.microsoft.com/office/drawing/2014/main" id="{8F26A532-8406-A641-B0C2-5245F76568D1}"/>
                </a:ext>
              </a:extLst>
            </p:cNvPr>
            <p:cNvSpPr txBox="1"/>
            <p:nvPr/>
          </p:nvSpPr>
          <p:spPr>
            <a:xfrm>
              <a:off x="1648481" y="2797351"/>
              <a:ext cx="3800341"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Segmentation to Street Image</a:t>
              </a:r>
            </a:p>
          </p:txBody>
        </p:sp>
      </p:grpSp>
      <p:grpSp>
        <p:nvGrpSpPr>
          <p:cNvPr id="14" name="Group 13">
            <a:extLst>
              <a:ext uri="{FF2B5EF4-FFF2-40B4-BE49-F238E27FC236}">
                <a16:creationId xmlns:a16="http://schemas.microsoft.com/office/drawing/2014/main" id="{5D3F565C-FCD8-C342-8324-FD9385BFCA13}"/>
              </a:ext>
            </a:extLst>
          </p:cNvPr>
          <p:cNvGrpSpPr/>
          <p:nvPr/>
        </p:nvGrpSpPr>
        <p:grpSpPr>
          <a:xfrm>
            <a:off x="1379012" y="4610525"/>
            <a:ext cx="3800341" cy="2218445"/>
            <a:chOff x="1648481" y="4665285"/>
            <a:chExt cx="3800341" cy="2218445"/>
          </a:xfrm>
        </p:grpSpPr>
        <p:pic>
          <p:nvPicPr>
            <p:cNvPr id="4" name="Picture 3">
              <a:extLst>
                <a:ext uri="{FF2B5EF4-FFF2-40B4-BE49-F238E27FC236}">
                  <a16:creationId xmlns:a16="http://schemas.microsoft.com/office/drawing/2014/main" id="{646C554A-6D94-4C7E-AE47-C4F2DE3D134B}"/>
                </a:ext>
              </a:extLst>
            </p:cNvPr>
            <p:cNvPicPr>
              <a:picLocks noChangeAspect="1"/>
            </p:cNvPicPr>
            <p:nvPr/>
          </p:nvPicPr>
          <p:blipFill rotWithShape="1">
            <a:blip r:embed="rId2"/>
            <a:srcRect t="52735" r="55493" b="7789"/>
            <a:stretch/>
          </p:blipFill>
          <p:spPr>
            <a:xfrm>
              <a:off x="1826530" y="5034617"/>
              <a:ext cx="3444240" cy="1849113"/>
            </a:xfrm>
            <a:prstGeom prst="rect">
              <a:avLst/>
            </a:prstGeom>
          </p:spPr>
        </p:pic>
        <p:sp>
          <p:nvSpPr>
            <p:cNvPr id="13" name="TextBox 12">
              <a:extLst>
                <a:ext uri="{FF2B5EF4-FFF2-40B4-BE49-F238E27FC236}">
                  <a16:creationId xmlns:a16="http://schemas.microsoft.com/office/drawing/2014/main" id="{155066AF-DC1D-9242-887D-36BFCC990737}"/>
                </a:ext>
              </a:extLst>
            </p:cNvPr>
            <p:cNvSpPr txBox="1"/>
            <p:nvPr/>
          </p:nvSpPr>
          <p:spPr>
            <a:xfrm>
              <a:off x="1648481" y="4665285"/>
              <a:ext cx="3800341"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Aerial Photo To Map</a:t>
              </a:r>
            </a:p>
          </p:txBody>
        </p:sp>
      </p:grpSp>
    </p:spTree>
    <p:extLst>
      <p:ext uri="{BB962C8B-B14F-4D97-AF65-F5344CB8AC3E}">
        <p14:creationId xmlns:p14="http://schemas.microsoft.com/office/powerpoint/2010/main" val="3874016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6" name="Shape 1916"/>
          <p:cNvSpPr/>
          <p:nvPr/>
        </p:nvSpPr>
        <p:spPr>
          <a:xfrm>
            <a:off x="4685357" y="312979"/>
            <a:ext cx="2821286"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BW → Color</a:t>
            </a:r>
          </a:p>
        </p:txBody>
      </p:sp>
      <p:sp>
        <p:nvSpPr>
          <p:cNvPr id="1917" name="Shape 1917"/>
          <p:cNvSpPr/>
          <p:nvPr/>
        </p:nvSpPr>
        <p:spPr>
          <a:xfrm>
            <a:off x="728193"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18" name="Shape 1918"/>
          <p:cNvSpPr/>
          <p:nvPr/>
        </p:nvSpPr>
        <p:spPr>
          <a:xfrm>
            <a:off x="2557653"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19" name="Shape 1919"/>
          <p:cNvSpPr/>
          <p:nvPr/>
        </p:nvSpPr>
        <p:spPr>
          <a:xfrm>
            <a:off x="4728111"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20" name="Shape 1920"/>
          <p:cNvSpPr/>
          <p:nvPr/>
        </p:nvSpPr>
        <p:spPr>
          <a:xfrm>
            <a:off x="6557570"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21" name="Shape 1921"/>
          <p:cNvSpPr/>
          <p:nvPr/>
        </p:nvSpPr>
        <p:spPr>
          <a:xfrm>
            <a:off x="8728028"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22" name="Shape 1922"/>
          <p:cNvSpPr/>
          <p:nvPr/>
        </p:nvSpPr>
        <p:spPr>
          <a:xfrm>
            <a:off x="10557489"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pic>
        <p:nvPicPr>
          <p:cNvPr id="1923" name="pasted-image-filtered.png"/>
          <p:cNvPicPr>
            <a:picLocks noChangeAspect="1"/>
          </p:cNvPicPr>
          <p:nvPr/>
        </p:nvPicPr>
        <p:blipFill>
          <a:blip r:embed="rId2"/>
          <a:stretch>
            <a:fillRect/>
          </a:stretch>
        </p:blipFill>
        <p:spPr>
          <a:xfrm>
            <a:off x="106264" y="3824859"/>
            <a:ext cx="1923119" cy="1923119"/>
          </a:xfrm>
          <a:prstGeom prst="rect">
            <a:avLst/>
          </a:prstGeom>
          <a:ln w="12700">
            <a:miter lim="400000"/>
          </a:ln>
        </p:spPr>
      </p:pic>
      <p:pic>
        <p:nvPicPr>
          <p:cNvPr id="1924" name="pasted-image-filtered.png"/>
          <p:cNvPicPr>
            <a:picLocks noChangeAspect="1"/>
          </p:cNvPicPr>
          <p:nvPr/>
        </p:nvPicPr>
        <p:blipFill>
          <a:blip r:embed="rId3"/>
          <a:stretch>
            <a:fillRect/>
          </a:stretch>
        </p:blipFill>
        <p:spPr>
          <a:xfrm>
            <a:off x="4162976" y="1731645"/>
            <a:ext cx="1923119" cy="1923119"/>
          </a:xfrm>
          <a:prstGeom prst="rect">
            <a:avLst/>
          </a:prstGeom>
          <a:ln w="12700">
            <a:miter lim="400000"/>
          </a:ln>
        </p:spPr>
      </p:pic>
      <p:pic>
        <p:nvPicPr>
          <p:cNvPr id="1925" name="pasted-image-filtered.png"/>
          <p:cNvPicPr>
            <a:picLocks noChangeAspect="1"/>
          </p:cNvPicPr>
          <p:nvPr/>
        </p:nvPicPr>
        <p:blipFill>
          <a:blip r:embed="rId4"/>
          <a:stretch>
            <a:fillRect/>
          </a:stretch>
        </p:blipFill>
        <p:spPr>
          <a:xfrm>
            <a:off x="4162976" y="3824788"/>
            <a:ext cx="1923260" cy="1923260"/>
          </a:xfrm>
          <a:prstGeom prst="rect">
            <a:avLst/>
          </a:prstGeom>
          <a:ln w="12700">
            <a:miter lim="400000"/>
          </a:ln>
        </p:spPr>
      </p:pic>
      <p:pic>
        <p:nvPicPr>
          <p:cNvPr id="1926" name="pasted-image-filtered.png"/>
          <p:cNvPicPr>
            <a:picLocks noChangeAspect="1"/>
          </p:cNvPicPr>
          <p:nvPr/>
        </p:nvPicPr>
        <p:blipFill>
          <a:blip r:embed="rId5"/>
          <a:stretch>
            <a:fillRect/>
          </a:stretch>
        </p:blipFill>
        <p:spPr>
          <a:xfrm>
            <a:off x="8220881" y="1731575"/>
            <a:ext cx="1923260" cy="1923260"/>
          </a:xfrm>
          <a:prstGeom prst="rect">
            <a:avLst/>
          </a:prstGeom>
          <a:ln w="12700">
            <a:miter lim="400000"/>
          </a:ln>
        </p:spPr>
      </p:pic>
      <p:grpSp>
        <p:nvGrpSpPr>
          <p:cNvPr id="1933" name="Group 1933"/>
          <p:cNvGrpSpPr/>
          <p:nvPr/>
        </p:nvGrpSpPr>
        <p:grpSpPr>
          <a:xfrm>
            <a:off x="2055466" y="1731574"/>
            <a:ext cx="10052579" cy="4016474"/>
            <a:chOff x="0" y="0"/>
            <a:chExt cx="20105157" cy="8032947"/>
          </a:xfrm>
        </p:grpSpPr>
        <p:pic>
          <p:nvPicPr>
            <p:cNvPr id="1927" name="pasted-image.png"/>
            <p:cNvPicPr>
              <a:picLocks noChangeAspect="1"/>
            </p:cNvPicPr>
            <p:nvPr/>
          </p:nvPicPr>
          <p:blipFill>
            <a:blip r:embed="rId6"/>
            <a:stretch>
              <a:fillRect/>
            </a:stretch>
          </p:blipFill>
          <p:spPr>
            <a:xfrm>
              <a:off x="10561" y="4186711"/>
              <a:ext cx="3846237" cy="3846237"/>
            </a:xfrm>
            <a:prstGeom prst="rect">
              <a:avLst/>
            </a:prstGeom>
            <a:ln w="12700" cap="flat">
              <a:noFill/>
              <a:miter lim="400000"/>
            </a:ln>
            <a:effectLst/>
          </p:spPr>
        </p:pic>
        <p:pic>
          <p:nvPicPr>
            <p:cNvPr id="1928" name="pasted-image.png"/>
            <p:cNvPicPr>
              <a:picLocks noChangeAspect="1"/>
            </p:cNvPicPr>
            <p:nvPr/>
          </p:nvPicPr>
          <p:blipFill>
            <a:blip r:embed="rId7"/>
            <a:stretch>
              <a:fillRect/>
            </a:stretch>
          </p:blipFill>
          <p:spPr>
            <a:xfrm>
              <a:off x="8123984" y="141"/>
              <a:ext cx="3846237" cy="3846237"/>
            </a:xfrm>
            <a:prstGeom prst="rect">
              <a:avLst/>
            </a:prstGeom>
            <a:ln w="12700" cap="flat">
              <a:noFill/>
              <a:miter lim="400000"/>
            </a:ln>
            <a:effectLst/>
          </p:spPr>
        </p:pic>
        <p:pic>
          <p:nvPicPr>
            <p:cNvPr id="1929" name="pasted-image.png"/>
            <p:cNvPicPr>
              <a:picLocks noChangeAspect="1"/>
            </p:cNvPicPr>
            <p:nvPr/>
          </p:nvPicPr>
          <p:blipFill>
            <a:blip r:embed="rId8"/>
            <a:stretch>
              <a:fillRect/>
            </a:stretch>
          </p:blipFill>
          <p:spPr>
            <a:xfrm>
              <a:off x="8123702" y="4186427"/>
              <a:ext cx="3846520" cy="3846520"/>
            </a:xfrm>
            <a:prstGeom prst="rect">
              <a:avLst/>
            </a:prstGeom>
            <a:ln w="12700" cap="flat">
              <a:noFill/>
              <a:miter lim="400000"/>
            </a:ln>
            <a:effectLst/>
          </p:spPr>
        </p:pic>
        <p:pic>
          <p:nvPicPr>
            <p:cNvPr id="1930" name="pasted-image.png"/>
            <p:cNvPicPr>
              <a:picLocks noChangeAspect="1"/>
            </p:cNvPicPr>
            <p:nvPr/>
          </p:nvPicPr>
          <p:blipFill>
            <a:blip r:embed="rId9"/>
            <a:stretch>
              <a:fillRect/>
            </a:stretch>
          </p:blipFill>
          <p:spPr>
            <a:xfrm>
              <a:off x="16239512" y="0"/>
              <a:ext cx="3846520" cy="3846520"/>
            </a:xfrm>
            <a:prstGeom prst="rect">
              <a:avLst/>
            </a:prstGeom>
            <a:ln w="12700" cap="flat">
              <a:noFill/>
              <a:miter lim="400000"/>
            </a:ln>
            <a:effectLst/>
          </p:spPr>
        </p:pic>
        <p:pic>
          <p:nvPicPr>
            <p:cNvPr id="1931" name="pasted-image.png"/>
            <p:cNvPicPr>
              <a:picLocks noChangeAspect="1"/>
            </p:cNvPicPr>
            <p:nvPr/>
          </p:nvPicPr>
          <p:blipFill>
            <a:blip r:embed="rId10"/>
            <a:stretch>
              <a:fillRect/>
            </a:stretch>
          </p:blipFill>
          <p:spPr>
            <a:xfrm>
              <a:off x="0" y="0"/>
              <a:ext cx="3846519" cy="3846519"/>
            </a:xfrm>
            <a:prstGeom prst="rect">
              <a:avLst/>
            </a:prstGeom>
            <a:ln w="12700" cap="flat">
              <a:noFill/>
              <a:miter lim="400000"/>
            </a:ln>
            <a:effectLst/>
          </p:spPr>
        </p:pic>
        <p:pic>
          <p:nvPicPr>
            <p:cNvPr id="1932" name="45913.png"/>
            <p:cNvPicPr>
              <a:picLocks noChangeAspect="1"/>
            </p:cNvPicPr>
            <p:nvPr/>
          </p:nvPicPr>
          <p:blipFill>
            <a:blip r:embed="rId11"/>
            <a:stretch>
              <a:fillRect/>
            </a:stretch>
          </p:blipFill>
          <p:spPr>
            <a:xfrm>
              <a:off x="16258638" y="4186427"/>
              <a:ext cx="3846520" cy="3846520"/>
            </a:xfrm>
            <a:prstGeom prst="rect">
              <a:avLst/>
            </a:prstGeom>
            <a:ln w="12700" cap="flat">
              <a:noFill/>
              <a:miter lim="400000"/>
            </a:ln>
            <a:effectLst/>
          </p:spPr>
        </p:pic>
      </p:grpSp>
      <p:pic>
        <p:nvPicPr>
          <p:cNvPr id="1934" name="45913-filtered.jpeg"/>
          <p:cNvPicPr>
            <a:picLocks noChangeAspect="1"/>
          </p:cNvPicPr>
          <p:nvPr/>
        </p:nvPicPr>
        <p:blipFill>
          <a:blip r:embed="rId12"/>
          <a:stretch>
            <a:fillRect/>
          </a:stretch>
        </p:blipFill>
        <p:spPr>
          <a:xfrm>
            <a:off x="8240128" y="3828686"/>
            <a:ext cx="1915606" cy="1915606"/>
          </a:xfrm>
          <a:prstGeom prst="rect">
            <a:avLst/>
          </a:prstGeom>
          <a:ln w="12700">
            <a:solidFill>
              <a:srgbClr val="000000"/>
            </a:solidFill>
            <a:miter lim="400000"/>
          </a:ln>
        </p:spPr>
      </p:pic>
      <p:pic>
        <p:nvPicPr>
          <p:cNvPr id="1935" name="pasted-image-filtered.png"/>
          <p:cNvPicPr>
            <a:picLocks noChangeAspect="1"/>
          </p:cNvPicPr>
          <p:nvPr/>
        </p:nvPicPr>
        <p:blipFill>
          <a:blip r:embed="rId13"/>
          <a:stretch>
            <a:fillRect/>
          </a:stretch>
        </p:blipFill>
        <p:spPr>
          <a:xfrm>
            <a:off x="106194" y="1731575"/>
            <a:ext cx="1923260" cy="1923260"/>
          </a:xfrm>
          <a:prstGeom prst="rect">
            <a:avLst/>
          </a:prstGeom>
          <a:ln w="12700">
            <a:miter lim="400000"/>
          </a:ln>
        </p:spPr>
      </p:pic>
      <p:sp>
        <p:nvSpPr>
          <p:cNvPr id="1936" name="Shape 1936"/>
          <p:cNvSpPr/>
          <p:nvPr/>
        </p:nvSpPr>
        <p:spPr>
          <a:xfrm>
            <a:off x="8303851" y="6306913"/>
            <a:ext cx="3670878"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Data from [Russakovsky et al. 2015]</a:t>
            </a:r>
          </a:p>
        </p:txBody>
      </p:sp>
    </p:spTree>
    <p:extLst>
      <p:ext uri="{BB962C8B-B14F-4D97-AF65-F5344CB8AC3E}">
        <p14:creationId xmlns:p14="http://schemas.microsoft.com/office/powerpoint/2010/main" val="2587284328"/>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3"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8" name="pasted-image.png"/>
          <p:cNvPicPr>
            <a:picLocks noChangeAspect="1"/>
          </p:cNvPicPr>
          <p:nvPr/>
        </p:nvPicPr>
        <p:blipFill>
          <a:blip r:embed="rId3"/>
          <a:stretch>
            <a:fillRect/>
          </a:stretch>
        </p:blipFill>
        <p:spPr>
          <a:xfrm>
            <a:off x="64951" y="1441945"/>
            <a:ext cx="3974068" cy="3974068"/>
          </a:xfrm>
          <a:prstGeom prst="rect">
            <a:avLst/>
          </a:prstGeom>
          <a:ln w="25400">
            <a:solidFill>
              <a:srgbClr val="000000"/>
            </a:solidFill>
            <a:miter lim="400000"/>
          </a:ln>
        </p:spPr>
      </p:pic>
      <p:pic>
        <p:nvPicPr>
          <p:cNvPr id="1939" name="pasted-image.png"/>
          <p:cNvPicPr>
            <a:picLocks noChangeAspect="1"/>
          </p:cNvPicPr>
          <p:nvPr/>
        </p:nvPicPr>
        <p:blipFill>
          <a:blip r:embed="rId4"/>
          <a:stretch>
            <a:fillRect/>
          </a:stretch>
        </p:blipFill>
        <p:spPr>
          <a:xfrm>
            <a:off x="12197127" y="1441966"/>
            <a:ext cx="3974068" cy="3974068"/>
          </a:xfrm>
          <a:prstGeom prst="rect">
            <a:avLst/>
          </a:prstGeom>
          <a:ln w="25400">
            <a:solidFill>
              <a:srgbClr val="000000"/>
            </a:solidFill>
            <a:miter lim="400000"/>
          </a:ln>
        </p:spPr>
      </p:pic>
      <p:sp>
        <p:nvSpPr>
          <p:cNvPr id="1940" name="Shape 1940"/>
          <p:cNvSpPr/>
          <p:nvPr/>
        </p:nvSpPr>
        <p:spPr>
          <a:xfrm>
            <a:off x="1724112" y="988254"/>
            <a:ext cx="652424"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Input</a:t>
            </a:r>
          </a:p>
        </p:txBody>
      </p:sp>
      <p:grpSp>
        <p:nvGrpSpPr>
          <p:cNvPr id="1943" name="Group 1943"/>
          <p:cNvGrpSpPr/>
          <p:nvPr/>
        </p:nvGrpSpPr>
        <p:grpSpPr>
          <a:xfrm>
            <a:off x="4108797" y="988253"/>
            <a:ext cx="3974068" cy="4427803"/>
            <a:chOff x="0" y="-6363"/>
            <a:chExt cx="7948135" cy="8855603"/>
          </a:xfrm>
        </p:grpSpPr>
        <p:pic>
          <p:nvPicPr>
            <p:cNvPr id="1941" name="pasted-image-filtered.png"/>
            <p:cNvPicPr>
              <a:picLocks noChangeAspect="1"/>
            </p:cNvPicPr>
            <p:nvPr/>
          </p:nvPicPr>
          <p:blipFill>
            <a:blip r:embed="rId5"/>
            <a:stretch>
              <a:fillRect/>
            </a:stretch>
          </p:blipFill>
          <p:spPr>
            <a:xfrm>
              <a:off x="0" y="901105"/>
              <a:ext cx="7948135" cy="7948135"/>
            </a:xfrm>
            <a:prstGeom prst="rect">
              <a:avLst/>
            </a:prstGeom>
            <a:ln w="25400" cap="flat">
              <a:solidFill>
                <a:srgbClr val="000000"/>
              </a:solidFill>
              <a:prstDash val="solid"/>
              <a:miter lim="400000"/>
            </a:ln>
            <a:effectLst/>
          </p:spPr>
        </p:pic>
        <p:sp>
          <p:nvSpPr>
            <p:cNvPr id="1942" name="Shape 1942"/>
            <p:cNvSpPr/>
            <p:nvPr/>
          </p:nvSpPr>
          <p:spPr>
            <a:xfrm>
              <a:off x="3099166" y="-6363"/>
              <a:ext cx="1750482" cy="7906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200"/>
              </a:lvl1pPr>
            </a:lstStyle>
            <a:p>
              <a:pPr algn="ctr" defTabSz="410766" hangingPunct="0"/>
              <a:r>
                <a:rPr sz="2100" kern="0">
                  <a:solidFill>
                    <a:srgbClr val="000000"/>
                  </a:solidFill>
                  <a:latin typeface="Helvetica Light"/>
                  <a:sym typeface="Helvetica Light"/>
                </a:rPr>
                <a:t>Output</a:t>
              </a:r>
            </a:p>
          </p:txBody>
        </p:sp>
      </p:grpSp>
      <p:grpSp>
        <p:nvGrpSpPr>
          <p:cNvPr id="1946" name="Group 1946"/>
          <p:cNvGrpSpPr/>
          <p:nvPr/>
        </p:nvGrpSpPr>
        <p:grpSpPr>
          <a:xfrm>
            <a:off x="8152941" y="988253"/>
            <a:ext cx="3974068" cy="4427761"/>
            <a:chOff x="0" y="-6363"/>
            <a:chExt cx="7948135" cy="8855519"/>
          </a:xfrm>
        </p:grpSpPr>
        <p:pic>
          <p:nvPicPr>
            <p:cNvPr id="1944" name="pasted-image-filtered.png"/>
            <p:cNvPicPr>
              <a:picLocks noChangeAspect="1"/>
            </p:cNvPicPr>
            <p:nvPr/>
          </p:nvPicPr>
          <p:blipFill>
            <a:blip r:embed="rId6"/>
            <a:srcRect/>
            <a:stretch>
              <a:fillRect/>
            </a:stretch>
          </p:blipFill>
          <p:spPr>
            <a:xfrm>
              <a:off x="0" y="901021"/>
              <a:ext cx="7948135" cy="7948135"/>
            </a:xfrm>
            <a:prstGeom prst="rect">
              <a:avLst/>
            </a:prstGeom>
            <a:ln w="25400" cap="flat">
              <a:solidFill>
                <a:srgbClr val="000000"/>
              </a:solidFill>
              <a:prstDash val="solid"/>
              <a:miter lim="400000"/>
            </a:ln>
            <a:effectLst/>
          </p:spPr>
        </p:pic>
        <p:sp>
          <p:nvSpPr>
            <p:cNvPr id="1945" name="Shape 1945"/>
            <p:cNvSpPr/>
            <p:nvPr/>
          </p:nvSpPr>
          <p:spPr>
            <a:xfrm>
              <a:off x="2496294" y="-6363"/>
              <a:ext cx="2962352" cy="7906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200"/>
              </a:lvl1pPr>
            </a:lstStyle>
            <a:p>
              <a:pPr algn="ctr" defTabSz="410766" hangingPunct="0"/>
              <a:r>
                <a:rPr sz="2100" kern="0">
                  <a:solidFill>
                    <a:srgbClr val="000000"/>
                  </a:solidFill>
                  <a:latin typeface="Helvetica Light"/>
                  <a:sym typeface="Helvetica Light"/>
                </a:rPr>
                <a:t>Groundtruth</a:t>
              </a:r>
            </a:p>
          </p:txBody>
        </p:sp>
      </p:grpSp>
      <p:grpSp>
        <p:nvGrpSpPr>
          <p:cNvPr id="1949" name="Group 1949"/>
          <p:cNvGrpSpPr/>
          <p:nvPr/>
        </p:nvGrpSpPr>
        <p:grpSpPr>
          <a:xfrm>
            <a:off x="278540" y="5543432"/>
            <a:ext cx="3764249" cy="1133271"/>
            <a:chOff x="0" y="329855"/>
            <a:chExt cx="7528495" cy="2266539"/>
          </a:xfrm>
        </p:grpSpPr>
        <p:sp>
          <p:nvSpPr>
            <p:cNvPr id="1947" name="Shape 1947"/>
            <p:cNvSpPr/>
            <p:nvPr/>
          </p:nvSpPr>
          <p:spPr>
            <a:xfrm>
              <a:off x="0" y="744664"/>
              <a:ext cx="4639090" cy="14369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defTabSz="410766" hangingPunct="0">
                <a:defRPr sz="4200"/>
              </a:pPr>
              <a:r>
                <a:rPr sz="2100" kern="0">
                  <a:solidFill>
                    <a:srgbClr val="000000"/>
                  </a:solidFill>
                  <a:latin typeface="Helvetica Light"/>
                  <a:sym typeface="Helvetica Light"/>
                </a:rPr>
                <a:t>Data from</a:t>
              </a:r>
            </a:p>
            <a:p>
              <a:pPr defTabSz="410766" hangingPunct="0">
                <a:defRPr sz="4200"/>
              </a:pPr>
              <a:r>
                <a:rPr sz="2100" kern="0">
                  <a:solidFill>
                    <a:srgbClr val="000000"/>
                  </a:solidFill>
                  <a:latin typeface="Helvetica Light"/>
                  <a:sym typeface="Helvetica Light"/>
                </a:rPr>
                <a:t>[</a:t>
              </a:r>
              <a:r>
                <a:rPr sz="2100" u="sng" kern="0">
                  <a:solidFill>
                    <a:srgbClr val="000000"/>
                  </a:solidFill>
                  <a:latin typeface="Helvetica Light"/>
                  <a:sym typeface="Helvetica Light"/>
                  <a:hlinkClick r:id="rId7"/>
                </a:rPr>
                <a:t>maps.google.com</a:t>
              </a:r>
              <a:r>
                <a:rPr sz="2100" kern="0">
                  <a:solidFill>
                    <a:srgbClr val="000000"/>
                  </a:solidFill>
                  <a:latin typeface="Helvetica Light"/>
                  <a:sym typeface="Helvetica Light"/>
                </a:rPr>
                <a:t>]</a:t>
              </a:r>
            </a:p>
          </p:txBody>
        </p:sp>
        <p:pic>
          <p:nvPicPr>
            <p:cNvPr id="1948" name="pasted-image.png"/>
            <p:cNvPicPr>
              <a:picLocks noChangeAspect="1"/>
            </p:cNvPicPr>
            <p:nvPr/>
          </p:nvPicPr>
          <p:blipFill>
            <a:blip r:embed="rId8"/>
            <a:srcRect/>
            <a:stretch>
              <a:fillRect/>
            </a:stretch>
          </p:blipFill>
          <p:spPr>
            <a:xfrm>
              <a:off x="5327653" y="329855"/>
              <a:ext cx="2200842" cy="2266539"/>
            </a:xfrm>
            <a:prstGeom prst="rect">
              <a:avLst/>
            </a:prstGeom>
            <a:ln w="12700" cap="flat">
              <a:noFill/>
              <a:miter lim="400000"/>
            </a:ln>
            <a:effectLst/>
          </p:spPr>
        </p:pic>
      </p:grpSp>
    </p:spTree>
    <p:extLst>
      <p:ext uri="{BB962C8B-B14F-4D97-AF65-F5344CB8AC3E}">
        <p14:creationId xmlns:p14="http://schemas.microsoft.com/office/powerpoint/2010/main" val="380426969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0" animBg="1" advAuto="0"/>
      <p:bldP spid="1946" grpId="0"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1" name="Shape 1971"/>
          <p:cNvSpPr/>
          <p:nvPr/>
        </p:nvSpPr>
        <p:spPr>
          <a:xfrm>
            <a:off x="3574476" y="58979"/>
            <a:ext cx="5043048"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dirty="0">
                <a:solidFill>
                  <a:srgbClr val="000000"/>
                </a:solidFill>
                <a:latin typeface="Helvetica Light"/>
                <a:sym typeface="Helvetica Light"/>
              </a:rPr>
              <a:t>Labels → </a:t>
            </a:r>
            <a:r>
              <a:rPr lang="en-US" sz="4000" kern="0" dirty="0">
                <a:solidFill>
                  <a:srgbClr val="000000"/>
                </a:solidFill>
                <a:latin typeface="Helvetica Light"/>
                <a:sym typeface="Helvetica Light"/>
              </a:rPr>
              <a:t>Street Views</a:t>
            </a:r>
            <a:endParaRPr sz="4000" kern="0" dirty="0">
              <a:solidFill>
                <a:srgbClr val="000000"/>
              </a:solidFill>
              <a:latin typeface="Helvetica Light"/>
              <a:sym typeface="Helvetica Light"/>
            </a:endParaRPr>
          </a:p>
        </p:txBody>
      </p:sp>
      <p:sp>
        <p:nvSpPr>
          <p:cNvPr id="1982" name="Shape 1982"/>
          <p:cNvSpPr/>
          <p:nvPr/>
        </p:nvSpPr>
        <p:spPr>
          <a:xfrm>
            <a:off x="8865241" y="6448196"/>
            <a:ext cx="2955938"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dirty="0">
                <a:solidFill>
                  <a:srgbClr val="000000"/>
                </a:solidFill>
                <a:latin typeface="Helvetica Light"/>
                <a:sym typeface="Helvetica Light"/>
              </a:rPr>
              <a:t>Data from [</a:t>
            </a:r>
            <a:r>
              <a:rPr lang="en-US" sz="1800" kern="0" dirty="0">
                <a:solidFill>
                  <a:srgbClr val="000000"/>
                </a:solidFill>
                <a:latin typeface="Helvetica Light"/>
                <a:sym typeface="Helvetica Light"/>
              </a:rPr>
              <a:t>Wang et al</a:t>
            </a:r>
            <a:r>
              <a:rPr sz="1800" kern="0" dirty="0">
                <a:solidFill>
                  <a:srgbClr val="000000"/>
                </a:solidFill>
                <a:latin typeface="Helvetica Light"/>
                <a:sym typeface="Helvetica Light"/>
              </a:rPr>
              <a:t>, </a:t>
            </a:r>
            <a:r>
              <a:rPr lang="en-US" sz="1800" kern="0" dirty="0">
                <a:solidFill>
                  <a:srgbClr val="000000"/>
                </a:solidFill>
                <a:latin typeface="Helvetica Light"/>
                <a:sym typeface="Helvetica Light"/>
              </a:rPr>
              <a:t>2018</a:t>
            </a:r>
            <a:r>
              <a:rPr sz="1800" kern="0" dirty="0">
                <a:solidFill>
                  <a:srgbClr val="000000"/>
                </a:solidFill>
                <a:latin typeface="Helvetica Light"/>
                <a:sym typeface="Helvetica Light"/>
              </a:rPr>
              <a:t>]</a:t>
            </a:r>
          </a:p>
        </p:txBody>
      </p:sp>
      <p:pic>
        <p:nvPicPr>
          <p:cNvPr id="2" name="Picture 2" descr="A screenshot of a computer&#10;&#10;Description generated with high confidence">
            <a:extLst>
              <a:ext uri="{FF2B5EF4-FFF2-40B4-BE49-F238E27FC236}">
                <a16:creationId xmlns:a16="http://schemas.microsoft.com/office/drawing/2014/main" id="{D6171D60-A560-441F-BF2D-1887C06D01DA}"/>
              </a:ext>
            </a:extLst>
          </p:cNvPr>
          <p:cNvPicPr>
            <a:picLocks noChangeAspect="1"/>
          </p:cNvPicPr>
          <p:nvPr/>
        </p:nvPicPr>
        <p:blipFill>
          <a:blip r:embed="rId2"/>
          <a:stretch>
            <a:fillRect/>
          </a:stretch>
        </p:blipFill>
        <p:spPr>
          <a:xfrm>
            <a:off x="6490010" y="2052367"/>
            <a:ext cx="5332760" cy="3670145"/>
          </a:xfrm>
          <a:prstGeom prst="rect">
            <a:avLst/>
          </a:prstGeom>
        </p:spPr>
      </p:pic>
      <p:pic>
        <p:nvPicPr>
          <p:cNvPr id="4" name="Picture 4">
            <a:extLst>
              <a:ext uri="{FF2B5EF4-FFF2-40B4-BE49-F238E27FC236}">
                <a16:creationId xmlns:a16="http://schemas.microsoft.com/office/drawing/2014/main" id="{C729C2ED-EF27-4298-9407-589992D14435}"/>
              </a:ext>
            </a:extLst>
          </p:cNvPr>
          <p:cNvPicPr>
            <a:picLocks noChangeAspect="1"/>
          </p:cNvPicPr>
          <p:nvPr/>
        </p:nvPicPr>
        <p:blipFill>
          <a:blip r:embed="rId3"/>
          <a:stretch>
            <a:fillRect/>
          </a:stretch>
        </p:blipFill>
        <p:spPr>
          <a:xfrm>
            <a:off x="771912" y="897478"/>
            <a:ext cx="4707053" cy="2578800"/>
          </a:xfrm>
          <a:prstGeom prst="rect">
            <a:avLst/>
          </a:prstGeom>
        </p:spPr>
      </p:pic>
      <p:pic>
        <p:nvPicPr>
          <p:cNvPr id="6" name="Picture 6" descr="A car driving on a city street&#10;&#10;Description generated with very high confidence">
            <a:extLst>
              <a:ext uri="{FF2B5EF4-FFF2-40B4-BE49-F238E27FC236}">
                <a16:creationId xmlns:a16="http://schemas.microsoft.com/office/drawing/2014/main" id="{BEDDD948-00CD-4620-84BD-FDE201F82037}"/>
              </a:ext>
            </a:extLst>
          </p:cNvPr>
          <p:cNvPicPr>
            <a:picLocks noChangeAspect="1"/>
          </p:cNvPicPr>
          <p:nvPr/>
        </p:nvPicPr>
        <p:blipFill>
          <a:blip r:embed="rId4"/>
          <a:stretch>
            <a:fillRect/>
          </a:stretch>
        </p:blipFill>
        <p:spPr>
          <a:xfrm>
            <a:off x="771912" y="3970492"/>
            <a:ext cx="4707053" cy="2572138"/>
          </a:xfrm>
          <a:prstGeom prst="rect">
            <a:avLst/>
          </a:prstGeom>
        </p:spPr>
      </p:pic>
    </p:spTree>
    <p:extLst>
      <p:ext uri="{BB962C8B-B14F-4D97-AF65-F5344CB8AC3E}">
        <p14:creationId xmlns:p14="http://schemas.microsoft.com/office/powerpoint/2010/main" val="3344215700"/>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86" name="Shape 1986"/>
          <p:cNvSpPr/>
          <p:nvPr/>
        </p:nvSpPr>
        <p:spPr>
          <a:xfrm>
            <a:off x="4651695" y="312979"/>
            <a:ext cx="2888612"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Day → Night</a:t>
            </a:r>
          </a:p>
        </p:txBody>
      </p:sp>
      <p:sp>
        <p:nvSpPr>
          <p:cNvPr id="1987" name="Shape 1987"/>
          <p:cNvSpPr/>
          <p:nvPr/>
        </p:nvSpPr>
        <p:spPr>
          <a:xfrm>
            <a:off x="728193"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88" name="Shape 1988"/>
          <p:cNvSpPr/>
          <p:nvPr/>
        </p:nvSpPr>
        <p:spPr>
          <a:xfrm>
            <a:off x="2557653"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89" name="Shape 1989"/>
          <p:cNvSpPr/>
          <p:nvPr/>
        </p:nvSpPr>
        <p:spPr>
          <a:xfrm>
            <a:off x="4728111"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90" name="Shape 1990"/>
          <p:cNvSpPr/>
          <p:nvPr/>
        </p:nvSpPr>
        <p:spPr>
          <a:xfrm>
            <a:off x="6557570"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91" name="Shape 1991"/>
          <p:cNvSpPr/>
          <p:nvPr/>
        </p:nvSpPr>
        <p:spPr>
          <a:xfrm>
            <a:off x="8728028"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92" name="Shape 1992"/>
          <p:cNvSpPr/>
          <p:nvPr/>
        </p:nvSpPr>
        <p:spPr>
          <a:xfrm>
            <a:off x="10557489"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pic>
        <p:nvPicPr>
          <p:cNvPr id="1993" name="input_1_38_to_80.jpg"/>
          <p:cNvPicPr>
            <a:picLocks noChangeAspect="1"/>
          </p:cNvPicPr>
          <p:nvPr/>
        </p:nvPicPr>
        <p:blipFill>
          <a:blip r:embed="rId2"/>
          <a:stretch>
            <a:fillRect/>
          </a:stretch>
        </p:blipFill>
        <p:spPr>
          <a:xfrm>
            <a:off x="8209145" y="3860329"/>
            <a:ext cx="1926613" cy="1926613"/>
          </a:xfrm>
          <a:prstGeom prst="rect">
            <a:avLst/>
          </a:prstGeom>
          <a:ln w="12700">
            <a:miter lim="400000"/>
          </a:ln>
        </p:spPr>
      </p:pic>
      <p:pic>
        <p:nvPicPr>
          <p:cNvPr id="1994" name="input_35_3062_to_3114.jpg"/>
          <p:cNvPicPr>
            <a:picLocks noChangeAspect="1"/>
          </p:cNvPicPr>
          <p:nvPr/>
        </p:nvPicPr>
        <p:blipFill>
          <a:blip r:embed="rId3"/>
          <a:stretch>
            <a:fillRect/>
          </a:stretch>
        </p:blipFill>
        <p:spPr>
          <a:xfrm>
            <a:off x="101344" y="3860329"/>
            <a:ext cx="1926613" cy="1926613"/>
          </a:xfrm>
          <a:prstGeom prst="rect">
            <a:avLst/>
          </a:prstGeom>
          <a:ln w="12700">
            <a:miter lim="400000"/>
          </a:ln>
        </p:spPr>
      </p:pic>
      <p:pic>
        <p:nvPicPr>
          <p:cNvPr id="1995" name="input_66_5608_to_5624.jpg"/>
          <p:cNvPicPr>
            <a:picLocks noChangeAspect="1"/>
          </p:cNvPicPr>
          <p:nvPr/>
        </p:nvPicPr>
        <p:blipFill>
          <a:blip r:embed="rId4"/>
          <a:stretch>
            <a:fillRect/>
          </a:stretch>
        </p:blipFill>
        <p:spPr>
          <a:xfrm>
            <a:off x="4150601" y="1781382"/>
            <a:ext cx="1926613" cy="1926613"/>
          </a:xfrm>
          <a:prstGeom prst="rect">
            <a:avLst/>
          </a:prstGeom>
          <a:ln w="12700">
            <a:miter lim="400000"/>
          </a:ln>
        </p:spPr>
      </p:pic>
      <p:pic>
        <p:nvPicPr>
          <p:cNvPr id="1996" name="input_68_5849_to_5847.jpg"/>
          <p:cNvPicPr>
            <a:picLocks noChangeAspect="1"/>
          </p:cNvPicPr>
          <p:nvPr/>
        </p:nvPicPr>
        <p:blipFill>
          <a:blip r:embed="rId5"/>
          <a:stretch>
            <a:fillRect/>
          </a:stretch>
        </p:blipFill>
        <p:spPr>
          <a:xfrm>
            <a:off x="4151081" y="3860329"/>
            <a:ext cx="1926613" cy="1926613"/>
          </a:xfrm>
          <a:prstGeom prst="rect">
            <a:avLst/>
          </a:prstGeom>
          <a:ln w="12700">
            <a:miter lim="400000"/>
          </a:ln>
        </p:spPr>
      </p:pic>
      <p:pic>
        <p:nvPicPr>
          <p:cNvPr id="1997" name="input_85_7077_to_7113.jpg"/>
          <p:cNvPicPr>
            <a:picLocks noChangeAspect="1"/>
          </p:cNvPicPr>
          <p:nvPr/>
        </p:nvPicPr>
        <p:blipFill>
          <a:blip r:embed="rId6"/>
          <a:stretch>
            <a:fillRect/>
          </a:stretch>
        </p:blipFill>
        <p:spPr>
          <a:xfrm>
            <a:off x="101471" y="1781382"/>
            <a:ext cx="1926613" cy="1926613"/>
          </a:xfrm>
          <a:prstGeom prst="rect">
            <a:avLst/>
          </a:prstGeom>
          <a:ln w="12700">
            <a:miter lim="400000"/>
          </a:ln>
        </p:spPr>
      </p:pic>
      <p:pic>
        <p:nvPicPr>
          <p:cNvPr id="1998" name="input_86_7147_to_7173.jpg"/>
          <p:cNvPicPr>
            <a:picLocks noChangeAspect="1"/>
          </p:cNvPicPr>
          <p:nvPr/>
        </p:nvPicPr>
        <p:blipFill>
          <a:blip r:embed="rId7"/>
          <a:stretch>
            <a:fillRect/>
          </a:stretch>
        </p:blipFill>
        <p:spPr>
          <a:xfrm>
            <a:off x="8212489" y="1781382"/>
            <a:ext cx="1926613" cy="1926613"/>
          </a:xfrm>
          <a:prstGeom prst="rect">
            <a:avLst/>
          </a:prstGeom>
          <a:ln w="12700">
            <a:miter lim="400000"/>
          </a:ln>
        </p:spPr>
      </p:pic>
      <p:grpSp>
        <p:nvGrpSpPr>
          <p:cNvPr id="2005" name="Group 2005"/>
          <p:cNvGrpSpPr/>
          <p:nvPr/>
        </p:nvGrpSpPr>
        <p:grpSpPr>
          <a:xfrm>
            <a:off x="2049682" y="1781382"/>
            <a:ext cx="10040976" cy="4005560"/>
            <a:chOff x="0" y="0"/>
            <a:chExt cx="20081949" cy="8011117"/>
          </a:xfrm>
        </p:grpSpPr>
        <p:pic>
          <p:nvPicPr>
            <p:cNvPr id="1999" name="L1cGAN_1_38_to_80.jpg"/>
            <p:cNvPicPr>
              <a:picLocks noChangeAspect="1"/>
            </p:cNvPicPr>
            <p:nvPr/>
          </p:nvPicPr>
          <p:blipFill>
            <a:blip r:embed="rId8"/>
            <a:stretch>
              <a:fillRect/>
            </a:stretch>
          </p:blipFill>
          <p:spPr>
            <a:xfrm>
              <a:off x="16228725" y="4157893"/>
              <a:ext cx="3853225" cy="3853225"/>
            </a:xfrm>
            <a:prstGeom prst="rect">
              <a:avLst/>
            </a:prstGeom>
            <a:ln w="12700" cap="flat">
              <a:noFill/>
              <a:miter lim="400000"/>
            </a:ln>
            <a:effectLst/>
          </p:spPr>
        </p:pic>
        <p:pic>
          <p:nvPicPr>
            <p:cNvPr id="2000" name="L1cGAN_35_3062_to_3114.jpg"/>
            <p:cNvPicPr>
              <a:picLocks noChangeAspect="1"/>
            </p:cNvPicPr>
            <p:nvPr/>
          </p:nvPicPr>
          <p:blipFill>
            <a:blip r:embed="rId9"/>
            <a:stretch>
              <a:fillRect/>
            </a:stretch>
          </p:blipFill>
          <p:spPr>
            <a:xfrm>
              <a:off x="253" y="4157893"/>
              <a:ext cx="3853225" cy="3853225"/>
            </a:xfrm>
            <a:prstGeom prst="rect">
              <a:avLst/>
            </a:prstGeom>
            <a:ln w="12700" cap="flat">
              <a:noFill/>
              <a:miter lim="400000"/>
            </a:ln>
            <a:effectLst/>
          </p:spPr>
        </p:pic>
        <p:pic>
          <p:nvPicPr>
            <p:cNvPr id="2001" name="L1cGAN_66_5608_to_5624.jpg"/>
            <p:cNvPicPr>
              <a:picLocks noChangeAspect="1"/>
            </p:cNvPicPr>
            <p:nvPr/>
          </p:nvPicPr>
          <p:blipFill>
            <a:blip r:embed="rId10"/>
            <a:stretch>
              <a:fillRect/>
            </a:stretch>
          </p:blipFill>
          <p:spPr>
            <a:xfrm>
              <a:off x="8099962" y="0"/>
              <a:ext cx="3853226" cy="3853224"/>
            </a:xfrm>
            <a:prstGeom prst="rect">
              <a:avLst/>
            </a:prstGeom>
            <a:ln w="12700" cap="flat">
              <a:noFill/>
              <a:miter lim="400000"/>
            </a:ln>
            <a:effectLst/>
          </p:spPr>
        </p:pic>
        <p:pic>
          <p:nvPicPr>
            <p:cNvPr id="2002" name="L1cGAN_68_5849_to_5847.jpg"/>
            <p:cNvPicPr>
              <a:picLocks noChangeAspect="1"/>
            </p:cNvPicPr>
            <p:nvPr/>
          </p:nvPicPr>
          <p:blipFill>
            <a:blip r:embed="rId11"/>
            <a:stretch>
              <a:fillRect/>
            </a:stretch>
          </p:blipFill>
          <p:spPr>
            <a:xfrm>
              <a:off x="8099001" y="4157893"/>
              <a:ext cx="3853225" cy="3853225"/>
            </a:xfrm>
            <a:prstGeom prst="rect">
              <a:avLst/>
            </a:prstGeom>
            <a:ln w="12700" cap="flat">
              <a:noFill/>
              <a:miter lim="400000"/>
            </a:ln>
            <a:effectLst/>
          </p:spPr>
        </p:pic>
        <p:pic>
          <p:nvPicPr>
            <p:cNvPr id="2003" name="L1cGAN_85_7077_to_7113.jpg"/>
            <p:cNvPicPr>
              <a:picLocks noChangeAspect="1"/>
            </p:cNvPicPr>
            <p:nvPr/>
          </p:nvPicPr>
          <p:blipFill>
            <a:blip r:embed="rId12"/>
            <a:stretch>
              <a:fillRect/>
            </a:stretch>
          </p:blipFill>
          <p:spPr>
            <a:xfrm>
              <a:off x="0" y="0"/>
              <a:ext cx="3853225" cy="3853224"/>
            </a:xfrm>
            <a:prstGeom prst="rect">
              <a:avLst/>
            </a:prstGeom>
            <a:ln w="12700" cap="flat">
              <a:noFill/>
              <a:miter lim="400000"/>
            </a:ln>
            <a:effectLst/>
          </p:spPr>
        </p:pic>
        <p:pic>
          <p:nvPicPr>
            <p:cNvPr id="2004" name="L1cGAN_86_7147_to_7173.jpg"/>
            <p:cNvPicPr>
              <a:picLocks noChangeAspect="1"/>
            </p:cNvPicPr>
            <p:nvPr/>
          </p:nvPicPr>
          <p:blipFill>
            <a:blip r:embed="rId13"/>
            <a:stretch>
              <a:fillRect/>
            </a:stretch>
          </p:blipFill>
          <p:spPr>
            <a:xfrm>
              <a:off x="16222036" y="0"/>
              <a:ext cx="3853225" cy="3853224"/>
            </a:xfrm>
            <a:prstGeom prst="rect">
              <a:avLst/>
            </a:prstGeom>
            <a:ln w="12700" cap="flat">
              <a:noFill/>
              <a:miter lim="400000"/>
            </a:ln>
            <a:effectLst/>
          </p:spPr>
        </p:pic>
      </p:grpSp>
      <p:sp>
        <p:nvSpPr>
          <p:cNvPr id="2006" name="Shape 2006"/>
          <p:cNvSpPr/>
          <p:nvPr/>
        </p:nvSpPr>
        <p:spPr>
          <a:xfrm>
            <a:off x="8766837" y="6354101"/>
            <a:ext cx="3125857"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Data from [Laffont et al., 2014]</a:t>
            </a:r>
          </a:p>
        </p:txBody>
      </p:sp>
    </p:spTree>
    <p:extLst>
      <p:ext uri="{BB962C8B-B14F-4D97-AF65-F5344CB8AC3E}">
        <p14:creationId xmlns:p14="http://schemas.microsoft.com/office/powerpoint/2010/main" val="277144073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5"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30BD331-2C75-434B-AC3E-579076D74B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05600" y="1173478"/>
            <a:ext cx="5486400" cy="3657600"/>
          </a:xfrm>
          <a:prstGeom prst="rect">
            <a:avLst/>
          </a:prstGeom>
        </p:spPr>
      </p:pic>
      <p:sp>
        <p:nvSpPr>
          <p:cNvPr id="14" name="Rectangle 13">
            <a:extLst>
              <a:ext uri="{FF2B5EF4-FFF2-40B4-BE49-F238E27FC236}">
                <a16:creationId xmlns:a16="http://schemas.microsoft.com/office/drawing/2014/main" id="{2D9FCB71-492C-934C-8A1F-C90185631F61}"/>
              </a:ext>
            </a:extLst>
          </p:cNvPr>
          <p:cNvSpPr/>
          <p:nvPr/>
        </p:nvSpPr>
        <p:spPr>
          <a:xfrm>
            <a:off x="7428931" y="1635282"/>
            <a:ext cx="4162568" cy="2706805"/>
          </a:xfrm>
          <a:prstGeom prst="rect">
            <a:avLst/>
          </a:prstGeom>
          <a:solidFill>
            <a:srgbClr val="FFFF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Right Arrow 12">
            <a:extLst>
              <a:ext uri="{FF2B5EF4-FFF2-40B4-BE49-F238E27FC236}">
                <a16:creationId xmlns:a16="http://schemas.microsoft.com/office/drawing/2014/main" id="{DD91EA42-6F89-DD4E-8292-6977C7784031}"/>
              </a:ext>
            </a:extLst>
          </p:cNvPr>
          <p:cNvSpPr/>
          <p:nvPr/>
        </p:nvSpPr>
        <p:spPr>
          <a:xfrm rot="3351106">
            <a:off x="8997278" y="2746038"/>
            <a:ext cx="1012226" cy="172421"/>
          </a:xfrm>
          <a:prstGeom prst="leftRightArrow">
            <a:avLst>
              <a:gd name="adj1" fmla="val 36456"/>
              <a:gd name="adj2" fmla="val 7948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Right Arrow 11">
            <a:extLst>
              <a:ext uri="{FF2B5EF4-FFF2-40B4-BE49-F238E27FC236}">
                <a16:creationId xmlns:a16="http://schemas.microsoft.com/office/drawing/2014/main" id="{410D7E40-432F-B742-897A-45D8873B9EEA}"/>
              </a:ext>
            </a:extLst>
          </p:cNvPr>
          <p:cNvSpPr/>
          <p:nvPr/>
        </p:nvSpPr>
        <p:spPr>
          <a:xfrm rot="19561743">
            <a:off x="8482483" y="2746038"/>
            <a:ext cx="2041815" cy="172421"/>
          </a:xfrm>
          <a:prstGeom prst="leftRightArrow">
            <a:avLst>
              <a:gd name="adj1" fmla="val 36456"/>
              <a:gd name="adj2" fmla="val 7948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1816D555-6520-3342-BF43-043AC3AAE2E5}"/>
              </a:ext>
            </a:extLst>
          </p:cNvPr>
          <p:cNvSpPr>
            <a:spLocks noGrp="1"/>
          </p:cNvSpPr>
          <p:nvPr>
            <p:ph idx="1"/>
          </p:nvPr>
        </p:nvSpPr>
        <p:spPr>
          <a:xfrm>
            <a:off x="377241" y="1367757"/>
            <a:ext cx="6195439" cy="4903335"/>
          </a:xfrm>
        </p:spPr>
        <p:txBody>
          <a:bodyPr>
            <a:normAutofit lnSpcReduction="10000"/>
          </a:bodyPr>
          <a:lstStyle/>
          <a:p>
            <a:r>
              <a:rPr lang="en-US" b="1" i="1" dirty="0"/>
              <a:t>Principle Component Analysis (PCA)</a:t>
            </a:r>
            <a:r>
              <a:rPr lang="en-US" dirty="0"/>
              <a:t>: find and order orthogonal axes by how much the data varies along each axis.</a:t>
            </a:r>
          </a:p>
          <a:p>
            <a:endParaRPr lang="en-US" b="1" i="1" dirty="0"/>
          </a:p>
          <a:p>
            <a:r>
              <a:rPr lang="en-US" dirty="0"/>
              <a:t>The axes we find (ordered by variance of our data) are called </a:t>
            </a:r>
            <a:r>
              <a:rPr lang="en-US" b="1" i="1" dirty="0"/>
              <a:t>principle components</a:t>
            </a:r>
            <a:r>
              <a:rPr lang="en-US" dirty="0"/>
              <a:t>.</a:t>
            </a:r>
          </a:p>
          <a:p>
            <a:endParaRPr lang="en-US" dirty="0"/>
          </a:p>
          <a:p>
            <a:r>
              <a:rPr lang="en-US" dirty="0"/>
              <a:t>Dimensionality reduction can be done by using only the first </a:t>
            </a:r>
            <a:r>
              <a:rPr lang="en-US" i="1" dirty="0"/>
              <a:t>k </a:t>
            </a:r>
            <a:r>
              <a:rPr lang="en-US" dirty="0"/>
              <a:t>principle components</a:t>
            </a:r>
          </a:p>
        </p:txBody>
      </p:sp>
      <p:sp>
        <p:nvSpPr>
          <p:cNvPr id="3" name="Title 2">
            <a:extLst>
              <a:ext uri="{FF2B5EF4-FFF2-40B4-BE49-F238E27FC236}">
                <a16:creationId xmlns:a16="http://schemas.microsoft.com/office/drawing/2014/main" id="{F3C0DADB-C9E3-0643-8935-CDFFF5A3085F}"/>
              </a:ext>
            </a:extLst>
          </p:cNvPr>
          <p:cNvSpPr>
            <a:spLocks noGrp="1"/>
          </p:cNvSpPr>
          <p:nvPr>
            <p:ph type="title"/>
          </p:nvPr>
        </p:nvSpPr>
        <p:spPr/>
        <p:txBody>
          <a:bodyPr/>
          <a:lstStyle/>
          <a:p>
            <a:r>
              <a:rPr lang="en-US" dirty="0"/>
              <a:t>Generalizing Linear Dimensionality Reduction</a:t>
            </a:r>
          </a:p>
        </p:txBody>
      </p:sp>
      <p:sp>
        <p:nvSpPr>
          <p:cNvPr id="15" name="Rectangle 14">
            <a:extLst>
              <a:ext uri="{FF2B5EF4-FFF2-40B4-BE49-F238E27FC236}">
                <a16:creationId xmlns:a16="http://schemas.microsoft.com/office/drawing/2014/main" id="{9B487474-5355-A545-B4C6-9C4E2A10C48D}"/>
              </a:ext>
            </a:extLst>
          </p:cNvPr>
          <p:cNvSpPr/>
          <p:nvPr/>
        </p:nvSpPr>
        <p:spPr>
          <a:xfrm>
            <a:off x="7030386" y="5292882"/>
            <a:ext cx="4235116" cy="923330"/>
          </a:xfrm>
          <a:prstGeom prst="rect">
            <a:avLst/>
          </a:prstGeom>
        </p:spPr>
        <p:txBody>
          <a:bodyPr wrap="square">
            <a:spAutoFit/>
          </a:bodyPr>
          <a:lstStyle/>
          <a:p>
            <a:r>
              <a:rPr lang="en-US" dirty="0"/>
              <a:t>Side Note: principle components are closely related to the eigenvectors of the covariance matrix for our data</a:t>
            </a:r>
          </a:p>
        </p:txBody>
      </p:sp>
    </p:spTree>
    <p:extLst>
      <p:ext uri="{BB962C8B-B14F-4D97-AF65-F5344CB8AC3E}">
        <p14:creationId xmlns:p14="http://schemas.microsoft.com/office/powerpoint/2010/main" val="358454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8" name="Shape 2008"/>
          <p:cNvSpPr/>
          <p:nvPr/>
        </p:nvSpPr>
        <p:spPr>
          <a:xfrm>
            <a:off x="4181213" y="312979"/>
            <a:ext cx="3829575"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Edges → Images</a:t>
            </a:r>
          </a:p>
        </p:txBody>
      </p:sp>
      <p:sp>
        <p:nvSpPr>
          <p:cNvPr id="2009" name="Shape 2009"/>
          <p:cNvSpPr/>
          <p:nvPr/>
        </p:nvSpPr>
        <p:spPr>
          <a:xfrm>
            <a:off x="728193"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2010" name="Shape 2010"/>
          <p:cNvSpPr/>
          <p:nvPr/>
        </p:nvSpPr>
        <p:spPr>
          <a:xfrm>
            <a:off x="2557653"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2011" name="Shape 2011"/>
          <p:cNvSpPr/>
          <p:nvPr/>
        </p:nvSpPr>
        <p:spPr>
          <a:xfrm>
            <a:off x="4728111"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2012" name="Shape 2012"/>
          <p:cNvSpPr/>
          <p:nvPr/>
        </p:nvSpPr>
        <p:spPr>
          <a:xfrm>
            <a:off x="6557570"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2013" name="Shape 2013"/>
          <p:cNvSpPr/>
          <p:nvPr/>
        </p:nvSpPr>
        <p:spPr>
          <a:xfrm>
            <a:off x="8728028"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2014" name="Shape 2014"/>
          <p:cNvSpPr/>
          <p:nvPr/>
        </p:nvSpPr>
        <p:spPr>
          <a:xfrm>
            <a:off x="10557489"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pic>
        <p:nvPicPr>
          <p:cNvPr id="2015" name="input_62_AB.jpg"/>
          <p:cNvPicPr>
            <a:picLocks noChangeAspect="1"/>
          </p:cNvPicPr>
          <p:nvPr/>
        </p:nvPicPr>
        <p:blipFill>
          <a:blip r:embed="rId2"/>
          <a:stretch>
            <a:fillRect/>
          </a:stretch>
        </p:blipFill>
        <p:spPr>
          <a:xfrm>
            <a:off x="82655" y="1739498"/>
            <a:ext cx="1889022" cy="1889021"/>
          </a:xfrm>
          <a:prstGeom prst="rect">
            <a:avLst/>
          </a:prstGeom>
          <a:ln w="12700">
            <a:miter lim="400000"/>
          </a:ln>
        </p:spPr>
      </p:pic>
      <p:pic>
        <p:nvPicPr>
          <p:cNvPr id="2016" name="input_106_AB.jpg"/>
          <p:cNvPicPr>
            <a:picLocks noChangeAspect="1"/>
          </p:cNvPicPr>
          <p:nvPr/>
        </p:nvPicPr>
        <p:blipFill>
          <a:blip r:embed="rId3"/>
          <a:stretch>
            <a:fillRect/>
          </a:stretch>
        </p:blipFill>
        <p:spPr>
          <a:xfrm>
            <a:off x="8328529" y="3777033"/>
            <a:ext cx="1889022" cy="1889021"/>
          </a:xfrm>
          <a:prstGeom prst="rect">
            <a:avLst/>
          </a:prstGeom>
          <a:ln w="12700">
            <a:miter lim="400000"/>
          </a:ln>
        </p:spPr>
      </p:pic>
      <p:pic>
        <p:nvPicPr>
          <p:cNvPr id="2017" name="input_119_AB.jpg"/>
          <p:cNvPicPr>
            <a:picLocks noChangeAspect="1"/>
          </p:cNvPicPr>
          <p:nvPr/>
        </p:nvPicPr>
        <p:blipFill>
          <a:blip r:embed="rId4"/>
          <a:stretch>
            <a:fillRect/>
          </a:stretch>
        </p:blipFill>
        <p:spPr>
          <a:xfrm>
            <a:off x="4298242" y="3777033"/>
            <a:ext cx="1889022" cy="1889021"/>
          </a:xfrm>
          <a:prstGeom prst="rect">
            <a:avLst/>
          </a:prstGeom>
          <a:ln w="12700">
            <a:miter lim="400000"/>
          </a:ln>
        </p:spPr>
      </p:pic>
      <p:pic>
        <p:nvPicPr>
          <p:cNvPr id="2018" name="input_130_AB.jpg"/>
          <p:cNvPicPr>
            <a:picLocks noChangeAspect="1"/>
          </p:cNvPicPr>
          <p:nvPr/>
        </p:nvPicPr>
        <p:blipFill>
          <a:blip r:embed="rId5"/>
          <a:stretch>
            <a:fillRect/>
          </a:stretch>
        </p:blipFill>
        <p:spPr>
          <a:xfrm>
            <a:off x="204274" y="3777033"/>
            <a:ext cx="1889022" cy="1889021"/>
          </a:xfrm>
          <a:prstGeom prst="rect">
            <a:avLst/>
          </a:prstGeom>
          <a:ln w="12700">
            <a:miter lim="400000"/>
          </a:ln>
        </p:spPr>
      </p:pic>
      <p:pic>
        <p:nvPicPr>
          <p:cNvPr id="2019" name="input_146_AB.jpg"/>
          <p:cNvPicPr>
            <a:picLocks noChangeAspect="1"/>
          </p:cNvPicPr>
          <p:nvPr/>
        </p:nvPicPr>
        <p:blipFill>
          <a:blip r:embed="rId6"/>
          <a:stretch>
            <a:fillRect/>
          </a:stretch>
        </p:blipFill>
        <p:spPr>
          <a:xfrm>
            <a:off x="4169339" y="1739498"/>
            <a:ext cx="1889022" cy="1889021"/>
          </a:xfrm>
          <a:prstGeom prst="rect">
            <a:avLst/>
          </a:prstGeom>
          <a:ln w="12700">
            <a:miter lim="400000"/>
          </a:ln>
        </p:spPr>
      </p:pic>
      <p:pic>
        <p:nvPicPr>
          <p:cNvPr id="2020" name="input_157_AB.jpg"/>
          <p:cNvPicPr>
            <a:picLocks noChangeAspect="1"/>
          </p:cNvPicPr>
          <p:nvPr/>
        </p:nvPicPr>
        <p:blipFill>
          <a:blip r:embed="rId7"/>
          <a:stretch>
            <a:fillRect/>
          </a:stretch>
        </p:blipFill>
        <p:spPr>
          <a:xfrm>
            <a:off x="8254899" y="1739498"/>
            <a:ext cx="1889021" cy="1889021"/>
          </a:xfrm>
          <a:prstGeom prst="rect">
            <a:avLst/>
          </a:prstGeom>
          <a:ln w="12700">
            <a:miter lim="400000"/>
          </a:ln>
        </p:spPr>
      </p:pic>
      <p:grpSp>
        <p:nvGrpSpPr>
          <p:cNvPr id="2027" name="Group 2027"/>
          <p:cNvGrpSpPr/>
          <p:nvPr/>
        </p:nvGrpSpPr>
        <p:grpSpPr>
          <a:xfrm>
            <a:off x="1941902" y="1739498"/>
            <a:ext cx="10122802" cy="3926556"/>
            <a:chOff x="0" y="0"/>
            <a:chExt cx="20245602" cy="7853111"/>
          </a:xfrm>
        </p:grpSpPr>
        <p:pic>
          <p:nvPicPr>
            <p:cNvPr id="2021" name="L1cGAN_106_AB.jpg"/>
            <p:cNvPicPr>
              <a:picLocks noChangeAspect="1"/>
            </p:cNvPicPr>
            <p:nvPr/>
          </p:nvPicPr>
          <p:blipFill>
            <a:blip r:embed="rId8"/>
            <a:stretch>
              <a:fillRect/>
            </a:stretch>
          </p:blipFill>
          <p:spPr>
            <a:xfrm>
              <a:off x="16320299" y="4075069"/>
              <a:ext cx="3778043" cy="3778043"/>
            </a:xfrm>
            <a:prstGeom prst="rect">
              <a:avLst/>
            </a:prstGeom>
            <a:ln w="12700" cap="flat">
              <a:noFill/>
              <a:miter lim="400000"/>
            </a:ln>
            <a:effectLst/>
          </p:spPr>
        </p:pic>
        <p:pic>
          <p:nvPicPr>
            <p:cNvPr id="2022" name="L1cGAN_119_AB.jpg"/>
            <p:cNvPicPr>
              <a:picLocks noChangeAspect="1"/>
            </p:cNvPicPr>
            <p:nvPr/>
          </p:nvPicPr>
          <p:blipFill>
            <a:blip r:embed="rId9"/>
            <a:stretch>
              <a:fillRect/>
            </a:stretch>
          </p:blipFill>
          <p:spPr>
            <a:xfrm>
              <a:off x="8522780" y="4075069"/>
              <a:ext cx="3778043" cy="3778043"/>
            </a:xfrm>
            <a:prstGeom prst="rect">
              <a:avLst/>
            </a:prstGeom>
            <a:ln w="12700" cap="flat">
              <a:noFill/>
              <a:miter lim="400000"/>
            </a:ln>
            <a:effectLst/>
          </p:spPr>
        </p:pic>
        <p:pic>
          <p:nvPicPr>
            <p:cNvPr id="2023" name="L1cGAN_62_AB.jpg"/>
            <p:cNvPicPr>
              <a:picLocks noChangeAspect="1"/>
            </p:cNvPicPr>
            <p:nvPr/>
          </p:nvPicPr>
          <p:blipFill>
            <a:blip r:embed="rId10"/>
            <a:stretch>
              <a:fillRect/>
            </a:stretch>
          </p:blipFill>
          <p:spPr>
            <a:xfrm>
              <a:off x="0" y="0"/>
              <a:ext cx="3778042" cy="3778042"/>
            </a:xfrm>
            <a:prstGeom prst="rect">
              <a:avLst/>
            </a:prstGeom>
            <a:ln w="12700" cap="flat">
              <a:noFill/>
              <a:miter lim="400000"/>
            </a:ln>
            <a:effectLst/>
          </p:spPr>
        </p:pic>
        <p:pic>
          <p:nvPicPr>
            <p:cNvPr id="2024" name="L1cGAN_130_AB.jpg"/>
            <p:cNvPicPr>
              <a:picLocks noChangeAspect="1"/>
            </p:cNvPicPr>
            <p:nvPr/>
          </p:nvPicPr>
          <p:blipFill>
            <a:blip r:embed="rId11"/>
            <a:stretch>
              <a:fillRect/>
            </a:stretch>
          </p:blipFill>
          <p:spPr>
            <a:xfrm>
              <a:off x="462207" y="4075069"/>
              <a:ext cx="3778043" cy="3778043"/>
            </a:xfrm>
            <a:prstGeom prst="rect">
              <a:avLst/>
            </a:prstGeom>
            <a:ln w="12700" cap="flat">
              <a:noFill/>
              <a:miter lim="400000"/>
            </a:ln>
            <a:effectLst/>
          </p:spPr>
        </p:pic>
        <p:pic>
          <p:nvPicPr>
            <p:cNvPr id="2025" name="L1cGAN_146_AB.jpg"/>
            <p:cNvPicPr>
              <a:picLocks noChangeAspect="1"/>
            </p:cNvPicPr>
            <p:nvPr/>
          </p:nvPicPr>
          <p:blipFill>
            <a:blip r:embed="rId12"/>
            <a:stretch>
              <a:fillRect/>
            </a:stretch>
          </p:blipFill>
          <p:spPr>
            <a:xfrm>
              <a:off x="8353972" y="0"/>
              <a:ext cx="3778042" cy="3778042"/>
            </a:xfrm>
            <a:prstGeom prst="rect">
              <a:avLst/>
            </a:prstGeom>
            <a:ln w="12700" cap="flat">
              <a:noFill/>
              <a:miter lim="400000"/>
            </a:ln>
            <a:effectLst/>
          </p:spPr>
        </p:pic>
        <p:pic>
          <p:nvPicPr>
            <p:cNvPr id="2026" name="L1cGAN_157_AB.jpg"/>
            <p:cNvPicPr>
              <a:picLocks noChangeAspect="1"/>
            </p:cNvPicPr>
            <p:nvPr/>
          </p:nvPicPr>
          <p:blipFill>
            <a:blip r:embed="rId13"/>
            <a:stretch>
              <a:fillRect/>
            </a:stretch>
          </p:blipFill>
          <p:spPr>
            <a:xfrm>
              <a:off x="16467560" y="0"/>
              <a:ext cx="3778043" cy="3778042"/>
            </a:xfrm>
            <a:prstGeom prst="rect">
              <a:avLst/>
            </a:prstGeom>
            <a:ln w="12700" cap="flat">
              <a:noFill/>
              <a:miter lim="400000"/>
            </a:ln>
            <a:effectLst/>
          </p:spPr>
        </p:pic>
      </p:grpSp>
      <p:sp>
        <p:nvSpPr>
          <p:cNvPr id="2028" name="Shape 2028"/>
          <p:cNvSpPr/>
          <p:nvPr/>
        </p:nvSpPr>
        <p:spPr>
          <a:xfrm>
            <a:off x="8977269" y="6293471"/>
            <a:ext cx="2888612"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Edges from [Xie &amp; Tu, 2015]</a:t>
            </a:r>
          </a:p>
        </p:txBody>
      </p:sp>
    </p:spTree>
    <p:extLst>
      <p:ext uri="{BB962C8B-B14F-4D97-AF65-F5344CB8AC3E}">
        <p14:creationId xmlns:p14="http://schemas.microsoft.com/office/powerpoint/2010/main" val="258169780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627CF-0DD8-453A-B3E8-8C1448E43DA7}"/>
              </a:ext>
            </a:extLst>
          </p:cNvPr>
          <p:cNvSpPr>
            <a:spLocks noGrp="1"/>
          </p:cNvSpPr>
          <p:nvPr>
            <p:ph type="title"/>
          </p:nvPr>
        </p:nvSpPr>
        <p:spPr/>
        <p:txBody>
          <a:bodyPr/>
          <a:lstStyle/>
          <a:p>
            <a:r>
              <a:rPr lang="en-US" dirty="0"/>
              <a:t>Demo</a:t>
            </a:r>
          </a:p>
        </p:txBody>
      </p:sp>
      <p:sp>
        <p:nvSpPr>
          <p:cNvPr id="4" name="Rectangle 3">
            <a:extLst>
              <a:ext uri="{FF2B5EF4-FFF2-40B4-BE49-F238E27FC236}">
                <a16:creationId xmlns:a16="http://schemas.microsoft.com/office/drawing/2014/main" id="{EA5E05BA-F6C1-47CA-AAC4-AEEE79BD6ED5}"/>
              </a:ext>
            </a:extLst>
          </p:cNvPr>
          <p:cNvSpPr/>
          <p:nvPr/>
        </p:nvSpPr>
        <p:spPr>
          <a:xfrm>
            <a:off x="3470795" y="6034446"/>
            <a:ext cx="5303311" cy="584775"/>
          </a:xfrm>
          <a:prstGeom prst="rect">
            <a:avLst/>
          </a:prstGeom>
        </p:spPr>
        <p:txBody>
          <a:bodyPr wrap="none">
            <a:spAutoFit/>
          </a:bodyPr>
          <a:lstStyle/>
          <a:p>
            <a:pPr algn="ctr"/>
            <a:r>
              <a:rPr lang="en-US" sz="3200" dirty="0">
                <a:hlinkClick r:id="rId2"/>
              </a:rPr>
              <a:t>https://affinelayer.com/pixsrv/</a:t>
            </a:r>
            <a:endParaRPr lang="en-US" sz="3200" dirty="0"/>
          </a:p>
        </p:txBody>
      </p:sp>
      <p:pic>
        <p:nvPicPr>
          <p:cNvPr id="1026" name="Picture 2" descr="https://phillipi.github.io/pix2pix/images/edges2cats.jpg">
            <a:extLst>
              <a:ext uri="{FF2B5EF4-FFF2-40B4-BE49-F238E27FC236}">
                <a16:creationId xmlns:a16="http://schemas.microsoft.com/office/drawing/2014/main" id="{BD0BCAD1-26E3-461F-B5D9-BE423CDEF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374874"/>
            <a:ext cx="7620000" cy="4106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8465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9" name="Group 2059"/>
          <p:cNvGrpSpPr/>
          <p:nvPr/>
        </p:nvGrpSpPr>
        <p:grpSpPr>
          <a:xfrm>
            <a:off x="2646686" y="3681"/>
            <a:ext cx="6898628" cy="3848723"/>
            <a:chOff x="0" y="0"/>
            <a:chExt cx="13797253" cy="7697445"/>
          </a:xfrm>
        </p:grpSpPr>
        <p:pic>
          <p:nvPicPr>
            <p:cNvPr id="2057" name="pasted-image.png"/>
            <p:cNvPicPr>
              <a:picLocks noChangeAspect="1"/>
            </p:cNvPicPr>
            <p:nvPr/>
          </p:nvPicPr>
          <p:blipFill>
            <a:blip r:embed="rId2"/>
            <a:stretch>
              <a:fillRect/>
            </a:stretch>
          </p:blipFill>
          <p:spPr>
            <a:xfrm>
              <a:off x="0" y="0"/>
              <a:ext cx="13797254" cy="6510753"/>
            </a:xfrm>
            <a:prstGeom prst="rect">
              <a:avLst/>
            </a:prstGeom>
            <a:ln w="12700" cap="flat">
              <a:noFill/>
              <a:miter lim="400000"/>
            </a:ln>
            <a:effectLst/>
          </p:spPr>
        </p:pic>
        <p:sp>
          <p:nvSpPr>
            <p:cNvPr id="2058" name="Shape 2058"/>
            <p:cNvSpPr/>
            <p:nvPr/>
          </p:nvSpPr>
          <p:spPr>
            <a:xfrm>
              <a:off x="3020900" y="6562474"/>
              <a:ext cx="7755454" cy="11349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noAutofit/>
            </a:bodyPr>
            <a:lstStyle>
              <a:lvl1pPr defTabSz="2172271">
                <a:defRPr sz="4600"/>
              </a:lvl1pPr>
            </a:lstStyle>
            <a:p>
              <a:pPr algn="ctr" defTabSz="1086136" hangingPunct="0"/>
              <a:r>
                <a:rPr sz="2300" kern="0">
                  <a:solidFill>
                    <a:srgbClr val="000000"/>
                  </a:solidFill>
                  <a:latin typeface="Helvetica Light"/>
                  <a:sym typeface="Helvetica Light"/>
                </a:rPr>
                <a:t>Ivy Tasi @ivymyt</a:t>
              </a:r>
            </a:p>
          </p:txBody>
        </p:sp>
      </p:grpSp>
      <p:grpSp>
        <p:nvGrpSpPr>
          <p:cNvPr id="2062" name="Group 2062"/>
          <p:cNvGrpSpPr/>
          <p:nvPr/>
        </p:nvGrpSpPr>
        <p:grpSpPr>
          <a:xfrm>
            <a:off x="816660" y="3896502"/>
            <a:ext cx="10558681" cy="3280277"/>
            <a:chOff x="0" y="0"/>
            <a:chExt cx="21117360" cy="6560553"/>
          </a:xfrm>
        </p:grpSpPr>
        <p:pic>
          <p:nvPicPr>
            <p:cNvPr id="2060" name="pasted-image.png"/>
            <p:cNvPicPr>
              <a:picLocks noChangeAspect="1"/>
            </p:cNvPicPr>
            <p:nvPr/>
          </p:nvPicPr>
          <p:blipFill>
            <a:blip r:embed="rId3"/>
            <a:stretch>
              <a:fillRect/>
            </a:stretch>
          </p:blipFill>
          <p:spPr>
            <a:xfrm>
              <a:off x="0" y="0"/>
              <a:ext cx="21117361" cy="4809648"/>
            </a:xfrm>
            <a:prstGeom prst="rect">
              <a:avLst/>
            </a:prstGeom>
            <a:ln w="12700" cap="flat">
              <a:noFill/>
              <a:miter lim="400000"/>
            </a:ln>
            <a:effectLst/>
          </p:spPr>
        </p:pic>
        <p:sp>
          <p:nvSpPr>
            <p:cNvPr id="2061" name="Shape 2061"/>
            <p:cNvSpPr/>
            <p:nvPr/>
          </p:nvSpPr>
          <p:spPr>
            <a:xfrm>
              <a:off x="4349169" y="4825546"/>
              <a:ext cx="12419022" cy="17350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noAutofit/>
            </a:bodyPr>
            <a:lstStyle>
              <a:lvl1pPr defTabSz="2172271">
                <a:defRPr sz="4600"/>
              </a:lvl1pPr>
            </a:lstStyle>
            <a:p>
              <a:pPr algn="ctr" defTabSz="1086136" hangingPunct="0"/>
              <a:r>
                <a:rPr sz="2300" kern="0">
                  <a:solidFill>
                    <a:srgbClr val="000000"/>
                  </a:solidFill>
                  <a:latin typeface="Helvetica Light"/>
                  <a:sym typeface="Helvetica Light"/>
                </a:rPr>
                <a:t>Vitaly Vidmirov @vvid</a:t>
              </a:r>
            </a:p>
          </p:txBody>
        </p:sp>
      </p:grpSp>
    </p:spTree>
    <p:extLst>
      <p:ext uri="{BB962C8B-B14F-4D97-AF65-F5344CB8AC3E}">
        <p14:creationId xmlns:p14="http://schemas.microsoft.com/office/powerpoint/2010/main" val="383605411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p:tmAbs val="0"/>
                                  </p:iterate>
                                  <p:childTnLst>
                                    <p:set>
                                      <p:cBhvr>
                                        <p:cTn id="6" fill="hold"/>
                                        <p:tgtEl>
                                          <p:spTgt spid="20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animBg="1" advAuto="0"/>
      <p:bldP spid="2062" grpId="0"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A58732-540A-4FED-B4E8-9547B7535799}"/>
              </a:ext>
            </a:extLst>
          </p:cNvPr>
          <p:cNvSpPr>
            <a:spLocks noGrp="1"/>
          </p:cNvSpPr>
          <p:nvPr>
            <p:ph type="body" idx="1"/>
          </p:nvPr>
        </p:nvSpPr>
        <p:spPr/>
        <p:txBody>
          <a:bodyPr/>
          <a:lstStyle/>
          <a:p>
            <a:endParaRPr lang="en-US"/>
          </a:p>
        </p:txBody>
      </p:sp>
      <p:pic>
        <p:nvPicPr>
          <p:cNvPr id="4" name="Picture 4" descr="A picture containing photo, different, showing, shelf&#10;&#10;Description generated with very high confidence">
            <a:extLst>
              <a:ext uri="{FF2B5EF4-FFF2-40B4-BE49-F238E27FC236}">
                <a16:creationId xmlns:a16="http://schemas.microsoft.com/office/drawing/2014/main" id="{6C219343-E626-4BED-8729-25BBD41F8AA6}"/>
              </a:ext>
            </a:extLst>
          </p:cNvPr>
          <p:cNvPicPr>
            <a:picLocks noChangeAspect="1"/>
          </p:cNvPicPr>
          <p:nvPr/>
        </p:nvPicPr>
        <p:blipFill>
          <a:blip r:embed="rId2"/>
          <a:stretch>
            <a:fillRect/>
          </a:stretch>
        </p:blipFill>
        <p:spPr>
          <a:xfrm>
            <a:off x="1905619" y="966728"/>
            <a:ext cx="8386956" cy="5401569"/>
          </a:xfrm>
          <a:prstGeom prst="rect">
            <a:avLst/>
          </a:prstGeom>
        </p:spPr>
      </p:pic>
      <p:sp>
        <p:nvSpPr>
          <p:cNvPr id="7" name="Shape 2008">
            <a:extLst>
              <a:ext uri="{FF2B5EF4-FFF2-40B4-BE49-F238E27FC236}">
                <a16:creationId xmlns:a16="http://schemas.microsoft.com/office/drawing/2014/main" id="{DA2E981A-B8BC-4A5E-A728-382A1A1A6260}"/>
              </a:ext>
            </a:extLst>
          </p:cNvPr>
          <p:cNvSpPr/>
          <p:nvPr/>
        </p:nvSpPr>
        <p:spPr>
          <a:xfrm>
            <a:off x="4245333" y="312979"/>
            <a:ext cx="3701335" cy="68768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8000"/>
            </a:lvl1pPr>
          </a:lstStyle>
          <a:p>
            <a:pPr algn="ctr" defTabSz="410766"/>
            <a:r>
              <a:rPr lang="en-US" sz="4000" kern="0" dirty="0">
                <a:solidFill>
                  <a:srgbClr val="000000"/>
                </a:solidFill>
                <a:latin typeface="Helvetica Light"/>
                <a:sym typeface="Helvetica Light"/>
              </a:rPr>
              <a:t>Image Inpainting</a:t>
            </a:r>
            <a:endParaRPr lang="en-US" dirty="0"/>
          </a:p>
        </p:txBody>
      </p:sp>
      <p:sp>
        <p:nvSpPr>
          <p:cNvPr id="8" name="TextBox 7">
            <a:extLst>
              <a:ext uri="{FF2B5EF4-FFF2-40B4-BE49-F238E27FC236}">
                <a16:creationId xmlns:a16="http://schemas.microsoft.com/office/drawing/2014/main" id="{43EE0B67-EE4A-4551-B4FD-667C4F7A96F8}"/>
              </a:ext>
            </a:extLst>
          </p:cNvPr>
          <p:cNvSpPr txBox="1"/>
          <p:nvPr/>
        </p:nvSpPr>
        <p:spPr>
          <a:xfrm>
            <a:off x="8478644" y="6390268"/>
            <a:ext cx="3387492"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defTabSz="821531" hangingPunct="0"/>
            <a:r>
              <a:rPr lang="en-US" dirty="0"/>
              <a:t>Data from [Pathak et al., 2016]​</a:t>
            </a:r>
          </a:p>
        </p:txBody>
      </p:sp>
    </p:spTree>
    <p:extLst>
      <p:ext uri="{BB962C8B-B14F-4D97-AF65-F5344CB8AC3E}">
        <p14:creationId xmlns:p14="http://schemas.microsoft.com/office/powerpoint/2010/main" val="472234989"/>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2008">
            <a:extLst>
              <a:ext uri="{FF2B5EF4-FFF2-40B4-BE49-F238E27FC236}">
                <a16:creationId xmlns:a16="http://schemas.microsoft.com/office/drawing/2014/main" id="{DA2E981A-B8BC-4A5E-A728-382A1A1A6260}"/>
              </a:ext>
            </a:extLst>
          </p:cNvPr>
          <p:cNvSpPr/>
          <p:nvPr/>
        </p:nvSpPr>
        <p:spPr>
          <a:xfrm>
            <a:off x="3387727" y="312979"/>
            <a:ext cx="5416548"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a:r>
              <a:rPr lang="en-US" sz="4000" kern="0" dirty="0">
                <a:solidFill>
                  <a:srgbClr val="000000"/>
                </a:solidFill>
                <a:latin typeface="Helvetica Light"/>
                <a:sym typeface="Helvetica Light"/>
              </a:rPr>
              <a:t>Pose-guided Generation</a:t>
            </a:r>
            <a:endParaRPr lang="en-US" dirty="0"/>
          </a:p>
        </p:txBody>
      </p:sp>
      <p:sp>
        <p:nvSpPr>
          <p:cNvPr id="8" name="TextBox 7">
            <a:extLst>
              <a:ext uri="{FF2B5EF4-FFF2-40B4-BE49-F238E27FC236}">
                <a16:creationId xmlns:a16="http://schemas.microsoft.com/office/drawing/2014/main" id="{43EE0B67-EE4A-4551-B4FD-667C4F7A96F8}"/>
              </a:ext>
            </a:extLst>
          </p:cNvPr>
          <p:cNvSpPr txBox="1"/>
          <p:nvPr/>
        </p:nvSpPr>
        <p:spPr>
          <a:xfrm>
            <a:off x="8478644" y="6390268"/>
            <a:ext cx="3387492"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defTabSz="821531" hangingPunct="0"/>
            <a:r>
              <a:rPr lang="en-US" dirty="0"/>
              <a:t>Data from [Ma et al., 2018]​</a:t>
            </a:r>
          </a:p>
        </p:txBody>
      </p:sp>
      <p:pic>
        <p:nvPicPr>
          <p:cNvPr id="2" name="Picture 4" descr="A picture containing photo, different, showing, various&#10;&#10;Description generated with very high confidence">
            <a:extLst>
              <a:ext uri="{FF2B5EF4-FFF2-40B4-BE49-F238E27FC236}">
                <a16:creationId xmlns:a16="http://schemas.microsoft.com/office/drawing/2014/main" id="{F54BCD90-DE0C-4B78-A537-0674A9448B35}"/>
              </a:ext>
            </a:extLst>
          </p:cNvPr>
          <p:cNvPicPr>
            <a:picLocks noChangeAspect="1"/>
          </p:cNvPicPr>
          <p:nvPr/>
        </p:nvPicPr>
        <p:blipFill>
          <a:blip r:embed="rId2"/>
          <a:stretch>
            <a:fillRect/>
          </a:stretch>
        </p:blipFill>
        <p:spPr>
          <a:xfrm>
            <a:off x="1967571" y="1236554"/>
            <a:ext cx="8263052" cy="5066354"/>
          </a:xfrm>
          <a:prstGeom prst="rect">
            <a:avLst/>
          </a:prstGeom>
        </p:spPr>
      </p:pic>
    </p:spTree>
    <p:extLst>
      <p:ext uri="{BB962C8B-B14F-4D97-AF65-F5344CB8AC3E}">
        <p14:creationId xmlns:p14="http://schemas.microsoft.com/office/powerpoint/2010/main" val="2407430894"/>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300B30-C15A-434E-AFD0-7C09B60F741E}"/>
              </a:ext>
            </a:extLst>
          </p:cNvPr>
          <p:cNvSpPr>
            <a:spLocks noGrp="1"/>
          </p:cNvSpPr>
          <p:nvPr>
            <p:ph idx="1"/>
          </p:nvPr>
        </p:nvSpPr>
        <p:spPr>
          <a:xfrm>
            <a:off x="377242" y="1367757"/>
            <a:ext cx="7493528" cy="4903335"/>
          </a:xfrm>
        </p:spPr>
        <p:txBody>
          <a:bodyPr>
            <a:normAutofit lnSpcReduction="10000"/>
          </a:bodyPr>
          <a:lstStyle/>
          <a:p>
            <a:r>
              <a:rPr lang="en-US" dirty="0">
                <a:sym typeface="Helvetica Light"/>
              </a:rPr>
              <a:t>Output is high-dimensional, structured object</a:t>
            </a:r>
          </a:p>
          <a:p>
            <a:pPr lvl="1"/>
            <a:r>
              <a:rPr lang="en-US" dirty="0"/>
              <a:t>Approach: Use a deep net, D, to analyze output!</a:t>
            </a:r>
          </a:p>
          <a:p>
            <a:pPr lvl="1"/>
            <a:endParaRPr lang="en-US" dirty="0"/>
          </a:p>
          <a:p>
            <a:r>
              <a:rPr lang="en-US" dirty="0">
                <a:sym typeface="Helvetica Light"/>
              </a:rPr>
              <a:t>Uncertainty in mapping; many plausible outputs</a:t>
            </a:r>
          </a:p>
          <a:p>
            <a:pPr lvl="1"/>
            <a:r>
              <a:rPr lang="en-US" dirty="0"/>
              <a:t>Approach: D only cares about “plausibility”, doesn’t hedge</a:t>
            </a:r>
          </a:p>
          <a:p>
            <a:pPr lvl="1"/>
            <a:endParaRPr lang="en-US" dirty="0">
              <a:sym typeface="Helvetica Light"/>
            </a:endParaRPr>
          </a:p>
          <a:p>
            <a:endParaRPr lang="en-US" dirty="0">
              <a:sym typeface="Helvetica Light"/>
            </a:endParaRPr>
          </a:p>
          <a:p>
            <a:r>
              <a:rPr lang="en-US" dirty="0">
                <a:sym typeface="Helvetica Light"/>
              </a:rPr>
              <a:t>Lack of supervised training data</a:t>
            </a:r>
          </a:p>
          <a:p>
            <a:pPr lvl="1"/>
            <a:r>
              <a:rPr lang="en-US" dirty="0"/>
              <a:t>Approach: ?</a:t>
            </a:r>
            <a:endParaRPr lang="en-US" dirty="0">
              <a:sym typeface="Helvetica Light"/>
            </a:endParaRPr>
          </a:p>
        </p:txBody>
      </p:sp>
      <p:sp>
        <p:nvSpPr>
          <p:cNvPr id="2085" name="Shape 2085"/>
          <p:cNvSpPr>
            <a:spLocks noGrp="1"/>
          </p:cNvSpPr>
          <p:nvPr>
            <p:ph type="title"/>
          </p:nvPr>
        </p:nvSpPr>
        <p:spPr/>
        <p:txBody>
          <a:bodyPr/>
          <a:lstStyle/>
          <a:p>
            <a:r>
              <a:rPr lang="en-US"/>
              <a:t>Challenges —&gt; Solutions</a:t>
            </a:r>
          </a:p>
        </p:txBody>
      </p:sp>
      <p:sp>
        <p:nvSpPr>
          <p:cNvPr id="2087" name="Shape 2087"/>
          <p:cNvSpPr/>
          <p:nvPr/>
        </p:nvSpPr>
        <p:spPr>
          <a:xfrm>
            <a:off x="8861301" y="3358076"/>
            <a:ext cx="3025460" cy="85337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457200">
              <a:lnSpc>
                <a:spcPts val="6400"/>
              </a:lnSpc>
              <a:defRPr sz="4200">
                <a:latin typeface="Times"/>
                <a:ea typeface="Times"/>
                <a:cs typeface="Times"/>
                <a:sym typeface="Times"/>
              </a:defRPr>
            </a:lvl1pPr>
          </a:lstStyle>
          <a:p>
            <a:pPr defTabSz="228600" hangingPunct="0">
              <a:lnSpc>
                <a:spcPts val="3200"/>
              </a:lnSpc>
            </a:pPr>
            <a:r>
              <a:rPr sz="2100" kern="0">
                <a:solidFill>
                  <a:srgbClr val="000000"/>
                </a:solidFill>
              </a:rPr>
              <a:t>“this small bird has a pink breast and crown…”</a:t>
            </a:r>
          </a:p>
        </p:txBody>
      </p:sp>
      <p:grpSp>
        <p:nvGrpSpPr>
          <p:cNvPr id="2093" name="Group 2093"/>
          <p:cNvGrpSpPr/>
          <p:nvPr/>
        </p:nvGrpSpPr>
        <p:grpSpPr>
          <a:xfrm>
            <a:off x="8052571" y="4807142"/>
            <a:ext cx="3963584" cy="1518938"/>
            <a:chOff x="0" y="0"/>
            <a:chExt cx="7927167" cy="3037874"/>
          </a:xfrm>
        </p:grpSpPr>
        <p:grpSp>
          <p:nvGrpSpPr>
            <p:cNvPr id="2090" name="Group 2090"/>
            <p:cNvGrpSpPr/>
            <p:nvPr/>
          </p:nvGrpSpPr>
          <p:grpSpPr>
            <a:xfrm>
              <a:off x="3941789" y="0"/>
              <a:ext cx="3985379" cy="3037875"/>
              <a:chOff x="0" y="0"/>
              <a:chExt cx="3985378" cy="3037874"/>
            </a:xfrm>
          </p:grpSpPr>
          <p:pic>
            <p:nvPicPr>
              <p:cNvPr id="2088" name="pasted-image.png"/>
              <p:cNvPicPr>
                <a:picLocks noChangeAspect="1"/>
              </p:cNvPicPr>
              <p:nvPr/>
            </p:nvPicPr>
            <p:blipFill>
              <a:blip r:embed="rId2"/>
              <a:stretch>
                <a:fillRect/>
              </a:stretch>
            </p:blipFill>
            <p:spPr>
              <a:xfrm>
                <a:off x="0" y="0"/>
                <a:ext cx="3985379" cy="3037875"/>
              </a:xfrm>
              <a:prstGeom prst="rect">
                <a:avLst/>
              </a:prstGeom>
              <a:ln w="12700" cap="flat">
                <a:noFill/>
                <a:miter lim="400000"/>
              </a:ln>
              <a:effectLst/>
            </p:spPr>
          </p:pic>
          <p:sp>
            <p:nvSpPr>
              <p:cNvPr id="2089" name="Shape 2089"/>
              <p:cNvSpPr/>
              <p:nvPr/>
            </p:nvSpPr>
            <p:spPr>
              <a:xfrm>
                <a:off x="155095" y="11146"/>
                <a:ext cx="132326" cy="447581"/>
              </a:xfrm>
              <a:prstGeom prst="rect">
                <a:avLst/>
              </a:prstGeom>
              <a:solidFill>
                <a:srgbClr val="FFFFFF"/>
              </a:solidFill>
              <a:ln w="12700" cap="flat">
                <a:noFill/>
                <a:miter lim="400000"/>
              </a:ln>
              <a:effectLst/>
            </p:spPr>
            <p:txBody>
              <a:bodyPr wrap="square" lIns="38100" tIns="38100" rIns="38100" bIns="38100" numCol="1" anchor="ctr">
                <a:noAutofit/>
              </a:bodyPr>
              <a:lstStyle/>
              <a:p>
                <a:pPr defTabSz="1219200" hangingPunct="0">
                  <a:defRPr sz="4800">
                    <a:latin typeface="Calibri"/>
                    <a:ea typeface="Calibri"/>
                    <a:cs typeface="Calibri"/>
                    <a:sym typeface="Calibri"/>
                  </a:defRPr>
                </a:pPr>
                <a:endParaRPr sz="2400" kern="0">
                  <a:solidFill>
                    <a:srgbClr val="000000"/>
                  </a:solidFill>
                  <a:latin typeface="Calibri"/>
                  <a:cs typeface="Calibri"/>
                  <a:sym typeface="Calibri"/>
                </a:endParaRPr>
              </a:p>
            </p:txBody>
          </p:sp>
        </p:grpSp>
        <p:sp>
          <p:nvSpPr>
            <p:cNvPr id="2091" name="Shape 2091"/>
            <p:cNvSpPr/>
            <p:nvPr/>
          </p:nvSpPr>
          <p:spPr>
            <a:xfrm flipV="1">
              <a:off x="3722406" y="1401101"/>
              <a:ext cx="343113" cy="7475"/>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pic>
          <p:nvPicPr>
            <p:cNvPr id="2092" name="pasted-image.png"/>
            <p:cNvPicPr>
              <a:picLocks noChangeAspect="1"/>
            </p:cNvPicPr>
            <p:nvPr/>
          </p:nvPicPr>
          <p:blipFill>
            <a:blip r:embed="rId3"/>
            <a:stretch>
              <a:fillRect/>
            </a:stretch>
          </p:blipFill>
          <p:spPr>
            <a:xfrm>
              <a:off x="0" y="117488"/>
              <a:ext cx="3578185" cy="2673588"/>
            </a:xfrm>
            <a:prstGeom prst="rect">
              <a:avLst/>
            </a:prstGeom>
            <a:ln w="12700" cap="flat">
              <a:noFill/>
              <a:miter lim="400000"/>
            </a:ln>
            <a:effectLst/>
          </p:spPr>
        </p:pic>
      </p:grpSp>
      <p:pic>
        <p:nvPicPr>
          <p:cNvPr id="2094" name="pasted-image.png"/>
          <p:cNvPicPr>
            <a:picLocks noChangeAspect="1"/>
          </p:cNvPicPr>
          <p:nvPr/>
        </p:nvPicPr>
        <p:blipFill>
          <a:blip r:embed="rId4"/>
          <a:srcRect r="461"/>
          <a:stretch>
            <a:fillRect/>
          </a:stretch>
        </p:blipFill>
        <p:spPr>
          <a:xfrm>
            <a:off x="9127318" y="1640159"/>
            <a:ext cx="2244913" cy="1499817"/>
          </a:xfrm>
          <a:prstGeom prst="rect">
            <a:avLst/>
          </a:prstGeom>
          <a:ln w="38100">
            <a:solidFill>
              <a:srgbClr val="000000"/>
            </a:solidFill>
            <a:miter lim="400000"/>
          </a:ln>
        </p:spPr>
      </p:pic>
    </p:spTree>
    <p:extLst>
      <p:ext uri="{BB962C8B-B14F-4D97-AF65-F5344CB8AC3E}">
        <p14:creationId xmlns:p14="http://schemas.microsoft.com/office/powerpoint/2010/main" val="25032327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B35E9-791A-4AF9-BF26-6ABCA91C58D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3F2471D-4762-46C4-B649-9B7281B4B7F6}"/>
              </a:ext>
            </a:extLst>
          </p:cNvPr>
          <p:cNvPicPr>
            <a:picLocks noChangeAspect="1"/>
          </p:cNvPicPr>
          <p:nvPr/>
        </p:nvPicPr>
        <p:blipFill>
          <a:blip r:embed="rId2"/>
          <a:stretch>
            <a:fillRect/>
          </a:stretch>
        </p:blipFill>
        <p:spPr>
          <a:xfrm>
            <a:off x="533400" y="76200"/>
            <a:ext cx="11125200" cy="6207670"/>
          </a:xfrm>
          <a:prstGeom prst="rect">
            <a:avLst/>
          </a:prstGeom>
        </p:spPr>
      </p:pic>
      <p:sp>
        <p:nvSpPr>
          <p:cNvPr id="4" name="Rectangle 3">
            <a:extLst>
              <a:ext uri="{FF2B5EF4-FFF2-40B4-BE49-F238E27FC236}">
                <a16:creationId xmlns:a16="http://schemas.microsoft.com/office/drawing/2014/main" id="{10B8A117-9C29-4A8E-A1D0-AAC6ED61900C}"/>
              </a:ext>
            </a:extLst>
          </p:cNvPr>
          <p:cNvSpPr/>
          <p:nvPr/>
        </p:nvSpPr>
        <p:spPr>
          <a:xfrm>
            <a:off x="4243601" y="6360795"/>
            <a:ext cx="3765711" cy="369332"/>
          </a:xfrm>
          <a:prstGeom prst="rect">
            <a:avLst/>
          </a:prstGeom>
        </p:spPr>
        <p:txBody>
          <a:bodyPr wrap="none">
            <a:spAutoFit/>
          </a:bodyPr>
          <a:lstStyle/>
          <a:p>
            <a:r>
              <a:rPr lang="en-US" dirty="0">
                <a:hlinkClick r:id="rId3"/>
              </a:rPr>
              <a:t>https://junyanz.github.io/CycleGAN/</a:t>
            </a:r>
            <a:endParaRPr lang="en-US" dirty="0"/>
          </a:p>
        </p:txBody>
      </p:sp>
    </p:spTree>
    <p:extLst>
      <p:ext uri="{BB962C8B-B14F-4D97-AF65-F5344CB8AC3E}">
        <p14:creationId xmlns:p14="http://schemas.microsoft.com/office/powerpoint/2010/main" val="3655906101"/>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5686E-A77A-48A4-AFD7-724D29D2EFDA}"/>
              </a:ext>
            </a:extLst>
          </p:cNvPr>
          <p:cNvSpPr>
            <a:spLocks noGrp="1"/>
          </p:cNvSpPr>
          <p:nvPr>
            <p:ph type="title"/>
          </p:nvPr>
        </p:nvSpPr>
        <p:spPr/>
        <p:txBody>
          <a:bodyPr/>
          <a:lstStyle/>
          <a:p>
            <a:endParaRPr lang="en-US"/>
          </a:p>
        </p:txBody>
      </p:sp>
      <p:pic>
        <p:nvPicPr>
          <p:cNvPr id="3" name="Picture 3" descr="A picture containing text&#10;&#10;Description generated with very high confidence">
            <a:extLst>
              <a:ext uri="{FF2B5EF4-FFF2-40B4-BE49-F238E27FC236}">
                <a16:creationId xmlns:a16="http://schemas.microsoft.com/office/drawing/2014/main" id="{B8D2A6BB-1012-4244-82B7-2309F2163430}"/>
              </a:ext>
            </a:extLst>
          </p:cNvPr>
          <p:cNvPicPr>
            <a:picLocks noChangeAspect="1"/>
          </p:cNvPicPr>
          <p:nvPr/>
        </p:nvPicPr>
        <p:blipFill>
          <a:blip r:embed="rId2"/>
          <a:stretch>
            <a:fillRect/>
          </a:stretch>
        </p:blipFill>
        <p:spPr>
          <a:xfrm>
            <a:off x="2667619" y="196586"/>
            <a:ext cx="5983249" cy="2989365"/>
          </a:xfrm>
          <a:prstGeom prst="rect">
            <a:avLst/>
          </a:prstGeom>
        </p:spPr>
      </p:pic>
      <p:pic>
        <p:nvPicPr>
          <p:cNvPr id="5" name="Picture 5" descr="A close up of a map&#10;&#10;Description generated with high confidence">
            <a:extLst>
              <a:ext uri="{FF2B5EF4-FFF2-40B4-BE49-F238E27FC236}">
                <a16:creationId xmlns:a16="http://schemas.microsoft.com/office/drawing/2014/main" id="{7AF5B9A8-040C-47C6-B9A5-3FCD36186857}"/>
              </a:ext>
            </a:extLst>
          </p:cNvPr>
          <p:cNvPicPr>
            <a:picLocks noChangeAspect="1"/>
          </p:cNvPicPr>
          <p:nvPr/>
        </p:nvPicPr>
        <p:blipFill>
          <a:blip r:embed="rId3"/>
          <a:stretch>
            <a:fillRect/>
          </a:stretch>
        </p:blipFill>
        <p:spPr>
          <a:xfrm>
            <a:off x="2655230" y="3783714"/>
            <a:ext cx="5995639" cy="3075791"/>
          </a:xfrm>
          <a:prstGeom prst="rect">
            <a:avLst/>
          </a:prstGeom>
        </p:spPr>
      </p:pic>
      <p:cxnSp>
        <p:nvCxnSpPr>
          <p:cNvPr id="7" name="Straight Arrow Connector 6">
            <a:extLst>
              <a:ext uri="{FF2B5EF4-FFF2-40B4-BE49-F238E27FC236}">
                <a16:creationId xmlns:a16="http://schemas.microsoft.com/office/drawing/2014/main" id="{392BFA1E-CA3E-467D-A1F9-94C22305F8CB}"/>
              </a:ext>
            </a:extLst>
          </p:cNvPr>
          <p:cNvCxnSpPr/>
          <p:nvPr/>
        </p:nvCxnSpPr>
        <p:spPr>
          <a:xfrm flipV="1">
            <a:off x="2014654" y="3452540"/>
            <a:ext cx="8224642" cy="21063"/>
          </a:xfrm>
          <a:prstGeom prst="straightConnector1">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68CABC32-2261-4A3D-BBA6-F391036E4E85}"/>
              </a:ext>
            </a:extLst>
          </p:cNvPr>
          <p:cNvSpPr txBox="1"/>
          <p:nvPr/>
        </p:nvSpPr>
        <p:spPr>
          <a:xfrm>
            <a:off x="1010575" y="6460493"/>
            <a:ext cx="8128985"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a:lnSpc>
                <a:spcPct val="100000"/>
              </a:lnSpc>
              <a:spcBef>
                <a:spcPts val="0"/>
              </a:spcBef>
              <a:spcAft>
                <a:spcPts val="0"/>
              </a:spcAft>
              <a:buClrTx/>
              <a:buSzTx/>
              <a:buNone/>
              <a:tabLst/>
            </a:pPr>
            <a:r>
              <a:rPr lang="en-US" sz="1200" dirty="0">
                <a:hlinkClick r:id="rId4"/>
              </a:rPr>
              <a:t>https://hardikbansal.github.io/CycleGANBlog/</a:t>
            </a:r>
            <a:endParaRPr lang="en-US" sz="1200"/>
          </a:p>
        </p:txBody>
      </p:sp>
    </p:spTree>
    <p:extLst>
      <p:ext uri="{BB962C8B-B14F-4D97-AF65-F5344CB8AC3E}">
        <p14:creationId xmlns:p14="http://schemas.microsoft.com/office/powerpoint/2010/main" val="272007374"/>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github.com/junyanz/CycleGAN/raw/master/imgs/horse2zebra.gif">
            <a:extLst>
              <a:ext uri="{FF2B5EF4-FFF2-40B4-BE49-F238E27FC236}">
                <a16:creationId xmlns:a16="http://schemas.microsoft.com/office/drawing/2014/main" id="{B68F0AE8-9A88-4A1B-A335-A81704E9A4A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828800"/>
            <a:ext cx="11201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767832"/>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38AE-B59E-4C3D-AA16-FB25D7EE6ACB}"/>
              </a:ext>
            </a:extLst>
          </p:cNvPr>
          <p:cNvSpPr>
            <a:spLocks noGrp="1"/>
          </p:cNvSpPr>
          <p:nvPr>
            <p:ph type="title"/>
          </p:nvPr>
        </p:nvSpPr>
        <p:spPr/>
        <p:txBody>
          <a:bodyPr>
            <a:normAutofit/>
          </a:bodyPr>
          <a:lstStyle/>
          <a:p>
            <a:r>
              <a:rPr lang="en-US" sz="4400" dirty="0" err="1"/>
              <a:t>StyleGAN</a:t>
            </a:r>
          </a:p>
        </p:txBody>
      </p:sp>
      <p:pic>
        <p:nvPicPr>
          <p:cNvPr id="3" name="Picture 3" descr="A group of people posing for the camera&#10;&#10;Description generated with very high confidence">
            <a:extLst>
              <a:ext uri="{FF2B5EF4-FFF2-40B4-BE49-F238E27FC236}">
                <a16:creationId xmlns:a16="http://schemas.microsoft.com/office/drawing/2014/main" id="{C8D337C6-9A51-430D-BE01-CC9D4D9102E2}"/>
              </a:ext>
            </a:extLst>
          </p:cNvPr>
          <p:cNvPicPr>
            <a:picLocks noChangeAspect="1"/>
          </p:cNvPicPr>
          <p:nvPr/>
        </p:nvPicPr>
        <p:blipFill>
          <a:blip r:embed="rId3"/>
          <a:stretch>
            <a:fillRect/>
          </a:stretch>
        </p:blipFill>
        <p:spPr>
          <a:xfrm>
            <a:off x="2289717" y="1534284"/>
            <a:ext cx="7624956" cy="4576212"/>
          </a:xfrm>
          <a:prstGeom prst="rect">
            <a:avLst/>
          </a:prstGeom>
        </p:spPr>
      </p:pic>
      <p:sp>
        <p:nvSpPr>
          <p:cNvPr id="5" name="TextBox 4">
            <a:extLst>
              <a:ext uri="{FF2B5EF4-FFF2-40B4-BE49-F238E27FC236}">
                <a16:creationId xmlns:a16="http://schemas.microsoft.com/office/drawing/2014/main" id="{EE8B26AB-CCBC-46C6-99D0-36C1A6328865}"/>
              </a:ext>
            </a:extLst>
          </p:cNvPr>
          <p:cNvSpPr txBox="1"/>
          <p:nvPr/>
        </p:nvSpPr>
        <p:spPr>
          <a:xfrm>
            <a:off x="3634059" y="6192122"/>
            <a:ext cx="4930077"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ctr" defTabSz="821531">
              <a:lnSpc>
                <a:spcPct val="100000"/>
              </a:lnSpc>
              <a:spcBef>
                <a:spcPts val="0"/>
              </a:spcBef>
              <a:spcAft>
                <a:spcPts val="0"/>
              </a:spcAft>
              <a:buClrTx/>
              <a:buSzTx/>
              <a:buNone/>
              <a:tabLst/>
            </a:pPr>
            <a:r>
              <a:rPr lang="en-US" sz="2000" dirty="0">
                <a:latin typeface="Calibri"/>
                <a:hlinkClick r:id="rId4"/>
              </a:rPr>
              <a:t>https://github.com/NVlabs/stylegan</a:t>
            </a:r>
            <a:endParaRPr lang="en-US" sz="2000">
              <a:latin typeface="Calibri"/>
            </a:endParaRPr>
          </a:p>
        </p:txBody>
      </p:sp>
    </p:spTree>
    <p:extLst>
      <p:ext uri="{BB962C8B-B14F-4D97-AF65-F5344CB8AC3E}">
        <p14:creationId xmlns:p14="http://schemas.microsoft.com/office/powerpoint/2010/main" val="418651234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837281E-3A80-584A-BB56-5D9648E18D29}"/>
              </a:ext>
            </a:extLst>
          </p:cNvPr>
          <p:cNvSpPr>
            <a:spLocks noGrp="1"/>
          </p:cNvSpPr>
          <p:nvPr>
            <p:ph idx="1"/>
          </p:nvPr>
        </p:nvSpPr>
        <p:spPr>
          <a:xfrm>
            <a:off x="377241" y="1367757"/>
            <a:ext cx="11444645" cy="4903335"/>
          </a:xfrm>
        </p:spPr>
        <p:txBody>
          <a:bodyPr/>
          <a:lstStyle/>
          <a:p>
            <a:r>
              <a:rPr lang="en-US" dirty="0"/>
              <a:t>Think of a piece of paper as a 2D subspace</a:t>
            </a:r>
          </a:p>
          <a:p>
            <a:r>
              <a:rPr lang="en-US" dirty="0"/>
              <a:t>If we bend and fold that paper, it’s still locally a 2D subspace…</a:t>
            </a:r>
          </a:p>
          <a:p>
            <a:r>
              <a:rPr lang="en-US" dirty="0"/>
              <a:t>A “manifold” is the generalization of this concept to higher dimensions…</a:t>
            </a:r>
          </a:p>
          <a:p>
            <a:endParaRPr lang="en-US" dirty="0"/>
          </a:p>
        </p:txBody>
      </p:sp>
      <p:sp>
        <p:nvSpPr>
          <p:cNvPr id="4" name="Title 3">
            <a:extLst>
              <a:ext uri="{FF2B5EF4-FFF2-40B4-BE49-F238E27FC236}">
                <a16:creationId xmlns:a16="http://schemas.microsoft.com/office/drawing/2014/main" id="{17C56031-5AC6-D34F-8BF3-9856BBED73F1}"/>
              </a:ext>
            </a:extLst>
          </p:cNvPr>
          <p:cNvSpPr>
            <a:spLocks noGrp="1"/>
          </p:cNvSpPr>
          <p:nvPr>
            <p:ph type="title"/>
          </p:nvPr>
        </p:nvSpPr>
        <p:spPr/>
        <p:txBody>
          <a:bodyPr/>
          <a:lstStyle/>
          <a:p>
            <a:r>
              <a:rPr lang="en-US" dirty="0"/>
              <a:t>Manifolds</a:t>
            </a:r>
          </a:p>
        </p:txBody>
      </p:sp>
      <p:pic>
        <p:nvPicPr>
          <p:cNvPr id="9" name="Picture 8" descr="A picture containing person, man, holding, standing&#10;&#10;Description automatically generated">
            <a:extLst>
              <a:ext uri="{FF2B5EF4-FFF2-40B4-BE49-F238E27FC236}">
                <a16:creationId xmlns:a16="http://schemas.microsoft.com/office/drawing/2014/main" id="{BD70C11E-45EA-7444-8505-C62D15957041}"/>
              </a:ext>
            </a:extLst>
          </p:cNvPr>
          <p:cNvPicPr>
            <a:picLocks noChangeAspect="1"/>
          </p:cNvPicPr>
          <p:nvPr/>
        </p:nvPicPr>
        <p:blipFill>
          <a:blip r:embed="rId3"/>
          <a:stretch>
            <a:fillRect/>
          </a:stretch>
        </p:blipFill>
        <p:spPr>
          <a:xfrm rot="5400000">
            <a:off x="2350956" y="3620723"/>
            <a:ext cx="2581221" cy="2581221"/>
          </a:xfrm>
          <a:prstGeom prst="rect">
            <a:avLst/>
          </a:prstGeom>
        </p:spPr>
      </p:pic>
      <p:pic>
        <p:nvPicPr>
          <p:cNvPr id="10" name="Picture 9">
            <a:extLst>
              <a:ext uri="{FF2B5EF4-FFF2-40B4-BE49-F238E27FC236}">
                <a16:creationId xmlns:a16="http://schemas.microsoft.com/office/drawing/2014/main" id="{B228CBE7-E3AF-0148-9C84-D8E6A7BD4076}"/>
              </a:ext>
            </a:extLst>
          </p:cNvPr>
          <p:cNvPicPr>
            <a:picLocks noChangeAspect="1"/>
          </p:cNvPicPr>
          <p:nvPr/>
        </p:nvPicPr>
        <p:blipFill>
          <a:blip r:embed="rId4"/>
          <a:stretch>
            <a:fillRect/>
          </a:stretch>
        </p:blipFill>
        <p:spPr>
          <a:xfrm>
            <a:off x="6501978" y="3594653"/>
            <a:ext cx="3329541" cy="2676439"/>
          </a:xfrm>
          <a:prstGeom prst="rect">
            <a:avLst/>
          </a:prstGeom>
        </p:spPr>
      </p:pic>
      <p:sp>
        <p:nvSpPr>
          <p:cNvPr id="2" name="Right Arrow 1">
            <a:extLst>
              <a:ext uri="{FF2B5EF4-FFF2-40B4-BE49-F238E27FC236}">
                <a16:creationId xmlns:a16="http://schemas.microsoft.com/office/drawing/2014/main" id="{4F3A87D0-3F84-9747-B828-82085F088F11}"/>
              </a:ext>
            </a:extLst>
          </p:cNvPr>
          <p:cNvSpPr/>
          <p:nvPr/>
        </p:nvSpPr>
        <p:spPr>
          <a:xfrm>
            <a:off x="5216334" y="4627650"/>
            <a:ext cx="1001486" cy="928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4479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802B2-8D4F-41D7-84A8-E16D40281DAC}"/>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400378260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CA11BD-B19C-C04E-9166-987DF905E6BF}"/>
              </a:ext>
            </a:extLst>
          </p:cNvPr>
          <p:cNvSpPr>
            <a:spLocks noGrp="1"/>
          </p:cNvSpPr>
          <p:nvPr>
            <p:ph idx="1"/>
          </p:nvPr>
        </p:nvSpPr>
        <p:spPr>
          <a:xfrm>
            <a:off x="377241" y="1367757"/>
            <a:ext cx="5593791" cy="4903335"/>
          </a:xfrm>
        </p:spPr>
        <p:txBody>
          <a:bodyPr>
            <a:normAutofit lnSpcReduction="10000"/>
          </a:bodyPr>
          <a:lstStyle/>
          <a:p>
            <a:r>
              <a:rPr lang="en-US" dirty="0"/>
              <a:t>Learn a non-linear transformation into some lower-dimensional space (encoder)</a:t>
            </a:r>
          </a:p>
          <a:p>
            <a:r>
              <a:rPr lang="en-US" dirty="0"/>
              <a:t>Learn a transformation from lower-dimensional space back to original content (decoder)</a:t>
            </a:r>
          </a:p>
          <a:p>
            <a:r>
              <a:rPr lang="en-US" dirty="0"/>
              <a:t>Loss function measures the difference between input and output</a:t>
            </a:r>
          </a:p>
          <a:p>
            <a:endParaRPr lang="en-US" dirty="0"/>
          </a:p>
          <a:p>
            <a:r>
              <a:rPr lang="en-US" b="1" dirty="0"/>
              <a:t>Unsupervised </a:t>
            </a:r>
          </a:p>
          <a:p>
            <a:pPr lvl="1"/>
            <a:r>
              <a:rPr lang="en-US" dirty="0"/>
              <a:t>No labels required!</a:t>
            </a:r>
          </a:p>
        </p:txBody>
      </p:sp>
      <p:sp>
        <p:nvSpPr>
          <p:cNvPr id="3" name="Title 2">
            <a:extLst>
              <a:ext uri="{FF2B5EF4-FFF2-40B4-BE49-F238E27FC236}">
                <a16:creationId xmlns:a16="http://schemas.microsoft.com/office/drawing/2014/main" id="{4D25CDA6-960B-3F49-B756-FD24A998CB70}"/>
              </a:ext>
            </a:extLst>
          </p:cNvPr>
          <p:cNvSpPr>
            <a:spLocks noGrp="1"/>
          </p:cNvSpPr>
          <p:nvPr>
            <p:ph type="title"/>
          </p:nvPr>
        </p:nvSpPr>
        <p:spPr/>
        <p:txBody>
          <a:bodyPr/>
          <a:lstStyle/>
          <a:p>
            <a:r>
              <a:rPr lang="en-US" dirty="0"/>
              <a:t>Autoencoders: Dimensionality Reduction for Manifolds</a:t>
            </a:r>
          </a:p>
        </p:txBody>
      </p:sp>
      <p:pic>
        <p:nvPicPr>
          <p:cNvPr id="7" name="Picture 6" descr="A close up of a map&#10;&#10;Description automatically generated">
            <a:extLst>
              <a:ext uri="{FF2B5EF4-FFF2-40B4-BE49-F238E27FC236}">
                <a16:creationId xmlns:a16="http://schemas.microsoft.com/office/drawing/2014/main" id="{2FAF650D-6B38-5D4A-B1B0-FDA0C4C6F43C}"/>
              </a:ext>
            </a:extLst>
          </p:cNvPr>
          <p:cNvPicPr>
            <a:picLocks noChangeAspect="1"/>
          </p:cNvPicPr>
          <p:nvPr/>
        </p:nvPicPr>
        <p:blipFill>
          <a:blip r:embed="rId2"/>
          <a:stretch>
            <a:fillRect/>
          </a:stretch>
        </p:blipFill>
        <p:spPr>
          <a:xfrm>
            <a:off x="6220970" y="2042955"/>
            <a:ext cx="4990036" cy="3703320"/>
          </a:xfrm>
          <a:prstGeom prst="rect">
            <a:avLst/>
          </a:prstGeom>
        </p:spPr>
      </p:pic>
      <p:grpSp>
        <p:nvGrpSpPr>
          <p:cNvPr id="9" name="Group 8">
            <a:extLst>
              <a:ext uri="{FF2B5EF4-FFF2-40B4-BE49-F238E27FC236}">
                <a16:creationId xmlns:a16="http://schemas.microsoft.com/office/drawing/2014/main" id="{9C1B084A-8328-1744-A9F6-44803FCCE15B}"/>
              </a:ext>
            </a:extLst>
          </p:cNvPr>
          <p:cNvGrpSpPr/>
          <p:nvPr/>
        </p:nvGrpSpPr>
        <p:grpSpPr>
          <a:xfrm>
            <a:off x="7662869" y="1230660"/>
            <a:ext cx="2312495" cy="2035054"/>
            <a:chOff x="7662869" y="1230660"/>
            <a:chExt cx="2312495" cy="2035054"/>
          </a:xfrm>
        </p:grpSpPr>
        <p:sp>
          <p:nvSpPr>
            <p:cNvPr id="4" name="Down Arrow 3">
              <a:extLst>
                <a:ext uri="{FF2B5EF4-FFF2-40B4-BE49-F238E27FC236}">
                  <a16:creationId xmlns:a16="http://schemas.microsoft.com/office/drawing/2014/main" id="{D86795F2-8FAA-0C4D-AD31-3AA9CC616A43}"/>
                </a:ext>
              </a:extLst>
            </p:cNvPr>
            <p:cNvSpPr/>
            <p:nvPr/>
          </p:nvSpPr>
          <p:spPr>
            <a:xfrm>
              <a:off x="8520046" y="2323813"/>
              <a:ext cx="598141" cy="9419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433B2EF-F7F6-CF45-BC6E-EE6884E96E20}"/>
                </a:ext>
              </a:extLst>
            </p:cNvPr>
            <p:cNvGrpSpPr/>
            <p:nvPr/>
          </p:nvGrpSpPr>
          <p:grpSpPr>
            <a:xfrm>
              <a:off x="7662869" y="1230660"/>
              <a:ext cx="2312495" cy="1017527"/>
              <a:chOff x="7677153" y="1168783"/>
              <a:chExt cx="2312495" cy="1017527"/>
            </a:xfrm>
          </p:grpSpPr>
          <p:sp>
            <p:nvSpPr>
              <p:cNvPr id="5" name="Rounded Rectangle 4">
                <a:extLst>
                  <a:ext uri="{FF2B5EF4-FFF2-40B4-BE49-F238E27FC236}">
                    <a16:creationId xmlns:a16="http://schemas.microsoft.com/office/drawing/2014/main" id="{9AD2EEAA-05E9-8F42-8B2C-CAB362BF4FB4}"/>
                  </a:ext>
                </a:extLst>
              </p:cNvPr>
              <p:cNvSpPr/>
              <p:nvPr/>
            </p:nvSpPr>
            <p:spPr>
              <a:xfrm>
                <a:off x="7677153" y="1168783"/>
                <a:ext cx="2312495" cy="1017527"/>
              </a:xfrm>
              <a:prstGeom prst="round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35733F24-C783-404C-8C84-53B4EFD5B78B}"/>
                  </a:ext>
                </a:extLst>
              </p:cNvPr>
              <p:cNvSpPr txBox="1"/>
              <p:nvPr/>
            </p:nvSpPr>
            <p:spPr>
              <a:xfrm>
                <a:off x="7774621" y="1215881"/>
                <a:ext cx="2117558" cy="92333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Feature space at bottleneck is often called “latent space”</a:t>
                </a:r>
              </a:p>
            </p:txBody>
          </p:sp>
        </p:grpSp>
      </p:grpSp>
    </p:spTree>
    <p:extLst>
      <p:ext uri="{BB962C8B-B14F-4D97-AF65-F5344CB8AC3E}">
        <p14:creationId xmlns:p14="http://schemas.microsoft.com/office/powerpoint/2010/main" val="280712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CA11BD-B19C-C04E-9166-987DF905E6BF}"/>
              </a:ext>
            </a:extLst>
          </p:cNvPr>
          <p:cNvSpPr>
            <a:spLocks noGrp="1"/>
          </p:cNvSpPr>
          <p:nvPr>
            <p:ph idx="1"/>
          </p:nvPr>
        </p:nvSpPr>
        <p:spPr>
          <a:xfrm>
            <a:off x="377241" y="1367757"/>
            <a:ext cx="5593791" cy="4903335"/>
          </a:xfrm>
        </p:spPr>
        <p:txBody>
          <a:bodyPr>
            <a:normAutofit/>
          </a:bodyPr>
          <a:lstStyle/>
          <a:p>
            <a:endParaRPr lang="en-US" dirty="0"/>
          </a:p>
          <a:p>
            <a:r>
              <a:rPr lang="en-US" dirty="0"/>
              <a:t>Transformations that reduce dimensionality </a:t>
            </a:r>
            <a:r>
              <a:rPr lang="en-US" b="1" dirty="0"/>
              <a:t>cannot be invertible</a:t>
            </a:r>
            <a:r>
              <a:rPr lang="en-US" dirty="0"/>
              <a:t> in general</a:t>
            </a:r>
          </a:p>
          <a:p>
            <a:pPr marL="0" indent="0">
              <a:buNone/>
            </a:pPr>
            <a:endParaRPr lang="en-US" dirty="0"/>
          </a:p>
          <a:p>
            <a:r>
              <a:rPr lang="en-US" dirty="0"/>
              <a:t>An autoencoder tries to learn a transformation that is </a:t>
            </a:r>
            <a:r>
              <a:rPr lang="en-US" b="1" dirty="0"/>
              <a:t>invertible for points on some manifold</a:t>
            </a:r>
            <a:r>
              <a:rPr lang="en-US" dirty="0"/>
              <a:t>.</a:t>
            </a:r>
          </a:p>
        </p:txBody>
      </p:sp>
      <p:sp>
        <p:nvSpPr>
          <p:cNvPr id="3" name="Title 2">
            <a:extLst>
              <a:ext uri="{FF2B5EF4-FFF2-40B4-BE49-F238E27FC236}">
                <a16:creationId xmlns:a16="http://schemas.microsoft.com/office/drawing/2014/main" id="{4D25CDA6-960B-3F49-B756-FD24A998CB70}"/>
              </a:ext>
            </a:extLst>
          </p:cNvPr>
          <p:cNvSpPr>
            <a:spLocks noGrp="1"/>
          </p:cNvSpPr>
          <p:nvPr>
            <p:ph type="title"/>
          </p:nvPr>
        </p:nvSpPr>
        <p:spPr/>
        <p:txBody>
          <a:bodyPr/>
          <a:lstStyle/>
          <a:p>
            <a:r>
              <a:rPr lang="en-US" dirty="0"/>
              <a:t>Autoencoders: Dimensionality Reduction for Manifolds</a:t>
            </a:r>
          </a:p>
        </p:txBody>
      </p:sp>
      <p:pic>
        <p:nvPicPr>
          <p:cNvPr id="7" name="Picture 6" descr="A close up of a map&#10;&#10;Description automatically generated">
            <a:extLst>
              <a:ext uri="{FF2B5EF4-FFF2-40B4-BE49-F238E27FC236}">
                <a16:creationId xmlns:a16="http://schemas.microsoft.com/office/drawing/2014/main" id="{2FAF650D-6B38-5D4A-B1B0-FDA0C4C6F43C}"/>
              </a:ext>
            </a:extLst>
          </p:cNvPr>
          <p:cNvPicPr>
            <a:picLocks noChangeAspect="1"/>
          </p:cNvPicPr>
          <p:nvPr/>
        </p:nvPicPr>
        <p:blipFill>
          <a:blip r:embed="rId2"/>
          <a:stretch>
            <a:fillRect/>
          </a:stretch>
        </p:blipFill>
        <p:spPr>
          <a:xfrm>
            <a:off x="6096000" y="1077687"/>
            <a:ext cx="2825348" cy="2096812"/>
          </a:xfrm>
          <a:prstGeom prst="rect">
            <a:avLst/>
          </a:prstGeom>
        </p:spPr>
      </p:pic>
      <p:pic>
        <p:nvPicPr>
          <p:cNvPr id="16" name="Picture 15">
            <a:extLst>
              <a:ext uri="{FF2B5EF4-FFF2-40B4-BE49-F238E27FC236}">
                <a16:creationId xmlns:a16="http://schemas.microsoft.com/office/drawing/2014/main" id="{EB0BC788-A203-9E44-B54F-480E844BCA59}"/>
              </a:ext>
            </a:extLst>
          </p:cNvPr>
          <p:cNvPicPr>
            <a:picLocks noChangeAspect="1"/>
          </p:cNvPicPr>
          <p:nvPr/>
        </p:nvPicPr>
        <p:blipFill>
          <a:blip r:embed="rId3"/>
          <a:stretch>
            <a:fillRect/>
          </a:stretch>
        </p:blipFill>
        <p:spPr>
          <a:xfrm>
            <a:off x="6096000" y="3683502"/>
            <a:ext cx="2943084" cy="2365787"/>
          </a:xfrm>
          <a:prstGeom prst="rect">
            <a:avLst/>
          </a:prstGeom>
        </p:spPr>
      </p:pic>
    </p:spTree>
    <p:extLst>
      <p:ext uri="{BB962C8B-B14F-4D97-AF65-F5344CB8AC3E}">
        <p14:creationId xmlns:p14="http://schemas.microsoft.com/office/powerpoint/2010/main" val="724842618"/>
      </p:ext>
    </p:extLst>
  </p:cSld>
  <p:clrMapOvr>
    <a:masterClrMapping/>
  </p:clrMapOvr>
</p:sld>
</file>

<file path=ppt/theme/theme1.xml><?xml version="1.0" encoding="utf-8"?>
<a:theme xmlns:a="http://schemas.openxmlformats.org/drawingml/2006/main" name="AbeJobTalk1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6742C61-7620-B94C-9711-9EFCBBD98975}" vid="{FE6ED809-1DD3-C845-BA8B-1E93E2CF8A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AbeJobTalk19</Template>
  <TotalTime>7864</TotalTime>
  <Words>2398</Words>
  <Application>Microsoft Macintosh PowerPoint</Application>
  <PresentationFormat>Widescreen</PresentationFormat>
  <Paragraphs>366</Paragraphs>
  <Slides>70</Slides>
  <Notes>25</Notes>
  <HiddenSlides>5</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Adobe 繁黑體 Std B</vt:lpstr>
      <vt:lpstr>Arial</vt:lpstr>
      <vt:lpstr>Calibri</vt:lpstr>
      <vt:lpstr>Georgia</vt:lpstr>
      <vt:lpstr>Helvetica</vt:lpstr>
      <vt:lpstr>Helvetica Light</vt:lpstr>
      <vt:lpstr>Myriad Pro</vt:lpstr>
      <vt:lpstr>Times</vt:lpstr>
      <vt:lpstr>Times New Roman</vt:lpstr>
      <vt:lpstr>AbeJobTalk19</vt:lpstr>
      <vt:lpstr>Image Manifolds &amp; Image Synthesis</vt:lpstr>
      <vt:lpstr>Announcements</vt:lpstr>
      <vt:lpstr>Dimensionality Reduction</vt:lpstr>
      <vt:lpstr>Linear Dimensionality Reduction: 2D-&gt;1D</vt:lpstr>
      <vt:lpstr>Linear Dimensionality Reduction: 3D-&gt;2D</vt:lpstr>
      <vt:lpstr>Generalizing Linear Dimensionality Reduction</vt:lpstr>
      <vt:lpstr>Manifolds</vt:lpstr>
      <vt:lpstr>Autoencoders: Dimensionality Reduction for Manifolds</vt:lpstr>
      <vt:lpstr>Autoencoders: Dimensionality Reduction for Manifolds</vt:lpstr>
      <vt:lpstr>Image Manifolds</vt:lpstr>
      <vt:lpstr>The Space of All Images</vt:lpstr>
      <vt:lpstr>Natural Image Manifolds</vt:lpstr>
      <vt:lpstr>Natural Image Manifolds</vt:lpstr>
      <vt:lpstr>Denoising and the “Null Space” of Autoencoders</vt:lpstr>
      <vt:lpstr>Question:</vt:lpstr>
      <vt:lpstr>Image-to-Image Applications</vt:lpstr>
      <vt:lpstr>Image prediction (“structured prediction”)</vt:lpstr>
      <vt:lpstr>U-Net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Better Loss Function: Sticking to the Manifold</vt:lpstr>
      <vt:lpstr>Part 3: Generative Adversarial Networks (GANs)</vt:lpstr>
      <vt:lpstr>Generative Adversarial Networks (GANs)</vt:lpstr>
      <vt:lpstr>Generative Adversarial Networks (GANs)</vt:lpstr>
      <vt:lpstr>Example: Randomly Sampling the Space of Face Images</vt:lpstr>
      <vt:lpstr>Conditional GANs</vt:lpstr>
      <vt:lpstr>Example: Single Image Super-Resolution</vt:lpstr>
      <vt:lpstr>PowerPoint Presentation</vt:lpstr>
      <vt:lpstr>Generative Models: Generate Samples from a Distribution</vt:lpstr>
      <vt:lpstr>Basic Idea Part 2: Generate Samples from a  Conditional Distribution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Examples of Image-to-Image Translation with GANs</vt:lpstr>
      <vt:lpstr>PowerPoint Presentation</vt:lpstr>
      <vt:lpstr>PowerPoint Presentation</vt:lpstr>
      <vt:lpstr>PowerPoint Presentation</vt:lpstr>
      <vt:lpstr>PowerPoint Presentation</vt:lpstr>
      <vt:lpstr>PowerPoint Presentation</vt:lpstr>
      <vt:lpstr>Demo</vt:lpstr>
      <vt:lpstr>PowerPoint Presentation</vt:lpstr>
      <vt:lpstr>PowerPoint Presentation</vt:lpstr>
      <vt:lpstr>PowerPoint Presentation</vt:lpstr>
      <vt:lpstr>Challenges —&gt; Solutions</vt:lpstr>
      <vt:lpstr>PowerPoint Presentation</vt:lpstr>
      <vt:lpstr>PowerPoint Presentation</vt:lpstr>
      <vt:lpstr>PowerPoint Presentation</vt:lpstr>
      <vt:lpstr>StyleGAN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Abe Davis</dc:creator>
  <cp:lastModifiedBy>Abe Davis</cp:lastModifiedBy>
  <cp:revision>281</cp:revision>
  <dcterms:created xsi:type="dcterms:W3CDTF">2020-04-21T19:04:00Z</dcterms:created>
  <dcterms:modified xsi:type="dcterms:W3CDTF">2020-04-28T02:06:29Z</dcterms:modified>
</cp:coreProperties>
</file>