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1" r:id="rId2"/>
    <p:sldMasterId id="2147483787" r:id="rId3"/>
    <p:sldMasterId id="2147483811" r:id="rId4"/>
  </p:sldMasterIdLst>
  <p:notesMasterIdLst>
    <p:notesMasterId r:id="rId64"/>
  </p:notesMasterIdLst>
  <p:handoutMasterIdLst>
    <p:handoutMasterId r:id="rId65"/>
  </p:handoutMasterIdLst>
  <p:sldIdLst>
    <p:sldId id="1049" r:id="rId5"/>
    <p:sldId id="1573" r:id="rId6"/>
    <p:sldId id="1529" r:id="rId7"/>
    <p:sldId id="1576" r:id="rId8"/>
    <p:sldId id="1572" r:id="rId9"/>
    <p:sldId id="1530" r:id="rId10"/>
    <p:sldId id="1531" r:id="rId11"/>
    <p:sldId id="1532" r:id="rId12"/>
    <p:sldId id="1533" r:id="rId13"/>
    <p:sldId id="1534" r:id="rId14"/>
    <p:sldId id="1478" r:id="rId15"/>
    <p:sldId id="1479" r:id="rId16"/>
    <p:sldId id="1480" r:id="rId17"/>
    <p:sldId id="1518" r:id="rId18"/>
    <p:sldId id="1574" r:id="rId19"/>
    <p:sldId id="1519" r:id="rId20"/>
    <p:sldId id="1517" r:id="rId21"/>
    <p:sldId id="1481" r:id="rId22"/>
    <p:sldId id="1482" r:id="rId23"/>
    <p:sldId id="1483" r:id="rId24"/>
    <p:sldId id="1484" r:id="rId25"/>
    <p:sldId id="1520" r:id="rId26"/>
    <p:sldId id="1485" r:id="rId27"/>
    <p:sldId id="1486" r:id="rId28"/>
    <p:sldId id="1487" r:id="rId29"/>
    <p:sldId id="1488" r:id="rId30"/>
    <p:sldId id="1489" r:id="rId31"/>
    <p:sldId id="1490" r:id="rId32"/>
    <p:sldId id="1491" r:id="rId33"/>
    <p:sldId id="1492" r:id="rId34"/>
    <p:sldId id="1493" r:id="rId35"/>
    <p:sldId id="1494" r:id="rId36"/>
    <p:sldId id="1495" r:id="rId37"/>
    <p:sldId id="1577" r:id="rId38"/>
    <p:sldId id="1528" r:id="rId39"/>
    <p:sldId id="1497" r:id="rId40"/>
    <p:sldId id="1498" r:id="rId41"/>
    <p:sldId id="1575" r:id="rId42"/>
    <p:sldId id="1499" r:id="rId43"/>
    <p:sldId id="1500" r:id="rId44"/>
    <p:sldId id="1501" r:id="rId45"/>
    <p:sldId id="1535" r:id="rId46"/>
    <p:sldId id="1536" r:id="rId47"/>
    <p:sldId id="1537" r:id="rId48"/>
    <p:sldId id="1538" r:id="rId49"/>
    <p:sldId id="1539" r:id="rId50"/>
    <p:sldId id="1540" r:id="rId51"/>
    <p:sldId id="1543" r:id="rId52"/>
    <p:sldId id="1544" r:id="rId53"/>
    <p:sldId id="1545" r:id="rId54"/>
    <p:sldId id="1546" r:id="rId55"/>
    <p:sldId id="1547" r:id="rId56"/>
    <p:sldId id="1548" r:id="rId57"/>
    <p:sldId id="1549" r:id="rId58"/>
    <p:sldId id="1550" r:id="rId59"/>
    <p:sldId id="1551" r:id="rId60"/>
    <p:sldId id="1552" r:id="rId61"/>
    <p:sldId id="1515" r:id="rId62"/>
    <p:sldId id="1553"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FF"/>
    <a:srgbClr val="800000"/>
    <a:srgbClr val="00CC00"/>
    <a:srgbClr val="FF0000"/>
    <a:srgbClr val="00FF00"/>
    <a:srgbClr val="FFFFFF"/>
    <a:srgbClr val="FF66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4444" autoAdjust="0"/>
  </p:normalViewPr>
  <p:slideViewPr>
    <p:cSldViewPr snapToGrid="0">
      <p:cViewPr varScale="1">
        <p:scale>
          <a:sx n="56" d="100"/>
          <a:sy n="56" d="100"/>
        </p:scale>
        <p:origin x="1433" y="41"/>
      </p:cViewPr>
      <p:guideLst>
        <p:guide orient="horz" pos="2160"/>
        <p:guide pos="2880"/>
      </p:guideLst>
    </p:cSldViewPr>
  </p:slideViewPr>
  <p:outlineViewPr>
    <p:cViewPr>
      <p:scale>
        <a:sx n="33" d="100"/>
        <a:sy n="33" d="100"/>
      </p:scale>
      <p:origin x="0" y="60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18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_rels/viewProps.xml.rels><?xml version="1.0" encoding="UTF-8" standalone="yes"?>
<Relationships xmlns="http://schemas.openxmlformats.org/package/2006/relationships"><Relationship Id="rId8" Type="http://schemas.openxmlformats.org/officeDocument/2006/relationships/slide" Target="slides/slide33.xml"/><Relationship Id="rId3" Type="http://schemas.openxmlformats.org/officeDocument/2006/relationships/slide" Target="slides/slide21.xml"/><Relationship Id="rId7" Type="http://schemas.openxmlformats.org/officeDocument/2006/relationships/slide" Target="slides/slide27.xml"/><Relationship Id="rId2" Type="http://schemas.openxmlformats.org/officeDocument/2006/relationships/slide" Target="slides/slide20.xml"/><Relationship Id="rId1" Type="http://schemas.openxmlformats.org/officeDocument/2006/relationships/slide" Target="slides/slide18.xml"/><Relationship Id="rId6" Type="http://schemas.openxmlformats.org/officeDocument/2006/relationships/slide" Target="slides/slide26.xml"/><Relationship Id="rId5" Type="http://schemas.openxmlformats.org/officeDocument/2006/relationships/slide" Target="slides/slide25.xml"/><Relationship Id="rId4" Type="http://schemas.openxmlformats.org/officeDocument/2006/relationships/slide" Target="slides/slide24.xml"/><Relationship Id="rId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09C86-0DB4-461E-B411-3132234C96B9}" type="datetimeFigureOut">
              <a:rPr lang="en-US" smtClean="0"/>
              <a:pPr/>
              <a:t>4/8/2019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4552C4-BC4B-4C71-991C-7B2020479DE0}" type="slidenum">
              <a:rPr lang="en-US" smtClean="0"/>
              <a:pPr/>
              <a:t>‹#›</a:t>
            </a:fld>
            <a:endParaRPr lang="en-US"/>
          </a:p>
        </p:txBody>
      </p:sp>
    </p:spTree>
    <p:extLst>
      <p:ext uri="{BB962C8B-B14F-4D97-AF65-F5344CB8AC3E}">
        <p14:creationId xmlns:p14="http://schemas.microsoft.com/office/powerpoint/2010/main" val="3640678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2CD9C-0936-4CB5-8F47-4F37A3C1BD80}" type="datetimeFigureOut">
              <a:rPr lang="en-US" smtClean="0"/>
              <a:pPr/>
              <a:t>4/8/2019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A4206-02EB-4F55-B83C-8E908C558B6E}" type="slidenum">
              <a:rPr lang="en-US" smtClean="0"/>
              <a:pPr/>
              <a:t>‹#›</a:t>
            </a:fld>
            <a:endParaRPr lang="en-US"/>
          </a:p>
        </p:txBody>
      </p:sp>
    </p:spTree>
    <p:extLst>
      <p:ext uri="{BB962C8B-B14F-4D97-AF65-F5344CB8AC3E}">
        <p14:creationId xmlns:p14="http://schemas.microsoft.com/office/powerpoint/2010/main" val="170102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7</a:t>
            </a:fld>
            <a:endParaRPr lang="en-US"/>
          </a:p>
        </p:txBody>
      </p:sp>
    </p:spTree>
    <p:extLst>
      <p:ext uri="{BB962C8B-B14F-4D97-AF65-F5344CB8AC3E}">
        <p14:creationId xmlns:p14="http://schemas.microsoft.com/office/powerpoint/2010/main" val="339870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C86A5-1E5D-41F3-B2E8-AB3A7B9BEA9A}" type="slidenum">
              <a:rPr lang="en-US">
                <a:solidFill>
                  <a:prstClr val="black"/>
                </a:solidFill>
              </a:rPr>
              <a:pPr/>
              <a:t>19</a:t>
            </a:fld>
            <a:endParaRPr lang="en-US">
              <a:solidFill>
                <a:prstClr val="black"/>
              </a:solidFill>
            </a:endParaRP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DC798-E4D9-40BB-AC82-5C813C380D0A}" type="slidenum">
              <a:rPr lang="en-US">
                <a:solidFill>
                  <a:prstClr val="black"/>
                </a:solidFill>
              </a:rPr>
              <a:pPr/>
              <a:t>20</a:t>
            </a:fld>
            <a:endParaRPr lang="en-US">
              <a:solidFill>
                <a:prstClr val="black"/>
              </a:solidFill>
            </a:endParaRP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9F25A-888B-49B9-8FB6-11ED09D7BC74}" type="slidenum">
              <a:rPr lang="en-US">
                <a:solidFill>
                  <a:prstClr val="black"/>
                </a:solidFill>
              </a:rPr>
              <a:pPr/>
              <a:t>21</a:t>
            </a:fld>
            <a:endParaRPr lang="en-US">
              <a:solidFill>
                <a:prstClr val="black"/>
              </a:solidFill>
            </a:endParaRP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CF542-97B2-4EFD-A321-4E6FA9722564}" type="slidenum">
              <a:rPr lang="en-US">
                <a:solidFill>
                  <a:prstClr val="black"/>
                </a:solidFill>
              </a:rPr>
              <a:pPr/>
              <a:t>23</a:t>
            </a:fld>
            <a:endParaRPr lang="en-US">
              <a:solidFill>
                <a:prstClr val="black"/>
              </a:solidFill>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37EDC-1097-45C1-8740-F96D596B6AFA}" type="slidenum">
              <a:rPr lang="en-US">
                <a:solidFill>
                  <a:prstClr val="black"/>
                </a:solidFill>
              </a:rPr>
              <a:pPr/>
              <a:t>24</a:t>
            </a:fld>
            <a:endParaRPr lang="en-US">
              <a:solidFill>
                <a:prstClr val="black"/>
              </a:solidFill>
            </a:endParaRP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71747-FD20-410B-98E5-5D430AC87FDA}" type="slidenum">
              <a:rPr lang="en-US">
                <a:solidFill>
                  <a:prstClr val="black"/>
                </a:solidFill>
              </a:rPr>
              <a:pPr/>
              <a:t>25</a:t>
            </a:fld>
            <a:endParaRPr lang="en-US">
              <a:solidFill>
                <a:prstClr val="black"/>
              </a:solidFill>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A4087-4294-419A-BBF1-5A9B0DDEA7DC}" type="slidenum">
              <a:rPr lang="en-US">
                <a:solidFill>
                  <a:prstClr val="black"/>
                </a:solidFill>
              </a:rPr>
              <a:pPr/>
              <a:t>26</a:t>
            </a:fld>
            <a:endParaRPr lang="en-US">
              <a:solidFill>
                <a:prstClr val="black"/>
              </a:solidFill>
            </a:endParaRP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14081-9418-41C5-A52D-9D37BBABC423}" type="slidenum">
              <a:rPr lang="en-US">
                <a:solidFill>
                  <a:prstClr val="black"/>
                </a:solidFill>
              </a:rPr>
              <a:pPr/>
              <a:t>27</a:t>
            </a:fld>
            <a:endParaRPr lang="en-US">
              <a:solidFill>
                <a:prstClr val="black"/>
              </a:solidFill>
            </a:endParaRP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9E730-CC80-4B6B-9315-A61F66C1AABC}" type="slidenum">
              <a:rPr lang="en-US">
                <a:solidFill>
                  <a:prstClr val="black"/>
                </a:solidFill>
              </a:rPr>
              <a:pPr/>
              <a:t>28</a:t>
            </a:fld>
            <a:endParaRPr lang="en-US">
              <a:solidFill>
                <a:prstClr val="black"/>
              </a:solidFill>
            </a:endParaRP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7B0A0-1CDF-44A4-9653-1E9322133F88}" type="slidenum">
              <a:rPr lang="en-US">
                <a:solidFill>
                  <a:prstClr val="black"/>
                </a:solidFill>
              </a:rPr>
              <a:pPr/>
              <a:t>29</a:t>
            </a:fld>
            <a:endParaRPr lang="en-US">
              <a:solidFill>
                <a:prstClr val="black"/>
              </a:solidFill>
            </a:endParaRP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EFD3F-548D-41A2-A7CC-914225E40887}" type="slidenum">
              <a:rPr lang="en-US">
                <a:solidFill>
                  <a:prstClr val="black"/>
                </a:solidFill>
              </a:rPr>
              <a:pPr/>
              <a:t>11</a:t>
            </a:fld>
            <a:endParaRPr lang="en-US">
              <a:solidFill>
                <a:prstClr val="black"/>
              </a:solidFill>
            </a:endParaRPr>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76E67-1ED4-4B3E-B0D5-B7BA3CFFACFA}" type="slidenum">
              <a:rPr lang="en-US">
                <a:solidFill>
                  <a:prstClr val="black"/>
                </a:solidFill>
              </a:rPr>
              <a:pPr/>
              <a:t>30</a:t>
            </a:fld>
            <a:endParaRPr lang="en-US">
              <a:solidFill>
                <a:prstClr val="black"/>
              </a:solidFill>
            </a:endParaRP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AE230-FA47-4E34-A410-97E03B797D70}" type="slidenum">
              <a:rPr lang="en-US">
                <a:solidFill>
                  <a:prstClr val="black"/>
                </a:solidFill>
              </a:rPr>
              <a:pPr/>
              <a:t>31</a:t>
            </a:fld>
            <a:endParaRPr lang="en-US">
              <a:solidFill>
                <a:prstClr val="black"/>
              </a:solidFill>
            </a:endParaRP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23B11-8C12-4628-865D-2D3F411F74DA}" type="slidenum">
              <a:rPr lang="en-US">
                <a:solidFill>
                  <a:prstClr val="black"/>
                </a:solidFill>
              </a:rPr>
              <a:pPr/>
              <a:t>32</a:t>
            </a:fld>
            <a:endParaRPr lang="en-US">
              <a:solidFill>
                <a:prstClr val="black"/>
              </a:solidFill>
            </a:endParaRPr>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60B8C-1604-4ABF-BD2C-5B5B9EF15887}" type="slidenum">
              <a:rPr lang="en-US">
                <a:solidFill>
                  <a:prstClr val="black"/>
                </a:solidFill>
              </a:rPr>
              <a:pPr/>
              <a:t>33</a:t>
            </a:fld>
            <a:endParaRPr lang="en-US">
              <a:solidFill>
                <a:prstClr val="black"/>
              </a:solidFill>
            </a:endParaRP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4ADD3-B541-4640-8873-99790BC7B7D2}" type="slidenum">
              <a:rPr lang="en-US">
                <a:solidFill>
                  <a:prstClr val="black"/>
                </a:solidFill>
              </a:rPr>
              <a:pPr/>
              <a:t>36</a:t>
            </a:fld>
            <a:endParaRPr lang="en-US">
              <a:solidFill>
                <a:prstClr val="black"/>
              </a:solidFill>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8E8A7-4C70-4455-8B67-441D2B322F47}" type="slidenum">
              <a:rPr lang="en-US">
                <a:solidFill>
                  <a:prstClr val="black"/>
                </a:solidFill>
              </a:rPr>
              <a:pPr/>
              <a:t>37</a:t>
            </a:fld>
            <a:endParaRPr lang="en-US">
              <a:solidFill>
                <a:prstClr val="black"/>
              </a:solidFill>
            </a:endParaRP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5EE0B-8932-4245-BDC0-9CCFCC267B75}" type="slidenum">
              <a:rPr lang="en-US">
                <a:solidFill>
                  <a:prstClr val="black"/>
                </a:solidFill>
              </a:rPr>
              <a:pPr/>
              <a:t>39</a:t>
            </a:fld>
            <a:endParaRPr lang="en-US">
              <a:solidFill>
                <a:prstClr val="black"/>
              </a:solidFill>
            </a:endParaRP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10882-EA64-44B6-8278-6C6F33F8A687}" type="slidenum">
              <a:rPr lang="en-US">
                <a:solidFill>
                  <a:prstClr val="black"/>
                </a:solidFill>
              </a:rPr>
              <a:pPr/>
              <a:t>40</a:t>
            </a:fld>
            <a:endParaRPr lang="en-US">
              <a:solidFill>
                <a:prstClr val="black"/>
              </a:solidFill>
            </a:endParaRP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C1C8F-05FE-4A8E-8A29-16EF7683D125}" type="slidenum">
              <a:rPr lang="en-US">
                <a:solidFill>
                  <a:prstClr val="black"/>
                </a:solidFill>
              </a:rPr>
              <a:pPr/>
              <a:t>41</a:t>
            </a:fld>
            <a:endParaRPr lang="en-US">
              <a:solidFill>
                <a:prstClr val="black"/>
              </a:solidFill>
            </a:endParaRP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p:txBody>
          <a:bodyPr/>
          <a:lstStyle/>
          <a:p>
            <a:pPr>
              <a:defRPr/>
            </a:pPr>
            <a:endParaRPr/>
          </a:p>
        </p:txBody>
      </p:sp>
      <p:sp>
        <p:nvSpPr>
          <p:cNvPr id="224" name="Shape 224"/>
          <p:cNvSpPr>
            <a:spLocks noGrp="1"/>
          </p:cNvSpPr>
          <p:nvPr>
            <p:ph type="body" sz="quarter" idx="1"/>
          </p:nvPr>
        </p:nvSpPr>
        <p:spPr/>
        <p:txBody>
          <a:bodyPr/>
          <a:lstStyle/>
          <a:p>
            <a:pPr marL="268288" indent="-228600" defTabSz="914400">
              <a:spcBef>
                <a:spcPts val="400"/>
              </a:spcBef>
              <a:buClr>
                <a:srgbClr val="000000"/>
              </a:buClr>
              <a:buFont typeface="Times New Roman" panose="02020603050405020304" pitchFamily="18" charset="0"/>
              <a:buNone/>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There are several types of surfaces that are assumed to make up the world.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Ideal diffuse. It is similar to the diffuse emitter in that it emits all incident light equally in all outgoing directions. When light hits the surface it is reflected uniformly anywhere in the hemisphere above the surface.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Ideal specular (perfect mirrors). Light is reflected exactly in the mirror direction of the incoming light. A perfect mirror is such a surface.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Directional diffuse (almost all materials in the world). Incoming light is reflected into the hemisphere to different extents. If the object is more glossy then more of the incoming energy reflects close to the mirror direction. If it is more diffuse then the reflection is more uniform.</a:t>
            </a:r>
          </a:p>
        </p:txBody>
      </p:sp>
    </p:spTree>
    <p:extLst>
      <p:ext uri="{BB962C8B-B14F-4D97-AF65-F5344CB8AC3E}">
        <p14:creationId xmlns:p14="http://schemas.microsoft.com/office/powerpoint/2010/main" val="168583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73185-1AAF-486F-B17E-71491FE56EE9}" type="slidenum">
              <a:rPr lang="en-US">
                <a:solidFill>
                  <a:prstClr val="black"/>
                </a:solidFill>
              </a:rPr>
              <a:pPr/>
              <a:t>12</a:t>
            </a:fld>
            <a:endParaRPr lang="en-US">
              <a:solidFill>
                <a:prstClr val="black"/>
              </a:solidFill>
            </a:endParaRP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p:txBody>
          <a:bodyPr/>
          <a:lstStyle/>
          <a:p>
            <a:pPr>
              <a:defRPr/>
            </a:pPr>
            <a:endParaRPr/>
          </a:p>
        </p:txBody>
      </p:sp>
      <p:sp>
        <p:nvSpPr>
          <p:cNvPr id="275" name="Shape 275"/>
          <p:cNvSpPr>
            <a:spLocks noGrp="1"/>
          </p:cNvSpPr>
          <p:nvPr>
            <p:ph type="body" sz="quarter" idx="1"/>
          </p:nvPr>
        </p:nvSpPr>
        <p:spPr/>
        <p:txBody>
          <a:bodyPr/>
          <a:lstStyle/>
          <a:p>
            <a:pPr marL="39688" defTabSz="914400">
              <a:spcBef>
                <a:spcPts val="400"/>
              </a:spcBef>
              <a:buClr>
                <a:srgbClr val="000000"/>
              </a:buClr>
              <a:buFont typeface="Times New Roman" charset="0"/>
              <a:buNone/>
              <a:defRPr/>
            </a:pPr>
            <a:r>
              <a:rPr lang="en-US" sz="1200">
                <a:latin typeface="Times New Roman" charset="0"/>
                <a:ea typeface="ＭＳ Ｐゴシック" charset="0"/>
                <a:cs typeface="Times New Roman" charset="0"/>
                <a:sym typeface="Times New Roman" charset="0"/>
              </a:rPr>
              <a:t>Why spheres?!</a:t>
            </a:r>
          </a:p>
        </p:txBody>
      </p:sp>
    </p:spTree>
    <p:extLst>
      <p:ext uri="{BB962C8B-B14F-4D97-AF65-F5344CB8AC3E}">
        <p14:creationId xmlns:p14="http://schemas.microsoft.com/office/powerpoint/2010/main" val="3917390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charset="0"/>
              </a:rPr>
              <a:t>Emission rate of photons: B0 </a:t>
            </a:r>
            <a:r>
              <a:rPr lang="en-US" dirty="0" err="1">
                <a:ea typeface="ＭＳ Ｐゴシック" charset="0"/>
              </a:rPr>
              <a:t>cos</a:t>
            </a:r>
            <a:r>
              <a:rPr lang="en-US" dirty="0">
                <a:ea typeface="ＭＳ Ｐゴシック" charset="0"/>
              </a:rPr>
              <a:t> theta</a:t>
            </a:r>
          </a:p>
          <a:p>
            <a:pPr>
              <a:defRPr/>
            </a:pPr>
            <a:r>
              <a:rPr lang="en-US" dirty="0">
                <a:ea typeface="ＭＳ Ｐゴシック" charset="0"/>
              </a:rPr>
              <a:t>Radiance: (Photons/second)/(area </a:t>
            </a:r>
            <a:r>
              <a:rPr lang="en-US" dirty="0" err="1">
                <a:ea typeface="ＭＳ Ｐゴシック" charset="0"/>
              </a:rPr>
              <a:t>steradian</a:t>
            </a:r>
            <a:r>
              <a:rPr lang="en-US" dirty="0">
                <a:ea typeface="ＭＳ Ｐゴシック" charset="0"/>
              </a:rPr>
              <a:t>)</a:t>
            </a:r>
          </a:p>
          <a:p>
            <a:pPr>
              <a:defRPr/>
            </a:pPr>
            <a:r>
              <a:rPr lang="en-US" dirty="0">
                <a:ea typeface="ＭＳ Ｐゴシック" charset="0"/>
              </a:rPr>
              <a:t>Looking down get B0/</a:t>
            </a:r>
            <a:r>
              <a:rPr lang="en-US" dirty="0" err="1">
                <a:ea typeface="ＭＳ Ｐゴシック" charset="0"/>
              </a:rPr>
              <a:t>dA</a:t>
            </a:r>
            <a:endParaRPr lang="en-US" dirty="0">
              <a:ea typeface="ＭＳ Ｐゴシック" charset="0"/>
            </a:endParaRPr>
          </a:p>
          <a:p>
            <a:pPr>
              <a:defRPr/>
            </a:pPr>
            <a:r>
              <a:rPr lang="en-US" dirty="0">
                <a:ea typeface="ＭＳ Ｐゴシック" charset="0"/>
              </a:rPr>
              <a:t>Looking at angle get B0 </a:t>
            </a:r>
            <a:r>
              <a:rPr lang="en-US" dirty="0" err="1">
                <a:ea typeface="ＭＳ Ｐゴシック" charset="0"/>
              </a:rPr>
              <a:t>cos</a:t>
            </a:r>
            <a:r>
              <a:rPr lang="en-US" dirty="0">
                <a:ea typeface="ＭＳ Ｐゴシック" charset="0"/>
              </a:rPr>
              <a:t> theta/(</a:t>
            </a:r>
            <a:r>
              <a:rPr lang="en-US" dirty="0" err="1">
                <a:ea typeface="ＭＳ Ｐゴシック" charset="0"/>
              </a:rPr>
              <a:t>dA</a:t>
            </a:r>
            <a:r>
              <a:rPr lang="en-US" dirty="0">
                <a:ea typeface="ＭＳ Ｐゴシック" charset="0"/>
              </a:rPr>
              <a:t> </a:t>
            </a:r>
            <a:r>
              <a:rPr lang="en-US" dirty="0" err="1">
                <a:ea typeface="ＭＳ Ｐゴシック" charset="0"/>
              </a:rPr>
              <a:t>cos</a:t>
            </a:r>
            <a:r>
              <a:rPr lang="en-US" dirty="0">
                <a:ea typeface="ＭＳ Ｐゴシック" charset="0"/>
              </a:rPr>
              <a:t> theta)</a:t>
            </a:r>
          </a:p>
        </p:txBody>
      </p:sp>
    </p:spTree>
    <p:extLst>
      <p:ext uri="{BB962C8B-B14F-4D97-AF65-F5344CB8AC3E}">
        <p14:creationId xmlns:p14="http://schemas.microsoft.com/office/powerpoint/2010/main" val="2375039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F7BE3-FE3F-43D8-AD6D-365589C5342A}" type="slidenum">
              <a:rPr lang="en-US"/>
              <a:pPr/>
              <a:t>58</a:t>
            </a:fld>
            <a:endParaRPr 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a:xfrm>
            <a:off x="934112" y="4416099"/>
            <a:ext cx="5142177" cy="418245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A0E10-A11C-472E-8024-208CE7E55D28}" type="slidenum">
              <a:rPr lang="en-US">
                <a:solidFill>
                  <a:prstClr val="black"/>
                </a:solidFill>
              </a:rPr>
              <a:pPr/>
              <a:t>13</a:t>
            </a:fld>
            <a:endParaRPr lang="en-US">
              <a:solidFill>
                <a:prstClr val="black"/>
              </a:solidFill>
            </a:endParaRPr>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14</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15</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905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16</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17</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88757-2B54-471E-86D2-391403527AB3}" type="slidenum">
              <a:rPr lang="en-US">
                <a:solidFill>
                  <a:prstClr val="black"/>
                </a:solidFill>
              </a:rPr>
              <a:pPr/>
              <a:t>18</a:t>
            </a:fld>
            <a:endParaRPr lang="en-US">
              <a:solidFill>
                <a:prstClr val="black"/>
              </a:solidFill>
            </a:endParaRP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535FC9-4C7C-4839-AD87-B5CD1322098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75DAF15-9B59-4554-887D-6F8F2BCEDF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751E684-ADC8-4C27-93FB-9AF0B0FD51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40C6008-C978-422A-AD70-9CDD5C6370F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7663" y="1371600"/>
            <a:ext cx="41306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0738" y="1371600"/>
            <a:ext cx="41322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ABDA80A-3418-485D-9E0A-B6C4E0355B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ACC84A1-CC02-4F28-B098-02050764A6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56A668A-A179-4454-87A9-BBC28A9360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A138F16-081D-456F-BE83-5C8F2B7695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2A80599-9BFB-4A2F-9D41-B42C7E2F25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760188F-CA6A-43B9-991B-0713E4AF37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4A85BB9-95A1-49D7-9A9E-3043F218A3A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60325"/>
            <a:ext cx="2114550" cy="6492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325"/>
            <a:ext cx="6191250" cy="6492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0AE13E1-3424-4C00-9687-D942A11BF7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4823F-EACE-4C54-BBE9-1A0CA7B44F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58D4E7-60AB-4704-9C5B-2124546AF6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8235F9-2466-479C-AC90-763561E676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995471-134E-43F4-BCF4-7EDBAAD059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8E1EB6-6A63-40F1-BDE6-C6D393D9F15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1E3D35-B4B0-43FD-BDA0-FAC1854D3D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C7FED74-BC12-482D-8E41-C187B67DA4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35FC9-4C7C-4839-AD87-B5CD1322098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F1D3C1-B673-4799-8E2B-FC0EC99E81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9C5D94-3915-4671-8593-7A58EDC5CE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2F237F-7868-498C-BD5F-8F68B2DC7C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9CAB03-2CB3-4878-AB60-DE832959CC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Rectangle 3"/>
          <p:cNvSpPr>
            <a:spLocks noGrp="1"/>
          </p:cNvSpPr>
          <p:nvPr>
            <p:ph type="sldNum" sz="quarter" idx="10"/>
          </p:nvPr>
        </p:nvSpPr>
        <p:spPr>
          <a:ln/>
        </p:spPr>
        <p:txBody>
          <a:bodyPr/>
          <a:lstStyle>
            <a:lvl1pPr>
              <a:defRPr/>
            </a:lvl1pPr>
          </a:lstStyle>
          <a:p>
            <a:fld id="{9888F745-469F-4381-8D2A-1947D588447B}" type="slidenum">
              <a:rPr lang="en-US" altLang="en-US"/>
              <a:pPr/>
              <a:t>‹#›</a:t>
            </a:fld>
            <a:endParaRPr lang="en-US" altLang="en-US"/>
          </a:p>
        </p:txBody>
      </p:sp>
    </p:spTree>
    <p:extLst>
      <p:ext uri="{BB962C8B-B14F-4D97-AF65-F5344CB8AC3E}">
        <p14:creationId xmlns:p14="http://schemas.microsoft.com/office/powerpoint/2010/main" val="3142658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D3944300-952D-441E-8A58-5F2F15E4359D}" type="slidenum">
              <a:rPr lang="en-US" altLang="en-US"/>
              <a:pPr/>
              <a:t>‹#›</a:t>
            </a:fld>
            <a:endParaRPr lang="en-US" altLang="en-US"/>
          </a:p>
        </p:txBody>
      </p:sp>
    </p:spTree>
    <p:extLst>
      <p:ext uri="{BB962C8B-B14F-4D97-AF65-F5344CB8AC3E}">
        <p14:creationId xmlns:p14="http://schemas.microsoft.com/office/powerpoint/2010/main" val="460873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
        <p:nvSpPr>
          <p:cNvPr id="4" name="Rectangle 3"/>
          <p:cNvSpPr>
            <a:spLocks noGrp="1"/>
          </p:cNvSpPr>
          <p:nvPr>
            <p:ph type="sldNum" sz="quarter" idx="10"/>
          </p:nvPr>
        </p:nvSpPr>
        <p:spPr>
          <a:ln/>
        </p:spPr>
        <p:txBody>
          <a:bodyPr/>
          <a:lstStyle>
            <a:lvl1pPr>
              <a:defRPr/>
            </a:lvl1pPr>
          </a:lstStyle>
          <a:p>
            <a:fld id="{8DAABB64-B5B7-4E07-A21C-E58CD753BF41}" type="slidenum">
              <a:rPr lang="en-US" altLang="en-US"/>
              <a:pPr/>
              <a:t>‹#›</a:t>
            </a:fld>
            <a:endParaRPr lang="en-US" altLang="en-US"/>
          </a:p>
        </p:txBody>
      </p:sp>
    </p:spTree>
    <p:extLst>
      <p:ext uri="{BB962C8B-B14F-4D97-AF65-F5344CB8AC3E}">
        <p14:creationId xmlns:p14="http://schemas.microsoft.com/office/powerpoint/2010/main" val="3493335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531" y="1599531"/>
            <a:ext cx="4060775" cy="525735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462" y="1599531"/>
            <a:ext cx="4061891" cy="525735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a:ln/>
        </p:spPr>
        <p:txBody>
          <a:bodyPr/>
          <a:lstStyle>
            <a:lvl1pPr>
              <a:defRPr/>
            </a:lvl1pPr>
          </a:lstStyle>
          <a:p>
            <a:fld id="{037EA660-5421-4881-9ACA-D9B3D218BD73}" type="slidenum">
              <a:rPr lang="en-US" altLang="en-US"/>
              <a:pPr/>
              <a:t>‹#›</a:t>
            </a:fld>
            <a:endParaRPr lang="en-US" altLang="en-US"/>
          </a:p>
        </p:txBody>
      </p:sp>
    </p:spTree>
    <p:extLst>
      <p:ext uri="{BB962C8B-B14F-4D97-AF65-F5344CB8AC3E}">
        <p14:creationId xmlns:p14="http://schemas.microsoft.com/office/powerpoint/2010/main" val="2452587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p:cNvSpPr>
          <p:nvPr>
            <p:ph type="sldNum" sz="quarter" idx="10"/>
          </p:nvPr>
        </p:nvSpPr>
        <p:spPr>
          <a:ln/>
        </p:spPr>
        <p:txBody>
          <a:bodyPr/>
          <a:lstStyle>
            <a:lvl1pPr>
              <a:defRPr/>
            </a:lvl1pPr>
          </a:lstStyle>
          <a:p>
            <a:fld id="{991A32D5-FEBC-48F2-BDAA-200C644AED5E}" type="slidenum">
              <a:rPr lang="en-US" altLang="en-US"/>
              <a:pPr/>
              <a:t>‹#›</a:t>
            </a:fld>
            <a:endParaRPr lang="en-US" altLang="en-US"/>
          </a:p>
        </p:txBody>
      </p:sp>
    </p:spTree>
    <p:extLst>
      <p:ext uri="{BB962C8B-B14F-4D97-AF65-F5344CB8AC3E}">
        <p14:creationId xmlns:p14="http://schemas.microsoft.com/office/powerpoint/2010/main" val="1296419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a:ln/>
        </p:spPr>
        <p:txBody>
          <a:bodyPr/>
          <a:lstStyle>
            <a:lvl1pPr>
              <a:defRPr/>
            </a:lvl1pPr>
          </a:lstStyle>
          <a:p>
            <a:fld id="{BCF67301-E547-4384-9689-6E3FBA117C1E}" type="slidenum">
              <a:rPr lang="en-US" altLang="en-US"/>
              <a:pPr/>
              <a:t>‹#›</a:t>
            </a:fld>
            <a:endParaRPr lang="en-US" altLang="en-US"/>
          </a:p>
        </p:txBody>
      </p:sp>
    </p:spTree>
    <p:extLst>
      <p:ext uri="{BB962C8B-B14F-4D97-AF65-F5344CB8AC3E}">
        <p14:creationId xmlns:p14="http://schemas.microsoft.com/office/powerpoint/2010/main" val="85848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35FC9-4C7C-4839-AD87-B5CD13220982}"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fld id="{ABC2E42B-E4E6-451F-860D-8A6DAF800521}" type="slidenum">
              <a:rPr lang="en-US" altLang="en-US"/>
              <a:pPr/>
              <a:t>‹#›</a:t>
            </a:fld>
            <a:endParaRPr lang="en-US" altLang="en-US"/>
          </a:p>
        </p:txBody>
      </p:sp>
    </p:spTree>
    <p:extLst>
      <p:ext uri="{BB962C8B-B14F-4D97-AF65-F5344CB8AC3E}">
        <p14:creationId xmlns:p14="http://schemas.microsoft.com/office/powerpoint/2010/main" val="1880184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C46566AF-BF8C-44FB-A7EC-F6628FB967AC}" type="slidenum">
              <a:rPr lang="en-US" altLang="en-US"/>
              <a:pPr/>
              <a:t>‹#›</a:t>
            </a:fld>
            <a:endParaRPr lang="en-US" altLang="en-US"/>
          </a:p>
        </p:txBody>
      </p:sp>
    </p:spTree>
    <p:extLst>
      <p:ext uri="{BB962C8B-B14F-4D97-AF65-F5344CB8AC3E}">
        <p14:creationId xmlns:p14="http://schemas.microsoft.com/office/powerpoint/2010/main" val="2517424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alibri"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B9453FDC-DD62-4DCA-8288-856FA4CC7D26}" type="slidenum">
              <a:rPr lang="en-US" altLang="en-US"/>
              <a:pPr/>
              <a:t>‹#›</a:t>
            </a:fld>
            <a:endParaRPr lang="en-US" altLang="en-US"/>
          </a:p>
        </p:txBody>
      </p:sp>
    </p:spTree>
    <p:extLst>
      <p:ext uri="{BB962C8B-B14F-4D97-AF65-F5344CB8AC3E}">
        <p14:creationId xmlns:p14="http://schemas.microsoft.com/office/powerpoint/2010/main" val="165975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A2F64855-8F2D-463B-A258-E036F12F4D37}" type="slidenum">
              <a:rPr lang="en-US" altLang="en-US"/>
              <a:pPr/>
              <a:t>‹#›</a:t>
            </a:fld>
            <a:endParaRPr lang="en-US" altLang="en-US"/>
          </a:p>
        </p:txBody>
      </p:sp>
    </p:spTree>
    <p:extLst>
      <p:ext uri="{BB962C8B-B14F-4D97-AF65-F5344CB8AC3E}">
        <p14:creationId xmlns:p14="http://schemas.microsoft.com/office/powerpoint/2010/main" val="3916031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91529"/>
            <a:ext cx="2057176" cy="67653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531" y="91529"/>
            <a:ext cx="6065490" cy="6765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B028853B-3FB7-44B2-82A7-2FE3343CF317}" type="slidenum">
              <a:rPr lang="en-US" altLang="en-US"/>
              <a:pPr/>
              <a:t>‹#›</a:t>
            </a:fld>
            <a:endParaRPr lang="en-US" altLang="en-US"/>
          </a:p>
        </p:txBody>
      </p:sp>
    </p:spTree>
    <p:extLst>
      <p:ext uri="{BB962C8B-B14F-4D97-AF65-F5344CB8AC3E}">
        <p14:creationId xmlns:p14="http://schemas.microsoft.com/office/powerpoint/2010/main" val="2004673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Side Bar">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14"/>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lvl1pPr>
              <a:defRPr/>
            </a:lvl1pPr>
          </a:lstStyle>
          <a:p>
            <a:fld id="{DA6138CD-3F99-4A1D-BAD8-F4DD6CC7DCE1}" type="slidenum">
              <a:rPr lang="en-US" altLang="en-US"/>
              <a:pPr/>
              <a:t>‹#›</a:t>
            </a:fld>
            <a:endParaRPr lang="en-US" altLang="en-US"/>
          </a:p>
        </p:txBody>
      </p:sp>
    </p:spTree>
    <p:extLst>
      <p:ext uri="{BB962C8B-B14F-4D97-AF65-F5344CB8AC3E}">
        <p14:creationId xmlns:p14="http://schemas.microsoft.com/office/powerpoint/2010/main" val="251298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5FC9-4C7C-4839-AD87-B5CD13220982}" type="datetimeFigureOut">
              <a:rPr lang="en-US" smtClean="0"/>
              <a:pPr/>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35FC9-4C7C-4839-AD87-B5CD13220982}" type="datetimeFigureOut">
              <a:rPr lang="en-US" smtClean="0"/>
              <a:pPr/>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5FC9-4C7C-4839-AD87-B5CD13220982}" type="datetimeFigureOut">
              <a:rPr lang="en-US" smtClean="0"/>
              <a:pPr/>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5FC9-4C7C-4839-AD87-B5CD13220982}" type="datetimeFigureOut">
              <a:rPr lang="en-US" smtClean="0"/>
              <a:pPr/>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B2BE-37E8-49C8-A941-FB00A9E05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304800" y="60325"/>
            <a:ext cx="8458200" cy="10064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699" name="Rectangle 3"/>
          <p:cNvSpPr>
            <a:spLocks noGrp="1" noChangeArrowheads="1"/>
          </p:cNvSpPr>
          <p:nvPr>
            <p:ph type="body" idx="1"/>
          </p:nvPr>
        </p:nvSpPr>
        <p:spPr bwMode="auto">
          <a:xfrm>
            <a:off x="347663" y="1371600"/>
            <a:ext cx="841533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Line 4"/>
          <p:cNvSpPr>
            <a:spLocks noChangeShapeType="1"/>
          </p:cNvSpPr>
          <p:nvPr userDrawn="1"/>
        </p:nvSpPr>
        <p:spPr bwMode="auto">
          <a:xfrm>
            <a:off x="381000" y="1066800"/>
            <a:ext cx="8382000" cy="0"/>
          </a:xfrm>
          <a:prstGeom prst="line">
            <a:avLst/>
          </a:prstGeom>
          <a:noFill/>
          <a:ln w="12700">
            <a:solidFill>
              <a:srgbClr val="0033CC"/>
            </a:solidFill>
            <a:round/>
            <a:headEnd/>
            <a:tailEnd/>
          </a:ln>
          <a:effectLst/>
        </p:spPr>
        <p:txBody>
          <a:bodyPr/>
          <a:lstStyle/>
          <a:p>
            <a:pPr>
              <a:defRPr/>
            </a:pPr>
            <a:endParaRPr lang="en-US">
              <a:solidFill>
                <a:srgbClr val="000000"/>
              </a:solidFill>
            </a:endParaRPr>
          </a:p>
        </p:txBody>
      </p:sp>
      <p:sp>
        <p:nvSpPr>
          <p:cNvPr id="86021" name="Rectangle 5"/>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BD77A13-D8F3-4465-9216-A0B44F05681A}"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fontAlgn="base">
        <a:spcBef>
          <a:spcPct val="0"/>
        </a:spcBef>
        <a:spcAft>
          <a:spcPct val="0"/>
        </a:spcAft>
        <a:defRPr sz="3700" b="1">
          <a:solidFill>
            <a:srgbClr val="000000"/>
          </a:solidFill>
          <a:latin typeface="+mj-lt"/>
          <a:ea typeface="+mj-ea"/>
          <a:cs typeface="+mj-cs"/>
        </a:defRPr>
      </a:lvl1pPr>
      <a:lvl2pPr algn="l" rtl="0" fontAlgn="base">
        <a:spcBef>
          <a:spcPct val="0"/>
        </a:spcBef>
        <a:spcAft>
          <a:spcPct val="0"/>
        </a:spcAft>
        <a:defRPr sz="3700" b="1">
          <a:solidFill>
            <a:srgbClr val="000000"/>
          </a:solidFill>
          <a:latin typeface="Arial" charset="0"/>
          <a:cs typeface="Arial" charset="0"/>
        </a:defRPr>
      </a:lvl2pPr>
      <a:lvl3pPr algn="l" rtl="0" fontAlgn="base">
        <a:spcBef>
          <a:spcPct val="0"/>
        </a:spcBef>
        <a:spcAft>
          <a:spcPct val="0"/>
        </a:spcAft>
        <a:defRPr sz="3700" b="1">
          <a:solidFill>
            <a:srgbClr val="000000"/>
          </a:solidFill>
          <a:latin typeface="Arial" charset="0"/>
          <a:cs typeface="Arial" charset="0"/>
        </a:defRPr>
      </a:lvl3pPr>
      <a:lvl4pPr algn="l" rtl="0" fontAlgn="base">
        <a:spcBef>
          <a:spcPct val="0"/>
        </a:spcBef>
        <a:spcAft>
          <a:spcPct val="0"/>
        </a:spcAft>
        <a:defRPr sz="3700" b="1">
          <a:solidFill>
            <a:srgbClr val="000000"/>
          </a:solidFill>
          <a:latin typeface="Arial" charset="0"/>
          <a:cs typeface="Arial" charset="0"/>
        </a:defRPr>
      </a:lvl4pPr>
      <a:lvl5pPr algn="l" rtl="0" fontAlgn="base">
        <a:spcBef>
          <a:spcPct val="0"/>
        </a:spcBef>
        <a:spcAft>
          <a:spcPct val="0"/>
        </a:spcAft>
        <a:defRPr sz="3700" b="1">
          <a:solidFill>
            <a:srgbClr val="000000"/>
          </a:solidFill>
          <a:latin typeface="Arial" charset="0"/>
          <a:cs typeface="Arial" charset="0"/>
        </a:defRPr>
      </a:lvl5pPr>
      <a:lvl6pPr marL="457200" algn="l" rtl="0" fontAlgn="base">
        <a:spcBef>
          <a:spcPct val="0"/>
        </a:spcBef>
        <a:spcAft>
          <a:spcPct val="0"/>
        </a:spcAft>
        <a:defRPr sz="3700" b="1">
          <a:solidFill>
            <a:srgbClr val="000000"/>
          </a:solidFill>
          <a:latin typeface="Arial" charset="0"/>
          <a:cs typeface="Arial" charset="0"/>
        </a:defRPr>
      </a:lvl6pPr>
      <a:lvl7pPr marL="914400" algn="l" rtl="0" fontAlgn="base">
        <a:spcBef>
          <a:spcPct val="0"/>
        </a:spcBef>
        <a:spcAft>
          <a:spcPct val="0"/>
        </a:spcAft>
        <a:defRPr sz="3700" b="1">
          <a:solidFill>
            <a:srgbClr val="000000"/>
          </a:solidFill>
          <a:latin typeface="Arial" charset="0"/>
          <a:cs typeface="Arial" charset="0"/>
        </a:defRPr>
      </a:lvl7pPr>
      <a:lvl8pPr marL="1371600" algn="l" rtl="0" fontAlgn="base">
        <a:spcBef>
          <a:spcPct val="0"/>
        </a:spcBef>
        <a:spcAft>
          <a:spcPct val="0"/>
        </a:spcAft>
        <a:defRPr sz="3700" b="1">
          <a:solidFill>
            <a:srgbClr val="000000"/>
          </a:solidFill>
          <a:latin typeface="Arial" charset="0"/>
          <a:cs typeface="Arial" charset="0"/>
        </a:defRPr>
      </a:lvl8pPr>
      <a:lvl9pPr marL="1828800" algn="l" rtl="0" fontAlgn="base">
        <a:spcBef>
          <a:spcPct val="0"/>
        </a:spcBef>
        <a:spcAft>
          <a:spcPct val="0"/>
        </a:spcAft>
        <a:defRPr sz="3700" b="1">
          <a:solidFill>
            <a:srgbClr val="000000"/>
          </a:solidFill>
          <a:latin typeface="Arial" charset="0"/>
          <a:cs typeface="Arial" charset="0"/>
        </a:defRPr>
      </a:lvl9pPr>
    </p:titleStyle>
    <p:bodyStyle>
      <a:lvl1pPr marL="342900" indent="-342900" algn="l" rtl="0" fontAlgn="base">
        <a:lnSpc>
          <a:spcPct val="110000"/>
        </a:lnSpc>
        <a:spcBef>
          <a:spcPts val="600"/>
        </a:spcBef>
        <a:spcAft>
          <a:spcPts val="600"/>
        </a:spcAft>
        <a:buClr>
          <a:srgbClr val="000099"/>
        </a:buClr>
        <a:buSzPct val="110000"/>
        <a:buChar char="•"/>
        <a:defRPr sz="3100">
          <a:solidFill>
            <a:srgbClr val="000000"/>
          </a:solidFill>
          <a:latin typeface="+mn-lt"/>
          <a:ea typeface="+mn-ea"/>
          <a:cs typeface="+mn-cs"/>
        </a:defRPr>
      </a:lvl1pPr>
      <a:lvl2pPr marL="742950" indent="-285750" algn="l" rtl="0" fontAlgn="base">
        <a:lnSpc>
          <a:spcPct val="110000"/>
        </a:lnSpc>
        <a:spcBef>
          <a:spcPts val="600"/>
        </a:spcBef>
        <a:spcAft>
          <a:spcPts val="600"/>
        </a:spcAft>
        <a:buClr>
          <a:srgbClr val="000099"/>
        </a:buClr>
        <a:buSzPct val="110000"/>
        <a:buFont typeface="Arial" charset="0"/>
        <a:buChar char="–"/>
        <a:defRPr sz="2600">
          <a:solidFill>
            <a:srgbClr val="000000"/>
          </a:solidFill>
          <a:latin typeface="+mn-lt"/>
          <a:cs typeface="+mn-cs"/>
        </a:defRPr>
      </a:lvl2pPr>
      <a:lvl3pPr marL="1143000" indent="-228600" algn="l" rtl="0" fontAlgn="base">
        <a:lnSpc>
          <a:spcPct val="110000"/>
        </a:lnSpc>
        <a:spcBef>
          <a:spcPts val="600"/>
        </a:spcBef>
        <a:spcAft>
          <a:spcPts val="600"/>
        </a:spcAft>
        <a:buClr>
          <a:srgbClr val="000099"/>
        </a:buClr>
        <a:buSzPct val="110000"/>
        <a:buChar char="•"/>
        <a:defRPr sz="2100">
          <a:solidFill>
            <a:srgbClr val="000000"/>
          </a:solidFill>
          <a:latin typeface="+mn-lt"/>
          <a:cs typeface="+mn-cs"/>
        </a:defRPr>
      </a:lvl3pPr>
      <a:lvl4pPr marL="16002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4pPr>
      <a:lvl5pPr marL="20574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5pPr>
      <a:lvl6pPr marL="25146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6pPr>
      <a:lvl7pPr marL="29718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7pPr>
      <a:lvl8pPr marL="34290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8pPr>
      <a:lvl9pPr marL="38862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1026"/>
          <p:cNvSpPr>
            <a:spLocks noGrp="1" noChangeArrowheads="1"/>
          </p:cNvSpPr>
          <p:nvPr>
            <p:ph type="title"/>
          </p:nvPr>
        </p:nvSpPr>
        <p:spPr bwMode="auto">
          <a:xfrm>
            <a:off x="685800" y="762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5331" name="Rectangle 1027"/>
          <p:cNvSpPr>
            <a:spLocks noGrp="1" noChangeArrowheads="1"/>
          </p:cNvSpPr>
          <p:nvPr>
            <p:ph type="body" idx="1"/>
          </p:nvPr>
        </p:nvSpPr>
        <p:spPr bwMode="auto">
          <a:xfrm>
            <a:off x="685800" y="914400"/>
            <a:ext cx="7772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5533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5533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73FA0520-B9BF-49B5-A21F-A8BDEF7DFEA6}" type="slidenum">
              <a:rPr lang="en-US" smtClean="0">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
        <p:nvSpPr>
          <p:cNvPr id="355335" name="Line 1031"/>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456531" y="91530"/>
            <a:ext cx="8229823" cy="15080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ctr" anchorCtr="0" compatLnSpc="1">
            <a:prstTxWarp prst="textNoShape">
              <a:avLst/>
            </a:prstTxWarp>
          </a:bodyPr>
          <a:lstStyle/>
          <a:p>
            <a:pPr lvl="0"/>
            <a:r>
              <a:rPr lang="en-US">
                <a:sym typeface="Calibri" charset="0"/>
              </a:rPr>
              <a:t>Click to edit Master title style</a:t>
            </a:r>
          </a:p>
        </p:txBody>
      </p:sp>
      <p:sp>
        <p:nvSpPr>
          <p:cNvPr id="1026" name="Rectangle 2"/>
          <p:cNvSpPr>
            <a:spLocks noGrp="1"/>
          </p:cNvSpPr>
          <p:nvPr>
            <p:ph type="body" idx="1"/>
          </p:nvPr>
        </p:nvSpPr>
        <p:spPr bwMode="auto">
          <a:xfrm>
            <a:off x="456531" y="1599531"/>
            <a:ext cx="8229823" cy="52573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1027" name="Rectangle 3"/>
          <p:cNvSpPr>
            <a:spLocks noGrp="1"/>
          </p:cNvSpPr>
          <p:nvPr>
            <p:ph type="sldNum" sz="quarter" idx="2"/>
          </p:nvPr>
        </p:nvSpPr>
        <p:spPr bwMode="auto">
          <a:xfrm>
            <a:off x="6552158" y="6408168"/>
            <a:ext cx="2134195" cy="2611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ctr" anchorCtr="0" compatLnSpc="1">
            <a:prstTxWarp prst="textNoShape">
              <a:avLst/>
            </a:prstTxWarp>
          </a:bodyPr>
          <a:lstStyle>
            <a:lvl1pPr algn="r" defTabSz="642915">
              <a:defRPr sz="1125">
                <a:solidFill>
                  <a:srgbClr val="888888"/>
                </a:solidFill>
                <a:latin typeface="Calibri" panose="020F0502020204030204" pitchFamily="34" charset="0"/>
                <a:sym typeface="Calibri" panose="020F0502020204030204" pitchFamily="34" charset="0"/>
              </a:defRPr>
            </a:lvl1pPr>
          </a:lstStyle>
          <a:p>
            <a:fld id="{177AF989-BE71-46FE-9118-EF312929C1CC}" type="slidenum">
              <a:rPr lang="en-US" altLang="en-US"/>
              <a:pPr/>
              <a:t>‹#›</a:t>
            </a:fld>
            <a:endParaRPr lang="en-US" altLang="en-US"/>
          </a:p>
        </p:txBody>
      </p:sp>
    </p:spTree>
    <p:extLst>
      <p:ext uri="{BB962C8B-B14F-4D97-AF65-F5344CB8AC3E}">
        <p14:creationId xmlns:p14="http://schemas.microsoft.com/office/powerpoint/2010/main" val="17101667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rtl="0" eaLnBrk="0" fontAlgn="base" hangingPunct="0">
        <a:spcBef>
          <a:spcPct val="0"/>
        </a:spcBef>
        <a:spcAft>
          <a:spcPct val="0"/>
        </a:spcAft>
        <a:defRPr sz="4359">
          <a:solidFill>
            <a:srgbClr val="000000"/>
          </a:solidFill>
          <a:latin typeface="+mj-lt"/>
          <a:ea typeface="MS PGothic" panose="020B0600070205080204" pitchFamily="34" charset="-128"/>
          <a:cs typeface="+mj-cs"/>
          <a:sym typeface="Calibri" panose="020F0502020204030204" pitchFamily="34" charset="0"/>
        </a:defRPr>
      </a:lvl1pPr>
      <a:lvl2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2pPr>
      <a:lvl3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3pPr>
      <a:lvl4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4pPr>
      <a:lvl5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5pPr>
      <a:lvl6pPr marL="321457"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6pPr>
      <a:lvl7pPr marL="642915"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7pPr>
      <a:lvl8pPr marL="964372"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8pPr>
      <a:lvl9pPr marL="1285829"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9pPr>
    </p:titleStyle>
    <p:bodyStyle>
      <a:lvl1pPr marL="331503" indent="-331503"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MS PGothic" panose="020B0600070205080204" pitchFamily="34" charset="-128"/>
          <a:cs typeface="+mn-cs"/>
          <a:sym typeface="Calibri" panose="020F0502020204030204" pitchFamily="34" charset="0"/>
        </a:defRPr>
      </a:lvl1pPr>
      <a:lvl2pPr marL="636218" indent="-31476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2pPr>
      <a:lvl3pPr marL="937584" indent="-294669"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3pPr>
      <a:lvl4pPr marL="1317082" indent="-35271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4pPr>
      <a:lvl5pPr marL="1638539" indent="-35271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5pPr>
      <a:lvl6pPr marL="1959997"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6pPr>
      <a:lvl7pPr marL="2281454"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7pPr>
      <a:lvl8pPr marL="2602911"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8pPr>
      <a:lvl9pPr marL="2924369"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https://www.instagram.com/p/BtgX55ZBh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24.xml"/><Relationship Id="rId10" Type="http://schemas.openxmlformats.org/officeDocument/2006/relationships/image" Target="../media/image20.png"/><Relationship Id="rId4" Type="http://schemas.openxmlformats.org/officeDocument/2006/relationships/tags" Target="../tags/tag5.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bcs.mit.edu/people/adelson/publications/acrobat/elements91.pdf"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research.microsoft.com/MSRSIGGRAPH/96/Lumigraph.htm" TargetMode="External"/><Relationship Id="rId5" Type="http://schemas.openxmlformats.org/officeDocument/2006/relationships/hyperlink" Target="http://graphics.stanford.edu/papers/light" TargetMode="External"/><Relationship Id="rId4" Type="http://schemas.openxmlformats.org/officeDocument/2006/relationships/hyperlink" Target="http://www.cs.unc.edu/~mcmillan/plenoptic.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http://www.sandlotscience.com/Contrast/Checker_Board_2.htm"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cchen156.web.engr.illinois.edu/SID.html" TargetMode="External"/><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www.cs.brown.edu/exploratories/freeSoftware/repository/edu/brown/cs/exploratories/applets/spectrum/metamers_guide.html"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xml"/><Relationship Id="rId6" Type="http://schemas.openxmlformats.org/officeDocument/2006/relationships/hyperlink" Target="http://www.chemistryland.com/CHM107Lab/Exp7/Spectroscope/Spectroscope.html"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3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45.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jpeg"/><Relationship Id="rId1" Type="http://schemas.openxmlformats.org/officeDocument/2006/relationships/slideLayout" Target="../slideLayouts/slideLayout35.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3.jpeg"/><Relationship Id="rId1" Type="http://schemas.openxmlformats.org/officeDocument/2006/relationships/slideLayout" Target="../slideLayouts/slideLayout35.xml"/><Relationship Id="rId5" Type="http://schemas.openxmlformats.org/officeDocument/2006/relationships/image" Target="../media/image58.pn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4.png"/><Relationship Id="rId1" Type="http://schemas.openxmlformats.org/officeDocument/2006/relationships/slideLayout" Target="../slideLayouts/slideLayout35.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35.xml"/><Relationship Id="rId5" Type="http://schemas.openxmlformats.org/officeDocument/2006/relationships/image" Target="../media/image63.pn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65.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70" y="1741709"/>
            <a:ext cx="8679600" cy="1469571"/>
          </a:xfrm>
        </p:spPr>
        <p:txBody>
          <a:bodyPr>
            <a:normAutofit/>
          </a:bodyPr>
          <a:lstStyle/>
          <a:p>
            <a:pPr algn="l"/>
            <a:r>
              <a:rPr lang="en-US" sz="3200" dirty="0"/>
              <a:t>Light &amp; Perception</a:t>
            </a:r>
          </a:p>
        </p:txBody>
      </p:sp>
      <p:sp>
        <p:nvSpPr>
          <p:cNvPr id="6" name="Title 1"/>
          <p:cNvSpPr txBox="1">
            <a:spLocks/>
          </p:cNvSpPr>
          <p:nvPr/>
        </p:nvSpPr>
        <p:spPr>
          <a:xfrm>
            <a:off x="-328550" y="-1642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CS5670: Computer Vision</a:t>
            </a:r>
          </a:p>
        </p:txBody>
      </p:sp>
      <p:sp>
        <p:nvSpPr>
          <p:cNvPr id="7" name="Subtitle 2"/>
          <p:cNvSpPr txBox="1">
            <a:spLocks/>
          </p:cNvSpPr>
          <p:nvPr/>
        </p:nvSpPr>
        <p:spPr>
          <a:xfrm>
            <a:off x="-328550" y="826325"/>
            <a:ext cx="4876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Noah Snavely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0" y="1600200"/>
            <a:ext cx="91440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p:cNvPicPr>
            <a:picLocks noChangeAspect="1" noChangeArrowheads="1"/>
          </p:cNvPicPr>
          <p:nvPr/>
        </p:nvPicPr>
        <p:blipFill>
          <a:blip r:embed="rId2" cstate="print"/>
          <a:srcRect/>
          <a:stretch>
            <a:fillRect/>
          </a:stretch>
        </p:blipFill>
        <p:spPr bwMode="auto">
          <a:xfrm>
            <a:off x="2873376" y="2956604"/>
            <a:ext cx="3222624" cy="363356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3" y="50230"/>
            <a:ext cx="9008939" cy="67564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2806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Light</a:t>
            </a:r>
          </a:p>
        </p:txBody>
      </p:sp>
      <p:sp>
        <p:nvSpPr>
          <p:cNvPr id="254982" name="Rectangle 6"/>
          <p:cNvSpPr>
            <a:spLocks noChangeArrowheads="1"/>
          </p:cNvSpPr>
          <p:nvPr/>
        </p:nvSpPr>
        <p:spPr bwMode="auto">
          <a:xfrm>
            <a:off x="2133600" y="4297363"/>
            <a:ext cx="4738688" cy="27463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1200">
                <a:solidFill>
                  <a:srgbClr val="000000"/>
                </a:solidFill>
              </a:rPr>
              <a:t>by Ted Adelson</a:t>
            </a:r>
          </a:p>
        </p:txBody>
      </p:sp>
      <p:pic>
        <p:nvPicPr>
          <p:cNvPr id="254983" name="Picture 7" descr="checkershadow"/>
          <p:cNvPicPr>
            <a:picLocks noChangeAspect="1" noChangeArrowheads="1"/>
          </p:cNvPicPr>
          <p:nvPr/>
        </p:nvPicPr>
        <p:blipFill>
          <a:blip r:embed="rId3" cstate="print"/>
          <a:srcRect/>
          <a:stretch>
            <a:fillRect/>
          </a:stretch>
        </p:blipFill>
        <p:spPr bwMode="auto">
          <a:xfrm>
            <a:off x="2362200" y="1219200"/>
            <a:ext cx="4057650" cy="2606675"/>
          </a:xfrm>
          <a:prstGeom prst="rect">
            <a:avLst/>
          </a:prstGeom>
          <a:noFill/>
        </p:spPr>
      </p:pic>
      <p:sp>
        <p:nvSpPr>
          <p:cNvPr id="254991" name="Rectangle 15"/>
          <p:cNvSpPr>
            <a:spLocks noGrp="1" noChangeArrowheads="1"/>
          </p:cNvSpPr>
          <p:nvPr>
            <p:ph type="body" idx="1"/>
          </p:nvPr>
        </p:nvSpPr>
        <p:spPr>
          <a:xfrm>
            <a:off x="685800" y="5181600"/>
            <a:ext cx="7772400" cy="1447800"/>
          </a:xfrm>
          <a:noFill/>
          <a:ln/>
        </p:spPr>
        <p:txBody>
          <a:bodyPr/>
          <a:lstStyle/>
          <a:p>
            <a:r>
              <a:rPr lang="en-US" dirty="0"/>
              <a:t>Readings</a:t>
            </a:r>
          </a:p>
          <a:p>
            <a:pPr lvl="1"/>
            <a:r>
              <a:rPr lang="en-US" dirty="0"/>
              <a:t>Szeliski, 2.2, 2.3.2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Light</a:t>
            </a:r>
          </a:p>
        </p:txBody>
      </p:sp>
      <p:sp>
        <p:nvSpPr>
          <p:cNvPr id="436228" name="Rectangle 4"/>
          <p:cNvSpPr>
            <a:spLocks noChangeArrowheads="1"/>
          </p:cNvSpPr>
          <p:nvPr/>
        </p:nvSpPr>
        <p:spPr bwMode="auto">
          <a:xfrm>
            <a:off x="2133600" y="4297363"/>
            <a:ext cx="4738688" cy="27463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1200">
                <a:solidFill>
                  <a:srgbClr val="000000"/>
                </a:solidFill>
              </a:rPr>
              <a:t>by Ted Adelson</a:t>
            </a:r>
          </a:p>
        </p:txBody>
      </p:sp>
      <p:pic>
        <p:nvPicPr>
          <p:cNvPr id="436229" name="Picture 5" descr="checkershadow"/>
          <p:cNvPicPr>
            <a:picLocks noChangeAspect="1" noChangeArrowheads="1"/>
          </p:cNvPicPr>
          <p:nvPr/>
        </p:nvPicPr>
        <p:blipFill>
          <a:blip r:embed="rId3" cstate="print"/>
          <a:srcRect/>
          <a:stretch>
            <a:fillRect/>
          </a:stretch>
        </p:blipFill>
        <p:spPr bwMode="auto">
          <a:xfrm>
            <a:off x="2362200" y="1219200"/>
            <a:ext cx="4057650" cy="2606675"/>
          </a:xfrm>
          <a:prstGeom prst="rect">
            <a:avLst/>
          </a:prstGeom>
          <a:noFill/>
        </p:spPr>
      </p:pic>
      <p:grpSp>
        <p:nvGrpSpPr>
          <p:cNvPr id="2" name="Group 6"/>
          <p:cNvGrpSpPr>
            <a:grpSpLocks/>
          </p:cNvGrpSpPr>
          <p:nvPr/>
        </p:nvGrpSpPr>
        <p:grpSpPr bwMode="auto">
          <a:xfrm>
            <a:off x="3886200" y="2337253"/>
            <a:ext cx="1143000" cy="1298575"/>
            <a:chOff x="3792" y="2145"/>
            <a:chExt cx="720" cy="818"/>
          </a:xfrm>
        </p:grpSpPr>
        <p:sp>
          <p:nvSpPr>
            <p:cNvPr id="436231" name="Rectangle 7"/>
            <p:cNvSpPr>
              <a:spLocks noChangeArrowheads="1"/>
            </p:cNvSpPr>
            <p:nvPr/>
          </p:nvSpPr>
          <p:spPr bwMode="auto">
            <a:xfrm>
              <a:off x="3792" y="2208"/>
              <a:ext cx="288" cy="72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2" name="Rectangle 8"/>
            <p:cNvSpPr>
              <a:spLocks noChangeArrowheads="1"/>
            </p:cNvSpPr>
            <p:nvPr/>
          </p:nvSpPr>
          <p:spPr bwMode="auto">
            <a:xfrm>
              <a:off x="4224" y="2208"/>
              <a:ext cx="288" cy="72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3" name="Rectangle 9"/>
            <p:cNvSpPr>
              <a:spLocks noChangeArrowheads="1"/>
            </p:cNvSpPr>
            <p:nvPr/>
          </p:nvSpPr>
          <p:spPr bwMode="auto">
            <a:xfrm>
              <a:off x="3792" y="2613"/>
              <a:ext cx="720" cy="35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4" name="Rectangle 10"/>
            <p:cNvSpPr>
              <a:spLocks noChangeArrowheads="1"/>
            </p:cNvSpPr>
            <p:nvPr/>
          </p:nvSpPr>
          <p:spPr bwMode="auto">
            <a:xfrm>
              <a:off x="3792" y="2145"/>
              <a:ext cx="720" cy="336"/>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12" name="Rectangle 15"/>
          <p:cNvSpPr txBox="1">
            <a:spLocks noChangeArrowheads="1"/>
          </p:cNvSpPr>
          <p:nvPr/>
        </p:nvSpPr>
        <p:spPr bwMode="auto">
          <a:xfrm>
            <a:off x="685800" y="5181600"/>
            <a:ext cx="77724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a:ln>
                  <a:noFill/>
                </a:ln>
                <a:solidFill>
                  <a:schemeClr val="tx1"/>
                </a:solidFill>
                <a:effectLst/>
                <a:uLnTx/>
                <a:uFillTx/>
                <a:latin typeface="+mn-lt"/>
                <a:ea typeface="+mn-ea"/>
                <a:cs typeface="+mn-cs"/>
              </a:rPr>
              <a:t>Readings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latin typeface="+mn-lt"/>
              </a:rPr>
              <a:t>Szeliski, 2.2, 2.3.2</a:t>
            </a: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t>Properties of light</a:t>
            </a:r>
          </a:p>
        </p:txBody>
      </p:sp>
      <p:sp>
        <p:nvSpPr>
          <p:cNvPr id="380931" name="Rectangle 3"/>
          <p:cNvSpPr>
            <a:spLocks noGrp="1" noChangeArrowheads="1"/>
          </p:cNvSpPr>
          <p:nvPr>
            <p:ph type="body" idx="1"/>
          </p:nvPr>
        </p:nvSpPr>
        <p:spPr/>
        <p:txBody>
          <a:bodyPr/>
          <a:lstStyle/>
          <a:p>
            <a:r>
              <a:rPr lang="en-US"/>
              <a:t>Today</a:t>
            </a:r>
          </a:p>
          <a:p>
            <a:pPr lvl="1"/>
            <a:r>
              <a:rPr lang="en-US"/>
              <a:t>What is light?</a:t>
            </a:r>
          </a:p>
          <a:p>
            <a:pPr lvl="1"/>
            <a:r>
              <a:rPr lang="en-US"/>
              <a:t>How do we measure it?</a:t>
            </a:r>
          </a:p>
          <a:p>
            <a:pPr lvl="1"/>
            <a:r>
              <a:rPr lang="en-US"/>
              <a:t>How does light propagate?</a:t>
            </a:r>
          </a:p>
          <a:p>
            <a:pPr lvl="1"/>
            <a:r>
              <a:rPr lang="en-US"/>
              <a:t>How does light interact with matter?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673794" name="Picture 2"/>
          <p:cNvPicPr>
            <a:picLocks noChangeAspect="1" noChangeArrowheads="1"/>
          </p:cNvPicPr>
          <p:nvPr/>
        </p:nvPicPr>
        <p:blipFill>
          <a:blip r:embed="rId3" cstate="print"/>
          <a:srcRect/>
          <a:stretch>
            <a:fillRect/>
          </a:stretch>
        </p:blipFill>
        <p:spPr bwMode="auto">
          <a:xfrm>
            <a:off x="1502228" y="1923143"/>
            <a:ext cx="5921828" cy="3947886"/>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408113" y="1550988"/>
            <a:ext cx="6491287" cy="4868862"/>
          </a:xfrm>
          <a:prstGeom prst="rect">
            <a:avLst/>
          </a:prstGeom>
          <a:noFill/>
          <a:ln w="9525">
            <a:noFill/>
            <a:miter lim="800000"/>
            <a:headEnd/>
            <a:tailEnd/>
          </a:ln>
        </p:spPr>
      </p:pic>
      <p:sp>
        <p:nvSpPr>
          <p:cNvPr id="14" name="Oval 13"/>
          <p:cNvSpPr/>
          <p:nvPr/>
        </p:nvSpPr>
        <p:spPr bwMode="auto">
          <a:xfrm>
            <a:off x="2841171" y="1992086"/>
            <a:ext cx="903515" cy="587828"/>
          </a:xfrm>
          <a:prstGeom prst="ellipse">
            <a:avLst/>
          </a:prstGeom>
          <a:noFill/>
          <a:ln w="889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3744677" y="1883222"/>
            <a:ext cx="2531462" cy="369332"/>
          </a:xfrm>
          <a:prstGeom prst="rect">
            <a:avLst/>
          </a:prstGeom>
          <a:noFill/>
          <a:effectLst>
            <a:outerShdw blurRad="25400" algn="ctr" rotWithShape="0">
              <a:prstClr val="black"/>
            </a:outerShdw>
          </a:effectLst>
        </p:spPr>
        <p:txBody>
          <a:bodyPr wrap="none" rtlCol="0">
            <a:spAutoFit/>
          </a:bodyPr>
          <a:lstStyle/>
          <a:p>
            <a:r>
              <a:rPr lang="en-US" dirty="0">
                <a:solidFill>
                  <a:srgbClr val="800000"/>
                </a:solidFill>
              </a:rPr>
              <a:t>Light source properties</a:t>
            </a:r>
          </a:p>
        </p:txBody>
      </p:sp>
      <p:sp>
        <p:nvSpPr>
          <p:cNvPr id="16" name="Oval 15"/>
          <p:cNvSpPr/>
          <p:nvPr/>
        </p:nvSpPr>
        <p:spPr bwMode="auto">
          <a:xfrm>
            <a:off x="6259285" y="4746172"/>
            <a:ext cx="903515" cy="587828"/>
          </a:xfrm>
          <a:prstGeom prst="ellipse">
            <a:avLst/>
          </a:prstGeom>
          <a:noFill/>
          <a:ln w="88900" cap="flat" cmpd="sng" algn="ctr">
            <a:solidFill>
              <a:srgbClr val="3333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Oval 16"/>
          <p:cNvSpPr/>
          <p:nvPr/>
        </p:nvSpPr>
        <p:spPr bwMode="auto">
          <a:xfrm>
            <a:off x="6498771" y="1926772"/>
            <a:ext cx="903515" cy="587828"/>
          </a:xfrm>
          <a:prstGeom prst="ellipse">
            <a:avLst/>
          </a:prstGeom>
          <a:noFill/>
          <a:ln w="88900" cap="flat" cmpd="sng" algn="ctr">
            <a:solidFill>
              <a:srgbClr val="3333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5780314" y="2536371"/>
            <a:ext cx="2069797" cy="369332"/>
          </a:xfrm>
          <a:prstGeom prst="rect">
            <a:avLst/>
          </a:prstGeom>
          <a:noFill/>
        </p:spPr>
        <p:txBody>
          <a:bodyPr wrap="none" rtlCol="0">
            <a:spAutoFit/>
          </a:bodyPr>
          <a:lstStyle/>
          <a:p>
            <a:r>
              <a:rPr lang="en-US" dirty="0">
                <a:solidFill>
                  <a:srgbClr val="000099"/>
                </a:solidFill>
              </a:rPr>
              <a:t>Surface properties</a:t>
            </a:r>
          </a:p>
        </p:txBody>
      </p:sp>
      <p:sp>
        <p:nvSpPr>
          <p:cNvPr id="19" name="TextBox 18"/>
          <p:cNvSpPr txBox="1"/>
          <p:nvPr/>
        </p:nvSpPr>
        <p:spPr>
          <a:xfrm>
            <a:off x="5453744" y="4321627"/>
            <a:ext cx="2069797" cy="369332"/>
          </a:xfrm>
          <a:prstGeom prst="rect">
            <a:avLst/>
          </a:prstGeom>
          <a:noFill/>
        </p:spPr>
        <p:txBody>
          <a:bodyPr wrap="none" rtlCol="0">
            <a:spAutoFit/>
          </a:bodyPr>
          <a:lstStyle/>
          <a:p>
            <a:r>
              <a:rPr lang="en-US" dirty="0">
                <a:solidFill>
                  <a:srgbClr val="000099"/>
                </a:solidFill>
              </a:rPr>
              <a:t>Surface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1026" name="Picture 2" descr="https://scontent-dfw5-1.cdninstagram.com/vp/81a0abf79ab1b5d6707d7239a8c03fa4/5D5049B3/t51.2885-15/e35/50003418_371290010317848_589572677490832212_n.jpg?_nc_ht=scontent-dfw5-1.cdninstagram.com&amp;ig_cache_key=MTk3MjY4MTc3MDQ5MTMxOTYxNA%3D%3D.2">
            <a:extLst>
              <a:ext uri="{FF2B5EF4-FFF2-40B4-BE49-F238E27FC236}">
                <a16:creationId xmlns:a16="http://schemas.microsoft.com/office/drawing/2014/main" id="{42A2E6FC-CEFC-4D89-BD5C-0D4CB8E641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3546" y="1404717"/>
            <a:ext cx="3916908" cy="4894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462AE0-6DA7-4DB8-BBD3-3A9153129FB9}"/>
              </a:ext>
            </a:extLst>
          </p:cNvPr>
          <p:cNvSpPr/>
          <p:nvPr/>
        </p:nvSpPr>
        <p:spPr>
          <a:xfrm>
            <a:off x="3514295" y="6391364"/>
            <a:ext cx="4797189" cy="369332"/>
          </a:xfrm>
          <a:prstGeom prst="rect">
            <a:avLst/>
          </a:prstGeom>
        </p:spPr>
        <p:txBody>
          <a:bodyPr wrap="square">
            <a:spAutoFit/>
          </a:bodyPr>
          <a:lstStyle/>
          <a:p>
            <a:r>
              <a:rPr lang="en-US" dirty="0">
                <a:solidFill>
                  <a:srgbClr val="000000"/>
                </a:solidFill>
                <a:latin typeface="-apple-system"/>
                <a:hlinkClick r:id="rId4"/>
              </a:rPr>
              <a:t>https://www.instagram.com/p/BtgX55ZBhU-/</a:t>
            </a:r>
            <a:endParaRPr lang="en-US" dirty="0"/>
          </a:p>
        </p:txBody>
      </p:sp>
      <p:sp>
        <p:nvSpPr>
          <p:cNvPr id="3" name="Rectangle 2">
            <a:hlinkClick r:id="rId4"/>
            <a:extLst>
              <a:ext uri="{FF2B5EF4-FFF2-40B4-BE49-F238E27FC236}">
                <a16:creationId xmlns:a16="http://schemas.microsoft.com/office/drawing/2014/main" id="{DE8FC638-7349-48B7-A20A-C08B9FD10629}"/>
              </a:ext>
            </a:extLst>
          </p:cNvPr>
          <p:cNvSpPr/>
          <p:nvPr/>
        </p:nvSpPr>
        <p:spPr>
          <a:xfrm>
            <a:off x="1021313" y="6391364"/>
            <a:ext cx="2586029" cy="369332"/>
          </a:xfrm>
          <a:prstGeom prst="rect">
            <a:avLst/>
          </a:prstGeom>
        </p:spPr>
        <p:txBody>
          <a:bodyPr wrap="none">
            <a:spAutoFit/>
          </a:bodyPr>
          <a:lstStyle/>
          <a:p>
            <a:pPr fontAlgn="base"/>
            <a:r>
              <a:rPr lang="en-US" dirty="0">
                <a:solidFill>
                  <a:srgbClr val="262626"/>
                </a:solidFill>
                <a:latin typeface="-apple-system"/>
                <a:hlinkClick r:id="rId4"/>
              </a:rPr>
              <a:t>@</a:t>
            </a:r>
            <a:r>
              <a:rPr lang="en-US" dirty="0" err="1">
                <a:solidFill>
                  <a:srgbClr val="262626"/>
                </a:solidFill>
                <a:latin typeface="-apple-system"/>
                <a:hlinkClick r:id="rId4"/>
              </a:rPr>
              <a:t>robertwestonbreshears</a:t>
            </a:r>
            <a:endParaRPr lang="en-US" b="0" i="0" dirty="0">
              <a:solidFill>
                <a:srgbClr val="262626"/>
              </a:solidFill>
              <a:effectLst/>
              <a:latin typeface="-apple-system"/>
            </a:endParaRPr>
          </a:p>
        </p:txBody>
      </p:sp>
    </p:spTree>
    <p:extLst>
      <p:ext uri="{BB962C8B-B14F-4D97-AF65-F5344CB8AC3E}">
        <p14:creationId xmlns:p14="http://schemas.microsoft.com/office/powerpoint/2010/main" val="316796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673794" name="Picture 2"/>
          <p:cNvPicPr>
            <a:picLocks noChangeAspect="1" noChangeArrowheads="1"/>
          </p:cNvPicPr>
          <p:nvPr/>
        </p:nvPicPr>
        <p:blipFill>
          <a:blip r:embed="rId3" cstate="print"/>
          <a:srcRect/>
          <a:stretch>
            <a:fillRect/>
          </a:stretch>
        </p:blipFill>
        <p:spPr bwMode="auto">
          <a:xfrm>
            <a:off x="1502228" y="1923143"/>
            <a:ext cx="5921828" cy="394788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a:t>What determines the brightness of an image pixel?</a:t>
            </a:r>
          </a:p>
        </p:txBody>
      </p:sp>
      <p:pic>
        <p:nvPicPr>
          <p:cNvPr id="457732" name="Picture 4"/>
          <p:cNvPicPr>
            <a:picLocks noChangeAspect="1" noChangeArrowheads="1"/>
          </p:cNvPicPr>
          <p:nvPr/>
        </p:nvPicPr>
        <p:blipFill>
          <a:blip r:embed="rId3" cstate="print"/>
          <a:srcRect/>
          <a:stretch>
            <a:fillRect/>
          </a:stretch>
        </p:blipFill>
        <p:spPr bwMode="auto">
          <a:xfrm>
            <a:off x="1143000" y="1898650"/>
            <a:ext cx="7086600" cy="4578350"/>
          </a:xfrm>
          <a:prstGeom prst="rect">
            <a:avLst/>
          </a:prstGeom>
          <a:noFill/>
          <a:ln w="9525">
            <a:noFill/>
            <a:miter lim="800000"/>
            <a:headEnd/>
            <a:tailEnd/>
          </a:ln>
          <a:effectLst/>
        </p:spPr>
      </p:pic>
      <p:sp>
        <p:nvSpPr>
          <p:cNvPr id="457733" name="Text Box 5"/>
          <p:cNvSpPr txBox="1">
            <a:spLocks noChangeArrowheads="1"/>
          </p:cNvSpPr>
          <p:nvPr/>
        </p:nvSpPr>
        <p:spPr bwMode="auto">
          <a:xfrm>
            <a:off x="5693228" y="1643743"/>
            <a:ext cx="1846263" cy="822325"/>
          </a:xfrm>
          <a:prstGeom prst="rect">
            <a:avLst/>
          </a:prstGeom>
          <a:noFill/>
          <a:ln w="9525">
            <a:noFill/>
            <a:miter lim="800000"/>
            <a:headEnd/>
            <a:tailEnd/>
          </a:ln>
          <a:effectLst/>
        </p:spPr>
        <p:txBody>
          <a:bodyPr wrap="none">
            <a:spAutoFit/>
          </a:bodyPr>
          <a:lstStyle/>
          <a:p>
            <a:pPr algn="ctr"/>
            <a:r>
              <a:rPr lang="en-US" dirty="0">
                <a:solidFill>
                  <a:srgbClr val="FF0000"/>
                </a:solidFill>
              </a:rPr>
              <a:t>Light source</a:t>
            </a:r>
            <a:br>
              <a:rPr lang="en-US" dirty="0">
                <a:solidFill>
                  <a:srgbClr val="FF0000"/>
                </a:solidFill>
              </a:rPr>
            </a:br>
            <a:r>
              <a:rPr lang="en-US" dirty="0">
                <a:solidFill>
                  <a:srgbClr val="FF0000"/>
                </a:solidFill>
              </a:rPr>
              <a:t>properties</a:t>
            </a:r>
          </a:p>
        </p:txBody>
      </p:sp>
      <p:sp>
        <p:nvSpPr>
          <p:cNvPr id="457735" name="Text Box 7"/>
          <p:cNvSpPr txBox="1">
            <a:spLocks noChangeArrowheads="1"/>
          </p:cNvSpPr>
          <p:nvPr/>
        </p:nvSpPr>
        <p:spPr bwMode="auto">
          <a:xfrm>
            <a:off x="4963886" y="3559628"/>
            <a:ext cx="1319213" cy="822325"/>
          </a:xfrm>
          <a:prstGeom prst="rect">
            <a:avLst/>
          </a:prstGeom>
          <a:noFill/>
          <a:ln w="9525">
            <a:noFill/>
            <a:miter lim="800000"/>
            <a:headEnd/>
            <a:tailEnd/>
          </a:ln>
          <a:effectLst/>
        </p:spPr>
        <p:txBody>
          <a:bodyPr wrap="none">
            <a:spAutoFit/>
          </a:bodyPr>
          <a:lstStyle/>
          <a:p>
            <a:pPr algn="ctr"/>
            <a:r>
              <a:rPr lang="en-US" dirty="0">
                <a:solidFill>
                  <a:schemeClr val="accent1"/>
                </a:solidFill>
              </a:rPr>
              <a:t>Surface </a:t>
            </a:r>
            <a:br>
              <a:rPr lang="en-US" dirty="0">
                <a:solidFill>
                  <a:schemeClr val="accent1"/>
                </a:solidFill>
              </a:rPr>
            </a:br>
            <a:r>
              <a:rPr lang="en-US" dirty="0">
                <a:solidFill>
                  <a:schemeClr val="accent1"/>
                </a:solidFill>
              </a:rPr>
              <a:t>shape</a:t>
            </a:r>
          </a:p>
        </p:txBody>
      </p:sp>
      <p:sp>
        <p:nvSpPr>
          <p:cNvPr id="457736" name="Text Box 8"/>
          <p:cNvSpPr txBox="1">
            <a:spLocks noChangeArrowheads="1"/>
          </p:cNvSpPr>
          <p:nvPr/>
        </p:nvSpPr>
        <p:spPr bwMode="auto">
          <a:xfrm>
            <a:off x="5951538" y="5578475"/>
            <a:ext cx="2811462" cy="822325"/>
          </a:xfrm>
          <a:prstGeom prst="rect">
            <a:avLst/>
          </a:prstGeom>
          <a:noFill/>
          <a:ln w="9525">
            <a:noFill/>
            <a:miter lim="800000"/>
            <a:headEnd/>
            <a:tailEnd/>
          </a:ln>
          <a:effectLst/>
        </p:spPr>
        <p:txBody>
          <a:bodyPr wrap="none">
            <a:spAutoFit/>
          </a:bodyPr>
          <a:lstStyle/>
          <a:p>
            <a:pPr algn="ctr"/>
            <a:r>
              <a:rPr lang="en-US" dirty="0">
                <a:solidFill>
                  <a:schemeClr val="accent1"/>
                </a:solidFill>
              </a:rPr>
              <a:t>Surface reflectance</a:t>
            </a:r>
            <a:br>
              <a:rPr lang="en-US" dirty="0">
                <a:solidFill>
                  <a:schemeClr val="accent1"/>
                </a:solidFill>
              </a:rPr>
            </a:br>
            <a:r>
              <a:rPr lang="en-US" dirty="0">
                <a:solidFill>
                  <a:schemeClr val="accent1"/>
                </a:solidFill>
              </a:rPr>
              <a:t>properties</a:t>
            </a:r>
          </a:p>
        </p:txBody>
      </p:sp>
      <p:sp>
        <p:nvSpPr>
          <p:cNvPr id="457737" name="Text Box 9"/>
          <p:cNvSpPr txBox="1">
            <a:spLocks noChangeArrowheads="1"/>
          </p:cNvSpPr>
          <p:nvPr/>
        </p:nvSpPr>
        <p:spPr bwMode="auto">
          <a:xfrm>
            <a:off x="4057650" y="6019800"/>
            <a:ext cx="1047750" cy="457200"/>
          </a:xfrm>
          <a:prstGeom prst="rect">
            <a:avLst/>
          </a:prstGeom>
          <a:noFill/>
          <a:ln w="9525">
            <a:noFill/>
            <a:miter lim="800000"/>
            <a:headEnd/>
            <a:tailEnd/>
          </a:ln>
          <a:effectLst/>
        </p:spPr>
        <p:txBody>
          <a:bodyPr wrap="none">
            <a:spAutoFit/>
          </a:bodyPr>
          <a:lstStyle/>
          <a:p>
            <a:r>
              <a:rPr lang="en-US">
                <a:solidFill>
                  <a:srgbClr val="CC00CC"/>
                </a:solidFill>
              </a:rPr>
              <a:t>Optics</a:t>
            </a:r>
          </a:p>
        </p:txBody>
      </p:sp>
      <p:sp>
        <p:nvSpPr>
          <p:cNvPr id="457738" name="Text Box 10"/>
          <p:cNvSpPr txBox="1">
            <a:spLocks noChangeArrowheads="1"/>
          </p:cNvSpPr>
          <p:nvPr/>
        </p:nvSpPr>
        <p:spPr bwMode="auto">
          <a:xfrm>
            <a:off x="533400" y="3048000"/>
            <a:ext cx="3184525" cy="457200"/>
          </a:xfrm>
          <a:prstGeom prst="rect">
            <a:avLst/>
          </a:prstGeom>
          <a:noFill/>
          <a:ln w="9525">
            <a:noFill/>
            <a:miter lim="800000"/>
            <a:headEnd/>
            <a:tailEnd/>
          </a:ln>
          <a:effectLst/>
        </p:spPr>
        <p:txBody>
          <a:bodyPr wrap="none">
            <a:spAutoFit/>
          </a:bodyPr>
          <a:lstStyle/>
          <a:p>
            <a:r>
              <a:rPr lang="en-US">
                <a:solidFill>
                  <a:schemeClr val="folHlink"/>
                </a:solidFill>
              </a:rPr>
              <a:t>Sensor characteristics</a:t>
            </a:r>
          </a:p>
        </p:txBody>
      </p:sp>
      <p:sp>
        <p:nvSpPr>
          <p:cNvPr id="457739" name="Text Box 11"/>
          <p:cNvSpPr txBox="1">
            <a:spLocks noChangeArrowheads="1"/>
          </p:cNvSpPr>
          <p:nvPr/>
        </p:nvSpPr>
        <p:spPr bwMode="auto">
          <a:xfrm>
            <a:off x="7543800" y="6583363"/>
            <a:ext cx="1409700" cy="274637"/>
          </a:xfrm>
          <a:prstGeom prst="rect">
            <a:avLst/>
          </a:prstGeom>
          <a:noFill/>
          <a:ln w="9525">
            <a:noFill/>
            <a:miter lim="800000"/>
            <a:headEnd/>
            <a:tailEnd/>
          </a:ln>
          <a:effectLst/>
        </p:spPr>
        <p:txBody>
          <a:bodyPr wrap="none">
            <a:spAutoFit/>
          </a:bodyPr>
          <a:lstStyle/>
          <a:p>
            <a:r>
              <a:rPr lang="en-US" sz="1200"/>
              <a:t>Slide by L. Fei-Fei</a:t>
            </a:r>
          </a:p>
        </p:txBody>
      </p:sp>
      <p:sp>
        <p:nvSpPr>
          <p:cNvPr id="457740" name="Text Box 12"/>
          <p:cNvSpPr txBox="1">
            <a:spLocks noChangeArrowheads="1"/>
          </p:cNvSpPr>
          <p:nvPr/>
        </p:nvSpPr>
        <p:spPr bwMode="auto">
          <a:xfrm>
            <a:off x="3124200" y="3733800"/>
            <a:ext cx="1473200" cy="457200"/>
          </a:xfrm>
          <a:prstGeom prst="rect">
            <a:avLst/>
          </a:prstGeom>
          <a:noFill/>
          <a:ln w="9525">
            <a:noFill/>
            <a:miter lim="800000"/>
            <a:headEnd/>
            <a:tailEnd/>
          </a:ln>
          <a:effectLst/>
        </p:spPr>
        <p:txBody>
          <a:bodyPr wrap="none">
            <a:spAutoFit/>
          </a:bodyPr>
          <a:lstStyle/>
          <a:p>
            <a:r>
              <a:rPr lang="en-US">
                <a:solidFill>
                  <a:srgbClr val="CC0000"/>
                </a:solidFill>
              </a:rPr>
              <a:t>Exposure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77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7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p:bldP spid="457735" grpId="0"/>
      <p:bldP spid="457736" grpId="0"/>
      <p:bldP spid="457737" grpId="0"/>
      <p:bldP spid="457738" grpId="0"/>
      <p:bldP spid="4577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What is light?</a:t>
            </a:r>
          </a:p>
        </p:txBody>
      </p:sp>
      <p:grpSp>
        <p:nvGrpSpPr>
          <p:cNvPr id="2" name="Group 11"/>
          <p:cNvGrpSpPr>
            <a:grpSpLocks/>
          </p:cNvGrpSpPr>
          <p:nvPr/>
        </p:nvGrpSpPr>
        <p:grpSpPr bwMode="auto">
          <a:xfrm>
            <a:off x="2171700" y="2184400"/>
            <a:ext cx="3924300" cy="635000"/>
            <a:chOff x="1080" y="1536"/>
            <a:chExt cx="1608" cy="260"/>
          </a:xfrm>
        </p:grpSpPr>
        <p:grpSp>
          <p:nvGrpSpPr>
            <p:cNvPr id="3" name="Group 4"/>
            <p:cNvGrpSpPr>
              <a:grpSpLocks/>
            </p:cNvGrpSpPr>
            <p:nvPr/>
          </p:nvGrpSpPr>
          <p:grpSpPr bwMode="auto">
            <a:xfrm rot="-17435669">
              <a:off x="1154" y="1462"/>
              <a:ext cx="260" cy="408"/>
              <a:chOff x="3979" y="3269"/>
              <a:chExt cx="260" cy="408"/>
            </a:xfrm>
          </p:grpSpPr>
          <p:sp>
            <p:nvSpPr>
              <p:cNvPr id="382981" name="Freeform 5"/>
              <p:cNvSpPr>
                <a:spLocks/>
              </p:cNvSpPr>
              <p:nvPr/>
            </p:nvSpPr>
            <p:spPr bwMode="auto">
              <a:xfrm>
                <a:off x="3984" y="3371"/>
                <a:ext cx="180" cy="306"/>
              </a:xfrm>
              <a:custGeom>
                <a:avLst/>
                <a:gdLst/>
                <a:ahLst/>
                <a:cxnLst>
                  <a:cxn ang="0">
                    <a:pos x="16" y="305"/>
                  </a:cxn>
                  <a:cxn ang="0">
                    <a:pos x="0" y="22"/>
                  </a:cxn>
                  <a:cxn ang="0">
                    <a:pos x="9" y="13"/>
                  </a:cxn>
                  <a:cxn ang="0">
                    <a:pos x="15" y="14"/>
                  </a:cxn>
                  <a:cxn ang="0">
                    <a:pos x="21" y="13"/>
                  </a:cxn>
                  <a:cxn ang="0">
                    <a:pos x="22" y="10"/>
                  </a:cxn>
                  <a:cxn ang="0">
                    <a:pos x="27" y="11"/>
                  </a:cxn>
                  <a:cxn ang="0">
                    <a:pos x="31" y="7"/>
                  </a:cxn>
                  <a:cxn ang="0">
                    <a:pos x="37" y="9"/>
                  </a:cxn>
                  <a:cxn ang="0">
                    <a:pos x="41" y="6"/>
                  </a:cxn>
                  <a:cxn ang="0">
                    <a:pos x="46" y="5"/>
                  </a:cxn>
                  <a:cxn ang="0">
                    <a:pos x="52" y="3"/>
                  </a:cxn>
                  <a:cxn ang="0">
                    <a:pos x="57" y="4"/>
                  </a:cxn>
                  <a:cxn ang="0">
                    <a:pos x="62" y="3"/>
                  </a:cxn>
                  <a:cxn ang="0">
                    <a:pos x="66" y="0"/>
                  </a:cxn>
                  <a:cxn ang="0">
                    <a:pos x="74" y="0"/>
                  </a:cxn>
                  <a:cxn ang="0">
                    <a:pos x="80" y="1"/>
                  </a:cxn>
                  <a:cxn ang="0">
                    <a:pos x="83" y="1"/>
                  </a:cxn>
                  <a:cxn ang="0">
                    <a:pos x="86" y="3"/>
                  </a:cxn>
                  <a:cxn ang="0">
                    <a:pos x="92" y="4"/>
                  </a:cxn>
                  <a:cxn ang="0">
                    <a:pos x="98" y="7"/>
                  </a:cxn>
                  <a:cxn ang="0">
                    <a:pos x="103" y="7"/>
                  </a:cxn>
                  <a:cxn ang="0">
                    <a:pos x="111" y="10"/>
                  </a:cxn>
                  <a:cxn ang="0">
                    <a:pos x="115" y="12"/>
                  </a:cxn>
                  <a:cxn ang="0">
                    <a:pos x="121" y="11"/>
                  </a:cxn>
                  <a:cxn ang="0">
                    <a:pos x="125" y="16"/>
                  </a:cxn>
                  <a:cxn ang="0">
                    <a:pos x="131" y="17"/>
                  </a:cxn>
                  <a:cxn ang="0">
                    <a:pos x="135" y="19"/>
                  </a:cxn>
                  <a:cxn ang="0">
                    <a:pos x="140" y="21"/>
                  </a:cxn>
                  <a:cxn ang="0">
                    <a:pos x="142" y="24"/>
                  </a:cxn>
                  <a:cxn ang="0">
                    <a:pos x="146" y="27"/>
                  </a:cxn>
                  <a:cxn ang="0">
                    <a:pos x="151" y="31"/>
                  </a:cxn>
                  <a:cxn ang="0">
                    <a:pos x="153" y="35"/>
                  </a:cxn>
                  <a:cxn ang="0">
                    <a:pos x="156" y="36"/>
                  </a:cxn>
                  <a:cxn ang="0">
                    <a:pos x="160" y="41"/>
                  </a:cxn>
                  <a:cxn ang="0">
                    <a:pos x="163" y="44"/>
                  </a:cxn>
                  <a:cxn ang="0">
                    <a:pos x="168" y="46"/>
                  </a:cxn>
                  <a:cxn ang="0">
                    <a:pos x="172" y="50"/>
                  </a:cxn>
                  <a:cxn ang="0">
                    <a:pos x="176" y="53"/>
                  </a:cxn>
                  <a:cxn ang="0">
                    <a:pos x="178" y="55"/>
                  </a:cxn>
                  <a:cxn ang="0">
                    <a:pos x="182" y="59"/>
                  </a:cxn>
                  <a:cxn ang="0">
                    <a:pos x="185" y="62"/>
                  </a:cxn>
                  <a:cxn ang="0">
                    <a:pos x="186" y="67"/>
                  </a:cxn>
                  <a:cxn ang="0">
                    <a:pos x="189" y="73"/>
                  </a:cxn>
                  <a:cxn ang="0">
                    <a:pos x="192" y="76"/>
                  </a:cxn>
                  <a:cxn ang="0">
                    <a:pos x="196" y="80"/>
                  </a:cxn>
                  <a:cxn ang="0">
                    <a:pos x="198" y="84"/>
                  </a:cxn>
                  <a:cxn ang="0">
                    <a:pos x="200" y="90"/>
                  </a:cxn>
                  <a:cxn ang="0">
                    <a:pos x="201" y="99"/>
                  </a:cxn>
                  <a:cxn ang="0">
                    <a:pos x="16" y="305"/>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2" name="Arc 6"/>
              <p:cNvSpPr>
                <a:spLocks/>
              </p:cNvSpPr>
              <p:nvPr/>
            </p:nvSpPr>
            <p:spPr bwMode="auto">
              <a:xfrm rot="20220000">
                <a:off x="4011" y="3348"/>
                <a:ext cx="132" cy="149"/>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3" name="Line 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4" name="Oval 8"/>
              <p:cNvSpPr>
                <a:spLocks noChangeArrowheads="1"/>
              </p:cNvSpPr>
              <p:nvPr/>
            </p:nvSpPr>
            <p:spPr bwMode="auto">
              <a:xfrm rot="17640000">
                <a:off x="4047" y="3351"/>
                <a:ext cx="71" cy="111"/>
              </a:xfrm>
              <a:prstGeom prst="ellipse">
                <a:avLst/>
              </a:prstGeom>
              <a:solidFill>
                <a:schemeClr val="tx1"/>
              </a:solidFill>
              <a:ln w="127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5" name="Line 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82986" name="Line 10"/>
            <p:cNvSpPr>
              <a:spLocks noChangeShapeType="1"/>
            </p:cNvSpPr>
            <p:nvPr/>
          </p:nvSpPr>
          <p:spPr bwMode="auto">
            <a:xfrm flipH="1">
              <a:off x="1632" y="1632"/>
              <a:ext cx="1056"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82989" name="Rectangle 13"/>
          <p:cNvSpPr>
            <a:spLocks noChangeArrowheads="1"/>
          </p:cNvSpPr>
          <p:nvPr/>
        </p:nvSpPr>
        <p:spPr bwMode="auto">
          <a:xfrm>
            <a:off x="685800" y="914400"/>
            <a:ext cx="8153400" cy="609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a:solidFill>
                  <a:srgbClr val="000000"/>
                </a:solidFill>
              </a:rPr>
              <a:t>Electromagnetic radiation (EMR) moving along rays in space</a:t>
            </a:r>
          </a:p>
          <a:p>
            <a:pPr marL="742950" lvl="1" indent="-285750" eaLnBrk="0" fontAlgn="base" hangingPunct="0">
              <a:spcBef>
                <a:spcPct val="20000"/>
              </a:spcBef>
              <a:spcAft>
                <a:spcPct val="0"/>
              </a:spcAft>
              <a:buFontTx/>
              <a:buChar char="•"/>
            </a:pPr>
            <a:r>
              <a:rPr lang="en-US">
                <a:solidFill>
                  <a:srgbClr val="000000"/>
                </a:solidFill>
              </a:rPr>
              <a:t>R(</a:t>
            </a:r>
            <a:r>
              <a:rPr lang="en-US">
                <a:solidFill>
                  <a:srgbClr val="000000"/>
                </a:solidFill>
                <a:latin typeface="Symbol" pitchFamily="18" charset="2"/>
                <a:cs typeface="Arial" charset="0"/>
              </a:rPr>
              <a:t>l</a:t>
            </a:r>
            <a:r>
              <a:rPr lang="en-US">
                <a:solidFill>
                  <a:srgbClr val="000000"/>
                </a:solidFill>
                <a:cs typeface="Arial" charset="0"/>
              </a:rPr>
              <a:t>) is EMR, measured in units of power (watts)</a:t>
            </a:r>
          </a:p>
          <a:p>
            <a:pPr marL="1143000" lvl="2" indent="-228600" eaLnBrk="0" fontAlgn="base" hangingPunct="0">
              <a:spcBef>
                <a:spcPct val="20000"/>
              </a:spcBef>
              <a:spcAft>
                <a:spcPct val="0"/>
              </a:spcAft>
              <a:buFontTx/>
              <a:buChar char="–"/>
            </a:pPr>
            <a:r>
              <a:rPr lang="en-US" sz="1600">
                <a:solidFill>
                  <a:srgbClr val="000000"/>
                </a:solidFill>
              </a:rPr>
              <a:t> </a:t>
            </a:r>
            <a:r>
              <a:rPr lang="en-US" sz="1600">
                <a:solidFill>
                  <a:srgbClr val="000000"/>
                </a:solidFill>
                <a:latin typeface="Symbol" pitchFamily="18" charset="2"/>
              </a:rPr>
              <a:t>l</a:t>
            </a:r>
            <a:r>
              <a:rPr lang="en-US" sz="1600">
                <a:solidFill>
                  <a:srgbClr val="000000"/>
                </a:solidFill>
              </a:rPr>
              <a:t> is wavelength</a:t>
            </a:r>
          </a:p>
        </p:txBody>
      </p:sp>
      <p:sp>
        <p:nvSpPr>
          <p:cNvPr id="382990" name="Rectangle 14"/>
          <p:cNvSpPr>
            <a:spLocks noChangeArrowheads="1"/>
          </p:cNvSpPr>
          <p:nvPr/>
        </p:nvSpPr>
        <p:spPr bwMode="auto">
          <a:xfrm>
            <a:off x="685800" y="2917825"/>
            <a:ext cx="7772400" cy="1524000"/>
          </a:xfrm>
          <a:prstGeom prst="rect">
            <a:avLst/>
          </a:prstGeom>
          <a:noFill/>
          <a:ln w="9525">
            <a:noFill/>
            <a:miter lim="800000"/>
            <a:headEnd/>
            <a:tailEnd/>
          </a:ln>
          <a:effectLst/>
        </p:spPr>
        <p:txBody>
          <a:bodyPr/>
          <a:lstStyle/>
          <a:p>
            <a:pPr marL="342900" indent="-342900" eaLnBrk="0" fontAlgn="base" hangingPunct="0">
              <a:lnSpc>
                <a:spcPct val="90000"/>
              </a:lnSpc>
              <a:spcBef>
                <a:spcPct val="20000"/>
              </a:spcBef>
              <a:spcAft>
                <a:spcPct val="0"/>
              </a:spcAft>
            </a:pPr>
            <a:r>
              <a:rPr lang="en-US" sz="2000" dirty="0">
                <a:solidFill>
                  <a:srgbClr val="000000"/>
                </a:solidFill>
              </a:rPr>
              <a:t>Light field</a:t>
            </a:r>
          </a:p>
          <a:p>
            <a:pPr marL="742950" lvl="1" indent="-285750" eaLnBrk="0" fontAlgn="base" hangingPunct="0">
              <a:lnSpc>
                <a:spcPct val="90000"/>
              </a:lnSpc>
              <a:spcBef>
                <a:spcPct val="20000"/>
              </a:spcBef>
              <a:spcAft>
                <a:spcPct val="0"/>
              </a:spcAft>
              <a:buFontTx/>
              <a:buChar char="•"/>
            </a:pPr>
            <a:r>
              <a:rPr lang="en-US" dirty="0">
                <a:solidFill>
                  <a:srgbClr val="000000"/>
                </a:solidFill>
              </a:rPr>
              <a:t>We can describe all of the light in the scene by specifying the radiation (or </a:t>
            </a:r>
            <a:r>
              <a:rPr lang="en-US" b="1" dirty="0">
                <a:solidFill>
                  <a:srgbClr val="000000"/>
                </a:solidFill>
              </a:rPr>
              <a:t>“radiance”</a:t>
            </a:r>
            <a:r>
              <a:rPr lang="en-US" dirty="0">
                <a:solidFill>
                  <a:srgbClr val="000000"/>
                </a:solidFill>
              </a:rPr>
              <a:t> along all light rays) arriving at every point in space and from every direction</a:t>
            </a:r>
          </a:p>
          <a:p>
            <a:pPr marL="742950" lvl="1" indent="-285750" eaLnBrk="0" fontAlgn="base" hangingPunct="0">
              <a:lnSpc>
                <a:spcPct val="90000"/>
              </a:lnSpc>
              <a:spcBef>
                <a:spcPct val="20000"/>
              </a:spcBef>
              <a:spcAft>
                <a:spcPct val="0"/>
              </a:spcAft>
            </a:pPr>
            <a:endParaRPr lang="en-US" dirty="0">
              <a:solidFill>
                <a:srgbClr val="000000"/>
              </a:solidFill>
            </a:endParaRPr>
          </a:p>
        </p:txBody>
      </p:sp>
      <p:pic>
        <p:nvPicPr>
          <p:cNvPr id="382992" name="Picture 16" descr="Edittex"/>
          <p:cNvPicPr>
            <a:picLocks noChangeAspect="1" noChangeArrowheads="1"/>
          </p:cNvPicPr>
          <p:nvPr>
            <p:custDataLst>
              <p:tags r:id="rId1"/>
            </p:custDataLst>
          </p:nvPr>
        </p:nvPicPr>
        <p:blipFill>
          <a:blip r:embed="rId4" cstate="print"/>
          <a:srcRect/>
          <a:stretch>
            <a:fillRect/>
          </a:stretch>
        </p:blipFill>
        <p:spPr bwMode="auto">
          <a:xfrm>
            <a:off x="3111500" y="5965825"/>
            <a:ext cx="2527300" cy="282575"/>
          </a:xfrm>
          <a:prstGeom prst="rect">
            <a:avLst/>
          </a:prstGeom>
          <a:noFill/>
          <a:ln w="9525">
            <a:noFill/>
            <a:miter lim="800000"/>
            <a:headEnd/>
            <a:tailEnd/>
          </a:ln>
          <a:effectLst/>
        </p:spPr>
      </p:pic>
      <p:grpSp>
        <p:nvGrpSpPr>
          <p:cNvPr id="25" name="Group 24"/>
          <p:cNvGrpSpPr/>
          <p:nvPr/>
        </p:nvGrpSpPr>
        <p:grpSpPr>
          <a:xfrm>
            <a:off x="2819400" y="4289425"/>
            <a:ext cx="2635250" cy="1295400"/>
            <a:chOff x="2819400" y="4289425"/>
            <a:chExt cx="2635250" cy="1295400"/>
          </a:xfrm>
        </p:grpSpPr>
        <p:sp>
          <p:nvSpPr>
            <p:cNvPr id="382998" name="Oval 22"/>
            <p:cNvSpPr>
              <a:spLocks noChangeArrowheads="1"/>
            </p:cNvSpPr>
            <p:nvPr/>
          </p:nvSpPr>
          <p:spPr bwMode="auto">
            <a:xfrm>
              <a:off x="3352800" y="4943475"/>
              <a:ext cx="76200" cy="76200"/>
            </a:xfrm>
            <a:prstGeom prst="ellipse">
              <a:avLst/>
            </a:prstGeom>
            <a:solidFill>
              <a:schemeClr val="accent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99" name="Line 23"/>
            <p:cNvSpPr>
              <a:spLocks noChangeShapeType="1"/>
            </p:cNvSpPr>
            <p:nvPr/>
          </p:nvSpPr>
          <p:spPr bwMode="auto">
            <a:xfrm flipH="1">
              <a:off x="3473450" y="4365625"/>
              <a:ext cx="533400" cy="533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01" name="Line 25"/>
            <p:cNvSpPr>
              <a:spLocks noChangeShapeType="1"/>
            </p:cNvSpPr>
            <p:nvPr/>
          </p:nvSpPr>
          <p:spPr bwMode="auto">
            <a:xfrm flipH="1">
              <a:off x="3473450" y="4975225"/>
              <a:ext cx="685800"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08" name="Line 32"/>
            <p:cNvSpPr>
              <a:spLocks noChangeShapeType="1"/>
            </p:cNvSpPr>
            <p:nvPr/>
          </p:nvSpPr>
          <p:spPr bwMode="auto">
            <a:xfrm flipH="1" flipV="1">
              <a:off x="4235450" y="4594225"/>
              <a:ext cx="381000" cy="6858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0" name="Line 34"/>
            <p:cNvSpPr>
              <a:spLocks noChangeShapeType="1"/>
            </p:cNvSpPr>
            <p:nvPr/>
          </p:nvSpPr>
          <p:spPr bwMode="auto">
            <a:xfrm flipV="1">
              <a:off x="4845050" y="4441825"/>
              <a:ext cx="609600" cy="533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1" name="Line 35"/>
            <p:cNvSpPr>
              <a:spLocks noChangeShapeType="1"/>
            </p:cNvSpPr>
            <p:nvPr/>
          </p:nvSpPr>
          <p:spPr bwMode="auto">
            <a:xfrm flipV="1">
              <a:off x="4768850" y="4289425"/>
              <a:ext cx="76200" cy="609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2" name="Line 36"/>
            <p:cNvSpPr>
              <a:spLocks noChangeShapeType="1"/>
            </p:cNvSpPr>
            <p:nvPr/>
          </p:nvSpPr>
          <p:spPr bwMode="auto">
            <a:xfrm flipH="1" flipV="1">
              <a:off x="4387850" y="4365625"/>
              <a:ext cx="304800" cy="4572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3" name="Line 37"/>
            <p:cNvSpPr>
              <a:spLocks noChangeShapeType="1"/>
            </p:cNvSpPr>
            <p:nvPr/>
          </p:nvSpPr>
          <p:spPr bwMode="auto">
            <a:xfrm flipH="1">
              <a:off x="4083050" y="5051425"/>
              <a:ext cx="685800" cy="228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4" name="Line 38"/>
            <p:cNvSpPr>
              <a:spLocks noChangeShapeType="1"/>
            </p:cNvSpPr>
            <p:nvPr/>
          </p:nvSpPr>
          <p:spPr bwMode="auto">
            <a:xfrm flipH="1">
              <a:off x="4616450" y="5356225"/>
              <a:ext cx="685800" cy="228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5" name="Line 39"/>
            <p:cNvSpPr>
              <a:spLocks noChangeShapeType="1"/>
            </p:cNvSpPr>
            <p:nvPr/>
          </p:nvSpPr>
          <p:spPr bwMode="auto">
            <a:xfrm>
              <a:off x="4921250" y="5127625"/>
              <a:ext cx="457200" cy="4572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6" name="Line 40"/>
            <p:cNvSpPr>
              <a:spLocks noChangeShapeType="1"/>
            </p:cNvSpPr>
            <p:nvPr/>
          </p:nvSpPr>
          <p:spPr bwMode="auto">
            <a:xfrm flipV="1">
              <a:off x="2819400" y="5051425"/>
              <a:ext cx="457200" cy="3810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2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0"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endParaRPr lang="en-US"/>
          </a:p>
        </p:txBody>
      </p:sp>
      <p:sp>
        <p:nvSpPr>
          <p:cNvPr id="431107" name="Rectangle 3"/>
          <p:cNvSpPr>
            <a:spLocks noGrp="1" noChangeArrowheads="1"/>
          </p:cNvSpPr>
          <p:nvPr>
            <p:ph type="body" idx="1"/>
          </p:nvPr>
        </p:nvSpPr>
        <p:spPr/>
        <p:txBody>
          <a:bodyPr/>
          <a:lstStyle/>
          <a:p>
            <a:endParaRPr lang="en-US"/>
          </a:p>
        </p:txBody>
      </p:sp>
      <p:pic>
        <p:nvPicPr>
          <p:cNvPr id="431109" name="Picture 5" descr="slide002"/>
          <p:cNvPicPr>
            <a:picLocks noChangeAspect="1" noChangeArrowheads="1"/>
          </p:cNvPicPr>
          <p:nvPr/>
        </p:nvPicPr>
        <p:blipFill>
          <a:blip r:embed="rId3" cstate="print"/>
          <a:srcRect/>
          <a:stretch>
            <a:fillRect/>
          </a:stretch>
        </p:blipFill>
        <p:spPr bwMode="auto">
          <a:xfrm>
            <a:off x="381000" y="0"/>
            <a:ext cx="8115300" cy="68246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066800"/>
            <a:ext cx="4525963" cy="4525963"/>
          </a:xfrm>
        </p:spPr>
      </p:pic>
    </p:spTree>
    <p:extLst>
      <p:ext uri="{BB962C8B-B14F-4D97-AF65-F5344CB8AC3E}">
        <p14:creationId xmlns:p14="http://schemas.microsoft.com/office/powerpoint/2010/main" val="389861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The light field</a:t>
            </a:r>
          </a:p>
        </p:txBody>
      </p:sp>
      <p:sp>
        <p:nvSpPr>
          <p:cNvPr id="385027" name="Rectangle 3"/>
          <p:cNvSpPr>
            <a:spLocks noGrp="1" noChangeArrowheads="1"/>
          </p:cNvSpPr>
          <p:nvPr>
            <p:ph type="body" idx="1"/>
          </p:nvPr>
        </p:nvSpPr>
        <p:spPr>
          <a:xfrm>
            <a:off x="685800" y="914400"/>
            <a:ext cx="7772400" cy="2133600"/>
          </a:xfrm>
        </p:spPr>
        <p:txBody>
          <a:bodyPr/>
          <a:lstStyle/>
          <a:p>
            <a:endParaRPr lang="en-US" dirty="0"/>
          </a:p>
          <a:p>
            <a:pPr lvl="1"/>
            <a:r>
              <a:rPr lang="en-US" sz="1800" dirty="0"/>
              <a:t>Known as the </a:t>
            </a:r>
            <a:r>
              <a:rPr lang="en-US" sz="1800" b="1" dirty="0" err="1"/>
              <a:t>plenoptic</a:t>
            </a:r>
            <a:r>
              <a:rPr lang="en-US" sz="1800" b="1" dirty="0"/>
              <a:t> function</a:t>
            </a:r>
          </a:p>
          <a:p>
            <a:pPr lvl="1"/>
            <a:r>
              <a:rPr lang="en-US" sz="1800" dirty="0"/>
              <a:t>If you know </a:t>
            </a:r>
            <a:r>
              <a:rPr lang="en-US" sz="1800" i="1" dirty="0"/>
              <a:t>R</a:t>
            </a:r>
            <a:r>
              <a:rPr lang="en-US" sz="1800" dirty="0"/>
              <a:t>, you can predict how the scene would appear from any viewpoint.</a:t>
            </a:r>
          </a:p>
          <a:p>
            <a:pPr lvl="1">
              <a:buFontTx/>
              <a:buNone/>
            </a:pPr>
            <a:endParaRPr lang="en-US" sz="1800" dirty="0"/>
          </a:p>
        </p:txBody>
      </p:sp>
      <p:pic>
        <p:nvPicPr>
          <p:cNvPr id="385028" name="Picture 4" descr="Edittex"/>
          <p:cNvPicPr>
            <a:picLocks noChangeAspect="1" noChangeArrowheads="1"/>
          </p:cNvPicPr>
          <p:nvPr>
            <p:custDataLst>
              <p:tags r:id="rId1"/>
            </p:custDataLst>
          </p:nvPr>
        </p:nvPicPr>
        <p:blipFill>
          <a:blip r:embed="rId7" cstate="print"/>
          <a:srcRect/>
          <a:stretch>
            <a:fillRect/>
          </a:stretch>
        </p:blipFill>
        <p:spPr bwMode="auto">
          <a:xfrm>
            <a:off x="762000" y="1066800"/>
            <a:ext cx="2527300" cy="282575"/>
          </a:xfrm>
          <a:prstGeom prst="rect">
            <a:avLst/>
          </a:prstGeom>
          <a:noFill/>
          <a:ln w="9525">
            <a:noFill/>
            <a:miter lim="800000"/>
            <a:headEnd/>
            <a:tailEnd/>
          </a:ln>
          <a:effectLst/>
        </p:spPr>
      </p:pic>
      <p:sp>
        <p:nvSpPr>
          <p:cNvPr id="385029" name="Rectangle 5"/>
          <p:cNvSpPr>
            <a:spLocks noChangeArrowheads="1"/>
          </p:cNvSpPr>
          <p:nvPr/>
        </p:nvSpPr>
        <p:spPr bwMode="auto">
          <a:xfrm>
            <a:off x="685800" y="2819400"/>
            <a:ext cx="7772400" cy="2133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dirty="0">
                <a:solidFill>
                  <a:srgbClr val="000000"/>
                </a:solidFill>
              </a:rPr>
              <a:t>The </a:t>
            </a:r>
            <a:r>
              <a:rPr lang="en-US" sz="2000" b="1" dirty="0">
                <a:solidFill>
                  <a:srgbClr val="000000"/>
                </a:solidFill>
              </a:rPr>
              <a:t>light field</a:t>
            </a:r>
          </a:p>
          <a:p>
            <a:pPr marL="742950" lvl="1" indent="-285750" eaLnBrk="0" fontAlgn="base" hangingPunct="0">
              <a:spcBef>
                <a:spcPct val="20000"/>
              </a:spcBef>
              <a:spcAft>
                <a:spcPct val="0"/>
              </a:spcAft>
              <a:buFontTx/>
              <a:buChar char="•"/>
            </a:pPr>
            <a:r>
              <a:rPr lang="en-US" dirty="0">
                <a:solidFill>
                  <a:srgbClr val="000000"/>
                </a:solidFill>
              </a:rPr>
              <a:t>Assume radiance does not change along a ray</a:t>
            </a:r>
          </a:p>
          <a:p>
            <a:pPr marL="1143000" lvl="2" indent="-228600" eaLnBrk="0" fontAlgn="base" hangingPunct="0">
              <a:spcBef>
                <a:spcPct val="20000"/>
              </a:spcBef>
              <a:spcAft>
                <a:spcPct val="0"/>
              </a:spcAft>
              <a:buFontTx/>
              <a:buChar char="–"/>
            </a:pPr>
            <a:r>
              <a:rPr lang="en-US" sz="1600" dirty="0">
                <a:solidFill>
                  <a:srgbClr val="000000"/>
                </a:solidFill>
              </a:rPr>
              <a:t>what does this assume about the world?</a:t>
            </a:r>
          </a:p>
          <a:p>
            <a:pPr marL="742950" lvl="1" indent="-285750" eaLnBrk="0" fontAlgn="base" hangingPunct="0">
              <a:spcBef>
                <a:spcPct val="20000"/>
              </a:spcBef>
              <a:spcAft>
                <a:spcPct val="0"/>
              </a:spcAft>
              <a:buFontTx/>
              <a:buChar char="•"/>
            </a:pPr>
            <a:r>
              <a:rPr lang="en-US" dirty="0">
                <a:solidFill>
                  <a:srgbClr val="000000"/>
                </a:solidFill>
              </a:rPr>
              <a:t>Parameterize rays by intersection with two planes:</a:t>
            </a: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r>
              <a:rPr lang="en-US" dirty="0">
                <a:solidFill>
                  <a:srgbClr val="000000"/>
                </a:solidFill>
              </a:rPr>
              <a:t>Usually drop </a:t>
            </a:r>
            <a:r>
              <a:rPr lang="en-US" dirty="0">
                <a:solidFill>
                  <a:srgbClr val="000000"/>
                </a:solidFill>
                <a:latin typeface="Symbol" pitchFamily="18" charset="2"/>
              </a:rPr>
              <a:t>l</a:t>
            </a:r>
            <a:r>
              <a:rPr lang="en-US" dirty="0">
                <a:solidFill>
                  <a:srgbClr val="000000"/>
                </a:solidFill>
              </a:rPr>
              <a:t> and time parameters</a:t>
            </a:r>
          </a:p>
          <a:p>
            <a:pPr marL="742950" lvl="1" indent="-285750" eaLnBrk="0" fontAlgn="base" hangingPunct="0">
              <a:spcBef>
                <a:spcPct val="20000"/>
              </a:spcBef>
              <a:spcAft>
                <a:spcPct val="0"/>
              </a:spcAft>
              <a:buFontTx/>
              <a:buChar char="•"/>
            </a:pPr>
            <a:r>
              <a:rPr lang="en-US" dirty="0">
                <a:solidFill>
                  <a:srgbClr val="000000"/>
                </a:solidFill>
              </a:rPr>
              <a:t>How could you capture a light field?</a:t>
            </a:r>
          </a:p>
        </p:txBody>
      </p:sp>
      <p:grpSp>
        <p:nvGrpSpPr>
          <p:cNvPr id="4" name="Group 32"/>
          <p:cNvGrpSpPr>
            <a:grpSpLocks/>
          </p:cNvGrpSpPr>
          <p:nvPr/>
        </p:nvGrpSpPr>
        <p:grpSpPr bwMode="auto">
          <a:xfrm>
            <a:off x="2438400" y="4191000"/>
            <a:ext cx="3810000" cy="1587500"/>
            <a:chOff x="1296" y="2400"/>
            <a:chExt cx="2880" cy="1200"/>
          </a:xfrm>
        </p:grpSpPr>
        <p:sp>
          <p:nvSpPr>
            <p:cNvPr id="385030" name="Line 6"/>
            <p:cNvSpPr>
              <a:spLocks noChangeShapeType="1"/>
            </p:cNvSpPr>
            <p:nvPr/>
          </p:nvSpPr>
          <p:spPr bwMode="auto">
            <a:xfrm>
              <a:off x="1872" y="2400"/>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1" name="Line 7"/>
            <p:cNvSpPr>
              <a:spLocks noChangeShapeType="1"/>
            </p:cNvSpPr>
            <p:nvPr/>
          </p:nvSpPr>
          <p:spPr bwMode="auto">
            <a:xfrm>
              <a:off x="1872" y="2400"/>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2" name="Line 8"/>
            <p:cNvSpPr>
              <a:spLocks noChangeShapeType="1"/>
            </p:cNvSpPr>
            <p:nvPr/>
          </p:nvSpPr>
          <p:spPr bwMode="auto">
            <a:xfrm>
              <a:off x="2640" y="2784"/>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3" name="Line 9"/>
            <p:cNvSpPr>
              <a:spLocks noChangeShapeType="1"/>
            </p:cNvSpPr>
            <p:nvPr/>
          </p:nvSpPr>
          <p:spPr bwMode="auto">
            <a:xfrm>
              <a:off x="1872" y="3216"/>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4" name="Line 10"/>
            <p:cNvSpPr>
              <a:spLocks noChangeShapeType="1"/>
            </p:cNvSpPr>
            <p:nvPr/>
          </p:nvSpPr>
          <p:spPr bwMode="auto">
            <a:xfrm>
              <a:off x="2976" y="2400"/>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5" name="Line 11"/>
            <p:cNvSpPr>
              <a:spLocks noChangeShapeType="1"/>
            </p:cNvSpPr>
            <p:nvPr/>
          </p:nvSpPr>
          <p:spPr bwMode="auto">
            <a:xfrm>
              <a:off x="2976" y="2400"/>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6" name="Line 12"/>
            <p:cNvSpPr>
              <a:spLocks noChangeShapeType="1"/>
            </p:cNvSpPr>
            <p:nvPr/>
          </p:nvSpPr>
          <p:spPr bwMode="auto">
            <a:xfrm>
              <a:off x="3744" y="2784"/>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7" name="Line 13"/>
            <p:cNvSpPr>
              <a:spLocks noChangeShapeType="1"/>
            </p:cNvSpPr>
            <p:nvPr/>
          </p:nvSpPr>
          <p:spPr bwMode="auto">
            <a:xfrm>
              <a:off x="2976" y="3216"/>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9" name="Line 15"/>
            <p:cNvSpPr>
              <a:spLocks noChangeShapeType="1"/>
            </p:cNvSpPr>
            <p:nvPr/>
          </p:nvSpPr>
          <p:spPr bwMode="auto">
            <a:xfrm>
              <a:off x="1296" y="2688"/>
              <a:ext cx="720" cy="144"/>
            </a:xfrm>
            <a:prstGeom prst="line">
              <a:avLst/>
            </a:prstGeom>
            <a:noFill/>
            <a:ln w="19050">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0" name="Line 16"/>
            <p:cNvSpPr>
              <a:spLocks noChangeShapeType="1"/>
            </p:cNvSpPr>
            <p:nvPr/>
          </p:nvSpPr>
          <p:spPr bwMode="auto">
            <a:xfrm>
              <a:off x="2640" y="2955"/>
              <a:ext cx="768" cy="144"/>
            </a:xfrm>
            <a:prstGeom prst="line">
              <a:avLst/>
            </a:prstGeom>
            <a:noFill/>
            <a:ln w="19050">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1" name="Line 17"/>
            <p:cNvSpPr>
              <a:spLocks noChangeShapeType="1"/>
            </p:cNvSpPr>
            <p:nvPr/>
          </p:nvSpPr>
          <p:spPr bwMode="auto">
            <a:xfrm>
              <a:off x="3744" y="3168"/>
              <a:ext cx="432" cy="88"/>
            </a:xfrm>
            <a:prstGeom prst="line">
              <a:avLst/>
            </a:prstGeom>
            <a:noFill/>
            <a:ln w="19050">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3" name="Oval 19"/>
            <p:cNvSpPr>
              <a:spLocks noChangeArrowheads="1"/>
            </p:cNvSpPr>
            <p:nvPr/>
          </p:nvSpPr>
          <p:spPr bwMode="auto">
            <a:xfrm>
              <a:off x="1995" y="2805"/>
              <a:ext cx="48" cy="48"/>
            </a:xfrm>
            <a:prstGeom prst="ellipse">
              <a:avLst/>
            </a:prstGeom>
            <a:solidFill>
              <a:schemeClr val="tx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4" name="Oval 20"/>
            <p:cNvSpPr>
              <a:spLocks noChangeArrowheads="1"/>
            </p:cNvSpPr>
            <p:nvPr/>
          </p:nvSpPr>
          <p:spPr bwMode="auto">
            <a:xfrm>
              <a:off x="3388" y="3072"/>
              <a:ext cx="48" cy="48"/>
            </a:xfrm>
            <a:prstGeom prst="ellipse">
              <a:avLst/>
            </a:prstGeom>
            <a:solidFill>
              <a:schemeClr val="tx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385047" name="Picture 23" descr="Edittex"/>
            <p:cNvPicPr>
              <a:picLocks noChangeAspect="1" noChangeArrowheads="1"/>
            </p:cNvPicPr>
            <p:nvPr>
              <p:custDataLst>
                <p:tags r:id="rId3"/>
              </p:custDataLst>
            </p:nvPr>
          </p:nvPicPr>
          <p:blipFill>
            <a:blip r:embed="rId8" cstate="print"/>
            <a:srcRect/>
            <a:stretch>
              <a:fillRect/>
            </a:stretch>
          </p:blipFill>
          <p:spPr bwMode="auto">
            <a:xfrm>
              <a:off x="1914" y="2894"/>
              <a:ext cx="369" cy="150"/>
            </a:xfrm>
            <a:prstGeom prst="rect">
              <a:avLst/>
            </a:prstGeom>
            <a:noFill/>
            <a:ln w="9525">
              <a:noFill/>
              <a:miter lim="800000"/>
              <a:headEnd/>
              <a:tailEnd/>
            </a:ln>
            <a:effectLst/>
          </p:spPr>
        </p:pic>
        <p:pic>
          <p:nvPicPr>
            <p:cNvPr id="385049" name="Picture 25" descr="Edittex"/>
            <p:cNvPicPr>
              <a:picLocks noChangeAspect="1" noChangeArrowheads="1"/>
            </p:cNvPicPr>
            <p:nvPr>
              <p:custDataLst>
                <p:tags r:id="rId4"/>
              </p:custDataLst>
            </p:nvPr>
          </p:nvPicPr>
          <p:blipFill>
            <a:blip r:embed="rId9" cstate="print"/>
            <a:srcRect/>
            <a:stretch>
              <a:fillRect/>
            </a:stretch>
          </p:blipFill>
          <p:spPr bwMode="auto">
            <a:xfrm>
              <a:off x="3253" y="3159"/>
              <a:ext cx="324" cy="150"/>
            </a:xfrm>
            <a:prstGeom prst="rect">
              <a:avLst/>
            </a:prstGeom>
            <a:noFill/>
            <a:ln w="9525">
              <a:noFill/>
              <a:miter lim="800000"/>
              <a:headEnd/>
              <a:tailEnd/>
            </a:ln>
            <a:effectLst/>
          </p:spPr>
        </p:pic>
      </p:grpSp>
      <p:pic>
        <p:nvPicPr>
          <p:cNvPr id="385053" name="Picture 29" descr="Edittex"/>
          <p:cNvPicPr>
            <a:picLocks noChangeAspect="1" noChangeArrowheads="1"/>
          </p:cNvPicPr>
          <p:nvPr>
            <p:custDataLst>
              <p:tags r:id="rId2"/>
            </p:custDataLst>
          </p:nvPr>
        </p:nvPicPr>
        <p:blipFill>
          <a:blip r:embed="rId10" cstate="print"/>
          <a:srcRect/>
          <a:stretch>
            <a:fillRect/>
          </a:stretch>
        </p:blipFill>
        <p:spPr bwMode="auto">
          <a:xfrm>
            <a:off x="2590800" y="2895600"/>
            <a:ext cx="1431925" cy="282575"/>
          </a:xfrm>
          <a:prstGeom prst="rect">
            <a:avLst/>
          </a:prstGeom>
          <a:noFill/>
          <a:ln w="9525">
            <a:noFill/>
            <a:miter lim="800000"/>
            <a:headEnd/>
            <a:tailEnd/>
          </a:ln>
          <a:effectLst/>
        </p:spPr>
      </p:pic>
      <p:grpSp>
        <p:nvGrpSpPr>
          <p:cNvPr id="5" name="Group 36"/>
          <p:cNvGrpSpPr>
            <a:grpSpLocks/>
          </p:cNvGrpSpPr>
          <p:nvPr/>
        </p:nvGrpSpPr>
        <p:grpSpPr bwMode="auto">
          <a:xfrm>
            <a:off x="3886200" y="2787650"/>
            <a:ext cx="4143375" cy="336550"/>
            <a:chOff x="2448" y="1756"/>
            <a:chExt cx="2610" cy="212"/>
          </a:xfrm>
        </p:grpSpPr>
        <p:sp>
          <p:nvSpPr>
            <p:cNvPr id="385058" name="Text Box 34"/>
            <p:cNvSpPr txBox="1">
              <a:spLocks noChangeArrowheads="1"/>
            </p:cNvSpPr>
            <p:nvPr/>
          </p:nvSpPr>
          <p:spPr bwMode="auto">
            <a:xfrm>
              <a:off x="2880" y="1756"/>
              <a:ext cx="2178" cy="2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a:solidFill>
                    <a:srgbClr val="000000"/>
                  </a:solidFill>
                </a:rPr>
                <a:t>t is </a:t>
              </a:r>
              <a:r>
                <a:rPr lang="en-US" sz="1600" i="1">
                  <a:solidFill>
                    <a:srgbClr val="000000"/>
                  </a:solidFill>
                </a:rPr>
                <a:t>not</a:t>
              </a:r>
              <a:r>
                <a:rPr lang="en-US" sz="1600">
                  <a:solidFill>
                    <a:srgbClr val="000000"/>
                  </a:solidFill>
                </a:rPr>
                <a:t> time (different from above t !)</a:t>
              </a:r>
            </a:p>
          </p:txBody>
        </p:sp>
        <p:sp>
          <p:nvSpPr>
            <p:cNvPr id="385059" name="Line 35"/>
            <p:cNvSpPr>
              <a:spLocks noChangeShapeType="1"/>
            </p:cNvSpPr>
            <p:nvPr/>
          </p:nvSpPr>
          <p:spPr bwMode="auto">
            <a:xfrm flipH="1">
              <a:off x="2448" y="1872"/>
              <a:ext cx="480" cy="48"/>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053"/>
                                        </p:tgtEl>
                                        <p:attrNameLst>
                                          <p:attrName>style.visibility</p:attrName>
                                        </p:attrNameLst>
                                      </p:cBhvr>
                                      <p:to>
                                        <p:strVal val="visible"/>
                                      </p:to>
                                    </p:set>
                                    <p:animEffect transition="in" filter="fade">
                                      <p:cBhvr>
                                        <p:cTn id="7" dur="500"/>
                                        <p:tgtEl>
                                          <p:spTgt spid="38505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5029">
                                            <p:txEl>
                                              <p:pRg st="0" end="0"/>
                                            </p:txEl>
                                          </p:spTgt>
                                        </p:tgtEl>
                                        <p:attrNameLst>
                                          <p:attrName>style.visibility</p:attrName>
                                        </p:attrNameLst>
                                      </p:cBhvr>
                                      <p:to>
                                        <p:strVal val="visible"/>
                                      </p:to>
                                    </p:set>
                                    <p:animEffect transition="in" filter="fade">
                                      <p:cBhvr>
                                        <p:cTn id="13" dur="500"/>
                                        <p:tgtEl>
                                          <p:spTgt spid="38502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5029">
                                            <p:txEl>
                                              <p:pRg st="1" end="1"/>
                                            </p:txEl>
                                          </p:spTgt>
                                        </p:tgtEl>
                                        <p:attrNameLst>
                                          <p:attrName>style.visibility</p:attrName>
                                        </p:attrNameLst>
                                      </p:cBhvr>
                                      <p:to>
                                        <p:strVal val="visible"/>
                                      </p:to>
                                    </p:set>
                                    <p:animEffect transition="in" filter="fade">
                                      <p:cBhvr>
                                        <p:cTn id="16" dur="500"/>
                                        <p:tgtEl>
                                          <p:spTgt spid="38502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5029">
                                            <p:txEl>
                                              <p:pRg st="2" end="2"/>
                                            </p:txEl>
                                          </p:spTgt>
                                        </p:tgtEl>
                                        <p:attrNameLst>
                                          <p:attrName>style.visibility</p:attrName>
                                        </p:attrNameLst>
                                      </p:cBhvr>
                                      <p:to>
                                        <p:strVal val="visible"/>
                                      </p:to>
                                    </p:set>
                                    <p:animEffect transition="in" filter="fade">
                                      <p:cBhvr>
                                        <p:cTn id="19" dur="500"/>
                                        <p:tgtEl>
                                          <p:spTgt spid="38502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5029">
                                            <p:txEl>
                                              <p:pRg st="3" end="3"/>
                                            </p:txEl>
                                          </p:spTgt>
                                        </p:tgtEl>
                                        <p:attrNameLst>
                                          <p:attrName>style.visibility</p:attrName>
                                        </p:attrNameLst>
                                      </p:cBhvr>
                                      <p:to>
                                        <p:strVal val="visible"/>
                                      </p:to>
                                    </p:set>
                                    <p:animEffect transition="in" filter="fade">
                                      <p:cBhvr>
                                        <p:cTn id="24" dur="500"/>
                                        <p:tgtEl>
                                          <p:spTgt spid="38502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5029">
                                            <p:txEl>
                                              <p:pRg st="9" end="9"/>
                                            </p:txEl>
                                          </p:spTgt>
                                        </p:tgtEl>
                                        <p:attrNameLst>
                                          <p:attrName>style.visibility</p:attrName>
                                        </p:attrNameLst>
                                      </p:cBhvr>
                                      <p:to>
                                        <p:strVal val="visible"/>
                                      </p:to>
                                    </p:set>
                                    <p:animEffect transition="in" filter="fade">
                                      <p:cBhvr>
                                        <p:cTn id="34" dur="500"/>
                                        <p:tgtEl>
                                          <p:spTgt spid="385029">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5029">
                                            <p:txEl>
                                              <p:pRg st="10" end="10"/>
                                            </p:txEl>
                                          </p:spTgt>
                                        </p:tgtEl>
                                        <p:attrNameLst>
                                          <p:attrName>style.visibility</p:attrName>
                                        </p:attrNameLst>
                                      </p:cBhvr>
                                      <p:to>
                                        <p:strVal val="visible"/>
                                      </p:to>
                                    </p:set>
                                    <p:animEffect transition="in" filter="fade">
                                      <p:cBhvr>
                                        <p:cTn id="37" dur="500"/>
                                        <p:tgtEl>
                                          <p:spTgt spid="38502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a:t>Capturing light fields</a:t>
            </a:r>
          </a:p>
        </p:txBody>
      </p:sp>
      <p:pic>
        <p:nvPicPr>
          <p:cNvPr id="407557" name="Picture 5" descr="gantry-w-bunny"/>
          <p:cNvPicPr>
            <a:picLocks noChangeAspect="1" noChangeArrowheads="1"/>
          </p:cNvPicPr>
          <p:nvPr/>
        </p:nvPicPr>
        <p:blipFill>
          <a:blip r:embed="rId3" cstate="print"/>
          <a:srcRect/>
          <a:stretch>
            <a:fillRect/>
          </a:stretch>
        </p:blipFill>
        <p:spPr bwMode="auto">
          <a:xfrm>
            <a:off x="380996" y="990600"/>
            <a:ext cx="3429000" cy="5638800"/>
          </a:xfrm>
          <a:prstGeom prst="rect">
            <a:avLst/>
          </a:prstGeom>
          <a:noFill/>
        </p:spPr>
      </p:pic>
      <p:sp>
        <p:nvSpPr>
          <p:cNvPr id="4" name="TextBox 3"/>
          <p:cNvSpPr txBox="1"/>
          <p:nvPr/>
        </p:nvSpPr>
        <p:spPr>
          <a:xfrm>
            <a:off x="380997" y="1001486"/>
            <a:ext cx="3018775" cy="307777"/>
          </a:xfrm>
          <a:prstGeom prst="rect">
            <a:avLst/>
          </a:prstGeom>
          <a:noFill/>
        </p:spPr>
        <p:txBody>
          <a:bodyPr wrap="none" rtlCol="0">
            <a:spAutoFit/>
          </a:bodyPr>
          <a:lstStyle/>
          <a:p>
            <a:r>
              <a:rPr lang="en-US" sz="1400" b="1" dirty="0">
                <a:solidFill>
                  <a:schemeClr val="bg1"/>
                </a:solidFill>
              </a:rPr>
              <a:t>Stanford/Cornell spherical gantry</a:t>
            </a:r>
          </a:p>
        </p:txBody>
      </p:sp>
      <p:pic>
        <p:nvPicPr>
          <p:cNvPr id="680962" name="Picture 2"/>
          <p:cNvPicPr>
            <a:picLocks noChangeAspect="1" noChangeArrowheads="1"/>
          </p:cNvPicPr>
          <p:nvPr/>
        </p:nvPicPr>
        <p:blipFill>
          <a:blip r:embed="rId4" cstate="print"/>
          <a:srcRect/>
          <a:stretch>
            <a:fillRect/>
          </a:stretch>
        </p:blipFill>
        <p:spPr bwMode="auto">
          <a:xfrm>
            <a:off x="5170713" y="1182459"/>
            <a:ext cx="2645230" cy="1873705"/>
          </a:xfrm>
          <a:prstGeom prst="rect">
            <a:avLst/>
          </a:prstGeom>
          <a:noFill/>
          <a:ln w="9525">
            <a:noFill/>
            <a:miter lim="800000"/>
            <a:headEnd/>
            <a:tailEnd/>
          </a:ln>
        </p:spPr>
      </p:pic>
      <p:sp>
        <p:nvSpPr>
          <p:cNvPr id="6" name="TextBox 5"/>
          <p:cNvSpPr txBox="1"/>
          <p:nvPr/>
        </p:nvSpPr>
        <p:spPr>
          <a:xfrm>
            <a:off x="5018308" y="3080650"/>
            <a:ext cx="3108608" cy="369332"/>
          </a:xfrm>
          <a:prstGeom prst="rect">
            <a:avLst/>
          </a:prstGeom>
          <a:noFill/>
        </p:spPr>
        <p:txBody>
          <a:bodyPr wrap="none" rtlCol="0">
            <a:spAutoFit/>
          </a:bodyPr>
          <a:lstStyle/>
          <a:p>
            <a:r>
              <a:rPr lang="en-US" dirty="0"/>
              <a:t>Stanford Multi-Camera Array</a:t>
            </a:r>
          </a:p>
        </p:txBody>
      </p:sp>
      <p:pic>
        <p:nvPicPr>
          <p:cNvPr id="680963" name="Picture 3"/>
          <p:cNvPicPr>
            <a:picLocks noChangeAspect="1" noChangeArrowheads="1"/>
          </p:cNvPicPr>
          <p:nvPr/>
        </p:nvPicPr>
        <p:blipFill>
          <a:blip r:embed="rId5" cstate="print"/>
          <a:srcRect/>
          <a:stretch>
            <a:fillRect/>
          </a:stretch>
        </p:blipFill>
        <p:spPr bwMode="auto">
          <a:xfrm>
            <a:off x="4680857" y="3559628"/>
            <a:ext cx="1762125" cy="2819400"/>
          </a:xfrm>
          <a:prstGeom prst="rect">
            <a:avLst/>
          </a:prstGeom>
          <a:noFill/>
          <a:ln w="9525">
            <a:noFill/>
            <a:miter lim="800000"/>
            <a:headEnd/>
            <a:tailEnd/>
          </a:ln>
        </p:spPr>
      </p:pic>
      <p:sp>
        <p:nvSpPr>
          <p:cNvPr id="8" name="Rectangle 7"/>
          <p:cNvSpPr/>
          <p:nvPr/>
        </p:nvSpPr>
        <p:spPr>
          <a:xfrm>
            <a:off x="4148050" y="6335877"/>
            <a:ext cx="2710999" cy="369332"/>
          </a:xfrm>
          <a:prstGeom prst="rect">
            <a:avLst/>
          </a:prstGeom>
        </p:spPr>
        <p:txBody>
          <a:bodyPr wrap="none">
            <a:spAutoFit/>
          </a:bodyPr>
          <a:lstStyle/>
          <a:p>
            <a:r>
              <a:rPr lang="en-US" dirty="0"/>
              <a:t>Lego </a:t>
            </a:r>
            <a:r>
              <a:rPr lang="en-US" dirty="0" err="1"/>
              <a:t>Mindstorms</a:t>
            </a:r>
            <a:r>
              <a:rPr lang="en-US" dirty="0"/>
              <a:t> Gantry</a:t>
            </a:r>
          </a:p>
        </p:txBody>
      </p:sp>
      <p:pic>
        <p:nvPicPr>
          <p:cNvPr id="680964" name="Picture 4"/>
          <p:cNvPicPr>
            <a:picLocks noChangeAspect="1" noChangeArrowheads="1"/>
          </p:cNvPicPr>
          <p:nvPr/>
        </p:nvPicPr>
        <p:blipFill>
          <a:blip r:embed="rId6" cstate="print"/>
          <a:srcRect/>
          <a:stretch>
            <a:fillRect/>
          </a:stretch>
        </p:blipFill>
        <p:spPr bwMode="auto">
          <a:xfrm>
            <a:off x="6877051" y="4137933"/>
            <a:ext cx="1982727" cy="1315810"/>
          </a:xfrm>
          <a:prstGeom prst="rect">
            <a:avLst/>
          </a:prstGeom>
          <a:noFill/>
          <a:ln w="9525">
            <a:noFill/>
            <a:miter lim="800000"/>
            <a:headEnd/>
            <a:tailEnd/>
          </a:ln>
        </p:spPr>
      </p:pic>
      <p:sp>
        <p:nvSpPr>
          <p:cNvPr id="10" name="Rectangle 9"/>
          <p:cNvSpPr/>
          <p:nvPr/>
        </p:nvSpPr>
        <p:spPr>
          <a:xfrm>
            <a:off x="6716037" y="5497675"/>
            <a:ext cx="2353529" cy="307777"/>
          </a:xfrm>
          <a:prstGeom prst="rect">
            <a:avLst/>
          </a:prstGeom>
        </p:spPr>
        <p:txBody>
          <a:bodyPr wrap="none">
            <a:spAutoFit/>
          </a:bodyPr>
          <a:lstStyle/>
          <a:p>
            <a:r>
              <a:rPr lang="en-US" sz="1400" dirty="0"/>
              <a:t>Handheld light field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0962"/>
                                        </p:tgtEl>
                                        <p:attrNameLst>
                                          <p:attrName>style.visibility</p:attrName>
                                        </p:attrNameLst>
                                      </p:cBhvr>
                                      <p:to>
                                        <p:strVal val="visible"/>
                                      </p:to>
                                    </p:set>
                                    <p:animEffect transition="in" filter="fade">
                                      <p:cBhvr>
                                        <p:cTn id="7" dur="500"/>
                                        <p:tgtEl>
                                          <p:spTgt spid="680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0963"/>
                                        </p:tgtEl>
                                        <p:attrNameLst>
                                          <p:attrName>style.visibility</p:attrName>
                                        </p:attrNameLst>
                                      </p:cBhvr>
                                      <p:to>
                                        <p:strVal val="visible"/>
                                      </p:to>
                                    </p:set>
                                    <p:animEffect transition="in" filter="fade">
                                      <p:cBhvr>
                                        <p:cTn id="15" dur="500"/>
                                        <p:tgtEl>
                                          <p:spTgt spid="6809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0964"/>
                                        </p:tgtEl>
                                        <p:attrNameLst>
                                          <p:attrName>style.visibility</p:attrName>
                                        </p:attrNameLst>
                                      </p:cBhvr>
                                      <p:to>
                                        <p:strVal val="visible"/>
                                      </p:to>
                                    </p:set>
                                    <p:animEffect transition="in" filter="fade">
                                      <p:cBhvr>
                                        <p:cTn id="23" dur="500"/>
                                        <p:tgtEl>
                                          <p:spTgt spid="6809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field example</a:t>
            </a:r>
          </a:p>
        </p:txBody>
      </p:sp>
      <p:pic>
        <p:nvPicPr>
          <p:cNvPr id="678915" name="Picture 3"/>
          <p:cNvPicPr>
            <a:picLocks noChangeAspect="1" noChangeArrowheads="1"/>
          </p:cNvPicPr>
          <p:nvPr/>
        </p:nvPicPr>
        <p:blipFill>
          <a:blip r:embed="rId2" cstate="print"/>
          <a:srcRect/>
          <a:stretch>
            <a:fillRect/>
          </a:stretch>
        </p:blipFill>
        <p:spPr bwMode="auto">
          <a:xfrm>
            <a:off x="1571247" y="1108756"/>
            <a:ext cx="5869292" cy="544444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More info on light fields</a:t>
            </a:r>
          </a:p>
        </p:txBody>
      </p:sp>
      <p:sp>
        <p:nvSpPr>
          <p:cNvPr id="405507" name="Rectangle 3"/>
          <p:cNvSpPr>
            <a:spLocks noGrp="1" noChangeArrowheads="1"/>
          </p:cNvSpPr>
          <p:nvPr>
            <p:ph type="body" idx="1"/>
          </p:nvPr>
        </p:nvSpPr>
        <p:spPr/>
        <p:txBody>
          <a:bodyPr/>
          <a:lstStyle/>
          <a:p>
            <a:r>
              <a:rPr lang="en-US" sz="2000"/>
              <a:t>If you’re interested to read more:</a:t>
            </a:r>
          </a:p>
          <a:p>
            <a:endParaRPr lang="en-US" sz="2000"/>
          </a:p>
          <a:p>
            <a:r>
              <a:rPr lang="en-US" sz="2000"/>
              <a:t>The plenoptic function</a:t>
            </a:r>
          </a:p>
          <a:p>
            <a:pPr lvl="1"/>
            <a:r>
              <a:rPr lang="en-US" sz="1400" b="1"/>
              <a:t>Original reference:</a:t>
            </a:r>
            <a:r>
              <a:rPr lang="en-US" sz="1400"/>
              <a:t>  E. Adelson and J. Bergen, "</a:t>
            </a:r>
            <a:r>
              <a:rPr lang="en-US" sz="1400">
                <a:hlinkClick r:id="rId3"/>
              </a:rPr>
              <a:t>The Plenoptic Function and the Elements of Early Vision</a:t>
            </a:r>
            <a:r>
              <a:rPr lang="en-US" sz="1400"/>
              <a:t>," in M. Landy and J. A. Movshon, (eds) Computational Models of Visual Processing, MIT Press 1991.</a:t>
            </a:r>
          </a:p>
          <a:p>
            <a:pPr lvl="1"/>
            <a:r>
              <a:rPr lang="en-US" sz="1400"/>
              <a:t>L. McMillan and G. Bishop, “</a:t>
            </a:r>
            <a:r>
              <a:rPr lang="en-US" sz="1400">
                <a:hlinkClick r:id="rId4"/>
              </a:rPr>
              <a:t>Plenoptic Modeling: An Image-Based Rendering System</a:t>
            </a:r>
            <a:r>
              <a:rPr lang="en-US" sz="1400"/>
              <a:t>”, Proc. SIGGRAPH, 1995, pp. 39-46.</a:t>
            </a:r>
          </a:p>
          <a:p>
            <a:pPr lvl="1"/>
            <a:endParaRPr lang="en-US" sz="1400"/>
          </a:p>
          <a:p>
            <a:r>
              <a:rPr lang="en-US" sz="2000"/>
              <a:t>The light field</a:t>
            </a:r>
          </a:p>
          <a:p>
            <a:pPr lvl="1"/>
            <a:r>
              <a:rPr lang="en-US" sz="1400"/>
              <a:t>M. Levoy and P. Hanrahan, “</a:t>
            </a:r>
            <a:r>
              <a:rPr lang="en-US" sz="1400">
                <a:hlinkClick r:id="rId5"/>
              </a:rPr>
              <a:t>Light Field Rendering</a:t>
            </a:r>
            <a:r>
              <a:rPr lang="en-US" sz="1400"/>
              <a:t>”, Proc SIGGRAPH 96, pp. 31-42.</a:t>
            </a:r>
          </a:p>
          <a:p>
            <a:pPr lvl="1"/>
            <a:r>
              <a:rPr lang="en-US" sz="1400"/>
              <a:t>S. J. Gortler, R. Grzeszczuk, R. Szeliski, and M. F. Cohen, "</a:t>
            </a:r>
            <a:r>
              <a:rPr lang="en-US" sz="1400">
                <a:hlinkClick r:id="rId6"/>
              </a:rPr>
              <a:t>The lumigraph</a:t>
            </a:r>
            <a:r>
              <a:rPr lang="en-US" sz="1400"/>
              <a:t>," in Proc. SIGGRAPH, 1996, pp. 43-54.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a:t>Color perception</a:t>
            </a:r>
          </a:p>
        </p:txBody>
      </p:sp>
      <p:grpSp>
        <p:nvGrpSpPr>
          <p:cNvPr id="2" name="Group 3"/>
          <p:cNvGrpSpPr>
            <a:grpSpLocks/>
          </p:cNvGrpSpPr>
          <p:nvPr/>
        </p:nvGrpSpPr>
        <p:grpSpPr bwMode="auto">
          <a:xfrm>
            <a:off x="2171700" y="2184400"/>
            <a:ext cx="3924300" cy="635000"/>
            <a:chOff x="1080" y="1536"/>
            <a:chExt cx="1608" cy="260"/>
          </a:xfrm>
        </p:grpSpPr>
        <p:grpSp>
          <p:nvGrpSpPr>
            <p:cNvPr id="3" name="Group 4"/>
            <p:cNvGrpSpPr>
              <a:grpSpLocks/>
            </p:cNvGrpSpPr>
            <p:nvPr/>
          </p:nvGrpSpPr>
          <p:grpSpPr bwMode="auto">
            <a:xfrm rot="-17435669">
              <a:off x="1154" y="1462"/>
              <a:ext cx="260" cy="408"/>
              <a:chOff x="3979" y="3269"/>
              <a:chExt cx="260" cy="408"/>
            </a:xfrm>
          </p:grpSpPr>
          <p:sp>
            <p:nvSpPr>
              <p:cNvPr id="408581" name="Freeform 5"/>
              <p:cNvSpPr>
                <a:spLocks/>
              </p:cNvSpPr>
              <p:nvPr/>
            </p:nvSpPr>
            <p:spPr bwMode="auto">
              <a:xfrm>
                <a:off x="3984" y="3371"/>
                <a:ext cx="180" cy="306"/>
              </a:xfrm>
              <a:custGeom>
                <a:avLst/>
                <a:gdLst/>
                <a:ahLst/>
                <a:cxnLst>
                  <a:cxn ang="0">
                    <a:pos x="16" y="305"/>
                  </a:cxn>
                  <a:cxn ang="0">
                    <a:pos x="0" y="22"/>
                  </a:cxn>
                  <a:cxn ang="0">
                    <a:pos x="9" y="13"/>
                  </a:cxn>
                  <a:cxn ang="0">
                    <a:pos x="15" y="14"/>
                  </a:cxn>
                  <a:cxn ang="0">
                    <a:pos x="21" y="13"/>
                  </a:cxn>
                  <a:cxn ang="0">
                    <a:pos x="22" y="10"/>
                  </a:cxn>
                  <a:cxn ang="0">
                    <a:pos x="27" y="11"/>
                  </a:cxn>
                  <a:cxn ang="0">
                    <a:pos x="31" y="7"/>
                  </a:cxn>
                  <a:cxn ang="0">
                    <a:pos x="37" y="9"/>
                  </a:cxn>
                  <a:cxn ang="0">
                    <a:pos x="41" y="6"/>
                  </a:cxn>
                  <a:cxn ang="0">
                    <a:pos x="46" y="5"/>
                  </a:cxn>
                  <a:cxn ang="0">
                    <a:pos x="52" y="3"/>
                  </a:cxn>
                  <a:cxn ang="0">
                    <a:pos x="57" y="4"/>
                  </a:cxn>
                  <a:cxn ang="0">
                    <a:pos x="62" y="3"/>
                  </a:cxn>
                  <a:cxn ang="0">
                    <a:pos x="66" y="0"/>
                  </a:cxn>
                  <a:cxn ang="0">
                    <a:pos x="74" y="0"/>
                  </a:cxn>
                  <a:cxn ang="0">
                    <a:pos x="80" y="1"/>
                  </a:cxn>
                  <a:cxn ang="0">
                    <a:pos x="83" y="1"/>
                  </a:cxn>
                  <a:cxn ang="0">
                    <a:pos x="86" y="3"/>
                  </a:cxn>
                  <a:cxn ang="0">
                    <a:pos x="92" y="4"/>
                  </a:cxn>
                  <a:cxn ang="0">
                    <a:pos x="98" y="7"/>
                  </a:cxn>
                  <a:cxn ang="0">
                    <a:pos x="103" y="7"/>
                  </a:cxn>
                  <a:cxn ang="0">
                    <a:pos x="111" y="10"/>
                  </a:cxn>
                  <a:cxn ang="0">
                    <a:pos x="115" y="12"/>
                  </a:cxn>
                  <a:cxn ang="0">
                    <a:pos x="121" y="11"/>
                  </a:cxn>
                  <a:cxn ang="0">
                    <a:pos x="125" y="16"/>
                  </a:cxn>
                  <a:cxn ang="0">
                    <a:pos x="131" y="17"/>
                  </a:cxn>
                  <a:cxn ang="0">
                    <a:pos x="135" y="19"/>
                  </a:cxn>
                  <a:cxn ang="0">
                    <a:pos x="140" y="21"/>
                  </a:cxn>
                  <a:cxn ang="0">
                    <a:pos x="142" y="24"/>
                  </a:cxn>
                  <a:cxn ang="0">
                    <a:pos x="146" y="27"/>
                  </a:cxn>
                  <a:cxn ang="0">
                    <a:pos x="151" y="31"/>
                  </a:cxn>
                  <a:cxn ang="0">
                    <a:pos x="153" y="35"/>
                  </a:cxn>
                  <a:cxn ang="0">
                    <a:pos x="156" y="36"/>
                  </a:cxn>
                  <a:cxn ang="0">
                    <a:pos x="160" y="41"/>
                  </a:cxn>
                  <a:cxn ang="0">
                    <a:pos x="163" y="44"/>
                  </a:cxn>
                  <a:cxn ang="0">
                    <a:pos x="168" y="46"/>
                  </a:cxn>
                  <a:cxn ang="0">
                    <a:pos x="172" y="50"/>
                  </a:cxn>
                  <a:cxn ang="0">
                    <a:pos x="176" y="53"/>
                  </a:cxn>
                  <a:cxn ang="0">
                    <a:pos x="178" y="55"/>
                  </a:cxn>
                  <a:cxn ang="0">
                    <a:pos x="182" y="59"/>
                  </a:cxn>
                  <a:cxn ang="0">
                    <a:pos x="185" y="62"/>
                  </a:cxn>
                  <a:cxn ang="0">
                    <a:pos x="186" y="67"/>
                  </a:cxn>
                  <a:cxn ang="0">
                    <a:pos x="189" y="73"/>
                  </a:cxn>
                  <a:cxn ang="0">
                    <a:pos x="192" y="76"/>
                  </a:cxn>
                  <a:cxn ang="0">
                    <a:pos x="196" y="80"/>
                  </a:cxn>
                  <a:cxn ang="0">
                    <a:pos x="198" y="84"/>
                  </a:cxn>
                  <a:cxn ang="0">
                    <a:pos x="200" y="90"/>
                  </a:cxn>
                  <a:cxn ang="0">
                    <a:pos x="201" y="99"/>
                  </a:cxn>
                  <a:cxn ang="0">
                    <a:pos x="16" y="305"/>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2" name="Arc 6"/>
              <p:cNvSpPr>
                <a:spLocks/>
              </p:cNvSpPr>
              <p:nvPr/>
            </p:nvSpPr>
            <p:spPr bwMode="auto">
              <a:xfrm rot="20220000">
                <a:off x="4011" y="3348"/>
                <a:ext cx="132" cy="149"/>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3" name="Line 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4" name="Oval 8"/>
              <p:cNvSpPr>
                <a:spLocks noChangeArrowheads="1"/>
              </p:cNvSpPr>
              <p:nvPr/>
            </p:nvSpPr>
            <p:spPr bwMode="auto">
              <a:xfrm rot="17640000">
                <a:off x="4047" y="3351"/>
                <a:ext cx="71" cy="111"/>
              </a:xfrm>
              <a:prstGeom prst="ellipse">
                <a:avLst/>
              </a:prstGeom>
              <a:solidFill>
                <a:schemeClr val="tx1"/>
              </a:solidFill>
              <a:ln w="127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5" name="Line 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08586" name="Line 10"/>
            <p:cNvSpPr>
              <a:spLocks noChangeShapeType="1"/>
            </p:cNvSpPr>
            <p:nvPr/>
          </p:nvSpPr>
          <p:spPr bwMode="auto">
            <a:xfrm flipH="1">
              <a:off x="1632" y="1632"/>
              <a:ext cx="1056"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08587" name="Rectangle 11"/>
          <p:cNvSpPr>
            <a:spLocks noChangeArrowheads="1"/>
          </p:cNvSpPr>
          <p:nvPr/>
        </p:nvSpPr>
        <p:spPr bwMode="auto">
          <a:xfrm>
            <a:off x="685800" y="914400"/>
            <a:ext cx="8153400" cy="609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a:solidFill>
                  <a:srgbClr val="000000"/>
                </a:solidFill>
              </a:rPr>
              <a:t>Electromagnetic radiation (EMR) moving along rays in space</a:t>
            </a:r>
          </a:p>
          <a:p>
            <a:pPr marL="742950" lvl="1" indent="-285750" eaLnBrk="0" fontAlgn="base" hangingPunct="0">
              <a:spcBef>
                <a:spcPct val="20000"/>
              </a:spcBef>
              <a:spcAft>
                <a:spcPct val="0"/>
              </a:spcAft>
              <a:buFontTx/>
              <a:buChar char="•"/>
            </a:pPr>
            <a:r>
              <a:rPr lang="en-US">
                <a:solidFill>
                  <a:srgbClr val="000000"/>
                </a:solidFill>
              </a:rPr>
              <a:t>R(</a:t>
            </a:r>
            <a:r>
              <a:rPr lang="en-US">
                <a:solidFill>
                  <a:srgbClr val="000000"/>
                </a:solidFill>
                <a:latin typeface="Symbol" pitchFamily="18" charset="2"/>
                <a:cs typeface="Arial" charset="0"/>
              </a:rPr>
              <a:t>l</a:t>
            </a:r>
            <a:r>
              <a:rPr lang="en-US">
                <a:solidFill>
                  <a:srgbClr val="000000"/>
                </a:solidFill>
                <a:cs typeface="Arial" charset="0"/>
              </a:rPr>
              <a:t>) is EMR, measured in units of power (watts)</a:t>
            </a:r>
          </a:p>
          <a:p>
            <a:pPr marL="1143000" lvl="2" indent="-228600" eaLnBrk="0" fontAlgn="base" hangingPunct="0">
              <a:spcBef>
                <a:spcPct val="20000"/>
              </a:spcBef>
              <a:spcAft>
                <a:spcPct val="0"/>
              </a:spcAft>
              <a:buFontTx/>
              <a:buChar char="–"/>
            </a:pPr>
            <a:r>
              <a:rPr lang="en-US" sz="1600">
                <a:solidFill>
                  <a:srgbClr val="000000"/>
                </a:solidFill>
              </a:rPr>
              <a:t> </a:t>
            </a:r>
            <a:r>
              <a:rPr lang="en-US" sz="1600">
                <a:solidFill>
                  <a:srgbClr val="000000"/>
                </a:solidFill>
                <a:latin typeface="Symbol" pitchFamily="18" charset="2"/>
              </a:rPr>
              <a:t>l</a:t>
            </a:r>
            <a:r>
              <a:rPr lang="en-US" sz="1600">
                <a:solidFill>
                  <a:srgbClr val="000000"/>
                </a:solidFill>
              </a:rPr>
              <a:t> is wavelength</a:t>
            </a:r>
          </a:p>
        </p:txBody>
      </p:sp>
      <p:sp>
        <p:nvSpPr>
          <p:cNvPr id="408588" name="Rectangle 12"/>
          <p:cNvSpPr>
            <a:spLocks noChangeArrowheads="1"/>
          </p:cNvSpPr>
          <p:nvPr/>
        </p:nvSpPr>
        <p:spPr bwMode="auto">
          <a:xfrm>
            <a:off x="685800" y="2917825"/>
            <a:ext cx="7772400" cy="1524000"/>
          </a:xfrm>
          <a:prstGeom prst="rect">
            <a:avLst/>
          </a:prstGeom>
          <a:noFill/>
          <a:ln w="9525">
            <a:noFill/>
            <a:miter lim="800000"/>
            <a:headEnd/>
            <a:tailEnd/>
          </a:ln>
          <a:effectLst/>
        </p:spPr>
        <p:txBody>
          <a:bodyPr/>
          <a:lstStyle/>
          <a:p>
            <a:pPr marL="342900" indent="-342900" eaLnBrk="0" fontAlgn="base" hangingPunct="0">
              <a:lnSpc>
                <a:spcPct val="90000"/>
              </a:lnSpc>
              <a:spcBef>
                <a:spcPct val="20000"/>
              </a:spcBef>
              <a:spcAft>
                <a:spcPct val="0"/>
              </a:spcAft>
            </a:pPr>
            <a:r>
              <a:rPr lang="en-US" sz="2000">
                <a:solidFill>
                  <a:srgbClr val="000000"/>
                </a:solidFill>
              </a:rPr>
              <a:t>Perceiving light</a:t>
            </a:r>
          </a:p>
          <a:p>
            <a:pPr marL="742950" lvl="1" indent="-285750" eaLnBrk="0" fontAlgn="base" hangingPunct="0">
              <a:lnSpc>
                <a:spcPct val="90000"/>
              </a:lnSpc>
              <a:spcBef>
                <a:spcPct val="20000"/>
              </a:spcBef>
              <a:spcAft>
                <a:spcPct val="0"/>
              </a:spcAft>
              <a:buFontTx/>
              <a:buChar char="•"/>
            </a:pPr>
            <a:r>
              <a:rPr lang="en-US">
                <a:solidFill>
                  <a:srgbClr val="000000"/>
                </a:solidFill>
              </a:rPr>
              <a:t>How do we convert radiation into “color”?</a:t>
            </a:r>
          </a:p>
          <a:p>
            <a:pPr marL="742950" lvl="1" indent="-285750" eaLnBrk="0" fontAlgn="base" hangingPunct="0">
              <a:lnSpc>
                <a:spcPct val="90000"/>
              </a:lnSpc>
              <a:spcBef>
                <a:spcPct val="20000"/>
              </a:spcBef>
              <a:spcAft>
                <a:spcPct val="0"/>
              </a:spcAft>
              <a:buFontTx/>
              <a:buChar char="•"/>
            </a:pPr>
            <a:r>
              <a:rPr lang="en-US">
                <a:solidFill>
                  <a:srgbClr val="000000"/>
                </a:solidFill>
              </a:rPr>
              <a:t>What part of the spectrum do we see?</a:t>
            </a:r>
          </a:p>
          <a:p>
            <a:pPr marL="742950" lvl="1" indent="-285750" eaLnBrk="0" fontAlgn="base" hangingPunct="0">
              <a:lnSpc>
                <a:spcPct val="90000"/>
              </a:lnSpc>
              <a:spcBef>
                <a:spcPct val="20000"/>
              </a:spcBef>
              <a:spcAft>
                <a:spcPct val="0"/>
              </a:spcAft>
            </a:pPr>
            <a:endParaRPr lang="en-US">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dirty="0"/>
              <a:t>Visible light</a:t>
            </a:r>
          </a:p>
        </p:txBody>
      </p:sp>
      <p:sp>
        <p:nvSpPr>
          <p:cNvPr id="381958" name="Rectangle 6"/>
          <p:cNvSpPr>
            <a:spLocks noGrp="1" noChangeArrowheads="1"/>
          </p:cNvSpPr>
          <p:nvPr>
            <p:ph type="body" idx="1"/>
          </p:nvPr>
        </p:nvSpPr>
        <p:spPr>
          <a:xfrm>
            <a:off x="685800" y="914400"/>
            <a:ext cx="3298371" cy="1371600"/>
          </a:xfrm>
          <a:noFill/>
          <a:ln/>
        </p:spPr>
        <p:txBody>
          <a:bodyPr/>
          <a:lstStyle/>
          <a:p>
            <a:r>
              <a:rPr lang="en-US" sz="2000" dirty="0"/>
              <a:t>We “see” electromagnetic radiation in a range of wavelengths</a:t>
            </a:r>
          </a:p>
        </p:txBody>
      </p:sp>
      <p:pic>
        <p:nvPicPr>
          <p:cNvPr id="668675" name="Picture 3"/>
          <p:cNvPicPr>
            <a:picLocks noChangeAspect="1" noChangeArrowheads="1"/>
          </p:cNvPicPr>
          <p:nvPr/>
        </p:nvPicPr>
        <p:blipFill>
          <a:blip r:embed="rId3" cstate="print"/>
          <a:srcRect/>
          <a:stretch>
            <a:fillRect/>
          </a:stretch>
        </p:blipFill>
        <p:spPr bwMode="auto">
          <a:xfrm>
            <a:off x="4245431" y="-1"/>
            <a:ext cx="4539342" cy="721749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Light spectrum</a:t>
            </a:r>
          </a:p>
        </p:txBody>
      </p:sp>
      <p:sp>
        <p:nvSpPr>
          <p:cNvPr id="384003" name="Rectangle 3"/>
          <p:cNvSpPr>
            <a:spLocks noGrp="1" noChangeArrowheads="1"/>
          </p:cNvSpPr>
          <p:nvPr>
            <p:ph type="body" idx="1"/>
          </p:nvPr>
        </p:nvSpPr>
        <p:spPr>
          <a:xfrm>
            <a:off x="685800" y="914400"/>
            <a:ext cx="7772400" cy="990600"/>
          </a:xfrm>
        </p:spPr>
        <p:txBody>
          <a:bodyPr/>
          <a:lstStyle/>
          <a:p>
            <a:r>
              <a:rPr lang="en-US" sz="2000"/>
              <a:t>The appearance of light depends on its power </a:t>
            </a:r>
            <a:r>
              <a:rPr lang="en-US" sz="2000" b="1"/>
              <a:t>spectrum</a:t>
            </a:r>
          </a:p>
          <a:p>
            <a:pPr lvl="1"/>
            <a:r>
              <a:rPr lang="en-US" sz="1800"/>
              <a:t>How much power (or energy) at each wavelength</a:t>
            </a:r>
          </a:p>
        </p:txBody>
      </p:sp>
      <p:pic>
        <p:nvPicPr>
          <p:cNvPr id="384004" name="Picture 4" descr="wandell-4-4"/>
          <p:cNvPicPr>
            <a:picLocks noChangeAspect="1" noChangeArrowheads="1"/>
          </p:cNvPicPr>
          <p:nvPr/>
        </p:nvPicPr>
        <p:blipFill>
          <a:blip r:embed="rId3" cstate="print"/>
          <a:srcRect/>
          <a:stretch>
            <a:fillRect/>
          </a:stretch>
        </p:blipFill>
        <p:spPr bwMode="auto">
          <a:xfrm>
            <a:off x="239450" y="1676402"/>
            <a:ext cx="4883393" cy="2338603"/>
          </a:xfrm>
          <a:prstGeom prst="rect">
            <a:avLst/>
          </a:prstGeom>
          <a:noFill/>
        </p:spPr>
      </p:pic>
      <p:sp>
        <p:nvSpPr>
          <p:cNvPr id="384005" name="Text Box 5"/>
          <p:cNvSpPr txBox="1">
            <a:spLocks noChangeArrowheads="1"/>
          </p:cNvSpPr>
          <p:nvPr/>
        </p:nvSpPr>
        <p:spPr bwMode="auto">
          <a:xfrm>
            <a:off x="1175861" y="3947709"/>
            <a:ext cx="979755"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daylight</a:t>
            </a:r>
          </a:p>
        </p:txBody>
      </p:sp>
      <p:sp>
        <p:nvSpPr>
          <p:cNvPr id="384006" name="Text Box 6"/>
          <p:cNvSpPr txBox="1">
            <a:spLocks noChangeArrowheads="1"/>
          </p:cNvSpPr>
          <p:nvPr/>
        </p:nvSpPr>
        <p:spPr bwMode="auto">
          <a:xfrm>
            <a:off x="3479323" y="3947709"/>
            <a:ext cx="1569660"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tungsten bulb</a:t>
            </a:r>
          </a:p>
        </p:txBody>
      </p:sp>
      <p:sp>
        <p:nvSpPr>
          <p:cNvPr id="384007" name="Rectangle 7"/>
          <p:cNvSpPr>
            <a:spLocks noChangeArrowheads="1"/>
          </p:cNvSpPr>
          <p:nvPr/>
        </p:nvSpPr>
        <p:spPr bwMode="auto">
          <a:xfrm>
            <a:off x="685800" y="4876800"/>
            <a:ext cx="7772400" cy="16764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dirty="0">
                <a:solidFill>
                  <a:srgbClr val="000000"/>
                </a:solidFill>
              </a:rPr>
              <a:t>Our visual system converts a light spectrum into “color”</a:t>
            </a:r>
          </a:p>
          <a:p>
            <a:pPr marL="742950" lvl="1" indent="-285750" eaLnBrk="0" fontAlgn="base" hangingPunct="0">
              <a:spcBef>
                <a:spcPct val="20000"/>
              </a:spcBef>
              <a:spcAft>
                <a:spcPct val="0"/>
              </a:spcAft>
              <a:buFontTx/>
              <a:buChar char="•"/>
            </a:pPr>
            <a:r>
              <a:rPr lang="en-US" dirty="0">
                <a:solidFill>
                  <a:srgbClr val="000000"/>
                </a:solidFill>
              </a:rPr>
              <a:t>This is a rather complex transformation</a:t>
            </a:r>
          </a:p>
        </p:txBody>
      </p:sp>
      <p:pic>
        <p:nvPicPr>
          <p:cNvPr id="679938" name="Picture 2"/>
          <p:cNvPicPr>
            <a:picLocks noChangeAspect="1" noChangeArrowheads="1"/>
          </p:cNvPicPr>
          <p:nvPr/>
        </p:nvPicPr>
        <p:blipFill>
          <a:blip r:embed="rId4" cstate="print"/>
          <a:srcRect/>
          <a:stretch>
            <a:fillRect/>
          </a:stretch>
        </p:blipFill>
        <p:spPr bwMode="auto">
          <a:xfrm>
            <a:off x="5368514" y="1722764"/>
            <a:ext cx="3659290" cy="2307574"/>
          </a:xfrm>
          <a:prstGeom prst="rect">
            <a:avLst/>
          </a:prstGeom>
          <a:noFill/>
          <a:ln w="9525">
            <a:noFill/>
            <a:miter lim="800000"/>
            <a:headEnd/>
            <a:tailEnd/>
          </a:ln>
        </p:spPr>
      </p:pic>
      <p:sp>
        <p:nvSpPr>
          <p:cNvPr id="9" name="Text Box 6"/>
          <p:cNvSpPr txBox="1">
            <a:spLocks noChangeArrowheads="1"/>
          </p:cNvSpPr>
          <p:nvPr/>
        </p:nvSpPr>
        <p:spPr bwMode="auto">
          <a:xfrm>
            <a:off x="6374918" y="4002136"/>
            <a:ext cx="1813317"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fluorescent bulb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40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The human visual system</a:t>
            </a:r>
          </a:p>
        </p:txBody>
      </p:sp>
      <p:sp>
        <p:nvSpPr>
          <p:cNvPr id="386051" name="Rectangle 3"/>
          <p:cNvSpPr>
            <a:spLocks noGrp="1" noChangeArrowheads="1"/>
          </p:cNvSpPr>
          <p:nvPr>
            <p:ph type="body" idx="1"/>
          </p:nvPr>
        </p:nvSpPr>
        <p:spPr>
          <a:xfrm>
            <a:off x="685800" y="4953000"/>
            <a:ext cx="8001000" cy="838200"/>
          </a:xfrm>
        </p:spPr>
        <p:txBody>
          <a:bodyPr/>
          <a:lstStyle/>
          <a:p>
            <a:r>
              <a:rPr lang="en-US"/>
              <a:t>Color perception</a:t>
            </a:r>
          </a:p>
          <a:p>
            <a:pPr lvl="1"/>
            <a:r>
              <a:rPr lang="en-US"/>
              <a:t>Light hits the retina, which contains photosensitive cells</a:t>
            </a:r>
          </a:p>
          <a:p>
            <a:pPr lvl="1"/>
            <a:endParaRPr lang="en-US"/>
          </a:p>
        </p:txBody>
      </p:sp>
      <p:pic>
        <p:nvPicPr>
          <p:cNvPr id="386052" name="Picture 4" descr="neweye"/>
          <p:cNvPicPr>
            <a:picLocks noChangeAspect="1" noChangeArrowheads="1"/>
          </p:cNvPicPr>
          <p:nvPr/>
        </p:nvPicPr>
        <p:blipFill>
          <a:blip r:embed="rId3" cstate="print"/>
          <a:srcRect/>
          <a:stretch>
            <a:fillRect/>
          </a:stretch>
        </p:blipFill>
        <p:spPr bwMode="auto">
          <a:xfrm>
            <a:off x="1981200" y="914400"/>
            <a:ext cx="4495800" cy="3933825"/>
          </a:xfrm>
          <a:prstGeom prst="rect">
            <a:avLst/>
          </a:prstGeom>
          <a:noFill/>
        </p:spPr>
      </p:pic>
      <p:sp>
        <p:nvSpPr>
          <p:cNvPr id="386053" name="Rectangle 5"/>
          <p:cNvSpPr>
            <a:spLocks noChangeArrowheads="1"/>
          </p:cNvSpPr>
          <p:nvPr/>
        </p:nvSpPr>
        <p:spPr bwMode="auto">
          <a:xfrm>
            <a:off x="685800" y="5715000"/>
            <a:ext cx="8001000" cy="381000"/>
          </a:xfrm>
          <a:prstGeom prst="rect">
            <a:avLst/>
          </a:prstGeom>
          <a:noFill/>
          <a:ln w="9525">
            <a:noFill/>
            <a:miter lim="800000"/>
            <a:headEnd/>
            <a:tailEnd/>
          </a:ln>
          <a:effectLst/>
        </p:spPr>
        <p:txBody>
          <a:bodyPr/>
          <a:lstStyle/>
          <a:p>
            <a:pPr marL="1143000" lvl="2" indent="-228600" eaLnBrk="0" fontAlgn="base" hangingPunct="0">
              <a:spcBef>
                <a:spcPct val="20000"/>
              </a:spcBef>
              <a:spcAft>
                <a:spcPct val="0"/>
              </a:spcAft>
              <a:buFontTx/>
              <a:buChar char="–"/>
            </a:pPr>
            <a:r>
              <a:rPr lang="en-US">
                <a:solidFill>
                  <a:srgbClr val="000000"/>
                </a:solidFill>
              </a:rPr>
              <a:t>rods and cones</a:t>
            </a:r>
          </a:p>
          <a:p>
            <a:pPr marL="742950" lvl="1" indent="-285750" eaLnBrk="0" fontAlgn="base" hangingPunct="0">
              <a:spcBef>
                <a:spcPct val="20000"/>
              </a:spcBef>
              <a:spcAft>
                <a:spcPct val="0"/>
              </a:spcAft>
              <a:buFontTx/>
              <a:buChar char="•"/>
            </a:pPr>
            <a:endParaRPr lang="en-US" sz="2000">
              <a:solidFill>
                <a:srgbClr val="000000"/>
              </a:solidFill>
            </a:endParaRPr>
          </a:p>
        </p:txBody>
      </p:sp>
      <p:sp>
        <p:nvSpPr>
          <p:cNvPr id="386054" name="Rectangle 6"/>
          <p:cNvSpPr>
            <a:spLocks noChangeArrowheads="1"/>
          </p:cNvSpPr>
          <p:nvPr/>
        </p:nvSpPr>
        <p:spPr bwMode="auto">
          <a:xfrm>
            <a:off x="685800" y="6096000"/>
            <a:ext cx="8001000" cy="5334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a:solidFill>
                  <a:srgbClr val="000000"/>
                </a:solidFill>
              </a:rPr>
              <a:t>These cells convert the spectrum into a few discrete values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Density of rods and cones</a:t>
            </a:r>
          </a:p>
        </p:txBody>
      </p:sp>
      <p:sp>
        <p:nvSpPr>
          <p:cNvPr id="387075" name="Rectangle 3"/>
          <p:cNvSpPr>
            <a:spLocks noGrp="1" noChangeArrowheads="1"/>
          </p:cNvSpPr>
          <p:nvPr>
            <p:ph type="body" idx="1"/>
          </p:nvPr>
        </p:nvSpPr>
        <p:spPr>
          <a:xfrm>
            <a:off x="685800" y="5257800"/>
            <a:ext cx="7772400" cy="1447800"/>
          </a:xfrm>
        </p:spPr>
        <p:txBody>
          <a:bodyPr/>
          <a:lstStyle/>
          <a:p>
            <a:pPr>
              <a:lnSpc>
                <a:spcPct val="90000"/>
              </a:lnSpc>
            </a:pPr>
            <a:r>
              <a:rPr lang="en-US" sz="2000"/>
              <a:t>Rods and cones are </a:t>
            </a:r>
            <a:r>
              <a:rPr lang="en-US" sz="2000" i="1"/>
              <a:t>non-uniformly</a:t>
            </a:r>
            <a:r>
              <a:rPr lang="en-US" sz="2000"/>
              <a:t> distributed on the retina</a:t>
            </a:r>
          </a:p>
          <a:p>
            <a:pPr lvl="1">
              <a:lnSpc>
                <a:spcPct val="90000"/>
              </a:lnSpc>
            </a:pPr>
            <a:r>
              <a:rPr lang="en-US" sz="1600"/>
              <a:t>Rods responsible for intensity, cones responsible for color</a:t>
            </a:r>
          </a:p>
          <a:p>
            <a:pPr lvl="1">
              <a:lnSpc>
                <a:spcPct val="90000"/>
              </a:lnSpc>
            </a:pPr>
            <a:r>
              <a:rPr lang="en-US" sz="1600" b="1"/>
              <a:t>Fovea</a:t>
            </a:r>
            <a:r>
              <a:rPr lang="en-US" sz="1600"/>
              <a:t> - Small region (1 or 2°) at the center of the visual field containing the highest density of cones (and no rods).</a:t>
            </a:r>
          </a:p>
          <a:p>
            <a:pPr lvl="1">
              <a:lnSpc>
                <a:spcPct val="90000"/>
              </a:lnSpc>
            </a:pPr>
            <a:r>
              <a:rPr lang="en-US" sz="1400"/>
              <a:t>Less visual acuity in the periphery—many rods wired to the same neuron</a:t>
            </a:r>
          </a:p>
        </p:txBody>
      </p:sp>
      <p:pic>
        <p:nvPicPr>
          <p:cNvPr id="387077" name="Picture 5" descr="receptordensity"/>
          <p:cNvPicPr>
            <a:picLocks noChangeAspect="1" noChangeArrowheads="1"/>
          </p:cNvPicPr>
          <p:nvPr/>
        </p:nvPicPr>
        <p:blipFill>
          <a:blip r:embed="rId3" cstate="print"/>
          <a:srcRect/>
          <a:stretch>
            <a:fillRect/>
          </a:stretch>
        </p:blipFill>
        <p:spPr bwMode="auto">
          <a:xfrm>
            <a:off x="2058988" y="982663"/>
            <a:ext cx="4418012" cy="42068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Demonstrations of visual acuity</a:t>
            </a:r>
          </a:p>
        </p:txBody>
      </p:sp>
      <p:pic>
        <p:nvPicPr>
          <p:cNvPr id="389123" name="Picture 3" descr="legibility"/>
          <p:cNvPicPr>
            <a:picLocks noChangeAspect="1" noChangeArrowheads="1"/>
          </p:cNvPicPr>
          <p:nvPr/>
        </p:nvPicPr>
        <p:blipFill>
          <a:blip r:embed="rId3" cstate="print"/>
          <a:srcRect/>
          <a:stretch>
            <a:fillRect/>
          </a:stretch>
        </p:blipFill>
        <p:spPr bwMode="auto">
          <a:xfrm>
            <a:off x="2133600" y="1066800"/>
            <a:ext cx="4922838" cy="5105400"/>
          </a:xfrm>
          <a:prstGeom prst="rect">
            <a:avLst/>
          </a:prstGeom>
          <a:noFill/>
        </p:spPr>
      </p:pic>
      <p:sp>
        <p:nvSpPr>
          <p:cNvPr id="389124" name="Rectangle 4"/>
          <p:cNvSpPr>
            <a:spLocks noChangeArrowheads="1"/>
          </p:cNvSpPr>
          <p:nvPr/>
        </p:nvSpPr>
        <p:spPr bwMode="auto">
          <a:xfrm>
            <a:off x="1790700" y="6172200"/>
            <a:ext cx="5829300" cy="533400"/>
          </a:xfrm>
          <a:prstGeom prst="rect">
            <a:avLst/>
          </a:prstGeom>
          <a:noFill/>
          <a:ln w="9525">
            <a:noFill/>
            <a:miter lim="800000"/>
            <a:headEnd/>
            <a:tailEnd/>
          </a:ln>
          <a:effectLst/>
        </p:spPr>
        <p:txBody>
          <a:bodyPr/>
          <a:lstStyle/>
          <a:p>
            <a:pPr algn="ctr" eaLnBrk="0" fontAlgn="base" hangingPunct="0">
              <a:lnSpc>
                <a:spcPct val="90000"/>
              </a:lnSpc>
              <a:spcBef>
                <a:spcPct val="20000"/>
              </a:spcBef>
              <a:spcAft>
                <a:spcPct val="0"/>
              </a:spcAft>
              <a:tabLst>
                <a:tab pos="573088" algn="l"/>
              </a:tabLst>
            </a:pPr>
            <a:r>
              <a:rPr lang="en-US" sz="1600" i="1">
                <a:solidFill>
                  <a:srgbClr val="000000"/>
                </a:solidFill>
              </a:rPr>
              <a:t>With one eye shut, at the right distance, all of these letters should appear equally legible (Glassner, 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600200"/>
            <a:ext cx="8229600" cy="5032612"/>
          </a:xfrm>
        </p:spPr>
        <p:txBody>
          <a:bodyPr>
            <a:normAutofit fontScale="92500" lnSpcReduction="10000"/>
          </a:bodyPr>
          <a:lstStyle/>
          <a:p>
            <a:r>
              <a:rPr lang="en-US" dirty="0"/>
              <a:t>Project 4 </a:t>
            </a:r>
          </a:p>
          <a:p>
            <a:pPr lvl="1"/>
            <a:r>
              <a:rPr lang="en-US" dirty="0"/>
              <a:t>To be released on Wednesday</a:t>
            </a:r>
          </a:p>
          <a:p>
            <a:pPr lvl="1"/>
            <a:r>
              <a:rPr lang="en-US" dirty="0"/>
              <a:t>Groups of 2</a:t>
            </a:r>
          </a:p>
          <a:p>
            <a:pPr marL="457200" lvl="1" indent="0">
              <a:buNone/>
            </a:pPr>
            <a:endParaRPr lang="en-US" sz="400" dirty="0"/>
          </a:p>
          <a:p>
            <a:r>
              <a:rPr lang="en-US" dirty="0"/>
              <a:t>Please submit midterm regrade requests by tomorrow (Tuesday, 4/9) by 11:59pm</a:t>
            </a:r>
          </a:p>
          <a:p>
            <a:endParaRPr lang="en-US" sz="400" dirty="0"/>
          </a:p>
          <a:p>
            <a:r>
              <a:rPr lang="en-US" dirty="0"/>
              <a:t>Project 3 artifact voting open until Friday</a:t>
            </a:r>
          </a:p>
          <a:p>
            <a:endParaRPr lang="en-US" sz="400" dirty="0"/>
          </a:p>
          <a:p>
            <a:r>
              <a:rPr lang="en-US" dirty="0"/>
              <a:t>Quiz 3 this Wednesday, April 10</a:t>
            </a:r>
          </a:p>
          <a:p>
            <a:pPr lvl="1"/>
            <a:r>
              <a:rPr lang="en-US" dirty="0"/>
              <a:t>Will cover topics since the midterm was released (single-view modeling, stereo, two-view geometry / Fundamental matrices, and today’s lecture on light)</a:t>
            </a:r>
          </a:p>
        </p:txBody>
      </p:sp>
    </p:spTree>
    <p:extLst>
      <p:ext uri="{BB962C8B-B14F-4D97-AF65-F5344CB8AC3E}">
        <p14:creationId xmlns:p14="http://schemas.microsoft.com/office/powerpoint/2010/main" val="838603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Demonstrations of visual acuity</a:t>
            </a:r>
          </a:p>
        </p:txBody>
      </p:sp>
      <p:sp>
        <p:nvSpPr>
          <p:cNvPr id="391172" name="Rectangle 4"/>
          <p:cNvSpPr>
            <a:spLocks noChangeArrowheads="1"/>
          </p:cNvSpPr>
          <p:nvPr/>
        </p:nvSpPr>
        <p:spPr bwMode="auto">
          <a:xfrm>
            <a:off x="1371600" y="5791200"/>
            <a:ext cx="6134100" cy="685800"/>
          </a:xfrm>
          <a:prstGeom prst="rect">
            <a:avLst/>
          </a:prstGeom>
          <a:noFill/>
          <a:ln w="9525">
            <a:noFill/>
            <a:miter lim="800000"/>
            <a:headEnd/>
            <a:tailEnd/>
          </a:ln>
          <a:effectLst/>
        </p:spPr>
        <p:txBody>
          <a:bodyPr/>
          <a:lstStyle/>
          <a:p>
            <a:pPr algn="ctr" eaLnBrk="0" fontAlgn="base" hangingPunct="0">
              <a:lnSpc>
                <a:spcPct val="90000"/>
              </a:lnSpc>
              <a:spcBef>
                <a:spcPct val="20000"/>
              </a:spcBef>
              <a:spcAft>
                <a:spcPct val="0"/>
              </a:spcAft>
              <a:tabLst>
                <a:tab pos="573088" algn="l"/>
              </a:tabLst>
            </a:pPr>
            <a:r>
              <a:rPr lang="en-US" sz="1600" i="1">
                <a:solidFill>
                  <a:srgbClr val="000000"/>
                </a:solidFill>
              </a:rPr>
              <a:t>With left eye shut, look at the cross on the left.  At the right distance, the circle on the right should disappear (Glassner, 1.8).</a:t>
            </a:r>
          </a:p>
        </p:txBody>
      </p:sp>
      <p:grpSp>
        <p:nvGrpSpPr>
          <p:cNvPr id="2" name="Group 5"/>
          <p:cNvGrpSpPr>
            <a:grpSpLocks/>
          </p:cNvGrpSpPr>
          <p:nvPr/>
        </p:nvGrpSpPr>
        <p:grpSpPr bwMode="auto">
          <a:xfrm>
            <a:off x="1981200" y="3352800"/>
            <a:ext cx="304800" cy="304800"/>
            <a:chOff x="96" y="5424"/>
            <a:chExt cx="192" cy="192"/>
          </a:xfrm>
        </p:grpSpPr>
        <p:sp>
          <p:nvSpPr>
            <p:cNvPr id="391174" name="Line 6"/>
            <p:cNvSpPr>
              <a:spLocks noChangeShapeType="1"/>
            </p:cNvSpPr>
            <p:nvPr/>
          </p:nvSpPr>
          <p:spPr bwMode="auto">
            <a:xfrm>
              <a:off x="192" y="5424"/>
              <a:ext cx="0" cy="192"/>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1175" name="Line 7"/>
            <p:cNvSpPr>
              <a:spLocks noChangeShapeType="1"/>
            </p:cNvSpPr>
            <p:nvPr/>
          </p:nvSpPr>
          <p:spPr bwMode="auto">
            <a:xfrm>
              <a:off x="96" y="5520"/>
              <a:ext cx="192"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91176" name="Oval 8"/>
          <p:cNvSpPr>
            <a:spLocks noChangeArrowheads="1"/>
          </p:cNvSpPr>
          <p:nvPr/>
        </p:nvSpPr>
        <p:spPr bwMode="auto">
          <a:xfrm>
            <a:off x="6400800" y="3390900"/>
            <a:ext cx="228600" cy="228600"/>
          </a:xfrm>
          <a:prstGeom prst="ellipse">
            <a:avLst/>
          </a:prstGeom>
          <a:solidFill>
            <a:schemeClr val="tx2"/>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Brightness contrast and constancy</a:t>
            </a:r>
          </a:p>
        </p:txBody>
      </p:sp>
      <p:sp>
        <p:nvSpPr>
          <p:cNvPr id="392195" name="Rectangle 3"/>
          <p:cNvSpPr>
            <a:spLocks noGrp="1" noChangeArrowheads="1"/>
          </p:cNvSpPr>
          <p:nvPr>
            <p:ph type="body" idx="1"/>
          </p:nvPr>
        </p:nvSpPr>
        <p:spPr/>
        <p:txBody>
          <a:bodyPr/>
          <a:lstStyle/>
          <a:p>
            <a:r>
              <a:rPr lang="en-US" sz="2000" dirty="0"/>
              <a:t>The apparent brightness depends on the surrounding region </a:t>
            </a:r>
          </a:p>
          <a:p>
            <a:pPr lvl="1"/>
            <a:r>
              <a:rPr lang="en-US" sz="1800" b="1" dirty="0"/>
              <a:t>brightness contrast</a:t>
            </a:r>
            <a:r>
              <a:rPr lang="en-US" sz="1800" dirty="0"/>
              <a:t>:  a constant colored region seems lighter or darker depending on the surrounding intensity:</a:t>
            </a:r>
          </a:p>
          <a:p>
            <a:pPr lvl="1"/>
            <a:endParaRPr lang="en-US" sz="1800" dirty="0"/>
          </a:p>
          <a:p>
            <a:pPr lvl="1"/>
            <a:endParaRPr lang="en-US" dirty="0"/>
          </a:p>
          <a:p>
            <a:pPr lvl="1"/>
            <a:endParaRPr lang="en-US" dirty="0"/>
          </a:p>
          <a:p>
            <a:pPr lvl="1"/>
            <a:endParaRPr lang="en-US" dirty="0"/>
          </a:p>
          <a:p>
            <a:pPr lvl="1"/>
            <a:endParaRPr lang="en-US" dirty="0"/>
          </a:p>
          <a:p>
            <a:pPr lvl="1"/>
            <a:endParaRPr lang="en-US" dirty="0"/>
          </a:p>
          <a:p>
            <a:pPr lvl="2"/>
            <a:r>
              <a:rPr lang="en-US" sz="1600" dirty="0">
                <a:hlinkClick r:id="rId3"/>
              </a:rPr>
              <a:t>http://www.sandlotscience.com/Contrast/Checker_Board_2.htm</a:t>
            </a:r>
            <a:r>
              <a:rPr lang="en-US" sz="1600" dirty="0"/>
              <a:t>  </a:t>
            </a:r>
          </a:p>
          <a:p>
            <a:pPr lvl="2"/>
            <a:endParaRPr lang="en-US" sz="1600" dirty="0"/>
          </a:p>
          <a:p>
            <a:pPr lvl="1"/>
            <a:r>
              <a:rPr lang="en-US" sz="1800" b="1" dirty="0"/>
              <a:t>brightness constancy</a:t>
            </a:r>
            <a:r>
              <a:rPr lang="en-US" sz="1800" dirty="0"/>
              <a:t>:  a surface looks the same under widely varying lighting conditions.</a:t>
            </a:r>
          </a:p>
          <a:p>
            <a:pPr lvl="1"/>
            <a:endParaRPr lang="en-US" sz="1800" dirty="0"/>
          </a:p>
          <a:p>
            <a:pPr lvl="1"/>
            <a:endParaRPr lang="en-US" sz="1800" dirty="0"/>
          </a:p>
        </p:txBody>
      </p:sp>
      <p:pic>
        <p:nvPicPr>
          <p:cNvPr id="392196" name="Picture 4" descr="lightnesscontrast"/>
          <p:cNvPicPr>
            <a:picLocks noChangeAspect="1" noChangeArrowheads="1"/>
          </p:cNvPicPr>
          <p:nvPr/>
        </p:nvPicPr>
        <p:blipFill>
          <a:blip r:embed="rId4" cstate="print"/>
          <a:srcRect/>
          <a:stretch>
            <a:fillRect/>
          </a:stretch>
        </p:blipFill>
        <p:spPr bwMode="auto">
          <a:xfrm>
            <a:off x="1830388" y="2286000"/>
            <a:ext cx="5484812" cy="1371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Light response is nonlinear</a:t>
            </a:r>
          </a:p>
        </p:txBody>
      </p:sp>
      <p:sp>
        <p:nvSpPr>
          <p:cNvPr id="393219" name="Rectangle 3"/>
          <p:cNvSpPr>
            <a:spLocks noGrp="1" noChangeArrowheads="1"/>
          </p:cNvSpPr>
          <p:nvPr>
            <p:ph type="body" idx="1"/>
          </p:nvPr>
        </p:nvSpPr>
        <p:spPr/>
        <p:txBody>
          <a:bodyPr/>
          <a:lstStyle/>
          <a:p>
            <a:r>
              <a:rPr lang="en-US" dirty="0"/>
              <a:t>Our visual system has a large </a:t>
            </a:r>
            <a:r>
              <a:rPr lang="en-US" i="1" dirty="0"/>
              <a:t>dynamic range</a:t>
            </a:r>
          </a:p>
          <a:p>
            <a:pPr lvl="1"/>
            <a:r>
              <a:rPr lang="en-US" dirty="0"/>
              <a:t>We can resolve both light and dark things at the same time</a:t>
            </a:r>
          </a:p>
          <a:p>
            <a:pPr lvl="1"/>
            <a:r>
              <a:rPr lang="en-US" dirty="0"/>
              <a:t>One mechanism for achieving this is that we sense light intensity on a </a:t>
            </a:r>
            <a:r>
              <a:rPr lang="en-US" i="1" dirty="0"/>
              <a:t>logarithmic scale</a:t>
            </a:r>
          </a:p>
          <a:p>
            <a:pPr lvl="2"/>
            <a:r>
              <a:rPr lang="en-US" dirty="0"/>
              <a:t>an exponential intensity ramp will be seen as a linear ramp </a:t>
            </a:r>
          </a:p>
          <a:p>
            <a:pPr lvl="1"/>
            <a:r>
              <a:rPr lang="en-US" dirty="0"/>
              <a:t>Another mechanism is </a:t>
            </a:r>
            <a:r>
              <a:rPr lang="en-US" i="1" dirty="0"/>
              <a:t>adaptation</a:t>
            </a:r>
          </a:p>
          <a:p>
            <a:pPr lvl="2"/>
            <a:r>
              <a:rPr lang="en-US" dirty="0"/>
              <a:t>rods and cones adapt to be more sensitive in low light, less sensitive in bright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32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Visual dynamic range</a:t>
            </a:r>
          </a:p>
        </p:txBody>
      </p:sp>
      <p:pic>
        <p:nvPicPr>
          <p:cNvPr id="406533" name="Picture 5"/>
          <p:cNvPicPr>
            <a:picLocks noChangeAspect="1" noChangeArrowheads="1"/>
          </p:cNvPicPr>
          <p:nvPr/>
        </p:nvPicPr>
        <p:blipFill>
          <a:blip r:embed="rId3" cstate="print"/>
          <a:srcRect/>
          <a:stretch>
            <a:fillRect/>
          </a:stretch>
        </p:blipFill>
        <p:spPr bwMode="auto">
          <a:xfrm>
            <a:off x="0" y="876300"/>
            <a:ext cx="6019800" cy="5981700"/>
          </a:xfrm>
          <a:prstGeom prst="rect">
            <a:avLst/>
          </a:prstGeom>
          <a:noFill/>
          <a:ln w="9525">
            <a:noFill/>
            <a:miter lim="800000"/>
            <a:headEnd/>
            <a:tailEnd/>
          </a:ln>
          <a:effectLst/>
        </p:spPr>
      </p:pic>
      <p:sp>
        <p:nvSpPr>
          <p:cNvPr id="2" name="Rectangle 1"/>
          <p:cNvSpPr/>
          <p:nvPr/>
        </p:nvSpPr>
        <p:spPr>
          <a:xfrm>
            <a:off x="5042779" y="1407441"/>
            <a:ext cx="3838669" cy="1569660"/>
          </a:xfrm>
          <a:prstGeom prst="rect">
            <a:avLst/>
          </a:prstGeom>
        </p:spPr>
        <p:txBody>
          <a:bodyPr wrap="square">
            <a:spAutoFit/>
          </a:bodyPr>
          <a:lstStyle/>
          <a:p>
            <a:r>
              <a:rPr lang="en-US" sz="2400" dirty="0"/>
              <a:t>A piece of white paper can be 1,000,000,000 times brighter in outdoor sunlight than in a moonless night.</a:t>
            </a:r>
          </a:p>
        </p:txBody>
      </p:sp>
      <p:sp>
        <p:nvSpPr>
          <p:cNvPr id="3" name="Rectangle 2"/>
          <p:cNvSpPr/>
          <p:nvPr/>
        </p:nvSpPr>
        <p:spPr>
          <a:xfrm>
            <a:off x="5042779" y="3429000"/>
            <a:ext cx="3938259" cy="1569660"/>
          </a:xfrm>
          <a:prstGeom prst="rect">
            <a:avLst/>
          </a:prstGeom>
        </p:spPr>
        <p:txBody>
          <a:bodyPr wrap="square">
            <a:spAutoFit/>
          </a:bodyPr>
          <a:lstStyle/>
          <a:p>
            <a:r>
              <a:rPr lang="en-US" sz="2400" dirty="0"/>
              <a:t>BUT in a given lighting condition, light ranges over only about two orders of </a:t>
            </a:r>
          </a:p>
          <a:p>
            <a:r>
              <a:rPr lang="en-US" sz="2400" dirty="0"/>
              <a:t>magnitude.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8CBA75-00CD-42BA-BFFA-CB20567ED921}"/>
              </a:ext>
            </a:extLst>
          </p:cNvPr>
          <p:cNvPicPr>
            <a:picLocks noChangeAspect="1"/>
          </p:cNvPicPr>
          <p:nvPr/>
        </p:nvPicPr>
        <p:blipFill>
          <a:blip r:embed="rId2"/>
          <a:stretch>
            <a:fillRect/>
          </a:stretch>
        </p:blipFill>
        <p:spPr>
          <a:xfrm>
            <a:off x="0" y="1155881"/>
            <a:ext cx="9144000" cy="4546238"/>
          </a:xfrm>
          <a:prstGeom prst="rect">
            <a:avLst/>
          </a:prstGeom>
        </p:spPr>
      </p:pic>
      <p:sp>
        <p:nvSpPr>
          <p:cNvPr id="5" name="Rectangle 4">
            <a:extLst>
              <a:ext uri="{FF2B5EF4-FFF2-40B4-BE49-F238E27FC236}">
                <a16:creationId xmlns:a16="http://schemas.microsoft.com/office/drawing/2014/main" id="{145E09A8-E1FD-4679-AF02-C7D8E67A1427}"/>
              </a:ext>
            </a:extLst>
          </p:cNvPr>
          <p:cNvSpPr/>
          <p:nvPr/>
        </p:nvSpPr>
        <p:spPr>
          <a:xfrm>
            <a:off x="1125940" y="5849035"/>
            <a:ext cx="6892120" cy="369332"/>
          </a:xfrm>
          <a:prstGeom prst="rect">
            <a:avLst/>
          </a:prstGeom>
        </p:spPr>
        <p:txBody>
          <a:bodyPr wrap="square">
            <a:spAutoFit/>
          </a:bodyPr>
          <a:lstStyle/>
          <a:p>
            <a:pPr algn="ctr"/>
            <a:r>
              <a:rPr lang="en-US" dirty="0">
                <a:hlinkClick r:id="rId3"/>
              </a:rPr>
              <a:t>http://cchen156.web.engr.illinois.edu/SID.html</a:t>
            </a:r>
            <a:endParaRPr lang="en-US" dirty="0"/>
          </a:p>
        </p:txBody>
      </p:sp>
    </p:spTree>
    <p:extLst>
      <p:ext uri="{BB962C8B-B14F-4D97-AF65-F5344CB8AC3E}">
        <p14:creationId xmlns:p14="http://schemas.microsoft.com/office/powerpoint/2010/main" val="2720492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dynamic range</a:t>
            </a:r>
          </a:p>
        </p:txBody>
      </p:sp>
      <p:pic>
        <p:nvPicPr>
          <p:cNvPr id="67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8" y="1057040"/>
            <a:ext cx="7579988" cy="76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3172" y="1831793"/>
            <a:ext cx="774449" cy="530031"/>
          </a:xfrm>
          <a:prstGeom prst="rect">
            <a:avLst/>
          </a:prstGeom>
          <a:noFill/>
        </p:spPr>
        <p:txBody>
          <a:bodyPr wrap="square" rtlCol="0">
            <a:spAutoFit/>
          </a:bodyPr>
          <a:lstStyle/>
          <a:p>
            <a:pPr algn="ctr"/>
            <a:r>
              <a:rPr lang="en-US" sz="1600" dirty="0"/>
              <a:t>Dark night</a:t>
            </a:r>
          </a:p>
        </p:txBody>
      </p:sp>
      <p:sp>
        <p:nvSpPr>
          <p:cNvPr id="6" name="TextBox 5"/>
          <p:cNvSpPr txBox="1"/>
          <p:nvPr/>
        </p:nvSpPr>
        <p:spPr>
          <a:xfrm>
            <a:off x="2221858" y="1831793"/>
            <a:ext cx="1118973" cy="530031"/>
          </a:xfrm>
          <a:prstGeom prst="rect">
            <a:avLst/>
          </a:prstGeom>
          <a:noFill/>
        </p:spPr>
        <p:txBody>
          <a:bodyPr wrap="square" rtlCol="0">
            <a:spAutoFit/>
          </a:bodyPr>
          <a:lstStyle/>
          <a:p>
            <a:pPr algn="ctr"/>
            <a:r>
              <a:rPr lang="en-US" sz="1600" dirty="0"/>
              <a:t>Indoor lighting</a:t>
            </a:r>
          </a:p>
        </p:txBody>
      </p:sp>
      <p:sp>
        <p:nvSpPr>
          <p:cNvPr id="7" name="TextBox 6"/>
          <p:cNvSpPr txBox="1"/>
          <p:nvPr/>
        </p:nvSpPr>
        <p:spPr>
          <a:xfrm>
            <a:off x="6049280" y="1812909"/>
            <a:ext cx="826305" cy="584775"/>
          </a:xfrm>
          <a:prstGeom prst="rect">
            <a:avLst/>
          </a:prstGeom>
          <a:noFill/>
        </p:spPr>
        <p:txBody>
          <a:bodyPr wrap="square" rtlCol="0">
            <a:spAutoFit/>
          </a:bodyPr>
          <a:lstStyle/>
          <a:p>
            <a:pPr algn="ctr"/>
            <a:r>
              <a:rPr lang="en-US" sz="1600" dirty="0"/>
              <a:t>cloudy day</a:t>
            </a:r>
          </a:p>
        </p:txBody>
      </p:sp>
      <p:sp>
        <p:nvSpPr>
          <p:cNvPr id="8" name="TextBox 7"/>
          <p:cNvSpPr txBox="1"/>
          <p:nvPr/>
        </p:nvSpPr>
        <p:spPr>
          <a:xfrm>
            <a:off x="7665845" y="1817066"/>
            <a:ext cx="826305" cy="530031"/>
          </a:xfrm>
          <a:prstGeom prst="rect">
            <a:avLst/>
          </a:prstGeom>
          <a:noFill/>
        </p:spPr>
        <p:txBody>
          <a:bodyPr wrap="square" rtlCol="0">
            <a:spAutoFit/>
          </a:bodyPr>
          <a:lstStyle/>
          <a:p>
            <a:pPr algn="ctr"/>
            <a:r>
              <a:rPr lang="en-US" sz="1600" dirty="0"/>
              <a:t>Sunny day</a:t>
            </a:r>
          </a:p>
        </p:txBody>
      </p:sp>
      <p:sp>
        <p:nvSpPr>
          <p:cNvPr id="9" name="Rectangle 8"/>
          <p:cNvSpPr/>
          <p:nvPr/>
        </p:nvSpPr>
        <p:spPr>
          <a:xfrm>
            <a:off x="856108" y="2528403"/>
            <a:ext cx="7500796" cy="584775"/>
          </a:xfrm>
          <a:prstGeom prst="rect">
            <a:avLst/>
          </a:prstGeom>
        </p:spPr>
        <p:txBody>
          <a:bodyPr wrap="square">
            <a:spAutoFit/>
          </a:bodyPr>
          <a:lstStyle/>
          <a:p>
            <a:r>
              <a:rPr lang="en-US" sz="1600" dirty="0"/>
              <a:t>If we were sensitive to this whole range all the time, we wouldn’t be able to </a:t>
            </a:r>
          </a:p>
          <a:p>
            <a:r>
              <a:rPr lang="en-US" sz="1600" dirty="0"/>
              <a:t>discriminate lightness levels in a typical scene. </a:t>
            </a:r>
          </a:p>
        </p:txBody>
      </p:sp>
      <p:sp>
        <p:nvSpPr>
          <p:cNvPr id="10" name="Rectangle 9"/>
          <p:cNvSpPr/>
          <p:nvPr/>
        </p:nvSpPr>
        <p:spPr>
          <a:xfrm>
            <a:off x="876483" y="3088369"/>
            <a:ext cx="7278986" cy="584775"/>
          </a:xfrm>
          <a:prstGeom prst="rect">
            <a:avLst/>
          </a:prstGeom>
        </p:spPr>
        <p:txBody>
          <a:bodyPr wrap="square">
            <a:spAutoFit/>
          </a:bodyPr>
          <a:lstStyle/>
          <a:p>
            <a:r>
              <a:rPr lang="en-US" sz="1600" dirty="0"/>
              <a:t>The visual system solves this problem by restricting the ‘dynamic range’ of its </a:t>
            </a:r>
          </a:p>
          <a:p>
            <a:r>
              <a:rPr lang="en-US" sz="1600" dirty="0"/>
              <a:t>response to match the current overall or ‘ambient’ light level.</a:t>
            </a:r>
          </a:p>
        </p:txBody>
      </p:sp>
      <p:grpSp>
        <p:nvGrpSpPr>
          <p:cNvPr id="11" name="Group 10"/>
          <p:cNvGrpSpPr/>
          <p:nvPr/>
        </p:nvGrpSpPr>
        <p:grpSpPr>
          <a:xfrm>
            <a:off x="615530" y="3913555"/>
            <a:ext cx="7888978" cy="1385988"/>
            <a:chOff x="615530" y="3913555"/>
            <a:chExt cx="7888978" cy="1385988"/>
          </a:xfrm>
        </p:grpSpPr>
        <p:pic>
          <p:nvPicPr>
            <p:cNvPr id="67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62" y="3913555"/>
              <a:ext cx="7771288" cy="80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5530" y="4733652"/>
              <a:ext cx="774449" cy="530031"/>
            </a:xfrm>
            <a:prstGeom prst="rect">
              <a:avLst/>
            </a:prstGeom>
            <a:noFill/>
          </p:spPr>
          <p:txBody>
            <a:bodyPr wrap="square" rtlCol="0">
              <a:spAutoFit/>
            </a:bodyPr>
            <a:lstStyle/>
            <a:p>
              <a:pPr algn="ctr"/>
              <a:r>
                <a:rPr lang="en-US" sz="1600" dirty="0"/>
                <a:t>Dark night</a:t>
              </a:r>
            </a:p>
          </p:txBody>
        </p:sp>
        <p:sp>
          <p:nvSpPr>
            <p:cNvPr id="16" name="TextBox 15"/>
            <p:cNvSpPr txBox="1"/>
            <p:nvPr/>
          </p:nvSpPr>
          <p:spPr>
            <a:xfrm>
              <a:off x="2221858" y="4714768"/>
              <a:ext cx="1118973" cy="530031"/>
            </a:xfrm>
            <a:prstGeom prst="rect">
              <a:avLst/>
            </a:prstGeom>
            <a:noFill/>
          </p:spPr>
          <p:txBody>
            <a:bodyPr wrap="square" rtlCol="0">
              <a:spAutoFit/>
            </a:bodyPr>
            <a:lstStyle/>
            <a:p>
              <a:pPr algn="ctr"/>
              <a:r>
                <a:rPr lang="en-US" sz="1600" dirty="0"/>
                <a:t>Indoor lighting</a:t>
              </a:r>
            </a:p>
          </p:txBody>
        </p:sp>
        <p:sp>
          <p:nvSpPr>
            <p:cNvPr id="17" name="TextBox 16"/>
            <p:cNvSpPr txBox="1"/>
            <p:nvPr/>
          </p:nvSpPr>
          <p:spPr>
            <a:xfrm>
              <a:off x="6061638" y="4714768"/>
              <a:ext cx="826305" cy="584775"/>
            </a:xfrm>
            <a:prstGeom prst="rect">
              <a:avLst/>
            </a:prstGeom>
            <a:noFill/>
          </p:spPr>
          <p:txBody>
            <a:bodyPr wrap="square" rtlCol="0">
              <a:spAutoFit/>
            </a:bodyPr>
            <a:lstStyle/>
            <a:p>
              <a:pPr algn="ctr"/>
              <a:r>
                <a:rPr lang="en-US" sz="1600" dirty="0"/>
                <a:t>cloudy day</a:t>
              </a:r>
            </a:p>
          </p:txBody>
        </p:sp>
        <p:sp>
          <p:nvSpPr>
            <p:cNvPr id="18" name="TextBox 17"/>
            <p:cNvSpPr txBox="1"/>
            <p:nvPr/>
          </p:nvSpPr>
          <p:spPr>
            <a:xfrm>
              <a:off x="7678203" y="4718925"/>
              <a:ext cx="826305" cy="530031"/>
            </a:xfrm>
            <a:prstGeom prst="rect">
              <a:avLst/>
            </a:prstGeom>
            <a:noFill/>
          </p:spPr>
          <p:txBody>
            <a:bodyPr wrap="square" rtlCol="0">
              <a:spAutoFit/>
            </a:bodyPr>
            <a:lstStyle/>
            <a:p>
              <a:pPr algn="ctr"/>
              <a:r>
                <a:rPr lang="en-US" sz="1600" dirty="0"/>
                <a:t>Sunny day</a:t>
              </a:r>
            </a:p>
          </p:txBody>
        </p:sp>
      </p:grpSp>
      <p:grpSp>
        <p:nvGrpSpPr>
          <p:cNvPr id="12" name="Group 11"/>
          <p:cNvGrpSpPr/>
          <p:nvPr/>
        </p:nvGrpSpPr>
        <p:grpSpPr>
          <a:xfrm>
            <a:off x="652484" y="5455600"/>
            <a:ext cx="7888978" cy="1277782"/>
            <a:chOff x="652484" y="5455600"/>
            <a:chExt cx="7888978" cy="1277782"/>
          </a:xfrm>
        </p:grpSpPr>
        <p:pic>
          <p:nvPicPr>
            <p:cNvPr id="67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8" y="5455600"/>
              <a:ext cx="7752312" cy="80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52484" y="6167491"/>
              <a:ext cx="774449" cy="530031"/>
            </a:xfrm>
            <a:prstGeom prst="rect">
              <a:avLst/>
            </a:prstGeom>
            <a:noFill/>
          </p:spPr>
          <p:txBody>
            <a:bodyPr wrap="square" rtlCol="0">
              <a:spAutoFit/>
            </a:bodyPr>
            <a:lstStyle/>
            <a:p>
              <a:pPr algn="ctr"/>
              <a:r>
                <a:rPr lang="en-US" sz="1600" dirty="0"/>
                <a:t>Dark night</a:t>
              </a:r>
            </a:p>
          </p:txBody>
        </p:sp>
        <p:sp>
          <p:nvSpPr>
            <p:cNvPr id="20" name="TextBox 19"/>
            <p:cNvSpPr txBox="1"/>
            <p:nvPr/>
          </p:nvSpPr>
          <p:spPr>
            <a:xfrm>
              <a:off x="2221858" y="6166778"/>
              <a:ext cx="1118973" cy="530031"/>
            </a:xfrm>
            <a:prstGeom prst="rect">
              <a:avLst/>
            </a:prstGeom>
            <a:noFill/>
          </p:spPr>
          <p:txBody>
            <a:bodyPr wrap="square" rtlCol="0">
              <a:spAutoFit/>
            </a:bodyPr>
            <a:lstStyle/>
            <a:p>
              <a:pPr algn="ctr"/>
              <a:r>
                <a:rPr lang="en-US" sz="1600" dirty="0"/>
                <a:t>Indoor lighting</a:t>
              </a:r>
            </a:p>
          </p:txBody>
        </p:sp>
        <p:sp>
          <p:nvSpPr>
            <p:cNvPr id="21" name="TextBox 20"/>
            <p:cNvSpPr txBox="1"/>
            <p:nvPr/>
          </p:nvSpPr>
          <p:spPr>
            <a:xfrm>
              <a:off x="6098592" y="6148607"/>
              <a:ext cx="826305" cy="584775"/>
            </a:xfrm>
            <a:prstGeom prst="rect">
              <a:avLst/>
            </a:prstGeom>
            <a:noFill/>
          </p:spPr>
          <p:txBody>
            <a:bodyPr wrap="square" rtlCol="0">
              <a:spAutoFit/>
            </a:bodyPr>
            <a:lstStyle/>
            <a:p>
              <a:pPr algn="ctr"/>
              <a:r>
                <a:rPr lang="en-US" sz="1600" dirty="0"/>
                <a:t>cloudy day</a:t>
              </a:r>
            </a:p>
          </p:txBody>
        </p:sp>
        <p:sp>
          <p:nvSpPr>
            <p:cNvPr id="22" name="TextBox 21"/>
            <p:cNvSpPr txBox="1"/>
            <p:nvPr/>
          </p:nvSpPr>
          <p:spPr>
            <a:xfrm>
              <a:off x="7715157" y="6152764"/>
              <a:ext cx="826305" cy="530031"/>
            </a:xfrm>
            <a:prstGeom prst="rect">
              <a:avLst/>
            </a:prstGeom>
            <a:noFill/>
          </p:spPr>
          <p:txBody>
            <a:bodyPr wrap="square" rtlCol="0">
              <a:spAutoFit/>
            </a:bodyPr>
            <a:lstStyle/>
            <a:p>
              <a:pPr algn="ctr"/>
              <a:r>
                <a:rPr lang="en-US" sz="1600" dirty="0"/>
                <a:t>Sunny day</a:t>
              </a:r>
            </a:p>
          </p:txBody>
        </p:sp>
      </p:grpSp>
    </p:spTree>
    <p:extLst>
      <p:ext uri="{BB962C8B-B14F-4D97-AF65-F5344CB8AC3E}">
        <p14:creationId xmlns:p14="http://schemas.microsoft.com/office/powerpoint/2010/main" val="2960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Color perception</a:t>
            </a:r>
          </a:p>
        </p:txBody>
      </p:sp>
      <p:sp>
        <p:nvSpPr>
          <p:cNvPr id="394243" name="Rectangle 3"/>
          <p:cNvSpPr>
            <a:spLocks noGrp="1" noChangeArrowheads="1"/>
          </p:cNvSpPr>
          <p:nvPr>
            <p:ph type="body" idx="1"/>
          </p:nvPr>
        </p:nvSpPr>
        <p:spPr>
          <a:xfrm>
            <a:off x="685800" y="3657600"/>
            <a:ext cx="7772400" cy="2895600"/>
          </a:xfrm>
        </p:spPr>
        <p:txBody>
          <a:bodyPr/>
          <a:lstStyle/>
          <a:p>
            <a:r>
              <a:rPr lang="en-US" sz="2000" dirty="0"/>
              <a:t>Three types of cones</a:t>
            </a:r>
          </a:p>
          <a:p>
            <a:pPr lvl="1"/>
            <a:r>
              <a:rPr lang="en-US" sz="1800" dirty="0"/>
              <a:t>Each is sensitive in a different region of the spectrum</a:t>
            </a:r>
          </a:p>
          <a:p>
            <a:pPr lvl="2"/>
            <a:r>
              <a:rPr lang="en-US" sz="1600" dirty="0"/>
              <a:t>but regions overlap</a:t>
            </a:r>
          </a:p>
          <a:p>
            <a:pPr lvl="2"/>
            <a:r>
              <a:rPr lang="en-US" sz="1600" dirty="0"/>
              <a:t>Short (S) corresponds to blue</a:t>
            </a:r>
          </a:p>
          <a:p>
            <a:pPr lvl="2"/>
            <a:r>
              <a:rPr lang="en-US" sz="1600" dirty="0"/>
              <a:t>Medium (M) corresponds to green</a:t>
            </a:r>
          </a:p>
          <a:p>
            <a:pPr lvl="2"/>
            <a:r>
              <a:rPr lang="en-US" sz="1600" dirty="0"/>
              <a:t>Long (L) corresponds to red</a:t>
            </a:r>
          </a:p>
          <a:p>
            <a:pPr lvl="1"/>
            <a:r>
              <a:rPr lang="en-US" sz="1800" dirty="0"/>
              <a:t>Different sensitivities:  we are more sensitive to green than red</a:t>
            </a:r>
          </a:p>
          <a:p>
            <a:pPr lvl="2"/>
            <a:r>
              <a:rPr lang="en-US" sz="1600" dirty="0"/>
              <a:t>varies from person to person (and with age)</a:t>
            </a:r>
          </a:p>
          <a:p>
            <a:pPr lvl="1"/>
            <a:r>
              <a:rPr lang="en-US" sz="1800" dirty="0"/>
              <a:t>Colorblindness—deficiency in at least one type of cone</a:t>
            </a:r>
          </a:p>
        </p:txBody>
      </p:sp>
      <p:sp>
        <p:nvSpPr>
          <p:cNvPr id="394247" name="Text Box 7"/>
          <p:cNvSpPr txBox="1">
            <a:spLocks noChangeArrowheads="1"/>
          </p:cNvSpPr>
          <p:nvPr/>
        </p:nvSpPr>
        <p:spPr bwMode="auto">
          <a:xfrm>
            <a:off x="6026150" y="1676400"/>
            <a:ext cx="1936750" cy="36671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solidFill>
                  <a:srgbClr val="000000"/>
                </a:solidFill>
              </a:rPr>
              <a:t>L response curve</a:t>
            </a:r>
          </a:p>
        </p:txBody>
      </p:sp>
      <p:sp>
        <p:nvSpPr>
          <p:cNvPr id="394248" name="Line 8"/>
          <p:cNvSpPr>
            <a:spLocks noChangeShapeType="1"/>
          </p:cNvSpPr>
          <p:nvPr/>
        </p:nvSpPr>
        <p:spPr bwMode="auto">
          <a:xfrm flipH="1">
            <a:off x="5181600" y="1905000"/>
            <a:ext cx="838200" cy="152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786433" name="Picture 1"/>
          <p:cNvPicPr>
            <a:picLocks noChangeAspect="1" noChangeArrowheads="1"/>
          </p:cNvPicPr>
          <p:nvPr/>
        </p:nvPicPr>
        <p:blipFill>
          <a:blip r:embed="rId3" cstate="print"/>
          <a:srcRect/>
          <a:stretch>
            <a:fillRect/>
          </a:stretch>
        </p:blipFill>
        <p:spPr bwMode="auto">
          <a:xfrm>
            <a:off x="1933574" y="1091973"/>
            <a:ext cx="3139167" cy="23732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424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4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Color perception</a:t>
            </a:r>
          </a:p>
        </p:txBody>
      </p:sp>
      <p:sp>
        <p:nvSpPr>
          <p:cNvPr id="395267" name="Rectangle 3"/>
          <p:cNvSpPr>
            <a:spLocks noGrp="1" noChangeArrowheads="1"/>
          </p:cNvSpPr>
          <p:nvPr>
            <p:ph type="body" idx="1"/>
          </p:nvPr>
        </p:nvSpPr>
        <p:spPr>
          <a:xfrm>
            <a:off x="685800" y="3581400"/>
            <a:ext cx="8153400" cy="1905000"/>
          </a:xfrm>
        </p:spPr>
        <p:txBody>
          <a:bodyPr/>
          <a:lstStyle/>
          <a:p>
            <a:r>
              <a:rPr lang="en-US" dirty="0"/>
              <a:t>Rods and cones act as filters on the spectrum</a:t>
            </a:r>
          </a:p>
          <a:p>
            <a:pPr lvl="1"/>
            <a:r>
              <a:rPr lang="en-US" dirty="0"/>
              <a:t>To get the output of a filter, multiply its response curve by the spectrum, integrate over all wavelengths</a:t>
            </a:r>
          </a:p>
          <a:p>
            <a:pPr lvl="2"/>
            <a:r>
              <a:rPr lang="en-US" dirty="0"/>
              <a:t>Each cone yields one number</a:t>
            </a:r>
          </a:p>
          <a:p>
            <a:pPr lvl="1"/>
            <a:r>
              <a:rPr lang="en-US" dirty="0"/>
              <a:t>Q:  How can we represent an entire spectrum with 3 numbers?</a:t>
            </a:r>
          </a:p>
        </p:txBody>
      </p:sp>
      <p:sp>
        <p:nvSpPr>
          <p:cNvPr id="395269" name="Line 5"/>
          <p:cNvSpPr>
            <a:spLocks noChangeShapeType="1"/>
          </p:cNvSpPr>
          <p:nvPr/>
        </p:nvSpPr>
        <p:spPr bwMode="auto">
          <a:xfrm>
            <a:off x="1828800" y="1770063"/>
            <a:ext cx="1588" cy="144621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0" name="Line 6"/>
          <p:cNvSpPr>
            <a:spLocks noChangeShapeType="1"/>
          </p:cNvSpPr>
          <p:nvPr/>
        </p:nvSpPr>
        <p:spPr bwMode="auto">
          <a:xfrm>
            <a:off x="1828800" y="3216275"/>
            <a:ext cx="4572000" cy="1588"/>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1" name="Freeform 7"/>
          <p:cNvSpPr>
            <a:spLocks/>
          </p:cNvSpPr>
          <p:nvPr/>
        </p:nvSpPr>
        <p:spPr bwMode="auto">
          <a:xfrm>
            <a:off x="1841500" y="1979613"/>
            <a:ext cx="4572000" cy="1216025"/>
          </a:xfrm>
          <a:custGeom>
            <a:avLst/>
            <a:gdLst/>
            <a:ahLst/>
            <a:cxnLst>
              <a:cxn ang="0">
                <a:pos x="80" y="693"/>
              </a:cxn>
              <a:cxn ang="0">
                <a:pos x="159" y="641"/>
              </a:cxn>
              <a:cxn ang="0">
                <a:pos x="199" y="588"/>
              </a:cxn>
              <a:cxn ang="0">
                <a:pos x="239" y="535"/>
              </a:cxn>
              <a:cxn ang="0">
                <a:pos x="279" y="469"/>
              </a:cxn>
              <a:cxn ang="0">
                <a:pos x="335" y="390"/>
              </a:cxn>
              <a:cxn ang="0">
                <a:pos x="399" y="396"/>
              </a:cxn>
              <a:cxn ang="0">
                <a:pos x="431" y="436"/>
              </a:cxn>
              <a:cxn ang="0">
                <a:pos x="487" y="482"/>
              </a:cxn>
              <a:cxn ang="0">
                <a:pos x="526" y="542"/>
              </a:cxn>
              <a:cxn ang="0">
                <a:pos x="582" y="575"/>
              </a:cxn>
              <a:cxn ang="0">
                <a:pos x="638" y="535"/>
              </a:cxn>
              <a:cxn ang="0">
                <a:pos x="678" y="475"/>
              </a:cxn>
              <a:cxn ang="0">
                <a:pos x="718" y="409"/>
              </a:cxn>
              <a:cxn ang="0">
                <a:pos x="766" y="343"/>
              </a:cxn>
              <a:cxn ang="0">
                <a:pos x="806" y="304"/>
              </a:cxn>
              <a:cxn ang="0">
                <a:pos x="846" y="310"/>
              </a:cxn>
              <a:cxn ang="0">
                <a:pos x="997" y="277"/>
              </a:cxn>
              <a:cxn ang="0">
                <a:pos x="1021" y="218"/>
              </a:cxn>
              <a:cxn ang="0">
                <a:pos x="1069" y="152"/>
              </a:cxn>
              <a:cxn ang="0">
                <a:pos x="1117" y="93"/>
              </a:cxn>
              <a:cxn ang="0">
                <a:pos x="1181" y="40"/>
              </a:cxn>
              <a:cxn ang="0">
                <a:pos x="1245" y="7"/>
              </a:cxn>
              <a:cxn ang="0">
                <a:pos x="1316" y="20"/>
              </a:cxn>
              <a:cxn ang="0">
                <a:pos x="1428" y="126"/>
              </a:cxn>
              <a:cxn ang="0">
                <a:pos x="1508" y="185"/>
              </a:cxn>
              <a:cxn ang="0">
                <a:pos x="1580" y="218"/>
              </a:cxn>
              <a:cxn ang="0">
                <a:pos x="1651" y="231"/>
              </a:cxn>
              <a:cxn ang="0">
                <a:pos x="1691" y="198"/>
              </a:cxn>
              <a:cxn ang="0">
                <a:pos x="1731" y="178"/>
              </a:cxn>
              <a:cxn ang="0">
                <a:pos x="1779" y="211"/>
              </a:cxn>
              <a:cxn ang="0">
                <a:pos x="1827" y="271"/>
              </a:cxn>
              <a:cxn ang="0">
                <a:pos x="1883" y="363"/>
              </a:cxn>
              <a:cxn ang="0">
                <a:pos x="1955" y="370"/>
              </a:cxn>
              <a:cxn ang="0">
                <a:pos x="2186" y="337"/>
              </a:cxn>
              <a:cxn ang="0">
                <a:pos x="2242" y="436"/>
              </a:cxn>
              <a:cxn ang="0">
                <a:pos x="2306" y="495"/>
              </a:cxn>
              <a:cxn ang="0">
                <a:pos x="2377" y="442"/>
              </a:cxn>
              <a:cxn ang="0">
                <a:pos x="2417" y="343"/>
              </a:cxn>
              <a:cxn ang="0">
                <a:pos x="2465" y="284"/>
              </a:cxn>
              <a:cxn ang="0">
                <a:pos x="2513" y="337"/>
              </a:cxn>
              <a:cxn ang="0">
                <a:pos x="2593" y="436"/>
              </a:cxn>
              <a:cxn ang="0">
                <a:pos x="2657" y="469"/>
              </a:cxn>
              <a:cxn ang="0">
                <a:pos x="2673" y="442"/>
              </a:cxn>
              <a:cxn ang="0">
                <a:pos x="2728" y="423"/>
              </a:cxn>
              <a:cxn ang="0">
                <a:pos x="2768" y="482"/>
              </a:cxn>
              <a:cxn ang="0">
                <a:pos x="2808" y="568"/>
              </a:cxn>
              <a:cxn ang="0">
                <a:pos x="2840" y="660"/>
              </a:cxn>
              <a:cxn ang="0">
                <a:pos x="2872" y="740"/>
              </a:cxn>
            </a:cxnLst>
            <a:rect l="0" t="0" r="r" b="b"/>
            <a:pathLst>
              <a:path w="2880" h="766">
                <a:moveTo>
                  <a:pt x="0" y="700"/>
                </a:moveTo>
                <a:lnTo>
                  <a:pt x="32" y="707"/>
                </a:lnTo>
                <a:lnTo>
                  <a:pt x="56" y="707"/>
                </a:lnTo>
                <a:lnTo>
                  <a:pt x="80" y="693"/>
                </a:lnTo>
                <a:lnTo>
                  <a:pt x="104" y="687"/>
                </a:lnTo>
                <a:lnTo>
                  <a:pt x="128" y="667"/>
                </a:lnTo>
                <a:lnTo>
                  <a:pt x="152" y="647"/>
                </a:lnTo>
                <a:lnTo>
                  <a:pt x="159" y="641"/>
                </a:lnTo>
                <a:lnTo>
                  <a:pt x="175" y="627"/>
                </a:lnTo>
                <a:lnTo>
                  <a:pt x="183" y="614"/>
                </a:lnTo>
                <a:lnTo>
                  <a:pt x="191" y="601"/>
                </a:lnTo>
                <a:lnTo>
                  <a:pt x="199" y="588"/>
                </a:lnTo>
                <a:lnTo>
                  <a:pt x="207" y="575"/>
                </a:lnTo>
                <a:lnTo>
                  <a:pt x="223" y="561"/>
                </a:lnTo>
                <a:lnTo>
                  <a:pt x="231" y="548"/>
                </a:lnTo>
                <a:lnTo>
                  <a:pt x="239" y="535"/>
                </a:lnTo>
                <a:lnTo>
                  <a:pt x="247" y="522"/>
                </a:lnTo>
                <a:lnTo>
                  <a:pt x="255" y="508"/>
                </a:lnTo>
                <a:lnTo>
                  <a:pt x="263" y="495"/>
                </a:lnTo>
                <a:lnTo>
                  <a:pt x="279" y="469"/>
                </a:lnTo>
                <a:lnTo>
                  <a:pt x="295" y="442"/>
                </a:lnTo>
                <a:lnTo>
                  <a:pt x="311" y="423"/>
                </a:lnTo>
                <a:lnTo>
                  <a:pt x="327" y="409"/>
                </a:lnTo>
                <a:lnTo>
                  <a:pt x="335" y="390"/>
                </a:lnTo>
                <a:lnTo>
                  <a:pt x="351" y="383"/>
                </a:lnTo>
                <a:lnTo>
                  <a:pt x="367" y="383"/>
                </a:lnTo>
                <a:lnTo>
                  <a:pt x="383" y="383"/>
                </a:lnTo>
                <a:lnTo>
                  <a:pt x="399" y="396"/>
                </a:lnTo>
                <a:lnTo>
                  <a:pt x="407" y="403"/>
                </a:lnTo>
                <a:lnTo>
                  <a:pt x="415" y="409"/>
                </a:lnTo>
                <a:lnTo>
                  <a:pt x="423" y="423"/>
                </a:lnTo>
                <a:lnTo>
                  <a:pt x="431" y="436"/>
                </a:lnTo>
                <a:lnTo>
                  <a:pt x="439" y="449"/>
                </a:lnTo>
                <a:lnTo>
                  <a:pt x="447" y="469"/>
                </a:lnTo>
                <a:lnTo>
                  <a:pt x="471" y="469"/>
                </a:lnTo>
                <a:lnTo>
                  <a:pt x="487" y="482"/>
                </a:lnTo>
                <a:lnTo>
                  <a:pt x="495" y="495"/>
                </a:lnTo>
                <a:lnTo>
                  <a:pt x="511" y="508"/>
                </a:lnTo>
                <a:lnTo>
                  <a:pt x="519" y="528"/>
                </a:lnTo>
                <a:lnTo>
                  <a:pt x="526" y="542"/>
                </a:lnTo>
                <a:lnTo>
                  <a:pt x="542" y="555"/>
                </a:lnTo>
                <a:lnTo>
                  <a:pt x="550" y="568"/>
                </a:lnTo>
                <a:lnTo>
                  <a:pt x="566" y="575"/>
                </a:lnTo>
                <a:lnTo>
                  <a:pt x="582" y="575"/>
                </a:lnTo>
                <a:lnTo>
                  <a:pt x="598" y="575"/>
                </a:lnTo>
                <a:lnTo>
                  <a:pt x="622" y="555"/>
                </a:lnTo>
                <a:lnTo>
                  <a:pt x="630" y="548"/>
                </a:lnTo>
                <a:lnTo>
                  <a:pt x="638" y="535"/>
                </a:lnTo>
                <a:lnTo>
                  <a:pt x="654" y="522"/>
                </a:lnTo>
                <a:lnTo>
                  <a:pt x="662" y="508"/>
                </a:lnTo>
                <a:lnTo>
                  <a:pt x="670" y="495"/>
                </a:lnTo>
                <a:lnTo>
                  <a:pt x="678" y="475"/>
                </a:lnTo>
                <a:lnTo>
                  <a:pt x="694" y="462"/>
                </a:lnTo>
                <a:lnTo>
                  <a:pt x="702" y="442"/>
                </a:lnTo>
                <a:lnTo>
                  <a:pt x="710" y="423"/>
                </a:lnTo>
                <a:lnTo>
                  <a:pt x="718" y="409"/>
                </a:lnTo>
                <a:lnTo>
                  <a:pt x="734" y="390"/>
                </a:lnTo>
                <a:lnTo>
                  <a:pt x="742" y="376"/>
                </a:lnTo>
                <a:lnTo>
                  <a:pt x="750" y="357"/>
                </a:lnTo>
                <a:lnTo>
                  <a:pt x="766" y="343"/>
                </a:lnTo>
                <a:lnTo>
                  <a:pt x="774" y="330"/>
                </a:lnTo>
                <a:lnTo>
                  <a:pt x="782" y="317"/>
                </a:lnTo>
                <a:lnTo>
                  <a:pt x="798" y="310"/>
                </a:lnTo>
                <a:lnTo>
                  <a:pt x="806" y="304"/>
                </a:lnTo>
                <a:lnTo>
                  <a:pt x="814" y="297"/>
                </a:lnTo>
                <a:lnTo>
                  <a:pt x="830" y="297"/>
                </a:lnTo>
                <a:lnTo>
                  <a:pt x="838" y="304"/>
                </a:lnTo>
                <a:lnTo>
                  <a:pt x="846" y="310"/>
                </a:lnTo>
                <a:lnTo>
                  <a:pt x="862" y="317"/>
                </a:lnTo>
                <a:lnTo>
                  <a:pt x="870" y="337"/>
                </a:lnTo>
                <a:lnTo>
                  <a:pt x="989" y="291"/>
                </a:lnTo>
                <a:lnTo>
                  <a:pt x="997" y="277"/>
                </a:lnTo>
                <a:lnTo>
                  <a:pt x="997" y="264"/>
                </a:lnTo>
                <a:lnTo>
                  <a:pt x="1005" y="251"/>
                </a:lnTo>
                <a:lnTo>
                  <a:pt x="1013" y="231"/>
                </a:lnTo>
                <a:lnTo>
                  <a:pt x="1021" y="218"/>
                </a:lnTo>
                <a:lnTo>
                  <a:pt x="1037" y="198"/>
                </a:lnTo>
                <a:lnTo>
                  <a:pt x="1045" y="185"/>
                </a:lnTo>
                <a:lnTo>
                  <a:pt x="1053" y="165"/>
                </a:lnTo>
                <a:lnTo>
                  <a:pt x="1069" y="152"/>
                </a:lnTo>
                <a:lnTo>
                  <a:pt x="1077" y="139"/>
                </a:lnTo>
                <a:lnTo>
                  <a:pt x="1093" y="119"/>
                </a:lnTo>
                <a:lnTo>
                  <a:pt x="1109" y="106"/>
                </a:lnTo>
                <a:lnTo>
                  <a:pt x="1117" y="93"/>
                </a:lnTo>
                <a:lnTo>
                  <a:pt x="1133" y="79"/>
                </a:lnTo>
                <a:lnTo>
                  <a:pt x="1149" y="66"/>
                </a:lnTo>
                <a:lnTo>
                  <a:pt x="1165" y="53"/>
                </a:lnTo>
                <a:lnTo>
                  <a:pt x="1181" y="40"/>
                </a:lnTo>
                <a:lnTo>
                  <a:pt x="1197" y="33"/>
                </a:lnTo>
                <a:lnTo>
                  <a:pt x="1213" y="20"/>
                </a:lnTo>
                <a:lnTo>
                  <a:pt x="1229" y="13"/>
                </a:lnTo>
                <a:lnTo>
                  <a:pt x="1245" y="7"/>
                </a:lnTo>
                <a:lnTo>
                  <a:pt x="1260" y="0"/>
                </a:lnTo>
                <a:lnTo>
                  <a:pt x="1276" y="0"/>
                </a:lnTo>
                <a:lnTo>
                  <a:pt x="1292" y="0"/>
                </a:lnTo>
                <a:lnTo>
                  <a:pt x="1316" y="20"/>
                </a:lnTo>
                <a:lnTo>
                  <a:pt x="1348" y="46"/>
                </a:lnTo>
                <a:lnTo>
                  <a:pt x="1372" y="73"/>
                </a:lnTo>
                <a:lnTo>
                  <a:pt x="1404" y="99"/>
                </a:lnTo>
                <a:lnTo>
                  <a:pt x="1428" y="126"/>
                </a:lnTo>
                <a:lnTo>
                  <a:pt x="1460" y="152"/>
                </a:lnTo>
                <a:lnTo>
                  <a:pt x="1476" y="165"/>
                </a:lnTo>
                <a:lnTo>
                  <a:pt x="1492" y="172"/>
                </a:lnTo>
                <a:lnTo>
                  <a:pt x="1508" y="185"/>
                </a:lnTo>
                <a:lnTo>
                  <a:pt x="1524" y="198"/>
                </a:lnTo>
                <a:lnTo>
                  <a:pt x="1540" y="205"/>
                </a:lnTo>
                <a:lnTo>
                  <a:pt x="1556" y="211"/>
                </a:lnTo>
                <a:lnTo>
                  <a:pt x="1580" y="218"/>
                </a:lnTo>
                <a:lnTo>
                  <a:pt x="1596" y="225"/>
                </a:lnTo>
                <a:lnTo>
                  <a:pt x="1612" y="231"/>
                </a:lnTo>
                <a:lnTo>
                  <a:pt x="1627" y="231"/>
                </a:lnTo>
                <a:lnTo>
                  <a:pt x="1651" y="231"/>
                </a:lnTo>
                <a:lnTo>
                  <a:pt x="1667" y="231"/>
                </a:lnTo>
                <a:lnTo>
                  <a:pt x="1675" y="218"/>
                </a:lnTo>
                <a:lnTo>
                  <a:pt x="1683" y="205"/>
                </a:lnTo>
                <a:lnTo>
                  <a:pt x="1691" y="198"/>
                </a:lnTo>
                <a:lnTo>
                  <a:pt x="1699" y="192"/>
                </a:lnTo>
                <a:lnTo>
                  <a:pt x="1707" y="185"/>
                </a:lnTo>
                <a:lnTo>
                  <a:pt x="1715" y="185"/>
                </a:lnTo>
                <a:lnTo>
                  <a:pt x="1731" y="178"/>
                </a:lnTo>
                <a:lnTo>
                  <a:pt x="1739" y="178"/>
                </a:lnTo>
                <a:lnTo>
                  <a:pt x="1755" y="185"/>
                </a:lnTo>
                <a:lnTo>
                  <a:pt x="1771" y="198"/>
                </a:lnTo>
                <a:lnTo>
                  <a:pt x="1779" y="211"/>
                </a:lnTo>
                <a:lnTo>
                  <a:pt x="1795" y="225"/>
                </a:lnTo>
                <a:lnTo>
                  <a:pt x="1803" y="238"/>
                </a:lnTo>
                <a:lnTo>
                  <a:pt x="1819" y="258"/>
                </a:lnTo>
                <a:lnTo>
                  <a:pt x="1827" y="271"/>
                </a:lnTo>
                <a:lnTo>
                  <a:pt x="1835" y="297"/>
                </a:lnTo>
                <a:lnTo>
                  <a:pt x="1851" y="330"/>
                </a:lnTo>
                <a:lnTo>
                  <a:pt x="1875" y="350"/>
                </a:lnTo>
                <a:lnTo>
                  <a:pt x="1883" y="363"/>
                </a:lnTo>
                <a:lnTo>
                  <a:pt x="1899" y="370"/>
                </a:lnTo>
                <a:lnTo>
                  <a:pt x="1915" y="370"/>
                </a:lnTo>
                <a:lnTo>
                  <a:pt x="1931" y="370"/>
                </a:lnTo>
                <a:lnTo>
                  <a:pt x="1955" y="370"/>
                </a:lnTo>
                <a:lnTo>
                  <a:pt x="1971" y="357"/>
                </a:lnTo>
                <a:lnTo>
                  <a:pt x="2154" y="304"/>
                </a:lnTo>
                <a:lnTo>
                  <a:pt x="2170" y="317"/>
                </a:lnTo>
                <a:lnTo>
                  <a:pt x="2186" y="337"/>
                </a:lnTo>
                <a:lnTo>
                  <a:pt x="2202" y="357"/>
                </a:lnTo>
                <a:lnTo>
                  <a:pt x="2210" y="383"/>
                </a:lnTo>
                <a:lnTo>
                  <a:pt x="2226" y="409"/>
                </a:lnTo>
                <a:lnTo>
                  <a:pt x="2242" y="436"/>
                </a:lnTo>
                <a:lnTo>
                  <a:pt x="2258" y="462"/>
                </a:lnTo>
                <a:lnTo>
                  <a:pt x="2274" y="482"/>
                </a:lnTo>
                <a:lnTo>
                  <a:pt x="2290" y="489"/>
                </a:lnTo>
                <a:lnTo>
                  <a:pt x="2306" y="495"/>
                </a:lnTo>
                <a:lnTo>
                  <a:pt x="2330" y="495"/>
                </a:lnTo>
                <a:lnTo>
                  <a:pt x="2353" y="475"/>
                </a:lnTo>
                <a:lnTo>
                  <a:pt x="2361" y="469"/>
                </a:lnTo>
                <a:lnTo>
                  <a:pt x="2377" y="442"/>
                </a:lnTo>
                <a:lnTo>
                  <a:pt x="2385" y="423"/>
                </a:lnTo>
                <a:lnTo>
                  <a:pt x="2393" y="396"/>
                </a:lnTo>
                <a:lnTo>
                  <a:pt x="2401" y="370"/>
                </a:lnTo>
                <a:lnTo>
                  <a:pt x="2417" y="343"/>
                </a:lnTo>
                <a:lnTo>
                  <a:pt x="2425" y="317"/>
                </a:lnTo>
                <a:lnTo>
                  <a:pt x="2441" y="297"/>
                </a:lnTo>
                <a:lnTo>
                  <a:pt x="2449" y="291"/>
                </a:lnTo>
                <a:lnTo>
                  <a:pt x="2465" y="284"/>
                </a:lnTo>
                <a:lnTo>
                  <a:pt x="2481" y="284"/>
                </a:lnTo>
                <a:lnTo>
                  <a:pt x="2497" y="310"/>
                </a:lnTo>
                <a:lnTo>
                  <a:pt x="2505" y="317"/>
                </a:lnTo>
                <a:lnTo>
                  <a:pt x="2513" y="337"/>
                </a:lnTo>
                <a:lnTo>
                  <a:pt x="2537" y="363"/>
                </a:lnTo>
                <a:lnTo>
                  <a:pt x="2553" y="383"/>
                </a:lnTo>
                <a:lnTo>
                  <a:pt x="2569" y="409"/>
                </a:lnTo>
                <a:lnTo>
                  <a:pt x="2593" y="436"/>
                </a:lnTo>
                <a:lnTo>
                  <a:pt x="2609" y="456"/>
                </a:lnTo>
                <a:lnTo>
                  <a:pt x="2633" y="469"/>
                </a:lnTo>
                <a:lnTo>
                  <a:pt x="2649" y="469"/>
                </a:lnTo>
                <a:lnTo>
                  <a:pt x="2657" y="469"/>
                </a:lnTo>
                <a:lnTo>
                  <a:pt x="2657" y="469"/>
                </a:lnTo>
                <a:lnTo>
                  <a:pt x="2665" y="462"/>
                </a:lnTo>
                <a:lnTo>
                  <a:pt x="2665" y="456"/>
                </a:lnTo>
                <a:lnTo>
                  <a:pt x="2673" y="442"/>
                </a:lnTo>
                <a:lnTo>
                  <a:pt x="2673" y="423"/>
                </a:lnTo>
                <a:lnTo>
                  <a:pt x="2689" y="403"/>
                </a:lnTo>
                <a:lnTo>
                  <a:pt x="2705" y="403"/>
                </a:lnTo>
                <a:lnTo>
                  <a:pt x="2728" y="423"/>
                </a:lnTo>
                <a:lnTo>
                  <a:pt x="2736" y="436"/>
                </a:lnTo>
                <a:lnTo>
                  <a:pt x="2744" y="449"/>
                </a:lnTo>
                <a:lnTo>
                  <a:pt x="2760" y="469"/>
                </a:lnTo>
                <a:lnTo>
                  <a:pt x="2768" y="482"/>
                </a:lnTo>
                <a:lnTo>
                  <a:pt x="2776" y="502"/>
                </a:lnTo>
                <a:lnTo>
                  <a:pt x="2792" y="528"/>
                </a:lnTo>
                <a:lnTo>
                  <a:pt x="2800" y="548"/>
                </a:lnTo>
                <a:lnTo>
                  <a:pt x="2808" y="568"/>
                </a:lnTo>
                <a:lnTo>
                  <a:pt x="2816" y="594"/>
                </a:lnTo>
                <a:lnTo>
                  <a:pt x="2824" y="614"/>
                </a:lnTo>
                <a:lnTo>
                  <a:pt x="2832" y="641"/>
                </a:lnTo>
                <a:lnTo>
                  <a:pt x="2840" y="660"/>
                </a:lnTo>
                <a:lnTo>
                  <a:pt x="2848" y="680"/>
                </a:lnTo>
                <a:lnTo>
                  <a:pt x="2856" y="700"/>
                </a:lnTo>
                <a:lnTo>
                  <a:pt x="2864" y="720"/>
                </a:lnTo>
                <a:lnTo>
                  <a:pt x="2872" y="740"/>
                </a:lnTo>
                <a:lnTo>
                  <a:pt x="2880" y="753"/>
                </a:lnTo>
                <a:lnTo>
                  <a:pt x="2880" y="766"/>
                </a:lnTo>
              </a:path>
            </a:pathLst>
          </a:custGeom>
          <a:noFill/>
          <a:ln w="28575" cmpd="sng">
            <a:solidFill>
              <a:srgbClr val="00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2" name="Group 8"/>
          <p:cNvGrpSpPr>
            <a:grpSpLocks/>
          </p:cNvGrpSpPr>
          <p:nvPr/>
        </p:nvGrpSpPr>
        <p:grpSpPr bwMode="auto">
          <a:xfrm>
            <a:off x="1828800" y="1941513"/>
            <a:ext cx="2595563" cy="1274762"/>
            <a:chOff x="1444" y="3060"/>
            <a:chExt cx="1635" cy="803"/>
          </a:xfrm>
        </p:grpSpPr>
        <p:sp>
          <p:nvSpPr>
            <p:cNvPr id="395273" name="Freeform 9"/>
            <p:cNvSpPr>
              <a:spLocks/>
            </p:cNvSpPr>
            <p:nvPr/>
          </p:nvSpPr>
          <p:spPr bwMode="auto">
            <a:xfrm>
              <a:off x="1444" y="3361"/>
              <a:ext cx="1635" cy="502"/>
            </a:xfrm>
            <a:custGeom>
              <a:avLst/>
              <a:gdLst/>
              <a:ahLst/>
              <a:cxnLst>
                <a:cxn ang="0">
                  <a:pos x="24" y="496"/>
                </a:cxn>
                <a:cxn ang="0">
                  <a:pos x="56" y="482"/>
                </a:cxn>
                <a:cxn ang="0">
                  <a:pos x="96" y="469"/>
                </a:cxn>
                <a:cxn ang="0">
                  <a:pos x="128" y="443"/>
                </a:cxn>
                <a:cxn ang="0">
                  <a:pos x="167" y="423"/>
                </a:cxn>
                <a:cxn ang="0">
                  <a:pos x="199" y="390"/>
                </a:cxn>
                <a:cxn ang="0">
                  <a:pos x="223" y="364"/>
                </a:cxn>
                <a:cxn ang="0">
                  <a:pos x="255" y="324"/>
                </a:cxn>
                <a:cxn ang="0">
                  <a:pos x="287" y="291"/>
                </a:cxn>
                <a:cxn ang="0">
                  <a:pos x="311" y="258"/>
                </a:cxn>
                <a:cxn ang="0">
                  <a:pos x="335" y="218"/>
                </a:cxn>
                <a:cxn ang="0">
                  <a:pos x="367" y="185"/>
                </a:cxn>
                <a:cxn ang="0">
                  <a:pos x="391" y="152"/>
                </a:cxn>
                <a:cxn ang="0">
                  <a:pos x="415" y="119"/>
                </a:cxn>
                <a:cxn ang="0">
                  <a:pos x="447" y="86"/>
                </a:cxn>
                <a:cxn ang="0">
                  <a:pos x="487" y="47"/>
                </a:cxn>
                <a:cxn ang="0">
                  <a:pos x="534" y="14"/>
                </a:cxn>
                <a:cxn ang="0">
                  <a:pos x="598" y="0"/>
                </a:cxn>
                <a:cxn ang="0">
                  <a:pos x="638" y="14"/>
                </a:cxn>
                <a:cxn ang="0">
                  <a:pos x="678" y="33"/>
                </a:cxn>
                <a:cxn ang="0">
                  <a:pos x="710" y="53"/>
                </a:cxn>
                <a:cxn ang="0">
                  <a:pos x="750" y="99"/>
                </a:cxn>
                <a:cxn ang="0">
                  <a:pos x="806" y="146"/>
                </a:cxn>
                <a:cxn ang="0">
                  <a:pos x="854" y="198"/>
                </a:cxn>
                <a:cxn ang="0">
                  <a:pos x="901" y="238"/>
                </a:cxn>
                <a:cxn ang="0">
                  <a:pos x="949" y="278"/>
                </a:cxn>
                <a:cxn ang="0">
                  <a:pos x="997" y="317"/>
                </a:cxn>
                <a:cxn ang="0">
                  <a:pos x="1053" y="357"/>
                </a:cxn>
                <a:cxn ang="0">
                  <a:pos x="1101" y="383"/>
                </a:cxn>
                <a:cxn ang="0">
                  <a:pos x="1157" y="410"/>
                </a:cxn>
                <a:cxn ang="0">
                  <a:pos x="1205" y="430"/>
                </a:cxn>
                <a:cxn ang="0">
                  <a:pos x="1237" y="436"/>
                </a:cxn>
                <a:cxn ang="0">
                  <a:pos x="1268" y="449"/>
                </a:cxn>
                <a:cxn ang="0">
                  <a:pos x="1300" y="456"/>
                </a:cxn>
                <a:cxn ang="0">
                  <a:pos x="1340" y="463"/>
                </a:cxn>
                <a:cxn ang="0">
                  <a:pos x="1380" y="469"/>
                </a:cxn>
                <a:cxn ang="0">
                  <a:pos x="1420" y="469"/>
                </a:cxn>
                <a:cxn ang="0">
                  <a:pos x="1452" y="469"/>
                </a:cxn>
                <a:cxn ang="0">
                  <a:pos x="1492" y="476"/>
                </a:cxn>
                <a:cxn ang="0">
                  <a:pos x="1532" y="489"/>
                </a:cxn>
                <a:cxn ang="0">
                  <a:pos x="1572" y="496"/>
                </a:cxn>
                <a:cxn ang="0">
                  <a:pos x="1612" y="502"/>
                </a:cxn>
              </a:cxnLst>
              <a:rect l="0" t="0" r="r" b="b"/>
              <a:pathLst>
                <a:path w="1635" h="502">
                  <a:moveTo>
                    <a:pt x="0" y="496"/>
                  </a:moveTo>
                  <a:lnTo>
                    <a:pt x="24" y="496"/>
                  </a:lnTo>
                  <a:lnTo>
                    <a:pt x="40" y="489"/>
                  </a:lnTo>
                  <a:lnTo>
                    <a:pt x="56" y="482"/>
                  </a:lnTo>
                  <a:lnTo>
                    <a:pt x="80" y="476"/>
                  </a:lnTo>
                  <a:lnTo>
                    <a:pt x="96" y="469"/>
                  </a:lnTo>
                  <a:lnTo>
                    <a:pt x="112" y="456"/>
                  </a:lnTo>
                  <a:lnTo>
                    <a:pt x="128" y="443"/>
                  </a:lnTo>
                  <a:lnTo>
                    <a:pt x="152" y="436"/>
                  </a:lnTo>
                  <a:lnTo>
                    <a:pt x="167" y="423"/>
                  </a:lnTo>
                  <a:lnTo>
                    <a:pt x="183" y="410"/>
                  </a:lnTo>
                  <a:lnTo>
                    <a:pt x="199" y="390"/>
                  </a:lnTo>
                  <a:lnTo>
                    <a:pt x="207" y="377"/>
                  </a:lnTo>
                  <a:lnTo>
                    <a:pt x="223" y="364"/>
                  </a:lnTo>
                  <a:lnTo>
                    <a:pt x="239" y="344"/>
                  </a:lnTo>
                  <a:lnTo>
                    <a:pt x="255" y="324"/>
                  </a:lnTo>
                  <a:lnTo>
                    <a:pt x="271" y="311"/>
                  </a:lnTo>
                  <a:lnTo>
                    <a:pt x="287" y="291"/>
                  </a:lnTo>
                  <a:lnTo>
                    <a:pt x="295" y="271"/>
                  </a:lnTo>
                  <a:lnTo>
                    <a:pt x="311" y="258"/>
                  </a:lnTo>
                  <a:lnTo>
                    <a:pt x="327" y="238"/>
                  </a:lnTo>
                  <a:lnTo>
                    <a:pt x="335" y="218"/>
                  </a:lnTo>
                  <a:lnTo>
                    <a:pt x="351" y="198"/>
                  </a:lnTo>
                  <a:lnTo>
                    <a:pt x="367" y="185"/>
                  </a:lnTo>
                  <a:lnTo>
                    <a:pt x="375" y="165"/>
                  </a:lnTo>
                  <a:lnTo>
                    <a:pt x="391" y="152"/>
                  </a:lnTo>
                  <a:lnTo>
                    <a:pt x="407" y="132"/>
                  </a:lnTo>
                  <a:lnTo>
                    <a:pt x="415" y="119"/>
                  </a:lnTo>
                  <a:lnTo>
                    <a:pt x="431" y="99"/>
                  </a:lnTo>
                  <a:lnTo>
                    <a:pt x="447" y="86"/>
                  </a:lnTo>
                  <a:lnTo>
                    <a:pt x="455" y="73"/>
                  </a:lnTo>
                  <a:lnTo>
                    <a:pt x="487" y="47"/>
                  </a:lnTo>
                  <a:lnTo>
                    <a:pt x="511" y="27"/>
                  </a:lnTo>
                  <a:lnTo>
                    <a:pt x="534" y="14"/>
                  </a:lnTo>
                  <a:lnTo>
                    <a:pt x="566" y="7"/>
                  </a:lnTo>
                  <a:lnTo>
                    <a:pt x="598" y="0"/>
                  </a:lnTo>
                  <a:lnTo>
                    <a:pt x="630" y="7"/>
                  </a:lnTo>
                  <a:lnTo>
                    <a:pt x="638" y="14"/>
                  </a:lnTo>
                  <a:lnTo>
                    <a:pt x="654" y="20"/>
                  </a:lnTo>
                  <a:lnTo>
                    <a:pt x="678" y="33"/>
                  </a:lnTo>
                  <a:lnTo>
                    <a:pt x="694" y="40"/>
                  </a:lnTo>
                  <a:lnTo>
                    <a:pt x="710" y="53"/>
                  </a:lnTo>
                  <a:lnTo>
                    <a:pt x="726" y="73"/>
                  </a:lnTo>
                  <a:lnTo>
                    <a:pt x="750" y="99"/>
                  </a:lnTo>
                  <a:lnTo>
                    <a:pt x="774" y="126"/>
                  </a:lnTo>
                  <a:lnTo>
                    <a:pt x="806" y="146"/>
                  </a:lnTo>
                  <a:lnTo>
                    <a:pt x="830" y="172"/>
                  </a:lnTo>
                  <a:lnTo>
                    <a:pt x="854" y="198"/>
                  </a:lnTo>
                  <a:lnTo>
                    <a:pt x="878" y="218"/>
                  </a:lnTo>
                  <a:lnTo>
                    <a:pt x="901" y="238"/>
                  </a:lnTo>
                  <a:lnTo>
                    <a:pt x="925" y="258"/>
                  </a:lnTo>
                  <a:lnTo>
                    <a:pt x="949" y="278"/>
                  </a:lnTo>
                  <a:lnTo>
                    <a:pt x="973" y="298"/>
                  </a:lnTo>
                  <a:lnTo>
                    <a:pt x="997" y="317"/>
                  </a:lnTo>
                  <a:lnTo>
                    <a:pt x="1021" y="337"/>
                  </a:lnTo>
                  <a:lnTo>
                    <a:pt x="1053" y="357"/>
                  </a:lnTo>
                  <a:lnTo>
                    <a:pt x="1077" y="370"/>
                  </a:lnTo>
                  <a:lnTo>
                    <a:pt x="1101" y="383"/>
                  </a:lnTo>
                  <a:lnTo>
                    <a:pt x="1133" y="397"/>
                  </a:lnTo>
                  <a:lnTo>
                    <a:pt x="1157" y="410"/>
                  </a:lnTo>
                  <a:lnTo>
                    <a:pt x="1189" y="423"/>
                  </a:lnTo>
                  <a:lnTo>
                    <a:pt x="1205" y="430"/>
                  </a:lnTo>
                  <a:lnTo>
                    <a:pt x="1221" y="436"/>
                  </a:lnTo>
                  <a:lnTo>
                    <a:pt x="1237" y="436"/>
                  </a:lnTo>
                  <a:lnTo>
                    <a:pt x="1253" y="443"/>
                  </a:lnTo>
                  <a:lnTo>
                    <a:pt x="1268" y="449"/>
                  </a:lnTo>
                  <a:lnTo>
                    <a:pt x="1284" y="449"/>
                  </a:lnTo>
                  <a:lnTo>
                    <a:pt x="1300" y="456"/>
                  </a:lnTo>
                  <a:lnTo>
                    <a:pt x="1324" y="456"/>
                  </a:lnTo>
                  <a:lnTo>
                    <a:pt x="1340" y="463"/>
                  </a:lnTo>
                  <a:lnTo>
                    <a:pt x="1356" y="463"/>
                  </a:lnTo>
                  <a:lnTo>
                    <a:pt x="1380" y="469"/>
                  </a:lnTo>
                  <a:lnTo>
                    <a:pt x="1396" y="469"/>
                  </a:lnTo>
                  <a:lnTo>
                    <a:pt x="1420" y="469"/>
                  </a:lnTo>
                  <a:lnTo>
                    <a:pt x="1436" y="469"/>
                  </a:lnTo>
                  <a:lnTo>
                    <a:pt x="1452" y="469"/>
                  </a:lnTo>
                  <a:lnTo>
                    <a:pt x="1476" y="476"/>
                  </a:lnTo>
                  <a:lnTo>
                    <a:pt x="1492" y="476"/>
                  </a:lnTo>
                  <a:lnTo>
                    <a:pt x="1516" y="482"/>
                  </a:lnTo>
                  <a:lnTo>
                    <a:pt x="1532" y="489"/>
                  </a:lnTo>
                  <a:lnTo>
                    <a:pt x="1556" y="496"/>
                  </a:lnTo>
                  <a:lnTo>
                    <a:pt x="1572" y="496"/>
                  </a:lnTo>
                  <a:lnTo>
                    <a:pt x="1596" y="502"/>
                  </a:lnTo>
                  <a:lnTo>
                    <a:pt x="1612" y="502"/>
                  </a:lnTo>
                  <a:lnTo>
                    <a:pt x="1635" y="502"/>
                  </a:lnTo>
                </a:path>
              </a:pathLst>
            </a:custGeom>
            <a:noFill/>
            <a:ln w="50800">
              <a:solidFill>
                <a:srgbClr val="0000CC"/>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4" name="Rectangle 10"/>
            <p:cNvSpPr>
              <a:spLocks noChangeArrowheads="1"/>
            </p:cNvSpPr>
            <p:nvPr/>
          </p:nvSpPr>
          <p:spPr bwMode="auto">
            <a:xfrm>
              <a:off x="1956" y="3060"/>
              <a:ext cx="176"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CC"/>
                  </a:solidFill>
                </a:rPr>
                <a:t>S</a:t>
              </a:r>
            </a:p>
          </p:txBody>
        </p:sp>
      </p:grpSp>
      <p:grpSp>
        <p:nvGrpSpPr>
          <p:cNvPr id="3" name="Group 11"/>
          <p:cNvGrpSpPr>
            <a:grpSpLocks/>
          </p:cNvGrpSpPr>
          <p:nvPr/>
        </p:nvGrpSpPr>
        <p:grpSpPr bwMode="auto">
          <a:xfrm>
            <a:off x="1892300" y="990600"/>
            <a:ext cx="3482975" cy="2289175"/>
            <a:chOff x="1484" y="2461"/>
            <a:chExt cx="2194" cy="1442"/>
          </a:xfrm>
        </p:grpSpPr>
        <p:sp>
          <p:nvSpPr>
            <p:cNvPr id="395276" name="Freeform 12"/>
            <p:cNvSpPr>
              <a:spLocks/>
            </p:cNvSpPr>
            <p:nvPr/>
          </p:nvSpPr>
          <p:spPr bwMode="auto">
            <a:xfrm>
              <a:off x="1484" y="2721"/>
              <a:ext cx="2194" cy="1182"/>
            </a:xfrm>
            <a:custGeom>
              <a:avLst/>
              <a:gdLst/>
              <a:ahLst/>
              <a:cxnLst>
                <a:cxn ang="0">
                  <a:pos x="40" y="1136"/>
                </a:cxn>
                <a:cxn ang="0">
                  <a:pos x="104" y="1129"/>
                </a:cxn>
                <a:cxn ang="0">
                  <a:pos x="159" y="1122"/>
                </a:cxn>
                <a:cxn ang="0">
                  <a:pos x="223" y="1109"/>
                </a:cxn>
                <a:cxn ang="0">
                  <a:pos x="287" y="1103"/>
                </a:cxn>
                <a:cxn ang="0">
                  <a:pos x="343" y="1083"/>
                </a:cxn>
                <a:cxn ang="0">
                  <a:pos x="407" y="1070"/>
                </a:cxn>
                <a:cxn ang="0">
                  <a:pos x="463" y="1050"/>
                </a:cxn>
                <a:cxn ang="0">
                  <a:pos x="518" y="1030"/>
                </a:cxn>
                <a:cxn ang="0">
                  <a:pos x="574" y="1004"/>
                </a:cxn>
                <a:cxn ang="0">
                  <a:pos x="630" y="977"/>
                </a:cxn>
                <a:cxn ang="0">
                  <a:pos x="686" y="951"/>
                </a:cxn>
                <a:cxn ang="0">
                  <a:pos x="734" y="918"/>
                </a:cxn>
                <a:cxn ang="0">
                  <a:pos x="782" y="885"/>
                </a:cxn>
                <a:cxn ang="0">
                  <a:pos x="822" y="852"/>
                </a:cxn>
                <a:cxn ang="0">
                  <a:pos x="861" y="812"/>
                </a:cxn>
                <a:cxn ang="0">
                  <a:pos x="901" y="772"/>
                </a:cxn>
                <a:cxn ang="0">
                  <a:pos x="941" y="720"/>
                </a:cxn>
                <a:cxn ang="0">
                  <a:pos x="973" y="654"/>
                </a:cxn>
                <a:cxn ang="0">
                  <a:pos x="1013" y="588"/>
                </a:cxn>
                <a:cxn ang="0">
                  <a:pos x="1053" y="508"/>
                </a:cxn>
                <a:cxn ang="0">
                  <a:pos x="1093" y="436"/>
                </a:cxn>
                <a:cxn ang="0">
                  <a:pos x="1133" y="357"/>
                </a:cxn>
                <a:cxn ang="0">
                  <a:pos x="1165" y="284"/>
                </a:cxn>
                <a:cxn ang="0">
                  <a:pos x="1205" y="211"/>
                </a:cxn>
                <a:cxn ang="0">
                  <a:pos x="1236" y="145"/>
                </a:cxn>
                <a:cxn ang="0">
                  <a:pos x="1268" y="92"/>
                </a:cxn>
                <a:cxn ang="0">
                  <a:pos x="1300" y="46"/>
                </a:cxn>
                <a:cxn ang="0">
                  <a:pos x="1348" y="0"/>
                </a:cxn>
                <a:cxn ang="0">
                  <a:pos x="1388" y="7"/>
                </a:cxn>
                <a:cxn ang="0">
                  <a:pos x="1404" y="33"/>
                </a:cxn>
                <a:cxn ang="0">
                  <a:pos x="1428" y="79"/>
                </a:cxn>
                <a:cxn ang="0">
                  <a:pos x="1444" y="132"/>
                </a:cxn>
                <a:cxn ang="0">
                  <a:pos x="1460" y="185"/>
                </a:cxn>
                <a:cxn ang="0">
                  <a:pos x="1468" y="238"/>
                </a:cxn>
                <a:cxn ang="0">
                  <a:pos x="1484" y="291"/>
                </a:cxn>
                <a:cxn ang="0">
                  <a:pos x="1492" y="337"/>
                </a:cxn>
                <a:cxn ang="0">
                  <a:pos x="1500" y="390"/>
                </a:cxn>
                <a:cxn ang="0">
                  <a:pos x="1516" y="436"/>
                </a:cxn>
                <a:cxn ang="0">
                  <a:pos x="1524" y="489"/>
                </a:cxn>
                <a:cxn ang="0">
                  <a:pos x="1540" y="535"/>
                </a:cxn>
                <a:cxn ang="0">
                  <a:pos x="1556" y="581"/>
                </a:cxn>
                <a:cxn ang="0">
                  <a:pos x="1572" y="634"/>
                </a:cxn>
                <a:cxn ang="0">
                  <a:pos x="1595" y="680"/>
                </a:cxn>
                <a:cxn ang="0">
                  <a:pos x="1627" y="726"/>
                </a:cxn>
                <a:cxn ang="0">
                  <a:pos x="1659" y="772"/>
                </a:cxn>
                <a:cxn ang="0">
                  <a:pos x="1699" y="819"/>
                </a:cxn>
                <a:cxn ang="0">
                  <a:pos x="1755" y="871"/>
                </a:cxn>
                <a:cxn ang="0">
                  <a:pos x="1811" y="924"/>
                </a:cxn>
                <a:cxn ang="0">
                  <a:pos x="1859" y="977"/>
                </a:cxn>
                <a:cxn ang="0">
                  <a:pos x="1915" y="1023"/>
                </a:cxn>
                <a:cxn ang="0">
                  <a:pos x="1978" y="1070"/>
                </a:cxn>
                <a:cxn ang="0">
                  <a:pos x="2034" y="1109"/>
                </a:cxn>
                <a:cxn ang="0">
                  <a:pos x="2098" y="1149"/>
                </a:cxn>
                <a:cxn ang="0">
                  <a:pos x="2170" y="1175"/>
                </a:cxn>
              </a:cxnLst>
              <a:rect l="0" t="0" r="r" b="b"/>
              <a:pathLst>
                <a:path w="2194" h="1182">
                  <a:moveTo>
                    <a:pt x="0" y="1136"/>
                  </a:moveTo>
                  <a:lnTo>
                    <a:pt x="24" y="1136"/>
                  </a:lnTo>
                  <a:lnTo>
                    <a:pt x="40" y="1136"/>
                  </a:lnTo>
                  <a:lnTo>
                    <a:pt x="64" y="1129"/>
                  </a:lnTo>
                  <a:lnTo>
                    <a:pt x="80" y="1129"/>
                  </a:lnTo>
                  <a:lnTo>
                    <a:pt x="104" y="1129"/>
                  </a:lnTo>
                  <a:lnTo>
                    <a:pt x="120" y="1129"/>
                  </a:lnTo>
                  <a:lnTo>
                    <a:pt x="143" y="1122"/>
                  </a:lnTo>
                  <a:lnTo>
                    <a:pt x="159" y="1122"/>
                  </a:lnTo>
                  <a:lnTo>
                    <a:pt x="183" y="1116"/>
                  </a:lnTo>
                  <a:lnTo>
                    <a:pt x="199" y="1116"/>
                  </a:lnTo>
                  <a:lnTo>
                    <a:pt x="223" y="1109"/>
                  </a:lnTo>
                  <a:lnTo>
                    <a:pt x="247" y="1109"/>
                  </a:lnTo>
                  <a:lnTo>
                    <a:pt x="263" y="1103"/>
                  </a:lnTo>
                  <a:lnTo>
                    <a:pt x="287" y="1103"/>
                  </a:lnTo>
                  <a:lnTo>
                    <a:pt x="303" y="1096"/>
                  </a:lnTo>
                  <a:lnTo>
                    <a:pt x="327" y="1089"/>
                  </a:lnTo>
                  <a:lnTo>
                    <a:pt x="343" y="1083"/>
                  </a:lnTo>
                  <a:lnTo>
                    <a:pt x="367" y="1083"/>
                  </a:lnTo>
                  <a:lnTo>
                    <a:pt x="383" y="1076"/>
                  </a:lnTo>
                  <a:lnTo>
                    <a:pt x="407" y="1070"/>
                  </a:lnTo>
                  <a:lnTo>
                    <a:pt x="423" y="1063"/>
                  </a:lnTo>
                  <a:lnTo>
                    <a:pt x="447" y="1056"/>
                  </a:lnTo>
                  <a:lnTo>
                    <a:pt x="463" y="1050"/>
                  </a:lnTo>
                  <a:lnTo>
                    <a:pt x="487" y="1043"/>
                  </a:lnTo>
                  <a:lnTo>
                    <a:pt x="502" y="1037"/>
                  </a:lnTo>
                  <a:lnTo>
                    <a:pt x="518" y="1030"/>
                  </a:lnTo>
                  <a:lnTo>
                    <a:pt x="542" y="1023"/>
                  </a:lnTo>
                  <a:lnTo>
                    <a:pt x="558" y="1017"/>
                  </a:lnTo>
                  <a:lnTo>
                    <a:pt x="574" y="1004"/>
                  </a:lnTo>
                  <a:lnTo>
                    <a:pt x="598" y="997"/>
                  </a:lnTo>
                  <a:lnTo>
                    <a:pt x="614" y="990"/>
                  </a:lnTo>
                  <a:lnTo>
                    <a:pt x="630" y="977"/>
                  </a:lnTo>
                  <a:lnTo>
                    <a:pt x="646" y="971"/>
                  </a:lnTo>
                  <a:lnTo>
                    <a:pt x="670" y="964"/>
                  </a:lnTo>
                  <a:lnTo>
                    <a:pt x="686" y="951"/>
                  </a:lnTo>
                  <a:lnTo>
                    <a:pt x="702" y="944"/>
                  </a:lnTo>
                  <a:lnTo>
                    <a:pt x="718" y="931"/>
                  </a:lnTo>
                  <a:lnTo>
                    <a:pt x="734" y="918"/>
                  </a:lnTo>
                  <a:lnTo>
                    <a:pt x="750" y="911"/>
                  </a:lnTo>
                  <a:lnTo>
                    <a:pt x="766" y="898"/>
                  </a:lnTo>
                  <a:lnTo>
                    <a:pt x="782" y="885"/>
                  </a:lnTo>
                  <a:lnTo>
                    <a:pt x="798" y="878"/>
                  </a:lnTo>
                  <a:lnTo>
                    <a:pt x="814" y="865"/>
                  </a:lnTo>
                  <a:lnTo>
                    <a:pt x="822" y="852"/>
                  </a:lnTo>
                  <a:lnTo>
                    <a:pt x="838" y="838"/>
                  </a:lnTo>
                  <a:lnTo>
                    <a:pt x="854" y="825"/>
                  </a:lnTo>
                  <a:lnTo>
                    <a:pt x="861" y="812"/>
                  </a:lnTo>
                  <a:lnTo>
                    <a:pt x="877" y="799"/>
                  </a:lnTo>
                  <a:lnTo>
                    <a:pt x="885" y="786"/>
                  </a:lnTo>
                  <a:lnTo>
                    <a:pt x="901" y="772"/>
                  </a:lnTo>
                  <a:lnTo>
                    <a:pt x="917" y="753"/>
                  </a:lnTo>
                  <a:lnTo>
                    <a:pt x="925" y="739"/>
                  </a:lnTo>
                  <a:lnTo>
                    <a:pt x="941" y="720"/>
                  </a:lnTo>
                  <a:lnTo>
                    <a:pt x="949" y="700"/>
                  </a:lnTo>
                  <a:lnTo>
                    <a:pt x="965" y="680"/>
                  </a:lnTo>
                  <a:lnTo>
                    <a:pt x="973" y="654"/>
                  </a:lnTo>
                  <a:lnTo>
                    <a:pt x="989" y="634"/>
                  </a:lnTo>
                  <a:lnTo>
                    <a:pt x="1005" y="607"/>
                  </a:lnTo>
                  <a:lnTo>
                    <a:pt x="1013" y="588"/>
                  </a:lnTo>
                  <a:lnTo>
                    <a:pt x="1029" y="561"/>
                  </a:lnTo>
                  <a:lnTo>
                    <a:pt x="1037" y="535"/>
                  </a:lnTo>
                  <a:lnTo>
                    <a:pt x="1053" y="508"/>
                  </a:lnTo>
                  <a:lnTo>
                    <a:pt x="1069" y="489"/>
                  </a:lnTo>
                  <a:lnTo>
                    <a:pt x="1077" y="462"/>
                  </a:lnTo>
                  <a:lnTo>
                    <a:pt x="1093" y="436"/>
                  </a:lnTo>
                  <a:lnTo>
                    <a:pt x="1101" y="409"/>
                  </a:lnTo>
                  <a:lnTo>
                    <a:pt x="1117" y="383"/>
                  </a:lnTo>
                  <a:lnTo>
                    <a:pt x="1133" y="357"/>
                  </a:lnTo>
                  <a:lnTo>
                    <a:pt x="1141" y="330"/>
                  </a:lnTo>
                  <a:lnTo>
                    <a:pt x="1157" y="304"/>
                  </a:lnTo>
                  <a:lnTo>
                    <a:pt x="1165" y="284"/>
                  </a:lnTo>
                  <a:lnTo>
                    <a:pt x="1181" y="257"/>
                  </a:lnTo>
                  <a:lnTo>
                    <a:pt x="1189" y="231"/>
                  </a:lnTo>
                  <a:lnTo>
                    <a:pt x="1205" y="211"/>
                  </a:lnTo>
                  <a:lnTo>
                    <a:pt x="1213" y="191"/>
                  </a:lnTo>
                  <a:lnTo>
                    <a:pt x="1228" y="165"/>
                  </a:lnTo>
                  <a:lnTo>
                    <a:pt x="1236" y="145"/>
                  </a:lnTo>
                  <a:lnTo>
                    <a:pt x="1252" y="125"/>
                  </a:lnTo>
                  <a:lnTo>
                    <a:pt x="1260" y="106"/>
                  </a:lnTo>
                  <a:lnTo>
                    <a:pt x="1268" y="92"/>
                  </a:lnTo>
                  <a:lnTo>
                    <a:pt x="1284" y="73"/>
                  </a:lnTo>
                  <a:lnTo>
                    <a:pt x="1292" y="59"/>
                  </a:lnTo>
                  <a:lnTo>
                    <a:pt x="1300" y="46"/>
                  </a:lnTo>
                  <a:lnTo>
                    <a:pt x="1316" y="33"/>
                  </a:lnTo>
                  <a:lnTo>
                    <a:pt x="1332" y="13"/>
                  </a:lnTo>
                  <a:lnTo>
                    <a:pt x="1348" y="0"/>
                  </a:lnTo>
                  <a:lnTo>
                    <a:pt x="1364" y="0"/>
                  </a:lnTo>
                  <a:lnTo>
                    <a:pt x="1380" y="0"/>
                  </a:lnTo>
                  <a:lnTo>
                    <a:pt x="1388" y="7"/>
                  </a:lnTo>
                  <a:lnTo>
                    <a:pt x="1388" y="13"/>
                  </a:lnTo>
                  <a:lnTo>
                    <a:pt x="1396" y="20"/>
                  </a:lnTo>
                  <a:lnTo>
                    <a:pt x="1404" y="33"/>
                  </a:lnTo>
                  <a:lnTo>
                    <a:pt x="1412" y="46"/>
                  </a:lnTo>
                  <a:lnTo>
                    <a:pt x="1420" y="66"/>
                  </a:lnTo>
                  <a:lnTo>
                    <a:pt x="1428" y="79"/>
                  </a:lnTo>
                  <a:lnTo>
                    <a:pt x="1436" y="99"/>
                  </a:lnTo>
                  <a:lnTo>
                    <a:pt x="1436" y="119"/>
                  </a:lnTo>
                  <a:lnTo>
                    <a:pt x="1444" y="132"/>
                  </a:lnTo>
                  <a:lnTo>
                    <a:pt x="1452" y="152"/>
                  </a:lnTo>
                  <a:lnTo>
                    <a:pt x="1452" y="172"/>
                  </a:lnTo>
                  <a:lnTo>
                    <a:pt x="1460" y="185"/>
                  </a:lnTo>
                  <a:lnTo>
                    <a:pt x="1460" y="205"/>
                  </a:lnTo>
                  <a:lnTo>
                    <a:pt x="1468" y="218"/>
                  </a:lnTo>
                  <a:lnTo>
                    <a:pt x="1468" y="238"/>
                  </a:lnTo>
                  <a:lnTo>
                    <a:pt x="1476" y="251"/>
                  </a:lnTo>
                  <a:lnTo>
                    <a:pt x="1476" y="271"/>
                  </a:lnTo>
                  <a:lnTo>
                    <a:pt x="1484" y="291"/>
                  </a:lnTo>
                  <a:lnTo>
                    <a:pt x="1484" y="304"/>
                  </a:lnTo>
                  <a:lnTo>
                    <a:pt x="1492" y="324"/>
                  </a:lnTo>
                  <a:lnTo>
                    <a:pt x="1492" y="337"/>
                  </a:lnTo>
                  <a:lnTo>
                    <a:pt x="1492" y="357"/>
                  </a:lnTo>
                  <a:lnTo>
                    <a:pt x="1500" y="370"/>
                  </a:lnTo>
                  <a:lnTo>
                    <a:pt x="1500" y="390"/>
                  </a:lnTo>
                  <a:lnTo>
                    <a:pt x="1508" y="403"/>
                  </a:lnTo>
                  <a:lnTo>
                    <a:pt x="1508" y="423"/>
                  </a:lnTo>
                  <a:lnTo>
                    <a:pt x="1516" y="436"/>
                  </a:lnTo>
                  <a:lnTo>
                    <a:pt x="1516" y="456"/>
                  </a:lnTo>
                  <a:lnTo>
                    <a:pt x="1516" y="469"/>
                  </a:lnTo>
                  <a:lnTo>
                    <a:pt x="1524" y="489"/>
                  </a:lnTo>
                  <a:lnTo>
                    <a:pt x="1524" y="502"/>
                  </a:lnTo>
                  <a:lnTo>
                    <a:pt x="1532" y="522"/>
                  </a:lnTo>
                  <a:lnTo>
                    <a:pt x="1540" y="535"/>
                  </a:lnTo>
                  <a:lnTo>
                    <a:pt x="1540" y="548"/>
                  </a:lnTo>
                  <a:lnTo>
                    <a:pt x="1548" y="568"/>
                  </a:lnTo>
                  <a:lnTo>
                    <a:pt x="1556" y="581"/>
                  </a:lnTo>
                  <a:lnTo>
                    <a:pt x="1556" y="601"/>
                  </a:lnTo>
                  <a:lnTo>
                    <a:pt x="1564" y="614"/>
                  </a:lnTo>
                  <a:lnTo>
                    <a:pt x="1572" y="634"/>
                  </a:lnTo>
                  <a:lnTo>
                    <a:pt x="1580" y="647"/>
                  </a:lnTo>
                  <a:lnTo>
                    <a:pt x="1587" y="660"/>
                  </a:lnTo>
                  <a:lnTo>
                    <a:pt x="1595" y="680"/>
                  </a:lnTo>
                  <a:lnTo>
                    <a:pt x="1603" y="693"/>
                  </a:lnTo>
                  <a:lnTo>
                    <a:pt x="1611" y="706"/>
                  </a:lnTo>
                  <a:lnTo>
                    <a:pt x="1627" y="726"/>
                  </a:lnTo>
                  <a:lnTo>
                    <a:pt x="1635" y="739"/>
                  </a:lnTo>
                  <a:lnTo>
                    <a:pt x="1643" y="753"/>
                  </a:lnTo>
                  <a:lnTo>
                    <a:pt x="1659" y="772"/>
                  </a:lnTo>
                  <a:lnTo>
                    <a:pt x="1675" y="786"/>
                  </a:lnTo>
                  <a:lnTo>
                    <a:pt x="1683" y="799"/>
                  </a:lnTo>
                  <a:lnTo>
                    <a:pt x="1699" y="819"/>
                  </a:lnTo>
                  <a:lnTo>
                    <a:pt x="1715" y="832"/>
                  </a:lnTo>
                  <a:lnTo>
                    <a:pt x="1731" y="852"/>
                  </a:lnTo>
                  <a:lnTo>
                    <a:pt x="1755" y="871"/>
                  </a:lnTo>
                  <a:lnTo>
                    <a:pt x="1771" y="885"/>
                  </a:lnTo>
                  <a:lnTo>
                    <a:pt x="1787" y="905"/>
                  </a:lnTo>
                  <a:lnTo>
                    <a:pt x="1811" y="924"/>
                  </a:lnTo>
                  <a:lnTo>
                    <a:pt x="1827" y="938"/>
                  </a:lnTo>
                  <a:lnTo>
                    <a:pt x="1843" y="957"/>
                  </a:lnTo>
                  <a:lnTo>
                    <a:pt x="1859" y="977"/>
                  </a:lnTo>
                  <a:lnTo>
                    <a:pt x="1883" y="990"/>
                  </a:lnTo>
                  <a:lnTo>
                    <a:pt x="1899" y="1010"/>
                  </a:lnTo>
                  <a:lnTo>
                    <a:pt x="1915" y="1023"/>
                  </a:lnTo>
                  <a:lnTo>
                    <a:pt x="1939" y="1037"/>
                  </a:lnTo>
                  <a:lnTo>
                    <a:pt x="1954" y="1056"/>
                  </a:lnTo>
                  <a:lnTo>
                    <a:pt x="1978" y="1070"/>
                  </a:lnTo>
                  <a:lnTo>
                    <a:pt x="1994" y="1083"/>
                  </a:lnTo>
                  <a:lnTo>
                    <a:pt x="2018" y="1096"/>
                  </a:lnTo>
                  <a:lnTo>
                    <a:pt x="2034" y="1109"/>
                  </a:lnTo>
                  <a:lnTo>
                    <a:pt x="2058" y="1122"/>
                  </a:lnTo>
                  <a:lnTo>
                    <a:pt x="2074" y="1136"/>
                  </a:lnTo>
                  <a:lnTo>
                    <a:pt x="2098" y="1149"/>
                  </a:lnTo>
                  <a:lnTo>
                    <a:pt x="2122" y="1155"/>
                  </a:lnTo>
                  <a:lnTo>
                    <a:pt x="2146" y="1169"/>
                  </a:lnTo>
                  <a:lnTo>
                    <a:pt x="2170" y="1175"/>
                  </a:lnTo>
                  <a:lnTo>
                    <a:pt x="2194" y="1182"/>
                  </a:lnTo>
                </a:path>
              </a:pathLst>
            </a:custGeom>
            <a:noFill/>
            <a:ln w="50800">
              <a:solidFill>
                <a:srgbClr val="00CC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7" name="Rectangle 13"/>
            <p:cNvSpPr>
              <a:spLocks noChangeArrowheads="1"/>
            </p:cNvSpPr>
            <p:nvPr/>
          </p:nvSpPr>
          <p:spPr bwMode="auto">
            <a:xfrm>
              <a:off x="2784" y="2461"/>
              <a:ext cx="200"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CC00"/>
                  </a:solidFill>
                </a:rPr>
                <a:t>M</a:t>
              </a:r>
            </a:p>
          </p:txBody>
        </p:sp>
      </p:grpSp>
      <p:grpSp>
        <p:nvGrpSpPr>
          <p:cNvPr id="4" name="Group 14"/>
          <p:cNvGrpSpPr>
            <a:grpSpLocks/>
          </p:cNvGrpSpPr>
          <p:nvPr/>
        </p:nvGrpSpPr>
        <p:grpSpPr bwMode="auto">
          <a:xfrm>
            <a:off x="2259013" y="990600"/>
            <a:ext cx="4040187" cy="2257425"/>
            <a:chOff x="1715" y="2461"/>
            <a:chExt cx="2545" cy="1422"/>
          </a:xfrm>
        </p:grpSpPr>
        <p:sp>
          <p:nvSpPr>
            <p:cNvPr id="395279" name="Freeform 15"/>
            <p:cNvSpPr>
              <a:spLocks/>
            </p:cNvSpPr>
            <p:nvPr/>
          </p:nvSpPr>
          <p:spPr bwMode="auto">
            <a:xfrm>
              <a:off x="1715" y="2784"/>
              <a:ext cx="2545" cy="1099"/>
            </a:xfrm>
            <a:custGeom>
              <a:avLst/>
              <a:gdLst/>
              <a:ahLst/>
              <a:cxnLst>
                <a:cxn ang="0">
                  <a:pos x="48" y="1162"/>
                </a:cxn>
                <a:cxn ang="0">
                  <a:pos x="112" y="1162"/>
                </a:cxn>
                <a:cxn ang="0">
                  <a:pos x="176" y="1162"/>
                </a:cxn>
                <a:cxn ang="0">
                  <a:pos x="240" y="1156"/>
                </a:cxn>
                <a:cxn ang="0">
                  <a:pos x="303" y="1149"/>
                </a:cxn>
                <a:cxn ang="0">
                  <a:pos x="367" y="1142"/>
                </a:cxn>
                <a:cxn ang="0">
                  <a:pos x="431" y="1129"/>
                </a:cxn>
                <a:cxn ang="0">
                  <a:pos x="487" y="1109"/>
                </a:cxn>
                <a:cxn ang="0">
                  <a:pos x="551" y="1096"/>
                </a:cxn>
                <a:cxn ang="0">
                  <a:pos x="607" y="1070"/>
                </a:cxn>
                <a:cxn ang="0">
                  <a:pos x="662" y="1050"/>
                </a:cxn>
                <a:cxn ang="0">
                  <a:pos x="718" y="1024"/>
                </a:cxn>
                <a:cxn ang="0">
                  <a:pos x="774" y="997"/>
                </a:cxn>
                <a:cxn ang="0">
                  <a:pos x="830" y="971"/>
                </a:cxn>
                <a:cxn ang="0">
                  <a:pos x="886" y="938"/>
                </a:cxn>
                <a:cxn ang="0">
                  <a:pos x="942" y="905"/>
                </a:cxn>
                <a:cxn ang="0">
                  <a:pos x="997" y="865"/>
                </a:cxn>
                <a:cxn ang="0">
                  <a:pos x="1045" y="806"/>
                </a:cxn>
                <a:cxn ang="0">
                  <a:pos x="1101" y="740"/>
                </a:cxn>
                <a:cxn ang="0">
                  <a:pos x="1133" y="687"/>
                </a:cxn>
                <a:cxn ang="0">
                  <a:pos x="1157" y="647"/>
                </a:cxn>
                <a:cxn ang="0">
                  <a:pos x="1181" y="608"/>
                </a:cxn>
                <a:cxn ang="0">
                  <a:pos x="1197" y="561"/>
                </a:cxn>
                <a:cxn ang="0">
                  <a:pos x="1221" y="515"/>
                </a:cxn>
                <a:cxn ang="0">
                  <a:pos x="1245" y="476"/>
                </a:cxn>
                <a:cxn ang="0">
                  <a:pos x="1261" y="429"/>
                </a:cxn>
                <a:cxn ang="0">
                  <a:pos x="1285" y="383"/>
                </a:cxn>
                <a:cxn ang="0">
                  <a:pos x="1301" y="344"/>
                </a:cxn>
                <a:cxn ang="0">
                  <a:pos x="1317" y="297"/>
                </a:cxn>
                <a:cxn ang="0">
                  <a:pos x="1333" y="258"/>
                </a:cxn>
                <a:cxn ang="0">
                  <a:pos x="1356" y="218"/>
                </a:cxn>
                <a:cxn ang="0">
                  <a:pos x="1380" y="159"/>
                </a:cxn>
                <a:cxn ang="0">
                  <a:pos x="1412" y="99"/>
                </a:cxn>
                <a:cxn ang="0">
                  <a:pos x="1444" y="46"/>
                </a:cxn>
                <a:cxn ang="0">
                  <a:pos x="1500" y="0"/>
                </a:cxn>
                <a:cxn ang="0">
                  <a:pos x="1532" y="13"/>
                </a:cxn>
                <a:cxn ang="0">
                  <a:pos x="1564" y="46"/>
                </a:cxn>
                <a:cxn ang="0">
                  <a:pos x="1596" y="112"/>
                </a:cxn>
                <a:cxn ang="0">
                  <a:pos x="1620" y="185"/>
                </a:cxn>
                <a:cxn ang="0">
                  <a:pos x="1652" y="258"/>
                </a:cxn>
                <a:cxn ang="0">
                  <a:pos x="1676" y="337"/>
                </a:cxn>
                <a:cxn ang="0">
                  <a:pos x="1700" y="416"/>
                </a:cxn>
                <a:cxn ang="0">
                  <a:pos x="1723" y="495"/>
                </a:cxn>
                <a:cxn ang="0">
                  <a:pos x="1747" y="575"/>
                </a:cxn>
                <a:cxn ang="0">
                  <a:pos x="1771" y="654"/>
                </a:cxn>
                <a:cxn ang="0">
                  <a:pos x="1803" y="726"/>
                </a:cxn>
                <a:cxn ang="0">
                  <a:pos x="1835" y="799"/>
                </a:cxn>
                <a:cxn ang="0">
                  <a:pos x="1875" y="865"/>
                </a:cxn>
                <a:cxn ang="0">
                  <a:pos x="1915" y="931"/>
                </a:cxn>
                <a:cxn ang="0">
                  <a:pos x="1963" y="991"/>
                </a:cxn>
                <a:cxn ang="0">
                  <a:pos x="2019" y="1043"/>
                </a:cxn>
                <a:cxn ang="0">
                  <a:pos x="2090" y="1090"/>
                </a:cxn>
                <a:cxn ang="0">
                  <a:pos x="2162" y="1129"/>
                </a:cxn>
                <a:cxn ang="0">
                  <a:pos x="2242" y="1162"/>
                </a:cxn>
                <a:cxn ang="0">
                  <a:pos x="2338" y="1162"/>
                </a:cxn>
                <a:cxn ang="0">
                  <a:pos x="2426" y="1162"/>
                </a:cxn>
                <a:cxn ang="0">
                  <a:pos x="2521" y="1169"/>
                </a:cxn>
              </a:cxnLst>
              <a:rect l="0" t="0" r="r" b="b"/>
              <a:pathLst>
                <a:path w="2545" h="1182">
                  <a:moveTo>
                    <a:pt x="0" y="1162"/>
                  </a:moveTo>
                  <a:lnTo>
                    <a:pt x="24" y="1162"/>
                  </a:lnTo>
                  <a:lnTo>
                    <a:pt x="48" y="1162"/>
                  </a:lnTo>
                  <a:lnTo>
                    <a:pt x="72" y="1162"/>
                  </a:lnTo>
                  <a:lnTo>
                    <a:pt x="88" y="1162"/>
                  </a:lnTo>
                  <a:lnTo>
                    <a:pt x="112" y="1162"/>
                  </a:lnTo>
                  <a:lnTo>
                    <a:pt x="136" y="1162"/>
                  </a:lnTo>
                  <a:lnTo>
                    <a:pt x="160" y="1162"/>
                  </a:lnTo>
                  <a:lnTo>
                    <a:pt x="176" y="1162"/>
                  </a:lnTo>
                  <a:lnTo>
                    <a:pt x="200" y="1162"/>
                  </a:lnTo>
                  <a:lnTo>
                    <a:pt x="224" y="1162"/>
                  </a:lnTo>
                  <a:lnTo>
                    <a:pt x="240" y="1156"/>
                  </a:lnTo>
                  <a:lnTo>
                    <a:pt x="263" y="1156"/>
                  </a:lnTo>
                  <a:lnTo>
                    <a:pt x="287" y="1156"/>
                  </a:lnTo>
                  <a:lnTo>
                    <a:pt x="303" y="1149"/>
                  </a:lnTo>
                  <a:lnTo>
                    <a:pt x="327" y="1149"/>
                  </a:lnTo>
                  <a:lnTo>
                    <a:pt x="351" y="1142"/>
                  </a:lnTo>
                  <a:lnTo>
                    <a:pt x="367" y="1142"/>
                  </a:lnTo>
                  <a:lnTo>
                    <a:pt x="391" y="1136"/>
                  </a:lnTo>
                  <a:lnTo>
                    <a:pt x="407" y="1129"/>
                  </a:lnTo>
                  <a:lnTo>
                    <a:pt x="431" y="1129"/>
                  </a:lnTo>
                  <a:lnTo>
                    <a:pt x="447" y="1123"/>
                  </a:lnTo>
                  <a:lnTo>
                    <a:pt x="471" y="1116"/>
                  </a:lnTo>
                  <a:lnTo>
                    <a:pt x="487" y="1109"/>
                  </a:lnTo>
                  <a:lnTo>
                    <a:pt x="511" y="1103"/>
                  </a:lnTo>
                  <a:lnTo>
                    <a:pt x="527" y="1096"/>
                  </a:lnTo>
                  <a:lnTo>
                    <a:pt x="551" y="1096"/>
                  </a:lnTo>
                  <a:lnTo>
                    <a:pt x="567" y="1090"/>
                  </a:lnTo>
                  <a:lnTo>
                    <a:pt x="591" y="1083"/>
                  </a:lnTo>
                  <a:lnTo>
                    <a:pt x="607" y="1070"/>
                  </a:lnTo>
                  <a:lnTo>
                    <a:pt x="623" y="1063"/>
                  </a:lnTo>
                  <a:lnTo>
                    <a:pt x="646" y="1057"/>
                  </a:lnTo>
                  <a:lnTo>
                    <a:pt x="662" y="1050"/>
                  </a:lnTo>
                  <a:lnTo>
                    <a:pt x="686" y="1043"/>
                  </a:lnTo>
                  <a:lnTo>
                    <a:pt x="702" y="1037"/>
                  </a:lnTo>
                  <a:lnTo>
                    <a:pt x="718" y="1024"/>
                  </a:lnTo>
                  <a:lnTo>
                    <a:pt x="742" y="1017"/>
                  </a:lnTo>
                  <a:lnTo>
                    <a:pt x="758" y="1010"/>
                  </a:lnTo>
                  <a:lnTo>
                    <a:pt x="774" y="997"/>
                  </a:lnTo>
                  <a:lnTo>
                    <a:pt x="798" y="991"/>
                  </a:lnTo>
                  <a:lnTo>
                    <a:pt x="814" y="977"/>
                  </a:lnTo>
                  <a:lnTo>
                    <a:pt x="830" y="971"/>
                  </a:lnTo>
                  <a:lnTo>
                    <a:pt x="846" y="958"/>
                  </a:lnTo>
                  <a:lnTo>
                    <a:pt x="870" y="951"/>
                  </a:lnTo>
                  <a:lnTo>
                    <a:pt x="886" y="938"/>
                  </a:lnTo>
                  <a:lnTo>
                    <a:pt x="902" y="925"/>
                  </a:lnTo>
                  <a:lnTo>
                    <a:pt x="918" y="918"/>
                  </a:lnTo>
                  <a:lnTo>
                    <a:pt x="942" y="905"/>
                  </a:lnTo>
                  <a:lnTo>
                    <a:pt x="958" y="891"/>
                  </a:lnTo>
                  <a:lnTo>
                    <a:pt x="974" y="878"/>
                  </a:lnTo>
                  <a:lnTo>
                    <a:pt x="997" y="865"/>
                  </a:lnTo>
                  <a:lnTo>
                    <a:pt x="1013" y="845"/>
                  </a:lnTo>
                  <a:lnTo>
                    <a:pt x="1029" y="825"/>
                  </a:lnTo>
                  <a:lnTo>
                    <a:pt x="1045" y="806"/>
                  </a:lnTo>
                  <a:lnTo>
                    <a:pt x="1069" y="786"/>
                  </a:lnTo>
                  <a:lnTo>
                    <a:pt x="1085" y="759"/>
                  </a:lnTo>
                  <a:lnTo>
                    <a:pt x="1101" y="740"/>
                  </a:lnTo>
                  <a:lnTo>
                    <a:pt x="1117" y="713"/>
                  </a:lnTo>
                  <a:lnTo>
                    <a:pt x="1125" y="700"/>
                  </a:lnTo>
                  <a:lnTo>
                    <a:pt x="1133" y="687"/>
                  </a:lnTo>
                  <a:lnTo>
                    <a:pt x="1141" y="674"/>
                  </a:lnTo>
                  <a:lnTo>
                    <a:pt x="1149" y="660"/>
                  </a:lnTo>
                  <a:lnTo>
                    <a:pt x="1157" y="647"/>
                  </a:lnTo>
                  <a:lnTo>
                    <a:pt x="1165" y="634"/>
                  </a:lnTo>
                  <a:lnTo>
                    <a:pt x="1173" y="621"/>
                  </a:lnTo>
                  <a:lnTo>
                    <a:pt x="1181" y="608"/>
                  </a:lnTo>
                  <a:lnTo>
                    <a:pt x="1189" y="588"/>
                  </a:lnTo>
                  <a:lnTo>
                    <a:pt x="1189" y="575"/>
                  </a:lnTo>
                  <a:lnTo>
                    <a:pt x="1197" y="561"/>
                  </a:lnTo>
                  <a:lnTo>
                    <a:pt x="1205" y="548"/>
                  </a:lnTo>
                  <a:lnTo>
                    <a:pt x="1213" y="535"/>
                  </a:lnTo>
                  <a:lnTo>
                    <a:pt x="1221" y="515"/>
                  </a:lnTo>
                  <a:lnTo>
                    <a:pt x="1229" y="502"/>
                  </a:lnTo>
                  <a:lnTo>
                    <a:pt x="1237" y="489"/>
                  </a:lnTo>
                  <a:lnTo>
                    <a:pt x="1245" y="476"/>
                  </a:lnTo>
                  <a:lnTo>
                    <a:pt x="1245" y="462"/>
                  </a:lnTo>
                  <a:lnTo>
                    <a:pt x="1253" y="443"/>
                  </a:lnTo>
                  <a:lnTo>
                    <a:pt x="1261" y="429"/>
                  </a:lnTo>
                  <a:lnTo>
                    <a:pt x="1269" y="416"/>
                  </a:lnTo>
                  <a:lnTo>
                    <a:pt x="1277" y="403"/>
                  </a:lnTo>
                  <a:lnTo>
                    <a:pt x="1285" y="383"/>
                  </a:lnTo>
                  <a:lnTo>
                    <a:pt x="1285" y="370"/>
                  </a:lnTo>
                  <a:lnTo>
                    <a:pt x="1293" y="357"/>
                  </a:lnTo>
                  <a:lnTo>
                    <a:pt x="1301" y="344"/>
                  </a:lnTo>
                  <a:lnTo>
                    <a:pt x="1309" y="330"/>
                  </a:lnTo>
                  <a:lnTo>
                    <a:pt x="1309" y="317"/>
                  </a:lnTo>
                  <a:lnTo>
                    <a:pt x="1317" y="297"/>
                  </a:lnTo>
                  <a:lnTo>
                    <a:pt x="1325" y="284"/>
                  </a:lnTo>
                  <a:lnTo>
                    <a:pt x="1333" y="271"/>
                  </a:lnTo>
                  <a:lnTo>
                    <a:pt x="1333" y="258"/>
                  </a:lnTo>
                  <a:lnTo>
                    <a:pt x="1341" y="244"/>
                  </a:lnTo>
                  <a:lnTo>
                    <a:pt x="1349" y="231"/>
                  </a:lnTo>
                  <a:lnTo>
                    <a:pt x="1356" y="218"/>
                  </a:lnTo>
                  <a:lnTo>
                    <a:pt x="1356" y="205"/>
                  </a:lnTo>
                  <a:lnTo>
                    <a:pt x="1372" y="185"/>
                  </a:lnTo>
                  <a:lnTo>
                    <a:pt x="1380" y="159"/>
                  </a:lnTo>
                  <a:lnTo>
                    <a:pt x="1396" y="139"/>
                  </a:lnTo>
                  <a:lnTo>
                    <a:pt x="1404" y="112"/>
                  </a:lnTo>
                  <a:lnTo>
                    <a:pt x="1412" y="99"/>
                  </a:lnTo>
                  <a:lnTo>
                    <a:pt x="1428" y="79"/>
                  </a:lnTo>
                  <a:lnTo>
                    <a:pt x="1436" y="60"/>
                  </a:lnTo>
                  <a:lnTo>
                    <a:pt x="1444" y="46"/>
                  </a:lnTo>
                  <a:lnTo>
                    <a:pt x="1460" y="33"/>
                  </a:lnTo>
                  <a:lnTo>
                    <a:pt x="1476" y="13"/>
                  </a:lnTo>
                  <a:lnTo>
                    <a:pt x="1500" y="0"/>
                  </a:lnTo>
                  <a:lnTo>
                    <a:pt x="1516" y="7"/>
                  </a:lnTo>
                  <a:lnTo>
                    <a:pt x="1524" y="7"/>
                  </a:lnTo>
                  <a:lnTo>
                    <a:pt x="1532" y="13"/>
                  </a:lnTo>
                  <a:lnTo>
                    <a:pt x="1540" y="20"/>
                  </a:lnTo>
                  <a:lnTo>
                    <a:pt x="1556" y="33"/>
                  </a:lnTo>
                  <a:lnTo>
                    <a:pt x="1564" y="46"/>
                  </a:lnTo>
                  <a:lnTo>
                    <a:pt x="1572" y="66"/>
                  </a:lnTo>
                  <a:lnTo>
                    <a:pt x="1580" y="86"/>
                  </a:lnTo>
                  <a:lnTo>
                    <a:pt x="1596" y="112"/>
                  </a:lnTo>
                  <a:lnTo>
                    <a:pt x="1604" y="139"/>
                  </a:lnTo>
                  <a:lnTo>
                    <a:pt x="1612" y="159"/>
                  </a:lnTo>
                  <a:lnTo>
                    <a:pt x="1620" y="185"/>
                  </a:lnTo>
                  <a:lnTo>
                    <a:pt x="1628" y="211"/>
                  </a:lnTo>
                  <a:lnTo>
                    <a:pt x="1636" y="238"/>
                  </a:lnTo>
                  <a:lnTo>
                    <a:pt x="1652" y="258"/>
                  </a:lnTo>
                  <a:lnTo>
                    <a:pt x="1660" y="284"/>
                  </a:lnTo>
                  <a:lnTo>
                    <a:pt x="1668" y="311"/>
                  </a:lnTo>
                  <a:lnTo>
                    <a:pt x="1676" y="337"/>
                  </a:lnTo>
                  <a:lnTo>
                    <a:pt x="1684" y="363"/>
                  </a:lnTo>
                  <a:lnTo>
                    <a:pt x="1692" y="390"/>
                  </a:lnTo>
                  <a:lnTo>
                    <a:pt x="1700" y="416"/>
                  </a:lnTo>
                  <a:lnTo>
                    <a:pt x="1708" y="443"/>
                  </a:lnTo>
                  <a:lnTo>
                    <a:pt x="1715" y="469"/>
                  </a:lnTo>
                  <a:lnTo>
                    <a:pt x="1723" y="495"/>
                  </a:lnTo>
                  <a:lnTo>
                    <a:pt x="1731" y="522"/>
                  </a:lnTo>
                  <a:lnTo>
                    <a:pt x="1739" y="548"/>
                  </a:lnTo>
                  <a:lnTo>
                    <a:pt x="1747" y="575"/>
                  </a:lnTo>
                  <a:lnTo>
                    <a:pt x="1755" y="601"/>
                  </a:lnTo>
                  <a:lnTo>
                    <a:pt x="1763" y="627"/>
                  </a:lnTo>
                  <a:lnTo>
                    <a:pt x="1771" y="654"/>
                  </a:lnTo>
                  <a:lnTo>
                    <a:pt x="1779" y="674"/>
                  </a:lnTo>
                  <a:lnTo>
                    <a:pt x="1795" y="700"/>
                  </a:lnTo>
                  <a:lnTo>
                    <a:pt x="1803" y="726"/>
                  </a:lnTo>
                  <a:lnTo>
                    <a:pt x="1811" y="753"/>
                  </a:lnTo>
                  <a:lnTo>
                    <a:pt x="1827" y="773"/>
                  </a:lnTo>
                  <a:lnTo>
                    <a:pt x="1835" y="799"/>
                  </a:lnTo>
                  <a:lnTo>
                    <a:pt x="1851" y="819"/>
                  </a:lnTo>
                  <a:lnTo>
                    <a:pt x="1859" y="845"/>
                  </a:lnTo>
                  <a:lnTo>
                    <a:pt x="1875" y="865"/>
                  </a:lnTo>
                  <a:lnTo>
                    <a:pt x="1891" y="891"/>
                  </a:lnTo>
                  <a:lnTo>
                    <a:pt x="1899" y="911"/>
                  </a:lnTo>
                  <a:lnTo>
                    <a:pt x="1915" y="931"/>
                  </a:lnTo>
                  <a:lnTo>
                    <a:pt x="1931" y="951"/>
                  </a:lnTo>
                  <a:lnTo>
                    <a:pt x="1947" y="971"/>
                  </a:lnTo>
                  <a:lnTo>
                    <a:pt x="1963" y="991"/>
                  </a:lnTo>
                  <a:lnTo>
                    <a:pt x="1987" y="1010"/>
                  </a:lnTo>
                  <a:lnTo>
                    <a:pt x="2003" y="1030"/>
                  </a:lnTo>
                  <a:lnTo>
                    <a:pt x="2019" y="1043"/>
                  </a:lnTo>
                  <a:lnTo>
                    <a:pt x="2043" y="1063"/>
                  </a:lnTo>
                  <a:lnTo>
                    <a:pt x="2067" y="1076"/>
                  </a:lnTo>
                  <a:lnTo>
                    <a:pt x="2090" y="1090"/>
                  </a:lnTo>
                  <a:lnTo>
                    <a:pt x="2106" y="1103"/>
                  </a:lnTo>
                  <a:lnTo>
                    <a:pt x="2130" y="1123"/>
                  </a:lnTo>
                  <a:lnTo>
                    <a:pt x="2162" y="1129"/>
                  </a:lnTo>
                  <a:lnTo>
                    <a:pt x="2186" y="1142"/>
                  </a:lnTo>
                  <a:lnTo>
                    <a:pt x="2218" y="1156"/>
                  </a:lnTo>
                  <a:lnTo>
                    <a:pt x="2242" y="1162"/>
                  </a:lnTo>
                  <a:lnTo>
                    <a:pt x="2274" y="1162"/>
                  </a:lnTo>
                  <a:lnTo>
                    <a:pt x="2306" y="1162"/>
                  </a:lnTo>
                  <a:lnTo>
                    <a:pt x="2338" y="1162"/>
                  </a:lnTo>
                  <a:lnTo>
                    <a:pt x="2370" y="1162"/>
                  </a:lnTo>
                  <a:lnTo>
                    <a:pt x="2394" y="1162"/>
                  </a:lnTo>
                  <a:lnTo>
                    <a:pt x="2426" y="1162"/>
                  </a:lnTo>
                  <a:lnTo>
                    <a:pt x="2457" y="1162"/>
                  </a:lnTo>
                  <a:lnTo>
                    <a:pt x="2489" y="1162"/>
                  </a:lnTo>
                  <a:lnTo>
                    <a:pt x="2521" y="1169"/>
                  </a:lnTo>
                  <a:lnTo>
                    <a:pt x="2545" y="1182"/>
                  </a:lnTo>
                </a:path>
              </a:pathLst>
            </a:custGeom>
            <a:noFill/>
            <a:ln w="50800">
              <a:solidFill>
                <a:srgbClr val="FF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80" name="Rectangle 16"/>
            <p:cNvSpPr>
              <a:spLocks noChangeArrowheads="1"/>
            </p:cNvSpPr>
            <p:nvPr/>
          </p:nvSpPr>
          <p:spPr bwMode="auto">
            <a:xfrm>
              <a:off x="3152" y="2461"/>
              <a:ext cx="168"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FF0000"/>
                  </a:solidFill>
                </a:rPr>
                <a:t>L</a:t>
              </a:r>
            </a:p>
          </p:txBody>
        </p:sp>
      </p:grpSp>
      <p:sp>
        <p:nvSpPr>
          <p:cNvPr id="395281" name="Rectangle 17"/>
          <p:cNvSpPr>
            <a:spLocks noChangeArrowheads="1"/>
          </p:cNvSpPr>
          <p:nvPr/>
        </p:nvSpPr>
        <p:spPr bwMode="auto">
          <a:xfrm>
            <a:off x="6584950" y="3103563"/>
            <a:ext cx="1409700" cy="284162"/>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00"/>
                </a:solidFill>
              </a:rPr>
              <a:t>Wavelength</a:t>
            </a:r>
          </a:p>
        </p:txBody>
      </p:sp>
      <p:sp>
        <p:nvSpPr>
          <p:cNvPr id="395282" name="Rectangle 18"/>
          <p:cNvSpPr>
            <a:spLocks noChangeArrowheads="1"/>
          </p:cNvSpPr>
          <p:nvPr/>
        </p:nvSpPr>
        <p:spPr bwMode="auto">
          <a:xfrm>
            <a:off x="1835150" y="1433513"/>
            <a:ext cx="1320800" cy="284162"/>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00"/>
                </a:solidFill>
              </a:rPr>
              <a:t>Power        </a:t>
            </a:r>
          </a:p>
        </p:txBody>
      </p:sp>
      <p:sp>
        <p:nvSpPr>
          <p:cNvPr id="395283" name="Rectangle 19"/>
          <p:cNvSpPr>
            <a:spLocks noChangeArrowheads="1"/>
          </p:cNvSpPr>
          <p:nvPr/>
        </p:nvSpPr>
        <p:spPr bwMode="auto">
          <a:xfrm>
            <a:off x="685800" y="5410200"/>
            <a:ext cx="8229600" cy="12192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dirty="0">
                <a:solidFill>
                  <a:srgbClr val="000000"/>
                </a:solidFill>
              </a:rPr>
              <a:t>A:  We can’t!  Most of the information is lost.</a:t>
            </a:r>
          </a:p>
          <a:p>
            <a:pPr marL="1143000" lvl="2" indent="-228600" eaLnBrk="0" fontAlgn="base" hangingPunct="0">
              <a:spcBef>
                <a:spcPct val="20000"/>
              </a:spcBef>
              <a:spcAft>
                <a:spcPct val="0"/>
              </a:spcAft>
              <a:buFontTx/>
              <a:buChar char="–"/>
            </a:pPr>
            <a:r>
              <a:rPr lang="en-US" dirty="0">
                <a:solidFill>
                  <a:srgbClr val="000000"/>
                </a:solidFill>
              </a:rPr>
              <a:t>As a result, two different spectra may appear indistinguishable</a:t>
            </a:r>
          </a:p>
          <a:p>
            <a:pPr marL="1600200" lvl="3" indent="-228600" eaLnBrk="0" fontAlgn="base" hangingPunct="0">
              <a:spcBef>
                <a:spcPct val="20000"/>
              </a:spcBef>
              <a:spcAft>
                <a:spcPct val="0"/>
              </a:spcAft>
              <a:buFontTx/>
              <a:buChar char="»"/>
            </a:pPr>
            <a:r>
              <a:rPr lang="en-US" sz="1600" dirty="0">
                <a:solidFill>
                  <a:srgbClr val="000000"/>
                </a:solidFill>
              </a:rPr>
              <a:t>such spectra are known as </a:t>
            </a:r>
            <a:r>
              <a:rPr lang="en-US" sz="1600" b="1" dirty="0" err="1">
                <a:solidFill>
                  <a:srgbClr val="000000"/>
                </a:solidFill>
              </a:rPr>
              <a:t>metamers</a:t>
            </a:r>
            <a:endParaRPr lang="en-US" sz="1600" b="1" dirty="0">
              <a:solidFill>
                <a:srgbClr val="000000"/>
              </a:solidFill>
            </a:endParaRPr>
          </a:p>
          <a:p>
            <a:pPr marL="1600200" lvl="3" indent="-228600" eaLnBrk="0" fontAlgn="base" hangingPunct="0">
              <a:spcBef>
                <a:spcPct val="20000"/>
              </a:spcBef>
              <a:spcAft>
                <a:spcPct val="0"/>
              </a:spcAft>
              <a:buFontTx/>
              <a:buChar char="»"/>
            </a:pPr>
            <a:r>
              <a:rPr lang="en-US" sz="1400" dirty="0">
                <a:solidFill>
                  <a:srgbClr val="000000"/>
                </a:solidFill>
                <a:hlinkClick r:id="rId3"/>
              </a:rPr>
              <a:t>http://www.cs.brown.edu/exploratories/freeSoftware/repository/edu/brown/cs/exploratories/applets/spectrum/metamers_guide.html</a:t>
            </a:r>
            <a:r>
              <a:rPr lang="en-US" sz="14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528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528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528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5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3"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8C50-04F5-4A10-BC8B-8D7A48765AD2}"/>
              </a:ext>
            </a:extLst>
          </p:cNvPr>
          <p:cNvSpPr>
            <a:spLocks noGrp="1"/>
          </p:cNvSpPr>
          <p:nvPr>
            <p:ph type="title"/>
          </p:nvPr>
        </p:nvSpPr>
        <p:spPr/>
        <p:txBody>
          <a:bodyPr/>
          <a:lstStyle/>
          <a:p>
            <a:r>
              <a:rPr lang="en-US" dirty="0"/>
              <a:t>What kind of bulb is it?</a:t>
            </a:r>
          </a:p>
        </p:txBody>
      </p:sp>
      <p:pic>
        <p:nvPicPr>
          <p:cNvPr id="4" name="Picture 2" descr="http://www.chemistryland.com/CHM107Lab/Exp7/Spectroscope/TopBathroom2.jpg">
            <a:extLst>
              <a:ext uri="{FF2B5EF4-FFF2-40B4-BE49-F238E27FC236}">
                <a16:creationId xmlns:a16="http://schemas.microsoft.com/office/drawing/2014/main" id="{E1F8D37A-400D-4BFD-8CEA-B5428F8E8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1" y="2086302"/>
            <a:ext cx="4118543" cy="13426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chemistryland.com/CHM107Lab/Exp7/Spectroscope/BathroomDown.jpg">
            <a:extLst>
              <a:ext uri="{FF2B5EF4-FFF2-40B4-BE49-F238E27FC236}">
                <a16:creationId xmlns:a16="http://schemas.microsoft.com/office/drawing/2014/main" id="{748B4BEB-2002-4075-B2CA-16C17E1E8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41" y="3539921"/>
            <a:ext cx="4118543" cy="14579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hemistryland.com/CHM107Lab/Exp7/Spectroscope/GlobesIncandSpectrum.jpg">
            <a:extLst>
              <a:ext uri="{FF2B5EF4-FFF2-40B4-BE49-F238E27FC236}">
                <a16:creationId xmlns:a16="http://schemas.microsoft.com/office/drawing/2014/main" id="{D9D81237-7A0A-4D50-9BAB-04F98137F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316" y="2086302"/>
            <a:ext cx="4118543" cy="13344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hemistryland.com/CHM107Lab/Exp7/Spectroscope/GlobesFluorescentSpectrum.jpg">
            <a:extLst>
              <a:ext uri="{FF2B5EF4-FFF2-40B4-BE49-F238E27FC236}">
                <a16:creationId xmlns:a16="http://schemas.microsoft.com/office/drawing/2014/main" id="{80C1094B-462C-414F-8665-EF0C185AC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316" y="3539921"/>
            <a:ext cx="4118543" cy="14414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FBBE58-E12F-4152-A922-33840590D950}"/>
              </a:ext>
            </a:extLst>
          </p:cNvPr>
          <p:cNvSpPr/>
          <p:nvPr/>
        </p:nvSpPr>
        <p:spPr>
          <a:xfrm>
            <a:off x="135993" y="5329205"/>
            <a:ext cx="8707382" cy="369332"/>
          </a:xfrm>
          <a:prstGeom prst="rect">
            <a:avLst/>
          </a:prstGeom>
        </p:spPr>
        <p:txBody>
          <a:bodyPr wrap="square">
            <a:spAutoFit/>
          </a:bodyPr>
          <a:lstStyle/>
          <a:p>
            <a:pPr algn="ctr"/>
            <a:r>
              <a:rPr lang="en-US" dirty="0">
                <a:hlinkClick r:id="rId6"/>
              </a:rPr>
              <a:t>http://www.chemistryland.com/CHM107Lab/Exp7/Spectroscope/Spectroscope.html</a:t>
            </a:r>
            <a:endParaRPr lang="en-US" dirty="0"/>
          </a:p>
        </p:txBody>
      </p:sp>
    </p:spTree>
    <p:extLst>
      <p:ext uri="{BB962C8B-B14F-4D97-AF65-F5344CB8AC3E}">
        <p14:creationId xmlns:p14="http://schemas.microsoft.com/office/powerpoint/2010/main" val="38723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Perception summary</a:t>
            </a:r>
          </a:p>
        </p:txBody>
      </p:sp>
      <p:sp>
        <p:nvSpPr>
          <p:cNvPr id="396291" name="Rectangle 3"/>
          <p:cNvSpPr>
            <a:spLocks noGrp="1" noChangeArrowheads="1"/>
          </p:cNvSpPr>
          <p:nvPr>
            <p:ph type="body" idx="1"/>
          </p:nvPr>
        </p:nvSpPr>
        <p:spPr/>
        <p:txBody>
          <a:bodyPr/>
          <a:lstStyle/>
          <a:p>
            <a:r>
              <a:rPr lang="en-US" sz="2800" dirty="0"/>
              <a:t>The mapping from radiance to perceived color is quite complex!</a:t>
            </a:r>
          </a:p>
          <a:p>
            <a:pPr lvl="1"/>
            <a:r>
              <a:rPr lang="en-US" sz="2400" dirty="0"/>
              <a:t>We throw away most of the data</a:t>
            </a:r>
          </a:p>
          <a:p>
            <a:pPr lvl="1"/>
            <a:r>
              <a:rPr lang="en-US" sz="2400" dirty="0"/>
              <a:t>We apply a logarithm</a:t>
            </a:r>
          </a:p>
          <a:p>
            <a:pPr lvl="1"/>
            <a:r>
              <a:rPr lang="en-US" sz="2400" dirty="0"/>
              <a:t>Brightness affected by pupil size</a:t>
            </a:r>
          </a:p>
          <a:p>
            <a:pPr lvl="1"/>
            <a:r>
              <a:rPr lang="en-US" sz="2400" dirty="0"/>
              <a:t>Brightness contrast and constancy effects</a:t>
            </a:r>
          </a:p>
          <a:p>
            <a:pPr lvl="1"/>
            <a:endParaRPr lang="en-US" sz="2400" dirty="0"/>
          </a:p>
          <a:p>
            <a:pPr lvl="1"/>
            <a:endParaRPr lang="en-US" sz="2400" dirty="0"/>
          </a:p>
          <a:p>
            <a:r>
              <a:rPr lang="en-US" sz="2800" dirty="0"/>
              <a:t>The same is true for cameras</a:t>
            </a:r>
          </a:p>
          <a:p>
            <a:pPr lvl="1"/>
            <a:r>
              <a:rPr lang="en-US" sz="2400" dirty="0"/>
              <a:t>But we have tools to correct for these effects</a:t>
            </a:r>
          </a:p>
          <a:p>
            <a:pPr lvl="2"/>
            <a:r>
              <a:rPr lang="en-US" sz="2000" dirty="0"/>
              <a:t>(Computational Photography)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629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6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81D3-0CC6-45A7-8AA4-B1A7CEB53892}"/>
              </a:ext>
            </a:extLst>
          </p:cNvPr>
          <p:cNvSpPr>
            <a:spLocks noGrp="1"/>
          </p:cNvSpPr>
          <p:nvPr>
            <p:ph type="title"/>
          </p:nvPr>
        </p:nvSpPr>
        <p:spPr/>
        <p:txBody>
          <a:bodyPr/>
          <a:lstStyle/>
          <a:p>
            <a:r>
              <a:rPr lang="en-US" dirty="0"/>
              <a:t>Road map</a:t>
            </a:r>
          </a:p>
        </p:txBody>
      </p:sp>
      <p:sp>
        <p:nvSpPr>
          <p:cNvPr id="3" name="Content Placeholder 2">
            <a:extLst>
              <a:ext uri="{FF2B5EF4-FFF2-40B4-BE49-F238E27FC236}">
                <a16:creationId xmlns:a16="http://schemas.microsoft.com/office/drawing/2014/main" id="{FCF9BAC8-92D1-4316-8AA7-1E3E2C1E1927}"/>
              </a:ext>
            </a:extLst>
          </p:cNvPr>
          <p:cNvSpPr>
            <a:spLocks noGrp="1"/>
          </p:cNvSpPr>
          <p:nvPr>
            <p:ph idx="1"/>
          </p:nvPr>
        </p:nvSpPr>
        <p:spPr/>
        <p:txBody>
          <a:bodyPr/>
          <a:lstStyle/>
          <a:p>
            <a:r>
              <a:rPr lang="en-US" dirty="0"/>
              <a:t>Finishing up geometry</a:t>
            </a:r>
          </a:p>
          <a:p>
            <a:r>
              <a:rPr lang="en-US" dirty="0"/>
              <a:t>Next: deep learning and hot topics in computer vision</a:t>
            </a:r>
          </a:p>
        </p:txBody>
      </p:sp>
    </p:spTree>
    <p:extLst>
      <p:ext uri="{BB962C8B-B14F-4D97-AF65-F5344CB8AC3E}">
        <p14:creationId xmlns:p14="http://schemas.microsoft.com/office/powerpoint/2010/main" val="3646614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Light transport</a:t>
            </a:r>
          </a:p>
        </p:txBody>
      </p:sp>
      <p:sp>
        <p:nvSpPr>
          <p:cNvPr id="409603" name="Rectangle 3"/>
          <p:cNvSpPr>
            <a:spLocks noGrp="1" noChangeArrowheads="1"/>
          </p:cNvSpPr>
          <p:nvPr>
            <p:ph type="body" idx="1"/>
          </p:nvPr>
        </p:nvSpPr>
        <p:spPr/>
        <p:txBody>
          <a:bodyPr/>
          <a:lstStyle/>
          <a:p>
            <a:endParaRPr lang="en-US"/>
          </a:p>
        </p:txBody>
      </p:sp>
      <p:pic>
        <p:nvPicPr>
          <p:cNvPr id="409604" name="Picture 4" descr="percept"/>
          <p:cNvPicPr>
            <a:picLocks noChangeAspect="1" noChangeArrowheads="1"/>
          </p:cNvPicPr>
          <p:nvPr/>
        </p:nvPicPr>
        <p:blipFill>
          <a:blip r:embed="rId3" cstate="print"/>
          <a:srcRect/>
          <a:stretch>
            <a:fillRect/>
          </a:stretch>
        </p:blipFill>
        <p:spPr bwMode="auto">
          <a:xfrm>
            <a:off x="2139950" y="1606550"/>
            <a:ext cx="4876800" cy="3657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a:t>Light sources</a:t>
            </a:r>
          </a:p>
        </p:txBody>
      </p:sp>
      <p:sp>
        <p:nvSpPr>
          <p:cNvPr id="429059" name="Rectangle 3"/>
          <p:cNvSpPr>
            <a:spLocks noGrp="1" noChangeArrowheads="1"/>
          </p:cNvSpPr>
          <p:nvPr>
            <p:ph type="body" idx="1"/>
          </p:nvPr>
        </p:nvSpPr>
        <p:spPr/>
        <p:txBody>
          <a:bodyPr/>
          <a:lstStyle/>
          <a:p>
            <a:r>
              <a:rPr lang="en-US" dirty="0"/>
              <a:t>Basic types</a:t>
            </a:r>
          </a:p>
          <a:p>
            <a:pPr lvl="1"/>
            <a:r>
              <a:rPr lang="en-US" dirty="0"/>
              <a:t>point source</a:t>
            </a:r>
          </a:p>
          <a:p>
            <a:pPr lvl="1"/>
            <a:r>
              <a:rPr lang="en-US" dirty="0"/>
              <a:t>directional source</a:t>
            </a:r>
          </a:p>
          <a:p>
            <a:pPr lvl="2"/>
            <a:r>
              <a:rPr lang="en-US" dirty="0"/>
              <a:t>a point source that is infinitely far away</a:t>
            </a:r>
          </a:p>
          <a:p>
            <a:pPr lvl="1"/>
            <a:r>
              <a:rPr lang="en-US" dirty="0"/>
              <a:t>area source</a:t>
            </a:r>
          </a:p>
          <a:p>
            <a:pPr lvl="2"/>
            <a:r>
              <a:rPr lang="en-US" dirty="0"/>
              <a:t>a union of point sources</a:t>
            </a:r>
          </a:p>
          <a:p>
            <a:pPr lvl="2"/>
            <a:endParaRPr lang="en-US" dirty="0"/>
          </a:p>
          <a:p>
            <a:r>
              <a:rPr lang="en-US" dirty="0"/>
              <a:t>More generally</a:t>
            </a:r>
          </a:p>
          <a:p>
            <a:pPr lvl="1"/>
            <a:r>
              <a:rPr lang="en-US" dirty="0"/>
              <a:t>a light field can describe *any* distribution of light sources</a:t>
            </a:r>
          </a:p>
          <a:p>
            <a:pPr lvl="1"/>
            <a:endParaRPr lang="en-US" dirty="0"/>
          </a:p>
          <a:p>
            <a:r>
              <a:rPr lang="en-US" dirty="0"/>
              <a:t>What happens when light hits an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5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9059">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9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Modeling Image Formation</a:t>
            </a:r>
            <a:endParaRPr lang="en-US" sz="1266">
              <a:ea typeface="+mj-ea"/>
              <a:sym typeface="Calibri" charset="0"/>
            </a:endParaRPr>
          </a:p>
        </p:txBody>
      </p:sp>
      <p:sp>
        <p:nvSpPr>
          <p:cNvPr id="10242" name="Rectangle 2"/>
          <p:cNvSpPr>
            <a:spLocks/>
          </p:cNvSpPr>
          <p:nvPr/>
        </p:nvSpPr>
        <p:spPr bwMode="auto">
          <a:xfrm>
            <a:off x="232172" y="5131477"/>
            <a:ext cx="8411766"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defTabSz="410751" eaLnBrk="1" fontAlgn="base" hangingPunct="0">
              <a:spcBef>
                <a:spcPct val="0"/>
              </a:spcBef>
              <a:spcAft>
                <a:spcPct val="0"/>
              </a:spcAft>
            </a:pPr>
            <a:r>
              <a:rPr lang="en-US" altLang="en-US" sz="2531">
                <a:cs typeface="Calibri"/>
              </a:rPr>
              <a:t>Track a </a:t>
            </a:r>
            <a:r>
              <a:rPr lang="ja-JP" altLang="en-US" sz="2531">
                <a:latin typeface="Arial" panose="020B0604020202020204" pitchFamily="34" charset="0"/>
                <a:cs typeface="Calibri"/>
              </a:rPr>
              <a:t>“</a:t>
            </a:r>
            <a:r>
              <a:rPr lang="en-US" altLang="ja-JP" sz="2531">
                <a:cs typeface="Calibri"/>
              </a:rPr>
              <a:t>ray</a:t>
            </a:r>
            <a:r>
              <a:rPr lang="ja-JP" altLang="en-US" sz="2531">
                <a:latin typeface="Arial" panose="020B0604020202020204" pitchFamily="34" charset="0"/>
                <a:cs typeface="Calibri"/>
              </a:rPr>
              <a:t>”</a:t>
            </a:r>
            <a:r>
              <a:rPr lang="en-US" altLang="ja-JP" sz="2531">
                <a:cs typeface="Calibri"/>
              </a:rPr>
              <a:t> of light all the way from light source to the sensor</a:t>
            </a:r>
            <a:endParaRPr lang="en-US" altLang="en-US" sz="1266">
              <a:cs typeface="Calibri"/>
            </a:endParaRPr>
          </a:p>
        </p:txBody>
      </p:sp>
      <p:pic>
        <p:nvPicPr>
          <p:cNvPr id="10243"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842" y="1574974"/>
            <a:ext cx="2930054"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4" name="Rectangle 4"/>
          <p:cNvSpPr>
            <a:spLocks noGrp="1" noChangeArrowheads="1"/>
          </p:cNvSpPr>
          <p:nvPr>
            <p:ph type="body" idx="1"/>
          </p:nvPr>
        </p:nvSpPr>
        <p:spPr>
          <a:xfrm>
            <a:off x="3420071" y="1461121"/>
            <a:ext cx="5592217" cy="5257354"/>
          </a:xfrm>
        </p:spPr>
        <p:txBody>
          <a:bodyPr/>
          <a:lstStyle/>
          <a:p>
            <a:pPr marL="0" indent="0" eaLnBrk="1">
              <a:buSzTx/>
              <a:buNone/>
              <a:defRPr/>
            </a:pPr>
            <a:r>
              <a:rPr lang="en-US" dirty="0">
                <a:ea typeface="+mn-ea"/>
                <a:sym typeface="Calibri" charset="0"/>
              </a:rPr>
              <a:t>We need to reason about:</a:t>
            </a:r>
          </a:p>
          <a:p>
            <a:pPr marL="652961" lvl="1" indent="-331503" eaLnBrk="1">
              <a:buFont typeface="Arial" charset="0"/>
              <a:buChar char="•"/>
              <a:defRPr/>
            </a:pPr>
            <a:r>
              <a:rPr lang="en-US" sz="2531" dirty="0">
                <a:sym typeface="Calibri" charset="0"/>
              </a:rPr>
              <a:t>How light interacts with the scene</a:t>
            </a:r>
          </a:p>
          <a:p>
            <a:pPr marL="652961" lvl="1" indent="-331503" eaLnBrk="1">
              <a:buFont typeface="Arial" charset="0"/>
              <a:buChar char="•"/>
              <a:defRPr/>
            </a:pPr>
            <a:r>
              <a:rPr lang="en-US" sz="2531" dirty="0">
                <a:sym typeface="Calibri" charset="0"/>
              </a:rPr>
              <a:t>How a pixel value is related to light energy in the world</a:t>
            </a:r>
            <a:endParaRPr lang="en-US" sz="1266" dirty="0">
              <a:sym typeface="Calibri" charset="0"/>
            </a:endParaRPr>
          </a:p>
        </p:txBody>
      </p:sp>
    </p:spTree>
    <p:extLst>
      <p:ext uri="{BB962C8B-B14F-4D97-AF65-F5344CB8AC3E}">
        <p14:creationId xmlns:p14="http://schemas.microsoft.com/office/powerpoint/2010/main" val="2371646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Directional Lighting</a:t>
            </a:r>
            <a:endParaRPr lang="en-US" sz="1266">
              <a:ea typeface="+mj-ea"/>
              <a:sym typeface="Calibri" charset="0"/>
            </a:endParaRPr>
          </a:p>
        </p:txBody>
      </p:sp>
      <p:sp>
        <p:nvSpPr>
          <p:cNvPr id="11266" name="Rectangle 2"/>
          <p:cNvSpPr>
            <a:spLocks noGrp="1" noChangeArrowheads="1"/>
          </p:cNvSpPr>
          <p:nvPr>
            <p:ph type="body" idx="1"/>
          </p:nvPr>
        </p:nvSpPr>
        <p:spPr>
          <a:xfrm>
            <a:off x="179710" y="4080868"/>
            <a:ext cx="8783464" cy="5258470"/>
          </a:xfrm>
        </p:spPr>
        <p:txBody>
          <a:bodyPr/>
          <a:lstStyle/>
          <a:p>
            <a:pPr marL="381731" indent="-381731" eaLnBrk="1">
              <a:buSzPct val="75000"/>
              <a:buFontTx/>
              <a:buChar char="•"/>
              <a:defRPr/>
            </a:pPr>
            <a:r>
              <a:rPr lang="en-US">
                <a:ea typeface="+mn-ea"/>
                <a:sym typeface="Calibri" charset="0"/>
              </a:rPr>
              <a:t>Key property: all rays are parallel</a:t>
            </a:r>
          </a:p>
          <a:p>
            <a:pPr marL="381731" indent="-381731" eaLnBrk="1">
              <a:buSzPct val="75000"/>
              <a:buFontTx/>
              <a:buChar char="•"/>
              <a:defRPr/>
            </a:pPr>
            <a:r>
              <a:rPr lang="en-US">
                <a:ea typeface="+mn-ea"/>
                <a:sym typeface="Calibri" charset="0"/>
              </a:rPr>
              <a:t>Equivalent to an infinitely distant point source</a:t>
            </a:r>
            <a:endParaRPr lang="en-US" sz="1266">
              <a:ea typeface="+mn-ea"/>
              <a:sym typeface="Calibri" charset="0"/>
            </a:endParaRPr>
          </a:p>
        </p:txBody>
      </p:sp>
      <p:pic>
        <p:nvPicPr>
          <p:cNvPr id="11267"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842" y="1574974"/>
            <a:ext cx="2930054"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8" name="AutoShape 4"/>
          <p:cNvSpPr>
            <a:spLocks/>
          </p:cNvSpPr>
          <p:nvPr/>
        </p:nvSpPr>
        <p:spPr bwMode="auto">
          <a:xfrm>
            <a:off x="177478" y="1437680"/>
            <a:ext cx="663029" cy="663029"/>
          </a:xfrm>
          <a:custGeom>
            <a:avLst/>
            <a:gdLst>
              <a:gd name="T0" fmla="*/ 471464 w 19679"/>
              <a:gd name="T1" fmla="*/ 517513 h 19679"/>
              <a:gd name="T2" fmla="*/ 471464 w 19679"/>
              <a:gd name="T3" fmla="*/ 517513 h 19679"/>
              <a:gd name="T4" fmla="*/ 471464 w 19679"/>
              <a:gd name="T5" fmla="*/ 517513 h 19679"/>
              <a:gd name="T6" fmla="*/ 471464 w 19679"/>
              <a:gd name="T7" fmla="*/ 5175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Tree>
    <p:extLst>
      <p:ext uri="{BB962C8B-B14F-4D97-AF65-F5344CB8AC3E}">
        <p14:creationId xmlns:p14="http://schemas.microsoft.com/office/powerpoint/2010/main" val="924606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Lambertian Reflectance</a:t>
            </a:r>
            <a:endParaRPr lang="en-US" sz="1266">
              <a:ea typeface="+mj-ea"/>
              <a:sym typeface="Calibri" charset="0"/>
            </a:endParaRPr>
          </a:p>
        </p:txBody>
      </p:sp>
      <p:pic>
        <p:nvPicPr>
          <p:cNvPr id="12290" name="Picture 2"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2291" name="Picture 3" descr="Diffuse_refl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191" y="1545953"/>
            <a:ext cx="2330648" cy="1884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2" name="AutoShape 4"/>
          <p:cNvSpPr>
            <a:spLocks/>
          </p:cNvSpPr>
          <p:nvPr/>
        </p:nvSpPr>
        <p:spPr bwMode="auto">
          <a:xfrm>
            <a:off x="1951137" y="2832944"/>
            <a:ext cx="663029" cy="664146"/>
          </a:xfrm>
          <a:custGeom>
            <a:avLst/>
            <a:gdLst>
              <a:gd name="T0" fmla="*/ 471464 w 19679"/>
              <a:gd name="T1" fmla="*/ 518384 h 19679"/>
              <a:gd name="T2" fmla="*/ 471464 w 19679"/>
              <a:gd name="T3" fmla="*/ 518384 h 19679"/>
              <a:gd name="T4" fmla="*/ 471464 w 19679"/>
              <a:gd name="T5" fmla="*/ 518384 h 19679"/>
              <a:gd name="T6" fmla="*/ 471464 w 19679"/>
              <a:gd name="T7" fmla="*/ 51838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12293"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5560" y="4065240"/>
            <a:ext cx="2330648" cy="3940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4" name="Rectangle 6"/>
          <p:cNvSpPr>
            <a:spLocks/>
          </p:cNvSpPr>
          <p:nvPr/>
        </p:nvSpPr>
        <p:spPr bwMode="auto">
          <a:xfrm>
            <a:off x="1771428" y="4794985"/>
            <a:ext cx="131489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Image intensity</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12295" name="Rectangle 7"/>
          <p:cNvSpPr>
            <a:spLocks/>
          </p:cNvSpPr>
          <p:nvPr/>
        </p:nvSpPr>
        <p:spPr bwMode="auto">
          <a:xfrm>
            <a:off x="3829720" y="4822891"/>
            <a:ext cx="1542604"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Surface normal</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12296" name="Rectangle 8"/>
          <p:cNvSpPr>
            <a:spLocks/>
          </p:cNvSpPr>
          <p:nvPr/>
        </p:nvSpPr>
        <p:spPr bwMode="auto">
          <a:xfrm>
            <a:off x="5828854" y="4822891"/>
            <a:ext cx="1542604"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Light direction</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2297" name="Picture 9"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3190" y="5155779"/>
            <a:ext cx="439787"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2298" name="Picture 10"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9067" y="5183684"/>
            <a:ext cx="128365" cy="1283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9" name="Rectangle 11"/>
          <p:cNvSpPr>
            <a:spLocks/>
          </p:cNvSpPr>
          <p:nvPr/>
        </p:nvSpPr>
        <p:spPr bwMode="auto">
          <a:xfrm>
            <a:off x="1801565" y="5696884"/>
            <a:ext cx="131489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Image intensity</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2300" name="Picture 12"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51324" y="6048747"/>
            <a:ext cx="283518" cy="2009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301" name="Rectangle 13"/>
          <p:cNvSpPr>
            <a:spLocks/>
          </p:cNvSpPr>
          <p:nvPr/>
        </p:nvSpPr>
        <p:spPr bwMode="auto">
          <a:xfrm>
            <a:off x="4299242" y="5891617"/>
            <a:ext cx="3713325"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cos(angle between N and L)</a:t>
            </a:r>
            <a:endParaRPr lang="en-US" sz="1266">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59454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6" name="Shape 176"/>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sp>
        <p:nvSpPr>
          <p:cNvPr id="177" name="Shape 177"/>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a:defRPr/>
            </a:pPr>
            <a:r>
              <a:rPr dirty="0">
                <a:solidFill>
                  <a:schemeClr val="bg1"/>
                </a:solidFill>
                <a:ea typeface="+mj-ea"/>
                <a:sym typeface="Calibri" charset="0"/>
              </a:rPr>
              <a:t>Materials - Three Forms</a:t>
            </a:r>
          </a:p>
        </p:txBody>
      </p:sp>
      <p:pic>
        <p:nvPicPr>
          <p:cNvPr id="26628" name="box_assorted_hires.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82402" y="1987972"/>
            <a:ext cx="3666753" cy="36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198" name="Group 198"/>
          <p:cNvGrpSpPr>
            <a:grpSpLocks/>
          </p:cNvGrpSpPr>
          <p:nvPr/>
        </p:nvGrpSpPr>
        <p:grpSpPr bwMode="auto">
          <a:xfrm>
            <a:off x="3657824" y="1473398"/>
            <a:ext cx="5375672" cy="1340570"/>
            <a:chOff x="0" y="0"/>
            <a:chExt cx="5376069" cy="1340371"/>
          </a:xfrm>
        </p:grpSpPr>
        <p:grpSp>
          <p:nvGrpSpPr>
            <p:cNvPr id="26654" name="Group 185"/>
            <p:cNvGrpSpPr>
              <a:grpSpLocks/>
            </p:cNvGrpSpPr>
            <p:nvPr/>
          </p:nvGrpSpPr>
          <p:grpSpPr bwMode="auto">
            <a:xfrm>
              <a:off x="965200" y="246062"/>
              <a:ext cx="1479551" cy="741364"/>
              <a:chOff x="0" y="0"/>
              <a:chExt cx="1479550" cy="741362"/>
            </a:xfrm>
          </p:grpSpPr>
          <p:grpSp>
            <p:nvGrpSpPr>
              <p:cNvPr id="26667" name="Group 181"/>
              <p:cNvGrpSpPr>
                <a:grpSpLocks/>
              </p:cNvGrpSpPr>
              <p:nvPr/>
            </p:nvGrpSpPr>
            <p:grpSpPr bwMode="auto">
              <a:xfrm>
                <a:off x="0" y="0"/>
                <a:ext cx="740309" cy="741363"/>
                <a:chOff x="0" y="0"/>
                <a:chExt cx="740308" cy="741361"/>
              </a:xfrm>
            </p:grpSpPr>
            <p:sp>
              <p:nvSpPr>
                <p:cNvPr id="179" name="Shape 179"/>
                <p:cNvSpPr/>
                <p:nvPr/>
              </p:nvSpPr>
              <p:spPr>
                <a:xfrm>
                  <a:off x="394" y="-532"/>
                  <a:ext cx="738985" cy="742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83"/>
                        <a:pt x="9666" y="17"/>
                        <a:pt x="21600" y="0"/>
                      </a:cubicBezTo>
                    </a:path>
                  </a:pathLst>
                </a:custGeom>
                <a:no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80" name="Shape 180"/>
                <p:cNvSpPr/>
                <p:nvPr/>
              </p:nvSpPr>
              <p:spPr>
                <a:xfrm>
                  <a:off x="394" y="-532"/>
                  <a:ext cx="740101" cy="742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83"/>
                        <a:pt x="9652" y="17"/>
                        <a:pt x="21569" y="0"/>
                      </a:cubicBezTo>
                      <a:lnTo>
                        <a:pt x="21600" y="21600"/>
                      </a:lnTo>
                      <a:close/>
                    </a:path>
                  </a:pathLst>
                </a:custGeom>
                <a:solidFill>
                  <a:srgbClr val="0081D9"/>
                </a:solidFill>
                <a:ln w="25400" cap="rnd">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grpSp>
          <p:grpSp>
            <p:nvGrpSpPr>
              <p:cNvPr id="26668" name="Group 184"/>
              <p:cNvGrpSpPr>
                <a:grpSpLocks/>
              </p:cNvGrpSpPr>
              <p:nvPr/>
            </p:nvGrpSpPr>
            <p:grpSpPr bwMode="auto">
              <a:xfrm>
                <a:off x="739241" y="0"/>
                <a:ext cx="740310" cy="741363"/>
                <a:chOff x="0" y="0"/>
                <a:chExt cx="740308" cy="741362"/>
              </a:xfrm>
            </p:grpSpPr>
            <p:sp>
              <p:nvSpPr>
                <p:cNvPr id="182" name="Shape 182"/>
                <p:cNvSpPr/>
                <p:nvPr/>
              </p:nvSpPr>
              <p:spPr>
                <a:xfrm>
                  <a:off x="139" y="-532"/>
                  <a:ext cx="740101" cy="742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83" name="Shape 183"/>
                <p:cNvSpPr/>
                <p:nvPr/>
              </p:nvSpPr>
              <p:spPr>
                <a:xfrm>
                  <a:off x="139" y="-532"/>
                  <a:ext cx="740101" cy="742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0081D9"/>
                </a:solidFill>
                <a:ln w="25400" cap="rnd">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grpSp>
        </p:grpSp>
        <p:sp>
          <p:nvSpPr>
            <p:cNvPr id="186" name="Shape 186"/>
            <p:cNvSpPr>
              <a:spLocks noChangeArrowheads="1"/>
            </p:cNvSpPr>
            <p:nvPr/>
          </p:nvSpPr>
          <p:spPr bwMode="auto">
            <a:xfrm>
              <a:off x="2709244" y="241066"/>
              <a:ext cx="2666825" cy="617449"/>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marL="27905"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Ideal diffuse (Lambertian)</a:t>
              </a:r>
            </a:p>
          </p:txBody>
        </p:sp>
        <p:sp>
          <p:nvSpPr>
            <p:cNvPr id="187" name="Shape 187"/>
            <p:cNvSpPr/>
            <p:nvPr/>
          </p:nvSpPr>
          <p:spPr>
            <a:xfrm flipH="1" flipV="1">
              <a:off x="989036" y="823642"/>
              <a:ext cx="730056" cy="187496"/>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88" name="Shape 188"/>
            <p:cNvSpPr/>
            <p:nvPr/>
          </p:nvSpPr>
          <p:spPr>
            <a:xfrm flipH="1" flipV="1">
              <a:off x="1368576" y="320305"/>
              <a:ext cx="358330" cy="69083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89" name="Shape 189"/>
            <p:cNvSpPr/>
            <p:nvPr/>
          </p:nvSpPr>
          <p:spPr>
            <a:xfrm flipV="1">
              <a:off x="1702347" y="260039"/>
              <a:ext cx="1117" cy="743286"/>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0" name="Shape 190"/>
            <p:cNvSpPr/>
            <p:nvPr/>
          </p:nvSpPr>
          <p:spPr>
            <a:xfrm flipV="1">
              <a:off x="1719092" y="328117"/>
              <a:ext cx="299167" cy="675208"/>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1" name="Shape 191"/>
            <p:cNvSpPr/>
            <p:nvPr/>
          </p:nvSpPr>
          <p:spPr>
            <a:xfrm flipV="1">
              <a:off x="1702347" y="525658"/>
              <a:ext cx="554798" cy="485479"/>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2" name="Shape 192"/>
            <p:cNvSpPr/>
            <p:nvPr/>
          </p:nvSpPr>
          <p:spPr>
            <a:xfrm flipV="1">
              <a:off x="1736953" y="792392"/>
              <a:ext cx="677590" cy="228790"/>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3" name="Shape 193"/>
            <p:cNvSpPr/>
            <p:nvPr/>
          </p:nvSpPr>
          <p:spPr>
            <a:xfrm>
              <a:off x="468843" y="0"/>
              <a:ext cx="1053781" cy="831454"/>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4" name="Shape 194"/>
            <p:cNvSpPr/>
            <p:nvPr/>
          </p:nvSpPr>
          <p:spPr>
            <a:xfrm>
              <a:off x="707730" y="1003325"/>
              <a:ext cx="2190168" cy="337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5" name="Shape 195"/>
            <p:cNvSpPr/>
            <p:nvPr/>
          </p:nvSpPr>
          <p:spPr>
            <a:xfrm>
              <a:off x="707730" y="1003325"/>
              <a:ext cx="2185702"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6" name="Shape 196"/>
            <p:cNvSpPr/>
            <p:nvPr/>
          </p:nvSpPr>
          <p:spPr>
            <a:xfrm>
              <a:off x="1627556" y="924086"/>
              <a:ext cx="146234" cy="146202"/>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7" name="Shape 197"/>
            <p:cNvSpPr/>
            <p:nvPr/>
          </p:nvSpPr>
          <p:spPr>
            <a:xfrm flipV="1">
              <a:off x="0" y="562487"/>
              <a:ext cx="784754" cy="741054"/>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grpSp>
        <p:nvGrpSpPr>
          <p:cNvPr id="206" name="Group 206"/>
          <p:cNvGrpSpPr>
            <a:grpSpLocks/>
          </p:cNvGrpSpPr>
          <p:nvPr/>
        </p:nvGrpSpPr>
        <p:grpSpPr bwMode="auto">
          <a:xfrm>
            <a:off x="1379637" y="3451324"/>
            <a:ext cx="6875024" cy="1163092"/>
            <a:chOff x="0" y="0"/>
            <a:chExt cx="6875277" cy="1163638"/>
          </a:xfrm>
        </p:grpSpPr>
        <p:sp>
          <p:nvSpPr>
            <p:cNvPr id="199" name="Shape 199"/>
            <p:cNvSpPr>
              <a:spLocks noChangeArrowheads="1"/>
            </p:cNvSpPr>
            <p:nvPr/>
          </p:nvSpPr>
          <p:spPr bwMode="auto">
            <a:xfrm>
              <a:off x="5766277" y="0"/>
              <a:ext cx="1109000" cy="617831"/>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9" tIns="35719" rIns="35719" bIns="35719">
              <a:spAutoFit/>
            </a:bodyPr>
            <a:lstStyle/>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Ideal</a:t>
              </a:r>
            </a:p>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specular</a:t>
              </a:r>
            </a:p>
          </p:txBody>
        </p:sp>
        <p:sp>
          <p:nvSpPr>
            <p:cNvPr id="200" name="Shape 200"/>
            <p:cNvSpPr/>
            <p:nvPr/>
          </p:nvSpPr>
          <p:spPr>
            <a:xfrm flipV="1">
              <a:off x="4000647" y="48020"/>
              <a:ext cx="579335" cy="46679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01" name="Shape 201"/>
            <p:cNvSpPr/>
            <p:nvPr/>
          </p:nvSpPr>
          <p:spPr>
            <a:xfrm>
              <a:off x="3090902" y="527099"/>
              <a:ext cx="1945627" cy="299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2" name="Shape 202"/>
            <p:cNvSpPr/>
            <p:nvPr/>
          </p:nvSpPr>
          <p:spPr>
            <a:xfrm>
              <a:off x="3090902" y="527099"/>
              <a:ext cx="1942278"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3" name="Shape 203"/>
            <p:cNvSpPr/>
            <p:nvPr/>
          </p:nvSpPr>
          <p:spPr>
            <a:xfrm>
              <a:off x="3345407" y="33502"/>
              <a:ext cx="526871" cy="398675"/>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04" name="Shape 204"/>
            <p:cNvSpPr/>
            <p:nvPr/>
          </p:nvSpPr>
          <p:spPr>
            <a:xfrm>
              <a:off x="3941486" y="455628"/>
              <a:ext cx="130601" cy="130658"/>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5" name="Shape 205"/>
            <p:cNvSpPr/>
            <p:nvPr/>
          </p:nvSpPr>
          <p:spPr>
            <a:xfrm flipV="1">
              <a:off x="0" y="234514"/>
              <a:ext cx="3076390" cy="929124"/>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grpSp>
        <p:nvGrpSpPr>
          <p:cNvPr id="222" name="Group 222"/>
          <p:cNvGrpSpPr>
            <a:grpSpLocks/>
          </p:cNvGrpSpPr>
          <p:nvPr/>
        </p:nvGrpSpPr>
        <p:grpSpPr bwMode="auto">
          <a:xfrm>
            <a:off x="1887513" y="4789661"/>
            <a:ext cx="7095753" cy="1329407"/>
            <a:chOff x="0" y="0"/>
            <a:chExt cx="7096125" cy="1329304"/>
          </a:xfrm>
        </p:grpSpPr>
        <p:sp>
          <p:nvSpPr>
            <p:cNvPr id="207" name="Shape 207"/>
            <p:cNvSpPr>
              <a:spLocks noChangeArrowheads="1"/>
            </p:cNvSpPr>
            <p:nvPr/>
          </p:nvSpPr>
          <p:spPr bwMode="auto">
            <a:xfrm>
              <a:off x="4530938" y="236618"/>
              <a:ext cx="2565187" cy="617493"/>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Directional</a:t>
              </a:r>
            </a:p>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diffuse</a:t>
              </a:r>
            </a:p>
          </p:txBody>
        </p:sp>
        <p:sp>
          <p:nvSpPr>
            <p:cNvPr id="208" name="Shape 208"/>
            <p:cNvSpPr/>
            <p:nvPr/>
          </p:nvSpPr>
          <p:spPr>
            <a:xfrm>
              <a:off x="2711418" y="47993"/>
              <a:ext cx="1764822" cy="943126"/>
            </a:xfrm>
            <a:custGeom>
              <a:avLst/>
              <a:gdLst/>
              <a:ahLst/>
              <a:cxnLst>
                <a:cxn ang="0">
                  <a:pos x="wd2" y="hd2"/>
                </a:cxn>
                <a:cxn ang="5400000">
                  <a:pos x="wd2" y="hd2"/>
                </a:cxn>
                <a:cxn ang="10800000">
                  <a:pos x="wd2" y="hd2"/>
                </a:cxn>
                <a:cxn ang="16200000">
                  <a:pos x="wd2" y="hd2"/>
                </a:cxn>
              </a:cxnLst>
              <a:rect l="0" t="0" r="r" b="b"/>
              <a:pathLst>
                <a:path w="21600" h="21600" extrusionOk="0">
                  <a:moveTo>
                    <a:pt x="1039" y="21366"/>
                  </a:moveTo>
                  <a:lnTo>
                    <a:pt x="1039" y="20244"/>
                  </a:lnTo>
                  <a:lnTo>
                    <a:pt x="951" y="18468"/>
                  </a:lnTo>
                  <a:lnTo>
                    <a:pt x="826" y="17532"/>
                  </a:lnTo>
                  <a:lnTo>
                    <a:pt x="563" y="16177"/>
                  </a:lnTo>
                  <a:lnTo>
                    <a:pt x="250" y="14868"/>
                  </a:lnTo>
                  <a:lnTo>
                    <a:pt x="0" y="13044"/>
                  </a:lnTo>
                  <a:lnTo>
                    <a:pt x="188" y="11384"/>
                  </a:lnTo>
                  <a:lnTo>
                    <a:pt x="476" y="10800"/>
                  </a:lnTo>
                  <a:lnTo>
                    <a:pt x="1389" y="9444"/>
                  </a:lnTo>
                  <a:lnTo>
                    <a:pt x="2152" y="8790"/>
                  </a:lnTo>
                  <a:lnTo>
                    <a:pt x="2816" y="8439"/>
                  </a:lnTo>
                  <a:lnTo>
                    <a:pt x="3254" y="7901"/>
                  </a:lnTo>
                  <a:lnTo>
                    <a:pt x="3542" y="7317"/>
                  </a:lnTo>
                  <a:lnTo>
                    <a:pt x="3817" y="6616"/>
                  </a:lnTo>
                  <a:lnTo>
                    <a:pt x="4355" y="4255"/>
                  </a:lnTo>
                  <a:lnTo>
                    <a:pt x="4605" y="3296"/>
                  </a:lnTo>
                  <a:lnTo>
                    <a:pt x="5306" y="1823"/>
                  </a:lnTo>
                  <a:lnTo>
                    <a:pt x="5969" y="888"/>
                  </a:lnTo>
                  <a:lnTo>
                    <a:pt x="6795" y="187"/>
                  </a:lnTo>
                  <a:lnTo>
                    <a:pt x="7671" y="0"/>
                  </a:lnTo>
                  <a:lnTo>
                    <a:pt x="8272" y="234"/>
                  </a:lnTo>
                  <a:lnTo>
                    <a:pt x="8785" y="701"/>
                  </a:lnTo>
                  <a:lnTo>
                    <a:pt x="9436" y="1426"/>
                  </a:lnTo>
                  <a:lnTo>
                    <a:pt x="10199" y="2291"/>
                  </a:lnTo>
                  <a:lnTo>
                    <a:pt x="11301" y="2899"/>
                  </a:lnTo>
                  <a:lnTo>
                    <a:pt x="12164" y="3296"/>
                  </a:lnTo>
                  <a:lnTo>
                    <a:pt x="13140" y="3483"/>
                  </a:lnTo>
                  <a:lnTo>
                    <a:pt x="13991" y="3366"/>
                  </a:lnTo>
                  <a:lnTo>
                    <a:pt x="14880" y="2945"/>
                  </a:lnTo>
                  <a:lnTo>
                    <a:pt x="15731" y="2431"/>
                  </a:lnTo>
                  <a:lnTo>
                    <a:pt x="16544" y="2010"/>
                  </a:lnTo>
                  <a:lnTo>
                    <a:pt x="17595" y="1940"/>
                  </a:lnTo>
                  <a:lnTo>
                    <a:pt x="19235" y="2361"/>
                  </a:lnTo>
                  <a:lnTo>
                    <a:pt x="20023" y="3016"/>
                  </a:lnTo>
                  <a:lnTo>
                    <a:pt x="20774" y="4138"/>
                  </a:lnTo>
                  <a:lnTo>
                    <a:pt x="21375" y="5961"/>
                  </a:lnTo>
                  <a:lnTo>
                    <a:pt x="21600" y="8252"/>
                  </a:lnTo>
                  <a:lnTo>
                    <a:pt x="21500" y="10496"/>
                  </a:lnTo>
                  <a:lnTo>
                    <a:pt x="21162" y="13044"/>
                  </a:lnTo>
                  <a:lnTo>
                    <a:pt x="20649" y="14984"/>
                  </a:lnTo>
                  <a:lnTo>
                    <a:pt x="20048" y="16691"/>
                  </a:lnTo>
                  <a:lnTo>
                    <a:pt x="19610" y="17462"/>
                  </a:lnTo>
                  <a:lnTo>
                    <a:pt x="18984" y="18187"/>
                  </a:lnTo>
                  <a:lnTo>
                    <a:pt x="17808" y="19543"/>
                  </a:lnTo>
                  <a:lnTo>
                    <a:pt x="17308" y="20291"/>
                  </a:lnTo>
                  <a:lnTo>
                    <a:pt x="16895" y="21179"/>
                  </a:lnTo>
                  <a:lnTo>
                    <a:pt x="16732" y="21600"/>
                  </a:lnTo>
                </a:path>
              </a:pathLst>
            </a:custGeom>
            <a:solidFill>
              <a:srgbClr val="4D3F80"/>
            </a:solid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9" name="Shape 209"/>
            <p:cNvSpPr/>
            <p:nvPr/>
          </p:nvSpPr>
          <p:spPr>
            <a:xfrm flipH="1" flipV="1">
              <a:off x="2790674" y="808074"/>
              <a:ext cx="801482" cy="193089"/>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0" name="Shape 210"/>
            <p:cNvSpPr/>
            <p:nvPr/>
          </p:nvSpPr>
          <p:spPr>
            <a:xfrm flipH="1" flipV="1">
              <a:off x="3226019" y="82593"/>
              <a:ext cx="361671" cy="912990"/>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1" name="Shape 211"/>
            <p:cNvSpPr/>
            <p:nvPr/>
          </p:nvSpPr>
          <p:spPr>
            <a:xfrm flipV="1">
              <a:off x="3587690" y="169651"/>
              <a:ext cx="7814" cy="83151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2" name="Shape 212"/>
            <p:cNvSpPr/>
            <p:nvPr/>
          </p:nvSpPr>
          <p:spPr>
            <a:xfrm flipV="1">
              <a:off x="3587690" y="169651"/>
              <a:ext cx="353857" cy="83151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3" name="Shape 213"/>
            <p:cNvSpPr/>
            <p:nvPr/>
          </p:nvSpPr>
          <p:spPr>
            <a:xfrm flipV="1">
              <a:off x="3587690" y="184160"/>
              <a:ext cx="721110" cy="811423"/>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4" name="Shape 214"/>
            <p:cNvSpPr/>
            <p:nvPr/>
          </p:nvSpPr>
          <p:spPr>
            <a:xfrm flipV="1">
              <a:off x="3587690" y="380598"/>
              <a:ext cx="872923" cy="62056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5" name="Shape 215"/>
            <p:cNvSpPr/>
            <p:nvPr/>
          </p:nvSpPr>
          <p:spPr>
            <a:xfrm flipV="1">
              <a:off x="3587690" y="798029"/>
              <a:ext cx="745668" cy="20313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6" name="Shape 216"/>
            <p:cNvSpPr/>
            <p:nvPr/>
          </p:nvSpPr>
          <p:spPr>
            <a:xfrm>
              <a:off x="3507319" y="917454"/>
              <a:ext cx="142882" cy="141747"/>
            </a:xfrm>
            <a:prstGeom prst="ellipse">
              <a:avLst/>
            </a:prstGeom>
            <a:solidFill>
              <a:srgbClr val="FF955E"/>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7" name="Shape 217"/>
            <p:cNvSpPr/>
            <p:nvPr/>
          </p:nvSpPr>
          <p:spPr>
            <a:xfrm>
              <a:off x="2537280" y="1006744"/>
              <a:ext cx="2097471" cy="3225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8" name="Shape 218"/>
            <p:cNvSpPr/>
            <p:nvPr/>
          </p:nvSpPr>
          <p:spPr>
            <a:xfrm>
              <a:off x="2537280" y="1006744"/>
              <a:ext cx="2091889"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9" name="Shape 219"/>
            <p:cNvSpPr/>
            <p:nvPr/>
          </p:nvSpPr>
          <p:spPr>
            <a:xfrm>
              <a:off x="3511784" y="917454"/>
              <a:ext cx="140650" cy="141747"/>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20" name="Shape 220"/>
            <p:cNvSpPr/>
            <p:nvPr/>
          </p:nvSpPr>
          <p:spPr>
            <a:xfrm>
              <a:off x="2328538" y="0"/>
              <a:ext cx="1010224" cy="796913"/>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21" name="Shape 221"/>
            <p:cNvSpPr/>
            <p:nvPr/>
          </p:nvSpPr>
          <p:spPr>
            <a:xfrm>
              <a:off x="0" y="130586"/>
              <a:ext cx="2466956" cy="478818"/>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spTree>
    <p:extLst>
      <p:ext uri="{BB962C8B-B14F-4D97-AF65-F5344CB8AC3E}">
        <p14:creationId xmlns:p14="http://schemas.microsoft.com/office/powerpoint/2010/main" val="4061857146"/>
      </p:ext>
    </p:extLst>
  </p:cSld>
  <p:clrMapOvr>
    <a:masterClrMapping/>
  </p:clrMapOvr>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2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p:tmAbs val="0"/>
                                  </p:iterate>
                                  <p:childTnLst>
                                    <p:set>
                                      <p:cBhvr>
                                        <p:cTn id="14"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advAuto="0"/>
      <p:bldP spid="206" grpId="0" animBg="1" advAuto="0"/>
      <p:bldP spid="222"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26" name="Shape 226"/>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pic>
        <p:nvPicPr>
          <p:cNvPr id="28675" name="threespheres.png"/>
          <p:cNvPicPr>
            <a:picLocks/>
          </p:cNvPicPr>
          <p:nvPr/>
        </p:nvPicPr>
        <p:blipFill>
          <a:blip r:embed="rId3">
            <a:extLst>
              <a:ext uri="{28A0092B-C50C-407E-A947-70E740481C1C}">
                <a14:useLocalDpi xmlns:a14="http://schemas.microsoft.com/office/drawing/2010/main" val="0"/>
              </a:ext>
            </a:extLst>
          </a:blip>
          <a:srcRect l="1498" t="17999" r="1498" b="14999"/>
          <a:stretch>
            <a:fillRect/>
          </a:stretch>
        </p:blipFill>
        <p:spPr bwMode="auto">
          <a:xfrm>
            <a:off x="860599" y="1798217"/>
            <a:ext cx="7421686" cy="256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8" name="Shape 228"/>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r>
              <a:rPr lang="en-US" altLang="en-US">
                <a:solidFill>
                  <a:schemeClr val="bg1"/>
                </a:solidFill>
              </a:rPr>
              <a:t>Reflectance—Three Forms</a:t>
            </a:r>
          </a:p>
        </p:txBody>
      </p:sp>
      <p:sp>
        <p:nvSpPr>
          <p:cNvPr id="229" name="Shape 229"/>
          <p:cNvSpPr>
            <a:spLocks noChangeArrowheads="1"/>
          </p:cNvSpPr>
          <p:nvPr/>
        </p:nvSpPr>
        <p:spPr bwMode="auto">
          <a:xfrm>
            <a:off x="820416" y="3992687"/>
            <a:ext cx="2666628" cy="803680"/>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spAutoFit/>
          </a:bodyPr>
          <a:lstStyle/>
          <a:p>
            <a:pPr marL="27905" algn="ctr" defTabSz="410751" fontAlgn="base" hangingPunct="0">
              <a:lnSpc>
                <a:spcPct val="90000"/>
              </a:lnSpc>
              <a:spcBef>
                <a:spcPct val="0"/>
              </a:spcBef>
              <a:spcAft>
                <a:spcPct val="0"/>
              </a:spcAft>
              <a:buClr>
                <a:srgbClr val="FFFFFF"/>
              </a:buClr>
              <a:defRPr/>
            </a:pPr>
            <a:r>
              <a:rPr lang="en-US" sz="2531">
                <a:solidFill>
                  <a:srgbClr val="FFFFFF"/>
                </a:solidFill>
                <a:latin typeface="Gill Sans" charset="0"/>
                <a:ea typeface="ＭＳ Ｐゴシック" charset="0"/>
                <a:cs typeface="Gill Sans" charset="0"/>
                <a:sym typeface="Gill Sans" charset="0"/>
              </a:rPr>
              <a:t>Ideal diffuse (Lambertian)</a:t>
            </a:r>
          </a:p>
        </p:txBody>
      </p:sp>
      <p:sp>
        <p:nvSpPr>
          <p:cNvPr id="230" name="Shape 230"/>
          <p:cNvSpPr>
            <a:spLocks noChangeArrowheads="1"/>
          </p:cNvSpPr>
          <p:nvPr/>
        </p:nvSpPr>
        <p:spPr bwMode="auto">
          <a:xfrm>
            <a:off x="5781973" y="3992687"/>
            <a:ext cx="2565053" cy="725838"/>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spAutoFit/>
          </a:bodyPr>
          <a:lstStyle/>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Directional</a:t>
            </a:r>
          </a:p>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diffuse</a:t>
            </a:r>
          </a:p>
        </p:txBody>
      </p:sp>
      <p:sp>
        <p:nvSpPr>
          <p:cNvPr id="231" name="Shape 231"/>
          <p:cNvSpPr>
            <a:spLocks noChangeArrowheads="1"/>
          </p:cNvSpPr>
          <p:nvPr/>
        </p:nvSpPr>
        <p:spPr bwMode="auto">
          <a:xfrm>
            <a:off x="4014917" y="3992687"/>
            <a:ext cx="1129794" cy="725838"/>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Ideal</a:t>
            </a:r>
          </a:p>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specular</a:t>
            </a:r>
          </a:p>
        </p:txBody>
      </p:sp>
      <p:grpSp>
        <p:nvGrpSpPr>
          <p:cNvPr id="28680" name="Group 249"/>
          <p:cNvGrpSpPr>
            <a:grpSpLocks/>
          </p:cNvGrpSpPr>
          <p:nvPr/>
        </p:nvGrpSpPr>
        <p:grpSpPr bwMode="auto">
          <a:xfrm>
            <a:off x="805904" y="5041926"/>
            <a:ext cx="2429992" cy="1340569"/>
            <a:chOff x="0" y="0"/>
            <a:chExt cx="2429395" cy="1340370"/>
          </a:xfrm>
        </p:grpSpPr>
        <p:grpSp>
          <p:nvGrpSpPr>
            <p:cNvPr id="28705" name="Group 238"/>
            <p:cNvGrpSpPr>
              <a:grpSpLocks/>
            </p:cNvGrpSpPr>
            <p:nvPr/>
          </p:nvGrpSpPr>
          <p:grpSpPr bwMode="auto">
            <a:xfrm>
              <a:off x="496887" y="246062"/>
              <a:ext cx="1479551" cy="741364"/>
              <a:chOff x="0" y="0"/>
              <a:chExt cx="1479550" cy="741362"/>
            </a:xfrm>
          </p:grpSpPr>
          <p:grpSp>
            <p:nvGrpSpPr>
              <p:cNvPr id="28716" name="Group 234"/>
              <p:cNvGrpSpPr>
                <a:grpSpLocks/>
              </p:cNvGrpSpPr>
              <p:nvPr/>
            </p:nvGrpSpPr>
            <p:grpSpPr bwMode="auto">
              <a:xfrm>
                <a:off x="0" y="0"/>
                <a:ext cx="740309" cy="741363"/>
                <a:chOff x="0" y="0"/>
                <a:chExt cx="740308" cy="741361"/>
              </a:xfrm>
            </p:grpSpPr>
            <p:sp>
              <p:nvSpPr>
                <p:cNvPr id="28720" name="Shape 232"/>
                <p:cNvSpPr>
                  <a:spLocks/>
                </p:cNvSpPr>
                <p:nvPr/>
              </p:nvSpPr>
              <p:spPr bwMode="auto">
                <a:xfrm>
                  <a:off x="0" y="0"/>
                  <a:ext cx="739246" cy="741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0" y="9683"/>
                        <a:pt x="9666" y="17"/>
                        <a:pt x="21600" y="0"/>
                      </a:cubicBezTo>
                    </a:path>
                  </a:pathLst>
                </a:custGeom>
                <a:noFill/>
                <a:ln w="254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21" name="Shape 233"/>
                <p:cNvSpPr>
                  <a:spLocks/>
                </p:cNvSpPr>
                <p:nvPr/>
              </p:nvSpPr>
              <p:spPr bwMode="auto">
                <a:xfrm>
                  <a:off x="0" y="0"/>
                  <a:ext cx="740309" cy="741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0" y="9683"/>
                        <a:pt x="9652" y="17"/>
                        <a:pt x="21569" y="0"/>
                      </a:cubicBezTo>
                      <a:lnTo>
                        <a:pt x="21600" y="21600"/>
                      </a:lnTo>
                      <a:lnTo>
                        <a:pt x="0" y="21600"/>
                      </a:lnTo>
                      <a:close/>
                    </a:path>
                  </a:pathLst>
                </a:custGeom>
                <a:solidFill>
                  <a:srgbClr val="0081D9"/>
                </a:solidFill>
                <a:ln>
                  <a:noFill/>
                </a:ln>
                <a:extLst>
                  <a:ext uri="{91240B29-F687-4F45-9708-019B960494DF}">
                    <a14:hiddenLine xmlns:a14="http://schemas.microsoft.com/office/drawing/2010/main" w="25400" cap="rnd">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grpSp>
          <p:grpSp>
            <p:nvGrpSpPr>
              <p:cNvPr id="28717" name="Group 237"/>
              <p:cNvGrpSpPr>
                <a:grpSpLocks/>
              </p:cNvGrpSpPr>
              <p:nvPr/>
            </p:nvGrpSpPr>
            <p:grpSpPr bwMode="auto">
              <a:xfrm>
                <a:off x="739241" y="0"/>
                <a:ext cx="740310" cy="741363"/>
                <a:chOff x="0" y="0"/>
                <a:chExt cx="740308" cy="741362"/>
              </a:xfrm>
            </p:grpSpPr>
            <p:sp>
              <p:nvSpPr>
                <p:cNvPr id="28718" name="Shape 235"/>
                <p:cNvSpPr>
                  <a:spLocks/>
                </p:cNvSpPr>
                <p:nvPr/>
              </p:nvSpPr>
              <p:spPr bwMode="auto">
                <a:xfrm>
                  <a:off x="0" y="0"/>
                  <a:ext cx="740309" cy="741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1929" y="0"/>
                        <a:pt x="21600" y="9671"/>
                        <a:pt x="21600" y="21600"/>
                      </a:cubicBezTo>
                    </a:path>
                  </a:pathLst>
                </a:custGeom>
                <a:noFill/>
                <a:ln w="254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9" name="Shape 236"/>
                <p:cNvSpPr>
                  <a:spLocks/>
                </p:cNvSpPr>
                <p:nvPr/>
              </p:nvSpPr>
              <p:spPr bwMode="auto">
                <a:xfrm>
                  <a:off x="0" y="0"/>
                  <a:ext cx="740309" cy="741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1929" y="0"/>
                        <a:pt x="21600" y="9671"/>
                        <a:pt x="21600" y="21600"/>
                      </a:cubicBezTo>
                      <a:lnTo>
                        <a:pt x="0" y="21600"/>
                      </a:lnTo>
                      <a:lnTo>
                        <a:pt x="0" y="0"/>
                      </a:lnTo>
                      <a:close/>
                    </a:path>
                  </a:pathLst>
                </a:custGeom>
                <a:solidFill>
                  <a:srgbClr val="0081D9"/>
                </a:solidFill>
                <a:ln>
                  <a:noFill/>
                </a:ln>
                <a:extLst>
                  <a:ext uri="{91240B29-F687-4F45-9708-019B960494DF}">
                    <a14:hiddenLine xmlns:a14="http://schemas.microsoft.com/office/drawing/2010/main" w="25400" cap="rnd">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grpSp>
        </p:grpSp>
        <p:sp>
          <p:nvSpPr>
            <p:cNvPr id="239" name="Shape 239"/>
            <p:cNvSpPr/>
            <p:nvPr/>
          </p:nvSpPr>
          <p:spPr>
            <a:xfrm flipH="1" flipV="1">
              <a:off x="521143" y="823641"/>
              <a:ext cx="729823" cy="187496"/>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0" name="Shape 240"/>
            <p:cNvSpPr/>
            <p:nvPr/>
          </p:nvSpPr>
          <p:spPr>
            <a:xfrm flipH="1" flipV="1">
              <a:off x="900561" y="320305"/>
              <a:ext cx="358215" cy="69083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1" name="Shape 241"/>
            <p:cNvSpPr/>
            <p:nvPr/>
          </p:nvSpPr>
          <p:spPr>
            <a:xfrm flipV="1">
              <a:off x="1233111" y="260038"/>
              <a:ext cx="2232" cy="743286"/>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2" name="Shape 242"/>
            <p:cNvSpPr/>
            <p:nvPr/>
          </p:nvSpPr>
          <p:spPr>
            <a:xfrm flipV="1">
              <a:off x="1250966" y="328117"/>
              <a:ext cx="297955" cy="675207"/>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3" name="Shape 243"/>
            <p:cNvSpPr/>
            <p:nvPr/>
          </p:nvSpPr>
          <p:spPr>
            <a:xfrm flipV="1">
              <a:off x="1233111" y="525657"/>
              <a:ext cx="555737" cy="485480"/>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4" name="Shape 244"/>
            <p:cNvSpPr/>
            <p:nvPr/>
          </p:nvSpPr>
          <p:spPr>
            <a:xfrm flipV="1">
              <a:off x="1268821" y="792392"/>
              <a:ext cx="677373" cy="2287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5" name="Shape 245"/>
            <p:cNvSpPr/>
            <p:nvPr/>
          </p:nvSpPr>
          <p:spPr>
            <a:xfrm>
              <a:off x="0" y="0"/>
              <a:ext cx="1054561" cy="831453"/>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713" name="Shape 246"/>
            <p:cNvSpPr>
              <a:spLocks/>
            </p:cNvSpPr>
            <p:nvPr/>
          </p:nvSpPr>
          <p:spPr bwMode="auto">
            <a:xfrm>
              <a:off x="239712" y="1003300"/>
              <a:ext cx="2189684" cy="3370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4" name="Shape 247"/>
            <p:cNvSpPr>
              <a:spLocks noChangeShapeType="1"/>
            </p:cNvSpPr>
            <p:nvPr/>
          </p:nvSpPr>
          <p:spPr bwMode="auto">
            <a:xfrm>
              <a:off x="239712" y="1003300"/>
              <a:ext cx="2184922" cy="0"/>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5" name="Shape 248"/>
            <p:cNvSpPr>
              <a:spLocks noChangeArrowheads="1"/>
            </p:cNvSpPr>
            <p:nvPr/>
          </p:nvSpPr>
          <p:spPr bwMode="auto">
            <a:xfrm>
              <a:off x="1158875" y="923925"/>
              <a:ext cx="146050" cy="146050"/>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grpSp>
      <p:grpSp>
        <p:nvGrpSpPr>
          <p:cNvPr id="28681" name="Group 263"/>
          <p:cNvGrpSpPr>
            <a:grpSpLocks/>
          </p:cNvGrpSpPr>
          <p:nvPr/>
        </p:nvGrpSpPr>
        <p:grpSpPr bwMode="auto">
          <a:xfrm>
            <a:off x="5809879" y="5053087"/>
            <a:ext cx="2306092" cy="1329407"/>
            <a:chOff x="0" y="0"/>
            <a:chExt cx="2305614" cy="1329303"/>
          </a:xfrm>
        </p:grpSpPr>
        <p:sp>
          <p:nvSpPr>
            <p:cNvPr id="28692" name="Shape 250"/>
            <p:cNvSpPr>
              <a:spLocks/>
            </p:cNvSpPr>
            <p:nvPr/>
          </p:nvSpPr>
          <p:spPr bwMode="auto">
            <a:xfrm>
              <a:off x="382587" y="47625"/>
              <a:ext cx="1764279" cy="94354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9" y="21366"/>
                  </a:moveTo>
                  <a:lnTo>
                    <a:pt x="1039" y="20244"/>
                  </a:lnTo>
                  <a:lnTo>
                    <a:pt x="951" y="18468"/>
                  </a:lnTo>
                  <a:lnTo>
                    <a:pt x="826" y="17532"/>
                  </a:lnTo>
                  <a:lnTo>
                    <a:pt x="563" y="16177"/>
                  </a:lnTo>
                  <a:lnTo>
                    <a:pt x="250" y="14868"/>
                  </a:lnTo>
                  <a:lnTo>
                    <a:pt x="0" y="13044"/>
                  </a:lnTo>
                  <a:lnTo>
                    <a:pt x="188" y="11384"/>
                  </a:lnTo>
                  <a:lnTo>
                    <a:pt x="476" y="10800"/>
                  </a:lnTo>
                  <a:lnTo>
                    <a:pt x="1389" y="9444"/>
                  </a:lnTo>
                  <a:lnTo>
                    <a:pt x="2152" y="8790"/>
                  </a:lnTo>
                  <a:lnTo>
                    <a:pt x="2816" y="8439"/>
                  </a:lnTo>
                  <a:lnTo>
                    <a:pt x="3254" y="7901"/>
                  </a:lnTo>
                  <a:lnTo>
                    <a:pt x="3542" y="7317"/>
                  </a:lnTo>
                  <a:lnTo>
                    <a:pt x="3817" y="6616"/>
                  </a:lnTo>
                  <a:lnTo>
                    <a:pt x="4355" y="4255"/>
                  </a:lnTo>
                  <a:lnTo>
                    <a:pt x="4605" y="3296"/>
                  </a:lnTo>
                  <a:lnTo>
                    <a:pt x="5306" y="1823"/>
                  </a:lnTo>
                  <a:lnTo>
                    <a:pt x="5969" y="888"/>
                  </a:lnTo>
                  <a:lnTo>
                    <a:pt x="6795" y="187"/>
                  </a:lnTo>
                  <a:lnTo>
                    <a:pt x="7671" y="0"/>
                  </a:lnTo>
                  <a:lnTo>
                    <a:pt x="8272" y="234"/>
                  </a:lnTo>
                  <a:lnTo>
                    <a:pt x="8785" y="701"/>
                  </a:lnTo>
                  <a:lnTo>
                    <a:pt x="9436" y="1426"/>
                  </a:lnTo>
                  <a:lnTo>
                    <a:pt x="10199" y="2291"/>
                  </a:lnTo>
                  <a:lnTo>
                    <a:pt x="11301" y="2899"/>
                  </a:lnTo>
                  <a:lnTo>
                    <a:pt x="12164" y="3296"/>
                  </a:lnTo>
                  <a:lnTo>
                    <a:pt x="13140" y="3483"/>
                  </a:lnTo>
                  <a:lnTo>
                    <a:pt x="13991" y="3366"/>
                  </a:lnTo>
                  <a:lnTo>
                    <a:pt x="14880" y="2945"/>
                  </a:lnTo>
                  <a:lnTo>
                    <a:pt x="15731" y="2431"/>
                  </a:lnTo>
                  <a:lnTo>
                    <a:pt x="16544" y="2010"/>
                  </a:lnTo>
                  <a:lnTo>
                    <a:pt x="17595" y="1940"/>
                  </a:lnTo>
                  <a:lnTo>
                    <a:pt x="19235" y="2361"/>
                  </a:lnTo>
                  <a:lnTo>
                    <a:pt x="20023" y="3016"/>
                  </a:lnTo>
                  <a:lnTo>
                    <a:pt x="20774" y="4138"/>
                  </a:lnTo>
                  <a:lnTo>
                    <a:pt x="21375" y="5961"/>
                  </a:lnTo>
                  <a:lnTo>
                    <a:pt x="21600" y="8252"/>
                  </a:lnTo>
                  <a:lnTo>
                    <a:pt x="21500" y="10496"/>
                  </a:lnTo>
                  <a:lnTo>
                    <a:pt x="21162" y="13044"/>
                  </a:lnTo>
                  <a:lnTo>
                    <a:pt x="20649" y="14984"/>
                  </a:lnTo>
                  <a:lnTo>
                    <a:pt x="20048" y="16691"/>
                  </a:lnTo>
                  <a:lnTo>
                    <a:pt x="19610" y="17462"/>
                  </a:lnTo>
                  <a:lnTo>
                    <a:pt x="18984" y="18187"/>
                  </a:lnTo>
                  <a:lnTo>
                    <a:pt x="17808" y="19543"/>
                  </a:lnTo>
                  <a:lnTo>
                    <a:pt x="17308" y="20291"/>
                  </a:lnTo>
                  <a:lnTo>
                    <a:pt x="16895" y="21179"/>
                  </a:lnTo>
                  <a:lnTo>
                    <a:pt x="16732" y="21600"/>
                  </a:lnTo>
                </a:path>
              </a:pathLst>
            </a:custGeom>
            <a:solidFill>
              <a:srgbClr val="4D3F80"/>
            </a:solidFill>
            <a:ln w="25400" cap="rnd">
              <a:solidFill>
                <a:srgbClr val="FFFFFF"/>
              </a:solidFill>
              <a:prstDash val="solid"/>
              <a:round/>
              <a:headEnd/>
              <a:tailEnd/>
            </a:ln>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51" name="Shape 251"/>
            <p:cNvSpPr/>
            <p:nvPr/>
          </p:nvSpPr>
          <p:spPr>
            <a:xfrm flipH="1" flipV="1">
              <a:off x="462016" y="808074"/>
              <a:ext cx="801273" cy="1930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2" name="Shape 252"/>
            <p:cNvSpPr/>
            <p:nvPr/>
          </p:nvSpPr>
          <p:spPr>
            <a:xfrm flipH="1" flipV="1">
              <a:off x="897248" y="82593"/>
              <a:ext cx="361577" cy="9129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3" name="Shape 253"/>
            <p:cNvSpPr/>
            <p:nvPr/>
          </p:nvSpPr>
          <p:spPr>
            <a:xfrm flipV="1">
              <a:off x="1258825" y="169651"/>
              <a:ext cx="7812" cy="83151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4" name="Shape 254"/>
            <p:cNvSpPr/>
            <p:nvPr/>
          </p:nvSpPr>
          <p:spPr>
            <a:xfrm flipV="1">
              <a:off x="1258825" y="169651"/>
              <a:ext cx="353765" cy="83151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5" name="Shape 255"/>
            <p:cNvSpPr/>
            <p:nvPr/>
          </p:nvSpPr>
          <p:spPr>
            <a:xfrm flipV="1">
              <a:off x="1258825" y="184160"/>
              <a:ext cx="720923" cy="81142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6" name="Shape 256"/>
            <p:cNvSpPr/>
            <p:nvPr/>
          </p:nvSpPr>
          <p:spPr>
            <a:xfrm flipV="1">
              <a:off x="1258825" y="380598"/>
              <a:ext cx="872696" cy="62056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7" name="Shape 257"/>
            <p:cNvSpPr/>
            <p:nvPr/>
          </p:nvSpPr>
          <p:spPr>
            <a:xfrm flipV="1">
              <a:off x="1258825" y="798028"/>
              <a:ext cx="746590" cy="20313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700" name="Shape 258"/>
            <p:cNvSpPr>
              <a:spLocks noChangeArrowheads="1"/>
            </p:cNvSpPr>
            <p:nvPr/>
          </p:nvSpPr>
          <p:spPr bwMode="auto">
            <a:xfrm>
              <a:off x="1177925" y="917575"/>
              <a:ext cx="142875" cy="141288"/>
            </a:xfrm>
            <a:prstGeom prst="ellipse">
              <a:avLst/>
            </a:prstGeom>
            <a:solidFill>
              <a:srgbClr val="FF955E"/>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sp>
          <p:nvSpPr>
            <p:cNvPr id="28701" name="Shape 259"/>
            <p:cNvSpPr>
              <a:spLocks/>
            </p:cNvSpPr>
            <p:nvPr/>
          </p:nvSpPr>
          <p:spPr bwMode="auto">
            <a:xfrm>
              <a:off x="207962" y="1006475"/>
              <a:ext cx="2097653" cy="32282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02" name="Shape 260"/>
            <p:cNvSpPr>
              <a:spLocks noChangeShapeType="1"/>
            </p:cNvSpPr>
            <p:nvPr/>
          </p:nvSpPr>
          <p:spPr bwMode="auto">
            <a:xfrm>
              <a:off x="207962" y="1006475"/>
              <a:ext cx="2092892" cy="0"/>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03" name="Shape 261"/>
            <p:cNvSpPr>
              <a:spLocks noChangeArrowheads="1"/>
            </p:cNvSpPr>
            <p:nvPr/>
          </p:nvSpPr>
          <p:spPr bwMode="auto">
            <a:xfrm>
              <a:off x="1182687" y="917575"/>
              <a:ext cx="141288" cy="141288"/>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sp>
          <p:nvSpPr>
            <p:cNvPr id="262" name="Shape 262"/>
            <p:cNvSpPr/>
            <p:nvPr/>
          </p:nvSpPr>
          <p:spPr>
            <a:xfrm>
              <a:off x="0" y="0"/>
              <a:ext cx="1009961" cy="796912"/>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grpSp>
      <p:grpSp>
        <p:nvGrpSpPr>
          <p:cNvPr id="28682" name="Group 269"/>
          <p:cNvGrpSpPr>
            <a:grpSpLocks/>
          </p:cNvGrpSpPr>
          <p:nvPr/>
        </p:nvGrpSpPr>
        <p:grpSpPr bwMode="auto">
          <a:xfrm>
            <a:off x="3632151" y="5589985"/>
            <a:ext cx="1945556" cy="792510"/>
            <a:chOff x="0" y="0"/>
            <a:chExt cx="1945326" cy="792803"/>
          </a:xfrm>
        </p:grpSpPr>
        <p:sp>
          <p:nvSpPr>
            <p:cNvPr id="264" name="Shape 264"/>
            <p:cNvSpPr/>
            <p:nvPr/>
          </p:nvSpPr>
          <p:spPr>
            <a:xfrm flipV="1">
              <a:off x="909605" y="3350"/>
              <a:ext cx="503351" cy="47791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688" name="Shape 265"/>
            <p:cNvSpPr>
              <a:spLocks/>
            </p:cNvSpPr>
            <p:nvPr/>
          </p:nvSpPr>
          <p:spPr bwMode="auto">
            <a:xfrm>
              <a:off x="0" y="493712"/>
              <a:ext cx="1945327" cy="2990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689" name="Shape 266"/>
            <p:cNvSpPr>
              <a:spLocks noChangeShapeType="1"/>
            </p:cNvSpPr>
            <p:nvPr/>
          </p:nvSpPr>
          <p:spPr bwMode="auto">
            <a:xfrm>
              <a:off x="0" y="493712"/>
              <a:ext cx="1942152" cy="1"/>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67" name="Shape 267"/>
            <p:cNvSpPr/>
            <p:nvPr/>
          </p:nvSpPr>
          <p:spPr>
            <a:xfrm>
              <a:off x="254466" y="0"/>
              <a:ext cx="526789" cy="398635"/>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691" name="Shape 268"/>
            <p:cNvSpPr>
              <a:spLocks noChangeArrowheads="1"/>
            </p:cNvSpPr>
            <p:nvPr/>
          </p:nvSpPr>
          <p:spPr bwMode="auto">
            <a:xfrm>
              <a:off x="850900" y="422275"/>
              <a:ext cx="130175" cy="130175"/>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grpSp>
      <p:grpSp>
        <p:nvGrpSpPr>
          <p:cNvPr id="273" name="Group 273"/>
          <p:cNvGrpSpPr>
            <a:grpSpLocks/>
          </p:cNvGrpSpPr>
          <p:nvPr/>
        </p:nvGrpSpPr>
        <p:grpSpPr bwMode="auto">
          <a:xfrm>
            <a:off x="582662" y="331515"/>
            <a:ext cx="8103691" cy="1902023"/>
            <a:chOff x="0" y="0"/>
            <a:chExt cx="8104187" cy="1901825"/>
          </a:xfrm>
        </p:grpSpPr>
        <p:pic>
          <p:nvPicPr>
            <p:cNvPr id="28684" name="image.png"/>
            <p:cNvPicPr>
              <a:picLocks/>
            </p:cNvPicPr>
            <p:nvPr/>
          </p:nvPicPr>
          <p:blipFill>
            <a:blip r:embed="rId4">
              <a:extLst>
                <a:ext uri="{28A0092B-C50C-407E-A947-70E740481C1C}">
                  <a14:useLocalDpi xmlns:a14="http://schemas.microsoft.com/office/drawing/2010/main" val="0"/>
                </a:ext>
              </a:extLst>
            </a:blip>
            <a:srcRect l="51617" t="52737" b="5859"/>
            <a:stretch>
              <a:fillRect/>
            </a:stretch>
          </p:blipFill>
          <p:spPr bwMode="auto">
            <a:xfrm>
              <a:off x="2686050" y="0"/>
              <a:ext cx="27495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85" name="image.png"/>
            <p:cNvPicPr>
              <a:picLocks/>
            </p:cNvPicPr>
            <p:nvPr/>
          </p:nvPicPr>
          <p:blipFill>
            <a:blip r:embed="rId4">
              <a:extLst>
                <a:ext uri="{28A0092B-C50C-407E-A947-70E740481C1C}">
                  <a14:useLocalDpi xmlns:a14="http://schemas.microsoft.com/office/drawing/2010/main" val="0"/>
                </a:ext>
              </a:extLst>
            </a:blip>
            <a:srcRect r="51617" b="55667"/>
            <a:stretch>
              <a:fillRect/>
            </a:stretch>
          </p:blipFill>
          <p:spPr bwMode="auto">
            <a:xfrm>
              <a:off x="0" y="0"/>
              <a:ext cx="26003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86" name="image.png"/>
            <p:cNvPicPr>
              <a:picLocks/>
            </p:cNvPicPr>
            <p:nvPr/>
          </p:nvPicPr>
          <p:blipFill>
            <a:blip r:embed="rId4">
              <a:extLst>
                <a:ext uri="{28A0092B-C50C-407E-A947-70E740481C1C}">
                  <a14:useLocalDpi xmlns:a14="http://schemas.microsoft.com/office/drawing/2010/main" val="0"/>
                </a:ext>
              </a:extLst>
            </a:blip>
            <a:srcRect l="51617" b="55667"/>
            <a:stretch>
              <a:fillRect/>
            </a:stretch>
          </p:blipFill>
          <p:spPr bwMode="auto">
            <a:xfrm>
              <a:off x="5553075" y="0"/>
              <a:ext cx="25511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Tree>
    <p:extLst>
      <p:ext uri="{BB962C8B-B14F-4D97-AF65-F5344CB8AC3E}">
        <p14:creationId xmlns:p14="http://schemas.microsoft.com/office/powerpoint/2010/main" val="1722068424"/>
      </p:ext>
    </p:extLst>
  </p:cSld>
  <p:clrMapOvr>
    <a:masterClrMapping/>
  </p:clrMapOvr>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08" name="Shape 308"/>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sp>
        <p:nvSpPr>
          <p:cNvPr id="309" name="Shape 309"/>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a:defRPr/>
            </a:pPr>
            <a:r>
              <a:rPr dirty="0">
                <a:solidFill>
                  <a:schemeClr val="bg1"/>
                </a:solidFill>
                <a:ea typeface="+mj-ea"/>
                <a:sym typeface="Calibri" charset="0"/>
              </a:rPr>
              <a:t>Ideal Diffuse Reflection</a:t>
            </a:r>
          </a:p>
        </p:txBody>
      </p:sp>
      <p:sp>
        <p:nvSpPr>
          <p:cNvPr id="310" name="Shape 310"/>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marL="825003" indent="-326554">
              <a:buFont typeface="Arial" charset="0"/>
              <a:buChar char="•"/>
              <a:defRPr/>
            </a:pPr>
            <a:r>
              <a:rPr dirty="0">
                <a:solidFill>
                  <a:schemeClr val="bg1"/>
                </a:solidFill>
                <a:ea typeface="+mn-ea"/>
                <a:sym typeface="Calibri" charset="0"/>
              </a:rPr>
              <a:t>Characteristic of multiple scattering materials</a:t>
            </a:r>
          </a:p>
          <a:p>
            <a:pPr marL="825003" indent="-326554">
              <a:buFont typeface="Arial" charset="0"/>
              <a:buChar char="•"/>
              <a:defRPr/>
            </a:pPr>
            <a:r>
              <a:rPr dirty="0">
                <a:solidFill>
                  <a:schemeClr val="bg1"/>
                </a:solidFill>
                <a:ea typeface="+mn-ea"/>
                <a:sym typeface="Calibri" charset="0"/>
              </a:rPr>
              <a:t>An idealization but reasonable for matte surfaces</a:t>
            </a:r>
          </a:p>
          <a:p>
            <a:pPr marL="498449" indent="0">
              <a:buNone/>
              <a:defRPr/>
            </a:pPr>
            <a:endParaRPr dirty="0">
              <a:solidFill>
                <a:schemeClr val="bg1"/>
              </a:solidFill>
              <a:ea typeface="+mn-ea"/>
              <a:sym typeface="Calibri" charset="0"/>
            </a:endParaRPr>
          </a:p>
        </p:txBody>
      </p:sp>
      <p:pic>
        <p:nvPicPr>
          <p:cNvPr id="30725" name="threespheres.png"/>
          <p:cNvPicPr>
            <a:picLocks/>
          </p:cNvPicPr>
          <p:nvPr/>
        </p:nvPicPr>
        <p:blipFill>
          <a:blip r:embed="rId2">
            <a:extLst>
              <a:ext uri="{28A0092B-C50C-407E-A947-70E740481C1C}">
                <a14:useLocalDpi xmlns:a14="http://schemas.microsoft.com/office/drawing/2010/main" val="0"/>
              </a:ext>
            </a:extLst>
          </a:blip>
          <a:srcRect l="4498" t="14999" r="61501" b="17999"/>
          <a:stretch>
            <a:fillRect/>
          </a:stretch>
        </p:blipFill>
        <p:spPr bwMode="auto">
          <a:xfrm>
            <a:off x="3722564" y="4454798"/>
            <a:ext cx="1726778" cy="170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2" name="Shape 312"/>
          <p:cNvSpPr/>
          <p:nvPr/>
        </p:nvSpPr>
        <p:spPr>
          <a:xfrm flipH="1">
            <a:off x="4582047" y="4564187"/>
            <a:ext cx="3944689" cy="670842"/>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13" name="Shape 313"/>
          <p:cNvSpPr/>
          <p:nvPr/>
        </p:nvSpPr>
        <p:spPr>
          <a:xfrm flipH="1" flipV="1">
            <a:off x="4582047" y="5364510"/>
            <a:ext cx="3944689" cy="1180951"/>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0728" name="Shape 314"/>
          <p:cNvSpPr>
            <a:spLocks noChangeArrowheads="1"/>
          </p:cNvSpPr>
          <p:nvPr/>
        </p:nvSpPr>
        <p:spPr bwMode="auto">
          <a:xfrm>
            <a:off x="4449217" y="5235030"/>
            <a:ext cx="132829" cy="129480"/>
          </a:xfrm>
          <a:prstGeom prst="rect">
            <a:avLst/>
          </a:prstGeom>
          <a:noFill/>
          <a:ln w="6350">
            <a:solidFill>
              <a:srgbClr val="FFFFFF"/>
            </a:solidFill>
            <a:miter lim="400000"/>
            <a:headEnd/>
            <a:tailEnd/>
          </a:ln>
          <a:extLst>
            <a:ext uri="{909E8E84-426E-40DD-AFC4-6F175D3DCCD1}">
              <a14:hiddenFill xmlns:a14="http://schemas.microsoft.com/office/drawing/2010/main">
                <a:solidFill>
                  <a:srgbClr val="FFFFFF"/>
                </a:solidFill>
              </a14:hiddenFill>
            </a:ext>
          </a:extLst>
        </p:spPr>
        <p:txBody>
          <a:bodyPr lIns="50799" tIns="50799" rIns="50799" bIns="5079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pic>
        <p:nvPicPr>
          <p:cNvPr id="30729" name="image.png"/>
          <p:cNvPicPr>
            <a:picLocks/>
          </p:cNvPicPr>
          <p:nvPr/>
        </p:nvPicPr>
        <p:blipFill>
          <a:blip r:embed="rId3">
            <a:extLst>
              <a:ext uri="{28A0092B-C50C-407E-A947-70E740481C1C}">
                <a14:useLocalDpi xmlns:a14="http://schemas.microsoft.com/office/drawing/2010/main" val="0"/>
              </a:ext>
            </a:extLst>
          </a:blip>
          <a:srcRect r="51617" b="55667"/>
          <a:stretch>
            <a:fillRect/>
          </a:stretch>
        </p:blipFill>
        <p:spPr bwMode="auto">
          <a:xfrm>
            <a:off x="5843365" y="4554141"/>
            <a:ext cx="2706811" cy="19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6" name="Shape 316"/>
          <p:cNvSpPr/>
          <p:nvPr/>
        </p:nvSpPr>
        <p:spPr>
          <a:xfrm flipV="1">
            <a:off x="4449217" y="4556374"/>
            <a:ext cx="1396380" cy="663029"/>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17" name="Shape 317"/>
          <p:cNvSpPr/>
          <p:nvPr/>
        </p:nvSpPr>
        <p:spPr>
          <a:xfrm>
            <a:off x="4449217" y="5364510"/>
            <a:ext cx="1388566" cy="1166441"/>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Tree>
    <p:extLst>
      <p:ext uri="{BB962C8B-B14F-4D97-AF65-F5344CB8AC3E}">
        <p14:creationId xmlns:p14="http://schemas.microsoft.com/office/powerpoint/2010/main" val="2555280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Lambertian Reflectance</a:t>
            </a:r>
            <a:endParaRPr lang="en-US" sz="1266">
              <a:ea typeface="+mj-ea"/>
              <a:sym typeface="Calibri" charset="0"/>
            </a:endParaRPr>
          </a:p>
        </p:txBody>
      </p:sp>
      <p:sp>
        <p:nvSpPr>
          <p:cNvPr id="13314" name="Rectangle 2"/>
          <p:cNvSpPr>
            <a:spLocks/>
          </p:cNvSpPr>
          <p:nvPr/>
        </p:nvSpPr>
        <p:spPr bwMode="auto">
          <a:xfrm>
            <a:off x="498947" y="4065241"/>
            <a:ext cx="7922865" cy="1557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marL="296902" indent="-296902"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 </a:t>
            </a:r>
            <a:r>
              <a:rPr lang="en-US" sz="2531" b="1">
                <a:solidFill>
                  <a:srgbClr val="000000"/>
                </a:solidFill>
                <a:latin typeface="Calibri" charset="0"/>
                <a:ea typeface="ＭＳ Ｐゴシック" charset="0"/>
                <a:cs typeface="Calibri"/>
                <a:sym typeface="Calibri" charset="0"/>
              </a:rPr>
              <a:t>(incoming)</a:t>
            </a:r>
            <a:endParaRPr lang="en-US" sz="2531">
              <a:solidFill>
                <a:srgbClr val="000000"/>
              </a:solidFill>
              <a:latin typeface="Calibri" charset="0"/>
              <a:ea typeface="ＭＳ Ｐゴシック" charset="0"/>
              <a:cs typeface="Calibri"/>
              <a:sym typeface="Calibri" charset="0"/>
            </a:endParaRPr>
          </a:p>
          <a:p>
            <a:pPr marL="296902" indent="-296902" defTabSz="410751" fontAlgn="base" hangingPunct="0">
              <a:spcBef>
                <a:spcPct val="0"/>
              </a:spcBef>
              <a:spcAft>
                <a:spcPct val="0"/>
              </a:spcAft>
              <a:defRPr/>
            </a:pPr>
            <a:endParaRPr lang="en-US" sz="2531">
              <a:solidFill>
                <a:srgbClr val="000000"/>
              </a:solidFill>
              <a:latin typeface="Calibri" charset="0"/>
              <a:ea typeface="ＭＳ Ｐゴシック" charset="0"/>
              <a:cs typeface="Calibri"/>
              <a:sym typeface="Calibri" charset="0"/>
            </a:endParaRPr>
          </a:p>
          <a:p>
            <a:pPr marL="296902" indent="-296902" defTabSz="410751" fontAlgn="base" hangingPunct="0">
              <a:spcBef>
                <a:spcPct val="0"/>
              </a:spcBef>
              <a:spcAft>
                <a:spcPct val="0"/>
              </a:spcAft>
              <a:buSzPct val="100000"/>
              <a:buFontTx/>
              <a:buAutoNum type="arabicPeriod" startAt="2"/>
              <a:defRPr/>
            </a:pPr>
            <a:r>
              <a:rPr lang="en-US" sz="2531">
                <a:solidFill>
                  <a:srgbClr val="000000"/>
                </a:solidFill>
                <a:latin typeface="Calibri" charset="0"/>
                <a:ea typeface="ＭＳ Ｐゴシック" charset="0"/>
                <a:cs typeface="Calibri"/>
                <a:sym typeface="Calibri" charset="0"/>
              </a:rPr>
              <a:t>Measured intensity is viewpoint-independent </a:t>
            </a:r>
            <a:r>
              <a:rPr lang="en-US" sz="2531" b="1">
                <a:solidFill>
                  <a:srgbClr val="000000"/>
                </a:solidFill>
                <a:latin typeface="Calibri" charset="0"/>
                <a:ea typeface="ＭＳ Ｐゴシック" charset="0"/>
                <a:cs typeface="Calibri"/>
                <a:sym typeface="Calibri" charset="0"/>
              </a:rPr>
              <a:t>(outgoing)</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3315"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3316" name="Picture 4" descr="Diffuse_refl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191" y="1545953"/>
            <a:ext cx="2330648" cy="1884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7" name="AutoShape 5"/>
          <p:cNvSpPr>
            <a:spLocks/>
          </p:cNvSpPr>
          <p:nvPr/>
        </p:nvSpPr>
        <p:spPr bwMode="auto">
          <a:xfrm>
            <a:off x="1951137" y="2832944"/>
            <a:ext cx="663029" cy="664146"/>
          </a:xfrm>
          <a:custGeom>
            <a:avLst/>
            <a:gdLst>
              <a:gd name="T0" fmla="*/ 471464 w 19679"/>
              <a:gd name="T1" fmla="*/ 518384 h 19679"/>
              <a:gd name="T2" fmla="*/ 471464 w 19679"/>
              <a:gd name="T3" fmla="*/ 518384 h 19679"/>
              <a:gd name="T4" fmla="*/ 471464 w 19679"/>
              <a:gd name="T5" fmla="*/ 518384 h 19679"/>
              <a:gd name="T6" fmla="*/ 471464 w 19679"/>
              <a:gd name="T7" fmla="*/ 51838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Tree>
    <p:extLst>
      <p:ext uri="{BB962C8B-B14F-4D97-AF65-F5344CB8AC3E}">
        <p14:creationId xmlns:p14="http://schemas.microsoft.com/office/powerpoint/2010/main" val="1812800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grpSp>
        <p:nvGrpSpPr>
          <p:cNvPr id="34818" name="Group 2"/>
          <p:cNvGrpSpPr>
            <a:grpSpLocks/>
          </p:cNvGrpSpPr>
          <p:nvPr/>
        </p:nvGrpSpPr>
        <p:grpSpPr bwMode="auto">
          <a:xfrm>
            <a:off x="2752576" y="2386459"/>
            <a:ext cx="2925589" cy="3549551"/>
            <a:chOff x="-1" y="-67936"/>
            <a:chExt cx="4160030" cy="5048867"/>
          </a:xfrm>
        </p:grpSpPr>
        <p:grpSp>
          <p:nvGrpSpPr>
            <p:cNvPr id="34820" name="Group 3"/>
            <p:cNvGrpSpPr>
              <a:grpSpLocks/>
            </p:cNvGrpSpPr>
            <p:nvPr/>
          </p:nvGrpSpPr>
          <p:grpSpPr bwMode="auto">
            <a:xfrm>
              <a:off x="4160028" y="-67936"/>
              <a:ext cx="1" cy="5048867"/>
              <a:chOff x="-1" y="-1"/>
              <a:chExt cx="2" cy="5048867"/>
            </a:xfrm>
          </p:grpSpPr>
          <p:sp>
            <p:nvSpPr>
              <p:cNvPr id="2" name="Line 4"/>
              <p:cNvSpPr>
                <a:spLocks noChangeShapeType="1"/>
              </p:cNvSpPr>
              <p:nvPr/>
            </p:nvSpPr>
            <p:spPr bwMode="auto">
              <a:xfrm flipV="1">
                <a:off x="1" y="3361148"/>
                <a:ext cx="0" cy="1687718"/>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1" name="Line 5"/>
              <p:cNvSpPr>
                <a:spLocks noChangeShapeType="1"/>
              </p:cNvSpPr>
              <p:nvPr/>
            </p:nvSpPr>
            <p:spPr bwMode="auto">
              <a:xfrm flipV="1">
                <a:off x="1" y="1679779"/>
                <a:ext cx="0" cy="1689306"/>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2" name="Line 6"/>
              <p:cNvSpPr>
                <a:spLocks noChangeShapeType="1"/>
              </p:cNvSpPr>
              <p:nvPr/>
            </p:nvSpPr>
            <p:spPr bwMode="auto">
              <a:xfrm flipV="1">
                <a:off x="1" y="-1"/>
                <a:ext cx="0" cy="1687719"/>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4343" name="Line 7"/>
            <p:cNvSpPr>
              <a:spLocks noChangeShapeType="1"/>
            </p:cNvSpPr>
            <p:nvPr/>
          </p:nvSpPr>
          <p:spPr bwMode="auto">
            <a:xfrm>
              <a:off x="-1" y="2313605"/>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4" name="Line 8"/>
            <p:cNvSpPr>
              <a:spLocks noChangeShapeType="1"/>
            </p:cNvSpPr>
            <p:nvPr/>
          </p:nvSpPr>
          <p:spPr bwMode="auto">
            <a:xfrm>
              <a:off x="-1" y="2612092"/>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5" name="Line 9"/>
            <p:cNvSpPr>
              <a:spLocks noChangeShapeType="1"/>
            </p:cNvSpPr>
            <p:nvPr/>
          </p:nvSpPr>
          <p:spPr bwMode="auto">
            <a:xfrm>
              <a:off x="-1" y="1716632"/>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6" name="Line 10"/>
            <p:cNvSpPr>
              <a:spLocks noChangeShapeType="1"/>
            </p:cNvSpPr>
            <p:nvPr/>
          </p:nvSpPr>
          <p:spPr bwMode="auto">
            <a:xfrm>
              <a:off x="-1" y="2015119"/>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7" name="Line 11"/>
            <p:cNvSpPr>
              <a:spLocks noChangeShapeType="1"/>
            </p:cNvSpPr>
            <p:nvPr/>
          </p:nvSpPr>
          <p:spPr bwMode="auto">
            <a:xfrm>
              <a:off x="-1" y="3509139"/>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8" name="Line 12"/>
            <p:cNvSpPr>
              <a:spLocks noChangeShapeType="1"/>
            </p:cNvSpPr>
            <p:nvPr/>
          </p:nvSpPr>
          <p:spPr bwMode="auto">
            <a:xfrm>
              <a:off x="-1" y="3807626"/>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9" name="Line 13"/>
            <p:cNvSpPr>
              <a:spLocks noChangeShapeType="1"/>
            </p:cNvSpPr>
            <p:nvPr/>
          </p:nvSpPr>
          <p:spPr bwMode="auto">
            <a:xfrm>
              <a:off x="-1" y="2912166"/>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0" name="Line 14"/>
            <p:cNvSpPr>
              <a:spLocks noChangeShapeType="1"/>
            </p:cNvSpPr>
            <p:nvPr/>
          </p:nvSpPr>
          <p:spPr bwMode="auto">
            <a:xfrm>
              <a:off x="-1" y="3210653"/>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1" name="Line 15"/>
            <p:cNvSpPr>
              <a:spLocks noChangeShapeType="1"/>
            </p:cNvSpPr>
            <p:nvPr/>
          </p:nvSpPr>
          <p:spPr bwMode="auto">
            <a:xfrm>
              <a:off x="-1" y="1119659"/>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2" name="Line 16"/>
            <p:cNvSpPr>
              <a:spLocks noChangeShapeType="1"/>
            </p:cNvSpPr>
            <p:nvPr/>
          </p:nvSpPr>
          <p:spPr bwMode="auto">
            <a:xfrm>
              <a:off x="-1" y="1418146"/>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4353" name="Rectangle 17"/>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109152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
            <a:ext cx="8229600" cy="1143000"/>
          </a:xfrm>
        </p:spPr>
        <p:txBody>
          <a:bodyPr>
            <a:noAutofit/>
          </a:bodyPr>
          <a:lstStyle/>
          <a:p>
            <a:r>
              <a:rPr lang="en-US" sz="3600" dirty="0"/>
              <a:t>Can we determine shape from lighting?</a:t>
            </a:r>
          </a:p>
        </p:txBody>
      </p:sp>
      <p:sp>
        <p:nvSpPr>
          <p:cNvPr id="7" name="Content Placeholder 6"/>
          <p:cNvSpPr>
            <a:spLocks noGrp="1"/>
          </p:cNvSpPr>
          <p:nvPr>
            <p:ph idx="1"/>
          </p:nvPr>
        </p:nvSpPr>
        <p:spPr>
          <a:xfrm>
            <a:off x="685800" y="4843600"/>
            <a:ext cx="7772400" cy="2014400"/>
          </a:xfrm>
        </p:spPr>
        <p:txBody>
          <a:bodyPr>
            <a:normAutofit fontScale="85000" lnSpcReduction="10000"/>
          </a:bodyPr>
          <a:lstStyle/>
          <a:p>
            <a:pPr>
              <a:buFont typeface="Arial" panose="020B0604020202020204" pitchFamily="34" charset="0"/>
              <a:buChar char="•"/>
            </a:pPr>
            <a:r>
              <a:rPr lang="en-US" dirty="0"/>
              <a:t>Are these spheres?</a:t>
            </a:r>
          </a:p>
          <a:p>
            <a:pPr lvl="1">
              <a:buFont typeface="Arial" panose="020B0604020202020204" pitchFamily="34" charset="0"/>
              <a:buChar char="•"/>
            </a:pPr>
            <a:r>
              <a:rPr lang="en-US" dirty="0"/>
              <a:t>Or just flat discs painted with varying albedo?</a:t>
            </a:r>
          </a:p>
          <a:p>
            <a:pPr lvl="1">
              <a:buFont typeface="Arial" panose="020B0604020202020204" pitchFamily="34" charset="0"/>
              <a:buChar char="•"/>
            </a:pPr>
            <a:r>
              <a:rPr lang="en-US" dirty="0"/>
              <a:t>There is ambiguity between </a:t>
            </a:r>
            <a:r>
              <a:rPr lang="en-US" i="1" dirty="0"/>
              <a:t>shading</a:t>
            </a:r>
            <a:r>
              <a:rPr lang="en-US" dirty="0"/>
              <a:t> and </a:t>
            </a:r>
            <a:r>
              <a:rPr lang="en-US" i="1" dirty="0"/>
              <a:t>reflectance</a:t>
            </a:r>
          </a:p>
          <a:p>
            <a:pPr lvl="1">
              <a:buFont typeface="Arial" panose="020B0604020202020204" pitchFamily="34" charset="0"/>
              <a:buChar char="•"/>
            </a:pPr>
            <a:r>
              <a:rPr lang="en-US" dirty="0"/>
              <a:t>But still, as humans we can understand the shapes of these objects</a:t>
            </a:r>
          </a:p>
        </p:txBody>
      </p:sp>
      <p:pic>
        <p:nvPicPr>
          <p:cNvPr id="859138" name="Picture 2" descr="http://mmack.files.wordpress.com/2009/12/diffuse_sph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19" y="1116955"/>
            <a:ext cx="48577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
          <p:cNvGrpSpPr>
            <a:grpSpLocks/>
          </p:cNvGrpSpPr>
          <p:nvPr/>
        </p:nvGrpSpPr>
        <p:grpSpPr bwMode="auto">
          <a:xfrm>
            <a:off x="2750344" y="2801689"/>
            <a:ext cx="4066357" cy="2719090"/>
            <a:chOff x="-1" y="522669"/>
            <a:chExt cx="5782704" cy="3867657"/>
          </a:xfrm>
        </p:grpSpPr>
        <p:grpSp>
          <p:nvGrpSpPr>
            <p:cNvPr id="35844" name="Group 2"/>
            <p:cNvGrpSpPr>
              <a:grpSpLocks/>
            </p:cNvGrpSpPr>
            <p:nvPr/>
          </p:nvGrpSpPr>
          <p:grpSpPr bwMode="auto">
            <a:xfrm rot="2400000">
              <a:off x="4160028" y="-67936"/>
              <a:ext cx="1" cy="5048867"/>
              <a:chOff x="-1" y="-1"/>
              <a:chExt cx="2" cy="5048867"/>
            </a:xfrm>
          </p:grpSpPr>
          <p:sp>
            <p:nvSpPr>
              <p:cNvPr id="15363" name="Line 3"/>
              <p:cNvSpPr>
                <a:spLocks noChangeShapeType="1"/>
              </p:cNvSpPr>
              <p:nvPr/>
            </p:nvSpPr>
            <p:spPr bwMode="auto">
              <a:xfrm flipV="1">
                <a:off x="-1590" y="3361081"/>
                <a:ext cx="0" cy="1687733"/>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 name="Line 4"/>
              <p:cNvSpPr>
                <a:spLocks noChangeShapeType="1"/>
              </p:cNvSpPr>
              <p:nvPr/>
            </p:nvSpPr>
            <p:spPr bwMode="auto">
              <a:xfrm flipV="1">
                <a:off x="623" y="1679511"/>
                <a:ext cx="0" cy="1689322"/>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5" name="Line 5"/>
              <p:cNvSpPr>
                <a:spLocks noChangeShapeType="1"/>
              </p:cNvSpPr>
              <p:nvPr/>
            </p:nvSpPr>
            <p:spPr bwMode="auto">
              <a:xfrm flipV="1">
                <a:off x="-1637" y="-666"/>
                <a:ext cx="0" cy="1687733"/>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5366" name="Line 6"/>
            <p:cNvSpPr>
              <a:spLocks noChangeShapeType="1"/>
            </p:cNvSpPr>
            <p:nvPr/>
          </p:nvSpPr>
          <p:spPr bwMode="auto">
            <a:xfrm>
              <a:off x="-1" y="2313604"/>
              <a:ext cx="4230279"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7" name="Line 7"/>
            <p:cNvSpPr>
              <a:spLocks noChangeShapeType="1"/>
            </p:cNvSpPr>
            <p:nvPr/>
          </p:nvSpPr>
          <p:spPr bwMode="auto">
            <a:xfrm>
              <a:off x="-1" y="2612093"/>
              <a:ext cx="3979478"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8" name="Line 8"/>
            <p:cNvSpPr>
              <a:spLocks noChangeShapeType="1"/>
            </p:cNvSpPr>
            <p:nvPr/>
          </p:nvSpPr>
          <p:spPr bwMode="auto">
            <a:xfrm>
              <a:off x="-1" y="1716626"/>
              <a:ext cx="473981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9" name="Line 9"/>
            <p:cNvSpPr>
              <a:spLocks noChangeShapeType="1"/>
            </p:cNvSpPr>
            <p:nvPr/>
          </p:nvSpPr>
          <p:spPr bwMode="auto">
            <a:xfrm>
              <a:off x="-1" y="2015115"/>
              <a:ext cx="4485841"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0" name="Line 10"/>
            <p:cNvSpPr>
              <a:spLocks noChangeShapeType="1"/>
            </p:cNvSpPr>
            <p:nvPr/>
          </p:nvSpPr>
          <p:spPr bwMode="auto">
            <a:xfrm>
              <a:off x="-1" y="3509148"/>
              <a:ext cx="324136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1" name="Line 11"/>
            <p:cNvSpPr>
              <a:spLocks noChangeShapeType="1"/>
            </p:cNvSpPr>
            <p:nvPr/>
          </p:nvSpPr>
          <p:spPr bwMode="auto">
            <a:xfrm>
              <a:off x="-1" y="3807638"/>
              <a:ext cx="298103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2" name="Line 12"/>
            <p:cNvSpPr>
              <a:spLocks noChangeShapeType="1"/>
            </p:cNvSpPr>
            <p:nvPr/>
          </p:nvSpPr>
          <p:spPr bwMode="auto">
            <a:xfrm>
              <a:off x="-1" y="2912170"/>
              <a:ext cx="3742963"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3" name="Line 13"/>
            <p:cNvSpPr>
              <a:spLocks noChangeShapeType="1"/>
            </p:cNvSpPr>
            <p:nvPr/>
          </p:nvSpPr>
          <p:spPr bwMode="auto">
            <a:xfrm>
              <a:off x="-1" y="3210659"/>
              <a:ext cx="34715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4" name="Line 14"/>
            <p:cNvSpPr>
              <a:spLocks noChangeShapeType="1"/>
            </p:cNvSpPr>
            <p:nvPr/>
          </p:nvSpPr>
          <p:spPr bwMode="auto">
            <a:xfrm>
              <a:off x="-1" y="1119647"/>
              <a:ext cx="5212846"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5" name="Line 15"/>
            <p:cNvSpPr>
              <a:spLocks noChangeShapeType="1"/>
            </p:cNvSpPr>
            <p:nvPr/>
          </p:nvSpPr>
          <p:spPr bwMode="auto">
            <a:xfrm>
              <a:off x="-1" y="1418136"/>
              <a:ext cx="4989031"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5376" name="Rectangle 16"/>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sp>
        <p:nvSpPr>
          <p:cNvPr id="15377" name="Rectangle 17"/>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2304713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a:grpSpLocks/>
          </p:cNvGrpSpPr>
          <p:nvPr/>
        </p:nvGrpSpPr>
        <p:grpSpPr bwMode="auto">
          <a:xfrm>
            <a:off x="2764855" y="3215805"/>
            <a:ext cx="4617764" cy="1890861"/>
            <a:chOff x="-1" y="1119223"/>
            <a:chExt cx="6567424" cy="2688495"/>
          </a:xfrm>
        </p:grpSpPr>
        <p:grpSp>
          <p:nvGrpSpPr>
            <p:cNvPr id="36869" name="Group 2"/>
            <p:cNvGrpSpPr>
              <a:grpSpLocks/>
            </p:cNvGrpSpPr>
            <p:nvPr/>
          </p:nvGrpSpPr>
          <p:grpSpPr bwMode="auto">
            <a:xfrm rot="4200000">
              <a:off x="4160028" y="-67936"/>
              <a:ext cx="1" cy="5048867"/>
              <a:chOff x="-1" y="-1"/>
              <a:chExt cx="2" cy="5048867"/>
            </a:xfrm>
          </p:grpSpPr>
          <p:sp>
            <p:nvSpPr>
              <p:cNvPr id="16387" name="Line 3"/>
              <p:cNvSpPr>
                <a:spLocks noChangeShapeType="1"/>
              </p:cNvSpPr>
              <p:nvPr/>
            </p:nvSpPr>
            <p:spPr bwMode="auto">
              <a:xfrm flipV="1">
                <a:off x="-1732" y="3359677"/>
                <a:ext cx="0" cy="1689084"/>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88" name="Line 4"/>
              <p:cNvSpPr>
                <a:spLocks noChangeShapeType="1"/>
              </p:cNvSpPr>
              <p:nvPr/>
            </p:nvSpPr>
            <p:spPr bwMode="auto">
              <a:xfrm flipV="1">
                <a:off x="1155" y="1680921"/>
                <a:ext cx="0" cy="1687497"/>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 name="Line 5"/>
              <p:cNvSpPr>
                <a:spLocks noChangeShapeType="1"/>
              </p:cNvSpPr>
              <p:nvPr/>
            </p:nvSpPr>
            <p:spPr bwMode="auto">
              <a:xfrm flipV="1">
                <a:off x="-1648" y="-5525"/>
                <a:ext cx="0" cy="1689084"/>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6390" name="Line 6"/>
            <p:cNvSpPr>
              <a:spLocks noChangeShapeType="1"/>
            </p:cNvSpPr>
            <p:nvPr/>
          </p:nvSpPr>
          <p:spPr bwMode="auto">
            <a:xfrm>
              <a:off x="-1" y="2314286"/>
              <a:ext cx="4421145"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1" name="Line 7"/>
            <p:cNvSpPr>
              <a:spLocks noChangeShapeType="1"/>
            </p:cNvSpPr>
            <p:nvPr/>
          </p:nvSpPr>
          <p:spPr bwMode="auto">
            <a:xfrm>
              <a:off x="-1" y="2612654"/>
              <a:ext cx="3586128"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2" name="Line 8"/>
            <p:cNvSpPr>
              <a:spLocks noChangeShapeType="1"/>
            </p:cNvSpPr>
            <p:nvPr/>
          </p:nvSpPr>
          <p:spPr bwMode="auto">
            <a:xfrm>
              <a:off x="-1" y="1715961"/>
              <a:ext cx="608959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3" name="Line 9"/>
            <p:cNvSpPr>
              <a:spLocks noChangeShapeType="1"/>
            </p:cNvSpPr>
            <p:nvPr/>
          </p:nvSpPr>
          <p:spPr bwMode="auto">
            <a:xfrm>
              <a:off x="-1" y="2015917"/>
              <a:ext cx="523076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4" name="Line 10"/>
            <p:cNvSpPr>
              <a:spLocks noChangeShapeType="1"/>
            </p:cNvSpPr>
            <p:nvPr/>
          </p:nvSpPr>
          <p:spPr bwMode="auto">
            <a:xfrm>
              <a:off x="-1" y="3509349"/>
              <a:ext cx="1731945"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5" name="Line 11"/>
            <p:cNvSpPr>
              <a:spLocks noChangeShapeType="1"/>
            </p:cNvSpPr>
            <p:nvPr/>
          </p:nvSpPr>
          <p:spPr bwMode="auto">
            <a:xfrm>
              <a:off x="-1" y="3807718"/>
              <a:ext cx="1706546"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6" name="Line 12"/>
            <p:cNvSpPr>
              <a:spLocks noChangeShapeType="1"/>
            </p:cNvSpPr>
            <p:nvPr/>
          </p:nvSpPr>
          <p:spPr bwMode="auto">
            <a:xfrm>
              <a:off x="-1" y="2911023"/>
              <a:ext cx="2793973"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7" name="Line 13"/>
            <p:cNvSpPr>
              <a:spLocks noChangeShapeType="1"/>
            </p:cNvSpPr>
            <p:nvPr/>
          </p:nvSpPr>
          <p:spPr bwMode="auto">
            <a:xfrm>
              <a:off x="-1" y="3210980"/>
              <a:ext cx="203991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8" name="Line 14"/>
            <p:cNvSpPr>
              <a:spLocks noChangeShapeType="1"/>
            </p:cNvSpPr>
            <p:nvPr/>
          </p:nvSpPr>
          <p:spPr bwMode="auto">
            <a:xfrm>
              <a:off x="-1" y="1119223"/>
              <a:ext cx="6567424"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9" name="Line 15"/>
            <p:cNvSpPr>
              <a:spLocks noChangeShapeType="1"/>
            </p:cNvSpPr>
            <p:nvPr/>
          </p:nvSpPr>
          <p:spPr bwMode="auto">
            <a:xfrm>
              <a:off x="-1" y="1417592"/>
              <a:ext cx="655313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6400" name="Rectangle 16"/>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sp>
        <p:nvSpPr>
          <p:cNvPr id="16401" name="Rectangle 17"/>
          <p:cNvSpPr>
            <a:spLocks/>
          </p:cNvSpPr>
          <p:nvPr/>
        </p:nvSpPr>
        <p:spPr bwMode="auto">
          <a:xfrm>
            <a:off x="1344308" y="5428389"/>
            <a:ext cx="6454268"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Light hitting surface is proportional to the </a:t>
            </a:r>
            <a:r>
              <a:rPr lang="en-US" sz="2531" b="1" dirty="0">
                <a:solidFill>
                  <a:srgbClr val="000000"/>
                </a:solidFill>
                <a:latin typeface="Helvetica Light" charset="0"/>
                <a:ea typeface="ＭＳ Ｐゴシック" charset="0"/>
                <a:cs typeface="Helvetica Light" charset="0"/>
                <a:sym typeface="Helvetica Light" charset="0"/>
              </a:rPr>
              <a:t>cosine</a:t>
            </a:r>
            <a:endParaRPr lang="en-US" sz="1266" b="1" dirty="0">
              <a:solidFill>
                <a:srgbClr val="000000"/>
              </a:solidFill>
              <a:latin typeface="Helvetica Light" charset="0"/>
              <a:ea typeface="ＭＳ Ｐゴシック" charset="0"/>
              <a:cs typeface="Helvetica Light" charset="0"/>
              <a:sym typeface="Helvetica Light" charset="0"/>
            </a:endParaRPr>
          </a:p>
        </p:txBody>
      </p:sp>
      <p:sp>
        <p:nvSpPr>
          <p:cNvPr id="16402" name="Rectangle 18"/>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686801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7410"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411" name="Rectangle 3"/>
          <p:cNvSpPr>
            <a:spLocks/>
          </p:cNvSpPr>
          <p:nvPr/>
        </p:nvSpPr>
        <p:spPr bwMode="auto">
          <a:xfrm>
            <a:off x="517922" y="909455"/>
            <a:ext cx="708174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dirty="0">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dirty="0">
                <a:solidFill>
                  <a:srgbClr val="000000"/>
                </a:solidFill>
                <a:latin typeface="Calibri" charset="0"/>
                <a:ea typeface="ＭＳ Ｐゴシック" charset="0"/>
                <a:cs typeface="Calibri"/>
                <a:sym typeface="Calibri" charset="0"/>
              </a:rPr>
              <a:t>Radiance (what we see) is viewpoint-independent</a:t>
            </a:r>
            <a:endParaRPr lang="en-US" sz="1266" dirty="0">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853714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8434" name="Picture 2" descr="img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435"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38916" name="Group 4"/>
          <p:cNvGrpSpPr>
            <a:grpSpLocks/>
          </p:cNvGrpSpPr>
          <p:nvPr/>
        </p:nvGrpSpPr>
        <p:grpSpPr bwMode="auto">
          <a:xfrm>
            <a:off x="6442770" y="2735834"/>
            <a:ext cx="671959" cy="2332881"/>
            <a:chOff x="-1" y="-1"/>
            <a:chExt cx="955036" cy="3318827"/>
          </a:xfrm>
        </p:grpSpPr>
        <p:pic>
          <p:nvPicPr>
            <p:cNvPr id="18437" name="Picture 5"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 y="-1"/>
              <a:ext cx="955036" cy="9543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438" name="Line 6"/>
            <p:cNvSpPr>
              <a:spLocks noChangeShapeType="1"/>
            </p:cNvSpPr>
            <p:nvPr/>
          </p:nvSpPr>
          <p:spPr bwMode="auto">
            <a:xfrm flipV="1">
              <a:off x="215755" y="693935"/>
              <a:ext cx="228447" cy="260583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8439" name="Line 7"/>
            <p:cNvSpPr>
              <a:spLocks noChangeShapeType="1"/>
            </p:cNvSpPr>
            <p:nvPr/>
          </p:nvSpPr>
          <p:spPr bwMode="auto">
            <a:xfrm>
              <a:off x="464826" y="660588"/>
              <a:ext cx="230033" cy="263283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8440" name="Line 8"/>
            <p:cNvSpPr>
              <a:spLocks noChangeShapeType="1"/>
            </p:cNvSpPr>
            <p:nvPr/>
          </p:nvSpPr>
          <p:spPr bwMode="auto">
            <a:xfrm flipH="1">
              <a:off x="456893" y="684407"/>
              <a:ext cx="0" cy="2634419"/>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8441" name="Rectangle 9"/>
          <p:cNvSpPr>
            <a:spLocks/>
          </p:cNvSpPr>
          <p:nvPr/>
        </p:nvSpPr>
        <p:spPr bwMode="auto">
          <a:xfrm>
            <a:off x="517922" y="909455"/>
            <a:ext cx="779668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dirty="0">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dirty="0">
                <a:solidFill>
                  <a:srgbClr val="000000"/>
                </a:solidFill>
                <a:latin typeface="Calibri" charset="0"/>
                <a:ea typeface="ＭＳ Ｐゴシック" charset="0"/>
                <a:cs typeface="Calibri"/>
                <a:sym typeface="Calibri" charset="0"/>
              </a:rPr>
              <a:t>Radiance (what the eye sees) is viewpoint-independent</a:t>
            </a:r>
            <a:endParaRPr lang="en-US" sz="1266" dirty="0">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628084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9458"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59"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40964" name="Group 4"/>
          <p:cNvGrpSpPr>
            <a:grpSpLocks/>
          </p:cNvGrpSpPr>
          <p:nvPr/>
        </p:nvGrpSpPr>
        <p:grpSpPr bwMode="auto">
          <a:xfrm>
            <a:off x="6495232" y="3191248"/>
            <a:ext cx="2171030" cy="1885280"/>
            <a:chOff x="-1" y="0"/>
            <a:chExt cx="3088272" cy="2680823"/>
          </a:xfrm>
        </p:grpSpPr>
        <p:pic>
          <p:nvPicPr>
            <p:cNvPr id="19461" name="Picture 5"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00000" flipH="1">
              <a:off x="1935528" y="198403"/>
              <a:ext cx="954269" cy="9539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62" name="Line 6"/>
            <p:cNvSpPr>
              <a:spLocks noChangeShapeType="1"/>
            </p:cNvSpPr>
            <p:nvPr/>
          </p:nvSpPr>
          <p:spPr bwMode="auto">
            <a:xfrm flipV="1">
              <a:off x="-1" y="804723"/>
              <a:ext cx="2235623" cy="186816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3" name="Line 7"/>
            <p:cNvSpPr>
              <a:spLocks noChangeShapeType="1"/>
            </p:cNvSpPr>
            <p:nvPr/>
          </p:nvSpPr>
          <p:spPr bwMode="auto">
            <a:xfrm flipH="1">
              <a:off x="704983" y="795199"/>
              <a:ext cx="1568747" cy="1885624"/>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4" name="Line 8"/>
            <p:cNvSpPr>
              <a:spLocks noChangeShapeType="1"/>
            </p:cNvSpPr>
            <p:nvPr/>
          </p:nvSpPr>
          <p:spPr bwMode="auto">
            <a:xfrm flipH="1">
              <a:off x="389010" y="806310"/>
              <a:ext cx="1862491" cy="1863402"/>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9465" name="Line 9"/>
          <p:cNvSpPr>
            <a:spLocks noChangeShapeType="1"/>
          </p:cNvSpPr>
          <p:nvPr/>
        </p:nvSpPr>
        <p:spPr bwMode="auto">
          <a:xfrm flipV="1">
            <a:off x="6778749" y="4163467"/>
            <a:ext cx="0" cy="900783"/>
          </a:xfrm>
          <a:prstGeom prst="line">
            <a:avLst/>
          </a:pr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6" name="AutoShape 10"/>
          <p:cNvSpPr>
            <a:spLocks/>
          </p:cNvSpPr>
          <p:nvPr/>
        </p:nvSpPr>
        <p:spPr bwMode="auto">
          <a:xfrm>
            <a:off x="6785447" y="4457031"/>
            <a:ext cx="372814" cy="216545"/>
          </a:xfrm>
          <a:custGeom>
            <a:avLst/>
            <a:gdLst>
              <a:gd name="T0" fmla="*/ 265113 w 21600"/>
              <a:gd name="T1" fmla="*/ 153988 h 21600"/>
              <a:gd name="T2" fmla="*/ 265113 w 21600"/>
              <a:gd name="T3" fmla="*/ 153988 h 21600"/>
              <a:gd name="T4" fmla="*/ 265113 w 21600"/>
              <a:gd name="T5" fmla="*/ 153988 h 21600"/>
              <a:gd name="T6" fmla="*/ 265113 w 21600"/>
              <a:gd name="T7" fmla="*/ 1539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9261" y="248"/>
                  <a:pt x="16461" y="7448"/>
                  <a:pt x="21600" y="21600"/>
                </a:cubicBezTo>
              </a:path>
            </a:pathLst>
          </a:custGeom>
          <a:noFill/>
          <a:ln w="254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19467" name="Picture 11" descr="latex-image-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2037" y="4271740"/>
            <a:ext cx="109389"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68" name="Rectangle 12"/>
          <p:cNvSpPr>
            <a:spLocks/>
          </p:cNvSpPr>
          <p:nvPr/>
        </p:nvSpPr>
        <p:spPr bwMode="auto">
          <a:xfrm>
            <a:off x="517922" y="909455"/>
            <a:ext cx="6499729"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Measured intensity is viewpoint-independent</a:t>
            </a:r>
            <a:endParaRPr lang="en-US" sz="1266">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1256123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Outgoing</a:t>
            </a:r>
            <a:endParaRPr lang="en-US" sz="1266">
              <a:ea typeface="+mj-ea"/>
              <a:sym typeface="Calibri" charset="0"/>
            </a:endParaRPr>
          </a:p>
        </p:txBody>
      </p:sp>
      <p:pic>
        <p:nvPicPr>
          <p:cNvPr id="20482"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83"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41988" name="Group 4"/>
          <p:cNvGrpSpPr>
            <a:grpSpLocks/>
          </p:cNvGrpSpPr>
          <p:nvPr/>
        </p:nvGrpSpPr>
        <p:grpSpPr bwMode="auto">
          <a:xfrm rot="3900000">
            <a:off x="7252023" y="3260453"/>
            <a:ext cx="671959" cy="2873127"/>
            <a:chOff x="-1" y="-1"/>
            <a:chExt cx="955036" cy="4086695"/>
          </a:xfrm>
        </p:grpSpPr>
        <p:pic>
          <p:nvPicPr>
            <p:cNvPr id="20485" name="Picture 5"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2283" y="20"/>
              <a:ext cx="955036" cy="95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86" name="Line 6"/>
            <p:cNvSpPr>
              <a:spLocks noChangeShapeType="1"/>
            </p:cNvSpPr>
            <p:nvPr/>
          </p:nvSpPr>
          <p:spPr bwMode="auto">
            <a:xfrm flipV="1">
              <a:off x="74724" y="713228"/>
              <a:ext cx="352189" cy="339287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87" name="Line 7"/>
            <p:cNvSpPr>
              <a:spLocks noChangeShapeType="1"/>
            </p:cNvSpPr>
            <p:nvPr/>
          </p:nvSpPr>
          <p:spPr bwMode="auto">
            <a:xfrm>
              <a:off x="451775" y="660732"/>
              <a:ext cx="207824" cy="220052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88" name="Line 8"/>
            <p:cNvSpPr>
              <a:spLocks noChangeShapeType="1"/>
            </p:cNvSpPr>
            <p:nvPr/>
          </p:nvSpPr>
          <p:spPr bwMode="auto">
            <a:xfrm flipH="1">
              <a:off x="442577" y="707430"/>
              <a:ext cx="0" cy="2633966"/>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20489" name="Line 9"/>
          <p:cNvSpPr>
            <a:spLocks noChangeShapeType="1"/>
          </p:cNvSpPr>
          <p:nvPr/>
        </p:nvSpPr>
        <p:spPr bwMode="auto">
          <a:xfrm flipV="1">
            <a:off x="6778749" y="4163467"/>
            <a:ext cx="0" cy="900783"/>
          </a:xfrm>
          <a:prstGeom prst="line">
            <a:avLst/>
          </a:pr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90" name="AutoShape 10"/>
          <p:cNvSpPr>
            <a:spLocks/>
          </p:cNvSpPr>
          <p:nvPr/>
        </p:nvSpPr>
        <p:spPr bwMode="auto">
          <a:xfrm>
            <a:off x="6785447" y="4457031"/>
            <a:ext cx="541362" cy="335979"/>
          </a:xfrm>
          <a:custGeom>
            <a:avLst/>
            <a:gdLst>
              <a:gd name="T0" fmla="*/ 384969 w 21600"/>
              <a:gd name="T1" fmla="*/ 238919 h 21600"/>
              <a:gd name="T2" fmla="*/ 384969 w 21600"/>
              <a:gd name="T3" fmla="*/ 238919 h 21600"/>
              <a:gd name="T4" fmla="*/ 384969 w 21600"/>
              <a:gd name="T5" fmla="*/ 238919 h 21600"/>
              <a:gd name="T6" fmla="*/ 384969 w 21600"/>
              <a:gd name="T7" fmla="*/ 238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8621" y="2704"/>
                  <a:pt x="15821" y="9904"/>
                  <a:pt x="21600" y="21600"/>
                </a:cubicBezTo>
              </a:path>
            </a:pathLst>
          </a:custGeom>
          <a:noFill/>
          <a:ln w="254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20491" name="Picture 11" descr="latex-image-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9194" y="4347643"/>
            <a:ext cx="109389"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93" name="Rectangle 13"/>
          <p:cNvSpPr>
            <a:spLocks/>
          </p:cNvSpPr>
          <p:nvPr/>
        </p:nvSpPr>
        <p:spPr bwMode="auto">
          <a:xfrm>
            <a:off x="125016" y="5893895"/>
            <a:ext cx="3482578"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Radiance </a:t>
            </a:r>
          </a:p>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(what eye sees)</a:t>
            </a:r>
            <a:endParaRPr lang="en-US" sz="1266" dirty="0">
              <a:solidFill>
                <a:srgbClr val="000000"/>
              </a:solidFill>
              <a:latin typeface="Helvetica Light" charset="0"/>
              <a:ea typeface="ＭＳ Ｐゴシック" charset="0"/>
              <a:cs typeface="Helvetica Light" charset="0"/>
              <a:sym typeface="Helvetica Light" charset="0"/>
            </a:endParaRPr>
          </a:p>
        </p:txBody>
      </p:sp>
      <p:pic>
        <p:nvPicPr>
          <p:cNvPr id="20494" name="Picture 14"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9336" y="5841132"/>
            <a:ext cx="2482453" cy="741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95" name="Line 15"/>
          <p:cNvSpPr>
            <a:spLocks noChangeShapeType="1"/>
          </p:cNvSpPr>
          <p:nvPr/>
        </p:nvSpPr>
        <p:spPr bwMode="auto">
          <a:xfrm>
            <a:off x="4104308" y="6132463"/>
            <a:ext cx="1638598" cy="438671"/>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96" name="Rectangle 16"/>
          <p:cNvSpPr>
            <a:spLocks/>
          </p:cNvSpPr>
          <p:nvPr/>
        </p:nvSpPr>
        <p:spPr bwMode="auto">
          <a:xfrm>
            <a:off x="517922" y="909455"/>
            <a:ext cx="6499729"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Measured intensity is viewpoint-independent</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41996" name="TextBox 1"/>
          <p:cNvSpPr txBox="1">
            <a:spLocks noChangeArrowheads="1"/>
          </p:cNvSpPr>
          <p:nvPr/>
        </p:nvSpPr>
        <p:spPr bwMode="auto">
          <a:xfrm>
            <a:off x="6185040" y="5304235"/>
            <a:ext cx="131690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r>
              <a:rPr lang="en-US" altLang="en-US" sz="2531">
                <a:cs typeface="Calibri"/>
              </a:rPr>
              <a:t>A cos (</a:t>
            </a:r>
            <a:r>
              <a:rPr lang="en-US" altLang="en-US" sz="2531">
                <a:latin typeface="Symbol" panose="05050102010706020507" pitchFamily="18" charset="2"/>
                <a:cs typeface="Calibri"/>
              </a:rPr>
              <a:t>q</a:t>
            </a:r>
            <a:r>
              <a:rPr lang="en-US" altLang="en-US" sz="2531">
                <a:cs typeface="Calibri"/>
              </a:rPr>
              <a:t>)</a:t>
            </a:r>
          </a:p>
        </p:txBody>
      </p:sp>
    </p:spTree>
    <p:extLst>
      <p:ext uri="{BB962C8B-B14F-4D97-AF65-F5344CB8AC3E}">
        <p14:creationId xmlns:p14="http://schemas.microsoft.com/office/powerpoint/2010/main" val="4066298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Image Formation Model: Final</a:t>
            </a:r>
            <a:endParaRPr lang="en-US" sz="1266">
              <a:ea typeface="+mj-ea"/>
              <a:sym typeface="Calibri" charset="0"/>
            </a:endParaRPr>
          </a:p>
        </p:txBody>
      </p:sp>
      <p:pic>
        <p:nvPicPr>
          <p:cNvPr id="21506" name="Picture 2"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1507" name="Rectangle 3"/>
          <p:cNvSpPr>
            <a:spLocks/>
          </p:cNvSpPr>
          <p:nvPr/>
        </p:nvSpPr>
        <p:spPr bwMode="auto">
          <a:xfrm>
            <a:off x="483320" y="3783456"/>
            <a:ext cx="8476506" cy="26687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Diffuse albedo: what fraction of incoming light is reflected?</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Introduce scale factor </a:t>
            </a:r>
            <a:r>
              <a:rPr lang="en-US" sz="2531">
                <a:solidFill>
                  <a:srgbClr val="000000"/>
                </a:solidFill>
                <a:latin typeface="Calibri" charset="0"/>
                <a:ea typeface="ＭＳ Ｐゴシック" charset="0"/>
                <a:cs typeface="Calibri"/>
                <a:sym typeface="Calibri" charset="0"/>
              </a:rPr>
              <a:t> </a:t>
            </a:r>
          </a:p>
          <a:p>
            <a:pPr marL="446469" indent="-446469" defTabSz="410751" fontAlgn="base" hangingPunct="0">
              <a:spcBef>
                <a:spcPct val="0"/>
              </a:spcBef>
              <a:spcAft>
                <a:spcPct val="0"/>
              </a:spcAft>
              <a:buSzPct val="100000"/>
              <a:buFontTx/>
              <a:buAutoNum type="arabicPeriod" startAt="2"/>
              <a:defRPr/>
            </a:pPr>
            <a:r>
              <a:rPr lang="en-US" sz="2531">
                <a:solidFill>
                  <a:srgbClr val="000000"/>
                </a:solidFill>
                <a:latin typeface="Calibri" charset="0"/>
                <a:ea typeface="ＭＳ Ｐゴシック" charset="0"/>
                <a:cs typeface="Calibri"/>
                <a:sym typeface="Calibri" charset="0"/>
              </a:rPr>
              <a:t>Light intensity: how much light is arriving?</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Compensate with camera exposure (global scale factor)</a:t>
            </a:r>
          </a:p>
          <a:p>
            <a:pPr marL="446469" indent="-446469" defTabSz="410751" fontAlgn="base" hangingPunct="0">
              <a:spcBef>
                <a:spcPct val="0"/>
              </a:spcBef>
              <a:spcAft>
                <a:spcPct val="0"/>
              </a:spcAft>
              <a:buSzPct val="100000"/>
              <a:buFontTx/>
              <a:buAutoNum type="arabicPeriod" startAt="3"/>
              <a:defRPr/>
            </a:pPr>
            <a:r>
              <a:rPr lang="en-US" sz="2531">
                <a:solidFill>
                  <a:srgbClr val="000000"/>
                </a:solidFill>
                <a:latin typeface="Calibri" charset="0"/>
                <a:ea typeface="ＭＳ Ｐゴシック" charset="0"/>
                <a:cs typeface="Calibri"/>
                <a:sym typeface="Calibri" charset="0"/>
              </a:rPr>
              <a:t>Camera response function</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Assume pixel value is linearly proportional to incoming energy (perform radiometric calibration if not)</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21508"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321969"/>
            <a:ext cx="285750"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1509" name="Picture 5" descr="Editt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752" y="2223493"/>
            <a:ext cx="3341936" cy="6194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1857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par>
                          <p:cTn id="9" fill="hold" nodeType="withGroup">
                            <p:stCondLst>
                              <p:cond delay="0"/>
                            </p:stCondLst>
                            <p:childTnLst>
                              <p:par>
                                <p:cTn id="10" presetID="1" presetClass="entr" presetSubtype="0" fill="hold" nodeType="afterEffect">
                                  <p:stCondLst>
                                    <p:cond delay="0"/>
                                  </p:stCondLst>
                                  <p:childTnLst>
                                    <p:set>
                                      <p:cBhvr>
                                        <p:cTn id="11" dur="1" fill="hold">
                                          <p:stCondLst>
                                            <p:cond delay="0"/>
                                          </p:stCondLst>
                                        </p:cTn>
                                        <p:tgtEl>
                                          <p:spTgt spid="2150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531" y="274588"/>
            <a:ext cx="8229823" cy="636240"/>
          </a:xfrm>
        </p:spPr>
        <p:txBody>
          <a:bodyPr/>
          <a:lstStyle/>
          <a:p>
            <a:pPr defTabSz="590455" eaLnBrk="1">
              <a:defRPr/>
            </a:pPr>
            <a:r>
              <a:rPr lang="en-US" sz="4008" dirty="0">
                <a:ea typeface="+mj-ea"/>
                <a:sym typeface="Calibri" charset="0"/>
              </a:rPr>
              <a:t>A Single Image: Shape from Shading</a:t>
            </a:r>
            <a:endParaRPr lang="en-US" sz="1266" dirty="0">
              <a:ea typeface="+mj-ea"/>
              <a:sym typeface="Calibri" charset="0"/>
            </a:endParaRPr>
          </a:p>
        </p:txBody>
      </p:sp>
      <p:pic>
        <p:nvPicPr>
          <p:cNvPr id="22530" name="Picture 2" descr="Edittex"/>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7321" y="1457772"/>
            <a:ext cx="3343052" cy="6183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1" name="Picture 3" descr="pasted-image.jpg"/>
          <p:cNvPicPr>
            <a:picLocks noChangeAspect="1"/>
          </p:cNvPicPr>
          <p:nvPr/>
        </p:nvPicPr>
        <p:blipFill>
          <a:blip r:embed="rId3">
            <a:extLst>
              <a:ext uri="{28A0092B-C50C-407E-A947-70E740481C1C}">
                <a14:useLocalDpi xmlns:a14="http://schemas.microsoft.com/office/drawing/2010/main" val="0"/>
              </a:ext>
            </a:extLst>
          </a:blip>
          <a:srcRect l="9596" t="7683" r="14838" b="5634"/>
          <a:stretch>
            <a:fillRect/>
          </a:stretch>
        </p:blipFill>
        <p:spPr bwMode="auto">
          <a:xfrm>
            <a:off x="145108" y="1211089"/>
            <a:ext cx="2908846" cy="2877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532" name="Rectangle 4"/>
          <p:cNvSpPr>
            <a:spLocks/>
          </p:cNvSpPr>
          <p:nvPr/>
        </p:nvSpPr>
        <p:spPr bwMode="auto">
          <a:xfrm>
            <a:off x="3156644" y="2557240"/>
            <a:ext cx="6109023" cy="2510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defTabSz="410751" fontAlgn="base" hangingPunct="0">
              <a:spcBef>
                <a:spcPct val="0"/>
              </a:spcBef>
              <a:spcAft>
                <a:spcPct val="0"/>
              </a:spcAft>
              <a:defRPr/>
            </a:pPr>
            <a:r>
              <a:rPr lang="en-US" sz="2531" dirty="0">
                <a:solidFill>
                  <a:srgbClr val="000000"/>
                </a:solidFill>
                <a:latin typeface="Calibri" charset="0"/>
                <a:ea typeface="ＭＳ Ｐゴシック" charset="0"/>
                <a:cs typeface="Calibri"/>
                <a:sym typeface="Calibri" charset="0"/>
              </a:rPr>
              <a:t>Assume      is 1 for now.</a:t>
            </a:r>
          </a:p>
          <a:p>
            <a:pPr defTabSz="410751" fontAlgn="base" hangingPunct="0">
              <a:spcBef>
                <a:spcPct val="0"/>
              </a:spcBef>
              <a:spcAft>
                <a:spcPct val="0"/>
              </a:spcAft>
              <a:defRPr/>
            </a:pPr>
            <a:r>
              <a:rPr lang="en-US" sz="2531" dirty="0">
                <a:solidFill>
                  <a:srgbClr val="000000"/>
                </a:solidFill>
                <a:latin typeface="Calibri" charset="0"/>
                <a:ea typeface="ＭＳ Ｐゴシック" charset="0"/>
                <a:cs typeface="Calibri"/>
                <a:sym typeface="Calibri" charset="0"/>
              </a:rPr>
              <a:t>What can we measure from one image?</a:t>
            </a:r>
          </a:p>
          <a:p>
            <a:pPr marL="625056" lvl="1"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                   is the angle between N and L</a:t>
            </a:r>
          </a:p>
          <a:p>
            <a:pPr marL="625056" lvl="1"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Add assumptions:</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Constant albedo</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A few known </a:t>
            </a:r>
            <a:r>
              <a:rPr lang="en-US" sz="2250" dirty="0" err="1">
                <a:solidFill>
                  <a:srgbClr val="000000"/>
                </a:solidFill>
                <a:latin typeface="Calibri" charset="0"/>
                <a:ea typeface="ＭＳ Ｐゴシック" charset="0"/>
                <a:cs typeface="Calibri"/>
                <a:sym typeface="Calibri" charset="0"/>
              </a:rPr>
              <a:t>normals</a:t>
            </a:r>
            <a:r>
              <a:rPr lang="en-US" sz="2250" dirty="0">
                <a:solidFill>
                  <a:srgbClr val="000000"/>
                </a:solidFill>
                <a:latin typeface="Calibri" charset="0"/>
                <a:ea typeface="ＭＳ Ｐゴシック" charset="0"/>
                <a:cs typeface="Calibri"/>
                <a:sym typeface="Calibri" charset="0"/>
              </a:rPr>
              <a:t> (e.g. silhouettes)</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Smoothness of </a:t>
            </a:r>
            <a:r>
              <a:rPr lang="en-US" sz="2250" dirty="0" err="1">
                <a:solidFill>
                  <a:srgbClr val="000000"/>
                </a:solidFill>
                <a:latin typeface="Calibri" charset="0"/>
                <a:ea typeface="ＭＳ Ｐゴシック" charset="0"/>
                <a:cs typeface="Calibri"/>
                <a:sym typeface="Calibri" charset="0"/>
              </a:rPr>
              <a:t>normals</a:t>
            </a:r>
            <a:endParaRPr lang="en-US" sz="1266" dirty="0">
              <a:solidFill>
                <a:srgbClr val="000000"/>
              </a:solidFill>
              <a:latin typeface="Helvetica Light" charset="0"/>
              <a:ea typeface="ＭＳ Ｐゴシック" charset="0"/>
              <a:cs typeface="Helvetica Light" charset="0"/>
              <a:sym typeface="Helvetica Light" charset="0"/>
            </a:endParaRPr>
          </a:p>
        </p:txBody>
      </p:sp>
      <p:pic>
        <p:nvPicPr>
          <p:cNvPr id="22533"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0531" y="2647652"/>
            <a:ext cx="285750"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4"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7961" y="3321844"/>
            <a:ext cx="1151930" cy="3661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535" name="Rectangle 7"/>
          <p:cNvSpPr>
            <a:spLocks/>
          </p:cNvSpPr>
          <p:nvPr/>
        </p:nvSpPr>
        <p:spPr bwMode="auto">
          <a:xfrm>
            <a:off x="121668" y="5424612"/>
            <a:ext cx="5330242" cy="11683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In practice, SFS </a:t>
            </a:r>
            <a:r>
              <a:rPr lang="en-US" altLang="en-US" sz="2531" dirty="0" err="1">
                <a:latin typeface="Calibri" panose="020F0502020204030204" pitchFamily="34" charset="0"/>
                <a:cs typeface="Calibri"/>
                <a:sym typeface="Calibri" panose="020F0502020204030204" pitchFamily="34" charset="0"/>
              </a:rPr>
              <a:t>doesn</a:t>
            </a:r>
            <a:r>
              <a:rPr lang="ja-JP" altLang="en-US" sz="2531" dirty="0">
                <a:latin typeface="Arial" panose="020B0604020202020204" pitchFamily="34" charset="0"/>
                <a:cs typeface="Calibri"/>
                <a:sym typeface="Calibri" panose="020F0502020204030204" pitchFamily="34" charset="0"/>
              </a:rPr>
              <a:t>’</a:t>
            </a:r>
            <a:r>
              <a:rPr lang="en-US" altLang="ja-JP" sz="2531" dirty="0">
                <a:latin typeface="Calibri" panose="020F0502020204030204" pitchFamily="34" charset="0"/>
                <a:cs typeface="Calibri"/>
                <a:sym typeface="Calibri" panose="020F0502020204030204" pitchFamily="34" charset="0"/>
              </a:rPr>
              <a:t>t work very well: </a:t>
            </a:r>
          </a:p>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assumptions are too restrictive, </a:t>
            </a:r>
          </a:p>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too much ambiguity in nontrivial scenes.</a:t>
            </a:r>
            <a:endParaRPr lang="en-US" altLang="en-US" sz="1266" dirty="0">
              <a:latin typeface="Calibri" panose="020F0502020204030204" pitchFamily="34" charset="0"/>
              <a:cs typeface="Calibri"/>
              <a:sym typeface="Calibri" panose="020F0502020204030204" pitchFamily="34" charset="0"/>
            </a:endParaRPr>
          </a:p>
        </p:txBody>
      </p:sp>
    </p:spTree>
    <p:extLst>
      <p:ext uri="{BB962C8B-B14F-4D97-AF65-F5344CB8AC3E}">
        <p14:creationId xmlns:p14="http://schemas.microsoft.com/office/powerpoint/2010/main" val="657856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09600" y="76200"/>
            <a:ext cx="8229600" cy="838200"/>
          </a:xfrm>
        </p:spPr>
        <p:txBody>
          <a:bodyPr/>
          <a:lstStyle/>
          <a:p>
            <a:r>
              <a:rPr lang="en-US"/>
              <a:t>Application: Detecting composite photos</a:t>
            </a:r>
          </a:p>
        </p:txBody>
      </p:sp>
      <p:pic>
        <p:nvPicPr>
          <p:cNvPr id="724995" name="Picture 3"/>
          <p:cNvPicPr>
            <a:picLocks noChangeAspect="1" noChangeArrowheads="1"/>
          </p:cNvPicPr>
          <p:nvPr/>
        </p:nvPicPr>
        <p:blipFill>
          <a:blip r:embed="rId3" cstate="print"/>
          <a:srcRect/>
          <a:stretch>
            <a:fillRect/>
          </a:stretch>
        </p:blipFill>
        <p:spPr bwMode="auto">
          <a:xfrm>
            <a:off x="457200" y="2286000"/>
            <a:ext cx="4267200" cy="2843213"/>
          </a:xfrm>
          <a:prstGeom prst="rect">
            <a:avLst/>
          </a:prstGeom>
          <a:noFill/>
          <a:ln w="19050">
            <a:noFill/>
            <a:miter lim="800000"/>
            <a:headEnd/>
            <a:tailEnd/>
          </a:ln>
          <a:effectLst/>
        </p:spPr>
      </p:pic>
      <p:pic>
        <p:nvPicPr>
          <p:cNvPr id="724996" name="Picture 4"/>
          <p:cNvPicPr>
            <a:picLocks noChangeAspect="1" noChangeArrowheads="1"/>
          </p:cNvPicPr>
          <p:nvPr/>
        </p:nvPicPr>
        <p:blipFill>
          <a:blip r:embed="rId4" cstate="print"/>
          <a:srcRect/>
          <a:stretch>
            <a:fillRect/>
          </a:stretch>
        </p:blipFill>
        <p:spPr bwMode="auto">
          <a:xfrm>
            <a:off x="5199063" y="1595438"/>
            <a:ext cx="3487737" cy="4348162"/>
          </a:xfrm>
          <a:prstGeom prst="rect">
            <a:avLst/>
          </a:prstGeom>
          <a:noFill/>
          <a:ln w="19050">
            <a:noFill/>
            <a:miter lim="800000"/>
            <a:headEnd/>
            <a:tailEnd/>
          </a:ln>
          <a:effectLst/>
        </p:spPr>
      </p:pic>
      <p:sp>
        <p:nvSpPr>
          <p:cNvPr id="724997" name="Text Box 5"/>
          <p:cNvSpPr txBox="1">
            <a:spLocks noChangeArrowheads="1"/>
          </p:cNvSpPr>
          <p:nvPr/>
        </p:nvSpPr>
        <p:spPr bwMode="auto">
          <a:xfrm>
            <a:off x="1846263" y="1676400"/>
            <a:ext cx="1546225" cy="457200"/>
          </a:xfrm>
          <a:prstGeom prst="rect">
            <a:avLst/>
          </a:prstGeom>
          <a:noFill/>
          <a:ln w="19050">
            <a:noFill/>
            <a:miter lim="800000"/>
            <a:headEnd/>
            <a:tailEnd/>
          </a:ln>
          <a:effectLst/>
        </p:spPr>
        <p:txBody>
          <a:bodyPr wrap="none">
            <a:spAutoFit/>
          </a:bodyPr>
          <a:lstStyle/>
          <a:p>
            <a:pPr algn="ctr" eaLnBrk="1" hangingPunct="1">
              <a:spcBef>
                <a:spcPct val="50000"/>
              </a:spcBef>
            </a:pPr>
            <a:r>
              <a:rPr lang="en-US">
                <a:latin typeface="Times New Roman" pitchFamily="18" charset="0"/>
              </a:rPr>
              <a:t>Fake photo</a:t>
            </a:r>
          </a:p>
        </p:txBody>
      </p:sp>
      <p:sp>
        <p:nvSpPr>
          <p:cNvPr id="724998" name="Text Box 6"/>
          <p:cNvSpPr txBox="1">
            <a:spLocks noChangeArrowheads="1"/>
          </p:cNvSpPr>
          <p:nvPr/>
        </p:nvSpPr>
        <p:spPr bwMode="auto">
          <a:xfrm>
            <a:off x="6132513" y="990600"/>
            <a:ext cx="1511300" cy="457200"/>
          </a:xfrm>
          <a:prstGeom prst="rect">
            <a:avLst/>
          </a:prstGeom>
          <a:noFill/>
          <a:ln w="19050">
            <a:noFill/>
            <a:miter lim="800000"/>
            <a:headEnd/>
            <a:tailEnd/>
          </a:ln>
          <a:effectLst/>
        </p:spPr>
        <p:txBody>
          <a:bodyPr wrap="none">
            <a:spAutoFit/>
          </a:bodyPr>
          <a:lstStyle/>
          <a:p>
            <a:pPr algn="ctr" eaLnBrk="1" hangingPunct="1">
              <a:spcBef>
                <a:spcPct val="50000"/>
              </a:spcBef>
            </a:pPr>
            <a:r>
              <a:rPr lang="en-US">
                <a:latin typeface="Times New Roman" pitchFamily="18" charset="0"/>
              </a:rPr>
              <a:t>Real photo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126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17712" flipH="1">
            <a:off x="4310806" y="4451449"/>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6" name="Picture 2"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401107" flipH="1">
            <a:off x="5982890" y="3848695"/>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7" name="Picture 3" descr="pas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8" name="Picture 4"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558" y="4602138"/>
            <a:ext cx="708794"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9" name="Rectangle 5"/>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What we know: Stereo</a:t>
            </a:r>
            <a:endParaRPr lang="en-US" sz="1266" dirty="0">
              <a:sym typeface="Calibri" charset="0"/>
            </a:endParaRPr>
          </a:p>
        </p:txBody>
      </p:sp>
      <p:sp>
        <p:nvSpPr>
          <p:cNvPr id="6150" name="Rectangle 6"/>
          <p:cNvSpPr>
            <a:spLocks/>
          </p:cNvSpPr>
          <p:nvPr/>
        </p:nvSpPr>
        <p:spPr bwMode="auto">
          <a:xfrm>
            <a:off x="307191" y="6221185"/>
            <a:ext cx="8396146"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feature motion to understand shape</a:t>
            </a:r>
          </a:p>
        </p:txBody>
      </p:sp>
    </p:spTree>
    <p:extLst>
      <p:ext uri="{BB962C8B-B14F-4D97-AF65-F5344CB8AC3E}">
        <p14:creationId xmlns:p14="http://schemas.microsoft.com/office/powerpoint/2010/main" val="287920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Next: Photometric Stereo</a:t>
            </a:r>
            <a:endParaRPr lang="en-US" sz="1266" dirty="0">
              <a:sym typeface="Calibri" charset="0"/>
            </a:endParaRPr>
          </a:p>
        </p:txBody>
      </p:sp>
      <p:pic>
        <p:nvPicPr>
          <p:cNvPr id="7170" name="Picture 2" descr="pas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1" name="Picture 3"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1558" y="5009555"/>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2" name="Picture 4" descr="pasted-imag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496" y="4602138"/>
            <a:ext cx="709910"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3" name="Picture 5" descr="pasted-ima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995378" flipH="1">
            <a:off x="882923" y="3900041"/>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174" name="Rectangle 6"/>
          <p:cNvSpPr>
            <a:spLocks/>
          </p:cNvSpPr>
          <p:nvPr/>
        </p:nvSpPr>
        <p:spPr bwMode="auto">
          <a:xfrm>
            <a:off x="334916" y="6227762"/>
            <a:ext cx="8493865"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pixel brightness to understand shape</a:t>
            </a:r>
          </a:p>
        </p:txBody>
      </p:sp>
    </p:spTree>
    <p:extLst>
      <p:ext uri="{BB962C8B-B14F-4D97-AF65-F5344CB8AC3E}">
        <p14:creationId xmlns:p14="http://schemas.microsoft.com/office/powerpoint/2010/main" val="40932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Next: Photometric Stereo</a:t>
            </a:r>
            <a:endParaRPr lang="en-US" sz="1266" dirty="0">
              <a:sym typeface="Calibri" charset="0"/>
            </a:endParaRPr>
          </a:p>
        </p:txBody>
      </p:sp>
      <p:pic>
        <p:nvPicPr>
          <p:cNvPr id="8194" name="Picture 2"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5" name="Picture 3"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558" y="5009555"/>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6" name="Picture 4"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7496" y="4602138"/>
            <a:ext cx="709910"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7" name="Picture 5" descr="pasted-im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995378" flipH="1">
            <a:off x="882923" y="3900041"/>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8" name="Picture 6"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354" y="2636490"/>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 name="Rectangle 6"/>
          <p:cNvSpPr>
            <a:spLocks/>
          </p:cNvSpPr>
          <p:nvPr/>
        </p:nvSpPr>
        <p:spPr bwMode="auto">
          <a:xfrm>
            <a:off x="334916" y="6227762"/>
            <a:ext cx="8493865"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pixel brightness to understand shape</a:t>
            </a:r>
          </a:p>
        </p:txBody>
      </p:sp>
    </p:spTree>
    <p:extLst>
      <p:ext uri="{BB962C8B-B14F-4D97-AF65-F5344CB8AC3E}">
        <p14:creationId xmlns:p14="http://schemas.microsoft.com/office/powerpoint/2010/main" val="277195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Photometric Stereo</a:t>
            </a:r>
            <a:endParaRPr lang="en-US" sz="1266">
              <a:sym typeface="Calibri" charset="0"/>
            </a:endParaRPr>
          </a:p>
        </p:txBody>
      </p:sp>
      <p:pic>
        <p:nvPicPr>
          <p:cNvPr id="9218" name="Picture 2" descr="buddha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934" y="2052712"/>
            <a:ext cx="8491017" cy="27514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19" name="Rectangle 3"/>
          <p:cNvSpPr>
            <a:spLocks/>
          </p:cNvSpPr>
          <p:nvPr/>
        </p:nvSpPr>
        <p:spPr bwMode="auto">
          <a:xfrm>
            <a:off x="569268" y="4874494"/>
            <a:ext cx="895438"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dirty="0">
                <a:latin typeface="Arial" charset="0"/>
                <a:ea typeface="ＭＳ Ｐゴシック" charset="0"/>
                <a:cs typeface="Arial" charset="0"/>
                <a:sym typeface="Arial" charset="0"/>
              </a:rPr>
              <a:t>Input</a:t>
            </a:r>
          </a:p>
          <a:p>
            <a:pPr algn="ctr" defTabSz="642915">
              <a:defRPr/>
            </a:pPr>
            <a:r>
              <a:rPr lang="en-US" sz="1687" dirty="0">
                <a:latin typeface="Arial" charset="0"/>
                <a:ea typeface="ＭＳ Ｐゴシック" charset="0"/>
                <a:cs typeface="Arial" charset="0"/>
                <a:sym typeface="Arial" charset="0"/>
              </a:rPr>
              <a:t>(1 of 12)</a:t>
            </a:r>
            <a:endParaRPr lang="en-US" sz="1266" dirty="0">
              <a:ea typeface="ＭＳ Ｐゴシック" charset="0"/>
              <a:cs typeface="Helvetica Light" charset="0"/>
            </a:endParaRPr>
          </a:p>
        </p:txBody>
      </p:sp>
      <p:sp>
        <p:nvSpPr>
          <p:cNvPr id="9220" name="Rectangle 4"/>
          <p:cNvSpPr>
            <a:spLocks/>
          </p:cNvSpPr>
          <p:nvPr/>
        </p:nvSpPr>
        <p:spPr bwMode="auto">
          <a:xfrm>
            <a:off x="1952253" y="4874494"/>
            <a:ext cx="1812727"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tIns="45720" rIns="45720" bIns="45720">
            <a:spAutoFit/>
          </a:bodyPr>
          <a:lstStyle/>
          <a:p>
            <a:pPr algn="ctr" defTabSz="642915">
              <a:defRPr/>
            </a:pPr>
            <a:r>
              <a:rPr lang="en-US" sz="1687">
                <a:latin typeface="Arial" charset="0"/>
                <a:ea typeface="ＭＳ Ｐゴシック" charset="0"/>
                <a:cs typeface="Arial" charset="0"/>
                <a:sym typeface="Arial" charset="0"/>
              </a:rPr>
              <a:t>Normals (RGB colormap)</a:t>
            </a:r>
            <a:endParaRPr lang="en-US" sz="1266">
              <a:latin typeface="Arial" charset="0"/>
              <a:ea typeface="ＭＳ Ｐゴシック" charset="0"/>
              <a:cs typeface="Arial" charset="0"/>
              <a:sym typeface="Arial" charset="0"/>
            </a:endParaRPr>
          </a:p>
        </p:txBody>
      </p:sp>
      <p:sp>
        <p:nvSpPr>
          <p:cNvPr id="9221" name="Rectangle 5"/>
          <p:cNvSpPr>
            <a:spLocks/>
          </p:cNvSpPr>
          <p:nvPr/>
        </p:nvSpPr>
        <p:spPr bwMode="auto">
          <a:xfrm>
            <a:off x="3802931" y="4876726"/>
            <a:ext cx="1793120" cy="3519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Normals (vectors)</a:t>
            </a:r>
            <a:endParaRPr lang="en-US" sz="1266">
              <a:latin typeface="Arial" charset="0"/>
              <a:ea typeface="ＭＳ Ｐゴシック" charset="0"/>
              <a:cs typeface="Arial" charset="0"/>
              <a:sym typeface="Arial" charset="0"/>
            </a:endParaRPr>
          </a:p>
        </p:txBody>
      </p:sp>
      <p:sp>
        <p:nvSpPr>
          <p:cNvPr id="9222" name="Rectangle 6"/>
          <p:cNvSpPr>
            <a:spLocks/>
          </p:cNvSpPr>
          <p:nvPr/>
        </p:nvSpPr>
        <p:spPr bwMode="auto">
          <a:xfrm>
            <a:off x="5960566" y="4876726"/>
            <a:ext cx="1172757"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Shaded 3D</a:t>
            </a:r>
            <a:br>
              <a:rPr lang="en-US" sz="1687">
                <a:latin typeface="Arial" charset="0"/>
                <a:ea typeface="ＭＳ Ｐゴシック" charset="0"/>
                <a:cs typeface="Arial" charset="0"/>
                <a:sym typeface="Arial" charset="0"/>
              </a:rPr>
            </a:br>
            <a:r>
              <a:rPr lang="en-US" sz="1687">
                <a:latin typeface="Arial" charset="0"/>
                <a:ea typeface="ＭＳ Ｐゴシック" charset="0"/>
                <a:cs typeface="Arial" charset="0"/>
                <a:sym typeface="Arial" charset="0"/>
              </a:rPr>
              <a:t>rendering</a:t>
            </a:r>
            <a:endParaRPr lang="en-US" sz="1266">
              <a:ea typeface="ＭＳ Ｐゴシック" charset="0"/>
              <a:cs typeface="Helvetica Light" charset="0"/>
            </a:endParaRPr>
          </a:p>
        </p:txBody>
      </p:sp>
      <p:sp>
        <p:nvSpPr>
          <p:cNvPr id="9223" name="Rectangle 7"/>
          <p:cNvSpPr>
            <a:spLocks/>
          </p:cNvSpPr>
          <p:nvPr/>
        </p:nvSpPr>
        <p:spPr bwMode="auto">
          <a:xfrm>
            <a:off x="7442895" y="4876726"/>
            <a:ext cx="1254574"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Textured 3D</a:t>
            </a:r>
            <a:br>
              <a:rPr lang="en-US" sz="1687">
                <a:latin typeface="Arial" charset="0"/>
                <a:ea typeface="ＭＳ Ｐゴシック" charset="0"/>
                <a:cs typeface="Arial" charset="0"/>
                <a:sym typeface="Arial" charset="0"/>
              </a:rPr>
            </a:br>
            <a:r>
              <a:rPr lang="en-US" sz="1687">
                <a:latin typeface="Arial" charset="0"/>
                <a:ea typeface="ＭＳ Ｐゴシック" charset="0"/>
                <a:cs typeface="Arial" charset="0"/>
                <a:sym typeface="Arial" charset="0"/>
              </a:rPr>
              <a:t>rendering</a:t>
            </a:r>
            <a:endParaRPr lang="en-US" sz="1266">
              <a:ea typeface="ＭＳ Ｐゴシック" charset="0"/>
              <a:cs typeface="Helvetica Light" charset="0"/>
            </a:endParaRPr>
          </a:p>
        </p:txBody>
      </p:sp>
      <p:sp>
        <p:nvSpPr>
          <p:cNvPr id="9224" name="Rectangle 8"/>
          <p:cNvSpPr>
            <a:spLocks/>
          </p:cNvSpPr>
          <p:nvPr/>
        </p:nvSpPr>
        <p:spPr bwMode="auto">
          <a:xfrm>
            <a:off x="3188576" y="1325091"/>
            <a:ext cx="2766848" cy="379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a:defRPr/>
            </a:pPr>
            <a:r>
              <a:rPr lang="en-US" sz="2000">
                <a:ea typeface="ＭＳ Ｐゴシック" charset="0"/>
                <a:cs typeface="Helvetica Light" charset="0"/>
              </a:rPr>
              <a:t>What results can you get?</a:t>
            </a:r>
          </a:p>
        </p:txBody>
      </p:sp>
    </p:spTree>
    <p:extLst>
      <p:ext uri="{BB962C8B-B14F-4D97-AF65-F5344CB8AC3E}">
        <p14:creationId xmlns:p14="http://schemas.microsoft.com/office/powerpoint/2010/main" val="3830836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X,Y,Z,\theta,\phi,\lambda,t)&#10;\]&#10;\end{document}&#10;"/>
  <p:tag name="EXTERNALNAME" val="Edittex"/>
  <p:tag name="BLEND" val="False"/>
  <p:tag name="TRANSPARENT" val="False"/>
  <p:tag name="BITMAPFORMAT" val="bmpmono"/>
  <p:tag name="DEBUGINTERACTIVE" val="True"/>
  <p:tag name="ORIGWIDTH" val="666.87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X,Y,Z,\theta,\phi,\lambda,t)&#10;\]&#10;\end{document}&#10;"/>
  <p:tag name="EXTERNALNAME" val="Edittex"/>
  <p:tag name="BLEND" val="False"/>
  <p:tag name="TRANSPARENT" val="False"/>
  <p:tag name="BITMAPFORMAT" val="bmpmono"/>
  <p:tag name="DEBUGINTERACTIVE" val="True"/>
  <p:tag name="ORIGWIDTH" val="666.8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u,v,s,t)&#10;\]&#10;\end{document}&#10;"/>
  <p:tag name="EXTERNALNAME" val="Edittex"/>
  <p:tag name="BLEND" val="False"/>
  <p:tag name="TRANSPARENT" val="False"/>
  <p:tag name="BITMAPFORMAT" val="bmpmono"/>
  <p:tag name="DEBUGINTERACTIVE" val="True"/>
  <p:tag name="ORIGWIDTH" val="378"/>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u,v)&#10;\]&#10;\end{document}&#10;"/>
  <p:tag name="EXTERNALNAME" val="Edittex"/>
  <p:tag name="BLEND" val="False"/>
  <p:tag name="TRANSPARENT" val="False"/>
  <p:tag name="BITMAPFORMAT" val="bmpmono"/>
  <p:tag name="DEBUGINTERACTIVE" val="True"/>
  <p:tag name="ORIGWIDTH" val="183.62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t)&#10;\]&#10;\end{document}&#10;"/>
  <p:tag name="EXTERNALNAME" val="Edittex"/>
  <p:tag name="BLEND" val="False"/>
  <p:tag name="TRANSPARENT" val="False"/>
  <p:tag name="BITMAPFORMAT" val="bmpmono"/>
  <p:tag name="DEBUGINTERACTIVE" val="True"/>
  <p:tag name="ORIGWIDTH" val="161.125"/>
</p:tagLst>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2">
      <a:dk1>
        <a:srgbClr val="000000"/>
      </a:dk1>
      <a:lt1>
        <a:srgbClr val="FFFFFF"/>
      </a:lt1>
      <a:dk2>
        <a:srgbClr val="000000"/>
      </a:dk2>
      <a:lt2>
        <a:srgbClr val="FFFFFF"/>
      </a:lt2>
      <a:accent1>
        <a:srgbClr val="5D7CD5"/>
      </a:accent1>
      <a:accent2>
        <a:srgbClr val="20B43C"/>
      </a:accent2>
      <a:accent3>
        <a:srgbClr val="FFFFFF"/>
      </a:accent3>
      <a:accent4>
        <a:srgbClr val="000000"/>
      </a:accent4>
      <a:accent5>
        <a:srgbClr val="B6BFE7"/>
      </a:accent5>
      <a:accent6>
        <a:srgbClr val="1CA335"/>
      </a:accent6>
      <a:hlink>
        <a:srgbClr val="62BD19"/>
      </a:hlink>
      <a:folHlink>
        <a:srgbClr val="993399"/>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FFFFFF"/>
        </a:dk2>
        <a:lt2>
          <a:srgbClr val="FFCC33"/>
        </a:lt2>
        <a:accent1>
          <a:srgbClr val="FF6633"/>
        </a:accent1>
        <a:accent2>
          <a:srgbClr val="B9D300"/>
        </a:accent2>
        <a:accent3>
          <a:srgbClr val="FFFFFF"/>
        </a:accent3>
        <a:accent4>
          <a:srgbClr val="000000"/>
        </a:accent4>
        <a:accent5>
          <a:srgbClr val="FFB8AD"/>
        </a:accent5>
        <a:accent6>
          <a:srgbClr val="A7BF00"/>
        </a:accent6>
        <a:hlink>
          <a:srgbClr val="62BD19"/>
        </a:hlink>
        <a:folHlink>
          <a:srgbClr val="993399"/>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FFFFFF"/>
        </a:lt2>
        <a:accent1>
          <a:srgbClr val="5D7CD5"/>
        </a:accent1>
        <a:accent2>
          <a:srgbClr val="20B43C"/>
        </a:accent2>
        <a:accent3>
          <a:srgbClr val="FFFFFF"/>
        </a:accent3>
        <a:accent4>
          <a:srgbClr val="000000"/>
        </a:accent4>
        <a:accent5>
          <a:srgbClr val="B6BFE7"/>
        </a:accent5>
        <a:accent6>
          <a:srgbClr val="1CA335"/>
        </a:accent6>
        <a:hlink>
          <a:srgbClr val="62BD19"/>
        </a:hlink>
        <a:folHlink>
          <a:srgbClr val="993399"/>
        </a:folHlink>
      </a:clrScheme>
      <a:clrMap bg1="lt1" tx1="dk1" bg2="lt2" tx2="dk2" accent1="accent1" accent2="accent2" accent3="accent3" accent4="accent4" accent5="accent5" accent6="accent6" hlink="hlink" folHlink="folHlink"/>
    </a:extraClrScheme>
    <a:extraClrScheme>
      <a:clrScheme name="Custom Design 3">
        <a:dk1>
          <a:srgbClr val="336699"/>
        </a:dk1>
        <a:lt1>
          <a:srgbClr val="FFFFFF"/>
        </a:lt1>
        <a:dk2>
          <a:srgbClr val="000000"/>
        </a:dk2>
        <a:lt2>
          <a:srgbClr val="F8F8F8"/>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saic">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mosa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sa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a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a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a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a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a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a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29325</TotalTime>
  <Words>2084</Words>
  <Application>Microsoft Office PowerPoint</Application>
  <PresentationFormat>On-screen Show (4:3)</PresentationFormat>
  <Paragraphs>349</Paragraphs>
  <Slides>59</Slides>
  <Notes>32</Notes>
  <HiddenSlides>5</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59</vt:i4>
      </vt:variant>
    </vt:vector>
  </HeadingPairs>
  <TitlesOfParts>
    <vt:vector size="71" baseType="lpstr">
      <vt:lpstr>-apple-system</vt:lpstr>
      <vt:lpstr>Arial</vt:lpstr>
      <vt:lpstr>Calibri</vt:lpstr>
      <vt:lpstr>Gill Sans</vt:lpstr>
      <vt:lpstr>Helvetica Light</vt:lpstr>
      <vt:lpstr>Symbol</vt:lpstr>
      <vt:lpstr>Times New Roman</vt:lpstr>
      <vt:lpstr>Trebuchet MS</vt:lpstr>
      <vt:lpstr>Office Theme</vt:lpstr>
      <vt:lpstr>Custom Design</vt:lpstr>
      <vt:lpstr>1_mosaic</vt:lpstr>
      <vt:lpstr>White</vt:lpstr>
      <vt:lpstr>Light &amp; Perception</vt:lpstr>
      <vt:lpstr>PowerPoint Presentation</vt:lpstr>
      <vt:lpstr>Announcements</vt:lpstr>
      <vt:lpstr>Road map</vt:lpstr>
      <vt:lpstr>Can we determine shape from lighting?</vt:lpstr>
      <vt:lpstr>What we know: Stereo</vt:lpstr>
      <vt:lpstr>Next: Photometric Stereo</vt:lpstr>
      <vt:lpstr>Next: Photometric Stereo</vt:lpstr>
      <vt:lpstr>Photometric Stereo</vt:lpstr>
      <vt:lpstr>PowerPoint Presentation</vt:lpstr>
      <vt:lpstr>Light</vt:lpstr>
      <vt:lpstr>Light</vt:lpstr>
      <vt:lpstr>Properties of light</vt:lpstr>
      <vt:lpstr>Radiometry</vt:lpstr>
      <vt:lpstr>Radiometry</vt:lpstr>
      <vt:lpstr>Radiometry</vt:lpstr>
      <vt:lpstr>Radiometry</vt:lpstr>
      <vt:lpstr>What is light?</vt:lpstr>
      <vt:lpstr>PowerPoint Presentation</vt:lpstr>
      <vt:lpstr>The light field</vt:lpstr>
      <vt:lpstr>Capturing light fields</vt:lpstr>
      <vt:lpstr>Light field example</vt:lpstr>
      <vt:lpstr>More info on light fields</vt:lpstr>
      <vt:lpstr>Color perception</vt:lpstr>
      <vt:lpstr>Visible light</vt:lpstr>
      <vt:lpstr>Light spectrum</vt:lpstr>
      <vt:lpstr>The human visual system</vt:lpstr>
      <vt:lpstr>Density of rods and cones</vt:lpstr>
      <vt:lpstr>Demonstrations of visual acuity</vt:lpstr>
      <vt:lpstr>Demonstrations of visual acuity</vt:lpstr>
      <vt:lpstr>Brightness contrast and constancy</vt:lpstr>
      <vt:lpstr>Light response is nonlinear</vt:lpstr>
      <vt:lpstr>Visual dynamic range</vt:lpstr>
      <vt:lpstr>PowerPoint Presentation</vt:lpstr>
      <vt:lpstr>Visual dynamic range</vt:lpstr>
      <vt:lpstr>Color perception</vt:lpstr>
      <vt:lpstr>Color perception</vt:lpstr>
      <vt:lpstr>What kind of bulb is it?</vt:lpstr>
      <vt:lpstr>Perception summary</vt:lpstr>
      <vt:lpstr>Light transport</vt:lpstr>
      <vt:lpstr>Light sources</vt:lpstr>
      <vt:lpstr>Modeling Image Formation</vt:lpstr>
      <vt:lpstr>Directional Lighting</vt:lpstr>
      <vt:lpstr>Lambertian Reflectance</vt:lpstr>
      <vt:lpstr>Materials - Three Forms</vt:lpstr>
      <vt:lpstr>Reflectance—Three Forms</vt:lpstr>
      <vt:lpstr>Ideal Diffuse Reflection</vt:lpstr>
      <vt:lpstr>Lambertian Reflectance</vt:lpstr>
      <vt:lpstr>Lambertian Reflectance: Incoming</vt:lpstr>
      <vt:lpstr>Lambertian Reflectance: Incoming</vt:lpstr>
      <vt:lpstr>Lambertian Reflectance: Incoming</vt:lpstr>
      <vt:lpstr>Lambertian Reflectance: Outgoing</vt:lpstr>
      <vt:lpstr>Lambertian Reflectance: Outgoing</vt:lpstr>
      <vt:lpstr>Lambertian Reflectance: Outgoing</vt:lpstr>
      <vt:lpstr>Lambertian Reflectance: Outgoing</vt:lpstr>
      <vt:lpstr>Image Formation Model: Final</vt:lpstr>
      <vt:lpstr>A Single Image: Shape from Shading</vt:lpstr>
      <vt:lpstr>Application: Detecting composite photos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Images and image filtering</dc:title>
  <dc:creator>Noah Snavely</dc:creator>
  <cp:lastModifiedBy>Noah Snavely</cp:lastModifiedBy>
  <cp:revision>1453</cp:revision>
  <dcterms:created xsi:type="dcterms:W3CDTF">2009-08-25T02:47:59Z</dcterms:created>
  <dcterms:modified xsi:type="dcterms:W3CDTF">2019-04-08T15:53:56Z</dcterms:modified>
</cp:coreProperties>
</file>