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512" r:id="rId4"/>
    <p:sldId id="513" r:id="rId5"/>
    <p:sldId id="491" r:id="rId6"/>
    <p:sldId id="480" r:id="rId7"/>
    <p:sldId id="455" r:id="rId8"/>
    <p:sldId id="482" r:id="rId9"/>
    <p:sldId id="481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464" r:id="rId18"/>
    <p:sldId id="465" r:id="rId19"/>
    <p:sldId id="466" r:id="rId20"/>
    <p:sldId id="508" r:id="rId21"/>
    <p:sldId id="502" r:id="rId22"/>
    <p:sldId id="503" r:id="rId23"/>
    <p:sldId id="505" r:id="rId24"/>
    <p:sldId id="506" r:id="rId25"/>
    <p:sldId id="467" r:id="rId26"/>
    <p:sldId id="468" r:id="rId27"/>
    <p:sldId id="469" r:id="rId28"/>
    <p:sldId id="509" r:id="rId29"/>
    <p:sldId id="511" r:id="rId30"/>
    <p:sldId id="510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86" r:id="rId39"/>
    <p:sldId id="477" r:id="rId40"/>
    <p:sldId id="507" r:id="rId41"/>
    <p:sldId id="435" r:id="rId42"/>
    <p:sldId id="436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6" autoAdjust="0"/>
    <p:restoredTop sz="94444" autoAdjust="0"/>
  </p:normalViewPr>
  <p:slideViewPr>
    <p:cSldViewPr>
      <p:cViewPr varScale="1">
        <p:scale>
          <a:sx n="56" d="100"/>
          <a:sy n="56" d="100"/>
        </p:scale>
        <p:origin x="1234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1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7259D7-E5BB-D846-879C-4547B909DCA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5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infoscience.epfl.ch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/record/175537/files/2069.pdf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FREAK: Fast Retina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Binary Robust Independent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(BRIEF) [5], the Oriented Fast and Ro-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(ORB)[26], and the Binary Robust Invariant Scalable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Keypoints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[16] (BRISK) are good examples.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eople.csail.mit.edu/albert/ladypack/wiki/index.php/Known_implementations_of_SIF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91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bc.ca/~lowe/keypoints/" TargetMode="External"/><Relationship Id="rId2" Type="http://schemas.openxmlformats.org/officeDocument/2006/relationships/hyperlink" Target="http://www.robots.ox.ac.uk/~vgg/research/affin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hyperlink" Target="http://www.vision.ee.ethz.ch/~surf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courses/cs6670/2009fa/projects/p1/project1.htm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s.ubc.ca/~lowe/keypoi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534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5: Feature descriptors and matching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810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CS5670: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178FFE-4059-4B06-975F-216F86BE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82" y="3352800"/>
            <a:ext cx="426321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1DAF1CC-49A6-4FAA-9BCF-5F3B5B58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748" y="3048000"/>
            <a:ext cx="2856452" cy="337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9D13F3-0073-4AAB-9DF6-2AD53D089D6D}"/>
              </a:ext>
            </a:extLst>
          </p:cNvPr>
          <p:cNvCxnSpPr/>
          <p:nvPr/>
        </p:nvCxnSpPr>
        <p:spPr>
          <a:xfrm>
            <a:off x="2743200" y="4267200"/>
            <a:ext cx="4724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614E9D-E6A9-4432-B8B0-69C7E4BCA91C}"/>
              </a:ext>
            </a:extLst>
          </p:cNvPr>
          <p:cNvCxnSpPr/>
          <p:nvPr/>
        </p:nvCxnSpPr>
        <p:spPr>
          <a:xfrm flipV="1">
            <a:off x="2383972" y="3657600"/>
            <a:ext cx="449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29A14D-E4A0-4B36-8AA9-C585B3717FE0}"/>
              </a:ext>
            </a:extLst>
          </p:cNvPr>
          <p:cNvCxnSpPr/>
          <p:nvPr/>
        </p:nvCxnSpPr>
        <p:spPr>
          <a:xfrm>
            <a:off x="2667000" y="4953000"/>
            <a:ext cx="472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Invariance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we are comparing two images I</a:t>
            </a:r>
            <a:r>
              <a:rPr lang="en-US" baseline="-25000" dirty="0"/>
              <a:t>1</a:t>
            </a:r>
            <a:r>
              <a:rPr lang="en-US" dirty="0"/>
              <a:t> and I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may be a transformed version of I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What kinds of transformations are we likely to encounter in practice?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Invariant descriptors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83162"/>
          </a:xfrm>
        </p:spPr>
        <p:txBody>
          <a:bodyPr>
            <a:normAutofit/>
          </a:bodyPr>
          <a:lstStyle/>
          <a:p>
            <a:r>
              <a:rPr lang="en-US" dirty="0"/>
              <a:t>We looked at invariant / equivariant </a:t>
            </a:r>
            <a:r>
              <a:rPr lang="en-US" b="1" dirty="0"/>
              <a:t>detectors</a:t>
            </a:r>
          </a:p>
          <a:p>
            <a:endParaRPr lang="en-US" sz="2200" dirty="0"/>
          </a:p>
          <a:p>
            <a:r>
              <a:rPr lang="en-US" dirty="0"/>
              <a:t>Most feature descriptors are also designed to be invariant to </a:t>
            </a:r>
          </a:p>
          <a:p>
            <a:pPr lvl="1"/>
            <a:r>
              <a:rPr lang="en-US" sz="2600" dirty="0"/>
              <a:t>Translation, 2D rotation, scale</a:t>
            </a:r>
          </a:p>
          <a:p>
            <a:endParaRPr lang="en-US" sz="2400" dirty="0"/>
          </a:p>
          <a:p>
            <a:r>
              <a:rPr lang="en-US" dirty="0"/>
              <a:t>They can usually also handle</a:t>
            </a:r>
          </a:p>
          <a:p>
            <a:pPr lvl="1"/>
            <a:r>
              <a:rPr lang="en-US" sz="2600" dirty="0"/>
              <a:t>Limited 3D rotations (SIFT works up to about 60 degrees)</a:t>
            </a:r>
          </a:p>
          <a:p>
            <a:pPr lvl="1"/>
            <a:r>
              <a:rPr lang="en-US" sz="2600" dirty="0"/>
              <a:t>Limited affine transforms (some are fully affine invariant)</a:t>
            </a:r>
          </a:p>
          <a:p>
            <a:pPr lvl="1"/>
            <a:r>
              <a:rPr lang="en-US" sz="2600" dirty="0"/>
              <a:t>Limited illumination/contrast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achieve invariance</a:t>
            </a:r>
            <a:endParaRPr lang="en-US" sz="1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None/>
            </a:pPr>
            <a:r>
              <a:rPr lang="en-US" sz="2800" dirty="0"/>
              <a:t>Need both of the following:</a:t>
            </a:r>
          </a:p>
          <a:p>
            <a:pPr marL="457200" indent="-457200">
              <a:buFontTx/>
              <a:buAutoNum type="arabicPeriod"/>
            </a:pPr>
            <a:r>
              <a:rPr lang="en-US" sz="2800" dirty="0"/>
              <a:t>Make sure your detector is invariant</a:t>
            </a:r>
            <a:endParaRPr lang="en-US" sz="2800" baseline="-25000" dirty="0"/>
          </a:p>
          <a:p>
            <a:pPr marL="457200" indent="-457200">
              <a:buFontTx/>
              <a:buNone/>
            </a:pPr>
            <a:r>
              <a:rPr lang="en-US" sz="2800" dirty="0"/>
              <a:t>2.  Design an invariant feature descriptor</a:t>
            </a:r>
          </a:p>
          <a:p>
            <a:pPr lvl="1"/>
            <a:r>
              <a:rPr lang="en-US" sz="2400" dirty="0"/>
              <a:t>Simplest descriptor: a single 0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Next simplest descriptor:  a square, axis-aligned 5x5 window of pixels </a:t>
            </a:r>
          </a:p>
          <a:p>
            <a:pPr lvl="2"/>
            <a:r>
              <a:rPr lang="en-US" sz="2000" dirty="0"/>
              <a:t>What’s this invariant to?</a:t>
            </a:r>
          </a:p>
          <a:p>
            <a:pPr lvl="1"/>
            <a:r>
              <a:rPr lang="en-US" sz="2400" dirty="0"/>
              <a:t>Let’s look at some better approaches…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47322"/>
            <a:ext cx="4267200" cy="30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133600"/>
          </a:xfrm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E.g.,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H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eigenvalue)</a:t>
            </a:r>
          </a:p>
          <a:p>
            <a:pPr lvl="1"/>
            <a:r>
              <a:rPr lang="en-US" sz="2000" dirty="0"/>
              <a:t>Or simply the orientation of the (smoothed) gradient</a:t>
            </a:r>
          </a:p>
          <a:p>
            <a:pPr lvl="1"/>
            <a:r>
              <a:rPr lang="en-US" sz="2000" dirty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3460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Figure by Matthew Brown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Take 40x40 square window around detected feature</a:t>
            </a:r>
          </a:p>
          <a:p>
            <a:pPr lvl="1"/>
            <a:r>
              <a:rPr lang="en-US" sz="1800" dirty="0"/>
              <a:t>Scale to 1/5 size (using </a:t>
            </a:r>
            <a:r>
              <a:rPr lang="en-US" sz="1800" dirty="0" err="1"/>
              <a:t>prefiltering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Rotate to horizontal</a:t>
            </a:r>
          </a:p>
          <a:p>
            <a:pPr lvl="1"/>
            <a:r>
              <a:rPr lang="en-US" sz="1800" dirty="0"/>
              <a:t>Sample 8x8 square window centered at feature</a:t>
            </a:r>
          </a:p>
          <a:p>
            <a:pPr lvl="1"/>
            <a:r>
              <a:rPr lang="en-US" sz="1800" dirty="0"/>
              <a:t>Intensity normalize the window by subtracting the mean, dividing by the standard deviation in the window (why?)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2" y="1828800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7148512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6005512" y="2573338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453312" y="2286000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5853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6127597" y="6550223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Matthew Brown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Take 16x16 square window around detected feature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edge orientation (angle of the gradient - 90</a:t>
            </a:r>
            <a:r>
              <a:rPr lang="en-US" sz="1800" b="0" dirty="0">
                <a:sym typeface="Symbol" pitchFamily="18" charset="2"/>
              </a:rPr>
              <a:t></a:t>
            </a:r>
            <a:r>
              <a:rPr lang="en-US" sz="1800" b="0" dirty="0"/>
              <a:t>) for each pixel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Throw out weak edges (threshold gradient magnitude)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cale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nvariant </a:t>
            </a:r>
            <a:r>
              <a:rPr lang="en-US">
                <a:solidFill>
                  <a:srgbClr val="0066FF"/>
                </a:solidFill>
              </a:rPr>
              <a:t>F</a:t>
            </a:r>
            <a:r>
              <a:rPr lang="en-US"/>
              <a:t>eature </a:t>
            </a:r>
            <a:r>
              <a:rPr lang="en-US">
                <a:solidFill>
                  <a:srgbClr val="0066FF"/>
                </a:solidFill>
              </a:rPr>
              <a:t>T</a:t>
            </a:r>
            <a:r>
              <a:rPr lang="en-US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13" y="31162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5562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3268662"/>
            <a:ext cx="2362200" cy="1300163"/>
            <a:chOff x="5715000" y="4343400"/>
            <a:chExt cx="2362200" cy="129986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921375" y="4498975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24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/>
              <a:t>Full version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18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819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60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Lots of code available</a:t>
            </a:r>
          </a:p>
          <a:p>
            <a:pPr lvl="2"/>
            <a:r>
              <a:rPr lang="en-US" sz="1100" dirty="0">
                <a:hlinkClick r:id="rId2"/>
              </a:rPr>
              <a:t>http://people.csail.mit.edu/albert/ladypack/wiki/index.php/Known_implementations_of_SIFT</a:t>
            </a:r>
            <a:r>
              <a:rPr lang="en-US" sz="1100" dirty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487738"/>
            <a:ext cx="449580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3494088"/>
            <a:ext cx="4484687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ini_isr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0" y="1841500"/>
            <a:ext cx="3194050" cy="42545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aximally 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table </a:t>
            </a:r>
            <a:r>
              <a:rPr lang="en-US">
                <a:solidFill>
                  <a:srgbClr val="0066FF"/>
                </a:solidFill>
              </a:rPr>
              <a:t>E</a:t>
            </a:r>
            <a:r>
              <a:rPr lang="en-US"/>
              <a:t>xtremal </a:t>
            </a:r>
            <a:r>
              <a:rPr lang="en-US">
                <a:solidFill>
                  <a:srgbClr val="0066FF"/>
                </a:solidFill>
              </a:rPr>
              <a:t>R</a:t>
            </a:r>
            <a:r>
              <a:rPr lang="en-US"/>
              <a:t>egions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5097463" cy="3989388"/>
          </a:xfrm>
          <a:noFill/>
          <a:ln/>
        </p:spPr>
        <p:txBody>
          <a:bodyPr/>
          <a:lstStyle/>
          <a:p>
            <a:r>
              <a:rPr lang="en-US" sz="2000" dirty="0"/>
              <a:t>Maximally Stable </a:t>
            </a:r>
            <a:r>
              <a:rPr lang="en-US" sz="2000" dirty="0" err="1"/>
              <a:t>Extremal</a:t>
            </a:r>
            <a:r>
              <a:rPr lang="en-US" sz="2000" dirty="0"/>
              <a:t> Regions</a:t>
            </a:r>
          </a:p>
          <a:p>
            <a:pPr lvl="1"/>
            <a:r>
              <a:rPr lang="en-US" sz="1800" i="1" dirty="0"/>
              <a:t>Threshold</a:t>
            </a:r>
            <a:r>
              <a:rPr lang="en-US" sz="1800" dirty="0"/>
              <a:t> image intensities: </a:t>
            </a:r>
            <a:r>
              <a:rPr lang="en-US" sz="1800" i="1" dirty="0"/>
              <a:t>I </a:t>
            </a:r>
            <a:r>
              <a:rPr lang="en-US" sz="1800" dirty="0"/>
              <a:t>&gt; </a:t>
            </a:r>
            <a:r>
              <a:rPr lang="en-US" sz="1800" i="1" dirty="0"/>
              <a:t>thresh</a:t>
            </a:r>
            <a:br>
              <a:rPr lang="en-US" sz="1800" i="1" dirty="0"/>
            </a:br>
            <a:r>
              <a:rPr lang="en-US" sz="1800" dirty="0"/>
              <a:t>for several increasing values of thresh</a:t>
            </a:r>
          </a:p>
          <a:p>
            <a:pPr lvl="1"/>
            <a:r>
              <a:rPr lang="en-US" sz="1800" dirty="0"/>
              <a:t>Extract </a:t>
            </a:r>
            <a:r>
              <a:rPr lang="en-US" sz="1800" i="1" dirty="0"/>
              <a:t>connected components</a:t>
            </a:r>
            <a:br>
              <a:rPr lang="en-US" sz="1800" dirty="0"/>
            </a:br>
            <a:r>
              <a:rPr lang="en-US" sz="1800" dirty="0"/>
              <a:t>(“</a:t>
            </a:r>
            <a:r>
              <a:rPr lang="en-US" sz="1800" dirty="0" err="1"/>
              <a:t>Extremal</a:t>
            </a:r>
            <a:r>
              <a:rPr lang="en-US" sz="1800" dirty="0"/>
              <a:t> Regions”)</a:t>
            </a:r>
          </a:p>
          <a:p>
            <a:pPr lvl="1"/>
            <a:r>
              <a:rPr lang="en-US" sz="1800" dirty="0"/>
              <a:t>Find a threshold when region is “Maximally Stable”, i.e. </a:t>
            </a:r>
            <a:r>
              <a:rPr lang="en-US" sz="1800" i="1" dirty="0"/>
              <a:t>local minimum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of the relative growth</a:t>
            </a:r>
          </a:p>
          <a:p>
            <a:pPr lvl="1"/>
            <a:r>
              <a:rPr lang="en-US" sz="1800" dirty="0"/>
              <a:t>Approximate each region with </a:t>
            </a:r>
            <a:br>
              <a:rPr lang="en-US" sz="1800" dirty="0"/>
            </a:br>
            <a:r>
              <a:rPr lang="en-US" sz="1800" dirty="0"/>
              <a:t>an </a:t>
            </a:r>
            <a:r>
              <a:rPr lang="en-US" sz="1800" i="1" dirty="0"/>
              <a:t>ellipse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" y="1157287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0" dirty="0" err="1">
                <a:cs typeface="Times New Roman" pitchFamily="18" charset="0"/>
              </a:rPr>
              <a:t>J.Matas</a:t>
            </a:r>
            <a:r>
              <a:rPr lang="en-US" sz="1800" b="0" dirty="0">
                <a:cs typeface="Times New Roman" pitchFamily="18" charset="0"/>
              </a:rPr>
              <a:t> et.al. “Distinguished Regions for Wide-baseline Stereo”. BMVC 2002.</a:t>
            </a:r>
            <a:endParaRPr lang="ru-RU" sz="1800" b="0" dirty="0">
              <a:cs typeface="Times New Roman" pitchFamily="18" charset="0"/>
            </a:endParaRPr>
          </a:p>
        </p:txBody>
      </p:sp>
      <p:pic>
        <p:nvPicPr>
          <p:cNvPr id="94214" name="Picture 6" descr="mini_israel_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5" name="Picture 7" descr="mini_israel_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6" name="Picture 8" descr="mini_israel_2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7" name="Picture 9" descr="mini_israel_2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8" name="Picture 10" descr="mini_israel_2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19" name="Picture 11" descr="mini_israel_2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0" name="Picture 12" descr="mini_israel_2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1" name="Picture 13" descr="mini_israel_2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2" name="Picture 14" descr="mini_israel_20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3" name="Picture 15" descr="mini_israel_20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  <p:pic>
        <p:nvPicPr>
          <p:cNvPr id="94224" name="Picture 16" descr="mini_israel_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6413" y="1839913"/>
            <a:ext cx="3186112" cy="424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4.1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 Example</a:t>
            </a: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76400"/>
            <a:ext cx="2857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2323" name="Picture 3" descr="C:\snavely\matlab\A2P3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2857500" cy="434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191000" y="3276600"/>
            <a:ext cx="838200" cy="838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6019800"/>
            <a:ext cx="2002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868 SIFT features</a:t>
            </a:r>
          </a:p>
        </p:txBody>
      </p:sp>
    </p:spTree>
    <p:extLst>
      <p:ext uri="{BB962C8B-B14F-4D97-AF65-F5344CB8AC3E}">
        <p14:creationId xmlns:p14="http://schemas.microsoft.com/office/powerpoint/2010/main" val="3997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descriptors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HOG: Histogram of Gradients (HOG)</a:t>
            </a:r>
          </a:p>
          <a:p>
            <a:pPr lvl="1"/>
            <a:r>
              <a:rPr lang="en-US" dirty="0" err="1"/>
              <a:t>Dalal</a:t>
            </a:r>
            <a:r>
              <a:rPr lang="en-US" dirty="0"/>
              <a:t>/</a:t>
            </a:r>
            <a:r>
              <a:rPr lang="en-US" dirty="0" err="1"/>
              <a:t>Triggs</a:t>
            </a:r>
            <a:endParaRPr lang="en-US" dirty="0"/>
          </a:p>
          <a:p>
            <a:pPr lvl="1"/>
            <a:r>
              <a:rPr lang="en-US" dirty="0"/>
              <a:t>Sliding window, pedestrian detection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FREAK: Fast Retina </a:t>
            </a:r>
            <a:r>
              <a:rPr lang="en-US" dirty="0" err="1"/>
              <a:t>Keypoint</a:t>
            </a:r>
            <a:endParaRPr lang="en-US" dirty="0"/>
          </a:p>
          <a:p>
            <a:pPr lvl="1"/>
            <a:r>
              <a:rPr lang="en-US" dirty="0"/>
              <a:t>Perceptually motivated</a:t>
            </a:r>
          </a:p>
          <a:p>
            <a:pPr lvl="1"/>
            <a:r>
              <a:rPr lang="en-US" dirty="0"/>
              <a:t>Used in Visual SLAM</a:t>
            </a:r>
          </a:p>
          <a:p>
            <a:pPr lvl="1"/>
            <a:endParaRPr lang="en-US" dirty="0"/>
          </a:p>
          <a:p>
            <a:r>
              <a:rPr lang="en-US" dirty="0"/>
              <a:t>LIFT: Learned Invariant Feature Transform</a:t>
            </a:r>
          </a:p>
          <a:p>
            <a:pPr lvl="1"/>
            <a:r>
              <a:rPr lang="en-US" dirty="0"/>
              <a:t>Learned via deep learning</a:t>
            </a:r>
          </a:p>
          <a:p>
            <a:pPr marL="914400" lvl="2" indent="0">
              <a:buNone/>
            </a:pPr>
            <a:r>
              <a:rPr lang="en-US" sz="1800" dirty="0">
                <a:hlinkClick r:id="rId3"/>
              </a:rPr>
              <a:t>https://arxiv.org/abs/1603.09114</a:t>
            </a:r>
            <a:endParaRPr lang="en-US" sz="1800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00400"/>
            <a:ext cx="2438400" cy="15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8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 err="1"/>
              <a:t>Keypoint</a:t>
            </a:r>
            <a:r>
              <a:rPr lang="en-US" sz="2800" dirty="0"/>
              <a:t> detection: repeatable and distinctive</a:t>
            </a:r>
          </a:p>
          <a:p>
            <a:pPr lvl="1"/>
            <a:r>
              <a:rPr lang="en-US" sz="2400" dirty="0"/>
              <a:t>Corners, blobs, stable regions</a:t>
            </a:r>
          </a:p>
          <a:p>
            <a:pPr lvl="1"/>
            <a:r>
              <a:rPr lang="en-US" sz="2400" dirty="0"/>
              <a:t>Harris, </a:t>
            </a:r>
            <a:r>
              <a:rPr lang="en-US" sz="2400" dirty="0" err="1"/>
              <a:t>DoG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Descriptors: robust and selective</a:t>
            </a:r>
          </a:p>
          <a:p>
            <a:pPr lvl="1"/>
            <a:r>
              <a:rPr lang="en-US" sz="2400" dirty="0"/>
              <a:t>spatial histograms of orientation</a:t>
            </a:r>
          </a:p>
          <a:p>
            <a:pPr lvl="1"/>
            <a:r>
              <a:rPr lang="en-US" sz="2400" dirty="0"/>
              <a:t>SIFT and variants are typically good for stitching and recognition</a:t>
            </a:r>
          </a:p>
          <a:p>
            <a:pPr lvl="1"/>
            <a:r>
              <a:rPr lang="en-US" sz="2400" dirty="0"/>
              <a:t>But, need not stick to one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Which features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How to define the difference between two features </a:t>
            </a:r>
            <a:r>
              <a:rPr lang="en-US" sz="2800" i="1" dirty="0"/>
              <a:t>f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baseline="-25000" dirty="0"/>
              <a:t>2</a:t>
            </a:r>
            <a:r>
              <a:rPr lang="en-US" sz="2800" dirty="0"/>
              <a:t>?</a:t>
            </a:r>
          </a:p>
          <a:p>
            <a:pPr marL="914400" lvl="1" indent="-457200"/>
            <a:r>
              <a:rPr lang="en-US" sz="2400" dirty="0"/>
              <a:t>Simple approach: L</a:t>
            </a:r>
            <a:r>
              <a:rPr lang="en-US" sz="2400" baseline="-25000" dirty="0"/>
              <a:t>2</a:t>
            </a:r>
            <a:r>
              <a:rPr lang="en-US" sz="2400" dirty="0"/>
              <a:t> distance, ||f</a:t>
            </a:r>
            <a:r>
              <a:rPr lang="en-US" sz="2400" baseline="-25000" dirty="0"/>
              <a:t>1</a:t>
            </a:r>
            <a:r>
              <a:rPr lang="en-US" sz="2400" dirty="0"/>
              <a:t> - f</a:t>
            </a:r>
            <a:r>
              <a:rPr lang="en-US" sz="2400" baseline="-25000" dirty="0"/>
              <a:t>2</a:t>
            </a:r>
            <a:r>
              <a:rPr lang="en-US" sz="2400" dirty="0"/>
              <a:t> || </a:t>
            </a:r>
            <a:endParaRPr lang="en-US" sz="1600" dirty="0"/>
          </a:p>
          <a:p>
            <a:pPr marL="914400" lvl="1" indent="-457200"/>
            <a:r>
              <a:rPr lang="en-US" sz="2400" dirty="0"/>
              <a:t>can give small distances for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7216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216775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="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define the difference between two features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Better approach:  ratio distance = ||f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 || / || f</a:t>
            </a:r>
            <a:r>
              <a:rPr lang="en-US" sz="2000" baseline="-25000" dirty="0"/>
              <a:t>1</a:t>
            </a:r>
            <a:r>
              <a:rPr lang="en-US" sz="2000" dirty="0"/>
              <a:t> - f</a:t>
            </a:r>
            <a:r>
              <a:rPr lang="en-US" sz="2000" baseline="-25000" dirty="0"/>
              <a:t>2</a:t>
            </a:r>
            <a:r>
              <a:rPr lang="en-US" sz="2000" dirty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 is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  <a:endParaRPr lang="en-US" sz="20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baseline="-25000" dirty="0"/>
              <a:t>2</a:t>
            </a:r>
            <a:r>
              <a:rPr lang="en-US" sz="2000" dirty="0"/>
              <a:t>’  is  2</a:t>
            </a:r>
            <a:r>
              <a:rPr lang="en-US" sz="2000" baseline="30000" dirty="0"/>
              <a:t>nd</a:t>
            </a:r>
            <a:r>
              <a:rPr lang="en-US" sz="2000" dirty="0"/>
              <a:t> best SSD match to f</a:t>
            </a:r>
            <a:r>
              <a:rPr lang="en-US" sz="2000" baseline="-25000" dirty="0"/>
              <a:t>1</a:t>
            </a:r>
            <a:r>
              <a:rPr lang="en-US" sz="2000" dirty="0"/>
              <a:t> in I</a:t>
            </a:r>
            <a:r>
              <a:rPr lang="en-US" sz="2000" baseline="-25000" dirty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/>
              <a:t>gives large </a:t>
            </a:r>
            <a:r>
              <a:rPr lang="en-US" sz="2000" dirty="0"/>
              <a:t>values for ambiguous matches</a:t>
            </a:r>
            <a:endParaRPr lang="en-US" sz="2000" baseline="300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008"/>
            <a:ext cx="8229600" cy="1143000"/>
          </a:xfrm>
        </p:spPr>
        <p:txBody>
          <a:bodyPr/>
          <a:lstStyle/>
          <a:p>
            <a:r>
              <a:rPr lang="en-US" dirty="0"/>
              <a:t>Feature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SSD vs “ratio distance” change the best match to a given feature in image 1?</a:t>
            </a:r>
          </a:p>
        </p:txBody>
      </p:sp>
    </p:spTree>
    <p:extLst>
      <p:ext uri="{BB962C8B-B14F-4D97-AF65-F5344CB8AC3E}">
        <p14:creationId xmlns:p14="http://schemas.microsoft.com/office/powerpoint/2010/main" val="3716473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4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370" name="Picture 2" descr="C:\snavely\matlab\A2P3\templ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077" y="1828801"/>
            <a:ext cx="2406865" cy="3429000"/>
          </a:xfrm>
          <a:prstGeom prst="rect">
            <a:avLst/>
          </a:prstGeom>
          <a:noFill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8534400" cy="370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01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58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</p:spTree>
    <p:extLst>
      <p:ext uri="{BB962C8B-B14F-4D97-AF65-F5344CB8AC3E}">
        <p14:creationId xmlns:p14="http://schemas.microsoft.com/office/powerpoint/2010/main" val="41238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A0E3-7726-4DB3-88DD-441F0995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7FF4-4D94-4C23-B9B1-797085B45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is now released, due Monday, March 4, at 11:59pm</a:t>
            </a:r>
          </a:p>
          <a:p>
            <a:pPr lvl="1"/>
            <a:r>
              <a:rPr lang="en-US" dirty="0"/>
              <a:t>To be done in groups of 2</a:t>
            </a:r>
          </a:p>
          <a:p>
            <a:pPr lvl="1"/>
            <a:r>
              <a:rPr lang="en-US" dirty="0"/>
              <a:t>Please create a group on CMS once you have found a partner</a:t>
            </a:r>
          </a:p>
          <a:p>
            <a:r>
              <a:rPr lang="en-US" dirty="0"/>
              <a:t>Project 1 artifact voting will be underway soon</a:t>
            </a:r>
          </a:p>
          <a:p>
            <a:r>
              <a:rPr lang="en-US" dirty="0"/>
              <a:t>Quiz 1 is graded and available on </a:t>
            </a:r>
            <a:r>
              <a:rPr lang="en-US" dirty="0" err="1"/>
              <a:t>Gradescope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3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 example</a:t>
            </a:r>
          </a:p>
        </p:txBody>
      </p:sp>
      <p:pic>
        <p:nvPicPr>
          <p:cNvPr id="5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267200" cy="3707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2590800" cy="39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8534400" cy="392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01138" y="5867400"/>
            <a:ext cx="6991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51 matches (</a:t>
            </a:r>
            <a:r>
              <a:rPr lang="en-US" sz="2000" b="1" dirty="0" err="1"/>
              <a:t>thresholded</a:t>
            </a:r>
            <a:r>
              <a:rPr lang="en-US" sz="2000" b="1" dirty="0"/>
              <a:t> by ratio score)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A69343-32DF-40C0-9158-5BD355A18350}"/>
              </a:ext>
            </a:extLst>
          </p:cNvPr>
          <p:cNvGrpSpPr/>
          <p:nvPr/>
        </p:nvGrpSpPr>
        <p:grpSpPr>
          <a:xfrm>
            <a:off x="7620000" y="212942"/>
            <a:ext cx="1600200" cy="2042897"/>
            <a:chOff x="7620000" y="212942"/>
            <a:chExt cx="1600200" cy="204289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C7BA29-36B8-494A-8E41-37F9F08E84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0100" y="979096"/>
              <a:ext cx="38100" cy="4845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61FE067-138A-4200-83C2-3E640002423A}"/>
                </a:ext>
              </a:extLst>
            </p:cNvPr>
            <p:cNvGrpSpPr/>
            <p:nvPr/>
          </p:nvGrpSpPr>
          <p:grpSpPr>
            <a:xfrm>
              <a:off x="7620000" y="212942"/>
              <a:ext cx="1600200" cy="2042897"/>
              <a:chOff x="7620000" y="228600"/>
              <a:chExt cx="1600200" cy="2027239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141BD46-37E3-4AB2-83D7-BBDFA4E06B17}"/>
                  </a:ext>
                </a:extLst>
              </p:cNvPr>
              <p:cNvSpPr/>
              <p:nvPr/>
            </p:nvSpPr>
            <p:spPr>
              <a:xfrm>
                <a:off x="8047217" y="1616255"/>
                <a:ext cx="639584" cy="639584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1222CD-E489-4CDE-B717-515C1BFB42FB}"/>
                  </a:ext>
                </a:extLst>
              </p:cNvPr>
              <p:cNvSpPr txBox="1"/>
              <p:nvPr/>
            </p:nvSpPr>
            <p:spPr>
              <a:xfrm>
                <a:off x="7620000" y="228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We’ll deal with </a:t>
                </a:r>
                <a:r>
                  <a:rPr lang="en-US" b="1" dirty="0"/>
                  <a:t>outliers</a:t>
                </a:r>
                <a:r>
                  <a:rPr lang="en-US" dirty="0"/>
                  <a:t> later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/>
              <a:t>How can we measure the performance of a feature matcher?</a:t>
            </a:r>
          </a:p>
        </p:txBody>
      </p:sp>
      <p:pic>
        <p:nvPicPr>
          <p:cNvPr id="73732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62162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057400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2438400" y="2624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8"/>
          <p:cNvSpPr>
            <a:spLocks noChangeArrowheads="1"/>
          </p:cNvSpPr>
          <p:nvPr/>
        </p:nvSpPr>
        <p:spPr bwMode="auto">
          <a:xfrm>
            <a:off x="6365875" y="2587625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1752600" y="2471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5715000" y="22431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1524000" y="2090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2"/>
          <p:cNvSpPr>
            <a:spLocks noChangeArrowheads="1"/>
          </p:cNvSpPr>
          <p:nvPr/>
        </p:nvSpPr>
        <p:spPr bwMode="auto">
          <a:xfrm>
            <a:off x="5410200" y="29289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Line 13"/>
          <p:cNvSpPr>
            <a:spLocks noChangeShapeType="1"/>
          </p:cNvSpPr>
          <p:nvPr/>
        </p:nvSpPr>
        <p:spPr bwMode="auto">
          <a:xfrm flipV="1">
            <a:off x="1905000" y="2306637"/>
            <a:ext cx="3810000" cy="22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1" name="Rectangle 14"/>
          <p:cNvSpPr>
            <a:spLocks noChangeArrowheads="1"/>
          </p:cNvSpPr>
          <p:nvPr/>
        </p:nvSpPr>
        <p:spPr bwMode="auto">
          <a:xfrm>
            <a:off x="4181475" y="2151062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  <a:latin typeface="Arial" charset="0"/>
              </a:rPr>
              <a:t>50</a:t>
            </a:r>
            <a:endParaRPr lang="en-US" sz="2000" b="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2" name="Line 15"/>
          <p:cNvSpPr>
            <a:spLocks noChangeShapeType="1"/>
          </p:cNvSpPr>
          <p:nvPr/>
        </p:nvSpPr>
        <p:spPr bwMode="auto">
          <a:xfrm flipV="1">
            <a:off x="2590800" y="2624137"/>
            <a:ext cx="3775075" cy="762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3" name="Rectangle 16"/>
          <p:cNvSpPr>
            <a:spLocks noChangeArrowheads="1"/>
          </p:cNvSpPr>
          <p:nvPr/>
        </p:nvSpPr>
        <p:spPr bwMode="auto">
          <a:xfrm>
            <a:off x="4267200" y="2471737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3333FF"/>
                </a:solidFill>
                <a:latin typeface="Arial" charset="0"/>
              </a:rPr>
              <a:t>75</a:t>
            </a:r>
            <a:endParaRPr lang="en-US" sz="2000" b="0" baseline="-25000" dirty="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4" name="Freeform 17"/>
          <p:cNvSpPr>
            <a:spLocks/>
          </p:cNvSpPr>
          <p:nvPr/>
        </p:nvSpPr>
        <p:spPr bwMode="auto">
          <a:xfrm>
            <a:off x="1562100" y="2243137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3333FF"/>
              </a:solidFill>
            </a:endParaRPr>
          </a:p>
        </p:txBody>
      </p:sp>
      <p:sp>
        <p:nvSpPr>
          <p:cNvPr id="73745" name="Rectangle 18"/>
          <p:cNvSpPr>
            <a:spLocks noChangeArrowheads="1"/>
          </p:cNvSpPr>
          <p:nvPr/>
        </p:nvSpPr>
        <p:spPr bwMode="auto">
          <a:xfrm>
            <a:off x="4191000" y="2928937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3333FF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3746" name="Rectangle 19"/>
          <p:cNvSpPr>
            <a:spLocks noChangeArrowheads="1"/>
          </p:cNvSpPr>
          <p:nvPr/>
        </p:nvSpPr>
        <p:spPr bwMode="auto">
          <a:xfrm>
            <a:off x="3657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feature distance</a:t>
            </a:r>
            <a:endParaRPr lang="en-US" sz="2000" b="0" baseline="-25000" dirty="0"/>
          </a:p>
        </p:txBody>
      </p:sp>
      <p:sp>
        <p:nvSpPr>
          <p:cNvPr id="73747" name="Line 20"/>
          <p:cNvSpPr>
            <a:spLocks noChangeShapeType="1"/>
          </p:cNvSpPr>
          <p:nvPr/>
        </p:nvSpPr>
        <p:spPr bwMode="auto">
          <a:xfrm flipH="1" flipV="1">
            <a:off x="4495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/>
      <p:bldP spid="73735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  <p:bldP spid="737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True/false positives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The distance threshold affects performance</a:t>
            </a:r>
          </a:p>
          <a:p>
            <a:pPr lvl="1"/>
            <a:r>
              <a:rPr lang="en-US" sz="1800" dirty="0"/>
              <a:t>True positives = # of detected matches that are correct</a:t>
            </a:r>
          </a:p>
          <a:p>
            <a:pPr lvl="2"/>
            <a:r>
              <a:rPr lang="en-US" sz="1600" dirty="0"/>
              <a:t>Suppose we want to maximize these—how to choose threshold?</a:t>
            </a:r>
          </a:p>
          <a:p>
            <a:pPr lvl="1"/>
            <a:r>
              <a:rPr lang="en-US" sz="1800" dirty="0"/>
              <a:t>False positives = # of detected matches that are incorrect</a:t>
            </a:r>
          </a:p>
          <a:p>
            <a:pPr lvl="2"/>
            <a:r>
              <a:rPr lang="en-US" sz="1600" dirty="0"/>
              <a:t>Suppose we want to minimize these—how to choose threshold?</a:t>
            </a:r>
          </a:p>
        </p:txBody>
      </p:sp>
      <p:pic>
        <p:nvPicPr>
          <p:cNvPr id="7475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73275"/>
            <a:ext cx="30861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675" y="2068512"/>
            <a:ext cx="326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2438400" y="2635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365875" y="2598737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752600" y="2482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5715000" y="22542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524000" y="21018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5410200" y="2940050"/>
            <a:ext cx="152400" cy="1524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1905000" y="2317750"/>
            <a:ext cx="38100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5" name="Rectangle 14"/>
          <p:cNvSpPr>
            <a:spLocks noChangeArrowheads="1"/>
          </p:cNvSpPr>
          <p:nvPr/>
        </p:nvSpPr>
        <p:spPr bwMode="auto">
          <a:xfrm>
            <a:off x="4181475" y="2162175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B050"/>
                </a:solidFill>
                <a:latin typeface="Arial" charset="0"/>
              </a:rPr>
              <a:t>50</a:t>
            </a:r>
            <a:endParaRPr lang="en-US" sz="2000" b="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2590800" y="2635250"/>
            <a:ext cx="3775075" cy="76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4267200" y="2482850"/>
            <a:ext cx="466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B050"/>
                </a:solidFill>
                <a:latin typeface="Arial" charset="0"/>
              </a:rPr>
              <a:t>75</a:t>
            </a:r>
            <a:endParaRPr lang="en-US" sz="2000" b="0" baseline="-250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74768" name="Freeform 16"/>
          <p:cNvSpPr>
            <a:spLocks/>
          </p:cNvSpPr>
          <p:nvPr/>
        </p:nvSpPr>
        <p:spPr bwMode="auto">
          <a:xfrm>
            <a:off x="1562100" y="2254250"/>
            <a:ext cx="3848100" cy="1155700"/>
          </a:xfrm>
          <a:custGeom>
            <a:avLst/>
            <a:gdLst>
              <a:gd name="T0" fmla="*/ 24 w 2424"/>
              <a:gd name="T1" fmla="*/ 0 h 728"/>
              <a:gd name="T2" fmla="*/ 72 w 2424"/>
              <a:gd name="T3" fmla="*/ 528 h 728"/>
              <a:gd name="T4" fmla="*/ 456 w 2424"/>
              <a:gd name="T5" fmla="*/ 720 h 728"/>
              <a:gd name="T6" fmla="*/ 2424 w 2424"/>
              <a:gd name="T7" fmla="*/ 48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2424"/>
              <a:gd name="T13" fmla="*/ 0 h 728"/>
              <a:gd name="T14" fmla="*/ 2424 w 2424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" h="728">
                <a:moveTo>
                  <a:pt x="24" y="0"/>
                </a:moveTo>
                <a:cubicBezTo>
                  <a:pt x="12" y="204"/>
                  <a:pt x="0" y="408"/>
                  <a:pt x="72" y="528"/>
                </a:cubicBezTo>
                <a:cubicBezTo>
                  <a:pt x="144" y="648"/>
                  <a:pt x="64" y="728"/>
                  <a:pt x="456" y="720"/>
                </a:cubicBezTo>
                <a:cubicBezTo>
                  <a:pt x="848" y="712"/>
                  <a:pt x="1636" y="596"/>
                  <a:pt x="2424" y="48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191000" y="2940050"/>
            <a:ext cx="6080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FF0000"/>
                </a:solidFill>
                <a:latin typeface="Arial" charset="0"/>
              </a:rPr>
              <a:t>200</a:t>
            </a:r>
            <a:endParaRPr lang="en-US" sz="20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014788" y="3165475"/>
            <a:ext cx="96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  <a:latin typeface="Arial" charset="0"/>
              </a:rPr>
              <a:t>false match</a:t>
            </a:r>
            <a:endParaRPr lang="en-US" sz="1200" b="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4773" name="Rectangle 22"/>
          <p:cNvSpPr>
            <a:spLocks noChangeArrowheads="1"/>
          </p:cNvSpPr>
          <p:nvPr/>
        </p:nvSpPr>
        <p:spPr bwMode="auto">
          <a:xfrm>
            <a:off x="4049713" y="2373312"/>
            <a:ext cx="903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accent2"/>
                </a:solidFill>
                <a:latin typeface="Arial" charset="0"/>
              </a:rPr>
              <a:t>true match</a:t>
            </a:r>
            <a:endParaRPr lang="en-US" sz="1200" b="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3657600" y="4616450"/>
            <a:ext cx="1870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/>
              <a:t>feature distance</a:t>
            </a:r>
            <a:endParaRPr lang="en-US" sz="2000" b="0" baseline="-25000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4495800" y="3429000"/>
            <a:ext cx="76200" cy="118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34"/>
          <p:cNvSpPr>
            <a:spLocks noChangeShapeType="1"/>
          </p:cNvSpPr>
          <p:nvPr/>
        </p:nvSpPr>
        <p:spPr bwMode="auto">
          <a:xfrm flipH="1">
            <a:off x="3505200" y="328295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79" name="Line 32"/>
          <p:cNvSpPr>
            <a:spLocks noChangeShapeType="1"/>
          </p:cNvSpPr>
          <p:nvPr/>
        </p:nvSpPr>
        <p:spPr bwMode="auto">
          <a:xfrm>
            <a:off x="3922713" y="3244850"/>
            <a:ext cx="0" cy="2085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TextBox 23"/>
          <p:cNvSpPr txBox="1">
            <a:spLocks noChangeArrowheads="1"/>
          </p:cNvSpPr>
          <p:nvPr/>
        </p:nvSpPr>
        <p:spPr bwMode="auto">
          <a:xfrm>
            <a:off x="3092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3657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6096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3429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5787" name="Text Box 9"/>
          <p:cNvSpPr txBox="1">
            <a:spLocks noChangeArrowheads="1"/>
          </p:cNvSpPr>
          <p:nvPr/>
        </p:nvSpPr>
        <p:spPr bwMode="auto">
          <a:xfrm>
            <a:off x="3276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2667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3749675"/>
            <a:ext cx="2895600" cy="517525"/>
            <a:chOff x="-48" y="1786"/>
            <a:chExt cx="1200" cy="326"/>
          </a:xfrm>
        </p:grpSpPr>
        <p:sp>
          <p:nvSpPr>
            <p:cNvPr id="75798" name="Text Box 23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>
                  <a:latin typeface="Arial" charset="0"/>
                </a:rPr>
                <a:t># matching features (positives)</a:t>
              </a:r>
              <a:endParaRPr lang="en-US" b="0" baseline="-25000"/>
            </a:p>
          </p:txBody>
        </p:sp>
        <p:sp>
          <p:nvSpPr>
            <p:cNvPr id="75799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0" name="Oval 15"/>
          <p:cNvSpPr>
            <a:spLocks noChangeArrowheads="1"/>
          </p:cNvSpPr>
          <p:nvPr/>
        </p:nvSpPr>
        <p:spPr bwMode="auto">
          <a:xfrm>
            <a:off x="3886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Line 16"/>
          <p:cNvSpPr>
            <a:spLocks noChangeShapeType="1"/>
          </p:cNvSpPr>
          <p:nvPr/>
        </p:nvSpPr>
        <p:spPr bwMode="auto">
          <a:xfrm>
            <a:off x="3924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Line 17"/>
          <p:cNvSpPr>
            <a:spLocks noChangeShapeType="1"/>
          </p:cNvSpPr>
          <p:nvPr/>
        </p:nvSpPr>
        <p:spPr bwMode="auto">
          <a:xfrm rot="-5400000">
            <a:off x="3619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3" name="Text Box 15"/>
          <p:cNvSpPr txBox="1">
            <a:spLocks noChangeArrowheads="1"/>
          </p:cNvSpPr>
          <p:nvPr/>
        </p:nvSpPr>
        <p:spPr bwMode="auto">
          <a:xfrm>
            <a:off x="3683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sp>
        <p:nvSpPr>
          <p:cNvPr id="75795" name="Line 23"/>
          <p:cNvSpPr>
            <a:spLocks noChangeShapeType="1"/>
          </p:cNvSpPr>
          <p:nvPr/>
        </p:nvSpPr>
        <p:spPr bwMode="auto">
          <a:xfrm flipV="1">
            <a:off x="3657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572" y="4267200"/>
            <a:ext cx="69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recall</a:t>
            </a:r>
            <a:endParaRPr lang="en-US" dirty="0"/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581400" y="5578475"/>
            <a:ext cx="2895600" cy="517525"/>
            <a:chOff x="-48" y="1786"/>
            <a:chExt cx="1200" cy="326"/>
          </a:xfrm>
        </p:grpSpPr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unmatched features (negatives)</a:t>
              </a:r>
              <a:endParaRPr lang="en-US" b="0" baseline="-25000" dirty="0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3CC9CFC-A93F-42B8-88CA-40463A39F037}"/>
              </a:ext>
            </a:extLst>
          </p:cNvPr>
          <p:cNvSpPr txBox="1"/>
          <p:nvPr/>
        </p:nvSpPr>
        <p:spPr>
          <a:xfrm>
            <a:off x="4186209" y="60960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</a:t>
            </a:r>
            <a:r>
              <a:rPr lang="en-US" i="1" dirty="0"/>
              <a:t>specificity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3"/>
          <p:cNvSpPr txBox="1">
            <a:spLocks noChangeArrowheads="1"/>
          </p:cNvSpPr>
          <p:nvPr/>
        </p:nvSpPr>
        <p:spPr bwMode="auto">
          <a:xfrm>
            <a:off x="3092450" y="31051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0.7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Evaluating the results</a:t>
            </a:r>
          </a:p>
        </p:txBody>
      </p:sp>
      <p:sp>
        <p:nvSpPr>
          <p:cNvPr id="76805" name="Rectangle 6"/>
          <p:cNvSpPr>
            <a:spLocks noChangeArrowheads="1"/>
          </p:cNvSpPr>
          <p:nvPr/>
        </p:nvSpPr>
        <p:spPr bwMode="auto">
          <a:xfrm>
            <a:off x="3657600" y="2635250"/>
            <a:ext cx="259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latin typeface="Arial" charset="0"/>
              </a:rPr>
              <a:t>0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096000" y="51943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429000" y="248285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276600" y="52260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false positive rate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667000" y="362585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true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positive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r>
              <a:rPr lang="en-US" sz="1400" b="0" i="1">
                <a:solidFill>
                  <a:srgbClr val="FF0000"/>
                </a:solidFill>
                <a:latin typeface="Arial" charset="0"/>
              </a:rPr>
              <a:t>rate</a:t>
            </a:r>
            <a:br>
              <a:rPr lang="en-US" sz="1400" b="0" i="1">
                <a:solidFill>
                  <a:srgbClr val="FF0000"/>
                </a:solidFill>
                <a:latin typeface="Arial" charset="0"/>
              </a:rPr>
            </a:br>
            <a:endParaRPr lang="en-US" sz="1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3749675"/>
            <a:ext cx="2895600" cy="517525"/>
            <a:chOff x="-48" y="1786"/>
            <a:chExt cx="1200" cy="326"/>
          </a:xfrm>
        </p:grpSpPr>
        <p:sp>
          <p:nvSpPr>
            <p:cNvPr id="76823" name="Text Box 12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true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matching features (positives)</a:t>
              </a:r>
              <a:endParaRPr lang="en-US" b="0" baseline="-25000" dirty="0"/>
            </a:p>
          </p:txBody>
        </p:sp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>
              <a:off x="52" y="1956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2" name="Oval 15"/>
          <p:cNvSpPr>
            <a:spLocks noChangeArrowheads="1"/>
          </p:cNvSpPr>
          <p:nvPr/>
        </p:nvSpPr>
        <p:spPr bwMode="auto">
          <a:xfrm>
            <a:off x="3886200" y="3244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6"/>
          <p:cNvSpPr>
            <a:spLocks noChangeShapeType="1"/>
          </p:cNvSpPr>
          <p:nvPr/>
        </p:nvSpPr>
        <p:spPr bwMode="auto">
          <a:xfrm>
            <a:off x="3924300" y="51022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17"/>
          <p:cNvSpPr>
            <a:spLocks noChangeShapeType="1"/>
          </p:cNvSpPr>
          <p:nvPr/>
        </p:nvSpPr>
        <p:spPr bwMode="auto">
          <a:xfrm rot="-5400000">
            <a:off x="3619500" y="31686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Text Box 17"/>
          <p:cNvSpPr txBox="1">
            <a:spLocks noChangeArrowheads="1"/>
          </p:cNvSpPr>
          <p:nvPr/>
        </p:nvSpPr>
        <p:spPr bwMode="auto">
          <a:xfrm>
            <a:off x="3683000" y="52260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latin typeface="Arial" charset="0"/>
              </a:rPr>
              <a:t>0.1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81400" y="5578475"/>
            <a:ext cx="2895600" cy="517525"/>
            <a:chOff x="-48" y="1786"/>
            <a:chExt cx="1200" cy="326"/>
          </a:xfrm>
        </p:grpSpPr>
        <p:sp>
          <p:nvSpPr>
            <p:cNvPr id="76821" name="Text Box 19"/>
            <p:cNvSpPr txBox="1">
              <a:spLocks noChangeArrowheads="1"/>
            </p:cNvSpPr>
            <p:nvPr/>
          </p:nvSpPr>
          <p:spPr bwMode="auto">
            <a:xfrm>
              <a:off x="-48" y="1786"/>
              <a:ext cx="120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0" dirty="0">
                  <a:latin typeface="Arial" charset="0"/>
                </a:rPr>
                <a:t># false positives</a:t>
              </a:r>
            </a:p>
            <a:p>
              <a:pPr algn="ctr"/>
              <a:r>
                <a:rPr lang="en-US" sz="1400" b="0" dirty="0">
                  <a:latin typeface="Arial" charset="0"/>
                </a:rPr>
                <a:t># unmatched features (negatives)</a:t>
              </a:r>
              <a:endParaRPr lang="en-US" b="0" baseline="-25000" dirty="0"/>
            </a:p>
          </p:txBody>
        </p:sp>
        <p:sp>
          <p:nvSpPr>
            <p:cNvPr id="76822" name="Line 22"/>
            <p:cNvSpPr>
              <a:spLocks noChangeShapeType="1"/>
            </p:cNvSpPr>
            <p:nvPr/>
          </p:nvSpPr>
          <p:spPr bwMode="auto">
            <a:xfrm>
              <a:off x="48" y="1956"/>
              <a:ext cx="10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17" name="Line 23"/>
          <p:cNvSpPr>
            <a:spLocks noChangeShapeType="1"/>
          </p:cNvSpPr>
          <p:nvPr/>
        </p:nvSpPr>
        <p:spPr bwMode="auto">
          <a:xfrm flipV="1">
            <a:off x="3657600" y="2635250"/>
            <a:ext cx="259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Freeform 25"/>
          <p:cNvSpPr>
            <a:spLocks/>
          </p:cNvSpPr>
          <p:nvPr/>
        </p:nvSpPr>
        <p:spPr bwMode="auto">
          <a:xfrm>
            <a:off x="3657600" y="2635250"/>
            <a:ext cx="2590800" cy="2590800"/>
          </a:xfrm>
          <a:custGeom>
            <a:avLst/>
            <a:gdLst>
              <a:gd name="T0" fmla="*/ 0 w 1632"/>
              <a:gd name="T1" fmla="*/ 2147483647 h 1632"/>
              <a:gd name="T2" fmla="*/ 120967500 w 1632"/>
              <a:gd name="T3" fmla="*/ 2147483647 h 1632"/>
              <a:gd name="T4" fmla="*/ 241935000 w 1632"/>
              <a:gd name="T5" fmla="*/ 1451610000 h 1632"/>
              <a:gd name="T6" fmla="*/ 483870000 w 1632"/>
              <a:gd name="T7" fmla="*/ 967740000 h 1632"/>
              <a:gd name="T8" fmla="*/ 1209675000 w 1632"/>
              <a:gd name="T9" fmla="*/ 483870000 h 1632"/>
              <a:gd name="T10" fmla="*/ 2147483647 w 1632"/>
              <a:gd name="T11" fmla="*/ 120967500 h 1632"/>
              <a:gd name="T12" fmla="*/ 2147483647 w 1632"/>
              <a:gd name="T13" fmla="*/ 0 h 16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2"/>
              <a:gd name="T22" fmla="*/ 0 h 1632"/>
              <a:gd name="T23" fmla="*/ 1632 w 1632"/>
              <a:gd name="T24" fmla="*/ 1632 h 16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2" h="1632">
                <a:moveTo>
                  <a:pt x="0" y="1632"/>
                </a:moveTo>
                <a:cubicBezTo>
                  <a:pt x="16" y="1456"/>
                  <a:pt x="32" y="1280"/>
                  <a:pt x="48" y="1104"/>
                </a:cubicBezTo>
                <a:cubicBezTo>
                  <a:pt x="64" y="928"/>
                  <a:pt x="72" y="696"/>
                  <a:pt x="96" y="576"/>
                </a:cubicBezTo>
                <a:cubicBezTo>
                  <a:pt x="120" y="456"/>
                  <a:pt x="128" y="448"/>
                  <a:pt x="192" y="384"/>
                </a:cubicBezTo>
                <a:cubicBezTo>
                  <a:pt x="256" y="320"/>
                  <a:pt x="304" y="248"/>
                  <a:pt x="480" y="192"/>
                </a:cubicBezTo>
                <a:cubicBezTo>
                  <a:pt x="656" y="136"/>
                  <a:pt x="1056" y="80"/>
                  <a:pt x="1248" y="48"/>
                </a:cubicBezTo>
                <a:cubicBezTo>
                  <a:pt x="1440" y="16"/>
                  <a:pt x="1536" y="8"/>
                  <a:pt x="1632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Text Box 23"/>
          <p:cNvSpPr txBox="1">
            <a:spLocks noChangeArrowheads="1"/>
          </p:cNvSpPr>
          <p:nvPr/>
        </p:nvSpPr>
        <p:spPr bwMode="auto">
          <a:xfrm>
            <a:off x="2819400" y="2286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3CC33"/>
                </a:solidFill>
                <a:latin typeface="Arial" charset="0"/>
              </a:rPr>
              <a:t>ROC curve  </a:t>
            </a:r>
            <a:r>
              <a:rPr lang="en-US" sz="1200" dirty="0">
                <a:solidFill>
                  <a:srgbClr val="33CC33"/>
                </a:solidFill>
                <a:latin typeface="Arial" charset="0"/>
              </a:rPr>
              <a:t>(“Receiver Operator Characteristic”)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can we measure the performance of a feature matcher?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572" y="4267200"/>
            <a:ext cx="68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recall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6209" y="60960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1 - </a:t>
            </a:r>
            <a:r>
              <a:rPr lang="en-US" i="1" dirty="0"/>
              <a:t>specificity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14847861-7EA4-4AC4-B9CA-81C1C7254A91}"/>
              </a:ext>
            </a:extLst>
          </p:cNvPr>
          <p:cNvSpPr txBox="1">
            <a:spLocks noChangeArrowheads="1"/>
          </p:cNvSpPr>
          <p:nvPr/>
        </p:nvSpPr>
        <p:spPr>
          <a:xfrm>
            <a:off x="6390362" y="3441700"/>
            <a:ext cx="2696749" cy="243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Single number: Area Under the Curve (AUC)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E.g. AUC = 0.87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 is the best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More on feature detection/description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1228A2-D6E8-4331-BD86-5299C0848661}"/>
              </a:ext>
            </a:extLst>
          </p:cNvPr>
          <p:cNvSpPr/>
          <p:nvPr/>
        </p:nvSpPr>
        <p:spPr>
          <a:xfrm>
            <a:off x="533400" y="155454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http://www.robots.ox.ac.uk/~vgg/research/affine/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http://www.cs.ubc.ca/~lowe/keypoints/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http://www.vision.ee.ethz.ch/~surf/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C4F43-1AF0-40A5-8CFF-D8D03B44E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2" y="2966514"/>
            <a:ext cx="8365298" cy="373908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applications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Features are used for:</a:t>
            </a:r>
          </a:p>
          <a:p>
            <a:pPr lvl="1"/>
            <a:r>
              <a:rPr lang="en-US" sz="2400"/>
              <a:t>Image alignment (e.g., mosaics)</a:t>
            </a:r>
          </a:p>
          <a:p>
            <a:pPr lvl="1"/>
            <a:r>
              <a:rPr lang="en-US" sz="2400"/>
              <a:t>3D reconstruction</a:t>
            </a:r>
          </a:p>
          <a:p>
            <a:pPr lvl="1"/>
            <a:r>
              <a:rPr lang="en-US" sz="2400"/>
              <a:t>Motion tracking</a:t>
            </a:r>
          </a:p>
          <a:p>
            <a:pPr lvl="1"/>
            <a:r>
              <a:rPr lang="en-US" sz="2400"/>
              <a:t>Object recognition</a:t>
            </a:r>
          </a:p>
          <a:p>
            <a:pPr lvl="1"/>
            <a:r>
              <a:rPr lang="en-US" sz="2400"/>
              <a:t>Indexing and database retrieval</a:t>
            </a:r>
          </a:p>
          <a:p>
            <a:pPr lvl="1"/>
            <a:r>
              <a:rPr lang="en-US" sz="2400"/>
              <a:t>Robot navigation</a:t>
            </a:r>
          </a:p>
          <a:p>
            <a:pPr lvl="1"/>
            <a:r>
              <a:rPr lang="en-US" sz="2400"/>
              <a:t>… other</a:t>
            </a:r>
            <a:endParaRPr lang="ru-RU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609600" y="1143000"/>
          <a:ext cx="4054475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07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4054475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recognition (David Lowe)</a:t>
            </a:r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5" cstate="print"/>
          <a:srcRect l="13637" t="24706" r="12122" b="11978"/>
          <a:stretch>
            <a:fillRect/>
          </a:stretch>
        </p:blipFill>
        <p:spPr bwMode="auto">
          <a:xfrm>
            <a:off x="4648200" y="1981200"/>
            <a:ext cx="4191000" cy="3163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Reconstruction</a:t>
            </a:r>
          </a:p>
        </p:txBody>
      </p:sp>
      <p:pic>
        <p:nvPicPr>
          <p:cNvPr id="4" name="Picture 4" descr="C:\snavely\thesis\Colosseum1.png"/>
          <p:cNvPicPr>
            <a:picLocks noChangeAspect="1" noChangeArrowheads="1"/>
          </p:cNvPicPr>
          <p:nvPr/>
        </p:nvPicPr>
        <p:blipFill>
          <a:blip r:embed="rId2" cstate="print"/>
          <a:srcRect l="2835" r="2835"/>
          <a:stretch>
            <a:fillRect/>
          </a:stretch>
        </p:blipFill>
        <p:spPr bwMode="auto">
          <a:xfrm>
            <a:off x="4800600" y="2590800"/>
            <a:ext cx="2629873" cy="1981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874" y="2590800"/>
            <a:ext cx="2743200" cy="200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306273" y="3352800"/>
            <a:ext cx="367373" cy="304800"/>
          </a:xfrm>
          <a:prstGeom prst="rightArrow">
            <a:avLst>
              <a:gd name="adj1" fmla="val 50000"/>
              <a:gd name="adj2" fmla="val 7950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3073" y="4724400"/>
            <a:ext cx="2737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</a:rPr>
              <a:t>Internet Photos (“</a:t>
            </a:r>
            <a:r>
              <a:rPr lang="en-US" sz="1600" b="0" dirty="0" err="1">
                <a:solidFill>
                  <a:schemeClr val="tx1"/>
                </a:solidFill>
                <a:latin typeface="+mn-lt"/>
              </a:rPr>
              <a:t>Colosseum</a:t>
            </a:r>
            <a:r>
              <a:rPr lang="en-US" sz="1600" b="0" dirty="0">
                <a:solidFill>
                  <a:schemeClr val="tx1"/>
                </a:solidFill>
                <a:latin typeface="+mn-lt"/>
              </a:rPr>
              <a:t>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5873" y="4648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+mn-lt"/>
              </a:rPr>
              <a:t>Reconstructed 3D cameras and points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743200" y="228600"/>
          <a:ext cx="5848350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31" name="Bitmap Image" r:id="rId3" imgW="4715533" imgH="4990476" progId="PBrush">
                  <p:embed/>
                </p:oleObj>
              </mc:Choice>
              <mc:Fallback>
                <p:oleObj name="Bitmap Image" r:id="rId3" imgW="4715533" imgH="499047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"/>
                        <a:ext cx="5848350" cy="619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52400" y="979706"/>
            <a:ext cx="2606675" cy="42780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</a:rPr>
              <a:t>Sony </a:t>
            </a:r>
            <a:r>
              <a:rPr lang="en-US" sz="2800" dirty="0" err="1">
                <a:solidFill>
                  <a:srgbClr val="003399"/>
                </a:solidFill>
              </a:rPr>
              <a:t>Aibo</a:t>
            </a:r>
            <a:endParaRPr lang="en-US" sz="2800" dirty="0">
              <a:solidFill>
                <a:srgbClr val="003399"/>
              </a:solidFill>
            </a:endParaRPr>
          </a:p>
          <a:p>
            <a:endParaRPr lang="en-US" sz="2800" dirty="0">
              <a:solidFill>
                <a:srgbClr val="003399"/>
              </a:solidFill>
            </a:endParaRPr>
          </a:p>
          <a:p>
            <a:r>
              <a:rPr lang="en-US" u="sng" dirty="0">
                <a:solidFill>
                  <a:srgbClr val="003399"/>
                </a:solidFill>
              </a:rPr>
              <a:t>SIFT usage:</a:t>
            </a:r>
          </a:p>
          <a:p>
            <a:endParaRPr lang="en-US" u="sng" dirty="0">
              <a:solidFill>
                <a:srgbClr val="003399"/>
              </a:solidFill>
            </a:endParaRPr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dirty="0"/>
              <a:t> </a:t>
            </a:r>
            <a:r>
              <a:rPr lang="en-US" b="0" dirty="0"/>
              <a:t>Recognize  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charging 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station</a:t>
            </a:r>
          </a:p>
          <a:p>
            <a:pPr>
              <a:buClr>
                <a:schemeClr val="accent1"/>
              </a:buClr>
            </a:pPr>
            <a:endParaRPr lang="en-US" b="0" dirty="0"/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b="0" dirty="0"/>
              <a:t> Communicate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with visual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cards</a:t>
            </a:r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endParaRPr lang="en-US" b="0" dirty="0"/>
          </a:p>
          <a:p>
            <a:pPr>
              <a:buClr>
                <a:schemeClr val="accent1"/>
              </a:buClr>
              <a:buFontTx/>
              <a:buBlip>
                <a:blip r:embed="rId5"/>
              </a:buBlip>
            </a:pPr>
            <a:r>
              <a:rPr lang="en-US" b="0" dirty="0"/>
              <a:t> Teach object </a:t>
            </a:r>
          </a:p>
          <a:p>
            <a:pPr>
              <a:buClr>
                <a:schemeClr val="accent1"/>
              </a:buClr>
            </a:pPr>
            <a:r>
              <a:rPr lang="en-US" b="0" dirty="0"/>
              <a:t>   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8F1C-598B-4790-884F-E751E326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24D5-32EC-41F8-94DC-864A7F7A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7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03D9-21A6-4DCD-9F15-0A022056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92E2-F586-4D14-BBB1-C9BC5820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2450" name="Picture 2" descr="Image result for lego store augmented reality">
            <a:extLst>
              <a:ext uri="{FF2B5EF4-FFF2-40B4-BE49-F238E27FC236}">
                <a16:creationId xmlns:a16="http://schemas.microsoft.com/office/drawing/2014/main" id="{9986514B-741F-4CE2-9844-D688AF38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2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Project 2: </a:t>
            </a:r>
            <a:br>
              <a:rPr lang="en-US" sz="3600" dirty="0"/>
            </a:br>
            <a:r>
              <a:rPr lang="en-US" sz="3600" dirty="0"/>
              <a:t>Feature detection and matching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1666875"/>
            <a:ext cx="7677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586740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3333FF"/>
                </a:solidFill>
              </a:rPr>
              <a:t>Demo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816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http://www.cs.cornell.edu/courses/cs6670/2009fa/projects/p1/project1.html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5326055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arenR"/>
            </a:pPr>
            <a:r>
              <a:rPr lang="en-US" sz="2800" dirty="0">
                <a:latin typeface="+mj-lt"/>
              </a:rPr>
              <a:t>Detection: </a:t>
            </a:r>
            <a:r>
              <a:rPr lang="en-US" sz="2400" dirty="0">
                <a:latin typeface="+mj-lt"/>
              </a:rPr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 b="1" dirty="0">
                <a:latin typeface="+mj-lt"/>
              </a:rPr>
              <a:t>Description</a:t>
            </a:r>
            <a:r>
              <a:rPr lang="en-US" sz="2400" b="1" dirty="0">
                <a:latin typeface="+mj-lt"/>
              </a:rPr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sz="1000" dirty="0">
              <a:latin typeface="+mj-lt"/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sz="2800" dirty="0">
                <a:latin typeface="+mj-lt"/>
              </a:rPr>
              <a:t>Matching: </a:t>
            </a:r>
            <a:r>
              <a:rPr lang="en-US" sz="2400" dirty="0">
                <a:latin typeface="+mj-lt"/>
              </a:rPr>
              <a:t>Determine correspondence between descriptors in two views</a:t>
            </a:r>
          </a:p>
        </p:txBody>
      </p:sp>
      <p:pic>
        <p:nvPicPr>
          <p:cNvPr id="114692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114709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10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11470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710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14704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aphicFrame>
            <p:nvGraphicFramePr>
              <p:cNvPr id="114707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511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114707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14705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14698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9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4700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1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2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703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0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b="1" dirty="0"/>
              <a:t>Answer: </a:t>
            </a:r>
            <a:r>
              <a:rPr lang="en-US" sz="2800" dirty="0"/>
              <a:t>Come up with a </a:t>
            </a:r>
            <a:r>
              <a:rPr lang="en-US" sz="2800" i="1" dirty="0"/>
              <a:t>descriptor</a:t>
            </a:r>
            <a:r>
              <a:rPr lang="en-US" sz="2800" dirty="0"/>
              <a:t> for each point, find similar descriptors between the two images</a:t>
            </a:r>
            <a:endParaRPr lang="en-US" b="1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/>
              <a:t>Next question: </a:t>
            </a:r>
            <a:r>
              <a:rPr lang="en-US" sz="2800" b="1" dirty="0">
                <a:solidFill>
                  <a:srgbClr val="FF0000"/>
                </a:solidFill>
              </a:rPr>
              <a:t>How to match them?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Lots of possibilities</a:t>
            </a:r>
          </a:p>
          <a:p>
            <a:pPr lvl="1"/>
            <a:r>
              <a:rPr lang="en-US" sz="2000" dirty="0"/>
              <a:t>Simple option:  match square windows around the point</a:t>
            </a:r>
          </a:p>
          <a:p>
            <a:pPr lvl="1"/>
            <a:r>
              <a:rPr lang="en-US" sz="2000" dirty="0"/>
              <a:t>State of the art approach:  SIFT</a:t>
            </a:r>
          </a:p>
          <a:p>
            <a:pPr lvl="2"/>
            <a:r>
              <a:rPr lang="en-US" sz="1400" dirty="0"/>
              <a:t>David Lowe, UBC  </a:t>
            </a:r>
            <a:r>
              <a:rPr lang="en-US" sz="1400" dirty="0">
                <a:hlinkClick r:id="rId2"/>
              </a:rPr>
              <a:t>http://www.cs.ubc.ca/~lowe/keypoints/</a:t>
            </a:r>
            <a:r>
              <a:rPr lang="en-US" sz="1400" dirty="0"/>
              <a:t> </a:t>
            </a:r>
          </a:p>
          <a:p>
            <a:pPr lvl="1"/>
            <a:endParaRPr 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Descriptor shouldn’t change even if image is transformed</a:t>
            </a:r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should be highly unique for each point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 revisited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" name="Group 24"/>
          <p:cNvGrpSpPr/>
          <p:nvPr/>
        </p:nvGrpSpPr>
        <p:grpSpPr>
          <a:xfrm>
            <a:off x="4027821" y="2503821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962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191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10727</TotalTime>
  <Words>1413</Words>
  <Application>Microsoft Office PowerPoint</Application>
  <PresentationFormat>On-screen Show (4:3)</PresentationFormat>
  <Paragraphs>316</Paragraphs>
  <Slides>42</Slides>
  <Notes>3</Notes>
  <HiddenSlides>4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Verdana</vt:lpstr>
      <vt:lpstr>Office Theme</vt:lpstr>
      <vt:lpstr>Equation</vt:lpstr>
      <vt:lpstr>CorelPhotoPaint.Image.8</vt:lpstr>
      <vt:lpstr>Bitmap Image</vt:lpstr>
      <vt:lpstr>Lecture 5: Feature descriptors and matching</vt:lpstr>
      <vt:lpstr>Reading</vt:lpstr>
      <vt:lpstr>Announcements</vt:lpstr>
      <vt:lpstr>Project 2 Demo</vt:lpstr>
      <vt:lpstr>Local features: main components</vt:lpstr>
      <vt:lpstr>Feature descriptors</vt:lpstr>
      <vt:lpstr>Feature descriptors</vt:lpstr>
      <vt:lpstr>Invariance vs. discriminability</vt:lpstr>
      <vt:lpstr>Image transformations revisited</vt:lpstr>
      <vt:lpstr>Invariance</vt:lpstr>
      <vt:lpstr>Invariant descriptors</vt:lpstr>
      <vt:lpstr>How to achieve invariance</vt:lpstr>
      <vt:lpstr>Rotation invariance for  feature descriptors</vt:lpstr>
      <vt:lpstr>Multiscale Oriented PatcheS descriptor</vt:lpstr>
      <vt:lpstr>Detections at multiple scales</vt:lpstr>
      <vt:lpstr>Scale Invariant Feature Transform</vt:lpstr>
      <vt:lpstr>SIFT descriptor</vt:lpstr>
      <vt:lpstr>Properties of SIFT</vt:lpstr>
      <vt:lpstr>Maximally Stable Extremal Regions</vt:lpstr>
      <vt:lpstr>SIFT Example</vt:lpstr>
      <vt:lpstr>Other descriptors</vt:lpstr>
      <vt:lpstr>Questions?</vt:lpstr>
      <vt:lpstr>Summary</vt:lpstr>
      <vt:lpstr>Which features match?</vt:lpstr>
      <vt:lpstr>Feature matching</vt:lpstr>
      <vt:lpstr>Feature distance</vt:lpstr>
      <vt:lpstr>PowerPoint Presentation</vt:lpstr>
      <vt:lpstr>Feature distance</vt:lpstr>
      <vt:lpstr>Feature matching example</vt:lpstr>
      <vt:lpstr>Feature matching example</vt:lpstr>
      <vt:lpstr>Evaluating the results</vt:lpstr>
      <vt:lpstr>True/false positives</vt:lpstr>
      <vt:lpstr>Evaluating the results</vt:lpstr>
      <vt:lpstr>Evaluating the results</vt:lpstr>
      <vt:lpstr>More on feature detection/description</vt:lpstr>
      <vt:lpstr>Lots of applications</vt:lpstr>
      <vt:lpstr>Object recognition (David Lowe)</vt:lpstr>
      <vt:lpstr>3D Reconstruction</vt:lpstr>
      <vt:lpstr>PowerPoint Presentation</vt:lpstr>
      <vt:lpstr>Augmented Reality</vt:lpstr>
      <vt:lpstr>Project 2:  Feature detection and matching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463</cp:revision>
  <dcterms:created xsi:type="dcterms:W3CDTF">2009-08-25T02:47:59Z</dcterms:created>
  <dcterms:modified xsi:type="dcterms:W3CDTF">2019-02-18T03:18:41Z</dcterms:modified>
</cp:coreProperties>
</file>