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12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4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15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notesSlides/notesSlide20.xml" ContentType="application/vnd.openxmlformats-officedocument.presentationml.notesSlid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1" r:id="rId2"/>
    <p:sldMasterId id="2147483799" r:id="rId3"/>
    <p:sldMasterId id="2147483812" r:id="rId4"/>
    <p:sldMasterId id="2147483825" r:id="rId5"/>
    <p:sldMasterId id="2147483837" r:id="rId6"/>
    <p:sldMasterId id="2147483909" r:id="rId7"/>
    <p:sldMasterId id="2147483996" r:id="rId8"/>
    <p:sldMasterId id="2147484008" r:id="rId9"/>
  </p:sldMasterIdLst>
  <p:notesMasterIdLst>
    <p:notesMasterId r:id="rId87"/>
  </p:notesMasterIdLst>
  <p:handoutMasterIdLst>
    <p:handoutMasterId r:id="rId88"/>
  </p:handoutMasterIdLst>
  <p:sldIdLst>
    <p:sldId id="1049" r:id="rId10"/>
    <p:sldId id="1676" r:id="rId11"/>
    <p:sldId id="1677" r:id="rId12"/>
    <p:sldId id="1678" r:id="rId13"/>
    <p:sldId id="1755" r:id="rId14"/>
    <p:sldId id="1679" r:id="rId15"/>
    <p:sldId id="1756" r:id="rId16"/>
    <p:sldId id="1754" r:id="rId17"/>
    <p:sldId id="1681" r:id="rId18"/>
    <p:sldId id="1669" r:id="rId19"/>
    <p:sldId id="1671" r:id="rId20"/>
    <p:sldId id="1670" r:id="rId21"/>
    <p:sldId id="1672" r:id="rId22"/>
    <p:sldId id="1675" r:id="rId23"/>
    <p:sldId id="1674" r:id="rId24"/>
    <p:sldId id="1682" r:id="rId25"/>
    <p:sldId id="1683" r:id="rId26"/>
    <p:sldId id="1684" r:id="rId27"/>
    <p:sldId id="1686" r:id="rId28"/>
    <p:sldId id="1687" r:id="rId29"/>
    <p:sldId id="1689" r:id="rId30"/>
    <p:sldId id="1690" r:id="rId31"/>
    <p:sldId id="1691" r:id="rId32"/>
    <p:sldId id="1692" r:id="rId33"/>
    <p:sldId id="1693" r:id="rId34"/>
    <p:sldId id="1694" r:id="rId35"/>
    <p:sldId id="1697" r:id="rId36"/>
    <p:sldId id="1699" r:id="rId37"/>
    <p:sldId id="1698" r:id="rId38"/>
    <p:sldId id="1700" r:id="rId39"/>
    <p:sldId id="1701" r:id="rId40"/>
    <p:sldId id="1702" r:id="rId41"/>
    <p:sldId id="1707" r:id="rId42"/>
    <p:sldId id="1704" r:id="rId43"/>
    <p:sldId id="1703" r:id="rId44"/>
    <p:sldId id="1708" r:id="rId45"/>
    <p:sldId id="1709" r:id="rId46"/>
    <p:sldId id="1710" r:id="rId47"/>
    <p:sldId id="1711" r:id="rId48"/>
    <p:sldId id="1712" r:id="rId49"/>
    <p:sldId id="1713" r:id="rId50"/>
    <p:sldId id="1714" r:id="rId51"/>
    <p:sldId id="1715" r:id="rId52"/>
    <p:sldId id="1716" r:id="rId53"/>
    <p:sldId id="1717" r:id="rId54"/>
    <p:sldId id="1718" r:id="rId55"/>
    <p:sldId id="1719" r:id="rId56"/>
    <p:sldId id="1720" r:id="rId57"/>
    <p:sldId id="1727" r:id="rId58"/>
    <p:sldId id="1728" r:id="rId59"/>
    <p:sldId id="1729" r:id="rId60"/>
    <p:sldId id="1730" r:id="rId61"/>
    <p:sldId id="1731" r:id="rId62"/>
    <p:sldId id="1721" r:id="rId63"/>
    <p:sldId id="1216" r:id="rId64"/>
    <p:sldId id="1758" r:id="rId65"/>
    <p:sldId id="1224" r:id="rId66"/>
    <p:sldId id="1279" r:id="rId67"/>
    <p:sldId id="1314" r:id="rId68"/>
    <p:sldId id="1287" r:id="rId69"/>
    <p:sldId id="1292" r:id="rId70"/>
    <p:sldId id="1240" r:id="rId71"/>
    <p:sldId id="1409" r:id="rId72"/>
    <p:sldId id="1264" r:id="rId73"/>
    <p:sldId id="1759" r:id="rId74"/>
    <p:sldId id="1473" r:id="rId75"/>
    <p:sldId id="1500" r:id="rId76"/>
    <p:sldId id="1582" r:id="rId77"/>
    <p:sldId id="1583" r:id="rId78"/>
    <p:sldId id="1584" r:id="rId79"/>
    <p:sldId id="1585" r:id="rId80"/>
    <p:sldId id="1586" r:id="rId81"/>
    <p:sldId id="1587" r:id="rId82"/>
    <p:sldId id="1588" r:id="rId83"/>
    <p:sldId id="646" r:id="rId84"/>
    <p:sldId id="1638" r:id="rId85"/>
    <p:sldId id="1735" r:id="rId8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99"/>
    <a:srgbClr val="800000"/>
    <a:srgbClr val="00CC00"/>
    <a:srgbClr val="FF0000"/>
    <a:srgbClr val="00FF00"/>
    <a:srgbClr val="FFFFFF"/>
    <a:srgbClr val="FF66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7" autoAdjust="0"/>
    <p:restoredTop sz="94444" autoAdjust="0"/>
  </p:normalViewPr>
  <p:slideViewPr>
    <p:cSldViewPr snapToGrid="0">
      <p:cViewPr varScale="1">
        <p:scale>
          <a:sx n="57" d="100"/>
          <a:sy n="57" d="100"/>
        </p:scale>
        <p:origin x="881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slide" Target="slides/slide75.xml"/><Relationship Id="rId89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90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slide" Target="slides/slide7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slide" Target="slides/slide74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slide" Target="slides/slide7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image" Target="../media/image89.emf"/><Relationship Id="rId4" Type="http://schemas.openxmlformats.org/officeDocument/2006/relationships/image" Target="../media/image9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49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70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951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2EA9A5-7220-454C-8A6E-DA894CA0BE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0386B9-09B2-41F0-8AF2-E20468D900E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It gets inverted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37A6C2-DB9B-4FEC-A23A-4E86793ECAD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95788"/>
            <a:ext cx="5160962" cy="4241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885" tIns="45942" rIns="91885" bIns="4594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27F0D7-6628-4BE5-BEA2-44E3A89D27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How to determine which lines in the scene vanish at a given pixel?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62110F-8D95-481B-AFA5-8547BAE09B0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68D5FE-7988-4E22-9D87-6BBBFC52701B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852B-4CE7-4A17-918B-93DC3E3FF9CC}" type="slidenum">
              <a:rPr lang="en-US" altLang="zh-TW"/>
              <a:pPr/>
              <a:t>45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Structure from motion solves the following problem: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r>
              <a:rPr lang="en-US"/>
              <a:t>Given a set of images of a static scene with 2D points in correspondence, shown here as color-coded points, find…</a:t>
            </a:r>
          </a:p>
          <a:p>
            <a:pPr>
              <a:spcBef>
                <a:spcPct val="0"/>
              </a:spcBef>
            </a:pPr>
            <a:endParaRPr lang="en-US"/>
          </a:p>
          <a:p>
            <a:pPr>
              <a:spcBef>
                <a:spcPct val="0"/>
              </a:spcBef>
            </a:pPr>
            <a:r>
              <a:rPr lang="en-US"/>
              <a:t>a set of 3D points P and </a:t>
            </a:r>
          </a:p>
          <a:p>
            <a:pPr>
              <a:spcBef>
                <a:spcPct val="0"/>
              </a:spcBef>
            </a:pPr>
            <a:r>
              <a:rPr 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pPr>
              <a:spcBef>
                <a:spcPct val="0"/>
              </a:spcBef>
            </a:pPr>
            <a:r>
              <a:rPr 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11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322C8-3806-4212-B76E-CFD722350DB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40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5137BF-2942-4C63-A52E-412FA0CFF9F4}" type="slidenum">
              <a:rPr lang="en-US"/>
              <a:pPr/>
              <a:t>62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This is a generalization of binary SVMs to multiple classes</a:t>
            </a:r>
          </a:p>
        </p:txBody>
      </p:sp>
    </p:spTree>
    <p:extLst>
      <p:ext uri="{BB962C8B-B14F-4D97-AF65-F5344CB8AC3E}">
        <p14:creationId xmlns:p14="http://schemas.microsoft.com/office/powerpoint/2010/main" val="10937427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binary logistic model is used to predict a binary response based on one or more predictor variables (features).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Notation: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f_j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the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jth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element of the vector of class scores f.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1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C0D556-2D4C-43D7-A143-10DF9A50ECA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3" y="4416099"/>
            <a:ext cx="5142177" cy="418245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F5886-D4A8-4A49-8F34-B8597D3588F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give definition of partial derivative:  lim h-&gt;0 [f(x+h,y) – f(x,y)]/h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8BDD3E-763B-40B1-9E99-56467CB7372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7EF8A6-361E-481F-B292-4B0DFD99E6D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282DCB-78D0-4DE9-BDE5-2553A5D2A9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3450" y="4416425"/>
            <a:ext cx="5143500" cy="41814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9808F4-35CB-4DA1-9073-3A220A9C87C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B643DC-E903-4A92-9CBE-2A336786E449}" type="slidenum">
              <a:rPr lang="en-US"/>
              <a:pPr/>
              <a:t>29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4314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6379" y="0"/>
            <a:ext cx="2245816" cy="63400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0" y="0"/>
            <a:ext cx="6630293" cy="63400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3646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5DAF15-9B59-4554-887D-6F8F2BCEDF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51E684-ADC8-4C27-93FB-9AF0B0FD51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0C6008-C978-422A-AD70-9CDD5C6370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371600"/>
            <a:ext cx="4130675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371600"/>
            <a:ext cx="4132262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BDA80A-3418-485D-9E0A-B6C4E0355B0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CC84A1-CC02-4F28-B098-02050764A6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56A668A-A179-4454-87A9-BBC28A936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138F16-081D-456F-BE83-5C8F2B7695B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A80599-9BFB-4A2F-9D41-B42C7E2F25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760188F-CA6A-43B9-991B-0713E4AF37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A85BB9-95A1-49D7-9A9E-3043F218A3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60325"/>
            <a:ext cx="2114550" cy="6492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0325"/>
            <a:ext cx="6191250" cy="6492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AE13E1-3424-4C00-9687-D942A11BF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09770-A6B5-468B-A615-C727BC72F9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55095C0-3234-4AAF-9B83-29C99FE7B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0EDAB5D-DC7D-4AF5-B985-D806915ED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1A8BC74-CAE5-4445-AB8B-EE085FBCB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5F0F820-91D6-4BF5-9987-4F88E905D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75A44A-F0A5-4C40-B747-749220B28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3D09EE6-0DD7-4CC3-894F-F94DE119C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2A336D4-FA71-40FC-9256-D0BEAC056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2B0D3D-7DF6-4111-98D4-522FDD15A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713694-D1EF-430A-B0C3-2469810C1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1FEDF4-2F63-4008-8921-046F2BFA7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DB05A1-04E2-4A86-A3AF-DD19D9BBF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07F446D-6FA3-49C6-9A0F-8DAC89E52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7CDC1-669F-41E5-A13D-D71CB1904B9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818DF-E3A7-40F8-8B68-BE98C723802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3CF30-BBF0-4D7F-9F9D-AEA9A3D2DF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6C4E8-FBD2-445A-9BCA-89428293B1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73398-7317-4D22-8E45-F6E2C58432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8754A-0AA6-4DE5-A8BE-E7A97A943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BD309-7C67-47B3-A0EE-A4AC0A8B50F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68135-F7CD-4E30-B43A-A77F391033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F728A-260A-49F9-9C14-1AFEE7966A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6A133-94EC-4678-BBFD-FC79C1B94A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24E90-71D6-41CE-8E75-D987E3E74D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B4978-6E16-4959-BF9B-D6107FA68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55D35-38FA-4C55-8004-6263A85EC8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2EBBC-0969-4AB2-ACE9-C0B62ADA62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66694-A7B1-443D-ABEE-53DE4B5953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AFEFB-66DC-406A-9769-AA1B163AD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593C4-E58C-4576-882B-71FCD249799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752EC-7204-477F-BE34-17F635E40C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36864-E60C-490D-9A32-15F1CB07E8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3BDCE-B0D3-4EB8-B2E6-1BEE3254D8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C2C12-C469-4858-A027-56AFE589CB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DD68F-CC09-4376-B6EA-2022DEAC78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28956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51C5EE9-26C3-4095-8475-7AB5C1F41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A5EA59A-A3CE-42B7-9217-4631D0CB1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5A95A9A-9CBD-4EA2-B11D-FBC505647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6BD49D5-D143-49FE-B7B7-83E54A8512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A2583D6-DCC5-4462-BCD9-2C847F06B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081AF28-3D12-4BCC-8513-B916B426C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A83AD54-FCA1-4536-A4E3-C0D7A93CF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2AF8103-5038-4DF3-9A00-0177CD788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A15935E-4C4E-415E-84D6-F758667B1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96F94B8-4F9A-4265-935F-F1C005225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B61E6E9-0975-42F8-9A41-561AB84DF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62063ED-9258-4C16-995C-A66A11517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16BD38C-E0B7-40B5-9DDD-AB5FC25D1B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B54A04C-B451-4DED-A753-9D5B066D2F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0243D5F-A219-488B-BFDF-5B8514BC4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21F26A-511B-4167-812C-8C06F9534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70E5CA-032F-470C-89BE-62F96EB93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9A57DAE-2DB5-4526-B44B-8B81FC024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048CB44-F95E-43CE-BFDA-5ECE97BB77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A250244-9494-4AF7-BE04-84F63E70D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E9FBD8E-0EFA-4732-AF47-FCF2E80C2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0A4B0A0-9C57-4572-8E16-6A0C738D9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3C73736-5E9F-461C-B4E8-1E0411338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484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C114C85-5D6A-4F16-AB2F-3E05C15EC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437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9F8FA5E-E046-4575-BCA4-1CBB57CFC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798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BA2183F-211D-4FF0-B712-F62C7AFE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742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3A537E2-D8EB-444E-B409-5C2D03F6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045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66FDAA1-41BE-4F43-ADF2-473A2CE6C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343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09E9A79-390A-4E28-8D9C-080CF2F15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87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853085-BE28-452B-B176-A8FB333AA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394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61CFB08-1A5C-4F7A-ADFE-0ABC0F194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708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CFCBA8C-71F2-411B-B392-A3BFE191A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0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B9358E1-A967-4D53-BE70-5D4804B5D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483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54748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47654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5398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4836" y="794742"/>
            <a:ext cx="3670102" cy="554533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22094" y="794742"/>
            <a:ext cx="3670102" cy="554533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88234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70818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99377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596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905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>
              <a:sym typeface="Myriad Pro Semi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408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5/6/2018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325"/>
            <a:ext cx="8458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371600"/>
            <a:ext cx="84153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020" name="Line 4"/>
          <p:cNvSpPr>
            <a:spLocks noChangeShapeType="1"/>
          </p:cNvSpPr>
          <p:nvPr userDrawn="1"/>
        </p:nvSpPr>
        <p:spPr bwMode="auto">
          <a:xfrm>
            <a:off x="381000" y="1066800"/>
            <a:ext cx="8382000" cy="0"/>
          </a:xfrm>
          <a:prstGeom prst="line">
            <a:avLst/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D77A13-D8F3-4465-9216-A0B44F05681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31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–"/>
        <a:defRPr sz="2600">
          <a:solidFill>
            <a:srgbClr val="000000"/>
          </a:solidFill>
          <a:latin typeface="+mn-lt"/>
          <a:cs typeface="+mn-cs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2100">
          <a:solidFill>
            <a:srgbClr val="000000"/>
          </a:solidFill>
          <a:latin typeface="+mn-lt"/>
          <a:cs typeface="+mn-cs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3622BF-D8E3-4155-961E-98FC574103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4589E9-09AB-4AE0-B748-8DF859E0FB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E9876-0647-4C0D-9986-E075F748777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2F49A-FECE-4DB6-BCDD-51DFFF85C3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457200" y="990600"/>
            <a:ext cx="8229600" cy="0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 New Roman" charset="0"/>
              <a:ea typeface="MS PGothic" pitchFamily="34" charset="-128"/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  <a:ea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bg2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400">
          <a:solidFill>
            <a:schemeClr val="bg2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2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1AA033-6D48-411F-8BB0-A7C27D1087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FD6BCE-E15C-4E0F-A9F9-B573EC2C8ED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525" y="0"/>
            <a:ext cx="87503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3576" tIns="53576" rIns="93263" bIns="535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"/>
              </a:rPr>
              <a:t>Click to edit Master title style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44638" y="795338"/>
            <a:ext cx="7446962" cy="5545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3576" tIns="53576" rIns="93263" bIns="535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Myriad Pro Semibold"/>
              </a:rPr>
              <a:t>Click to edit Master text styles</a:t>
            </a:r>
          </a:p>
          <a:p>
            <a:pPr lvl="1"/>
            <a:r>
              <a:rPr lang="en-US">
                <a:sym typeface="Myriad Pro"/>
              </a:rPr>
              <a:t>Second level</a:t>
            </a:r>
          </a:p>
          <a:p>
            <a:pPr lvl="2"/>
            <a:r>
              <a:rPr lang="en-US">
                <a:sym typeface="Myriad Pro It"/>
              </a:rPr>
              <a:t>Third level</a:t>
            </a:r>
          </a:p>
          <a:p>
            <a:pPr lvl="3"/>
            <a:r>
              <a:rPr lang="en-US">
                <a:sym typeface="Gill Sans"/>
              </a:rPr>
              <a:t>Fourth level</a:t>
            </a:r>
          </a:p>
          <a:p>
            <a:pPr lvl="4"/>
            <a:r>
              <a:rPr lang="en-US">
                <a:sym typeface="Gill San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3352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marL="266700" indent="-266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+mj-lt"/>
          <a:ea typeface="+mj-ea"/>
          <a:cs typeface="+mj-cs"/>
          <a:sym typeface="Myriad Pro"/>
        </a:defRPr>
      </a:lvl1pPr>
      <a:lvl2pPr marL="266700" indent="-266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/>
        </a:defRPr>
      </a:lvl2pPr>
      <a:lvl3pPr marL="266700" indent="-266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/>
        </a:defRPr>
      </a:lvl3pPr>
      <a:lvl4pPr marL="266700" indent="-266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/>
        </a:defRPr>
      </a:lvl4pPr>
      <a:lvl5pPr marL="266700" indent="-2667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/>
        </a:defRPr>
      </a:lvl5pPr>
      <a:lvl6pPr marL="589338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 charset="0"/>
        </a:defRPr>
      </a:lvl6pPr>
      <a:lvl7pPr marL="910796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 charset="0"/>
        </a:defRPr>
      </a:lvl7pPr>
      <a:lvl8pPr marL="1232253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 charset="0"/>
        </a:defRPr>
      </a:lvl8pPr>
      <a:lvl9pPr marL="1553710" algn="l" rtl="0" fontAlgn="base">
        <a:lnSpc>
          <a:spcPct val="90000"/>
        </a:lnSpc>
        <a:spcBef>
          <a:spcPct val="0"/>
        </a:spcBef>
        <a:spcAft>
          <a:spcPct val="0"/>
        </a:spcAft>
        <a:defRPr sz="3900">
          <a:solidFill>
            <a:srgbClr val="FFFF66"/>
          </a:solidFill>
          <a:latin typeface="Myriad Pro" charset="0"/>
          <a:ea typeface="ヒラギノ角ゴ ProN W3" charset="0"/>
          <a:cs typeface="ヒラギノ角ゴ ProN W3" charset="0"/>
          <a:sym typeface="Myriad Pro" charset="0"/>
        </a:defRPr>
      </a:lvl9pPr>
    </p:titleStyle>
    <p:bodyStyle>
      <a:lvl1pPr marL="6350" indent="-6350" algn="l" rtl="0" eaLnBrk="0" fontAlgn="base" hangingPunct="0">
        <a:lnSpc>
          <a:spcPct val="90000"/>
        </a:lnSpc>
        <a:spcBef>
          <a:spcPts val="1688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Myriad Pro Semibold"/>
        </a:defRPr>
      </a:lvl1pPr>
      <a:lvl2pPr marL="506413" indent="-231775" algn="l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Clr>
          <a:srgbClr val="D8D8D8"/>
        </a:buClr>
        <a:buSzPct val="125000"/>
        <a:buFont typeface="Gill Sans"/>
        <a:buChar char="•"/>
        <a:defRPr sz="2500">
          <a:solidFill>
            <a:schemeClr val="tx1"/>
          </a:solidFill>
          <a:latin typeface="+mj-lt"/>
          <a:ea typeface="+mj-ea"/>
          <a:cs typeface="+mj-cs"/>
          <a:sym typeface="Myriad Pro"/>
        </a:defRPr>
      </a:lvl2pPr>
      <a:lvl3pPr marL="814388" indent="100013" algn="l" rtl="0" eaLnBrk="0" fontAlgn="base" hangingPunct="0">
        <a:lnSpc>
          <a:spcPct val="80000"/>
        </a:lnSpc>
        <a:spcBef>
          <a:spcPts val="563"/>
        </a:spcBef>
        <a:spcAft>
          <a:spcPct val="0"/>
        </a:spcAft>
        <a:buClr>
          <a:srgbClr val="D8D8D8"/>
        </a:buClr>
        <a:buSzPct val="125000"/>
        <a:buFont typeface="Gill Sans"/>
        <a:defRPr sz="2100">
          <a:solidFill>
            <a:schemeClr val="tx1"/>
          </a:solidFill>
          <a:latin typeface="Myriad Pro It" charset="0"/>
          <a:ea typeface="+mj-ea"/>
          <a:cs typeface="+mj-cs"/>
          <a:sym typeface="Myriad Pro It"/>
        </a:defRPr>
      </a:lvl3pPr>
      <a:lvl4pPr marL="1492250" indent="-169863" algn="l" rtl="0" eaLnBrk="0" fontAlgn="base" hangingPunct="0">
        <a:spcBef>
          <a:spcPts val="563"/>
        </a:spcBef>
        <a:spcAft>
          <a:spcPct val="0"/>
        </a:spcAft>
        <a:buClr>
          <a:srgbClr val="FFFF66"/>
        </a:buClr>
        <a:buSzPct val="100000"/>
        <a:buFont typeface="Gill Sans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/>
        </a:defRPr>
      </a:lvl4pPr>
      <a:lvl5pPr marL="498475" indent="-231775" algn="l" rtl="0" eaLnBrk="0" fontAlgn="base" hangingPunct="0">
        <a:spcBef>
          <a:spcPts val="563"/>
        </a:spcBef>
        <a:spcAft>
          <a:spcPct val="0"/>
        </a:spcAft>
        <a:buClr>
          <a:srgbClr val="D8D8D8"/>
        </a:buClr>
        <a:buSzPct val="100000"/>
        <a:buFont typeface="Gill Sans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/>
        </a:defRPr>
      </a:lvl5pPr>
      <a:lvl6pPr marL="821502" indent="-232164" algn="l" rtl="0" fontAlgn="base">
        <a:spcBef>
          <a:spcPts val="562"/>
        </a:spcBef>
        <a:spcAft>
          <a:spcPct val="0"/>
        </a:spcAft>
        <a:buClr>
          <a:srgbClr val="D8D8D8"/>
        </a:buClr>
        <a:buSzPct val="100000"/>
        <a:buFont typeface="Gill Sans" charset="0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 charset="0"/>
        </a:defRPr>
      </a:lvl6pPr>
      <a:lvl7pPr marL="1142959" indent="-232164" algn="l" rtl="0" fontAlgn="base">
        <a:spcBef>
          <a:spcPts val="562"/>
        </a:spcBef>
        <a:spcAft>
          <a:spcPct val="0"/>
        </a:spcAft>
        <a:buClr>
          <a:srgbClr val="D8D8D8"/>
        </a:buClr>
        <a:buSzPct val="100000"/>
        <a:buFont typeface="Gill Sans" charset="0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 charset="0"/>
        </a:defRPr>
      </a:lvl7pPr>
      <a:lvl8pPr marL="1464417" indent="-232164" algn="l" rtl="0" fontAlgn="base">
        <a:spcBef>
          <a:spcPts val="562"/>
        </a:spcBef>
        <a:spcAft>
          <a:spcPct val="0"/>
        </a:spcAft>
        <a:buClr>
          <a:srgbClr val="D8D8D8"/>
        </a:buClr>
        <a:buSzPct val="100000"/>
        <a:buFont typeface="Gill Sans" charset="0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 charset="0"/>
        </a:defRPr>
      </a:lvl8pPr>
      <a:lvl9pPr marL="1785874" indent="-232164" algn="l" rtl="0" fontAlgn="base">
        <a:spcBef>
          <a:spcPts val="562"/>
        </a:spcBef>
        <a:spcAft>
          <a:spcPct val="0"/>
        </a:spcAft>
        <a:buClr>
          <a:srgbClr val="D8D8D8"/>
        </a:buClr>
        <a:buSzPct val="100000"/>
        <a:buFont typeface="Gill Sans" charset="0"/>
        <a:buChar char="•"/>
        <a:defRPr sz="1500">
          <a:solidFill>
            <a:schemeClr val="tx1"/>
          </a:solidFill>
          <a:latin typeface="Gill Sans" charset="0"/>
          <a:ea typeface="+mj-ea"/>
          <a:cs typeface="+mj-cs"/>
          <a:sym typeface="Gill 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9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8.png"/><Relationship Id="rId5" Type="http://schemas.openxmlformats.org/officeDocument/2006/relationships/tags" Target="../tags/tag7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6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image" Target="../media/image59.png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image" Target="../media/image49.jpeg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notesSlide" Target="../notesSlides/notesSlide9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68.wmf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notesSlide" Target="../notesSlides/notesSlide1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4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image" Target="../media/image71.png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12" Type="http://schemas.openxmlformats.org/officeDocument/2006/relationships/image" Target="../media/image70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69.png"/><Relationship Id="rId5" Type="http://schemas.openxmlformats.org/officeDocument/2006/relationships/tags" Target="../tags/tag50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18" Type="http://schemas.openxmlformats.org/officeDocument/2006/relationships/tags" Target="../tags/tag71.xml"/><Relationship Id="rId26" Type="http://schemas.openxmlformats.org/officeDocument/2006/relationships/tags" Target="../tags/tag79.xml"/><Relationship Id="rId3" Type="http://schemas.openxmlformats.org/officeDocument/2006/relationships/tags" Target="../tags/tag56.xml"/><Relationship Id="rId21" Type="http://schemas.openxmlformats.org/officeDocument/2006/relationships/tags" Target="../tags/tag74.xml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tags" Target="../tags/tag70.xml"/><Relationship Id="rId25" Type="http://schemas.openxmlformats.org/officeDocument/2006/relationships/tags" Target="../tags/tag78.xml"/><Relationship Id="rId2" Type="http://schemas.openxmlformats.org/officeDocument/2006/relationships/tags" Target="../tags/tag55.xml"/><Relationship Id="rId16" Type="http://schemas.openxmlformats.org/officeDocument/2006/relationships/tags" Target="../tags/tag69.xml"/><Relationship Id="rId20" Type="http://schemas.openxmlformats.org/officeDocument/2006/relationships/tags" Target="../tags/tag73.xml"/><Relationship Id="rId29" Type="http://schemas.openxmlformats.org/officeDocument/2006/relationships/tags" Target="../tags/tag82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24" Type="http://schemas.openxmlformats.org/officeDocument/2006/relationships/tags" Target="../tags/tag77.xml"/><Relationship Id="rId5" Type="http://schemas.openxmlformats.org/officeDocument/2006/relationships/tags" Target="../tags/tag58.xml"/><Relationship Id="rId15" Type="http://schemas.openxmlformats.org/officeDocument/2006/relationships/tags" Target="../tags/tag68.xml"/><Relationship Id="rId23" Type="http://schemas.openxmlformats.org/officeDocument/2006/relationships/tags" Target="../tags/tag76.xml"/><Relationship Id="rId28" Type="http://schemas.openxmlformats.org/officeDocument/2006/relationships/tags" Target="../tags/tag81.xml"/><Relationship Id="rId10" Type="http://schemas.openxmlformats.org/officeDocument/2006/relationships/tags" Target="../tags/tag63.xml"/><Relationship Id="rId19" Type="http://schemas.openxmlformats.org/officeDocument/2006/relationships/tags" Target="../tags/tag72.xml"/><Relationship Id="rId31" Type="http://schemas.openxmlformats.org/officeDocument/2006/relationships/notesSlide" Target="../notesSlides/notesSlide13.xml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tags" Target="../tags/tag67.xml"/><Relationship Id="rId22" Type="http://schemas.openxmlformats.org/officeDocument/2006/relationships/tags" Target="../tags/tag75.xml"/><Relationship Id="rId27" Type="http://schemas.openxmlformats.org/officeDocument/2006/relationships/tags" Target="../tags/tag80.xml"/><Relationship Id="rId30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3" Type="http://schemas.openxmlformats.org/officeDocument/2006/relationships/tags" Target="../tags/tag85.xml"/><Relationship Id="rId21" Type="http://schemas.openxmlformats.org/officeDocument/2006/relationships/tags" Target="../tags/tag103.xml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0" Type="http://schemas.openxmlformats.org/officeDocument/2006/relationships/tags" Target="../tags/tag102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24" Type="http://schemas.openxmlformats.org/officeDocument/2006/relationships/notesSlide" Target="../notesSlides/notesSlide14.xml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23" Type="http://schemas.openxmlformats.org/officeDocument/2006/relationships/slideLayout" Target="../slideLayouts/slideLayout24.xml"/><Relationship Id="rId10" Type="http://schemas.openxmlformats.org/officeDocument/2006/relationships/tags" Target="../tags/tag92.xml"/><Relationship Id="rId19" Type="http://schemas.openxmlformats.org/officeDocument/2006/relationships/tags" Target="../tags/tag101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tags" Target="../tags/tag143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tags" Target="../tags/tag146.xml"/><Relationship Id="rId47" Type="http://schemas.openxmlformats.org/officeDocument/2006/relationships/tags" Target="../tags/tag151.xml"/><Relationship Id="rId50" Type="http://schemas.openxmlformats.org/officeDocument/2006/relationships/tags" Target="../tags/tag154.xml"/><Relationship Id="rId55" Type="http://schemas.openxmlformats.org/officeDocument/2006/relationships/tags" Target="../tags/tag159.xml"/><Relationship Id="rId63" Type="http://schemas.openxmlformats.org/officeDocument/2006/relationships/tags" Target="../tags/tag167.xml"/><Relationship Id="rId68" Type="http://schemas.openxmlformats.org/officeDocument/2006/relationships/tags" Target="../tags/tag172.xml"/><Relationship Id="rId76" Type="http://schemas.openxmlformats.org/officeDocument/2006/relationships/tags" Target="../tags/tag180.xml"/><Relationship Id="rId7" Type="http://schemas.openxmlformats.org/officeDocument/2006/relationships/tags" Target="../tags/tag111.xml"/><Relationship Id="rId71" Type="http://schemas.openxmlformats.org/officeDocument/2006/relationships/tags" Target="../tags/tag175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9" Type="http://schemas.openxmlformats.org/officeDocument/2006/relationships/tags" Target="../tags/tag133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tags" Target="../tags/tag144.xml"/><Relationship Id="rId45" Type="http://schemas.openxmlformats.org/officeDocument/2006/relationships/tags" Target="../tags/tag149.xml"/><Relationship Id="rId53" Type="http://schemas.openxmlformats.org/officeDocument/2006/relationships/tags" Target="../tags/tag157.xml"/><Relationship Id="rId58" Type="http://schemas.openxmlformats.org/officeDocument/2006/relationships/tags" Target="../tags/tag162.xml"/><Relationship Id="rId66" Type="http://schemas.openxmlformats.org/officeDocument/2006/relationships/tags" Target="../tags/tag170.xml"/><Relationship Id="rId74" Type="http://schemas.openxmlformats.org/officeDocument/2006/relationships/tags" Target="../tags/tag178.xml"/><Relationship Id="rId79" Type="http://schemas.openxmlformats.org/officeDocument/2006/relationships/image" Target="../media/image77.wmf"/><Relationship Id="rId5" Type="http://schemas.openxmlformats.org/officeDocument/2006/relationships/tags" Target="../tags/tag109.xml"/><Relationship Id="rId61" Type="http://schemas.openxmlformats.org/officeDocument/2006/relationships/tags" Target="../tags/tag165.xml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tags" Target="../tags/tag135.xml"/><Relationship Id="rId44" Type="http://schemas.openxmlformats.org/officeDocument/2006/relationships/tags" Target="../tags/tag148.xml"/><Relationship Id="rId52" Type="http://schemas.openxmlformats.org/officeDocument/2006/relationships/tags" Target="../tags/tag156.xml"/><Relationship Id="rId60" Type="http://schemas.openxmlformats.org/officeDocument/2006/relationships/tags" Target="../tags/tag164.xml"/><Relationship Id="rId65" Type="http://schemas.openxmlformats.org/officeDocument/2006/relationships/tags" Target="../tags/tag169.xml"/><Relationship Id="rId73" Type="http://schemas.openxmlformats.org/officeDocument/2006/relationships/tags" Target="../tags/tag177.xml"/><Relationship Id="rId78" Type="http://schemas.openxmlformats.org/officeDocument/2006/relationships/notesSlide" Target="../notesSlides/notesSlide15.xml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tags" Target="../tags/tag147.xml"/><Relationship Id="rId48" Type="http://schemas.openxmlformats.org/officeDocument/2006/relationships/tags" Target="../tags/tag152.xml"/><Relationship Id="rId56" Type="http://schemas.openxmlformats.org/officeDocument/2006/relationships/tags" Target="../tags/tag160.xml"/><Relationship Id="rId64" Type="http://schemas.openxmlformats.org/officeDocument/2006/relationships/tags" Target="../tags/tag168.xml"/><Relationship Id="rId69" Type="http://schemas.openxmlformats.org/officeDocument/2006/relationships/tags" Target="../tags/tag173.xml"/><Relationship Id="rId77" Type="http://schemas.openxmlformats.org/officeDocument/2006/relationships/slideLayout" Target="../slideLayouts/slideLayout29.xml"/><Relationship Id="rId8" Type="http://schemas.openxmlformats.org/officeDocument/2006/relationships/tags" Target="../tags/tag112.xml"/><Relationship Id="rId51" Type="http://schemas.openxmlformats.org/officeDocument/2006/relationships/tags" Target="../tags/tag155.xml"/><Relationship Id="rId72" Type="http://schemas.openxmlformats.org/officeDocument/2006/relationships/tags" Target="../tags/tag176.xml"/><Relationship Id="rId80" Type="http://schemas.openxmlformats.org/officeDocument/2006/relationships/image" Target="../media/image78.emf"/><Relationship Id="rId3" Type="http://schemas.openxmlformats.org/officeDocument/2006/relationships/tags" Target="../tags/tag107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tags" Target="../tags/tag142.xml"/><Relationship Id="rId46" Type="http://schemas.openxmlformats.org/officeDocument/2006/relationships/tags" Target="../tags/tag150.xml"/><Relationship Id="rId59" Type="http://schemas.openxmlformats.org/officeDocument/2006/relationships/tags" Target="../tags/tag163.xml"/><Relationship Id="rId67" Type="http://schemas.openxmlformats.org/officeDocument/2006/relationships/tags" Target="../tags/tag171.xml"/><Relationship Id="rId20" Type="http://schemas.openxmlformats.org/officeDocument/2006/relationships/tags" Target="../tags/tag124.xml"/><Relationship Id="rId41" Type="http://schemas.openxmlformats.org/officeDocument/2006/relationships/tags" Target="../tags/tag145.xml"/><Relationship Id="rId54" Type="http://schemas.openxmlformats.org/officeDocument/2006/relationships/tags" Target="../tags/tag158.xml"/><Relationship Id="rId62" Type="http://schemas.openxmlformats.org/officeDocument/2006/relationships/tags" Target="../tags/tag166.xml"/><Relationship Id="rId70" Type="http://schemas.openxmlformats.org/officeDocument/2006/relationships/tags" Target="../tags/tag174.xml"/><Relationship Id="rId75" Type="http://schemas.openxmlformats.org/officeDocument/2006/relationships/tags" Target="../tags/tag179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49" Type="http://schemas.openxmlformats.org/officeDocument/2006/relationships/tags" Target="../tags/tag153.xml"/><Relationship Id="rId57" Type="http://schemas.openxmlformats.org/officeDocument/2006/relationships/tags" Target="../tags/tag16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tags" Target="../tags/tag193.xml"/><Relationship Id="rId18" Type="http://schemas.openxmlformats.org/officeDocument/2006/relationships/image" Target="../media/image79.jpeg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notesSlide" Target="../notesSlides/notesSlide16.xml"/><Relationship Id="rId2" Type="http://schemas.openxmlformats.org/officeDocument/2006/relationships/tags" Target="../tags/tag182.xml"/><Relationship Id="rId16" Type="http://schemas.openxmlformats.org/officeDocument/2006/relationships/slideLayout" Target="../slideLayouts/slideLayout36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5" Type="http://schemas.openxmlformats.org/officeDocument/2006/relationships/tags" Target="../tags/tag195.xml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tags" Target="../tags/tag19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0.e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2.emf"/><Relationship Id="rId5" Type="http://schemas.openxmlformats.org/officeDocument/2006/relationships/image" Target="../media/image89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tags" Target="../tags/tag208.xml"/><Relationship Id="rId18" Type="http://schemas.openxmlformats.org/officeDocument/2006/relationships/tags" Target="../tags/tag213.xml"/><Relationship Id="rId26" Type="http://schemas.openxmlformats.org/officeDocument/2006/relationships/tags" Target="../tags/tag221.xml"/><Relationship Id="rId39" Type="http://schemas.openxmlformats.org/officeDocument/2006/relationships/tags" Target="../tags/tag234.xml"/><Relationship Id="rId21" Type="http://schemas.openxmlformats.org/officeDocument/2006/relationships/tags" Target="../tags/tag216.xml"/><Relationship Id="rId34" Type="http://schemas.openxmlformats.org/officeDocument/2006/relationships/tags" Target="../tags/tag229.xml"/><Relationship Id="rId42" Type="http://schemas.openxmlformats.org/officeDocument/2006/relationships/tags" Target="../tags/tag237.xml"/><Relationship Id="rId47" Type="http://schemas.openxmlformats.org/officeDocument/2006/relationships/tags" Target="../tags/tag242.xml"/><Relationship Id="rId50" Type="http://schemas.openxmlformats.org/officeDocument/2006/relationships/tags" Target="../tags/tag245.xml"/><Relationship Id="rId55" Type="http://schemas.openxmlformats.org/officeDocument/2006/relationships/tags" Target="../tags/tag250.xml"/><Relationship Id="rId7" Type="http://schemas.openxmlformats.org/officeDocument/2006/relationships/tags" Target="../tags/tag202.xml"/><Relationship Id="rId2" Type="http://schemas.openxmlformats.org/officeDocument/2006/relationships/tags" Target="../tags/tag197.xml"/><Relationship Id="rId16" Type="http://schemas.openxmlformats.org/officeDocument/2006/relationships/tags" Target="../tags/tag211.xml"/><Relationship Id="rId20" Type="http://schemas.openxmlformats.org/officeDocument/2006/relationships/tags" Target="../tags/tag215.xml"/><Relationship Id="rId29" Type="http://schemas.openxmlformats.org/officeDocument/2006/relationships/tags" Target="../tags/tag224.xml"/><Relationship Id="rId41" Type="http://schemas.openxmlformats.org/officeDocument/2006/relationships/tags" Target="../tags/tag236.xml"/><Relationship Id="rId54" Type="http://schemas.openxmlformats.org/officeDocument/2006/relationships/tags" Target="../tags/tag249.xml"/><Relationship Id="rId62" Type="http://schemas.openxmlformats.org/officeDocument/2006/relationships/image" Target="../media/image97.png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tags" Target="../tags/tag206.xml"/><Relationship Id="rId24" Type="http://schemas.openxmlformats.org/officeDocument/2006/relationships/tags" Target="../tags/tag219.xml"/><Relationship Id="rId32" Type="http://schemas.openxmlformats.org/officeDocument/2006/relationships/tags" Target="../tags/tag227.xml"/><Relationship Id="rId37" Type="http://schemas.openxmlformats.org/officeDocument/2006/relationships/tags" Target="../tags/tag232.xml"/><Relationship Id="rId40" Type="http://schemas.openxmlformats.org/officeDocument/2006/relationships/tags" Target="../tags/tag235.xml"/><Relationship Id="rId45" Type="http://schemas.openxmlformats.org/officeDocument/2006/relationships/tags" Target="../tags/tag240.xml"/><Relationship Id="rId53" Type="http://schemas.openxmlformats.org/officeDocument/2006/relationships/tags" Target="../tags/tag248.xml"/><Relationship Id="rId58" Type="http://schemas.openxmlformats.org/officeDocument/2006/relationships/notesSlide" Target="../notesSlides/notesSlide20.xml"/><Relationship Id="rId5" Type="http://schemas.openxmlformats.org/officeDocument/2006/relationships/tags" Target="../tags/tag200.xml"/><Relationship Id="rId15" Type="http://schemas.openxmlformats.org/officeDocument/2006/relationships/tags" Target="../tags/tag210.xml"/><Relationship Id="rId23" Type="http://schemas.openxmlformats.org/officeDocument/2006/relationships/tags" Target="../tags/tag218.xml"/><Relationship Id="rId28" Type="http://schemas.openxmlformats.org/officeDocument/2006/relationships/tags" Target="../tags/tag223.xml"/><Relationship Id="rId36" Type="http://schemas.openxmlformats.org/officeDocument/2006/relationships/tags" Target="../tags/tag231.xml"/><Relationship Id="rId49" Type="http://schemas.openxmlformats.org/officeDocument/2006/relationships/tags" Target="../tags/tag244.xml"/><Relationship Id="rId57" Type="http://schemas.openxmlformats.org/officeDocument/2006/relationships/slideLayout" Target="../slideLayouts/slideLayout48.xml"/><Relationship Id="rId61" Type="http://schemas.openxmlformats.org/officeDocument/2006/relationships/image" Target="../media/image96.png"/><Relationship Id="rId10" Type="http://schemas.openxmlformats.org/officeDocument/2006/relationships/tags" Target="../tags/tag205.xml"/><Relationship Id="rId19" Type="http://schemas.openxmlformats.org/officeDocument/2006/relationships/tags" Target="../tags/tag214.xml"/><Relationship Id="rId31" Type="http://schemas.openxmlformats.org/officeDocument/2006/relationships/tags" Target="../tags/tag226.xml"/><Relationship Id="rId44" Type="http://schemas.openxmlformats.org/officeDocument/2006/relationships/tags" Target="../tags/tag239.xml"/><Relationship Id="rId52" Type="http://schemas.openxmlformats.org/officeDocument/2006/relationships/tags" Target="../tags/tag247.xml"/><Relationship Id="rId60" Type="http://schemas.openxmlformats.org/officeDocument/2006/relationships/image" Target="../media/image95.png"/><Relationship Id="rId4" Type="http://schemas.openxmlformats.org/officeDocument/2006/relationships/tags" Target="../tags/tag199.xml"/><Relationship Id="rId9" Type="http://schemas.openxmlformats.org/officeDocument/2006/relationships/tags" Target="../tags/tag204.xml"/><Relationship Id="rId14" Type="http://schemas.openxmlformats.org/officeDocument/2006/relationships/tags" Target="../tags/tag209.xml"/><Relationship Id="rId22" Type="http://schemas.openxmlformats.org/officeDocument/2006/relationships/tags" Target="../tags/tag217.xml"/><Relationship Id="rId27" Type="http://schemas.openxmlformats.org/officeDocument/2006/relationships/tags" Target="../tags/tag222.xml"/><Relationship Id="rId30" Type="http://schemas.openxmlformats.org/officeDocument/2006/relationships/tags" Target="../tags/tag225.xml"/><Relationship Id="rId35" Type="http://schemas.openxmlformats.org/officeDocument/2006/relationships/tags" Target="../tags/tag230.xml"/><Relationship Id="rId43" Type="http://schemas.openxmlformats.org/officeDocument/2006/relationships/tags" Target="../tags/tag238.xml"/><Relationship Id="rId48" Type="http://schemas.openxmlformats.org/officeDocument/2006/relationships/tags" Target="../tags/tag243.xml"/><Relationship Id="rId56" Type="http://schemas.openxmlformats.org/officeDocument/2006/relationships/tags" Target="../tags/tag251.xml"/><Relationship Id="rId8" Type="http://schemas.openxmlformats.org/officeDocument/2006/relationships/tags" Target="../tags/tag203.xml"/><Relationship Id="rId51" Type="http://schemas.openxmlformats.org/officeDocument/2006/relationships/tags" Target="../tags/tag246.xml"/><Relationship Id="rId3" Type="http://schemas.openxmlformats.org/officeDocument/2006/relationships/tags" Target="../tags/tag198.xml"/><Relationship Id="rId12" Type="http://schemas.openxmlformats.org/officeDocument/2006/relationships/tags" Target="../tags/tag207.xml"/><Relationship Id="rId17" Type="http://schemas.openxmlformats.org/officeDocument/2006/relationships/tags" Target="../tags/tag212.xml"/><Relationship Id="rId25" Type="http://schemas.openxmlformats.org/officeDocument/2006/relationships/tags" Target="../tags/tag220.xml"/><Relationship Id="rId33" Type="http://schemas.openxmlformats.org/officeDocument/2006/relationships/tags" Target="../tags/tag228.xml"/><Relationship Id="rId38" Type="http://schemas.openxmlformats.org/officeDocument/2006/relationships/tags" Target="../tags/tag233.xml"/><Relationship Id="rId46" Type="http://schemas.openxmlformats.org/officeDocument/2006/relationships/tags" Target="../tags/tag241.xml"/><Relationship Id="rId59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258.xml"/><Relationship Id="rId13" Type="http://schemas.openxmlformats.org/officeDocument/2006/relationships/image" Target="../media/image98.png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00.png"/><Relationship Id="rId2" Type="http://schemas.openxmlformats.org/officeDocument/2006/relationships/tags" Target="../tags/tag25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2.vml"/><Relationship Id="rId6" Type="http://schemas.openxmlformats.org/officeDocument/2006/relationships/tags" Target="../tags/tag256.xml"/><Relationship Id="rId11" Type="http://schemas.openxmlformats.org/officeDocument/2006/relationships/notesSlide" Target="../notesSlides/notesSlide21.xml"/><Relationship Id="rId5" Type="http://schemas.openxmlformats.org/officeDocument/2006/relationships/tags" Target="../tags/tag255.xml"/><Relationship Id="rId15" Type="http://schemas.openxmlformats.org/officeDocument/2006/relationships/image" Target="../media/image99.png"/><Relationship Id="rId10" Type="http://schemas.openxmlformats.org/officeDocument/2006/relationships/slideLayout" Target="../slideLayouts/slideLayout63.xml"/><Relationship Id="rId4" Type="http://schemas.openxmlformats.org/officeDocument/2006/relationships/tags" Target="../tags/tag254.xml"/><Relationship Id="rId9" Type="http://schemas.openxmlformats.org/officeDocument/2006/relationships/tags" Target="../tags/tag259.xml"/><Relationship Id="rId14" Type="http://schemas.openxmlformats.org/officeDocument/2006/relationships/oleObject" Target="../embeddings/oleObject6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tags" Target="../tags/tag262.xml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14.png"/><Relationship Id="rId4" Type="http://schemas.openxmlformats.org/officeDocument/2006/relationships/tags" Target="../tags/tag263.xml"/><Relationship Id="rId9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25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670" y="174170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Course review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6445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784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B12B3-5FFE-46A3-AF60-9AB9E8196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139" y="0"/>
            <a:ext cx="44122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Arrow Connector 79"/>
          <p:cNvCxnSpPr>
            <a:stCxn id="61" idx="3"/>
            <a:endCxn id="34845" idx="1"/>
          </p:cNvCxnSpPr>
          <p:nvPr/>
        </p:nvCxnSpPr>
        <p:spPr>
          <a:xfrm>
            <a:off x="2405742" y="4991100"/>
            <a:ext cx="1175658" cy="1588"/>
          </a:xfrm>
          <a:prstGeom prst="straightConnector1">
            <a:avLst/>
          </a:prstGeom>
          <a:ln w="28575">
            <a:solidFill>
              <a:schemeClr val="tx1"/>
            </a:solidFill>
            <a:tailEnd type="non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Linear filtering</a:t>
            </a:r>
          </a:p>
        </p:txBody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5138" y="1493838"/>
            <a:ext cx="8374062" cy="2795587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/>
              <a:t>One simple function on images:  linear filtering                  (cross-correlation, convolution)</a:t>
            </a:r>
          </a:p>
          <a:p>
            <a:pPr lvl="1" eaLnBrk="1" hangingPunct="1"/>
            <a:r>
              <a:rPr lang="en-US" dirty="0"/>
              <a:t>Replace each pixel by a linear combination of its neighbors</a:t>
            </a:r>
          </a:p>
          <a:p>
            <a:pPr eaLnBrk="1" hangingPunct="1"/>
            <a:r>
              <a:rPr lang="en-US" dirty="0"/>
              <a:t>The prescription for the linear combination is called the “kernel” (or “mask”, “filter”)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581403" y="4419600"/>
            <a:ext cx="1271588" cy="1219200"/>
            <a:chOff x="4896" y="1392"/>
            <a:chExt cx="801" cy="768"/>
          </a:xfrm>
        </p:grpSpPr>
        <p:sp>
          <p:nvSpPr>
            <p:cNvPr id="34843" name="Text Box 23"/>
            <p:cNvSpPr txBox="1">
              <a:spLocks noChangeArrowheads="1"/>
            </p:cNvSpPr>
            <p:nvPr/>
          </p:nvSpPr>
          <p:spPr bwMode="auto">
            <a:xfrm>
              <a:off x="5397" y="1872"/>
              <a:ext cx="30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0.5</a:t>
              </a:r>
            </a:p>
          </p:txBody>
        </p:sp>
        <p:grpSp>
          <p:nvGrpSpPr>
            <p:cNvPr id="3" name="Group 24"/>
            <p:cNvGrpSpPr>
              <a:grpSpLocks/>
            </p:cNvGrpSpPr>
            <p:nvPr/>
          </p:nvGrpSpPr>
          <p:grpSpPr bwMode="auto">
            <a:xfrm>
              <a:off x="4896" y="1392"/>
              <a:ext cx="768" cy="768"/>
              <a:chOff x="4896" y="1392"/>
              <a:chExt cx="768" cy="768"/>
            </a:xfrm>
          </p:grpSpPr>
          <p:sp>
            <p:nvSpPr>
              <p:cNvPr id="34845" name="Rectangle 25"/>
              <p:cNvSpPr>
                <a:spLocks noChangeArrowheads="1"/>
              </p:cNvSpPr>
              <p:nvPr/>
            </p:nvSpPr>
            <p:spPr bwMode="auto">
              <a:xfrm>
                <a:off x="4896" y="1392"/>
                <a:ext cx="768" cy="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6" name="Line 26"/>
              <p:cNvSpPr>
                <a:spLocks noChangeShapeType="1"/>
              </p:cNvSpPr>
              <p:nvPr/>
            </p:nvSpPr>
            <p:spPr bwMode="auto">
              <a:xfrm>
                <a:off x="5136" y="1392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7" name="Line 27"/>
              <p:cNvSpPr>
                <a:spLocks noChangeShapeType="1"/>
              </p:cNvSpPr>
              <p:nvPr/>
            </p:nvSpPr>
            <p:spPr bwMode="auto">
              <a:xfrm>
                <a:off x="5424" y="1392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8" name="Line 28"/>
              <p:cNvSpPr>
                <a:spLocks noChangeShapeType="1"/>
              </p:cNvSpPr>
              <p:nvPr/>
            </p:nvSpPr>
            <p:spPr bwMode="auto">
              <a:xfrm>
                <a:off x="4896" y="1632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49" name="Line 29"/>
              <p:cNvSpPr>
                <a:spLocks noChangeShapeType="1"/>
              </p:cNvSpPr>
              <p:nvPr/>
            </p:nvSpPr>
            <p:spPr bwMode="auto">
              <a:xfrm>
                <a:off x="4896" y="1872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0" name="Text Box 30"/>
              <p:cNvSpPr txBox="1">
                <a:spLocks noChangeArrowheads="1"/>
              </p:cNvSpPr>
              <p:nvPr/>
            </p:nvSpPr>
            <p:spPr bwMode="auto">
              <a:xfrm>
                <a:off x="5115" y="1632"/>
                <a:ext cx="329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dirty="0">
                    <a:cs typeface="Arial" charset="0"/>
                  </a:rPr>
                  <a:t>0.5</a:t>
                </a:r>
              </a:p>
            </p:txBody>
          </p:sp>
          <p:sp>
            <p:nvSpPr>
              <p:cNvPr id="34851" name="Text Box 31"/>
              <p:cNvSpPr txBox="1">
                <a:spLocks noChangeArrowheads="1"/>
              </p:cNvSpPr>
              <p:nvPr/>
            </p:nvSpPr>
            <p:spPr bwMode="auto">
              <a:xfrm>
                <a:off x="5452" y="1632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cs typeface="Arial" charset="0"/>
                  </a:rPr>
                  <a:t>0</a:t>
                </a:r>
              </a:p>
            </p:txBody>
          </p:sp>
          <p:sp>
            <p:nvSpPr>
              <p:cNvPr id="34852" name="Text Box 32"/>
              <p:cNvSpPr txBox="1">
                <a:spLocks noChangeArrowheads="1"/>
              </p:cNvSpPr>
              <p:nvPr/>
            </p:nvSpPr>
            <p:spPr bwMode="auto">
              <a:xfrm>
                <a:off x="4913" y="1632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>
                    <a:cs typeface="Arial" charset="0"/>
                  </a:rPr>
                  <a:t>0</a:t>
                </a:r>
              </a:p>
            </p:txBody>
          </p:sp>
          <p:sp>
            <p:nvSpPr>
              <p:cNvPr id="34853" name="Text Box 33"/>
              <p:cNvSpPr txBox="1">
                <a:spLocks noChangeArrowheads="1"/>
              </p:cNvSpPr>
              <p:nvPr/>
            </p:nvSpPr>
            <p:spPr bwMode="auto">
              <a:xfrm>
                <a:off x="5185" y="1872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dirty="0">
                    <a:cs typeface="Arial" charset="0"/>
                  </a:rPr>
                  <a:t>1</a:t>
                </a:r>
              </a:p>
            </p:txBody>
          </p:sp>
          <p:sp>
            <p:nvSpPr>
              <p:cNvPr id="34854" name="Text Box 34"/>
              <p:cNvSpPr txBox="1">
                <a:spLocks noChangeArrowheads="1"/>
              </p:cNvSpPr>
              <p:nvPr/>
            </p:nvSpPr>
            <p:spPr bwMode="auto">
              <a:xfrm>
                <a:off x="4913" y="1872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>
                    <a:cs typeface="Arial" charset="0"/>
                  </a:rPr>
                  <a:t>0</a:t>
                </a:r>
              </a:p>
            </p:txBody>
          </p:sp>
          <p:sp>
            <p:nvSpPr>
              <p:cNvPr id="34855" name="Line 35"/>
              <p:cNvSpPr>
                <a:spLocks noChangeShapeType="1"/>
              </p:cNvSpPr>
              <p:nvPr/>
            </p:nvSpPr>
            <p:spPr bwMode="auto">
              <a:xfrm>
                <a:off x="4896" y="1632"/>
                <a:ext cx="7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56" name="Text Box 36"/>
              <p:cNvSpPr txBox="1">
                <a:spLocks noChangeArrowheads="1"/>
              </p:cNvSpPr>
              <p:nvPr/>
            </p:nvSpPr>
            <p:spPr bwMode="auto">
              <a:xfrm>
                <a:off x="5185" y="1392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dirty="0">
                    <a:cs typeface="Arial" charset="0"/>
                  </a:rPr>
                  <a:t>0</a:t>
                </a:r>
              </a:p>
            </p:txBody>
          </p:sp>
          <p:sp>
            <p:nvSpPr>
              <p:cNvPr id="34857" name="Text Box 37"/>
              <p:cNvSpPr txBox="1">
                <a:spLocks noChangeArrowheads="1"/>
              </p:cNvSpPr>
              <p:nvPr/>
            </p:nvSpPr>
            <p:spPr bwMode="auto">
              <a:xfrm>
                <a:off x="5452" y="1392"/>
                <a:ext cx="19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>
                    <a:cs typeface="Arial" charset="0"/>
                  </a:rPr>
                  <a:t>0</a:t>
                </a:r>
              </a:p>
            </p:txBody>
          </p:sp>
          <p:sp>
            <p:nvSpPr>
              <p:cNvPr id="34858" name="Text Box 38"/>
              <p:cNvSpPr txBox="1">
                <a:spLocks noChangeArrowheads="1"/>
              </p:cNvSpPr>
              <p:nvPr/>
            </p:nvSpPr>
            <p:spPr bwMode="auto">
              <a:xfrm>
                <a:off x="4913" y="1392"/>
                <a:ext cx="21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>
                    <a:cs typeface="Arial" charset="0"/>
                  </a:rPr>
                  <a:t>0</a:t>
                </a:r>
              </a:p>
            </p:txBody>
          </p:sp>
        </p:grpSp>
      </p:grpSp>
      <p:sp>
        <p:nvSpPr>
          <p:cNvPr id="34824" name="Text Box 40"/>
          <p:cNvSpPr txBox="1">
            <a:spLocks noChangeArrowheads="1"/>
          </p:cNvSpPr>
          <p:nvPr/>
        </p:nvSpPr>
        <p:spPr bwMode="auto">
          <a:xfrm>
            <a:off x="3810000" y="5638800"/>
            <a:ext cx="94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kernel</a:t>
            </a:r>
          </a:p>
        </p:txBody>
      </p:sp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6019800" y="4419600"/>
            <a:ext cx="1295400" cy="1219200"/>
            <a:chOff x="2256" y="1920"/>
            <a:chExt cx="816" cy="768"/>
          </a:xfrm>
        </p:grpSpPr>
        <p:sp>
          <p:nvSpPr>
            <p:cNvPr id="34827" name="Rectangle 42"/>
            <p:cNvSpPr>
              <a:spLocks noChangeArrowheads="1"/>
            </p:cNvSpPr>
            <p:nvPr/>
          </p:nvSpPr>
          <p:spPr bwMode="auto">
            <a:xfrm>
              <a:off x="2304" y="1920"/>
              <a:ext cx="768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8" name="Line 43"/>
            <p:cNvSpPr>
              <a:spLocks noChangeShapeType="1"/>
            </p:cNvSpPr>
            <p:nvPr/>
          </p:nvSpPr>
          <p:spPr bwMode="auto">
            <a:xfrm>
              <a:off x="2544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9" name="Line 44"/>
            <p:cNvSpPr>
              <a:spLocks noChangeShapeType="1"/>
            </p:cNvSpPr>
            <p:nvPr/>
          </p:nvSpPr>
          <p:spPr bwMode="auto">
            <a:xfrm>
              <a:off x="2832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Line 45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1" name="Line 46"/>
            <p:cNvSpPr>
              <a:spLocks noChangeShapeType="1"/>
            </p:cNvSpPr>
            <p:nvPr/>
          </p:nvSpPr>
          <p:spPr bwMode="auto">
            <a:xfrm>
              <a:off x="2304" y="240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2" name="Text Box 47"/>
            <p:cNvSpPr txBox="1">
              <a:spLocks noChangeArrowheads="1"/>
            </p:cNvSpPr>
            <p:nvPr/>
          </p:nvSpPr>
          <p:spPr bwMode="auto">
            <a:xfrm>
              <a:off x="2582" y="216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cs typeface="Arial" charset="0"/>
                </a:rPr>
                <a:t>8</a:t>
              </a:r>
            </a:p>
          </p:txBody>
        </p:sp>
        <p:sp>
          <p:nvSpPr>
            <p:cNvPr id="34833" name="Text Box 48"/>
            <p:cNvSpPr txBox="1">
              <a:spLocks noChangeArrowheads="1"/>
            </p:cNvSpPr>
            <p:nvPr/>
          </p:nvSpPr>
          <p:spPr bwMode="auto">
            <a:xfrm>
              <a:off x="2832" y="216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34" name="Text Box 49"/>
            <p:cNvSpPr txBox="1">
              <a:spLocks noChangeArrowheads="1"/>
            </p:cNvSpPr>
            <p:nvPr/>
          </p:nvSpPr>
          <p:spPr bwMode="auto">
            <a:xfrm>
              <a:off x="2352" y="216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35" name="Text Box 50"/>
            <p:cNvSpPr txBox="1">
              <a:spLocks noChangeArrowheads="1"/>
            </p:cNvSpPr>
            <p:nvPr/>
          </p:nvSpPr>
          <p:spPr bwMode="auto">
            <a:xfrm>
              <a:off x="2562" y="240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36" name="Text Box 51"/>
            <p:cNvSpPr txBox="1">
              <a:spLocks noChangeArrowheads="1"/>
            </p:cNvSpPr>
            <p:nvPr/>
          </p:nvSpPr>
          <p:spPr bwMode="auto">
            <a:xfrm>
              <a:off x="2812" y="240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37" name="Text Box 52"/>
            <p:cNvSpPr txBox="1">
              <a:spLocks noChangeArrowheads="1"/>
            </p:cNvSpPr>
            <p:nvPr/>
          </p:nvSpPr>
          <p:spPr bwMode="auto">
            <a:xfrm>
              <a:off x="2332" y="240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38" name="Line 53"/>
            <p:cNvSpPr>
              <a:spLocks noChangeShapeType="1"/>
            </p:cNvSpPr>
            <p:nvPr/>
          </p:nvSpPr>
          <p:spPr bwMode="auto">
            <a:xfrm>
              <a:off x="2304" y="192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9" name="Line 54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0" name="Text Box 55"/>
            <p:cNvSpPr txBox="1">
              <a:spLocks noChangeArrowheads="1"/>
            </p:cNvSpPr>
            <p:nvPr/>
          </p:nvSpPr>
          <p:spPr bwMode="auto">
            <a:xfrm>
              <a:off x="2582" y="192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41" name="Text Box 56"/>
            <p:cNvSpPr txBox="1">
              <a:spLocks noChangeArrowheads="1"/>
            </p:cNvSpPr>
            <p:nvPr/>
          </p:nvSpPr>
          <p:spPr bwMode="auto">
            <a:xfrm>
              <a:off x="2832" y="192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  <p:sp>
          <p:nvSpPr>
            <p:cNvPr id="34842" name="Text Box 57"/>
            <p:cNvSpPr txBox="1">
              <a:spLocks noChangeArrowheads="1"/>
            </p:cNvSpPr>
            <p:nvPr/>
          </p:nvSpPr>
          <p:spPr bwMode="auto">
            <a:xfrm>
              <a:off x="2256" y="192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cs typeface="Arial" charset="0"/>
              </a:endParaRPr>
            </a:p>
          </p:txBody>
        </p:sp>
      </p:grpSp>
      <p:sp>
        <p:nvSpPr>
          <p:cNvPr id="34826" name="Text Box 58"/>
          <p:cNvSpPr txBox="1">
            <a:spLocks noChangeArrowheads="1"/>
          </p:cNvSpPr>
          <p:nvPr/>
        </p:nvSpPr>
        <p:spPr bwMode="auto">
          <a:xfrm>
            <a:off x="5738812" y="5638800"/>
            <a:ext cx="2719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cs typeface="Arial" charset="0"/>
              </a:rPr>
              <a:t>Modified image data</a:t>
            </a:r>
          </a:p>
        </p:txBody>
      </p: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7620000" y="6553200"/>
            <a:ext cx="13730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Source: L. Zhang</a:t>
            </a:r>
          </a:p>
        </p:txBody>
      </p:sp>
      <p:sp>
        <p:nvSpPr>
          <p:cNvPr id="34823" name="Text Box 39"/>
          <p:cNvSpPr txBox="1">
            <a:spLocks noChangeArrowheads="1"/>
          </p:cNvSpPr>
          <p:nvPr/>
        </p:nvSpPr>
        <p:spPr bwMode="auto">
          <a:xfrm>
            <a:off x="914401" y="5638800"/>
            <a:ext cx="1828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Local image data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164317" y="4419600"/>
            <a:ext cx="1241425" cy="1143000"/>
            <a:chOff x="2290" y="1920"/>
            <a:chExt cx="782" cy="720"/>
          </a:xfrm>
        </p:grpSpPr>
        <p:sp>
          <p:nvSpPr>
            <p:cNvPr id="61" name="Rectangle 6"/>
            <p:cNvSpPr>
              <a:spLocks noChangeArrowheads="1"/>
            </p:cNvSpPr>
            <p:nvPr/>
          </p:nvSpPr>
          <p:spPr bwMode="auto">
            <a:xfrm>
              <a:off x="2304" y="1920"/>
              <a:ext cx="768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2565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8"/>
            <p:cNvSpPr>
              <a:spLocks noChangeShapeType="1"/>
            </p:cNvSpPr>
            <p:nvPr/>
          </p:nvSpPr>
          <p:spPr bwMode="auto">
            <a:xfrm>
              <a:off x="2825" y="1920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Line 9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Line 10"/>
            <p:cNvSpPr>
              <a:spLocks noChangeShapeType="1"/>
            </p:cNvSpPr>
            <p:nvPr/>
          </p:nvSpPr>
          <p:spPr bwMode="auto">
            <a:xfrm>
              <a:off x="2304" y="240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Text Box 11"/>
            <p:cNvSpPr txBox="1">
              <a:spLocks noChangeArrowheads="1"/>
            </p:cNvSpPr>
            <p:nvPr/>
          </p:nvSpPr>
          <p:spPr bwMode="auto">
            <a:xfrm>
              <a:off x="2591" y="216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6</a:t>
              </a: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2856" y="216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cs typeface="Arial" charset="0"/>
                </a:rPr>
                <a:t>1</a:t>
              </a:r>
            </a:p>
          </p:txBody>
        </p:sp>
        <p:sp>
          <p:nvSpPr>
            <p:cNvPr id="68" name="Text Box 13"/>
            <p:cNvSpPr txBox="1">
              <a:spLocks noChangeArrowheads="1"/>
            </p:cNvSpPr>
            <p:nvPr/>
          </p:nvSpPr>
          <p:spPr bwMode="auto">
            <a:xfrm>
              <a:off x="2327" y="216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4</a:t>
              </a:r>
            </a:p>
          </p:txBody>
        </p:sp>
        <p:sp>
          <p:nvSpPr>
            <p:cNvPr id="69" name="Text Box 14"/>
            <p:cNvSpPr txBox="1">
              <a:spLocks noChangeArrowheads="1"/>
            </p:cNvSpPr>
            <p:nvPr/>
          </p:nvSpPr>
          <p:spPr bwMode="auto">
            <a:xfrm>
              <a:off x="2591" y="240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1</a:t>
              </a:r>
            </a:p>
          </p:txBody>
        </p:sp>
        <p:sp>
          <p:nvSpPr>
            <p:cNvPr id="70" name="Text Box 15"/>
            <p:cNvSpPr txBox="1">
              <a:spLocks noChangeArrowheads="1"/>
            </p:cNvSpPr>
            <p:nvPr/>
          </p:nvSpPr>
          <p:spPr bwMode="auto">
            <a:xfrm>
              <a:off x="2856" y="240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8</a:t>
              </a:r>
            </a:p>
          </p:txBody>
        </p:sp>
        <p:sp>
          <p:nvSpPr>
            <p:cNvPr id="71" name="Text Box 16"/>
            <p:cNvSpPr txBox="1">
              <a:spLocks noChangeArrowheads="1"/>
            </p:cNvSpPr>
            <p:nvPr/>
          </p:nvSpPr>
          <p:spPr bwMode="auto">
            <a:xfrm>
              <a:off x="2327" y="240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cs typeface="Arial" charset="0"/>
                </a:rPr>
                <a:t>1</a:t>
              </a:r>
            </a:p>
          </p:txBody>
        </p:sp>
        <p:sp>
          <p:nvSpPr>
            <p:cNvPr id="72" name="Line 17"/>
            <p:cNvSpPr>
              <a:spLocks noChangeShapeType="1"/>
            </p:cNvSpPr>
            <p:nvPr/>
          </p:nvSpPr>
          <p:spPr bwMode="auto">
            <a:xfrm>
              <a:off x="2304" y="192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Line 18"/>
            <p:cNvSpPr>
              <a:spLocks noChangeShapeType="1"/>
            </p:cNvSpPr>
            <p:nvPr/>
          </p:nvSpPr>
          <p:spPr bwMode="auto">
            <a:xfrm>
              <a:off x="2304" y="2160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Text Box 19"/>
            <p:cNvSpPr txBox="1">
              <a:spLocks noChangeArrowheads="1"/>
            </p:cNvSpPr>
            <p:nvPr/>
          </p:nvSpPr>
          <p:spPr bwMode="auto">
            <a:xfrm>
              <a:off x="2591" y="192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5</a:t>
              </a:r>
            </a:p>
          </p:txBody>
        </p:sp>
        <p:sp>
          <p:nvSpPr>
            <p:cNvPr id="75" name="Text Box 20"/>
            <p:cNvSpPr txBox="1">
              <a:spLocks noChangeArrowheads="1"/>
            </p:cNvSpPr>
            <p:nvPr/>
          </p:nvSpPr>
          <p:spPr bwMode="auto">
            <a:xfrm>
              <a:off x="2856" y="1920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cs typeface="Arial" charset="0"/>
                </a:rPr>
                <a:t>3</a:t>
              </a:r>
            </a:p>
          </p:txBody>
        </p:sp>
        <p:sp>
          <p:nvSpPr>
            <p:cNvPr id="76" name="Text Box 21"/>
            <p:cNvSpPr txBox="1">
              <a:spLocks noChangeArrowheads="1"/>
            </p:cNvSpPr>
            <p:nvPr/>
          </p:nvSpPr>
          <p:spPr bwMode="auto">
            <a:xfrm>
              <a:off x="2290" y="1920"/>
              <a:ext cx="2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>
                  <a:cs typeface="Arial" charset="0"/>
                </a:rPr>
                <a:t>10</a:t>
              </a:r>
            </a:p>
          </p:txBody>
        </p:sp>
      </p:grpSp>
      <p:cxnSp>
        <p:nvCxnSpPr>
          <p:cNvPr id="83" name="Straight Arrow Connector 82"/>
          <p:cNvCxnSpPr>
            <a:stCxn id="34845" idx="3"/>
            <a:endCxn id="34827" idx="1"/>
          </p:cNvCxnSpPr>
          <p:nvPr/>
        </p:nvCxnSpPr>
        <p:spPr>
          <a:xfrm>
            <a:off x="4800600" y="4991100"/>
            <a:ext cx="12954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4" grpId="0"/>
      <p:bldP spid="34826" grpId="0"/>
      <p:bldP spid="348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/>
              <a:t>Same as cross-correlation, except that the kernel is “flipped” (horizontally and vertically)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Convolution is </a:t>
            </a:r>
            <a:r>
              <a:rPr lang="en-US" b="1" dirty="0"/>
              <a:t>commutative</a:t>
            </a:r>
            <a:r>
              <a:rPr lang="en-US" dirty="0"/>
              <a:t> and </a:t>
            </a:r>
            <a:r>
              <a:rPr lang="en-US" b="1" dirty="0"/>
              <a:t>associative</a:t>
            </a:r>
          </a:p>
        </p:txBody>
      </p:sp>
      <p:sp>
        <p:nvSpPr>
          <p:cNvPr id="5" name="Rectangle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62100" y="4092575"/>
            <a:ext cx="72009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50000"/>
              </a:spcBef>
              <a:spcAft>
                <a:spcPct val="50000"/>
              </a:spcAft>
            </a:pPr>
            <a:r>
              <a:rPr lang="en-US" sz="2800" baseline="0" dirty="0"/>
              <a:t>This is called a </a:t>
            </a:r>
            <a:r>
              <a:rPr lang="en-US" sz="2800" b="1" baseline="0" dirty="0"/>
              <a:t>convolution</a:t>
            </a:r>
            <a:r>
              <a:rPr lang="en-US" sz="2800" baseline="0" dirty="0"/>
              <a:t> operation: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743200"/>
            <a:ext cx="6629400" cy="118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4629150"/>
            <a:ext cx="32194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Gaussian Kernel</a:t>
            </a:r>
          </a:p>
        </p:txBody>
      </p:sp>
      <p:pic>
        <p:nvPicPr>
          <p:cNvPr id="28676" name="Picture 4" descr="realgaussian"/>
          <p:cNvPicPr>
            <a:picLocks noChangeAspect="1" noChangeArrowheads="1"/>
          </p:cNvPicPr>
          <p:nvPr/>
        </p:nvPicPr>
        <p:blipFill>
          <a:blip r:embed="rId4" cstate="print"/>
          <a:srcRect l="3360" t="15573" b="4480"/>
          <a:stretch>
            <a:fillRect/>
          </a:stretch>
        </p:blipFill>
        <p:spPr bwMode="auto">
          <a:xfrm>
            <a:off x="1752600" y="1995487"/>
            <a:ext cx="2943225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995487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205287"/>
            <a:ext cx="41148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7010400" y="6397625"/>
            <a:ext cx="209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C. </a:t>
            </a:r>
            <a:r>
              <a:rPr lang="en-US" sz="1400" dirty="0"/>
              <a:t>Rasmussen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/>
          <p:cNvSpPr>
            <a:spLocks noChangeArrowheads="1"/>
          </p:cNvSpPr>
          <p:nvPr/>
        </p:nvSpPr>
        <p:spPr bwMode="auto">
          <a:xfrm>
            <a:off x="914400" y="1828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gradient points in the direction of most rapid increase in intensity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91200" y="2438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46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244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42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Image gradient</a:t>
            </a:r>
          </a:p>
        </p:txBody>
      </p:sp>
      <p:sp>
        <p:nvSpPr>
          <p:cNvPr id="922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1295400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i="1" dirty="0"/>
              <a:t>gradient</a:t>
            </a:r>
            <a:r>
              <a:rPr lang="en-US" sz="2400" dirty="0"/>
              <a:t> of an image: </a:t>
            </a:r>
          </a:p>
        </p:txBody>
      </p:sp>
      <p:pic>
        <p:nvPicPr>
          <p:cNvPr id="9222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1430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0" name="Rectangle 12"/>
          <p:cNvSpPr>
            <a:spLocks noChangeArrowheads="1"/>
          </p:cNvSpPr>
          <p:nvPr/>
        </p:nvSpPr>
        <p:spPr bwMode="auto">
          <a:xfrm>
            <a:off x="762000" y="2438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4" name="Line 13"/>
          <p:cNvSpPr>
            <a:spLocks noChangeShapeType="1"/>
          </p:cNvSpPr>
          <p:nvPr/>
        </p:nvSpPr>
        <p:spPr bwMode="auto">
          <a:xfrm>
            <a:off x="914400" y="2971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Oval 14"/>
          <p:cNvSpPr>
            <a:spLocks noChangeArrowheads="1"/>
          </p:cNvSpPr>
          <p:nvPr/>
        </p:nvSpPr>
        <p:spPr bwMode="auto">
          <a:xfrm>
            <a:off x="857250" y="2933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6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9200" y="2513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497263" y="2438400"/>
            <a:ext cx="1882775" cy="1157288"/>
            <a:chOff x="2395" y="1776"/>
            <a:chExt cx="1186" cy="729"/>
          </a:xfrm>
        </p:grpSpPr>
        <p:pic>
          <p:nvPicPr>
            <p:cNvPr id="9237" name="Picture 17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4866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39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276975" y="2449513"/>
            <a:ext cx="485775" cy="509587"/>
            <a:chOff x="4152" y="1776"/>
            <a:chExt cx="306" cy="321"/>
          </a:xfrm>
        </p:grpSpPr>
        <p:sp>
          <p:nvSpPr>
            <p:cNvPr id="9233" name="Line 22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23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Freeform 24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3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9" name="Rectangle 26"/>
          <p:cNvSpPr>
            <a:spLocks noChangeArrowheads="1"/>
          </p:cNvSpPr>
          <p:nvPr/>
        </p:nvSpPr>
        <p:spPr bwMode="auto">
          <a:xfrm>
            <a:off x="533400" y="3962400"/>
            <a:ext cx="807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</a:t>
            </a:r>
            <a:r>
              <a:rPr lang="en-US" i="1" dirty="0"/>
              <a:t>edge strength</a:t>
            </a:r>
            <a:r>
              <a:rPr lang="en-US" dirty="0"/>
              <a:t> is given by the gradient magnitude: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r>
              <a:rPr lang="en-US" dirty="0"/>
              <a:t>The gradient direction is given by: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/>
              <a:t>how does this relate to the direction of the edge?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9230" name="Picture 2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0400" y="5671456"/>
            <a:ext cx="279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28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6996" y="4354284"/>
            <a:ext cx="3708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 Box 31"/>
          <p:cNvSpPr txBox="1">
            <a:spLocks noChangeArrowheads="1"/>
          </p:cNvSpPr>
          <p:nvPr/>
        </p:nvSpPr>
        <p:spPr bwMode="auto">
          <a:xfrm>
            <a:off x="7685324" y="6477000"/>
            <a:ext cx="1382486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Steve Seitz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Finding edges</a:t>
            </a:r>
          </a:p>
        </p:txBody>
      </p:sp>
      <p:pic>
        <p:nvPicPr>
          <p:cNvPr id="22531" name="Picture 3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 dirty="0"/>
              <a:t>gradient magnitude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2538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800"/>
              <a:t>thinning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000"/>
              <a:t>(non-maximum suppression)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Finding edges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447814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447814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433527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37338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1/4  </a:t>
            </a:r>
            <a:r>
              <a:rPr lang="en-US">
                <a:cs typeface="Arial" charset="0"/>
              </a:rPr>
              <a:t>(2x zoom)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342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1/8  </a:t>
            </a:r>
            <a:r>
              <a:rPr lang="en-US">
                <a:cs typeface="Arial" charset="0"/>
              </a:rPr>
              <a:t>(4x zoom)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09600" y="6248414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Why does this look so crufty?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1295400" y="5638814"/>
            <a:ext cx="543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914400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24800" cy="838200"/>
          </a:xfrm>
        </p:spPr>
        <p:txBody>
          <a:bodyPr/>
          <a:lstStyle/>
          <a:p>
            <a:pPr eaLnBrk="1" hangingPunct="1"/>
            <a:r>
              <a:rPr lang="en-US" sz="3200"/>
              <a:t>Subsampling with Gaussian pre-filtering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267200" y="5105400"/>
            <a:ext cx="101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7377113" y="5105400"/>
            <a:ext cx="928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33400" y="5105400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304800" y="56388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/>
              <a:t>Solution:  filter the image, </a:t>
            </a:r>
            <a:r>
              <a:rPr lang="en-US" sz="3200" i="1"/>
              <a:t>then</a:t>
            </a:r>
            <a:r>
              <a:rPr lang="en-US" sz="320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38536"/>
            <a:ext cx="6760027" cy="52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738253" y="1730825"/>
            <a:ext cx="22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“Ideal</a:t>
            </a:r>
            <a:r>
              <a:rPr lang="en-US"/>
              <a:t>” reconstruction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38253" y="3026231"/>
            <a:ext cx="252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Nearest-neighbor interpolation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38253" y="4550237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Linear interpolation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8253" y="5943608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 reconstruction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4439" y="6564083"/>
            <a:ext cx="1477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B. Curless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37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44" y="2721202"/>
            <a:ext cx="2678906" cy="2678906"/>
          </a:xfrm>
          <a:prstGeom prst="rect">
            <a:avLst/>
          </a:prstGeom>
          <a:noFill/>
        </p:spPr>
      </p:pic>
      <p:pic>
        <p:nvPicPr>
          <p:cNvPr id="5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7470" y="1812245"/>
            <a:ext cx="267891" cy="267891"/>
          </a:xfrm>
          <a:prstGeom prst="rect">
            <a:avLst/>
          </a:prstGeom>
          <a:noFill/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90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83010" y="5410190"/>
            <a:ext cx="277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Nearest-neighbor interpolation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2333" y="5410190"/>
            <a:ext cx="1946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Bilinear interpolation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1153" y="5410190"/>
            <a:ext cx="190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Bicubic</a:t>
            </a:r>
            <a:r>
              <a:rPr lang="en-US" sz="1600" dirty="0"/>
              <a:t> interpolation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82506" y="1750419"/>
            <a:ext cx="2590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image:          x 10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image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  <a:p>
            <a:r>
              <a:rPr lang="en-US" dirty="0"/>
              <a:t>Edge detection</a:t>
            </a:r>
          </a:p>
          <a:p>
            <a:r>
              <a:rPr lang="en-US" dirty="0"/>
              <a:t>Image </a:t>
            </a:r>
            <a:r>
              <a:rPr lang="en-US" dirty="0" err="1"/>
              <a:t>resampling</a:t>
            </a:r>
            <a:r>
              <a:rPr lang="en-US" dirty="0"/>
              <a:t> / aliasing / interpolation</a:t>
            </a:r>
          </a:p>
          <a:p>
            <a:r>
              <a:rPr lang="en-US" dirty="0"/>
              <a:t>Feature detection</a:t>
            </a:r>
          </a:p>
          <a:p>
            <a:pPr lvl="1"/>
            <a:r>
              <a:rPr lang="en-US" dirty="0"/>
              <a:t>Harris corners</a:t>
            </a:r>
          </a:p>
          <a:p>
            <a:pPr lvl="1"/>
            <a:r>
              <a:rPr lang="en-US" dirty="0"/>
              <a:t>SIFT</a:t>
            </a:r>
          </a:p>
          <a:p>
            <a:pPr lvl="1"/>
            <a:r>
              <a:rPr lang="en-US" dirty="0"/>
              <a:t>Invariant features</a:t>
            </a:r>
          </a:p>
          <a:p>
            <a:r>
              <a:rPr lang="en-US" dirty="0"/>
              <a:t>Feature matching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533400" y="1173163"/>
            <a:ext cx="800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Calibri" pitchFamily="34" charset="0"/>
              </a:rPr>
              <a:t>The surface </a:t>
            </a:r>
            <a:r>
              <a:rPr lang="en-US" sz="2400" i="1">
                <a:latin typeface="Calibri" pitchFamily="34" charset="0"/>
              </a:rPr>
              <a:t>E</a:t>
            </a:r>
            <a:r>
              <a:rPr lang="en-US" sz="2400">
                <a:latin typeface="Calibri" pitchFamily="34" charset="0"/>
              </a:rPr>
              <a:t>(</a:t>
            </a:r>
            <a:r>
              <a:rPr lang="en-US" sz="2400" i="1">
                <a:latin typeface="Calibri" pitchFamily="34" charset="0"/>
              </a:rPr>
              <a:t>u</a:t>
            </a:r>
            <a:r>
              <a:rPr lang="en-US" sz="2400">
                <a:latin typeface="Calibri" pitchFamily="34" charset="0"/>
              </a:rPr>
              <a:t>,</a:t>
            </a:r>
            <a:r>
              <a:rPr lang="en-US" sz="2400" i="1">
                <a:latin typeface="Calibri" pitchFamily="34" charset="0"/>
              </a:rPr>
              <a:t>v</a:t>
            </a:r>
            <a:r>
              <a:rPr lang="en-US" sz="2400">
                <a:latin typeface="Calibri" pitchFamily="34" charset="0"/>
              </a:rPr>
              <a:t>) is locally approximated by a quadratic form. 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The second moment matrix</a:t>
            </a:r>
          </a:p>
        </p:txBody>
      </p:sp>
      <p:pic>
        <p:nvPicPr>
          <p:cNvPr id="512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886200"/>
            <a:ext cx="2895600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676400"/>
            <a:ext cx="55594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57200" y="2362200"/>
            <a:ext cx="6324600" cy="976313"/>
            <a:chOff x="838200" y="2667000"/>
            <a:chExt cx="7108372" cy="1096974"/>
          </a:xfrm>
        </p:grpSpPr>
        <p:pic>
          <p:nvPicPr>
            <p:cNvPr id="30733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2667000"/>
              <a:ext cx="6803572" cy="10969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838200" y="2667000"/>
              <a:ext cx="1677176" cy="10666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8175" y="3589338"/>
            <a:ext cx="1811338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413" y="4572000"/>
            <a:ext cx="2084387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8175" y="5559425"/>
            <a:ext cx="1798638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eft Brace 17"/>
          <p:cNvSpPr>
            <a:spLocks/>
          </p:cNvSpPr>
          <p:nvPr/>
        </p:nvSpPr>
        <p:spPr bwMode="auto">
          <a:xfrm rot="-5400000">
            <a:off x="4718050" y="2820988"/>
            <a:ext cx="304800" cy="15367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7" name="Picture 20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3894138"/>
            <a:ext cx="4572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Harris operator</a:t>
            </a:r>
            <a:endParaRPr lang="ru-RU"/>
          </a:p>
        </p:txBody>
      </p: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685800" y="1752600"/>
            <a:ext cx="8153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latin typeface="Calibri" pitchFamily="34" charset="0"/>
                <a:sym typeface="Symbol" pitchFamily="18" charset="2"/>
              </a:rPr>
              <a:t></a:t>
            </a:r>
            <a:r>
              <a:rPr lang="en-US" sz="2000" baseline="-25000">
                <a:latin typeface="Calibri" pitchFamily="34" charset="0"/>
                <a:sym typeface="Symbol" pitchFamily="18" charset="2"/>
              </a:rPr>
              <a:t>min </a:t>
            </a:r>
            <a:r>
              <a:rPr lang="en-US" sz="2000">
                <a:latin typeface="Calibri" pitchFamily="34" charset="0"/>
              </a:rPr>
              <a:t>is a variant of the “Harris operator” for feature detection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 pitchFamily="34" charset="0"/>
              </a:rPr>
              <a:t>The </a:t>
            </a:r>
            <a:r>
              <a:rPr lang="en-US" sz="2000" i="1">
                <a:latin typeface="Calibri" pitchFamily="34" charset="0"/>
              </a:rPr>
              <a:t>trace</a:t>
            </a:r>
            <a:r>
              <a:rPr lang="en-US" sz="2000">
                <a:latin typeface="Calibri" pitchFamily="34" charset="0"/>
              </a:rPr>
              <a:t> is the sum of the diagonals, i.e., </a:t>
            </a:r>
            <a:r>
              <a:rPr lang="en-US" sz="2000" i="1">
                <a:latin typeface="Calibri" pitchFamily="34" charset="0"/>
              </a:rPr>
              <a:t>trace(H) = h</a:t>
            </a:r>
            <a:r>
              <a:rPr lang="en-US" sz="2000" i="1" baseline="-25000">
                <a:latin typeface="Calibri" pitchFamily="34" charset="0"/>
              </a:rPr>
              <a:t>11</a:t>
            </a:r>
            <a:r>
              <a:rPr lang="en-US" sz="2000" i="1">
                <a:latin typeface="Calibri" pitchFamily="34" charset="0"/>
              </a:rPr>
              <a:t> + h</a:t>
            </a:r>
            <a:r>
              <a:rPr lang="en-US" sz="2000" i="1" baseline="-25000">
                <a:latin typeface="Calibri" pitchFamily="34" charset="0"/>
              </a:rPr>
              <a:t>22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 pitchFamily="34" charset="0"/>
              </a:rPr>
              <a:t>Very similar to </a:t>
            </a:r>
            <a:r>
              <a:rPr lang="en-US" sz="2000">
                <a:latin typeface="Calibri" pitchFamily="34" charset="0"/>
                <a:sym typeface="Symbol" pitchFamily="18" charset="2"/>
              </a:rPr>
              <a:t></a:t>
            </a:r>
            <a:r>
              <a:rPr lang="en-US" sz="2000" baseline="-25000">
                <a:latin typeface="Calibri" pitchFamily="34" charset="0"/>
                <a:sym typeface="Symbol" pitchFamily="18" charset="2"/>
              </a:rPr>
              <a:t>min </a:t>
            </a:r>
            <a:r>
              <a:rPr lang="en-US" sz="2000">
                <a:latin typeface="Calibri" pitchFamily="34" charset="0"/>
              </a:rPr>
              <a:t>but less expensive (no square root)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 pitchFamily="34" charset="0"/>
              </a:rPr>
              <a:t>Called the “Harris Corner Detector” or “Harris Operator”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>
                <a:latin typeface="Calibri" pitchFamily="34" charset="0"/>
              </a:rPr>
              <a:t>Lots of other detectors, this is one of the most popular</a:t>
            </a:r>
            <a:endParaRPr lang="en-US" sz="2400">
              <a:latin typeface="Calibri" pitchFamily="34" charset="0"/>
            </a:endParaRPr>
          </a:p>
        </p:txBody>
      </p:sp>
      <p:pic>
        <p:nvPicPr>
          <p:cNvPr id="39940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325" y="2438400"/>
            <a:ext cx="18923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6088" y="3352800"/>
            <a:ext cx="2881312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Laplacian of Gaussian</a:t>
            </a:r>
          </a:p>
        </p:txBody>
      </p:sp>
      <p:sp>
        <p:nvSpPr>
          <p:cNvPr id="21507" name="Content Placeholder 4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257800"/>
          </a:xfrm>
        </p:spPr>
        <p:txBody>
          <a:bodyPr/>
          <a:lstStyle/>
          <a:p>
            <a:r>
              <a:rPr lang="en-US"/>
              <a:t>“Blob” detector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Find maxima </a:t>
            </a:r>
            <a:r>
              <a:rPr lang="en-US" i="1"/>
              <a:t>and minima</a:t>
            </a:r>
            <a:r>
              <a:rPr lang="en-US"/>
              <a:t> of LoG operator in space and scale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581400"/>
            <a:ext cx="3603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C:\snavely\work\teaching\09Fa-CS6610\lectures\lec03\butterfly_b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384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3" descr="C:\snavely\work\teaching\09Fa-CS6610\lectures\lec03\b_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2438400"/>
            <a:ext cx="3581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Box 8"/>
          <p:cNvSpPr txBox="1">
            <a:spLocks noChangeArrowheads="1"/>
          </p:cNvSpPr>
          <p:nvPr/>
        </p:nvSpPr>
        <p:spPr bwMode="auto">
          <a:xfrm>
            <a:off x="3822700" y="3333750"/>
            <a:ext cx="749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6600">
                <a:latin typeface="Times New Roman" pitchFamily="18" charset="0"/>
                <a:cs typeface="Times New Roman" pitchFamily="18" charset="0"/>
              </a:rPr>
              <a:t>*</a:t>
            </a:r>
          </a:p>
        </p:txBody>
      </p:sp>
      <p:sp>
        <p:nvSpPr>
          <p:cNvPr id="21512" name="TextBox 9"/>
          <p:cNvSpPr txBox="1">
            <a:spLocks noChangeArrowheads="1"/>
          </p:cNvSpPr>
          <p:nvPr/>
        </p:nvSpPr>
        <p:spPr bwMode="auto">
          <a:xfrm>
            <a:off x="4735513" y="3406775"/>
            <a:ext cx="414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latin typeface="Calibri" pitchFamily="34" charset="0"/>
                <a:cs typeface="Times New Roman" pitchFamily="18" charset="0"/>
              </a:rPr>
              <a:t>=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V="1">
            <a:off x="6509544" y="4909344"/>
            <a:ext cx="522287" cy="1746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TextBox 13"/>
          <p:cNvSpPr txBox="1">
            <a:spLocks noChangeArrowheads="1"/>
          </p:cNvSpPr>
          <p:nvPr/>
        </p:nvSpPr>
        <p:spPr bwMode="auto">
          <a:xfrm>
            <a:off x="6477000" y="5203825"/>
            <a:ext cx="1120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maximum</a:t>
            </a:r>
          </a:p>
        </p:txBody>
      </p:sp>
      <p:sp>
        <p:nvSpPr>
          <p:cNvPr id="21515" name="TextBox 14"/>
          <p:cNvSpPr txBox="1">
            <a:spLocks noChangeArrowheads="1"/>
          </p:cNvSpPr>
          <p:nvPr/>
        </p:nvSpPr>
        <p:spPr bwMode="auto">
          <a:xfrm>
            <a:off x="6934200" y="1752600"/>
            <a:ext cx="892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minima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6057900" y="2095500"/>
            <a:ext cx="129540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H="1">
            <a:off x="7081838" y="2552700"/>
            <a:ext cx="121920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Scale-space blob detector: 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2596" name="Picture 4" descr="pyramid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7" name="Picture 5" descr="pyramid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8" name="Picture 6" descr="pyramid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599" name="Picture 7" descr="pyramid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0" name="Picture 8" descr="pyramid_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1" name="Picture 9" descr="pyramid_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2" name="Picture 10" descr="pyramid_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3" name="Picture 11" descr="pyramid_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4" name="Picture 12" descr="pyramid_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2605" name="Picture 13" descr="pyramid_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4438" y="1214438"/>
            <a:ext cx="6864350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canyonstatevinyl.com/images/Picket%20F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31623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1219200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9460" name="Picture 6" descr="http://www.canyonstatevinyl.com/images/Picket%20F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3162300"/>
            <a:ext cx="431482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1219200" y="354330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f</a:t>
            </a:r>
            <a:r>
              <a:rPr lang="en-US" sz="32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8015288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8015288" y="3543300"/>
            <a:ext cx="450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f</a:t>
            </a:r>
            <a:r>
              <a:rPr lang="en-US" sz="32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9464" name="Rectangle 13"/>
          <p:cNvSpPr>
            <a:spLocks noChangeArrowheads="1"/>
          </p:cNvSpPr>
          <p:nvPr/>
        </p:nvSpPr>
        <p:spPr bwMode="auto">
          <a:xfrm>
            <a:off x="7216775" y="4267200"/>
            <a:ext cx="304800" cy="304800"/>
          </a:xfrm>
          <a:prstGeom prst="rect">
            <a:avLst/>
          </a:prstGeom>
          <a:solidFill>
            <a:srgbClr val="00CC99">
              <a:alpha val="18039"/>
            </a:srgbClr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5" name="Rectangle 13"/>
          <p:cNvSpPr>
            <a:spLocks noChangeArrowheads="1"/>
          </p:cNvSpPr>
          <p:nvPr/>
        </p:nvSpPr>
        <p:spPr bwMode="auto">
          <a:xfrm>
            <a:off x="7216775" y="3543300"/>
            <a:ext cx="798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f</a:t>
            </a:r>
            <a:r>
              <a:rPr lang="en-US" sz="3200" baseline="-25000">
                <a:solidFill>
                  <a:srgbClr val="FFFF00"/>
                </a:solidFill>
              </a:rPr>
              <a:t>2</a:t>
            </a:r>
            <a:r>
              <a:rPr lang="en-US" sz="3200" baseline="30000">
                <a:solidFill>
                  <a:srgbClr val="FFFF00"/>
                </a:solidFill>
              </a:rPr>
              <a:t>'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>
                <a:latin typeface="+mj-lt"/>
                <a:ea typeface="+mj-ea"/>
                <a:cs typeface="+mj-cs"/>
              </a:rPr>
              <a:t>Feature distance</a:t>
            </a:r>
          </a:p>
        </p:txBody>
      </p:sp>
      <p:sp>
        <p:nvSpPr>
          <p:cNvPr id="19467" name="Content Placeholder 2"/>
          <p:cNvSpPr txBox="1">
            <a:spLocks/>
          </p:cNvSpPr>
          <p:nvPr/>
        </p:nvSpPr>
        <p:spPr bwMode="auto">
          <a:xfrm>
            <a:off x="381000" y="1295400"/>
            <a:ext cx="8686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>
                <a:latin typeface="Calibri" pitchFamily="34" charset="0"/>
              </a:rPr>
              <a:t>How to define the difference between two features </a:t>
            </a:r>
            <a:r>
              <a:rPr lang="en-US" sz="2800" i="1">
                <a:latin typeface="Calibri" pitchFamily="34" charset="0"/>
              </a:rPr>
              <a:t>f</a:t>
            </a:r>
            <a:r>
              <a:rPr lang="en-US" sz="2800" baseline="-25000">
                <a:latin typeface="Calibri" pitchFamily="34" charset="0"/>
              </a:rPr>
              <a:t>1</a:t>
            </a:r>
            <a:r>
              <a:rPr lang="en-US" sz="2800">
                <a:latin typeface="Calibri" pitchFamily="34" charset="0"/>
              </a:rPr>
              <a:t>, </a:t>
            </a:r>
            <a:r>
              <a:rPr lang="en-US" sz="2800" i="1">
                <a:latin typeface="Calibri" pitchFamily="34" charset="0"/>
              </a:rPr>
              <a:t>f</a:t>
            </a:r>
            <a:r>
              <a:rPr lang="en-US" sz="2800" baseline="-25000">
                <a:latin typeface="Calibri" pitchFamily="34" charset="0"/>
              </a:rPr>
              <a:t>2</a:t>
            </a:r>
            <a:r>
              <a:rPr lang="en-US" sz="2800">
                <a:latin typeface="Calibri" pitchFamily="34" charset="0"/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Better approach:  ratio distance = ||f</a:t>
            </a:r>
            <a:r>
              <a:rPr lang="en-US" sz="2000" baseline="-25000">
                <a:latin typeface="Calibri" pitchFamily="34" charset="0"/>
              </a:rPr>
              <a:t>1</a:t>
            </a:r>
            <a:r>
              <a:rPr lang="en-US" sz="2000">
                <a:latin typeface="Calibri" pitchFamily="34" charset="0"/>
              </a:rPr>
              <a:t> - f</a:t>
            </a:r>
            <a:r>
              <a:rPr lang="en-US" sz="2000" baseline="-25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 || / || f</a:t>
            </a:r>
            <a:r>
              <a:rPr lang="en-US" sz="2000" baseline="-25000">
                <a:latin typeface="Calibri" pitchFamily="34" charset="0"/>
              </a:rPr>
              <a:t>1</a:t>
            </a:r>
            <a:r>
              <a:rPr lang="en-US" sz="2000">
                <a:latin typeface="Calibri" pitchFamily="34" charset="0"/>
              </a:rPr>
              <a:t> - f</a:t>
            </a:r>
            <a:r>
              <a:rPr lang="en-US" sz="2000" baseline="-25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’ || 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f</a:t>
            </a:r>
            <a:r>
              <a:rPr lang="en-US" sz="2000" baseline="-25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 is best SSD match to f</a:t>
            </a:r>
            <a:r>
              <a:rPr lang="en-US" sz="2000" baseline="-25000">
                <a:latin typeface="Calibri" pitchFamily="34" charset="0"/>
              </a:rPr>
              <a:t>1</a:t>
            </a:r>
            <a:r>
              <a:rPr lang="en-US" sz="2000">
                <a:latin typeface="Calibri" pitchFamily="34" charset="0"/>
              </a:rPr>
              <a:t> in I</a:t>
            </a:r>
            <a:r>
              <a:rPr lang="en-US" sz="2000" baseline="-25000">
                <a:latin typeface="Calibri" pitchFamily="34" charset="0"/>
              </a:rPr>
              <a:t>2</a:t>
            </a:r>
            <a:endParaRPr lang="en-US" sz="2000">
              <a:latin typeface="Calibri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f</a:t>
            </a:r>
            <a:r>
              <a:rPr lang="en-US" sz="2000" baseline="-25000">
                <a:latin typeface="Calibri" pitchFamily="34" charset="0"/>
              </a:rPr>
              <a:t>2</a:t>
            </a:r>
            <a:r>
              <a:rPr lang="en-US" sz="2000">
                <a:latin typeface="Calibri" pitchFamily="34" charset="0"/>
              </a:rPr>
              <a:t>’  is  2</a:t>
            </a:r>
            <a:r>
              <a:rPr lang="en-US" sz="2000" baseline="30000">
                <a:latin typeface="Calibri" pitchFamily="34" charset="0"/>
              </a:rPr>
              <a:t>nd</a:t>
            </a:r>
            <a:r>
              <a:rPr lang="en-US" sz="2000">
                <a:latin typeface="Calibri" pitchFamily="34" charset="0"/>
              </a:rPr>
              <a:t> best SSD match to f</a:t>
            </a:r>
            <a:r>
              <a:rPr lang="en-US" sz="2000" baseline="-25000">
                <a:latin typeface="Calibri" pitchFamily="34" charset="0"/>
              </a:rPr>
              <a:t>1</a:t>
            </a:r>
            <a:r>
              <a:rPr lang="en-US" sz="2000">
                <a:latin typeface="Calibri" pitchFamily="34" charset="0"/>
              </a:rPr>
              <a:t> in I</a:t>
            </a:r>
            <a:r>
              <a:rPr lang="en-US" sz="2000" baseline="-25000">
                <a:latin typeface="Calibri" pitchFamily="34" charset="0"/>
              </a:rPr>
              <a:t>2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gives large values for ambiguous matches</a:t>
            </a:r>
            <a:endParaRPr lang="en-US" sz="2000" baseline="30000">
              <a:latin typeface="Calibri" pitchFamily="34" charset="0"/>
            </a:endParaRPr>
          </a:p>
        </p:txBody>
      </p:sp>
      <p:sp>
        <p:nvSpPr>
          <p:cNvPr id="19468" name="Rectangle 14"/>
          <p:cNvSpPr>
            <a:spLocks noChangeArrowheads="1"/>
          </p:cNvSpPr>
          <p:nvPr/>
        </p:nvSpPr>
        <p:spPr bwMode="auto">
          <a:xfrm>
            <a:off x="2239963" y="6400800"/>
            <a:ext cx="34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I</a:t>
            </a:r>
            <a:r>
              <a:rPr lang="en-US" sz="2000" baseline="-25000"/>
              <a:t>1</a:t>
            </a:r>
          </a:p>
        </p:txBody>
      </p:sp>
      <p:sp>
        <p:nvSpPr>
          <p:cNvPr id="19469" name="Rectangle 8"/>
          <p:cNvSpPr>
            <a:spLocks noChangeArrowheads="1"/>
          </p:cNvSpPr>
          <p:nvPr/>
        </p:nvSpPr>
        <p:spPr bwMode="auto">
          <a:xfrm>
            <a:off x="6737350" y="6400800"/>
            <a:ext cx="349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/>
              <a:t>I</a:t>
            </a:r>
            <a:r>
              <a:rPr lang="en-US" sz="2000" baseline="-25000"/>
              <a:t>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27783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2D Geometry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Parametric (global) warping</a:t>
            </a:r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" y="2790825"/>
            <a:ext cx="8724900" cy="270668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Transformation T is a coordinate-changing machine: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sz="2400" dirty="0"/>
              <a:t>					p’ = </a:t>
            </a:r>
            <a:r>
              <a:rPr lang="en-US" sz="2400" i="1" dirty="0"/>
              <a:t>T</a:t>
            </a:r>
            <a:r>
              <a:rPr lang="en-US" sz="2400" dirty="0"/>
              <a:t>(p)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What does it mean that </a:t>
            </a:r>
            <a:r>
              <a:rPr lang="en-US" sz="2400" i="1" dirty="0"/>
              <a:t>T</a:t>
            </a:r>
            <a:r>
              <a:rPr lang="en-US" sz="2400" dirty="0"/>
              <a:t> is global?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Is the same for any point 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can be described by just a few numbers (parameters)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Let’s consider </a:t>
            </a:r>
            <a:r>
              <a:rPr lang="en-US" sz="2400" i="1" dirty="0"/>
              <a:t>linear</a:t>
            </a:r>
            <a:r>
              <a:rPr lang="en-US" sz="2400" dirty="0"/>
              <a:t> </a:t>
            </a:r>
            <a:r>
              <a:rPr lang="en-US" sz="2400" dirty="0" err="1"/>
              <a:t>xforms</a:t>
            </a:r>
            <a:r>
              <a:rPr lang="en-US" sz="2400" dirty="0"/>
              <a:t> (can be represented by a 2D matrix):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2800" y="1690016"/>
            <a:ext cx="1600200" cy="476250"/>
            <a:chOff x="2256" y="2064"/>
            <a:chExt cx="1008" cy="300"/>
          </a:xfrm>
        </p:grpSpPr>
        <p:sp>
          <p:nvSpPr>
            <p:cNvPr id="10252" name="Text Box 5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T</a:t>
              </a:r>
            </a:p>
          </p:txBody>
        </p:sp>
        <p:sp>
          <p:nvSpPr>
            <p:cNvPr id="10253" name="Line 6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Line 7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46" name="Picture 8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375691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9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709066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1524000" y="2471066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p</a:t>
            </a:r>
            <a:r>
              <a:rPr lang="en-US"/>
              <a:t> = (x,y)</a:t>
            </a:r>
          </a:p>
        </p:txBody>
      </p:sp>
      <p:sp>
        <p:nvSpPr>
          <p:cNvPr id="10249" name="Text Box 11"/>
          <p:cNvSpPr txBox="1">
            <a:spLocks noChangeArrowheads="1"/>
          </p:cNvSpPr>
          <p:nvPr/>
        </p:nvSpPr>
        <p:spPr bwMode="auto">
          <a:xfrm>
            <a:off x="5748338" y="2471066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/>
              <a:t>p’</a:t>
            </a:r>
            <a:r>
              <a:rPr lang="en-US"/>
              <a:t> = (x’,y’)</a:t>
            </a:r>
          </a:p>
        </p:txBody>
      </p:sp>
      <p:sp>
        <p:nvSpPr>
          <p:cNvPr id="10250" name="Oval 12"/>
          <p:cNvSpPr>
            <a:spLocks noChangeAspect="1" noChangeArrowheads="1"/>
          </p:cNvSpPr>
          <p:nvPr/>
        </p:nvSpPr>
        <p:spPr bwMode="auto">
          <a:xfrm>
            <a:off x="6129338" y="1818604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Oval 13"/>
          <p:cNvSpPr>
            <a:spLocks noChangeAspect="1" noChangeArrowheads="1"/>
          </p:cNvSpPr>
          <p:nvPr/>
        </p:nvSpPr>
        <p:spPr bwMode="auto">
          <a:xfrm>
            <a:off x="2014538" y="1556666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83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5470753"/>
            <a:ext cx="1756001" cy="52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3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8432" y="5211535"/>
            <a:ext cx="3389539" cy="1185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2D image transformations</a:t>
            </a:r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1643743" y="1307951"/>
            <a:ext cx="5475514" cy="180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1436914" y="3058886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7573" name="Text Box 5"/>
          <p:cNvSpPr txBox="1">
            <a:spLocks noChangeArrowheads="1"/>
          </p:cNvSpPr>
          <p:nvPr/>
        </p:nvSpPr>
        <p:spPr bwMode="auto">
          <a:xfrm>
            <a:off x="822325" y="5930449"/>
            <a:ext cx="7940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/>
              <a:t>These transformations are a nested set of groups</a:t>
            </a:r>
          </a:p>
          <a:p>
            <a:pPr lvl="1" eaLnBrk="0" hangingPunct="0">
              <a:buFontTx/>
              <a:buChar char="•"/>
            </a:pPr>
            <a:r>
              <a:rPr lang="en-US" sz="2000" dirty="0"/>
              <a:t> Closed under composition and inverse is a member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3600"/>
              <a:t>Projective Transformations aka Homographies aka Planar Perspective Maps</a:t>
            </a: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576263" y="3352800"/>
            <a:ext cx="3756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latin typeface="Calibri" pitchFamily="34" charset="0"/>
              </a:rPr>
              <a:t>Called a </a:t>
            </a:r>
            <a:r>
              <a:rPr lang="en-US" sz="2400" i="1">
                <a:latin typeface="Calibri" pitchFamily="34" charset="0"/>
              </a:rPr>
              <a:t>homography</a:t>
            </a:r>
            <a:r>
              <a:rPr lang="en-US" sz="2400">
                <a:latin typeface="Calibri" pitchFamily="34" charset="0"/>
              </a:rPr>
              <a:t> </a:t>
            </a:r>
          </a:p>
          <a:p>
            <a:r>
              <a:rPr lang="en-US" sz="2400">
                <a:latin typeface="Calibri" pitchFamily="34" charset="0"/>
              </a:rPr>
              <a:t>(or </a:t>
            </a:r>
            <a:r>
              <a:rPr lang="en-US" sz="2400" i="1">
                <a:latin typeface="Calibri" pitchFamily="34" charset="0"/>
              </a:rPr>
              <a:t>planar perspective map</a:t>
            </a:r>
            <a:r>
              <a:rPr lang="en-US" sz="2400">
                <a:latin typeface="Calibri" pitchFamily="34" charset="0"/>
              </a:rPr>
              <a:t>)</a:t>
            </a:r>
            <a:endParaRPr lang="en-US" sz="2400" i="1">
              <a:latin typeface="Calibri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789488" y="1774825"/>
            <a:ext cx="3989387" cy="1992313"/>
            <a:chOff x="750206" y="1393146"/>
            <a:chExt cx="7893051" cy="3941536"/>
          </a:xfrm>
        </p:grpSpPr>
        <p:pic>
          <p:nvPicPr>
            <p:cNvPr id="9" name="Picture 2" descr="C:\snavely\work\teaching\09Fa-CS6610\lectures\lec02\images\bee_persp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01443" y="1393146"/>
              <a:ext cx="3941814" cy="3941536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3" descr="C:\snavely\work\teaching\09Fa-CS6610\lectures\lec02\images\be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0206" y="2611724"/>
              <a:ext cx="2613219" cy="2613034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ight Arrow 10"/>
            <p:cNvSpPr/>
            <p:nvPr/>
          </p:nvSpPr>
          <p:spPr>
            <a:xfrm>
              <a:off x="3928785" y="3418876"/>
              <a:ext cx="895152" cy="860542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033588" y="4637088"/>
            <a:ext cx="5153025" cy="1763712"/>
            <a:chOff x="1543049" y="4365172"/>
            <a:chExt cx="5154387" cy="1763486"/>
          </a:xfrm>
        </p:grpSpPr>
        <p:pic>
          <p:nvPicPr>
            <p:cNvPr id="7987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3049" y="4365172"/>
              <a:ext cx="2204032" cy="1763486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872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3404" y="4365172"/>
              <a:ext cx="2204032" cy="1763486"/>
            </a:xfrm>
            <a:prstGeom prst="rect">
              <a:avLst/>
            </a:prstGeom>
            <a:noFill/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ight Arrow 15"/>
            <p:cNvSpPr/>
            <p:nvPr/>
          </p:nvSpPr>
          <p:spPr>
            <a:xfrm>
              <a:off x="3913812" y="5061995"/>
              <a:ext cx="450969" cy="434919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1016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717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828800"/>
            <a:ext cx="3178175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Get each pixel </a:t>
            </a: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 err="1"/>
              <a:t>x’,y</a:t>
            </a:r>
            <a:r>
              <a:rPr lang="en-US" b="1" i="1" dirty="0"/>
              <a:t>’</a:t>
            </a:r>
            <a:r>
              <a:rPr lang="en-US" dirty="0"/>
              <a:t>) from its corresponding location (</a:t>
            </a:r>
            <a:r>
              <a:rPr lang="en-US" b="1" i="1" dirty="0" err="1"/>
              <a:t>x,y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b="1" i="1" dirty="0"/>
              <a:t>T</a:t>
            </a:r>
            <a:r>
              <a:rPr lang="en-US" baseline="30000" dirty="0"/>
              <a:t>-1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 in </a:t>
            </a: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pic>
        <p:nvPicPr>
          <p:cNvPr id="40550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</p:spPr>
      </p:pic>
      <p:pic>
        <p:nvPicPr>
          <p:cNvPr id="405509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</p:spPr>
      </p:pic>
      <p:sp>
        <p:nvSpPr>
          <p:cNvPr id="40551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4055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 err="1"/>
              <a:t>x’,y</a:t>
            </a:r>
            <a:r>
              <a:rPr lang="en-US" b="1" i="1" dirty="0"/>
              <a:t>’</a:t>
            </a:r>
            <a:r>
              <a:rPr lang="en-US" dirty="0"/>
              <a:t>)</a:t>
            </a:r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5513" name="Line 9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5514" name="Line 1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5516" name="Line 1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05517" name="Line 1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5518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5519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5520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44500" sx="168000" sy="168000" algn="ctr" rotWithShape="0">
              <a:prstClr val="black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1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44500" sx="168000" sy="168000" algn="ctr" rotWithShape="0">
              <a:prstClr val="black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2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/>
            <a:ahLst/>
            <a:cxnLst>
              <a:cxn ang="0">
                <a:pos x="0" y="288"/>
              </a:cxn>
              <a:cxn ang="0">
                <a:pos x="1152" y="0"/>
              </a:cxn>
              <a:cxn ang="0">
                <a:pos x="2160" y="288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triangle" w="lg" len="lg"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5523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T</a:t>
            </a:r>
            <a:r>
              <a:rPr lang="en-US" baseline="30000" dirty="0"/>
              <a:t>-1</a:t>
            </a:r>
            <a:r>
              <a:rPr lang="en-US" dirty="0"/>
              <a:t>(</a:t>
            </a:r>
            <a:r>
              <a:rPr lang="en-US" b="1" i="1" dirty="0" err="1"/>
              <a:t>x,y</a:t>
            </a:r>
            <a:r>
              <a:rPr lang="en-US" dirty="0"/>
              <a:t>)</a:t>
            </a:r>
          </a:p>
        </p:txBody>
      </p:sp>
      <p:sp>
        <p:nvSpPr>
          <p:cNvPr id="405524" name="Rectangle 2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26670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Requires taking the inverse of the transform</a:t>
            </a:r>
          </a:p>
        </p:txBody>
      </p:sp>
      <p:sp>
        <p:nvSpPr>
          <p:cNvPr id="24" name="Text Box 14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393372" y="4931229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y</a:t>
            </a:r>
            <a:endParaRPr lang="en-US" dirty="0"/>
          </a:p>
        </p:txBody>
      </p:sp>
      <p:sp>
        <p:nvSpPr>
          <p:cNvPr id="25" name="Text Box 14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09459" y="4920342"/>
            <a:ext cx="685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y’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2D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Image transformations</a:t>
            </a:r>
          </a:p>
          <a:p>
            <a:r>
              <a:rPr lang="en-US" dirty="0"/>
              <a:t>Image alignment / least squares</a:t>
            </a:r>
          </a:p>
          <a:p>
            <a:r>
              <a:rPr lang="en-US" dirty="0"/>
              <a:t>RANSAC</a:t>
            </a:r>
          </a:p>
          <a:p>
            <a:r>
              <a:rPr lang="en-US" dirty="0"/>
              <a:t>Panoramas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1625600"/>
            <a:ext cx="80899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for affine transformations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Matrix form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0"/>
            <a:ext cx="6400800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0" y="5900738"/>
            <a:ext cx="4518025" cy="947737"/>
            <a:chOff x="856165" y="5528066"/>
            <a:chExt cx="5498730" cy="1153552"/>
          </a:xfrm>
        </p:grpSpPr>
        <p:pic>
          <p:nvPicPr>
            <p:cNvPr id="3482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0005" y="5581059"/>
              <a:ext cx="700555" cy="764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92439" y="5528066"/>
              <a:ext cx="379228" cy="694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29671" y="5695809"/>
              <a:ext cx="457486" cy="428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18371" y="5581059"/>
              <a:ext cx="541339" cy="694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26" name="TextBox 9"/>
            <p:cNvSpPr txBox="1">
              <a:spLocks noChangeArrowheads="1"/>
            </p:cNvSpPr>
            <p:nvPr/>
          </p:nvSpPr>
          <p:spPr bwMode="auto">
            <a:xfrm>
              <a:off x="856165" y="6232121"/>
              <a:ext cx="903677" cy="44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2</a:t>
              </a:r>
              <a:r>
                <a:rPr lang="en-US" i="1">
                  <a:latin typeface="Calibri" pitchFamily="34" charset="0"/>
                </a:rPr>
                <a:t>n </a:t>
              </a:r>
              <a:r>
                <a:rPr lang="en-US">
                  <a:latin typeface="Calibri" pitchFamily="34" charset="0"/>
                </a:rPr>
                <a:t>x 6</a:t>
              </a:r>
            </a:p>
          </p:txBody>
        </p:sp>
        <p:sp>
          <p:nvSpPr>
            <p:cNvPr id="34827" name="TextBox 10"/>
            <p:cNvSpPr txBox="1">
              <a:spLocks noChangeArrowheads="1"/>
            </p:cNvSpPr>
            <p:nvPr/>
          </p:nvSpPr>
          <p:spPr bwMode="auto">
            <a:xfrm>
              <a:off x="3943070" y="6111002"/>
              <a:ext cx="759307" cy="44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6</a:t>
              </a:r>
              <a:r>
                <a:rPr lang="en-US" i="1">
                  <a:latin typeface="Calibri" pitchFamily="34" charset="0"/>
                </a:rPr>
                <a:t> </a:t>
              </a:r>
              <a:r>
                <a:rPr lang="en-US">
                  <a:latin typeface="Calibri" pitchFamily="34" charset="0"/>
                </a:rPr>
                <a:t>x 1</a:t>
              </a:r>
            </a:p>
          </p:txBody>
        </p:sp>
        <p:sp>
          <p:nvSpPr>
            <p:cNvPr id="34828" name="TextBox 11"/>
            <p:cNvSpPr txBox="1">
              <a:spLocks noChangeArrowheads="1"/>
            </p:cNvSpPr>
            <p:nvPr/>
          </p:nvSpPr>
          <p:spPr bwMode="auto">
            <a:xfrm>
              <a:off x="5612383" y="6137497"/>
              <a:ext cx="7425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Calibri" pitchFamily="34" charset="0"/>
                </a:rPr>
                <a:t>2</a:t>
              </a:r>
              <a:r>
                <a:rPr lang="en-US" i="1">
                  <a:latin typeface="Calibri" pitchFamily="34" charset="0"/>
                </a:rPr>
                <a:t>n </a:t>
              </a:r>
              <a:r>
                <a:rPr lang="en-US">
                  <a:latin typeface="Calibri" pitchFamily="34" charset="0"/>
                </a:rPr>
                <a:t>x 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/>
              <a:t>General version: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/>
              <a:t>Randomly choose </a:t>
            </a:r>
            <a:r>
              <a:rPr lang="en-US" i="1"/>
              <a:t>s</a:t>
            </a:r>
            <a:r>
              <a:rPr lang="en-US"/>
              <a:t> samples</a:t>
            </a:r>
          </a:p>
          <a:p>
            <a:pPr marL="1371600" lvl="2" indent="-457200"/>
            <a:r>
              <a:rPr lang="en-US"/>
              <a:t>Typically </a:t>
            </a:r>
            <a:r>
              <a:rPr lang="en-US" i="1"/>
              <a:t>s</a:t>
            </a:r>
            <a:r>
              <a:rPr lang="en-US"/>
              <a:t> = minimum sample size that lets you fit a model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/>
              <a:t>Fit a model (e.g., line) to those samples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/>
              <a:t>Count the number of inliers that approximately fit the model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/>
              <a:t>Repeat </a:t>
            </a:r>
            <a:r>
              <a:rPr lang="en-US" i="1"/>
              <a:t>N</a:t>
            </a:r>
            <a:r>
              <a:rPr lang="en-US"/>
              <a:t> times</a:t>
            </a:r>
          </a:p>
          <a:p>
            <a:pPr marL="971550" lvl="1" indent="-514350">
              <a:buFont typeface="Calibri" pitchFamily="34" charset="0"/>
              <a:buAutoNum type="arabicPeriod"/>
            </a:pPr>
            <a:r>
              <a:rPr lang="en-US"/>
              <a:t>Choose the model that has the largest set of inliers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Projecting images onto a common plane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2319338" y="1839913"/>
            <a:ext cx="1981200" cy="4881562"/>
            <a:chOff x="3264" y="62"/>
            <a:chExt cx="1248" cy="3075"/>
          </a:xfrm>
        </p:grpSpPr>
        <p:sp>
          <p:nvSpPr>
            <p:cNvPr id="10288" name="Line 29"/>
            <p:cNvSpPr>
              <a:spLocks noChangeShapeType="1"/>
            </p:cNvSpPr>
            <p:nvPr/>
          </p:nvSpPr>
          <p:spPr bwMode="auto">
            <a:xfrm flipH="1">
              <a:off x="3264" y="62"/>
              <a:ext cx="0" cy="30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9" name="Text Box 44"/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/>
                <a:t>mosaic PP</a:t>
              </a:r>
            </a:p>
          </p:txBody>
        </p:sp>
        <p:sp>
          <p:nvSpPr>
            <p:cNvPr id="10290" name="Line 45"/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385763" y="3765550"/>
            <a:ext cx="942975" cy="944563"/>
            <a:chOff x="1182" y="939"/>
            <a:chExt cx="594" cy="595"/>
          </a:xfrm>
        </p:grpSpPr>
        <p:sp>
          <p:nvSpPr>
            <p:cNvPr id="10281" name="Line 16"/>
            <p:cNvSpPr>
              <a:spLocks noChangeShapeType="1"/>
            </p:cNvSpPr>
            <p:nvPr/>
          </p:nvSpPr>
          <p:spPr bwMode="auto">
            <a:xfrm>
              <a:off x="1474" y="939"/>
              <a:ext cx="302" cy="3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" name="Group 10"/>
            <p:cNvGrpSpPr>
              <a:grpSpLocks/>
            </p:cNvGrpSpPr>
            <p:nvPr/>
          </p:nvGrpSpPr>
          <p:grpSpPr bwMode="auto">
            <a:xfrm rot="2180804">
              <a:off x="1182" y="1126"/>
              <a:ext cx="260" cy="408"/>
              <a:chOff x="3979" y="3269"/>
              <a:chExt cx="260" cy="408"/>
            </a:xfrm>
          </p:grpSpPr>
          <p:sp>
            <p:nvSpPr>
              <p:cNvPr id="10283" name="Freeform 11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Arc 12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5" name="Line 13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6" name="Oval 14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87" name="Line 15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261938" y="4027488"/>
            <a:ext cx="990600" cy="914400"/>
            <a:chOff x="1104" y="1104"/>
            <a:chExt cx="624" cy="576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 rot="4164331">
              <a:off x="1180" y="1268"/>
              <a:ext cx="260" cy="408"/>
              <a:chOff x="3979" y="3269"/>
              <a:chExt cx="260" cy="408"/>
            </a:xfrm>
          </p:grpSpPr>
          <p:sp>
            <p:nvSpPr>
              <p:cNvPr id="10276" name="Freeform 5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Arc 6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Line 7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9" name="Oval 8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80" name="Line 9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75" name="Line 17"/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 rot="20250102" flipV="1">
            <a:off x="458788" y="4135438"/>
            <a:ext cx="946150" cy="1143000"/>
            <a:chOff x="1180" y="816"/>
            <a:chExt cx="596" cy="720"/>
          </a:xfrm>
        </p:grpSpPr>
        <p:sp>
          <p:nvSpPr>
            <p:cNvPr id="10267" name="Line 22"/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25"/>
            <p:cNvGrpSpPr>
              <a:grpSpLocks/>
            </p:cNvGrpSpPr>
            <p:nvPr/>
          </p:nvGrpSpPr>
          <p:grpSpPr bwMode="auto">
            <a:xfrm rot="2180804">
              <a:off x="1182" y="1126"/>
              <a:ext cx="260" cy="408"/>
              <a:chOff x="3979" y="3269"/>
              <a:chExt cx="260" cy="408"/>
            </a:xfrm>
          </p:grpSpPr>
          <p:sp>
            <p:nvSpPr>
              <p:cNvPr id="10269" name="Freeform 24"/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12 w 202"/>
                  <a:gd name="T1" fmla="*/ 305 h 306"/>
                  <a:gd name="T2" fmla="*/ 0 w 202"/>
                  <a:gd name="T3" fmla="*/ 22 h 306"/>
                  <a:gd name="T4" fmla="*/ 7 w 202"/>
                  <a:gd name="T5" fmla="*/ 13 h 306"/>
                  <a:gd name="T6" fmla="*/ 12 w 202"/>
                  <a:gd name="T7" fmla="*/ 14 h 306"/>
                  <a:gd name="T8" fmla="*/ 17 w 202"/>
                  <a:gd name="T9" fmla="*/ 13 h 306"/>
                  <a:gd name="T10" fmla="*/ 18 w 202"/>
                  <a:gd name="T11" fmla="*/ 10 h 306"/>
                  <a:gd name="T12" fmla="*/ 21 w 202"/>
                  <a:gd name="T13" fmla="*/ 11 h 306"/>
                  <a:gd name="T14" fmla="*/ 25 w 202"/>
                  <a:gd name="T15" fmla="*/ 7 h 306"/>
                  <a:gd name="T16" fmla="*/ 29 w 202"/>
                  <a:gd name="T17" fmla="*/ 9 h 306"/>
                  <a:gd name="T18" fmla="*/ 33 w 202"/>
                  <a:gd name="T19" fmla="*/ 6 h 306"/>
                  <a:gd name="T20" fmla="*/ 37 w 202"/>
                  <a:gd name="T21" fmla="*/ 5 h 306"/>
                  <a:gd name="T22" fmla="*/ 41 w 202"/>
                  <a:gd name="T23" fmla="*/ 3 h 306"/>
                  <a:gd name="T24" fmla="*/ 45 w 202"/>
                  <a:gd name="T25" fmla="*/ 4 h 306"/>
                  <a:gd name="T26" fmla="*/ 49 w 202"/>
                  <a:gd name="T27" fmla="*/ 3 h 306"/>
                  <a:gd name="T28" fmla="*/ 53 w 202"/>
                  <a:gd name="T29" fmla="*/ 0 h 306"/>
                  <a:gd name="T30" fmla="*/ 59 w 202"/>
                  <a:gd name="T31" fmla="*/ 0 h 306"/>
                  <a:gd name="T32" fmla="*/ 63 w 202"/>
                  <a:gd name="T33" fmla="*/ 1 h 306"/>
                  <a:gd name="T34" fmla="*/ 66 w 202"/>
                  <a:gd name="T35" fmla="*/ 1 h 306"/>
                  <a:gd name="T36" fmla="*/ 69 w 202"/>
                  <a:gd name="T37" fmla="*/ 3 h 306"/>
                  <a:gd name="T38" fmla="*/ 73 w 202"/>
                  <a:gd name="T39" fmla="*/ 4 h 306"/>
                  <a:gd name="T40" fmla="*/ 78 w 202"/>
                  <a:gd name="T41" fmla="*/ 7 h 306"/>
                  <a:gd name="T42" fmla="*/ 82 w 202"/>
                  <a:gd name="T43" fmla="*/ 7 h 306"/>
                  <a:gd name="T44" fmla="*/ 88 w 202"/>
                  <a:gd name="T45" fmla="*/ 10 h 306"/>
                  <a:gd name="T46" fmla="*/ 91 w 202"/>
                  <a:gd name="T47" fmla="*/ 12 h 306"/>
                  <a:gd name="T48" fmla="*/ 96 w 202"/>
                  <a:gd name="T49" fmla="*/ 11 h 306"/>
                  <a:gd name="T50" fmla="*/ 99 w 202"/>
                  <a:gd name="T51" fmla="*/ 16 h 306"/>
                  <a:gd name="T52" fmla="*/ 104 w 202"/>
                  <a:gd name="T53" fmla="*/ 17 h 306"/>
                  <a:gd name="T54" fmla="*/ 107 w 202"/>
                  <a:gd name="T55" fmla="*/ 19 h 306"/>
                  <a:gd name="T56" fmla="*/ 111 w 202"/>
                  <a:gd name="T57" fmla="*/ 21 h 306"/>
                  <a:gd name="T58" fmla="*/ 113 w 202"/>
                  <a:gd name="T59" fmla="*/ 24 h 306"/>
                  <a:gd name="T60" fmla="*/ 116 w 202"/>
                  <a:gd name="T61" fmla="*/ 27 h 306"/>
                  <a:gd name="T62" fmla="*/ 120 w 202"/>
                  <a:gd name="T63" fmla="*/ 31 h 306"/>
                  <a:gd name="T64" fmla="*/ 121 w 202"/>
                  <a:gd name="T65" fmla="*/ 35 h 306"/>
                  <a:gd name="T66" fmla="*/ 124 w 202"/>
                  <a:gd name="T67" fmla="*/ 36 h 306"/>
                  <a:gd name="T68" fmla="*/ 127 w 202"/>
                  <a:gd name="T69" fmla="*/ 41 h 306"/>
                  <a:gd name="T70" fmla="*/ 129 w 202"/>
                  <a:gd name="T71" fmla="*/ 44 h 306"/>
                  <a:gd name="T72" fmla="*/ 134 w 202"/>
                  <a:gd name="T73" fmla="*/ 46 h 306"/>
                  <a:gd name="T74" fmla="*/ 136 w 202"/>
                  <a:gd name="T75" fmla="*/ 50 h 306"/>
                  <a:gd name="T76" fmla="*/ 140 w 202"/>
                  <a:gd name="T77" fmla="*/ 53 h 306"/>
                  <a:gd name="T78" fmla="*/ 142 w 202"/>
                  <a:gd name="T79" fmla="*/ 55 h 306"/>
                  <a:gd name="T80" fmla="*/ 144 w 202"/>
                  <a:gd name="T81" fmla="*/ 59 h 306"/>
                  <a:gd name="T82" fmla="*/ 147 w 202"/>
                  <a:gd name="T83" fmla="*/ 62 h 306"/>
                  <a:gd name="T84" fmla="*/ 148 w 202"/>
                  <a:gd name="T85" fmla="*/ 67 h 306"/>
                  <a:gd name="T86" fmla="*/ 150 w 202"/>
                  <a:gd name="T87" fmla="*/ 73 h 306"/>
                  <a:gd name="T88" fmla="*/ 152 w 202"/>
                  <a:gd name="T89" fmla="*/ 76 h 306"/>
                  <a:gd name="T90" fmla="*/ 156 w 202"/>
                  <a:gd name="T91" fmla="*/ 80 h 306"/>
                  <a:gd name="T92" fmla="*/ 157 w 202"/>
                  <a:gd name="T93" fmla="*/ 84 h 306"/>
                  <a:gd name="T94" fmla="*/ 159 w 202"/>
                  <a:gd name="T95" fmla="*/ 90 h 306"/>
                  <a:gd name="T96" fmla="*/ 160 w 202"/>
                  <a:gd name="T97" fmla="*/ 99 h 306"/>
                  <a:gd name="T98" fmla="*/ 12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0" name="Arc 25"/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1" name="Line 26"/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2" name="Oval 27"/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73" name="Line 28"/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261938" y="3417888"/>
            <a:ext cx="2057400" cy="1905000"/>
            <a:chOff x="1968" y="1056"/>
            <a:chExt cx="1296" cy="1200"/>
          </a:xfrm>
        </p:grpSpPr>
        <p:sp>
          <p:nvSpPr>
            <p:cNvPr id="10264" name="Line 34"/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Line 35"/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Line 36"/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261938" y="1806575"/>
            <a:ext cx="2068512" cy="2754313"/>
            <a:chOff x="1968" y="41"/>
            <a:chExt cx="1303" cy="1735"/>
          </a:xfrm>
        </p:grpSpPr>
        <p:sp>
          <p:nvSpPr>
            <p:cNvPr id="10261" name="Line 40"/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Line 41"/>
            <p:cNvSpPr>
              <a:spLocks noChangeShapeType="1"/>
            </p:cNvSpPr>
            <p:nvPr/>
          </p:nvSpPr>
          <p:spPr bwMode="auto">
            <a:xfrm flipV="1">
              <a:off x="1968" y="41"/>
              <a:ext cx="1303" cy="1735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Line 42"/>
            <p:cNvSpPr>
              <a:spLocks noChangeShapeType="1"/>
            </p:cNvSpPr>
            <p:nvPr/>
          </p:nvSpPr>
          <p:spPr bwMode="auto">
            <a:xfrm flipH="1">
              <a:off x="3264" y="55"/>
              <a:ext cx="0" cy="1433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52"/>
          <p:cNvGrpSpPr>
            <a:grpSpLocks/>
          </p:cNvGrpSpPr>
          <p:nvPr/>
        </p:nvGrpSpPr>
        <p:grpSpPr bwMode="auto">
          <a:xfrm>
            <a:off x="261938" y="4179888"/>
            <a:ext cx="2057400" cy="2362200"/>
            <a:chOff x="1968" y="1536"/>
            <a:chExt cx="1296" cy="1488"/>
          </a:xfrm>
        </p:grpSpPr>
        <p:grpSp>
          <p:nvGrpSpPr>
            <p:cNvPr id="13" name="Group 49"/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10258" name="Line 30"/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59" name="Line 31"/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60" name="Line 32"/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57" name="Line 51"/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0850" y="1938338"/>
            <a:ext cx="5724525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51"/>
          <p:cNvGrpSpPr>
            <a:grpSpLocks/>
          </p:cNvGrpSpPr>
          <p:nvPr/>
        </p:nvGrpSpPr>
        <p:grpSpPr bwMode="auto">
          <a:xfrm>
            <a:off x="4930775" y="4060825"/>
            <a:ext cx="2286000" cy="1447800"/>
            <a:chOff x="4931203" y="4060371"/>
            <a:chExt cx="2286026" cy="1448721"/>
          </a:xfrm>
        </p:grpSpPr>
        <p:cxnSp>
          <p:nvCxnSpPr>
            <p:cNvPr id="48" name="Straight Arrow Connector 47"/>
            <p:cNvCxnSpPr/>
            <p:nvPr/>
          </p:nvCxnSpPr>
          <p:spPr>
            <a:xfrm rot="16200000" flipV="1">
              <a:off x="4903963" y="4120949"/>
              <a:ext cx="808552" cy="6873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4" name="TextBox 49"/>
            <p:cNvSpPr txBox="1">
              <a:spLocks noChangeArrowheads="1"/>
            </p:cNvSpPr>
            <p:nvPr/>
          </p:nvSpPr>
          <p:spPr bwMode="auto">
            <a:xfrm>
              <a:off x="4931203" y="4862761"/>
              <a:ext cx="2286026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each image is warped with a homography</a:t>
              </a:r>
            </a:p>
          </p:txBody>
        </p:sp>
        <p:pic>
          <p:nvPicPr>
            <p:cNvPr id="1025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76742" y="5200223"/>
              <a:ext cx="310858" cy="261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3632200" y="5656263"/>
            <a:ext cx="5087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Can’t create a 360 panorama this way…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27783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3D Geometry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419600"/>
            <a:ext cx="7772400" cy="19050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/>
              <a:t>Add a barrier to block off most of the rays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This reduces blurring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The opening known as the </a:t>
            </a:r>
            <a:r>
              <a:rPr lang="en-US" b="1"/>
              <a:t>aperture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/>
              <a:t>How does this transform the image?</a:t>
            </a:r>
          </a:p>
        </p:txBody>
      </p:sp>
      <p:pic>
        <p:nvPicPr>
          <p:cNvPr id="19460" name="Picture 18" descr="image-pinhol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19465" name="Line 27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6" name="Line 28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7" name="Line 29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8" name="Line 30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63" name="Oval 3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9464" name="Oval 3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2057400"/>
            <a:ext cx="8229600" cy="533400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z="2400"/>
              <a:t>Projection is a matrix multiply using homogeneous coordinates:</a:t>
            </a:r>
          </a:p>
        </p:txBody>
      </p:sp>
      <p:grpSp>
        <p:nvGrpSpPr>
          <p:cNvPr id="2" name="Group 1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838700" y="2855913"/>
            <a:ext cx="3395663" cy="1414462"/>
            <a:chOff x="2832" y="1392"/>
            <a:chExt cx="2139" cy="891"/>
          </a:xfrm>
        </p:grpSpPr>
        <p:sp>
          <p:nvSpPr>
            <p:cNvPr id="15368" name="Text Box 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832" y="1992"/>
              <a:ext cx="2139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latin typeface="Calibri" pitchFamily="34" charset="0"/>
                </a:rPr>
                <a:t>divide by third coordinate</a:t>
              </a:r>
            </a:p>
          </p:txBody>
        </p:sp>
        <p:pic>
          <p:nvPicPr>
            <p:cNvPr id="15369" name="Picture 14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552" y="1392"/>
              <a:ext cx="1368" cy="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365" name="Picture 16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31863" y="2516188"/>
            <a:ext cx="30956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7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87838" y="2667000"/>
            <a:ext cx="1503362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1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43434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This is known as </a:t>
            </a:r>
            <a:r>
              <a:rPr lang="en-US" sz="2400" b="1" dirty="0">
                <a:latin typeface="+mn-lt"/>
                <a:cs typeface="+mn-cs"/>
              </a:rPr>
              <a:t>perspective projection</a:t>
            </a:r>
            <a:endParaRPr lang="en-US" b="1" dirty="0">
              <a:latin typeface="+mn-lt"/>
              <a:cs typeface="+mn-cs"/>
            </a:endParaRP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The matrix is the </a:t>
            </a:r>
            <a:r>
              <a:rPr lang="en-US" sz="2000" b="1" dirty="0">
                <a:latin typeface="+mn-lt"/>
                <a:cs typeface="+mn-cs"/>
              </a:rPr>
              <a:t>projection matrix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matrix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0413" y="1663700"/>
            <a:ext cx="68199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625" y="2176463"/>
            <a:ext cx="5080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" y="2163763"/>
            <a:ext cx="1130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5257007" y="32544"/>
            <a:ext cx="338137" cy="67595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029075" y="3776663"/>
            <a:ext cx="2849563" cy="696912"/>
            <a:chOff x="3707896" y="3744686"/>
            <a:chExt cx="3295752" cy="805542"/>
          </a:xfrm>
        </p:grpSpPr>
        <p:pic>
          <p:nvPicPr>
            <p:cNvPr id="2049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4813" y="4108923"/>
              <a:ext cx="730310" cy="183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5916613" y="3892550"/>
            <a:ext cx="152400" cy="1120775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72063" y="4594225"/>
            <a:ext cx="1981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(</a:t>
            </a:r>
            <a:r>
              <a:rPr lang="en-US" sz="1600" b="1">
                <a:latin typeface="Calibri" pitchFamily="34" charset="0"/>
              </a:rPr>
              <a:t>t </a:t>
            </a:r>
            <a:r>
              <a:rPr lang="en-US" sz="1600">
                <a:latin typeface="Calibri" pitchFamily="34" charset="0"/>
              </a:rPr>
              <a:t>in book’s notation)</a:t>
            </a:r>
            <a:endParaRPr lang="en-US" sz="1600" b="1">
              <a:latin typeface="Calibri" pitchFamily="34" charset="0"/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166938" y="5268913"/>
            <a:ext cx="4919662" cy="733425"/>
            <a:chOff x="1861458" y="5669371"/>
            <a:chExt cx="5529942" cy="824684"/>
          </a:xfrm>
        </p:grpSpPr>
        <p:pic>
          <p:nvPicPr>
            <p:cNvPr id="20496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711" y="6040658"/>
              <a:ext cx="630115" cy="178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4117975" y="4670425"/>
            <a:ext cx="744538" cy="53181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92" name="TextBox 23"/>
          <p:cNvSpPr txBox="1">
            <a:spLocks noChangeArrowheads="1"/>
          </p:cNvSpPr>
          <p:nvPr/>
        </p:nvSpPr>
        <p:spPr bwMode="auto">
          <a:xfrm>
            <a:off x="6900863" y="2982913"/>
            <a:ext cx="1195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translation</a:t>
            </a:r>
          </a:p>
        </p:txBody>
      </p:sp>
      <p:sp>
        <p:nvSpPr>
          <p:cNvPr id="20493" name="TextBox 24"/>
          <p:cNvSpPr txBox="1">
            <a:spLocks noChangeArrowheads="1"/>
          </p:cNvSpPr>
          <p:nvPr/>
        </p:nvSpPr>
        <p:spPr bwMode="auto">
          <a:xfrm>
            <a:off x="4614863" y="2982913"/>
            <a:ext cx="93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rotation</a:t>
            </a:r>
          </a:p>
        </p:txBody>
      </p:sp>
      <p:sp>
        <p:nvSpPr>
          <p:cNvPr id="20494" name="TextBox 25"/>
          <p:cNvSpPr txBox="1">
            <a:spLocks noChangeArrowheads="1"/>
          </p:cNvSpPr>
          <p:nvPr/>
        </p:nvSpPr>
        <p:spPr bwMode="auto">
          <a:xfrm>
            <a:off x="2503488" y="2982913"/>
            <a:ext cx="114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projection</a:t>
            </a:r>
          </a:p>
        </p:txBody>
      </p:sp>
      <p:sp>
        <p:nvSpPr>
          <p:cNvPr id="20495" name="TextBox 26"/>
          <p:cNvSpPr txBox="1">
            <a:spLocks noChangeArrowheads="1"/>
          </p:cNvSpPr>
          <p:nvPr/>
        </p:nvSpPr>
        <p:spPr bwMode="auto">
          <a:xfrm>
            <a:off x="1077913" y="2633663"/>
            <a:ext cx="1019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intrinsics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057400" y="2438400"/>
            <a:ext cx="2209800" cy="1447800"/>
            <a:chOff x="1296" y="1200"/>
            <a:chExt cx="1392" cy="912"/>
          </a:xfrm>
        </p:grpSpPr>
        <p:sp>
          <p:nvSpPr>
            <p:cNvPr id="299038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36" y="1200"/>
              <a:ext cx="1152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528" y="0"/>
                </a:cxn>
                <a:cxn ang="0">
                  <a:pos x="1152" y="192"/>
                </a:cxn>
                <a:cxn ang="0">
                  <a:pos x="0" y="912"/>
                </a:cxn>
              </a:cxnLst>
              <a:rect l="0" t="0" r="r" b="b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7198" name="Line 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9" name="Text Box 1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b="1">
                    <a:solidFill>
                      <a:srgbClr val="3333CC"/>
                    </a:solidFill>
                    <a:latin typeface="Calibri" pitchFamily="34" charset="0"/>
                  </a:rPr>
                  <a:t>l</a:t>
                </a:r>
              </a:p>
            </p:txBody>
          </p:sp>
        </p:grpSp>
      </p:grpSp>
      <p:sp>
        <p:nvSpPr>
          <p:cNvPr id="7171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Point and line duality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1225550"/>
            <a:ext cx="7772400" cy="1212850"/>
          </a:xfrm>
        </p:spPr>
        <p:txBody>
          <a:bodyPr/>
          <a:lstStyle/>
          <a:p>
            <a:pPr lvl="1"/>
            <a:r>
              <a:rPr lang="en-US"/>
              <a:t>A line </a:t>
            </a:r>
            <a:r>
              <a:rPr lang="en-US" b="1"/>
              <a:t>l</a:t>
            </a:r>
            <a:r>
              <a:rPr lang="en-US"/>
              <a:t> is a homogeneous 3-vector</a:t>
            </a:r>
          </a:p>
          <a:p>
            <a:pPr lvl="1"/>
            <a:r>
              <a:rPr lang="en-US"/>
              <a:t>It is </a:t>
            </a:r>
            <a:r>
              <a:rPr lang="en-US">
                <a:sym typeface="Symbol" pitchFamily="18" charset="2"/>
              </a:rPr>
              <a:t></a:t>
            </a:r>
            <a:r>
              <a:rPr lang="en-US"/>
              <a:t> to every point (ray) </a:t>
            </a:r>
            <a:r>
              <a:rPr lang="en-US" b="1"/>
              <a:t>p</a:t>
            </a:r>
            <a:r>
              <a:rPr lang="en-US"/>
              <a:t> on the line:  </a:t>
            </a:r>
            <a:r>
              <a:rPr lang="en-US" b="1"/>
              <a:t>l</a:t>
            </a:r>
            <a:r>
              <a:rPr lang="en-US">
                <a:cs typeface="Arial" pitchFamily="34" charset="0"/>
              </a:rPr>
              <a:t> </a:t>
            </a:r>
            <a:r>
              <a:rPr lang="en-US" b="1"/>
              <a:t>p</a:t>
            </a:r>
            <a:r>
              <a:rPr lang="en-US"/>
              <a:t>=0</a:t>
            </a:r>
          </a:p>
          <a:p>
            <a:endParaRPr lang="en-US"/>
          </a:p>
        </p:txBody>
      </p:sp>
      <p:sp>
        <p:nvSpPr>
          <p:cNvPr id="7173" name="Freeform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590800" y="2438400"/>
            <a:ext cx="1219200" cy="17526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720 h 1104"/>
              <a:gd name="T4" fmla="*/ 768 w 768"/>
              <a:gd name="T5" fmla="*/ 1104 h 1104"/>
              <a:gd name="T6" fmla="*/ 768 w 768"/>
              <a:gd name="T7" fmla="*/ 384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98713" y="38528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5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460625" y="2438400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590800" y="3200400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438400" y="2743200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63913" y="323373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9" name="Oval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67000" y="3352800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8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67000" y="3276600"/>
            <a:ext cx="4079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b="1">
                <a:solidFill>
                  <a:srgbClr val="3333CC"/>
                </a:solidFill>
                <a:latin typeface="Calibri" pitchFamily="34" charset="0"/>
              </a:rPr>
              <a:t>p</a:t>
            </a:r>
            <a:r>
              <a:rPr lang="en-US" b="1" baseline="-25000">
                <a:solidFill>
                  <a:srgbClr val="3333CC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7181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76600" y="3200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>
                <a:solidFill>
                  <a:srgbClr val="3333CC"/>
                </a:solidFill>
                <a:latin typeface="Calibri" pitchFamily="34" charset="0"/>
              </a:rPr>
              <a:t>p</a:t>
            </a:r>
            <a:r>
              <a:rPr lang="en-US" b="1" baseline="-25000">
                <a:solidFill>
                  <a:srgbClr val="3333CC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9902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1000" y="5410200"/>
            <a:ext cx="7924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What is the intersection of two lines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4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400" b="1" baseline="-2500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?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is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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  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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2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Points and lines are </a:t>
            </a:r>
            <a:r>
              <a:rPr lang="en-US" sz="2400" i="1">
                <a:solidFill>
                  <a:srgbClr val="000000"/>
                </a:solidFill>
                <a:latin typeface="Calibri" pitchFamily="34" charset="0"/>
              </a:rPr>
              <a:t>dual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 in projective space</a:t>
            </a:r>
          </a:p>
        </p:txBody>
      </p:sp>
      <p:grpSp>
        <p:nvGrpSpPr>
          <p:cNvPr id="4" name="Group 17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4876800" y="2438400"/>
            <a:ext cx="2286000" cy="1752600"/>
            <a:chOff x="3072" y="1200"/>
            <a:chExt cx="1440" cy="1104"/>
          </a:xfrm>
        </p:grpSpPr>
        <p:sp>
          <p:nvSpPr>
            <p:cNvPr id="7185" name="Line 1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936" y="1392"/>
              <a:ext cx="48" cy="7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6" name="Freeform 1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600" y="1200"/>
              <a:ext cx="768" cy="1104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720 h 1104"/>
                <a:gd name="T4" fmla="*/ 768 w 768"/>
                <a:gd name="T5" fmla="*/ 1104 h 1104"/>
                <a:gd name="T6" fmla="*/ 768 w 768"/>
                <a:gd name="T7" fmla="*/ 384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Oval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479" y="2091"/>
              <a:ext cx="48" cy="4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" name="Line 2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3600" y="1680"/>
              <a:ext cx="768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9" name="Line 2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3504" y="1344"/>
              <a:ext cx="1008" cy="76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Oval 2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936" y="1728"/>
              <a:ext cx="48" cy="48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1" name="Line 2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3264" y="1632"/>
              <a:ext cx="240" cy="48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Text Box 2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168" y="1680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3333CC"/>
                  </a:solidFill>
                  <a:latin typeface="Calibri" pitchFamily="34" charset="0"/>
                </a:rPr>
                <a:t>l</a:t>
              </a:r>
              <a:r>
                <a:rPr lang="en-US" b="1" baseline="-25000">
                  <a:solidFill>
                    <a:srgbClr val="3333CC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7193" name="Line 26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3072" y="1920"/>
              <a:ext cx="432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94" name="Text Box 27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072" y="1929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rgbClr val="FF0000"/>
                  </a:solidFill>
                  <a:latin typeface="Calibri" pitchFamily="34" charset="0"/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  <a:latin typeface="Calibri" pitchFamily="34" charset="0"/>
                </a:rPr>
                <a:t>2</a:t>
              </a:r>
            </a:p>
          </p:txBody>
        </p:sp>
        <p:sp>
          <p:nvSpPr>
            <p:cNvPr id="7195" name="Rectangle 2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936" y="168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33CC33"/>
                  </a:solidFill>
                  <a:latin typeface="Calibri" pitchFamily="34" charset="0"/>
                </a:rPr>
                <a:t>p</a:t>
              </a:r>
              <a:endParaRPr lang="en-US" b="1" baseline="-25000">
                <a:solidFill>
                  <a:srgbClr val="33CC33"/>
                </a:solidFill>
                <a:latin typeface="Calibri" pitchFamily="34" charset="0"/>
              </a:endParaRPr>
            </a:p>
          </p:txBody>
        </p:sp>
      </p:grpSp>
      <p:sp>
        <p:nvSpPr>
          <p:cNvPr id="299037" name="Rectangle 2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4267200"/>
            <a:ext cx="792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eaLnBrk="0" hangingPunct="0">
              <a:spcBef>
                <a:spcPct val="20000"/>
              </a:spcBef>
            </a:pP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What is the line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 spanned by rays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400" b="1" baseline="-2500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?</a:t>
            </a: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is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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to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and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2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  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1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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US" sz="2000" b="1" baseline="-25000">
                <a:solidFill>
                  <a:srgbClr val="000000"/>
                </a:solidFill>
                <a:latin typeface="Calibri" pitchFamily="34" charset="0"/>
              </a:rPr>
              <a:t>2 </a:t>
            </a:r>
            <a:endParaRPr lang="en-US" sz="2000">
              <a:solidFill>
                <a:srgbClr val="000000"/>
              </a:solidFill>
              <a:latin typeface="Calibri" pitchFamily="34" charset="0"/>
            </a:endParaRPr>
          </a:p>
          <a:p>
            <a:pPr marL="1143000" lvl="2" indent="-22860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 can be interpreted as a </a:t>
            </a:r>
            <a:r>
              <a:rPr lang="en-US" sz="2000" i="1">
                <a:solidFill>
                  <a:srgbClr val="000000"/>
                </a:solidFill>
                <a:latin typeface="Calibri" pitchFamily="34" charset="0"/>
              </a:rPr>
              <a:t>plane normal</a:t>
            </a:r>
            <a:endParaRPr lang="en-US" sz="2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3810000"/>
            <a:ext cx="8305800" cy="22860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Properties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Any two parallel lines (in 3D) have the same vanishing point </a:t>
            </a:r>
            <a:r>
              <a:rPr lang="en-US" b="1" dirty="0"/>
              <a:t>v</a:t>
            </a:r>
            <a:endParaRPr lang="en-US" dirty="0"/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The ray from </a:t>
            </a:r>
            <a:r>
              <a:rPr lang="en-US" b="1" dirty="0"/>
              <a:t>C</a:t>
            </a:r>
            <a:r>
              <a:rPr lang="en-US" dirty="0"/>
              <a:t> through </a:t>
            </a:r>
            <a:r>
              <a:rPr lang="en-US" b="1" dirty="0"/>
              <a:t>v</a:t>
            </a:r>
            <a:r>
              <a:rPr lang="en-US" dirty="0"/>
              <a:t> is parallel to the lines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An image may have more than one vanishing point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dirty="0"/>
              <a:t>in fact, every image point is a potential vanishing point</a:t>
            </a:r>
          </a:p>
        </p:txBody>
      </p:sp>
      <p:sp>
        <p:nvSpPr>
          <p:cNvPr id="1229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276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667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47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1229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2497138"/>
            <a:ext cx="698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133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81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sp>
        <p:nvSpPr>
          <p:cNvPr id="1229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667000" y="24384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393950"/>
            <a:ext cx="3886200" cy="76200"/>
            <a:chOff x="1392" y="1316"/>
            <a:chExt cx="2448" cy="48"/>
          </a:xfrm>
        </p:grpSpPr>
        <p:sp>
          <p:nvSpPr>
            <p:cNvPr id="12310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1" name="Oval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30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86125" y="19558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vanishing point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1230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2978150" y="21907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38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2438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438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Oval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47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2895600" y="2438400"/>
            <a:ext cx="4038600" cy="838200"/>
            <a:chOff x="1824" y="1344"/>
            <a:chExt cx="2544" cy="528"/>
          </a:xfrm>
        </p:grpSpPr>
        <p:sp>
          <p:nvSpPr>
            <p:cNvPr id="12307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Text Box 2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line on ground plane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3D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Cameras</a:t>
            </a:r>
          </a:p>
          <a:p>
            <a:r>
              <a:rPr lang="en-US" dirty="0"/>
              <a:t>Perspective projection</a:t>
            </a:r>
          </a:p>
          <a:p>
            <a:r>
              <a:rPr lang="en-US" dirty="0"/>
              <a:t>Single-view modeling (points, lines, vanishing points, etc.)</a:t>
            </a:r>
          </a:p>
          <a:p>
            <a:r>
              <a:rPr lang="en-US" dirty="0"/>
              <a:t>Stereo</a:t>
            </a:r>
          </a:p>
          <a:p>
            <a:r>
              <a:rPr lang="en-US" dirty="0"/>
              <a:t>Two-view geometry (F-matrices, E-matrices)</a:t>
            </a:r>
          </a:p>
          <a:p>
            <a:r>
              <a:rPr lang="en-US" dirty="0"/>
              <a:t>Structure from motion</a:t>
            </a:r>
          </a:p>
          <a:p>
            <a:r>
              <a:rPr lang="en-US" dirty="0"/>
              <a:t>Multi-view stereo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24646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7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8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9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0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1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2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3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4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5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6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7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58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24633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4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5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6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7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8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39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0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1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2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3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4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45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24603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24628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24629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24630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24631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24632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24606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7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8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9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0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1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2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3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4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5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6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7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8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9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0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1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2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3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4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5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6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7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24601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2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24597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8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9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0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24595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96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24593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000000"/>
                    </a:solidFill>
                    <a:latin typeface="Calibri" pitchFamily="34" charset="0"/>
                  </a:rPr>
                  <a:t>Camera height</a:t>
                </a:r>
              </a:p>
            </p:txBody>
          </p:sp>
          <p:sp>
            <p:nvSpPr>
              <p:cNvPr id="24594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Your basic stereo algorithm</a:t>
            </a:r>
          </a:p>
        </p:txBody>
      </p:sp>
      <p:pic>
        <p:nvPicPr>
          <p:cNvPr id="32771" name="Picture 3" descr="lincoln_fu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85800" y="3124200"/>
            <a:ext cx="7772400" cy="1524000"/>
            <a:chOff x="432" y="1968"/>
            <a:chExt cx="4896" cy="960"/>
          </a:xfrm>
        </p:grpSpPr>
        <p:sp>
          <p:nvSpPr>
            <p:cNvPr id="32784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32" y="2640"/>
              <a:ext cx="4896" cy="28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For each epipolar line</a:t>
              </a:r>
            </a:p>
          </p:txBody>
        </p:sp>
        <p:sp>
          <p:nvSpPr>
            <p:cNvPr id="32785" name="Line 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296" y="1968"/>
              <a:ext cx="3168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95271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34063" y="3090863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685800" y="3081338"/>
            <a:ext cx="7772400" cy="1947862"/>
            <a:chOff x="432" y="1941"/>
            <a:chExt cx="4896" cy="1227"/>
          </a:xfrm>
        </p:grpSpPr>
        <p:sp>
          <p:nvSpPr>
            <p:cNvPr id="32782" name="Oval 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32783" name="Rectangle 1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32" y="2880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	For each pixel in the left image</a:t>
              </a:r>
            </a:p>
          </p:txBody>
        </p:sp>
      </p:grpSp>
      <p:sp>
        <p:nvSpPr>
          <p:cNvPr id="395275" name="Rectangle 1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4953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compare with every pixel on same epipolar line in right image</a:t>
            </a:r>
          </a:p>
        </p:txBody>
      </p:sp>
      <p:sp>
        <p:nvSpPr>
          <p:cNvPr id="395276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334000"/>
            <a:ext cx="845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19200" lvl="2" indent="-3048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  <a:cs typeface="Arial" pitchFamily="34" charset="0"/>
              </a:rPr>
              <a:t>pick pixel with minimum match cost</a:t>
            </a:r>
          </a:p>
        </p:txBody>
      </p:sp>
      <p:grpSp>
        <p:nvGrpSpPr>
          <p:cNvPr id="4" name="Group 18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85800" y="2971800"/>
            <a:ext cx="8458200" cy="3200400"/>
            <a:chOff x="432" y="1872"/>
            <a:chExt cx="5328" cy="2016"/>
          </a:xfrm>
        </p:grpSpPr>
        <p:sp>
          <p:nvSpPr>
            <p:cNvPr id="32778" name="Rectangle 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32" y="3600"/>
              <a:ext cx="53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457200" indent="-4572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Improvement:  match </a:t>
              </a:r>
              <a:r>
                <a:rPr lang="en-US" sz="2000" b="1" i="1">
                  <a:solidFill>
                    <a:srgbClr val="000000"/>
                  </a:solidFill>
                  <a:cs typeface="Arial" pitchFamily="34" charset="0"/>
                </a:rPr>
                <a:t>windows</a:t>
              </a:r>
            </a:p>
          </p:txBody>
        </p: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2112" y="1872"/>
              <a:ext cx="1680" cy="192"/>
              <a:chOff x="2112" y="1872"/>
              <a:chExt cx="1680" cy="192"/>
            </a:xfrm>
          </p:grpSpPr>
          <p:sp>
            <p:nvSpPr>
              <p:cNvPr id="32780" name="Rectangle 16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112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32781" name="Rectangle 17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600" y="1872"/>
                <a:ext cx="192" cy="192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Stereo as energy minimization</a:t>
            </a:r>
          </a:p>
        </p:txBody>
      </p:sp>
      <p:sp>
        <p:nvSpPr>
          <p:cNvPr id="8195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Better objective function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2063" y="2689225"/>
            <a:ext cx="6643687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4"/>
          <p:cNvSpPr txBox="1">
            <a:spLocks noChangeArrowheads="1"/>
          </p:cNvSpPr>
          <p:nvPr/>
        </p:nvSpPr>
        <p:spPr bwMode="auto">
          <a:xfrm rot="-5400000">
            <a:off x="3838575" y="2506663"/>
            <a:ext cx="7397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800">
                <a:solidFill>
                  <a:prstClr val="black"/>
                </a:solidFill>
                <a:cs typeface="Times New Roman" pitchFamily="18" charset="0"/>
              </a:rPr>
              <a:t>{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 rot="-5400000">
            <a:off x="6604000" y="2506663"/>
            <a:ext cx="73977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800">
                <a:solidFill>
                  <a:prstClr val="black"/>
                </a:solidFill>
                <a:cs typeface="Times New Roman" pitchFamily="18" charset="0"/>
              </a:rPr>
              <a:t>{</a:t>
            </a: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3527425" y="3787775"/>
            <a:ext cx="1541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cs typeface="Arial" pitchFamily="34" charset="0"/>
              </a:rPr>
              <a:t>match cost</a:t>
            </a:r>
          </a:p>
        </p:txBody>
      </p:sp>
      <p:sp>
        <p:nvSpPr>
          <p:cNvPr id="8200" name="TextBox 8"/>
          <p:cNvSpPr txBox="1">
            <a:spLocks noChangeArrowheads="1"/>
          </p:cNvSpPr>
          <p:nvPr/>
        </p:nvSpPr>
        <p:spPr bwMode="auto">
          <a:xfrm>
            <a:off x="5943600" y="3776663"/>
            <a:ext cx="22717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cs typeface="Arial" pitchFamily="34" charset="0"/>
              </a:rPr>
              <a:t>smoothness cost</a:t>
            </a: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1196975" y="4538663"/>
            <a:ext cx="365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pitchFamily="34" charset="0"/>
              </a:rPr>
              <a:t>Want each pixel to find a good match in the other image</a:t>
            </a:r>
          </a:p>
        </p:txBody>
      </p:sp>
      <p:cxnSp>
        <p:nvCxnSpPr>
          <p:cNvPr id="12" name="Straight Arrow Connector 11"/>
          <p:cNvCxnSpPr>
            <a:endCxn id="8199" idx="2"/>
          </p:cNvCxnSpPr>
          <p:nvPr/>
        </p:nvCxnSpPr>
        <p:spPr>
          <a:xfrm flipV="1">
            <a:off x="3886200" y="4249738"/>
            <a:ext cx="412750" cy="2889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Rectangle 13"/>
          <p:cNvSpPr>
            <a:spLocks noChangeArrowheads="1"/>
          </p:cNvSpPr>
          <p:nvPr/>
        </p:nvSpPr>
        <p:spPr bwMode="auto">
          <a:xfrm>
            <a:off x="5235575" y="4549775"/>
            <a:ext cx="365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2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cs typeface="Arial" pitchFamily="34" charset="0"/>
              </a:rPr>
              <a:t>Adjacent pixels should (usually) move about the same amount</a:t>
            </a:r>
          </a:p>
        </p:txBody>
      </p:sp>
      <p:cxnSp>
        <p:nvCxnSpPr>
          <p:cNvPr id="17" name="Straight Arrow Connector 16"/>
          <p:cNvCxnSpPr>
            <a:endCxn id="8200" idx="2"/>
          </p:cNvCxnSpPr>
          <p:nvPr/>
        </p:nvCxnSpPr>
        <p:spPr>
          <a:xfrm rot="10800000">
            <a:off x="7080250" y="4238625"/>
            <a:ext cx="311150" cy="3000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962400"/>
            <a:ext cx="8338457" cy="2677885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i="1" dirty="0" err="1"/>
              <a:t>epipolar</a:t>
            </a:r>
            <a:r>
              <a:rPr lang="en-US" sz="2400" i="1" dirty="0"/>
              <a:t> geometry </a:t>
            </a:r>
            <a:r>
              <a:rPr lang="en-US" sz="2400" dirty="0"/>
              <a:t>of two views is described by a Very Special 3x3 matrix      , called the </a:t>
            </a:r>
            <a:r>
              <a:rPr lang="en-US" sz="2400" i="1" dirty="0" err="1"/>
              <a:t>F`undamental</a:t>
            </a:r>
            <a:r>
              <a:rPr lang="en-US" sz="2400" i="1" dirty="0"/>
              <a:t> matrix</a:t>
            </a:r>
          </a:p>
          <a:p>
            <a:r>
              <a:rPr lang="en-US" sz="2400" i="1" dirty="0"/>
              <a:t>        </a:t>
            </a:r>
            <a:r>
              <a:rPr lang="en-US" sz="2400" dirty="0"/>
              <a:t>maps (homogeneous) </a:t>
            </a:r>
            <a:r>
              <a:rPr lang="en-US" sz="2400" i="1" dirty="0"/>
              <a:t>points</a:t>
            </a:r>
            <a:r>
              <a:rPr lang="en-US" sz="2400" dirty="0"/>
              <a:t> in image 1 to </a:t>
            </a:r>
            <a:r>
              <a:rPr lang="en-US" sz="2400" i="1" dirty="0"/>
              <a:t>lines</a:t>
            </a:r>
            <a:r>
              <a:rPr lang="en-US" sz="2400" dirty="0"/>
              <a:t> in image 2!</a:t>
            </a:r>
            <a:endParaRPr lang="en-US" sz="2400" i="1" dirty="0"/>
          </a:p>
          <a:p>
            <a:pPr algn="just"/>
            <a:r>
              <a:rPr lang="en-US" sz="2400" dirty="0"/>
              <a:t>The </a:t>
            </a:r>
            <a:r>
              <a:rPr lang="en-US" sz="2400" dirty="0" err="1"/>
              <a:t>epipolar</a:t>
            </a:r>
            <a:r>
              <a:rPr lang="en-US" sz="2400" dirty="0"/>
              <a:t> line (in image 2) of point </a:t>
            </a:r>
            <a:r>
              <a:rPr lang="en-US" sz="2400" b="1" dirty="0"/>
              <a:t>p</a:t>
            </a:r>
            <a:r>
              <a:rPr lang="en-US" sz="2400" dirty="0"/>
              <a:t> is: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i="1" dirty="0" err="1"/>
              <a:t>Epipolar</a:t>
            </a:r>
            <a:r>
              <a:rPr lang="en-US" sz="2400" i="1" dirty="0"/>
              <a:t> constraint </a:t>
            </a:r>
            <a:r>
              <a:rPr lang="en-US" sz="2400" dirty="0"/>
              <a:t>on corresponding points:</a:t>
            </a:r>
          </a:p>
          <a:p>
            <a:pPr algn="just"/>
            <a:endParaRPr lang="en-US" sz="2400" b="1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6019800"/>
            <a:ext cx="1803188" cy="47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5220478"/>
            <a:ext cx="599120" cy="4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2352"/>
            <a:chExt cx="2640" cy="912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25078" y="2155370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1111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6493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41958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485502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743200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623458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 demo</a:t>
            </a:r>
          </a:p>
        </p:txBody>
      </p:sp>
      <p:pic>
        <p:nvPicPr>
          <p:cNvPr id="4" name="Picture 4" descr="fig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6305" y="1876648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ig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555" y="1876648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8-point algorithm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68313" y="981075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22" name="方程式" r:id="rId4" imgW="3670200" imgH="2082600" progId="Equation.3">
                  <p:embed/>
                </p:oleObj>
              </mc:Choice>
              <mc:Fallback>
                <p:oleObj name="方程式" r:id="rId4" imgW="3670200" imgH="20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212137" cy="429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229600" cy="1295400"/>
          </a:xfrm>
          <a:noFill/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In reality, instead of solving            , we seek </a:t>
            </a:r>
            <a:r>
              <a:rPr lang="en-US" altLang="zh-TW" b="1" dirty="0"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to minimize         , least eigenvector of          .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493884" y="5344886"/>
          <a:ext cx="108108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23" name="Equation" r:id="rId6" imgW="457200" imgH="177480" progId="Equation.3">
                  <p:embed/>
                </p:oleObj>
              </mc:Choice>
              <mc:Fallback>
                <p:oleObj name="Equation" r:id="rId6" imgW="457200" imgH="177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884" y="5344886"/>
                        <a:ext cx="1081087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902404" y="5751967"/>
          <a:ext cx="82391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24" name="方程式" r:id="rId8" imgW="304560" imgH="253800" progId="Equation.3">
                  <p:embed/>
                </p:oleObj>
              </mc:Choice>
              <mc:Fallback>
                <p:oleObj name="方程式" r:id="rId8" imgW="30456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404" y="5751967"/>
                        <a:ext cx="823913" cy="62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7176407" y="5768749"/>
          <a:ext cx="8969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825" name="方程式" r:id="rId10" imgW="342720" imgH="190440" progId="Equation.3">
                  <p:embed/>
                </p:oleObj>
              </mc:Choice>
              <mc:Fallback>
                <p:oleObj name="方程式" r:id="rId10" imgW="34272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6407" y="5768749"/>
                        <a:ext cx="8969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Structure from motion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313238" y="2362200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08" name="AutoShape 4"/>
          <p:cNvSpPr>
            <a:spLocks noChangeArrowheads="1"/>
          </p:cNvSpPr>
          <p:nvPr/>
        </p:nvSpPr>
        <p:spPr bwMode="auto">
          <a:xfrm rot="5400000">
            <a:off x="867569" y="3709194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2017713" y="4284663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5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09" name="AutoShape 5"/>
          <p:cNvSpPr>
            <a:spLocks noChangeArrowheads="1"/>
          </p:cNvSpPr>
          <p:nvPr/>
        </p:nvSpPr>
        <p:spPr bwMode="auto">
          <a:xfrm rot="16200000" flipH="1">
            <a:off x="6050757" y="3901281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6881813" y="4540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6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15" name="Rectangle 11"/>
          <p:cNvSpPr>
            <a:spLocks noChangeArrowheads="1"/>
          </p:cNvSpPr>
          <p:nvPr/>
        </p:nvSpPr>
        <p:spPr bwMode="auto">
          <a:xfrm>
            <a:off x="3563938" y="4343400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4459288" y="485457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</a:sp3d>
        </p:spPr>
        <p:txBody>
          <a:bodyPr wrap="none" anchor="ctr">
            <a:flatTx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3937" name="Line 33"/>
          <p:cNvSpPr>
            <a:spLocks noChangeShapeType="1"/>
          </p:cNvSpPr>
          <p:nvPr/>
        </p:nvSpPr>
        <p:spPr bwMode="auto">
          <a:xfrm flipH="1">
            <a:off x="461963" y="3581400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8" name="Line 34"/>
          <p:cNvSpPr>
            <a:spLocks noChangeShapeType="1"/>
          </p:cNvSpPr>
          <p:nvPr/>
        </p:nvSpPr>
        <p:spPr bwMode="auto">
          <a:xfrm flipH="1">
            <a:off x="461963" y="50292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9" name="Line 35"/>
          <p:cNvSpPr>
            <a:spLocks noChangeShapeType="1"/>
          </p:cNvSpPr>
          <p:nvPr/>
        </p:nvSpPr>
        <p:spPr bwMode="auto">
          <a:xfrm flipH="1">
            <a:off x="461963" y="4081463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1" name="Line 37"/>
          <p:cNvSpPr>
            <a:spLocks noChangeShapeType="1"/>
          </p:cNvSpPr>
          <p:nvPr/>
        </p:nvSpPr>
        <p:spPr bwMode="auto">
          <a:xfrm flipH="1">
            <a:off x="461963" y="5562600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2" name="Line 38"/>
          <p:cNvSpPr>
            <a:spLocks noChangeShapeType="1"/>
          </p:cNvSpPr>
          <p:nvPr/>
        </p:nvSpPr>
        <p:spPr bwMode="auto">
          <a:xfrm>
            <a:off x="3551238" y="4346575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 flipH="1">
            <a:off x="4541838" y="4365625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5" name="Line 41"/>
          <p:cNvSpPr>
            <a:spLocks noChangeShapeType="1"/>
          </p:cNvSpPr>
          <p:nvPr/>
        </p:nvSpPr>
        <p:spPr bwMode="auto">
          <a:xfrm>
            <a:off x="3551238" y="5813425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 flipH="1">
            <a:off x="4541838" y="5813425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>
            <a:off x="6164263" y="4273550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 flipV="1">
            <a:off x="6151563" y="5602288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7904163" y="5221288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7904163" y="3773488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55" name="Text Box 51"/>
          <p:cNvSpPr txBox="1">
            <a:spLocks noChangeArrowheads="1"/>
          </p:cNvSpPr>
          <p:nvPr/>
        </p:nvSpPr>
        <p:spPr bwMode="auto">
          <a:xfrm>
            <a:off x="695325" y="56181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Camera 1</a:t>
            </a:r>
          </a:p>
        </p:txBody>
      </p:sp>
      <p:sp>
        <p:nvSpPr>
          <p:cNvPr id="123956" name="Text Box 52"/>
          <p:cNvSpPr txBox="1">
            <a:spLocks noChangeArrowheads="1"/>
          </p:cNvSpPr>
          <p:nvPr/>
        </p:nvSpPr>
        <p:spPr bwMode="auto">
          <a:xfrm>
            <a:off x="2847975" y="6040438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Camera 2</a:t>
            </a:r>
          </a:p>
        </p:txBody>
      </p:sp>
      <p:sp>
        <p:nvSpPr>
          <p:cNvPr id="123957" name="Text Box 53"/>
          <p:cNvSpPr txBox="1">
            <a:spLocks noChangeArrowheads="1"/>
          </p:cNvSpPr>
          <p:nvPr/>
        </p:nvSpPr>
        <p:spPr bwMode="auto">
          <a:xfrm>
            <a:off x="7281863" y="5618163"/>
            <a:ext cx="118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Camera 3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425575" y="4119563"/>
            <a:ext cx="1076325" cy="860425"/>
            <a:chOff x="831" y="2079"/>
            <a:chExt cx="822" cy="657"/>
          </a:xfrm>
        </p:grpSpPr>
        <p:sp>
          <p:nvSpPr>
            <p:cNvPr id="22600" name="Oval 55"/>
            <p:cNvSpPr>
              <a:spLocks noChangeArrowheads="1"/>
            </p:cNvSpPr>
            <p:nvPr/>
          </p:nvSpPr>
          <p:spPr bwMode="auto">
            <a:xfrm>
              <a:off x="840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1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2" name="Oval 57"/>
            <p:cNvSpPr>
              <a:spLocks noChangeArrowheads="1"/>
            </p:cNvSpPr>
            <p:nvPr/>
          </p:nvSpPr>
          <p:spPr bwMode="auto">
            <a:xfrm>
              <a:off x="831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3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4" name="Oval 59"/>
            <p:cNvSpPr>
              <a:spLocks noChangeArrowheads="1"/>
            </p:cNvSpPr>
            <p:nvPr/>
          </p:nvSpPr>
          <p:spPr bwMode="auto">
            <a:xfrm>
              <a:off x="1584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5" name="Oval 60"/>
            <p:cNvSpPr>
              <a:spLocks noChangeArrowheads="1"/>
            </p:cNvSpPr>
            <p:nvPr/>
          </p:nvSpPr>
          <p:spPr bwMode="auto">
            <a:xfrm>
              <a:off x="1572" y="2115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606" name="Oval 61"/>
            <p:cNvSpPr>
              <a:spLocks noChangeArrowheads="1"/>
            </p:cNvSpPr>
            <p:nvPr/>
          </p:nvSpPr>
          <p:spPr bwMode="auto">
            <a:xfrm>
              <a:off x="102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3968750" y="4591050"/>
            <a:ext cx="1073150" cy="950913"/>
            <a:chOff x="2412" y="2031"/>
            <a:chExt cx="837" cy="741"/>
          </a:xfrm>
        </p:grpSpPr>
        <p:sp>
          <p:nvSpPr>
            <p:cNvPr id="22593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4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5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6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7" name="Oval 6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8" name="Oval 6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9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6510338" y="4197350"/>
            <a:ext cx="1003300" cy="1016000"/>
            <a:chOff x="4188" y="2004"/>
            <a:chExt cx="756" cy="765"/>
          </a:xfrm>
        </p:grpSpPr>
        <p:sp>
          <p:nvSpPr>
            <p:cNvPr id="22586" name="Oval 71"/>
            <p:cNvSpPr>
              <a:spLocks noChangeArrowheads="1"/>
            </p:cNvSpPr>
            <p:nvPr/>
          </p:nvSpPr>
          <p:spPr bwMode="auto">
            <a:xfrm>
              <a:off x="4191" y="210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87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88" name="Oval 73"/>
            <p:cNvSpPr>
              <a:spLocks noChangeArrowheads="1"/>
            </p:cNvSpPr>
            <p:nvPr/>
          </p:nvSpPr>
          <p:spPr bwMode="auto">
            <a:xfrm>
              <a:off x="4188" y="2523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89" name="Oval 74"/>
            <p:cNvSpPr>
              <a:spLocks noChangeArrowheads="1"/>
            </p:cNvSpPr>
            <p:nvPr/>
          </p:nvSpPr>
          <p:spPr bwMode="auto">
            <a:xfrm>
              <a:off x="4428" y="2700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0" name="Oval 75"/>
            <p:cNvSpPr>
              <a:spLocks noChangeArrowheads="1"/>
            </p:cNvSpPr>
            <p:nvPr/>
          </p:nvSpPr>
          <p:spPr bwMode="auto">
            <a:xfrm>
              <a:off x="4875" y="2592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1" name="Oval 76"/>
            <p:cNvSpPr>
              <a:spLocks noChangeArrowheads="1"/>
            </p:cNvSpPr>
            <p:nvPr/>
          </p:nvSpPr>
          <p:spPr bwMode="auto">
            <a:xfrm>
              <a:off x="4848" y="2175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92" name="Oval 77"/>
            <p:cNvSpPr>
              <a:spLocks noChangeArrowheads="1"/>
            </p:cNvSpPr>
            <p:nvPr/>
          </p:nvSpPr>
          <p:spPr bwMode="auto">
            <a:xfrm>
              <a:off x="4635" y="2004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23990" name="Text Box 86"/>
          <p:cNvSpPr txBox="1">
            <a:spLocks noChangeArrowheads="1"/>
          </p:cNvSpPr>
          <p:nvPr/>
        </p:nvSpPr>
        <p:spPr bwMode="auto">
          <a:xfrm>
            <a:off x="792163" y="58293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R</a:t>
            </a:r>
            <a:r>
              <a:rPr lang="en-US" sz="2800" baseline="-25000">
                <a:latin typeface="Times New Roman" pitchFamily="18" charset="0"/>
              </a:rPr>
              <a:t>1</a:t>
            </a:r>
            <a:r>
              <a:rPr lang="en-US" sz="2800" i="1">
                <a:latin typeface="Times New Roman" pitchFamily="18" charset="0"/>
              </a:rPr>
              <a:t>,t</a:t>
            </a:r>
            <a:r>
              <a:rPr lang="en-US" sz="2800" baseline="-25000">
                <a:latin typeface="Times New Roman" pitchFamily="18" charset="0"/>
              </a:rPr>
              <a:t>1</a:t>
            </a:r>
          </a:p>
        </p:txBody>
      </p:sp>
      <p:sp>
        <p:nvSpPr>
          <p:cNvPr id="123991" name="Text Box 87"/>
          <p:cNvSpPr txBox="1">
            <a:spLocks noChangeArrowheads="1"/>
          </p:cNvSpPr>
          <p:nvPr/>
        </p:nvSpPr>
        <p:spPr bwMode="auto">
          <a:xfrm>
            <a:off x="2986088" y="6251575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R</a:t>
            </a:r>
            <a:r>
              <a:rPr lang="en-US" sz="2800" baseline="-25000">
                <a:latin typeface="Times New Roman" pitchFamily="18" charset="0"/>
              </a:rPr>
              <a:t>2</a:t>
            </a:r>
            <a:r>
              <a:rPr lang="en-US" sz="2800" i="1">
                <a:latin typeface="Times New Roman" pitchFamily="18" charset="0"/>
              </a:rPr>
              <a:t>,t</a:t>
            </a:r>
            <a:r>
              <a:rPr lang="en-US" sz="2800" baseline="-25000">
                <a:latin typeface="Times New Roman" pitchFamily="18" charset="0"/>
              </a:rPr>
              <a:t>2</a:t>
            </a:r>
          </a:p>
        </p:txBody>
      </p:sp>
      <p:sp>
        <p:nvSpPr>
          <p:cNvPr id="123992" name="Text Box 88"/>
          <p:cNvSpPr txBox="1">
            <a:spLocks noChangeArrowheads="1"/>
          </p:cNvSpPr>
          <p:nvPr/>
        </p:nvSpPr>
        <p:spPr bwMode="auto">
          <a:xfrm>
            <a:off x="7504113" y="5829300"/>
            <a:ext cx="898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i="1">
                <a:latin typeface="Times New Roman" pitchFamily="18" charset="0"/>
              </a:rPr>
              <a:t>R</a:t>
            </a:r>
            <a:r>
              <a:rPr lang="en-US" sz="2800" baseline="-25000">
                <a:latin typeface="Times New Roman" pitchFamily="18" charset="0"/>
              </a:rPr>
              <a:t>3</a:t>
            </a:r>
            <a:r>
              <a:rPr lang="en-US" sz="2800" i="1">
                <a:latin typeface="Times New Roman" pitchFamily="18" charset="0"/>
              </a:rPr>
              <a:t>,t</a:t>
            </a:r>
            <a:r>
              <a:rPr lang="en-US" sz="2800" baseline="-25000">
                <a:latin typeface="Times New Roman" pitchFamily="18" charset="0"/>
              </a:rPr>
              <a:t>3</a:t>
            </a:r>
          </a:p>
        </p:txBody>
      </p:sp>
      <p:grpSp>
        <p:nvGrpSpPr>
          <p:cNvPr id="5" name="Group 97"/>
          <p:cNvGrpSpPr>
            <a:grpSpLocks/>
          </p:cNvGrpSpPr>
          <p:nvPr/>
        </p:nvGrpSpPr>
        <p:grpSpPr bwMode="auto">
          <a:xfrm>
            <a:off x="2805113" y="1355725"/>
            <a:ext cx="3338512" cy="2689225"/>
            <a:chOff x="1986" y="854"/>
            <a:chExt cx="2103" cy="1694"/>
          </a:xfrm>
        </p:grpSpPr>
        <p:sp>
          <p:nvSpPr>
            <p:cNvPr id="22579" name="Text Box 90"/>
            <p:cNvSpPr txBox="1">
              <a:spLocks noChangeArrowheads="1"/>
            </p:cNvSpPr>
            <p:nvPr/>
          </p:nvSpPr>
          <p:spPr bwMode="auto">
            <a:xfrm>
              <a:off x="2009" y="1170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2580" name="Text Box 91"/>
            <p:cNvSpPr txBox="1">
              <a:spLocks noChangeArrowheads="1"/>
            </p:cNvSpPr>
            <p:nvPr/>
          </p:nvSpPr>
          <p:spPr bwMode="auto">
            <a:xfrm>
              <a:off x="2686" y="854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22581" name="Text Box 92"/>
            <p:cNvSpPr txBox="1">
              <a:spLocks noChangeArrowheads="1"/>
            </p:cNvSpPr>
            <p:nvPr/>
          </p:nvSpPr>
          <p:spPr bwMode="auto">
            <a:xfrm>
              <a:off x="3703" y="1192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22582" name="Text Box 93"/>
            <p:cNvSpPr txBox="1">
              <a:spLocks noChangeArrowheads="1"/>
            </p:cNvSpPr>
            <p:nvPr/>
          </p:nvSpPr>
          <p:spPr bwMode="auto">
            <a:xfrm>
              <a:off x="3049" y="1509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2583" name="Text Box 94"/>
            <p:cNvSpPr txBox="1">
              <a:spLocks noChangeArrowheads="1"/>
            </p:cNvSpPr>
            <p:nvPr/>
          </p:nvSpPr>
          <p:spPr bwMode="auto">
            <a:xfrm>
              <a:off x="1986" y="1945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22584" name="Text Box 95"/>
            <p:cNvSpPr txBox="1">
              <a:spLocks noChangeArrowheads="1"/>
            </p:cNvSpPr>
            <p:nvPr/>
          </p:nvSpPr>
          <p:spPr bwMode="auto">
            <a:xfrm>
              <a:off x="2663" y="2257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22585" name="Text Box 96"/>
            <p:cNvSpPr txBox="1">
              <a:spLocks noChangeArrowheads="1"/>
            </p:cNvSpPr>
            <p:nvPr/>
          </p:nvSpPr>
          <p:spPr bwMode="auto">
            <a:xfrm>
              <a:off x="3751" y="1969"/>
              <a:ext cx="33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baseline="-25000">
                  <a:latin typeface="Times New Roman" pitchFamily="18" charset="0"/>
                </a:rPr>
                <a:t>7</a:t>
              </a:r>
            </a:p>
          </p:txBody>
        </p:sp>
      </p:grp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6725" y="2162175"/>
            <a:ext cx="2881313" cy="34559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4004" name="Line 100"/>
          <p:cNvSpPr>
            <a:spLocks noChangeShapeType="1"/>
          </p:cNvSpPr>
          <p:nvPr/>
        </p:nvSpPr>
        <p:spPr bwMode="auto">
          <a:xfrm>
            <a:off x="3348038" y="2200275"/>
            <a:ext cx="1150937" cy="426243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4005" name="Line 101"/>
          <p:cNvSpPr>
            <a:spLocks noChangeShapeType="1"/>
          </p:cNvSpPr>
          <p:nvPr/>
        </p:nvSpPr>
        <p:spPr bwMode="auto">
          <a:xfrm>
            <a:off x="3348038" y="2200275"/>
            <a:ext cx="4992687" cy="3379788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3208338" y="1733550"/>
            <a:ext cx="2362200" cy="2090738"/>
            <a:chOff x="2412" y="2031"/>
            <a:chExt cx="837" cy="741"/>
          </a:xfrm>
        </p:grpSpPr>
        <p:sp>
          <p:nvSpPr>
            <p:cNvPr id="22572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3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4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5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6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7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2578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7" name="Group 105"/>
          <p:cNvGrpSpPr>
            <a:grpSpLocks/>
          </p:cNvGrpSpPr>
          <p:nvPr/>
        </p:nvGrpSpPr>
        <p:grpSpPr bwMode="auto">
          <a:xfrm>
            <a:off x="6300788" y="1930400"/>
            <a:ext cx="2405062" cy="1184275"/>
            <a:chOff x="3969" y="1047"/>
            <a:chExt cx="1515" cy="746"/>
          </a:xfrm>
        </p:grpSpPr>
        <p:sp>
          <p:nvSpPr>
            <p:cNvPr id="22570" name="Text Box 102"/>
            <p:cNvSpPr txBox="1">
              <a:spLocks noChangeArrowheads="1"/>
            </p:cNvSpPr>
            <p:nvPr/>
          </p:nvSpPr>
          <p:spPr bwMode="auto">
            <a:xfrm>
              <a:off x="4186" y="1047"/>
              <a:ext cx="109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>
                  <a:latin typeface="Times New Roman" pitchFamily="18" charset="0"/>
                </a:rPr>
                <a:t>minimize</a:t>
              </a:r>
            </a:p>
          </p:txBody>
        </p:sp>
        <p:sp>
          <p:nvSpPr>
            <p:cNvPr id="22571" name="Text Box 103"/>
            <p:cNvSpPr txBox="1">
              <a:spLocks noChangeArrowheads="1"/>
            </p:cNvSpPr>
            <p:nvPr/>
          </p:nvSpPr>
          <p:spPr bwMode="auto">
            <a:xfrm>
              <a:off x="3969" y="1313"/>
              <a:ext cx="1515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4400">
                  <a:latin typeface="Times New Roman" pitchFamily="18" charset="0"/>
                </a:rPr>
                <a:t>f</a:t>
              </a:r>
              <a:r>
                <a:rPr lang="en-US" sz="4400" i="1">
                  <a:latin typeface="Times New Roman" pitchFamily="18" charset="0"/>
                </a:rPr>
                <a:t> </a:t>
              </a:r>
              <a:r>
                <a:rPr lang="en-US" sz="4400">
                  <a:latin typeface="Times New Roman" pitchFamily="18" charset="0"/>
                </a:rPr>
                <a:t>(</a:t>
              </a:r>
              <a:r>
                <a:rPr lang="en-US" sz="4400" b="1">
                  <a:latin typeface="Times New Roman" pitchFamily="18" charset="0"/>
                </a:rPr>
                <a:t>R</a:t>
              </a:r>
              <a:r>
                <a:rPr lang="en-US" sz="4400">
                  <a:latin typeface="Times New Roman" pitchFamily="18" charset="0"/>
                </a:rPr>
                <a:t>,</a:t>
              </a:r>
              <a:r>
                <a:rPr lang="en-US" sz="2000">
                  <a:latin typeface="Times New Roman" pitchFamily="18" charset="0"/>
                </a:rPr>
                <a:t> </a:t>
              </a:r>
              <a:r>
                <a:rPr lang="en-US" sz="4400" b="1">
                  <a:latin typeface="Times New Roman" pitchFamily="18" charset="0"/>
                </a:rPr>
                <a:t>T</a:t>
              </a:r>
              <a:r>
                <a:rPr lang="en-US" sz="4400">
                  <a:latin typeface="Times New Roman" pitchFamily="18" charset="0"/>
                </a:rPr>
                <a:t>,</a:t>
              </a:r>
              <a:r>
                <a:rPr lang="en-US" sz="2000">
                  <a:latin typeface="Times New Roman" pitchFamily="18" charset="0"/>
                </a:rPr>
                <a:t> </a:t>
              </a:r>
              <a:r>
                <a:rPr lang="en-US" sz="4400" b="1">
                  <a:latin typeface="Times New Roman" pitchFamily="18" charset="0"/>
                </a:rPr>
                <a:t>P</a:t>
              </a:r>
              <a:r>
                <a:rPr lang="en-US" sz="4400">
                  <a:latin typeface="Times New Roman" pitchFamily="18" charset="0"/>
                </a:rPr>
                <a:t>)</a:t>
              </a:r>
            </a:p>
          </p:txBody>
        </p:sp>
      </p:grpSp>
      <p:sp>
        <p:nvSpPr>
          <p:cNvPr id="74" name="Rectangle 85"/>
          <p:cNvSpPr>
            <a:spLocks noChangeArrowheads="1"/>
          </p:cNvSpPr>
          <p:nvPr/>
        </p:nvSpPr>
        <p:spPr bwMode="auto">
          <a:xfrm>
            <a:off x="1028700" y="4038600"/>
            <a:ext cx="498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p</a:t>
            </a:r>
            <a:r>
              <a:rPr lang="en-US" baseline="-25000">
                <a:latin typeface="Calibri" pitchFamily="34" charset="0"/>
              </a:rPr>
              <a:t>1,1</a:t>
            </a:r>
          </a:p>
        </p:txBody>
      </p:sp>
      <p:sp>
        <p:nvSpPr>
          <p:cNvPr id="75" name="Rectangle 86"/>
          <p:cNvSpPr>
            <a:spLocks noChangeArrowheads="1"/>
          </p:cNvSpPr>
          <p:nvPr/>
        </p:nvSpPr>
        <p:spPr bwMode="auto">
          <a:xfrm>
            <a:off x="3686175" y="4406900"/>
            <a:ext cx="498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p</a:t>
            </a:r>
            <a:r>
              <a:rPr lang="en-US" baseline="-25000">
                <a:latin typeface="Calibri" pitchFamily="34" charset="0"/>
              </a:rPr>
              <a:t>1,2</a:t>
            </a:r>
          </a:p>
        </p:txBody>
      </p:sp>
      <p:sp>
        <p:nvSpPr>
          <p:cNvPr id="76" name="Rectangle 87"/>
          <p:cNvSpPr>
            <a:spLocks noChangeArrowheads="1"/>
          </p:cNvSpPr>
          <p:nvPr/>
        </p:nvSpPr>
        <p:spPr bwMode="auto">
          <a:xfrm>
            <a:off x="6554788" y="4125913"/>
            <a:ext cx="498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p</a:t>
            </a:r>
            <a:r>
              <a:rPr lang="en-US" baseline="-25000">
                <a:latin typeface="Calibri" pitchFamily="34" charset="0"/>
              </a:rPr>
              <a:t>1,3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19400"/>
            <a:ext cx="2504017" cy="49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6324600" y="2982913"/>
            <a:ext cx="2419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non-linear least squares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3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3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3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3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3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3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3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3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3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3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12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1000"/>
                                        <p:tgtEl>
                                          <p:spTgt spid="12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12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8" grpId="0" animBg="1"/>
      <p:bldP spid="123910" grpId="0" animBg="1"/>
      <p:bldP spid="123909" grpId="0" animBg="1"/>
      <p:bldP spid="123911" grpId="0" animBg="1"/>
      <p:bldP spid="123915" grpId="0" animBg="1"/>
      <p:bldP spid="123917" grpId="0" animBg="1"/>
      <p:bldP spid="123937" grpId="0" animBg="1"/>
      <p:bldP spid="123938" grpId="0" animBg="1"/>
      <p:bldP spid="123939" grpId="0" animBg="1"/>
      <p:bldP spid="123941" grpId="0" animBg="1"/>
      <p:bldP spid="123942" grpId="0" animBg="1"/>
      <p:bldP spid="123944" grpId="0" animBg="1"/>
      <p:bldP spid="123945" grpId="0" animBg="1"/>
      <p:bldP spid="123947" grpId="0" animBg="1"/>
      <p:bldP spid="123948" grpId="0" animBg="1"/>
      <p:bldP spid="123949" grpId="0" animBg="1"/>
      <p:bldP spid="123950" grpId="0" animBg="1"/>
      <p:bldP spid="123951" grpId="0" animBg="1"/>
      <p:bldP spid="123955" grpId="0"/>
      <p:bldP spid="123956" grpId="0"/>
      <p:bldP spid="123957" grpId="0"/>
      <p:bldP spid="123990" grpId="0"/>
      <p:bldP spid="123991" grpId="0"/>
      <p:bldP spid="123992" grpId="0"/>
      <p:bldP spid="124003" grpId="0" animBg="1"/>
      <p:bldP spid="124004" grpId="0" animBg="1"/>
      <p:bldP spid="124005" grpId="0" animBg="1"/>
      <p:bldP spid="74" grpId="0"/>
      <p:bldP spid="75" grpId="0"/>
      <p:bldP spid="76" grpId="0"/>
      <p:bldP spid="7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Stereo:  another view</a:t>
            </a:r>
          </a:p>
        </p:txBody>
      </p:sp>
      <p:pic>
        <p:nvPicPr>
          <p:cNvPr id="36867" name="Picture 4" descr="templeR001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4389438" y="2854325"/>
            <a:ext cx="2282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 descr="templeR001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0" cstate="print"/>
          <a:srcRect/>
          <a:stretch>
            <a:fillRect/>
          </a:stretch>
        </p:blipFill>
        <p:spPr bwMode="auto">
          <a:xfrm>
            <a:off x="5529263" y="2106613"/>
            <a:ext cx="22828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templeR004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1" cstate="print"/>
          <a:srcRect/>
          <a:stretch>
            <a:fillRect/>
          </a:stretch>
        </p:blipFill>
        <p:spPr bwMode="auto">
          <a:xfrm>
            <a:off x="1516063" y="2865438"/>
            <a:ext cx="22828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36825" y="3614738"/>
            <a:ext cx="301625" cy="2825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849313" y="2214563"/>
            <a:ext cx="2959100" cy="4044950"/>
            <a:chOff x="535" y="1395"/>
            <a:chExt cx="1864" cy="2548"/>
          </a:xfrm>
        </p:grpSpPr>
        <p:sp>
          <p:nvSpPr>
            <p:cNvPr id="36928" name="Line 9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535" y="1395"/>
              <a:ext cx="1864" cy="254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29" name="Line 10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>
              <a:off x="535" y="2357"/>
              <a:ext cx="1164" cy="158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629025" y="2441575"/>
            <a:ext cx="4119563" cy="3186113"/>
            <a:chOff x="2286" y="1538"/>
            <a:chExt cx="2595" cy="2007"/>
          </a:xfrm>
        </p:grpSpPr>
        <p:sp>
          <p:nvSpPr>
            <p:cNvPr id="36924" name="Line 12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2286" y="1538"/>
              <a:ext cx="2589" cy="2001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25" name="Rectangle 13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3304" y="2314"/>
              <a:ext cx="190" cy="1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926" name="Oval 14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3371" y="2375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6927" name="Line 15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>
              <a:off x="3385" y="2393"/>
              <a:ext cx="1496" cy="115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506788" y="2592388"/>
            <a:ext cx="4241800" cy="3035300"/>
            <a:chOff x="2209" y="1633"/>
            <a:chExt cx="2672" cy="1912"/>
          </a:xfrm>
        </p:grpSpPr>
        <p:sp>
          <p:nvSpPr>
            <p:cNvPr id="36919" name="Line 17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2209" y="1633"/>
              <a:ext cx="2666" cy="190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 18"/>
            <p:cNvGrpSpPr>
              <a:grpSpLocks/>
            </p:cNvGrpSpPr>
            <p:nvPr/>
          </p:nvGrpSpPr>
          <p:grpSpPr bwMode="auto">
            <a:xfrm>
              <a:off x="3221" y="2339"/>
              <a:ext cx="190" cy="178"/>
              <a:chOff x="4022" y="1221"/>
              <a:chExt cx="190" cy="178"/>
            </a:xfrm>
          </p:grpSpPr>
          <p:sp>
            <p:nvSpPr>
              <p:cNvPr id="36922" name="Rectangle 19"/>
              <p:cNvSpPr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4022" y="1221"/>
                <a:ext cx="190" cy="17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6923" name="Oval 20"/>
              <p:cNvSpPr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4089" y="1282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6921" name="Line 21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>
              <a:off x="3307" y="2417"/>
              <a:ext cx="1574" cy="1128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384550" y="2752725"/>
            <a:ext cx="4364038" cy="2874963"/>
            <a:chOff x="2132" y="1734"/>
            <a:chExt cx="2749" cy="1811"/>
          </a:xfrm>
        </p:grpSpPr>
        <p:sp>
          <p:nvSpPr>
            <p:cNvPr id="36914" name="Line 23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>
              <a:off x="2132" y="1734"/>
              <a:ext cx="2743" cy="1805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3151" y="2369"/>
              <a:ext cx="190" cy="178"/>
              <a:chOff x="4022" y="1221"/>
              <a:chExt cx="190" cy="178"/>
            </a:xfrm>
          </p:grpSpPr>
          <p:sp>
            <p:nvSpPr>
              <p:cNvPr id="36917" name="Rectangle 25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4022" y="1221"/>
                <a:ext cx="190" cy="17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6918" name="Oval 26"/>
              <p:cNvSpPr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4089" y="1282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6916" name="Line 27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>
              <a:off x="3248" y="2458"/>
              <a:ext cx="1633" cy="1087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8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63550" y="6142038"/>
            <a:ext cx="430213" cy="603250"/>
            <a:chOff x="422" y="3958"/>
            <a:chExt cx="271" cy="380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36909" name="Line 30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910" name="Arc 31"/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T0" fmla="*/ 0 w 21600"/>
                  <a:gd name="T1" fmla="*/ 0 h 23422"/>
                  <a:gd name="T2" fmla="*/ 1 w 21600"/>
                  <a:gd name="T3" fmla="*/ 0 h 23422"/>
                  <a:gd name="T4" fmla="*/ 0 w 21600"/>
                  <a:gd name="T5" fmla="*/ 0 h 2342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3422"/>
                  <a:gd name="T11" fmla="*/ 21600 w 21600"/>
                  <a:gd name="T12" fmla="*/ 23422 h 234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3422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0" name="Group 32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36912" name="Line 33"/>
                <p:cNvSpPr>
                  <a:spLocks noChangeShapeType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913" name="Arc 34"/>
                <p:cNvSpPr>
                  <a:spLocks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T0" fmla="*/ 0 w 21600"/>
                    <a:gd name="T1" fmla="*/ 0 h 23422"/>
                    <a:gd name="T2" fmla="*/ 1 w 21600"/>
                    <a:gd name="T3" fmla="*/ 0 h 23422"/>
                    <a:gd name="T4" fmla="*/ 0 w 21600"/>
                    <a:gd name="T5" fmla="*/ 0 h 2342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3422"/>
                    <a:gd name="T11" fmla="*/ 21600 w 21600"/>
                    <a:gd name="T12" fmla="*/ 23422 h 234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3422" fill="none" extrusionOk="0">
                      <a:moveTo>
                        <a:pt x="0" y="-1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0" y="-1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6907" name="Arc 35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08" name="Arc 36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37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-5860177">
            <a:off x="7727157" y="5480844"/>
            <a:ext cx="430212" cy="603250"/>
            <a:chOff x="422" y="3958"/>
            <a:chExt cx="271" cy="380"/>
          </a:xfrm>
        </p:grpSpPr>
        <p:grpSp>
          <p:nvGrpSpPr>
            <p:cNvPr id="12" name="Group 38"/>
            <p:cNvGrpSpPr>
              <a:grpSpLocks/>
            </p:cNvGrpSpPr>
            <p:nvPr/>
          </p:nvGrpSpPr>
          <p:grpSpPr bwMode="auto">
            <a:xfrm rot="-2786414">
              <a:off x="368" y="4012"/>
              <a:ext cx="380" cy="271"/>
              <a:chOff x="368" y="4012"/>
              <a:chExt cx="380" cy="271"/>
            </a:xfrm>
          </p:grpSpPr>
          <p:sp>
            <p:nvSpPr>
              <p:cNvPr id="36901" name="Line 39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flipH="1">
                <a:off x="368" y="4085"/>
                <a:ext cx="273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6902" name="Arc 40"/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 rot="20790748" flipV="1">
                <a:off x="635" y="4012"/>
                <a:ext cx="113" cy="61"/>
              </a:xfrm>
              <a:custGeom>
                <a:avLst/>
                <a:gdLst>
                  <a:gd name="T0" fmla="*/ 0 w 21600"/>
                  <a:gd name="T1" fmla="*/ 0 h 23422"/>
                  <a:gd name="T2" fmla="*/ 1 w 21600"/>
                  <a:gd name="T3" fmla="*/ 0 h 23422"/>
                  <a:gd name="T4" fmla="*/ 0 w 21600"/>
                  <a:gd name="T5" fmla="*/ 0 h 2342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3422"/>
                  <a:gd name="T11" fmla="*/ 21600 w 21600"/>
                  <a:gd name="T12" fmla="*/ 23422 h 234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3422" fill="none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</a:path>
                  <a:path w="21600" h="23422" stroke="0" extrusionOk="0">
                    <a:moveTo>
                      <a:pt x="0" y="-1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208"/>
                      <a:pt x="21574" y="22816"/>
                      <a:pt x="21523" y="2342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3" name="Group 41"/>
              <p:cNvGrpSpPr>
                <a:grpSpLocks/>
              </p:cNvGrpSpPr>
              <p:nvPr/>
            </p:nvGrpSpPr>
            <p:grpSpPr bwMode="auto">
              <a:xfrm flipV="1">
                <a:off x="368" y="4150"/>
                <a:ext cx="380" cy="133"/>
                <a:chOff x="464" y="4108"/>
                <a:chExt cx="380" cy="133"/>
              </a:xfrm>
            </p:grpSpPr>
            <p:sp>
              <p:nvSpPr>
                <p:cNvPr id="36904" name="Line 42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H="1">
                  <a:off x="464" y="4181"/>
                  <a:ext cx="273" cy="6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905" name="Arc 43"/>
                <p:cNvSpPr>
                  <a:spLocks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 rot="20790748" flipV="1">
                  <a:off x="731" y="4108"/>
                  <a:ext cx="113" cy="61"/>
                </a:xfrm>
                <a:custGeom>
                  <a:avLst/>
                  <a:gdLst>
                    <a:gd name="T0" fmla="*/ 0 w 21600"/>
                    <a:gd name="T1" fmla="*/ 0 h 23422"/>
                    <a:gd name="T2" fmla="*/ 1 w 21600"/>
                    <a:gd name="T3" fmla="*/ 0 h 23422"/>
                    <a:gd name="T4" fmla="*/ 0 w 21600"/>
                    <a:gd name="T5" fmla="*/ 0 h 23422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3422"/>
                    <a:gd name="T11" fmla="*/ 21600 w 21600"/>
                    <a:gd name="T12" fmla="*/ 23422 h 234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3422" fill="none" extrusionOk="0">
                      <a:moveTo>
                        <a:pt x="0" y="-1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</a:path>
                    <a:path w="21600" h="23422" stroke="0" extrusionOk="0">
                      <a:moveTo>
                        <a:pt x="0" y="-1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22208"/>
                        <a:pt x="21574" y="22816"/>
                        <a:pt x="21523" y="23422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36899" name="Arc 44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588" y="4020"/>
              <a:ext cx="95" cy="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900" name="Arc 45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618" y="4032"/>
              <a:ext cx="56" cy="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4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649663" y="2430463"/>
            <a:ext cx="2894012" cy="681037"/>
            <a:chOff x="2299" y="1531"/>
            <a:chExt cx="1823" cy="429"/>
          </a:xfrm>
        </p:grpSpPr>
        <p:sp>
          <p:nvSpPr>
            <p:cNvPr id="36894" name="Line 4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2299" y="1531"/>
              <a:ext cx="1742" cy="339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" name="Group 48"/>
            <p:cNvGrpSpPr>
              <a:grpSpLocks/>
            </p:cNvGrpSpPr>
            <p:nvPr/>
          </p:nvGrpSpPr>
          <p:grpSpPr bwMode="auto">
            <a:xfrm>
              <a:off x="3932" y="1782"/>
              <a:ext cx="190" cy="178"/>
              <a:chOff x="4022" y="1221"/>
              <a:chExt cx="190" cy="178"/>
            </a:xfrm>
          </p:grpSpPr>
          <p:sp>
            <p:nvSpPr>
              <p:cNvPr id="36896" name="Rectangle 49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4022" y="1221"/>
                <a:ext cx="190" cy="17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6897" name="Oval 50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4089" y="1282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pic>
        <p:nvPicPr>
          <p:cNvPr id="162867" name="Picture 51" descr="templeR0035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62" cstate="print"/>
          <a:srcRect/>
          <a:stretch>
            <a:fillRect/>
          </a:stretch>
        </p:blipFill>
        <p:spPr bwMode="auto">
          <a:xfrm>
            <a:off x="6667500" y="1357313"/>
            <a:ext cx="22828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5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649663" y="2109788"/>
            <a:ext cx="4456112" cy="320675"/>
            <a:chOff x="2299" y="1329"/>
            <a:chExt cx="2807" cy="202"/>
          </a:xfrm>
        </p:grpSpPr>
        <p:sp>
          <p:nvSpPr>
            <p:cNvPr id="36890" name="Line 5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2299" y="1410"/>
              <a:ext cx="2734" cy="121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4916" y="1329"/>
              <a:ext cx="190" cy="178"/>
              <a:chOff x="4022" y="1221"/>
              <a:chExt cx="190" cy="178"/>
            </a:xfrm>
          </p:grpSpPr>
          <p:sp>
            <p:nvSpPr>
              <p:cNvPr id="36892" name="Rectangle 55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022" y="1221"/>
                <a:ext cx="190" cy="17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6893" name="Oval 56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4089" y="1282"/>
                <a:ext cx="56" cy="5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36880" name="Oval 5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643188" y="3711575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74" name="Oval 5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368675" y="2738438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75" name="Oval 59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484563" y="2571750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2876" name="Oval 6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600450" y="2379663"/>
            <a:ext cx="88900" cy="889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8" name="Group 67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609600" y="1219200"/>
            <a:ext cx="3429000" cy="914400"/>
            <a:chOff x="384" y="768"/>
            <a:chExt cx="2160" cy="576"/>
          </a:xfrm>
        </p:grpSpPr>
        <p:sp>
          <p:nvSpPr>
            <p:cNvPr id="36885" name="Line 6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720" y="768"/>
              <a:ext cx="0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6" name="Line 63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720" y="1152"/>
              <a:ext cx="18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7" name="Freeform 64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720" y="808"/>
              <a:ext cx="1824" cy="296"/>
            </a:xfrm>
            <a:custGeom>
              <a:avLst/>
              <a:gdLst>
                <a:gd name="T0" fmla="*/ 0 w 1824"/>
                <a:gd name="T1" fmla="*/ 48 h 344"/>
                <a:gd name="T2" fmla="*/ 96 w 1824"/>
                <a:gd name="T3" fmla="*/ 89 h 344"/>
                <a:gd name="T4" fmla="*/ 192 w 1824"/>
                <a:gd name="T5" fmla="*/ 131 h 344"/>
                <a:gd name="T6" fmla="*/ 288 w 1824"/>
                <a:gd name="T7" fmla="*/ 89 h 344"/>
                <a:gd name="T8" fmla="*/ 432 w 1824"/>
                <a:gd name="T9" fmla="*/ 213 h 344"/>
                <a:gd name="T10" fmla="*/ 624 w 1824"/>
                <a:gd name="T11" fmla="*/ 296 h 344"/>
                <a:gd name="T12" fmla="*/ 720 w 1824"/>
                <a:gd name="T13" fmla="*/ 213 h 344"/>
                <a:gd name="T14" fmla="*/ 816 w 1824"/>
                <a:gd name="T15" fmla="*/ 48 h 344"/>
                <a:gd name="T16" fmla="*/ 1056 w 1824"/>
                <a:gd name="T17" fmla="*/ 48 h 344"/>
                <a:gd name="T18" fmla="*/ 1296 w 1824"/>
                <a:gd name="T19" fmla="*/ 89 h 344"/>
                <a:gd name="T20" fmla="*/ 1536 w 1824"/>
                <a:gd name="T21" fmla="*/ 7 h 344"/>
                <a:gd name="T22" fmla="*/ 1824 w 1824"/>
                <a:gd name="T23" fmla="*/ 48 h 3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24"/>
                <a:gd name="T37" fmla="*/ 0 h 344"/>
                <a:gd name="T38" fmla="*/ 1824 w 1824"/>
                <a:gd name="T39" fmla="*/ 344 h 34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24" h="344">
                  <a:moveTo>
                    <a:pt x="0" y="56"/>
                  </a:moveTo>
                  <a:cubicBezTo>
                    <a:pt x="32" y="72"/>
                    <a:pt x="64" y="88"/>
                    <a:pt x="96" y="104"/>
                  </a:cubicBezTo>
                  <a:cubicBezTo>
                    <a:pt x="128" y="120"/>
                    <a:pt x="160" y="152"/>
                    <a:pt x="192" y="152"/>
                  </a:cubicBezTo>
                  <a:cubicBezTo>
                    <a:pt x="224" y="152"/>
                    <a:pt x="248" y="88"/>
                    <a:pt x="288" y="104"/>
                  </a:cubicBezTo>
                  <a:cubicBezTo>
                    <a:pt x="328" y="120"/>
                    <a:pt x="376" y="208"/>
                    <a:pt x="432" y="248"/>
                  </a:cubicBezTo>
                  <a:cubicBezTo>
                    <a:pt x="488" y="288"/>
                    <a:pt x="576" y="344"/>
                    <a:pt x="624" y="344"/>
                  </a:cubicBezTo>
                  <a:cubicBezTo>
                    <a:pt x="672" y="344"/>
                    <a:pt x="688" y="296"/>
                    <a:pt x="720" y="248"/>
                  </a:cubicBezTo>
                  <a:cubicBezTo>
                    <a:pt x="752" y="200"/>
                    <a:pt x="760" y="88"/>
                    <a:pt x="816" y="56"/>
                  </a:cubicBezTo>
                  <a:cubicBezTo>
                    <a:pt x="872" y="24"/>
                    <a:pt x="976" y="48"/>
                    <a:pt x="1056" y="56"/>
                  </a:cubicBezTo>
                  <a:cubicBezTo>
                    <a:pt x="1136" y="64"/>
                    <a:pt x="1216" y="112"/>
                    <a:pt x="1296" y="104"/>
                  </a:cubicBezTo>
                  <a:cubicBezTo>
                    <a:pt x="1376" y="96"/>
                    <a:pt x="1448" y="16"/>
                    <a:pt x="1536" y="8"/>
                  </a:cubicBezTo>
                  <a:cubicBezTo>
                    <a:pt x="1624" y="0"/>
                    <a:pt x="1724" y="28"/>
                    <a:pt x="1824" y="56"/>
                  </a:cubicBezTo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88" name="Text Box 6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84" y="768"/>
              <a:ext cx="43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error</a:t>
              </a:r>
            </a:p>
          </p:txBody>
        </p:sp>
        <p:sp>
          <p:nvSpPr>
            <p:cNvPr id="36889" name="Text Box 66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912" y="1152"/>
              <a:ext cx="480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depth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2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3" grpId="0" animBg="1"/>
      <p:bldP spid="162874" grpId="0" animBg="1"/>
      <p:bldP spid="162875" grpId="0" animBg="1"/>
      <p:bldP spid="16287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0"/>
            <a:ext cx="8763000" cy="137160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609600" y="381000"/>
          <a:ext cx="3182938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801" name="Image" r:id="rId12" imgW="5184610" imgH="10051535" progId="">
                  <p:embed/>
                </p:oleObj>
              </mc:Choice>
              <mc:Fallback>
                <p:oleObj name="Image" r:id="rId12" imgW="5184610" imgH="1005153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3182938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69" name="Object 3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4038600" y="381000"/>
          <a:ext cx="4495800" cy="314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802" name="Image" r:id="rId14" imgW="5464172" imgH="3824921" progId="">
                  <p:embed/>
                </p:oleObj>
              </mc:Choice>
              <mc:Fallback>
                <p:oleObj name="Image" r:id="rId14" imgW="5464172" imgH="382492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381000"/>
                        <a:ext cx="4495800" cy="314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670" name="Object 4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4075113" y="3505200"/>
          <a:ext cx="4383087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6803" name="Image" r:id="rId16" imgW="5260854" imgH="3824921" progId="">
                  <p:embed/>
                </p:oleObj>
              </mc:Choice>
              <mc:Fallback>
                <p:oleObj name="Image" r:id="rId16" imgW="5260854" imgH="382492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5113" y="3505200"/>
                        <a:ext cx="4383087" cy="318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609600" y="3276600"/>
            <a:ext cx="3200400" cy="2743200"/>
            <a:chOff x="384" y="2064"/>
            <a:chExt cx="2016" cy="1728"/>
          </a:xfrm>
        </p:grpSpPr>
        <p:sp>
          <p:nvSpPr>
            <p:cNvPr id="3080" name="Rectangle 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84" y="3408"/>
              <a:ext cx="2016" cy="38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3081" name="Rectangle 1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84" y="2064"/>
              <a:ext cx="2016" cy="384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2778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Light, reflectance, cameras</a:t>
            </a:r>
          </a:p>
        </p:txBody>
      </p:sp>
    </p:spTree>
    <p:extLst>
      <p:ext uri="{BB962C8B-B14F-4D97-AF65-F5344CB8AC3E}">
        <p14:creationId xmlns:p14="http://schemas.microsoft.com/office/powerpoint/2010/main" val="355923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E3FEE-45B7-443B-9559-3FCFF7ED2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geometry,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5C52B-EF6F-47AD-AD83-7F7A130BF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Light, color, perception</a:t>
            </a:r>
          </a:p>
          <a:p>
            <a:r>
              <a:rPr lang="en-US" dirty="0"/>
              <a:t>Lambertian reflectance</a:t>
            </a:r>
          </a:p>
          <a:p>
            <a:r>
              <a:rPr lang="en-US" dirty="0"/>
              <a:t>Photometric stereo</a:t>
            </a:r>
          </a:p>
        </p:txBody>
      </p:sp>
    </p:spTree>
    <p:extLst>
      <p:ext uri="{BB962C8B-B14F-4D97-AF65-F5344CB8AC3E}">
        <p14:creationId xmlns:p14="http://schemas.microsoft.com/office/powerpoint/2010/main" val="4284659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Radiometry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determines the brightness of an image pixel?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898650"/>
            <a:ext cx="7086600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7733" name="Text Box 5"/>
          <p:cNvSpPr txBox="1">
            <a:spLocks noChangeArrowheads="1"/>
          </p:cNvSpPr>
          <p:nvPr/>
        </p:nvSpPr>
        <p:spPr bwMode="auto">
          <a:xfrm>
            <a:off x="5692775" y="1643063"/>
            <a:ext cx="18462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Light source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properties</a:t>
            </a:r>
          </a:p>
        </p:txBody>
      </p:sp>
      <p:sp>
        <p:nvSpPr>
          <p:cNvPr id="457735" name="Text Box 7"/>
          <p:cNvSpPr txBox="1">
            <a:spLocks noChangeArrowheads="1"/>
          </p:cNvSpPr>
          <p:nvPr/>
        </p:nvSpPr>
        <p:spPr bwMode="auto">
          <a:xfrm>
            <a:off x="4964113" y="3559175"/>
            <a:ext cx="13192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Surface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shape</a:t>
            </a:r>
          </a:p>
        </p:txBody>
      </p:sp>
      <p:sp>
        <p:nvSpPr>
          <p:cNvPr id="457736" name="Text Box 8"/>
          <p:cNvSpPr txBox="1">
            <a:spLocks noChangeArrowheads="1"/>
          </p:cNvSpPr>
          <p:nvPr/>
        </p:nvSpPr>
        <p:spPr bwMode="auto">
          <a:xfrm>
            <a:off x="5951538" y="5578475"/>
            <a:ext cx="28114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Surface reflectance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properties</a:t>
            </a:r>
          </a:p>
        </p:txBody>
      </p:sp>
      <p:sp>
        <p:nvSpPr>
          <p:cNvPr id="457737" name="Text Box 9"/>
          <p:cNvSpPr txBox="1">
            <a:spLocks noChangeArrowheads="1"/>
          </p:cNvSpPr>
          <p:nvPr/>
        </p:nvSpPr>
        <p:spPr bwMode="auto">
          <a:xfrm>
            <a:off x="4057650" y="6019800"/>
            <a:ext cx="104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Optics</a:t>
            </a:r>
          </a:p>
        </p:txBody>
      </p:sp>
      <p:sp>
        <p:nvSpPr>
          <p:cNvPr id="457738" name="Text Box 10"/>
          <p:cNvSpPr txBox="1">
            <a:spLocks noChangeArrowheads="1"/>
          </p:cNvSpPr>
          <p:nvPr/>
        </p:nvSpPr>
        <p:spPr bwMode="auto">
          <a:xfrm>
            <a:off x="533400" y="3048000"/>
            <a:ext cx="3184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Sensor characteristics</a:t>
            </a:r>
          </a:p>
        </p:txBody>
      </p:sp>
      <p:sp>
        <p:nvSpPr>
          <p:cNvPr id="34826" name="Text Box 11"/>
          <p:cNvSpPr txBox="1">
            <a:spLocks noChangeArrowheads="1"/>
          </p:cNvSpPr>
          <p:nvPr/>
        </p:nvSpPr>
        <p:spPr bwMode="auto">
          <a:xfrm>
            <a:off x="7543800" y="6583363"/>
            <a:ext cx="1409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Slide by L. Fei-Fei</a:t>
            </a:r>
          </a:p>
        </p:txBody>
      </p:sp>
      <p:sp>
        <p:nvSpPr>
          <p:cNvPr id="457740" name="Text Box 12"/>
          <p:cNvSpPr txBox="1">
            <a:spLocks noChangeArrowheads="1"/>
          </p:cNvSpPr>
          <p:nvPr/>
        </p:nvSpPr>
        <p:spPr bwMode="auto">
          <a:xfrm>
            <a:off x="3124200" y="3733800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376654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33" grpId="0"/>
      <p:bldP spid="457735" grpId="0"/>
      <p:bldP spid="457736" grpId="0"/>
      <p:bldP spid="457737" grpId="0"/>
      <p:bldP spid="457738" grpId="0"/>
      <p:bldP spid="45774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942"/>
          <a:lstStyle/>
          <a:p>
            <a:pPr marL="320675" indent="0" eaLnBrk="1" hangingPunct="1"/>
            <a:r>
              <a:rPr lang="en-US"/>
              <a:t>Classic reflection behavior</a:t>
            </a:r>
          </a:p>
        </p:txBody>
      </p:sp>
      <p:sp>
        <p:nvSpPr>
          <p:cNvPr id="31747" name="Rectangle 4"/>
          <p:cNvSpPr>
            <a:spLocks/>
          </p:cNvSpPr>
          <p:nvPr/>
        </p:nvSpPr>
        <p:spPr bwMode="auto">
          <a:xfrm>
            <a:off x="3554413" y="3249613"/>
            <a:ext cx="2055812" cy="385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6" bIns="0">
            <a:spAutoFit/>
          </a:bodyPr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Myriad Pro Semibold"/>
                <a:ea typeface="Myriad Pro Semibold"/>
                <a:cs typeface="Myriad Pro Semibold"/>
                <a:sym typeface="Myriad Pro Semibold"/>
              </a:rPr>
              <a:t>ideal specular</a:t>
            </a: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75" y="1543050"/>
            <a:ext cx="2678113" cy="16287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3" y="1543050"/>
            <a:ext cx="2678112" cy="1628775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973638" y="4000500"/>
            <a:ext cx="3125787" cy="2022475"/>
            <a:chOff x="4973837" y="4000500"/>
            <a:chExt cx="3125391" cy="2022548"/>
          </a:xfrm>
        </p:grpSpPr>
        <p:sp>
          <p:nvSpPr>
            <p:cNvPr id="31759" name="Rectangle 2"/>
            <p:cNvSpPr>
              <a:spLocks/>
            </p:cNvSpPr>
            <p:nvPr/>
          </p:nvSpPr>
          <p:spPr bwMode="auto">
            <a:xfrm>
              <a:off x="5699781" y="5633518"/>
              <a:ext cx="1692477" cy="389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6" bIns="0"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Myriad Pro Semibold"/>
                  <a:ea typeface="Myriad Pro Semibold"/>
                  <a:cs typeface="Myriad Pro Semibold"/>
                  <a:sym typeface="Myriad Pro Semibold"/>
                </a:rPr>
                <a:t>Lambertian</a:t>
              </a:r>
            </a:p>
          </p:txBody>
        </p:sp>
        <p:pic>
          <p:nvPicPr>
            <p:cNvPr id="31760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73837" y="4000500"/>
              <a:ext cx="3125391" cy="1617390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062038" y="4000500"/>
            <a:ext cx="3125787" cy="2022475"/>
            <a:chOff x="1061518" y="4000500"/>
            <a:chExt cx="3126506" cy="2022548"/>
          </a:xfrm>
        </p:grpSpPr>
        <p:sp>
          <p:nvSpPr>
            <p:cNvPr id="31757" name="Rectangle 3"/>
            <p:cNvSpPr>
              <a:spLocks/>
            </p:cNvSpPr>
            <p:nvPr/>
          </p:nvSpPr>
          <p:spPr bwMode="auto">
            <a:xfrm>
              <a:off x="1512577" y="5633518"/>
              <a:ext cx="2215458" cy="3895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6" bIns="0">
              <a:spAutoFit/>
            </a:bodyPr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D9D9D9"/>
                  </a:solidFill>
                  <a:effectLst/>
                  <a:uLnTx/>
                  <a:uFillTx/>
                  <a:latin typeface="Myriad Pro Semibold"/>
                  <a:ea typeface="Myriad Pro Semibold"/>
                  <a:cs typeface="Myriad Pro Semibold"/>
                  <a:sym typeface="Myriad Pro Semibold"/>
                </a:rPr>
                <a:t>rough specular</a:t>
              </a:r>
            </a:p>
          </p:txBody>
        </p:sp>
        <p:pic>
          <p:nvPicPr>
            <p:cNvPr id="3175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1518" y="4000500"/>
              <a:ext cx="3126506" cy="1617390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</p:spPr>
        </p:pic>
      </p:grpSp>
      <p:sp>
        <p:nvSpPr>
          <p:cNvPr id="31752" name="Text Box 3"/>
          <p:cNvSpPr txBox="1">
            <a:spLocks noChangeArrowheads="1"/>
          </p:cNvSpPr>
          <p:nvPr/>
        </p:nvSpPr>
        <p:spPr bwMode="auto">
          <a:xfrm>
            <a:off x="6711950" y="6491288"/>
            <a:ext cx="2432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Semibold"/>
              </a:rPr>
              <a:t>from Steve Marschner</a:t>
            </a:r>
          </a:p>
        </p:txBody>
      </p:sp>
      <p:pic>
        <p:nvPicPr>
          <p:cNvPr id="8028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3" y="2616200"/>
            <a:ext cx="2109787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2820" name="Picture 4" descr="http://www.spiritualliving.net/straw%20glass%20smal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9888" y="2609850"/>
            <a:ext cx="1684337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28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34288" y="4911725"/>
            <a:ext cx="109537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28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5250" y="5214938"/>
            <a:ext cx="1385888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43602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Photometric stereo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 rot="9712394" flipH="1">
            <a:off x="4953000" y="2362200"/>
            <a:ext cx="374650" cy="654050"/>
            <a:chOff x="3293" y="1471"/>
            <a:chExt cx="466" cy="813"/>
          </a:xfrm>
        </p:grpSpPr>
        <p:sp>
          <p:nvSpPr>
            <p:cNvPr id="39967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68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69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0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1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2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3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4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5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6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7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8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79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80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</p:grpSp>
      <p:sp>
        <p:nvSpPr>
          <p:cNvPr id="39940" name="Freeform 37"/>
          <p:cNvSpPr>
            <a:spLocks/>
          </p:cNvSpPr>
          <p:nvPr/>
        </p:nvSpPr>
        <p:spPr bwMode="auto">
          <a:xfrm>
            <a:off x="2438400" y="3200400"/>
            <a:ext cx="2057400" cy="457200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9941" name="Oval 38"/>
          <p:cNvSpPr>
            <a:spLocks noChangeArrowheads="1"/>
          </p:cNvSpPr>
          <p:nvPr/>
        </p:nvSpPr>
        <p:spPr bwMode="auto">
          <a:xfrm>
            <a:off x="3467100" y="316706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9942" name="Line 39"/>
          <p:cNvSpPr>
            <a:spLocks noChangeShapeType="1"/>
          </p:cNvSpPr>
          <p:nvPr/>
        </p:nvSpPr>
        <p:spPr bwMode="auto">
          <a:xfrm flipV="1">
            <a:off x="3505200" y="24384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9943" name="Text Box 42"/>
          <p:cNvSpPr txBox="1">
            <a:spLocks noChangeArrowheads="1"/>
          </p:cNvSpPr>
          <p:nvPr/>
        </p:nvSpPr>
        <p:spPr bwMode="auto">
          <a:xfrm>
            <a:off x="3352800" y="21336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1600200" y="1828800"/>
            <a:ext cx="1905000" cy="1371600"/>
            <a:chOff x="1008" y="1152"/>
            <a:chExt cx="1200" cy="864"/>
          </a:xfrm>
        </p:grpSpPr>
        <p:sp>
          <p:nvSpPr>
            <p:cNvPr id="39963" name="AutoShape 41"/>
            <p:cNvSpPr>
              <a:spLocks noChangeArrowheads="1"/>
            </p:cNvSpPr>
            <p:nvPr/>
          </p:nvSpPr>
          <p:spPr bwMode="auto">
            <a:xfrm>
              <a:off x="1008" y="1152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grpSp>
          <p:nvGrpSpPr>
            <p:cNvPr id="4" name="Group 53"/>
            <p:cNvGrpSpPr>
              <a:grpSpLocks/>
            </p:cNvGrpSpPr>
            <p:nvPr/>
          </p:nvGrpSpPr>
          <p:grpSpPr bwMode="auto">
            <a:xfrm>
              <a:off x="1680" y="1718"/>
              <a:ext cx="528" cy="298"/>
              <a:chOff x="1680" y="1718"/>
              <a:chExt cx="528" cy="298"/>
            </a:xfrm>
          </p:grpSpPr>
          <p:sp>
            <p:nvSpPr>
              <p:cNvPr id="39965" name="Line 43"/>
              <p:cNvSpPr>
                <a:spLocks noChangeShapeType="1"/>
              </p:cNvSpPr>
              <p:nvPr/>
            </p:nvSpPr>
            <p:spPr bwMode="auto">
              <a:xfrm flipH="1" flipV="1">
                <a:off x="1824" y="1728"/>
                <a:ext cx="38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966" name="Text Box 44"/>
              <p:cNvSpPr txBox="1">
                <a:spLocks noChangeArrowheads="1"/>
              </p:cNvSpPr>
              <p:nvPr/>
            </p:nvSpPr>
            <p:spPr bwMode="auto">
              <a:xfrm>
                <a:off x="1680" y="1718"/>
                <a:ext cx="3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L</a:t>
                </a:r>
                <a:r>
                  <a:rPr kumimoji="0" lang="en-US" sz="1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1</a:t>
                </a:r>
              </a:p>
            </p:txBody>
          </p:sp>
        </p:grp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3505200" y="1295400"/>
            <a:ext cx="914400" cy="1905000"/>
            <a:chOff x="2208" y="816"/>
            <a:chExt cx="576" cy="1200"/>
          </a:xfrm>
        </p:grpSpPr>
        <p:sp>
          <p:nvSpPr>
            <p:cNvPr id="39960" name="AutoShape 45"/>
            <p:cNvSpPr>
              <a:spLocks noChangeArrowheads="1"/>
            </p:cNvSpPr>
            <p:nvPr/>
          </p:nvSpPr>
          <p:spPr bwMode="auto">
            <a:xfrm>
              <a:off x="2496" y="816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61" name="Line 46"/>
            <p:cNvSpPr>
              <a:spLocks noChangeShapeType="1"/>
            </p:cNvSpPr>
            <p:nvPr/>
          </p:nvSpPr>
          <p:spPr bwMode="auto">
            <a:xfrm flipV="1">
              <a:off x="2208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62" name="Text Box 47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L</a:t>
              </a:r>
              <a:r>
                <a:rPr kumimoji="0" 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2</a:t>
              </a:r>
            </a:p>
          </p:txBody>
        </p:sp>
      </p:grpSp>
      <p:sp>
        <p:nvSpPr>
          <p:cNvPr id="39946" name="Line 49"/>
          <p:cNvSpPr>
            <a:spLocks noChangeShapeType="1"/>
          </p:cNvSpPr>
          <p:nvPr/>
        </p:nvSpPr>
        <p:spPr bwMode="auto">
          <a:xfrm flipV="1">
            <a:off x="3505200" y="2971800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39947" name="Text Box 50"/>
          <p:cNvSpPr txBox="1">
            <a:spLocks noChangeArrowheads="1"/>
          </p:cNvSpPr>
          <p:nvPr/>
        </p:nvSpPr>
        <p:spPr bwMode="auto">
          <a:xfrm>
            <a:off x="3962400" y="2971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2590800" y="1371600"/>
            <a:ext cx="914400" cy="1828800"/>
            <a:chOff x="1632" y="864"/>
            <a:chExt cx="576" cy="1152"/>
          </a:xfrm>
        </p:grpSpPr>
        <p:sp>
          <p:nvSpPr>
            <p:cNvPr id="39957" name="AutoShape 48"/>
            <p:cNvSpPr>
              <a:spLocks noChangeArrowheads="1"/>
            </p:cNvSpPr>
            <p:nvPr/>
          </p:nvSpPr>
          <p:spPr bwMode="auto">
            <a:xfrm>
              <a:off x="1632" y="864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58" name="Line 51"/>
            <p:cNvSpPr>
              <a:spLocks noChangeShapeType="1"/>
            </p:cNvSpPr>
            <p:nvPr/>
          </p:nvSpPr>
          <p:spPr bwMode="auto">
            <a:xfrm flipH="1" flipV="1">
              <a:off x="2016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39959" name="Text Box 52"/>
            <p:cNvSpPr txBox="1">
              <a:spLocks noChangeArrowheads="1"/>
            </p:cNvSpPr>
            <p:nvPr/>
          </p:nvSpPr>
          <p:spPr bwMode="auto">
            <a:xfrm>
              <a:off x="187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L</a:t>
              </a:r>
              <a:r>
                <a:rPr kumimoji="0" 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435289" name="Picture 8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3588" y="2179638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0" name="Picture 9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8350" y="2701925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1" name="Picture 9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48350" y="3235325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98" name="Rectangle 98"/>
          <p:cNvSpPr>
            <a:spLocks noChangeArrowheads="1"/>
          </p:cNvSpPr>
          <p:nvPr/>
        </p:nvSpPr>
        <p:spPr bwMode="auto">
          <a:xfrm>
            <a:off x="762000" y="4038600"/>
            <a:ext cx="7239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Can write this as a matrix equation: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pic>
        <p:nvPicPr>
          <p:cNvPr id="435303" name="Picture 10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0963" y="4711700"/>
            <a:ext cx="3451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5105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7413" y="2179638"/>
            <a:ext cx="582612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19463" y="987425"/>
            <a:ext cx="58896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51038" y="1109663"/>
            <a:ext cx="582612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85365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48200"/>
            <a:ext cx="7772400" cy="1524000"/>
          </a:xfrm>
        </p:spPr>
        <p:txBody>
          <a:bodyPr/>
          <a:lstStyle/>
          <a:p>
            <a:endParaRPr lang="en-US"/>
          </a:p>
        </p:txBody>
      </p:sp>
      <p:pic>
        <p:nvPicPr>
          <p:cNvPr id="35844" name="Picture 5" descr="buddh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3" y="1058863"/>
            <a:ext cx="8491537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65005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27783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Recognition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pic>
        <p:nvPicPr>
          <p:cNvPr id="4" name="Picture 3" descr="Screen Shot 2015-04-13 at 9.09.28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419737"/>
          </a:xfrm>
          <a:prstGeom prst="rect">
            <a:avLst/>
          </a:prstGeo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548418" y="6457890"/>
            <a:ext cx="2595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 dirty="0"/>
              <a:t>Slides from Andrej </a:t>
            </a:r>
            <a:r>
              <a:rPr lang="en-US" sz="1000" dirty="0" err="1"/>
              <a:t>Karpathy</a:t>
            </a:r>
            <a:r>
              <a:rPr lang="en-US" sz="1000" dirty="0"/>
              <a:t> and </a:t>
            </a:r>
            <a:r>
              <a:rPr lang="en-US" sz="1000" dirty="0" err="1"/>
              <a:t>Fei-Fei</a:t>
            </a:r>
            <a:r>
              <a:rPr lang="en-US" sz="1000" dirty="0"/>
              <a:t> Li</a:t>
            </a:r>
          </a:p>
          <a:p>
            <a:r>
              <a:rPr lang="en-US" sz="1000" dirty="0"/>
              <a:t>http://</a:t>
            </a:r>
            <a:r>
              <a:rPr lang="en-US" sz="1000" dirty="0" err="1"/>
              <a:t>vision.stanford.edu</a:t>
            </a:r>
            <a:r>
              <a:rPr lang="en-US" sz="1000" dirty="0"/>
              <a:t>/teaching/cs231n/</a:t>
            </a:r>
          </a:p>
        </p:txBody>
      </p:sp>
    </p:spTree>
    <p:extLst>
      <p:ext uri="{BB962C8B-B14F-4D97-AF65-F5344CB8AC3E}">
        <p14:creationId xmlns:p14="http://schemas.microsoft.com/office/powerpoint/2010/main" val="1853341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46C48-858D-483C-85A2-FB92BA95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pic>
        <p:nvPicPr>
          <p:cNvPr id="4" name="Picture 2" descr="Image result for object detection cats">
            <a:extLst>
              <a:ext uri="{FF2B5EF4-FFF2-40B4-BE49-F238E27FC236}">
                <a16:creationId xmlns:a16="http://schemas.microsoft.com/office/drawing/2014/main" id="{A915B841-3832-4F04-824F-CD57A7BE1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413"/>
            <a:ext cx="9144000" cy="50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08053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</a:t>
            </a:r>
          </a:p>
        </p:txBody>
      </p:sp>
      <p:pic>
        <p:nvPicPr>
          <p:cNvPr id="4" name="Picture 3" descr="Screen Shot 2015-04-13 at 9.55.4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9144000" cy="252986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Find the k closest points from training data</a:t>
            </a:r>
          </a:p>
          <a:p>
            <a:pPr>
              <a:lnSpc>
                <a:spcPct val="90000"/>
              </a:lnSpc>
            </a:pPr>
            <a:r>
              <a:rPr lang="en-US" dirty="0"/>
              <a:t>Take </a:t>
            </a:r>
            <a:r>
              <a:rPr lang="en-US" b="1" dirty="0"/>
              <a:t>majority vote</a:t>
            </a:r>
            <a:r>
              <a:rPr lang="en-US" dirty="0"/>
              <a:t> from K closest points</a:t>
            </a:r>
          </a:p>
        </p:txBody>
      </p:sp>
    </p:spTree>
    <p:extLst>
      <p:ext uri="{BB962C8B-B14F-4D97-AF65-F5344CB8AC3E}">
        <p14:creationId xmlns:p14="http://schemas.microsoft.com/office/powerpoint/2010/main" val="22869690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</a:t>
            </a:r>
            <a:r>
              <a:rPr lang="en-US" b="1" dirty="0"/>
              <a:t>best distance </a:t>
            </a:r>
            <a:r>
              <a:rPr lang="en-US" dirty="0"/>
              <a:t>to use?</a:t>
            </a:r>
          </a:p>
          <a:p>
            <a:r>
              <a:rPr lang="en-US" dirty="0"/>
              <a:t>What is the </a:t>
            </a:r>
            <a:r>
              <a:rPr lang="en-US" b="1" dirty="0"/>
              <a:t>best value of k </a:t>
            </a:r>
            <a:r>
              <a:rPr lang="en-US" dirty="0"/>
              <a:t>to use?</a:t>
            </a:r>
          </a:p>
          <a:p>
            <a:endParaRPr lang="en-US" dirty="0"/>
          </a:p>
          <a:p>
            <a:r>
              <a:rPr lang="en-US" dirty="0"/>
              <a:t>These are </a:t>
            </a:r>
            <a:r>
              <a:rPr lang="en-US" b="1" dirty="0"/>
              <a:t>hyperparameters</a:t>
            </a:r>
            <a:r>
              <a:rPr lang="en-US" dirty="0"/>
              <a:t>: choices about the algorithm that we set rather than learn</a:t>
            </a:r>
          </a:p>
          <a:p>
            <a:endParaRPr lang="en-US" dirty="0"/>
          </a:p>
          <a:p>
            <a:r>
              <a:rPr lang="en-US" dirty="0"/>
              <a:t>How do we set them?</a:t>
            </a:r>
          </a:p>
          <a:p>
            <a:pPr lvl="1"/>
            <a:r>
              <a:rPr lang="en-US" dirty="0"/>
              <a:t>One option: try them all and see what works best</a:t>
            </a:r>
          </a:p>
        </p:txBody>
      </p:sp>
    </p:spTree>
    <p:extLst>
      <p:ext uri="{BB962C8B-B14F-4D97-AF65-F5344CB8AC3E}">
        <p14:creationId xmlns:p14="http://schemas.microsoft.com/office/powerpoint/2010/main" val="34968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5ED4D4-AE7F-4468-BF73-B379DA605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1"/>
          <a:stretch/>
        </p:blipFill>
        <p:spPr>
          <a:xfrm>
            <a:off x="378" y="856701"/>
            <a:ext cx="9143244" cy="44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56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657" y="1600200"/>
            <a:ext cx="8582686" cy="4525963"/>
          </a:xfrm>
        </p:spPr>
        <p:txBody>
          <a:bodyPr/>
          <a:lstStyle/>
          <a:p>
            <a:r>
              <a:rPr lang="en-US" dirty="0"/>
              <a:t>Different kinds of recognition problems</a:t>
            </a:r>
          </a:p>
          <a:p>
            <a:pPr lvl="1"/>
            <a:r>
              <a:rPr lang="en-US" dirty="0"/>
              <a:t>Classification, detection, segmentation, etc.</a:t>
            </a:r>
          </a:p>
          <a:p>
            <a:r>
              <a:rPr lang="en-US" dirty="0"/>
              <a:t>Machine learning basics</a:t>
            </a:r>
          </a:p>
          <a:p>
            <a:pPr lvl="1"/>
            <a:r>
              <a:rPr lang="en-US" dirty="0"/>
              <a:t>Nearest neighbors</a:t>
            </a:r>
          </a:p>
          <a:p>
            <a:pPr lvl="1"/>
            <a:r>
              <a:rPr lang="en-US" dirty="0"/>
              <a:t>Linear classifiers</a:t>
            </a:r>
          </a:p>
          <a:p>
            <a:pPr lvl="1"/>
            <a:r>
              <a:rPr lang="en-US" dirty="0"/>
              <a:t>Hyperparameters</a:t>
            </a:r>
          </a:p>
          <a:p>
            <a:pPr lvl="1"/>
            <a:r>
              <a:rPr lang="en-US" dirty="0"/>
              <a:t>Training, test, validation datasets</a:t>
            </a:r>
          </a:p>
          <a:p>
            <a:r>
              <a:rPr lang="en-US" dirty="0"/>
              <a:t>Loss functions for classification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Parametric approach: Linear classifier</a:t>
            </a:r>
          </a:p>
        </p:txBody>
      </p:sp>
      <p:pic>
        <p:nvPicPr>
          <p:cNvPr id="4" name="Picture 3" descr="Screen Shot 2016-04-20 at 12.16.47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6"/>
          <a:stretch/>
        </p:blipFill>
        <p:spPr>
          <a:xfrm>
            <a:off x="-25400" y="2006600"/>
            <a:ext cx="9144000" cy="37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701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Loss function, cost/objective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Given ground truth labels (</a:t>
            </a:r>
            <a:r>
              <a:rPr lang="en-US" i="1" dirty="0" err="1"/>
              <a:t>y</a:t>
            </a:r>
            <a:r>
              <a:rPr lang="en-US" i="1" baseline="-25000" dirty="0" err="1"/>
              <a:t>i</a:t>
            </a:r>
            <a:r>
              <a:rPr lang="en-US" dirty="0"/>
              <a:t>), scores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, </a:t>
            </a:r>
            <a:r>
              <a:rPr lang="en-US" b="1" dirty="0"/>
              <a:t>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how unhappy are we with the scores?</a:t>
            </a:r>
          </a:p>
          <a:p>
            <a:pPr lvl="1"/>
            <a:endParaRPr lang="en-US" dirty="0"/>
          </a:p>
          <a:p>
            <a:r>
              <a:rPr lang="en-US" dirty="0"/>
              <a:t>Loss function or objective/cost function measures unhappiness</a:t>
            </a:r>
          </a:p>
          <a:p>
            <a:endParaRPr lang="en-US" dirty="0"/>
          </a:p>
          <a:p>
            <a:r>
              <a:rPr lang="en-US" dirty="0"/>
              <a:t>During training, </a:t>
            </a:r>
            <a:r>
              <a:rPr lang="en-US" b="1" dirty="0"/>
              <a:t>want to find the parameters W that minimizes the loss function</a:t>
            </a:r>
          </a:p>
        </p:txBody>
      </p:sp>
    </p:spTree>
    <p:extLst>
      <p:ext uri="{BB962C8B-B14F-4D97-AF65-F5344CB8AC3E}">
        <p14:creationId xmlns:p14="http://schemas.microsoft.com/office/powerpoint/2010/main" val="2834474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vector machines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Find </a:t>
            </a:r>
            <a:r>
              <a:rPr lang="en-US" dirty="0" err="1"/>
              <a:t>hyperplane</a:t>
            </a:r>
            <a:r>
              <a:rPr lang="en-US" dirty="0"/>
              <a:t> that maximizes the </a:t>
            </a:r>
            <a:r>
              <a:rPr lang="en-US" i="1" dirty="0"/>
              <a:t>margin </a:t>
            </a:r>
            <a:r>
              <a:rPr lang="en-US" dirty="0"/>
              <a:t>between the positive and negative examples</a:t>
            </a:r>
          </a:p>
        </p:txBody>
      </p:sp>
      <p:graphicFrame>
        <p:nvGraphicFramePr>
          <p:cNvPr id="110490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776788" y="2862964"/>
          <a:ext cx="4367212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663" name="Equation" r:id="rId4" imgW="2336760" imgH="457200" progId="Equation.3">
                  <p:embed/>
                </p:oleObj>
              </mc:Choice>
              <mc:Fallback>
                <p:oleObj name="Equation" r:id="rId4" imgW="2336760" imgH="457200" progId="Equation.3">
                  <p:embed/>
                  <p:pic>
                    <p:nvPicPr>
                      <p:cNvPr id="11049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788" y="2862964"/>
                        <a:ext cx="4367212" cy="854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01" name="Rectangle 5"/>
          <p:cNvSpPr>
            <a:spLocks noChangeArrowheads="1"/>
          </p:cNvSpPr>
          <p:nvPr/>
        </p:nvSpPr>
        <p:spPr bwMode="auto">
          <a:xfrm>
            <a:off x="3657600" y="6276089"/>
            <a:ext cx="960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Margin</a:t>
            </a:r>
          </a:p>
        </p:txBody>
      </p:sp>
      <p:sp>
        <p:nvSpPr>
          <p:cNvPr id="5128" name="Oval 6"/>
          <p:cNvSpPr>
            <a:spLocks noChangeArrowheads="1"/>
          </p:cNvSpPr>
          <p:nvPr/>
        </p:nvSpPr>
        <p:spPr bwMode="auto">
          <a:xfrm>
            <a:off x="658813" y="4420302"/>
            <a:ext cx="125412" cy="1238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Oval 7"/>
          <p:cNvSpPr>
            <a:spLocks noChangeArrowheads="1"/>
          </p:cNvSpPr>
          <p:nvPr/>
        </p:nvSpPr>
        <p:spPr bwMode="auto">
          <a:xfrm>
            <a:off x="1227138" y="4482214"/>
            <a:ext cx="127000" cy="12223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Oval 8"/>
          <p:cNvSpPr>
            <a:spLocks noChangeArrowheads="1"/>
          </p:cNvSpPr>
          <p:nvPr/>
        </p:nvSpPr>
        <p:spPr bwMode="auto">
          <a:xfrm>
            <a:off x="1227138" y="5037839"/>
            <a:ext cx="127000" cy="122238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Oval 9"/>
          <p:cNvSpPr>
            <a:spLocks noChangeArrowheads="1"/>
          </p:cNvSpPr>
          <p:nvPr/>
        </p:nvSpPr>
        <p:spPr bwMode="auto">
          <a:xfrm>
            <a:off x="595313" y="4666364"/>
            <a:ext cx="127000" cy="1238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Oval 10"/>
          <p:cNvSpPr>
            <a:spLocks noChangeArrowheads="1"/>
          </p:cNvSpPr>
          <p:nvPr/>
        </p:nvSpPr>
        <p:spPr bwMode="auto">
          <a:xfrm>
            <a:off x="2555875" y="3678939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3" name="Oval 11"/>
          <p:cNvSpPr>
            <a:spLocks noChangeArrowheads="1"/>
          </p:cNvSpPr>
          <p:nvPr/>
        </p:nvSpPr>
        <p:spPr bwMode="auto">
          <a:xfrm>
            <a:off x="3187700" y="3926589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Oval 12"/>
          <p:cNvSpPr>
            <a:spLocks noChangeArrowheads="1"/>
          </p:cNvSpPr>
          <p:nvPr/>
        </p:nvSpPr>
        <p:spPr bwMode="auto">
          <a:xfrm>
            <a:off x="3378200" y="4482214"/>
            <a:ext cx="125413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5" name="Oval 13"/>
          <p:cNvSpPr>
            <a:spLocks noChangeArrowheads="1"/>
          </p:cNvSpPr>
          <p:nvPr/>
        </p:nvSpPr>
        <p:spPr bwMode="auto">
          <a:xfrm>
            <a:off x="2176463" y="3432877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6" name="Oval 14"/>
          <p:cNvSpPr>
            <a:spLocks noChangeArrowheads="1"/>
          </p:cNvSpPr>
          <p:nvPr/>
        </p:nvSpPr>
        <p:spPr bwMode="auto">
          <a:xfrm>
            <a:off x="3883025" y="5098164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4073525" y="4172652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860550" y="5839527"/>
            <a:ext cx="125413" cy="1238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9" name="Oval 17"/>
          <p:cNvSpPr>
            <a:spLocks noChangeArrowheads="1"/>
          </p:cNvSpPr>
          <p:nvPr/>
        </p:nvSpPr>
        <p:spPr bwMode="auto">
          <a:xfrm>
            <a:off x="3378200" y="3247139"/>
            <a:ext cx="125413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0" name="Oval 18"/>
          <p:cNvSpPr>
            <a:spLocks noChangeArrowheads="1"/>
          </p:cNvSpPr>
          <p:nvPr/>
        </p:nvSpPr>
        <p:spPr bwMode="auto">
          <a:xfrm>
            <a:off x="4452938" y="4914014"/>
            <a:ext cx="125412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1" name="Line 19"/>
          <p:cNvSpPr>
            <a:spLocks noChangeShapeType="1"/>
          </p:cNvSpPr>
          <p:nvPr/>
        </p:nvSpPr>
        <p:spPr bwMode="auto">
          <a:xfrm>
            <a:off x="1417638" y="3247139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2" name="Oval 20"/>
          <p:cNvSpPr>
            <a:spLocks noChangeArrowheads="1"/>
          </p:cNvSpPr>
          <p:nvPr/>
        </p:nvSpPr>
        <p:spPr bwMode="auto">
          <a:xfrm>
            <a:off x="2428875" y="2939164"/>
            <a:ext cx="127000" cy="1238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3" name="Oval 21"/>
          <p:cNvSpPr>
            <a:spLocks noChangeArrowheads="1"/>
          </p:cNvSpPr>
          <p:nvPr/>
        </p:nvSpPr>
        <p:spPr bwMode="auto">
          <a:xfrm>
            <a:off x="2555875" y="6209414"/>
            <a:ext cx="125413" cy="1238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4918" name="Line 22"/>
          <p:cNvSpPr>
            <a:spLocks noChangeShapeType="1"/>
          </p:cNvSpPr>
          <p:nvPr/>
        </p:nvSpPr>
        <p:spPr bwMode="auto">
          <a:xfrm>
            <a:off x="1101725" y="3494789"/>
            <a:ext cx="2276475" cy="296227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4919" name="Line 23"/>
          <p:cNvSpPr>
            <a:spLocks noChangeShapeType="1"/>
          </p:cNvSpPr>
          <p:nvPr/>
        </p:nvSpPr>
        <p:spPr bwMode="auto">
          <a:xfrm>
            <a:off x="1733550" y="3062989"/>
            <a:ext cx="2212975" cy="283845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6" name="Oval 24"/>
          <p:cNvSpPr>
            <a:spLocks noChangeArrowheads="1"/>
          </p:cNvSpPr>
          <p:nvPr/>
        </p:nvSpPr>
        <p:spPr bwMode="auto">
          <a:xfrm>
            <a:off x="1860550" y="4544127"/>
            <a:ext cx="125413" cy="1222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Oval 25"/>
          <p:cNvSpPr>
            <a:spLocks noChangeArrowheads="1"/>
          </p:cNvSpPr>
          <p:nvPr/>
        </p:nvSpPr>
        <p:spPr bwMode="auto">
          <a:xfrm>
            <a:off x="2365375" y="5221989"/>
            <a:ext cx="127000" cy="123825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8" name="Oval 26"/>
          <p:cNvSpPr>
            <a:spLocks noChangeArrowheads="1"/>
          </p:cNvSpPr>
          <p:nvPr/>
        </p:nvSpPr>
        <p:spPr bwMode="auto">
          <a:xfrm>
            <a:off x="2808288" y="4482214"/>
            <a:ext cx="127000" cy="1222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4923" name="Line 27"/>
          <p:cNvSpPr>
            <a:spLocks noChangeShapeType="1"/>
          </p:cNvSpPr>
          <p:nvPr/>
        </p:nvSpPr>
        <p:spPr bwMode="auto">
          <a:xfrm flipV="1">
            <a:off x="3378200" y="5963352"/>
            <a:ext cx="631825" cy="4937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04924" name="Freeform 28"/>
          <p:cNvSpPr>
            <a:spLocks/>
          </p:cNvSpPr>
          <p:nvPr/>
        </p:nvSpPr>
        <p:spPr bwMode="auto">
          <a:xfrm>
            <a:off x="815975" y="4790189"/>
            <a:ext cx="1044575" cy="1406525"/>
          </a:xfrm>
          <a:custGeom>
            <a:avLst/>
            <a:gdLst>
              <a:gd name="T0" fmla="*/ 2147483647 w 792"/>
              <a:gd name="T1" fmla="*/ 0 h 1094"/>
              <a:gd name="T2" fmla="*/ 2147483647 w 792"/>
              <a:gd name="T3" fmla="*/ 2147483647 h 1094"/>
              <a:gd name="T4" fmla="*/ 0 w 792"/>
              <a:gd name="T5" fmla="*/ 2147483647 h 1094"/>
              <a:gd name="T6" fmla="*/ 0 60000 65536"/>
              <a:gd name="T7" fmla="*/ 0 60000 65536"/>
              <a:gd name="T8" fmla="*/ 0 60000 65536"/>
              <a:gd name="T9" fmla="*/ 0 w 792"/>
              <a:gd name="T10" fmla="*/ 0 h 1094"/>
              <a:gd name="T11" fmla="*/ 792 w 792"/>
              <a:gd name="T12" fmla="*/ 1094 h 109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92" h="1094">
                <a:moveTo>
                  <a:pt x="792" y="0"/>
                </a:moveTo>
                <a:cubicBezTo>
                  <a:pt x="668" y="268"/>
                  <a:pt x="540" y="538"/>
                  <a:pt x="408" y="720"/>
                </a:cubicBezTo>
                <a:cubicBezTo>
                  <a:pt x="276" y="902"/>
                  <a:pt x="85" y="1016"/>
                  <a:pt x="0" y="109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4925" name="Freeform 29"/>
          <p:cNvSpPr>
            <a:spLocks/>
          </p:cNvSpPr>
          <p:nvPr/>
        </p:nvSpPr>
        <p:spPr bwMode="auto">
          <a:xfrm>
            <a:off x="784225" y="5469639"/>
            <a:ext cx="1517650" cy="739775"/>
          </a:xfrm>
          <a:custGeom>
            <a:avLst/>
            <a:gdLst>
              <a:gd name="T0" fmla="*/ 2147483647 w 1152"/>
              <a:gd name="T1" fmla="*/ 0 h 576"/>
              <a:gd name="T2" fmla="*/ 2147483647 w 1152"/>
              <a:gd name="T3" fmla="*/ 2147483647 h 576"/>
              <a:gd name="T4" fmla="*/ 0 w 1152"/>
              <a:gd name="T5" fmla="*/ 2147483647 h 576"/>
              <a:gd name="T6" fmla="*/ 0 60000 65536"/>
              <a:gd name="T7" fmla="*/ 0 60000 65536"/>
              <a:gd name="T8" fmla="*/ 0 60000 65536"/>
              <a:gd name="T9" fmla="*/ 0 w 1152"/>
              <a:gd name="T10" fmla="*/ 0 h 576"/>
              <a:gd name="T11" fmla="*/ 1152 w 1152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52" h="576">
                <a:moveTo>
                  <a:pt x="1152" y="0"/>
                </a:moveTo>
                <a:cubicBezTo>
                  <a:pt x="1053" y="55"/>
                  <a:pt x="751" y="233"/>
                  <a:pt x="559" y="329"/>
                </a:cubicBezTo>
                <a:cubicBezTo>
                  <a:pt x="367" y="425"/>
                  <a:pt x="117" y="525"/>
                  <a:pt x="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4926" name="Freeform 30"/>
          <p:cNvSpPr>
            <a:spLocks/>
          </p:cNvSpPr>
          <p:nvPr/>
        </p:nvSpPr>
        <p:spPr bwMode="auto">
          <a:xfrm>
            <a:off x="815975" y="4728277"/>
            <a:ext cx="1865313" cy="1468437"/>
          </a:xfrm>
          <a:custGeom>
            <a:avLst/>
            <a:gdLst>
              <a:gd name="T0" fmla="*/ 2147483647 w 1416"/>
              <a:gd name="T1" fmla="*/ 0 h 1142"/>
              <a:gd name="T2" fmla="*/ 2147483647 w 1416"/>
              <a:gd name="T3" fmla="*/ 2147483647 h 1142"/>
              <a:gd name="T4" fmla="*/ 0 w 1416"/>
              <a:gd name="T5" fmla="*/ 2147483647 h 1142"/>
              <a:gd name="T6" fmla="*/ 0 60000 65536"/>
              <a:gd name="T7" fmla="*/ 0 60000 65536"/>
              <a:gd name="T8" fmla="*/ 0 60000 65536"/>
              <a:gd name="T9" fmla="*/ 0 w 1416"/>
              <a:gd name="T10" fmla="*/ 0 h 1142"/>
              <a:gd name="T11" fmla="*/ 1416 w 1416"/>
              <a:gd name="T12" fmla="*/ 1142 h 11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16" h="1142">
                <a:moveTo>
                  <a:pt x="1416" y="0"/>
                </a:moveTo>
                <a:cubicBezTo>
                  <a:pt x="1297" y="111"/>
                  <a:pt x="935" y="479"/>
                  <a:pt x="699" y="669"/>
                </a:cubicBezTo>
                <a:cubicBezTo>
                  <a:pt x="463" y="859"/>
                  <a:pt x="146" y="1044"/>
                  <a:pt x="0" y="1142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 type="stealth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4927" name="Text Box 31"/>
          <p:cNvSpPr txBox="1">
            <a:spLocks noChangeArrowheads="1"/>
          </p:cNvSpPr>
          <p:nvPr/>
        </p:nvSpPr>
        <p:spPr bwMode="auto">
          <a:xfrm>
            <a:off x="76200" y="6164964"/>
            <a:ext cx="1960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Support vectors</a:t>
            </a:r>
          </a:p>
        </p:txBody>
      </p:sp>
      <p:sp>
        <p:nvSpPr>
          <p:cNvPr id="1104928" name="Oval 32"/>
          <p:cNvSpPr>
            <a:spLocks noChangeArrowheads="1"/>
          </p:cNvSpPr>
          <p:nvPr/>
        </p:nvSpPr>
        <p:spPr bwMode="auto">
          <a:xfrm>
            <a:off x="1733550" y="4420302"/>
            <a:ext cx="379413" cy="369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4929" name="Oval 33"/>
          <p:cNvSpPr>
            <a:spLocks noChangeArrowheads="1"/>
          </p:cNvSpPr>
          <p:nvPr/>
        </p:nvSpPr>
        <p:spPr bwMode="auto">
          <a:xfrm>
            <a:off x="2681288" y="4358389"/>
            <a:ext cx="379412" cy="36988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4930" name="Oval 34"/>
          <p:cNvSpPr>
            <a:spLocks noChangeArrowheads="1"/>
          </p:cNvSpPr>
          <p:nvPr/>
        </p:nvSpPr>
        <p:spPr bwMode="auto">
          <a:xfrm>
            <a:off x="2239963" y="5098164"/>
            <a:ext cx="379412" cy="3714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04932" name="Text Box 36"/>
          <p:cNvSpPr txBox="1">
            <a:spLocks noChangeArrowheads="1"/>
          </p:cNvSpPr>
          <p:nvPr/>
        </p:nvSpPr>
        <p:spPr bwMode="auto">
          <a:xfrm>
            <a:off x="4724400" y="4691764"/>
            <a:ext cx="2971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Distance between point and </a:t>
            </a:r>
            <a:r>
              <a:rPr lang="en-US" sz="2000" dirty="0" err="1"/>
              <a:t>hyperplane</a:t>
            </a:r>
            <a:r>
              <a:rPr lang="en-US" sz="2000" dirty="0"/>
              <a:t>:</a:t>
            </a:r>
          </a:p>
        </p:txBody>
      </p:sp>
      <p:graphicFrame>
        <p:nvGraphicFramePr>
          <p:cNvPr id="1104933" name="Object 3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848600" y="4675889"/>
          <a:ext cx="12954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664" name="Equation" r:id="rId6" imgW="698400" imgH="419040" progId="Equation.3">
                  <p:embed/>
                </p:oleObj>
              </mc:Choice>
              <mc:Fallback>
                <p:oleObj name="Equation" r:id="rId6" imgW="698400" imgH="419040" progId="Equation.3">
                  <p:embed/>
                  <p:pic>
                    <p:nvPicPr>
                      <p:cNvPr id="110493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675889"/>
                        <a:ext cx="1295400" cy="777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35" name="Text Box 39"/>
          <p:cNvSpPr txBox="1">
            <a:spLocks noChangeArrowheads="1"/>
          </p:cNvSpPr>
          <p:nvPr/>
        </p:nvSpPr>
        <p:spPr bwMode="auto">
          <a:xfrm>
            <a:off x="4724400" y="3959927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For support vectors, </a:t>
            </a:r>
          </a:p>
        </p:txBody>
      </p:sp>
      <p:graphicFrame>
        <p:nvGraphicFramePr>
          <p:cNvPr id="1104936" name="Object 4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391400" y="3929764"/>
          <a:ext cx="1752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665" name="Equation" r:id="rId8" imgW="876240" imgH="228600" progId="Equation.3">
                  <p:embed/>
                </p:oleObj>
              </mc:Choice>
              <mc:Fallback>
                <p:oleObj name="Equation" r:id="rId8" imgW="876240" imgH="228600" progId="Equation.3">
                  <p:embed/>
                  <p:pic>
                    <p:nvPicPr>
                      <p:cNvPr id="1104936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29764"/>
                        <a:ext cx="17526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04938" name="Text Box 42"/>
          <p:cNvSpPr txBox="1">
            <a:spLocks noChangeArrowheads="1"/>
          </p:cNvSpPr>
          <p:nvPr/>
        </p:nvSpPr>
        <p:spPr bwMode="auto">
          <a:xfrm>
            <a:off x="4724400" y="5682364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Therefore, the margin is  </a:t>
            </a:r>
            <a:r>
              <a:rPr lang="en-US" dirty="0">
                <a:latin typeface="Times New Roman" pitchFamily="18" charset="0"/>
              </a:rPr>
              <a:t>2 / ||</a:t>
            </a:r>
            <a:r>
              <a:rPr lang="en-US" b="1" dirty="0">
                <a:latin typeface="Times New Roman" pitchFamily="18" charset="0"/>
              </a:rPr>
              <a:t>w</a:t>
            </a:r>
            <a:r>
              <a:rPr lang="en-US" dirty="0">
                <a:latin typeface="Times New Roman" pitchFamily="18" charset="0"/>
              </a:rPr>
              <a:t>||</a:t>
            </a:r>
            <a:r>
              <a:rPr lang="en-US" sz="2000" dirty="0"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95433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18CCF-BECE-4DA2-84E5-CBBA2A05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SVM loss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64D71-9E9E-4151-AB6D-6D4BBD5AF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58"/>
          <a:stretch/>
        </p:blipFill>
        <p:spPr>
          <a:xfrm>
            <a:off x="0" y="1707304"/>
            <a:ext cx="9143244" cy="45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638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Softmax</a:t>
            </a:r>
            <a:r>
              <a:rPr lang="en-US" dirty="0"/>
              <a:t> classifier</a:t>
            </a:r>
          </a:p>
        </p:txBody>
      </p:sp>
      <p:pic>
        <p:nvPicPr>
          <p:cNvPr id="4" name="Picture 3" descr="Screen Shot 2015-04-14 at 4.38.45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2" t="309" b="47073"/>
          <a:stretch/>
        </p:blipFill>
        <p:spPr>
          <a:xfrm>
            <a:off x="609600" y="1676400"/>
            <a:ext cx="6248400" cy="26689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7248" y="3124200"/>
            <a:ext cx="402552" cy="1143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5-04-14 at 4.39.05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47"/>
          <a:stretch/>
        </p:blipFill>
        <p:spPr>
          <a:xfrm>
            <a:off x="25400" y="4419600"/>
            <a:ext cx="9144000" cy="598195"/>
          </a:xfrm>
          <a:prstGeom prst="rect">
            <a:avLst/>
          </a:prstGeom>
        </p:spPr>
      </p:pic>
      <p:pic>
        <p:nvPicPr>
          <p:cNvPr id="3" name="Picture 2" descr="Screen Shot 2015-04-17 at 9.23.1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6096000"/>
            <a:ext cx="1828800" cy="63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562600"/>
            <a:ext cx="72209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Interpretation: squashes values into range 0 to 1</a:t>
            </a:r>
          </a:p>
        </p:txBody>
      </p:sp>
    </p:spTree>
    <p:extLst>
      <p:ext uri="{BB962C8B-B14F-4D97-AF65-F5344CB8AC3E}">
        <p14:creationId xmlns:p14="http://schemas.microsoft.com/office/powerpoint/2010/main" val="15057977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25EA7-16F1-4952-8821-0C25E2D24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Optimizing weights to minimize loss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21805C-837C-4781-8A53-4B3E284B3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Stochastic gradient descent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837FB8-3CD4-4E0D-9551-1DE45E7F8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9"/>
          <a:stretch/>
        </p:blipFill>
        <p:spPr>
          <a:xfrm>
            <a:off x="0" y="2376219"/>
            <a:ext cx="9143244" cy="462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468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1A4A8-3ABE-4CFB-9978-7CF8382B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11E6-AD16-420B-9AAF-8D43725EA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4" b="15936"/>
          <a:stretch/>
        </p:blipFill>
        <p:spPr>
          <a:xfrm>
            <a:off x="0" y="1524001"/>
            <a:ext cx="91440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9F52F-F60B-420A-9D5E-57A434DE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3324225"/>
            <a:ext cx="475422" cy="333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E27998-C443-4D1C-A1C1-2F77869F3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0" y="3324223"/>
            <a:ext cx="451720" cy="33337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0F0D26D-3EAF-40F1-8D45-F4A671117750}"/>
              </a:ext>
            </a:extLst>
          </p:cNvPr>
          <p:cNvGrpSpPr/>
          <p:nvPr/>
        </p:nvGrpSpPr>
        <p:grpSpPr>
          <a:xfrm>
            <a:off x="1131018" y="4191000"/>
            <a:ext cx="2450382" cy="2061873"/>
            <a:chOff x="1131018" y="4191000"/>
            <a:chExt cx="2450382" cy="206187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5ED0AF9-FFF3-488E-9A09-0ACB2BED8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2200" y="4191000"/>
              <a:ext cx="1219200" cy="11429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B3642A2-FD08-42F9-BC38-0FDAF5C1672C}"/>
                </a:ext>
              </a:extLst>
            </p:cNvPr>
            <p:cNvGrpSpPr/>
            <p:nvPr/>
          </p:nvGrpSpPr>
          <p:grpSpPr>
            <a:xfrm>
              <a:off x="1131018" y="5475191"/>
              <a:ext cx="2005164" cy="777682"/>
              <a:chOff x="1524000" y="5486400"/>
              <a:chExt cx="2005164" cy="77768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76749AA-3165-4CDA-BF6C-2BBEE8C3F5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63991" y="5486400"/>
                <a:ext cx="639214" cy="448230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71CC3E-3313-49A5-A364-8090A3F07ACF}"/>
                  </a:ext>
                </a:extLst>
              </p:cNvPr>
              <p:cNvSpPr txBox="1"/>
              <p:nvPr/>
            </p:nvSpPr>
            <p:spPr>
              <a:xfrm>
                <a:off x="1524000" y="5894750"/>
                <a:ext cx="20051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(100 x 3072 matrix)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3E61BC-71BE-49CD-96BB-853AA3223546}"/>
              </a:ext>
            </a:extLst>
          </p:cNvPr>
          <p:cNvGrpSpPr/>
          <p:nvPr/>
        </p:nvGrpSpPr>
        <p:grpSpPr>
          <a:xfrm>
            <a:off x="5130761" y="3948955"/>
            <a:ext cx="1923398" cy="2125528"/>
            <a:chOff x="5130761" y="3948955"/>
            <a:chExt cx="1923398" cy="21255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C59B51-8D3F-48CC-A435-D5EA3C948C62}"/>
                </a:ext>
              </a:extLst>
            </p:cNvPr>
            <p:cNvGrpSpPr/>
            <p:nvPr/>
          </p:nvGrpSpPr>
          <p:grpSpPr>
            <a:xfrm>
              <a:off x="5283032" y="5256919"/>
              <a:ext cx="1771127" cy="817564"/>
              <a:chOff x="4876800" y="5262283"/>
              <a:chExt cx="1771127" cy="81756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984FD2B-590D-44E7-BFC4-EBBBADE59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51678" y="5262283"/>
                <a:ext cx="607348" cy="44823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12C4DF-7E51-43AB-8EDD-5C5DB4396863}"/>
                  </a:ext>
                </a:extLst>
              </p:cNvPr>
              <p:cNvSpPr txBox="1"/>
              <p:nvPr/>
            </p:nvSpPr>
            <p:spPr>
              <a:xfrm>
                <a:off x="4876800" y="5710515"/>
                <a:ext cx="1771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/>
                  <a:t>(10 x 100 </a:t>
                </a:r>
                <a:r>
                  <a:rPr lang="en-US" dirty="0"/>
                  <a:t>matrix)</a:t>
                </a:r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EB93B4-62F8-464D-8082-EE7A8B2AE1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30761" y="3948955"/>
              <a:ext cx="928265" cy="12326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BF7315-04A7-4CB8-9421-913AE28F20B3}"/>
              </a:ext>
            </a:extLst>
          </p:cNvPr>
          <p:cNvGrpSpPr/>
          <p:nvPr/>
        </p:nvGrpSpPr>
        <p:grpSpPr>
          <a:xfrm>
            <a:off x="3316270" y="4403908"/>
            <a:ext cx="2022852" cy="2389088"/>
            <a:chOff x="3316270" y="4403908"/>
            <a:chExt cx="2022852" cy="238908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53680C-AAB5-44A9-A21E-B940D743E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43400" y="4403908"/>
              <a:ext cx="54894" cy="12348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A8B0D29-EDBE-43C8-8A8A-6AC2ECBF86F4}"/>
                </a:ext>
              </a:extLst>
            </p:cNvPr>
            <p:cNvGrpSpPr/>
            <p:nvPr/>
          </p:nvGrpSpPr>
          <p:grpSpPr>
            <a:xfrm>
              <a:off x="3316270" y="5710515"/>
              <a:ext cx="2022852" cy="1082481"/>
              <a:chOff x="3316270" y="5710515"/>
              <a:chExt cx="2022852" cy="108248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E8373EA-0B2B-41FA-8770-627CB4070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7202" y="5710515"/>
                <a:ext cx="280988" cy="39668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5E7420-7053-40E2-B506-19BD2ABF5446}"/>
                  </a:ext>
                </a:extLst>
              </p:cNvPr>
              <p:cNvSpPr txBox="1"/>
              <p:nvPr/>
            </p:nvSpPr>
            <p:spPr>
              <a:xfrm>
                <a:off x="3316270" y="6146665"/>
                <a:ext cx="20228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100D intermediate vector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80467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EEED-11D8-4DBE-9964-F4F6164E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CD5F0D-5AC1-48D7-A714-861BFF30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55" y="2049777"/>
            <a:ext cx="8653290" cy="275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67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EB0568-F5C5-4DD7-A031-ED9B42207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9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FFE221-F190-44E2-8039-8D9A70A83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5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– Recognition,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657" y="1600200"/>
            <a:ext cx="8582686" cy="4525963"/>
          </a:xfrm>
        </p:spPr>
        <p:txBody>
          <a:bodyPr/>
          <a:lstStyle/>
          <a:p>
            <a:r>
              <a:rPr lang="en-US" dirty="0"/>
              <a:t>Regularization</a:t>
            </a:r>
          </a:p>
          <a:p>
            <a:r>
              <a:rPr lang="en-US" dirty="0"/>
              <a:t>Neural networks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Backpropagation</a:t>
            </a:r>
          </a:p>
          <a:p>
            <a:r>
              <a:rPr lang="en-US" dirty="0"/>
              <a:t>Convolutional neural networks</a:t>
            </a:r>
          </a:p>
          <a:p>
            <a:pPr lvl="1"/>
            <a:r>
              <a:rPr lang="en-US" dirty="0"/>
              <a:t>Architectural components: convolutional layers, pooling layers, fully connected layers</a:t>
            </a:r>
          </a:p>
          <a:p>
            <a:r>
              <a:rPr lang="en-US" dirty="0"/>
              <a:t>Generative methods</a:t>
            </a:r>
          </a:p>
        </p:txBody>
      </p:sp>
    </p:spTree>
    <p:extLst>
      <p:ext uri="{BB962C8B-B14F-4D97-AF65-F5344CB8AC3E}">
        <p14:creationId xmlns:p14="http://schemas.microsoft.com/office/powerpoint/2010/main" val="31721137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74382C-72F1-4AC9-97F2-F11699D0E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974"/>
          <a:stretch/>
        </p:blipFill>
        <p:spPr>
          <a:xfrm>
            <a:off x="0" y="856489"/>
            <a:ext cx="9144000" cy="44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286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38A30D-67B2-4104-9F10-F5CFFBBB8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18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90F2B2-7547-4A09-A6CA-868D16D85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55"/>
          <a:stretch/>
        </p:blipFill>
        <p:spPr>
          <a:xfrm>
            <a:off x="0" y="856489"/>
            <a:ext cx="9144000" cy="440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020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B4D9C3-01FF-416B-92A8-4F873F3A4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87"/>
          <a:stretch/>
        </p:blipFill>
        <p:spPr>
          <a:xfrm>
            <a:off x="0" y="856489"/>
            <a:ext cx="9144000" cy="448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370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5CD66-B7F1-4471-81B2-3AAF96566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26"/>
          <a:stretch/>
        </p:blipFill>
        <p:spPr>
          <a:xfrm>
            <a:off x="0" y="856488"/>
            <a:ext cx="9144000" cy="449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21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AAAA6C6-EA5F-4B4E-9EF6-19F1B06D5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Best practices for training networks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48E3BA7-7103-4531-9CD8-144894E78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325"/>
          <a:stretch/>
        </p:blipFill>
        <p:spPr>
          <a:xfrm>
            <a:off x="0" y="1600199"/>
            <a:ext cx="9144000" cy="52567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1078" y="3107531"/>
            <a:ext cx="4179094" cy="535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</p:spTree>
    <p:extLst>
      <p:ext uri="{BB962C8B-B14F-4D97-AF65-F5344CB8AC3E}">
        <p14:creationId xmlns:p14="http://schemas.microsoft.com/office/powerpoint/2010/main" val="14800214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C957C-E099-41F4-B92C-7B5C26102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0143F-9DC4-46DE-8365-D88A5D011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0AC1D2-F32D-43AA-A057-379FC6992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08"/>
          <a:stretch/>
        </p:blipFill>
        <p:spPr>
          <a:xfrm>
            <a:off x="756" y="1600200"/>
            <a:ext cx="9143244" cy="454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617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Good luck!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28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277835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/>
              <a:t>Image Processing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[&#10;H&#10;\]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9"/>
  <p:tag name="PICTUREFILESIZE" val="39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f = \frac{\lambda_1 \lambda_2}{\lambda_1 + \lambda_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0"/>
  <p:tag name="PICTUREFILESIZE" val="774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determinant(H)}{trace (H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2"/>
  <p:tag name="PICTUREFILESIZE" val="1552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1~=~k_d {\bf N} \cdot {\bf L_1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2~=~k_d {\bf N} \cdot {\bf L_2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3~=~k_d {\bf N} \cdot {\bf L_3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k_d &#10;\left[&#10;\begin{array}{c}&#10;{\bf L_1}^T \\ {\bf L_2}^T \\ {\bf L_3}^T&#10;\end{array}&#10;\right]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7"/>
  <p:tag name="PICTUREFILESIZE" val="59751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-1/d &amp; 0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17.25"/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-z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96.875"/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-d\frac{x}{z} ,~ -d\frac{y}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73.25"/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D7CD5"/>
      </a:accent1>
      <a:accent2>
        <a:srgbClr val="20B43C"/>
      </a:accent2>
      <a:accent3>
        <a:srgbClr val="FFFFFF"/>
      </a:accent3>
      <a:accent4>
        <a:srgbClr val="000000"/>
      </a:accent4>
      <a:accent5>
        <a:srgbClr val="B6BFE7"/>
      </a:accent5>
      <a:accent6>
        <a:srgbClr val="1CA335"/>
      </a:accent6>
      <a:hlink>
        <a:srgbClr val="62BD19"/>
      </a:hlink>
      <a:folHlink>
        <a:srgbClr val="993399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D7CD5"/>
        </a:accent1>
        <a:accent2>
          <a:srgbClr val="20B43C"/>
        </a:accent2>
        <a:accent3>
          <a:srgbClr val="FFFFFF"/>
        </a:accent3>
        <a:accent4>
          <a:srgbClr val="000000"/>
        </a:accent4>
        <a:accent5>
          <a:srgbClr val="B6BFE7"/>
        </a:accent5>
        <a:accent6>
          <a:srgbClr val="1CA335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336699"/>
        </a:dk1>
        <a:lt1>
          <a:srgbClr val="FFFFFF"/>
        </a:lt1>
        <a:dk2>
          <a:srgbClr val="000000"/>
        </a:dk2>
        <a:lt2>
          <a:srgbClr val="F8F8F8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DPhoto99-seitz-slides">
  <a:themeElements>
    <a:clrScheme name="3DPhoto99-seitz-slid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ullets">
  <a:themeElements>
    <a:clrScheme name="">
      <a:dk1>
        <a:srgbClr val="808080"/>
      </a:dk1>
      <a:lt1>
        <a:srgbClr val="D9D9D9"/>
      </a:lt1>
      <a:dk2>
        <a:srgbClr val="333333"/>
      </a:dk2>
      <a:lt2>
        <a:srgbClr val="000000"/>
      </a:lt2>
      <a:accent1>
        <a:srgbClr val="5F5FD4"/>
      </a:accent1>
      <a:accent2>
        <a:srgbClr val="333399"/>
      </a:accent2>
      <a:accent3>
        <a:srgbClr val="ADADAD"/>
      </a:accent3>
      <a:accent4>
        <a:srgbClr val="B9B9B9"/>
      </a:accent4>
      <a:accent5>
        <a:srgbClr val="B6B6E6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Myriad Pro"/>
        <a:ea typeface="ヒラギノ角ゴ ProN W3"/>
        <a:cs typeface="ヒラギノ角ゴ ProN W3"/>
      </a:majorFont>
      <a:minorFont>
        <a:latin typeface="Myriad Pro Semi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F5FD4"/>
        </a:solidFill>
        <a:ln w="12700" cap="flat" cmpd="sng" algn="ctr">
          <a:solidFill>
            <a:srgbClr val="D9D9D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rgbClr val="D9D9D9"/>
            </a:solidFill>
            <a:effectLst/>
            <a:latin typeface="Times New Roman" pitchFamily="18" charset="0"/>
            <a:ea typeface="ヒラギノ明朝 ProN W3" charset="0"/>
            <a:cs typeface="ヒラギノ明朝 ProN W3" charset="0"/>
            <a:sym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F5FD4"/>
        </a:solidFill>
        <a:ln w="12700" cap="flat" cmpd="sng" algn="ctr">
          <a:solidFill>
            <a:srgbClr val="D9D9D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400" b="0" i="0" u="none" strike="noStrike" cap="none" normalizeH="0" baseline="0" smtClean="0">
            <a:ln>
              <a:noFill/>
            </a:ln>
            <a:solidFill>
              <a:srgbClr val="D9D9D9"/>
            </a:solidFill>
            <a:effectLst/>
            <a:latin typeface="Times New Roman" pitchFamily="18" charset="0"/>
            <a:ea typeface="ヒラギノ明朝 ProN W3" charset="0"/>
            <a:cs typeface="ヒラギノ明朝 ProN W3" charset="0"/>
            <a:sym typeface="Times New Roman" pitchFamily="18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28487</TotalTime>
  <Words>1859</Words>
  <Application>Microsoft Office PowerPoint</Application>
  <PresentationFormat>On-screen Show (4:3)</PresentationFormat>
  <Paragraphs>420</Paragraphs>
  <Slides>77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77</vt:i4>
      </vt:variant>
    </vt:vector>
  </HeadingPairs>
  <TitlesOfParts>
    <vt:vector size="102" baseType="lpstr">
      <vt:lpstr>MS PGothic</vt:lpstr>
      <vt:lpstr>MS PGothic</vt:lpstr>
      <vt:lpstr>新細明體</vt:lpstr>
      <vt:lpstr>Arial</vt:lpstr>
      <vt:lpstr>Calibri</vt:lpstr>
      <vt:lpstr>Gill Sans</vt:lpstr>
      <vt:lpstr>Myriad Pro</vt:lpstr>
      <vt:lpstr>Myriad Pro It</vt:lpstr>
      <vt:lpstr>Myriad Pro Semibold</vt:lpstr>
      <vt:lpstr>Symbol</vt:lpstr>
      <vt:lpstr>Times New Roman</vt:lpstr>
      <vt:lpstr>ヒラギノ角ゴ ProN W3</vt:lpstr>
      <vt:lpstr>ヒラギノ角ゴ ProN W6</vt:lpstr>
      <vt:lpstr>Office Theme</vt:lpstr>
      <vt:lpstr>Custom Design</vt:lpstr>
      <vt:lpstr>1_Office Theme</vt:lpstr>
      <vt:lpstr>Blank Presentation</vt:lpstr>
      <vt:lpstr>2_Office Theme</vt:lpstr>
      <vt:lpstr>3DPhoto99-seitz-slides</vt:lpstr>
      <vt:lpstr>2_mosaic</vt:lpstr>
      <vt:lpstr>1_mosaic</vt:lpstr>
      <vt:lpstr>bullets</vt:lpstr>
      <vt:lpstr>方程式</vt:lpstr>
      <vt:lpstr>Equation</vt:lpstr>
      <vt:lpstr>Image</vt:lpstr>
      <vt:lpstr>Course review</vt:lpstr>
      <vt:lpstr>Topics – image processing</vt:lpstr>
      <vt:lpstr>Topics – 2D geometry</vt:lpstr>
      <vt:lpstr>Topics – 3D geometry</vt:lpstr>
      <vt:lpstr>Topics – geometry, continued</vt:lpstr>
      <vt:lpstr>Topics – Recognition</vt:lpstr>
      <vt:lpstr>Topics – Recognition, continued</vt:lpstr>
      <vt:lpstr>Questions?</vt:lpstr>
      <vt:lpstr>Image Processing</vt:lpstr>
      <vt:lpstr>Linear filtering</vt:lpstr>
      <vt:lpstr>Convolution</vt:lpstr>
      <vt:lpstr>Gaussian Kernel</vt:lpstr>
      <vt:lpstr>Image gradient</vt:lpstr>
      <vt:lpstr>Finding edges</vt:lpstr>
      <vt:lpstr>PowerPoint Presentation</vt:lpstr>
      <vt:lpstr>Image sub-sampling</vt:lpstr>
      <vt:lpstr>Subsampling with Gaussian pre-filtering</vt:lpstr>
      <vt:lpstr>PowerPoint Presentation</vt:lpstr>
      <vt:lpstr>PowerPoint Presentation</vt:lpstr>
      <vt:lpstr>The second moment matrix</vt:lpstr>
      <vt:lpstr>The Harris operator</vt:lpstr>
      <vt:lpstr>Laplacian of Gaussian</vt:lpstr>
      <vt:lpstr>Scale-space blob detector: Example</vt:lpstr>
      <vt:lpstr>PowerPoint Presentation</vt:lpstr>
      <vt:lpstr>2D Geometry</vt:lpstr>
      <vt:lpstr>Parametric (global) warping</vt:lpstr>
      <vt:lpstr>2D image transformations</vt:lpstr>
      <vt:lpstr>Projective Transformations aka Homographies aka Planar Perspective Maps</vt:lpstr>
      <vt:lpstr>Inverse Warping</vt:lpstr>
      <vt:lpstr>Affine transformations</vt:lpstr>
      <vt:lpstr>Solving for affine transformations</vt:lpstr>
      <vt:lpstr>RANSAC</vt:lpstr>
      <vt:lpstr>Projecting images onto a common plane</vt:lpstr>
      <vt:lpstr>3D Geometry</vt:lpstr>
      <vt:lpstr>Pinhole camera</vt:lpstr>
      <vt:lpstr>Perspective Projection</vt:lpstr>
      <vt:lpstr>Projection matrix</vt:lpstr>
      <vt:lpstr>Point and line duality</vt:lpstr>
      <vt:lpstr>Vanishing points</vt:lpstr>
      <vt:lpstr>Measuring height</vt:lpstr>
      <vt:lpstr>Your basic stereo algorithm</vt:lpstr>
      <vt:lpstr>Stereo as energy minimization</vt:lpstr>
      <vt:lpstr>Fundamental matrix</vt:lpstr>
      <vt:lpstr>Epipolar geometry demo</vt:lpstr>
      <vt:lpstr>8-point algorithm</vt:lpstr>
      <vt:lpstr>Structure from motion</vt:lpstr>
      <vt:lpstr>Stereo:  another view</vt:lpstr>
      <vt:lpstr>PowerPoint Presentation</vt:lpstr>
      <vt:lpstr>Light, reflectance, cameras</vt:lpstr>
      <vt:lpstr>Radiometry</vt:lpstr>
      <vt:lpstr>Classic reflection behavior</vt:lpstr>
      <vt:lpstr>Photometric stereo</vt:lpstr>
      <vt:lpstr>Example</vt:lpstr>
      <vt:lpstr>Recognition</vt:lpstr>
      <vt:lpstr>Image Classification</vt:lpstr>
      <vt:lpstr>Object detection</vt:lpstr>
      <vt:lpstr>k-nearest neighbor</vt:lpstr>
      <vt:lpstr>Hyperparameters</vt:lpstr>
      <vt:lpstr>PowerPoint Presentation</vt:lpstr>
      <vt:lpstr>Parametric approach: Linear classifier</vt:lpstr>
      <vt:lpstr>Loss function, cost/objective function</vt:lpstr>
      <vt:lpstr>Support vector machines</vt:lpstr>
      <vt:lpstr>Multi-class SVM loss</vt:lpstr>
      <vt:lpstr>Softmax classifier</vt:lpstr>
      <vt:lpstr>Optimizing weights to minimize loss</vt:lpstr>
      <vt:lpstr>Neural networks</vt:lpstr>
      <vt:lpstr>Convolutional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practices for training networks</vt:lpstr>
      <vt:lpstr>Transfer learning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1551</cp:revision>
  <dcterms:created xsi:type="dcterms:W3CDTF">2009-08-25T02:47:59Z</dcterms:created>
  <dcterms:modified xsi:type="dcterms:W3CDTF">2018-05-07T18:14:08Z</dcterms:modified>
</cp:coreProperties>
</file>