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80" r:id="rId2"/>
    <p:sldId id="631" r:id="rId3"/>
    <p:sldId id="630" r:id="rId4"/>
    <p:sldId id="632" r:id="rId5"/>
    <p:sldId id="633" r:id="rId6"/>
    <p:sldId id="634" r:id="rId7"/>
    <p:sldId id="635" r:id="rId8"/>
    <p:sldId id="636" r:id="rId9"/>
    <p:sldId id="641" r:id="rId10"/>
    <p:sldId id="637" r:id="rId11"/>
    <p:sldId id="638" r:id="rId12"/>
    <p:sldId id="639" r:id="rId13"/>
    <p:sldId id="640" r:id="rId14"/>
    <p:sldId id="64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36" autoAdjust="0"/>
    <p:restoredTop sz="88244" autoAdjust="0"/>
  </p:normalViewPr>
  <p:slideViewPr>
    <p:cSldViewPr snapToObjects="1">
      <p:cViewPr>
        <p:scale>
          <a:sx n="108" d="100"/>
          <a:sy n="108" d="100"/>
        </p:scale>
        <p:origin x="-192" y="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72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492E1-ACFC-4EAE-89F0-B97929643C96}" type="datetimeFigureOut">
              <a:rPr lang="en-US" smtClean="0"/>
              <a:pPr/>
              <a:t>12/12/14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B7794-846B-480D-A4E0-E405160C4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70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736FB-8E1A-4DB5-A89A-F4B63F1CB706}" type="datetimeFigureOut">
              <a:rPr lang="en-US" smtClean="0"/>
              <a:pPr/>
              <a:t>12/12/14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B6A07-BADA-4063-9EF1-0CD1D2A12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0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25”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1’20”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2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ysClr val="windowText" lastClr="000000"/>
                </a:solidFill>
              </a:defRPr>
            </a:lvl1pPr>
          </a:lstStyle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13" cstate="print"/>
          <a:srcRect l="3152" r="18588" b="6676"/>
          <a:stretch>
            <a:fillRect/>
          </a:stretch>
        </p:blipFill>
        <p:spPr bwMode="auto">
          <a:xfrm>
            <a:off x="0" y="-42863"/>
            <a:ext cx="9144000" cy="1431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Ki Suh Lee – A exam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tx1"/>
                </a:solidFill>
              </a:defRPr>
            </a:lvl1pPr>
          </a:lstStyle>
          <a:p>
            <a:fld id="{A39C9447-7781-422B-80AA-8BF5919C3C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534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5300" dirty="0" smtClean="0"/>
              <a:t>Network Analysis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-- Available Bandwidth Estimation Using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SoNIC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267200"/>
            <a:ext cx="7924800" cy="1752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Junyu</a:t>
            </a:r>
            <a:r>
              <a:rPr lang="en-US" sz="2800" dirty="0" smtClean="0">
                <a:solidFill>
                  <a:schemeClr val="tx1"/>
                </a:solidFill>
              </a:rPr>
              <a:t> Chen, Yicheng Liang, </a:t>
            </a:r>
            <a:r>
              <a:rPr lang="en-US" sz="2800" dirty="0" err="1" smtClean="0">
                <a:solidFill>
                  <a:schemeClr val="tx1"/>
                </a:solidFill>
              </a:rPr>
              <a:t>Zhihong</a:t>
            </a:r>
            <a:r>
              <a:rPr lang="en-US" sz="2800" dirty="0" smtClean="0">
                <a:solidFill>
                  <a:schemeClr val="tx1"/>
                </a:solidFill>
              </a:rPr>
              <a:t> Liu</a:t>
            </a:r>
            <a:endParaRPr lang="en-US" sz="2800" dirty="0" smtClean="0"/>
          </a:p>
          <a:p>
            <a:r>
              <a:rPr lang="en-US" sz="2800" dirty="0" smtClean="0"/>
              <a:t>Cornell University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with Han’s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2" descr="C:\Users\CHENJU~1\AppData\Local\Temp\chrome_drag4136_27445\scatter_plot_20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1"/>
            <a:ext cx="3200400" cy="2133600"/>
          </a:xfrm>
          <a:prstGeom prst="rect">
            <a:avLst/>
          </a:prstGeom>
          <a:noFill/>
        </p:spPr>
      </p:pic>
      <p:pic>
        <p:nvPicPr>
          <p:cNvPr id="7" name="Picture 4" descr="C:\Users\CHENJU~1\AppData\Local\Temp\chrome_drag4136_6357\scatter_plot_40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27776"/>
            <a:ext cx="3429000" cy="2286000"/>
          </a:xfrm>
          <a:prstGeom prst="rect">
            <a:avLst/>
          </a:prstGeom>
          <a:noFill/>
        </p:spPr>
      </p:pic>
      <p:pic>
        <p:nvPicPr>
          <p:cNvPr id="8" name="Picture 6" descr="C:\Users\CHENJU~1\AppData\Local\Temp\chrome_drag4136_8094\scatter_plot_60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740" y="3719160"/>
            <a:ext cx="3955785" cy="2637190"/>
          </a:xfrm>
          <a:prstGeom prst="rect">
            <a:avLst/>
          </a:prstGeom>
          <a:noFill/>
        </p:spPr>
      </p:pic>
      <p:pic>
        <p:nvPicPr>
          <p:cNvPr id="9" name="Picture 7" descr="C:\Users\CHENJU~1\AppData\Local\Temp\chrome_drag4136_30891\scatter_plot_80.e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2127" y="3716286"/>
            <a:ext cx="3960095" cy="26400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19200" y="3388899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 </a:t>
            </a:r>
            <a:r>
              <a:rPr lang="en-US" altLang="zh-CN" dirty="0" err="1" smtClean="0"/>
              <a:t>Gbps</a:t>
            </a:r>
            <a:r>
              <a:rPr lang="en-US" altLang="zh-CN" dirty="0" smtClean="0"/>
              <a:t> cross traffic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3346954"/>
            <a:ext cx="198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 </a:t>
            </a:r>
            <a:r>
              <a:rPr lang="en-US" altLang="zh-CN" dirty="0" err="1" smtClean="0"/>
              <a:t>Gbps</a:t>
            </a:r>
            <a:r>
              <a:rPr lang="en-US" altLang="zh-CN" dirty="0" smtClean="0"/>
              <a:t> cross traffic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6352143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 </a:t>
            </a:r>
            <a:r>
              <a:rPr lang="en-US" altLang="zh-CN" dirty="0" err="1" smtClean="0"/>
              <a:t>Gbps</a:t>
            </a:r>
            <a:r>
              <a:rPr lang="en-US" altLang="zh-CN" dirty="0" smtClean="0"/>
              <a:t> cross traffic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6321383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 </a:t>
            </a:r>
            <a:r>
              <a:rPr lang="en-US" altLang="zh-CN" dirty="0" err="1" smtClean="0"/>
              <a:t>Gbps</a:t>
            </a:r>
            <a:r>
              <a:rPr lang="en-US" altLang="zh-CN" dirty="0" smtClean="0"/>
              <a:t> cross traffic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060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SoNIC</a:t>
            </a:r>
            <a:r>
              <a:rPr lang="en-US" dirty="0" smtClean="0"/>
              <a:t> difficult to deploy</a:t>
            </a:r>
          </a:p>
          <a:p>
            <a:pPr lvl="1"/>
            <a:r>
              <a:rPr lang="en-US" dirty="0"/>
              <a:t>Kernel version</a:t>
            </a:r>
          </a:p>
          <a:p>
            <a:pPr lvl="1"/>
            <a:r>
              <a:rPr lang="en-US" dirty="0"/>
              <a:t>Switch </a:t>
            </a:r>
            <a:r>
              <a:rPr lang="en-US" dirty="0" smtClean="0"/>
              <a:t>configuration</a:t>
            </a:r>
          </a:p>
          <a:p>
            <a:r>
              <a:rPr lang="en-US" dirty="0" err="1" smtClean="0"/>
              <a:t>SoNIC</a:t>
            </a:r>
            <a:r>
              <a:rPr lang="en-US" dirty="0" smtClean="0"/>
              <a:t> unstable</a:t>
            </a:r>
          </a:p>
          <a:p>
            <a:r>
              <a:rPr lang="en-US" dirty="0" err="1" smtClean="0"/>
              <a:t>SoNIC</a:t>
            </a:r>
            <a:r>
              <a:rPr lang="en-US" dirty="0" smtClean="0"/>
              <a:t> script issue</a:t>
            </a:r>
          </a:p>
          <a:p>
            <a:pPr lvl="1"/>
            <a:r>
              <a:rPr lang="en-US" dirty="0" err="1" smtClean="0"/>
              <a:t>rpt</a:t>
            </a:r>
            <a:r>
              <a:rPr lang="en-US" dirty="0" smtClean="0"/>
              <a:t> command</a:t>
            </a:r>
          </a:p>
          <a:p>
            <a:r>
              <a:rPr lang="en-US" dirty="0" smtClean="0"/>
              <a:t>Estimation Measurement Application hard to build without the lower layers working properly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7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M.Eng</a:t>
            </a:r>
            <a:r>
              <a:rPr lang="en-US" dirty="0" smtClean="0"/>
              <a:t> portion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Algorithm</a:t>
            </a:r>
          </a:p>
          <a:p>
            <a:pPr lvl="1"/>
            <a:r>
              <a:rPr lang="en-US" dirty="0" err="1" smtClean="0"/>
              <a:t>Pathchirp</a:t>
            </a:r>
            <a:r>
              <a:rPr lang="en-US" dirty="0" smtClean="0"/>
              <a:t>: (N, R, G, D) = (1, [</a:t>
            </a:r>
            <a:r>
              <a:rPr lang="en-US" dirty="0"/>
              <a:t>0.1:0.1:9.6]</a:t>
            </a:r>
            <a:r>
              <a:rPr lang="en-US" dirty="0" err="1" smtClean="0"/>
              <a:t>Gbps</a:t>
            </a:r>
            <a:r>
              <a:rPr lang="en-US" dirty="0" smtClean="0"/>
              <a:t>, exponential decrease, variable)</a:t>
            </a:r>
          </a:p>
          <a:p>
            <a:pPr lvl="1"/>
            <a:r>
              <a:rPr lang="en-US" dirty="0" smtClean="0"/>
              <a:t>IGI: (N, </a:t>
            </a:r>
            <a:r>
              <a:rPr lang="en-US" dirty="0"/>
              <a:t>R, G, D) = (60, [0.1:0.1:9.6]</a:t>
            </a:r>
            <a:r>
              <a:rPr lang="en-US" dirty="0" err="1"/>
              <a:t>Gbps</a:t>
            </a:r>
            <a:r>
              <a:rPr lang="en-US" dirty="0"/>
              <a:t>, 30s, 30s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Better estimation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0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experiments on GENI</a:t>
            </a:r>
          </a:p>
          <a:p>
            <a:r>
              <a:rPr lang="en-US" dirty="0" smtClean="0"/>
              <a:t>Using application packets to address the intrusive issue</a:t>
            </a:r>
          </a:p>
          <a:p>
            <a:r>
              <a:rPr lang="en-US" dirty="0" smtClean="0"/>
              <a:t>User space measurement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5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 descr="C:\Users\chenjunyu\Downloads\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315200" cy="4444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134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Current end-to-end estimation</a:t>
            </a:r>
          </a:p>
          <a:p>
            <a:pPr lvl="1"/>
            <a:r>
              <a:rPr lang="en-US" dirty="0" smtClean="0"/>
              <a:t>Intrusive, inaccurate, does not work with </a:t>
            </a:r>
            <a:r>
              <a:rPr lang="en-US" dirty="0" err="1" smtClean="0"/>
              <a:t>bursty</a:t>
            </a:r>
            <a:r>
              <a:rPr lang="en-US" dirty="0" smtClean="0"/>
              <a:t> cross traffic</a:t>
            </a:r>
          </a:p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Address the above issues</a:t>
            </a:r>
          </a:p>
          <a:p>
            <a:pPr lvl="1"/>
            <a:endParaRPr lang="en-US" dirty="0" smtClean="0"/>
          </a:p>
        </p:txBody>
      </p:sp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08" y="1765573"/>
            <a:ext cx="5598392" cy="2273027"/>
          </a:xfrm>
          <a:prstGeom prst="rect">
            <a:avLst/>
          </a:prstGeom>
        </p:spPr>
      </p:pic>
      <p:pic>
        <p:nvPicPr>
          <p:cNvPr id="5" name="Picture 5" descr="internet_ques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498" y="1573189"/>
            <a:ext cx="4800600" cy="285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84098" y="1456346"/>
            <a:ext cx="6477000" cy="3040062"/>
            <a:chOff x="369" y="537"/>
            <a:chExt cx="3999" cy="2271"/>
          </a:xfrm>
        </p:grpSpPr>
        <p:pic>
          <p:nvPicPr>
            <p:cNvPr id="7" name="Picture 7" descr="internet_ques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576"/>
              <a:ext cx="3216" cy="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3483" y="960"/>
              <a:ext cx="261" cy="12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304" y="537"/>
              <a:ext cx="91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                </a:t>
              </a:r>
            </a:p>
          </p:txBody>
        </p: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369" y="1083"/>
              <a:ext cx="3114" cy="981"/>
              <a:chOff x="369" y="1083"/>
              <a:chExt cx="3114" cy="981"/>
            </a:xfrm>
          </p:grpSpPr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1392" y="1696"/>
                <a:ext cx="65" cy="24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1588" y="1573"/>
                <a:ext cx="65" cy="24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1588" y="1083"/>
                <a:ext cx="1895" cy="981"/>
              </a:xfrm>
              <a:custGeom>
                <a:avLst/>
                <a:gdLst>
                  <a:gd name="T0" fmla="*/ 0 w 1392"/>
                  <a:gd name="T1" fmla="*/ 768 h 768"/>
                  <a:gd name="T2" fmla="*/ 336 w 1392"/>
                  <a:gd name="T3" fmla="*/ 336 h 768"/>
                  <a:gd name="T4" fmla="*/ 912 w 1392"/>
                  <a:gd name="T5" fmla="*/ 240 h 768"/>
                  <a:gd name="T6" fmla="*/ 1392 w 1392"/>
                  <a:gd name="T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2" h="768">
                    <a:moveTo>
                      <a:pt x="0" y="768"/>
                    </a:moveTo>
                    <a:cubicBezTo>
                      <a:pt x="92" y="596"/>
                      <a:pt x="184" y="424"/>
                      <a:pt x="336" y="336"/>
                    </a:cubicBezTo>
                    <a:cubicBezTo>
                      <a:pt x="488" y="248"/>
                      <a:pt x="736" y="296"/>
                      <a:pt x="912" y="240"/>
                    </a:cubicBezTo>
                    <a:cubicBezTo>
                      <a:pt x="1088" y="184"/>
                      <a:pt x="1240" y="92"/>
                      <a:pt x="1392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auto">
              <a:xfrm>
                <a:off x="369" y="1568"/>
                <a:ext cx="667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probe </a:t>
                </a:r>
              </a:p>
              <a:p>
                <a:pPr algn="ctr"/>
                <a:r>
                  <a:rPr lang="en-US" sz="2000"/>
                  <a:t>packets</a:t>
                </a:r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V="1">
                <a:off x="1008" y="1728"/>
                <a:ext cx="3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Bandwidth Estimation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5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52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Physical and data link layer</a:t>
            </a:r>
          </a:p>
          <a:p>
            <a:r>
              <a:rPr lang="en-US" dirty="0"/>
              <a:t>Idle characters: accurately measure inter-packet </a:t>
            </a:r>
            <a:r>
              <a:rPr lang="en-US" dirty="0" smtClean="0"/>
              <a:t>delays</a:t>
            </a:r>
          </a:p>
          <a:p>
            <a:pPr lvl="1"/>
            <a:r>
              <a:rPr lang="en-US" dirty="0" smtClean="0"/>
              <a:t>Hardware: hard to access</a:t>
            </a:r>
          </a:p>
          <a:p>
            <a:r>
              <a:rPr lang="en-US" dirty="0" err="1" smtClean="0"/>
              <a:t>SoNIC</a:t>
            </a:r>
            <a:r>
              <a:rPr lang="en-US" dirty="0" smtClean="0"/>
              <a:t>: Software</a:t>
            </a:r>
            <a:r>
              <a:rPr lang="en-US" dirty="0"/>
              <a:t>-defined Network Interface Card</a:t>
            </a:r>
          </a:p>
          <a:p>
            <a:r>
              <a:rPr lang="en-US" dirty="0" smtClean="0"/>
              <a:t>Flexible </a:t>
            </a:r>
            <a:r>
              <a:rPr lang="en-US" dirty="0" err="1" smtClean="0"/>
              <a:t>realtime</a:t>
            </a:r>
            <a:r>
              <a:rPr lang="en-US" dirty="0" smtClean="0"/>
              <a:t> access to physical layer in software</a:t>
            </a:r>
          </a:p>
          <a:p>
            <a:r>
              <a:rPr lang="en-US" dirty="0" smtClean="0"/>
              <a:t>Accurate: control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over idle characters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sonic_hardwa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908632"/>
            <a:ext cx="4953000" cy="244484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62484" y="969860"/>
            <a:ext cx="6095999" cy="609600"/>
            <a:chOff x="914401" y="2362200"/>
            <a:chExt cx="6172199" cy="609600"/>
          </a:xfrm>
        </p:grpSpPr>
        <p:sp>
          <p:nvSpPr>
            <p:cNvPr id="7" name="Rectangle 6"/>
            <p:cNvSpPr/>
            <p:nvPr/>
          </p:nvSpPr>
          <p:spPr>
            <a:xfrm>
              <a:off x="914401" y="2514600"/>
              <a:ext cx="1371601" cy="304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Packet </a:t>
              </a:r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00402" y="2514600"/>
              <a:ext cx="1371599" cy="304800"/>
            </a:xfrm>
            <a:prstGeom prst="rect">
              <a:avLst/>
            </a:prstGeom>
            <a:solidFill>
              <a:srgbClr val="9BBB59"/>
            </a:solidFill>
            <a:ln>
              <a:solidFill>
                <a:srgbClr val="77933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Packet i+1</a:t>
              </a:r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286002" y="2514600"/>
              <a:ext cx="914400" cy="304800"/>
              <a:chOff x="4114800" y="2514600"/>
              <a:chExt cx="914400" cy="3048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1148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1910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2672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3434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4196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495800" y="2514600"/>
                <a:ext cx="76200" cy="3048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5720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6482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7244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8006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8768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9530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715001" y="2514600"/>
              <a:ext cx="1371599" cy="304800"/>
            </a:xfrm>
            <a:prstGeom prst="rect">
              <a:avLst/>
            </a:prstGeom>
            <a:solidFill>
              <a:srgbClr val="9BBB59"/>
            </a:solidFill>
            <a:ln>
              <a:solidFill>
                <a:srgbClr val="77933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Packet i+2</a:t>
              </a:r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572001" y="2514600"/>
              <a:ext cx="1143000" cy="304800"/>
              <a:chOff x="6172200" y="2514600"/>
              <a:chExt cx="1143000" cy="3048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1628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1"/>
              <p:cNvGrpSpPr/>
              <p:nvPr/>
            </p:nvGrpSpPr>
            <p:grpSpPr>
              <a:xfrm>
                <a:off x="6172200" y="2514600"/>
                <a:ext cx="1143000" cy="304800"/>
                <a:chOff x="6172200" y="2971800"/>
                <a:chExt cx="1143000" cy="304800"/>
              </a:xfrm>
            </p:grpSpPr>
            <p:grpSp>
              <p:nvGrpSpPr>
                <p:cNvPr id="16" name="Group 48"/>
                <p:cNvGrpSpPr/>
                <p:nvPr/>
              </p:nvGrpSpPr>
              <p:grpSpPr>
                <a:xfrm>
                  <a:off x="6172200" y="2971800"/>
                  <a:ext cx="914400" cy="304800"/>
                  <a:chOff x="4114800" y="2514600"/>
                  <a:chExt cx="914400" cy="304800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41148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41910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42672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43434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44196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44958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45720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46482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47244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48006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48768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49530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7239000" y="29718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7086600" y="29718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" name="Donut 11"/>
            <p:cNvSpPr/>
            <p:nvPr/>
          </p:nvSpPr>
          <p:spPr>
            <a:xfrm>
              <a:off x="4419601" y="2362200"/>
              <a:ext cx="1409700" cy="609600"/>
            </a:xfrm>
            <a:prstGeom prst="donut">
              <a:avLst>
                <a:gd name="adj" fmla="val 3965"/>
              </a:avLst>
            </a:prstGeom>
            <a:ln>
              <a:solidFill>
                <a:srgbClr val="558ED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2133601" y="2362200"/>
              <a:ext cx="1219200" cy="609600"/>
            </a:xfrm>
            <a:prstGeom prst="donut">
              <a:avLst>
                <a:gd name="adj" fmla="val 3965"/>
              </a:avLst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7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GENIMap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09381"/>
            <a:ext cx="4849331" cy="30581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Environment for Network Innovations</a:t>
            </a:r>
          </a:p>
          <a:p>
            <a:r>
              <a:rPr lang="en-US" dirty="0" smtClean="0"/>
              <a:t>Virtual laboratory for networking and distributed system research</a:t>
            </a:r>
          </a:p>
          <a:p>
            <a:r>
              <a:rPr lang="en-US" dirty="0" smtClean="0"/>
              <a:t>Easy to set up different topologies for research</a:t>
            </a:r>
          </a:p>
          <a:p>
            <a:r>
              <a:rPr lang="en-US" dirty="0" smtClean="0"/>
              <a:t>UC Davis &amp;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UNC Chapel Hill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94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SoNIC</a:t>
            </a:r>
            <a:r>
              <a:rPr lang="en-US" dirty="0" smtClean="0"/>
              <a:t> to estimate available bandwidth on GENI</a:t>
            </a:r>
          </a:p>
          <a:p>
            <a:r>
              <a:rPr lang="en-US" dirty="0" smtClean="0"/>
              <a:t>Tasks:</a:t>
            </a:r>
          </a:p>
          <a:p>
            <a:pPr lvl="1"/>
            <a:r>
              <a:rPr lang="en-US" dirty="0" smtClean="0"/>
              <a:t>Local machine</a:t>
            </a:r>
          </a:p>
          <a:p>
            <a:pPr lvl="2"/>
            <a:r>
              <a:rPr lang="en-US" dirty="0" smtClean="0"/>
              <a:t>Reproduce the measurements and analysis in paper</a:t>
            </a:r>
          </a:p>
          <a:p>
            <a:pPr lvl="2"/>
            <a:r>
              <a:rPr lang="en-US" dirty="0" smtClean="0"/>
              <a:t>Complete and automate data analysis process</a:t>
            </a:r>
          </a:p>
          <a:p>
            <a:pPr lvl="1"/>
            <a:r>
              <a:rPr lang="en-US" dirty="0" smtClean="0"/>
              <a:t>GENI</a:t>
            </a:r>
          </a:p>
          <a:p>
            <a:pPr lvl="2"/>
            <a:r>
              <a:rPr lang="en-US" dirty="0" smtClean="0"/>
              <a:t>Load script and rerun the above experiments</a:t>
            </a:r>
          </a:p>
          <a:p>
            <a:pPr lvl="2"/>
            <a:r>
              <a:rPr lang="en-US" dirty="0" smtClean="0"/>
              <a:t>Make the process available to others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Generate probe trains pattern</a:t>
            </a:r>
          </a:p>
          <a:p>
            <a:r>
              <a:rPr lang="en-US" dirty="0" smtClean="0"/>
              <a:t>Packet pacing to generate probe packets</a:t>
            </a:r>
          </a:p>
          <a:p>
            <a:pPr lvl="1"/>
            <a:r>
              <a:rPr lang="en-US" dirty="0" smtClean="0"/>
              <a:t>Add idle characters to manipulate rate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Accurate inter-packet delay</a:t>
            </a:r>
          </a:p>
          <a:p>
            <a:r>
              <a:rPr lang="en-US" dirty="0" smtClean="0"/>
              <a:t>Use increasing one-way delay to estimate available bandwidth</a:t>
            </a:r>
          </a:p>
        </p:txBody>
      </p:sp>
      <p:pic>
        <p:nvPicPr>
          <p:cNvPr id="22" name="Picture 21" descr="unna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124200"/>
            <a:ext cx="3784600" cy="157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Available Bandwidth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0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– Environment set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8" name="Picture 2" descr="C:\Users\chenjunyu\Downloads\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4834" y="1752600"/>
            <a:ext cx="4071966" cy="247378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715000" y="138326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Syslab</a:t>
            </a:r>
            <a:r>
              <a:rPr lang="en-US" altLang="zh-CN" dirty="0" smtClean="0"/>
              <a:t> Topology</a:t>
            </a:r>
            <a:endParaRPr lang="zh-CN" altLang="en-US" dirty="0"/>
          </a:p>
        </p:txBody>
      </p:sp>
      <p:pic>
        <p:nvPicPr>
          <p:cNvPr id="20" name="Picture 3" descr="C:\Users\chenjunyu\Downloads\Untitled draw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1444225"/>
            <a:ext cx="5384801" cy="40386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914400" y="148373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Factus</a:t>
            </a:r>
            <a:r>
              <a:rPr lang="en-US" altLang="zh-CN" dirty="0" smtClean="0"/>
              <a:t> loopback topology</a:t>
            </a:r>
            <a:endParaRPr lang="zh-CN" altLang="en-US" dirty="0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446" y="4484982"/>
            <a:ext cx="4114800" cy="221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8098" y="4484981"/>
            <a:ext cx="3366647" cy="223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609600" y="4041717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GENI (UC Davis – UNC Chapel Hill)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48599" y="4017512"/>
            <a:ext cx="271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GENI (two UC Davis nodes)</a:t>
            </a:r>
            <a:endParaRPr lang="zh-CN" altLang="en-US" dirty="0"/>
          </a:p>
        </p:txBody>
      </p:sp>
      <p:pic>
        <p:nvPicPr>
          <p:cNvPr id="26" name="Picture 25" descr="phot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6100"/>
            <a:ext cx="9144000" cy="320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6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Algorithm</a:t>
            </a:r>
          </a:p>
          <a:p>
            <a:pPr lvl="1"/>
            <a:r>
              <a:rPr lang="en-US" dirty="0" err="1" smtClean="0"/>
              <a:t>Pathload</a:t>
            </a:r>
            <a:r>
              <a:rPr lang="en-US" dirty="0" smtClean="0"/>
              <a:t>: (N, R, G, D) = (20, [0.1:0.1:9.6]</a:t>
            </a:r>
            <a:r>
              <a:rPr lang="en-US" dirty="0" err="1" smtClean="0"/>
              <a:t>Gbps</a:t>
            </a:r>
            <a:r>
              <a:rPr lang="en-US" dirty="0" smtClean="0"/>
              <a:t>, 120000B, variable)</a:t>
            </a:r>
          </a:p>
          <a:p>
            <a:pPr lvl="1"/>
            <a:r>
              <a:rPr lang="en-US" dirty="0" smtClean="0"/>
              <a:t>Increasing one-way delay (OWD)</a:t>
            </a:r>
          </a:p>
          <a:p>
            <a:pPr lvl="1"/>
            <a:r>
              <a:rPr lang="en-US" dirty="0" smtClean="0"/>
              <a:t>Difference in the OWD between the first and last packets</a:t>
            </a:r>
          </a:p>
          <a:p>
            <a:pPr lvl="1"/>
            <a:r>
              <a:rPr lang="en-US" dirty="0" smtClean="0"/>
              <a:t>Available bandwidth: lowest probe train rate where queuing delay increases</a:t>
            </a:r>
          </a:p>
          <a:p>
            <a:pPr lvl="1"/>
            <a:r>
              <a:rPr lang="en-US" dirty="0" smtClean="0"/>
              <a:t>Add cross traffic to limit the available bandwidth</a:t>
            </a:r>
          </a:p>
          <a:p>
            <a:r>
              <a:rPr lang="en-US" dirty="0" smtClean="0"/>
              <a:t>Automation</a:t>
            </a:r>
          </a:p>
          <a:p>
            <a:pPr lvl="1"/>
            <a:r>
              <a:rPr lang="en-US" dirty="0" smtClean="0"/>
              <a:t>Automate the process for analyzing the available bandwidth</a:t>
            </a:r>
          </a:p>
          <a:p>
            <a:pPr lvl="1"/>
            <a:r>
              <a:rPr lang="en-US" dirty="0" smtClean="0"/>
              <a:t>Generate cross traffic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unna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81000"/>
            <a:ext cx="37846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3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Result on </a:t>
            </a:r>
            <a:r>
              <a:rPr lang="en-US" dirty="0" err="1" smtClean="0"/>
              <a:t>syslab</a:t>
            </a:r>
            <a:r>
              <a:rPr lang="en-US" dirty="0" smtClean="0"/>
              <a:t>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3388899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 </a:t>
            </a:r>
            <a:r>
              <a:rPr lang="en-US" altLang="zh-CN" dirty="0" err="1" smtClean="0"/>
              <a:t>Gbps</a:t>
            </a:r>
            <a:r>
              <a:rPr lang="en-US" altLang="zh-CN" dirty="0" smtClean="0"/>
              <a:t> cross traffic</a:t>
            </a:r>
          </a:p>
          <a:p>
            <a:r>
              <a:rPr lang="en-US" altLang="zh-CN" dirty="0" smtClean="0"/>
              <a:t>        (</a:t>
            </a:r>
            <a:r>
              <a:rPr lang="en-US" altLang="zh-CN" dirty="0" err="1" smtClean="0"/>
              <a:t>est</a:t>
            </a:r>
            <a:r>
              <a:rPr lang="en-US" altLang="zh-CN" dirty="0" smtClean="0"/>
              <a:t>: 5.3)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3346954"/>
            <a:ext cx="1985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 </a:t>
            </a:r>
            <a:r>
              <a:rPr lang="en-US" altLang="zh-CN" dirty="0" err="1" smtClean="0"/>
              <a:t>Gbps</a:t>
            </a:r>
            <a:r>
              <a:rPr lang="en-US" altLang="zh-CN" dirty="0" smtClean="0"/>
              <a:t> cross traffic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(</a:t>
            </a:r>
            <a:r>
              <a:rPr lang="en-US" altLang="zh-CN" dirty="0" err="1" smtClean="0"/>
              <a:t>est</a:t>
            </a:r>
            <a:r>
              <a:rPr lang="en-US" altLang="zh-CN" dirty="0" smtClean="0"/>
              <a:t>: 3.1)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635214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6 </a:t>
            </a:r>
            <a:r>
              <a:rPr lang="en-US" altLang="zh-CN" dirty="0" err="1" smtClean="0"/>
              <a:t>Gbps</a:t>
            </a:r>
            <a:r>
              <a:rPr lang="en-US" altLang="zh-CN" dirty="0" smtClean="0"/>
              <a:t> cross traffic (</a:t>
            </a:r>
            <a:r>
              <a:rPr lang="en-US" altLang="zh-CN" dirty="0" err="1" smtClean="0"/>
              <a:t>est</a:t>
            </a:r>
            <a:r>
              <a:rPr lang="en-US" altLang="zh-CN" dirty="0" smtClean="0"/>
              <a:t>: 1.5)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8799" y="6321383"/>
            <a:ext cx="266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 </a:t>
            </a:r>
            <a:r>
              <a:rPr lang="en-US" altLang="zh-CN" dirty="0" err="1" smtClean="0"/>
              <a:t>Gbps</a:t>
            </a:r>
            <a:r>
              <a:rPr lang="en-US" altLang="zh-CN" dirty="0" smtClean="0"/>
              <a:t> cross traffic (</a:t>
            </a:r>
            <a:r>
              <a:rPr lang="en-US" altLang="zh-CN" dirty="0" err="1" smtClean="0"/>
              <a:t>est</a:t>
            </a:r>
            <a:r>
              <a:rPr lang="en-US" altLang="zh-CN" dirty="0" smtClean="0"/>
              <a:t>: 0)</a:t>
            </a:r>
            <a:endParaRPr lang="zh-CN" altLang="en-US" dirty="0"/>
          </a:p>
        </p:txBody>
      </p:sp>
      <p:pic>
        <p:nvPicPr>
          <p:cNvPr id="14" name="Picture 13" descr="scatter_plot_2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31488"/>
            <a:ext cx="2895600" cy="1930400"/>
          </a:xfrm>
          <a:prstGeom prst="rect">
            <a:avLst/>
          </a:prstGeom>
        </p:spPr>
      </p:pic>
      <p:pic>
        <p:nvPicPr>
          <p:cNvPr id="15" name="Picture 14" descr="scatter_plot_4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63" y="1417638"/>
            <a:ext cx="2882313" cy="1921542"/>
          </a:xfrm>
          <a:prstGeom prst="rect">
            <a:avLst/>
          </a:prstGeom>
        </p:spPr>
      </p:pic>
      <p:pic>
        <p:nvPicPr>
          <p:cNvPr id="16" name="Picture 15" descr="scatter_plot_60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93159"/>
            <a:ext cx="3505200" cy="2336800"/>
          </a:xfrm>
          <a:prstGeom prst="rect">
            <a:avLst/>
          </a:prstGeom>
        </p:spPr>
      </p:pic>
      <p:pic>
        <p:nvPicPr>
          <p:cNvPr id="17" name="Picture 16" descr="scatter_plot_80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62" y="4060425"/>
            <a:ext cx="3391437" cy="226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40938</TotalTime>
  <Words>498</Words>
  <Application>Microsoft Macintosh PowerPoint</Application>
  <PresentationFormat>全屏显示(4:3)</PresentationFormat>
  <Paragraphs>117</Paragraphs>
  <Slides>14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Theme</vt:lpstr>
      <vt:lpstr>Network Analysis -- Available Bandwidth Estimation Using SoNIC</vt:lpstr>
      <vt:lpstr>Available Bandwidth Estimation</vt:lpstr>
      <vt:lpstr>SoNIC</vt:lpstr>
      <vt:lpstr>GENI</vt:lpstr>
      <vt:lpstr>Goal</vt:lpstr>
      <vt:lpstr>Estimate Available Bandwidth</vt:lpstr>
      <vt:lpstr>Experiments – Environment set up</vt:lpstr>
      <vt:lpstr>Experiments</vt:lpstr>
      <vt:lpstr>Experiment Result on syslab machines</vt:lpstr>
      <vt:lpstr>Results – with Han’s data</vt:lpstr>
      <vt:lpstr>Discussion</vt:lpstr>
      <vt:lpstr>M.Eng portion</vt:lpstr>
      <vt:lpstr>Future Work</vt:lpstr>
      <vt:lpstr>Demo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SoNIC: Precise Realtime Software Access and Control of Wired Networks</dc:title>
  <dc:creator>kslee</dc:creator>
  <cp:lastModifiedBy>志鸿 刘</cp:lastModifiedBy>
  <cp:revision>3476</cp:revision>
  <dcterms:created xsi:type="dcterms:W3CDTF">2013-03-08T13:49:57Z</dcterms:created>
  <dcterms:modified xsi:type="dcterms:W3CDTF">2014-12-13T04:49:52Z</dcterms:modified>
</cp:coreProperties>
</file>