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1072" r:id="rId3"/>
    <p:sldId id="1127" r:id="rId4"/>
    <p:sldId id="1154" r:id="rId5"/>
    <p:sldId id="1155" r:id="rId6"/>
    <p:sldId id="1156" r:id="rId7"/>
    <p:sldId id="1157" r:id="rId8"/>
    <p:sldId id="1161" r:id="rId9"/>
    <p:sldId id="1162" r:id="rId10"/>
    <p:sldId id="1163" r:id="rId11"/>
    <p:sldId id="1164" r:id="rId12"/>
    <p:sldId id="1158" r:id="rId13"/>
    <p:sldId id="1159" r:id="rId14"/>
    <p:sldId id="1165" r:id="rId15"/>
    <p:sldId id="1160" r:id="rId16"/>
    <p:sldId id="1166" r:id="rId17"/>
    <p:sldId id="1167" r:id="rId18"/>
    <p:sldId id="109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FF66"/>
    <a:srgbClr val="B41B1D"/>
    <a:srgbClr val="575757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81576" autoAdjust="0"/>
  </p:normalViewPr>
  <p:slideViewPr>
    <p:cSldViewPr snapToGrid="0" snapToObjects="1">
      <p:cViewPr varScale="1">
        <p:scale>
          <a:sx n="61" d="100"/>
          <a:sy n="61" d="100"/>
        </p:scale>
        <p:origin x="744" y="3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8772-0606-C348-9152-88923EF61D77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9041-1A58-5848-983A-F7DEF26E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200CD-985D-4430-A8B6-2A9B2151044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9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D97B9-E5AC-4311-9AB3-52670D99E3B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157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EA32E-8B76-426A-A1C0-E3601B18494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2" tIns="45716" rIns="91432" bIns="45716"/>
          <a:lstStyle/>
          <a:p>
            <a:endParaRPr lang="en-US" altLang="en-US"/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5879088" indent="-35447288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48904525" indent="-48039338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FC83D15-BF50-4A19-B970-C483F64C3DF8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41811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2A692-4750-4B8B-A67B-1B001E35DD4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611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B52E0-69E1-495A-9D76-2026A8CCA51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741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3A909-BCD0-46A6-BD9D-374AF53DA40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289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D1003-4BD8-45F1-AA1C-93A987D7886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2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9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2734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516911" y="0"/>
            <a:ext cx="2667000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648"/>
            <a:ext cx="7874000" cy="683305"/>
          </a:xfrm>
          <a:solidFill>
            <a:srgbClr val="B41B1D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4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4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4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8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8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429" y="816430"/>
            <a:ext cx="8817428" cy="530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6B9A-0B58-3440-8916-C6A5286BE8E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E661-B494-314E-8590-24C6A1446C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83911" cy="685800"/>
          </a:xfrm>
          <a:prstGeom prst="rect">
            <a:avLst/>
          </a:prstGeom>
          <a:solidFill>
            <a:srgbClr val="B41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rnell_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1"/>
            <a:ext cx="1142999" cy="1142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85800"/>
          </a:xfrm>
          <a:prstGeom prst="rect">
            <a:avLst/>
          </a:prstGeom>
          <a:solidFill>
            <a:srgbClr val="B41B1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2538"/>
            <a:ext cx="7772400" cy="1755774"/>
          </a:xfrm>
        </p:spPr>
        <p:txBody>
          <a:bodyPr>
            <a:normAutofit/>
          </a:bodyPr>
          <a:lstStyle/>
          <a:p>
            <a:r>
              <a:rPr lang="en-US" dirty="0" smtClean="0"/>
              <a:t>Software Routers: Click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08312"/>
            <a:ext cx="7909560" cy="23016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Hakim </a:t>
            </a:r>
            <a:r>
              <a:rPr lang="en-US" sz="4000" dirty="0" err="1" smtClean="0"/>
              <a:t>Weatherspoon</a:t>
            </a:r>
            <a:endParaRPr lang="en-US" sz="4000" dirty="0" smtClean="0"/>
          </a:p>
          <a:p>
            <a:r>
              <a:rPr lang="en-US" sz="2800" dirty="0" smtClean="0"/>
              <a:t>Assistant 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Computer Science</a:t>
            </a:r>
          </a:p>
          <a:p>
            <a:r>
              <a:rPr lang="en-US" sz="2800" dirty="0" smtClean="0"/>
              <a:t>CS 5413: High Performance Systems and Networking</a:t>
            </a:r>
          </a:p>
          <a:p>
            <a:r>
              <a:rPr lang="en-US" sz="2800" dirty="0" smtClean="0"/>
              <a:t>September 29, 2014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105007"/>
            <a:ext cx="86913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Slides used and adapted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judiciously from COS-561,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Advanced Computer Networks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At Princeton University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4"/>
          <p:cNvSpPr txBox="1">
            <a:spLocks noGrp="1"/>
          </p:cNvSpPr>
          <p:nvPr/>
        </p:nvSpPr>
        <p:spPr bwMode="auto">
          <a:xfrm>
            <a:off x="76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FE43330-9E9C-4245-AB0B-682381DE3CBA}" type="datetime1">
              <a:rPr lang="nl-NL" altLang="en-US" sz="1800">
                <a:solidFill>
                  <a:schemeClr val="bg1"/>
                </a:solidFill>
              </a:rPr>
              <a:pPr eaLnBrk="1" hangingPunct="1"/>
              <a:t>26-10-2014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9635" name="Footer Placeholder 5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PATS Research Group</a:t>
            </a:r>
          </a:p>
        </p:txBody>
      </p:sp>
      <p:sp>
        <p:nvSpPr>
          <p:cNvPr id="69636" name="Slide Number Placeholder 6"/>
          <p:cNvSpPr txBox="1">
            <a:spLocks noGrp="1"/>
          </p:cNvSpPr>
          <p:nvPr/>
        </p:nvSpPr>
        <p:spPr bwMode="auto">
          <a:xfrm>
            <a:off x="6934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88096E53-1CE0-4051-9C4C-0B1BB5F6058B}" type="slidenum">
              <a:rPr lang="en-US" altLang="en-US" sz="1800">
                <a:solidFill>
                  <a:schemeClr val="bg1"/>
                </a:solidFill>
              </a:rPr>
              <a:pPr algn="r" eaLnBrk="1" hangingPunct="1"/>
              <a:t>10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963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4191000"/>
            <a:ext cx="43434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Push connection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Source pushes packets downstream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Triggered by event, such as packet arrival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Denoted by filled square or triangle</a:t>
            </a:r>
          </a:p>
        </p:txBody>
      </p:sp>
      <p:pic>
        <p:nvPicPr>
          <p:cNvPr id="69639" name="Picture 6" descr="pushpul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250" y="1371600"/>
            <a:ext cx="7804150" cy="2413000"/>
          </a:xfrm>
        </p:spPr>
      </p:pic>
      <p:sp>
        <p:nvSpPr>
          <p:cNvPr id="69640" name="Rectangle 4"/>
          <p:cNvSpPr>
            <a:spLocks noChangeArrowheads="1"/>
          </p:cNvSpPr>
          <p:nvPr/>
        </p:nvSpPr>
        <p:spPr bwMode="auto">
          <a:xfrm>
            <a:off x="2209800" y="5638800"/>
            <a:ext cx="601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/>
              <a:t>Agnostic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Becomes push or pull depending on peer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Denoted by double outline</a:t>
            </a:r>
          </a:p>
        </p:txBody>
      </p:sp>
      <p:sp>
        <p:nvSpPr>
          <p:cNvPr id="69644" name="Rectangle 4"/>
          <p:cNvSpPr>
            <a:spLocks noChangeArrowheads="1"/>
          </p:cNvSpPr>
          <p:nvPr/>
        </p:nvSpPr>
        <p:spPr bwMode="auto">
          <a:xfrm>
            <a:off x="4724400" y="4191000"/>
            <a:ext cx="4191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/>
              <a:t>Pull connection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Destination pulls packets from upstream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Packet transmission or scheduling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Denoted by empty square or triangle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-15648"/>
            <a:ext cx="7874000" cy="6833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Push and Pull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80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4"/>
          <p:cNvSpPr txBox="1">
            <a:spLocks noGrp="1"/>
          </p:cNvSpPr>
          <p:nvPr/>
        </p:nvSpPr>
        <p:spPr bwMode="auto">
          <a:xfrm>
            <a:off x="76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6B6CE8C-2207-417D-913E-84E3A873EE20}" type="datetime1">
              <a:rPr lang="nl-NL" altLang="en-US" sz="1800">
                <a:solidFill>
                  <a:schemeClr val="bg1"/>
                </a:solidFill>
              </a:rPr>
              <a:pPr eaLnBrk="1" hangingPunct="1"/>
              <a:t>26-10-2014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71683" name="Footer Placeholder 5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PATS Research Group</a:t>
            </a:r>
          </a:p>
        </p:txBody>
      </p:sp>
      <p:sp>
        <p:nvSpPr>
          <p:cNvPr id="71684" name="Slide Number Placeholder 6"/>
          <p:cNvSpPr txBox="1">
            <a:spLocks noGrp="1"/>
          </p:cNvSpPr>
          <p:nvPr/>
        </p:nvSpPr>
        <p:spPr bwMode="auto">
          <a:xfrm>
            <a:off x="6934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13DC3ADE-D861-4C50-AEF8-82836566A024}" type="slidenum">
              <a:rPr lang="en-US" altLang="en-US" sz="1800">
                <a:solidFill>
                  <a:schemeClr val="bg1"/>
                </a:solidFill>
              </a:rPr>
              <a:pPr algn="r" eaLnBrk="1" hangingPunct="1"/>
              <a:t>11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Push and pull violations</a:t>
            </a:r>
          </a:p>
        </p:txBody>
      </p:sp>
      <p:pic>
        <p:nvPicPr>
          <p:cNvPr id="71687" name="Picture 5" descr="pushpullviolation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605088"/>
            <a:ext cx="7848600" cy="2500312"/>
          </a:xfrm>
        </p:spPr>
      </p:pic>
    </p:spTree>
    <p:extLst>
      <p:ext uri="{BB962C8B-B14F-4D97-AF65-F5344CB8AC3E}">
        <p14:creationId xmlns:p14="http://schemas.microsoft.com/office/powerpoint/2010/main" val="13023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Handlers and Control Socket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Access points for user interaction</a:t>
            </a:r>
          </a:p>
          <a:p>
            <a:pPr lvl="1"/>
            <a:r>
              <a:rPr lang="en-US" altLang="en-US"/>
              <a:t>Appear like files in a file system</a:t>
            </a:r>
          </a:p>
          <a:p>
            <a:pPr lvl="1"/>
            <a:r>
              <a:rPr lang="en-US" altLang="en-US"/>
              <a:t>Can have both read and write handlers</a:t>
            </a:r>
          </a:p>
          <a:p>
            <a:r>
              <a:rPr lang="en-US" altLang="en-US"/>
              <a:t>Examples</a:t>
            </a:r>
          </a:p>
          <a:p>
            <a:pPr lvl="1"/>
            <a:r>
              <a:rPr lang="en-US" altLang="en-US"/>
              <a:t>Installing/removing forwarding-table entries</a:t>
            </a:r>
          </a:p>
          <a:p>
            <a:pPr lvl="1"/>
            <a:r>
              <a:rPr lang="en-US" altLang="en-US"/>
              <a:t>Reporting measurement statistics</a:t>
            </a:r>
          </a:p>
          <a:p>
            <a:pPr lvl="1"/>
            <a:r>
              <a:rPr lang="en-US" altLang="en-US"/>
              <a:t>Changing a maximum queue length </a:t>
            </a:r>
          </a:p>
          <a:p>
            <a:r>
              <a:rPr lang="en-US" altLang="en-US"/>
              <a:t>Control socket</a:t>
            </a:r>
          </a:p>
          <a:p>
            <a:pPr lvl="1"/>
            <a:r>
              <a:rPr lang="en-US" altLang="en-US"/>
              <a:t>Allows other programs to call read/write handlers</a:t>
            </a:r>
          </a:p>
          <a:p>
            <a:pPr lvl="1"/>
            <a:r>
              <a:rPr lang="en-US" altLang="en-US"/>
              <a:t>Command sent as single line of text to the server</a:t>
            </a:r>
          </a:p>
          <a:p>
            <a:pPr lvl="1"/>
            <a:r>
              <a:rPr lang="en-US" altLang="en-US" sz="2000"/>
              <a:t>http://read.cs.ucla.edu/click/elements/controlsocket?s=llrpc</a:t>
            </a:r>
          </a:p>
        </p:txBody>
      </p:sp>
    </p:spTree>
    <p:extLst>
      <p:ext uri="{BB962C8B-B14F-4D97-AF65-F5344CB8AC3E}">
        <p14:creationId xmlns:p14="http://schemas.microsoft.com/office/powerpoint/2010/main" val="1050684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Example: EtherSwitch Element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Ethernet switch</a:t>
            </a:r>
          </a:p>
          <a:p>
            <a:pPr lvl="1"/>
            <a:r>
              <a:rPr lang="en-US" altLang="en-US"/>
              <a:t>Expects and produces Ethernet frames</a:t>
            </a:r>
          </a:p>
          <a:p>
            <a:pPr lvl="1"/>
            <a:r>
              <a:rPr lang="en-US" altLang="en-US"/>
              <a:t>Each input/output pair of ports is a LAN</a:t>
            </a:r>
          </a:p>
          <a:p>
            <a:pPr lvl="1"/>
            <a:r>
              <a:rPr lang="en-US" altLang="en-US"/>
              <a:t>Learning and forwarding switch among these LANs</a:t>
            </a:r>
          </a:p>
          <a:p>
            <a:r>
              <a:rPr lang="en-US" altLang="en-US"/>
              <a:t>Element properties</a:t>
            </a:r>
          </a:p>
          <a:p>
            <a:pPr lvl="1"/>
            <a:r>
              <a:rPr lang="en-US" altLang="en-US"/>
              <a:t>Ports: any # of inputs, and same # of outputs</a:t>
            </a:r>
          </a:p>
          <a:p>
            <a:pPr lvl="1"/>
            <a:r>
              <a:rPr lang="en-US" altLang="en-US"/>
              <a:t>Processing: push</a:t>
            </a:r>
          </a:p>
          <a:p>
            <a:r>
              <a:rPr lang="en-US" altLang="en-US"/>
              <a:t>Element handlers</a:t>
            </a:r>
          </a:p>
          <a:p>
            <a:pPr lvl="1"/>
            <a:r>
              <a:rPr lang="en-US" altLang="en-US"/>
              <a:t>Table (read-only): returns port association table</a:t>
            </a:r>
          </a:p>
          <a:p>
            <a:pPr lvl="1"/>
            <a:r>
              <a:rPr lang="en-US" altLang="en-US"/>
              <a:t>Timeout (read/write): returns/sets TIMEOUT</a:t>
            </a:r>
          </a:p>
        </p:txBody>
      </p:sp>
      <p:sp>
        <p:nvSpPr>
          <p:cNvPr id="988165" name="Text Box 5"/>
          <p:cNvSpPr txBox="1">
            <a:spLocks noChangeArrowheads="1"/>
          </p:cNvSpPr>
          <p:nvPr/>
        </p:nvSpPr>
        <p:spPr bwMode="auto">
          <a:xfrm>
            <a:off x="1325563" y="6389688"/>
            <a:ext cx="6189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http://read.cs.ucla.edu/click/elements/etherswitch</a:t>
            </a:r>
          </a:p>
        </p:txBody>
      </p:sp>
    </p:spTree>
    <p:extLst>
      <p:ext uri="{BB962C8B-B14F-4D97-AF65-F5344CB8AC3E}">
        <p14:creationId xmlns:p14="http://schemas.microsoft.com/office/powerpoint/2010/main" val="67408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3505200" y="1600200"/>
            <a:ext cx="43735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/>
              <a:t>Implicit queue</a:t>
            </a:r>
          </a:p>
          <a:p>
            <a:pPr algn="l">
              <a:buFontTx/>
              <a:buChar char="•"/>
            </a:pPr>
            <a:r>
              <a:rPr lang="en-US" altLang="en-US"/>
              <a:t>Used by STREAM, Scout, etc.</a:t>
            </a:r>
          </a:p>
          <a:p>
            <a:pPr algn="l">
              <a:buFontTx/>
              <a:buChar char="•"/>
            </a:pPr>
            <a:r>
              <a:rPr lang="en-US" altLang="en-US"/>
              <a:t>Hard to control  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1752600" y="5029200"/>
            <a:ext cx="5492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/>
              <a:t>Explicit queue</a:t>
            </a:r>
          </a:p>
          <a:p>
            <a:pPr algn="l">
              <a:buFontTx/>
              <a:buChar char="•"/>
            </a:pPr>
            <a:r>
              <a:rPr lang="en-US" altLang="en-US"/>
              <a:t>Led to push and pull, Click’s main idea</a:t>
            </a:r>
          </a:p>
          <a:p>
            <a:pPr algn="l">
              <a:buFontTx/>
              <a:buChar char="•"/>
            </a:pPr>
            <a:r>
              <a:rPr lang="en-US" altLang="en-US"/>
              <a:t>Contributes to high performance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Implicit vs explicit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62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An Observation…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Click is widely used</a:t>
            </a:r>
          </a:p>
          <a:p>
            <a:pPr lvl="1"/>
            <a:r>
              <a:rPr lang="en-US" altLang="en-US"/>
              <a:t>And the paper on Click is widely cited</a:t>
            </a:r>
          </a:p>
          <a:p>
            <a:r>
              <a:rPr lang="en-US" altLang="en-US"/>
              <a:t>Click elements are created by others</a:t>
            </a:r>
          </a:p>
          <a:p>
            <a:pPr lvl="1"/>
            <a:r>
              <a:rPr lang="en-US" altLang="en-US"/>
              <a:t>Enabling an ecosystem of innovation</a:t>
            </a:r>
          </a:p>
          <a:p>
            <a:endParaRPr lang="en-US" altLang="en-US"/>
          </a:p>
          <a:p>
            <a:r>
              <a:rPr lang="en-US" altLang="en-US"/>
              <a:t>Take-away lesson</a:t>
            </a:r>
          </a:p>
          <a:p>
            <a:pPr lvl="1"/>
            <a:r>
              <a:rPr lang="en-US" altLang="en-US"/>
              <a:t>Creating useful systems that others can use and extend has big impact in the research community</a:t>
            </a:r>
          </a:p>
          <a:p>
            <a:pPr lvl="1"/>
            <a:r>
              <a:rPr lang="en-US" altLang="en-US"/>
              <a:t>And brings tremendous professional value</a:t>
            </a:r>
          </a:p>
          <a:p>
            <a:pPr lvl="1"/>
            <a:r>
              <a:rPr lang="en-US" altLang="en-US"/>
              <a:t>Compensating amply for the time and energy </a:t>
            </a:r>
            <a:r>
              <a:rPr lang="en-US" altLang="en-US">
                <a:sym typeface="Wingdings" panose="05000000000000000000" pitchFamily="2" charset="2"/>
              </a:rPr>
              <a:t>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015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Can you build a Tbps router out of PCs running Click?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Not quite, but you can get close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RouteBricks: high-end software router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Parallelism across  servers and cores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High-end servers: NUMA, multi-queue NICs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RB4 prototype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4 servers in full mesh acting as 4-port (10Gbps/port) router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4 </a:t>
            </a:r>
            <a:r>
              <a:rPr lang="en-US" altLang="en-US" sz="1800">
                <a:sym typeface="Zapf Dingbats" pitchFamily="1" charset="2"/>
              </a:rPr>
              <a:t> 8.75 </a:t>
            </a:r>
            <a:r>
              <a:rPr lang="en-US" altLang="en-US" sz="1800">
                <a:sym typeface="Symbol" panose="05050102010706020507" pitchFamily="18" charset="2"/>
              </a:rPr>
              <a:t>= 35Gbps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Linearly scalable by adding servers (in theory)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9600" y="5334000"/>
            <a:ext cx="8153400" cy="131445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buFontTx/>
              <a:buChar char="•"/>
            </a:pPr>
            <a:r>
              <a:rPr lang="en-US" altLang="en-US" sz="1600"/>
              <a:t>Dobrescu, M., Egi, N., Argyraki, K., Chun, B., Fall, K., Iannaccone, G., Knies, A., Manesh, M., and Ratnasamy, S. </a:t>
            </a:r>
            <a:r>
              <a:rPr lang="en-US" altLang="en-US" sz="1600" i="1"/>
              <a:t>RouteBricks: exploiting parallelism to scale software routers, </a:t>
            </a:r>
            <a:r>
              <a:rPr lang="en-US" altLang="en-US" sz="1600"/>
              <a:t>SOSP 2009</a:t>
            </a:r>
          </a:p>
          <a:p>
            <a:pPr algn="l">
              <a:buFontTx/>
              <a:buChar char="•"/>
            </a:pPr>
            <a:r>
              <a:rPr lang="en-US" altLang="en-US" sz="1600"/>
              <a:t>Bolla, R. and Bruschi, R., </a:t>
            </a:r>
            <a:r>
              <a:rPr lang="en-US" altLang="en-US" sz="1600" i="1"/>
              <a:t>PC-based software routers: high performance and application service support</a:t>
            </a:r>
            <a:r>
              <a:rPr lang="en-US" altLang="en-US" sz="1600"/>
              <a:t>, PRESTO 2008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Improving software router performance:</a:t>
            </a:r>
            <a:br>
              <a:rPr lang="en-US" sz="2800" dirty="0"/>
            </a:br>
            <a:r>
              <a:rPr lang="en-US" sz="2800" dirty="0"/>
              <a:t>exploiting parallelism</a:t>
            </a:r>
          </a:p>
        </p:txBody>
      </p:sp>
    </p:spTree>
    <p:extLst>
      <p:ext uri="{BB962C8B-B14F-4D97-AF65-F5344CB8AC3E}">
        <p14:creationId xmlns:p14="http://schemas.microsoft.com/office/powerpoint/2010/main" val="2065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" y="4851400"/>
            <a:ext cx="8839200" cy="20066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buFontTx/>
              <a:buChar char="•"/>
            </a:pPr>
            <a:r>
              <a:rPr lang="en-US" altLang="en-US" sz="1400"/>
              <a:t>Jad Naous, Glen Gibb, Sara Bolouki, Nick McKeown, </a:t>
            </a:r>
            <a:r>
              <a:rPr lang="en-US" altLang="en-US" sz="1400" i="1"/>
              <a:t>NetFPGA: Reusable Router Architecture for Experimental Research, </a:t>
            </a:r>
            <a:r>
              <a:rPr lang="en-US" altLang="en-US" sz="1400"/>
              <a:t>PRESTO 2008</a:t>
            </a:r>
          </a:p>
          <a:p>
            <a:pPr algn="l">
              <a:buFontTx/>
              <a:buChar char="•"/>
            </a:pPr>
            <a:r>
              <a:rPr lang="en-US" altLang="en-US" sz="1400"/>
              <a:t>Spalink, T., Karlin, S., Peterson, L., and Gottlieb, Y., </a:t>
            </a:r>
            <a:r>
              <a:rPr lang="en-US" altLang="en-US" sz="1400" i="1"/>
              <a:t>Building a robust software-based router using network processors, </a:t>
            </a:r>
            <a:r>
              <a:rPr lang="en-US" altLang="en-US" sz="1400"/>
              <a:t>SOSP 2001</a:t>
            </a:r>
          </a:p>
          <a:p>
            <a:pPr algn="l">
              <a:buFontTx/>
              <a:buChar char="•"/>
            </a:pPr>
            <a:r>
              <a:rPr lang="en-US" altLang="en-US" sz="1400"/>
              <a:t>J. Turner, P. Crowley, J. Dehart, A. Freestone, B. Heller, F. Kuhms, S. Kumar, J. Lockwood, J. Lu, M.Wilson, C. Wiseman, D. Zar, </a:t>
            </a:r>
            <a:r>
              <a:rPr lang="en-US" altLang="en-US" sz="1400" i="1"/>
              <a:t>Supercharging PlanetLab – A High Performance, Multi-Application, Overlay Network Platform, </a:t>
            </a:r>
            <a:r>
              <a:rPr lang="en-US" altLang="en-US" sz="1400"/>
              <a:t>SIGCOMM 2007</a:t>
            </a:r>
          </a:p>
          <a:p>
            <a:pPr algn="l">
              <a:buFontTx/>
              <a:buChar char="•"/>
            </a:pPr>
            <a:r>
              <a:rPr lang="en-US" altLang="en-US" sz="1400"/>
              <a:t>Tilman Wolf, </a:t>
            </a:r>
            <a:r>
              <a:rPr lang="en-US" altLang="en-US" sz="1400" i="1"/>
              <a:t>Challenges and applications for network-processor-based programmable routers</a:t>
            </a:r>
            <a:r>
              <a:rPr lang="en-US" altLang="en-US" sz="1400"/>
              <a:t>, IEEE Sarnoff Symposium, Princeton, NJ, Mar. 2006</a:t>
            </a:r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828800"/>
            <a:ext cx="4333875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9200"/>
            <a:ext cx="4572000" cy="349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447800" y="1371600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NetFPGA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748213" y="1371600"/>
            <a:ext cx="272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/>
              <a:t>Network processor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572000" y="41910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Improving software router performance:</a:t>
            </a:r>
            <a:br>
              <a:rPr lang="en-US" sz="2800" dirty="0"/>
            </a:br>
            <a:r>
              <a:rPr lang="en-US" sz="2800" dirty="0"/>
              <a:t>specialized hardware</a:t>
            </a:r>
          </a:p>
        </p:txBody>
      </p:sp>
    </p:spTree>
    <p:extLst>
      <p:ext uri="{BB962C8B-B14F-4D97-AF65-F5344CB8AC3E}">
        <p14:creationId xmlns:p14="http://schemas.microsoft.com/office/powerpoint/2010/main" val="40730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Before</a:t>
            </a:r>
            <a:r>
              <a:rPr lang="en-US" dirty="0" smtClean="0"/>
              <a:t>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Project Progress</a:t>
            </a:r>
            <a:endParaRPr lang="en-US" sz="2800" dirty="0"/>
          </a:p>
          <a:p>
            <a:pPr lvl="1"/>
            <a:r>
              <a:rPr lang="en-US" sz="2400" b="1" dirty="0" smtClean="0"/>
              <a:t>Need to setup environment as soon as possible</a:t>
            </a:r>
          </a:p>
          <a:p>
            <a:pPr lvl="1"/>
            <a:r>
              <a:rPr lang="en-US" sz="2400" dirty="0" smtClean="0"/>
              <a:t>And meet with groups, TA, and professor</a:t>
            </a:r>
          </a:p>
          <a:p>
            <a:r>
              <a:rPr lang="en-US" sz="2800" dirty="0" smtClean="0"/>
              <a:t>Lab0b – Getting Started with </a:t>
            </a:r>
            <a:r>
              <a:rPr lang="en-US" sz="2800" dirty="0" err="1" smtClean="0"/>
              <a:t>Fractus</a:t>
            </a:r>
            <a:endParaRPr lang="en-US" sz="2800" dirty="0" smtClean="0"/>
          </a:p>
          <a:p>
            <a:pPr lvl="1"/>
            <a:r>
              <a:rPr lang="en-US" sz="2400" dirty="0" smtClean="0"/>
              <a:t>Use </a:t>
            </a:r>
            <a:r>
              <a:rPr lang="en-US" sz="2400" dirty="0" err="1" smtClean="0"/>
              <a:t>Fractus</a:t>
            </a:r>
            <a:r>
              <a:rPr lang="en-US" sz="2400" dirty="0" smtClean="0"/>
              <a:t> instead of Red Cloud </a:t>
            </a:r>
          </a:p>
          <a:p>
            <a:pPr lvl="2"/>
            <a:r>
              <a:rPr lang="en-US" sz="2000" dirty="0" smtClean="0"/>
              <a:t>Red Cloud instances will be terminated and state lost</a:t>
            </a:r>
          </a:p>
          <a:p>
            <a:pPr lvl="1"/>
            <a:r>
              <a:rPr lang="en-US" sz="2400" b="1" dirty="0" smtClean="0"/>
              <a:t>Due Monday, Sept 29</a:t>
            </a:r>
          </a:p>
          <a:p>
            <a:pPr lvl="1"/>
            <a:endParaRPr lang="en-US" sz="2800" dirty="0" smtClean="0"/>
          </a:p>
          <a:p>
            <a:r>
              <a:rPr lang="en-US" sz="2800" b="1" i="1" dirty="0"/>
              <a:t>R</a:t>
            </a:r>
            <a:r>
              <a:rPr lang="en-US" sz="2800" b="1" i="1" dirty="0" smtClean="0"/>
              <a:t>equired review and reading for Friday, October 3</a:t>
            </a:r>
          </a:p>
          <a:p>
            <a:pPr lvl="1"/>
            <a:r>
              <a:rPr lang="en-US" sz="2000" dirty="0" err="1" smtClean="0"/>
              <a:t>RouteBrics</a:t>
            </a:r>
            <a:endParaRPr lang="en-US" sz="2000" dirty="0"/>
          </a:p>
          <a:p>
            <a:pPr lvl="1"/>
            <a:endParaRPr lang="en-US" sz="2800" dirty="0" smtClean="0"/>
          </a:p>
          <a:p>
            <a:r>
              <a:rPr lang="en-US" sz="2800" dirty="0"/>
              <a:t>Check piazza: </a:t>
            </a:r>
            <a:r>
              <a:rPr lang="en-US" sz="2800" dirty="0" smtClean="0"/>
              <a:t>http://piazza.com/cornell/fall2014/cs5413</a:t>
            </a:r>
          </a:p>
          <a:p>
            <a:r>
              <a:rPr lang="en-US" sz="2800" dirty="0" smtClean="0"/>
              <a:t>Check website for updated schedule</a:t>
            </a:r>
          </a:p>
        </p:txBody>
      </p:sp>
    </p:spTree>
    <p:extLst>
      <p:ext uri="{BB962C8B-B14F-4D97-AF65-F5344CB8AC3E}">
        <p14:creationId xmlns:p14="http://schemas.microsoft.com/office/powerpoint/2010/main" val="39811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285" y="852714"/>
            <a:ext cx="8799285" cy="55619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Overview and Basics</a:t>
            </a:r>
          </a:p>
          <a:p>
            <a:r>
              <a:rPr lang="en-US" dirty="0" smtClean="0"/>
              <a:t>Data Center Networks</a:t>
            </a:r>
          </a:p>
          <a:p>
            <a:pPr lvl="1"/>
            <a:r>
              <a:rPr lang="en-US" dirty="0" smtClean="0"/>
              <a:t>Basic </a:t>
            </a:r>
            <a:r>
              <a:rPr lang="en-US" smtClean="0"/>
              <a:t>switching technologies</a:t>
            </a:r>
            <a:endParaRPr lang="en-US" dirty="0" smtClean="0"/>
          </a:p>
          <a:p>
            <a:pPr lvl="1"/>
            <a:r>
              <a:rPr lang="en-US" dirty="0" smtClean="0"/>
              <a:t>Data Center Network Topologies (today and Monday)</a:t>
            </a:r>
          </a:p>
          <a:p>
            <a:pPr lvl="1"/>
            <a:r>
              <a:rPr lang="en-US" dirty="0" smtClean="0"/>
              <a:t>Software Routers (</a:t>
            </a:r>
            <a:r>
              <a:rPr lang="en-US" dirty="0" err="1" smtClean="0"/>
              <a:t>eg</a:t>
            </a:r>
            <a:r>
              <a:rPr lang="en-US" dirty="0" smtClean="0"/>
              <a:t>. Click, </a:t>
            </a:r>
            <a:r>
              <a:rPr lang="en-US" dirty="0" err="1" smtClean="0"/>
              <a:t>Routebricks</a:t>
            </a:r>
            <a:r>
              <a:rPr lang="en-US" dirty="0" smtClean="0"/>
              <a:t>, </a:t>
            </a:r>
            <a:r>
              <a:rPr lang="en-US" dirty="0" err="1" smtClean="0"/>
              <a:t>NetMap</a:t>
            </a:r>
            <a:r>
              <a:rPr lang="en-US" dirty="0" smtClean="0"/>
              <a:t>, </a:t>
            </a:r>
            <a:r>
              <a:rPr lang="en-US" dirty="0" err="1" smtClean="0"/>
              <a:t>Netslice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Alternative Switching Technologies</a:t>
            </a:r>
          </a:p>
          <a:p>
            <a:pPr lvl="1"/>
            <a:r>
              <a:rPr lang="en-US" dirty="0" smtClean="0"/>
              <a:t>Data Center Transport</a:t>
            </a:r>
          </a:p>
          <a:p>
            <a:r>
              <a:rPr lang="en-US" dirty="0" smtClean="0"/>
              <a:t>Data Center Software Networking </a:t>
            </a:r>
          </a:p>
          <a:p>
            <a:pPr lvl="1"/>
            <a:r>
              <a:rPr lang="en-US" dirty="0" smtClean="0"/>
              <a:t>Software Defined networking (overview, control plane, data plane, </a:t>
            </a:r>
            <a:r>
              <a:rPr lang="en-US" dirty="0" err="1" smtClean="0"/>
              <a:t>NetFGPA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Center Traffic and Measurements</a:t>
            </a:r>
          </a:p>
          <a:p>
            <a:pPr lvl="1"/>
            <a:r>
              <a:rPr lang="en-US" dirty="0" smtClean="0"/>
              <a:t>Virtualizing Networks</a:t>
            </a:r>
          </a:p>
          <a:p>
            <a:pPr lvl="1"/>
            <a:r>
              <a:rPr lang="en-US" dirty="0" err="1" smtClean="0"/>
              <a:t>Middleboxes</a:t>
            </a:r>
            <a:endParaRPr lang="en-US" dirty="0" smtClean="0"/>
          </a:p>
          <a:p>
            <a:r>
              <a:rPr lang="en-US" dirty="0" smtClean="0"/>
              <a:t>Advanced Topics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we in the semester?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191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5191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07" y="734787"/>
            <a:ext cx="8893907" cy="605678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Click Modular </a:t>
            </a:r>
            <a:r>
              <a:rPr lang="en-US" dirty="0" smtClean="0"/>
              <a:t>Router</a:t>
            </a:r>
          </a:p>
          <a:p>
            <a:pPr lvl="1"/>
            <a:r>
              <a:rPr lang="en-US" dirty="0" smtClean="0"/>
              <a:t>E</a:t>
            </a:r>
            <a:r>
              <a:rPr lang="en-US" dirty="0"/>
              <a:t>. Kohler, R. Morris, B. Chen, and M. F. Kaashoek. ACM Symposium on Operating Systems Principles (SOSP), December 1999, pages 217-23.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Click Motivation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/>
              <a:t>Flexibility</a:t>
            </a:r>
          </a:p>
          <a:p>
            <a:pPr lvl="1"/>
            <a:r>
              <a:rPr lang="en-US" altLang="en-US" sz="2400"/>
              <a:t>Add new features</a:t>
            </a:r>
          </a:p>
          <a:p>
            <a:pPr lvl="1"/>
            <a:r>
              <a:rPr lang="en-US" altLang="en-US" sz="2400"/>
              <a:t>Enable experimentation </a:t>
            </a:r>
          </a:p>
          <a:p>
            <a:r>
              <a:rPr lang="en-US" altLang="en-US" sz="2800"/>
              <a:t>Openness</a:t>
            </a:r>
          </a:p>
          <a:p>
            <a:pPr lvl="1"/>
            <a:r>
              <a:rPr lang="en-US" altLang="en-US" sz="2400"/>
              <a:t>Allow users/researchers to build and extend</a:t>
            </a:r>
          </a:p>
          <a:p>
            <a:pPr lvl="1"/>
            <a:r>
              <a:rPr lang="en-US" altLang="en-US" sz="2400"/>
              <a:t>(In contrast to most commercial routers)</a:t>
            </a:r>
          </a:p>
          <a:p>
            <a:r>
              <a:rPr lang="en-US" altLang="en-US" sz="2800"/>
              <a:t>Modularity</a:t>
            </a:r>
          </a:p>
          <a:p>
            <a:pPr lvl="1"/>
            <a:r>
              <a:rPr lang="en-US" altLang="en-US" sz="2400"/>
              <a:t>Simplify the composition of existing features</a:t>
            </a:r>
          </a:p>
          <a:p>
            <a:pPr lvl="1"/>
            <a:r>
              <a:rPr lang="en-US" altLang="en-US" sz="2400"/>
              <a:t>Simplify the addition of new features</a:t>
            </a:r>
          </a:p>
          <a:p>
            <a:r>
              <a:rPr lang="en-US" altLang="en-US" sz="2800"/>
              <a:t>Speed/efficiency</a:t>
            </a:r>
          </a:p>
          <a:p>
            <a:pPr lvl="1"/>
            <a:r>
              <a:rPr lang="en-US" altLang="en-US" sz="2400"/>
              <a:t>Operation (optionally) in the operating system</a:t>
            </a:r>
          </a:p>
          <a:p>
            <a:pPr lvl="1"/>
            <a:r>
              <a:rPr lang="en-US" altLang="en-US" sz="2400"/>
              <a:t>Without the user needing to grapple with OS internals</a:t>
            </a:r>
          </a:p>
        </p:txBody>
      </p:sp>
    </p:spTree>
    <p:extLst>
      <p:ext uri="{BB962C8B-B14F-4D97-AF65-F5344CB8AC3E}">
        <p14:creationId xmlns:p14="http://schemas.microsoft.com/office/powerpoint/2010/main" val="14350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Router as a Graph of Elements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Large number of small elements</a:t>
            </a:r>
          </a:p>
          <a:p>
            <a:pPr lvl="1"/>
            <a:r>
              <a:rPr lang="en-US" altLang="en-US"/>
              <a:t>Each performing a simple packet function </a:t>
            </a:r>
          </a:p>
          <a:p>
            <a:pPr lvl="1"/>
            <a:r>
              <a:rPr lang="en-US" altLang="en-US"/>
              <a:t>E.g., IP look-up, TTL decrement, buffering</a:t>
            </a:r>
          </a:p>
          <a:p>
            <a:r>
              <a:rPr lang="en-US" altLang="en-US"/>
              <a:t>Connected together in a graph</a:t>
            </a:r>
          </a:p>
          <a:p>
            <a:pPr lvl="1"/>
            <a:r>
              <a:rPr lang="en-US" altLang="en-US"/>
              <a:t>Elements inputs/outputs snapped together</a:t>
            </a:r>
          </a:p>
          <a:p>
            <a:pPr lvl="1"/>
            <a:r>
              <a:rPr lang="en-US" altLang="en-US"/>
              <a:t>Beyond elements in series to a graph</a:t>
            </a:r>
          </a:p>
          <a:p>
            <a:pPr lvl="1"/>
            <a:r>
              <a:rPr lang="en-US" altLang="en-US"/>
              <a:t>E.g., packet duplication or classification</a:t>
            </a:r>
          </a:p>
          <a:p>
            <a:r>
              <a:rPr lang="en-US" altLang="en-US"/>
              <a:t>Packet flow as main organizational primitive</a:t>
            </a:r>
          </a:p>
          <a:p>
            <a:pPr lvl="1"/>
            <a:r>
              <a:rPr lang="en-US" altLang="en-US"/>
              <a:t>Consistent with data-plane operations on a router</a:t>
            </a:r>
          </a:p>
          <a:p>
            <a:pPr lvl="1"/>
            <a:r>
              <a:rPr lang="en-US" altLang="en-US"/>
              <a:t>(Larger elements needed for, say, control planes)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6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Click Elements: Push vs. Pull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Packet hand-off between elements</a:t>
            </a:r>
          </a:p>
          <a:p>
            <a:pPr lvl="1"/>
            <a:r>
              <a:rPr lang="en-US" altLang="en-US"/>
              <a:t>Directly inspired by properties of routers</a:t>
            </a:r>
          </a:p>
          <a:p>
            <a:pPr lvl="1"/>
            <a:r>
              <a:rPr lang="en-US" altLang="en-US"/>
              <a:t>Annotations on packets to carry temporary state</a:t>
            </a:r>
          </a:p>
          <a:p>
            <a:r>
              <a:rPr lang="en-US" altLang="en-US"/>
              <a:t>Push processing</a:t>
            </a:r>
          </a:p>
          <a:p>
            <a:pPr lvl="1"/>
            <a:r>
              <a:rPr lang="en-US" altLang="en-US"/>
              <a:t>Initiated by the source end</a:t>
            </a:r>
          </a:p>
          <a:p>
            <a:pPr lvl="1"/>
            <a:r>
              <a:rPr lang="en-US" altLang="en-US"/>
              <a:t>E.g., when an unsolicited packet arrives (e.g., from a device)</a:t>
            </a:r>
          </a:p>
          <a:p>
            <a:r>
              <a:rPr lang="en-US" altLang="en-US"/>
              <a:t>Pull processing</a:t>
            </a:r>
          </a:p>
          <a:p>
            <a:pPr lvl="1"/>
            <a:r>
              <a:rPr lang="en-US" altLang="en-US"/>
              <a:t>Initiated by the destination end</a:t>
            </a:r>
          </a:p>
          <a:p>
            <a:pPr lvl="1"/>
            <a:r>
              <a:rPr lang="en-US" altLang="en-US"/>
              <a:t>E.g., to control timing of packet processing (e.g., based on a timer or packet scheduler)</a:t>
            </a:r>
          </a:p>
        </p:txBody>
      </p:sp>
    </p:spTree>
    <p:extLst>
      <p:ext uri="{BB962C8B-B14F-4D97-AF65-F5344CB8AC3E}">
        <p14:creationId xmlns:p14="http://schemas.microsoft.com/office/powerpoint/2010/main" val="31934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Click Language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Declarations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Create elements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Connections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Connect elements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130000"/>
              </a:lnSpc>
            </a:pPr>
            <a:r>
              <a:rPr lang="en-US" altLang="en-US"/>
              <a:t>Compound elements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Combine multiple smaller elements, and treat as single, new element to use as a primitive class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Language extensions through element classes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Configuration strings for individual elements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Rather than syntactic extensions to the language</a:t>
            </a:r>
          </a:p>
        </p:txBody>
      </p:sp>
      <p:sp>
        <p:nvSpPr>
          <p:cNvPr id="984068" name="Text Box 4"/>
          <p:cNvSpPr txBox="1">
            <a:spLocks noChangeArrowheads="1"/>
          </p:cNvSpPr>
          <p:nvPr/>
        </p:nvSpPr>
        <p:spPr bwMode="auto">
          <a:xfrm>
            <a:off x="5211763" y="1011238"/>
            <a:ext cx="3706812" cy="26638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src :: FromDevice(eth0);</a:t>
            </a:r>
          </a:p>
          <a:p>
            <a:pPr algn="l"/>
            <a:r>
              <a:rPr lang="en-US" altLang="en-US"/>
              <a:t>ctr :: Counter;</a:t>
            </a:r>
          </a:p>
          <a:p>
            <a:pPr algn="l"/>
            <a:r>
              <a:rPr lang="en-US" altLang="en-US"/>
              <a:t>sink :: Discard;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src -&gt; ctr;</a:t>
            </a:r>
          </a:p>
          <a:p>
            <a:pPr algn="l"/>
            <a:r>
              <a:rPr lang="en-US" altLang="en-US"/>
              <a:t>ctr -&gt; sink;</a:t>
            </a:r>
          </a:p>
        </p:txBody>
      </p:sp>
    </p:spTree>
    <p:extLst>
      <p:ext uri="{BB962C8B-B14F-4D97-AF65-F5344CB8AC3E}">
        <p14:creationId xmlns:p14="http://schemas.microsoft.com/office/powerpoint/2010/main" val="391710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spect="1" noChangeArrowheads="1"/>
          </p:cNvSpPr>
          <p:nvPr/>
        </p:nvSpPr>
        <p:spPr bwMode="auto">
          <a:xfrm>
            <a:off x="319088" y="1663700"/>
            <a:ext cx="2743200" cy="1676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19088" y="3352800"/>
            <a:ext cx="2743200" cy="17526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1" name="Line 5"/>
          <p:cNvSpPr>
            <a:spLocks noChangeAspect="1" noChangeShapeType="1"/>
          </p:cNvSpPr>
          <p:nvPr/>
        </p:nvSpPr>
        <p:spPr bwMode="auto">
          <a:xfrm>
            <a:off x="304800" y="3365500"/>
            <a:ext cx="2757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spect="1" noChangeArrowheads="1"/>
          </p:cNvSpPr>
          <p:nvPr/>
        </p:nvSpPr>
        <p:spPr bwMode="auto">
          <a:xfrm>
            <a:off x="623888" y="2070100"/>
            <a:ext cx="2209800" cy="1295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en-US" sz="1800"/>
              <a:t>User-level</a:t>
            </a:r>
          </a:p>
          <a:p>
            <a:r>
              <a:rPr lang="en-US" altLang="en-US" sz="1800"/>
              <a:t>routing daemons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019800" y="3810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19464" name="Rectangle 8"/>
          <p:cNvSpPr>
            <a:spLocks noChangeAspect="1" noChangeArrowheads="1"/>
          </p:cNvSpPr>
          <p:nvPr/>
        </p:nvSpPr>
        <p:spPr bwMode="auto">
          <a:xfrm>
            <a:off x="623888" y="3370263"/>
            <a:ext cx="2209800" cy="12906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5" name="Rectangle 9"/>
          <p:cNvSpPr>
            <a:spLocks noChangeAspect="1" noChangeArrowheads="1"/>
          </p:cNvSpPr>
          <p:nvPr/>
        </p:nvSpPr>
        <p:spPr bwMode="auto">
          <a:xfrm>
            <a:off x="1004888" y="1644650"/>
            <a:ext cx="139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600" i="1"/>
              <a:t>Control plane</a:t>
            </a:r>
          </a:p>
        </p:txBody>
      </p:sp>
      <p:sp>
        <p:nvSpPr>
          <p:cNvPr id="19466" name="Rectangle 10"/>
          <p:cNvSpPr>
            <a:spLocks noChangeAspect="1" noChangeArrowheads="1"/>
          </p:cNvSpPr>
          <p:nvPr/>
        </p:nvSpPr>
        <p:spPr bwMode="auto">
          <a:xfrm>
            <a:off x="852488" y="4692650"/>
            <a:ext cx="175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600" i="1"/>
              <a:t>Forwarding plane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505200" y="1905000"/>
            <a:ext cx="5334000" cy="3200400"/>
          </a:xfrm>
          <a:noFill/>
          <a:ln/>
        </p:spPr>
        <p:txBody>
          <a:bodyPr/>
          <a:lstStyle/>
          <a:p>
            <a:r>
              <a:rPr lang="en-US" altLang="en-US" sz="2400"/>
              <a:t>Elements</a:t>
            </a:r>
          </a:p>
          <a:p>
            <a:pPr lvl="1"/>
            <a:r>
              <a:rPr lang="en-US" altLang="en-US" sz="2000"/>
              <a:t>Small building blocks, performing simple operations</a:t>
            </a:r>
          </a:p>
          <a:p>
            <a:pPr lvl="1"/>
            <a:r>
              <a:rPr lang="en-US" altLang="en-US" sz="2000"/>
              <a:t>Instances of C++ classes</a:t>
            </a:r>
          </a:p>
          <a:p>
            <a:r>
              <a:rPr lang="en-US" altLang="en-US" sz="2400"/>
              <a:t>Packets traverse a directed graph of elements</a:t>
            </a:r>
          </a:p>
          <a:p>
            <a:pPr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</a:t>
            </a:r>
            <a:r>
              <a:rPr lang="en-US" altLang="en-US" sz="1800">
                <a:latin typeface="Courier New" panose="02070309020205020404" pitchFamily="49" charset="0"/>
              </a:rPr>
              <a:t>FromDevice(eth0)-&gt;CheckIPHeader(14)</a:t>
            </a:r>
          </a:p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-&gt;IPPrint-&gt;Discard;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33400" y="5334000"/>
            <a:ext cx="8153400" cy="131445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buFontTx/>
              <a:buChar char="•"/>
            </a:pPr>
            <a:r>
              <a:rPr lang="en-US" altLang="en-US" sz="1600"/>
              <a:t>Kohler, E., Morris, R., Chen, B., Jannotti, J., Kaashoek, M. F., </a:t>
            </a:r>
            <a:r>
              <a:rPr lang="en-US" altLang="en-US" sz="1600" i="1"/>
              <a:t>The click modular router</a:t>
            </a:r>
            <a:r>
              <a:rPr lang="en-US" altLang="en-US" sz="1600"/>
              <a:t>, ACM Trans. Comput. Syst. 18, 3 (Aug. 2000)</a:t>
            </a:r>
          </a:p>
          <a:p>
            <a:pPr algn="l">
              <a:buFontTx/>
              <a:buChar char="•"/>
            </a:pPr>
            <a:r>
              <a:rPr lang="en-US" altLang="en-US" sz="1600"/>
              <a:t>Andrea Bianco, Robert Birke, Davide Bolognesi, Jorge M. Finochietto, Giulio Galante, Marco Mellia, </a:t>
            </a:r>
            <a:r>
              <a:rPr lang="en-US" altLang="en-US" sz="1600" i="1"/>
              <a:t>Click vs. Linux: Two Efficient Open-Source IP Network Stacks for Software Routers, </a:t>
            </a:r>
            <a:r>
              <a:rPr lang="en-US" altLang="en-US" sz="1600"/>
              <a:t>HPSR 2005</a:t>
            </a: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914400" y="3581400"/>
            <a:ext cx="1676400" cy="8382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/>
              <a:t>Linux kernel</a:t>
            </a:r>
          </a:p>
          <a:p>
            <a:endParaRPr lang="en-US" altLang="en-US" sz="1800"/>
          </a:p>
          <a:p>
            <a:endParaRPr lang="en-US" altLang="en-US" sz="1800"/>
          </a:p>
        </p:txBody>
      </p:sp>
      <p:sp>
        <p:nvSpPr>
          <p:cNvPr id="19467" name="AutoShape 11"/>
          <p:cNvSpPr>
            <a:spLocks noChangeAspect="1" noChangeArrowheads="1"/>
          </p:cNvSpPr>
          <p:nvPr/>
        </p:nvSpPr>
        <p:spPr bwMode="auto">
          <a:xfrm>
            <a:off x="1371600" y="3875088"/>
            <a:ext cx="762000" cy="544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FFFFFF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800"/>
              <a:t>Click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Modular software forwarding plane:</a:t>
            </a:r>
            <a:br>
              <a:rPr lang="en-US" sz="3200" dirty="0"/>
            </a:br>
            <a:r>
              <a:rPr lang="en-US" sz="3200" dirty="0"/>
              <a:t>Click modular router</a:t>
            </a:r>
          </a:p>
        </p:txBody>
      </p:sp>
    </p:spTree>
    <p:extLst>
      <p:ext uri="{BB962C8B-B14F-4D97-AF65-F5344CB8AC3E}">
        <p14:creationId xmlns:p14="http://schemas.microsoft.com/office/powerpoint/2010/main" val="25155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4"/>
          <p:cNvSpPr txBox="1">
            <a:spLocks noGrp="1"/>
          </p:cNvSpPr>
          <p:nvPr/>
        </p:nvSpPr>
        <p:spPr bwMode="auto">
          <a:xfrm>
            <a:off x="76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D67F5D4-D836-45B7-9777-DE5523451BCF}" type="datetime1">
              <a:rPr lang="nl-NL" altLang="en-US" sz="1800">
                <a:solidFill>
                  <a:schemeClr val="bg1"/>
                </a:solidFill>
              </a:rPr>
              <a:pPr eaLnBrk="1" hangingPunct="1"/>
              <a:t>26-10-2014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7587" name="Footer Placeholder 5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PATS Research Group</a:t>
            </a:r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6934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ED063D8-5606-4461-8BD1-101E803D1A9B}" type="slidenum">
              <a:rPr lang="en-US" altLang="en-US" sz="1800">
                <a:solidFill>
                  <a:schemeClr val="bg1"/>
                </a:solidFill>
              </a:rPr>
              <a:pPr algn="r" eaLnBrk="1" hangingPunct="1"/>
              <a:t>9</a:t>
            </a:fld>
            <a:endParaRPr lang="en-US" altLang="en-US" sz="1800">
              <a:solidFill>
                <a:schemeClr val="bg1"/>
              </a:solidFill>
            </a:endParaRPr>
          </a:p>
        </p:txBody>
      </p:sp>
      <p:pic>
        <p:nvPicPr>
          <p:cNvPr id="67591" name="Picture 7" descr="elemen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667000"/>
            <a:ext cx="7162800" cy="2484438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-15648"/>
            <a:ext cx="7874000" cy="6833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Elements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12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13882</TotalTime>
  <Words>1168</Words>
  <Application>Microsoft Office PowerPoint</Application>
  <PresentationFormat>On-screen Show (4:3)</PresentationFormat>
  <Paragraphs>195</Paragraphs>
  <Slides>18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MS PGothic</vt:lpstr>
      <vt:lpstr>Arial</vt:lpstr>
      <vt:lpstr>Calibri</vt:lpstr>
      <vt:lpstr>Courier New</vt:lpstr>
      <vt:lpstr>Symbol</vt:lpstr>
      <vt:lpstr>Wingdings</vt:lpstr>
      <vt:lpstr>Zapf Dingbats</vt:lpstr>
      <vt:lpstr>Office Theme</vt:lpstr>
      <vt:lpstr>Software Routers: Click</vt:lpstr>
      <vt:lpstr>Where are we in the semester?</vt:lpstr>
      <vt:lpstr>Goals for Today</vt:lpstr>
      <vt:lpstr>Click Motivation</vt:lpstr>
      <vt:lpstr>Router as a Graph of Elements</vt:lpstr>
      <vt:lpstr>Click Elements: Push vs. Pull</vt:lpstr>
      <vt:lpstr>Click Language</vt:lpstr>
      <vt:lpstr>Modular software forwarding plane: Click modular router</vt:lpstr>
      <vt:lpstr>PowerPoint Presentation</vt:lpstr>
      <vt:lpstr>PowerPoint Presentation</vt:lpstr>
      <vt:lpstr>Push and pull violations</vt:lpstr>
      <vt:lpstr>Handlers and Control Socket</vt:lpstr>
      <vt:lpstr>Example: EtherSwitch Element</vt:lpstr>
      <vt:lpstr>Implicit vs explicit queues</vt:lpstr>
      <vt:lpstr>An Observation…</vt:lpstr>
      <vt:lpstr>Improving software router performance: exploiting parallelism</vt:lpstr>
      <vt:lpstr>Improving software router performance: specialized hardware</vt:lpstr>
      <vt:lpstr>Before Next time</vt:lpstr>
    </vt:vector>
  </TitlesOfParts>
  <Company>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207</cp:revision>
  <dcterms:created xsi:type="dcterms:W3CDTF">2011-03-13T12:50:14Z</dcterms:created>
  <dcterms:modified xsi:type="dcterms:W3CDTF">2014-10-26T23:28:47Z</dcterms:modified>
</cp:coreProperties>
</file>