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0"/>
  </p:notesMasterIdLst>
  <p:sldIdLst>
    <p:sldId id="256" r:id="rId3"/>
    <p:sldId id="257" r:id="rId4"/>
    <p:sldId id="258" r:id="rId5"/>
    <p:sldId id="259" r:id="rId6"/>
    <p:sldId id="326" r:id="rId7"/>
    <p:sldId id="260" r:id="rId8"/>
    <p:sldId id="333" r:id="rId9"/>
    <p:sldId id="336" r:id="rId10"/>
    <p:sldId id="329" r:id="rId11"/>
    <p:sldId id="330" r:id="rId12"/>
    <p:sldId id="261" r:id="rId13"/>
    <p:sldId id="331" r:id="rId14"/>
    <p:sldId id="337" r:id="rId15"/>
    <p:sldId id="335" r:id="rId16"/>
    <p:sldId id="262" r:id="rId17"/>
    <p:sldId id="263" r:id="rId18"/>
    <p:sldId id="334" r:id="rId19"/>
    <p:sldId id="264" r:id="rId20"/>
    <p:sldId id="265" r:id="rId21"/>
    <p:sldId id="322" r:id="rId22"/>
    <p:sldId id="323" r:id="rId23"/>
    <p:sldId id="266" r:id="rId24"/>
    <p:sldId id="267" r:id="rId25"/>
    <p:sldId id="327" r:id="rId26"/>
    <p:sldId id="325" r:id="rId27"/>
    <p:sldId id="328"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24" r:id="rId68"/>
    <p:sldId id="321"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13163D-0310-4A3C-85F0-C6DB54F5A027}">
          <p14:sldIdLst>
            <p14:sldId id="256"/>
            <p14:sldId id="257"/>
            <p14:sldId id="258"/>
            <p14:sldId id="259"/>
            <p14:sldId id="326"/>
            <p14:sldId id="260"/>
            <p14:sldId id="333"/>
            <p14:sldId id="336"/>
            <p14:sldId id="329"/>
            <p14:sldId id="330"/>
            <p14:sldId id="261"/>
            <p14:sldId id="331"/>
            <p14:sldId id="337"/>
            <p14:sldId id="335"/>
            <p14:sldId id="262"/>
            <p14:sldId id="263"/>
            <p14:sldId id="334"/>
            <p14:sldId id="264"/>
            <p14:sldId id="265"/>
            <p14:sldId id="322"/>
            <p14:sldId id="323"/>
            <p14:sldId id="266"/>
            <p14:sldId id="267"/>
            <p14:sldId id="327"/>
            <p14:sldId id="325"/>
            <p14:sldId id="328"/>
          </p14:sldIdLst>
        </p14:section>
        <p14:section name="Untitled Section" id="{834101A4-67E5-44D5-AE50-2B95FC10CFCB}">
          <p14:sldIdLst>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Lst>
        </p14:section>
        <p14:section name="Untitled Section" id="{033109F7-1D32-443E-A8A1-EB67079244C2}">
          <p14:sldIdLst>
            <p14:sldId id="324"/>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E86"/>
    <a:srgbClr val="E917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8874" autoAdjust="0"/>
  </p:normalViewPr>
  <p:slideViewPr>
    <p:cSldViewPr snapToGrid="0">
      <p:cViewPr varScale="1">
        <p:scale>
          <a:sx n="83" d="100"/>
          <a:sy n="83" d="100"/>
        </p:scale>
        <p:origin x="768"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13520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uncooperative provider may not realize that he or she isn’t really being helpful.  There is just such a strong desire to shape the advertising that things they think of as safe and reasonable can intrude on privacy from a second person’s point of view.  So the Intel idea was to allow you to leverage the compute power of the cloud (like to search one of those giant data sets) while also hiding your inputs to the computation, by running the computation inside a safe space.</a:t>
            </a:r>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66090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dimensions would Intel’s SGX hardware help on?</a:t>
            </a:r>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15303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basically to let you run inside a more trusted computer that even the person operating it can’t break into.  Then it can pull in the data sets needed but the computation on your behalf and your inputs to the computation are hidden.  The actual computation itself occurs on normal data, unencrypted, using normal logic – you program in a normal way.</a:t>
            </a:r>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391853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74483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the HTTPS connection carries encrypted bytes, a watcher can still see that activity is occurring.  The only way to hide that would be to communicate continuously.  And in some countries even using a system could be illegal.  Obviously, they would see that you used something.  Then they can basically demand to know what it was.</a:t>
            </a:r>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00438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the distinction is to imagine a cloud provider who promises in some binding way to be helpful,  and promises not to monitor you.  But maybe other users of the cloud didn’t make that promise, and anyhow, there can be apps we don’t entirely trust.  So can we scrub your runtime environment?</a:t>
            </a:r>
          </a:p>
        </p:txBody>
      </p:sp>
      <p:sp>
        <p:nvSpPr>
          <p:cNvPr id="4" name="Slide Number Placeholder 3"/>
          <p:cNvSpPr>
            <a:spLocks noGrp="1"/>
          </p:cNvSpPr>
          <p:nvPr>
            <p:ph type="sldNum" sz="quarter" idx="5"/>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346131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Shi is a Cornell professor famous for working on protection against leakage, so that you wouldn’t need SGX (so you wouldn’t experience the extreme slowdowns it can bring), and other people using the same computers can’t sneak peaks at what you are up to.</a:t>
            </a:r>
          </a:p>
        </p:txBody>
      </p:sp>
      <p:sp>
        <p:nvSpPr>
          <p:cNvPr id="4" name="Slide Number Placeholder 3"/>
          <p:cNvSpPr>
            <a:spLocks noGrp="1"/>
          </p:cNvSpPr>
          <p:nvPr>
            <p:ph type="sldNum" sz="quarter" idx="5"/>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216072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inside the data center they can give you a kind of private network capability.  Enterprise </a:t>
            </a:r>
            <a:r>
              <a:rPr lang="en-US" dirty="0" err="1"/>
              <a:t>vlan</a:t>
            </a:r>
            <a:r>
              <a:rPr lang="en-US" dirty="0"/>
              <a:t> is one way to do this.  VPN protection is another.</a:t>
            </a:r>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5267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our code needs to make use of cloud services, or novel new </a:t>
            </a:r>
            <a:r>
              <a:rPr lang="en-US" dirty="0">
                <a:sym typeface="Symbol" panose="05050102010706020507" pitchFamily="18" charset="2"/>
              </a:rPr>
              <a:t>-Services?  This poses additional issues because we need to make sure we don’t leave any trace inside the state of the -Services itself.</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4692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adopt a database model at this stage and say that our goal might be to use a database but not reveal data, and maybe even to save some data into it, and even though it is a shared database product, still not reveal my own private data.</a:t>
            </a:r>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10179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52762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lovely theoretical (and somewhat practical, although not always) model for what it means to create a genuinely private database.  The real guarantee is expressed mathematically but it says that the rate of data leakage can be as small as I ask for it to be, and the database guarantees this by swamping any signal I want it to protect with noise.  But the noise can be an issue.</a:t>
            </a:r>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99861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will talk about work from the paper cited on the web site.  I would recommend reading the paper (it is easy to understand) if you have questions about details.  The slides come from Raluca herself and I don’t want to modify her work.  But she didn’t include any lecture notes and I won’t be adding any, since that would add my interpretations to </a:t>
            </a:r>
            <a:r>
              <a:rPr lang="en-US" baseline="0"/>
              <a:t>her slide deck.</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93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36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77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64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537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32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326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992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33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 if you were to convince yourself that everything can be done on the sensors or even in the home, that view can be questioned.  There are a lot of situations where you either need very large data sets – too large to keep a copy of, or changing too rapidly to keep up – or where the compute resources themselves are just beyond what you can place in a home or on a sensor.</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799937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579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5050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27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848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621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4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424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175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b="0" baseline="0" dirty="0"/>
          </a:p>
        </p:txBody>
      </p:sp>
    </p:spTree>
    <p:extLst>
      <p:ext uri="{BB962C8B-B14F-4D97-AF65-F5344CB8AC3E}">
        <p14:creationId xmlns:p14="http://schemas.microsoft.com/office/powerpoint/2010/main" val="2387366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a:p>
        </p:txBody>
      </p:sp>
    </p:spTree>
    <p:extLst>
      <p:ext uri="{BB962C8B-B14F-4D97-AF65-F5344CB8AC3E}">
        <p14:creationId xmlns:p14="http://schemas.microsoft.com/office/powerpoint/2010/main" val="144971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tension is that sending data to the cloud is scary because so many cloud vendors have a motivation to steal it, because they earn money based on advertising and the better profile they can build, the more they will earn.</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837629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36563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7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87460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b="1" baseline="0" dirty="0"/>
          </a:p>
        </p:txBody>
      </p:sp>
    </p:spTree>
    <p:extLst>
      <p:ext uri="{BB962C8B-B14F-4D97-AF65-F5344CB8AC3E}">
        <p14:creationId xmlns:p14="http://schemas.microsoft.com/office/powerpoint/2010/main" val="1559572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092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80427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34875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620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720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79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there are few serious legal protections.  The law often lags by 25-50 years.</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230539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646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987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286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9272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71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192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17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2343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536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68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our review of concerns to be worried about, there are forms of attack that don’t care much about the data at all.    Just seeing that you used a certain feature can reveal data about you.</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95954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detailed on SGX we should recognize that not every attack will center on your inputs.  Some attacks might center on the model the cloud uses for who you are.  A lot of people think of these models as being safer than the raw data used to create them, but that isn’t necessarily the case.  The model itself can hold knowledge of private things.</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53929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model encodes knowledge that, say, you talk with a particular accent, by feeding it selected data you can get it to reveal this kind of thing.  So you can extract information even from a deep neural network parameter set, for example.</a:t>
            </a:r>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995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uncooperative provider may not realize that he or she isn’t really being helpful.  There is just such a strong desire to shape the advertising that things they think of as safe and reasonable can intrude on privacy from a second person’s point of view.  So the Intel idea was to allow you to leverage the compute power of the cloud (like to search one of those giant data sets) while also hiding your inputs to the computation, by running the computation inside a safe space.</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55810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4B3C459-669A-4A28-8661-023C2157FE9A}" type="datetime1">
              <a:rPr lang="en-US" smtClean="0"/>
              <a:t>4/8/2021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C202B-B554-4400-9D36-9D0FBEE64F8C}" type="datetime1">
              <a:rPr lang="en-US" smtClean="0"/>
              <a:t>4/8/2021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16C23A-D74B-465C-B2E3-F06994821670}" type="datetime1">
              <a:rPr lang="en-US" smtClean="0"/>
              <a:t>4/8/2021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8292C5-2BAD-49A4-B1FC-5874382ECF10}" type="datetime1">
              <a:rPr lang="en-US" smtClean="0">
                <a:solidFill>
                  <a:prstClr val="black">
                    <a:tint val="75000"/>
                  </a:prstClr>
                </a:solidFill>
              </a:rPr>
              <a:t>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50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D6C24C-831F-4BC7-90DD-45A36F55EF11}" type="datetime1">
              <a:rPr lang="en-US" smtClean="0">
                <a:solidFill>
                  <a:prstClr val="black">
                    <a:tint val="75000"/>
                  </a:prstClr>
                </a:solidFill>
              </a:rPr>
              <a:t>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03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56AE30-C4C6-42C5-B637-03C0146402C9}" type="datetime1">
              <a:rPr lang="en-US" smtClean="0">
                <a:solidFill>
                  <a:prstClr val="black">
                    <a:tint val="75000"/>
                  </a:prstClr>
                </a:solidFill>
              </a:rPr>
              <a:t>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22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1F1FFC-BDCB-4790-AEB4-7BEE0E55F07C}" type="datetime1">
              <a:rPr lang="en-US" smtClean="0">
                <a:solidFill>
                  <a:prstClr val="black">
                    <a:tint val="75000"/>
                  </a:prstClr>
                </a:solidFill>
              </a:rPr>
              <a:t>4/8/2021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55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AF28CF-AA67-4A13-8D54-95983EB360D7}" type="datetime1">
              <a:rPr lang="en-US" smtClean="0">
                <a:solidFill>
                  <a:prstClr val="black">
                    <a:tint val="75000"/>
                  </a:prstClr>
                </a:solidFill>
              </a:rPr>
              <a:t>4/8/2021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D7F2F-9C31-4BA8-9DDD-CA2926535D90}" type="datetime1">
              <a:rPr lang="en-US" smtClean="0">
                <a:solidFill>
                  <a:prstClr val="black">
                    <a:tint val="75000"/>
                  </a:prstClr>
                </a:solidFill>
              </a:rPr>
              <a:t>4/8/2021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2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B2F92-6C49-492A-9F94-1C5A4187CAD1}" type="datetime1">
              <a:rPr lang="en-US" smtClean="0">
                <a:solidFill>
                  <a:prstClr val="black">
                    <a:tint val="75000"/>
                  </a:prstClr>
                </a:solidFill>
              </a:rPr>
              <a:t>4/8/2021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900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5F2051-77D1-4757-8162-5F3A2CA720F0}" type="datetime1">
              <a:rPr lang="en-US" smtClean="0">
                <a:solidFill>
                  <a:prstClr val="black">
                    <a:tint val="75000"/>
                  </a:prstClr>
                </a:solidFill>
              </a:rPr>
              <a:t>4/8/2021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3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80CAA95-8E01-46E8-8221-A0427925AC69}" type="datetime1">
              <a:rPr lang="en-US" smtClean="0"/>
              <a:t>4/8/2021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253A23-67A3-4C57-937E-8ED7043CF2FB}" type="datetime1">
              <a:rPr lang="en-US" smtClean="0">
                <a:solidFill>
                  <a:prstClr val="black">
                    <a:tint val="75000"/>
                  </a:prstClr>
                </a:solidFill>
              </a:rPr>
              <a:t>4/8/2021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984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A1FB2-DBFC-4FBA-8050-5F318B27C411}" type="datetime1">
              <a:rPr lang="en-US" smtClean="0">
                <a:solidFill>
                  <a:prstClr val="black">
                    <a:tint val="75000"/>
                  </a:prstClr>
                </a:solidFill>
              </a:rPr>
              <a:t>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033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C84E8-623F-4DA1-8FA1-489BE1C5FE66}" type="datetime1">
              <a:rPr lang="en-US" smtClean="0">
                <a:solidFill>
                  <a:prstClr val="black">
                    <a:tint val="75000"/>
                  </a:prstClr>
                </a:solidFill>
              </a:rPr>
              <a:t>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2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481138"/>
            <a:ext cx="109728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C5D4DAED-1DE7-49A8-A34C-CA767F093BC3}" type="datetime1">
              <a:rPr lang="en-US" smtClean="0">
                <a:solidFill>
                  <a:prstClr val="black">
                    <a:tint val="75000"/>
                  </a:prstClr>
                </a:solidFill>
              </a:rPr>
              <a:t>4/8/2021</a:t>
            </a:fld>
            <a:endParaRPr lang="en-US">
              <a:solidFill>
                <a:prstClr val="black">
                  <a:tint val="75000"/>
                </a:prst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tint val="75000"/>
                  </a:prstClr>
                </a:solidFill>
              </a:rPr>
              <a:t>http://www.cs.cornell.edu/courses/cs5412/2021sp</a:t>
            </a:r>
          </a:p>
        </p:txBody>
      </p:sp>
      <p:sp>
        <p:nvSpPr>
          <p:cNvPr id="6" name="Slide Number Placeholder 17"/>
          <p:cNvSpPr>
            <a:spLocks noGrp="1"/>
          </p:cNvSpPr>
          <p:nvPr>
            <p:ph type="sldNum" sz="quarter" idx="12"/>
          </p:nvPr>
        </p:nvSpPr>
        <p:spPr/>
        <p:txBody>
          <a:bodyPr/>
          <a:lstStyle>
            <a:lvl1pPr>
              <a:defRPr/>
            </a:lvl1pPr>
          </a:lstStyle>
          <a:p>
            <a:pPr>
              <a:defRPr/>
            </a:pPr>
            <a:fld id="{004B045D-D9D1-49DB-9C1A-0481279AB0D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563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F4FA6E-5CC4-49D2-B56F-108DAE7AD9D1}" type="datetime1">
              <a:rPr lang="en-US" smtClean="0"/>
              <a:t>4/8/2021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7AF7BF-E1D4-4BBB-AF00-1FA193E8389F}" type="datetime1">
              <a:rPr lang="en-US" smtClean="0"/>
              <a:t>4/8/2021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291E6-2C41-4505-8EE5-89628CDEA1FA}" type="datetime1">
              <a:rPr lang="en-US" smtClean="0"/>
              <a:t>4/8/2021</a:t>
            </a:fld>
            <a:endParaRPr lang="en-US"/>
          </a:p>
        </p:txBody>
      </p:sp>
      <p:sp>
        <p:nvSpPr>
          <p:cNvPr id="8" name="Footer Placeholder 7"/>
          <p:cNvSpPr>
            <a:spLocks noGrp="1"/>
          </p:cNvSpPr>
          <p:nvPr>
            <p:ph type="ftr" sz="quarter" idx="11"/>
          </p:nvPr>
        </p:nvSpPr>
        <p:spPr/>
        <p:txBody>
          <a:bodyPr/>
          <a:lstStyle/>
          <a:p>
            <a:r>
              <a:rPr lang="en-US"/>
              <a:t>http://www.cs.cornell.edu/courses/cs5412/2021sp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8E9E577-8B63-48C9-B6DB-F837DA18233B}" type="datetime1">
              <a:rPr lang="en-US" smtClean="0"/>
              <a:t>4/8/2021</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B9225-12FB-4A04-A6BD-B50CE7932875}" type="datetime1">
              <a:rPr lang="en-US" smtClean="0"/>
              <a:t>4/8/2021</a:t>
            </a:fld>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FC87A5-BEDA-4BCE-893E-C66FE430F4F7}" type="datetime1">
              <a:rPr lang="en-US" smtClean="0"/>
              <a:t>4/8/2021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45257D-1148-4453-B332-E7DDEF5BD1FA}" type="datetime1">
              <a:rPr lang="en-US" smtClean="0"/>
              <a:t>4/8/2021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8DCD78-DA7A-41A8-9A47-520749DCBEAA}" type="datetime1">
              <a:rPr lang="en-US" smtClean="0"/>
              <a:t>4/8/2021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http://www.cs.cornell.edu/courses/cs5412/2021sp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4826E-86CE-4080-A5D9-9487B5E78513}" type="datetime1">
              <a:rPr lang="en-US" smtClean="0">
                <a:solidFill>
                  <a:prstClr val="black">
                    <a:tint val="75000"/>
                  </a:prstClr>
                </a:solidFill>
              </a:rPr>
              <a:t>4/8/2021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http://www.cs.cornell.edu/courses/cs5412/2021sp</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54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a:t>
            </a:r>
            <a:r>
              <a:rPr lang="en-US"/>
              <a:t>Lecture 17 </a:t>
            </a:r>
            <a:br>
              <a:rPr lang="en-US" dirty="0"/>
            </a:br>
            <a:r>
              <a:rPr lang="en-US" dirty="0"/>
              <a:t>Leave No Trace Behind</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2021</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Inverting a machine-learned model</a:t>
            </a:r>
          </a:p>
        </p:txBody>
      </p:sp>
      <p:sp>
        <p:nvSpPr>
          <p:cNvPr id="3" name="Content Placeholder 2"/>
          <p:cNvSpPr>
            <a:spLocks noGrp="1"/>
          </p:cNvSpPr>
          <p:nvPr>
            <p:ph idx="1"/>
          </p:nvPr>
        </p:nvSpPr>
        <p:spPr/>
        <p:txBody>
          <a:bodyPr>
            <a:normAutofit lnSpcReduction="10000"/>
          </a:bodyPr>
          <a:lstStyle/>
          <a:p>
            <a:r>
              <a:rPr lang="en-US" dirty="0"/>
              <a:t>But such a model </a:t>
            </a:r>
            <a:r>
              <a:rPr lang="en-US" i="1" dirty="0"/>
              <a:t>might</a:t>
            </a:r>
            <a:r>
              <a:rPr lang="en-US" dirty="0"/>
              <a:t> encode private data.</a:t>
            </a:r>
          </a:p>
          <a:p>
            <a:endParaRPr lang="en-US" dirty="0"/>
          </a:p>
          <a:p>
            <a:r>
              <a:rPr lang="en-US" dirty="0"/>
              <a:t>For example, a model trained on your activities in your home might “know” all sorts of very private things even if the raw input isn’t retained!</a:t>
            </a:r>
          </a:p>
          <a:p>
            <a:endParaRPr lang="en-US" dirty="0"/>
          </a:p>
          <a:p>
            <a:r>
              <a:rPr lang="en-US" dirty="0"/>
              <a:t>It turns out that for certain input, like data that is all 0’s or all 1’s, or that has all 0’s and a single 1, the classifier output will reveal a (noisy) version of the input it was trained on.  The attacker does a legitimate operation but learns your secrets.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14360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UnCooperative</a:t>
            </a:r>
            <a:r>
              <a:rPr lang="en-US" dirty="0"/>
              <a:t> provider</a:t>
            </a:r>
          </a:p>
        </p:txBody>
      </p:sp>
      <p:sp>
        <p:nvSpPr>
          <p:cNvPr id="3" name="Content Placeholder 2"/>
          <p:cNvSpPr>
            <a:spLocks noGrp="1"/>
          </p:cNvSpPr>
          <p:nvPr>
            <p:ph idx="1"/>
          </p:nvPr>
        </p:nvSpPr>
        <p:spPr/>
        <p:txBody>
          <a:bodyPr>
            <a:normAutofit/>
          </a:bodyPr>
          <a:lstStyle/>
          <a:p>
            <a:r>
              <a:rPr lang="en-US" dirty="0"/>
              <a:t>The concern arises that the provider of some service might not have done a great job of protecting the data that we send to that service.</a:t>
            </a:r>
          </a:p>
          <a:p>
            <a:endParaRPr lang="en-US" dirty="0"/>
          </a:p>
          <a:p>
            <a:r>
              <a:rPr lang="en-US" dirty="0"/>
              <a:t>So what can we do?  If the provider is very cooperative, we could audit their code and design… but few providers are willing to allow that.</a:t>
            </a:r>
          </a:p>
          <a:p>
            <a:endParaRPr lang="en-US" dirty="0"/>
          </a:p>
          <a:p>
            <a:r>
              <a:rPr lang="en-US" dirty="0"/>
              <a:t>Or, we could try and run their cloud platform inside a locked box.</a:t>
            </a:r>
          </a:p>
          <a:p>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pic>
        <p:nvPicPr>
          <p:cNvPr id="6" name="Picture 5"/>
          <p:cNvPicPr>
            <a:picLocks noChangeAspect="1"/>
          </p:cNvPicPr>
          <p:nvPr/>
        </p:nvPicPr>
        <p:blipFill>
          <a:blip r:embed="rId3"/>
          <a:stretch>
            <a:fillRect/>
          </a:stretch>
        </p:blipFill>
        <p:spPr>
          <a:xfrm>
            <a:off x="9432728" y="294998"/>
            <a:ext cx="2166989" cy="1625242"/>
          </a:xfrm>
          <a:prstGeom prst="rect">
            <a:avLst/>
          </a:prstGeom>
        </p:spPr>
      </p:pic>
    </p:spTree>
    <p:extLst>
      <p:ext uri="{BB962C8B-B14F-4D97-AF65-F5344CB8AC3E}">
        <p14:creationId xmlns:p14="http://schemas.microsoft.com/office/powerpoint/2010/main" val="192550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Sounds pretty bad!</a:t>
            </a:r>
          </a:p>
        </p:txBody>
      </p:sp>
      <p:sp>
        <p:nvSpPr>
          <p:cNvPr id="3" name="Content Placeholder 2"/>
          <p:cNvSpPr>
            <a:spLocks noGrp="1"/>
          </p:cNvSpPr>
          <p:nvPr>
            <p:ph idx="1"/>
          </p:nvPr>
        </p:nvSpPr>
        <p:spPr/>
        <p:txBody>
          <a:bodyPr/>
          <a:lstStyle/>
          <a:p>
            <a:r>
              <a:rPr lang="en-US" dirty="0"/>
              <a:t>If our cloud provider wants to game the system, there are a million ways to evade constraints, and they may even be legal!</a:t>
            </a:r>
          </a:p>
          <a:p>
            <a:endParaRPr lang="en-US" dirty="0"/>
          </a:p>
          <a:p>
            <a:r>
              <a:rPr lang="en-US" dirty="0"/>
              <a:t>So realistically, with an uncooperative cloud operator, our best bet is to just not use their cloud.</a:t>
            </a:r>
          </a:p>
          <a:p>
            <a:endParaRPr lang="en-US" dirty="0"/>
          </a:p>
          <a:p>
            <a:r>
              <a:rPr lang="en-US" dirty="0"/>
              <a:t>Even hybrid cloud models seem to be infeasible if you need to protect sensitive user data.</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38443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lockbox model</a:t>
            </a:r>
          </a:p>
        </p:txBody>
      </p:sp>
      <p:sp>
        <p:nvSpPr>
          <p:cNvPr id="3" name="Content Placeholder 2"/>
          <p:cNvSpPr>
            <a:spLocks noGrp="1"/>
          </p:cNvSpPr>
          <p:nvPr>
            <p:ph idx="1"/>
          </p:nvPr>
        </p:nvSpPr>
        <p:spPr/>
        <p:txBody>
          <a:bodyPr>
            <a:normAutofit/>
          </a:bodyPr>
          <a:lstStyle/>
          <a:p>
            <a:r>
              <a:rPr lang="en-US" dirty="0"/>
              <a:t>Intel has created special hardware to assist for this case: </a:t>
            </a:r>
            <a:r>
              <a:rPr lang="en-US" dirty="0" err="1"/>
              <a:t>iSGX</a:t>
            </a:r>
            <a:r>
              <a:rPr lang="en-US" dirty="0"/>
              <a:t>.  Stands for Software Guard Extensions.  </a:t>
            </a:r>
          </a:p>
          <a:p>
            <a:endParaRPr lang="en-US" dirty="0"/>
          </a:p>
          <a:p>
            <a:r>
              <a:rPr lang="en-US" dirty="0"/>
              <a:t>Basically, they offer a way to run in a “secure context” within a vendor’s cloud.  If the operator wanted to, it can’t peek into the execution context.</a:t>
            </a:r>
          </a:p>
          <a:p>
            <a:endParaRPr lang="en-US" dirty="0"/>
          </a:p>
          <a:p>
            <a:pPr marL="0" indent="0">
              <a:buNone/>
            </a:pPr>
            <a:r>
              <a:rPr lang="en-US" dirty="0"/>
              <a:t>Let’s look closely at how </a:t>
            </a:r>
            <a:r>
              <a:rPr lang="en-US" dirty="0" err="1"/>
              <a:t>iSGX</a:t>
            </a:r>
            <a:r>
              <a:rPr lang="en-US" dirty="0"/>
              <a:t> works.</a:t>
            </a:r>
          </a:p>
          <a:p>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pic>
        <p:nvPicPr>
          <p:cNvPr id="7" name="Picture 6">
            <a:extLst>
              <a:ext uri="{FF2B5EF4-FFF2-40B4-BE49-F238E27FC236}">
                <a16:creationId xmlns:a16="http://schemas.microsoft.com/office/drawing/2014/main" id="{5D926A06-002E-45E4-B918-3CADB35EB18B}"/>
              </a:ext>
            </a:extLst>
          </p:cNvPr>
          <p:cNvPicPr>
            <a:picLocks noChangeAspect="1"/>
          </p:cNvPicPr>
          <p:nvPr/>
        </p:nvPicPr>
        <p:blipFill>
          <a:blip r:embed="rId3"/>
          <a:stretch>
            <a:fillRect/>
          </a:stretch>
        </p:blipFill>
        <p:spPr>
          <a:xfrm>
            <a:off x="9789583" y="0"/>
            <a:ext cx="2095500" cy="2305050"/>
          </a:xfrm>
          <a:prstGeom prst="rect">
            <a:avLst/>
          </a:prstGeom>
        </p:spPr>
      </p:pic>
    </p:spTree>
    <p:extLst>
      <p:ext uri="{BB962C8B-B14F-4D97-AF65-F5344CB8AC3E}">
        <p14:creationId xmlns:p14="http://schemas.microsoft.com/office/powerpoint/2010/main" val="215144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B0B6-0AEB-45E2-94E2-DE61CCFE5E7A}"/>
              </a:ext>
            </a:extLst>
          </p:cNvPr>
          <p:cNvSpPr>
            <a:spLocks noGrp="1"/>
          </p:cNvSpPr>
          <p:nvPr>
            <p:ph type="title"/>
          </p:nvPr>
        </p:nvSpPr>
        <p:spPr/>
        <p:txBody>
          <a:bodyPr/>
          <a:lstStyle/>
          <a:p>
            <a:r>
              <a:rPr lang="en-US" dirty="0"/>
              <a:t>Deep Dive 1:  SGX</a:t>
            </a:r>
          </a:p>
        </p:txBody>
      </p:sp>
      <p:sp>
        <p:nvSpPr>
          <p:cNvPr id="3" name="Content Placeholder 2">
            <a:extLst>
              <a:ext uri="{FF2B5EF4-FFF2-40B4-BE49-F238E27FC236}">
                <a16:creationId xmlns:a16="http://schemas.microsoft.com/office/drawing/2014/main" id="{1C1A3977-D25A-4FD3-99E9-8AB5007757C6}"/>
              </a:ext>
            </a:extLst>
          </p:cNvPr>
          <p:cNvSpPr>
            <a:spLocks noGrp="1"/>
          </p:cNvSpPr>
          <p:nvPr>
            <p:ph idx="1"/>
          </p:nvPr>
        </p:nvSpPr>
        <p:spPr>
          <a:xfrm>
            <a:off x="1024127" y="2286000"/>
            <a:ext cx="10995419" cy="4023360"/>
          </a:xfrm>
        </p:spPr>
        <p:txBody>
          <a:bodyPr/>
          <a:lstStyle/>
          <a:p>
            <a:r>
              <a:rPr lang="en-US" dirty="0"/>
              <a:t>Let’s drill down on the concrete options.</a:t>
            </a:r>
          </a:p>
          <a:p>
            <a:endParaRPr lang="en-US" dirty="0"/>
          </a:p>
          <a:p>
            <a:r>
              <a:rPr lang="en-US" dirty="0"/>
              <a:t>First we will look closer at SGX, since this is a product from a major vendor.</a:t>
            </a:r>
          </a:p>
        </p:txBody>
      </p:sp>
      <p:sp>
        <p:nvSpPr>
          <p:cNvPr id="4" name="Footer Placeholder 3">
            <a:extLst>
              <a:ext uri="{FF2B5EF4-FFF2-40B4-BE49-F238E27FC236}">
                <a16:creationId xmlns:a16="http://schemas.microsoft.com/office/drawing/2014/main" id="{E56F3004-76E3-4639-A7AE-D5B3F0F19538}"/>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94C4665-47E7-484C-B81F-AC23E59017F9}"/>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6004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SGX concept</a:t>
            </a:r>
          </a:p>
        </p:txBody>
      </p:sp>
      <p:sp>
        <p:nvSpPr>
          <p:cNvPr id="3" name="Content Placeholder 2"/>
          <p:cNvSpPr>
            <a:spLocks noGrp="1"/>
          </p:cNvSpPr>
          <p:nvPr>
            <p:ph idx="1"/>
          </p:nvPr>
        </p:nvSpPr>
        <p:spPr/>
        <p:txBody>
          <a:bodyPr/>
          <a:lstStyle/>
          <a:p>
            <a:r>
              <a:rPr lang="en-US" dirty="0"/>
              <a:t>The cloud launches the SGX program, which was supplied by the client.</a:t>
            </a:r>
          </a:p>
          <a:p>
            <a:endParaRPr lang="en-US" dirty="0"/>
          </a:p>
          <a:p>
            <a:r>
              <a:rPr lang="en-US" dirty="0"/>
              <a:t>The program can now read data from the cloud file system or accept a secured TCP connection (HTTPS) from an external application.</a:t>
            </a:r>
          </a:p>
          <a:p>
            <a:endParaRPr lang="en-US" dirty="0"/>
          </a:p>
          <a:p>
            <a:r>
              <a:rPr lang="en-US" dirty="0"/>
              <a:t>The client sends data, and the SGX-secured enclave performs the task and sends back the result.  The cloud vendor can only see encrypted information, and never has any access to decrypted data or code.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pic>
        <p:nvPicPr>
          <p:cNvPr id="6" name="Picture 5"/>
          <p:cNvPicPr>
            <a:picLocks noChangeAspect="1"/>
          </p:cNvPicPr>
          <p:nvPr/>
        </p:nvPicPr>
        <p:blipFill>
          <a:blip r:embed="rId3"/>
          <a:stretch>
            <a:fillRect/>
          </a:stretch>
        </p:blipFill>
        <p:spPr>
          <a:xfrm>
            <a:off x="7047115" y="97611"/>
            <a:ext cx="4763885" cy="1987221"/>
          </a:xfrm>
          <a:prstGeom prst="rect">
            <a:avLst/>
          </a:prstGeom>
        </p:spPr>
      </p:pic>
    </p:spTree>
    <p:extLst>
      <p:ext uri="{BB962C8B-B14F-4D97-AF65-F5344CB8AC3E}">
        <p14:creationId xmlns:p14="http://schemas.microsoft.com/office/powerpoint/2010/main" val="160475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SGX example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
        <p:nvSpPr>
          <p:cNvPr id="7" name="TextBox 6"/>
          <p:cNvSpPr txBox="1"/>
          <p:nvPr/>
        </p:nvSpPr>
        <p:spPr>
          <a:xfrm>
            <a:off x="656705" y="3158837"/>
            <a:ext cx="1521229" cy="923330"/>
          </a:xfrm>
          <a:prstGeom prst="rect">
            <a:avLst/>
          </a:prstGeom>
          <a:solidFill>
            <a:srgbClr val="FFFF00"/>
          </a:solidFill>
          <a:ln>
            <a:solidFill>
              <a:schemeClr val="accent1"/>
            </a:solidFill>
          </a:ln>
        </p:spPr>
        <p:txBody>
          <a:bodyPr wrap="square" rtlCol="0">
            <a:spAutoFit/>
          </a:bodyPr>
          <a:lstStyle/>
          <a:p>
            <a:pPr algn="ctr"/>
            <a:r>
              <a:rPr lang="en-US" dirty="0"/>
              <a:t>External client system, or </a:t>
            </a:r>
            <a:r>
              <a:rPr lang="en-US" dirty="0" err="1"/>
              <a:t>IoT</a:t>
            </a:r>
            <a:r>
              <a:rPr lang="en-US" dirty="0"/>
              <a:t> Sensor</a:t>
            </a:r>
          </a:p>
        </p:txBody>
      </p:sp>
      <p:sp>
        <p:nvSpPr>
          <p:cNvPr id="8" name="Freeform 7"/>
          <p:cNvSpPr/>
          <p:nvPr/>
        </p:nvSpPr>
        <p:spPr>
          <a:xfrm>
            <a:off x="2194560" y="3433156"/>
            <a:ext cx="2892829" cy="374073"/>
          </a:xfrm>
          <a:custGeom>
            <a:avLst/>
            <a:gdLst>
              <a:gd name="connsiteX0" fmla="*/ 0 w 2892829"/>
              <a:gd name="connsiteY0" fmla="*/ 813185 h 2110106"/>
              <a:gd name="connsiteX1" fmla="*/ 399011 w 2892829"/>
              <a:gd name="connsiteY1" fmla="*/ 139854 h 2110106"/>
              <a:gd name="connsiteX2" fmla="*/ 939338 w 2892829"/>
              <a:gd name="connsiteY2" fmla="*/ 2109970 h 2110106"/>
              <a:gd name="connsiteX3" fmla="*/ 1679171 w 2892829"/>
              <a:gd name="connsiteY3" fmla="*/ 31789 h 2110106"/>
              <a:gd name="connsiteX4" fmla="*/ 2892829 w 2892829"/>
              <a:gd name="connsiteY4" fmla="*/ 1045941 h 211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829" h="2110106">
                <a:moveTo>
                  <a:pt x="0" y="813185"/>
                </a:moveTo>
                <a:cubicBezTo>
                  <a:pt x="121227" y="368454"/>
                  <a:pt x="242455" y="-76277"/>
                  <a:pt x="399011" y="139854"/>
                </a:cubicBezTo>
                <a:cubicBezTo>
                  <a:pt x="555567" y="355985"/>
                  <a:pt x="725978" y="2127981"/>
                  <a:pt x="939338" y="2109970"/>
                </a:cubicBezTo>
                <a:cubicBezTo>
                  <a:pt x="1152698" y="2091959"/>
                  <a:pt x="1353589" y="209127"/>
                  <a:pt x="1679171" y="31789"/>
                </a:cubicBezTo>
                <a:cubicBezTo>
                  <a:pt x="2004753" y="-145549"/>
                  <a:pt x="2448791" y="450196"/>
                  <a:pt x="2892829" y="1045941"/>
                </a:cubicBezTo>
              </a:path>
            </a:pathLst>
          </a:custGeom>
          <a:noFill/>
          <a:ln w="3810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02131" y="5087389"/>
            <a:ext cx="1995054" cy="646331"/>
          </a:xfrm>
          <a:prstGeom prst="rect">
            <a:avLst/>
          </a:prstGeom>
          <a:noFill/>
        </p:spPr>
        <p:txBody>
          <a:bodyPr wrap="square" rtlCol="0">
            <a:spAutoFit/>
          </a:bodyPr>
          <a:lstStyle/>
          <a:p>
            <a:pPr algn="ctr"/>
            <a:r>
              <a:rPr lang="en-US" b="1" i="1" dirty="0"/>
              <a:t>HTTPS connection</a:t>
            </a:r>
            <a:br>
              <a:rPr lang="en-US" b="1" i="1" dirty="0"/>
            </a:br>
            <a:r>
              <a:rPr lang="en-US" b="1" i="1" dirty="0"/>
              <a:t>(secure!)</a:t>
            </a:r>
          </a:p>
        </p:txBody>
      </p:sp>
      <p:pic>
        <p:nvPicPr>
          <p:cNvPr id="11" name="Picture 10"/>
          <p:cNvPicPr>
            <a:picLocks noChangeAspect="1"/>
          </p:cNvPicPr>
          <p:nvPr/>
        </p:nvPicPr>
        <p:blipFill>
          <a:blip r:embed="rId3"/>
          <a:stretch>
            <a:fillRect/>
          </a:stretch>
        </p:blipFill>
        <p:spPr>
          <a:xfrm>
            <a:off x="5087389" y="2490755"/>
            <a:ext cx="6667500" cy="2781300"/>
          </a:xfrm>
          <a:prstGeom prst="rect">
            <a:avLst/>
          </a:prstGeom>
        </p:spPr>
      </p:pic>
      <p:sp>
        <p:nvSpPr>
          <p:cNvPr id="12" name="TextBox 11"/>
          <p:cNvSpPr txBox="1"/>
          <p:nvPr/>
        </p:nvSpPr>
        <p:spPr>
          <a:xfrm>
            <a:off x="9443258" y="5336771"/>
            <a:ext cx="2367742" cy="369332"/>
          </a:xfrm>
          <a:prstGeom prst="rect">
            <a:avLst/>
          </a:prstGeom>
          <a:noFill/>
        </p:spPr>
        <p:txBody>
          <a:bodyPr wrap="square" rtlCol="0">
            <a:spAutoFit/>
          </a:bodyPr>
          <a:lstStyle/>
          <a:p>
            <a:r>
              <a:rPr lang="en-US" dirty="0"/>
              <a:t>Intel.com</a:t>
            </a:r>
          </a:p>
        </p:txBody>
      </p:sp>
      <p:pic>
        <p:nvPicPr>
          <p:cNvPr id="13" name="Picture 12"/>
          <p:cNvPicPr>
            <a:picLocks noChangeAspect="1"/>
          </p:cNvPicPr>
          <p:nvPr/>
        </p:nvPicPr>
        <p:blipFill>
          <a:blip r:embed="rId4"/>
          <a:stretch>
            <a:fillRect/>
          </a:stretch>
        </p:blipFill>
        <p:spPr>
          <a:xfrm>
            <a:off x="6314383" y="254274"/>
            <a:ext cx="1541144" cy="1899727"/>
          </a:xfrm>
          <a:prstGeom prst="rect">
            <a:avLst/>
          </a:prstGeom>
        </p:spPr>
      </p:pic>
      <p:sp>
        <p:nvSpPr>
          <p:cNvPr id="14" name="TextBox 13"/>
          <p:cNvSpPr txBox="1"/>
          <p:nvPr/>
        </p:nvSpPr>
        <p:spPr>
          <a:xfrm>
            <a:off x="8015303" y="919449"/>
            <a:ext cx="1995054" cy="369332"/>
          </a:xfrm>
          <a:prstGeom prst="rect">
            <a:avLst/>
          </a:prstGeom>
          <a:noFill/>
        </p:spPr>
        <p:txBody>
          <a:bodyPr wrap="square" rtlCol="0">
            <a:spAutoFit/>
          </a:bodyPr>
          <a:lstStyle/>
          <a:p>
            <a:pPr algn="ctr"/>
            <a:r>
              <a:rPr lang="en-US" b="1" i="1" dirty="0"/>
              <a:t>Evil cloud operator</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755" y="166308"/>
            <a:ext cx="2767548" cy="2075661"/>
          </a:xfrm>
          <a:prstGeom prst="rect">
            <a:avLst/>
          </a:prstGeom>
        </p:spPr>
      </p:pic>
      <p:sp>
        <p:nvSpPr>
          <p:cNvPr id="17" name="TextBox 16"/>
          <p:cNvSpPr txBox="1"/>
          <p:nvPr/>
        </p:nvSpPr>
        <p:spPr>
          <a:xfrm>
            <a:off x="8015302" y="919449"/>
            <a:ext cx="2658239" cy="369332"/>
          </a:xfrm>
          <a:prstGeom prst="rect">
            <a:avLst/>
          </a:prstGeom>
          <a:solidFill>
            <a:schemeClr val="bg1"/>
          </a:solidFill>
        </p:spPr>
        <p:txBody>
          <a:bodyPr wrap="square" rtlCol="0">
            <a:spAutoFit/>
          </a:bodyPr>
          <a:lstStyle/>
          <a:p>
            <a:pPr algn="ctr"/>
            <a:r>
              <a:rPr lang="en-US" dirty="0"/>
              <a:t>Drat! I can’t see anything!</a:t>
            </a:r>
          </a:p>
        </p:txBody>
      </p:sp>
    </p:spTree>
    <p:extLst>
      <p:ext uri="{BB962C8B-B14F-4D97-AF65-F5344CB8AC3E}">
        <p14:creationId xmlns:p14="http://schemas.microsoft.com/office/powerpoint/2010/main" val="20115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600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600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1DFE-36A4-42F1-A545-18D29E1E55BA}"/>
              </a:ext>
            </a:extLst>
          </p:cNvPr>
          <p:cNvSpPr>
            <a:spLocks noGrp="1"/>
          </p:cNvSpPr>
          <p:nvPr>
            <p:ph type="title"/>
          </p:nvPr>
        </p:nvSpPr>
        <p:spPr/>
        <p:txBody>
          <a:bodyPr/>
          <a:lstStyle/>
          <a:p>
            <a:r>
              <a:rPr lang="en-US" dirty="0"/>
              <a:t>SGX limitations</a:t>
            </a:r>
          </a:p>
        </p:txBody>
      </p:sp>
      <p:sp>
        <p:nvSpPr>
          <p:cNvPr id="5" name="Content Placeholder 4">
            <a:extLst>
              <a:ext uri="{FF2B5EF4-FFF2-40B4-BE49-F238E27FC236}">
                <a16:creationId xmlns:a16="http://schemas.microsoft.com/office/drawing/2014/main" id="{8096BE06-B28B-4DC8-9B85-94A6B94CB8F3}"/>
              </a:ext>
            </a:extLst>
          </p:cNvPr>
          <p:cNvSpPr>
            <a:spLocks noGrp="1"/>
          </p:cNvSpPr>
          <p:nvPr>
            <p:ph idx="1"/>
          </p:nvPr>
        </p:nvSpPr>
        <p:spPr/>
        <p:txBody>
          <a:bodyPr/>
          <a:lstStyle/>
          <a:p>
            <a:r>
              <a:rPr lang="en-US" dirty="0"/>
              <a:t>In itself, SGX won’t protect against monitoring attacks.</a:t>
            </a:r>
          </a:p>
          <a:p>
            <a:endParaRPr lang="en-US" dirty="0"/>
          </a:p>
          <a:p>
            <a:r>
              <a:rPr lang="en-US" dirty="0"/>
              <a:t>And it can’t stop someone from disrupting a connection or accosting a user and saying “why are you using this secret computing concept?  Tell me or go to jail!”</a:t>
            </a:r>
          </a:p>
          <a:p>
            <a:endParaRPr lang="en-US" dirty="0"/>
          </a:p>
          <a:p>
            <a:r>
              <a:rPr lang="en-US" dirty="0"/>
              <a:t>And it is slow…</a:t>
            </a:r>
          </a:p>
        </p:txBody>
      </p:sp>
      <p:sp>
        <p:nvSpPr>
          <p:cNvPr id="3" name="Footer Placeholder 2">
            <a:extLst>
              <a:ext uri="{FF2B5EF4-FFF2-40B4-BE49-F238E27FC236}">
                <a16:creationId xmlns:a16="http://schemas.microsoft.com/office/drawing/2014/main" id="{7F428FB2-676F-46D8-8808-DA5BB1A3A3E3}"/>
              </a:ext>
            </a:extLst>
          </p:cNvPr>
          <p:cNvSpPr>
            <a:spLocks noGrp="1"/>
          </p:cNvSpPr>
          <p:nvPr>
            <p:ph type="ftr" sz="quarter" idx="11"/>
          </p:nvPr>
        </p:nvSpPr>
        <p:spPr/>
        <p:txBody>
          <a:bodyPr/>
          <a:lstStyle/>
          <a:p>
            <a:r>
              <a:rPr lang="en-US"/>
              <a:t>http://www.cs.cornell.edu/courses/cs5412/2021sp</a:t>
            </a:r>
          </a:p>
        </p:txBody>
      </p:sp>
      <p:sp>
        <p:nvSpPr>
          <p:cNvPr id="4" name="Slide Number Placeholder 3">
            <a:extLst>
              <a:ext uri="{FF2B5EF4-FFF2-40B4-BE49-F238E27FC236}">
                <a16:creationId xmlns:a16="http://schemas.microsoft.com/office/drawing/2014/main" id="{04285A96-0CF0-43A0-8F0D-A92D0E42A143}"/>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410992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SGX reception has been mixed</a:t>
            </a:r>
          </a:p>
        </p:txBody>
      </p:sp>
      <p:sp>
        <p:nvSpPr>
          <p:cNvPr id="6" name="Content Placeholder 5"/>
          <p:cNvSpPr>
            <a:spLocks noGrp="1"/>
          </p:cNvSpPr>
          <p:nvPr>
            <p:ph idx="1"/>
          </p:nvPr>
        </p:nvSpPr>
        <p:spPr/>
        <p:txBody>
          <a:bodyPr/>
          <a:lstStyle/>
          <a:p>
            <a:r>
              <a:rPr lang="en-US" dirty="0"/>
              <a:t>Some adoption, but performance impact is a continuing worry. </a:t>
            </a:r>
          </a:p>
          <a:p>
            <a:endParaRPr lang="en-US" dirty="0"/>
          </a:p>
          <a:p>
            <a:r>
              <a:rPr lang="en-US" dirty="0"/>
              <a:t>There have been some successful exploits against SGX that leverage Intel’s hardware caching and prefetching policies.  (“Leaks”)</a:t>
            </a:r>
          </a:p>
          <a:p>
            <a:endParaRPr lang="en-US" dirty="0"/>
          </a:p>
          <a:p>
            <a:r>
              <a:rPr lang="en-US" dirty="0"/>
              <a:t>Using SGX requires substantial specialized expertise.  And SGX can’t leverage specialized hardware accelerators, like GPU or TPU or even FPGA (they could have “back channels” that leak data).</a:t>
            </a:r>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450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t>Cooperative</a:t>
            </a:r>
            <a:r>
              <a:rPr lang="en-US" sz="4400" dirty="0"/>
              <a:t> privacy looks more promising</a:t>
            </a:r>
          </a:p>
        </p:txBody>
      </p:sp>
      <p:sp>
        <p:nvSpPr>
          <p:cNvPr id="3" name="Content Placeholder 2"/>
          <p:cNvSpPr>
            <a:spLocks noGrp="1"/>
          </p:cNvSpPr>
          <p:nvPr>
            <p:ph idx="1"/>
          </p:nvPr>
        </p:nvSpPr>
        <p:spPr/>
        <p:txBody>
          <a:bodyPr/>
          <a:lstStyle/>
          <a:p>
            <a:r>
              <a:rPr lang="en-US" dirty="0"/>
              <a:t>If the vendor is willing to work with the cloud developer many new options emerge.  Such a vendor guarantees: “We won’t snoop, and we will isolate users so that other users </a:t>
            </a:r>
            <a:r>
              <a:rPr lang="en-US" i="1" dirty="0"/>
              <a:t>can’t</a:t>
            </a:r>
            <a:r>
              <a:rPr lang="en-US" dirty="0"/>
              <a:t> snoop”.</a:t>
            </a:r>
          </a:p>
          <a:p>
            <a:r>
              <a:rPr lang="en-US" dirty="0"/>
              <a:t> </a:t>
            </a:r>
          </a:p>
          <a:p>
            <a:r>
              <a:rPr lang="en-US" dirty="0"/>
              <a:t>A first simple idea is for the vendor to provide</a:t>
            </a:r>
            <a:br>
              <a:rPr lang="en-US" dirty="0"/>
            </a:br>
            <a:r>
              <a:rPr lang="en-US" dirty="0"/>
              <a:t> a guaranteed “scrubbing” for container virtualization.</a:t>
            </a:r>
          </a:p>
          <a:p>
            <a:pPr>
              <a:buFont typeface="Wingdings" panose="05000000000000000000" pitchFamily="2" charset="2"/>
              <a:buChar char="Ø"/>
            </a:pPr>
            <a:r>
              <a:rPr lang="en-US" dirty="0"/>
              <a:t>  Containers that start in a known and “clean” runtime context.</a:t>
            </a:r>
          </a:p>
          <a:p>
            <a:pPr>
              <a:buFont typeface="Wingdings" panose="05000000000000000000" pitchFamily="2" charset="2"/>
              <a:buChar char="Ø"/>
            </a:pPr>
            <a:r>
              <a:rPr lang="en-US" dirty="0"/>
              <a:t>  After the task finishes, they clean up and leave no trace at all.</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pic>
        <p:nvPicPr>
          <p:cNvPr id="6" name="Picture 5"/>
          <p:cNvPicPr>
            <a:picLocks noChangeAspect="1"/>
          </p:cNvPicPr>
          <p:nvPr/>
        </p:nvPicPr>
        <p:blipFill>
          <a:blip r:embed="rId3"/>
          <a:stretch>
            <a:fillRect/>
          </a:stretch>
        </p:blipFill>
        <p:spPr>
          <a:xfrm>
            <a:off x="9336561" y="3429465"/>
            <a:ext cx="2300118" cy="1530623"/>
          </a:xfrm>
          <a:prstGeom prst="rect">
            <a:avLst/>
          </a:prstGeom>
        </p:spPr>
      </p:pic>
    </p:spTree>
    <p:extLst>
      <p:ext uri="{BB962C8B-B14F-4D97-AF65-F5344CB8AC3E}">
        <p14:creationId xmlns:p14="http://schemas.microsoft.com/office/powerpoint/2010/main" val="203792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Privacy puzzle for </a:t>
            </a:r>
            <a:r>
              <a:rPr lang="en-US" dirty="0" err="1"/>
              <a:t>I</a:t>
            </a:r>
            <a:r>
              <a:rPr lang="en-US" sz="4400" dirty="0" err="1"/>
              <a:t>o</a:t>
            </a:r>
            <a:r>
              <a:rPr lang="en-US" dirty="0" err="1"/>
              <a:t>T</a:t>
            </a:r>
            <a:endParaRPr lang="en-US" dirty="0"/>
          </a:p>
        </p:txBody>
      </p:sp>
      <p:sp>
        <p:nvSpPr>
          <p:cNvPr id="3" name="Content Placeholder 2"/>
          <p:cNvSpPr>
            <a:spLocks noGrp="1"/>
          </p:cNvSpPr>
          <p:nvPr>
            <p:ph idx="1"/>
          </p:nvPr>
        </p:nvSpPr>
        <p:spPr/>
        <p:txBody>
          <a:bodyPr>
            <a:normAutofit/>
          </a:bodyPr>
          <a:lstStyle/>
          <a:p>
            <a:r>
              <a:rPr lang="en-US" dirty="0"/>
              <a:t>We have sensors everywhere, including in very sensitive settings.</a:t>
            </a:r>
          </a:p>
          <a:p>
            <a:endParaRPr lang="en-US" dirty="0"/>
          </a:p>
          <a:p>
            <a:r>
              <a:rPr lang="en-US" dirty="0"/>
              <a:t>They are capturing information you definitely don’t want to share.</a:t>
            </a:r>
          </a:p>
          <a:p>
            <a:endParaRPr lang="en-US" dirty="0"/>
          </a:p>
          <a:p>
            <a:r>
              <a:rPr lang="en-US" dirty="0"/>
              <a:t>… seemingly arguing for brilliant sensors that do all the computing.  </a:t>
            </a:r>
          </a:p>
          <a:p>
            <a:pPr>
              <a:buFont typeface="Wingdings" panose="05000000000000000000" pitchFamily="2" charset="2"/>
              <a:buChar char="Ø"/>
            </a:pPr>
            <a:r>
              <a:rPr lang="en-US" dirty="0"/>
              <a:t>  But sensors are power and compute-limited.</a:t>
            </a:r>
          </a:p>
          <a:p>
            <a:pPr>
              <a:buFont typeface="Wingdings" panose="05000000000000000000" pitchFamily="2" charset="2"/>
              <a:buChar char="Ø"/>
            </a:pPr>
            <a:r>
              <a:rPr lang="en-US" dirty="0"/>
              <a:t>  Sometimes, only cloud-scale datacenters can possibly do the job!</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40763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ORAM model</a:t>
            </a:r>
          </a:p>
        </p:txBody>
      </p:sp>
      <p:sp>
        <p:nvSpPr>
          <p:cNvPr id="3" name="Content Placeholder 2"/>
          <p:cNvSpPr>
            <a:spLocks noGrp="1"/>
          </p:cNvSpPr>
          <p:nvPr>
            <p:ph idx="1"/>
          </p:nvPr>
        </p:nvSpPr>
        <p:spPr/>
        <p:txBody>
          <a:bodyPr>
            <a:normAutofit fontScale="92500" lnSpcReduction="10000"/>
          </a:bodyPr>
          <a:lstStyle/>
          <a:p>
            <a:r>
              <a:rPr lang="en-US" dirty="0"/>
              <a:t>ORAM: Oblivious RAM (multiuser system that won’t leak information)</a:t>
            </a:r>
          </a:p>
          <a:p>
            <a:endParaRPr lang="en-US" dirty="0"/>
          </a:p>
          <a:p>
            <a:r>
              <a:rPr lang="en-US" dirty="0"/>
              <a:t>Idea here is that if the cloud operator can be trusted but “other users” on the same platform cannot, we should create containers that leak no data.</a:t>
            </a:r>
          </a:p>
          <a:p>
            <a:br>
              <a:rPr lang="en-US" dirty="0"/>
            </a:br>
            <a:r>
              <a:rPr lang="en-US" dirty="0"/>
              <a:t>Even if an attacker manages to run on the same server, they won’t learn anything.  All leaks are blocked (if the solution covered all issues, that is)</a:t>
            </a:r>
          </a:p>
          <a:p>
            <a:endParaRPr lang="en-US" dirty="0"/>
          </a:p>
          <a:p>
            <a:r>
              <a:rPr lang="en-US" dirty="0"/>
              <a:t>Turns out to be feasible with special design and compilation techniques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pic>
        <p:nvPicPr>
          <p:cNvPr id="6" name="Picture 5"/>
          <p:cNvPicPr>
            <a:picLocks noChangeAspect="1"/>
          </p:cNvPicPr>
          <p:nvPr/>
        </p:nvPicPr>
        <p:blipFill>
          <a:blip r:embed="rId3"/>
          <a:stretch>
            <a:fillRect/>
          </a:stretch>
        </p:blipFill>
        <p:spPr>
          <a:xfrm>
            <a:off x="8759974" y="179447"/>
            <a:ext cx="3051026" cy="2025881"/>
          </a:xfrm>
          <a:prstGeom prst="rect">
            <a:avLst/>
          </a:prstGeom>
        </p:spPr>
      </p:pic>
    </p:spTree>
    <p:extLst>
      <p:ext uri="{BB962C8B-B14F-4D97-AF65-F5344CB8AC3E}">
        <p14:creationId xmlns:p14="http://schemas.microsoft.com/office/powerpoint/2010/main" val="142173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VLAN and Virtually Private Networking (VPN)</a:t>
            </a:r>
          </a:p>
        </p:txBody>
      </p:sp>
      <p:sp>
        <p:nvSpPr>
          <p:cNvPr id="3" name="Content Placeholder 2"/>
          <p:cNvSpPr>
            <a:spLocks noGrp="1"/>
          </p:cNvSpPr>
          <p:nvPr>
            <p:ph idx="1"/>
          </p:nvPr>
        </p:nvSpPr>
        <p:spPr/>
        <p:txBody>
          <a:bodyPr/>
          <a:lstStyle/>
          <a:p>
            <a:r>
              <a:rPr lang="en-US" dirty="0"/>
              <a:t>If the cloud vendor is able to “set aside” some servers, but can’t provide a private network, these tools let us create a form of VPN in which traffic for application A shares the network with traffic for other platforms, but no leakage occurs.</a:t>
            </a:r>
          </a:p>
          <a:p>
            <a:endParaRPr lang="en-US" dirty="0"/>
          </a:p>
          <a:p>
            <a:r>
              <a:rPr lang="en-US" dirty="0"/>
              <a:t>In practice the approach is mostly via cryptography.  </a:t>
            </a:r>
          </a:p>
          <a:p>
            <a:endParaRPr lang="en-US" dirty="0"/>
          </a:p>
          <a:p>
            <a:r>
              <a:rPr lang="en-US" dirty="0"/>
              <a:t>For this reason, “traffic analysis” could still reveal some data.</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16773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with </a:t>
            </a:r>
            <a:r>
              <a:rPr lang="en-US" dirty="0">
                <a:sym typeface="Symbol" panose="05050102010706020507" pitchFamily="18" charset="2"/>
              </a:rPr>
              <a:t>-Services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Vendor or </a:t>
            </a:r>
            <a:r>
              <a:rPr lang="en-US" dirty="0">
                <a:sym typeface="Symbol" panose="05050102010706020507" pitchFamily="18" charset="2"/>
              </a:rPr>
              <a:t>-service developer will need to implement a similar “leave no trace” guarantee.</a:t>
            </a:r>
          </a:p>
          <a:p>
            <a:endParaRPr lang="en-US" dirty="0">
              <a:sym typeface="Symbol" panose="05050102010706020507" pitchFamily="18" charset="2"/>
            </a:endParaRPr>
          </a:p>
          <a:p>
            <a:r>
              <a:rPr lang="en-US" dirty="0">
                <a:sym typeface="Symbol" panose="05050102010706020507" pitchFamily="18" charset="2"/>
              </a:rPr>
              <a:t>Use cryptography to ensure that data on the wire can’t be interpreted</a:t>
            </a:r>
          </a:p>
          <a:p>
            <a:pPr>
              <a:buFont typeface="Wingdings" panose="05000000000000000000" pitchFamily="2" charset="2"/>
              <a:buChar char="Ø"/>
            </a:pPr>
            <a:r>
              <a:rPr lang="en-US" dirty="0">
                <a:sym typeface="Symbol" panose="05050102010706020507" pitchFamily="18" charset="2"/>
              </a:rPr>
              <a:t>  With FPGA bump-in-the-wire model, this can be done at high speeds.</a:t>
            </a:r>
          </a:p>
          <a:p>
            <a:pPr>
              <a:buFont typeface="Wingdings" panose="05000000000000000000" pitchFamily="2" charset="2"/>
              <a:buChar char="Ø"/>
            </a:pPr>
            <a:r>
              <a:rPr lang="en-US" dirty="0">
                <a:sym typeface="Symbol" panose="05050102010706020507" pitchFamily="18" charset="2"/>
              </a:rPr>
              <a:t>  So we can pass data across the cloud message bus/queue safely as</a:t>
            </a:r>
            <a:br>
              <a:rPr lang="en-US" dirty="0">
                <a:sym typeface="Symbol" panose="05050102010706020507" pitchFamily="18" charset="2"/>
              </a:rPr>
            </a:br>
            <a:r>
              <a:rPr lang="en-US" dirty="0">
                <a:sym typeface="Symbol" panose="05050102010706020507" pitchFamily="18" charset="2"/>
              </a:rPr>
              <a:t>    long as the message tag set doesn’t reveal secrets.</a:t>
            </a:r>
          </a:p>
          <a:p>
            <a:pPr>
              <a:buFont typeface="Wingdings" panose="05000000000000000000" pitchFamily="2" charset="2"/>
              <a:buChar char="Ø"/>
            </a:pPr>
            <a:r>
              <a:rPr lang="en-US" dirty="0">
                <a:sym typeface="Symbol" panose="05050102010706020507" pitchFamily="18" charset="2"/>
              </a:rPr>
              <a:t>  Cloud vendor could even audit the -services, although this is hard to</a:t>
            </a:r>
            <a:br>
              <a:rPr lang="en-US" dirty="0">
                <a:sym typeface="Symbol" panose="05050102010706020507" pitchFamily="18" charset="2"/>
              </a:rPr>
            </a:br>
            <a:r>
              <a:rPr lang="en-US" dirty="0">
                <a:sym typeface="Symbol" panose="05050102010706020507" pitchFamily="18" charset="2"/>
              </a:rPr>
              <a:t>    do and might not be certain to detect private data leakage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163189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with sensitive content</a:t>
            </a:r>
          </a:p>
        </p:txBody>
      </p:sp>
      <p:sp>
        <p:nvSpPr>
          <p:cNvPr id="3" name="Content Placeholder 2"/>
          <p:cNvSpPr>
            <a:spLocks noGrp="1"/>
          </p:cNvSpPr>
          <p:nvPr>
            <p:ph idx="1"/>
          </p:nvPr>
        </p:nvSpPr>
        <p:spPr>
          <a:xfrm>
            <a:off x="1024128" y="2286000"/>
            <a:ext cx="11070890" cy="4023360"/>
          </a:xfrm>
        </p:spPr>
        <p:txBody>
          <a:bodyPr/>
          <a:lstStyle/>
          <a:p>
            <a:r>
              <a:rPr lang="en-US" dirty="0"/>
              <a:t>Many applications turn out to need to create a </a:t>
            </a:r>
            <a:r>
              <a:rPr lang="en-US" i="1" dirty="0"/>
              <a:t>single </a:t>
            </a:r>
            <a:r>
              <a:rPr lang="en-US" dirty="0"/>
              <a:t>database with data from </a:t>
            </a:r>
            <a:r>
              <a:rPr lang="en-US" i="1" dirty="0"/>
              <a:t>multiple</a:t>
            </a:r>
            <a:r>
              <a:rPr lang="en-US" dirty="0"/>
              <a:t> clients, because some form of “aggregated” data is key to what the </a:t>
            </a:r>
            <a:r>
              <a:rPr lang="en-US" dirty="0">
                <a:sym typeface="Symbol" panose="05050102010706020507" pitchFamily="18" charset="2"/>
              </a:rPr>
              <a:t>-service is doing.</a:t>
            </a:r>
          </a:p>
          <a:p>
            <a:pPr>
              <a:buFont typeface="Wingdings" panose="05000000000000000000" pitchFamily="2" charset="2"/>
              <a:buChar char="Ø"/>
            </a:pPr>
            <a:r>
              <a:rPr lang="en-US" dirty="0">
                <a:sym typeface="Symbol" panose="05050102010706020507" pitchFamily="18" charset="2"/>
              </a:rPr>
              <a:t>  Most customers who viewed product A want to compare with B.</a:t>
            </a:r>
          </a:p>
          <a:p>
            <a:pPr>
              <a:buFont typeface="Wingdings" panose="05000000000000000000" pitchFamily="2" charset="2"/>
              <a:buChar char="Ø"/>
            </a:pPr>
            <a:r>
              <a:rPr lang="en-US" dirty="0">
                <a:sym typeface="Symbol" panose="05050102010706020507" pitchFamily="18" charset="2"/>
              </a:rPr>
              <a:t>  If you liked that book, you will probably like this one too.</a:t>
            </a:r>
          </a:p>
          <a:p>
            <a:pPr>
              <a:buFont typeface="Wingdings" panose="05000000000000000000" pitchFamily="2" charset="2"/>
              <a:buChar char="Ø"/>
            </a:pPr>
            <a:r>
              <a:rPr lang="en-US" dirty="0">
                <a:sym typeface="Symbol" panose="05050102010706020507" pitchFamily="18" charset="2"/>
              </a:rPr>
              <a:t>  People like you who live in Ithaca love Gola </a:t>
            </a:r>
            <a:r>
              <a:rPr lang="en-US" dirty="0" err="1">
                <a:sym typeface="Symbol" panose="05050102010706020507" pitchFamily="18" charset="2"/>
              </a:rPr>
              <a:t>Osteria</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88% of people with this gene variant are descended from Genghis Khan</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
        <p:nvSpPr>
          <p:cNvPr id="7" name="Flowchart: Magnetic Disk 6"/>
          <p:cNvSpPr/>
          <p:nvPr/>
        </p:nvSpPr>
        <p:spPr>
          <a:xfrm>
            <a:off x="10346499" y="585216"/>
            <a:ext cx="1615857" cy="11684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23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database queries</a:t>
            </a:r>
          </a:p>
        </p:txBody>
      </p:sp>
      <p:sp>
        <p:nvSpPr>
          <p:cNvPr id="3" name="Content Placeholder 2"/>
          <p:cNvSpPr>
            <a:spLocks noGrp="1"/>
          </p:cNvSpPr>
          <p:nvPr>
            <p:ph idx="1"/>
          </p:nvPr>
        </p:nvSpPr>
        <p:spPr/>
        <p:txBody>
          <a:bodyPr/>
          <a:lstStyle/>
          <a:p>
            <a:r>
              <a:rPr lang="en-US" dirty="0"/>
              <a:t>Many people assume that we can anonymize databases, or limit users to queries that sum up (“aggregate”) data over big groups.</a:t>
            </a:r>
          </a:p>
          <a:p>
            <a:endParaRPr lang="en-US" dirty="0"/>
          </a:p>
          <a:p>
            <a:r>
              <a:rPr lang="en-US" dirty="0"/>
              <a:t>But in fact it is often surprisingly easy to de-anonymize the data, or use known information to “isolate” individuals.</a:t>
            </a:r>
          </a:p>
          <a:p>
            <a:pPr>
              <a:buFont typeface="Wingdings" panose="05000000000000000000" pitchFamily="2" charset="2"/>
              <a:buChar char="Ø"/>
            </a:pPr>
            <a:r>
              <a:rPr lang="en-US" dirty="0"/>
              <a:t>  How many bottles of wine are owned by people in New York State </a:t>
            </a:r>
            <a:br>
              <a:rPr lang="en-US" dirty="0"/>
            </a:br>
            <a:r>
              <a:rPr lang="en-US" dirty="0"/>
              <a:t>    that have taught large MEng-level cloud computing courses?</a:t>
            </a:r>
          </a:p>
          <a:p>
            <a:pPr>
              <a:buFont typeface="Wingdings" panose="05000000000000000000" pitchFamily="2" charset="2"/>
              <a:buChar char="Ø"/>
            </a:pPr>
            <a:r>
              <a:rPr lang="en-US" dirty="0"/>
              <a:t>  Seems to ask about a large population, but actually asks about me!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320979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possible?  </a:t>
            </a:r>
            <a:r>
              <a:rPr lang="en-US" u="sng" dirty="0"/>
              <a:t>Differential Privacy</a:t>
            </a:r>
          </a:p>
        </p:txBody>
      </p:sp>
      <p:sp>
        <p:nvSpPr>
          <p:cNvPr id="3" name="Content Placeholder 2"/>
          <p:cNvSpPr>
            <a:spLocks noGrp="1"/>
          </p:cNvSpPr>
          <p:nvPr>
            <p:ph idx="1"/>
          </p:nvPr>
        </p:nvSpPr>
        <p:spPr/>
        <p:txBody>
          <a:bodyPr>
            <a:normAutofit/>
          </a:bodyPr>
          <a:lstStyle/>
          <a:p>
            <a:r>
              <a:rPr lang="en-US" dirty="0"/>
              <a:t>Cynthia </a:t>
            </a:r>
            <a:r>
              <a:rPr lang="en-US" dirty="0" err="1"/>
              <a:t>Dwork</a:t>
            </a:r>
            <a:r>
              <a:rPr lang="en-US" dirty="0"/>
              <a:t> has invented a model called “Differential Privacy”.</a:t>
            </a:r>
          </a:p>
          <a:p>
            <a:endParaRPr lang="en-US" dirty="0"/>
          </a:p>
          <a:p>
            <a:r>
              <a:rPr lang="en-US" dirty="0"/>
              <a:t>We put our private database on a trusted server.  It permits queries (normally, aggregation operations like average, min, max) but not retrieving individual data.  </a:t>
            </a:r>
            <a:r>
              <a:rPr lang="en-US" b="1" i="1" dirty="0">
                <a:solidFill>
                  <a:srgbClr val="C00000"/>
                </a:solidFill>
              </a:rPr>
              <a:t>And it injects noise into results.</a:t>
            </a:r>
          </a:p>
          <a:p>
            <a:endParaRPr lang="en-US" b="1" i="1" dirty="0">
              <a:solidFill>
                <a:srgbClr val="C00000"/>
              </a:solidFill>
            </a:endParaRPr>
          </a:p>
          <a:p>
            <a:r>
              <a:rPr lang="en-US" dirty="0"/>
              <a:t>Noise level can be tuned to limit the rate at which leakage occurs.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91904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Bottles of wine query</a:t>
            </a:r>
          </a:p>
        </p:txBody>
      </p:sp>
      <p:sp>
        <p:nvSpPr>
          <p:cNvPr id="3" name="Content Placeholder 2"/>
          <p:cNvSpPr>
            <a:spLocks noGrp="1"/>
          </p:cNvSpPr>
          <p:nvPr>
            <p:ph idx="1"/>
          </p:nvPr>
        </p:nvSpPr>
        <p:spPr/>
        <p:txBody>
          <a:bodyPr>
            <a:normAutofit lnSpcReduction="10000"/>
          </a:bodyPr>
          <a:lstStyle/>
          <a:p>
            <a:r>
              <a:rPr lang="en-US" dirty="0"/>
              <a:t>For example, if the aggregation query includes a random extra number in the range [-10000,10000], then an answer like “72” tells you nothing about Ken’s wine cellar.</a:t>
            </a:r>
          </a:p>
          <a:p>
            <a:endParaRPr lang="en-US" dirty="0"/>
          </a:p>
          <a:p>
            <a:r>
              <a:rPr lang="en-US" dirty="0"/>
              <a:t>There are several ways to add noise, and this is a “hot topic”.</a:t>
            </a:r>
          </a:p>
          <a:p>
            <a:endParaRPr lang="en-US" dirty="0"/>
          </a:p>
          <a:p>
            <a:r>
              <a:rPr lang="en-US" dirty="0"/>
              <a:t>But for many purposes, noisy results aren’t very useful.</a:t>
            </a:r>
          </a:p>
          <a:p>
            <a:pPr>
              <a:buFont typeface="Wingdings" panose="05000000000000000000" pitchFamily="2" charset="2"/>
              <a:buChar char="Ø"/>
            </a:pPr>
            <a:r>
              <a:rPr lang="en-US" dirty="0"/>
              <a:t>  “I can’t see to the right.  How many cars are coming?”</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83279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cloud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3792"/>
            <a:ext cx="9144000" cy="3470935"/>
          </a:xfrm>
          <a:prstGeom prst="rect">
            <a:avLst/>
          </a:prstGeom>
        </p:spPr>
      </p:pic>
      <p:sp>
        <p:nvSpPr>
          <p:cNvPr id="30" name="Rectangle 29"/>
          <p:cNvSpPr/>
          <p:nvPr/>
        </p:nvSpPr>
        <p:spPr>
          <a:xfrm flipV="1">
            <a:off x="1524000" y="3098797"/>
            <a:ext cx="9144000" cy="1115579"/>
          </a:xfrm>
          <a:prstGeom prst="rect">
            <a:avLst/>
          </a:prstGeom>
          <a:gradFill flip="none" rotWithShape="1">
            <a:gsLst>
              <a:gs pos="4000">
                <a:schemeClr val="bg1">
                  <a:alpha val="0"/>
                </a:schemeClr>
              </a:gs>
              <a:gs pos="34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804255" y="3336805"/>
            <a:ext cx="8597650" cy="1470025"/>
          </a:xfrm>
        </p:spPr>
        <p:txBody>
          <a:bodyPr>
            <a:normAutofit/>
          </a:bodyPr>
          <a:lstStyle/>
          <a:p>
            <a:pPr algn="l"/>
            <a:r>
              <a:rPr lang="en-US" b="1" dirty="0">
                <a:latin typeface="Calibri"/>
                <a:cs typeface="Calibri"/>
              </a:rPr>
              <a:t>Building systems that compute on encrypted data</a:t>
            </a:r>
          </a:p>
        </p:txBody>
      </p:sp>
      <p:sp>
        <p:nvSpPr>
          <p:cNvPr id="4" name="TextBox 3"/>
          <p:cNvSpPr txBox="1"/>
          <p:nvPr/>
        </p:nvSpPr>
        <p:spPr>
          <a:xfrm>
            <a:off x="979305" y="5201182"/>
            <a:ext cx="7737148" cy="1200329"/>
          </a:xfrm>
          <a:prstGeom prst="rect">
            <a:avLst/>
          </a:prstGeom>
          <a:noFill/>
        </p:spPr>
        <p:txBody>
          <a:bodyPr wrap="square" rtlCol="0">
            <a:spAutoFit/>
          </a:bodyPr>
          <a:lstStyle/>
          <a:p>
            <a:pPr algn="r"/>
            <a:r>
              <a:rPr lang="en-US" sz="3600" b="1" dirty="0">
                <a:solidFill>
                  <a:srgbClr val="000090"/>
                </a:solidFill>
                <a:latin typeface="Calibri"/>
              </a:rPr>
              <a:t>Raluca Ada Popa</a:t>
            </a:r>
          </a:p>
          <a:p>
            <a:pPr algn="r"/>
            <a:r>
              <a:rPr lang="en-US" sz="3600" b="1" dirty="0">
                <a:solidFill>
                  <a:srgbClr val="000090"/>
                </a:solidFill>
                <a:latin typeface="Calibri"/>
              </a:rPr>
              <a:t>MIT PhD, now a professor at Berkeley</a:t>
            </a:r>
          </a:p>
        </p:txBody>
      </p:sp>
      <p:sp>
        <p:nvSpPr>
          <p:cNvPr id="24" name="TextBox 23"/>
          <p:cNvSpPr txBox="1"/>
          <p:nvPr/>
        </p:nvSpPr>
        <p:spPr>
          <a:xfrm>
            <a:off x="7468591" y="100084"/>
            <a:ext cx="1012533" cy="707886"/>
          </a:xfrm>
          <a:prstGeom prst="rect">
            <a:avLst/>
          </a:prstGeom>
          <a:noFill/>
        </p:spPr>
        <p:txBody>
          <a:bodyPr wrap="square" rtlCol="0">
            <a:spAutoFit/>
          </a:bodyPr>
          <a:lstStyle/>
          <a:p>
            <a:r>
              <a:rPr lang="en-US" sz="4000" b="1" dirty="0">
                <a:solidFill>
                  <a:srgbClr val="FF0000"/>
                </a:solidFill>
                <a:latin typeface="Calibri"/>
              </a:rPr>
              <a:t>?</a:t>
            </a:r>
          </a:p>
        </p:txBody>
      </p:sp>
      <p:pic>
        <p:nvPicPr>
          <p:cNvPr id="26" name="Picture 25" descr="devil4.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69270" y="294967"/>
            <a:ext cx="755348" cy="750262"/>
          </a:xfrm>
          <a:prstGeom prst="rect">
            <a:avLst/>
          </a:prstGeom>
        </p:spPr>
      </p:pic>
      <p:cxnSp>
        <p:nvCxnSpPr>
          <p:cNvPr id="70" name="Straight Arrow Connector 69"/>
          <p:cNvCxnSpPr/>
          <p:nvPr/>
        </p:nvCxnSpPr>
        <p:spPr>
          <a:xfrm>
            <a:off x="5176763" y="1475622"/>
            <a:ext cx="713619" cy="0"/>
          </a:xfrm>
          <a:prstGeom prst="straightConnector1">
            <a:avLst/>
          </a:prstGeom>
          <a:ln w="38100">
            <a:solidFill>
              <a:srgbClr val="151515"/>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810807" y="1475622"/>
            <a:ext cx="713619" cy="0"/>
          </a:xfrm>
          <a:prstGeom prst="straightConnector1">
            <a:avLst/>
          </a:prstGeom>
          <a:ln w="38100">
            <a:solidFill>
              <a:srgbClr val="151515"/>
            </a:solidFill>
            <a:tailEnd type="triangle" w="lg" len="lg"/>
          </a:ln>
        </p:spPr>
        <p:style>
          <a:lnRef idx="2">
            <a:schemeClr val="accent1"/>
          </a:lnRef>
          <a:fillRef idx="0">
            <a:schemeClr val="accent1"/>
          </a:fillRef>
          <a:effectRef idx="1">
            <a:schemeClr val="accent1"/>
          </a:effectRef>
          <a:fontRef idx="minor">
            <a:schemeClr val="tx1"/>
          </a:fontRef>
        </p:style>
      </p:cxnSp>
      <p:pic>
        <p:nvPicPr>
          <p:cNvPr id="80" name="Picture 79" descr="server6.p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38836" y="659941"/>
            <a:ext cx="1255015" cy="1846301"/>
          </a:xfrm>
          <a:prstGeom prst="rect">
            <a:avLst/>
          </a:prstGeom>
        </p:spPr>
      </p:pic>
      <p:sp>
        <p:nvSpPr>
          <p:cNvPr id="81" name="Rectangle 80"/>
          <p:cNvSpPr/>
          <p:nvPr/>
        </p:nvSpPr>
        <p:spPr>
          <a:xfrm flipH="1" flipV="1">
            <a:off x="6163710" y="1820339"/>
            <a:ext cx="76225" cy="59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72" name="Group 71"/>
          <p:cNvGrpSpPr/>
          <p:nvPr/>
        </p:nvGrpSpPr>
        <p:grpSpPr>
          <a:xfrm>
            <a:off x="7530543" y="1033695"/>
            <a:ext cx="1257907" cy="927605"/>
            <a:chOff x="-2358572" y="2484781"/>
            <a:chExt cx="1257907" cy="960199"/>
          </a:xfrm>
        </p:grpSpPr>
        <p:sp>
          <p:nvSpPr>
            <p:cNvPr id="73" name="Folded Corner 72"/>
            <p:cNvSpPr/>
            <p:nvPr/>
          </p:nvSpPr>
          <p:spPr>
            <a:xfrm>
              <a:off x="-2358572" y="2484781"/>
              <a:ext cx="975981" cy="960199"/>
            </a:xfrm>
            <a:prstGeom prst="foldedCorner">
              <a:avLst/>
            </a:prstGeom>
            <a:solidFill>
              <a:schemeClr val="tx1"/>
            </a:solidFill>
            <a:ln w="25400">
              <a:solidFill>
                <a:srgbClr val="FAEF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TextBox 73"/>
            <p:cNvSpPr txBox="1"/>
            <p:nvPr/>
          </p:nvSpPr>
          <p:spPr>
            <a:xfrm>
              <a:off x="-2322284" y="2508546"/>
              <a:ext cx="1221619" cy="923915"/>
            </a:xfrm>
            <a:prstGeom prst="rect">
              <a:avLst/>
            </a:prstGeom>
            <a:noFill/>
          </p:spPr>
          <p:txBody>
            <a:bodyPr wrap="square" rtlCol="0">
              <a:spAutoFit/>
            </a:bodyPr>
            <a:lstStyle/>
            <a:p>
              <a:r>
                <a:rPr lang="en-US" sz="1300" dirty="0">
                  <a:solidFill>
                    <a:srgbClr val="FAE126"/>
                  </a:solidFill>
                  <a:latin typeface="Courier"/>
                  <a:cs typeface="Courier"/>
                </a:rPr>
                <a:t>xe891a1</a:t>
              </a:r>
            </a:p>
            <a:p>
              <a:r>
                <a:rPr lang="en-US" sz="1300" dirty="0">
                  <a:solidFill>
                    <a:srgbClr val="FAE126"/>
                  </a:solidFill>
                  <a:latin typeface="Courier"/>
                  <a:cs typeface="Courier"/>
                </a:rPr>
                <a:t>X32e1dc</a:t>
              </a:r>
            </a:p>
            <a:p>
              <a:r>
                <a:rPr lang="en-US" sz="1300" dirty="0">
                  <a:solidFill>
                    <a:srgbClr val="FAE126"/>
                  </a:solidFill>
                  <a:latin typeface="Courier"/>
                  <a:cs typeface="Courier"/>
                </a:rPr>
                <a:t>xdd0135</a:t>
              </a:r>
            </a:p>
            <a:p>
              <a:r>
                <a:rPr lang="en-US" sz="1300" dirty="0">
                  <a:solidFill>
                    <a:srgbClr val="FAE126"/>
                  </a:solidFill>
                  <a:latin typeface="Courier"/>
                  <a:cs typeface="Courier"/>
                </a:rPr>
                <a:t>x63ab12</a:t>
              </a:r>
            </a:p>
          </p:txBody>
        </p:sp>
      </p:grpSp>
      <p:grpSp>
        <p:nvGrpSpPr>
          <p:cNvPr id="51" name="Group 50"/>
          <p:cNvGrpSpPr/>
          <p:nvPr/>
        </p:nvGrpSpPr>
        <p:grpSpPr>
          <a:xfrm>
            <a:off x="4200782" y="1033316"/>
            <a:ext cx="1257907" cy="927605"/>
            <a:chOff x="-2358572" y="2484781"/>
            <a:chExt cx="1257907" cy="960199"/>
          </a:xfrm>
        </p:grpSpPr>
        <p:sp>
          <p:nvSpPr>
            <p:cNvPr id="52" name="Folded Corner 51"/>
            <p:cNvSpPr/>
            <p:nvPr/>
          </p:nvSpPr>
          <p:spPr>
            <a:xfrm>
              <a:off x="-2358572" y="2484781"/>
              <a:ext cx="975981" cy="960199"/>
            </a:xfrm>
            <a:prstGeom prst="foldedCorner">
              <a:avLst/>
            </a:prstGeom>
            <a:solidFill>
              <a:schemeClr val="tx1"/>
            </a:solidFill>
            <a:ln w="25400">
              <a:solidFill>
                <a:srgbClr val="FAEF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3" name="TextBox 52"/>
            <p:cNvSpPr txBox="1"/>
            <p:nvPr/>
          </p:nvSpPr>
          <p:spPr>
            <a:xfrm>
              <a:off x="-2322284" y="2508546"/>
              <a:ext cx="1221619" cy="923914"/>
            </a:xfrm>
            <a:prstGeom prst="rect">
              <a:avLst/>
            </a:prstGeom>
            <a:noFill/>
          </p:spPr>
          <p:txBody>
            <a:bodyPr wrap="square" rtlCol="0">
              <a:spAutoFit/>
            </a:bodyPr>
            <a:lstStyle/>
            <a:p>
              <a:r>
                <a:rPr lang="en-US" sz="1300" dirty="0">
                  <a:solidFill>
                    <a:srgbClr val="FAE126"/>
                  </a:solidFill>
                  <a:latin typeface="Courier"/>
                  <a:cs typeface="Courier"/>
                </a:rPr>
                <a:t>xd51db5</a:t>
              </a:r>
            </a:p>
            <a:p>
              <a:r>
                <a:rPr lang="en-US" sz="1300" dirty="0">
                  <a:solidFill>
                    <a:srgbClr val="FAE126"/>
                  </a:solidFill>
                  <a:latin typeface="Courier"/>
                  <a:cs typeface="Courier"/>
                </a:rPr>
                <a:t>X9ce568</a:t>
              </a:r>
            </a:p>
            <a:p>
              <a:r>
                <a:rPr lang="en-US" sz="1300" dirty="0">
                  <a:solidFill>
                    <a:srgbClr val="FAE126"/>
                  </a:solidFill>
                  <a:latin typeface="Courier"/>
                  <a:cs typeface="Courier"/>
                </a:rPr>
                <a:t>xab2356</a:t>
              </a:r>
            </a:p>
            <a:p>
              <a:r>
                <a:rPr lang="en-US" sz="1300" dirty="0">
                  <a:solidFill>
                    <a:srgbClr val="FAE126"/>
                  </a:solidFill>
                  <a:latin typeface="Courier"/>
                  <a:cs typeface="Courier"/>
                </a:rPr>
                <a:t>x453a32</a:t>
              </a:r>
            </a:p>
          </p:txBody>
        </p:sp>
      </p:grpSp>
      <p:pic>
        <p:nvPicPr>
          <p:cNvPr id="19" name="Picture 18">
            <a:extLst>
              <a:ext uri="{FF2B5EF4-FFF2-40B4-BE49-F238E27FC236}">
                <a16:creationId xmlns:a16="http://schemas.microsoft.com/office/drawing/2014/main" id="{66C31B42-D910-4C3D-9BC6-CF9C77651DB0}"/>
              </a:ext>
            </a:extLst>
          </p:cNvPr>
          <p:cNvPicPr>
            <a:picLocks noChangeAspect="1"/>
          </p:cNvPicPr>
          <p:nvPr/>
        </p:nvPicPr>
        <p:blipFill>
          <a:blip r:embed="rId6"/>
          <a:stretch>
            <a:fillRect/>
          </a:stretch>
        </p:blipFill>
        <p:spPr>
          <a:xfrm>
            <a:off x="9054284" y="4214376"/>
            <a:ext cx="2310147" cy="2261266"/>
          </a:xfrm>
          <a:prstGeom prst="rect">
            <a:avLst/>
          </a:prstGeom>
        </p:spPr>
      </p:pic>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23380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c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676" y="4312316"/>
            <a:ext cx="6127750" cy="2494382"/>
          </a:xfrm>
          <a:prstGeom prst="rect">
            <a:avLst/>
          </a:prstGeom>
          <a:ln w="12700">
            <a:solidFill>
              <a:schemeClr val="tx1">
                <a:lumMod val="65000"/>
                <a:lumOff val="35000"/>
              </a:schemeClr>
            </a:solidFill>
          </a:ln>
          <a:effectLst/>
        </p:spPr>
      </p:pic>
      <p:pic>
        <p:nvPicPr>
          <p:cNvPr id="9" name="Picture 8"/>
          <p:cNvPicPr>
            <a:picLocks noChangeAspect="1"/>
          </p:cNvPicPr>
          <p:nvPr/>
        </p:nvPicPr>
        <p:blipFill>
          <a:blip r:embed="rId4"/>
          <a:stretch>
            <a:fillRect/>
          </a:stretch>
        </p:blipFill>
        <p:spPr>
          <a:xfrm>
            <a:off x="1544027" y="16674"/>
            <a:ext cx="8779391" cy="1775028"/>
          </a:xfrm>
          <a:prstGeom prst="rect">
            <a:avLst/>
          </a:prstGeom>
          <a:ln w="12700">
            <a:solidFill>
              <a:schemeClr val="tx1">
                <a:lumMod val="65000"/>
                <a:lumOff val="35000"/>
              </a:schemeClr>
            </a:solidFill>
          </a:ln>
          <a:effectLst/>
        </p:spPr>
      </p:pic>
      <p:pic>
        <p:nvPicPr>
          <p:cNvPr id="10" name="Picture 9" descr="Screen Shot 2013-11-02 at 10.26.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027" y="848530"/>
            <a:ext cx="5172621" cy="2435087"/>
          </a:xfrm>
          <a:prstGeom prst="rect">
            <a:avLst/>
          </a:prstGeom>
          <a:ln w="12700" cmpd="sng">
            <a:solidFill>
              <a:schemeClr val="tx1">
                <a:lumMod val="65000"/>
                <a:lumOff val="35000"/>
              </a:schemeClr>
            </a:solidFill>
          </a:ln>
          <a:effectLst/>
        </p:spPr>
      </p:pic>
      <p:pic>
        <p:nvPicPr>
          <p:cNvPr id="19" name="Picture 18"/>
          <p:cNvPicPr>
            <a:picLocks noChangeAspect="1"/>
          </p:cNvPicPr>
          <p:nvPr/>
        </p:nvPicPr>
        <p:blipFill>
          <a:blip r:embed="rId6"/>
          <a:stretch>
            <a:fillRect/>
          </a:stretch>
        </p:blipFill>
        <p:spPr>
          <a:xfrm>
            <a:off x="1544027" y="4464716"/>
            <a:ext cx="5392093" cy="1895850"/>
          </a:xfrm>
          <a:prstGeom prst="rect">
            <a:avLst/>
          </a:prstGeom>
          <a:ln w="12700">
            <a:solidFill>
              <a:schemeClr val="tx1">
                <a:lumMod val="65000"/>
                <a:lumOff val="35000"/>
              </a:schemeClr>
            </a:solidFill>
          </a:ln>
          <a:effectLst/>
        </p:spPr>
      </p:pic>
      <p:pic>
        <p:nvPicPr>
          <p:cNvPr id="21" name="Picture 20" descr="cloudprivac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4428" y="5151019"/>
            <a:ext cx="6423597" cy="1590605"/>
          </a:xfrm>
          <a:prstGeom prst="rect">
            <a:avLst/>
          </a:prstGeom>
          <a:ln w="12700">
            <a:solidFill>
              <a:schemeClr val="tx1">
                <a:lumMod val="65000"/>
                <a:lumOff val="35000"/>
              </a:schemeClr>
            </a:solidFill>
          </a:ln>
          <a:effectLst/>
        </p:spPr>
      </p:pic>
      <p:pic>
        <p:nvPicPr>
          <p:cNvPr id="18" name="Picture 17"/>
          <p:cNvPicPr>
            <a:picLocks noChangeAspect="1"/>
          </p:cNvPicPr>
          <p:nvPr/>
        </p:nvPicPr>
        <p:blipFill>
          <a:blip r:embed="rId8"/>
          <a:stretch>
            <a:fillRect/>
          </a:stretch>
        </p:blipFill>
        <p:spPr>
          <a:xfrm>
            <a:off x="3673655" y="1830021"/>
            <a:ext cx="7671137" cy="2282591"/>
          </a:xfrm>
          <a:prstGeom prst="rect">
            <a:avLst/>
          </a:prstGeom>
          <a:ln w="12700">
            <a:solidFill>
              <a:schemeClr val="tx1">
                <a:lumMod val="65000"/>
                <a:lumOff val="35000"/>
              </a:schemeClr>
            </a:solidFill>
          </a:ln>
          <a:effectLst/>
        </p:spPr>
      </p:pic>
      <p:sp>
        <p:nvSpPr>
          <p:cNvPr id="7" name="Rectangle 6"/>
          <p:cNvSpPr/>
          <p:nvPr/>
        </p:nvSpPr>
        <p:spPr bwMode="auto">
          <a:xfrm>
            <a:off x="353947" y="1791920"/>
            <a:ext cx="12852400" cy="3117798"/>
          </a:xfrm>
          <a:prstGeom prst="rect">
            <a:avLst/>
          </a:prstGeom>
          <a:gradFill flip="none" rotWithShape="1">
            <a:gsLst>
              <a:gs pos="58000">
                <a:schemeClr val="bg1"/>
              </a:gs>
              <a:gs pos="100000">
                <a:schemeClr val="bg1">
                  <a:alpha val="0"/>
                </a:schemeClr>
              </a:gs>
            </a:gsLst>
            <a:path path="rect">
              <a:fillToRect l="50000" t="50000" r="50000" b="50000"/>
            </a:path>
            <a:tileRect/>
          </a:gradFill>
          <a:ln w="25400" cap="flat" cmpd="sng" algn="ctr">
            <a:no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2578100" y="2839116"/>
            <a:ext cx="6934200" cy="1143000"/>
          </a:xfrm>
          <a:noFill/>
          <a:ln w="50800">
            <a:noFill/>
          </a:ln>
          <a:effectLst/>
        </p:spPr>
        <p:txBody>
          <a:bodyPr>
            <a:noAutofit/>
          </a:bodyPr>
          <a:lstStyle/>
          <a:p>
            <a:r>
              <a:rPr lang="en-US" sz="3800" b="1" dirty="0">
                <a:solidFill>
                  <a:schemeClr val="accent6"/>
                </a:solidFill>
                <a:latin typeface="Calibri"/>
                <a:cs typeface="Calibri"/>
              </a:rPr>
              <a:t>Compromise of confidential data is prevalent</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9182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8"/>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299"/>
                                          </p:stCondLst>
                                        </p:cTn>
                                        <p:tgtEl>
                                          <p:spTgt spid="19"/>
                                        </p:tgtEl>
                                        <p:attrNameLst>
                                          <p:attrName>style.visibility</p:attrName>
                                        </p:attrNameLst>
                                      </p:cBhvr>
                                      <p:to>
                                        <p:strVal val="visible"/>
                                      </p:to>
                                    </p:set>
                                  </p:childTnLst>
                                </p:cTn>
                              </p:par>
                            </p:childTnLst>
                          </p:cTn>
                        </p:par>
                        <p:par>
                          <p:cTn id="10" fill="hold">
                            <p:stCondLst>
                              <p:cond delay="310"/>
                            </p:stCondLst>
                            <p:childTnLst>
                              <p:par>
                                <p:cTn id="11" presetID="1" presetClass="entr" presetSubtype="0" fill="hold" nodeType="afterEffect">
                                  <p:stCondLst>
                                    <p:cond delay="0"/>
                                  </p:stCondLst>
                                  <p:childTnLst>
                                    <p:set>
                                      <p:cBhvr>
                                        <p:cTn id="12" dur="1" fill="hold">
                                          <p:stCondLst>
                                            <p:cond delay="299"/>
                                          </p:stCondLst>
                                        </p:cTn>
                                        <p:tgtEl>
                                          <p:spTgt spid="10"/>
                                        </p:tgtEl>
                                        <p:attrNameLst>
                                          <p:attrName>style.visibility</p:attrName>
                                        </p:attrNameLst>
                                      </p:cBhvr>
                                      <p:to>
                                        <p:strVal val="visible"/>
                                      </p:to>
                                    </p:set>
                                  </p:childTnLst>
                                </p:cTn>
                              </p:par>
                            </p:childTnLst>
                          </p:cTn>
                        </p:par>
                        <p:par>
                          <p:cTn id="13" fill="hold">
                            <p:stCondLst>
                              <p:cond delay="610"/>
                            </p:stCondLst>
                            <p:childTnLst>
                              <p:par>
                                <p:cTn id="14" presetID="1" presetClass="entr" presetSubtype="0" fill="hold" nodeType="afterEffect">
                                  <p:stCondLst>
                                    <p:cond delay="0"/>
                                  </p:stCondLst>
                                  <p:childTnLst>
                                    <p:set>
                                      <p:cBhvr>
                                        <p:cTn id="15" dur="1" fill="hold">
                                          <p:stCondLst>
                                            <p:cond delay="299"/>
                                          </p:stCondLst>
                                        </p:cTn>
                                        <p:tgtEl>
                                          <p:spTgt spid="12"/>
                                        </p:tgtEl>
                                        <p:attrNameLst>
                                          <p:attrName>style.visibility</p:attrName>
                                        </p:attrNameLst>
                                      </p:cBhvr>
                                      <p:to>
                                        <p:strVal val="visible"/>
                                      </p:to>
                                    </p:set>
                                  </p:childTnLst>
                                </p:cTn>
                              </p:par>
                            </p:childTnLst>
                          </p:cTn>
                        </p:par>
                        <p:par>
                          <p:cTn id="16" fill="hold">
                            <p:stCondLst>
                              <p:cond delay="910"/>
                            </p:stCondLst>
                            <p:childTnLst>
                              <p:par>
                                <p:cTn id="17" presetID="1" presetClass="entr" presetSubtype="0" fill="hold" nodeType="afterEffect">
                                  <p:stCondLst>
                                    <p:cond delay="0"/>
                                  </p:stCondLst>
                                  <p:childTnLst>
                                    <p:set>
                                      <p:cBhvr>
                                        <p:cTn id="18" dur="1" fill="hold">
                                          <p:stCondLst>
                                            <p:cond delay="299"/>
                                          </p:stCondLst>
                                        </p:cTn>
                                        <p:tgtEl>
                                          <p:spTgt spid="9"/>
                                        </p:tgtEl>
                                        <p:attrNameLst>
                                          <p:attrName>style.visibility</p:attrName>
                                        </p:attrNameLst>
                                      </p:cBhvr>
                                      <p:to>
                                        <p:strVal val="visible"/>
                                      </p:to>
                                    </p:set>
                                  </p:childTnLst>
                                </p:cTn>
                              </p:par>
                            </p:childTnLst>
                          </p:cTn>
                        </p:par>
                        <p:par>
                          <p:cTn id="19" fill="hold">
                            <p:stCondLst>
                              <p:cond delay="1210"/>
                            </p:stCondLst>
                            <p:childTnLst>
                              <p:par>
                                <p:cTn id="20" presetID="1" presetClass="entr" presetSubtype="0" fill="hold" nodeType="afterEffect">
                                  <p:stCondLst>
                                    <p:cond delay="0"/>
                                  </p:stCondLst>
                                  <p:childTnLst>
                                    <p:set>
                                      <p:cBhvr>
                                        <p:cTn id="21" dur="1" fill="hold">
                                          <p:stCondLst>
                                            <p:cond delay="299"/>
                                          </p:stCondLst>
                                        </p:cTn>
                                        <p:tgtEl>
                                          <p:spTgt spid="21"/>
                                        </p:tgtEl>
                                        <p:attrNameLst>
                                          <p:attrName>style.visibility</p:attrName>
                                        </p:attrNameLst>
                                      </p:cBhvr>
                                      <p:to>
                                        <p:strVal val="visible"/>
                                      </p:to>
                                    </p:set>
                                  </p:childTnLst>
                                </p:cTn>
                              </p:par>
                            </p:childTnLst>
                          </p:cTn>
                        </p:par>
                        <p:par>
                          <p:cTn id="22" fill="hold">
                            <p:stCondLst>
                              <p:cond delay="1510"/>
                            </p:stCondLst>
                            <p:childTnLst>
                              <p:par>
                                <p:cTn id="23" presetID="1" presetClass="exit" presetSubtype="0" fill="hold" nodeType="afterEffect">
                                  <p:stCondLst>
                                    <p:cond delay="0"/>
                                  </p:stCondLst>
                                  <p:childTnLst>
                                    <p:set>
                                      <p:cBhvr>
                                        <p:cTn id="24" dur="1" fill="hold">
                                          <p:stCondLst>
                                            <p:cond delay="3999"/>
                                          </p:stCondLst>
                                        </p:cTn>
                                        <p:tgtEl>
                                          <p:spTgt spid="9"/>
                                        </p:tgtEl>
                                        <p:attrNameLst>
                                          <p:attrName>style.visibility</p:attrName>
                                        </p:attrNameLst>
                                      </p:cBhvr>
                                      <p:to>
                                        <p:strVal val="hidden"/>
                                      </p:to>
                                    </p:set>
                                  </p:childTnLst>
                                </p:cTn>
                              </p:par>
                            </p:childTnLst>
                          </p:cTn>
                        </p:par>
                        <p:par>
                          <p:cTn id="25" fill="hold">
                            <p:stCondLst>
                              <p:cond delay="5510"/>
                            </p:stCondLst>
                            <p:childTnLst>
                              <p:par>
                                <p:cTn id="26" presetID="1" presetClass="exit" presetSubtype="0" fill="hold" nodeType="after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par>
                          <p:cTn id="28" fill="hold">
                            <p:stCondLst>
                              <p:cond delay="5510"/>
                            </p:stCondLst>
                            <p:childTnLst>
                              <p:par>
                                <p:cTn id="29" presetID="1" presetClass="exit"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par>
                          <p:cTn id="31" fill="hold">
                            <p:stCondLst>
                              <p:cond delay="5510"/>
                            </p:stCondLst>
                            <p:childTnLst>
                              <p:par>
                                <p:cTn id="32" presetID="1" presetClass="exit" presetSubtype="0" fill="hold" nodeType="after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par>
                          <p:cTn id="34" fill="hold">
                            <p:stCondLst>
                              <p:cond delay="5510"/>
                            </p:stCondLst>
                            <p:childTnLst>
                              <p:par>
                                <p:cTn id="35" presetID="1" presetClass="exit" presetSubtype="0" fill="hold"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par>
                          <p:cTn id="37" fill="hold">
                            <p:stCondLst>
                              <p:cond delay="5510"/>
                            </p:stCondLst>
                            <p:childTnLst>
                              <p:par>
                                <p:cTn id="38" presetID="1" presetClass="exit" presetSubtype="0" fill="hold" nodeType="afterEffect">
                                  <p:stCondLst>
                                    <p:cond delay="0"/>
                                  </p:stCondLst>
                                  <p:childTnLst>
                                    <p:set>
                                      <p:cBhvr>
                                        <p:cTn id="39" dur="1" fill="hold">
                                          <p:stCondLst>
                                            <p:cond delay="0"/>
                                          </p:stCondLst>
                                        </p:cTn>
                                        <p:tgtEl>
                                          <p:spTgt spid="21"/>
                                        </p:tgtEl>
                                        <p:attrNameLst>
                                          <p:attrName>style.visibility</p:attrName>
                                        </p:attrNameLst>
                                      </p:cBhvr>
                                      <p:to>
                                        <p:strVal val="hidden"/>
                                      </p:to>
                                    </p:set>
                                  </p:childTnLst>
                                </p:cTn>
                              </p:par>
                            </p:childTnLst>
                          </p:cTn>
                        </p:par>
                        <p:par>
                          <p:cTn id="40" fill="hold">
                            <p:stCondLst>
                              <p:cond delay="5510"/>
                            </p:stCondLst>
                            <p:childTnLst>
                              <p:par>
                                <p:cTn id="41" presetID="1" presetClass="exit" presetSubtype="0" fill="hold" nodeType="after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2012516" y="4934325"/>
            <a:ext cx="1074302" cy="1356303"/>
          </a:xfrm>
          <a:prstGeom prst="rect">
            <a:avLst/>
          </a:prstGeom>
        </p:spPr>
      </p:pic>
      <p:sp>
        <p:nvSpPr>
          <p:cNvPr id="12" name="Rounded Rectangle 11"/>
          <p:cNvSpPr/>
          <p:nvPr/>
        </p:nvSpPr>
        <p:spPr>
          <a:xfrm>
            <a:off x="5981701" y="1841501"/>
            <a:ext cx="2814871" cy="1295400"/>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981208" y="7336"/>
            <a:ext cx="8229600" cy="1143000"/>
          </a:xfrm>
        </p:spPr>
        <p:txBody>
          <a:bodyPr>
            <a:normAutofit/>
          </a:bodyPr>
          <a:lstStyle/>
          <a:p>
            <a:r>
              <a:rPr lang="en-US" dirty="0"/>
              <a:t>Problem setup</a:t>
            </a:r>
          </a:p>
        </p:txBody>
      </p:sp>
      <p:sp>
        <p:nvSpPr>
          <p:cNvPr id="13" name="TextBox 12"/>
          <p:cNvSpPr txBox="1"/>
          <p:nvPr/>
        </p:nvSpPr>
        <p:spPr>
          <a:xfrm>
            <a:off x="6542070" y="1307248"/>
            <a:ext cx="1752600" cy="523220"/>
          </a:xfrm>
          <a:prstGeom prst="rect">
            <a:avLst/>
          </a:prstGeom>
          <a:noFill/>
        </p:spPr>
        <p:txBody>
          <a:bodyPr wrap="square" rtlCol="0">
            <a:spAutoFit/>
          </a:bodyPr>
          <a:lstStyle/>
          <a:p>
            <a:pPr algn="ctr"/>
            <a:r>
              <a:rPr lang="en-US" sz="2800" dirty="0">
                <a:solidFill>
                  <a:prstClr val="black"/>
                </a:solidFill>
                <a:latin typeface="Calibri"/>
              </a:rPr>
              <a:t>server</a:t>
            </a:r>
          </a:p>
        </p:txBody>
      </p:sp>
      <p:sp>
        <p:nvSpPr>
          <p:cNvPr id="15" name="TextBox 14"/>
          <p:cNvSpPr txBox="1"/>
          <p:nvPr/>
        </p:nvSpPr>
        <p:spPr>
          <a:xfrm>
            <a:off x="2292880" y="1564819"/>
            <a:ext cx="1129336" cy="523220"/>
          </a:xfrm>
          <a:prstGeom prst="rect">
            <a:avLst/>
          </a:prstGeom>
          <a:noFill/>
          <a:ln w="12700">
            <a:noFill/>
          </a:ln>
        </p:spPr>
        <p:txBody>
          <a:bodyPr wrap="none" rtlCol="0">
            <a:spAutoFit/>
          </a:bodyPr>
          <a:lstStyle/>
          <a:p>
            <a:r>
              <a:rPr lang="en-US" sz="2800" dirty="0">
                <a:solidFill>
                  <a:prstClr val="black"/>
                </a:solidFill>
                <a:latin typeface="Calibri"/>
              </a:rPr>
              <a:t>clients</a:t>
            </a:r>
          </a:p>
        </p:txBody>
      </p:sp>
      <p:cxnSp>
        <p:nvCxnSpPr>
          <p:cNvPr id="22" name="Straight Arrow Connector 21"/>
          <p:cNvCxnSpPr>
            <a:stCxn id="40" idx="3"/>
          </p:cNvCxnSpPr>
          <p:nvPr/>
        </p:nvCxnSpPr>
        <p:spPr>
          <a:xfrm flipV="1">
            <a:off x="3525340" y="2594613"/>
            <a:ext cx="2430960" cy="16813"/>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390990" y="2147273"/>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1" name="Picture 2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222" y="2090197"/>
            <a:ext cx="857479" cy="851704"/>
          </a:xfrm>
          <a:prstGeom prst="rect">
            <a:avLst/>
          </a:prstGeom>
        </p:spPr>
      </p:pic>
      <p:pic>
        <p:nvPicPr>
          <p:cNvPr id="5" name="Picture 4"/>
          <p:cNvPicPr>
            <a:picLocks noChangeAspect="1"/>
          </p:cNvPicPr>
          <p:nvPr/>
        </p:nvPicPr>
        <p:blipFill>
          <a:blip r:embed="rId5"/>
          <a:stretch>
            <a:fillRect/>
          </a:stretch>
        </p:blipFill>
        <p:spPr>
          <a:xfrm rot="4831696" flipH="1">
            <a:off x="9505976" y="2252292"/>
            <a:ext cx="429167" cy="522145"/>
          </a:xfrm>
          <a:prstGeom prst="rect">
            <a:avLst/>
          </a:prstGeom>
        </p:spPr>
      </p:pic>
      <p:sp>
        <p:nvSpPr>
          <p:cNvPr id="40" name="Rounded Rectangle 39"/>
          <p:cNvSpPr/>
          <p:nvPr/>
        </p:nvSpPr>
        <p:spPr>
          <a:xfrm>
            <a:off x="2594190" y="2287449"/>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18" name="Group 117"/>
          <p:cNvGrpSpPr/>
          <p:nvPr/>
        </p:nvGrpSpPr>
        <p:grpSpPr>
          <a:xfrm>
            <a:off x="9927453" y="2172673"/>
            <a:ext cx="719110" cy="584200"/>
            <a:chOff x="10286504" y="-284764"/>
            <a:chExt cx="719110" cy="584200"/>
          </a:xfrm>
        </p:grpSpPr>
        <p:sp>
          <p:nvSpPr>
            <p:cNvPr id="119" name="Folded Corner 118"/>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0" name="TextBox 119"/>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pic>
        <p:nvPicPr>
          <p:cNvPr id="63" name="Picture 62"/>
          <p:cNvPicPr>
            <a:picLocks noChangeAspect="1"/>
          </p:cNvPicPr>
          <p:nvPr/>
        </p:nvPicPr>
        <p:blipFill>
          <a:blip r:embed="rId6"/>
          <a:stretch>
            <a:fillRect/>
          </a:stretch>
        </p:blipFill>
        <p:spPr>
          <a:xfrm>
            <a:off x="2371506" y="2320618"/>
            <a:ext cx="677212" cy="610969"/>
          </a:xfrm>
          <a:prstGeom prst="rect">
            <a:avLst/>
          </a:prstGeom>
        </p:spPr>
      </p:pic>
      <p:pic>
        <p:nvPicPr>
          <p:cNvPr id="64" name="Picture 63"/>
          <p:cNvPicPr>
            <a:picLocks noChangeAspect="1"/>
          </p:cNvPicPr>
          <p:nvPr/>
        </p:nvPicPr>
        <p:blipFill>
          <a:blip r:embed="rId7"/>
          <a:stretch>
            <a:fillRect/>
          </a:stretch>
        </p:blipFill>
        <p:spPr>
          <a:xfrm>
            <a:off x="3005359" y="2373840"/>
            <a:ext cx="610353" cy="585023"/>
          </a:xfrm>
          <a:prstGeom prst="rect">
            <a:avLst/>
          </a:prstGeom>
        </p:spPr>
      </p:pic>
      <p:grpSp>
        <p:nvGrpSpPr>
          <p:cNvPr id="50" name="Group 49"/>
          <p:cNvGrpSpPr/>
          <p:nvPr/>
        </p:nvGrpSpPr>
        <p:grpSpPr>
          <a:xfrm>
            <a:off x="7584457" y="2211025"/>
            <a:ext cx="719110" cy="584200"/>
            <a:chOff x="10286504" y="-284764"/>
            <a:chExt cx="719110" cy="584200"/>
          </a:xfrm>
        </p:grpSpPr>
        <p:sp>
          <p:nvSpPr>
            <p:cNvPr id="51" name="Folded Corner 50"/>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TextBox 51"/>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59" name="Group 58"/>
          <p:cNvGrpSpPr/>
          <p:nvPr/>
        </p:nvGrpSpPr>
        <p:grpSpPr>
          <a:xfrm>
            <a:off x="7685687" y="2310282"/>
            <a:ext cx="719110" cy="584200"/>
            <a:chOff x="10286504" y="-284764"/>
            <a:chExt cx="719110" cy="584200"/>
          </a:xfrm>
        </p:grpSpPr>
        <p:sp>
          <p:nvSpPr>
            <p:cNvPr id="60" name="Folded Corner 59"/>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1" name="TextBox 60"/>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pic>
        <p:nvPicPr>
          <p:cNvPr id="17" name="Picture 16"/>
          <p:cNvPicPr>
            <a:picLocks noChangeAspect="1"/>
          </p:cNvPicPr>
          <p:nvPr/>
        </p:nvPicPr>
        <p:blipFill>
          <a:blip r:embed="rId8"/>
          <a:stretch>
            <a:fillRect/>
          </a:stretch>
        </p:blipFill>
        <p:spPr>
          <a:xfrm>
            <a:off x="6122970" y="2005220"/>
            <a:ext cx="1052530" cy="1067120"/>
          </a:xfrm>
          <a:prstGeom prst="rect">
            <a:avLst/>
          </a:prstGeom>
        </p:spPr>
      </p:pic>
      <p:sp>
        <p:nvSpPr>
          <p:cNvPr id="62" name="TextBox 61"/>
          <p:cNvSpPr txBox="1"/>
          <p:nvPr/>
        </p:nvSpPr>
        <p:spPr>
          <a:xfrm>
            <a:off x="2217398" y="3853190"/>
            <a:ext cx="2557802" cy="523220"/>
          </a:xfrm>
          <a:prstGeom prst="rect">
            <a:avLst/>
          </a:prstGeom>
          <a:noFill/>
        </p:spPr>
        <p:txBody>
          <a:bodyPr wrap="square" rtlCol="0">
            <a:spAutoFit/>
          </a:bodyPr>
          <a:lstStyle/>
          <a:p>
            <a:r>
              <a:rPr lang="en-US" sz="2800" dirty="0">
                <a:solidFill>
                  <a:srgbClr val="008000"/>
                </a:solidFill>
                <a:latin typeface="Calibri"/>
              </a:rPr>
              <a:t>no computation</a:t>
            </a:r>
          </a:p>
        </p:txBody>
      </p:sp>
      <p:sp>
        <p:nvSpPr>
          <p:cNvPr id="65" name="TextBox 64"/>
          <p:cNvSpPr txBox="1"/>
          <p:nvPr/>
        </p:nvSpPr>
        <p:spPr>
          <a:xfrm>
            <a:off x="6921856" y="3860800"/>
            <a:ext cx="2044345" cy="523220"/>
          </a:xfrm>
          <a:prstGeom prst="rect">
            <a:avLst/>
          </a:prstGeom>
          <a:noFill/>
        </p:spPr>
        <p:txBody>
          <a:bodyPr wrap="square" rtlCol="0">
            <a:spAutoFit/>
          </a:bodyPr>
          <a:lstStyle/>
          <a:p>
            <a:r>
              <a:rPr lang="en-US" sz="2800" dirty="0">
                <a:solidFill>
                  <a:srgbClr val="008000"/>
                </a:solidFill>
                <a:latin typeface="Calibri"/>
              </a:rPr>
              <a:t>computation</a:t>
            </a:r>
          </a:p>
        </p:txBody>
      </p:sp>
      <p:cxnSp>
        <p:nvCxnSpPr>
          <p:cNvPr id="20" name="Straight Connector 19"/>
          <p:cNvCxnSpPr/>
          <p:nvPr/>
        </p:nvCxnSpPr>
        <p:spPr>
          <a:xfrm>
            <a:off x="4927600" y="3848100"/>
            <a:ext cx="0" cy="2667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42770" y="4411940"/>
            <a:ext cx="1322831" cy="523220"/>
          </a:xfrm>
          <a:prstGeom prst="rect">
            <a:avLst/>
          </a:prstGeom>
          <a:noFill/>
        </p:spPr>
        <p:txBody>
          <a:bodyPr wrap="square" rtlCol="0">
            <a:spAutoFit/>
          </a:bodyPr>
          <a:lstStyle/>
          <a:p>
            <a:r>
              <a:rPr lang="en-US" sz="2800" dirty="0">
                <a:solidFill>
                  <a:prstClr val="black"/>
                </a:solidFill>
                <a:latin typeface="Calibri"/>
              </a:rPr>
              <a:t>storage</a:t>
            </a:r>
          </a:p>
        </p:txBody>
      </p:sp>
      <p:sp>
        <p:nvSpPr>
          <p:cNvPr id="68" name="TextBox 67"/>
          <p:cNvSpPr txBox="1"/>
          <p:nvPr/>
        </p:nvSpPr>
        <p:spPr>
          <a:xfrm>
            <a:off x="5074180" y="4409421"/>
            <a:ext cx="5822420" cy="954107"/>
          </a:xfrm>
          <a:prstGeom prst="rect">
            <a:avLst/>
          </a:prstGeom>
          <a:noFill/>
        </p:spPr>
        <p:txBody>
          <a:bodyPr wrap="square" rtlCol="0">
            <a:spAutoFit/>
          </a:bodyPr>
          <a:lstStyle/>
          <a:p>
            <a:r>
              <a:rPr lang="en-US" sz="2800" dirty="0">
                <a:solidFill>
                  <a:prstClr val="black"/>
                </a:solidFill>
                <a:latin typeface="Calibri"/>
              </a:rPr>
              <a:t>databases, web applications, mobile applications, machine learning, etc.</a:t>
            </a:r>
          </a:p>
        </p:txBody>
      </p:sp>
      <p:sp>
        <p:nvSpPr>
          <p:cNvPr id="24" name="Line Callout 1 23"/>
          <p:cNvSpPr/>
          <p:nvPr/>
        </p:nvSpPr>
        <p:spPr bwMode="auto">
          <a:xfrm>
            <a:off x="1974416" y="3848101"/>
            <a:ext cx="8501208" cy="2667000"/>
          </a:xfrm>
          <a:prstGeom prst="borderCallout1">
            <a:avLst>
              <a:gd name="adj1" fmla="val 271"/>
              <a:gd name="adj2" fmla="val 49989"/>
              <a:gd name="adj3" fmla="val -25919"/>
              <a:gd name="adj4" fmla="val 64554"/>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70" name="TextBox 69"/>
          <p:cNvSpPr txBox="1"/>
          <p:nvPr/>
        </p:nvSpPr>
        <p:spPr>
          <a:xfrm>
            <a:off x="3025691" y="5450820"/>
            <a:ext cx="2723620" cy="523220"/>
          </a:xfrm>
          <a:prstGeom prst="rect">
            <a:avLst/>
          </a:prstGeom>
          <a:noFill/>
        </p:spPr>
        <p:txBody>
          <a:bodyPr wrap="square" rtlCol="0">
            <a:spAutoFit/>
          </a:bodyPr>
          <a:lstStyle/>
          <a:p>
            <a:r>
              <a:rPr lang="en-US" sz="2800" dirty="0">
                <a:solidFill>
                  <a:srgbClr val="0000C8"/>
                </a:solidFill>
                <a:latin typeface="Calibri"/>
              </a:rPr>
              <a:t>encryption</a:t>
            </a:r>
          </a:p>
        </p:txBody>
      </p:sp>
      <p:sp>
        <p:nvSpPr>
          <p:cNvPr id="27" name="Rectangle 26"/>
          <p:cNvSpPr/>
          <p:nvPr/>
        </p:nvSpPr>
        <p:spPr bwMode="auto">
          <a:xfrm>
            <a:off x="4927600" y="3860800"/>
            <a:ext cx="5548024" cy="2654300"/>
          </a:xfrm>
          <a:prstGeom prst="rect">
            <a:avLst/>
          </a:prstGeom>
          <a:noFill/>
          <a:ln w="762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8" name="TextBox 27"/>
          <p:cNvSpPr txBox="1"/>
          <p:nvPr/>
        </p:nvSpPr>
        <p:spPr>
          <a:xfrm>
            <a:off x="7450261" y="5277225"/>
            <a:ext cx="1384410" cy="1138773"/>
          </a:xfrm>
          <a:prstGeom prst="rect">
            <a:avLst/>
          </a:prstGeom>
          <a:noFill/>
        </p:spPr>
        <p:txBody>
          <a:bodyPr wrap="square" rtlCol="0">
            <a:spAutoFit/>
          </a:bodyPr>
          <a:lstStyle/>
          <a:p>
            <a:r>
              <a:rPr lang="en-US" sz="6800" b="1" dirty="0">
                <a:solidFill>
                  <a:srgbClr val="C00000"/>
                </a:solidFill>
                <a:latin typeface="Calibri"/>
              </a:rPr>
              <a:t>??</a:t>
            </a:r>
          </a:p>
        </p:txBody>
      </p:sp>
      <p:sp>
        <p:nvSpPr>
          <p:cNvPr id="74" name="TextBox 73"/>
          <p:cNvSpPr txBox="1"/>
          <p:nvPr/>
        </p:nvSpPr>
        <p:spPr>
          <a:xfrm>
            <a:off x="-3959479" y="3863321"/>
            <a:ext cx="3279595" cy="430887"/>
          </a:xfrm>
          <a:prstGeom prst="rect">
            <a:avLst/>
          </a:prstGeom>
          <a:noFill/>
        </p:spPr>
        <p:txBody>
          <a:bodyPr wrap="square" rtlCol="0">
            <a:spAutoFit/>
          </a:bodyPr>
          <a:lstStyle/>
          <a:p>
            <a:r>
              <a:rPr lang="en-US" sz="2200" dirty="0">
                <a:solidFill>
                  <a:srgbClr val="0000C8"/>
                </a:solidFill>
                <a:latin typeface="Calibri"/>
              </a:rPr>
              <a:t>(encrypted FS/email)</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134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23" grpId="0"/>
      <p:bldP spid="68" grpId="0"/>
      <p:bldP spid="24" grpId="0" animBg="1"/>
      <p:bldP spid="70" grpId="0"/>
      <p:bldP spid="27" grpId="0" animBg="1"/>
      <p:bldP spid="28"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Things that can only be done on the cloud</a:t>
            </a:r>
          </a:p>
        </p:txBody>
      </p:sp>
      <p:sp>
        <p:nvSpPr>
          <p:cNvPr id="3" name="Content Placeholder 2"/>
          <p:cNvSpPr>
            <a:spLocks noGrp="1"/>
          </p:cNvSpPr>
          <p:nvPr>
            <p:ph idx="1"/>
          </p:nvPr>
        </p:nvSpPr>
        <p:spPr>
          <a:xfrm>
            <a:off x="1024128" y="1828800"/>
            <a:ext cx="10786872" cy="4480560"/>
          </a:xfrm>
        </p:spPr>
        <p:txBody>
          <a:bodyPr>
            <a:normAutofit fontScale="92500" lnSpcReduction="20000"/>
          </a:bodyPr>
          <a:lstStyle/>
          <a:p>
            <a:r>
              <a:rPr lang="en-US" dirty="0"/>
              <a:t>Training models for high quality image recognition </a:t>
            </a:r>
            <a:br>
              <a:rPr lang="en-US" dirty="0"/>
            </a:br>
            <a:r>
              <a:rPr lang="en-US" dirty="0"/>
              <a:t>and tagging.  Classifying complex images.</a:t>
            </a:r>
          </a:p>
          <a:p>
            <a:endParaRPr lang="en-US" dirty="0"/>
          </a:p>
          <a:p>
            <a:r>
              <a:rPr lang="en-US" dirty="0"/>
              <a:t>High quality speech, including regional accents and individual styles.</a:t>
            </a:r>
          </a:p>
          <a:p>
            <a:endParaRPr lang="en-US" dirty="0"/>
          </a:p>
          <a:p>
            <a:r>
              <a:rPr lang="en-US" dirty="0"/>
              <a:t>Correlating observations from video cameras with shared knowledge</a:t>
            </a:r>
          </a:p>
          <a:p>
            <a:pPr>
              <a:buFont typeface="Wingdings" panose="05000000000000000000" pitchFamily="2" charset="2"/>
              <a:buChar char="Ø"/>
            </a:pPr>
            <a:r>
              <a:rPr lang="en-US" dirty="0"/>
              <a:t>  Example: A smart highway where we are comparing observations of</a:t>
            </a:r>
            <a:br>
              <a:rPr lang="en-US" dirty="0"/>
            </a:br>
            <a:r>
              <a:rPr lang="en-US" dirty="0"/>
              <a:t>    vehicles with previously computed motion trajectories</a:t>
            </a:r>
          </a:p>
          <a:p>
            <a:pPr>
              <a:buFont typeface="Wingdings" panose="05000000000000000000" pitchFamily="2" charset="2"/>
              <a:buChar char="Ø"/>
            </a:pPr>
            <a:r>
              <a:rPr lang="en-US" dirty="0"/>
              <a:t>  Is Bessie the cow likely to give birth soon?  Will it be a difficult labor?  </a:t>
            </a:r>
          </a:p>
          <a:p>
            <a:pPr>
              <a:buFont typeface="Wingdings" panose="05000000000000000000" pitchFamily="2" charset="2"/>
              <a:buChar char="Ø"/>
            </a:pPr>
            <a:r>
              <a:rPr lang="en-US" dirty="0"/>
              <a:t>  What plant disease might be causing this form of leaf damage?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3"/>
          <a:stretch>
            <a:fillRect/>
          </a:stretch>
        </p:blipFill>
        <p:spPr>
          <a:xfrm>
            <a:off x="9566028" y="1595660"/>
            <a:ext cx="2129444" cy="1301032"/>
          </a:xfrm>
          <a:prstGeom prst="rect">
            <a:avLst/>
          </a:prstGeom>
        </p:spPr>
      </p:pic>
    </p:spTree>
    <p:extLst>
      <p:ext uri="{BB962C8B-B14F-4D97-AF65-F5344CB8AC3E}">
        <p14:creationId xmlns:p14="http://schemas.microsoft.com/office/powerpoint/2010/main" val="2628246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33642" y="2044840"/>
            <a:ext cx="3644900" cy="2704961"/>
            <a:chOff x="6524242" y="1878052"/>
            <a:chExt cx="3644900" cy="3426281"/>
          </a:xfrm>
        </p:grpSpPr>
        <p:sp>
          <p:nvSpPr>
            <p:cNvPr id="7" name="Rectangle 6"/>
            <p:cNvSpPr/>
            <p:nvPr/>
          </p:nvSpPr>
          <p:spPr bwMode="auto">
            <a:xfrm>
              <a:off x="6524242" y="1878052"/>
              <a:ext cx="3644900" cy="3426281"/>
            </a:xfrm>
            <a:prstGeom prst="rect">
              <a:avLst/>
            </a:prstGeom>
            <a:pattFill prst="horzBrick">
              <a:fgClr>
                <a:schemeClr val="tx1"/>
              </a:fgClr>
              <a:bgClr>
                <a:schemeClr val="accent3"/>
              </a:bgClr>
            </a:patt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131" name="Rectangle 130"/>
            <p:cNvSpPr/>
            <p:nvPr/>
          </p:nvSpPr>
          <p:spPr bwMode="auto">
            <a:xfrm>
              <a:off x="6822692" y="2200746"/>
              <a:ext cx="3048000" cy="273359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grpSp>
      <p:sp>
        <p:nvSpPr>
          <p:cNvPr id="2" name="Title 1"/>
          <p:cNvSpPr>
            <a:spLocks noGrp="1"/>
          </p:cNvSpPr>
          <p:nvPr>
            <p:ph type="title"/>
          </p:nvPr>
        </p:nvSpPr>
        <p:spPr>
          <a:xfrm>
            <a:off x="1612900" y="58738"/>
            <a:ext cx="8966200" cy="1143000"/>
          </a:xfrm>
        </p:spPr>
        <p:txBody>
          <a:bodyPr>
            <a:normAutofit/>
          </a:bodyPr>
          <a:lstStyle/>
          <a:p>
            <a:r>
              <a:rPr lang="en-US" sz="4000" dirty="0">
                <a:solidFill>
                  <a:srgbClr val="C00000"/>
                </a:solidFill>
              </a:rPr>
              <a:t>Current systems strategy</a:t>
            </a:r>
          </a:p>
        </p:txBody>
      </p:sp>
      <p:sp>
        <p:nvSpPr>
          <p:cNvPr id="60" name="Content Placeholder 2"/>
          <p:cNvSpPr txBox="1">
            <a:spLocks/>
          </p:cNvSpPr>
          <p:nvPr/>
        </p:nvSpPr>
        <p:spPr>
          <a:xfrm>
            <a:off x="-2574925" y="1516461"/>
            <a:ext cx="6496050" cy="17309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solidFill>
                <a:srgbClr val="C00000"/>
              </a:solidFill>
              <a:latin typeface="Calibri"/>
            </a:endParaRPr>
          </a:p>
        </p:txBody>
      </p:sp>
      <p:sp>
        <p:nvSpPr>
          <p:cNvPr id="32" name="Rectangle 31"/>
          <p:cNvSpPr/>
          <p:nvPr/>
        </p:nvSpPr>
        <p:spPr>
          <a:xfrm>
            <a:off x="2252300" y="5354638"/>
            <a:ext cx="8212500" cy="584776"/>
          </a:xfrm>
          <a:prstGeom prst="rect">
            <a:avLst/>
          </a:prstGeom>
        </p:spPr>
        <p:txBody>
          <a:bodyPr wrap="square">
            <a:spAutoFit/>
          </a:bodyPr>
          <a:lstStyle/>
          <a:p>
            <a:pPr>
              <a:lnSpc>
                <a:spcPts val="3800"/>
              </a:lnSpc>
            </a:pPr>
            <a:r>
              <a:rPr lang="en-US" sz="3400" dirty="0">
                <a:solidFill>
                  <a:srgbClr val="C00000"/>
                </a:solidFill>
                <a:latin typeface="Calibri"/>
              </a:rPr>
              <a:t>Prevent attackers from breaking into servers</a:t>
            </a:r>
          </a:p>
        </p:txBody>
      </p:sp>
      <p:sp>
        <p:nvSpPr>
          <p:cNvPr id="100" name="TextBox 99"/>
          <p:cNvSpPr txBox="1"/>
          <p:nvPr/>
        </p:nvSpPr>
        <p:spPr>
          <a:xfrm>
            <a:off x="6587831" y="1409899"/>
            <a:ext cx="1752600" cy="523220"/>
          </a:xfrm>
          <a:prstGeom prst="rect">
            <a:avLst/>
          </a:prstGeom>
          <a:noFill/>
        </p:spPr>
        <p:txBody>
          <a:bodyPr wrap="square" rtlCol="0">
            <a:spAutoFit/>
          </a:bodyPr>
          <a:lstStyle/>
          <a:p>
            <a:pPr algn="ctr"/>
            <a:r>
              <a:rPr lang="en-US" sz="2800" dirty="0">
                <a:solidFill>
                  <a:prstClr val="black"/>
                </a:solidFill>
                <a:latin typeface="Calibri"/>
              </a:rPr>
              <a:t>server</a:t>
            </a:r>
          </a:p>
        </p:txBody>
      </p:sp>
      <p:sp>
        <p:nvSpPr>
          <p:cNvPr id="101" name="TextBox 100"/>
          <p:cNvSpPr txBox="1"/>
          <p:nvPr/>
        </p:nvSpPr>
        <p:spPr>
          <a:xfrm>
            <a:off x="2305580" y="2263319"/>
            <a:ext cx="1129336" cy="523220"/>
          </a:xfrm>
          <a:prstGeom prst="rect">
            <a:avLst/>
          </a:prstGeom>
          <a:noFill/>
          <a:ln w="12700">
            <a:noFill/>
          </a:ln>
        </p:spPr>
        <p:txBody>
          <a:bodyPr wrap="none" rtlCol="0">
            <a:spAutoFit/>
          </a:bodyPr>
          <a:lstStyle/>
          <a:p>
            <a:r>
              <a:rPr lang="en-US" sz="2800" dirty="0">
                <a:solidFill>
                  <a:prstClr val="black"/>
                </a:solidFill>
                <a:latin typeface="Calibri"/>
              </a:rPr>
              <a:t>clients</a:t>
            </a:r>
          </a:p>
        </p:txBody>
      </p:sp>
      <p:cxnSp>
        <p:nvCxnSpPr>
          <p:cNvPr id="102" name="Straight Arrow Connector 101"/>
          <p:cNvCxnSpPr>
            <a:stCxn id="106" idx="3"/>
            <a:endCxn id="35" idx="1"/>
          </p:cNvCxnSpPr>
          <p:nvPr/>
        </p:nvCxnSpPr>
        <p:spPr>
          <a:xfrm>
            <a:off x="3538041" y="3309925"/>
            <a:ext cx="2773861" cy="3217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3" name="Rounded Rectangle 102"/>
          <p:cNvSpPr/>
          <p:nvPr/>
        </p:nvSpPr>
        <p:spPr>
          <a:xfrm>
            <a:off x="2403690" y="2845773"/>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6" name="Rounded Rectangle 105"/>
          <p:cNvSpPr/>
          <p:nvPr/>
        </p:nvSpPr>
        <p:spPr>
          <a:xfrm>
            <a:off x="2606890" y="2985949"/>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5" name="Rounded Rectangle 34"/>
          <p:cNvSpPr/>
          <p:nvPr/>
        </p:nvSpPr>
        <p:spPr>
          <a:xfrm>
            <a:off x="6311901" y="2555420"/>
            <a:ext cx="2159000" cy="1573351"/>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41" name="Group 40"/>
          <p:cNvGrpSpPr/>
          <p:nvPr/>
        </p:nvGrpSpPr>
        <p:grpSpPr>
          <a:xfrm>
            <a:off x="7131381" y="3026768"/>
            <a:ext cx="719110" cy="584200"/>
            <a:chOff x="10286504" y="-284764"/>
            <a:chExt cx="719110" cy="584200"/>
          </a:xfrm>
        </p:grpSpPr>
        <p:sp>
          <p:nvSpPr>
            <p:cNvPr id="42" name="Folded Corner 41"/>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TextBox 42"/>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57" name="Group 56"/>
          <p:cNvGrpSpPr/>
          <p:nvPr/>
        </p:nvGrpSpPr>
        <p:grpSpPr>
          <a:xfrm>
            <a:off x="7220281" y="3141068"/>
            <a:ext cx="719110" cy="584200"/>
            <a:chOff x="10286504" y="-284764"/>
            <a:chExt cx="719110" cy="584200"/>
          </a:xfrm>
        </p:grpSpPr>
        <p:sp>
          <p:nvSpPr>
            <p:cNvPr id="58" name="Folded Corner 57"/>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9" name="TextBox 58"/>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9668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198438"/>
            <a:ext cx="8966200" cy="1143000"/>
          </a:xfrm>
        </p:spPr>
        <p:txBody>
          <a:bodyPr>
            <a:normAutofit/>
          </a:bodyPr>
          <a:lstStyle/>
          <a:p>
            <a:r>
              <a:rPr lang="en-US" sz="4000" dirty="0">
                <a:solidFill>
                  <a:srgbClr val="000000"/>
                </a:solidFill>
              </a:rPr>
              <a:t>Lots of existing work</a:t>
            </a:r>
          </a:p>
        </p:txBody>
      </p:sp>
      <p:sp>
        <p:nvSpPr>
          <p:cNvPr id="60" name="Content Placeholder 2"/>
          <p:cNvSpPr txBox="1">
            <a:spLocks/>
          </p:cNvSpPr>
          <p:nvPr/>
        </p:nvSpPr>
        <p:spPr>
          <a:xfrm>
            <a:off x="-2574925" y="1516461"/>
            <a:ext cx="6496050" cy="17309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solidFill>
                <a:srgbClr val="C00000"/>
              </a:solidFill>
              <a:latin typeface="Calibri"/>
            </a:endParaRPr>
          </a:p>
        </p:txBody>
      </p:sp>
      <p:sp>
        <p:nvSpPr>
          <p:cNvPr id="37" name="Rectangle 3"/>
          <p:cNvSpPr txBox="1">
            <a:spLocks/>
          </p:cNvSpPr>
          <p:nvPr/>
        </p:nvSpPr>
        <p:spPr bwMode="auto">
          <a:xfrm>
            <a:off x="2070100" y="1689666"/>
            <a:ext cx="7569200" cy="583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Checks at the operating-system level</a:t>
            </a:r>
            <a:endParaRPr lang="en-US" sz="3000" dirty="0">
              <a:solidFill>
                <a:srgbClr val="FF0000"/>
              </a:solidFill>
              <a:latin typeface="Calibri"/>
              <a:cs typeface="Calibri"/>
            </a:endParaRPr>
          </a:p>
        </p:txBody>
      </p:sp>
      <p:sp>
        <p:nvSpPr>
          <p:cNvPr id="42" name="Rectangle 41"/>
          <p:cNvSpPr/>
          <p:nvPr/>
        </p:nvSpPr>
        <p:spPr>
          <a:xfrm>
            <a:off x="2044708" y="3653506"/>
            <a:ext cx="5131020" cy="553998"/>
          </a:xfrm>
          <a:prstGeom prst="rect">
            <a:avLst/>
          </a:prstGeom>
        </p:spPr>
        <p:txBody>
          <a:bodyPr wrap="non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Checks at the network level </a:t>
            </a:r>
          </a:p>
        </p:txBody>
      </p:sp>
      <p:sp>
        <p:nvSpPr>
          <p:cNvPr id="43" name="Rectangle 42"/>
          <p:cNvSpPr/>
          <p:nvPr/>
        </p:nvSpPr>
        <p:spPr>
          <a:xfrm>
            <a:off x="2070100" y="2346234"/>
            <a:ext cx="9194800" cy="553998"/>
          </a:xfrm>
          <a:prstGeom prst="rect">
            <a:avLst/>
          </a:prstGeom>
        </p:spPr>
        <p:txBody>
          <a:bodyPr wrap="squar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Language-based enforcement of a security policy</a:t>
            </a:r>
          </a:p>
        </p:txBody>
      </p:sp>
      <p:sp>
        <p:nvSpPr>
          <p:cNvPr id="44" name="Rectangle 43"/>
          <p:cNvSpPr/>
          <p:nvPr/>
        </p:nvSpPr>
        <p:spPr>
          <a:xfrm>
            <a:off x="2066314" y="3078824"/>
            <a:ext cx="9008086" cy="451406"/>
          </a:xfrm>
          <a:prstGeom prst="rect">
            <a:avLst/>
          </a:prstGeom>
        </p:spPr>
        <p:txBody>
          <a:bodyPr wrap="square">
            <a:spAutoFit/>
          </a:bodyPr>
          <a:lstStyle/>
          <a:p>
            <a:pPr marL="567372" indent="-457200" eaLnBrk="0" hangingPunct="0">
              <a:lnSpc>
                <a:spcPts val="2820"/>
              </a:lnSpc>
              <a:spcBef>
                <a:spcPts val="800"/>
              </a:spcBef>
              <a:buClr>
                <a:srgbClr val="2C7C9F"/>
              </a:buClr>
              <a:buSzPct val="68000"/>
              <a:buFont typeface="Wingdings" charset="2"/>
              <a:buChar char="Ø"/>
              <a:defRPr/>
            </a:pPr>
            <a:r>
              <a:rPr lang="en-US" sz="3000" dirty="0">
                <a:solidFill>
                  <a:prstClr val="black"/>
                </a:solidFill>
                <a:latin typeface="Calibri"/>
                <a:cs typeface="Calibri"/>
              </a:rPr>
              <a:t>Static or dynamic analysis of application code </a:t>
            </a:r>
          </a:p>
        </p:txBody>
      </p:sp>
      <p:sp>
        <p:nvSpPr>
          <p:cNvPr id="45" name="Rectangle 44"/>
          <p:cNvSpPr/>
          <p:nvPr/>
        </p:nvSpPr>
        <p:spPr>
          <a:xfrm>
            <a:off x="2044700" y="4285649"/>
            <a:ext cx="4203700" cy="553998"/>
          </a:xfrm>
          <a:prstGeom prst="rect">
            <a:avLst/>
          </a:prstGeom>
        </p:spPr>
        <p:txBody>
          <a:bodyPr wrap="squar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Trusted hardware</a:t>
            </a:r>
          </a:p>
        </p:txBody>
      </p:sp>
      <p:sp>
        <p:nvSpPr>
          <p:cNvPr id="66" name="Rectangle 65"/>
          <p:cNvSpPr/>
          <p:nvPr/>
        </p:nvSpPr>
        <p:spPr>
          <a:xfrm>
            <a:off x="3568700" y="4938270"/>
            <a:ext cx="635000" cy="553998"/>
          </a:xfrm>
          <a:prstGeom prst="rect">
            <a:avLst/>
          </a:prstGeom>
        </p:spPr>
        <p:txBody>
          <a:bodyPr wrap="square">
            <a:spAutoFit/>
          </a:bodyPr>
          <a:lstStyle/>
          <a:p>
            <a:pPr marL="110172" eaLnBrk="0" hangingPunct="0">
              <a:spcBef>
                <a:spcPts val="800"/>
              </a:spcBef>
              <a:buClr>
                <a:srgbClr val="2C7C9F"/>
              </a:buClr>
              <a:buSzPct val="68000"/>
              <a:defRPr/>
            </a:pPr>
            <a:r>
              <a:rPr lang="en-US" sz="3000" dirty="0">
                <a:solidFill>
                  <a:prstClr val="black"/>
                </a:solidFill>
                <a:latin typeface="Calibri"/>
                <a:cs typeface="Calibri"/>
              </a:rPr>
              <a:t>…</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027009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984500" y="1292968"/>
            <a:ext cx="6718300" cy="1069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255588" algn="ctr" eaLnBrk="0" hangingPunct="0">
              <a:spcBef>
                <a:spcPts val="800"/>
              </a:spcBef>
              <a:spcAft>
                <a:spcPts val="200"/>
              </a:spcAft>
              <a:buClr>
                <a:srgbClr val="2C7C9F"/>
              </a:buClr>
              <a:buSzPct val="68000"/>
              <a:defRPr/>
            </a:pPr>
            <a:r>
              <a:rPr lang="en-US" sz="4000" b="1" dirty="0">
                <a:solidFill>
                  <a:srgbClr val="CC0202"/>
                </a:solidFill>
                <a:latin typeface="Arial"/>
                <a:cs typeface="Arial"/>
              </a:rPr>
              <a:t>Data still leaks even with these mechanisms</a:t>
            </a:r>
          </a:p>
        </p:txBody>
      </p:sp>
      <p:sp>
        <p:nvSpPr>
          <p:cNvPr id="44" name="TextBox 43"/>
          <p:cNvSpPr txBox="1"/>
          <p:nvPr/>
        </p:nvSpPr>
        <p:spPr>
          <a:xfrm>
            <a:off x="1663700" y="3835400"/>
            <a:ext cx="8864600" cy="707886"/>
          </a:xfrm>
          <a:prstGeom prst="rect">
            <a:avLst/>
          </a:prstGeom>
          <a:noFill/>
        </p:spPr>
        <p:txBody>
          <a:bodyPr wrap="square" rtlCol="0">
            <a:spAutoFit/>
          </a:bodyPr>
          <a:lstStyle/>
          <a:p>
            <a:pPr algn="ctr"/>
            <a:r>
              <a:rPr lang="en-US" sz="4000" b="1" dirty="0">
                <a:solidFill>
                  <a:prstClr val="black"/>
                </a:solidFill>
                <a:latin typeface="Calibri"/>
              </a:rPr>
              <a:t>attackers eventually break in!</a:t>
            </a:r>
          </a:p>
        </p:txBody>
      </p:sp>
      <p:sp>
        <p:nvSpPr>
          <p:cNvPr id="45" name="TextBox 44"/>
          <p:cNvSpPr txBox="1"/>
          <p:nvPr/>
        </p:nvSpPr>
        <p:spPr>
          <a:xfrm>
            <a:off x="5219700" y="2844800"/>
            <a:ext cx="2705100" cy="707886"/>
          </a:xfrm>
          <a:prstGeom prst="rect">
            <a:avLst/>
          </a:prstGeom>
          <a:noFill/>
        </p:spPr>
        <p:txBody>
          <a:bodyPr wrap="square" rtlCol="0">
            <a:spAutoFit/>
          </a:bodyPr>
          <a:lstStyle/>
          <a:p>
            <a:r>
              <a:rPr lang="en-US" sz="4000" dirty="0">
                <a:solidFill>
                  <a:prstClr val="black"/>
                </a:solidFill>
                <a:latin typeface="Calibri"/>
              </a:rPr>
              <a:t>because</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5060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Callout 1 47"/>
          <p:cNvSpPr/>
          <p:nvPr/>
        </p:nvSpPr>
        <p:spPr bwMode="auto">
          <a:xfrm>
            <a:off x="2197101" y="5873953"/>
            <a:ext cx="4254499" cy="907575"/>
          </a:xfrm>
          <a:prstGeom prst="borderCallout1">
            <a:avLst>
              <a:gd name="adj1" fmla="val -841"/>
              <a:gd name="adj2" fmla="val 5399"/>
              <a:gd name="adj3" fmla="val -47025"/>
              <a:gd name="adj4" fmla="val -1318"/>
            </a:avLst>
          </a:prstGeom>
          <a:solidFill>
            <a:schemeClr val="tx2">
              <a:lumMod val="25000"/>
              <a:lumOff val="75000"/>
            </a:schemeClr>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49" name="TextBox 48"/>
          <p:cNvSpPr txBox="1"/>
          <p:nvPr/>
        </p:nvSpPr>
        <p:spPr>
          <a:xfrm>
            <a:off x="2209800" y="5889248"/>
            <a:ext cx="3657600" cy="892552"/>
          </a:xfrm>
          <a:prstGeom prst="rect">
            <a:avLst/>
          </a:prstGeom>
          <a:noFill/>
        </p:spPr>
        <p:txBody>
          <a:bodyPr wrap="square" rtlCol="0">
            <a:spAutoFit/>
          </a:bodyPr>
          <a:lstStyle/>
          <a:p>
            <a:pPr>
              <a:buSzPct val="68000"/>
            </a:pPr>
            <a:r>
              <a:rPr lang="en-US" sz="2600" dirty="0">
                <a:solidFill>
                  <a:prstClr val="black"/>
                </a:solidFill>
                <a:latin typeface="Calibri"/>
              </a:rPr>
              <a:t>accessed private data according to</a:t>
            </a:r>
          </a:p>
        </p:txBody>
      </p:sp>
      <p:sp>
        <p:nvSpPr>
          <p:cNvPr id="17" name="Line Callout 1 16"/>
          <p:cNvSpPr/>
          <p:nvPr/>
        </p:nvSpPr>
        <p:spPr bwMode="auto">
          <a:xfrm>
            <a:off x="2197100" y="3588226"/>
            <a:ext cx="4254500" cy="907575"/>
          </a:xfrm>
          <a:prstGeom prst="borderCallout1">
            <a:avLst>
              <a:gd name="adj1" fmla="val 558"/>
              <a:gd name="adj2" fmla="val 6594"/>
              <a:gd name="adj3" fmla="val -33031"/>
              <a:gd name="adj4" fmla="val -123"/>
            </a:avLst>
          </a:prstGeom>
          <a:solidFill>
            <a:schemeClr val="tx2">
              <a:lumMod val="25000"/>
              <a:lumOff val="75000"/>
            </a:schemeClr>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pic>
        <p:nvPicPr>
          <p:cNvPr id="6" name="Picture 5"/>
          <p:cNvPicPr>
            <a:picLocks noChangeAspect="1"/>
          </p:cNvPicPr>
          <p:nvPr/>
        </p:nvPicPr>
        <p:blipFill>
          <a:blip r:embed="rId3"/>
          <a:stretch>
            <a:fillRect/>
          </a:stretch>
        </p:blipFill>
        <p:spPr>
          <a:xfrm>
            <a:off x="4376204" y="2589940"/>
            <a:ext cx="1348820" cy="943619"/>
          </a:xfrm>
          <a:prstGeom prst="rect">
            <a:avLst/>
          </a:prstGeom>
        </p:spPr>
      </p:pic>
      <p:pic>
        <p:nvPicPr>
          <p:cNvPr id="14" name="Picture 14" descr="hacker"/>
          <p:cNvPicPr>
            <a:picLocks noChangeAspect="1" noChangeArrowheads="1"/>
          </p:cNvPicPr>
          <p:nvPr/>
        </p:nvPicPr>
        <p:blipFill>
          <a:blip r:embed="rId4"/>
          <a:srcRect/>
          <a:stretch>
            <a:fillRect/>
          </a:stretch>
        </p:blipFill>
        <p:spPr bwMode="auto">
          <a:xfrm>
            <a:off x="2886644" y="1588462"/>
            <a:ext cx="1342457" cy="1006843"/>
          </a:xfrm>
          <a:prstGeom prst="rect">
            <a:avLst/>
          </a:prstGeom>
          <a:noFill/>
          <a:ln w="9525">
            <a:noFill/>
            <a:miter lim="800000"/>
            <a:headEnd/>
            <a:tailEnd/>
          </a:ln>
        </p:spPr>
      </p:pic>
      <p:sp>
        <p:nvSpPr>
          <p:cNvPr id="3" name="TextBox 2"/>
          <p:cNvSpPr txBox="1"/>
          <p:nvPr/>
        </p:nvSpPr>
        <p:spPr>
          <a:xfrm>
            <a:off x="1760673" y="1778000"/>
            <a:ext cx="2908300" cy="523220"/>
          </a:xfrm>
          <a:prstGeom prst="rect">
            <a:avLst/>
          </a:prstGeom>
          <a:noFill/>
        </p:spPr>
        <p:txBody>
          <a:bodyPr wrap="square" rtlCol="0">
            <a:spAutoFit/>
          </a:bodyPr>
          <a:lstStyle/>
          <a:p>
            <a:r>
              <a:rPr lang="en-US" sz="2800" dirty="0">
                <a:solidFill>
                  <a:prstClr val="black"/>
                </a:solidFill>
                <a:latin typeface="Calibri"/>
              </a:rPr>
              <a:t>hackers</a:t>
            </a:r>
          </a:p>
        </p:txBody>
      </p:sp>
      <p:pic>
        <p:nvPicPr>
          <p:cNvPr id="21" name="Picture 16" descr="admin"/>
          <p:cNvPicPr>
            <a:picLocks noChangeAspect="1" noChangeArrowheads="1"/>
          </p:cNvPicPr>
          <p:nvPr/>
        </p:nvPicPr>
        <p:blipFill>
          <a:blip r:embed="rId5"/>
          <a:srcRect/>
          <a:stretch>
            <a:fillRect/>
          </a:stretch>
        </p:blipFill>
        <p:spPr bwMode="auto">
          <a:xfrm flipH="1">
            <a:off x="4638417" y="2608004"/>
            <a:ext cx="831247" cy="810816"/>
          </a:xfrm>
          <a:prstGeom prst="rect">
            <a:avLst/>
          </a:prstGeom>
          <a:noFill/>
          <a:ln w="9525">
            <a:noFill/>
            <a:miter lim="800000"/>
            <a:headEnd/>
            <a:tailEnd/>
          </a:ln>
        </p:spPr>
      </p:pic>
      <p:sp>
        <p:nvSpPr>
          <p:cNvPr id="22" name="TextBox 21"/>
          <p:cNvSpPr txBox="1"/>
          <p:nvPr/>
        </p:nvSpPr>
        <p:spPr>
          <a:xfrm>
            <a:off x="1760673" y="2870200"/>
            <a:ext cx="2908300" cy="523220"/>
          </a:xfrm>
          <a:prstGeom prst="rect">
            <a:avLst/>
          </a:prstGeom>
          <a:noFill/>
        </p:spPr>
        <p:txBody>
          <a:bodyPr wrap="square" rtlCol="0">
            <a:spAutoFit/>
          </a:bodyPr>
          <a:lstStyle/>
          <a:p>
            <a:r>
              <a:rPr lang="en-US" sz="2800" dirty="0">
                <a:solidFill>
                  <a:prstClr val="black"/>
                </a:solidFill>
                <a:latin typeface="Calibri"/>
              </a:rPr>
              <a:t>cloud employees</a:t>
            </a:r>
          </a:p>
        </p:txBody>
      </p:sp>
      <p:sp>
        <p:nvSpPr>
          <p:cNvPr id="23" name="TextBox 22"/>
          <p:cNvSpPr txBox="1"/>
          <p:nvPr/>
        </p:nvSpPr>
        <p:spPr>
          <a:xfrm>
            <a:off x="6756400" y="2870201"/>
            <a:ext cx="3535840" cy="954107"/>
          </a:xfrm>
          <a:prstGeom prst="rect">
            <a:avLst/>
          </a:prstGeom>
          <a:noFill/>
        </p:spPr>
        <p:txBody>
          <a:bodyPr wrap="square" rtlCol="0">
            <a:spAutoFit/>
          </a:bodyPr>
          <a:lstStyle/>
          <a:p>
            <a:r>
              <a:rPr lang="en-US" sz="2800" b="1" dirty="0">
                <a:solidFill>
                  <a:srgbClr val="0000C8"/>
                </a:solidFill>
                <a:latin typeface="Calibri"/>
              </a:rPr>
              <a:t>insiders: legitimate server access!</a:t>
            </a:r>
          </a:p>
        </p:txBody>
      </p:sp>
      <p:pic>
        <p:nvPicPr>
          <p:cNvPr id="24" name="Picture 23"/>
          <p:cNvPicPr>
            <a:picLocks noChangeAspect="1"/>
          </p:cNvPicPr>
          <p:nvPr/>
        </p:nvPicPr>
        <p:blipFill>
          <a:blip r:embed="rId6"/>
          <a:stretch>
            <a:fillRect/>
          </a:stretch>
        </p:blipFill>
        <p:spPr>
          <a:xfrm>
            <a:off x="3685328" y="4947523"/>
            <a:ext cx="835873" cy="832717"/>
          </a:xfrm>
          <a:prstGeom prst="rect">
            <a:avLst/>
          </a:prstGeom>
        </p:spPr>
      </p:pic>
      <p:sp>
        <p:nvSpPr>
          <p:cNvPr id="25" name="TextBox 24"/>
          <p:cNvSpPr txBox="1"/>
          <p:nvPr/>
        </p:nvSpPr>
        <p:spPr>
          <a:xfrm>
            <a:off x="1760673" y="4961701"/>
            <a:ext cx="3454400" cy="523220"/>
          </a:xfrm>
          <a:prstGeom prst="rect">
            <a:avLst/>
          </a:prstGeom>
          <a:noFill/>
        </p:spPr>
        <p:txBody>
          <a:bodyPr wrap="square" rtlCol="0">
            <a:spAutoFit/>
          </a:bodyPr>
          <a:lstStyle/>
          <a:p>
            <a:r>
              <a:rPr lang="en-US" sz="2800" dirty="0">
                <a:solidFill>
                  <a:prstClr val="black"/>
                </a:solidFill>
                <a:latin typeface="Calibri"/>
              </a:rPr>
              <a:t>government</a:t>
            </a:r>
          </a:p>
        </p:txBody>
      </p:sp>
      <p:pic>
        <p:nvPicPr>
          <p:cNvPr id="26" name="Picture 25"/>
          <p:cNvPicPr>
            <a:picLocks noChangeAspect="1"/>
          </p:cNvPicPr>
          <p:nvPr/>
        </p:nvPicPr>
        <p:blipFill>
          <a:blip r:embed="rId7"/>
          <a:stretch>
            <a:fillRect/>
          </a:stretch>
        </p:blipFill>
        <p:spPr>
          <a:xfrm>
            <a:off x="5526879" y="5908482"/>
            <a:ext cx="670721" cy="812994"/>
          </a:xfrm>
          <a:prstGeom prst="rect">
            <a:avLst/>
          </a:prstGeom>
        </p:spPr>
      </p:pic>
      <p:sp>
        <p:nvSpPr>
          <p:cNvPr id="30" name="TextBox 29"/>
          <p:cNvSpPr txBox="1"/>
          <p:nvPr/>
        </p:nvSpPr>
        <p:spPr>
          <a:xfrm>
            <a:off x="2197100" y="3588225"/>
            <a:ext cx="4660900" cy="892552"/>
          </a:xfrm>
          <a:prstGeom prst="rect">
            <a:avLst/>
          </a:prstGeom>
          <a:noFill/>
        </p:spPr>
        <p:txBody>
          <a:bodyPr wrap="square" rtlCol="0">
            <a:spAutoFit/>
          </a:bodyPr>
          <a:lstStyle/>
          <a:p>
            <a:pPr>
              <a:buSzPct val="68000"/>
            </a:pPr>
            <a:r>
              <a:rPr lang="en-US" sz="2600" dirty="0">
                <a:solidFill>
                  <a:prstClr val="black"/>
                </a:solidFill>
                <a:latin typeface="Calibri"/>
              </a:rPr>
              <a:t>increasingly many companies store data on external clouds</a:t>
            </a:r>
          </a:p>
        </p:txBody>
      </p:sp>
      <p:cxnSp>
        <p:nvCxnSpPr>
          <p:cNvPr id="9" name="Straight Connector 8"/>
          <p:cNvCxnSpPr/>
          <p:nvPr/>
        </p:nvCxnSpPr>
        <p:spPr>
          <a:xfrm flipH="1">
            <a:off x="6736241" y="927101"/>
            <a:ext cx="20160" cy="5984875"/>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61641" y="876973"/>
            <a:ext cx="3835400" cy="523220"/>
          </a:xfrm>
          <a:prstGeom prst="rect">
            <a:avLst/>
          </a:prstGeom>
          <a:noFill/>
        </p:spPr>
        <p:txBody>
          <a:bodyPr wrap="square" rtlCol="0">
            <a:spAutoFit/>
          </a:bodyPr>
          <a:lstStyle/>
          <a:p>
            <a:r>
              <a:rPr lang="en-US" sz="2800" b="1" dirty="0">
                <a:solidFill>
                  <a:srgbClr val="C00000"/>
                </a:solidFill>
                <a:latin typeface="Calibri"/>
              </a:rPr>
              <a:t>Reason they succeed:</a:t>
            </a:r>
          </a:p>
        </p:txBody>
      </p:sp>
      <p:sp>
        <p:nvSpPr>
          <p:cNvPr id="37" name="TextBox 36"/>
          <p:cNvSpPr txBox="1"/>
          <p:nvPr/>
        </p:nvSpPr>
        <p:spPr>
          <a:xfrm>
            <a:off x="1767627" y="876973"/>
            <a:ext cx="3835400" cy="523220"/>
          </a:xfrm>
          <a:prstGeom prst="rect">
            <a:avLst/>
          </a:prstGeom>
          <a:noFill/>
        </p:spPr>
        <p:txBody>
          <a:bodyPr wrap="square" rtlCol="0">
            <a:spAutoFit/>
          </a:bodyPr>
          <a:lstStyle/>
          <a:p>
            <a:r>
              <a:rPr lang="en-US" sz="2800" b="1" dirty="0">
                <a:solidFill>
                  <a:srgbClr val="C00000"/>
                </a:solidFill>
                <a:latin typeface="Calibri"/>
              </a:rPr>
              <a:t>Attacker:</a:t>
            </a:r>
          </a:p>
        </p:txBody>
      </p:sp>
      <p:sp>
        <p:nvSpPr>
          <p:cNvPr id="38" name="TextBox 37"/>
          <p:cNvSpPr txBox="1"/>
          <p:nvPr/>
        </p:nvSpPr>
        <p:spPr>
          <a:xfrm>
            <a:off x="6761642" y="1778000"/>
            <a:ext cx="3830159" cy="523220"/>
          </a:xfrm>
          <a:prstGeom prst="rect">
            <a:avLst/>
          </a:prstGeom>
          <a:noFill/>
        </p:spPr>
        <p:txBody>
          <a:bodyPr wrap="square" rtlCol="0">
            <a:spAutoFit/>
          </a:bodyPr>
          <a:lstStyle/>
          <a:p>
            <a:r>
              <a:rPr lang="en-US" sz="2800" dirty="0">
                <a:solidFill>
                  <a:prstClr val="black"/>
                </a:solidFill>
                <a:latin typeface="Calibri"/>
              </a:rPr>
              <a:t>software is complex</a:t>
            </a:r>
          </a:p>
        </p:txBody>
      </p:sp>
      <p:sp>
        <p:nvSpPr>
          <p:cNvPr id="39" name="TextBox 38"/>
          <p:cNvSpPr txBox="1"/>
          <p:nvPr/>
        </p:nvSpPr>
        <p:spPr>
          <a:xfrm>
            <a:off x="6794501" y="4961701"/>
            <a:ext cx="3830159" cy="523220"/>
          </a:xfrm>
          <a:prstGeom prst="rect">
            <a:avLst/>
          </a:prstGeom>
          <a:noFill/>
        </p:spPr>
        <p:txBody>
          <a:bodyPr wrap="square" rtlCol="0">
            <a:spAutoFit/>
          </a:bodyPr>
          <a:lstStyle/>
          <a:p>
            <a:r>
              <a:rPr lang="en-US" sz="2800" dirty="0">
                <a:solidFill>
                  <a:prstClr val="black"/>
                </a:solidFill>
                <a:latin typeface="Calibri"/>
              </a:rPr>
              <a:t>e.g., physical access</a:t>
            </a:r>
          </a:p>
        </p:txBody>
      </p:sp>
      <p:sp>
        <p:nvSpPr>
          <p:cNvPr id="50" name="TextBox 49"/>
          <p:cNvSpPr txBox="1"/>
          <p:nvPr/>
        </p:nvSpPr>
        <p:spPr>
          <a:xfrm>
            <a:off x="4231427" y="63500"/>
            <a:ext cx="5026873" cy="707886"/>
          </a:xfrm>
          <a:prstGeom prst="rect">
            <a:avLst/>
          </a:prstGeom>
          <a:noFill/>
        </p:spPr>
        <p:txBody>
          <a:bodyPr wrap="square" rtlCol="0">
            <a:spAutoFit/>
          </a:bodyPr>
          <a:lstStyle/>
          <a:p>
            <a:r>
              <a:rPr lang="en-US" sz="4000" dirty="0">
                <a:solidFill>
                  <a:srgbClr val="C00000"/>
                </a:solidFill>
                <a:latin typeface="Calibri"/>
              </a:rPr>
              <a:t>Attacker examples</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3651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17" grpId="0" animBg="1"/>
      <p:bldP spid="3" grpId="0"/>
      <p:bldP spid="22" grpId="0"/>
      <p:bldP spid="23" grpId="0"/>
      <p:bldP spid="25" grpId="0"/>
      <p:bldP spid="30" grpId="0"/>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0639"/>
            <a:ext cx="8229600" cy="1143000"/>
          </a:xfrm>
        </p:spPr>
        <p:txBody>
          <a:bodyPr>
            <a:normAutofit/>
          </a:bodyPr>
          <a:lstStyle/>
          <a:p>
            <a:r>
              <a:rPr lang="en-US" dirty="0">
                <a:solidFill>
                  <a:srgbClr val="0000C7"/>
                </a:solidFill>
              </a:rPr>
              <a:t>[</a:t>
            </a:r>
            <a:r>
              <a:rPr lang="en-US" dirty="0" err="1">
                <a:solidFill>
                  <a:srgbClr val="0000C7"/>
                </a:solidFill>
              </a:rPr>
              <a:t>Raluca</a:t>
            </a:r>
            <a:r>
              <a:rPr lang="en-US" dirty="0">
                <a:solidFill>
                  <a:srgbClr val="0000C7"/>
                </a:solidFill>
              </a:rPr>
              <a:t> </a:t>
            </a:r>
            <a:r>
              <a:rPr lang="en-US" dirty="0" err="1">
                <a:solidFill>
                  <a:srgbClr val="0000C7"/>
                </a:solidFill>
              </a:rPr>
              <a:t>Popa’s</a:t>
            </a:r>
            <a:r>
              <a:rPr lang="en-US" dirty="0">
                <a:solidFill>
                  <a:srgbClr val="0000C7"/>
                </a:solidFill>
              </a:rPr>
              <a:t>] work </a:t>
            </a:r>
          </a:p>
        </p:txBody>
      </p:sp>
      <p:sp>
        <p:nvSpPr>
          <p:cNvPr id="3" name="Content Placeholder 2"/>
          <p:cNvSpPr>
            <a:spLocks noGrp="1"/>
          </p:cNvSpPr>
          <p:nvPr>
            <p:ph idx="1"/>
          </p:nvPr>
        </p:nvSpPr>
        <p:spPr>
          <a:xfrm>
            <a:off x="1524000" y="2432427"/>
            <a:ext cx="9107718" cy="3554717"/>
          </a:xfrm>
        </p:spPr>
        <p:txBody>
          <a:bodyPr>
            <a:normAutofit/>
          </a:bodyPr>
          <a:lstStyle/>
          <a:p>
            <a:pPr marL="0" indent="0" algn="ctr">
              <a:buNone/>
            </a:pPr>
            <a:r>
              <a:rPr lang="en-US" sz="3400" dirty="0"/>
              <a:t>Systems that protect confidentiality even against </a:t>
            </a:r>
            <a:r>
              <a:rPr lang="en-US" sz="3400" dirty="0">
                <a:solidFill>
                  <a:srgbClr val="C00000"/>
                </a:solidFill>
              </a:rPr>
              <a:t>attackers with access to all server data</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692801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83300" y="3700233"/>
            <a:ext cx="4394200" cy="2319568"/>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TextBox 19"/>
          <p:cNvSpPr txBox="1"/>
          <p:nvPr/>
        </p:nvSpPr>
        <p:spPr>
          <a:xfrm>
            <a:off x="7648358" y="2838458"/>
            <a:ext cx="1219200" cy="861774"/>
          </a:xfrm>
          <a:prstGeom prst="rect">
            <a:avLst/>
          </a:prstGeom>
          <a:noFill/>
        </p:spPr>
        <p:txBody>
          <a:bodyPr wrap="square" rtlCol="0">
            <a:spAutoFit/>
          </a:bodyPr>
          <a:lstStyle/>
          <a:p>
            <a:pPr>
              <a:buSzPct val="70000"/>
            </a:pPr>
            <a:endParaRPr lang="en-US" sz="2400" dirty="0">
              <a:solidFill>
                <a:prstClr val="black"/>
              </a:solidFill>
              <a:latin typeface="Calibri"/>
            </a:endParaRPr>
          </a:p>
          <a:p>
            <a:pPr>
              <a:buSzPct val="70000"/>
            </a:pPr>
            <a:r>
              <a:rPr lang="en-US" sz="2600" b="1" dirty="0">
                <a:solidFill>
                  <a:prstClr val="black"/>
                </a:solidFill>
                <a:latin typeface="Calibri"/>
              </a:rPr>
              <a:t>server</a:t>
            </a:r>
          </a:p>
        </p:txBody>
      </p:sp>
      <p:sp>
        <p:nvSpPr>
          <p:cNvPr id="22" name="Rectangle 21"/>
          <p:cNvSpPr/>
          <p:nvPr/>
        </p:nvSpPr>
        <p:spPr>
          <a:xfrm>
            <a:off x="1924891" y="4224272"/>
            <a:ext cx="1498667" cy="125064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TextBox 25"/>
          <p:cNvSpPr txBox="1"/>
          <p:nvPr/>
        </p:nvSpPr>
        <p:spPr>
          <a:xfrm>
            <a:off x="2142540" y="3373388"/>
            <a:ext cx="1219200" cy="861774"/>
          </a:xfrm>
          <a:prstGeom prst="rect">
            <a:avLst/>
          </a:prstGeom>
          <a:noFill/>
        </p:spPr>
        <p:txBody>
          <a:bodyPr wrap="square" rtlCol="0">
            <a:spAutoFit/>
          </a:bodyPr>
          <a:lstStyle/>
          <a:p>
            <a:pPr>
              <a:buSzPct val="70000"/>
            </a:pPr>
            <a:endParaRPr lang="en-US" sz="2400" dirty="0">
              <a:solidFill>
                <a:prstClr val="black"/>
              </a:solidFill>
              <a:latin typeface="Calibri"/>
            </a:endParaRPr>
          </a:p>
          <a:p>
            <a:pPr>
              <a:buSzPct val="70000"/>
            </a:pPr>
            <a:r>
              <a:rPr lang="en-US" sz="2600" b="1" dirty="0">
                <a:solidFill>
                  <a:prstClr val="black"/>
                </a:solidFill>
                <a:latin typeface="Calibri"/>
              </a:rPr>
              <a:t>client</a:t>
            </a:r>
          </a:p>
        </p:txBody>
      </p:sp>
      <p:cxnSp>
        <p:nvCxnSpPr>
          <p:cNvPr id="54" name="Straight Arrow Connector 53"/>
          <p:cNvCxnSpPr>
            <a:stCxn id="22" idx="3"/>
            <a:endCxn id="6" idx="1"/>
          </p:cNvCxnSpPr>
          <p:nvPr/>
        </p:nvCxnSpPr>
        <p:spPr>
          <a:xfrm>
            <a:off x="3423558" y="4849597"/>
            <a:ext cx="2659743" cy="10421"/>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120900" y="177878"/>
            <a:ext cx="8229600" cy="1143000"/>
          </a:xfrm>
        </p:spPr>
        <p:txBody>
          <a:bodyPr/>
          <a:lstStyle/>
          <a:p>
            <a:r>
              <a:rPr lang="en-US" dirty="0"/>
              <a:t>My approach</a:t>
            </a:r>
          </a:p>
        </p:txBody>
      </p:sp>
      <p:pic>
        <p:nvPicPr>
          <p:cNvPr id="25" name="Picture 24"/>
          <p:cNvPicPr>
            <a:picLocks noChangeAspect="1"/>
          </p:cNvPicPr>
          <p:nvPr/>
        </p:nvPicPr>
        <p:blipFill>
          <a:blip r:embed="rId3"/>
          <a:stretch>
            <a:fillRect/>
          </a:stretch>
        </p:blipFill>
        <p:spPr>
          <a:xfrm rot="16200000" flipH="1">
            <a:off x="2420975" y="4102960"/>
            <a:ext cx="471888" cy="901758"/>
          </a:xfrm>
          <a:prstGeom prst="rect">
            <a:avLst/>
          </a:prstGeom>
        </p:spPr>
      </p:pic>
      <p:sp>
        <p:nvSpPr>
          <p:cNvPr id="52" name="TextBox 51"/>
          <p:cNvSpPr txBox="1"/>
          <p:nvPr/>
        </p:nvSpPr>
        <p:spPr>
          <a:xfrm>
            <a:off x="2724599" y="1722364"/>
            <a:ext cx="7460802" cy="1077218"/>
          </a:xfrm>
          <a:prstGeom prst="rect">
            <a:avLst/>
          </a:prstGeom>
          <a:noFill/>
        </p:spPr>
        <p:txBody>
          <a:bodyPr wrap="square" rtlCol="0">
            <a:spAutoFit/>
          </a:bodyPr>
          <a:lstStyle/>
          <a:p>
            <a:r>
              <a:rPr lang="en-US" sz="3200" dirty="0">
                <a:solidFill>
                  <a:srgbClr val="0000C8"/>
                </a:solidFill>
                <a:latin typeface="Calibri"/>
              </a:rPr>
              <a:t>Servers store, process, and compute on    </a:t>
            </a:r>
          </a:p>
          <a:p>
            <a:r>
              <a:rPr lang="en-US" sz="3200" dirty="0">
                <a:solidFill>
                  <a:srgbClr val="0000C8"/>
                </a:solidFill>
                <a:latin typeface="Calibri"/>
              </a:rPr>
              <a:t>       encrypted data</a:t>
            </a:r>
            <a:endParaRPr lang="en-US" dirty="0">
              <a:solidFill>
                <a:prstClr val="black"/>
              </a:solidFill>
              <a:latin typeface="Calibri"/>
            </a:endParaRPr>
          </a:p>
        </p:txBody>
      </p:sp>
      <p:sp>
        <p:nvSpPr>
          <p:cNvPr id="14" name="TextBox 13"/>
          <p:cNvSpPr txBox="1"/>
          <p:nvPr/>
        </p:nvSpPr>
        <p:spPr>
          <a:xfrm>
            <a:off x="8140700" y="3598632"/>
            <a:ext cx="1130300" cy="861774"/>
          </a:xfrm>
          <a:prstGeom prst="rect">
            <a:avLst/>
          </a:prstGeom>
          <a:noFill/>
        </p:spPr>
        <p:txBody>
          <a:bodyPr wrap="square" rtlCol="0">
            <a:spAutoFit/>
          </a:bodyPr>
          <a:lstStyle/>
          <a:p>
            <a:r>
              <a:rPr lang="en-US" sz="5000" b="1" dirty="0">
                <a:solidFill>
                  <a:srgbClr val="008000"/>
                </a:solidFill>
                <a:latin typeface="Calibri"/>
              </a:rPr>
              <a:t>??</a:t>
            </a:r>
          </a:p>
        </p:txBody>
      </p:sp>
      <p:pic>
        <p:nvPicPr>
          <p:cNvPr id="87" name="Picture 86"/>
          <p:cNvPicPr>
            <a:picLocks noChangeAspect="1"/>
          </p:cNvPicPr>
          <p:nvPr/>
        </p:nvPicPr>
        <p:blipFill>
          <a:blip r:embed="rId3"/>
          <a:stretch>
            <a:fillRect/>
          </a:stretch>
        </p:blipFill>
        <p:spPr>
          <a:xfrm rot="16200000" flipH="1">
            <a:off x="8013541" y="4608028"/>
            <a:ext cx="471888" cy="901758"/>
          </a:xfrm>
          <a:prstGeom prst="rect">
            <a:avLst/>
          </a:prstGeom>
        </p:spPr>
      </p:pic>
      <p:pic>
        <p:nvPicPr>
          <p:cNvPr id="88" name="Picture 87"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901" y="3589634"/>
            <a:ext cx="1442163" cy="1432450"/>
          </a:xfrm>
          <a:prstGeom prst="rect">
            <a:avLst/>
          </a:prstGeom>
        </p:spPr>
      </p:pic>
      <p:grpSp>
        <p:nvGrpSpPr>
          <p:cNvPr id="55" name="Group 54"/>
          <p:cNvGrpSpPr/>
          <p:nvPr/>
        </p:nvGrpSpPr>
        <p:grpSpPr>
          <a:xfrm>
            <a:off x="2426108" y="4839052"/>
            <a:ext cx="719110" cy="584200"/>
            <a:chOff x="10286504" y="-284764"/>
            <a:chExt cx="719110" cy="584200"/>
          </a:xfrm>
        </p:grpSpPr>
        <p:sp>
          <p:nvSpPr>
            <p:cNvPr id="56" name="Folded Corner 55"/>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TextBox 56"/>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Result</a:t>
              </a:r>
            </a:p>
          </p:txBody>
        </p:sp>
      </p:grpSp>
      <p:grpSp>
        <p:nvGrpSpPr>
          <p:cNvPr id="13" name="Group 12"/>
          <p:cNvGrpSpPr/>
          <p:nvPr/>
        </p:nvGrpSpPr>
        <p:grpSpPr>
          <a:xfrm>
            <a:off x="8164893" y="5234642"/>
            <a:ext cx="795310" cy="711200"/>
            <a:chOff x="6949648" y="5196542"/>
            <a:chExt cx="795310" cy="711200"/>
          </a:xfrm>
        </p:grpSpPr>
        <p:grpSp>
          <p:nvGrpSpPr>
            <p:cNvPr id="121" name="Group 120"/>
            <p:cNvGrpSpPr/>
            <p:nvPr/>
          </p:nvGrpSpPr>
          <p:grpSpPr>
            <a:xfrm>
              <a:off x="6949648" y="5196542"/>
              <a:ext cx="719110" cy="584200"/>
              <a:chOff x="10286504" y="-284764"/>
              <a:chExt cx="719110" cy="584200"/>
            </a:xfrm>
          </p:grpSpPr>
          <p:sp>
            <p:nvSpPr>
              <p:cNvPr id="122" name="Folded Corner 121"/>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TextBox 122"/>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124" name="Group 123"/>
            <p:cNvGrpSpPr/>
            <p:nvPr/>
          </p:nvGrpSpPr>
          <p:grpSpPr>
            <a:xfrm>
              <a:off x="7025848" y="5323542"/>
              <a:ext cx="719110" cy="584200"/>
              <a:chOff x="10286504" y="-284764"/>
              <a:chExt cx="719110" cy="584200"/>
            </a:xfrm>
          </p:grpSpPr>
          <p:sp>
            <p:nvSpPr>
              <p:cNvPr id="125" name="Folded Corner 124"/>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TextBox 125"/>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grpSp>
        <p:nvGrpSpPr>
          <p:cNvPr id="11" name="Group 10"/>
          <p:cNvGrpSpPr/>
          <p:nvPr/>
        </p:nvGrpSpPr>
        <p:grpSpPr>
          <a:xfrm>
            <a:off x="6450306" y="4543563"/>
            <a:ext cx="757220" cy="733628"/>
            <a:chOff x="542553" y="5987847"/>
            <a:chExt cx="757220" cy="733628"/>
          </a:xfrm>
        </p:grpSpPr>
        <p:sp>
          <p:nvSpPr>
            <p:cNvPr id="100" name="Folded Corner 99"/>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1" name="TextBox 100"/>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104" name="Picture 103"/>
            <p:cNvPicPr>
              <a:picLocks noChangeAspect="1"/>
            </p:cNvPicPr>
            <p:nvPr/>
          </p:nvPicPr>
          <p:blipFill>
            <a:blip r:embed="rId5"/>
            <a:stretch>
              <a:fillRect/>
            </a:stretch>
          </p:blipFill>
          <p:spPr>
            <a:xfrm>
              <a:off x="758239" y="6274679"/>
              <a:ext cx="541534" cy="446796"/>
            </a:xfrm>
            <a:prstGeom prst="rect">
              <a:avLst/>
            </a:prstGeom>
          </p:spPr>
        </p:pic>
      </p:grpSp>
      <p:grpSp>
        <p:nvGrpSpPr>
          <p:cNvPr id="117" name="Group 116"/>
          <p:cNvGrpSpPr/>
          <p:nvPr/>
        </p:nvGrpSpPr>
        <p:grpSpPr>
          <a:xfrm>
            <a:off x="6551906" y="4683263"/>
            <a:ext cx="757220" cy="733628"/>
            <a:chOff x="542553" y="5987847"/>
            <a:chExt cx="757220" cy="733628"/>
          </a:xfrm>
        </p:grpSpPr>
        <p:sp>
          <p:nvSpPr>
            <p:cNvPr id="118" name="Folded Corner 117"/>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 name="TextBox 118"/>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120" name="Picture 119"/>
            <p:cNvPicPr>
              <a:picLocks noChangeAspect="1"/>
            </p:cNvPicPr>
            <p:nvPr/>
          </p:nvPicPr>
          <p:blipFill>
            <a:blip r:embed="rId5"/>
            <a:stretch>
              <a:fillRect/>
            </a:stretch>
          </p:blipFill>
          <p:spPr>
            <a:xfrm>
              <a:off x="758239" y="6274679"/>
              <a:ext cx="541534" cy="446796"/>
            </a:xfrm>
            <a:prstGeom prst="rect">
              <a:avLst/>
            </a:prstGeom>
          </p:spPr>
        </p:pic>
      </p:grpSp>
      <p:grpSp>
        <p:nvGrpSpPr>
          <p:cNvPr id="58" name="Group 57"/>
          <p:cNvGrpSpPr/>
          <p:nvPr/>
        </p:nvGrpSpPr>
        <p:grpSpPr>
          <a:xfrm rot="21193652">
            <a:off x="7250825" y="3773767"/>
            <a:ext cx="1026189" cy="893868"/>
            <a:chOff x="-2863017" y="2619829"/>
            <a:chExt cx="1026189" cy="893868"/>
          </a:xfrm>
        </p:grpSpPr>
        <p:pic>
          <p:nvPicPr>
            <p:cNvPr id="59" name="Picture 58"/>
            <p:cNvPicPr>
              <a:picLocks noChangeAspect="1"/>
            </p:cNvPicPr>
            <p:nvPr/>
          </p:nvPicPr>
          <p:blipFill>
            <a:blip r:embed="rId6"/>
            <a:stretch>
              <a:fillRect/>
            </a:stretch>
          </p:blipFill>
          <p:spPr>
            <a:xfrm>
              <a:off x="-2863017" y="2976341"/>
              <a:ext cx="537356" cy="537356"/>
            </a:xfrm>
            <a:prstGeom prst="rect">
              <a:avLst/>
            </a:prstGeom>
          </p:spPr>
        </p:pic>
        <p:pic>
          <p:nvPicPr>
            <p:cNvPr id="60" name="Picture 59"/>
            <p:cNvPicPr>
              <a:picLocks noChangeAspect="1"/>
            </p:cNvPicPr>
            <p:nvPr/>
          </p:nvPicPr>
          <p:blipFill>
            <a:blip r:embed="rId6"/>
            <a:stretch>
              <a:fillRect/>
            </a:stretch>
          </p:blipFill>
          <p:spPr>
            <a:xfrm rot="21235393">
              <a:off x="-2480294" y="2619829"/>
              <a:ext cx="643466" cy="643466"/>
            </a:xfrm>
            <a:prstGeom prst="rect">
              <a:avLst/>
            </a:prstGeom>
          </p:spPr>
        </p:pic>
      </p:grpSp>
      <p:sp>
        <p:nvSpPr>
          <p:cNvPr id="39" name="TextBox 38"/>
          <p:cNvSpPr txBox="1"/>
          <p:nvPr/>
        </p:nvSpPr>
        <p:spPr>
          <a:xfrm>
            <a:off x="6040718" y="2208354"/>
            <a:ext cx="7460802" cy="584776"/>
          </a:xfrm>
          <a:prstGeom prst="rect">
            <a:avLst/>
          </a:prstGeom>
          <a:noFill/>
        </p:spPr>
        <p:txBody>
          <a:bodyPr wrap="square" rtlCol="0">
            <a:spAutoFit/>
          </a:bodyPr>
          <a:lstStyle/>
          <a:p>
            <a:r>
              <a:rPr lang="en-US" sz="3200" i="1" dirty="0">
                <a:solidFill>
                  <a:srgbClr val="0000C8"/>
                </a:solidFill>
                <a:latin typeface="Calibri"/>
              </a:rPr>
              <a:t>in a practical way</a:t>
            </a:r>
            <a:endParaRPr lang="en-US" i="1" dirty="0">
              <a:solidFill>
                <a:prstClr val="black"/>
              </a:solidFill>
              <a:latin typeface="Calibri"/>
            </a:endParaRPr>
          </a:p>
        </p:txBody>
      </p:sp>
      <p:sp>
        <p:nvSpPr>
          <p:cNvPr id="3" name="TextBox 2"/>
          <p:cNvSpPr txBox="1"/>
          <p:nvPr/>
        </p:nvSpPr>
        <p:spPr>
          <a:xfrm>
            <a:off x="7782599" y="4477567"/>
            <a:ext cx="1307324" cy="369332"/>
          </a:xfrm>
          <a:prstGeom prst="rect">
            <a:avLst/>
          </a:prstGeom>
          <a:noFill/>
        </p:spPr>
        <p:txBody>
          <a:bodyPr wrap="square" rtlCol="0">
            <a:spAutoFit/>
          </a:bodyPr>
          <a:lstStyle/>
          <a:p>
            <a:r>
              <a:rPr lang="en-US" b="1" dirty="0" err="1">
                <a:solidFill>
                  <a:prstClr val="black"/>
                </a:solidFill>
                <a:latin typeface="Calibri"/>
              </a:rPr>
              <a:t>Strawman</a:t>
            </a:r>
            <a:r>
              <a:rPr lang="en-US" b="1" dirty="0">
                <a:solidFill>
                  <a:prstClr val="black"/>
                </a:solidFill>
                <a:latin typeface="Calibri"/>
              </a:rPr>
              <a:t>:</a:t>
            </a:r>
          </a:p>
        </p:txBody>
      </p:sp>
      <p:grpSp>
        <p:nvGrpSpPr>
          <p:cNvPr id="46" name="Group 45"/>
          <p:cNvGrpSpPr/>
          <p:nvPr/>
        </p:nvGrpSpPr>
        <p:grpSpPr>
          <a:xfrm>
            <a:off x="-2922294" y="4603281"/>
            <a:ext cx="757220" cy="733628"/>
            <a:chOff x="542553" y="5987847"/>
            <a:chExt cx="757220" cy="733628"/>
          </a:xfrm>
        </p:grpSpPr>
        <p:sp>
          <p:nvSpPr>
            <p:cNvPr id="47" name="Folded Corner 46"/>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Result</a:t>
              </a:r>
            </a:p>
          </p:txBody>
        </p:sp>
        <p:pic>
          <p:nvPicPr>
            <p:cNvPr id="49" name="Picture 48"/>
            <p:cNvPicPr>
              <a:picLocks noChangeAspect="1"/>
            </p:cNvPicPr>
            <p:nvPr/>
          </p:nvPicPr>
          <p:blipFill>
            <a:blip r:embed="rId5"/>
            <a:stretch>
              <a:fillRect/>
            </a:stretch>
          </p:blipFill>
          <p:spPr>
            <a:xfrm>
              <a:off x="758239" y="6274679"/>
              <a:ext cx="541534" cy="446796"/>
            </a:xfrm>
            <a:prstGeom prst="rect">
              <a:avLst/>
            </a:prstGeom>
          </p:spPr>
        </p:pic>
      </p:gr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6031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p:stCondLst>
                              <p:cond delay="0"/>
                            </p:stCondLst>
                            <p:childTnLst>
                              <p:par>
                                <p:cTn id="13" presetID="55"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000" fill="hold"/>
                                        <p:tgtEl>
                                          <p:spTgt spid="39"/>
                                        </p:tgtEl>
                                        <p:attrNameLst>
                                          <p:attrName>ppt_w</p:attrName>
                                        </p:attrNameLst>
                                      </p:cBhvr>
                                      <p:tavLst>
                                        <p:tav tm="0">
                                          <p:val>
                                            <p:strVal val="#ppt_w*0.70"/>
                                          </p:val>
                                        </p:tav>
                                        <p:tav tm="100000">
                                          <p:val>
                                            <p:strVal val="#ppt_w"/>
                                          </p:val>
                                        </p:tav>
                                      </p:tavLst>
                                    </p:anim>
                                    <p:anim calcmode="lin" valueType="num">
                                      <p:cBhvr>
                                        <p:cTn id="16" dur="1000" fill="hold"/>
                                        <p:tgtEl>
                                          <p:spTgt spid="39"/>
                                        </p:tgtEl>
                                        <p:attrNameLst>
                                          <p:attrName>ppt_h</p:attrName>
                                        </p:attrNameLst>
                                      </p:cBhvr>
                                      <p:tavLst>
                                        <p:tav tm="0">
                                          <p:val>
                                            <p:strVal val="#ppt_h"/>
                                          </p:val>
                                        </p:tav>
                                        <p:tav tm="100000">
                                          <p:val>
                                            <p:strVal val="#ppt_h"/>
                                          </p:val>
                                        </p:tav>
                                      </p:tavLst>
                                    </p:anim>
                                    <p:animEffect transition="in" filter="fade">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ssolv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68055 -0.02778 L -2.5E-6 4.07407E-6 " pathEditMode="relative" rAng="0" ptsTypes="AA">
                                      <p:cBhvr>
                                        <p:cTn id="29" dur="1000" fill="hold"/>
                                        <p:tgtEl>
                                          <p:spTgt spid="87"/>
                                        </p:tgtEl>
                                        <p:attrNameLst>
                                          <p:attrName>ppt_x</p:attrName>
                                          <p:attrName>ppt_y</p:attrName>
                                        </p:attrNameLst>
                                      </p:cBhvr>
                                      <p:rCtr x="34028" y="1389"/>
                                    </p:animMotion>
                                  </p:childTnLst>
                                </p:cTn>
                              </p:par>
                              <p:par>
                                <p:cTn id="30" presetID="1" presetClass="entr" presetSubtype="0"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xit" presetSubtype="2" fill="hold" nodeType="clickEffect">
                                  <p:stCondLst>
                                    <p:cond delay="0"/>
                                  </p:stCondLst>
                                  <p:childTnLst>
                                    <p:anim calcmode="lin" valueType="num">
                                      <p:cBhvr additive="base">
                                        <p:cTn id="40" dur="500"/>
                                        <p:tgtEl>
                                          <p:spTgt spid="87"/>
                                        </p:tgtEl>
                                        <p:attrNameLst>
                                          <p:attrName>ppt_x</p:attrName>
                                        </p:attrNameLst>
                                      </p:cBhvr>
                                      <p:tavLst>
                                        <p:tav tm="0">
                                          <p:val>
                                            <p:strVal val="#ppt_x"/>
                                          </p:val>
                                        </p:tav>
                                        <p:tav tm="100000">
                                          <p:val>
                                            <p:strVal val="#ppt_x+#ppt_w*1.125000"/>
                                          </p:val>
                                        </p:tav>
                                      </p:tavLst>
                                    </p:anim>
                                    <p:animEffect transition="out" filter="wipe(right)">
                                      <p:cBhvr>
                                        <p:cTn id="41" dur="500"/>
                                        <p:tgtEl>
                                          <p:spTgt spid="87"/>
                                        </p:tgtEl>
                                      </p:cBhvr>
                                    </p:animEffect>
                                    <p:set>
                                      <p:cBhvr>
                                        <p:cTn id="42" dur="1" fill="hold">
                                          <p:stCondLst>
                                            <p:cond delay="499"/>
                                          </p:stCondLst>
                                        </p:cTn>
                                        <p:tgtEl>
                                          <p:spTgt spid="87"/>
                                        </p:tgtEl>
                                        <p:attrNameLst>
                                          <p:attrName>style.visibility</p:attrName>
                                        </p:attrNameLst>
                                      </p:cBhvr>
                                      <p:to>
                                        <p:strVal val="hidden"/>
                                      </p:to>
                                    </p:set>
                                  </p:childTnLst>
                                </p:cTn>
                              </p:par>
                              <p:par>
                                <p:cTn id="43" presetID="12" presetClass="exit" presetSubtype="2" fill="hold" nodeType="withEffect">
                                  <p:stCondLst>
                                    <p:cond delay="0"/>
                                  </p:stCondLst>
                                  <p:childTnLst>
                                    <p:anim calcmode="lin" valueType="num">
                                      <p:cBhvr additive="base">
                                        <p:cTn id="44" dur="500"/>
                                        <p:tgtEl>
                                          <p:spTgt spid="13"/>
                                        </p:tgtEl>
                                        <p:attrNameLst>
                                          <p:attrName>ppt_x</p:attrName>
                                        </p:attrNameLst>
                                      </p:cBhvr>
                                      <p:tavLst>
                                        <p:tav tm="0">
                                          <p:val>
                                            <p:strVal val="#ppt_x"/>
                                          </p:val>
                                        </p:tav>
                                        <p:tav tm="100000">
                                          <p:val>
                                            <p:strVal val="#ppt_x+#ppt_w*1.125000"/>
                                          </p:val>
                                        </p:tav>
                                      </p:tavLst>
                                    </p:anim>
                                    <p:animEffect transition="out" filter="wipe(right)">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 0 C 0.00902 0.00093 0.01823 0.00186 0.04027 0 C 0.06232 -0.00185 0.11597 -0.00023 0.13194 -0.01111 C 0.14791 -0.02199 0.14201 -0.04351 0.13611 -0.06481 " pathEditMode="relative" ptsTypes="aaaA">
                                      <p:cBhvr>
                                        <p:cTn id="54" dur="1000" fill="hold"/>
                                        <p:tgtEl>
                                          <p:spTgt spid="11"/>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C 0.00902 0.00093 0.01823 0.00186 0.04027 0 C 0.06232 -0.00185 0.11597 -0.00023 0.13194 -0.01111 C 0.14791 -0.02199 0.14201 -0.04351 0.13611 -0.06481 " pathEditMode="relative" ptsTypes="aaaA">
                                      <p:cBhvr>
                                        <p:cTn id="56" dur="2000" fill="hold"/>
                                        <p:tgtEl>
                                          <p:spTgt spid="117"/>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99428 -0.07361 L 0.47484 -0.03171 " pathEditMode="relative" ptsTypes="AA">
                                      <p:cBhvr>
                                        <p:cTn id="60" dur="2000" fill="hold"/>
                                        <p:tgtEl>
                                          <p:spTgt spid="46"/>
                                        </p:tgtEl>
                                        <p:attrNameLst>
                                          <p:attrName>ppt_x</p:attrName>
                                          <p:attrName>ppt_y</p:attrName>
                                        </p:attrNameLst>
                                      </p:cBhvr>
                                    </p:animMotion>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46"/>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 grpId="0"/>
      <p:bldP spid="14" grpId="1"/>
      <p:bldP spid="39" grpId="0"/>
      <p:bldP spid="3" grpId="0"/>
      <p:bldP spid="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88125" y="114300"/>
            <a:ext cx="9010952" cy="2882900"/>
          </a:xfrm>
          <a:prstGeom prst="rect">
            <a:avLst/>
          </a:prstGeom>
          <a:solidFill>
            <a:schemeClr val="accent2">
              <a:lumMod val="20000"/>
              <a:lumOff val="80000"/>
            </a:schemeClr>
          </a:solidFill>
          <a:ln w="25400">
            <a:solidFill>
              <a:schemeClr val="tx1"/>
            </a:solidFill>
          </a:ln>
          <a:effectLst>
            <a:outerShdw blurRad="40005" dist="22987" dir="5100000" sx="101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Rectangle 5"/>
          <p:cNvSpPr/>
          <p:nvPr/>
        </p:nvSpPr>
        <p:spPr>
          <a:xfrm>
            <a:off x="1588125" y="3223620"/>
            <a:ext cx="9010952" cy="3535954"/>
          </a:xfrm>
          <a:prstGeom prst="rect">
            <a:avLst/>
          </a:prstGeom>
          <a:solidFill>
            <a:srgbClr val="FFFF00"/>
          </a:solidFill>
          <a:ln w="25400">
            <a:solidFill>
              <a:schemeClr val="tx1"/>
            </a:solidFill>
          </a:ln>
          <a:effectLst>
            <a:outerShdw blurRad="40005" dist="22987" dir="5100000" sx="101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524000" y="1893"/>
            <a:ext cx="9321800" cy="1143000"/>
          </a:xfrm>
        </p:spPr>
        <p:txBody>
          <a:bodyPr>
            <a:normAutofit/>
          </a:bodyPr>
          <a:lstStyle/>
          <a:p>
            <a:r>
              <a:rPr lang="en-US" sz="3400" dirty="0"/>
              <a:t>Computing on encrypted data in cryptography</a:t>
            </a:r>
          </a:p>
        </p:txBody>
      </p:sp>
      <p:sp>
        <p:nvSpPr>
          <p:cNvPr id="3" name="Content Placeholder 2"/>
          <p:cNvSpPr>
            <a:spLocks noGrp="1"/>
          </p:cNvSpPr>
          <p:nvPr>
            <p:ph idx="1"/>
          </p:nvPr>
        </p:nvSpPr>
        <p:spPr>
          <a:xfrm>
            <a:off x="1981200" y="1422401"/>
            <a:ext cx="8229600" cy="4525963"/>
          </a:xfrm>
        </p:spPr>
        <p:txBody>
          <a:bodyPr/>
          <a:lstStyle/>
          <a:p>
            <a:pPr marL="0" indent="0">
              <a:buNone/>
            </a:pPr>
            <a:r>
              <a:rPr lang="en-US" dirty="0"/>
              <a:t>Fully </a:t>
            </a:r>
            <a:r>
              <a:rPr lang="en-US" dirty="0" err="1"/>
              <a:t>homomorphic</a:t>
            </a:r>
            <a:r>
              <a:rPr lang="en-US" dirty="0"/>
              <a:t> encryption (</a:t>
            </a:r>
            <a:r>
              <a:rPr lang="en-US" b="1" dirty="0"/>
              <a:t>FHE</a:t>
            </a:r>
            <a:r>
              <a:rPr lang="en-US" dirty="0"/>
              <a:t>) </a:t>
            </a:r>
            <a:r>
              <a:rPr lang="en-US" sz="2400" dirty="0"/>
              <a:t>[Gentry’09]</a:t>
            </a:r>
          </a:p>
        </p:txBody>
      </p:sp>
      <p:sp>
        <p:nvSpPr>
          <p:cNvPr id="4" name="TextBox 3"/>
          <p:cNvSpPr txBox="1"/>
          <p:nvPr/>
        </p:nvSpPr>
        <p:spPr>
          <a:xfrm>
            <a:off x="1345899" y="2226468"/>
            <a:ext cx="6898520" cy="584776"/>
          </a:xfrm>
          <a:prstGeom prst="rect">
            <a:avLst/>
          </a:prstGeom>
          <a:noFill/>
        </p:spPr>
        <p:txBody>
          <a:bodyPr wrap="square" rtlCol="0">
            <a:spAutoFit/>
          </a:bodyPr>
          <a:lstStyle/>
          <a:p>
            <a:r>
              <a:rPr lang="en-US" sz="3200" b="1" dirty="0">
                <a:solidFill>
                  <a:srgbClr val="CC0202"/>
                </a:solidFill>
                <a:latin typeface="Calibri"/>
              </a:rPr>
              <a:t>     prohibitively slow, e.g., slowdown</a:t>
            </a:r>
          </a:p>
        </p:txBody>
      </p:sp>
      <p:sp>
        <p:nvSpPr>
          <p:cNvPr id="7" name="TextBox 6"/>
          <p:cNvSpPr txBox="1"/>
          <p:nvPr/>
        </p:nvSpPr>
        <p:spPr>
          <a:xfrm>
            <a:off x="1879601" y="3503459"/>
            <a:ext cx="7583717" cy="615553"/>
          </a:xfrm>
          <a:prstGeom prst="rect">
            <a:avLst/>
          </a:prstGeom>
          <a:noFill/>
        </p:spPr>
        <p:txBody>
          <a:bodyPr wrap="square" rtlCol="0">
            <a:spAutoFit/>
          </a:bodyPr>
          <a:lstStyle/>
          <a:p>
            <a:r>
              <a:rPr lang="en-US" sz="3400" dirty="0">
                <a:solidFill>
                  <a:prstClr val="black"/>
                </a:solidFill>
                <a:latin typeface="Calibri"/>
              </a:rPr>
              <a:t>My work: </a:t>
            </a:r>
            <a:r>
              <a:rPr lang="en-US" sz="3400" b="1" dirty="0">
                <a:solidFill>
                  <a:prstClr val="black"/>
                </a:solidFill>
                <a:latin typeface="Calibri"/>
              </a:rPr>
              <a:t>practical</a:t>
            </a:r>
            <a:r>
              <a:rPr lang="en-US" sz="3400" dirty="0">
                <a:solidFill>
                  <a:prstClr val="black"/>
                </a:solidFill>
                <a:latin typeface="Calibri"/>
              </a:rPr>
              <a:t> </a:t>
            </a:r>
            <a:r>
              <a:rPr lang="en-US" sz="3400" b="1" dirty="0">
                <a:solidFill>
                  <a:prstClr val="black"/>
                </a:solidFill>
                <a:latin typeface="Calibri"/>
              </a:rPr>
              <a:t>systems</a:t>
            </a:r>
          </a:p>
        </p:txBody>
      </p:sp>
      <p:pic>
        <p:nvPicPr>
          <p:cNvPr id="20" name="Picture 19" descr="ro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100" y="3172820"/>
            <a:ext cx="3263900" cy="2211980"/>
          </a:xfrm>
          <a:prstGeom prst="rect">
            <a:avLst/>
          </a:prstGeom>
        </p:spPr>
      </p:pic>
      <p:sp>
        <p:nvSpPr>
          <p:cNvPr id="25" name="TextBox 24"/>
          <p:cNvSpPr txBox="1"/>
          <p:nvPr/>
        </p:nvSpPr>
        <p:spPr>
          <a:xfrm>
            <a:off x="4174291" y="755131"/>
            <a:ext cx="4393751" cy="430887"/>
          </a:xfrm>
          <a:prstGeom prst="rect">
            <a:avLst/>
          </a:prstGeom>
          <a:noFill/>
        </p:spPr>
        <p:txBody>
          <a:bodyPr wrap="square" rtlCol="0">
            <a:spAutoFit/>
          </a:bodyPr>
          <a:lstStyle/>
          <a:p>
            <a:r>
              <a:rPr lang="en-US" sz="2200" dirty="0">
                <a:solidFill>
                  <a:prstClr val="black"/>
                </a:solidFill>
                <a:latin typeface="Calibri"/>
              </a:rPr>
              <a:t>[Rivest-Adleman-Dertouzos’78]</a:t>
            </a:r>
          </a:p>
        </p:txBody>
      </p:sp>
      <p:sp>
        <p:nvSpPr>
          <p:cNvPr id="24" name="TextBox 23"/>
          <p:cNvSpPr txBox="1"/>
          <p:nvPr/>
        </p:nvSpPr>
        <p:spPr>
          <a:xfrm>
            <a:off x="7239000" y="2226468"/>
            <a:ext cx="4084360" cy="584776"/>
          </a:xfrm>
          <a:prstGeom prst="rect">
            <a:avLst/>
          </a:prstGeom>
          <a:noFill/>
        </p:spPr>
        <p:txBody>
          <a:bodyPr wrap="square" rtlCol="0">
            <a:spAutoFit/>
          </a:bodyPr>
          <a:lstStyle/>
          <a:p>
            <a:r>
              <a:rPr lang="en-US" sz="3200" b="1" dirty="0">
                <a:solidFill>
                  <a:srgbClr val="CC0202"/>
                </a:solidFill>
                <a:latin typeface="Calibri"/>
              </a:rPr>
              <a:t>     X 1,000,000,000</a:t>
            </a:r>
          </a:p>
        </p:txBody>
      </p:sp>
      <p:sp>
        <p:nvSpPr>
          <p:cNvPr id="5" name="TextBox 4"/>
          <p:cNvSpPr txBox="1"/>
          <p:nvPr/>
        </p:nvSpPr>
        <p:spPr>
          <a:xfrm>
            <a:off x="1714500" y="5038191"/>
            <a:ext cx="2527300" cy="1138773"/>
          </a:xfrm>
          <a:prstGeom prst="rect">
            <a:avLst/>
          </a:prstGeom>
          <a:noFill/>
        </p:spPr>
        <p:txBody>
          <a:bodyPr wrap="square" rtlCol="0">
            <a:spAutoFit/>
          </a:bodyPr>
          <a:lstStyle/>
          <a:p>
            <a:pPr algn="ctr"/>
            <a:r>
              <a:rPr lang="en-US" sz="3400" dirty="0">
                <a:solidFill>
                  <a:prstClr val="black"/>
                </a:solidFill>
                <a:latin typeface="Calibri"/>
              </a:rPr>
              <a:t>real-world performance</a:t>
            </a:r>
          </a:p>
        </p:txBody>
      </p:sp>
      <p:sp>
        <p:nvSpPr>
          <p:cNvPr id="29" name="TextBox 28"/>
          <p:cNvSpPr txBox="1"/>
          <p:nvPr/>
        </p:nvSpPr>
        <p:spPr>
          <a:xfrm>
            <a:off x="4876800" y="4716981"/>
            <a:ext cx="2527300" cy="1661993"/>
          </a:xfrm>
          <a:prstGeom prst="rect">
            <a:avLst/>
          </a:prstGeom>
          <a:noFill/>
        </p:spPr>
        <p:txBody>
          <a:bodyPr wrap="square" rtlCol="0">
            <a:spAutoFit/>
          </a:bodyPr>
          <a:lstStyle/>
          <a:p>
            <a:pPr algn="ctr"/>
            <a:r>
              <a:rPr lang="en-US" sz="3400" dirty="0">
                <a:solidFill>
                  <a:prstClr val="black"/>
                </a:solidFill>
                <a:latin typeface="Calibri"/>
              </a:rPr>
              <a:t>large class of real applications</a:t>
            </a:r>
          </a:p>
        </p:txBody>
      </p:sp>
      <p:sp>
        <p:nvSpPr>
          <p:cNvPr id="31" name="TextBox 30"/>
          <p:cNvSpPr txBox="1"/>
          <p:nvPr/>
        </p:nvSpPr>
        <p:spPr>
          <a:xfrm>
            <a:off x="8001311" y="4987391"/>
            <a:ext cx="2527300" cy="1138773"/>
          </a:xfrm>
          <a:prstGeom prst="rect">
            <a:avLst/>
          </a:prstGeom>
          <a:noFill/>
        </p:spPr>
        <p:txBody>
          <a:bodyPr wrap="square" rtlCol="0">
            <a:spAutoFit/>
          </a:bodyPr>
          <a:lstStyle/>
          <a:p>
            <a:pPr algn="ctr"/>
            <a:r>
              <a:rPr lang="en-US" sz="3400" dirty="0">
                <a:solidFill>
                  <a:prstClr val="black"/>
                </a:solidFill>
                <a:latin typeface="Calibri"/>
              </a:rPr>
              <a:t>meaningful security</a:t>
            </a:r>
          </a:p>
        </p:txBody>
      </p:sp>
      <p:sp>
        <p:nvSpPr>
          <p:cNvPr id="32" name="TextBox 31"/>
          <p:cNvSpPr txBox="1"/>
          <p:nvPr/>
        </p:nvSpPr>
        <p:spPr>
          <a:xfrm>
            <a:off x="3253540" y="4996380"/>
            <a:ext cx="2527300" cy="861774"/>
          </a:xfrm>
          <a:prstGeom prst="rect">
            <a:avLst/>
          </a:prstGeom>
          <a:noFill/>
        </p:spPr>
        <p:txBody>
          <a:bodyPr wrap="square" rtlCol="0">
            <a:spAutoFit/>
          </a:bodyPr>
          <a:lstStyle/>
          <a:p>
            <a:pPr algn="ctr"/>
            <a:r>
              <a:rPr lang="en-US" sz="5000" dirty="0">
                <a:solidFill>
                  <a:prstClr val="black"/>
                </a:solidFill>
                <a:latin typeface="Calibri"/>
              </a:rPr>
              <a:t>+</a:t>
            </a:r>
          </a:p>
        </p:txBody>
      </p:sp>
      <p:sp>
        <p:nvSpPr>
          <p:cNvPr id="33" name="TextBox 32"/>
          <p:cNvSpPr txBox="1"/>
          <p:nvPr/>
        </p:nvSpPr>
        <p:spPr>
          <a:xfrm>
            <a:off x="6597143" y="4996380"/>
            <a:ext cx="2527300" cy="861774"/>
          </a:xfrm>
          <a:prstGeom prst="rect">
            <a:avLst/>
          </a:prstGeom>
          <a:noFill/>
        </p:spPr>
        <p:txBody>
          <a:bodyPr wrap="square" rtlCol="0">
            <a:spAutoFit/>
          </a:bodyPr>
          <a:lstStyle/>
          <a:p>
            <a:pPr algn="ctr"/>
            <a:r>
              <a:rPr lang="en-US" sz="5000" dirty="0">
                <a:solidFill>
                  <a:prstClr val="black"/>
                </a:solidFill>
                <a:latin typeface="Calibri"/>
              </a:rPr>
              <a:t>+</a:t>
            </a:r>
          </a:p>
        </p:txBody>
      </p:sp>
      <p:sp>
        <p:nvSpPr>
          <p:cNvPr id="10" name="TextBox 9"/>
          <p:cNvSpPr txBox="1"/>
          <p:nvPr/>
        </p:nvSpPr>
        <p:spPr>
          <a:xfrm>
            <a:off x="8606142" y="3542741"/>
            <a:ext cx="1464959" cy="954107"/>
          </a:xfrm>
          <a:prstGeom prst="rect">
            <a:avLst/>
          </a:prstGeom>
          <a:noFill/>
        </p:spPr>
        <p:txBody>
          <a:bodyPr wrap="square" rtlCol="0">
            <a:spAutoFit/>
          </a:bodyPr>
          <a:lstStyle/>
          <a:p>
            <a:r>
              <a:rPr lang="en-US" sz="2800" b="1" dirty="0">
                <a:solidFill>
                  <a:prstClr val="black"/>
                </a:solidFill>
                <a:latin typeface="Calibri"/>
              </a:rPr>
              <a:t>practical systems</a:t>
            </a:r>
          </a:p>
        </p:txBody>
      </p:sp>
      <p:sp>
        <p:nvSpPr>
          <p:cNvPr id="8" name="Footer Placeholder 7"/>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33301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2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p:bldP spid="24" grpId="0"/>
      <p:bldP spid="5" grpId="0"/>
      <p:bldP spid="29" grpId="0"/>
      <p:bldP spid="31" grpId="0"/>
      <p:bldP spid="32" grpId="0"/>
      <p:bldP spid="33"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508757" y="4119316"/>
            <a:ext cx="9156215" cy="1467141"/>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Rectangle 73"/>
          <p:cNvSpPr/>
          <p:nvPr/>
        </p:nvSpPr>
        <p:spPr>
          <a:xfrm>
            <a:off x="1484023" y="5586456"/>
            <a:ext cx="9223751" cy="1209202"/>
          </a:xfrm>
          <a:prstGeom prst="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Rectangle 68"/>
          <p:cNvSpPr/>
          <p:nvPr/>
        </p:nvSpPr>
        <p:spPr>
          <a:xfrm>
            <a:off x="1508757" y="2646433"/>
            <a:ext cx="9156215" cy="1488613"/>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1511786" y="1081602"/>
            <a:ext cx="9156215" cy="1577214"/>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7" name="Picture 76"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9174" y="2841693"/>
            <a:ext cx="1780252" cy="1092573"/>
          </a:xfrm>
          <a:prstGeom prst="rect">
            <a:avLst/>
          </a:prstGeom>
        </p:spPr>
      </p:pic>
      <p:pic>
        <p:nvPicPr>
          <p:cNvPr id="76" name="Picture 75"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8769" y="1459520"/>
            <a:ext cx="1780252" cy="1092573"/>
          </a:xfrm>
          <a:prstGeom prst="rect">
            <a:avLst/>
          </a:prstGeom>
        </p:spPr>
      </p:pic>
      <p:sp>
        <p:nvSpPr>
          <p:cNvPr id="2" name="Title 1"/>
          <p:cNvSpPr>
            <a:spLocks noGrp="1"/>
          </p:cNvSpPr>
          <p:nvPr>
            <p:ph type="title"/>
          </p:nvPr>
        </p:nvSpPr>
        <p:spPr>
          <a:xfrm>
            <a:off x="-488509" y="-281904"/>
            <a:ext cx="8229600" cy="1143000"/>
          </a:xfrm>
        </p:spPr>
        <p:txBody>
          <a:bodyPr/>
          <a:lstStyle/>
          <a:p>
            <a:r>
              <a:rPr lang="en-US" dirty="0">
                <a:solidFill>
                  <a:schemeClr val="accent6"/>
                </a:solidFill>
              </a:rPr>
              <a:t>My contributions</a:t>
            </a:r>
          </a:p>
        </p:txBody>
      </p:sp>
      <p:sp>
        <p:nvSpPr>
          <p:cNvPr id="16" name="TextBox 15"/>
          <p:cNvSpPr txBox="1"/>
          <p:nvPr/>
        </p:nvSpPr>
        <p:spPr>
          <a:xfrm>
            <a:off x="3297100" y="1164455"/>
            <a:ext cx="2082801" cy="523220"/>
          </a:xfrm>
          <a:prstGeom prst="rect">
            <a:avLst/>
          </a:prstGeom>
          <a:noFill/>
        </p:spPr>
        <p:txBody>
          <a:bodyPr wrap="square" rtlCol="0">
            <a:spAutoFit/>
          </a:bodyPr>
          <a:lstStyle/>
          <a:p>
            <a:r>
              <a:rPr lang="en-US" sz="2800" b="1" dirty="0" err="1">
                <a:solidFill>
                  <a:srgbClr val="C00000"/>
                </a:solidFill>
                <a:latin typeface="Calibri"/>
              </a:rPr>
              <a:t>CryptDB</a:t>
            </a:r>
            <a:endParaRPr lang="en-US" sz="2800" b="1" dirty="0">
              <a:solidFill>
                <a:srgbClr val="C00000"/>
              </a:solidFill>
              <a:latin typeface="Calibri"/>
            </a:endParaRPr>
          </a:p>
        </p:txBody>
      </p:sp>
      <p:sp>
        <p:nvSpPr>
          <p:cNvPr id="17" name="TextBox 16"/>
          <p:cNvSpPr txBox="1"/>
          <p:nvPr/>
        </p:nvSpPr>
        <p:spPr>
          <a:xfrm>
            <a:off x="4576698" y="1227390"/>
            <a:ext cx="2780740" cy="430887"/>
          </a:xfrm>
          <a:prstGeom prst="rect">
            <a:avLst/>
          </a:prstGeom>
          <a:noFill/>
        </p:spPr>
        <p:txBody>
          <a:bodyPr wrap="square" rtlCol="0">
            <a:spAutoFit/>
          </a:bodyPr>
          <a:lstStyle/>
          <a:p>
            <a:r>
              <a:rPr lang="en-US" sz="2200" dirty="0">
                <a:solidFill>
                  <a:prstClr val="black"/>
                </a:solidFill>
                <a:latin typeface="Calibri"/>
              </a:rPr>
              <a:t>[SOSP’11][CACM’12]</a:t>
            </a:r>
          </a:p>
        </p:txBody>
      </p:sp>
      <p:sp>
        <p:nvSpPr>
          <p:cNvPr id="19" name="TextBox 18"/>
          <p:cNvSpPr txBox="1"/>
          <p:nvPr/>
        </p:nvSpPr>
        <p:spPr>
          <a:xfrm>
            <a:off x="8547163" y="1552683"/>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cxnSp>
        <p:nvCxnSpPr>
          <p:cNvPr id="26" name="Straight Connector 25"/>
          <p:cNvCxnSpPr/>
          <p:nvPr/>
        </p:nvCxnSpPr>
        <p:spPr>
          <a:xfrm>
            <a:off x="7208735" y="560039"/>
            <a:ext cx="0" cy="501010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221748" y="607843"/>
            <a:ext cx="3019402" cy="461665"/>
          </a:xfrm>
          <a:prstGeom prst="rect">
            <a:avLst/>
          </a:prstGeom>
          <a:noFill/>
        </p:spPr>
        <p:txBody>
          <a:bodyPr wrap="square" rtlCol="0">
            <a:spAutoFit/>
          </a:bodyPr>
          <a:lstStyle/>
          <a:p>
            <a:r>
              <a:rPr lang="en-US" sz="2400" b="1" dirty="0">
                <a:solidFill>
                  <a:prstClr val="black"/>
                </a:solidFill>
                <a:latin typeface="Calibri"/>
              </a:rPr>
              <a:t>Server under attack:</a:t>
            </a:r>
          </a:p>
        </p:txBody>
      </p:sp>
      <p:pic>
        <p:nvPicPr>
          <p:cNvPr id="31" name="Picture 3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05" y="101601"/>
            <a:ext cx="894717" cy="888691"/>
          </a:xfrm>
          <a:prstGeom prst="rect">
            <a:avLst/>
          </a:prstGeom>
        </p:spPr>
      </p:pic>
      <p:sp>
        <p:nvSpPr>
          <p:cNvPr id="36" name="Rectangle 35"/>
          <p:cNvSpPr/>
          <p:nvPr/>
        </p:nvSpPr>
        <p:spPr>
          <a:xfrm>
            <a:off x="7470375" y="2972052"/>
            <a:ext cx="1596705" cy="750854"/>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7492044" y="2951120"/>
            <a:ext cx="1576836" cy="783975"/>
          </a:xfrm>
          <a:prstGeom prst="rect">
            <a:avLst/>
          </a:prstGeom>
          <a:noFill/>
        </p:spPr>
        <p:txBody>
          <a:bodyPr wrap="square" rtlCol="0">
            <a:spAutoFit/>
          </a:bodyPr>
          <a:lstStyle/>
          <a:p>
            <a:pPr algn="ctr">
              <a:lnSpc>
                <a:spcPts val="2680"/>
              </a:lnSpc>
            </a:pPr>
            <a:r>
              <a:rPr lang="en-US" sz="2400" dirty="0">
                <a:solidFill>
                  <a:prstClr val="black"/>
                </a:solidFill>
                <a:latin typeface="Calibri"/>
              </a:rPr>
              <a:t>web app server</a:t>
            </a:r>
          </a:p>
        </p:txBody>
      </p:sp>
      <p:cxnSp>
        <p:nvCxnSpPr>
          <p:cNvPr id="47" name="Straight Arrow Connector 46"/>
          <p:cNvCxnSpPr/>
          <p:nvPr/>
        </p:nvCxnSpPr>
        <p:spPr>
          <a:xfrm>
            <a:off x="9048490" y="3398156"/>
            <a:ext cx="373673" cy="0"/>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88227" y="2678902"/>
            <a:ext cx="2082801" cy="523220"/>
          </a:xfrm>
          <a:prstGeom prst="rect">
            <a:avLst/>
          </a:prstGeom>
          <a:noFill/>
        </p:spPr>
        <p:txBody>
          <a:bodyPr wrap="square" rtlCol="0">
            <a:spAutoFit/>
          </a:bodyPr>
          <a:lstStyle/>
          <a:p>
            <a:r>
              <a:rPr lang="en-US" sz="2800" b="1" dirty="0">
                <a:solidFill>
                  <a:srgbClr val="C00000"/>
                </a:solidFill>
                <a:latin typeface="Calibri"/>
              </a:rPr>
              <a:t>Mylar</a:t>
            </a:r>
          </a:p>
        </p:txBody>
      </p:sp>
      <p:sp>
        <p:nvSpPr>
          <p:cNvPr id="71" name="TextBox 70"/>
          <p:cNvSpPr txBox="1"/>
          <p:nvPr/>
        </p:nvSpPr>
        <p:spPr>
          <a:xfrm>
            <a:off x="4283048" y="2734951"/>
            <a:ext cx="1741715" cy="430887"/>
          </a:xfrm>
          <a:prstGeom prst="rect">
            <a:avLst/>
          </a:prstGeom>
          <a:noFill/>
        </p:spPr>
        <p:txBody>
          <a:bodyPr wrap="square" rtlCol="0">
            <a:spAutoFit/>
          </a:bodyPr>
          <a:lstStyle/>
          <a:p>
            <a:r>
              <a:rPr lang="en-US" sz="2200" dirty="0">
                <a:solidFill>
                  <a:prstClr val="black"/>
                </a:solidFill>
                <a:latin typeface="Calibri"/>
              </a:rPr>
              <a:t>[NSDI’14]</a:t>
            </a:r>
          </a:p>
        </p:txBody>
      </p:sp>
      <p:cxnSp>
        <p:nvCxnSpPr>
          <p:cNvPr id="72" name="Straight Connector 71"/>
          <p:cNvCxnSpPr/>
          <p:nvPr/>
        </p:nvCxnSpPr>
        <p:spPr>
          <a:xfrm flipH="1" flipV="1">
            <a:off x="1524000" y="1069507"/>
            <a:ext cx="9144000" cy="483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1484024" y="2646432"/>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1524000" y="4122345"/>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292264" y="4243810"/>
            <a:ext cx="2526876" cy="523220"/>
          </a:xfrm>
          <a:prstGeom prst="rect">
            <a:avLst/>
          </a:prstGeom>
          <a:noFill/>
        </p:spPr>
        <p:txBody>
          <a:bodyPr wrap="square" rtlCol="0">
            <a:spAutoFit/>
          </a:bodyPr>
          <a:lstStyle/>
          <a:p>
            <a:r>
              <a:rPr lang="en-US" sz="2800" b="1" dirty="0" err="1">
                <a:solidFill>
                  <a:srgbClr val="C00000"/>
                </a:solidFill>
                <a:latin typeface="Calibri"/>
              </a:rPr>
              <a:t>PrivStats</a:t>
            </a:r>
            <a:endParaRPr lang="en-US" sz="2800" b="1" dirty="0">
              <a:solidFill>
                <a:srgbClr val="C00000"/>
              </a:solidFill>
              <a:latin typeface="Calibri"/>
            </a:endParaRPr>
          </a:p>
        </p:txBody>
      </p:sp>
      <p:sp>
        <p:nvSpPr>
          <p:cNvPr id="85" name="TextBox 84"/>
          <p:cNvSpPr txBox="1"/>
          <p:nvPr/>
        </p:nvSpPr>
        <p:spPr>
          <a:xfrm>
            <a:off x="4677769" y="4297439"/>
            <a:ext cx="1741715" cy="430887"/>
          </a:xfrm>
          <a:prstGeom prst="rect">
            <a:avLst/>
          </a:prstGeom>
          <a:noFill/>
        </p:spPr>
        <p:txBody>
          <a:bodyPr wrap="square" rtlCol="0">
            <a:spAutoFit/>
          </a:bodyPr>
          <a:lstStyle/>
          <a:p>
            <a:r>
              <a:rPr lang="en-US" sz="2200" dirty="0">
                <a:solidFill>
                  <a:prstClr val="black"/>
                </a:solidFill>
                <a:latin typeface="Calibri"/>
              </a:rPr>
              <a:t>[CCS’11]</a:t>
            </a:r>
          </a:p>
        </p:txBody>
      </p:sp>
      <p:sp>
        <p:nvSpPr>
          <p:cNvPr id="86" name="TextBox 85"/>
          <p:cNvSpPr txBox="1"/>
          <p:nvPr/>
        </p:nvSpPr>
        <p:spPr>
          <a:xfrm>
            <a:off x="4195423" y="4833274"/>
            <a:ext cx="2600580" cy="362492"/>
          </a:xfrm>
          <a:prstGeom prst="rect">
            <a:avLst/>
          </a:prstGeom>
          <a:noFill/>
        </p:spPr>
        <p:txBody>
          <a:bodyPr wrap="square" rtlCol="0">
            <a:spAutoFit/>
          </a:bodyPr>
          <a:lstStyle/>
          <a:p>
            <a:pPr>
              <a:lnSpc>
                <a:spcPts val="2000"/>
              </a:lnSpc>
            </a:pPr>
            <a:r>
              <a:rPr lang="en-US" sz="2200" dirty="0">
                <a:solidFill>
                  <a:prstClr val="black"/>
                </a:solidFill>
                <a:latin typeface="Calibri"/>
              </a:rPr>
              <a:t>[</a:t>
            </a:r>
            <a:r>
              <a:rPr lang="en-US" sz="2200" dirty="0" err="1">
                <a:solidFill>
                  <a:prstClr val="black"/>
                </a:solidFill>
                <a:latin typeface="Calibri"/>
              </a:rPr>
              <a:t>Usenix</a:t>
            </a:r>
            <a:r>
              <a:rPr lang="en-US" sz="2200" dirty="0">
                <a:solidFill>
                  <a:prstClr val="black"/>
                </a:solidFill>
                <a:latin typeface="Calibri"/>
              </a:rPr>
              <a:t> Security’09]</a:t>
            </a:r>
          </a:p>
        </p:txBody>
      </p:sp>
      <p:sp>
        <p:nvSpPr>
          <p:cNvPr id="87" name="Rectangle 86"/>
          <p:cNvSpPr/>
          <p:nvPr/>
        </p:nvSpPr>
        <p:spPr>
          <a:xfrm>
            <a:off x="7796940" y="4673601"/>
            <a:ext cx="2444211" cy="57997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TextBox 87"/>
          <p:cNvSpPr txBox="1"/>
          <p:nvPr/>
        </p:nvSpPr>
        <p:spPr>
          <a:xfrm>
            <a:off x="7821410" y="4703011"/>
            <a:ext cx="2433494" cy="461665"/>
          </a:xfrm>
          <a:prstGeom prst="rect">
            <a:avLst/>
          </a:prstGeom>
          <a:noFill/>
        </p:spPr>
        <p:txBody>
          <a:bodyPr wrap="square" rtlCol="0">
            <a:spAutoFit/>
          </a:bodyPr>
          <a:lstStyle/>
          <a:p>
            <a:pPr algn="ctr"/>
            <a:r>
              <a:rPr lang="en-US" sz="2400" dirty="0">
                <a:solidFill>
                  <a:prstClr val="black"/>
                </a:solidFill>
                <a:latin typeface="Calibri"/>
              </a:rPr>
              <a:t>mobile app server</a:t>
            </a:r>
          </a:p>
        </p:txBody>
      </p:sp>
      <p:sp>
        <p:nvSpPr>
          <p:cNvPr id="98" name="TextBox 97"/>
          <p:cNvSpPr txBox="1"/>
          <p:nvPr/>
        </p:nvSpPr>
        <p:spPr>
          <a:xfrm>
            <a:off x="3273657" y="6125809"/>
            <a:ext cx="3573345" cy="437727"/>
          </a:xfrm>
          <a:prstGeom prst="rect">
            <a:avLst/>
          </a:prstGeom>
          <a:noFill/>
        </p:spPr>
        <p:txBody>
          <a:bodyPr wrap="square" rtlCol="0">
            <a:spAutoFit/>
          </a:bodyPr>
          <a:lstStyle/>
          <a:p>
            <a:pPr>
              <a:lnSpc>
                <a:spcPts val="2560"/>
              </a:lnSpc>
            </a:pPr>
            <a:r>
              <a:rPr lang="en-US" sz="2800" b="1" dirty="0">
                <a:solidFill>
                  <a:srgbClr val="0000C8"/>
                </a:solidFill>
                <a:latin typeface="Calibri"/>
              </a:rPr>
              <a:t>Functional encryption</a:t>
            </a:r>
          </a:p>
        </p:txBody>
      </p:sp>
      <p:sp>
        <p:nvSpPr>
          <p:cNvPr id="99" name="TextBox 98"/>
          <p:cNvSpPr txBox="1"/>
          <p:nvPr/>
        </p:nvSpPr>
        <p:spPr>
          <a:xfrm>
            <a:off x="6622683" y="6111584"/>
            <a:ext cx="2813908" cy="430887"/>
          </a:xfrm>
          <a:prstGeom prst="rect">
            <a:avLst/>
          </a:prstGeom>
          <a:noFill/>
        </p:spPr>
        <p:txBody>
          <a:bodyPr wrap="square" rtlCol="0">
            <a:spAutoFit/>
          </a:bodyPr>
          <a:lstStyle/>
          <a:p>
            <a:r>
              <a:rPr lang="en-US" sz="2200" dirty="0">
                <a:solidFill>
                  <a:prstClr val="black"/>
                </a:solidFill>
                <a:latin typeface="Calibri"/>
              </a:rPr>
              <a:t>[STOC’13] [CRYPTO’13]</a:t>
            </a:r>
          </a:p>
        </p:txBody>
      </p:sp>
      <p:sp>
        <p:nvSpPr>
          <p:cNvPr id="106" name="TextBox 105"/>
          <p:cNvSpPr txBox="1"/>
          <p:nvPr/>
        </p:nvSpPr>
        <p:spPr>
          <a:xfrm>
            <a:off x="3276729" y="1601825"/>
            <a:ext cx="2602886" cy="523220"/>
          </a:xfrm>
          <a:prstGeom prst="rect">
            <a:avLst/>
          </a:prstGeom>
          <a:noFill/>
        </p:spPr>
        <p:txBody>
          <a:bodyPr wrap="square" rtlCol="0">
            <a:spAutoFit/>
          </a:bodyPr>
          <a:lstStyle/>
          <a:p>
            <a:r>
              <a:rPr lang="en-US" sz="2800" dirty="0" err="1">
                <a:solidFill>
                  <a:srgbClr val="0000C8"/>
                </a:solidFill>
                <a:latin typeface="Calibri"/>
              </a:rPr>
              <a:t>mOPE</a:t>
            </a:r>
            <a:r>
              <a:rPr lang="en-US" sz="2800" dirty="0">
                <a:solidFill>
                  <a:srgbClr val="0000C8"/>
                </a:solidFill>
                <a:latin typeface="Calibri"/>
              </a:rPr>
              <a:t>, </a:t>
            </a:r>
            <a:r>
              <a:rPr lang="en-US" sz="2800" dirty="0" err="1">
                <a:solidFill>
                  <a:srgbClr val="0000C8"/>
                </a:solidFill>
                <a:latin typeface="Calibri"/>
              </a:rPr>
              <a:t>adjJOIN</a:t>
            </a:r>
            <a:endParaRPr lang="en-US" sz="2800" dirty="0">
              <a:solidFill>
                <a:srgbClr val="0000C8"/>
              </a:solidFill>
              <a:latin typeface="Calibri"/>
            </a:endParaRPr>
          </a:p>
        </p:txBody>
      </p:sp>
      <p:sp>
        <p:nvSpPr>
          <p:cNvPr id="108" name="TextBox 107"/>
          <p:cNvSpPr txBox="1"/>
          <p:nvPr/>
        </p:nvSpPr>
        <p:spPr>
          <a:xfrm>
            <a:off x="3262506" y="2014037"/>
            <a:ext cx="2780740" cy="430887"/>
          </a:xfrm>
          <a:prstGeom prst="rect">
            <a:avLst/>
          </a:prstGeom>
          <a:noFill/>
        </p:spPr>
        <p:txBody>
          <a:bodyPr wrap="square" rtlCol="0">
            <a:spAutoFit/>
          </a:bodyPr>
          <a:lstStyle/>
          <a:p>
            <a:r>
              <a:rPr lang="en-US" sz="2200" dirty="0">
                <a:solidFill>
                  <a:prstClr val="black"/>
                </a:solidFill>
                <a:latin typeface="Calibri"/>
              </a:rPr>
              <a:t>[Oakland’13]</a:t>
            </a:r>
          </a:p>
        </p:txBody>
      </p:sp>
      <p:sp>
        <p:nvSpPr>
          <p:cNvPr id="109" name="TextBox 108"/>
          <p:cNvSpPr txBox="1"/>
          <p:nvPr/>
        </p:nvSpPr>
        <p:spPr>
          <a:xfrm>
            <a:off x="3282176" y="3123432"/>
            <a:ext cx="2602886" cy="523220"/>
          </a:xfrm>
          <a:prstGeom prst="rect">
            <a:avLst/>
          </a:prstGeom>
          <a:noFill/>
        </p:spPr>
        <p:txBody>
          <a:bodyPr wrap="square" rtlCol="0">
            <a:spAutoFit/>
          </a:bodyPr>
          <a:lstStyle/>
          <a:p>
            <a:r>
              <a:rPr lang="en-US" sz="2800" dirty="0">
                <a:solidFill>
                  <a:srgbClr val="0000C8"/>
                </a:solidFill>
                <a:latin typeface="Calibri"/>
              </a:rPr>
              <a:t>multi-key search</a:t>
            </a:r>
          </a:p>
        </p:txBody>
      </p:sp>
      <p:sp>
        <p:nvSpPr>
          <p:cNvPr id="110" name="TextBox 109"/>
          <p:cNvSpPr txBox="1"/>
          <p:nvPr/>
        </p:nvSpPr>
        <p:spPr>
          <a:xfrm>
            <a:off x="3300129" y="4701474"/>
            <a:ext cx="2526876" cy="523220"/>
          </a:xfrm>
          <a:prstGeom prst="rect">
            <a:avLst/>
          </a:prstGeom>
          <a:noFill/>
        </p:spPr>
        <p:txBody>
          <a:bodyPr wrap="square" rtlCol="0">
            <a:spAutoFit/>
          </a:bodyPr>
          <a:lstStyle/>
          <a:p>
            <a:r>
              <a:rPr lang="en-US" sz="2800" b="1" dirty="0" err="1">
                <a:solidFill>
                  <a:srgbClr val="C00000"/>
                </a:solidFill>
                <a:latin typeface="Calibri"/>
              </a:rPr>
              <a:t>VPriv</a:t>
            </a:r>
            <a:endParaRPr lang="en-US" sz="2800" b="1" dirty="0">
              <a:solidFill>
                <a:srgbClr val="C00000"/>
              </a:solidFill>
              <a:latin typeface="Calibri"/>
            </a:endParaRPr>
          </a:p>
        </p:txBody>
      </p:sp>
      <p:sp>
        <p:nvSpPr>
          <p:cNvPr id="9" name="TextBox 8"/>
          <p:cNvSpPr txBox="1"/>
          <p:nvPr/>
        </p:nvSpPr>
        <p:spPr>
          <a:xfrm>
            <a:off x="1517478" y="1145102"/>
            <a:ext cx="1949622" cy="523220"/>
          </a:xfrm>
          <a:prstGeom prst="rect">
            <a:avLst/>
          </a:prstGeom>
          <a:noFill/>
        </p:spPr>
        <p:txBody>
          <a:bodyPr wrap="square" rtlCol="0">
            <a:spAutoFit/>
          </a:bodyPr>
          <a:lstStyle/>
          <a:p>
            <a:r>
              <a:rPr lang="en-US" sz="2800" dirty="0">
                <a:solidFill>
                  <a:prstClr val="black"/>
                </a:solidFill>
                <a:latin typeface="Calibri"/>
              </a:rPr>
              <a:t>Databases:</a:t>
            </a:r>
          </a:p>
        </p:txBody>
      </p:sp>
      <p:sp>
        <p:nvSpPr>
          <p:cNvPr id="112" name="TextBox 111"/>
          <p:cNvSpPr txBox="1"/>
          <p:nvPr/>
        </p:nvSpPr>
        <p:spPr>
          <a:xfrm>
            <a:off x="1530178" y="2668017"/>
            <a:ext cx="1936922" cy="523220"/>
          </a:xfrm>
          <a:prstGeom prst="rect">
            <a:avLst/>
          </a:prstGeom>
          <a:noFill/>
        </p:spPr>
        <p:txBody>
          <a:bodyPr wrap="square" rtlCol="0">
            <a:spAutoFit/>
          </a:bodyPr>
          <a:lstStyle/>
          <a:p>
            <a:r>
              <a:rPr lang="en-US" sz="2800" dirty="0">
                <a:solidFill>
                  <a:prstClr val="black"/>
                </a:solidFill>
                <a:latin typeface="Calibri"/>
              </a:rPr>
              <a:t>Web apps:</a:t>
            </a:r>
          </a:p>
        </p:txBody>
      </p:sp>
      <p:sp>
        <p:nvSpPr>
          <p:cNvPr id="113" name="TextBox 112"/>
          <p:cNvSpPr txBox="1"/>
          <p:nvPr/>
        </p:nvSpPr>
        <p:spPr>
          <a:xfrm>
            <a:off x="1530179" y="4220916"/>
            <a:ext cx="1314622" cy="954107"/>
          </a:xfrm>
          <a:prstGeom prst="rect">
            <a:avLst/>
          </a:prstGeom>
          <a:noFill/>
        </p:spPr>
        <p:txBody>
          <a:bodyPr wrap="square" rtlCol="0">
            <a:spAutoFit/>
          </a:bodyPr>
          <a:lstStyle/>
          <a:p>
            <a:r>
              <a:rPr lang="en-US" sz="2800" dirty="0">
                <a:solidFill>
                  <a:prstClr val="black"/>
                </a:solidFill>
                <a:latin typeface="Calibri"/>
              </a:rPr>
              <a:t>Mobile    </a:t>
            </a:r>
          </a:p>
          <a:p>
            <a:r>
              <a:rPr lang="en-US" sz="2800" dirty="0">
                <a:solidFill>
                  <a:prstClr val="black"/>
                </a:solidFill>
                <a:latin typeface="Calibri"/>
              </a:rPr>
              <a:t>apps:</a:t>
            </a:r>
          </a:p>
        </p:txBody>
      </p:sp>
      <p:sp>
        <p:nvSpPr>
          <p:cNvPr id="114" name="TextBox 113"/>
          <p:cNvSpPr txBox="1"/>
          <p:nvPr/>
        </p:nvSpPr>
        <p:spPr>
          <a:xfrm>
            <a:off x="1530179" y="6057662"/>
            <a:ext cx="2087451" cy="523220"/>
          </a:xfrm>
          <a:prstGeom prst="rect">
            <a:avLst/>
          </a:prstGeom>
          <a:noFill/>
        </p:spPr>
        <p:txBody>
          <a:bodyPr wrap="square" rtlCol="0">
            <a:spAutoFit/>
          </a:bodyPr>
          <a:lstStyle/>
          <a:p>
            <a:r>
              <a:rPr lang="en-US" sz="2800" dirty="0">
                <a:solidFill>
                  <a:prstClr val="black"/>
                </a:solidFill>
                <a:latin typeface="Calibri"/>
              </a:rPr>
              <a:t>In general:</a:t>
            </a:r>
          </a:p>
        </p:txBody>
      </p:sp>
      <p:pic>
        <p:nvPicPr>
          <p:cNvPr id="118" name="Picture 117" descr="samsung.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8347" y="4762806"/>
            <a:ext cx="755953" cy="755953"/>
          </a:xfrm>
          <a:prstGeom prst="rect">
            <a:avLst/>
          </a:prstGeom>
        </p:spPr>
      </p:pic>
      <p:sp>
        <p:nvSpPr>
          <p:cNvPr id="120" name="TextBox 119"/>
          <p:cNvSpPr txBox="1"/>
          <p:nvPr/>
        </p:nvSpPr>
        <p:spPr>
          <a:xfrm>
            <a:off x="9361437" y="2930417"/>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pic>
        <p:nvPicPr>
          <p:cNvPr id="121" name="Picture 120"/>
          <p:cNvPicPr>
            <a:picLocks noChangeAspect="1"/>
          </p:cNvPicPr>
          <p:nvPr/>
        </p:nvPicPr>
        <p:blipFill>
          <a:blip r:embed="rId6"/>
          <a:stretch>
            <a:fillRect/>
          </a:stretch>
        </p:blipFill>
        <p:spPr>
          <a:xfrm>
            <a:off x="1687994" y="3222858"/>
            <a:ext cx="699607" cy="670573"/>
          </a:xfrm>
          <a:prstGeom prst="rect">
            <a:avLst/>
          </a:prstGeom>
        </p:spPr>
      </p:pic>
      <p:sp>
        <p:nvSpPr>
          <p:cNvPr id="54" name="TextBox 53"/>
          <p:cNvSpPr txBox="1"/>
          <p:nvPr/>
        </p:nvSpPr>
        <p:spPr>
          <a:xfrm>
            <a:off x="1534157" y="612077"/>
            <a:ext cx="1718799" cy="461665"/>
          </a:xfrm>
          <a:prstGeom prst="rect">
            <a:avLst/>
          </a:prstGeom>
          <a:noFill/>
        </p:spPr>
        <p:txBody>
          <a:bodyPr wrap="square" rtlCol="0">
            <a:spAutoFit/>
          </a:bodyPr>
          <a:lstStyle/>
          <a:p>
            <a:r>
              <a:rPr lang="en-US" sz="2400" b="1" dirty="0">
                <a:solidFill>
                  <a:prstClr val="black"/>
                </a:solidFill>
                <a:latin typeface="Calibri"/>
              </a:rPr>
              <a:t>System:</a:t>
            </a:r>
          </a:p>
        </p:txBody>
      </p:sp>
      <p:sp>
        <p:nvSpPr>
          <p:cNvPr id="43" name="TextBox 42"/>
          <p:cNvSpPr txBox="1"/>
          <p:nvPr/>
        </p:nvSpPr>
        <p:spPr>
          <a:xfrm>
            <a:off x="1507363" y="5586457"/>
            <a:ext cx="1718799" cy="461665"/>
          </a:xfrm>
          <a:prstGeom prst="rect">
            <a:avLst/>
          </a:prstGeom>
          <a:noFill/>
        </p:spPr>
        <p:txBody>
          <a:bodyPr wrap="square" rtlCol="0">
            <a:spAutoFit/>
          </a:bodyPr>
          <a:lstStyle/>
          <a:p>
            <a:r>
              <a:rPr lang="en-US" sz="2400" b="1" dirty="0">
                <a:solidFill>
                  <a:prstClr val="black"/>
                </a:solidFill>
                <a:latin typeface="Calibri"/>
              </a:rPr>
              <a:t>Theory:</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0651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dissolve">
                                      <p:cBhvr>
                                        <p:cTn id="61" dur="500"/>
                                        <p:tgtEl>
                                          <p:spTgt spid="10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dissolve">
                                      <p:cBhvr>
                                        <p:cTn id="64" dur="500"/>
                                        <p:tgtEl>
                                          <p:spTgt spid="10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dissolv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animBg="1"/>
      <p:bldP spid="37" grpId="0"/>
      <p:bldP spid="70" grpId="0"/>
      <p:bldP spid="71" grpId="0"/>
      <p:bldP spid="84" grpId="0"/>
      <p:bldP spid="85" grpId="0"/>
      <p:bldP spid="86" grpId="0"/>
      <p:bldP spid="87" grpId="0" animBg="1"/>
      <p:bldP spid="88" grpId="0"/>
      <p:bldP spid="98" grpId="0"/>
      <p:bldP spid="99" grpId="0"/>
      <p:bldP spid="106" grpId="0"/>
      <p:bldP spid="108" grpId="0"/>
      <p:bldP spid="109" grpId="0"/>
      <p:bldP spid="110" grpId="0"/>
      <p:bldP spid="9" grpId="0"/>
      <p:bldP spid="112" grpId="0"/>
      <p:bldP spid="113" grpId="0"/>
      <p:bldP spid="114" grpId="0"/>
      <p:bldP spid="120" grpId="0"/>
      <p:bldP spid="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bwMode="auto">
          <a:xfrm>
            <a:off x="5080000" y="2662640"/>
            <a:ext cx="2755900" cy="1883961"/>
          </a:xfrm>
          <a:prstGeom prst="leftArrow">
            <a:avLst>
              <a:gd name="adj1" fmla="val 50000"/>
              <a:gd name="adj2" fmla="val 31125"/>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8" name="TextBox 7"/>
          <p:cNvSpPr txBox="1"/>
          <p:nvPr/>
        </p:nvSpPr>
        <p:spPr>
          <a:xfrm>
            <a:off x="5689600" y="3117165"/>
            <a:ext cx="2552700" cy="892552"/>
          </a:xfrm>
          <a:prstGeom prst="rect">
            <a:avLst/>
          </a:prstGeom>
          <a:noFill/>
        </p:spPr>
        <p:txBody>
          <a:bodyPr wrap="square" rtlCol="0">
            <a:spAutoFit/>
          </a:bodyPr>
          <a:lstStyle/>
          <a:p>
            <a:r>
              <a:rPr lang="en-US" sz="2600" b="1" dirty="0">
                <a:solidFill>
                  <a:srgbClr val="0000C8"/>
                </a:solidFill>
                <a:latin typeface="Calibri"/>
              </a:rPr>
              <a:t>one generic </a:t>
            </a:r>
            <a:r>
              <a:rPr lang="en-US" sz="2600" dirty="0">
                <a:solidFill>
                  <a:prstClr val="black"/>
                </a:solidFill>
                <a:latin typeface="Calibri"/>
              </a:rPr>
              <a:t>scheme (FHE)</a:t>
            </a:r>
          </a:p>
        </p:txBody>
      </p:sp>
      <p:sp>
        <p:nvSpPr>
          <p:cNvPr id="17" name="TextBox 16"/>
          <p:cNvSpPr txBox="1"/>
          <p:nvPr/>
        </p:nvSpPr>
        <p:spPr>
          <a:xfrm>
            <a:off x="5245100" y="2633822"/>
            <a:ext cx="2552700" cy="492443"/>
          </a:xfrm>
          <a:prstGeom prst="rect">
            <a:avLst/>
          </a:prstGeom>
          <a:noFill/>
        </p:spPr>
        <p:txBody>
          <a:bodyPr wrap="square" rtlCol="0">
            <a:spAutoFit/>
          </a:bodyPr>
          <a:lstStyle/>
          <a:p>
            <a:pPr algn="ctr"/>
            <a:r>
              <a:rPr lang="en-US" sz="2600" dirty="0" err="1">
                <a:solidFill>
                  <a:prstClr val="black"/>
                </a:solidFill>
                <a:latin typeface="Calibri"/>
              </a:rPr>
              <a:t>strawman</a:t>
            </a:r>
            <a:r>
              <a:rPr lang="en-US" sz="2600" dirty="0">
                <a:solidFill>
                  <a:prstClr val="black"/>
                </a:solidFill>
                <a:latin typeface="Calibri"/>
              </a:rPr>
              <a:t>:</a:t>
            </a:r>
          </a:p>
        </p:txBody>
      </p:sp>
      <p:sp>
        <p:nvSpPr>
          <p:cNvPr id="14" name="Rectangle 13"/>
          <p:cNvSpPr/>
          <p:nvPr/>
        </p:nvSpPr>
        <p:spPr bwMode="auto">
          <a:xfrm>
            <a:off x="5080000" y="2544852"/>
            <a:ext cx="3302000" cy="2039848"/>
          </a:xfrm>
          <a:prstGeom prst="rect">
            <a:avLst/>
          </a:prstGeom>
          <a:solidFill>
            <a:schemeClr val="bg1">
              <a:alpha val="57000"/>
            </a:schemeClr>
          </a:solidFill>
          <a:ln w="25400" cap="flat" cmpd="sng" algn="ctr">
            <a:solidFill>
              <a:schemeClr val="bg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1981200" y="46038"/>
            <a:ext cx="8229600" cy="1143000"/>
          </a:xfrm>
        </p:spPr>
        <p:txBody>
          <a:bodyPr>
            <a:normAutofit fontScale="90000"/>
          </a:bodyPr>
          <a:lstStyle/>
          <a:p>
            <a:r>
              <a:rPr lang="en-US" dirty="0">
                <a:solidFill>
                  <a:schemeClr val="accent6"/>
                </a:solidFill>
              </a:rPr>
              <a:t>Combine systems and cryptography</a:t>
            </a:r>
          </a:p>
        </p:txBody>
      </p:sp>
      <p:sp>
        <p:nvSpPr>
          <p:cNvPr id="20" name="Freeform 19"/>
          <p:cNvSpPr/>
          <p:nvPr/>
        </p:nvSpPr>
        <p:spPr>
          <a:xfrm>
            <a:off x="4356100" y="1713886"/>
            <a:ext cx="4330700" cy="673714"/>
          </a:xfrm>
          <a:custGeom>
            <a:avLst/>
            <a:gdLst>
              <a:gd name="connsiteX0" fmla="*/ 4470400 w 4470400"/>
              <a:gd name="connsiteY0" fmla="*/ 495915 h 584815"/>
              <a:gd name="connsiteX1" fmla="*/ 2184400 w 4470400"/>
              <a:gd name="connsiteY1" fmla="*/ 615 h 584815"/>
              <a:gd name="connsiteX2" fmla="*/ 0 w 4470400"/>
              <a:gd name="connsiteY2" fmla="*/ 584815 h 584815"/>
            </a:gdLst>
            <a:ahLst/>
            <a:cxnLst>
              <a:cxn ang="0">
                <a:pos x="connsiteX0" y="connsiteY0"/>
              </a:cxn>
              <a:cxn ang="0">
                <a:pos x="connsiteX1" y="connsiteY1"/>
              </a:cxn>
              <a:cxn ang="0">
                <a:pos x="connsiteX2" y="connsiteY2"/>
              </a:cxn>
            </a:cxnLst>
            <a:rect l="l" t="t" r="r" b="b"/>
            <a:pathLst>
              <a:path w="4470400" h="584815">
                <a:moveTo>
                  <a:pt x="4470400" y="495915"/>
                </a:moveTo>
                <a:cubicBezTo>
                  <a:pt x="3699933" y="240856"/>
                  <a:pt x="2929467" y="-14202"/>
                  <a:pt x="2184400" y="615"/>
                </a:cubicBezTo>
                <a:cubicBezTo>
                  <a:pt x="1439333" y="15432"/>
                  <a:pt x="719666" y="300123"/>
                  <a:pt x="0" y="584815"/>
                </a:cubicBezTo>
              </a:path>
            </a:pathLst>
          </a:custGeom>
          <a:ln w="38100">
            <a:solidFill>
              <a:schemeClr val="tx1"/>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2" name="TextBox 11"/>
          <p:cNvSpPr txBox="1"/>
          <p:nvPr/>
        </p:nvSpPr>
        <p:spPr>
          <a:xfrm>
            <a:off x="4445000" y="1130301"/>
            <a:ext cx="5676900" cy="492443"/>
          </a:xfrm>
          <a:prstGeom prst="rect">
            <a:avLst/>
          </a:prstGeom>
          <a:noFill/>
        </p:spPr>
        <p:txBody>
          <a:bodyPr wrap="square" rtlCol="0">
            <a:spAutoFit/>
          </a:bodyPr>
          <a:lstStyle/>
          <a:p>
            <a:r>
              <a:rPr lang="en-US" sz="2600" dirty="0">
                <a:solidFill>
                  <a:prstClr val="black"/>
                </a:solidFill>
                <a:latin typeface="Calibri"/>
              </a:rPr>
              <a:t>1. identify core operations needed</a:t>
            </a:r>
          </a:p>
        </p:txBody>
      </p:sp>
      <p:sp>
        <p:nvSpPr>
          <p:cNvPr id="22" name="TextBox 21"/>
          <p:cNvSpPr txBox="1"/>
          <p:nvPr/>
        </p:nvSpPr>
        <p:spPr>
          <a:xfrm>
            <a:off x="3632200" y="4835644"/>
            <a:ext cx="6159500" cy="492443"/>
          </a:xfrm>
          <a:prstGeom prst="rect">
            <a:avLst/>
          </a:prstGeom>
          <a:noFill/>
        </p:spPr>
        <p:txBody>
          <a:bodyPr wrap="square" rtlCol="0">
            <a:spAutoFit/>
          </a:bodyPr>
          <a:lstStyle/>
          <a:p>
            <a:pPr algn="ctr"/>
            <a:r>
              <a:rPr lang="en-US" sz="2600" dirty="0">
                <a:solidFill>
                  <a:srgbClr val="000000"/>
                </a:solidFill>
                <a:latin typeface="Calibri"/>
              </a:rPr>
              <a:t>2. </a:t>
            </a:r>
            <a:r>
              <a:rPr lang="en-US" sz="2600" b="1" dirty="0">
                <a:solidFill>
                  <a:srgbClr val="0000C8"/>
                </a:solidFill>
                <a:latin typeface="Calibri"/>
              </a:rPr>
              <a:t>multiple specialized </a:t>
            </a:r>
            <a:r>
              <a:rPr lang="en-US" sz="2600" dirty="0">
                <a:solidFill>
                  <a:prstClr val="black"/>
                </a:solidFill>
                <a:latin typeface="Calibri"/>
              </a:rPr>
              <a:t>encryption schemes </a:t>
            </a:r>
          </a:p>
        </p:txBody>
      </p:sp>
      <p:sp>
        <p:nvSpPr>
          <p:cNvPr id="7" name="TextBox 6"/>
          <p:cNvSpPr txBox="1"/>
          <p:nvPr/>
        </p:nvSpPr>
        <p:spPr>
          <a:xfrm>
            <a:off x="2603500" y="3015566"/>
            <a:ext cx="2273300" cy="646331"/>
          </a:xfrm>
          <a:prstGeom prst="rect">
            <a:avLst/>
          </a:prstGeom>
          <a:noFill/>
        </p:spPr>
        <p:txBody>
          <a:bodyPr wrap="square" rtlCol="0">
            <a:spAutoFit/>
          </a:bodyPr>
          <a:lstStyle/>
          <a:p>
            <a:r>
              <a:rPr lang="en-US" sz="3600" dirty="0">
                <a:solidFill>
                  <a:srgbClr val="C00000"/>
                </a:solidFill>
                <a:latin typeface="Calibri"/>
              </a:rPr>
              <a:t>systems</a:t>
            </a:r>
          </a:p>
        </p:txBody>
      </p:sp>
      <p:sp>
        <p:nvSpPr>
          <p:cNvPr id="26" name="Oval 25"/>
          <p:cNvSpPr/>
          <p:nvPr/>
        </p:nvSpPr>
        <p:spPr bwMode="auto">
          <a:xfrm>
            <a:off x="1803400" y="2146301"/>
            <a:ext cx="3276600" cy="2853139"/>
          </a:xfrm>
          <a:prstGeom prst="ellips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5" name="Oval 4"/>
          <p:cNvSpPr/>
          <p:nvPr/>
        </p:nvSpPr>
        <p:spPr bwMode="auto">
          <a:xfrm>
            <a:off x="7620000" y="2268939"/>
            <a:ext cx="2844800" cy="2642904"/>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9" name="TextBox 8"/>
          <p:cNvSpPr txBox="1"/>
          <p:nvPr/>
        </p:nvSpPr>
        <p:spPr>
          <a:xfrm>
            <a:off x="8432800" y="3206066"/>
            <a:ext cx="1587500" cy="646331"/>
          </a:xfrm>
          <a:prstGeom prst="rect">
            <a:avLst/>
          </a:prstGeom>
          <a:noFill/>
        </p:spPr>
        <p:txBody>
          <a:bodyPr wrap="square" rtlCol="0">
            <a:spAutoFit/>
          </a:bodyPr>
          <a:lstStyle/>
          <a:p>
            <a:r>
              <a:rPr lang="en-US" sz="3600" dirty="0">
                <a:solidFill>
                  <a:srgbClr val="C00000"/>
                </a:solidFill>
                <a:latin typeface="Calibri"/>
              </a:rPr>
              <a:t>crypto</a:t>
            </a:r>
          </a:p>
        </p:txBody>
      </p:sp>
      <p:sp>
        <p:nvSpPr>
          <p:cNvPr id="18" name="Freeform 17"/>
          <p:cNvSpPr/>
          <p:nvPr/>
        </p:nvSpPr>
        <p:spPr>
          <a:xfrm flipV="1">
            <a:off x="4711700" y="4529539"/>
            <a:ext cx="3416300" cy="334561"/>
          </a:xfrm>
          <a:custGeom>
            <a:avLst/>
            <a:gdLst>
              <a:gd name="connsiteX0" fmla="*/ 3302000 w 3302000"/>
              <a:gd name="connsiteY0" fmla="*/ 408441 h 560841"/>
              <a:gd name="connsiteX1" fmla="*/ 1651000 w 3302000"/>
              <a:gd name="connsiteY1" fmla="*/ 2041 h 560841"/>
              <a:gd name="connsiteX2" fmla="*/ 0 w 3302000"/>
              <a:gd name="connsiteY2" fmla="*/ 560841 h 560841"/>
            </a:gdLst>
            <a:ahLst/>
            <a:cxnLst>
              <a:cxn ang="0">
                <a:pos x="connsiteX0" y="connsiteY0"/>
              </a:cxn>
              <a:cxn ang="0">
                <a:pos x="connsiteX1" y="connsiteY1"/>
              </a:cxn>
              <a:cxn ang="0">
                <a:pos x="connsiteX2" y="connsiteY2"/>
              </a:cxn>
            </a:cxnLst>
            <a:rect l="l" t="t" r="r" b="b"/>
            <a:pathLst>
              <a:path w="3302000" h="560841">
                <a:moveTo>
                  <a:pt x="3302000" y="408441"/>
                </a:moveTo>
                <a:cubicBezTo>
                  <a:pt x="2751666" y="192541"/>
                  <a:pt x="2201333" y="-23359"/>
                  <a:pt x="1651000" y="2041"/>
                </a:cubicBezTo>
                <a:cubicBezTo>
                  <a:pt x="1100667" y="27441"/>
                  <a:pt x="0" y="560841"/>
                  <a:pt x="0" y="560841"/>
                </a:cubicBezTo>
              </a:path>
            </a:pathLst>
          </a:custGeom>
          <a:ln w="381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5" name="TextBox 14"/>
          <p:cNvSpPr txBox="1"/>
          <p:nvPr/>
        </p:nvSpPr>
        <p:spPr>
          <a:xfrm>
            <a:off x="2387600" y="3776196"/>
            <a:ext cx="2146300" cy="892552"/>
          </a:xfrm>
          <a:prstGeom prst="rect">
            <a:avLst/>
          </a:prstGeom>
          <a:noFill/>
        </p:spPr>
        <p:txBody>
          <a:bodyPr wrap="square" rtlCol="0">
            <a:spAutoFit/>
          </a:bodyPr>
          <a:lstStyle/>
          <a:p>
            <a:r>
              <a:rPr lang="en-US" sz="2600" b="1" dirty="0">
                <a:solidFill>
                  <a:prstClr val="black"/>
                </a:solidFill>
                <a:latin typeface="Calibri"/>
              </a:rPr>
              <a:t>3. Design and build system</a:t>
            </a:r>
          </a:p>
        </p:txBody>
      </p:sp>
      <p:sp>
        <p:nvSpPr>
          <p:cNvPr id="16" name="TextBox 15"/>
          <p:cNvSpPr txBox="1"/>
          <p:nvPr/>
        </p:nvSpPr>
        <p:spPr>
          <a:xfrm>
            <a:off x="4038600" y="5272620"/>
            <a:ext cx="5295900" cy="1401666"/>
          </a:xfrm>
          <a:prstGeom prst="rect">
            <a:avLst/>
          </a:prstGeom>
          <a:noFill/>
        </p:spPr>
        <p:txBody>
          <a:bodyPr wrap="square" rtlCol="0">
            <a:spAutoFit/>
          </a:bodyPr>
          <a:lstStyle/>
          <a:p>
            <a:pPr>
              <a:lnSpc>
                <a:spcPts val="3420"/>
              </a:lnSpc>
            </a:pPr>
            <a:r>
              <a:rPr lang="en-US" sz="2600" dirty="0">
                <a:solidFill>
                  <a:srgbClr val="0000C8"/>
                </a:solidFill>
                <a:latin typeface="Calibri"/>
              </a:rPr>
              <a:t>New schemes:</a:t>
            </a:r>
          </a:p>
          <a:p>
            <a:pPr marL="457200" indent="-457200">
              <a:lnSpc>
                <a:spcPts val="3420"/>
              </a:lnSpc>
              <a:buSzPct val="68000"/>
              <a:buFont typeface="Wingdings" charset="2"/>
              <a:buChar char="Ø"/>
            </a:pPr>
            <a:r>
              <a:rPr lang="en-US" sz="2600" dirty="0" err="1">
                <a:solidFill>
                  <a:srgbClr val="0000C8"/>
                </a:solidFill>
                <a:latin typeface="Calibri"/>
              </a:rPr>
              <a:t>mOPE</a:t>
            </a:r>
            <a:r>
              <a:rPr lang="en-US" sz="2600" dirty="0">
                <a:solidFill>
                  <a:srgbClr val="0000C8"/>
                </a:solidFill>
                <a:latin typeface="Calibri"/>
              </a:rPr>
              <a:t>, </a:t>
            </a:r>
            <a:r>
              <a:rPr lang="en-US" sz="2600" dirty="0" err="1">
                <a:solidFill>
                  <a:srgbClr val="0000C8"/>
                </a:solidFill>
                <a:latin typeface="Calibri"/>
              </a:rPr>
              <a:t>adjJOIN</a:t>
            </a:r>
            <a:r>
              <a:rPr lang="en-US" sz="2600" dirty="0">
                <a:solidFill>
                  <a:srgbClr val="0000C8"/>
                </a:solidFill>
                <a:latin typeface="Calibri"/>
              </a:rPr>
              <a:t> for </a:t>
            </a:r>
            <a:r>
              <a:rPr lang="en-US" sz="2600" dirty="0" err="1">
                <a:solidFill>
                  <a:srgbClr val="0000C8"/>
                </a:solidFill>
                <a:latin typeface="Calibri"/>
              </a:rPr>
              <a:t>CryptDB</a:t>
            </a:r>
            <a:endParaRPr lang="en-US" sz="2600" dirty="0">
              <a:solidFill>
                <a:srgbClr val="0000C8"/>
              </a:solidFill>
              <a:latin typeface="Calibri"/>
            </a:endParaRPr>
          </a:p>
          <a:p>
            <a:pPr marL="457200" indent="-457200">
              <a:lnSpc>
                <a:spcPts val="3420"/>
              </a:lnSpc>
              <a:buSzPct val="68000"/>
              <a:buFont typeface="Wingdings" charset="2"/>
              <a:buChar char="Ø"/>
            </a:pPr>
            <a:r>
              <a:rPr lang="en-US" sz="2600" dirty="0">
                <a:solidFill>
                  <a:srgbClr val="0000C8"/>
                </a:solidFill>
                <a:latin typeface="Calibri"/>
              </a:rPr>
              <a:t>multi-key search for Mylar</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0253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7" grpId="0"/>
      <p:bldP spid="14" grpId="0" animBg="1"/>
      <p:bldP spid="20" grpId="0" animBg="1"/>
      <p:bldP spid="12" grpId="0"/>
      <p:bldP spid="22" grpId="0"/>
      <p:bldP spid="18" grpId="0" animBg="1"/>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508757" y="4119316"/>
            <a:ext cx="9156215" cy="1467141"/>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Rectangle 73"/>
          <p:cNvSpPr/>
          <p:nvPr/>
        </p:nvSpPr>
        <p:spPr>
          <a:xfrm>
            <a:off x="1596043" y="5586456"/>
            <a:ext cx="9111731" cy="1233123"/>
          </a:xfrm>
          <a:prstGeom prst="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Rectangle 68"/>
          <p:cNvSpPr/>
          <p:nvPr/>
        </p:nvSpPr>
        <p:spPr>
          <a:xfrm>
            <a:off x="1508757" y="2646433"/>
            <a:ext cx="9156215" cy="1488613"/>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1511786" y="1081602"/>
            <a:ext cx="9156215" cy="1577214"/>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7" name="Picture 76"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9174" y="2841693"/>
            <a:ext cx="1780252" cy="1092573"/>
          </a:xfrm>
          <a:prstGeom prst="rect">
            <a:avLst/>
          </a:prstGeom>
        </p:spPr>
      </p:pic>
      <p:pic>
        <p:nvPicPr>
          <p:cNvPr id="76" name="Picture 75"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8769" y="1459520"/>
            <a:ext cx="1780252" cy="1092573"/>
          </a:xfrm>
          <a:prstGeom prst="rect">
            <a:avLst/>
          </a:prstGeom>
        </p:spPr>
      </p:pic>
      <p:sp>
        <p:nvSpPr>
          <p:cNvPr id="2" name="Title 1"/>
          <p:cNvSpPr>
            <a:spLocks noGrp="1"/>
          </p:cNvSpPr>
          <p:nvPr>
            <p:ph type="title"/>
          </p:nvPr>
        </p:nvSpPr>
        <p:spPr>
          <a:xfrm>
            <a:off x="-488509" y="-281904"/>
            <a:ext cx="8229600" cy="1143000"/>
          </a:xfrm>
        </p:spPr>
        <p:txBody>
          <a:bodyPr/>
          <a:lstStyle/>
          <a:p>
            <a:r>
              <a:rPr lang="en-US" dirty="0">
                <a:solidFill>
                  <a:schemeClr val="accent6"/>
                </a:solidFill>
              </a:rPr>
              <a:t>My contributions</a:t>
            </a:r>
          </a:p>
        </p:txBody>
      </p:sp>
      <p:sp>
        <p:nvSpPr>
          <p:cNvPr id="16" name="TextBox 15"/>
          <p:cNvSpPr txBox="1"/>
          <p:nvPr/>
        </p:nvSpPr>
        <p:spPr>
          <a:xfrm>
            <a:off x="3297100" y="1164455"/>
            <a:ext cx="2082801" cy="523220"/>
          </a:xfrm>
          <a:prstGeom prst="rect">
            <a:avLst/>
          </a:prstGeom>
          <a:noFill/>
        </p:spPr>
        <p:txBody>
          <a:bodyPr wrap="square" rtlCol="0">
            <a:spAutoFit/>
          </a:bodyPr>
          <a:lstStyle/>
          <a:p>
            <a:r>
              <a:rPr lang="en-US" sz="2800" b="1" dirty="0" err="1">
                <a:solidFill>
                  <a:srgbClr val="C00000"/>
                </a:solidFill>
                <a:latin typeface="Calibri"/>
              </a:rPr>
              <a:t>CryptDB</a:t>
            </a:r>
            <a:endParaRPr lang="en-US" sz="2800" b="1" dirty="0">
              <a:solidFill>
                <a:srgbClr val="C00000"/>
              </a:solidFill>
              <a:latin typeface="Calibri"/>
            </a:endParaRPr>
          </a:p>
        </p:txBody>
      </p:sp>
      <p:sp>
        <p:nvSpPr>
          <p:cNvPr id="19" name="TextBox 18"/>
          <p:cNvSpPr txBox="1"/>
          <p:nvPr/>
        </p:nvSpPr>
        <p:spPr>
          <a:xfrm>
            <a:off x="8547163" y="1552683"/>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cxnSp>
        <p:nvCxnSpPr>
          <p:cNvPr id="26" name="Straight Connector 25"/>
          <p:cNvCxnSpPr/>
          <p:nvPr/>
        </p:nvCxnSpPr>
        <p:spPr>
          <a:xfrm>
            <a:off x="7208735" y="560039"/>
            <a:ext cx="0" cy="501010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221748" y="607843"/>
            <a:ext cx="3019402" cy="461665"/>
          </a:xfrm>
          <a:prstGeom prst="rect">
            <a:avLst/>
          </a:prstGeom>
          <a:noFill/>
        </p:spPr>
        <p:txBody>
          <a:bodyPr wrap="square" rtlCol="0">
            <a:spAutoFit/>
          </a:bodyPr>
          <a:lstStyle/>
          <a:p>
            <a:r>
              <a:rPr lang="en-US" sz="2400" b="1" dirty="0">
                <a:solidFill>
                  <a:prstClr val="black"/>
                </a:solidFill>
                <a:latin typeface="Calibri"/>
              </a:rPr>
              <a:t>Server under attack:</a:t>
            </a:r>
          </a:p>
        </p:txBody>
      </p:sp>
      <p:pic>
        <p:nvPicPr>
          <p:cNvPr id="31" name="Picture 3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05" y="101601"/>
            <a:ext cx="894717" cy="888691"/>
          </a:xfrm>
          <a:prstGeom prst="rect">
            <a:avLst/>
          </a:prstGeom>
        </p:spPr>
      </p:pic>
      <p:sp>
        <p:nvSpPr>
          <p:cNvPr id="36" name="Rectangle 35"/>
          <p:cNvSpPr/>
          <p:nvPr/>
        </p:nvSpPr>
        <p:spPr>
          <a:xfrm>
            <a:off x="7470375" y="2972052"/>
            <a:ext cx="1596705" cy="750854"/>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7492044" y="2951120"/>
            <a:ext cx="1576836" cy="783975"/>
          </a:xfrm>
          <a:prstGeom prst="rect">
            <a:avLst/>
          </a:prstGeom>
          <a:noFill/>
        </p:spPr>
        <p:txBody>
          <a:bodyPr wrap="square" rtlCol="0">
            <a:spAutoFit/>
          </a:bodyPr>
          <a:lstStyle/>
          <a:p>
            <a:pPr algn="ctr">
              <a:lnSpc>
                <a:spcPts val="2680"/>
              </a:lnSpc>
            </a:pPr>
            <a:r>
              <a:rPr lang="en-US" sz="2400" dirty="0">
                <a:solidFill>
                  <a:prstClr val="black"/>
                </a:solidFill>
                <a:latin typeface="Calibri"/>
              </a:rPr>
              <a:t>web app server</a:t>
            </a:r>
          </a:p>
        </p:txBody>
      </p:sp>
      <p:cxnSp>
        <p:nvCxnSpPr>
          <p:cNvPr id="47" name="Straight Arrow Connector 46"/>
          <p:cNvCxnSpPr/>
          <p:nvPr/>
        </p:nvCxnSpPr>
        <p:spPr>
          <a:xfrm>
            <a:off x="9048490" y="3398156"/>
            <a:ext cx="373673" cy="0"/>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88227" y="2678902"/>
            <a:ext cx="2082801" cy="523220"/>
          </a:xfrm>
          <a:prstGeom prst="rect">
            <a:avLst/>
          </a:prstGeom>
          <a:noFill/>
        </p:spPr>
        <p:txBody>
          <a:bodyPr wrap="square" rtlCol="0">
            <a:spAutoFit/>
          </a:bodyPr>
          <a:lstStyle/>
          <a:p>
            <a:r>
              <a:rPr lang="en-US" sz="2800" b="1" dirty="0">
                <a:solidFill>
                  <a:srgbClr val="C00000"/>
                </a:solidFill>
                <a:latin typeface="Calibri"/>
              </a:rPr>
              <a:t>Mylar</a:t>
            </a:r>
          </a:p>
        </p:txBody>
      </p:sp>
      <p:cxnSp>
        <p:nvCxnSpPr>
          <p:cNvPr id="72" name="Straight Connector 71"/>
          <p:cNvCxnSpPr/>
          <p:nvPr/>
        </p:nvCxnSpPr>
        <p:spPr>
          <a:xfrm flipH="1" flipV="1">
            <a:off x="1524000" y="1069507"/>
            <a:ext cx="9144000" cy="483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1484024" y="2646432"/>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1524000" y="4122345"/>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292264" y="4243810"/>
            <a:ext cx="2526876" cy="523220"/>
          </a:xfrm>
          <a:prstGeom prst="rect">
            <a:avLst/>
          </a:prstGeom>
          <a:noFill/>
        </p:spPr>
        <p:txBody>
          <a:bodyPr wrap="square" rtlCol="0">
            <a:spAutoFit/>
          </a:bodyPr>
          <a:lstStyle/>
          <a:p>
            <a:r>
              <a:rPr lang="en-US" sz="2800" b="1" dirty="0" err="1">
                <a:solidFill>
                  <a:srgbClr val="C00000"/>
                </a:solidFill>
                <a:latin typeface="Calibri"/>
              </a:rPr>
              <a:t>PrivStats</a:t>
            </a:r>
            <a:endParaRPr lang="en-US" sz="2800" b="1" dirty="0">
              <a:solidFill>
                <a:srgbClr val="C00000"/>
              </a:solidFill>
              <a:latin typeface="Calibri"/>
            </a:endParaRPr>
          </a:p>
        </p:txBody>
      </p:sp>
      <p:sp>
        <p:nvSpPr>
          <p:cNvPr id="87" name="Rectangle 86"/>
          <p:cNvSpPr/>
          <p:nvPr/>
        </p:nvSpPr>
        <p:spPr>
          <a:xfrm>
            <a:off x="7796940" y="4673601"/>
            <a:ext cx="2444211" cy="57997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TextBox 87"/>
          <p:cNvSpPr txBox="1"/>
          <p:nvPr/>
        </p:nvSpPr>
        <p:spPr>
          <a:xfrm>
            <a:off x="7821410" y="4703011"/>
            <a:ext cx="2433494" cy="461665"/>
          </a:xfrm>
          <a:prstGeom prst="rect">
            <a:avLst/>
          </a:prstGeom>
          <a:noFill/>
        </p:spPr>
        <p:txBody>
          <a:bodyPr wrap="square" rtlCol="0">
            <a:spAutoFit/>
          </a:bodyPr>
          <a:lstStyle/>
          <a:p>
            <a:pPr algn="ctr"/>
            <a:r>
              <a:rPr lang="en-US" sz="2400" dirty="0">
                <a:solidFill>
                  <a:prstClr val="black"/>
                </a:solidFill>
                <a:latin typeface="Calibri"/>
              </a:rPr>
              <a:t>mobile app server</a:t>
            </a:r>
          </a:p>
        </p:txBody>
      </p:sp>
      <p:sp>
        <p:nvSpPr>
          <p:cNvPr id="110" name="TextBox 109"/>
          <p:cNvSpPr txBox="1"/>
          <p:nvPr/>
        </p:nvSpPr>
        <p:spPr>
          <a:xfrm>
            <a:off x="3300129" y="4701474"/>
            <a:ext cx="2526876" cy="523220"/>
          </a:xfrm>
          <a:prstGeom prst="rect">
            <a:avLst/>
          </a:prstGeom>
          <a:noFill/>
        </p:spPr>
        <p:txBody>
          <a:bodyPr wrap="square" rtlCol="0">
            <a:spAutoFit/>
          </a:bodyPr>
          <a:lstStyle/>
          <a:p>
            <a:r>
              <a:rPr lang="en-US" sz="2800" b="1" dirty="0" err="1">
                <a:solidFill>
                  <a:srgbClr val="C00000"/>
                </a:solidFill>
                <a:latin typeface="Calibri"/>
              </a:rPr>
              <a:t>VPriv</a:t>
            </a:r>
            <a:endParaRPr lang="en-US" sz="2800" b="1" dirty="0">
              <a:solidFill>
                <a:srgbClr val="C00000"/>
              </a:solidFill>
              <a:latin typeface="Calibri"/>
            </a:endParaRPr>
          </a:p>
        </p:txBody>
      </p:sp>
      <p:sp>
        <p:nvSpPr>
          <p:cNvPr id="9" name="TextBox 8"/>
          <p:cNvSpPr txBox="1"/>
          <p:nvPr/>
        </p:nvSpPr>
        <p:spPr>
          <a:xfrm>
            <a:off x="1517478" y="1145102"/>
            <a:ext cx="1949622" cy="523220"/>
          </a:xfrm>
          <a:prstGeom prst="rect">
            <a:avLst/>
          </a:prstGeom>
          <a:noFill/>
        </p:spPr>
        <p:txBody>
          <a:bodyPr wrap="square" rtlCol="0">
            <a:spAutoFit/>
          </a:bodyPr>
          <a:lstStyle/>
          <a:p>
            <a:r>
              <a:rPr lang="en-US" sz="2800" dirty="0">
                <a:solidFill>
                  <a:prstClr val="black"/>
                </a:solidFill>
                <a:latin typeface="Calibri"/>
              </a:rPr>
              <a:t>Databases:</a:t>
            </a:r>
          </a:p>
        </p:txBody>
      </p:sp>
      <p:sp>
        <p:nvSpPr>
          <p:cNvPr id="112" name="TextBox 111"/>
          <p:cNvSpPr txBox="1"/>
          <p:nvPr/>
        </p:nvSpPr>
        <p:spPr>
          <a:xfrm>
            <a:off x="1530178" y="2668017"/>
            <a:ext cx="1936922" cy="523220"/>
          </a:xfrm>
          <a:prstGeom prst="rect">
            <a:avLst/>
          </a:prstGeom>
          <a:noFill/>
        </p:spPr>
        <p:txBody>
          <a:bodyPr wrap="square" rtlCol="0">
            <a:spAutoFit/>
          </a:bodyPr>
          <a:lstStyle/>
          <a:p>
            <a:r>
              <a:rPr lang="en-US" sz="2800" dirty="0">
                <a:solidFill>
                  <a:prstClr val="black"/>
                </a:solidFill>
                <a:latin typeface="Calibri"/>
              </a:rPr>
              <a:t>Web apps:</a:t>
            </a:r>
          </a:p>
        </p:txBody>
      </p:sp>
      <p:sp>
        <p:nvSpPr>
          <p:cNvPr id="113" name="TextBox 112"/>
          <p:cNvSpPr txBox="1"/>
          <p:nvPr/>
        </p:nvSpPr>
        <p:spPr>
          <a:xfrm>
            <a:off x="1530179" y="4220916"/>
            <a:ext cx="1314622" cy="954107"/>
          </a:xfrm>
          <a:prstGeom prst="rect">
            <a:avLst/>
          </a:prstGeom>
          <a:noFill/>
        </p:spPr>
        <p:txBody>
          <a:bodyPr wrap="square" rtlCol="0">
            <a:spAutoFit/>
          </a:bodyPr>
          <a:lstStyle/>
          <a:p>
            <a:r>
              <a:rPr lang="en-US" sz="2800" dirty="0">
                <a:solidFill>
                  <a:prstClr val="black"/>
                </a:solidFill>
                <a:latin typeface="Calibri"/>
              </a:rPr>
              <a:t>Mobile    </a:t>
            </a:r>
          </a:p>
          <a:p>
            <a:r>
              <a:rPr lang="en-US" sz="2800" dirty="0">
                <a:solidFill>
                  <a:prstClr val="black"/>
                </a:solidFill>
                <a:latin typeface="Calibri"/>
              </a:rPr>
              <a:t>apps:</a:t>
            </a:r>
          </a:p>
        </p:txBody>
      </p:sp>
      <p:pic>
        <p:nvPicPr>
          <p:cNvPr id="118" name="Picture 117" descr="samsung.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8347" y="4762806"/>
            <a:ext cx="755953" cy="755953"/>
          </a:xfrm>
          <a:prstGeom prst="rect">
            <a:avLst/>
          </a:prstGeom>
        </p:spPr>
      </p:pic>
      <p:sp>
        <p:nvSpPr>
          <p:cNvPr id="120" name="TextBox 119"/>
          <p:cNvSpPr txBox="1"/>
          <p:nvPr/>
        </p:nvSpPr>
        <p:spPr>
          <a:xfrm>
            <a:off x="9361437" y="2930417"/>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pic>
        <p:nvPicPr>
          <p:cNvPr id="121" name="Picture 120"/>
          <p:cNvPicPr>
            <a:picLocks noChangeAspect="1"/>
          </p:cNvPicPr>
          <p:nvPr/>
        </p:nvPicPr>
        <p:blipFill>
          <a:blip r:embed="rId6"/>
          <a:stretch>
            <a:fillRect/>
          </a:stretch>
        </p:blipFill>
        <p:spPr>
          <a:xfrm>
            <a:off x="1687994" y="3222858"/>
            <a:ext cx="699607" cy="670573"/>
          </a:xfrm>
          <a:prstGeom prst="rect">
            <a:avLst/>
          </a:prstGeom>
        </p:spPr>
      </p:pic>
      <p:sp>
        <p:nvSpPr>
          <p:cNvPr id="54" name="TextBox 53"/>
          <p:cNvSpPr txBox="1"/>
          <p:nvPr/>
        </p:nvSpPr>
        <p:spPr>
          <a:xfrm>
            <a:off x="1534157" y="612077"/>
            <a:ext cx="1718799" cy="461665"/>
          </a:xfrm>
          <a:prstGeom prst="rect">
            <a:avLst/>
          </a:prstGeom>
          <a:noFill/>
        </p:spPr>
        <p:txBody>
          <a:bodyPr wrap="square" rtlCol="0">
            <a:spAutoFit/>
          </a:bodyPr>
          <a:lstStyle/>
          <a:p>
            <a:r>
              <a:rPr lang="en-US" sz="2400" b="1" dirty="0">
                <a:solidFill>
                  <a:prstClr val="black"/>
                </a:solidFill>
                <a:latin typeface="Calibri"/>
              </a:rPr>
              <a:t>System:</a:t>
            </a:r>
          </a:p>
        </p:txBody>
      </p:sp>
      <p:sp>
        <p:nvSpPr>
          <p:cNvPr id="49" name="Rectangle 48"/>
          <p:cNvSpPr/>
          <p:nvPr/>
        </p:nvSpPr>
        <p:spPr>
          <a:xfrm>
            <a:off x="1511785" y="2646432"/>
            <a:ext cx="9196191" cy="1495266"/>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Rectangle 49"/>
          <p:cNvSpPr/>
          <p:nvPr/>
        </p:nvSpPr>
        <p:spPr>
          <a:xfrm>
            <a:off x="1435108" y="4119316"/>
            <a:ext cx="9341221" cy="145598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TextBox 37"/>
          <p:cNvSpPr txBox="1"/>
          <p:nvPr/>
        </p:nvSpPr>
        <p:spPr>
          <a:xfrm>
            <a:off x="3273657" y="6125809"/>
            <a:ext cx="3573345" cy="437727"/>
          </a:xfrm>
          <a:prstGeom prst="rect">
            <a:avLst/>
          </a:prstGeom>
          <a:noFill/>
        </p:spPr>
        <p:txBody>
          <a:bodyPr wrap="square" rtlCol="0">
            <a:spAutoFit/>
          </a:bodyPr>
          <a:lstStyle/>
          <a:p>
            <a:pPr>
              <a:lnSpc>
                <a:spcPts val="2560"/>
              </a:lnSpc>
            </a:pPr>
            <a:r>
              <a:rPr lang="en-US" sz="2800" b="1" dirty="0">
                <a:solidFill>
                  <a:srgbClr val="0000C8"/>
                </a:solidFill>
                <a:latin typeface="Calibri"/>
              </a:rPr>
              <a:t>Functional encryption</a:t>
            </a:r>
          </a:p>
        </p:txBody>
      </p:sp>
      <p:sp>
        <p:nvSpPr>
          <p:cNvPr id="40" name="TextBox 39"/>
          <p:cNvSpPr txBox="1"/>
          <p:nvPr/>
        </p:nvSpPr>
        <p:spPr>
          <a:xfrm>
            <a:off x="1530179" y="6057662"/>
            <a:ext cx="2087451" cy="523220"/>
          </a:xfrm>
          <a:prstGeom prst="rect">
            <a:avLst/>
          </a:prstGeom>
          <a:noFill/>
        </p:spPr>
        <p:txBody>
          <a:bodyPr wrap="square" rtlCol="0">
            <a:spAutoFit/>
          </a:bodyPr>
          <a:lstStyle/>
          <a:p>
            <a:r>
              <a:rPr lang="en-US" sz="2800" dirty="0">
                <a:solidFill>
                  <a:prstClr val="black"/>
                </a:solidFill>
                <a:latin typeface="Calibri"/>
              </a:rPr>
              <a:t>In general:</a:t>
            </a:r>
          </a:p>
        </p:txBody>
      </p:sp>
      <p:sp>
        <p:nvSpPr>
          <p:cNvPr id="41" name="TextBox 40"/>
          <p:cNvSpPr txBox="1"/>
          <p:nvPr/>
        </p:nvSpPr>
        <p:spPr>
          <a:xfrm>
            <a:off x="1507363" y="5586457"/>
            <a:ext cx="1718799" cy="461665"/>
          </a:xfrm>
          <a:prstGeom prst="rect">
            <a:avLst/>
          </a:prstGeom>
          <a:noFill/>
        </p:spPr>
        <p:txBody>
          <a:bodyPr wrap="square" rtlCol="0">
            <a:spAutoFit/>
          </a:bodyPr>
          <a:lstStyle/>
          <a:p>
            <a:r>
              <a:rPr lang="en-US" sz="2400" b="1" dirty="0">
                <a:solidFill>
                  <a:prstClr val="black"/>
                </a:solidFill>
                <a:latin typeface="Calibri"/>
              </a:rPr>
              <a:t>Theory:</a:t>
            </a:r>
          </a:p>
        </p:txBody>
      </p:sp>
      <p:sp>
        <p:nvSpPr>
          <p:cNvPr id="51" name="Rectangle 50"/>
          <p:cNvSpPr/>
          <p:nvPr/>
        </p:nvSpPr>
        <p:spPr>
          <a:xfrm>
            <a:off x="1596044" y="5573756"/>
            <a:ext cx="9141099" cy="1245823"/>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4505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 cloud is not good on privacy</a:t>
            </a:r>
          </a:p>
        </p:txBody>
      </p:sp>
      <p:sp>
        <p:nvSpPr>
          <p:cNvPr id="3" name="Content Placeholder 2"/>
          <p:cNvSpPr>
            <a:spLocks noGrp="1"/>
          </p:cNvSpPr>
          <p:nvPr>
            <p:ph idx="1"/>
          </p:nvPr>
        </p:nvSpPr>
        <p:spPr/>
        <p:txBody>
          <a:bodyPr>
            <a:normAutofit fontScale="92500"/>
          </a:bodyPr>
          <a:lstStyle/>
          <a:p>
            <a:r>
              <a:rPr lang="en-US" dirty="0"/>
              <a:t>Many cloud computing vendors are incented by advertising revenue.</a:t>
            </a:r>
          </a:p>
          <a:p>
            <a:pPr>
              <a:buFont typeface="Wingdings" panose="05000000000000000000" pitchFamily="2" charset="2"/>
              <a:buChar char="Ø"/>
            </a:pPr>
            <a:r>
              <a:rPr lang="en-US" dirty="0"/>
              <a:t>  Google just wants to show ads that the user will click on.</a:t>
            </a:r>
          </a:p>
          <a:p>
            <a:pPr>
              <a:buFont typeface="Wingdings" panose="05000000000000000000" pitchFamily="2" charset="2"/>
              <a:buChar char="Ø"/>
            </a:pPr>
            <a:r>
              <a:rPr lang="en-US" dirty="0"/>
              <a:t>  Amazon wants to offer products this user might buy.</a:t>
            </a:r>
          </a:p>
          <a:p>
            <a:pPr>
              <a:buFont typeface="Wingdings" panose="05000000000000000000" pitchFamily="2" charset="2"/>
              <a:buChar char="Ø"/>
            </a:pPr>
            <a:endParaRPr lang="en-US" dirty="0"/>
          </a:p>
          <a:p>
            <a:pPr marL="0" indent="0">
              <a:buNone/>
            </a:pPr>
            <a:r>
              <a:rPr lang="en-US" dirty="0"/>
              <a:t>Consider medications: a big business in America.  But to show a relevant ad for a drug to treat mental health, or diabetes, entails knowing the user’s health status.  </a:t>
            </a:r>
          </a:p>
          <a:p>
            <a:pPr marL="0" indent="0">
              <a:buNone/>
            </a:pPr>
            <a:r>
              <a:rPr lang="en-US" dirty="0"/>
              <a:t>Even </a:t>
            </a:r>
            <a:r>
              <a:rPr lang="en-US" u="sng" dirty="0"/>
              <a:t>showing</a:t>
            </a:r>
            <a:r>
              <a:rPr lang="en-US" dirty="0"/>
              <a:t> the ad could leak information that a third party, like the ISP carrying network traffic, might “steal”.</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7245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3"/>
          <p:cNvSpPr txBox="1">
            <a:spLocks/>
          </p:cNvSpPr>
          <p:nvPr/>
        </p:nvSpPr>
        <p:spPr bwMode="auto">
          <a:xfrm>
            <a:off x="1981200" y="1981200"/>
            <a:ext cx="8763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255588" eaLnBrk="0" hangingPunct="0">
              <a:spcBef>
                <a:spcPts val="500"/>
              </a:spcBef>
              <a:buClr>
                <a:srgbClr val="2C7C9F"/>
              </a:buClr>
              <a:buSzPct val="68000"/>
              <a:defRPr/>
            </a:pPr>
            <a:endParaRPr lang="en-US" sz="2500" i="1" dirty="0">
              <a:solidFill>
                <a:srgbClr val="FFB400"/>
              </a:solidFill>
              <a:latin typeface="Arial"/>
              <a:cs typeface="Arial"/>
            </a:endParaRPr>
          </a:p>
          <a:p>
            <a:pPr marL="110172" eaLnBrk="0" hangingPunct="0">
              <a:spcBef>
                <a:spcPts val="500"/>
              </a:spcBef>
              <a:buClr>
                <a:srgbClr val="2C7C9F"/>
              </a:buClr>
              <a:buSzPct val="75000"/>
              <a:defRPr/>
            </a:pPr>
            <a:r>
              <a:rPr lang="en-US" sz="2800" dirty="0">
                <a:solidFill>
                  <a:srgbClr val="000000"/>
                </a:solidFill>
                <a:latin typeface="Arial"/>
                <a:cs typeface="Arial"/>
              </a:rPr>
              <a:t>First </a:t>
            </a:r>
            <a:r>
              <a:rPr lang="en-US" sz="2800" dirty="0">
                <a:solidFill>
                  <a:srgbClr val="C00000"/>
                </a:solidFill>
                <a:latin typeface="Arial"/>
                <a:cs typeface="Arial"/>
              </a:rPr>
              <a:t>practical</a:t>
            </a:r>
            <a:r>
              <a:rPr lang="en-US" sz="2800" dirty="0">
                <a:solidFill>
                  <a:srgbClr val="000000"/>
                </a:solidFill>
                <a:latin typeface="Arial"/>
                <a:cs typeface="Arial"/>
              </a:rPr>
              <a:t> database system (DBMS) to process most SQL queries on encrypted data</a:t>
            </a:r>
          </a:p>
          <a:p>
            <a:pPr marL="110172" eaLnBrk="0" hangingPunct="0">
              <a:spcBef>
                <a:spcPts val="500"/>
              </a:spcBef>
              <a:buClr>
                <a:srgbClr val="2C7C9F"/>
              </a:buClr>
              <a:buSzPct val="75000"/>
              <a:defRPr/>
            </a:pPr>
            <a:endParaRPr lang="en-US" sz="2800" dirty="0">
              <a:solidFill>
                <a:srgbClr val="000000"/>
              </a:solidFill>
              <a:latin typeface="Arial"/>
              <a:cs typeface="Arial"/>
            </a:endParaRPr>
          </a:p>
        </p:txBody>
      </p:sp>
      <p:sp>
        <p:nvSpPr>
          <p:cNvPr id="44" name="Title 1"/>
          <p:cNvSpPr>
            <a:spLocks noGrp="1"/>
          </p:cNvSpPr>
          <p:nvPr>
            <p:ph type="title"/>
          </p:nvPr>
        </p:nvSpPr>
        <p:spPr>
          <a:xfrm>
            <a:off x="2057400" y="228600"/>
            <a:ext cx="8229600" cy="1143000"/>
          </a:xfrm>
        </p:spPr>
        <p:txBody>
          <a:bodyPr/>
          <a:lstStyle/>
          <a:p>
            <a:r>
              <a:rPr lang="en-US" dirty="0" err="1"/>
              <a:t>CryptDB</a:t>
            </a:r>
            <a:endParaRPr lang="en-US" dirty="0"/>
          </a:p>
        </p:txBody>
      </p:sp>
      <p:sp>
        <p:nvSpPr>
          <p:cNvPr id="2" name="TextBox 1"/>
          <p:cNvSpPr txBox="1"/>
          <p:nvPr/>
        </p:nvSpPr>
        <p:spPr>
          <a:xfrm>
            <a:off x="3124200" y="1164341"/>
            <a:ext cx="6515100" cy="400110"/>
          </a:xfrm>
          <a:prstGeom prst="rect">
            <a:avLst/>
          </a:prstGeom>
          <a:noFill/>
        </p:spPr>
        <p:txBody>
          <a:bodyPr wrap="square" rtlCol="0">
            <a:spAutoFit/>
          </a:bodyPr>
          <a:lstStyle/>
          <a:p>
            <a:pPr algn="ctr"/>
            <a:r>
              <a:rPr lang="en-US" sz="2000" dirty="0">
                <a:solidFill>
                  <a:prstClr val="black"/>
                </a:solidFill>
                <a:latin typeface="Calibri"/>
              </a:rPr>
              <a:t>[SOSP’11: </a:t>
            </a:r>
            <a:r>
              <a:rPr lang="en-US" sz="2000" b="1" dirty="0">
                <a:solidFill>
                  <a:prstClr val="black"/>
                </a:solidFill>
                <a:latin typeface="Calibri"/>
              </a:rPr>
              <a:t>Popa</a:t>
            </a:r>
            <a:r>
              <a:rPr lang="en-US" sz="2000" dirty="0">
                <a:solidFill>
                  <a:prstClr val="black"/>
                </a:solidFill>
                <a:latin typeface="Calibri"/>
              </a:rPr>
              <a:t>-Redfield-</a:t>
            </a:r>
            <a:r>
              <a:rPr lang="en-US" sz="2000" dirty="0" err="1">
                <a:solidFill>
                  <a:prstClr val="black"/>
                </a:solidFill>
                <a:latin typeface="Calibri"/>
              </a:rPr>
              <a:t>Zeldovich</a:t>
            </a:r>
            <a:r>
              <a:rPr lang="en-US" sz="2000" dirty="0">
                <a:solidFill>
                  <a:prstClr val="black"/>
                </a:solidFill>
                <a:latin typeface="Calibri"/>
              </a:rPr>
              <a:t>-</a:t>
            </a:r>
            <a:r>
              <a:rPr lang="en-US" sz="2000" dirty="0" err="1">
                <a:solidFill>
                  <a:prstClr val="black"/>
                </a:solidFill>
                <a:latin typeface="Calibri"/>
              </a:rPr>
              <a:t>Balakrishnan</a:t>
            </a:r>
            <a:r>
              <a:rPr lang="en-US" sz="2000" dirty="0">
                <a:solidFill>
                  <a:prstClr val="black"/>
                </a:solidFill>
                <a:latin typeface="Calibri"/>
              </a:rPr>
              <a:t>]</a:t>
            </a:r>
          </a:p>
        </p:txBody>
      </p:sp>
      <p:sp>
        <p:nvSpPr>
          <p:cNvPr id="6" name="TextBox 5"/>
          <p:cNvSpPr txBox="1"/>
          <p:nvPr/>
        </p:nvSpPr>
        <p:spPr>
          <a:xfrm>
            <a:off x="-3213100" y="1166574"/>
            <a:ext cx="2451100" cy="2308324"/>
          </a:xfrm>
          <a:prstGeom prst="rect">
            <a:avLst/>
          </a:prstGeom>
          <a:noFill/>
        </p:spPr>
        <p:txBody>
          <a:bodyPr wrap="square" rtlCol="0">
            <a:spAutoFit/>
          </a:bodyPr>
          <a:lstStyle/>
          <a:p>
            <a:r>
              <a:rPr lang="en-US" dirty="0">
                <a:solidFill>
                  <a:prstClr val="black"/>
                </a:solidFill>
                <a:latin typeface="Calibri"/>
              </a:rPr>
              <a:t>CDB is really awesome, make sure you emphasize all the cool points</a:t>
            </a:r>
          </a:p>
          <a:p>
            <a:endParaRPr lang="en-US" dirty="0">
              <a:solidFill>
                <a:prstClr val="black"/>
              </a:solidFill>
              <a:latin typeface="Calibri"/>
            </a:endParaRPr>
          </a:p>
          <a:p>
            <a:endParaRPr lang="en-US" dirty="0">
              <a:solidFill>
                <a:prstClr val="black"/>
              </a:solidFill>
              <a:latin typeface="Calibri"/>
            </a:endParaRPr>
          </a:p>
          <a:p>
            <a:pPr marL="285750" indent="-285750">
              <a:buFontTx/>
              <a:buChar char="-"/>
            </a:pPr>
            <a:endParaRPr lang="en-US" dirty="0">
              <a:solidFill>
                <a:prstClr val="black"/>
              </a:solidFill>
              <a:latin typeface="Calibri"/>
            </a:endParaRPr>
          </a:p>
          <a:p>
            <a:pPr marL="285750" indent="-285750">
              <a:buFontTx/>
              <a:buChar char="-"/>
            </a:pPr>
            <a:endParaRPr lang="en-US" dirty="0">
              <a:solidFill>
                <a:prstClr val="black"/>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517462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681696" y="3654168"/>
            <a:ext cx="9380004" cy="2282676"/>
          </a:xfrm>
          <a:prstGeom prst="rect">
            <a:avLst/>
          </a:prstGeom>
        </p:spPr>
        <p:txBody>
          <a:bodyPr wrap="square">
            <a:spAutoFit/>
          </a:bodyPr>
          <a:lstStyle/>
          <a:p>
            <a:pPr marL="623888" indent="-514350">
              <a:buClr>
                <a:srgbClr val="2C7C9F"/>
              </a:buClr>
              <a:buSzPct val="70000"/>
              <a:buFont typeface="Wingdings" charset="2"/>
              <a:buChar char="Ø"/>
            </a:pPr>
            <a:r>
              <a:rPr lang="en-US" sz="2800" dirty="0">
                <a:solidFill>
                  <a:srgbClr val="0000C8"/>
                </a:solidFill>
                <a:latin typeface="Calibri"/>
              </a:rPr>
              <a:t>Theory work: </a:t>
            </a:r>
          </a:p>
          <a:p>
            <a:pPr marL="1081088" lvl="1" indent="-514350">
              <a:spcBef>
                <a:spcPts val="1000"/>
              </a:spcBef>
              <a:buClr>
                <a:srgbClr val="2C7C9F"/>
              </a:buClr>
              <a:buSzPct val="70000"/>
              <a:buFont typeface="Wingdings" charset="2"/>
              <a:buChar char="Ø"/>
            </a:pPr>
            <a:r>
              <a:rPr lang="en-US" sz="2800" dirty="0">
                <a:solidFill>
                  <a:prstClr val="black"/>
                </a:solidFill>
                <a:latin typeface="Calibri"/>
              </a:rPr>
              <a:t>General computation: FHE </a:t>
            </a:r>
          </a:p>
          <a:p>
            <a:pPr marL="1538288" lvl="2" indent="-514350">
              <a:buClr>
                <a:srgbClr val="2C7C9F"/>
              </a:buClr>
              <a:buSzPct val="70000"/>
              <a:buFont typeface="Wingdings" charset="2"/>
              <a:buChar char="Ø"/>
            </a:pPr>
            <a:r>
              <a:rPr lang="en-US" sz="2600" dirty="0">
                <a:solidFill>
                  <a:prstClr val="black"/>
                </a:solidFill>
                <a:latin typeface="Calibri"/>
              </a:rPr>
              <a:t>very strong security: </a:t>
            </a:r>
            <a:r>
              <a:rPr lang="en-US" sz="2600" dirty="0">
                <a:solidFill>
                  <a:srgbClr val="C00000"/>
                </a:solidFill>
                <a:latin typeface="Calibri"/>
              </a:rPr>
              <a:t>forces slowdown - many queries must always scan and return the whole DB</a:t>
            </a:r>
            <a:endParaRPr lang="en-US" sz="2800" dirty="0">
              <a:solidFill>
                <a:srgbClr val="C00000"/>
              </a:solidFill>
              <a:latin typeface="Calibri"/>
            </a:endParaRPr>
          </a:p>
          <a:p>
            <a:pPr marL="1538288" lvl="2" indent="-514350">
              <a:buClr>
                <a:srgbClr val="2C7C9F"/>
              </a:buClr>
              <a:buSzPct val="70000"/>
              <a:buFont typeface="Wingdings" charset="2"/>
              <a:buChar char="Ø"/>
            </a:pPr>
            <a:r>
              <a:rPr lang="en-US" sz="2600" dirty="0">
                <a:solidFill>
                  <a:prstClr val="black"/>
                </a:solidFill>
                <a:latin typeface="Calibri"/>
              </a:rPr>
              <a:t>prohibitively slow (10</a:t>
            </a:r>
            <a:r>
              <a:rPr lang="en-US" sz="2600" baseline="30000" dirty="0">
                <a:solidFill>
                  <a:prstClr val="black"/>
                </a:solidFill>
                <a:latin typeface="Calibri"/>
              </a:rPr>
              <a:t>9</a:t>
            </a:r>
            <a:r>
              <a:rPr lang="en-US" sz="2600" dirty="0">
                <a:solidFill>
                  <a:prstClr val="black"/>
                </a:solidFill>
                <a:latin typeface="Calibri"/>
              </a:rPr>
              <a:t>x)</a:t>
            </a:r>
          </a:p>
        </p:txBody>
      </p:sp>
      <p:sp>
        <p:nvSpPr>
          <p:cNvPr id="115" name="Title 1"/>
          <p:cNvSpPr>
            <a:spLocks noGrp="1"/>
          </p:cNvSpPr>
          <p:nvPr>
            <p:ph type="title"/>
          </p:nvPr>
        </p:nvSpPr>
        <p:spPr>
          <a:xfrm>
            <a:off x="2057400" y="99774"/>
            <a:ext cx="8229600" cy="781413"/>
          </a:xfrm>
        </p:spPr>
        <p:txBody>
          <a:bodyPr/>
          <a:lstStyle/>
          <a:p>
            <a:r>
              <a:rPr lang="en-US" dirty="0">
                <a:solidFill>
                  <a:srgbClr val="000000"/>
                </a:solidFill>
              </a:rPr>
              <a:t>Related work</a:t>
            </a:r>
          </a:p>
        </p:txBody>
      </p:sp>
      <p:sp>
        <p:nvSpPr>
          <p:cNvPr id="30" name="Rectangle 29"/>
          <p:cNvSpPr/>
          <p:nvPr/>
        </p:nvSpPr>
        <p:spPr>
          <a:xfrm>
            <a:off x="4496596" y="1594366"/>
            <a:ext cx="4949824" cy="338554"/>
          </a:xfrm>
          <a:prstGeom prst="rect">
            <a:avLst/>
          </a:prstGeom>
        </p:spPr>
        <p:txBody>
          <a:bodyPr wrap="square">
            <a:spAutoFit/>
          </a:bodyPr>
          <a:lstStyle/>
          <a:p>
            <a:r>
              <a:rPr lang="en-US" sz="1600" dirty="0">
                <a:solidFill>
                  <a:prstClr val="black"/>
                </a:solidFill>
                <a:latin typeface="Calibri"/>
              </a:rPr>
              <a:t>[</a:t>
            </a:r>
            <a:r>
              <a:rPr lang="en-US" sz="1600" dirty="0" err="1">
                <a:solidFill>
                  <a:prstClr val="black"/>
                </a:solidFill>
                <a:latin typeface="Calibri"/>
              </a:rPr>
              <a:t>Hacigumus</a:t>
            </a:r>
            <a:r>
              <a:rPr lang="en-US" sz="1600" dirty="0">
                <a:solidFill>
                  <a:prstClr val="black"/>
                </a:solidFill>
                <a:latin typeface="Calibri"/>
              </a:rPr>
              <a:t> et al.’02][</a:t>
            </a:r>
            <a:r>
              <a:rPr lang="en-US" sz="1600" dirty="0" err="1">
                <a:solidFill>
                  <a:prstClr val="black"/>
                </a:solidFill>
                <a:latin typeface="Calibri"/>
              </a:rPr>
              <a:t>Damiani</a:t>
            </a:r>
            <a:r>
              <a:rPr lang="en-US" sz="1600" dirty="0">
                <a:solidFill>
                  <a:prstClr val="black"/>
                </a:solidFill>
                <a:latin typeface="Calibri"/>
              </a:rPr>
              <a:t> et al.’03][</a:t>
            </a:r>
            <a:r>
              <a:rPr lang="en-US" sz="1600" dirty="0" err="1">
                <a:solidFill>
                  <a:prstClr val="black"/>
                </a:solidFill>
                <a:latin typeface="Calibri"/>
              </a:rPr>
              <a:t>Ciriani</a:t>
            </a:r>
            <a:r>
              <a:rPr lang="en-US" sz="1600" dirty="0">
                <a:solidFill>
                  <a:prstClr val="black"/>
                </a:solidFill>
                <a:latin typeface="Calibri"/>
              </a:rPr>
              <a:t> et al’09]</a:t>
            </a:r>
          </a:p>
        </p:txBody>
      </p:sp>
      <p:sp>
        <p:nvSpPr>
          <p:cNvPr id="33" name="Rectangle 32"/>
          <p:cNvSpPr/>
          <p:nvPr/>
        </p:nvSpPr>
        <p:spPr>
          <a:xfrm>
            <a:off x="5738786" y="6168192"/>
            <a:ext cx="5678514" cy="338554"/>
          </a:xfrm>
          <a:prstGeom prst="rect">
            <a:avLst/>
          </a:prstGeom>
        </p:spPr>
        <p:txBody>
          <a:bodyPr wrap="square">
            <a:spAutoFit/>
          </a:bodyPr>
          <a:lstStyle/>
          <a:p>
            <a:r>
              <a:rPr lang="en-US" sz="1600" dirty="0">
                <a:solidFill>
                  <a:prstClr val="black"/>
                </a:solidFill>
                <a:latin typeface="Calibri"/>
              </a:rPr>
              <a:t>[</a:t>
            </a:r>
            <a:r>
              <a:rPr lang="en-US" sz="1600" dirty="0" err="1">
                <a:solidFill>
                  <a:prstClr val="black"/>
                </a:solidFill>
                <a:latin typeface="Calibri"/>
              </a:rPr>
              <a:t>Amanatidis</a:t>
            </a:r>
            <a:r>
              <a:rPr lang="en-US" sz="1600" dirty="0">
                <a:solidFill>
                  <a:prstClr val="black"/>
                </a:solidFill>
                <a:latin typeface="Calibri"/>
              </a:rPr>
              <a:t> et al.’07][Song et al.’00][</a:t>
            </a:r>
            <a:r>
              <a:rPr lang="en-US" sz="1600" dirty="0" err="1">
                <a:solidFill>
                  <a:prstClr val="black"/>
                </a:solidFill>
                <a:latin typeface="Calibri"/>
              </a:rPr>
              <a:t>Boldyreva</a:t>
            </a:r>
            <a:r>
              <a:rPr lang="en-US" sz="1600" dirty="0">
                <a:solidFill>
                  <a:prstClr val="black"/>
                </a:solidFill>
                <a:latin typeface="Calibri"/>
              </a:rPr>
              <a:t> et al.’09]</a:t>
            </a:r>
          </a:p>
        </p:txBody>
      </p:sp>
      <p:sp>
        <p:nvSpPr>
          <p:cNvPr id="36" name="Rectangle 35"/>
          <p:cNvSpPr/>
          <p:nvPr/>
        </p:nvSpPr>
        <p:spPr>
          <a:xfrm>
            <a:off x="1668997" y="1440327"/>
            <a:ext cx="8364004" cy="2352439"/>
          </a:xfrm>
          <a:prstGeom prst="rect">
            <a:avLst/>
          </a:prstGeom>
        </p:spPr>
        <p:txBody>
          <a:bodyPr wrap="square">
            <a:spAutoFit/>
          </a:bodyPr>
          <a:lstStyle/>
          <a:p>
            <a:pPr marL="623888" indent="-514350">
              <a:buClr>
                <a:srgbClr val="2C7C9F"/>
              </a:buClr>
              <a:buSzPct val="70000"/>
              <a:buFont typeface="Wingdings" charset="2"/>
              <a:buChar char="Ø"/>
            </a:pPr>
            <a:r>
              <a:rPr lang="en-US" sz="2800" dirty="0">
                <a:solidFill>
                  <a:srgbClr val="0000C8"/>
                </a:solidFill>
                <a:latin typeface="Calibri"/>
              </a:rPr>
              <a:t>Systems work: </a:t>
            </a:r>
          </a:p>
          <a:p>
            <a:pPr marL="1081088" lvl="1" indent="-514350">
              <a:buClr>
                <a:srgbClr val="2C7C9F"/>
              </a:buClr>
              <a:buSzPct val="70000"/>
              <a:buFont typeface="Wingdings" charset="2"/>
              <a:buChar char="Ø"/>
            </a:pPr>
            <a:r>
              <a:rPr lang="en-US" sz="2800" dirty="0">
                <a:solidFill>
                  <a:prstClr val="black"/>
                </a:solidFill>
                <a:latin typeface="Calibri"/>
              </a:rPr>
              <a:t>no formal confidentiality guarantees</a:t>
            </a:r>
          </a:p>
          <a:p>
            <a:pPr marL="1081088" lvl="1" indent="-514350">
              <a:buClr>
                <a:srgbClr val="2C7C9F"/>
              </a:buClr>
              <a:buSzPct val="70000"/>
              <a:buFont typeface="Wingdings" charset="2"/>
              <a:buChar char="Ø"/>
            </a:pPr>
            <a:r>
              <a:rPr lang="en-US" sz="2800" dirty="0">
                <a:solidFill>
                  <a:prstClr val="black"/>
                </a:solidFill>
                <a:latin typeface="Calibri"/>
              </a:rPr>
              <a:t>restricted functionality</a:t>
            </a:r>
          </a:p>
          <a:p>
            <a:pPr marL="1081088" lvl="1" indent="-514350">
              <a:buClr>
                <a:srgbClr val="2C7C9F"/>
              </a:buClr>
              <a:buSzPct val="70000"/>
              <a:buFont typeface="Wingdings" charset="2"/>
              <a:buChar char="Ø"/>
            </a:pPr>
            <a:r>
              <a:rPr lang="en-US" sz="2800" dirty="0">
                <a:solidFill>
                  <a:prstClr val="black"/>
                </a:solidFill>
                <a:latin typeface="Calibri"/>
              </a:rPr>
              <a:t>client-side filtering</a:t>
            </a:r>
          </a:p>
          <a:p>
            <a:pPr marL="109538">
              <a:spcBef>
                <a:spcPts val="824"/>
              </a:spcBef>
              <a:buClr>
                <a:srgbClr val="2C7C9F"/>
              </a:buClr>
              <a:buSzPct val="70000"/>
            </a:pPr>
            <a:endParaRPr lang="en-US" sz="2800" dirty="0">
              <a:solidFill>
                <a:prstClr val="black"/>
              </a:solidFill>
              <a:latin typeface="Calibri"/>
            </a:endParaRPr>
          </a:p>
        </p:txBody>
      </p:sp>
      <p:sp>
        <p:nvSpPr>
          <p:cNvPr id="27" name="Rectangle 26"/>
          <p:cNvSpPr/>
          <p:nvPr/>
        </p:nvSpPr>
        <p:spPr>
          <a:xfrm>
            <a:off x="6731796" y="4339392"/>
            <a:ext cx="3529805" cy="338554"/>
          </a:xfrm>
          <a:prstGeom prst="rect">
            <a:avLst/>
          </a:prstGeom>
        </p:spPr>
        <p:txBody>
          <a:bodyPr wrap="square">
            <a:spAutoFit/>
          </a:bodyPr>
          <a:lstStyle/>
          <a:p>
            <a:r>
              <a:rPr lang="en-US" sz="1600" dirty="0">
                <a:solidFill>
                  <a:prstClr val="black"/>
                </a:solidFill>
                <a:latin typeface="Calibri"/>
              </a:rPr>
              <a:t>[Gentry’09]</a:t>
            </a:r>
          </a:p>
        </p:txBody>
      </p:sp>
      <p:sp>
        <p:nvSpPr>
          <p:cNvPr id="28" name="Rectangle 27"/>
          <p:cNvSpPr/>
          <p:nvPr/>
        </p:nvSpPr>
        <p:spPr>
          <a:xfrm>
            <a:off x="1681696" y="6043057"/>
            <a:ext cx="9380004" cy="523220"/>
          </a:xfrm>
          <a:prstGeom prst="rect">
            <a:avLst/>
          </a:prstGeom>
        </p:spPr>
        <p:txBody>
          <a:bodyPr wrap="square">
            <a:spAutoFit/>
          </a:bodyPr>
          <a:lstStyle/>
          <a:p>
            <a:pPr marL="1081088" lvl="1" indent="-514350">
              <a:spcBef>
                <a:spcPts val="1000"/>
              </a:spcBef>
              <a:buClr>
                <a:srgbClr val="2C7C9F"/>
              </a:buClr>
              <a:buSzPct val="70000"/>
              <a:buFont typeface="Wingdings" charset="2"/>
              <a:buChar char="Ø"/>
            </a:pPr>
            <a:r>
              <a:rPr lang="en-US" sz="2800" dirty="0">
                <a:solidFill>
                  <a:prstClr val="black"/>
                </a:solidFill>
                <a:latin typeface="Calibri"/>
              </a:rPr>
              <a:t>Specialized schemes </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9998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27"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549401" y="2971818"/>
            <a:ext cx="1612900" cy="64632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itle 1"/>
          <p:cNvSpPr>
            <a:spLocks noGrp="1"/>
          </p:cNvSpPr>
          <p:nvPr>
            <p:ph type="title"/>
          </p:nvPr>
        </p:nvSpPr>
        <p:spPr>
          <a:xfrm>
            <a:off x="2057400" y="0"/>
            <a:ext cx="8229600" cy="1143000"/>
          </a:xfrm>
        </p:spPr>
        <p:txBody>
          <a:bodyPr/>
          <a:lstStyle/>
          <a:p>
            <a:r>
              <a:rPr lang="en-US" dirty="0">
                <a:solidFill>
                  <a:srgbClr val="000000"/>
                </a:solidFill>
              </a:rPr>
              <a:t>Setup</a:t>
            </a:r>
          </a:p>
        </p:txBody>
      </p:sp>
      <p:pic>
        <p:nvPicPr>
          <p:cNvPr id="12" name="Picture 11" descr="devil"/>
          <p:cNvPicPr>
            <a:picLocks noChangeAspect="1" noChangeArrowheads="1"/>
          </p:cNvPicPr>
          <p:nvPr/>
        </p:nvPicPr>
        <p:blipFill>
          <a:blip r:embed="rId3"/>
          <a:srcRect/>
          <a:stretch>
            <a:fillRect/>
          </a:stretch>
        </p:blipFill>
        <p:spPr bwMode="auto">
          <a:xfrm flipH="1">
            <a:off x="9690099" y="1346201"/>
            <a:ext cx="914400" cy="914400"/>
          </a:xfrm>
          <a:prstGeom prst="rect">
            <a:avLst/>
          </a:prstGeom>
          <a:noFill/>
          <a:ln w="9525">
            <a:noFill/>
            <a:miter lim="800000"/>
            <a:headEnd/>
            <a:tailEnd/>
          </a:ln>
        </p:spPr>
      </p:pic>
      <p:cxnSp>
        <p:nvCxnSpPr>
          <p:cNvPr id="14" name="Straight Connector 13"/>
          <p:cNvCxnSpPr/>
          <p:nvPr/>
        </p:nvCxnSpPr>
        <p:spPr>
          <a:xfrm>
            <a:off x="6489700" y="1409701"/>
            <a:ext cx="0" cy="3334603"/>
          </a:xfrm>
          <a:prstGeom prst="line">
            <a:avLst/>
          </a:prstGeom>
          <a:ln w="25400"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629400" y="1485900"/>
            <a:ext cx="3263900" cy="523220"/>
          </a:xfrm>
          <a:prstGeom prst="rect">
            <a:avLst/>
          </a:prstGeom>
          <a:noFill/>
        </p:spPr>
        <p:txBody>
          <a:bodyPr wrap="square" rtlCol="0">
            <a:spAutoFit/>
          </a:bodyPr>
          <a:lstStyle/>
          <a:p>
            <a:r>
              <a:rPr lang="en-US" sz="2800" dirty="0">
                <a:solidFill>
                  <a:srgbClr val="DA1F28"/>
                </a:solidFill>
                <a:latin typeface="Calibri"/>
              </a:rPr>
              <a:t>under passive attack</a:t>
            </a:r>
          </a:p>
        </p:txBody>
      </p:sp>
      <p:sp>
        <p:nvSpPr>
          <p:cNvPr id="22" name="TextBox 21"/>
          <p:cNvSpPr txBox="1"/>
          <p:nvPr/>
        </p:nvSpPr>
        <p:spPr>
          <a:xfrm>
            <a:off x="1460501" y="30226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29" name="TextBox 28"/>
          <p:cNvSpPr txBox="1"/>
          <p:nvPr/>
        </p:nvSpPr>
        <p:spPr>
          <a:xfrm>
            <a:off x="2374900" y="1460500"/>
            <a:ext cx="2952380" cy="523220"/>
          </a:xfrm>
          <a:prstGeom prst="rect">
            <a:avLst/>
          </a:prstGeom>
          <a:noFill/>
        </p:spPr>
        <p:txBody>
          <a:bodyPr wrap="square" rtlCol="0">
            <a:spAutoFit/>
          </a:bodyPr>
          <a:lstStyle/>
          <a:p>
            <a:r>
              <a:rPr lang="en-US" sz="2800" dirty="0">
                <a:solidFill>
                  <a:srgbClr val="0000C8"/>
                </a:solidFill>
                <a:latin typeface="Calibri"/>
              </a:rPr>
              <a:t>trusted client-side</a:t>
            </a:r>
          </a:p>
        </p:txBody>
      </p:sp>
      <p:cxnSp>
        <p:nvCxnSpPr>
          <p:cNvPr id="31" name="Straight Arrow Connector 30"/>
          <p:cNvCxnSpPr/>
          <p:nvPr/>
        </p:nvCxnSpPr>
        <p:spPr>
          <a:xfrm>
            <a:off x="3152902" y="3283162"/>
            <a:ext cx="5181600" cy="1475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43899" y="2438401"/>
            <a:ext cx="2260600" cy="196849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8876029" y="2436169"/>
            <a:ext cx="1601470" cy="461665"/>
          </a:xfrm>
          <a:prstGeom prst="rect">
            <a:avLst/>
          </a:prstGeom>
          <a:noFill/>
        </p:spPr>
        <p:txBody>
          <a:bodyPr wrap="square" rtlCol="0">
            <a:spAutoFit/>
          </a:bodyPr>
          <a:lstStyle/>
          <a:p>
            <a:r>
              <a:rPr lang="en-US" sz="2400" dirty="0">
                <a:solidFill>
                  <a:prstClr val="black"/>
                </a:solidFill>
                <a:latin typeface="Calibri"/>
              </a:rPr>
              <a:t>DB server</a:t>
            </a:r>
          </a:p>
        </p:txBody>
      </p:sp>
      <p:sp>
        <p:nvSpPr>
          <p:cNvPr id="51" name="Rectangle 50"/>
          <p:cNvSpPr/>
          <p:nvPr/>
        </p:nvSpPr>
        <p:spPr>
          <a:xfrm>
            <a:off x="1710211" y="4414103"/>
            <a:ext cx="10227789" cy="1892826"/>
          </a:xfrm>
          <a:prstGeom prst="rect">
            <a:avLst/>
          </a:prstGeom>
        </p:spPr>
        <p:txBody>
          <a:bodyPr wrap="square">
            <a:spAutoFit/>
          </a:bodyPr>
          <a:lstStyle/>
          <a:p>
            <a:pPr marL="567372" lvl="1" eaLnBrk="0" hangingPunct="0">
              <a:spcBef>
                <a:spcPts val="200"/>
              </a:spcBef>
              <a:buClr>
                <a:srgbClr val="2C7C9F"/>
              </a:buClr>
              <a:buSzPct val="68000"/>
              <a:defRPr/>
            </a:pPr>
            <a:r>
              <a:rPr lang="en-US" sz="2800" dirty="0">
                <a:solidFill>
                  <a:prstClr val="black"/>
                </a:solidFill>
                <a:latin typeface="Calibri"/>
                <a:cs typeface="Arial"/>
              </a:rPr>
              <a:t>Use cases:</a:t>
            </a:r>
          </a:p>
          <a:p>
            <a:pPr marL="1024572" lvl="1"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Outsource DB to the cloud (</a:t>
            </a:r>
            <a:r>
              <a:rPr lang="en-US" sz="2800" dirty="0" err="1">
                <a:solidFill>
                  <a:prstClr val="black"/>
                </a:solidFill>
                <a:latin typeface="Calibri"/>
                <a:cs typeface="Arial"/>
              </a:rPr>
              <a:t>DBaaS</a:t>
            </a:r>
            <a:r>
              <a:rPr lang="en-US" sz="2800" dirty="0">
                <a:solidFill>
                  <a:prstClr val="black"/>
                </a:solidFill>
                <a:latin typeface="Calibri"/>
                <a:cs typeface="Arial"/>
              </a:rPr>
              <a:t>) </a:t>
            </a:r>
          </a:p>
          <a:p>
            <a:pPr marL="1481772" lvl="2"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e.g. Encrypted </a:t>
            </a:r>
            <a:r>
              <a:rPr lang="en-US" sz="2800" dirty="0" err="1">
                <a:solidFill>
                  <a:prstClr val="black"/>
                </a:solidFill>
                <a:latin typeface="Calibri"/>
                <a:cs typeface="Arial"/>
              </a:rPr>
              <a:t>BigQuery</a:t>
            </a:r>
            <a:endParaRPr lang="en-US" sz="2800" dirty="0">
              <a:solidFill>
                <a:prstClr val="black"/>
              </a:solidFill>
              <a:latin typeface="Calibri"/>
              <a:cs typeface="Arial"/>
            </a:endParaRPr>
          </a:p>
          <a:p>
            <a:pPr marL="1024572" lvl="1"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Local cluster: hide DB content from sys. admins.</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5734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1 3"/>
          <p:cNvSpPr/>
          <p:nvPr/>
        </p:nvSpPr>
        <p:spPr bwMode="auto">
          <a:xfrm>
            <a:off x="7874001" y="4731604"/>
            <a:ext cx="2730499" cy="1114959"/>
          </a:xfrm>
          <a:prstGeom prst="borderCallout1">
            <a:avLst>
              <a:gd name="adj1" fmla="val 606"/>
              <a:gd name="adj2" fmla="val 49573"/>
              <a:gd name="adj3" fmla="val -26371"/>
              <a:gd name="adj4" fmla="val 69389"/>
            </a:avLst>
          </a:prstGeom>
          <a:solidFill>
            <a:srgbClr val="FFFF00"/>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39" name="Rectangle 38"/>
          <p:cNvSpPr/>
          <p:nvPr/>
        </p:nvSpPr>
        <p:spPr>
          <a:xfrm>
            <a:off x="1549401" y="2971818"/>
            <a:ext cx="1612900" cy="64632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itle 1"/>
          <p:cNvSpPr>
            <a:spLocks noGrp="1"/>
          </p:cNvSpPr>
          <p:nvPr>
            <p:ph type="title"/>
          </p:nvPr>
        </p:nvSpPr>
        <p:spPr>
          <a:xfrm>
            <a:off x="2057400" y="0"/>
            <a:ext cx="8229600" cy="1143000"/>
          </a:xfrm>
        </p:spPr>
        <p:txBody>
          <a:bodyPr/>
          <a:lstStyle/>
          <a:p>
            <a:r>
              <a:rPr lang="en-US" dirty="0">
                <a:solidFill>
                  <a:srgbClr val="000000"/>
                </a:solidFill>
              </a:rPr>
              <a:t>Setup</a:t>
            </a:r>
          </a:p>
        </p:txBody>
      </p:sp>
      <p:pic>
        <p:nvPicPr>
          <p:cNvPr id="12" name="Picture 11" descr="devil"/>
          <p:cNvPicPr>
            <a:picLocks noChangeAspect="1" noChangeArrowheads="1"/>
          </p:cNvPicPr>
          <p:nvPr/>
        </p:nvPicPr>
        <p:blipFill>
          <a:blip r:embed="rId3"/>
          <a:srcRect/>
          <a:stretch>
            <a:fillRect/>
          </a:stretch>
        </p:blipFill>
        <p:spPr bwMode="auto">
          <a:xfrm flipH="1">
            <a:off x="9690099" y="1346201"/>
            <a:ext cx="914400" cy="914400"/>
          </a:xfrm>
          <a:prstGeom prst="rect">
            <a:avLst/>
          </a:prstGeom>
          <a:noFill/>
          <a:ln w="9525">
            <a:noFill/>
            <a:miter lim="800000"/>
            <a:headEnd/>
            <a:tailEnd/>
          </a:ln>
        </p:spPr>
      </p:pic>
      <p:sp>
        <p:nvSpPr>
          <p:cNvPr id="13" name="TextBox 12"/>
          <p:cNvSpPr txBox="1"/>
          <p:nvPr/>
        </p:nvSpPr>
        <p:spPr>
          <a:xfrm>
            <a:off x="6311899" y="2303231"/>
            <a:ext cx="2057400" cy="675399"/>
          </a:xfrm>
          <a:prstGeom prst="rect">
            <a:avLst/>
          </a:prstGeom>
          <a:noFill/>
        </p:spPr>
        <p:txBody>
          <a:bodyPr wrap="square" rtlCol="0">
            <a:spAutoFit/>
          </a:bodyPr>
          <a:lstStyle/>
          <a:p>
            <a:pPr algn="ctr">
              <a:lnSpc>
                <a:spcPts val="2240"/>
              </a:lnSpc>
            </a:pPr>
            <a:r>
              <a:rPr lang="en-US" sz="2200" dirty="0">
                <a:solidFill>
                  <a:srgbClr val="660066"/>
                </a:solidFill>
                <a:latin typeface="Calibri"/>
              </a:rPr>
              <a:t>transformed query</a:t>
            </a:r>
          </a:p>
        </p:txBody>
      </p:sp>
      <p:cxnSp>
        <p:nvCxnSpPr>
          <p:cNvPr id="14" name="Straight Connector 13"/>
          <p:cNvCxnSpPr/>
          <p:nvPr/>
        </p:nvCxnSpPr>
        <p:spPr>
          <a:xfrm>
            <a:off x="6489700" y="1409701"/>
            <a:ext cx="0" cy="3334603"/>
          </a:xfrm>
          <a:prstGeom prst="line">
            <a:avLst/>
          </a:prstGeom>
          <a:ln w="25400"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7422" y="2586927"/>
            <a:ext cx="1905000" cy="430887"/>
          </a:xfrm>
          <a:prstGeom prst="rect">
            <a:avLst/>
          </a:prstGeom>
          <a:noFill/>
          <a:ln>
            <a:noFill/>
          </a:ln>
        </p:spPr>
        <p:txBody>
          <a:bodyPr wrap="square" rtlCol="0">
            <a:spAutoFit/>
          </a:bodyPr>
          <a:lstStyle/>
          <a:p>
            <a:pPr algn="ctr"/>
            <a:r>
              <a:rPr lang="en-US" sz="2200" dirty="0">
                <a:solidFill>
                  <a:srgbClr val="0000C8"/>
                </a:solidFill>
                <a:latin typeface="Calibri"/>
              </a:rPr>
              <a:t>plain query </a:t>
            </a:r>
          </a:p>
        </p:txBody>
      </p:sp>
      <p:sp>
        <p:nvSpPr>
          <p:cNvPr id="20" name="TextBox 19"/>
          <p:cNvSpPr txBox="1"/>
          <p:nvPr/>
        </p:nvSpPr>
        <p:spPr>
          <a:xfrm>
            <a:off x="6629400" y="1485900"/>
            <a:ext cx="3263900" cy="523220"/>
          </a:xfrm>
          <a:prstGeom prst="rect">
            <a:avLst/>
          </a:prstGeom>
          <a:noFill/>
        </p:spPr>
        <p:txBody>
          <a:bodyPr wrap="square" rtlCol="0">
            <a:spAutoFit/>
          </a:bodyPr>
          <a:lstStyle/>
          <a:p>
            <a:r>
              <a:rPr lang="en-US" sz="2800" dirty="0">
                <a:solidFill>
                  <a:srgbClr val="DA1F28"/>
                </a:solidFill>
                <a:latin typeface="Calibri"/>
              </a:rPr>
              <a:t>under passive attack</a:t>
            </a:r>
          </a:p>
        </p:txBody>
      </p:sp>
      <p:sp>
        <p:nvSpPr>
          <p:cNvPr id="22" name="TextBox 21"/>
          <p:cNvSpPr txBox="1"/>
          <p:nvPr/>
        </p:nvSpPr>
        <p:spPr>
          <a:xfrm>
            <a:off x="1460501" y="30226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cxnSp>
        <p:nvCxnSpPr>
          <p:cNvPr id="23" name="Straight Arrow Connector 22"/>
          <p:cNvCxnSpPr/>
          <p:nvPr/>
        </p:nvCxnSpPr>
        <p:spPr>
          <a:xfrm>
            <a:off x="3162301" y="3043213"/>
            <a:ext cx="1755902" cy="0"/>
          </a:xfrm>
          <a:prstGeom prst="straightConnector1">
            <a:avLst/>
          </a:prstGeom>
          <a:ln>
            <a:solidFill>
              <a:srgbClr val="0000C8"/>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162301" y="3538229"/>
            <a:ext cx="1755902" cy="1588"/>
          </a:xfrm>
          <a:prstGeom prst="straightConnector1">
            <a:avLst/>
          </a:prstGeom>
          <a:ln>
            <a:solidFill>
              <a:srgbClr val="00009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257295" y="3508107"/>
            <a:ext cx="1536700" cy="675399"/>
          </a:xfrm>
          <a:prstGeom prst="rect">
            <a:avLst/>
          </a:prstGeom>
          <a:noFill/>
        </p:spPr>
        <p:txBody>
          <a:bodyPr wrap="square" rtlCol="0">
            <a:spAutoFit/>
          </a:bodyPr>
          <a:lstStyle/>
          <a:p>
            <a:pPr algn="ctr">
              <a:lnSpc>
                <a:spcPts val="2240"/>
              </a:lnSpc>
            </a:pPr>
            <a:r>
              <a:rPr lang="en-US" sz="2200" dirty="0">
                <a:solidFill>
                  <a:srgbClr val="140BB8"/>
                </a:solidFill>
                <a:latin typeface="Calibri"/>
              </a:rPr>
              <a:t>decrypted results</a:t>
            </a:r>
          </a:p>
        </p:txBody>
      </p:sp>
      <p:sp>
        <p:nvSpPr>
          <p:cNvPr id="26" name="TextBox 25"/>
          <p:cNvSpPr txBox="1"/>
          <p:nvPr/>
        </p:nvSpPr>
        <p:spPr>
          <a:xfrm>
            <a:off x="6188203" y="3571571"/>
            <a:ext cx="2057400" cy="675399"/>
          </a:xfrm>
          <a:prstGeom prst="rect">
            <a:avLst/>
          </a:prstGeom>
          <a:noFill/>
        </p:spPr>
        <p:txBody>
          <a:bodyPr wrap="square" rtlCol="0">
            <a:spAutoFit/>
          </a:bodyPr>
          <a:lstStyle/>
          <a:p>
            <a:pPr algn="ctr">
              <a:lnSpc>
                <a:spcPts val="2240"/>
              </a:lnSpc>
            </a:pPr>
            <a:r>
              <a:rPr lang="en-US" sz="2200" dirty="0">
                <a:solidFill>
                  <a:srgbClr val="660066"/>
                </a:solidFill>
                <a:latin typeface="Calibri"/>
              </a:rPr>
              <a:t>encrypted results</a:t>
            </a:r>
          </a:p>
        </p:txBody>
      </p:sp>
      <p:cxnSp>
        <p:nvCxnSpPr>
          <p:cNvPr id="27" name="Straight Arrow Connector 26"/>
          <p:cNvCxnSpPr/>
          <p:nvPr/>
        </p:nvCxnSpPr>
        <p:spPr>
          <a:xfrm>
            <a:off x="6010403" y="2996471"/>
            <a:ext cx="2358896" cy="0"/>
          </a:xfrm>
          <a:prstGeom prst="straightConnector1">
            <a:avLst/>
          </a:prstGeom>
          <a:ln>
            <a:solidFill>
              <a:srgbClr val="660066"/>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010404" y="3602230"/>
            <a:ext cx="2324099" cy="0"/>
          </a:xfrm>
          <a:prstGeom prst="straightConnector1">
            <a:avLst/>
          </a:prstGeom>
          <a:ln>
            <a:solidFill>
              <a:srgbClr val="660066"/>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0" name="Text Box 19"/>
          <p:cNvSpPr txBox="1">
            <a:spLocks noChangeArrowheads="1"/>
          </p:cNvSpPr>
          <p:nvPr/>
        </p:nvSpPr>
        <p:spPr bwMode="auto">
          <a:xfrm>
            <a:off x="-3479800" y="2456448"/>
            <a:ext cx="3200400" cy="2281821"/>
          </a:xfrm>
          <a:prstGeom prst="rect">
            <a:avLst/>
          </a:prstGeom>
          <a:noFill/>
          <a:ln w="9525">
            <a:noFill/>
            <a:miter lim="800000"/>
            <a:headEnd/>
            <a:tailEnd/>
          </a:ln>
        </p:spPr>
        <p:txBody>
          <a:bodyPr wrap="square">
            <a:spAutoFit/>
          </a:bodyPr>
          <a:lstStyle/>
          <a:p>
            <a:pPr>
              <a:buSzPct val="70000"/>
            </a:pPr>
            <a:endParaRPr lang="en-US" sz="2000" dirty="0">
              <a:solidFill>
                <a:prstClr val="black"/>
              </a:solidFill>
              <a:latin typeface="Calibri"/>
            </a:endParaRPr>
          </a:p>
          <a:p>
            <a:pPr>
              <a:lnSpc>
                <a:spcPts val="2440"/>
              </a:lnSpc>
              <a:buSzPct val="70000"/>
              <a:buFont typeface="Wingdings" charset="2"/>
              <a:buChar char="Ø"/>
            </a:pPr>
            <a:r>
              <a:rPr lang="en-US" sz="2000" dirty="0">
                <a:solidFill>
                  <a:prstClr val="black"/>
                </a:solidFill>
                <a:latin typeface="Calibri"/>
              </a:rPr>
              <a:t> </a:t>
            </a:r>
            <a:r>
              <a:rPr lang="en-US" sz="2200" dirty="0">
                <a:solidFill>
                  <a:srgbClr val="660066"/>
                </a:solidFill>
                <a:latin typeface="Calibri"/>
              </a:rPr>
              <a:t>process queries to completion on encrypted</a:t>
            </a:r>
          </a:p>
          <a:p>
            <a:pPr>
              <a:lnSpc>
                <a:spcPts val="2440"/>
              </a:lnSpc>
              <a:buSzPct val="70000"/>
            </a:pPr>
            <a:r>
              <a:rPr lang="en-US" sz="2200" dirty="0">
                <a:solidFill>
                  <a:srgbClr val="660066"/>
                </a:solidFill>
                <a:latin typeface="Calibri"/>
              </a:rPr>
              <a:t> DB</a:t>
            </a:r>
          </a:p>
          <a:p>
            <a:pPr>
              <a:lnSpc>
                <a:spcPts val="2440"/>
              </a:lnSpc>
              <a:buSzPct val="70000"/>
            </a:pPr>
            <a:endParaRPr lang="en-US" sz="2200" dirty="0">
              <a:solidFill>
                <a:srgbClr val="660066"/>
              </a:solidFill>
              <a:latin typeface="Calibri"/>
            </a:endParaRPr>
          </a:p>
          <a:p>
            <a:pPr>
              <a:lnSpc>
                <a:spcPts val="2440"/>
              </a:lnSpc>
              <a:buSzPct val="70000"/>
            </a:pPr>
            <a:r>
              <a:rPr lang="en-US" sz="2200" dirty="0">
                <a:solidFill>
                  <a:srgbClr val="660066"/>
                </a:solidFill>
                <a:latin typeface="Calibri"/>
              </a:rPr>
              <a:t>Active later and app</a:t>
            </a:r>
          </a:p>
          <a:p>
            <a:pPr>
              <a:lnSpc>
                <a:spcPts val="2440"/>
              </a:lnSpc>
              <a:buSzPct val="70000"/>
            </a:pPr>
            <a:r>
              <a:rPr lang="en-US" sz="2200" dirty="0">
                <a:solidFill>
                  <a:srgbClr val="660066"/>
                </a:solidFill>
                <a:latin typeface="Calibri"/>
              </a:rPr>
              <a:t>Not disclaimers</a:t>
            </a:r>
          </a:p>
        </p:txBody>
      </p:sp>
      <p:cxnSp>
        <p:nvCxnSpPr>
          <p:cNvPr id="31" name="Straight Arrow Connector 30"/>
          <p:cNvCxnSpPr/>
          <p:nvPr/>
        </p:nvCxnSpPr>
        <p:spPr>
          <a:xfrm>
            <a:off x="3152902" y="3283162"/>
            <a:ext cx="5181600" cy="1475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43899" y="2438401"/>
            <a:ext cx="2260600" cy="196849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8876029" y="2436169"/>
            <a:ext cx="1601470" cy="461665"/>
          </a:xfrm>
          <a:prstGeom prst="rect">
            <a:avLst/>
          </a:prstGeom>
          <a:noFill/>
        </p:spPr>
        <p:txBody>
          <a:bodyPr wrap="square" rtlCol="0">
            <a:spAutoFit/>
          </a:bodyPr>
          <a:lstStyle/>
          <a:p>
            <a:r>
              <a:rPr lang="en-US" sz="2400" dirty="0">
                <a:solidFill>
                  <a:prstClr val="black"/>
                </a:solidFill>
                <a:latin typeface="Calibri"/>
              </a:rPr>
              <a:t>DB server</a:t>
            </a:r>
          </a:p>
        </p:txBody>
      </p:sp>
      <p:sp>
        <p:nvSpPr>
          <p:cNvPr id="38" name="TextBox 37"/>
          <p:cNvSpPr txBox="1"/>
          <p:nvPr/>
        </p:nvSpPr>
        <p:spPr>
          <a:xfrm>
            <a:off x="8710929" y="3000364"/>
            <a:ext cx="2147570" cy="430887"/>
          </a:xfrm>
          <a:prstGeom prst="rect">
            <a:avLst/>
          </a:prstGeom>
          <a:noFill/>
        </p:spPr>
        <p:txBody>
          <a:bodyPr wrap="square" rtlCol="0">
            <a:spAutoFit/>
          </a:bodyPr>
          <a:lstStyle/>
          <a:p>
            <a:r>
              <a:rPr lang="en-US" sz="2200" dirty="0">
                <a:solidFill>
                  <a:srgbClr val="660066"/>
                </a:solidFill>
                <a:latin typeface="Calibri"/>
              </a:rPr>
              <a:t>encrypted DB</a:t>
            </a:r>
          </a:p>
        </p:txBody>
      </p:sp>
      <p:sp>
        <p:nvSpPr>
          <p:cNvPr id="40" name="Rectangle 39"/>
          <p:cNvSpPr/>
          <p:nvPr/>
        </p:nvSpPr>
        <p:spPr>
          <a:xfrm>
            <a:off x="4918203" y="27910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1" name="TextBox 40"/>
          <p:cNvSpPr txBox="1"/>
          <p:nvPr/>
        </p:nvSpPr>
        <p:spPr>
          <a:xfrm>
            <a:off x="4787901" y="27783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42" name="Picture 41"/>
          <p:cNvPicPr>
            <a:picLocks noChangeAspect="1"/>
          </p:cNvPicPr>
          <p:nvPr/>
        </p:nvPicPr>
        <p:blipFill>
          <a:blip r:embed="rId4"/>
          <a:stretch>
            <a:fillRect/>
          </a:stretch>
        </p:blipFill>
        <p:spPr>
          <a:xfrm rot="16200000" flipH="1">
            <a:off x="5237357" y="3044880"/>
            <a:ext cx="471888" cy="901758"/>
          </a:xfrm>
          <a:prstGeom prst="rect">
            <a:avLst/>
          </a:prstGeom>
        </p:spPr>
      </p:pic>
      <p:grpSp>
        <p:nvGrpSpPr>
          <p:cNvPr id="32" name="Group 31"/>
          <p:cNvGrpSpPr/>
          <p:nvPr/>
        </p:nvGrpSpPr>
        <p:grpSpPr>
          <a:xfrm>
            <a:off x="9266711" y="3489751"/>
            <a:ext cx="757220" cy="733628"/>
            <a:chOff x="542553" y="5987847"/>
            <a:chExt cx="757220" cy="733628"/>
          </a:xfrm>
        </p:grpSpPr>
        <p:sp>
          <p:nvSpPr>
            <p:cNvPr id="34" name="Folded Corner 33"/>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TextBox 42"/>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45" name="Picture 44"/>
            <p:cNvPicPr>
              <a:picLocks noChangeAspect="1"/>
            </p:cNvPicPr>
            <p:nvPr/>
          </p:nvPicPr>
          <p:blipFill>
            <a:blip r:embed="rId5"/>
            <a:stretch>
              <a:fillRect/>
            </a:stretch>
          </p:blipFill>
          <p:spPr>
            <a:xfrm>
              <a:off x="758239" y="6274679"/>
              <a:ext cx="541534" cy="446796"/>
            </a:xfrm>
            <a:prstGeom prst="rect">
              <a:avLst/>
            </a:prstGeom>
          </p:spPr>
        </p:pic>
      </p:grpSp>
      <p:grpSp>
        <p:nvGrpSpPr>
          <p:cNvPr id="46" name="Group 45"/>
          <p:cNvGrpSpPr/>
          <p:nvPr/>
        </p:nvGrpSpPr>
        <p:grpSpPr>
          <a:xfrm>
            <a:off x="9393711" y="3616751"/>
            <a:ext cx="757220" cy="733628"/>
            <a:chOff x="542553" y="5987847"/>
            <a:chExt cx="757220" cy="733628"/>
          </a:xfrm>
        </p:grpSpPr>
        <p:sp>
          <p:nvSpPr>
            <p:cNvPr id="47" name="Folded Corner 46"/>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49" name="Picture 48"/>
            <p:cNvPicPr>
              <a:picLocks noChangeAspect="1"/>
            </p:cNvPicPr>
            <p:nvPr/>
          </p:nvPicPr>
          <p:blipFill>
            <a:blip r:embed="rId5"/>
            <a:stretch>
              <a:fillRect/>
            </a:stretch>
          </p:blipFill>
          <p:spPr>
            <a:xfrm>
              <a:off x="758239" y="6274679"/>
              <a:ext cx="541534" cy="446796"/>
            </a:xfrm>
            <a:prstGeom prst="rect">
              <a:avLst/>
            </a:prstGeom>
          </p:spPr>
        </p:pic>
      </p:grpSp>
      <p:sp>
        <p:nvSpPr>
          <p:cNvPr id="50" name="TextBox 49"/>
          <p:cNvSpPr txBox="1"/>
          <p:nvPr/>
        </p:nvSpPr>
        <p:spPr>
          <a:xfrm>
            <a:off x="7353299" y="4706204"/>
            <a:ext cx="3238500" cy="1127659"/>
          </a:xfrm>
          <a:prstGeom prst="rect">
            <a:avLst/>
          </a:prstGeom>
          <a:noFill/>
        </p:spPr>
        <p:txBody>
          <a:bodyPr wrap="square" rtlCol="0">
            <a:spAutoFit/>
          </a:bodyPr>
          <a:lstStyle/>
          <a:p>
            <a:pPr algn="r">
              <a:lnSpc>
                <a:spcPts val="2680"/>
              </a:lnSpc>
            </a:pPr>
            <a:r>
              <a:rPr lang="en-US" sz="2400" dirty="0">
                <a:solidFill>
                  <a:prstClr val="black"/>
                </a:solidFill>
                <a:latin typeface="Calibri"/>
              </a:rPr>
              <a:t>computation on encrypted data ≈ </a:t>
            </a:r>
          </a:p>
          <a:p>
            <a:pPr algn="r">
              <a:lnSpc>
                <a:spcPts val="2680"/>
              </a:lnSpc>
            </a:pPr>
            <a:r>
              <a:rPr lang="en-US" sz="2400" dirty="0">
                <a:solidFill>
                  <a:prstClr val="black"/>
                </a:solidFill>
                <a:latin typeface="Calibri"/>
              </a:rPr>
              <a:t>regular computation</a:t>
            </a:r>
          </a:p>
        </p:txBody>
      </p:sp>
      <p:sp>
        <p:nvSpPr>
          <p:cNvPr id="5" name="TextBox 4"/>
          <p:cNvSpPr txBox="1"/>
          <p:nvPr/>
        </p:nvSpPr>
        <p:spPr>
          <a:xfrm>
            <a:off x="-3479800" y="1"/>
            <a:ext cx="2870200" cy="1754327"/>
          </a:xfrm>
          <a:prstGeom prst="rect">
            <a:avLst/>
          </a:prstGeom>
          <a:noFill/>
        </p:spPr>
        <p:txBody>
          <a:bodyPr wrap="square" rtlCol="0">
            <a:spAutoFit/>
          </a:bodyPr>
          <a:lstStyle/>
          <a:p>
            <a:r>
              <a:rPr lang="en-US" dirty="0">
                <a:solidFill>
                  <a:prstClr val="black"/>
                </a:solidFill>
                <a:latin typeface="Calibri"/>
              </a:rPr>
              <a:t>Related work is not achieving my purpose, plus </a:t>
            </a:r>
            <a:r>
              <a:rPr lang="en-US" dirty="0" err="1">
                <a:solidFill>
                  <a:prstClr val="black"/>
                </a:solidFill>
                <a:latin typeface="Calibri"/>
              </a:rPr>
              <a:t>robert</a:t>
            </a:r>
            <a:r>
              <a:rPr lang="en-US" dirty="0">
                <a:solidFill>
                  <a:prstClr val="black"/>
                </a:solidFill>
                <a:latin typeface="Calibri"/>
              </a:rPr>
              <a:t> did not like the yellow box</a:t>
            </a:r>
          </a:p>
          <a:p>
            <a:endParaRPr lang="en-US" dirty="0">
              <a:solidFill>
                <a:prstClr val="black"/>
              </a:solidFill>
              <a:latin typeface="Calibri"/>
            </a:endParaRPr>
          </a:p>
          <a:p>
            <a:endParaRPr lang="en-US" dirty="0">
              <a:solidFill>
                <a:prstClr val="black"/>
              </a:solidFill>
              <a:latin typeface="Calibri"/>
            </a:endParaRPr>
          </a:p>
        </p:txBody>
      </p:sp>
      <p:sp>
        <p:nvSpPr>
          <p:cNvPr id="52" name="TextBox 51"/>
          <p:cNvSpPr txBox="1"/>
          <p:nvPr/>
        </p:nvSpPr>
        <p:spPr>
          <a:xfrm>
            <a:off x="4057282" y="4030583"/>
            <a:ext cx="3003919" cy="1200328"/>
          </a:xfrm>
          <a:prstGeom prst="rect">
            <a:avLst/>
          </a:prstGeom>
          <a:noFill/>
        </p:spPr>
        <p:txBody>
          <a:bodyPr wrap="square" rtlCol="0">
            <a:spAutoFit/>
          </a:bodyPr>
          <a:lstStyle/>
          <a:p>
            <a:pPr marL="342900" indent="-342900">
              <a:buSzPct val="68000"/>
              <a:buFont typeface="Wingdings" charset="2"/>
              <a:buChar char="Ø"/>
            </a:pPr>
            <a:r>
              <a:rPr lang="en-US" sz="2400" dirty="0">
                <a:solidFill>
                  <a:prstClr val="black"/>
                </a:solidFill>
                <a:latin typeface="Calibri"/>
              </a:rPr>
              <a:t>Stores schema  </a:t>
            </a:r>
          </a:p>
          <a:p>
            <a:pPr>
              <a:buSzPct val="68000"/>
            </a:pPr>
            <a:r>
              <a:rPr lang="en-US" sz="2400" dirty="0">
                <a:solidFill>
                  <a:prstClr val="black"/>
                </a:solidFill>
                <a:latin typeface="Calibri"/>
              </a:rPr>
              <a:t>     and master key</a:t>
            </a:r>
          </a:p>
          <a:p>
            <a:pPr marL="342900" indent="-342900">
              <a:buSzPct val="68000"/>
              <a:buFont typeface="Wingdings" charset="2"/>
              <a:buChar char="Ø"/>
            </a:pPr>
            <a:r>
              <a:rPr lang="en-US" sz="2400" dirty="0">
                <a:solidFill>
                  <a:prstClr val="black"/>
                </a:solidFill>
                <a:latin typeface="Calibri"/>
              </a:rPr>
              <a:t>No query execution</a:t>
            </a:r>
          </a:p>
        </p:txBody>
      </p:sp>
      <p:sp>
        <p:nvSpPr>
          <p:cNvPr id="53" name="TextBox 52"/>
          <p:cNvSpPr txBox="1"/>
          <p:nvPr/>
        </p:nvSpPr>
        <p:spPr>
          <a:xfrm>
            <a:off x="2374900" y="1460500"/>
            <a:ext cx="2952380" cy="523220"/>
          </a:xfrm>
          <a:prstGeom prst="rect">
            <a:avLst/>
          </a:prstGeom>
          <a:noFill/>
        </p:spPr>
        <p:txBody>
          <a:bodyPr wrap="square" rtlCol="0">
            <a:spAutoFit/>
          </a:bodyPr>
          <a:lstStyle/>
          <a:p>
            <a:r>
              <a:rPr lang="en-US" sz="2800" dirty="0">
                <a:solidFill>
                  <a:srgbClr val="0000C8"/>
                </a:solidFill>
                <a:latin typeface="Calibri"/>
              </a:rPr>
              <a:t>trusted client-side</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23041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7" grpId="0"/>
      <p:bldP spid="25" grpId="0"/>
      <p:bldP spid="26"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28829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28956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4384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table1/emp</a:t>
            </a:r>
          </a:p>
        </p:txBody>
      </p:sp>
      <p:sp>
        <p:nvSpPr>
          <p:cNvPr id="31828" name="Text Box 84"/>
          <p:cNvSpPr txBox="1">
            <a:spLocks noChangeArrowheads="1"/>
          </p:cNvSpPr>
          <p:nvPr/>
        </p:nvSpPr>
        <p:spPr bwMode="auto">
          <a:xfrm>
            <a:off x="1549400" y="1898650"/>
            <a:ext cx="3124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a:t>
            </a:r>
            <a:r>
              <a:rPr lang="en-US" sz="2000" dirty="0" err="1">
                <a:solidFill>
                  <a:prstClr val="black"/>
                </a:solidFill>
                <a:latin typeface="Arial"/>
                <a:ea typeface="Arial Unicode MS" pitchFamily="34" charset="-128"/>
                <a:cs typeface="Arial"/>
              </a:rPr>
              <a:t>emp</a:t>
            </a:r>
            <a:endParaRPr lang="en-US" sz="2000" dirty="0">
              <a:solidFill>
                <a:prstClr val="black"/>
              </a:solidFill>
              <a:latin typeface="Arial"/>
              <a:ea typeface="Arial Unicode MS" pitchFamily="34" charset="-128"/>
              <a:cs typeface="Arial"/>
            </a:endParaRPr>
          </a:p>
        </p:txBody>
      </p:sp>
      <p:sp>
        <p:nvSpPr>
          <p:cNvPr id="115" name="Rounded Rectangle 114"/>
          <p:cNvSpPr/>
          <p:nvPr/>
        </p:nvSpPr>
        <p:spPr>
          <a:xfrm>
            <a:off x="60198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a:off x="6019800" y="3276600"/>
            <a:ext cx="3553968" cy="64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1" name="Text Box 84"/>
          <p:cNvSpPr txBox="1">
            <a:spLocks noChangeArrowheads="1"/>
          </p:cNvSpPr>
          <p:nvPr/>
        </p:nvSpPr>
        <p:spPr bwMode="auto">
          <a:xfrm>
            <a:off x="2997200" y="3225800"/>
            <a:ext cx="3124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table1</a:t>
            </a:r>
          </a:p>
        </p:txBody>
      </p:sp>
      <p:cxnSp>
        <p:nvCxnSpPr>
          <p:cNvPr id="216" name="Straight Arrow Connector 215"/>
          <p:cNvCxnSpPr/>
          <p:nvPr/>
        </p:nvCxnSpPr>
        <p:spPr>
          <a:xfrm>
            <a:off x="2463800" y="2438400"/>
            <a:ext cx="0" cy="6604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9" name="TextBox 228"/>
          <p:cNvSpPr txBox="1"/>
          <p:nvPr/>
        </p:nvSpPr>
        <p:spPr>
          <a:xfrm>
            <a:off x="8392668" y="4470400"/>
            <a:ext cx="1295400" cy="369332"/>
          </a:xfrm>
          <a:prstGeom prst="rect">
            <a:avLst/>
          </a:prstGeom>
          <a:noFill/>
        </p:spPr>
        <p:txBody>
          <a:bodyPr wrap="square" rtlCol="0">
            <a:spAutoFit/>
          </a:bodyPr>
          <a:lstStyle/>
          <a:p>
            <a:r>
              <a:rPr lang="en-US" b="1" dirty="0">
                <a:solidFill>
                  <a:prstClr val="white"/>
                </a:solidFill>
                <a:latin typeface="Calibri"/>
              </a:rPr>
              <a:t>x2ea887</a:t>
            </a:r>
          </a:p>
        </p:txBody>
      </p:sp>
      <p:cxnSp>
        <p:nvCxnSpPr>
          <p:cNvPr id="218" name="Straight Arrow Connector 217"/>
          <p:cNvCxnSpPr/>
          <p:nvPr/>
        </p:nvCxnSpPr>
        <p:spPr>
          <a:xfrm>
            <a:off x="2971800" y="3670300"/>
            <a:ext cx="2971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2895600"/>
            <a:ext cx="1676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col3/salary</a:t>
            </a:r>
          </a:p>
        </p:txBody>
      </p:sp>
      <p:cxnSp>
        <p:nvCxnSpPr>
          <p:cNvPr id="100" name="Straight Arrow Connector 99"/>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0058400" y="34290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39441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5074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0408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352800"/>
            <a:ext cx="304800" cy="2057400"/>
          </a:xfrm>
          <a:prstGeom prst="leftBrace">
            <a:avLst/>
          </a:prstGeom>
          <a:ln>
            <a:solidFill>
              <a:srgbClr val="464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4" name="TextBox 113"/>
          <p:cNvSpPr txBox="1"/>
          <p:nvPr/>
        </p:nvSpPr>
        <p:spPr>
          <a:xfrm>
            <a:off x="7239000" y="1117600"/>
            <a:ext cx="3429000" cy="892552"/>
          </a:xfrm>
          <a:prstGeom prst="rect">
            <a:avLst/>
          </a:prstGeom>
          <a:noFill/>
        </p:spPr>
        <p:txBody>
          <a:bodyPr wrap="square" rtlCol="0">
            <a:spAutoFit/>
          </a:bodyPr>
          <a:lstStyle/>
          <a:p>
            <a:pPr algn="ctr"/>
            <a:r>
              <a:rPr lang="en-US" sz="2600" dirty="0">
                <a:solidFill>
                  <a:srgbClr val="C00000"/>
                </a:solidFill>
                <a:latin typeface="Calibri"/>
              </a:rPr>
              <a:t>Randomized encryption (RND) - </a:t>
            </a:r>
            <a:r>
              <a:rPr lang="en-US" sz="2600" i="1" dirty="0">
                <a:solidFill>
                  <a:srgbClr val="C00000"/>
                </a:solidFill>
                <a:latin typeface="Calibri"/>
              </a:rPr>
              <a:t>semantic</a:t>
            </a:r>
          </a:p>
        </p:txBody>
      </p:sp>
      <p:cxnSp>
        <p:nvCxnSpPr>
          <p:cNvPr id="118" name="Straight Arrow Connector 117"/>
          <p:cNvCxnSpPr/>
          <p:nvPr/>
        </p:nvCxnSpPr>
        <p:spPr>
          <a:xfrm rot="5400000">
            <a:off x="8533606" y="2438400"/>
            <a:ext cx="762000" cy="1588"/>
          </a:xfrm>
          <a:prstGeom prst="straightConnector1">
            <a:avLst/>
          </a:prstGeom>
          <a:ln w="38100" cap="flat" cmpd="sng" algn="ctr">
            <a:solidFill>
              <a:schemeClr val="accent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6" name="Title 1"/>
          <p:cNvSpPr>
            <a:spLocks noGrp="1"/>
          </p:cNvSpPr>
          <p:nvPr>
            <p:ph type="title"/>
          </p:nvPr>
        </p:nvSpPr>
        <p:spPr>
          <a:xfrm>
            <a:off x="1778000" y="-50800"/>
            <a:ext cx="8229600" cy="1143000"/>
          </a:xfrm>
        </p:spPr>
        <p:txBody>
          <a:bodyPr/>
          <a:lstStyle/>
          <a:p>
            <a:r>
              <a:rPr lang="en-US" dirty="0">
                <a:solidFill>
                  <a:srgbClr val="000000"/>
                </a:solidFill>
              </a:rPr>
              <a:t>Example</a:t>
            </a:r>
          </a:p>
        </p:txBody>
      </p:sp>
      <p:sp>
        <p:nvSpPr>
          <p:cNvPr id="78" name="Rectangle 77"/>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84" name="Rectangle 83"/>
          <p:cNvSpPr/>
          <p:nvPr/>
        </p:nvSpPr>
        <p:spPr>
          <a:xfrm>
            <a:off x="1868551" y="31212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TextBox 84"/>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86" name="Picture 85"/>
          <p:cNvPicPr>
            <a:picLocks noChangeAspect="1"/>
          </p:cNvPicPr>
          <p:nvPr/>
        </p:nvPicPr>
        <p:blipFill>
          <a:blip r:embed="rId3"/>
          <a:stretch>
            <a:fillRect/>
          </a:stretch>
        </p:blipFill>
        <p:spPr>
          <a:xfrm rot="16200000" flipH="1">
            <a:off x="2187705" y="3375080"/>
            <a:ext cx="471888" cy="901758"/>
          </a:xfrm>
          <a:prstGeom prst="rect">
            <a:avLst/>
          </a:prstGeom>
        </p:spPr>
      </p:pic>
      <p:sp>
        <p:nvSpPr>
          <p:cNvPr id="80" name="TextBox 79"/>
          <p:cNvSpPr txBox="1"/>
          <p:nvPr/>
        </p:nvSpPr>
        <p:spPr>
          <a:xfrm>
            <a:off x="8367268" y="3948113"/>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81" name="TextBox 80"/>
          <p:cNvSpPr txBox="1"/>
          <p:nvPr/>
        </p:nvSpPr>
        <p:spPr>
          <a:xfrm>
            <a:off x="8367268" y="3410204"/>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82" name="TextBox 81"/>
          <p:cNvSpPr txBox="1"/>
          <p:nvPr/>
        </p:nvSpPr>
        <p:spPr>
          <a:xfrm>
            <a:off x="8354568" y="5029200"/>
            <a:ext cx="1219200" cy="369332"/>
          </a:xfrm>
          <a:prstGeom prst="rect">
            <a:avLst/>
          </a:prstGeom>
          <a:noFill/>
        </p:spPr>
        <p:txBody>
          <a:bodyPr wrap="square" rtlCol="0">
            <a:spAutoFit/>
          </a:bodyPr>
          <a:lstStyle/>
          <a:p>
            <a:r>
              <a:rPr lang="en-US" b="1" dirty="0">
                <a:solidFill>
                  <a:prstClr val="white"/>
                </a:solidFill>
                <a:latin typeface="Calibri"/>
              </a:rPr>
              <a:t>x17cea7</a:t>
            </a:r>
          </a:p>
        </p:txBody>
      </p:sp>
      <p:sp>
        <p:nvSpPr>
          <p:cNvPr id="2" name="Footer Placeholder 1"/>
          <p:cNvSpPr>
            <a:spLocks noGrp="1"/>
          </p:cNvSpPr>
          <p:nvPr>
            <p:ph type="ftr" sz="quarter" idx="11"/>
          </p:nvPr>
        </p:nvSpPr>
        <p:spPr/>
        <p:txBody>
          <a:bodyPr/>
          <a:lstStyle/>
          <a:p>
            <a:pPr>
              <a:defRPr/>
            </a:pPr>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44</a:t>
            </a:fld>
            <a:endParaRPr lang="en-US">
              <a:solidFill>
                <a:prstClr val="black">
                  <a:tint val="75000"/>
                </a:prstClr>
              </a:solidFill>
            </a:endParaRPr>
          </a:p>
        </p:txBody>
      </p:sp>
      <p:sp>
        <p:nvSpPr>
          <p:cNvPr id="5" name="Speech Bubble: Rectangle with Corners Rounded 4">
            <a:extLst>
              <a:ext uri="{FF2B5EF4-FFF2-40B4-BE49-F238E27FC236}">
                <a16:creationId xmlns:a16="http://schemas.microsoft.com/office/drawing/2014/main" id="{EB5310A7-ECF8-4992-A5A7-BC3F2E59E5C5}"/>
              </a:ext>
            </a:extLst>
          </p:cNvPr>
          <p:cNvSpPr/>
          <p:nvPr/>
        </p:nvSpPr>
        <p:spPr bwMode="auto">
          <a:xfrm>
            <a:off x="9977717" y="1951521"/>
            <a:ext cx="2130483" cy="892552"/>
          </a:xfrm>
          <a:prstGeom prst="wedgeRoundRectCallout">
            <a:avLst>
              <a:gd name="adj1" fmla="val -35918"/>
              <a:gd name="adj2" fmla="val 95277"/>
              <a:gd name="adj3" fmla="val 16667"/>
            </a:avLst>
          </a:prstGeom>
          <a:noFill/>
          <a:ln w="25400" cap="flat" cmpd="sng" algn="ctr">
            <a:solidFill>
              <a:schemeClr val="tx1"/>
            </a:solidFill>
            <a:prstDash val="solid"/>
            <a:round/>
            <a:headEnd type="none" w="med" len="med"/>
            <a:tailEnd type="none" w="med" len="med"/>
          </a:ln>
          <a:effectLst/>
        </p:spPr>
        <p:txBody>
          <a:bodyPr rtlCol="0" anchor="ctr"/>
          <a:lstStyle/>
          <a:p>
            <a:pPr algn="ctr"/>
            <a:r>
              <a:rPr lang="en-US" dirty="0"/>
              <a:t>Actual values are not visible to cloud provider</a:t>
            </a:r>
          </a:p>
        </p:txBody>
      </p:sp>
    </p:spTree>
    <p:extLst>
      <p:ext uri="{BB962C8B-B14F-4D97-AF65-F5344CB8AC3E}">
        <p14:creationId xmlns:p14="http://schemas.microsoft.com/office/powerpoint/2010/main" val="31908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28" grpId="0"/>
      <p:bldP spid="211" grpId="0"/>
      <p:bldP spid="229" grpId="0"/>
      <p:bldP spid="114" grpId="0"/>
      <p:bldP spid="78" grpId="0" animBg="1"/>
      <p:bldP spid="79" grpId="0"/>
      <p:bldP spid="84" grpId="0" animBg="1"/>
      <p:bldP spid="85" grpId="0"/>
      <p:bldP spid="80" grpId="0"/>
      <p:bldP spid="81" grpId="0"/>
      <p:bldP spid="8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28829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28956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4384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table1/emp</a:t>
            </a:r>
          </a:p>
        </p:txBody>
      </p:sp>
      <p:sp>
        <p:nvSpPr>
          <p:cNvPr id="31828" name="Text Box 84"/>
          <p:cNvSpPr txBox="1">
            <a:spLocks noChangeArrowheads="1"/>
          </p:cNvSpPr>
          <p:nvPr/>
        </p:nvSpPr>
        <p:spPr bwMode="auto">
          <a:xfrm>
            <a:off x="1600200" y="1873250"/>
            <a:ext cx="3124200" cy="707886"/>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a:t>
            </a:r>
            <a:r>
              <a:rPr lang="en-US" sz="2000" dirty="0" err="1">
                <a:solidFill>
                  <a:prstClr val="black"/>
                </a:solidFill>
                <a:latin typeface="Arial"/>
                <a:ea typeface="Arial Unicode MS" pitchFamily="34" charset="-128"/>
                <a:cs typeface="Arial"/>
              </a:rPr>
              <a:t>emp</a:t>
            </a:r>
            <a:r>
              <a:rPr lang="en-US" sz="2000" dirty="0">
                <a:solidFill>
                  <a:prstClr val="black"/>
                </a:solidFill>
                <a:latin typeface="Arial"/>
                <a:ea typeface="Arial Unicode MS" pitchFamily="34" charset="-128"/>
                <a:cs typeface="Arial"/>
              </a:rPr>
              <a:t> WHERE salary = 100</a:t>
            </a:r>
          </a:p>
        </p:txBody>
      </p:sp>
      <p:pic>
        <p:nvPicPr>
          <p:cNvPr id="31882" name="Picture 138" descr="tick"/>
          <p:cNvPicPr>
            <a:picLocks noChangeAspect="1" noChangeArrowheads="1"/>
          </p:cNvPicPr>
          <p:nvPr/>
        </p:nvPicPr>
        <p:blipFill>
          <a:blip r:embed="rId3"/>
          <a:srcRect/>
          <a:stretch>
            <a:fillRect/>
          </a:stretch>
        </p:blipFill>
        <p:spPr bwMode="auto">
          <a:xfrm>
            <a:off x="9319768" y="3756581"/>
            <a:ext cx="685800" cy="685800"/>
          </a:xfrm>
          <a:prstGeom prst="rect">
            <a:avLst/>
          </a:prstGeom>
          <a:solidFill>
            <a:schemeClr val="bg1"/>
          </a:solidFill>
          <a:ln w="9525">
            <a:noFill/>
            <a:miter lim="800000"/>
            <a:headEnd/>
            <a:tailEnd/>
          </a:ln>
        </p:spPr>
      </p:pic>
      <p:pic>
        <p:nvPicPr>
          <p:cNvPr id="31883" name="Picture 139" descr="tick"/>
          <p:cNvPicPr>
            <a:picLocks noChangeAspect="1" noChangeArrowheads="1"/>
          </p:cNvPicPr>
          <p:nvPr/>
        </p:nvPicPr>
        <p:blipFill>
          <a:blip r:embed="rId3"/>
          <a:srcRect/>
          <a:stretch>
            <a:fillRect/>
          </a:stretch>
        </p:blipFill>
        <p:spPr bwMode="auto">
          <a:xfrm>
            <a:off x="9296400" y="4800600"/>
            <a:ext cx="685800" cy="685800"/>
          </a:xfrm>
          <a:prstGeom prst="rect">
            <a:avLst/>
          </a:prstGeom>
          <a:noFill/>
          <a:ln w="9525">
            <a:noFill/>
            <a:miter lim="800000"/>
            <a:headEnd/>
            <a:tailEnd/>
          </a:ln>
        </p:spPr>
      </p:pic>
      <p:sp>
        <p:nvSpPr>
          <p:cNvPr id="115" name="Rounded Rectangle 114"/>
          <p:cNvSpPr/>
          <p:nvPr/>
        </p:nvSpPr>
        <p:spPr>
          <a:xfrm>
            <a:off x="60198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a:off x="6019800" y="3276600"/>
            <a:ext cx="3553968" cy="64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77" name="Rectangle 133"/>
          <p:cNvSpPr>
            <a:spLocks noChangeArrowheads="1"/>
          </p:cNvSpPr>
          <p:nvPr/>
        </p:nvSpPr>
        <p:spPr bwMode="auto">
          <a:xfrm>
            <a:off x="8458200" y="3429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8" name="Text Box 134"/>
          <p:cNvSpPr txBox="1">
            <a:spLocks noChangeArrowheads="1"/>
          </p:cNvSpPr>
          <p:nvPr/>
        </p:nvSpPr>
        <p:spPr bwMode="auto">
          <a:xfrm>
            <a:off x="8458200" y="3390901"/>
            <a:ext cx="990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x934bc1</a:t>
            </a:r>
          </a:p>
        </p:txBody>
      </p:sp>
      <p:sp>
        <p:nvSpPr>
          <p:cNvPr id="31862" name="Rectangle 118"/>
          <p:cNvSpPr>
            <a:spLocks noChangeArrowheads="1"/>
          </p:cNvSpPr>
          <p:nvPr/>
        </p:nvSpPr>
        <p:spPr bwMode="auto">
          <a:xfrm>
            <a:off x="8458200" y="39624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3" name="Text Box 119"/>
          <p:cNvSpPr txBox="1">
            <a:spLocks noChangeArrowheads="1"/>
          </p:cNvSpPr>
          <p:nvPr/>
        </p:nvSpPr>
        <p:spPr bwMode="auto">
          <a:xfrm>
            <a:off x="8458200" y="38862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67" name="Rectangle 123"/>
          <p:cNvSpPr>
            <a:spLocks noChangeArrowheads="1"/>
          </p:cNvSpPr>
          <p:nvPr/>
        </p:nvSpPr>
        <p:spPr bwMode="auto">
          <a:xfrm>
            <a:off x="8458200" y="50292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8" name="Text Box 124"/>
          <p:cNvSpPr txBox="1">
            <a:spLocks noChangeArrowheads="1"/>
          </p:cNvSpPr>
          <p:nvPr/>
        </p:nvSpPr>
        <p:spPr bwMode="auto">
          <a:xfrm>
            <a:off x="8458200" y="4967288"/>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72" name="Rectangle 128"/>
          <p:cNvSpPr>
            <a:spLocks noChangeArrowheads="1"/>
          </p:cNvSpPr>
          <p:nvPr/>
        </p:nvSpPr>
        <p:spPr bwMode="auto">
          <a:xfrm>
            <a:off x="8458200" y="44958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3" name="Text Box 129"/>
          <p:cNvSpPr txBox="1">
            <a:spLocks noChangeArrowheads="1"/>
          </p:cNvSpPr>
          <p:nvPr/>
        </p:nvSpPr>
        <p:spPr bwMode="auto">
          <a:xfrm>
            <a:off x="8458200" y="44196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x84a21c</a:t>
            </a:r>
          </a:p>
        </p:txBody>
      </p:sp>
      <p:sp>
        <p:nvSpPr>
          <p:cNvPr id="211" name="Text Box 84"/>
          <p:cNvSpPr txBox="1">
            <a:spLocks noChangeArrowheads="1"/>
          </p:cNvSpPr>
          <p:nvPr/>
        </p:nvSpPr>
        <p:spPr bwMode="auto">
          <a:xfrm>
            <a:off x="2997200" y="2959100"/>
            <a:ext cx="3124200" cy="707886"/>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table1 WHERE col3 = x5a8c34</a:t>
            </a:r>
          </a:p>
        </p:txBody>
      </p:sp>
      <p:cxnSp>
        <p:nvCxnSpPr>
          <p:cNvPr id="216" name="Straight Arrow Connector 215"/>
          <p:cNvCxnSpPr/>
          <p:nvPr/>
        </p:nvCxnSpPr>
        <p:spPr>
          <a:xfrm rot="5400000">
            <a:off x="2197894" y="2856706"/>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4" name="Group 103"/>
          <p:cNvGrpSpPr/>
          <p:nvPr/>
        </p:nvGrpSpPr>
        <p:grpSpPr>
          <a:xfrm>
            <a:off x="2235200" y="4762500"/>
            <a:ext cx="3581400" cy="990600"/>
            <a:chOff x="304800" y="3962400"/>
            <a:chExt cx="3581400" cy="990600"/>
          </a:xfrm>
        </p:grpSpPr>
        <p:sp>
          <p:nvSpPr>
            <p:cNvPr id="158" name="Rounded Rectangle 157"/>
            <p:cNvSpPr/>
            <p:nvPr/>
          </p:nvSpPr>
          <p:spPr>
            <a:xfrm>
              <a:off x="2819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9" name="Text Box 193"/>
            <p:cNvSpPr txBox="1">
              <a:spLocks noChangeArrowheads="1"/>
            </p:cNvSpPr>
            <p:nvPr/>
          </p:nvSpPr>
          <p:spPr bwMode="auto">
            <a:xfrm>
              <a:off x="3158067" y="3962400"/>
              <a:ext cx="423333" cy="457200"/>
            </a:xfrm>
            <a:prstGeom prst="rect">
              <a:avLst/>
            </a:prstGeom>
            <a:noFill/>
            <a:ln w="9525">
              <a:noFill/>
              <a:miter lim="800000"/>
              <a:headEnd/>
              <a:tailEnd/>
            </a:ln>
          </p:spPr>
          <p:txBody>
            <a:bodyPr>
              <a:spAutoFit/>
            </a:bodyPr>
            <a:lstStyle/>
            <a:p>
              <a:pPr>
                <a:spcBef>
                  <a:spcPct val="50000"/>
                </a:spcBef>
              </a:pPr>
              <a:r>
                <a:rPr lang="en-US" sz="2400" b="1" dirty="0">
                  <a:solidFill>
                    <a:srgbClr val="244A58"/>
                  </a:solidFill>
                  <a:latin typeface="Calibri"/>
                </a:rPr>
                <a:t>?</a:t>
              </a:r>
            </a:p>
          </p:txBody>
        </p:sp>
        <p:sp>
          <p:nvSpPr>
            <p:cNvPr id="160" name="Rounded Rectangle 159"/>
            <p:cNvSpPr/>
            <p:nvPr/>
          </p:nvSpPr>
          <p:spPr>
            <a:xfrm>
              <a:off x="2819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84" name="Line 140"/>
            <p:cNvSpPr>
              <a:spLocks noChangeShapeType="1"/>
            </p:cNvSpPr>
            <p:nvPr/>
          </p:nvSpPr>
          <p:spPr bwMode="auto">
            <a:xfrm>
              <a:off x="304800" y="4495800"/>
              <a:ext cx="3581400" cy="0"/>
            </a:xfrm>
            <a:prstGeom prst="line">
              <a:avLst/>
            </a:prstGeom>
            <a:noFill/>
            <a:ln w="12700">
              <a:solidFill>
                <a:schemeClr val="tx1"/>
              </a:solidFill>
              <a:round/>
              <a:headEnd type="triangle" w="lg" len="lg"/>
              <a:tailEnd type="none" w="lg" len="lg"/>
            </a:ln>
          </p:spPr>
          <p:txBody>
            <a:bodyPr/>
            <a:lstStyle/>
            <a:p>
              <a:endParaRPr lang="en-US">
                <a:solidFill>
                  <a:prstClr val="black"/>
                </a:solidFill>
                <a:latin typeface="Calibri"/>
              </a:endParaRPr>
            </a:p>
          </p:txBody>
        </p:sp>
        <p:sp>
          <p:nvSpPr>
            <p:cNvPr id="31944" name="Rectangle 200"/>
            <p:cNvSpPr>
              <a:spLocks noChangeArrowheads="1"/>
            </p:cNvSpPr>
            <p:nvPr/>
          </p:nvSpPr>
          <p:spPr bwMode="auto">
            <a:xfrm>
              <a:off x="2895600" y="40386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965" name="Text Box 221"/>
            <p:cNvSpPr txBox="1">
              <a:spLocks noChangeArrowheads="1"/>
            </p:cNvSpPr>
            <p:nvPr/>
          </p:nvSpPr>
          <p:spPr bwMode="auto">
            <a:xfrm>
              <a:off x="2895600" y="3962400"/>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964" name="Rectangle 220"/>
            <p:cNvSpPr>
              <a:spLocks noChangeArrowheads="1"/>
            </p:cNvSpPr>
            <p:nvPr/>
          </p:nvSpPr>
          <p:spPr bwMode="auto">
            <a:xfrm>
              <a:off x="2895600" y="4572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50" name="Rounded Rectangle 149"/>
            <p:cNvSpPr/>
            <p:nvPr/>
          </p:nvSpPr>
          <p:spPr>
            <a:xfrm>
              <a:off x="533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1" name="Rounded Rectangle 150"/>
            <p:cNvSpPr/>
            <p:nvPr/>
          </p:nvSpPr>
          <p:spPr>
            <a:xfrm>
              <a:off x="1676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4" name="Rounded Rectangle 153"/>
            <p:cNvSpPr/>
            <p:nvPr/>
          </p:nvSpPr>
          <p:spPr>
            <a:xfrm>
              <a:off x="533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5" name="Rounded Rectangle 154"/>
            <p:cNvSpPr/>
            <p:nvPr/>
          </p:nvSpPr>
          <p:spPr>
            <a:xfrm>
              <a:off x="1676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6" name="Text Box 193"/>
            <p:cNvSpPr txBox="1">
              <a:spLocks noChangeArrowheads="1"/>
            </p:cNvSpPr>
            <p:nvPr/>
          </p:nvSpPr>
          <p:spPr bwMode="auto">
            <a:xfrm>
              <a:off x="838200"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31945" name="Text Box 201"/>
            <p:cNvSpPr txBox="1">
              <a:spLocks noChangeArrowheads="1"/>
            </p:cNvSpPr>
            <p:nvPr/>
          </p:nvSpPr>
          <p:spPr bwMode="auto">
            <a:xfrm>
              <a:off x="2895600" y="4495800"/>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177" name="Text Box 193"/>
            <p:cNvSpPr txBox="1">
              <a:spLocks noChangeArrowheads="1"/>
            </p:cNvSpPr>
            <p:nvPr/>
          </p:nvSpPr>
          <p:spPr bwMode="auto">
            <a:xfrm>
              <a:off x="3158067" y="3962400"/>
              <a:ext cx="423333" cy="457200"/>
            </a:xfrm>
            <a:prstGeom prst="rect">
              <a:avLst/>
            </a:prstGeom>
            <a:noFill/>
            <a:ln w="9525">
              <a:noFill/>
              <a:miter lim="800000"/>
              <a:headEnd/>
              <a:tailEnd/>
            </a:ln>
          </p:spPr>
          <p:txBody>
            <a:bodyPr>
              <a:spAutoFit/>
            </a:bodyPr>
            <a:lstStyle/>
            <a:p>
              <a:pPr>
                <a:spcBef>
                  <a:spcPct val="50000"/>
                </a:spcBef>
              </a:pPr>
              <a:r>
                <a:rPr lang="en-US" sz="2400" b="1" dirty="0">
                  <a:solidFill>
                    <a:srgbClr val="244A58"/>
                  </a:solidFill>
                  <a:latin typeface="Calibri"/>
                </a:rPr>
                <a:t>?</a:t>
              </a:r>
            </a:p>
          </p:txBody>
        </p:sp>
        <p:sp>
          <p:nvSpPr>
            <p:cNvPr id="180" name="Rectangle 200"/>
            <p:cNvSpPr>
              <a:spLocks noChangeArrowheads="1"/>
            </p:cNvSpPr>
            <p:nvPr/>
          </p:nvSpPr>
          <p:spPr bwMode="auto">
            <a:xfrm>
              <a:off x="2895600" y="40386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81" name="Text Box 221"/>
            <p:cNvSpPr txBox="1">
              <a:spLocks noChangeArrowheads="1"/>
            </p:cNvSpPr>
            <p:nvPr/>
          </p:nvSpPr>
          <p:spPr bwMode="auto">
            <a:xfrm>
              <a:off x="2889504" y="3968496"/>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182" name="Rectangle 220"/>
            <p:cNvSpPr>
              <a:spLocks noChangeArrowheads="1"/>
            </p:cNvSpPr>
            <p:nvPr/>
          </p:nvSpPr>
          <p:spPr bwMode="auto">
            <a:xfrm>
              <a:off x="2895600" y="4572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86" name="Text Box 193"/>
            <p:cNvSpPr txBox="1">
              <a:spLocks noChangeArrowheads="1"/>
            </p:cNvSpPr>
            <p:nvPr/>
          </p:nvSpPr>
          <p:spPr bwMode="auto">
            <a:xfrm>
              <a:off x="2015067" y="39624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89" name="Text Box 193"/>
            <p:cNvSpPr txBox="1">
              <a:spLocks noChangeArrowheads="1"/>
            </p:cNvSpPr>
            <p:nvPr/>
          </p:nvSpPr>
          <p:spPr bwMode="auto">
            <a:xfrm>
              <a:off x="838200"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90" name="Text Box 193"/>
            <p:cNvSpPr txBox="1">
              <a:spLocks noChangeArrowheads="1"/>
            </p:cNvSpPr>
            <p:nvPr/>
          </p:nvSpPr>
          <p:spPr bwMode="auto">
            <a:xfrm>
              <a:off x="2015067"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91" name="Text Box 201"/>
            <p:cNvSpPr txBox="1">
              <a:spLocks noChangeArrowheads="1"/>
            </p:cNvSpPr>
            <p:nvPr/>
          </p:nvSpPr>
          <p:spPr bwMode="auto">
            <a:xfrm>
              <a:off x="2889504" y="4507992"/>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grpSp>
      <p:sp>
        <p:nvSpPr>
          <p:cNvPr id="201" name="Text Box 193"/>
          <p:cNvSpPr txBox="1">
            <a:spLocks noChangeArrowheads="1"/>
          </p:cNvSpPr>
          <p:nvPr/>
        </p:nvSpPr>
        <p:spPr bwMode="auto">
          <a:xfrm>
            <a:off x="2768601"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945468"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27" name="TextBox 226"/>
          <p:cNvSpPr txBox="1"/>
          <p:nvPr/>
        </p:nvSpPr>
        <p:spPr>
          <a:xfrm>
            <a:off x="8367268" y="3410204"/>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228" name="TextBox 227"/>
          <p:cNvSpPr txBox="1"/>
          <p:nvPr/>
        </p:nvSpPr>
        <p:spPr>
          <a:xfrm>
            <a:off x="8367268" y="3948113"/>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229" name="TextBox 228"/>
          <p:cNvSpPr txBox="1"/>
          <p:nvPr/>
        </p:nvSpPr>
        <p:spPr>
          <a:xfrm>
            <a:off x="8379968" y="4467781"/>
            <a:ext cx="1295400" cy="369332"/>
          </a:xfrm>
          <a:prstGeom prst="rect">
            <a:avLst/>
          </a:prstGeom>
          <a:noFill/>
        </p:spPr>
        <p:txBody>
          <a:bodyPr wrap="square" rtlCol="0">
            <a:spAutoFit/>
          </a:bodyPr>
          <a:lstStyle/>
          <a:p>
            <a:r>
              <a:rPr lang="en-US" b="1" dirty="0">
                <a:solidFill>
                  <a:prstClr val="white"/>
                </a:solidFill>
                <a:latin typeface="Calibri"/>
              </a:rPr>
              <a:t>x2ea887</a:t>
            </a:r>
          </a:p>
        </p:txBody>
      </p:sp>
      <p:sp>
        <p:nvSpPr>
          <p:cNvPr id="230" name="TextBox 229"/>
          <p:cNvSpPr txBox="1"/>
          <p:nvPr/>
        </p:nvSpPr>
        <p:spPr>
          <a:xfrm>
            <a:off x="8354568" y="5029200"/>
            <a:ext cx="1219200" cy="369332"/>
          </a:xfrm>
          <a:prstGeom prst="rect">
            <a:avLst/>
          </a:prstGeom>
          <a:noFill/>
        </p:spPr>
        <p:txBody>
          <a:bodyPr wrap="square" rtlCol="0">
            <a:spAutoFit/>
          </a:bodyPr>
          <a:lstStyle/>
          <a:p>
            <a:r>
              <a:rPr lang="en-US" b="1" dirty="0">
                <a:solidFill>
                  <a:prstClr val="white"/>
                </a:solidFill>
                <a:latin typeface="Calibri"/>
              </a:rPr>
              <a:t>x17cea7</a:t>
            </a:r>
          </a:p>
        </p:txBody>
      </p:sp>
      <p:cxnSp>
        <p:nvCxnSpPr>
          <p:cNvPr id="218" name="Straight Arrow Connector 217"/>
          <p:cNvCxnSpPr/>
          <p:nvPr/>
        </p:nvCxnSpPr>
        <p:spPr>
          <a:xfrm>
            <a:off x="2971800" y="3670300"/>
            <a:ext cx="2971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2895600"/>
            <a:ext cx="1676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col3/salary</a:t>
            </a:r>
          </a:p>
        </p:txBody>
      </p:sp>
      <p:cxnSp>
        <p:nvCxnSpPr>
          <p:cNvPr id="100" name="Straight Arrow Connector 99"/>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0058400" y="34290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39441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5074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0408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352800"/>
            <a:ext cx="304800" cy="2057400"/>
          </a:xfrm>
          <a:prstGeom prst="leftBrace">
            <a:avLst/>
          </a:prstGeom>
          <a:ln>
            <a:solidFill>
              <a:srgbClr val="464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4" name="TextBox 113"/>
          <p:cNvSpPr txBox="1"/>
          <p:nvPr/>
        </p:nvSpPr>
        <p:spPr>
          <a:xfrm>
            <a:off x="7239000" y="1143000"/>
            <a:ext cx="3429000" cy="892552"/>
          </a:xfrm>
          <a:prstGeom prst="rect">
            <a:avLst/>
          </a:prstGeom>
          <a:noFill/>
        </p:spPr>
        <p:txBody>
          <a:bodyPr wrap="square" rtlCol="0">
            <a:spAutoFit/>
          </a:bodyPr>
          <a:lstStyle/>
          <a:p>
            <a:pPr algn="ctr"/>
            <a:r>
              <a:rPr lang="en-US" sz="2600" dirty="0">
                <a:solidFill>
                  <a:srgbClr val="C00000"/>
                </a:solidFill>
                <a:latin typeface="Calibri"/>
              </a:rPr>
              <a:t>Randomized encryption (RND)</a:t>
            </a:r>
          </a:p>
        </p:txBody>
      </p:sp>
      <p:cxnSp>
        <p:nvCxnSpPr>
          <p:cNvPr id="118" name="Straight Arrow Connector 117"/>
          <p:cNvCxnSpPr/>
          <p:nvPr/>
        </p:nvCxnSpPr>
        <p:spPr>
          <a:xfrm rot="5400000">
            <a:off x="8533606" y="2438400"/>
            <a:ext cx="762000" cy="1588"/>
          </a:xfrm>
          <a:prstGeom prst="straightConnector1">
            <a:avLst/>
          </a:prstGeom>
          <a:ln w="38100" cap="flat" cmpd="sng" algn="ctr">
            <a:solidFill>
              <a:schemeClr val="accent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505700" y="1143000"/>
            <a:ext cx="2971800" cy="892552"/>
          </a:xfrm>
          <a:prstGeom prst="rect">
            <a:avLst/>
          </a:prstGeom>
          <a:noFill/>
        </p:spPr>
        <p:txBody>
          <a:bodyPr wrap="square" rtlCol="0">
            <a:spAutoFit/>
          </a:bodyPr>
          <a:lstStyle/>
          <a:p>
            <a:pPr algn="ctr"/>
            <a:r>
              <a:rPr lang="en-US" sz="2600" dirty="0">
                <a:solidFill>
                  <a:srgbClr val="C00000"/>
                </a:solidFill>
                <a:latin typeface="Calibri"/>
              </a:rPr>
              <a:t>Deterministic encryption (DET)</a:t>
            </a:r>
          </a:p>
        </p:txBody>
      </p:sp>
      <p:sp>
        <p:nvSpPr>
          <p:cNvPr id="76" name="Title 1"/>
          <p:cNvSpPr>
            <a:spLocks noGrp="1"/>
          </p:cNvSpPr>
          <p:nvPr>
            <p:ph type="title"/>
          </p:nvPr>
        </p:nvSpPr>
        <p:spPr>
          <a:xfrm>
            <a:off x="1778000" y="-50800"/>
            <a:ext cx="8229600" cy="1143000"/>
          </a:xfrm>
        </p:spPr>
        <p:txBody>
          <a:bodyPr/>
          <a:lstStyle/>
          <a:p>
            <a:r>
              <a:rPr lang="en-US" dirty="0">
                <a:solidFill>
                  <a:srgbClr val="000000"/>
                </a:solidFill>
              </a:rPr>
              <a:t>Example</a:t>
            </a:r>
          </a:p>
        </p:txBody>
      </p:sp>
      <p:sp>
        <p:nvSpPr>
          <p:cNvPr id="78" name="Rectangle 77"/>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84" name="Rectangle 83"/>
          <p:cNvSpPr/>
          <p:nvPr/>
        </p:nvSpPr>
        <p:spPr>
          <a:xfrm>
            <a:off x="1868551" y="31212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TextBox 84"/>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86" name="Picture 85"/>
          <p:cNvPicPr>
            <a:picLocks noChangeAspect="1"/>
          </p:cNvPicPr>
          <p:nvPr/>
        </p:nvPicPr>
        <p:blipFill>
          <a:blip r:embed="rId4"/>
          <a:stretch>
            <a:fillRect/>
          </a:stretch>
        </p:blipFill>
        <p:spPr>
          <a:xfrm rot="16200000" flipH="1">
            <a:off x="2187705" y="3375080"/>
            <a:ext cx="471888" cy="901758"/>
          </a:xfrm>
          <a:prstGeom prst="rect">
            <a:avLst/>
          </a:prstGeom>
        </p:spPr>
      </p:pic>
      <p:sp>
        <p:nvSpPr>
          <p:cNvPr id="80" name="Oval 79"/>
          <p:cNvSpPr/>
          <p:nvPr/>
        </p:nvSpPr>
        <p:spPr>
          <a:xfrm>
            <a:off x="1524000" y="2171700"/>
            <a:ext cx="2971800" cy="419100"/>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Footer Placeholder 1"/>
          <p:cNvSpPr>
            <a:spLocks noGrp="1"/>
          </p:cNvSpPr>
          <p:nvPr>
            <p:ph type="ftr" sz="quarter" idx="11"/>
          </p:nvPr>
        </p:nvSpPr>
        <p:spPr/>
        <p:txBody>
          <a:bodyPr/>
          <a:lstStyle/>
          <a:p>
            <a:pPr>
              <a:defRPr/>
            </a:pPr>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45</a:t>
            </a:fld>
            <a:endParaRPr lang="en-US">
              <a:solidFill>
                <a:prstClr val="black">
                  <a:tint val="75000"/>
                </a:prstClr>
              </a:solidFill>
            </a:endParaRPr>
          </a:p>
        </p:txBody>
      </p:sp>
    </p:spTree>
    <p:extLst>
      <p:ext uri="{BB962C8B-B14F-4D97-AF65-F5344CB8AC3E}">
        <p14:creationId xmlns:p14="http://schemas.microsoft.com/office/powerpoint/2010/main" val="16663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8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8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8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8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8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8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8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7" grpId="0" animBg="1"/>
      <p:bldP spid="31878" grpId="0"/>
      <p:bldP spid="31862" grpId="0" animBg="1"/>
      <p:bldP spid="31863" grpId="0"/>
      <p:bldP spid="31867" grpId="0" animBg="1"/>
      <p:bldP spid="31868" grpId="0"/>
      <p:bldP spid="31872" grpId="0" animBg="1"/>
      <p:bldP spid="31873" grpId="0"/>
      <p:bldP spid="211" grpId="0"/>
      <p:bldP spid="227" grpId="0"/>
      <p:bldP spid="228" grpId="0"/>
      <p:bldP spid="229" grpId="0"/>
      <p:bldP spid="230" grpId="0"/>
      <p:bldP spid="114" grpId="0"/>
      <p:bldP spid="13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32004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31877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7559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 (</a:t>
            </a:r>
            <a:r>
              <a:rPr lang="en-US" sz="2000" b="1" dirty="0" err="1">
                <a:solidFill>
                  <a:prstClr val="black"/>
                </a:solidFill>
                <a:latin typeface="Calibri"/>
              </a:rPr>
              <a:t>emp</a:t>
            </a:r>
            <a:r>
              <a:rPr lang="en-US" sz="2000" b="1" dirty="0">
                <a:solidFill>
                  <a:prstClr val="black"/>
                </a:solidFill>
                <a:latin typeface="Calibri"/>
              </a:rPr>
              <a:t>)</a:t>
            </a:r>
          </a:p>
        </p:txBody>
      </p:sp>
      <p:sp>
        <p:nvSpPr>
          <p:cNvPr id="115" name="Rounded Rectangle 114"/>
          <p:cNvSpPr/>
          <p:nvPr/>
        </p:nvSpPr>
        <p:spPr>
          <a:xfrm>
            <a:off x="60198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flipV="1">
            <a:off x="5854700" y="3587810"/>
            <a:ext cx="3670300" cy="179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5077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507706"/>
            <a:ext cx="2438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77" name="Rectangle 133"/>
          <p:cNvSpPr>
            <a:spLocks noChangeArrowheads="1"/>
          </p:cNvSpPr>
          <p:nvPr/>
        </p:nvSpPr>
        <p:spPr bwMode="auto">
          <a:xfrm>
            <a:off x="8458200" y="37465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8" name="Text Box 134"/>
          <p:cNvSpPr txBox="1">
            <a:spLocks noChangeArrowheads="1"/>
          </p:cNvSpPr>
          <p:nvPr/>
        </p:nvSpPr>
        <p:spPr bwMode="auto">
          <a:xfrm>
            <a:off x="8458200" y="3670301"/>
            <a:ext cx="990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x934bc1</a:t>
            </a:r>
          </a:p>
        </p:txBody>
      </p:sp>
      <p:sp>
        <p:nvSpPr>
          <p:cNvPr id="31862" name="Rectangle 118"/>
          <p:cNvSpPr>
            <a:spLocks noChangeArrowheads="1"/>
          </p:cNvSpPr>
          <p:nvPr/>
        </p:nvSpPr>
        <p:spPr bwMode="auto">
          <a:xfrm>
            <a:off x="8458200" y="42799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3" name="Text Box 119"/>
          <p:cNvSpPr txBox="1">
            <a:spLocks noChangeArrowheads="1"/>
          </p:cNvSpPr>
          <p:nvPr/>
        </p:nvSpPr>
        <p:spPr bwMode="auto">
          <a:xfrm>
            <a:off x="8458200" y="42037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67" name="Rectangle 123"/>
          <p:cNvSpPr>
            <a:spLocks noChangeArrowheads="1"/>
          </p:cNvSpPr>
          <p:nvPr/>
        </p:nvSpPr>
        <p:spPr bwMode="auto">
          <a:xfrm>
            <a:off x="8458200" y="53467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8" name="Text Box 124"/>
          <p:cNvSpPr txBox="1">
            <a:spLocks noChangeArrowheads="1"/>
          </p:cNvSpPr>
          <p:nvPr/>
        </p:nvSpPr>
        <p:spPr bwMode="auto">
          <a:xfrm>
            <a:off x="8458200" y="5284788"/>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72" name="Rectangle 128"/>
          <p:cNvSpPr>
            <a:spLocks noChangeArrowheads="1"/>
          </p:cNvSpPr>
          <p:nvPr/>
        </p:nvSpPr>
        <p:spPr bwMode="auto">
          <a:xfrm>
            <a:off x="8458200" y="48133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3" name="Text Box 129"/>
          <p:cNvSpPr txBox="1">
            <a:spLocks noChangeArrowheads="1"/>
          </p:cNvSpPr>
          <p:nvPr/>
        </p:nvSpPr>
        <p:spPr bwMode="auto">
          <a:xfrm>
            <a:off x="8458200" y="47371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x84a21c</a:t>
            </a:r>
          </a:p>
        </p:txBody>
      </p:sp>
      <p:grpSp>
        <p:nvGrpSpPr>
          <p:cNvPr id="2" name="Group 138"/>
          <p:cNvGrpSpPr/>
          <p:nvPr/>
        </p:nvGrpSpPr>
        <p:grpSpPr>
          <a:xfrm>
            <a:off x="8420099" y="3685520"/>
            <a:ext cx="1175313" cy="1973108"/>
            <a:chOff x="8953500" y="2834620"/>
            <a:chExt cx="1104900" cy="1973108"/>
          </a:xfrm>
        </p:grpSpPr>
        <p:grpSp>
          <p:nvGrpSpPr>
            <p:cNvPr id="3" name="Group 126"/>
            <p:cNvGrpSpPr/>
            <p:nvPr/>
          </p:nvGrpSpPr>
          <p:grpSpPr>
            <a:xfrm>
              <a:off x="8961120" y="4438396"/>
              <a:ext cx="1097280" cy="369332"/>
              <a:chOff x="6675120" y="5428996"/>
              <a:chExt cx="1097280" cy="369332"/>
            </a:xfrm>
          </p:grpSpPr>
          <p:sp>
            <p:nvSpPr>
              <p:cNvPr id="165" name="Rectangle 123"/>
              <p:cNvSpPr>
                <a:spLocks noChangeArrowheads="1"/>
              </p:cNvSpPr>
              <p:nvPr/>
            </p:nvSpPr>
            <p:spPr bwMode="auto">
              <a:xfrm>
                <a:off x="6705600" y="54864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66" name="Text Box 124"/>
              <p:cNvSpPr txBox="1">
                <a:spLocks noChangeArrowheads="1"/>
              </p:cNvSpPr>
              <p:nvPr/>
            </p:nvSpPr>
            <p:spPr bwMode="auto">
              <a:xfrm>
                <a:off x="6675120" y="5428996"/>
                <a:ext cx="109728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x578b34</a:t>
                </a:r>
              </a:p>
            </p:txBody>
          </p:sp>
        </p:grpSp>
        <p:grpSp>
          <p:nvGrpSpPr>
            <p:cNvPr id="4" name="Group 123"/>
            <p:cNvGrpSpPr/>
            <p:nvPr/>
          </p:nvGrpSpPr>
          <p:grpSpPr>
            <a:xfrm>
              <a:off x="8966200" y="3364992"/>
              <a:ext cx="914400" cy="646331"/>
              <a:chOff x="6756400" y="5346192"/>
              <a:chExt cx="914400" cy="646331"/>
            </a:xfrm>
          </p:grpSpPr>
          <p:sp>
            <p:nvSpPr>
              <p:cNvPr id="168" name="Rectangle 123"/>
              <p:cNvSpPr>
                <a:spLocks noChangeArrowheads="1"/>
              </p:cNvSpPr>
              <p:nvPr/>
            </p:nvSpPr>
            <p:spPr bwMode="auto">
              <a:xfrm>
                <a:off x="6781800" y="54102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69" name="Text Box 124"/>
              <p:cNvSpPr txBox="1">
                <a:spLocks noChangeArrowheads="1"/>
              </p:cNvSpPr>
              <p:nvPr/>
            </p:nvSpPr>
            <p:spPr bwMode="auto">
              <a:xfrm>
                <a:off x="6756400" y="5346192"/>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x638e54</a:t>
                </a:r>
              </a:p>
            </p:txBody>
          </p:sp>
        </p:grpSp>
        <p:grpSp>
          <p:nvGrpSpPr>
            <p:cNvPr id="5" name="Group 134"/>
            <p:cNvGrpSpPr/>
            <p:nvPr/>
          </p:nvGrpSpPr>
          <p:grpSpPr>
            <a:xfrm>
              <a:off x="8953500" y="3895344"/>
              <a:ext cx="1066800" cy="369332"/>
              <a:chOff x="8039100" y="6488668"/>
              <a:chExt cx="1066800" cy="369332"/>
            </a:xfrm>
          </p:grpSpPr>
          <p:sp>
            <p:nvSpPr>
              <p:cNvPr id="172" name="Rectangle 123"/>
              <p:cNvSpPr>
                <a:spLocks noChangeArrowheads="1"/>
              </p:cNvSpPr>
              <p:nvPr/>
            </p:nvSpPr>
            <p:spPr bwMode="auto">
              <a:xfrm>
                <a:off x="8077200" y="65532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73" name="Text Box 124"/>
              <p:cNvSpPr txBox="1">
                <a:spLocks noChangeArrowheads="1"/>
              </p:cNvSpPr>
              <p:nvPr/>
            </p:nvSpPr>
            <p:spPr bwMode="auto">
              <a:xfrm>
                <a:off x="8039100" y="6488668"/>
                <a:ext cx="106680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x122eb4</a:t>
                </a:r>
              </a:p>
            </p:txBody>
          </p:sp>
        </p:grpSp>
        <p:grpSp>
          <p:nvGrpSpPr>
            <p:cNvPr id="6" name="Group 130"/>
            <p:cNvGrpSpPr/>
            <p:nvPr/>
          </p:nvGrpSpPr>
          <p:grpSpPr>
            <a:xfrm>
              <a:off x="8953500" y="2834620"/>
              <a:ext cx="914400" cy="646331"/>
              <a:chOff x="8191500" y="5577820"/>
              <a:chExt cx="914400" cy="646331"/>
            </a:xfrm>
          </p:grpSpPr>
          <p:sp>
            <p:nvSpPr>
              <p:cNvPr id="170" name="Rectangle 123"/>
              <p:cNvSpPr>
                <a:spLocks noChangeArrowheads="1"/>
              </p:cNvSpPr>
              <p:nvPr/>
            </p:nvSpPr>
            <p:spPr bwMode="auto">
              <a:xfrm>
                <a:off x="8229600" y="5638800"/>
                <a:ext cx="838200" cy="304800"/>
              </a:xfrm>
              <a:prstGeom prst="rect">
                <a:avLst/>
              </a:prstGeom>
              <a:solidFill>
                <a:srgbClr val="FFFF00"/>
              </a:solidFill>
              <a:ln w="9525">
                <a:solidFill>
                  <a:schemeClr val="tx1"/>
                </a:solidFill>
                <a:miter lim="800000"/>
                <a:headEnd/>
                <a:tailEnd/>
              </a:ln>
            </p:spPr>
            <p:txBody>
              <a:bodyPr wrap="none" anchor="ctr"/>
              <a:lstStyle/>
              <a:p>
                <a:endParaRPr lang="en-US" dirty="0">
                  <a:solidFill>
                    <a:srgbClr val="DEF5FA"/>
                  </a:solidFill>
                  <a:latin typeface="Calibri"/>
                </a:endParaRPr>
              </a:p>
            </p:txBody>
          </p:sp>
          <p:sp>
            <p:nvSpPr>
              <p:cNvPr id="174" name="Text Box 124"/>
              <p:cNvSpPr txBox="1">
                <a:spLocks noChangeArrowheads="1"/>
              </p:cNvSpPr>
              <p:nvPr/>
            </p:nvSpPr>
            <p:spPr bwMode="auto">
              <a:xfrm>
                <a:off x="8191500" y="5577820"/>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x9eab81</a:t>
                </a:r>
              </a:p>
            </p:txBody>
          </p:sp>
        </p:grpSp>
      </p:grpSp>
      <p:sp>
        <p:nvSpPr>
          <p:cNvPr id="211" name="Text Box 84"/>
          <p:cNvSpPr txBox="1">
            <a:spLocks noChangeArrowheads="1"/>
          </p:cNvSpPr>
          <p:nvPr/>
        </p:nvSpPr>
        <p:spPr bwMode="auto">
          <a:xfrm>
            <a:off x="3035300" y="3136900"/>
            <a:ext cx="3162300" cy="707886"/>
          </a:xfrm>
          <a:prstGeom prst="rect">
            <a:avLst/>
          </a:prstGeom>
          <a:noFill/>
          <a:ln w="9525">
            <a:noFill/>
            <a:miter lim="800000"/>
            <a:headEnd/>
            <a:tailEnd/>
          </a:ln>
        </p:spPr>
        <p:txBody>
          <a:bodyPr wrap="square">
            <a:spAutoFit/>
          </a:bodyPr>
          <a:lstStyle/>
          <a:p>
            <a:pPr>
              <a:spcBef>
                <a:spcPct val="50000"/>
              </a:spcBef>
            </a:pPr>
            <a:r>
              <a:rPr lang="en-US" sz="2000" dirty="0">
                <a:solidFill>
                  <a:srgbClr val="0000C8"/>
                </a:solidFill>
                <a:latin typeface="Arial"/>
                <a:ea typeface="Arial Unicode MS" pitchFamily="34" charset="-128"/>
                <a:cs typeface="Arial"/>
              </a:rPr>
              <a:t>SELECT </a:t>
            </a:r>
            <a:r>
              <a:rPr lang="en-US" sz="2000" dirty="0" err="1">
                <a:solidFill>
                  <a:srgbClr val="0000C8"/>
                </a:solidFill>
                <a:latin typeface="Arial"/>
                <a:ea typeface="Arial Unicode MS" pitchFamily="34" charset="-128"/>
                <a:cs typeface="Arial"/>
              </a:rPr>
              <a:t>cdb_sum</a:t>
            </a:r>
            <a:r>
              <a:rPr lang="en-US" sz="2000" dirty="0">
                <a:solidFill>
                  <a:srgbClr val="0000C8"/>
                </a:solidFill>
                <a:latin typeface="Arial"/>
                <a:ea typeface="Arial Unicode MS" pitchFamily="34" charset="-128"/>
                <a:cs typeface="Arial"/>
              </a:rPr>
              <a:t>(col3) FROM table1</a:t>
            </a:r>
          </a:p>
        </p:txBody>
      </p:sp>
      <p:sp>
        <p:nvSpPr>
          <p:cNvPr id="201" name="Text Box 193"/>
          <p:cNvSpPr txBox="1">
            <a:spLocks noChangeArrowheads="1"/>
          </p:cNvSpPr>
          <p:nvPr/>
        </p:nvSpPr>
        <p:spPr bwMode="auto">
          <a:xfrm>
            <a:off x="2362201" y="58801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539068" y="58801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76" name="Rounded Rectangle 175"/>
          <p:cNvSpPr/>
          <p:nvPr/>
        </p:nvSpPr>
        <p:spPr>
          <a:xfrm>
            <a:off x="3276600" y="5422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9" name="Line 140"/>
          <p:cNvSpPr>
            <a:spLocks noChangeShapeType="1"/>
          </p:cNvSpPr>
          <p:nvPr/>
        </p:nvSpPr>
        <p:spPr bwMode="auto">
          <a:xfrm>
            <a:off x="1905000" y="5880100"/>
            <a:ext cx="3733800" cy="0"/>
          </a:xfrm>
          <a:prstGeom prst="line">
            <a:avLst/>
          </a:prstGeom>
          <a:noFill/>
          <a:ln w="12700">
            <a:solidFill>
              <a:schemeClr val="tx1"/>
            </a:solidFill>
            <a:round/>
            <a:headEnd type="triangle" w="lg" len="lg"/>
            <a:tailEnd type="none" w="lg" len="lg"/>
          </a:ln>
        </p:spPr>
        <p:txBody>
          <a:bodyPr/>
          <a:lstStyle/>
          <a:p>
            <a:endParaRPr lang="en-US">
              <a:solidFill>
                <a:prstClr val="black"/>
              </a:solidFill>
              <a:latin typeface="Calibri"/>
            </a:endParaRPr>
          </a:p>
        </p:txBody>
      </p:sp>
      <p:sp>
        <p:nvSpPr>
          <p:cNvPr id="205" name="Rectangle 123"/>
          <p:cNvSpPr>
            <a:spLocks noChangeArrowheads="1"/>
          </p:cNvSpPr>
          <p:nvPr/>
        </p:nvSpPr>
        <p:spPr bwMode="auto">
          <a:xfrm>
            <a:off x="3352800" y="54229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04" name="Text Box 124"/>
          <p:cNvSpPr txBox="1">
            <a:spLocks noChangeArrowheads="1"/>
          </p:cNvSpPr>
          <p:nvPr/>
        </p:nvSpPr>
        <p:spPr bwMode="auto">
          <a:xfrm>
            <a:off x="3328415" y="5358369"/>
            <a:ext cx="1057523"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x72295a</a:t>
            </a:r>
          </a:p>
        </p:txBody>
      </p:sp>
      <p:cxnSp>
        <p:nvCxnSpPr>
          <p:cNvPr id="218" name="Straight Arrow Connector 217"/>
          <p:cNvCxnSpPr/>
          <p:nvPr/>
        </p:nvCxnSpPr>
        <p:spPr>
          <a:xfrm>
            <a:off x="2971800" y="3822700"/>
            <a:ext cx="2971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3200400"/>
            <a:ext cx="167640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Calibri"/>
              </a:rPr>
              <a:t>col3/salary</a:t>
            </a:r>
          </a:p>
        </p:txBody>
      </p:sp>
      <p:sp>
        <p:nvSpPr>
          <p:cNvPr id="106" name="TextBox 105"/>
          <p:cNvSpPr txBox="1"/>
          <p:nvPr/>
        </p:nvSpPr>
        <p:spPr>
          <a:xfrm>
            <a:off x="10058400" y="37465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42616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8249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3583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670300"/>
            <a:ext cx="304800" cy="20574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118" name="Straight Arrow Connector 117"/>
          <p:cNvCxnSpPr/>
          <p:nvPr/>
        </p:nvCxnSpPr>
        <p:spPr>
          <a:xfrm rot="5400000">
            <a:off x="8533606" y="2755900"/>
            <a:ext cx="762000" cy="1588"/>
          </a:xfrm>
          <a:prstGeom prst="straightConnector1">
            <a:avLst/>
          </a:prstGeom>
          <a:ln w="38100" cap="flat" cmpd="sng" algn="ctr">
            <a:solidFill>
              <a:srgbClr val="C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315200" y="1482348"/>
            <a:ext cx="3200400" cy="892552"/>
          </a:xfrm>
          <a:prstGeom prst="rect">
            <a:avLst/>
          </a:prstGeom>
          <a:noFill/>
        </p:spPr>
        <p:txBody>
          <a:bodyPr wrap="square" rtlCol="0">
            <a:spAutoFit/>
          </a:bodyPr>
          <a:lstStyle/>
          <a:p>
            <a:pPr algn="ctr"/>
            <a:r>
              <a:rPr lang="en-US" sz="2600" dirty="0">
                <a:solidFill>
                  <a:srgbClr val="C00000"/>
                </a:solidFill>
                <a:latin typeface="Calibri"/>
              </a:rPr>
              <a:t>Deterministic encryption (DET)</a:t>
            </a:r>
          </a:p>
        </p:txBody>
      </p:sp>
      <p:sp>
        <p:nvSpPr>
          <p:cNvPr id="140" name="Text Box 84"/>
          <p:cNvSpPr txBox="1">
            <a:spLocks noChangeArrowheads="1"/>
          </p:cNvSpPr>
          <p:nvPr/>
        </p:nvSpPr>
        <p:spPr bwMode="auto">
          <a:xfrm>
            <a:off x="1600200" y="1929408"/>
            <a:ext cx="3098800" cy="707886"/>
          </a:xfrm>
          <a:prstGeom prst="rect">
            <a:avLst/>
          </a:prstGeom>
          <a:noFill/>
          <a:ln w="9525">
            <a:noFill/>
            <a:miter lim="800000"/>
            <a:headEnd/>
            <a:tailEnd/>
          </a:ln>
        </p:spPr>
        <p:txBody>
          <a:bodyPr wrap="square">
            <a:spAutoFit/>
          </a:bodyPr>
          <a:lstStyle/>
          <a:p>
            <a:pPr>
              <a:spcBef>
                <a:spcPct val="50000"/>
              </a:spcBef>
            </a:pPr>
            <a:r>
              <a:rPr lang="en-US" sz="2000" dirty="0">
                <a:solidFill>
                  <a:srgbClr val="0000C8"/>
                </a:solidFill>
                <a:latin typeface="Arial"/>
                <a:ea typeface="Arial Unicode MS" pitchFamily="34" charset="-128"/>
                <a:cs typeface="Arial"/>
              </a:rPr>
              <a:t>SELECT  sum(salary)  FROM </a:t>
            </a:r>
            <a:r>
              <a:rPr lang="en-US" sz="2000" dirty="0" err="1">
                <a:solidFill>
                  <a:srgbClr val="0000C8"/>
                </a:solidFill>
                <a:latin typeface="Arial"/>
                <a:ea typeface="Arial Unicode MS" pitchFamily="34" charset="-128"/>
                <a:cs typeface="Arial"/>
              </a:rPr>
              <a:t>emp</a:t>
            </a:r>
            <a:endParaRPr lang="en-US" sz="2000" dirty="0">
              <a:solidFill>
                <a:srgbClr val="0000C8"/>
              </a:solidFill>
              <a:latin typeface="Arial"/>
              <a:ea typeface="Arial Unicode MS" pitchFamily="34" charset="-128"/>
              <a:cs typeface="Arial"/>
            </a:endParaRPr>
          </a:p>
        </p:txBody>
      </p:sp>
      <p:sp>
        <p:nvSpPr>
          <p:cNvPr id="111" name="TextBox 110"/>
          <p:cNvSpPr txBox="1"/>
          <p:nvPr/>
        </p:nvSpPr>
        <p:spPr>
          <a:xfrm>
            <a:off x="7100888" y="1115758"/>
            <a:ext cx="3579812" cy="1292662"/>
          </a:xfrm>
          <a:prstGeom prst="rect">
            <a:avLst/>
          </a:prstGeom>
          <a:noFill/>
        </p:spPr>
        <p:txBody>
          <a:bodyPr wrap="square" rtlCol="0">
            <a:spAutoFit/>
          </a:bodyPr>
          <a:lstStyle/>
          <a:p>
            <a:pPr algn="ctr"/>
            <a:r>
              <a:rPr lang="en-US" sz="2600" dirty="0">
                <a:solidFill>
                  <a:srgbClr val="C00000"/>
                </a:solidFill>
                <a:latin typeface="Calibri"/>
              </a:rPr>
              <a:t>“</a:t>
            </a:r>
            <a:r>
              <a:rPr lang="en-US" sz="2600" dirty="0" err="1">
                <a:solidFill>
                  <a:srgbClr val="C00000"/>
                </a:solidFill>
                <a:latin typeface="Calibri"/>
              </a:rPr>
              <a:t>Summable</a:t>
            </a:r>
            <a:r>
              <a:rPr lang="en-US" sz="2600" dirty="0">
                <a:solidFill>
                  <a:srgbClr val="C00000"/>
                </a:solidFill>
                <a:latin typeface="Calibri"/>
              </a:rPr>
              <a:t>”</a:t>
            </a:r>
          </a:p>
          <a:p>
            <a:pPr algn="ctr"/>
            <a:r>
              <a:rPr lang="en-US" sz="2600" dirty="0">
                <a:solidFill>
                  <a:srgbClr val="C00000"/>
                </a:solidFill>
                <a:latin typeface="Calibri"/>
              </a:rPr>
              <a:t>encryption (HOM) - semantic</a:t>
            </a:r>
          </a:p>
        </p:txBody>
      </p:sp>
      <p:sp>
        <p:nvSpPr>
          <p:cNvPr id="112" name="Oval 111"/>
          <p:cNvSpPr/>
          <p:nvPr/>
        </p:nvSpPr>
        <p:spPr>
          <a:xfrm>
            <a:off x="2715091" y="1854200"/>
            <a:ext cx="1552109" cy="572294"/>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914400" y="6488668"/>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84" name="Left Brace 83"/>
          <p:cNvSpPr/>
          <p:nvPr/>
        </p:nvSpPr>
        <p:spPr>
          <a:xfrm flipH="1">
            <a:off x="2209800" y="5346700"/>
            <a:ext cx="228600" cy="457200"/>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0" name="TextBox 9"/>
          <p:cNvSpPr txBox="1"/>
          <p:nvPr/>
        </p:nvSpPr>
        <p:spPr>
          <a:xfrm>
            <a:off x="1600200" y="5358368"/>
            <a:ext cx="1066800" cy="369332"/>
          </a:xfrm>
          <a:prstGeom prst="rect">
            <a:avLst/>
          </a:prstGeom>
          <a:noFill/>
        </p:spPr>
        <p:txBody>
          <a:bodyPr wrap="square" rtlCol="0">
            <a:spAutoFit/>
          </a:bodyPr>
          <a:lstStyle/>
          <a:p>
            <a:r>
              <a:rPr lang="en-US" dirty="0">
                <a:solidFill>
                  <a:prstClr val="black"/>
                </a:solidFill>
                <a:latin typeface="Calibri"/>
              </a:rPr>
              <a:t>1060</a:t>
            </a:r>
          </a:p>
        </p:txBody>
      </p:sp>
      <p:sp>
        <p:nvSpPr>
          <p:cNvPr id="69" name="Title 1"/>
          <p:cNvSpPr>
            <a:spLocks noGrp="1"/>
          </p:cNvSpPr>
          <p:nvPr>
            <p:ph type="title"/>
          </p:nvPr>
        </p:nvSpPr>
        <p:spPr>
          <a:xfrm>
            <a:off x="1803400" y="-25400"/>
            <a:ext cx="8229600" cy="1143000"/>
          </a:xfrm>
        </p:spPr>
        <p:txBody>
          <a:bodyPr/>
          <a:lstStyle/>
          <a:p>
            <a:r>
              <a:rPr lang="en-US" dirty="0"/>
              <a:t>Example</a:t>
            </a:r>
          </a:p>
        </p:txBody>
      </p:sp>
      <p:cxnSp>
        <p:nvCxnSpPr>
          <p:cNvPr id="71" name="Straight Arrow Connector 70"/>
          <p:cNvCxnSpPr/>
          <p:nvPr/>
        </p:nvCxnSpPr>
        <p:spPr>
          <a:xfrm rot="5400000">
            <a:off x="2197894" y="2856706"/>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TextBox 73"/>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75" name="Rectangle 74"/>
          <p:cNvSpPr/>
          <p:nvPr/>
        </p:nvSpPr>
        <p:spPr>
          <a:xfrm>
            <a:off x="1892300" y="3136900"/>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6" name="TextBox 75"/>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77" name="Picture 76"/>
          <p:cNvPicPr>
            <a:picLocks noChangeAspect="1"/>
          </p:cNvPicPr>
          <p:nvPr/>
        </p:nvPicPr>
        <p:blipFill>
          <a:blip r:embed="rId3"/>
          <a:stretch>
            <a:fillRect/>
          </a:stretch>
        </p:blipFill>
        <p:spPr>
          <a:xfrm rot="16200000" flipH="1">
            <a:off x="2202456" y="3373409"/>
            <a:ext cx="471888" cy="901758"/>
          </a:xfrm>
          <a:prstGeom prst="rect">
            <a:avLst/>
          </a:prstGeom>
        </p:spPr>
      </p:pic>
      <p:sp>
        <p:nvSpPr>
          <p:cNvPr id="7" name="Footer Placeholder 6"/>
          <p:cNvSpPr>
            <a:spLocks noGrp="1"/>
          </p:cNvSpPr>
          <p:nvPr>
            <p:ph type="ftr" sz="quarter" idx="11"/>
          </p:nvPr>
        </p:nvSpPr>
        <p:spPr/>
        <p:txBody>
          <a:bodyPr/>
          <a:lstStyle/>
          <a:p>
            <a:pPr>
              <a:defRPr/>
            </a:pPr>
            <a:r>
              <a:rPr lang="en-US">
                <a:solidFill>
                  <a:prstClr val="black">
                    <a:tint val="75000"/>
                  </a:prstClr>
                </a:solidFill>
              </a:rPr>
              <a:t>http://www.cs.cornell.edu/courses/cs5412/2021sp</a:t>
            </a:r>
          </a:p>
        </p:txBody>
      </p:sp>
      <p:sp>
        <p:nvSpPr>
          <p:cNvPr id="8" name="Slide Number Placeholder 7"/>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46</a:t>
            </a:fld>
            <a:endParaRPr lang="en-US">
              <a:solidFill>
                <a:prstClr val="black">
                  <a:tint val="75000"/>
                </a:prstClr>
              </a:solidFill>
            </a:endParaRPr>
          </a:p>
        </p:txBody>
      </p:sp>
    </p:spTree>
    <p:extLst>
      <p:ext uri="{BB962C8B-B14F-4D97-AF65-F5344CB8AC3E}">
        <p14:creationId xmlns:p14="http://schemas.microsoft.com/office/powerpoint/2010/main" val="29806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ssolve">
                                      <p:cBhvr>
                                        <p:cTn id="7" dur="500"/>
                                        <p:tgtEl>
                                          <p:spTgt spid="111"/>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201"/>
                                        </p:tgtEl>
                                        <p:attrNameLst>
                                          <p:attrName>style.visibility</p:attrName>
                                        </p:attrNameLst>
                                      </p:cBhvr>
                                      <p:to>
                                        <p:strVal val="visible"/>
                                      </p:to>
                                    </p:set>
                                  </p:childTnLst>
                                </p:cTn>
                              </p:par>
                              <p:par>
                                <p:cTn id="22" presetID="1" presetClass="entr" presetSubtype="0" fill="hold" grpId="0" nodeType="withEffect" nodePh="1">
                                  <p:stCondLst>
                                    <p:cond delay="0"/>
                                  </p:stCondLst>
                                  <p:endCondLst>
                                    <p:cond evt="begin" delay="0">
                                      <p:tn val="22"/>
                                    </p:cond>
                                  </p:endCondLst>
                                  <p:childTnLst>
                                    <p:set>
                                      <p:cBhvr>
                                        <p:cTn id="23" dur="1" fill="hold">
                                          <p:stCondLst>
                                            <p:cond delay="0"/>
                                          </p:stCondLst>
                                        </p:cTn>
                                        <p:tgtEl>
                                          <p:spTgt spid="20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01" grpId="0"/>
      <p:bldP spid="202" grpId="0"/>
      <p:bldP spid="176" grpId="0" animBg="1"/>
      <p:bldP spid="179" grpId="0" animBg="1"/>
      <p:bldP spid="205" grpId="0" animBg="1"/>
      <p:bldP spid="204" grpId="0"/>
      <p:bldP spid="138" grpId="0"/>
      <p:bldP spid="111" grpId="0"/>
      <p:bldP spid="84"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p:cNvSpPr>
          <p:nvPr>
            <p:ph idx="1"/>
          </p:nvPr>
        </p:nvSpPr>
        <p:spPr>
          <a:xfrm>
            <a:off x="2209800" y="1775619"/>
            <a:ext cx="8229600" cy="4525963"/>
          </a:xfrm>
          <a:ln>
            <a:noFill/>
          </a:ln>
        </p:spPr>
        <p:txBody>
          <a:bodyPr>
            <a:normAutofit/>
          </a:bodyPr>
          <a:lstStyle/>
          <a:p>
            <a:pPr marL="623888" indent="-514350">
              <a:buFont typeface="Wingdings 3" pitchFamily="18" charset="2"/>
              <a:buAutoNum type="arabicPeriod"/>
            </a:pPr>
            <a:r>
              <a:rPr lang="en-US" sz="3000" dirty="0">
                <a:solidFill>
                  <a:srgbClr val="000090"/>
                </a:solidFill>
                <a:latin typeface="Arial"/>
                <a:cs typeface="Arial"/>
              </a:rPr>
              <a:t>Use SQL-aware set of efficient encryption schemes </a:t>
            </a:r>
          </a:p>
          <a:p>
            <a:pPr marL="830263" lvl="1" indent="-438150"/>
            <a:endParaRPr lang="en-US" dirty="0">
              <a:solidFill>
                <a:srgbClr val="000000"/>
              </a:solidFill>
              <a:latin typeface="Arial"/>
              <a:cs typeface="Arial"/>
            </a:endParaRPr>
          </a:p>
          <a:p>
            <a:pPr marL="830263" lvl="1" indent="-438150">
              <a:buNone/>
            </a:pPr>
            <a:endParaRPr lang="en-US" dirty="0"/>
          </a:p>
          <a:p>
            <a:pPr marL="623888" indent="-514350">
              <a:buFont typeface="Wingdings 3" pitchFamily="18" charset="2"/>
              <a:buAutoNum type="arabicPeriod"/>
            </a:pPr>
            <a:endParaRPr lang="en-US" dirty="0">
              <a:solidFill>
                <a:srgbClr val="000090"/>
              </a:solidFill>
            </a:endParaRPr>
          </a:p>
          <a:p>
            <a:pPr marL="830263" lvl="1" indent="-438150">
              <a:buNone/>
            </a:pPr>
            <a:endParaRPr lang="en-US" dirty="0"/>
          </a:p>
        </p:txBody>
      </p:sp>
      <p:sp>
        <p:nvSpPr>
          <p:cNvPr id="4" name="Rectangle 15"/>
          <p:cNvSpPr>
            <a:spLocks/>
          </p:cNvSpPr>
          <p:nvPr/>
        </p:nvSpPr>
        <p:spPr bwMode="auto">
          <a:xfrm>
            <a:off x="2133600" y="228600"/>
            <a:ext cx="8229600" cy="1143000"/>
          </a:xfrm>
          <a:prstGeom prst="rect">
            <a:avLst/>
          </a:prstGeom>
          <a:noFill/>
          <a:ln w="9525">
            <a:noFill/>
            <a:miter lim="800000"/>
            <a:headEnd/>
            <a:tailEnd/>
          </a:ln>
        </p:spPr>
        <p:txBody>
          <a:bodyPr anchor="ctr"/>
          <a:lstStyle/>
          <a:p>
            <a:pPr algn="ctr" eaLnBrk="0" hangingPunct="0"/>
            <a:r>
              <a:rPr lang="en-US" sz="4100" dirty="0">
                <a:solidFill>
                  <a:srgbClr val="000000"/>
                </a:solidFill>
                <a:latin typeface="Lucida Sans Unicode" pitchFamily="34" charset="0"/>
              </a:rPr>
              <a:t>Techniques</a:t>
            </a:r>
          </a:p>
        </p:txBody>
      </p:sp>
      <p:sp>
        <p:nvSpPr>
          <p:cNvPr id="8" name="Rectangle 4"/>
          <p:cNvSpPr txBox="1">
            <a:spLocks/>
          </p:cNvSpPr>
          <p:nvPr/>
        </p:nvSpPr>
        <p:spPr>
          <a:xfrm>
            <a:off x="2133600" y="2893218"/>
            <a:ext cx="8229600" cy="3505200"/>
          </a:xfrm>
          <a:prstGeom prst="rect">
            <a:avLst/>
          </a:prstGeom>
        </p:spPr>
        <p:txBody>
          <a:bodyPr vert="horz" lIns="91440" tIns="45720" rIns="91440" bIns="45720" rtlCol="0">
            <a:normAutofit/>
          </a:bodyPr>
          <a:lstStyle/>
          <a:p>
            <a:pPr marL="109538">
              <a:spcBef>
                <a:spcPct val="20000"/>
              </a:spcBef>
              <a:defRPr/>
            </a:pPr>
            <a:endParaRPr lang="en-US" sz="3200" dirty="0">
              <a:solidFill>
                <a:srgbClr val="000090"/>
              </a:solidFill>
              <a:latin typeface="Calibri"/>
            </a:endParaRPr>
          </a:p>
          <a:p>
            <a:pPr marL="623888" indent="-514350">
              <a:spcBef>
                <a:spcPct val="20000"/>
              </a:spcBef>
              <a:buFont typeface="+mj-lt"/>
              <a:buAutoNum type="arabicPeriod" startAt="2"/>
              <a:defRPr/>
            </a:pPr>
            <a:endParaRPr lang="en-US" sz="3000" dirty="0">
              <a:solidFill>
                <a:srgbClr val="000090"/>
              </a:solidFill>
              <a:latin typeface="Arial"/>
              <a:cs typeface="Arial"/>
            </a:endParaRPr>
          </a:p>
          <a:p>
            <a:pPr marL="623888" indent="-514350">
              <a:spcBef>
                <a:spcPct val="20000"/>
              </a:spcBef>
              <a:buFont typeface="+mj-lt"/>
              <a:buAutoNum type="arabicPeriod" startAt="2"/>
              <a:defRPr/>
            </a:pPr>
            <a:r>
              <a:rPr lang="en-US" sz="3000" dirty="0">
                <a:solidFill>
                  <a:srgbClr val="000090"/>
                </a:solidFill>
                <a:latin typeface="Arial"/>
                <a:cs typeface="Arial"/>
              </a:rPr>
              <a:t>Adjust encryption of data based on queries</a:t>
            </a:r>
          </a:p>
          <a:p>
            <a:pPr marL="109538">
              <a:spcBef>
                <a:spcPct val="20000"/>
              </a:spcBef>
              <a:defRPr/>
            </a:pPr>
            <a:endParaRPr lang="en-US" sz="3000" dirty="0">
              <a:solidFill>
                <a:srgbClr val="000090"/>
              </a:solidFill>
              <a:latin typeface="Arial"/>
              <a:cs typeface="Arial"/>
            </a:endParaRPr>
          </a:p>
        </p:txBody>
      </p:sp>
      <p:sp>
        <p:nvSpPr>
          <p:cNvPr id="9" name="Content Placeholder 2"/>
          <p:cNvSpPr txBox="1">
            <a:spLocks/>
          </p:cNvSpPr>
          <p:nvPr/>
        </p:nvSpPr>
        <p:spPr>
          <a:xfrm>
            <a:off x="3048000" y="2601119"/>
            <a:ext cx="7086600" cy="1371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endParaRPr lang="en-US" sz="2600" dirty="0">
              <a:solidFill>
                <a:prstClr val="black"/>
              </a:solidFill>
              <a:latin typeface="Calibri"/>
            </a:endParaRPr>
          </a:p>
        </p:txBody>
      </p:sp>
      <p:sp>
        <p:nvSpPr>
          <p:cNvPr id="10" name="Rectangle 4"/>
          <p:cNvSpPr txBox="1">
            <a:spLocks/>
          </p:cNvSpPr>
          <p:nvPr/>
        </p:nvSpPr>
        <p:spPr>
          <a:xfrm>
            <a:off x="2120900" y="4660900"/>
            <a:ext cx="8229600" cy="1640682"/>
          </a:xfrm>
          <a:prstGeom prst="rect">
            <a:avLst/>
          </a:prstGeom>
        </p:spPr>
        <p:txBody>
          <a:bodyPr vert="horz" lIns="91440" tIns="45720" rIns="91440" bIns="45720" rtlCol="0">
            <a:normAutofit/>
          </a:bodyPr>
          <a:lstStyle/>
          <a:p>
            <a:pPr marL="109538">
              <a:spcBef>
                <a:spcPct val="20000"/>
              </a:spcBef>
              <a:defRPr/>
            </a:pPr>
            <a:endParaRPr lang="en-US" sz="3200" dirty="0">
              <a:solidFill>
                <a:srgbClr val="000090"/>
              </a:solidFill>
              <a:latin typeface="Calibri"/>
            </a:endParaRPr>
          </a:p>
          <a:p>
            <a:pPr marL="623888" indent="-514350">
              <a:spcBef>
                <a:spcPct val="20000"/>
              </a:spcBef>
              <a:buFont typeface="+mj-lt"/>
              <a:buAutoNum type="arabicPeriod" startAt="3"/>
              <a:defRPr/>
            </a:pPr>
            <a:r>
              <a:rPr lang="en-US" sz="3000" dirty="0">
                <a:solidFill>
                  <a:srgbClr val="000090"/>
                </a:solidFill>
                <a:latin typeface="Arial"/>
                <a:cs typeface="Arial"/>
              </a:rPr>
              <a:t>Query rewriting algorithm</a:t>
            </a:r>
          </a:p>
        </p:txBody>
      </p:sp>
      <p:sp>
        <p:nvSpPr>
          <p:cNvPr id="3" name="TextBox 2"/>
          <p:cNvSpPr txBox="1"/>
          <p:nvPr/>
        </p:nvSpPr>
        <p:spPr>
          <a:xfrm>
            <a:off x="4546600" y="2222500"/>
            <a:ext cx="3530600" cy="553998"/>
          </a:xfrm>
          <a:prstGeom prst="rect">
            <a:avLst/>
          </a:prstGeom>
          <a:noFill/>
        </p:spPr>
        <p:txBody>
          <a:bodyPr wrap="square" rtlCol="0">
            <a:spAutoFit/>
          </a:bodyPr>
          <a:lstStyle/>
          <a:p>
            <a:r>
              <a:rPr lang="en-US" sz="3000" dirty="0">
                <a:solidFill>
                  <a:srgbClr val="C00000"/>
                </a:solidFill>
                <a:latin typeface="Calibri"/>
              </a:rPr>
              <a:t>(meta technique!)</a:t>
            </a:r>
          </a:p>
        </p:txBody>
      </p:sp>
      <p:sp>
        <p:nvSpPr>
          <p:cNvPr id="6" name="Rectangle 5"/>
          <p:cNvSpPr/>
          <p:nvPr/>
        </p:nvSpPr>
        <p:spPr bwMode="auto">
          <a:xfrm>
            <a:off x="1816100" y="1536700"/>
            <a:ext cx="8623300" cy="4861718"/>
          </a:xfrm>
          <a:prstGeom prst="rect">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srgbClr val="0000C8"/>
              </a:solidFill>
              <a:latin typeface="Calibri"/>
            </a:endParaRPr>
          </a:p>
        </p:txBody>
      </p:sp>
      <p:pic>
        <p:nvPicPr>
          <p:cNvPr id="11" name="Picture 10"/>
          <p:cNvPicPr>
            <a:picLocks noChangeAspect="1"/>
          </p:cNvPicPr>
          <p:nvPr/>
        </p:nvPicPr>
        <p:blipFill>
          <a:blip r:embed="rId3"/>
          <a:stretch>
            <a:fillRect/>
          </a:stretch>
        </p:blipFill>
        <p:spPr>
          <a:xfrm>
            <a:off x="2892005" y="2829858"/>
            <a:ext cx="718391" cy="715963"/>
          </a:xfrm>
          <a:prstGeom prst="rect">
            <a:avLst/>
          </a:prstGeom>
        </p:spPr>
      </p:pic>
      <p:sp>
        <p:nvSpPr>
          <p:cNvPr id="12" name="TextBox 11"/>
          <p:cNvSpPr txBox="1"/>
          <p:nvPr/>
        </p:nvSpPr>
        <p:spPr>
          <a:xfrm>
            <a:off x="3670300" y="2829858"/>
            <a:ext cx="5549900" cy="1169551"/>
          </a:xfrm>
          <a:prstGeom prst="rect">
            <a:avLst/>
          </a:prstGeom>
          <a:noFill/>
        </p:spPr>
        <p:txBody>
          <a:bodyPr wrap="square" rtlCol="0">
            <a:spAutoFit/>
          </a:bodyPr>
          <a:lstStyle/>
          <a:p>
            <a:pPr marL="0" lvl="1"/>
            <a:r>
              <a:rPr lang="en-US" sz="2600" dirty="0">
                <a:solidFill>
                  <a:srgbClr val="000000"/>
                </a:solidFill>
                <a:latin typeface="Arial"/>
                <a:cs typeface="Arial"/>
              </a:rPr>
              <a:t>Most SQL can be implemented with a few core operations</a:t>
            </a:r>
            <a:endParaRPr lang="en-US" sz="2600" dirty="0">
              <a:solidFill>
                <a:prstClr val="black"/>
              </a:solidFill>
              <a:latin typeface="Calibri"/>
            </a:endParaRPr>
          </a:p>
          <a:p>
            <a:endParaRPr lang="en-US" dirty="0">
              <a:solidFill>
                <a:prstClr val="black"/>
              </a:solidFill>
              <a:latin typeface="Calibri"/>
            </a:endParaRP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25455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animBg="1"/>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213100" y="3862877"/>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53" name="Rectangle 52"/>
          <p:cNvSpPr/>
          <p:nvPr/>
        </p:nvSpPr>
        <p:spPr>
          <a:xfrm>
            <a:off x="3213100" y="2923032"/>
            <a:ext cx="5029200" cy="58216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7890" name="Rectangle 2"/>
          <p:cNvSpPr>
            <a:spLocks noGrp="1"/>
          </p:cNvSpPr>
          <p:nvPr>
            <p:ph type="title"/>
          </p:nvPr>
        </p:nvSpPr>
        <p:spPr bwMode="auto">
          <a:xfrm>
            <a:off x="1752600" y="0"/>
            <a:ext cx="8610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1. SQL-aware </a:t>
            </a:r>
            <a:r>
              <a:rPr lang="en-US" dirty="0">
                <a:solidFill>
                  <a:srgbClr val="000000"/>
                </a:solidFill>
              </a:rPr>
              <a:t>e</a:t>
            </a:r>
            <a:r>
              <a:rPr lang="en-US" dirty="0">
                <a:solidFill>
                  <a:srgbClr val="000000"/>
                </a:solidFill>
                <a:effectLst/>
              </a:rPr>
              <a:t>ncryption schemes</a:t>
            </a:r>
          </a:p>
        </p:txBody>
      </p:sp>
      <p:sp>
        <p:nvSpPr>
          <p:cNvPr id="37913" name="Text Box 25"/>
          <p:cNvSpPr txBox="1">
            <a:spLocks noChangeArrowheads="1"/>
          </p:cNvSpPr>
          <p:nvPr/>
        </p:nvSpPr>
        <p:spPr bwMode="auto">
          <a:xfrm>
            <a:off x="8318500" y="3505201"/>
            <a:ext cx="1879600" cy="1015663"/>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 !=, IN, GROUP BY, DISTINCT </a:t>
            </a:r>
          </a:p>
        </p:txBody>
      </p:sp>
      <p:sp>
        <p:nvSpPr>
          <p:cNvPr id="17" name="Rectangle 16"/>
          <p:cNvSpPr/>
          <p:nvPr/>
        </p:nvSpPr>
        <p:spPr>
          <a:xfrm>
            <a:off x="3213100" y="1143000"/>
            <a:ext cx="5029200" cy="5334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18" name="TextBox 17"/>
          <p:cNvSpPr txBox="1"/>
          <p:nvPr/>
        </p:nvSpPr>
        <p:spPr>
          <a:xfrm>
            <a:off x="3289300" y="1168401"/>
            <a:ext cx="1752600" cy="492443"/>
          </a:xfrm>
          <a:prstGeom prst="rect">
            <a:avLst/>
          </a:prstGeom>
          <a:noFill/>
        </p:spPr>
        <p:txBody>
          <a:bodyPr wrap="square" rtlCol="0">
            <a:spAutoFit/>
          </a:bodyPr>
          <a:lstStyle/>
          <a:p>
            <a:r>
              <a:rPr lang="en-US" sz="2600" dirty="0">
                <a:solidFill>
                  <a:srgbClr val="C00000"/>
                </a:solidFill>
                <a:latin typeface="Calibri"/>
                <a:cs typeface="Calibri"/>
              </a:rPr>
              <a:t>Scheme</a:t>
            </a:r>
          </a:p>
        </p:txBody>
      </p:sp>
      <p:cxnSp>
        <p:nvCxnSpPr>
          <p:cNvPr id="22" name="Straight Connector 21"/>
          <p:cNvCxnSpPr/>
          <p:nvPr/>
        </p:nvCxnSpPr>
        <p:spPr>
          <a:xfrm rot="5400000">
            <a:off x="4318000" y="1409700"/>
            <a:ext cx="533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452394" y="1408906"/>
            <a:ext cx="533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213100" y="1828008"/>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0" name="TextBox 29"/>
          <p:cNvSpPr txBox="1"/>
          <p:nvPr/>
        </p:nvSpPr>
        <p:spPr>
          <a:xfrm>
            <a:off x="3365500" y="1822391"/>
            <a:ext cx="1219200" cy="492443"/>
          </a:xfrm>
          <a:prstGeom prst="rect">
            <a:avLst/>
          </a:prstGeom>
          <a:noFill/>
        </p:spPr>
        <p:txBody>
          <a:bodyPr wrap="square" rtlCol="0">
            <a:spAutoFit/>
          </a:bodyPr>
          <a:lstStyle/>
          <a:p>
            <a:r>
              <a:rPr lang="en-US" sz="2600" dirty="0">
                <a:solidFill>
                  <a:srgbClr val="C00000"/>
                </a:solidFill>
                <a:latin typeface="Calibri"/>
                <a:cs typeface="Calibri"/>
              </a:rPr>
              <a:t>  RND</a:t>
            </a:r>
          </a:p>
        </p:txBody>
      </p:sp>
      <p:cxnSp>
        <p:nvCxnSpPr>
          <p:cNvPr id="33" name="Straight Connector 32"/>
          <p:cNvCxnSpPr/>
          <p:nvPr/>
        </p:nvCxnSpPr>
        <p:spPr>
          <a:xfrm rot="5400000">
            <a:off x="4347355" y="2066146"/>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81352" y="2064955"/>
            <a:ext cx="4754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3213100" y="2365872"/>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6" name="TextBox 35"/>
          <p:cNvSpPr txBox="1"/>
          <p:nvPr/>
        </p:nvSpPr>
        <p:spPr>
          <a:xfrm>
            <a:off x="3200400" y="2343091"/>
            <a:ext cx="1143000" cy="492443"/>
          </a:xfrm>
          <a:prstGeom prst="rect">
            <a:avLst/>
          </a:prstGeom>
          <a:noFill/>
        </p:spPr>
        <p:txBody>
          <a:bodyPr wrap="square" rtlCol="0">
            <a:spAutoFit/>
          </a:bodyPr>
          <a:lstStyle/>
          <a:p>
            <a:r>
              <a:rPr lang="en-US" sz="2600" dirty="0">
                <a:solidFill>
                  <a:srgbClr val="C00000"/>
                </a:solidFill>
                <a:latin typeface="Calibri"/>
                <a:cs typeface="Calibri"/>
              </a:rPr>
              <a:t>   HOM</a:t>
            </a:r>
          </a:p>
        </p:txBody>
      </p:sp>
      <p:cxnSp>
        <p:nvCxnSpPr>
          <p:cNvPr id="39" name="Straight Connector 38"/>
          <p:cNvCxnSpPr/>
          <p:nvPr/>
        </p:nvCxnSpPr>
        <p:spPr>
          <a:xfrm rot="5400000">
            <a:off x="4347355" y="2604011"/>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6481352" y="2602820"/>
            <a:ext cx="4754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289300" y="3829808"/>
            <a:ext cx="1143000" cy="492443"/>
          </a:xfrm>
          <a:prstGeom prst="rect">
            <a:avLst/>
          </a:prstGeom>
          <a:noFill/>
        </p:spPr>
        <p:txBody>
          <a:bodyPr wrap="square" rtlCol="0">
            <a:spAutoFit/>
          </a:bodyPr>
          <a:lstStyle/>
          <a:p>
            <a:r>
              <a:rPr lang="en-US" sz="2600" dirty="0">
                <a:solidFill>
                  <a:srgbClr val="C00000"/>
                </a:solidFill>
                <a:latin typeface="Calibri"/>
                <a:cs typeface="Calibri"/>
              </a:rPr>
              <a:t>   DET</a:t>
            </a:r>
          </a:p>
        </p:txBody>
      </p:sp>
      <p:cxnSp>
        <p:nvCxnSpPr>
          <p:cNvPr id="45" name="Straight Connector 44"/>
          <p:cNvCxnSpPr/>
          <p:nvPr/>
        </p:nvCxnSpPr>
        <p:spPr>
          <a:xfrm rot="5400000">
            <a:off x="4347355" y="4105259"/>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213100" y="4418807"/>
            <a:ext cx="5029200" cy="572294"/>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48" name="TextBox 47"/>
          <p:cNvSpPr txBox="1"/>
          <p:nvPr/>
        </p:nvSpPr>
        <p:spPr>
          <a:xfrm>
            <a:off x="3213100" y="2959101"/>
            <a:ext cx="1371600" cy="492443"/>
          </a:xfrm>
          <a:prstGeom prst="rect">
            <a:avLst/>
          </a:prstGeom>
          <a:noFill/>
        </p:spPr>
        <p:txBody>
          <a:bodyPr wrap="square" rtlCol="0">
            <a:spAutoFit/>
          </a:bodyPr>
          <a:lstStyle/>
          <a:p>
            <a:r>
              <a:rPr lang="en-US" sz="2600" dirty="0">
                <a:solidFill>
                  <a:srgbClr val="C00000"/>
                </a:solidFill>
                <a:latin typeface="Calibri"/>
                <a:cs typeface="Calibri"/>
              </a:rPr>
              <a:t> SEARCH</a:t>
            </a:r>
          </a:p>
        </p:txBody>
      </p:sp>
      <p:cxnSp>
        <p:nvCxnSpPr>
          <p:cNvPr id="51" name="Straight Connector 50"/>
          <p:cNvCxnSpPr/>
          <p:nvPr/>
        </p:nvCxnSpPr>
        <p:spPr>
          <a:xfrm>
            <a:off x="4585496" y="4419601"/>
            <a:ext cx="1" cy="5715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6716711" y="4418807"/>
            <a:ext cx="3178" cy="5722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289300" y="4434841"/>
            <a:ext cx="1219200" cy="492443"/>
          </a:xfrm>
          <a:prstGeom prst="rect">
            <a:avLst/>
          </a:prstGeom>
          <a:noFill/>
        </p:spPr>
        <p:txBody>
          <a:bodyPr wrap="square" rtlCol="0">
            <a:spAutoFit/>
          </a:bodyPr>
          <a:lstStyle/>
          <a:p>
            <a:r>
              <a:rPr lang="en-US" sz="2600" dirty="0">
                <a:solidFill>
                  <a:srgbClr val="C00000"/>
                </a:solidFill>
                <a:latin typeface="Calibri"/>
                <a:cs typeface="Calibri"/>
              </a:rPr>
              <a:t>  JOIN</a:t>
            </a:r>
          </a:p>
        </p:txBody>
      </p:sp>
      <p:cxnSp>
        <p:nvCxnSpPr>
          <p:cNvPr id="57" name="Straight Connector 56"/>
          <p:cNvCxnSpPr/>
          <p:nvPr/>
        </p:nvCxnSpPr>
        <p:spPr>
          <a:xfrm flipH="1">
            <a:off x="4583907" y="2935622"/>
            <a:ext cx="1589" cy="56958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718302" y="2916938"/>
            <a:ext cx="1" cy="5882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3213100" y="5337450"/>
            <a:ext cx="5029200" cy="758551"/>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60" name="TextBox 59"/>
          <p:cNvSpPr txBox="1"/>
          <p:nvPr/>
        </p:nvSpPr>
        <p:spPr>
          <a:xfrm>
            <a:off x="3517900" y="5435601"/>
            <a:ext cx="1219200" cy="492443"/>
          </a:xfrm>
          <a:prstGeom prst="rect">
            <a:avLst/>
          </a:prstGeom>
          <a:noFill/>
        </p:spPr>
        <p:txBody>
          <a:bodyPr wrap="square" rtlCol="0">
            <a:spAutoFit/>
          </a:bodyPr>
          <a:lstStyle/>
          <a:p>
            <a:r>
              <a:rPr lang="en-US" sz="2600" dirty="0">
                <a:solidFill>
                  <a:srgbClr val="C00000"/>
                </a:solidFill>
                <a:latin typeface="Calibri"/>
                <a:cs typeface="Calibri"/>
              </a:rPr>
              <a:t>OPE</a:t>
            </a:r>
          </a:p>
        </p:txBody>
      </p:sp>
      <p:sp>
        <p:nvSpPr>
          <p:cNvPr id="19" name="TextBox 18"/>
          <p:cNvSpPr txBox="1"/>
          <p:nvPr/>
        </p:nvSpPr>
        <p:spPr>
          <a:xfrm>
            <a:off x="6883400" y="1146315"/>
            <a:ext cx="1752600" cy="492443"/>
          </a:xfrm>
          <a:prstGeom prst="rect">
            <a:avLst/>
          </a:prstGeom>
          <a:noFill/>
        </p:spPr>
        <p:txBody>
          <a:bodyPr wrap="square" rtlCol="0">
            <a:spAutoFit/>
          </a:bodyPr>
          <a:lstStyle/>
          <a:p>
            <a:r>
              <a:rPr lang="en-US" sz="2600" dirty="0">
                <a:solidFill>
                  <a:srgbClr val="0000C8"/>
                </a:solidFill>
                <a:latin typeface="Calibri"/>
                <a:cs typeface="Calibri"/>
              </a:rPr>
              <a:t>Function</a:t>
            </a:r>
          </a:p>
        </p:txBody>
      </p:sp>
      <p:sp>
        <p:nvSpPr>
          <p:cNvPr id="31" name="TextBox 30"/>
          <p:cNvSpPr txBox="1"/>
          <p:nvPr/>
        </p:nvSpPr>
        <p:spPr>
          <a:xfrm>
            <a:off x="6718300" y="1828801"/>
            <a:ext cx="2260600" cy="430887"/>
          </a:xfrm>
          <a:prstGeom prst="rect">
            <a:avLst/>
          </a:prstGeom>
          <a:noFill/>
        </p:spPr>
        <p:txBody>
          <a:bodyPr wrap="square" rtlCol="0">
            <a:spAutoFit/>
          </a:bodyPr>
          <a:lstStyle/>
          <a:p>
            <a:r>
              <a:rPr lang="en-US" sz="2200" dirty="0">
                <a:solidFill>
                  <a:srgbClr val="0000C8"/>
                </a:solidFill>
                <a:latin typeface="Calibri"/>
                <a:cs typeface="Calibri"/>
              </a:rPr>
              <a:t>data moving</a:t>
            </a:r>
          </a:p>
        </p:txBody>
      </p:sp>
      <p:sp>
        <p:nvSpPr>
          <p:cNvPr id="37" name="TextBox 36"/>
          <p:cNvSpPr txBox="1"/>
          <p:nvPr/>
        </p:nvSpPr>
        <p:spPr>
          <a:xfrm>
            <a:off x="6781800" y="2349501"/>
            <a:ext cx="1447800" cy="492443"/>
          </a:xfrm>
          <a:prstGeom prst="rect">
            <a:avLst/>
          </a:prstGeom>
          <a:noFill/>
        </p:spPr>
        <p:txBody>
          <a:bodyPr wrap="square" rtlCol="0">
            <a:spAutoFit/>
          </a:bodyPr>
          <a:lstStyle/>
          <a:p>
            <a:pPr algn="ctr"/>
            <a:r>
              <a:rPr lang="en-US" sz="2600" dirty="0">
                <a:solidFill>
                  <a:srgbClr val="0000C8"/>
                </a:solidFill>
                <a:latin typeface="Calibri"/>
                <a:cs typeface="Calibri"/>
              </a:rPr>
              <a:t>addition</a:t>
            </a:r>
          </a:p>
        </p:txBody>
      </p:sp>
      <p:sp>
        <p:nvSpPr>
          <p:cNvPr id="43" name="TextBox 42"/>
          <p:cNvSpPr txBox="1"/>
          <p:nvPr/>
        </p:nvSpPr>
        <p:spPr>
          <a:xfrm>
            <a:off x="6870700" y="3816291"/>
            <a:ext cx="1371600" cy="492443"/>
          </a:xfrm>
          <a:prstGeom prst="rect">
            <a:avLst/>
          </a:prstGeom>
          <a:noFill/>
        </p:spPr>
        <p:txBody>
          <a:bodyPr wrap="square" rtlCol="0">
            <a:spAutoFit/>
          </a:bodyPr>
          <a:lstStyle/>
          <a:p>
            <a:r>
              <a:rPr lang="en-US" sz="2600" dirty="0">
                <a:solidFill>
                  <a:srgbClr val="0000C8"/>
                </a:solidFill>
                <a:latin typeface="Calibri"/>
                <a:cs typeface="Calibri"/>
              </a:rPr>
              <a:t>equality</a:t>
            </a:r>
          </a:p>
        </p:txBody>
      </p:sp>
      <p:sp>
        <p:nvSpPr>
          <p:cNvPr id="49" name="TextBox 48"/>
          <p:cNvSpPr txBox="1"/>
          <p:nvPr/>
        </p:nvSpPr>
        <p:spPr>
          <a:xfrm>
            <a:off x="7175500" y="4419601"/>
            <a:ext cx="914400" cy="492443"/>
          </a:xfrm>
          <a:prstGeom prst="rect">
            <a:avLst/>
          </a:prstGeom>
          <a:noFill/>
        </p:spPr>
        <p:txBody>
          <a:bodyPr wrap="square" rtlCol="0">
            <a:spAutoFit/>
          </a:bodyPr>
          <a:lstStyle/>
          <a:p>
            <a:r>
              <a:rPr lang="en-US" sz="2600" dirty="0">
                <a:solidFill>
                  <a:srgbClr val="0000C8"/>
                </a:solidFill>
                <a:latin typeface="Calibri"/>
                <a:cs typeface="Calibri"/>
              </a:rPr>
              <a:t>join</a:t>
            </a:r>
          </a:p>
        </p:txBody>
      </p:sp>
      <p:sp>
        <p:nvSpPr>
          <p:cNvPr id="55" name="TextBox 54"/>
          <p:cNvSpPr txBox="1"/>
          <p:nvPr/>
        </p:nvSpPr>
        <p:spPr>
          <a:xfrm>
            <a:off x="6896100" y="2889190"/>
            <a:ext cx="1358900" cy="695062"/>
          </a:xfrm>
          <a:prstGeom prst="rect">
            <a:avLst/>
          </a:prstGeom>
          <a:noFill/>
        </p:spPr>
        <p:txBody>
          <a:bodyPr wrap="square" rtlCol="0">
            <a:spAutoFit/>
          </a:bodyPr>
          <a:lstStyle/>
          <a:p>
            <a:pPr algn="ctr">
              <a:lnSpc>
                <a:spcPts val="2280"/>
              </a:lnSpc>
            </a:pPr>
            <a:r>
              <a:rPr lang="en-US" sz="2600" dirty="0">
                <a:solidFill>
                  <a:srgbClr val="0000C8"/>
                </a:solidFill>
                <a:latin typeface="Calibri"/>
                <a:cs typeface="Calibri"/>
              </a:rPr>
              <a:t>word search</a:t>
            </a:r>
          </a:p>
        </p:txBody>
      </p:sp>
      <p:sp>
        <p:nvSpPr>
          <p:cNvPr id="61" name="TextBox 60"/>
          <p:cNvSpPr txBox="1"/>
          <p:nvPr/>
        </p:nvSpPr>
        <p:spPr>
          <a:xfrm>
            <a:off x="6946900" y="5467291"/>
            <a:ext cx="1143000" cy="492443"/>
          </a:xfrm>
          <a:prstGeom prst="rect">
            <a:avLst/>
          </a:prstGeom>
          <a:noFill/>
        </p:spPr>
        <p:txBody>
          <a:bodyPr wrap="square" rtlCol="0">
            <a:spAutoFit/>
          </a:bodyPr>
          <a:lstStyle/>
          <a:p>
            <a:pPr algn="ctr"/>
            <a:r>
              <a:rPr lang="en-US" sz="2600" dirty="0">
                <a:solidFill>
                  <a:srgbClr val="0000C8"/>
                </a:solidFill>
                <a:latin typeface="Calibri"/>
                <a:cs typeface="Calibri"/>
              </a:rPr>
              <a:t>order</a:t>
            </a:r>
          </a:p>
        </p:txBody>
      </p:sp>
      <p:cxnSp>
        <p:nvCxnSpPr>
          <p:cNvPr id="63" name="Straight Connector 62"/>
          <p:cNvCxnSpPr/>
          <p:nvPr/>
        </p:nvCxnSpPr>
        <p:spPr>
          <a:xfrm rot="5400000">
            <a:off x="4206218" y="5716726"/>
            <a:ext cx="757760" cy="79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60899" y="1161990"/>
            <a:ext cx="2055811" cy="492443"/>
          </a:xfrm>
          <a:prstGeom prst="rect">
            <a:avLst/>
          </a:prstGeom>
          <a:noFill/>
        </p:spPr>
        <p:txBody>
          <a:bodyPr wrap="square" rtlCol="0">
            <a:spAutoFit/>
          </a:bodyPr>
          <a:lstStyle/>
          <a:p>
            <a:r>
              <a:rPr lang="en-US" sz="2600" dirty="0">
                <a:solidFill>
                  <a:prstClr val="black"/>
                </a:solidFill>
                <a:latin typeface="Calibri"/>
                <a:cs typeface="Calibri"/>
              </a:rPr>
              <a:t>Construction</a:t>
            </a:r>
          </a:p>
        </p:txBody>
      </p:sp>
      <p:sp>
        <p:nvSpPr>
          <p:cNvPr id="32" name="TextBox 31"/>
          <p:cNvSpPr txBox="1"/>
          <p:nvPr/>
        </p:nvSpPr>
        <p:spPr>
          <a:xfrm>
            <a:off x="4876800" y="1809691"/>
            <a:ext cx="1905000" cy="492443"/>
          </a:xfrm>
          <a:prstGeom prst="rect">
            <a:avLst/>
          </a:prstGeom>
          <a:noFill/>
        </p:spPr>
        <p:txBody>
          <a:bodyPr wrap="square" rtlCol="0">
            <a:spAutoFit/>
          </a:bodyPr>
          <a:lstStyle/>
          <a:p>
            <a:r>
              <a:rPr lang="en-US" sz="2600" dirty="0">
                <a:solidFill>
                  <a:prstClr val="black"/>
                </a:solidFill>
                <a:latin typeface="Calibri"/>
                <a:cs typeface="Calibri"/>
              </a:rPr>
              <a:t>AES in UFE</a:t>
            </a:r>
          </a:p>
        </p:txBody>
      </p:sp>
      <p:sp>
        <p:nvSpPr>
          <p:cNvPr id="38" name="TextBox 37"/>
          <p:cNvSpPr txBox="1"/>
          <p:nvPr/>
        </p:nvSpPr>
        <p:spPr>
          <a:xfrm>
            <a:off x="4889500" y="3874318"/>
            <a:ext cx="1981200" cy="492443"/>
          </a:xfrm>
          <a:prstGeom prst="rect">
            <a:avLst/>
          </a:prstGeom>
          <a:noFill/>
        </p:spPr>
        <p:txBody>
          <a:bodyPr wrap="square" rtlCol="0">
            <a:spAutoFit/>
          </a:bodyPr>
          <a:lstStyle/>
          <a:p>
            <a:r>
              <a:rPr lang="en-US" sz="2600" dirty="0">
                <a:solidFill>
                  <a:prstClr val="black"/>
                </a:solidFill>
                <a:latin typeface="Calibri"/>
                <a:cs typeface="Calibri"/>
              </a:rPr>
              <a:t>AES in CMC</a:t>
            </a:r>
          </a:p>
        </p:txBody>
      </p:sp>
      <p:sp>
        <p:nvSpPr>
          <p:cNvPr id="44" name="TextBox 43"/>
          <p:cNvSpPr txBox="1"/>
          <p:nvPr/>
        </p:nvSpPr>
        <p:spPr>
          <a:xfrm>
            <a:off x="5194300" y="2362201"/>
            <a:ext cx="1676400" cy="492443"/>
          </a:xfrm>
          <a:prstGeom prst="rect">
            <a:avLst/>
          </a:prstGeom>
          <a:noFill/>
        </p:spPr>
        <p:txBody>
          <a:bodyPr wrap="square" rtlCol="0">
            <a:spAutoFit/>
          </a:bodyPr>
          <a:lstStyle/>
          <a:p>
            <a:r>
              <a:rPr lang="en-US" sz="2600" dirty="0" err="1">
                <a:solidFill>
                  <a:prstClr val="black"/>
                </a:solidFill>
                <a:latin typeface="Calibri"/>
                <a:cs typeface="Calibri"/>
              </a:rPr>
              <a:t>Paillier</a:t>
            </a:r>
            <a:endParaRPr lang="en-US" sz="2600" dirty="0">
              <a:solidFill>
                <a:prstClr val="black"/>
              </a:solidFill>
              <a:latin typeface="Calibri"/>
              <a:cs typeface="Calibri"/>
            </a:endParaRPr>
          </a:p>
        </p:txBody>
      </p:sp>
      <p:sp>
        <p:nvSpPr>
          <p:cNvPr id="50" name="TextBox 49"/>
          <p:cNvSpPr txBox="1"/>
          <p:nvPr/>
        </p:nvSpPr>
        <p:spPr>
          <a:xfrm>
            <a:off x="4978400" y="4388104"/>
            <a:ext cx="1485900" cy="676254"/>
          </a:xfrm>
          <a:prstGeom prst="rect">
            <a:avLst/>
          </a:prstGeom>
          <a:noFill/>
        </p:spPr>
        <p:txBody>
          <a:bodyPr wrap="square" rtlCol="0">
            <a:spAutoFit/>
          </a:bodyPr>
          <a:lstStyle/>
          <a:p>
            <a:pPr>
              <a:lnSpc>
                <a:spcPts val="2200"/>
              </a:lnSpc>
            </a:pPr>
            <a:r>
              <a:rPr lang="en-US" sz="2600" dirty="0">
                <a:solidFill>
                  <a:srgbClr val="C00000"/>
                </a:solidFill>
                <a:latin typeface="Calibri"/>
                <a:cs typeface="Calibri"/>
              </a:rPr>
              <a:t>our new scheme </a:t>
            </a:r>
          </a:p>
        </p:txBody>
      </p:sp>
      <p:sp>
        <p:nvSpPr>
          <p:cNvPr id="56" name="TextBox 55"/>
          <p:cNvSpPr txBox="1"/>
          <p:nvPr/>
        </p:nvSpPr>
        <p:spPr>
          <a:xfrm>
            <a:off x="4648200" y="2946401"/>
            <a:ext cx="2146300" cy="492443"/>
          </a:xfrm>
          <a:prstGeom prst="rect">
            <a:avLst/>
          </a:prstGeom>
          <a:noFill/>
        </p:spPr>
        <p:txBody>
          <a:bodyPr wrap="square" rtlCol="0">
            <a:spAutoFit/>
          </a:bodyPr>
          <a:lstStyle/>
          <a:p>
            <a:r>
              <a:rPr lang="en-US" sz="2600" dirty="0">
                <a:solidFill>
                  <a:prstClr val="black"/>
                </a:solidFill>
                <a:latin typeface="Calibri"/>
                <a:cs typeface="Calibri"/>
              </a:rPr>
              <a:t>Song et al.,‘00</a:t>
            </a:r>
          </a:p>
        </p:txBody>
      </p:sp>
      <p:cxnSp>
        <p:nvCxnSpPr>
          <p:cNvPr id="97" name="Straight Connector 96"/>
          <p:cNvCxnSpPr/>
          <p:nvPr/>
        </p:nvCxnSpPr>
        <p:spPr>
          <a:xfrm rot="16200000" flipH="1">
            <a:off x="6481352" y="4092979"/>
            <a:ext cx="475487"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H="1">
            <a:off x="6336507" y="5714206"/>
            <a:ext cx="761999"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0" name="Left Brace 129"/>
          <p:cNvSpPr/>
          <p:nvPr/>
        </p:nvSpPr>
        <p:spPr>
          <a:xfrm>
            <a:off x="8242300" y="3581400"/>
            <a:ext cx="228600" cy="9906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prstClr val="black"/>
              </a:solidFill>
              <a:latin typeface="Calibri"/>
              <a:cs typeface="Calibri"/>
            </a:endParaRPr>
          </a:p>
        </p:txBody>
      </p:sp>
      <p:sp>
        <p:nvSpPr>
          <p:cNvPr id="132" name="Left Brace 131"/>
          <p:cNvSpPr/>
          <p:nvPr/>
        </p:nvSpPr>
        <p:spPr>
          <a:xfrm>
            <a:off x="8242300" y="5181600"/>
            <a:ext cx="228600" cy="1221839"/>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cs typeface="Calibri"/>
            </a:endParaRPr>
          </a:p>
        </p:txBody>
      </p:sp>
      <p:sp>
        <p:nvSpPr>
          <p:cNvPr id="133" name="Text Box 27"/>
          <p:cNvSpPr txBox="1">
            <a:spLocks noChangeArrowheads="1"/>
          </p:cNvSpPr>
          <p:nvPr/>
        </p:nvSpPr>
        <p:spPr bwMode="auto">
          <a:xfrm>
            <a:off x="8331200" y="5092701"/>
            <a:ext cx="2438400" cy="1323439"/>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&gt;, &lt;, ORDER BY, ASC, DESC, MAX, MIN, GREATEST, LEAST</a:t>
            </a:r>
          </a:p>
        </p:txBody>
      </p:sp>
      <p:sp>
        <p:nvSpPr>
          <p:cNvPr id="134" name="Text Box 25"/>
          <p:cNvSpPr txBox="1">
            <a:spLocks noChangeArrowheads="1"/>
          </p:cNvSpPr>
          <p:nvPr/>
        </p:nvSpPr>
        <p:spPr bwMode="auto">
          <a:xfrm>
            <a:off x="8318500" y="2952690"/>
            <a:ext cx="2743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restricted ILIKE</a:t>
            </a:r>
          </a:p>
        </p:txBody>
      </p:sp>
      <p:sp>
        <p:nvSpPr>
          <p:cNvPr id="135" name="Left Brace 134"/>
          <p:cNvSpPr/>
          <p:nvPr/>
        </p:nvSpPr>
        <p:spPr>
          <a:xfrm>
            <a:off x="8242300" y="2895600"/>
            <a:ext cx="152400" cy="533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66" name="Text Box 25"/>
          <p:cNvSpPr txBox="1">
            <a:spLocks noChangeArrowheads="1"/>
          </p:cNvSpPr>
          <p:nvPr/>
        </p:nvSpPr>
        <p:spPr bwMode="auto">
          <a:xfrm>
            <a:off x="8318500" y="2419290"/>
            <a:ext cx="2743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SUM, + </a:t>
            </a:r>
          </a:p>
        </p:txBody>
      </p:sp>
      <p:sp>
        <p:nvSpPr>
          <p:cNvPr id="67" name="Left Brace 66"/>
          <p:cNvSpPr/>
          <p:nvPr/>
        </p:nvSpPr>
        <p:spPr>
          <a:xfrm>
            <a:off x="8242300" y="2362200"/>
            <a:ext cx="152400" cy="533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75" name="TextBox 74"/>
          <p:cNvSpPr txBox="1"/>
          <p:nvPr/>
        </p:nvSpPr>
        <p:spPr>
          <a:xfrm>
            <a:off x="4356100" y="5346701"/>
            <a:ext cx="2514600" cy="723275"/>
          </a:xfrm>
          <a:prstGeom prst="rect">
            <a:avLst/>
          </a:prstGeom>
          <a:noFill/>
        </p:spPr>
        <p:txBody>
          <a:bodyPr wrap="square" rtlCol="0">
            <a:spAutoFit/>
          </a:bodyPr>
          <a:lstStyle/>
          <a:p>
            <a:pPr algn="ctr">
              <a:lnSpc>
                <a:spcPts val="2400"/>
              </a:lnSpc>
            </a:pPr>
            <a:r>
              <a:rPr lang="en-US" sz="2400" dirty="0">
                <a:solidFill>
                  <a:srgbClr val="DA1F28"/>
                </a:solidFill>
                <a:latin typeface="Calibri"/>
                <a:cs typeface="Calibri"/>
              </a:rPr>
              <a:t> </a:t>
            </a:r>
            <a:r>
              <a:rPr lang="en-US" sz="2400" dirty="0">
                <a:solidFill>
                  <a:srgbClr val="C00000"/>
                </a:solidFill>
                <a:latin typeface="Calibri"/>
                <a:cs typeface="Calibri"/>
              </a:rPr>
              <a:t>our new scheme</a:t>
            </a:r>
          </a:p>
          <a:p>
            <a:pPr algn="ctr">
              <a:lnSpc>
                <a:spcPts val="2400"/>
              </a:lnSpc>
            </a:pPr>
            <a:r>
              <a:rPr lang="en-US" sz="2400" dirty="0">
                <a:solidFill>
                  <a:srgbClr val="C00000"/>
                </a:solidFill>
                <a:latin typeface="Calibri"/>
                <a:cs typeface="Calibri"/>
              </a:rPr>
              <a:t>[Oakland’13] </a:t>
            </a:r>
          </a:p>
        </p:txBody>
      </p:sp>
      <p:sp>
        <p:nvSpPr>
          <p:cNvPr id="62" name="Text Box 25"/>
          <p:cNvSpPr txBox="1">
            <a:spLocks noChangeArrowheads="1"/>
          </p:cNvSpPr>
          <p:nvPr/>
        </p:nvSpPr>
        <p:spPr bwMode="auto">
          <a:xfrm>
            <a:off x="8318500" y="1476515"/>
            <a:ext cx="2349500" cy="1015663"/>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SELECT, UPDATE, DELETE, INSERT, COUNT</a:t>
            </a:r>
          </a:p>
        </p:txBody>
      </p:sp>
      <p:sp>
        <p:nvSpPr>
          <p:cNvPr id="64" name="Left Brace 63"/>
          <p:cNvSpPr/>
          <p:nvPr/>
        </p:nvSpPr>
        <p:spPr>
          <a:xfrm>
            <a:off x="8242300" y="1635444"/>
            <a:ext cx="152400" cy="72675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69" name="Rounded Rectangle 68"/>
          <p:cNvSpPr/>
          <p:nvPr/>
        </p:nvSpPr>
        <p:spPr>
          <a:xfrm>
            <a:off x="3746500" y="6172200"/>
            <a:ext cx="4241800" cy="609600"/>
          </a:xfrm>
          <a:prstGeom prst="roundRect">
            <a:avLst>
              <a:gd name="adj" fmla="val 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cs typeface="Calibri"/>
            </a:endParaRPr>
          </a:p>
        </p:txBody>
      </p:sp>
      <p:sp>
        <p:nvSpPr>
          <p:cNvPr id="70" name="TextBox 69"/>
          <p:cNvSpPr txBox="1"/>
          <p:nvPr/>
        </p:nvSpPr>
        <p:spPr>
          <a:xfrm>
            <a:off x="3676650" y="6194151"/>
            <a:ext cx="4521200" cy="523220"/>
          </a:xfrm>
          <a:prstGeom prst="rect">
            <a:avLst/>
          </a:prstGeom>
          <a:noFill/>
        </p:spPr>
        <p:txBody>
          <a:bodyPr wrap="square" rtlCol="0">
            <a:spAutoFit/>
          </a:bodyPr>
          <a:lstStyle/>
          <a:p>
            <a:pPr algn="ctr"/>
            <a:r>
              <a:rPr lang="en-US" sz="2800" dirty="0">
                <a:solidFill>
                  <a:prstClr val="black"/>
                </a:solidFill>
                <a:latin typeface="Calibri"/>
                <a:cs typeface="Calibri"/>
              </a:rPr>
              <a:t>x &lt; y               </a:t>
            </a:r>
            <a:r>
              <a:rPr lang="en-US" sz="2800" dirty="0" err="1">
                <a:solidFill>
                  <a:prstClr val="black"/>
                </a:solidFill>
                <a:latin typeface="Calibri"/>
                <a:cs typeface="Calibri"/>
              </a:rPr>
              <a:t>Enc</a:t>
            </a:r>
            <a:r>
              <a:rPr lang="en-US" sz="2800" dirty="0">
                <a:solidFill>
                  <a:prstClr val="black"/>
                </a:solidFill>
                <a:latin typeface="Calibri"/>
                <a:cs typeface="Calibri"/>
              </a:rPr>
              <a:t>(x) &lt; </a:t>
            </a:r>
            <a:r>
              <a:rPr lang="en-US" sz="2800" dirty="0" err="1">
                <a:solidFill>
                  <a:prstClr val="black"/>
                </a:solidFill>
                <a:latin typeface="Calibri"/>
                <a:cs typeface="Calibri"/>
              </a:rPr>
              <a:t>Enc</a:t>
            </a:r>
            <a:r>
              <a:rPr lang="en-US" sz="2800" dirty="0">
                <a:solidFill>
                  <a:prstClr val="black"/>
                </a:solidFill>
                <a:latin typeface="Calibri"/>
                <a:cs typeface="Calibri"/>
              </a:rPr>
              <a:t>(y) </a:t>
            </a:r>
            <a:endParaRPr lang="en-US" sz="2800" dirty="0">
              <a:solidFill>
                <a:srgbClr val="000090"/>
              </a:solidFill>
              <a:latin typeface="Calibri"/>
              <a:cs typeface="Calibri"/>
            </a:endParaRPr>
          </a:p>
        </p:txBody>
      </p:sp>
      <p:sp>
        <p:nvSpPr>
          <p:cNvPr id="71" name="Left-Right Arrow 70"/>
          <p:cNvSpPr/>
          <p:nvPr/>
        </p:nvSpPr>
        <p:spPr>
          <a:xfrm>
            <a:off x="4743986" y="6337300"/>
            <a:ext cx="843183" cy="368300"/>
          </a:xfrm>
          <a:prstGeom prst="leftRightArrow">
            <a:avLst>
              <a:gd name="adj1" fmla="val 44721"/>
              <a:gd name="adj2" fmla="val 34163"/>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cs typeface="Calibri"/>
            </a:endParaRPr>
          </a:p>
        </p:txBody>
      </p:sp>
      <p:sp>
        <p:nvSpPr>
          <p:cNvPr id="3" name="Left Brace 2"/>
          <p:cNvSpPr/>
          <p:nvPr/>
        </p:nvSpPr>
        <p:spPr>
          <a:xfrm>
            <a:off x="3022600" y="1755914"/>
            <a:ext cx="177800" cy="1825486"/>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72" name="Text Box 14"/>
          <p:cNvSpPr txBox="1">
            <a:spLocks noChangeArrowheads="1"/>
          </p:cNvSpPr>
          <p:nvPr/>
        </p:nvSpPr>
        <p:spPr bwMode="auto">
          <a:xfrm>
            <a:off x="1498600" y="3809536"/>
            <a:ext cx="1511300" cy="942993"/>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reveals only repeat pattern</a:t>
            </a:r>
          </a:p>
        </p:txBody>
      </p:sp>
      <p:sp>
        <p:nvSpPr>
          <p:cNvPr id="77" name="TextBox 76"/>
          <p:cNvSpPr txBox="1"/>
          <p:nvPr/>
        </p:nvSpPr>
        <p:spPr>
          <a:xfrm>
            <a:off x="1790700" y="1143001"/>
            <a:ext cx="1752600" cy="492443"/>
          </a:xfrm>
          <a:prstGeom prst="rect">
            <a:avLst/>
          </a:prstGeom>
          <a:noFill/>
        </p:spPr>
        <p:txBody>
          <a:bodyPr wrap="square" rtlCol="0">
            <a:spAutoFit/>
          </a:bodyPr>
          <a:lstStyle/>
          <a:p>
            <a:r>
              <a:rPr lang="en-US" sz="2600" dirty="0">
                <a:solidFill>
                  <a:srgbClr val="C00000"/>
                </a:solidFill>
                <a:latin typeface="Calibri"/>
                <a:cs typeface="Calibri"/>
              </a:rPr>
              <a:t>Security</a:t>
            </a:r>
          </a:p>
        </p:txBody>
      </p:sp>
      <p:sp>
        <p:nvSpPr>
          <p:cNvPr id="78" name="Left Brace 77"/>
          <p:cNvSpPr/>
          <p:nvPr/>
        </p:nvSpPr>
        <p:spPr>
          <a:xfrm>
            <a:off x="2927350" y="3797301"/>
            <a:ext cx="342900" cy="1244600"/>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79" name="Text Box 14"/>
          <p:cNvSpPr txBox="1">
            <a:spLocks noChangeArrowheads="1"/>
          </p:cNvSpPr>
          <p:nvPr/>
        </p:nvSpPr>
        <p:spPr bwMode="auto">
          <a:xfrm>
            <a:off x="1670050" y="5320957"/>
            <a:ext cx="1270000" cy="948123"/>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reveals only order</a:t>
            </a:r>
          </a:p>
        </p:txBody>
      </p:sp>
      <p:sp>
        <p:nvSpPr>
          <p:cNvPr id="80" name="Left Brace 79"/>
          <p:cNvSpPr/>
          <p:nvPr/>
        </p:nvSpPr>
        <p:spPr>
          <a:xfrm>
            <a:off x="2908300" y="5251167"/>
            <a:ext cx="342900" cy="898483"/>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81" name="Text Box 14"/>
          <p:cNvSpPr txBox="1">
            <a:spLocks noChangeArrowheads="1"/>
          </p:cNvSpPr>
          <p:nvPr/>
        </p:nvSpPr>
        <p:spPr bwMode="auto">
          <a:xfrm>
            <a:off x="1308100" y="2289433"/>
            <a:ext cx="1727200" cy="665994"/>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 semantic security</a:t>
            </a:r>
          </a:p>
        </p:txBody>
      </p:sp>
      <p:sp>
        <p:nvSpPr>
          <p:cNvPr id="5" name="TextBox 4"/>
          <p:cNvSpPr txBox="1"/>
          <p:nvPr/>
        </p:nvSpPr>
        <p:spPr>
          <a:xfrm>
            <a:off x="8318500" y="1143000"/>
            <a:ext cx="1892300" cy="400110"/>
          </a:xfrm>
          <a:prstGeom prst="rect">
            <a:avLst/>
          </a:prstGeom>
          <a:noFill/>
        </p:spPr>
        <p:txBody>
          <a:bodyPr wrap="square" rtlCol="0">
            <a:spAutoFit/>
          </a:bodyPr>
          <a:lstStyle/>
          <a:p>
            <a:r>
              <a:rPr lang="en-US" sz="2000" dirty="0">
                <a:solidFill>
                  <a:prstClr val="black"/>
                </a:solidFill>
                <a:latin typeface="Calibri"/>
              </a:rPr>
              <a:t>SQL operations:</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312992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3" grpId="0" animBg="1"/>
      <p:bldP spid="37913" grpId="0"/>
      <p:bldP spid="35" grpId="0" animBg="1"/>
      <p:bldP spid="36" grpId="0"/>
      <p:bldP spid="42" grpId="0"/>
      <p:bldP spid="47" grpId="0" animBg="1"/>
      <p:bldP spid="48" grpId="0"/>
      <p:bldP spid="54" grpId="0"/>
      <p:bldP spid="59" grpId="0" animBg="1"/>
      <p:bldP spid="60" grpId="0"/>
      <p:bldP spid="37" grpId="0"/>
      <p:bldP spid="43" grpId="0"/>
      <p:bldP spid="49" grpId="0"/>
      <p:bldP spid="55" grpId="0"/>
      <p:bldP spid="61" grpId="0"/>
      <p:bldP spid="38" grpId="0"/>
      <p:bldP spid="44" grpId="0"/>
      <p:bldP spid="50" grpId="0"/>
      <p:bldP spid="56" grpId="0"/>
      <p:bldP spid="130" grpId="0" animBg="1"/>
      <p:bldP spid="132" grpId="0" animBg="1"/>
      <p:bldP spid="133" grpId="0"/>
      <p:bldP spid="134" grpId="0"/>
      <p:bldP spid="135" grpId="0" animBg="1"/>
      <p:bldP spid="66" grpId="0"/>
      <p:bldP spid="67" grpId="0" animBg="1"/>
      <p:bldP spid="75" grpId="0"/>
      <p:bldP spid="69" grpId="0" animBg="1"/>
      <p:bldP spid="70" grpId="0"/>
      <p:bldP spid="71" grpId="0" animBg="1"/>
      <p:bldP spid="3" grpId="0" animBg="1"/>
      <p:bldP spid="72" grpId="0"/>
      <p:bldP spid="77" grpId="0"/>
      <p:bldP spid="78" grpId="0" animBg="1"/>
      <p:bldP spid="79" grpId="0"/>
      <p:bldP spid="80" grpId="0" animBg="1"/>
      <p:bldP spid="8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6" name="Rectangle 32"/>
          <p:cNvSpPr>
            <a:spLocks/>
          </p:cNvSpPr>
          <p:nvPr/>
        </p:nvSpPr>
        <p:spPr bwMode="auto">
          <a:xfrm>
            <a:off x="1981200" y="76200"/>
            <a:ext cx="8229600" cy="1143000"/>
          </a:xfrm>
          <a:prstGeom prst="rect">
            <a:avLst/>
          </a:prstGeom>
          <a:noFill/>
          <a:ln w="9525">
            <a:noFill/>
            <a:miter lim="800000"/>
            <a:headEnd/>
            <a:tailEnd/>
          </a:ln>
        </p:spPr>
        <p:txBody>
          <a:bodyPr anchor="ctr"/>
          <a:lstStyle/>
          <a:p>
            <a:pPr algn="ctr" eaLnBrk="0" hangingPunct="0"/>
            <a:r>
              <a:rPr lang="en-US" sz="4100" dirty="0">
                <a:solidFill>
                  <a:srgbClr val="000000"/>
                </a:solidFill>
                <a:latin typeface="Calibri"/>
                <a:cs typeface="Calibri"/>
              </a:rPr>
              <a:t>How to encrypt each data item?</a:t>
            </a:r>
          </a:p>
        </p:txBody>
      </p:sp>
      <p:sp>
        <p:nvSpPr>
          <p:cNvPr id="56" name="Rectangle 3"/>
          <p:cNvSpPr txBox="1">
            <a:spLocks/>
          </p:cNvSpPr>
          <p:nvPr/>
        </p:nvSpPr>
        <p:spPr>
          <a:xfrm>
            <a:off x="2946400" y="1270001"/>
            <a:ext cx="8763000" cy="1630363"/>
          </a:xfrm>
          <a:prstGeom prst="rect">
            <a:avLst/>
          </a:prstGeom>
        </p:spPr>
        <p:txBody>
          <a:bodyPr vert="horz" lIns="91440" tIns="45720" rIns="91440" bIns="45720" rtlCol="0">
            <a:normAutofit/>
          </a:bodyPr>
          <a:lstStyle/>
          <a:p>
            <a:pPr marL="514350" indent="-514350">
              <a:spcBef>
                <a:spcPct val="50000"/>
              </a:spcBef>
              <a:buFont typeface="+mj-lt"/>
              <a:buAutoNum type="arabicPeriod"/>
            </a:pPr>
            <a:r>
              <a:rPr lang="en-US" sz="2800" dirty="0">
                <a:solidFill>
                  <a:prstClr val="black"/>
                </a:solidFill>
                <a:latin typeface="Calibri"/>
              </a:rPr>
              <a:t> </a:t>
            </a:r>
            <a:r>
              <a:rPr lang="en-US" sz="2800" dirty="0">
                <a:solidFill>
                  <a:prstClr val="black"/>
                </a:solidFill>
                <a:latin typeface="Calibri"/>
                <a:cs typeface="Calibri"/>
              </a:rPr>
              <a:t>Support queries </a:t>
            </a:r>
          </a:p>
          <a:p>
            <a:pPr marL="514350" indent="-514350">
              <a:spcBef>
                <a:spcPct val="50000"/>
              </a:spcBef>
              <a:buFont typeface="+mj-lt"/>
              <a:buAutoNum type="arabicPeriod"/>
            </a:pPr>
            <a:r>
              <a:rPr lang="en-US" sz="2800" dirty="0">
                <a:solidFill>
                  <a:prstClr val="black"/>
                </a:solidFill>
                <a:latin typeface="Calibri"/>
                <a:cs typeface="Calibri"/>
              </a:rPr>
              <a:t> Use most secure encryption schemes</a:t>
            </a:r>
            <a:endParaRPr lang="en-US" sz="2600" dirty="0">
              <a:solidFill>
                <a:prstClr val="black"/>
              </a:solidFill>
              <a:latin typeface="Calibri"/>
              <a:cs typeface="Calibri"/>
            </a:endParaRPr>
          </a:p>
        </p:txBody>
      </p:sp>
      <p:sp>
        <p:nvSpPr>
          <p:cNvPr id="49" name="TextBox 48"/>
          <p:cNvSpPr txBox="1"/>
          <p:nvPr/>
        </p:nvSpPr>
        <p:spPr>
          <a:xfrm>
            <a:off x="8699500" y="6294735"/>
            <a:ext cx="2057400" cy="523220"/>
          </a:xfrm>
          <a:prstGeom prst="rect">
            <a:avLst/>
          </a:prstGeom>
          <a:noFill/>
        </p:spPr>
        <p:txBody>
          <a:bodyPr wrap="square" rtlCol="0">
            <a:spAutoFit/>
          </a:bodyPr>
          <a:lstStyle/>
          <a:p>
            <a:r>
              <a:rPr lang="en-US" sz="2800" dirty="0">
                <a:solidFill>
                  <a:srgbClr val="C00000"/>
                </a:solidFill>
                <a:latin typeface="Calibri"/>
              </a:rPr>
              <a:t>Leaks order!</a:t>
            </a:r>
          </a:p>
        </p:txBody>
      </p:sp>
      <p:sp>
        <p:nvSpPr>
          <p:cNvPr id="50" name="Text Box 34"/>
          <p:cNvSpPr txBox="1">
            <a:spLocks noChangeArrowheads="1"/>
          </p:cNvSpPr>
          <p:nvPr/>
        </p:nvSpPr>
        <p:spPr bwMode="auto">
          <a:xfrm>
            <a:off x="2476500" y="4071441"/>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rank</a:t>
            </a:r>
          </a:p>
        </p:txBody>
      </p:sp>
      <p:cxnSp>
        <p:nvCxnSpPr>
          <p:cNvPr id="51" name="Straight Connector 50"/>
          <p:cNvCxnSpPr/>
          <p:nvPr/>
        </p:nvCxnSpPr>
        <p:spPr>
          <a:xfrm>
            <a:off x="2237232" y="4477841"/>
            <a:ext cx="109728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1410494" y="5048547"/>
            <a:ext cx="17526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3" name="Right Arrow 52"/>
          <p:cNvSpPr/>
          <p:nvPr/>
        </p:nvSpPr>
        <p:spPr>
          <a:xfrm>
            <a:off x="3657600" y="5011241"/>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7" name="TextBox 66"/>
          <p:cNvSpPr txBox="1"/>
          <p:nvPr/>
        </p:nvSpPr>
        <p:spPr>
          <a:xfrm>
            <a:off x="3810000" y="4565709"/>
            <a:ext cx="1295400" cy="523220"/>
          </a:xfrm>
          <a:prstGeom prst="rect">
            <a:avLst/>
          </a:prstGeom>
          <a:noFill/>
        </p:spPr>
        <p:txBody>
          <a:bodyPr wrap="square" rtlCol="0">
            <a:spAutoFit/>
          </a:bodyPr>
          <a:lstStyle/>
          <a:p>
            <a:r>
              <a:rPr lang="en-US" sz="2800" dirty="0">
                <a:solidFill>
                  <a:prstClr val="black"/>
                </a:solidFill>
                <a:latin typeface="Calibri"/>
              </a:rPr>
              <a:t>ALL?</a:t>
            </a:r>
          </a:p>
        </p:txBody>
      </p:sp>
      <p:sp>
        <p:nvSpPr>
          <p:cNvPr id="73" name="Text Box 34"/>
          <p:cNvSpPr txBox="1">
            <a:spLocks noChangeArrowheads="1"/>
          </p:cNvSpPr>
          <p:nvPr/>
        </p:nvSpPr>
        <p:spPr bwMode="auto">
          <a:xfrm>
            <a:off x="4876800" y="3830141"/>
            <a:ext cx="9906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col1-RND</a:t>
            </a:r>
          </a:p>
        </p:txBody>
      </p:sp>
      <p:cxnSp>
        <p:nvCxnSpPr>
          <p:cNvPr id="75" name="Straight Connector 74"/>
          <p:cNvCxnSpPr/>
          <p:nvPr/>
        </p:nvCxnSpPr>
        <p:spPr>
          <a:xfrm>
            <a:off x="5029200" y="4514572"/>
            <a:ext cx="493776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4780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2399506" y="5049341"/>
            <a:ext cx="17526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8" name="Text Box 34"/>
          <p:cNvSpPr txBox="1">
            <a:spLocks noChangeArrowheads="1"/>
          </p:cNvSpPr>
          <p:nvPr/>
        </p:nvSpPr>
        <p:spPr bwMode="auto">
          <a:xfrm>
            <a:off x="5638800" y="3830141"/>
            <a:ext cx="10668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col1-HOM</a:t>
            </a:r>
          </a:p>
        </p:txBody>
      </p:sp>
      <p:cxnSp>
        <p:nvCxnSpPr>
          <p:cNvPr id="79" name="Straight Connector 78"/>
          <p:cNvCxnSpPr/>
          <p:nvPr/>
        </p:nvCxnSpPr>
        <p:spPr>
          <a:xfrm rot="5400000">
            <a:off x="5543661" y="4915306"/>
            <a:ext cx="2019875"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xt Box 34"/>
          <p:cNvSpPr txBox="1">
            <a:spLocks noChangeArrowheads="1"/>
          </p:cNvSpPr>
          <p:nvPr/>
        </p:nvSpPr>
        <p:spPr bwMode="auto">
          <a:xfrm>
            <a:off x="6553200" y="3830141"/>
            <a:ext cx="12192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col1-SEARCH</a:t>
            </a:r>
          </a:p>
        </p:txBody>
      </p:sp>
      <p:sp>
        <p:nvSpPr>
          <p:cNvPr id="81" name="Text Box 34"/>
          <p:cNvSpPr txBox="1">
            <a:spLocks noChangeArrowheads="1"/>
          </p:cNvSpPr>
          <p:nvPr/>
        </p:nvSpPr>
        <p:spPr bwMode="auto">
          <a:xfrm>
            <a:off x="7620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col1-DET</a:t>
            </a:r>
          </a:p>
        </p:txBody>
      </p:sp>
      <p:cxnSp>
        <p:nvCxnSpPr>
          <p:cNvPr id="82" name="Straight Connector 81"/>
          <p:cNvCxnSpPr/>
          <p:nvPr/>
        </p:nvCxnSpPr>
        <p:spPr>
          <a:xfrm rot="5400000">
            <a:off x="6686661" y="4915306"/>
            <a:ext cx="2019875"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3" name="Text Box 34"/>
          <p:cNvSpPr txBox="1">
            <a:spLocks noChangeArrowheads="1"/>
          </p:cNvSpPr>
          <p:nvPr/>
        </p:nvSpPr>
        <p:spPr bwMode="auto">
          <a:xfrm>
            <a:off x="8382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col1-JOIN</a:t>
            </a:r>
          </a:p>
        </p:txBody>
      </p:sp>
      <p:sp>
        <p:nvSpPr>
          <p:cNvPr id="84" name="Text Box 34"/>
          <p:cNvSpPr txBox="1">
            <a:spLocks noChangeArrowheads="1"/>
          </p:cNvSpPr>
          <p:nvPr/>
        </p:nvSpPr>
        <p:spPr bwMode="auto">
          <a:xfrm>
            <a:off x="9144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col1-OPE</a:t>
            </a:r>
          </a:p>
        </p:txBody>
      </p:sp>
      <p:cxnSp>
        <p:nvCxnSpPr>
          <p:cNvPr id="85" name="Straight Connector 84"/>
          <p:cNvCxnSpPr/>
          <p:nvPr/>
        </p:nvCxnSpPr>
        <p:spPr>
          <a:xfrm rot="5400000">
            <a:off x="7447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8209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400300" y="4629209"/>
            <a:ext cx="914400" cy="400110"/>
          </a:xfrm>
          <a:prstGeom prst="rect">
            <a:avLst/>
          </a:prstGeom>
          <a:noFill/>
        </p:spPr>
        <p:txBody>
          <a:bodyPr wrap="square" rtlCol="0">
            <a:spAutoFit/>
          </a:bodyPr>
          <a:lstStyle/>
          <a:p>
            <a:r>
              <a:rPr lang="en-US" sz="2000" dirty="0">
                <a:solidFill>
                  <a:prstClr val="black"/>
                </a:solidFill>
                <a:latin typeface="Calibri"/>
              </a:rPr>
              <a:t>‘CEO’</a:t>
            </a:r>
          </a:p>
        </p:txBody>
      </p:sp>
      <p:sp>
        <p:nvSpPr>
          <p:cNvPr id="88" name="TextBox 87"/>
          <p:cNvSpPr txBox="1"/>
          <p:nvPr/>
        </p:nvSpPr>
        <p:spPr>
          <a:xfrm>
            <a:off x="2286000" y="5022909"/>
            <a:ext cx="1066800" cy="400110"/>
          </a:xfrm>
          <a:prstGeom prst="rect">
            <a:avLst/>
          </a:prstGeom>
          <a:noFill/>
        </p:spPr>
        <p:txBody>
          <a:bodyPr wrap="square" rtlCol="0">
            <a:spAutoFit/>
          </a:bodyPr>
          <a:lstStyle/>
          <a:p>
            <a:r>
              <a:rPr lang="en-US" sz="2000" dirty="0">
                <a:solidFill>
                  <a:prstClr val="black"/>
                </a:solidFill>
                <a:latin typeface="Calibri"/>
              </a:rPr>
              <a:t>‘worker’</a:t>
            </a:r>
          </a:p>
        </p:txBody>
      </p:sp>
      <p:sp>
        <p:nvSpPr>
          <p:cNvPr id="89" name="Rounded Rectangle 88"/>
          <p:cNvSpPr/>
          <p:nvPr/>
        </p:nvSpPr>
        <p:spPr>
          <a:xfrm>
            <a:off x="51054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0" name="Rounded Rectangle 89"/>
          <p:cNvSpPr/>
          <p:nvPr/>
        </p:nvSpPr>
        <p:spPr>
          <a:xfrm>
            <a:off x="51054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1" name="Rounded Rectangle 90"/>
          <p:cNvSpPr/>
          <p:nvPr/>
        </p:nvSpPr>
        <p:spPr>
          <a:xfrm>
            <a:off x="5894832"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2" name="Rounded Rectangle 91"/>
          <p:cNvSpPr/>
          <p:nvPr/>
        </p:nvSpPr>
        <p:spPr>
          <a:xfrm>
            <a:off x="5894832"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3" name="Rounded Rectangle 92"/>
          <p:cNvSpPr/>
          <p:nvPr/>
        </p:nvSpPr>
        <p:spPr>
          <a:xfrm>
            <a:off x="68580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4" name="Rounded Rectangle 93"/>
          <p:cNvSpPr/>
          <p:nvPr/>
        </p:nvSpPr>
        <p:spPr>
          <a:xfrm>
            <a:off x="68580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5" name="Rounded Rectangle 94"/>
          <p:cNvSpPr/>
          <p:nvPr/>
        </p:nvSpPr>
        <p:spPr>
          <a:xfrm>
            <a:off x="7815072"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6" name="Rounded Rectangle 95"/>
          <p:cNvSpPr/>
          <p:nvPr/>
        </p:nvSpPr>
        <p:spPr>
          <a:xfrm>
            <a:off x="7815072"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7" name="Rounded Rectangle 96"/>
          <p:cNvSpPr/>
          <p:nvPr/>
        </p:nvSpPr>
        <p:spPr>
          <a:xfrm>
            <a:off x="8555736"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8" name="Rounded Rectangle 97"/>
          <p:cNvSpPr/>
          <p:nvPr/>
        </p:nvSpPr>
        <p:spPr>
          <a:xfrm>
            <a:off x="8555736"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9" name="Rounded Rectangle 98"/>
          <p:cNvSpPr/>
          <p:nvPr/>
        </p:nvSpPr>
        <p:spPr>
          <a:xfrm>
            <a:off x="93726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0" name="Rounded Rectangle 99"/>
          <p:cNvSpPr/>
          <p:nvPr/>
        </p:nvSpPr>
        <p:spPr>
          <a:xfrm>
            <a:off x="93726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1" name="Oval 100"/>
          <p:cNvSpPr/>
          <p:nvPr/>
        </p:nvSpPr>
        <p:spPr>
          <a:xfrm>
            <a:off x="9144000" y="3640435"/>
            <a:ext cx="990600" cy="2667000"/>
          </a:xfrm>
          <a:prstGeom prst="ellipse">
            <a:avLst/>
          </a:prstGeom>
          <a:noFill/>
          <a:ln w="38100" cap="flat" cmpd="sng" algn="ctr">
            <a:solidFill>
              <a:schemeClr val="accent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1803400" y="1244600"/>
            <a:ext cx="1663700" cy="523220"/>
          </a:xfrm>
          <a:prstGeom prst="rect">
            <a:avLst/>
          </a:prstGeom>
          <a:noFill/>
        </p:spPr>
        <p:txBody>
          <a:bodyPr wrap="square" rtlCol="0">
            <a:spAutoFit/>
          </a:bodyPr>
          <a:lstStyle/>
          <a:p>
            <a:r>
              <a:rPr lang="en-US" sz="2800" dirty="0">
                <a:solidFill>
                  <a:prstClr val="black"/>
                </a:solidFill>
                <a:latin typeface="Calibri"/>
              </a:rPr>
              <a:t>Goals:</a:t>
            </a:r>
          </a:p>
        </p:txBody>
      </p:sp>
      <p:sp>
        <p:nvSpPr>
          <p:cNvPr id="3" name="TextBox 2"/>
          <p:cNvSpPr txBox="1"/>
          <p:nvPr/>
        </p:nvSpPr>
        <p:spPr>
          <a:xfrm>
            <a:off x="1767332" y="2650074"/>
            <a:ext cx="10132568" cy="800219"/>
          </a:xfrm>
          <a:prstGeom prst="rect">
            <a:avLst/>
          </a:prstGeom>
          <a:noFill/>
        </p:spPr>
        <p:txBody>
          <a:bodyPr wrap="square" rtlCol="0">
            <a:spAutoFit/>
          </a:bodyPr>
          <a:lstStyle/>
          <a:p>
            <a:r>
              <a:rPr lang="en-US" sz="2800" dirty="0">
                <a:solidFill>
                  <a:srgbClr val="C00000"/>
                </a:solidFill>
                <a:latin typeface="Calibri"/>
              </a:rPr>
              <a:t>Challenge: </a:t>
            </a:r>
            <a:r>
              <a:rPr lang="en-US" sz="2800" dirty="0">
                <a:solidFill>
                  <a:srgbClr val="C00000"/>
                </a:solidFill>
                <a:latin typeface="Calibri"/>
                <a:cs typeface="Arial"/>
              </a:rPr>
              <a:t>may not know queries ahead of time</a:t>
            </a:r>
          </a:p>
          <a:p>
            <a:endParaRPr lang="en-US" dirty="0">
              <a:solidFill>
                <a:prstClr val="black"/>
              </a:solidFill>
              <a:latin typeface="Calibri"/>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29215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animBg="1"/>
      <p:bldP spid="67" grpId="0"/>
      <p:bldP spid="73" grpId="0"/>
      <p:bldP spid="78" grpId="0"/>
      <p:bldP spid="80" grpId="0"/>
      <p:bldP spid="81" grpId="0"/>
      <p:bldP spid="83" grpId="0"/>
      <p:bldP spid="84" grpId="0"/>
      <p:bldP spid="87" grpId="0"/>
      <p:bldP spid="88" grpId="0"/>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can’t help (yet)</a:t>
            </a:r>
          </a:p>
        </p:txBody>
      </p:sp>
      <p:sp>
        <p:nvSpPr>
          <p:cNvPr id="3" name="Content Placeholder 2"/>
          <p:cNvSpPr>
            <a:spLocks noGrp="1"/>
          </p:cNvSpPr>
          <p:nvPr>
            <p:ph idx="1"/>
          </p:nvPr>
        </p:nvSpPr>
        <p:spPr/>
        <p:txBody>
          <a:bodyPr/>
          <a:lstStyle/>
          <a:p>
            <a:r>
              <a:rPr lang="en-US" dirty="0"/>
              <a:t>Lessing: “East code versus West code”.</a:t>
            </a:r>
          </a:p>
          <a:p>
            <a:endParaRPr lang="en-US" dirty="0"/>
          </a:p>
          <a:p>
            <a:r>
              <a:rPr lang="en-US" dirty="0"/>
              <a:t>Main points:</a:t>
            </a:r>
          </a:p>
          <a:p>
            <a:pPr>
              <a:buFont typeface="Wingdings" panose="05000000000000000000" pitchFamily="2" charset="2"/>
              <a:buChar char="Ø"/>
            </a:pPr>
            <a:r>
              <a:rPr lang="en-US" dirty="0"/>
              <a:t> The law is far behind the technology curve, in the United States.</a:t>
            </a:r>
          </a:p>
          <a:p>
            <a:pPr>
              <a:buFont typeface="Wingdings" panose="05000000000000000000" pitchFamily="2" charset="2"/>
              <a:buChar char="Ø"/>
            </a:pPr>
            <a:r>
              <a:rPr lang="en-US" dirty="0"/>
              <a:t> Europe may be better, but is a less innovative technology community.</a:t>
            </a:r>
          </a:p>
          <a:p>
            <a:pPr>
              <a:buFont typeface="Wingdings" panose="05000000000000000000" pitchFamily="2" charset="2"/>
              <a:buChar char="Ø"/>
            </a:pPr>
            <a:r>
              <a:rPr lang="en-US" dirty="0"/>
              <a:t> So our best hope is to just build better technologies here.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744114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onion"/>
          <p:cNvPicPr>
            <a:picLocks noChangeAspect="1" noChangeArrowheads="1"/>
          </p:cNvPicPr>
          <p:nvPr/>
        </p:nvPicPr>
        <p:blipFill>
          <a:blip r:embed="rId3"/>
          <a:srcRect/>
          <a:stretch>
            <a:fillRect/>
          </a:stretch>
        </p:blipFill>
        <p:spPr bwMode="auto">
          <a:xfrm>
            <a:off x="2425700" y="773857"/>
            <a:ext cx="4563724" cy="5129301"/>
          </a:xfrm>
          <a:prstGeom prst="rect">
            <a:avLst/>
          </a:prstGeom>
          <a:noFill/>
          <a:ln w="9525">
            <a:noFill/>
            <a:miter lim="800000"/>
            <a:headEnd/>
            <a:tailEnd/>
          </a:ln>
        </p:spPr>
      </p:pic>
      <p:sp>
        <p:nvSpPr>
          <p:cNvPr id="10" name="Rectangle 32"/>
          <p:cNvSpPr>
            <a:spLocks/>
          </p:cNvSpPr>
          <p:nvPr/>
        </p:nvSpPr>
        <p:spPr bwMode="auto">
          <a:xfrm>
            <a:off x="3505200" y="-50800"/>
            <a:ext cx="8229600" cy="1143000"/>
          </a:xfrm>
          <a:prstGeom prst="rect">
            <a:avLst/>
          </a:prstGeom>
          <a:noFill/>
          <a:ln w="9525">
            <a:noFill/>
            <a:miter lim="800000"/>
            <a:headEnd/>
            <a:tailEnd/>
          </a:ln>
        </p:spPr>
        <p:txBody>
          <a:bodyPr anchor="ctr"/>
          <a:lstStyle/>
          <a:p>
            <a:pPr eaLnBrk="0" hangingPunct="0"/>
            <a:r>
              <a:rPr lang="en-US" sz="4100" b="1" dirty="0">
                <a:solidFill>
                  <a:srgbClr val="000000"/>
                </a:solidFill>
                <a:latin typeface="Lucida Sans Unicode" pitchFamily="34" charset="0"/>
              </a:rPr>
              <a:t>Onion</a:t>
            </a:r>
            <a:endParaRPr lang="en-US" sz="4100" b="1" dirty="0">
              <a:solidFill>
                <a:srgbClr val="C00000"/>
              </a:solidFill>
              <a:latin typeface="Lucida Sans Unicode" pitchFamily="34"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231" b="89720" l="17875" r="78000"/>
                    </a14:imgEffect>
                  </a14:imgLayer>
                </a14:imgProps>
              </a:ext>
            </a:extLst>
          </a:blip>
          <a:stretch>
            <a:fillRect/>
          </a:stretch>
        </p:blipFill>
        <p:spPr>
          <a:xfrm>
            <a:off x="4940300" y="1956721"/>
            <a:ext cx="5727700" cy="4596479"/>
          </a:xfrm>
          <a:prstGeom prst="rect">
            <a:avLst/>
          </a:prstGeom>
        </p:spPr>
      </p:pic>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3819803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descr="onion"/>
          <p:cNvPicPr>
            <a:picLocks noChangeAspect="1" noChangeArrowheads="1"/>
          </p:cNvPicPr>
          <p:nvPr/>
        </p:nvPicPr>
        <p:blipFill>
          <a:blip r:embed="rId3"/>
          <a:srcRect/>
          <a:stretch>
            <a:fillRect/>
          </a:stretch>
        </p:blipFill>
        <p:spPr bwMode="auto">
          <a:xfrm>
            <a:off x="2425700" y="773857"/>
            <a:ext cx="4563724" cy="5129301"/>
          </a:xfrm>
          <a:prstGeom prst="rect">
            <a:avLst/>
          </a:prstGeom>
          <a:noFill/>
          <a:ln w="9525">
            <a:noFill/>
            <a:miter lim="800000"/>
            <a:headEnd/>
            <a:tailEnd/>
          </a:ln>
        </p:spPr>
      </p:pic>
      <p:sp>
        <p:nvSpPr>
          <p:cNvPr id="35" name="AutoShape 17"/>
          <p:cNvSpPr>
            <a:spLocks noChangeArrowheads="1"/>
          </p:cNvSpPr>
          <p:nvPr/>
        </p:nvSpPr>
        <p:spPr bwMode="auto">
          <a:xfrm>
            <a:off x="3390900" y="2387600"/>
            <a:ext cx="2628900" cy="2363856"/>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6" name="AutoShape 18"/>
          <p:cNvSpPr>
            <a:spLocks noChangeArrowheads="1"/>
          </p:cNvSpPr>
          <p:nvPr/>
        </p:nvSpPr>
        <p:spPr bwMode="auto">
          <a:xfrm>
            <a:off x="3721100" y="2859088"/>
            <a:ext cx="1968500" cy="1725612"/>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7" name="AutoShape 19"/>
          <p:cNvSpPr>
            <a:spLocks noChangeArrowheads="1"/>
          </p:cNvSpPr>
          <p:nvPr/>
        </p:nvSpPr>
        <p:spPr bwMode="auto">
          <a:xfrm>
            <a:off x="3835399" y="3316288"/>
            <a:ext cx="1712914" cy="1143675"/>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8" name="AutoShape 20"/>
          <p:cNvSpPr>
            <a:spLocks noChangeArrowheads="1"/>
          </p:cNvSpPr>
          <p:nvPr/>
        </p:nvSpPr>
        <p:spPr bwMode="auto">
          <a:xfrm>
            <a:off x="3975101" y="3773488"/>
            <a:ext cx="1358900" cy="544512"/>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9" name="Text Box 21"/>
          <p:cNvSpPr txBox="1">
            <a:spLocks noChangeArrowheads="1"/>
          </p:cNvSpPr>
          <p:nvPr/>
        </p:nvSpPr>
        <p:spPr bwMode="auto">
          <a:xfrm>
            <a:off x="4111626" y="3786189"/>
            <a:ext cx="12192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  value</a:t>
            </a:r>
          </a:p>
        </p:txBody>
      </p:sp>
      <p:sp>
        <p:nvSpPr>
          <p:cNvPr id="40" name="Text Box 22"/>
          <p:cNvSpPr txBox="1">
            <a:spLocks noChangeArrowheads="1"/>
          </p:cNvSpPr>
          <p:nvPr/>
        </p:nvSpPr>
        <p:spPr bwMode="auto">
          <a:xfrm>
            <a:off x="4111626" y="3303589"/>
            <a:ext cx="13716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   OPE</a:t>
            </a:r>
          </a:p>
        </p:txBody>
      </p:sp>
      <p:sp>
        <p:nvSpPr>
          <p:cNvPr id="41" name="Text Box 23"/>
          <p:cNvSpPr txBox="1">
            <a:spLocks noChangeArrowheads="1"/>
          </p:cNvSpPr>
          <p:nvPr/>
        </p:nvSpPr>
        <p:spPr bwMode="auto">
          <a:xfrm>
            <a:off x="4329113" y="2859089"/>
            <a:ext cx="6858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DET</a:t>
            </a:r>
          </a:p>
        </p:txBody>
      </p:sp>
      <p:sp>
        <p:nvSpPr>
          <p:cNvPr id="42" name="Text Box 24"/>
          <p:cNvSpPr txBox="1">
            <a:spLocks noChangeArrowheads="1"/>
          </p:cNvSpPr>
          <p:nvPr/>
        </p:nvSpPr>
        <p:spPr bwMode="auto">
          <a:xfrm>
            <a:off x="4329113" y="2376489"/>
            <a:ext cx="7620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RND</a:t>
            </a:r>
          </a:p>
        </p:txBody>
      </p:sp>
      <p:sp>
        <p:nvSpPr>
          <p:cNvPr id="45086" name="Rectangle 32"/>
          <p:cNvSpPr>
            <a:spLocks/>
          </p:cNvSpPr>
          <p:nvPr/>
        </p:nvSpPr>
        <p:spPr bwMode="auto">
          <a:xfrm>
            <a:off x="3505200" y="-50800"/>
            <a:ext cx="8229600" cy="1143000"/>
          </a:xfrm>
          <a:prstGeom prst="rect">
            <a:avLst/>
          </a:prstGeom>
          <a:noFill/>
          <a:ln w="9525">
            <a:noFill/>
            <a:miter lim="800000"/>
            <a:headEnd/>
            <a:tailEnd/>
          </a:ln>
        </p:spPr>
        <p:txBody>
          <a:bodyPr anchor="ctr"/>
          <a:lstStyle/>
          <a:p>
            <a:pPr eaLnBrk="0" hangingPunct="0"/>
            <a:r>
              <a:rPr lang="en-US" sz="4100" b="1" dirty="0">
                <a:solidFill>
                  <a:srgbClr val="000000"/>
                </a:solidFill>
                <a:latin typeface="Lucida Sans Unicode" pitchFamily="34" charset="0"/>
              </a:rPr>
              <a:t>Onion </a:t>
            </a:r>
            <a:r>
              <a:rPr lang="en-US" sz="4100" b="1" dirty="0">
                <a:solidFill>
                  <a:srgbClr val="C00000"/>
                </a:solidFill>
                <a:latin typeface="Lucida Sans Unicode" pitchFamily="34" charset="0"/>
              </a:rPr>
              <a:t>of encryptions</a:t>
            </a:r>
          </a:p>
        </p:txBody>
      </p:sp>
      <p:sp>
        <p:nvSpPr>
          <p:cNvPr id="5" name="Down Arrow 4"/>
          <p:cNvSpPr/>
          <p:nvPr/>
        </p:nvSpPr>
        <p:spPr bwMode="auto">
          <a:xfrm>
            <a:off x="7289800" y="1905001"/>
            <a:ext cx="292100" cy="2885163"/>
          </a:xfrm>
          <a:prstGeom prst="downArrow">
            <a:avLst>
              <a:gd name="adj1" fmla="val 50000"/>
              <a:gd name="adj2" fmla="val 263203"/>
            </a:avLst>
          </a:prstGeom>
          <a:solidFill>
            <a:schemeClr val="accent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46" name="Down Arrow 45"/>
          <p:cNvSpPr/>
          <p:nvPr/>
        </p:nvSpPr>
        <p:spPr bwMode="auto">
          <a:xfrm flipH="1" flipV="1">
            <a:off x="8445500" y="1904999"/>
            <a:ext cx="342900" cy="3200400"/>
          </a:xfrm>
          <a:prstGeom prst="downArrow">
            <a:avLst>
              <a:gd name="adj1" fmla="val 50000"/>
              <a:gd name="adj2" fmla="val 203944"/>
            </a:avLst>
          </a:prstGeom>
          <a:solidFill>
            <a:schemeClr val="accent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6" name="TextBox 5"/>
          <p:cNvSpPr txBox="1"/>
          <p:nvPr/>
        </p:nvSpPr>
        <p:spPr>
          <a:xfrm>
            <a:off x="7446624" y="4292600"/>
            <a:ext cx="673100" cy="707886"/>
          </a:xfrm>
          <a:prstGeom prst="rect">
            <a:avLst/>
          </a:prstGeom>
          <a:noFill/>
        </p:spPr>
        <p:txBody>
          <a:bodyPr wrap="square" rtlCol="0">
            <a:spAutoFit/>
          </a:bodyPr>
          <a:lstStyle/>
          <a:p>
            <a:r>
              <a:rPr lang="en-US" sz="4000" dirty="0">
                <a:solidFill>
                  <a:prstClr val="black"/>
                </a:solidFill>
                <a:latin typeface="Calibri"/>
              </a:rPr>
              <a:t>+</a:t>
            </a:r>
          </a:p>
        </p:txBody>
      </p:sp>
      <p:sp>
        <p:nvSpPr>
          <p:cNvPr id="49" name="TextBox 48"/>
          <p:cNvSpPr txBox="1"/>
          <p:nvPr/>
        </p:nvSpPr>
        <p:spPr>
          <a:xfrm>
            <a:off x="6197600" y="4751456"/>
            <a:ext cx="2231062" cy="523220"/>
          </a:xfrm>
          <a:prstGeom prst="rect">
            <a:avLst/>
          </a:prstGeom>
          <a:noFill/>
        </p:spPr>
        <p:txBody>
          <a:bodyPr wrap="square" rtlCol="0">
            <a:spAutoFit/>
          </a:bodyPr>
          <a:lstStyle/>
          <a:p>
            <a:r>
              <a:rPr lang="en-US" sz="2800" dirty="0">
                <a:solidFill>
                  <a:prstClr val="black"/>
                </a:solidFill>
                <a:latin typeface="Calibri"/>
              </a:rPr>
              <a:t>functionality</a:t>
            </a:r>
          </a:p>
        </p:txBody>
      </p:sp>
      <p:sp>
        <p:nvSpPr>
          <p:cNvPr id="50" name="TextBox 49"/>
          <p:cNvSpPr txBox="1"/>
          <p:nvPr/>
        </p:nvSpPr>
        <p:spPr>
          <a:xfrm>
            <a:off x="8701712" y="1585724"/>
            <a:ext cx="673100" cy="707886"/>
          </a:xfrm>
          <a:prstGeom prst="rect">
            <a:avLst/>
          </a:prstGeom>
          <a:noFill/>
        </p:spPr>
        <p:txBody>
          <a:bodyPr wrap="square" rtlCol="0">
            <a:spAutoFit/>
          </a:bodyPr>
          <a:lstStyle/>
          <a:p>
            <a:r>
              <a:rPr lang="en-US" sz="4000" dirty="0">
                <a:solidFill>
                  <a:prstClr val="black"/>
                </a:solidFill>
                <a:latin typeface="Calibri"/>
              </a:rPr>
              <a:t>+</a:t>
            </a:r>
          </a:p>
        </p:txBody>
      </p:sp>
      <p:sp>
        <p:nvSpPr>
          <p:cNvPr id="51" name="TextBox 50"/>
          <p:cNvSpPr txBox="1"/>
          <p:nvPr/>
        </p:nvSpPr>
        <p:spPr>
          <a:xfrm>
            <a:off x="8001286" y="1295586"/>
            <a:ext cx="2231062" cy="523220"/>
          </a:xfrm>
          <a:prstGeom prst="rect">
            <a:avLst/>
          </a:prstGeom>
          <a:noFill/>
        </p:spPr>
        <p:txBody>
          <a:bodyPr wrap="square" rtlCol="0">
            <a:spAutoFit/>
          </a:bodyPr>
          <a:lstStyle/>
          <a:p>
            <a:r>
              <a:rPr lang="en-US" sz="2800" dirty="0">
                <a:solidFill>
                  <a:prstClr val="black"/>
                </a:solidFill>
                <a:latin typeface="Calibri"/>
              </a:rPr>
              <a:t>security</a:t>
            </a:r>
          </a:p>
        </p:txBody>
      </p:sp>
      <p:sp>
        <p:nvSpPr>
          <p:cNvPr id="7" name="TextBox 6"/>
          <p:cNvSpPr txBox="1"/>
          <p:nvPr/>
        </p:nvSpPr>
        <p:spPr>
          <a:xfrm>
            <a:off x="2552700" y="5727700"/>
            <a:ext cx="7658100" cy="553998"/>
          </a:xfrm>
          <a:prstGeom prst="rect">
            <a:avLst/>
          </a:prstGeom>
          <a:noFill/>
        </p:spPr>
        <p:txBody>
          <a:bodyPr wrap="square" rtlCol="0">
            <a:spAutoFit/>
          </a:bodyPr>
          <a:lstStyle/>
          <a:p>
            <a:r>
              <a:rPr lang="en-US" sz="3000" dirty="0">
                <a:solidFill>
                  <a:prstClr val="black"/>
                </a:solidFill>
                <a:latin typeface="Calibri"/>
              </a:rPr>
              <a:t>Adjust encryption: strip off layer of the onion</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1420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40" grpId="0"/>
      <p:bldP spid="40" grpId="1"/>
      <p:bldP spid="41" grpId="0"/>
      <p:bldP spid="41" grpId="1"/>
      <p:bldP spid="42" grpId="0"/>
      <p:bldP spid="42" grpId="1"/>
      <p:bldP spid="5" grpId="0" animBg="1"/>
      <p:bldP spid="46" grpId="0" animBg="1"/>
      <p:bldP spid="6" grpId="0"/>
      <p:bldP spid="49" grpId="0"/>
      <p:bldP spid="50" grpId="0"/>
      <p:bldP spid="51"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8" descr="onion"/>
          <p:cNvPicPr>
            <a:picLocks noChangeAspect="1" noChangeArrowheads="1"/>
          </p:cNvPicPr>
          <p:nvPr/>
        </p:nvPicPr>
        <p:blipFill>
          <a:blip r:embed="rId3"/>
          <a:srcRect/>
          <a:stretch>
            <a:fillRect/>
          </a:stretch>
        </p:blipFill>
        <p:spPr bwMode="auto">
          <a:xfrm>
            <a:off x="8259763" y="1295281"/>
            <a:ext cx="1828800" cy="1905000"/>
          </a:xfrm>
          <a:prstGeom prst="rect">
            <a:avLst/>
          </a:prstGeom>
          <a:noFill/>
          <a:ln w="9525">
            <a:noFill/>
            <a:miter lim="800000"/>
            <a:headEnd/>
            <a:tailEnd/>
          </a:ln>
        </p:spPr>
      </p:pic>
      <p:pic>
        <p:nvPicPr>
          <p:cNvPr id="68" name="Picture 38" descr="onion"/>
          <p:cNvPicPr>
            <a:picLocks noChangeAspect="1" noChangeArrowheads="1"/>
          </p:cNvPicPr>
          <p:nvPr/>
        </p:nvPicPr>
        <p:blipFill>
          <a:blip r:embed="rId3"/>
          <a:srcRect/>
          <a:stretch>
            <a:fillRect/>
          </a:stretch>
        </p:blipFill>
        <p:spPr bwMode="auto">
          <a:xfrm>
            <a:off x="8310564" y="3617555"/>
            <a:ext cx="1828800" cy="1905000"/>
          </a:xfrm>
          <a:prstGeom prst="rect">
            <a:avLst/>
          </a:prstGeom>
          <a:noFill/>
          <a:ln w="9525">
            <a:noFill/>
            <a:miter lim="800000"/>
            <a:headEnd/>
            <a:tailEnd/>
          </a:ln>
        </p:spPr>
      </p:pic>
      <p:sp>
        <p:nvSpPr>
          <p:cNvPr id="45078" name="AutoShape 28"/>
          <p:cNvSpPr>
            <a:spLocks noChangeArrowheads="1"/>
          </p:cNvSpPr>
          <p:nvPr/>
        </p:nvSpPr>
        <p:spPr bwMode="auto">
          <a:xfrm>
            <a:off x="8564563" y="1981081"/>
            <a:ext cx="1295400"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45079" name="AutoShape 29"/>
          <p:cNvSpPr>
            <a:spLocks noChangeArrowheads="1"/>
          </p:cNvSpPr>
          <p:nvPr/>
        </p:nvSpPr>
        <p:spPr bwMode="auto">
          <a:xfrm>
            <a:off x="8716964" y="2285881"/>
            <a:ext cx="1023937"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45080" name="Text Box 30"/>
          <p:cNvSpPr txBox="1">
            <a:spLocks noChangeArrowheads="1"/>
          </p:cNvSpPr>
          <p:nvPr/>
        </p:nvSpPr>
        <p:spPr bwMode="auto">
          <a:xfrm>
            <a:off x="8709026" y="2260481"/>
            <a:ext cx="1219200" cy="400110"/>
          </a:xfrm>
          <a:prstGeom prst="rect">
            <a:avLst/>
          </a:prstGeom>
          <a:noFill/>
          <a:ln w="9525">
            <a:noFill/>
            <a:miter lim="800000"/>
            <a:headEnd/>
            <a:tailEnd/>
          </a:ln>
        </p:spPr>
        <p:txBody>
          <a:bodyPr>
            <a:spAutoFit/>
          </a:bodyPr>
          <a:lstStyle/>
          <a:p>
            <a:pPr>
              <a:spcBef>
                <a:spcPct val="50000"/>
              </a:spcBef>
            </a:pPr>
            <a:r>
              <a:rPr lang="en-US" sz="2000" dirty="0" err="1">
                <a:solidFill>
                  <a:prstClr val="black"/>
                </a:solidFill>
                <a:latin typeface="Calibri"/>
              </a:rPr>
              <a:t>int</a:t>
            </a:r>
            <a:r>
              <a:rPr lang="en-US" sz="2000" dirty="0">
                <a:solidFill>
                  <a:prstClr val="black"/>
                </a:solidFill>
                <a:latin typeface="Calibri"/>
              </a:rPr>
              <a:t> value</a:t>
            </a:r>
          </a:p>
        </p:txBody>
      </p:sp>
      <p:sp>
        <p:nvSpPr>
          <p:cNvPr id="45081" name="Text Box 31"/>
          <p:cNvSpPr txBox="1">
            <a:spLocks noChangeArrowheads="1"/>
          </p:cNvSpPr>
          <p:nvPr/>
        </p:nvSpPr>
        <p:spPr bwMode="auto">
          <a:xfrm>
            <a:off x="8797926" y="1930281"/>
            <a:ext cx="838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HOM</a:t>
            </a:r>
          </a:p>
        </p:txBody>
      </p:sp>
      <p:sp>
        <p:nvSpPr>
          <p:cNvPr id="45085" name="Text Box 37"/>
          <p:cNvSpPr txBox="1">
            <a:spLocks noChangeArrowheads="1"/>
          </p:cNvSpPr>
          <p:nvPr/>
        </p:nvSpPr>
        <p:spPr bwMode="auto">
          <a:xfrm>
            <a:off x="8531226" y="2971682"/>
            <a:ext cx="1524000" cy="430887"/>
          </a:xfrm>
          <a:prstGeom prst="rect">
            <a:avLst/>
          </a:prstGeom>
          <a:noFill/>
          <a:ln w="9525">
            <a:noFill/>
            <a:miter lim="800000"/>
            <a:headEnd/>
            <a:tailEnd/>
          </a:ln>
        </p:spPr>
        <p:txBody>
          <a:bodyPr>
            <a:spAutoFit/>
          </a:bodyPr>
          <a:lstStyle/>
          <a:p>
            <a:pPr>
              <a:spcBef>
                <a:spcPct val="50000"/>
              </a:spcBef>
            </a:pPr>
            <a:r>
              <a:rPr lang="en-US" sz="2200" dirty="0">
                <a:solidFill>
                  <a:srgbClr val="C00000"/>
                </a:solidFill>
                <a:latin typeface="Calibri"/>
              </a:rPr>
              <a:t>Onion Add</a:t>
            </a:r>
          </a:p>
        </p:txBody>
      </p:sp>
      <p:sp>
        <p:nvSpPr>
          <p:cNvPr id="45086" name="Rectangle 32"/>
          <p:cNvSpPr>
            <a:spLocks/>
          </p:cNvSpPr>
          <p:nvPr/>
        </p:nvSpPr>
        <p:spPr bwMode="auto">
          <a:xfrm>
            <a:off x="1981200" y="-38100"/>
            <a:ext cx="8229600" cy="1143000"/>
          </a:xfrm>
          <a:prstGeom prst="rect">
            <a:avLst/>
          </a:prstGeom>
          <a:noFill/>
          <a:ln w="9525">
            <a:noFill/>
            <a:miter lim="800000"/>
            <a:headEnd/>
            <a:tailEnd/>
          </a:ln>
        </p:spPr>
        <p:txBody>
          <a:bodyPr anchor="ctr"/>
          <a:lstStyle/>
          <a:p>
            <a:pPr algn="ctr" eaLnBrk="0" hangingPunct="0"/>
            <a:r>
              <a:rPr lang="en-US" sz="4100" b="1" dirty="0">
                <a:solidFill>
                  <a:srgbClr val="000000"/>
                </a:solidFill>
                <a:latin typeface="Lucida Sans Unicode" pitchFamily="34" charset="0"/>
              </a:rPr>
              <a:t>Onions of encryptions</a:t>
            </a:r>
          </a:p>
        </p:txBody>
      </p:sp>
      <p:pic>
        <p:nvPicPr>
          <p:cNvPr id="34" name="Picture 5" descr="onion"/>
          <p:cNvPicPr>
            <a:picLocks noChangeAspect="1" noChangeArrowheads="1"/>
          </p:cNvPicPr>
          <p:nvPr/>
        </p:nvPicPr>
        <p:blipFill>
          <a:blip r:embed="rId3"/>
          <a:srcRect/>
          <a:stretch>
            <a:fillRect/>
          </a:stretch>
        </p:blipFill>
        <p:spPr bwMode="auto">
          <a:xfrm>
            <a:off x="2922588" y="1943100"/>
            <a:ext cx="2779713" cy="3124200"/>
          </a:xfrm>
          <a:prstGeom prst="rect">
            <a:avLst/>
          </a:prstGeom>
          <a:noFill/>
          <a:ln w="9525">
            <a:noFill/>
            <a:miter lim="800000"/>
            <a:headEnd/>
            <a:tailEnd/>
          </a:ln>
        </p:spPr>
      </p:pic>
      <p:sp>
        <p:nvSpPr>
          <p:cNvPr id="35" name="AutoShape 17"/>
          <p:cNvSpPr>
            <a:spLocks noChangeArrowheads="1"/>
          </p:cNvSpPr>
          <p:nvPr/>
        </p:nvSpPr>
        <p:spPr bwMode="auto">
          <a:xfrm>
            <a:off x="3340101" y="2857500"/>
            <a:ext cx="1941513"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6" name="AutoShape 18"/>
          <p:cNvSpPr>
            <a:spLocks noChangeArrowheads="1"/>
          </p:cNvSpPr>
          <p:nvPr/>
        </p:nvSpPr>
        <p:spPr bwMode="auto">
          <a:xfrm>
            <a:off x="3492501" y="3162300"/>
            <a:ext cx="1636713"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7" name="AutoShape 19"/>
          <p:cNvSpPr>
            <a:spLocks noChangeArrowheads="1"/>
          </p:cNvSpPr>
          <p:nvPr/>
        </p:nvSpPr>
        <p:spPr bwMode="auto">
          <a:xfrm>
            <a:off x="3644901" y="3467100"/>
            <a:ext cx="1331913"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8" name="AutoShape 20"/>
          <p:cNvSpPr>
            <a:spLocks noChangeArrowheads="1"/>
          </p:cNvSpPr>
          <p:nvPr/>
        </p:nvSpPr>
        <p:spPr bwMode="auto">
          <a:xfrm>
            <a:off x="3797301" y="3771900"/>
            <a:ext cx="1027113"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9" name="Text Box 21"/>
          <p:cNvSpPr txBox="1">
            <a:spLocks noChangeArrowheads="1"/>
          </p:cNvSpPr>
          <p:nvPr/>
        </p:nvSpPr>
        <p:spPr bwMode="auto">
          <a:xfrm>
            <a:off x="3821113" y="37465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value</a:t>
            </a:r>
          </a:p>
        </p:txBody>
      </p:sp>
      <p:sp>
        <p:nvSpPr>
          <p:cNvPr id="40" name="Text Box 22"/>
          <p:cNvSpPr txBox="1">
            <a:spLocks noChangeArrowheads="1"/>
          </p:cNvSpPr>
          <p:nvPr/>
        </p:nvSpPr>
        <p:spPr bwMode="auto">
          <a:xfrm>
            <a:off x="3721100" y="3429000"/>
            <a:ext cx="13716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JOIN</a:t>
            </a:r>
          </a:p>
        </p:txBody>
      </p:sp>
      <p:sp>
        <p:nvSpPr>
          <p:cNvPr id="41" name="Text Box 23"/>
          <p:cNvSpPr txBox="1">
            <a:spLocks noChangeArrowheads="1"/>
          </p:cNvSpPr>
          <p:nvPr/>
        </p:nvSpPr>
        <p:spPr bwMode="auto">
          <a:xfrm>
            <a:off x="3949700" y="3111500"/>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DET</a:t>
            </a:r>
          </a:p>
        </p:txBody>
      </p:sp>
      <p:sp>
        <p:nvSpPr>
          <p:cNvPr id="42" name="Text Box 24"/>
          <p:cNvSpPr txBox="1">
            <a:spLocks noChangeArrowheads="1"/>
          </p:cNvSpPr>
          <p:nvPr/>
        </p:nvSpPr>
        <p:spPr bwMode="auto">
          <a:xfrm>
            <a:off x="3949700" y="2806700"/>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45083" name="Text Box 35"/>
          <p:cNvSpPr txBox="1">
            <a:spLocks noChangeArrowheads="1"/>
          </p:cNvSpPr>
          <p:nvPr/>
        </p:nvSpPr>
        <p:spPr bwMode="auto">
          <a:xfrm>
            <a:off x="3529013" y="4852989"/>
            <a:ext cx="19050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Equality</a:t>
            </a:r>
          </a:p>
        </p:txBody>
      </p:sp>
      <p:sp>
        <p:nvSpPr>
          <p:cNvPr id="54" name="Text Box 37"/>
          <p:cNvSpPr txBox="1">
            <a:spLocks noChangeArrowheads="1"/>
          </p:cNvSpPr>
          <p:nvPr/>
        </p:nvSpPr>
        <p:spPr bwMode="auto">
          <a:xfrm>
            <a:off x="8424864" y="5319356"/>
            <a:ext cx="18288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Search</a:t>
            </a:r>
          </a:p>
        </p:txBody>
      </p:sp>
      <p:sp>
        <p:nvSpPr>
          <p:cNvPr id="56" name="Rectangle 3"/>
          <p:cNvSpPr txBox="1">
            <a:spLocks/>
          </p:cNvSpPr>
          <p:nvPr/>
        </p:nvSpPr>
        <p:spPr>
          <a:xfrm>
            <a:off x="1905000" y="5906294"/>
            <a:ext cx="8763000" cy="699295"/>
          </a:xfrm>
          <a:prstGeom prst="rect">
            <a:avLst/>
          </a:prstGeom>
        </p:spPr>
        <p:txBody>
          <a:bodyPr vert="horz" lIns="91440" tIns="45720" rIns="91440" bIns="45720" rtlCol="0">
            <a:normAutofit/>
          </a:bodyPr>
          <a:lstStyle/>
          <a:p>
            <a:pPr>
              <a:spcBef>
                <a:spcPct val="50000"/>
              </a:spcBef>
              <a:buSzPct val="68000"/>
            </a:pPr>
            <a:r>
              <a:rPr lang="en-US" sz="2800" dirty="0">
                <a:solidFill>
                  <a:prstClr val="black"/>
                </a:solidFill>
                <a:latin typeface="Calibri"/>
              </a:rPr>
              <a:t>Same key for all items in a column for same onion layer</a:t>
            </a:r>
          </a:p>
        </p:txBody>
      </p:sp>
      <p:sp>
        <p:nvSpPr>
          <p:cNvPr id="43" name="TextBox 42"/>
          <p:cNvSpPr txBox="1"/>
          <p:nvPr/>
        </p:nvSpPr>
        <p:spPr>
          <a:xfrm>
            <a:off x="9042400" y="3339069"/>
            <a:ext cx="914400" cy="430887"/>
          </a:xfrm>
          <a:prstGeom prst="rect">
            <a:avLst/>
          </a:prstGeom>
          <a:noFill/>
        </p:spPr>
        <p:txBody>
          <a:bodyPr wrap="square" rtlCol="0">
            <a:spAutoFit/>
          </a:bodyPr>
          <a:lstStyle/>
          <a:p>
            <a:r>
              <a:rPr lang="en-US" sz="2200" b="1" dirty="0">
                <a:solidFill>
                  <a:srgbClr val="C00000"/>
                </a:solidFill>
                <a:latin typeface="Calibri"/>
              </a:rPr>
              <a:t>OR</a:t>
            </a:r>
          </a:p>
        </p:txBody>
      </p:sp>
      <p:sp>
        <p:nvSpPr>
          <p:cNvPr id="44" name="TextBox 43"/>
          <p:cNvSpPr txBox="1"/>
          <p:nvPr/>
        </p:nvSpPr>
        <p:spPr>
          <a:xfrm>
            <a:off x="1587500" y="3162300"/>
            <a:ext cx="914400" cy="707886"/>
          </a:xfrm>
          <a:prstGeom prst="rect">
            <a:avLst/>
          </a:prstGeom>
          <a:noFill/>
        </p:spPr>
        <p:txBody>
          <a:bodyPr wrap="square" rtlCol="0">
            <a:spAutoFit/>
          </a:bodyPr>
          <a:lstStyle/>
          <a:p>
            <a:r>
              <a:rPr lang="en-US" sz="2000" dirty="0">
                <a:solidFill>
                  <a:prstClr val="black"/>
                </a:solidFill>
                <a:latin typeface="Calibri"/>
              </a:rPr>
              <a:t>each value</a:t>
            </a:r>
          </a:p>
        </p:txBody>
      </p:sp>
      <p:sp>
        <p:nvSpPr>
          <p:cNvPr id="45" name="Right Arrow 44"/>
          <p:cNvSpPr/>
          <p:nvPr/>
        </p:nvSpPr>
        <p:spPr>
          <a:xfrm>
            <a:off x="2349500" y="3314700"/>
            <a:ext cx="533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Left Bracket 46"/>
          <p:cNvSpPr/>
          <p:nvPr/>
        </p:nvSpPr>
        <p:spPr>
          <a:xfrm>
            <a:off x="3035300" y="1714500"/>
            <a:ext cx="228600" cy="3581400"/>
          </a:xfrm>
          <a:prstGeom prst="leftBracket">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48" name="Left Bracket 47"/>
          <p:cNvSpPr/>
          <p:nvPr/>
        </p:nvSpPr>
        <p:spPr>
          <a:xfrm flipH="1">
            <a:off x="10020300" y="1714500"/>
            <a:ext cx="228600" cy="3810000"/>
          </a:xfrm>
          <a:prstGeom prst="leftBracket">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55" name="Picture 5" descr="onion"/>
          <p:cNvPicPr>
            <a:picLocks noChangeAspect="1" noChangeArrowheads="1"/>
          </p:cNvPicPr>
          <p:nvPr/>
        </p:nvPicPr>
        <p:blipFill>
          <a:blip r:embed="rId3"/>
          <a:srcRect/>
          <a:stretch>
            <a:fillRect/>
          </a:stretch>
        </p:blipFill>
        <p:spPr bwMode="auto">
          <a:xfrm>
            <a:off x="5741988" y="2219236"/>
            <a:ext cx="2511426" cy="2822664"/>
          </a:xfrm>
          <a:prstGeom prst="rect">
            <a:avLst/>
          </a:prstGeom>
          <a:noFill/>
          <a:ln w="9525">
            <a:noFill/>
            <a:miter lim="800000"/>
            <a:headEnd/>
            <a:tailEnd/>
          </a:ln>
        </p:spPr>
      </p:pic>
      <p:sp>
        <p:nvSpPr>
          <p:cNvPr id="58" name="AutoShape 17"/>
          <p:cNvSpPr>
            <a:spLocks noChangeArrowheads="1"/>
          </p:cNvSpPr>
          <p:nvPr/>
        </p:nvSpPr>
        <p:spPr bwMode="auto">
          <a:xfrm>
            <a:off x="6196013" y="3086100"/>
            <a:ext cx="1652588" cy="12954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59" name="AutoShape 18"/>
          <p:cNvSpPr>
            <a:spLocks noChangeArrowheads="1"/>
          </p:cNvSpPr>
          <p:nvPr/>
        </p:nvSpPr>
        <p:spPr bwMode="auto">
          <a:xfrm>
            <a:off x="6286501" y="3429000"/>
            <a:ext cx="1433513" cy="8763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61" name="AutoShape 20"/>
          <p:cNvSpPr>
            <a:spLocks noChangeArrowheads="1"/>
          </p:cNvSpPr>
          <p:nvPr/>
        </p:nvSpPr>
        <p:spPr bwMode="auto">
          <a:xfrm>
            <a:off x="6464301" y="3771900"/>
            <a:ext cx="1027113"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62" name="Text Box 21"/>
          <p:cNvSpPr txBox="1">
            <a:spLocks noChangeArrowheads="1"/>
          </p:cNvSpPr>
          <p:nvPr/>
        </p:nvSpPr>
        <p:spPr bwMode="auto">
          <a:xfrm>
            <a:off x="6500813" y="37465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value</a:t>
            </a:r>
          </a:p>
        </p:txBody>
      </p:sp>
      <p:sp>
        <p:nvSpPr>
          <p:cNvPr id="64" name="Text Box 23"/>
          <p:cNvSpPr txBox="1">
            <a:spLocks noChangeArrowheads="1"/>
          </p:cNvSpPr>
          <p:nvPr/>
        </p:nvSpPr>
        <p:spPr bwMode="auto">
          <a:xfrm>
            <a:off x="6692900" y="3371910"/>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OPE</a:t>
            </a:r>
          </a:p>
        </p:txBody>
      </p:sp>
      <p:sp>
        <p:nvSpPr>
          <p:cNvPr id="65" name="Text Box 24"/>
          <p:cNvSpPr txBox="1">
            <a:spLocks noChangeArrowheads="1"/>
          </p:cNvSpPr>
          <p:nvPr/>
        </p:nvSpPr>
        <p:spPr bwMode="auto">
          <a:xfrm>
            <a:off x="6731000" y="3035300"/>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66" name="Text Box 35"/>
          <p:cNvSpPr txBox="1">
            <a:spLocks noChangeArrowheads="1"/>
          </p:cNvSpPr>
          <p:nvPr/>
        </p:nvSpPr>
        <p:spPr bwMode="auto">
          <a:xfrm>
            <a:off x="6196013" y="4852989"/>
            <a:ext cx="19050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Order</a:t>
            </a:r>
          </a:p>
        </p:txBody>
      </p:sp>
      <p:sp>
        <p:nvSpPr>
          <p:cNvPr id="69" name="AutoShape 28"/>
          <p:cNvSpPr>
            <a:spLocks noChangeArrowheads="1"/>
          </p:cNvSpPr>
          <p:nvPr/>
        </p:nvSpPr>
        <p:spPr bwMode="auto">
          <a:xfrm>
            <a:off x="8543929" y="4303355"/>
            <a:ext cx="1319211"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70" name="AutoShape 29"/>
          <p:cNvSpPr>
            <a:spLocks noChangeArrowheads="1"/>
          </p:cNvSpPr>
          <p:nvPr/>
        </p:nvSpPr>
        <p:spPr bwMode="auto">
          <a:xfrm>
            <a:off x="8582027" y="4608155"/>
            <a:ext cx="1243012"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71" name="Text Box 30"/>
          <p:cNvSpPr txBox="1">
            <a:spLocks noChangeArrowheads="1"/>
          </p:cNvSpPr>
          <p:nvPr/>
        </p:nvSpPr>
        <p:spPr bwMode="auto">
          <a:xfrm>
            <a:off x="8628064" y="4570055"/>
            <a:ext cx="1295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text value</a:t>
            </a:r>
          </a:p>
        </p:txBody>
      </p:sp>
      <p:sp>
        <p:nvSpPr>
          <p:cNvPr id="72" name="Text Box 31"/>
          <p:cNvSpPr txBox="1">
            <a:spLocks noChangeArrowheads="1"/>
          </p:cNvSpPr>
          <p:nvPr/>
        </p:nvSpPr>
        <p:spPr bwMode="auto">
          <a:xfrm>
            <a:off x="8716964" y="4252555"/>
            <a:ext cx="1295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SEARCH</a:t>
            </a:r>
          </a:p>
        </p:txBody>
      </p:sp>
      <p:cxnSp>
        <p:nvCxnSpPr>
          <p:cNvPr id="4" name="Straight Connector 3"/>
          <p:cNvCxnSpPr/>
          <p:nvPr/>
        </p:nvCxnSpPr>
        <p:spPr>
          <a:xfrm>
            <a:off x="5741988" y="1714500"/>
            <a:ext cx="0" cy="381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253414" y="1714500"/>
            <a:ext cx="0" cy="381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470400" y="1041400"/>
            <a:ext cx="3822700" cy="523220"/>
          </a:xfrm>
          <a:prstGeom prst="rect">
            <a:avLst/>
          </a:prstGeom>
          <a:noFill/>
        </p:spPr>
        <p:txBody>
          <a:bodyPr wrap="square" rtlCol="0">
            <a:spAutoFit/>
          </a:bodyPr>
          <a:lstStyle/>
          <a:p>
            <a:pPr algn="ctr"/>
            <a:r>
              <a:rPr lang="en-US" sz="2800" dirty="0">
                <a:solidFill>
                  <a:srgbClr val="C00000"/>
                </a:solidFill>
                <a:latin typeface="Calibri"/>
              </a:rPr>
              <a:t>3 columns</a:t>
            </a:r>
          </a:p>
        </p:txBody>
      </p:sp>
      <p:sp>
        <p:nvSpPr>
          <p:cNvPr id="49" name="TextBox 48"/>
          <p:cNvSpPr txBox="1"/>
          <p:nvPr/>
        </p:nvSpPr>
        <p:spPr>
          <a:xfrm>
            <a:off x="392113" y="1028700"/>
            <a:ext cx="3822700" cy="523220"/>
          </a:xfrm>
          <a:prstGeom prst="rect">
            <a:avLst/>
          </a:prstGeom>
          <a:noFill/>
        </p:spPr>
        <p:txBody>
          <a:bodyPr wrap="square" rtlCol="0">
            <a:spAutoFit/>
          </a:bodyPr>
          <a:lstStyle/>
          <a:p>
            <a:pPr algn="ctr"/>
            <a:r>
              <a:rPr lang="en-US" sz="2800" dirty="0">
                <a:solidFill>
                  <a:prstClr val="black"/>
                </a:solidFill>
                <a:latin typeface="Calibri"/>
              </a:rPr>
              <a:t>1 column</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0340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1990725" y="295275"/>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sz="4000" dirty="0">
                <a:solidFill>
                  <a:srgbClr val="000000"/>
                </a:solidFill>
              </a:rPr>
              <a:t>Onion evolution</a:t>
            </a:r>
          </a:p>
        </p:txBody>
      </p:sp>
      <p:sp>
        <p:nvSpPr>
          <p:cNvPr id="4" name="Rectangle 3"/>
          <p:cNvSpPr txBox="1">
            <a:spLocks/>
          </p:cNvSpPr>
          <p:nvPr/>
        </p:nvSpPr>
        <p:spPr>
          <a:xfrm>
            <a:off x="1990725" y="2565401"/>
            <a:ext cx="8229600" cy="3901901"/>
          </a:xfrm>
          <a:prstGeom prst="rect">
            <a:avLst/>
          </a:prstGeom>
        </p:spPr>
        <p:txBody>
          <a:bodyPr vert="horz" lIns="91440" tIns="45720" rIns="91440" bIns="45720" rtlCol="0">
            <a:normAutofit/>
          </a:bodyPr>
          <a:lstStyle/>
          <a:p>
            <a:pPr marL="285750" indent="-285750">
              <a:spcBef>
                <a:spcPct val="20000"/>
              </a:spcBef>
              <a:buClr>
                <a:srgbClr val="2C7C9F"/>
              </a:buClr>
              <a:buSzPct val="70000"/>
              <a:buFont typeface="Wingdings" charset="2"/>
              <a:buChar char="Ø"/>
              <a:defRPr/>
            </a:pPr>
            <a:r>
              <a:rPr lang="en-US" sz="3000" dirty="0">
                <a:solidFill>
                  <a:srgbClr val="0000C8"/>
                </a:solidFill>
                <a:latin typeface="Calibri"/>
                <a:cs typeface="Calibri (Body)"/>
              </a:rPr>
              <a:t>If needed, adjust onion level</a:t>
            </a:r>
          </a:p>
          <a:p>
            <a:pPr marL="742950" lvl="1" indent="-285750">
              <a:spcBef>
                <a:spcPct val="20000"/>
              </a:spcBef>
              <a:buClr>
                <a:srgbClr val="2C7C9F"/>
              </a:buClr>
              <a:buSzPct val="70000"/>
              <a:buFont typeface="Wingdings" charset="2"/>
              <a:buChar char="Ø"/>
              <a:defRPr/>
            </a:pPr>
            <a:r>
              <a:rPr lang="en-US" sz="2800" dirty="0">
                <a:solidFill>
                  <a:prstClr val="black"/>
                </a:solidFill>
                <a:latin typeface="Calibri"/>
                <a:cs typeface="Calibri (Body)"/>
              </a:rPr>
              <a:t>P</a:t>
            </a:r>
            <a:r>
              <a:rPr lang="en-US" sz="2800" dirty="0" err="1">
                <a:solidFill>
                  <a:prstClr val="black"/>
                </a:solidFill>
                <a:latin typeface="Calibri"/>
                <a:cs typeface="Calibri (Body)"/>
              </a:rPr>
              <a:t>roxy</a:t>
            </a:r>
            <a:r>
              <a:rPr lang="en-US" sz="2800" dirty="0">
                <a:solidFill>
                  <a:prstClr val="black"/>
                </a:solidFill>
                <a:latin typeface="Calibri"/>
                <a:cs typeface="Calibri (Body)"/>
              </a:rPr>
              <a:t> gives decryption key to server </a:t>
            </a:r>
          </a:p>
          <a:p>
            <a:pPr marL="742950" lvl="1" indent="-285750">
              <a:spcBef>
                <a:spcPct val="20000"/>
              </a:spcBef>
              <a:buClr>
                <a:srgbClr val="2C7C9F"/>
              </a:buClr>
              <a:buSzPct val="70000"/>
              <a:buFont typeface="Wingdings" charset="2"/>
              <a:buChar char="Ø"/>
              <a:defRPr/>
            </a:pPr>
            <a:r>
              <a:rPr lang="en-US" sz="2800" dirty="0">
                <a:solidFill>
                  <a:prstClr val="black"/>
                </a:solidFill>
                <a:latin typeface="Calibri"/>
                <a:cs typeface="Calibri (Body)"/>
              </a:rPr>
              <a:t>Proxy remembers onion layer for columns</a:t>
            </a:r>
          </a:p>
          <a:p>
            <a:pPr lvl="1">
              <a:spcBef>
                <a:spcPct val="20000"/>
              </a:spcBef>
              <a:buClr>
                <a:srgbClr val="2C7C9F"/>
              </a:buClr>
              <a:buSzPct val="70000"/>
              <a:defRPr/>
            </a:pPr>
            <a:endParaRPr lang="en-US" sz="2800" dirty="0">
              <a:solidFill>
                <a:prstClr val="black"/>
              </a:solidFill>
              <a:latin typeface="Calibri"/>
              <a:cs typeface="Calibri (Body)"/>
            </a:endParaRPr>
          </a:p>
          <a:p>
            <a:pPr marL="342900" indent="-342900">
              <a:spcBef>
                <a:spcPct val="20000"/>
              </a:spcBef>
              <a:defRPr/>
            </a:pPr>
            <a:endParaRPr lang="en-US" sz="3200" dirty="0">
              <a:solidFill>
                <a:prstClr val="black"/>
              </a:solidFill>
              <a:latin typeface="Calibri"/>
            </a:endParaRPr>
          </a:p>
        </p:txBody>
      </p:sp>
      <p:sp>
        <p:nvSpPr>
          <p:cNvPr id="6" name="Rectangle 3"/>
          <p:cNvSpPr txBox="1">
            <a:spLocks/>
          </p:cNvSpPr>
          <p:nvPr/>
        </p:nvSpPr>
        <p:spPr>
          <a:xfrm>
            <a:off x="1990726" y="1438276"/>
            <a:ext cx="8486775" cy="4525963"/>
          </a:xfrm>
          <a:prstGeom prst="rect">
            <a:avLst/>
          </a:prstGeom>
        </p:spPr>
        <p:txBody>
          <a:bodyPr vert="horz" lIns="91440" tIns="45720" rIns="91440" bIns="45720" rtlCol="0">
            <a:normAutofit/>
          </a:bodyPr>
          <a:lstStyle/>
          <a:p>
            <a:pPr>
              <a:spcBef>
                <a:spcPct val="50000"/>
              </a:spcBef>
              <a:buSzPct val="68000"/>
              <a:buFont typeface="Wingdings" pitchFamily="2" charset="2"/>
              <a:buChar char="Ø"/>
            </a:pPr>
            <a:r>
              <a:rPr lang="en-US" sz="3000" dirty="0">
                <a:solidFill>
                  <a:prstClr val="black"/>
                </a:solidFill>
                <a:latin typeface="Calibri"/>
              </a:rPr>
              <a:t> Start out the database with the most secure encryption scheme</a:t>
            </a:r>
          </a:p>
        </p:txBody>
      </p:sp>
      <p:sp>
        <p:nvSpPr>
          <p:cNvPr id="3" name="TextBox 2"/>
          <p:cNvSpPr txBox="1"/>
          <p:nvPr/>
        </p:nvSpPr>
        <p:spPr>
          <a:xfrm>
            <a:off x="2514600" y="4729490"/>
            <a:ext cx="6477000" cy="553998"/>
          </a:xfrm>
          <a:prstGeom prst="rect">
            <a:avLst/>
          </a:prstGeom>
          <a:noFill/>
        </p:spPr>
        <p:txBody>
          <a:bodyPr wrap="square" rtlCol="0">
            <a:spAutoFit/>
          </a:bodyPr>
          <a:lstStyle/>
          <a:p>
            <a:r>
              <a:rPr lang="en-US" sz="3000" dirty="0">
                <a:solidFill>
                  <a:srgbClr val="C00000"/>
                </a:solidFill>
                <a:latin typeface="Calibri"/>
              </a:rPr>
              <a:t>Lowest onion level is never removed</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4904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2032000" y="-166132"/>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Example</a:t>
            </a:r>
          </a:p>
        </p:txBody>
      </p:sp>
      <p:sp>
        <p:nvSpPr>
          <p:cNvPr id="48130" name="Rectangle 3"/>
          <p:cNvSpPr>
            <a:spLocks noGrp="1"/>
          </p:cNvSpPr>
          <p:nvPr>
            <p:ph idx="1"/>
          </p:nvPr>
        </p:nvSpPr>
        <p:spPr>
          <a:xfrm>
            <a:off x="3124200" y="5926138"/>
            <a:ext cx="6604000" cy="652462"/>
          </a:xfrm>
        </p:spPr>
        <p:txBody>
          <a:bodyPr>
            <a:noAutofit/>
          </a:bodyPr>
          <a:lstStyle/>
          <a:p>
            <a:pPr>
              <a:buFont typeface="Wingdings 3" pitchFamily="18" charset="2"/>
              <a:buNone/>
            </a:pPr>
            <a:r>
              <a:rPr lang="en-US" sz="2800" dirty="0"/>
              <a:t>SELECT * FROM </a:t>
            </a:r>
            <a:r>
              <a:rPr lang="en-US" sz="2800" dirty="0" err="1"/>
              <a:t>emp</a:t>
            </a:r>
            <a:r>
              <a:rPr lang="en-US" sz="2800" dirty="0"/>
              <a:t> WHERE </a:t>
            </a:r>
            <a:r>
              <a:rPr lang="en-US" sz="2800" dirty="0">
                <a:latin typeface="Calibri"/>
                <a:cs typeface="Calibri"/>
              </a:rPr>
              <a:t>rank = </a:t>
            </a:r>
            <a:r>
              <a:rPr lang="en-US" sz="2800" dirty="0">
                <a:latin typeface="Calibri"/>
                <a:ea typeface="Arial Unicode MS" pitchFamily="34" charset="-128"/>
                <a:cs typeface="Calibri"/>
              </a:rPr>
              <a:t>‘CEO’</a:t>
            </a:r>
          </a:p>
        </p:txBody>
      </p:sp>
      <p:sp>
        <p:nvSpPr>
          <p:cNvPr id="25" name="TextBox 24"/>
          <p:cNvSpPr txBox="1"/>
          <p:nvPr/>
        </p:nvSpPr>
        <p:spPr>
          <a:xfrm>
            <a:off x="6489700" y="976868"/>
            <a:ext cx="1981200" cy="400110"/>
          </a:xfrm>
          <a:prstGeom prst="rect">
            <a:avLst/>
          </a:prstGeom>
          <a:noFill/>
        </p:spPr>
        <p:txBody>
          <a:bodyPr wrap="square" rtlCol="0">
            <a:spAutoFit/>
          </a:bodyPr>
          <a:lstStyle/>
          <a:p>
            <a:r>
              <a:rPr lang="en-US" sz="2000" dirty="0" err="1">
                <a:solidFill>
                  <a:prstClr val="black"/>
                </a:solidFill>
                <a:latin typeface="Calibri"/>
              </a:rPr>
              <a:t>emp</a:t>
            </a:r>
            <a:r>
              <a:rPr lang="en-US" sz="2000" dirty="0">
                <a:solidFill>
                  <a:prstClr val="black"/>
                </a:solidFill>
                <a:latin typeface="Calibri"/>
              </a:rPr>
              <a:t>:</a:t>
            </a:r>
          </a:p>
        </p:txBody>
      </p:sp>
      <p:cxnSp>
        <p:nvCxnSpPr>
          <p:cNvPr id="26" name="Straight Connector 25"/>
          <p:cNvCxnSpPr/>
          <p:nvPr/>
        </p:nvCxnSpPr>
        <p:spPr>
          <a:xfrm>
            <a:off x="5727700" y="1789348"/>
            <a:ext cx="2438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5918596" y="1993502"/>
            <a:ext cx="1143002"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50962" y="2013068"/>
            <a:ext cx="115467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03900" y="1409936"/>
            <a:ext cx="762000" cy="400110"/>
          </a:xfrm>
          <a:prstGeom prst="rect">
            <a:avLst/>
          </a:prstGeom>
          <a:noFill/>
        </p:spPr>
        <p:txBody>
          <a:bodyPr wrap="square" rtlCol="0">
            <a:spAutoFit/>
          </a:bodyPr>
          <a:lstStyle/>
          <a:p>
            <a:r>
              <a:rPr lang="en-US" sz="2000" dirty="0">
                <a:solidFill>
                  <a:prstClr val="black"/>
                </a:solidFill>
                <a:latin typeface="Calibri"/>
              </a:rPr>
              <a:t>rank</a:t>
            </a:r>
          </a:p>
        </p:txBody>
      </p:sp>
      <p:sp>
        <p:nvSpPr>
          <p:cNvPr id="30" name="TextBox 29"/>
          <p:cNvSpPr txBox="1"/>
          <p:nvPr/>
        </p:nvSpPr>
        <p:spPr>
          <a:xfrm>
            <a:off x="6489700" y="1409936"/>
            <a:ext cx="838200" cy="400110"/>
          </a:xfrm>
          <a:prstGeom prst="rect">
            <a:avLst/>
          </a:prstGeom>
          <a:noFill/>
        </p:spPr>
        <p:txBody>
          <a:bodyPr wrap="square" rtlCol="0">
            <a:spAutoFit/>
          </a:bodyPr>
          <a:lstStyle/>
          <a:p>
            <a:r>
              <a:rPr lang="en-US" sz="2000" dirty="0">
                <a:solidFill>
                  <a:prstClr val="black"/>
                </a:solidFill>
                <a:latin typeface="Calibri"/>
              </a:rPr>
              <a:t>name</a:t>
            </a:r>
          </a:p>
        </p:txBody>
      </p:sp>
      <p:sp>
        <p:nvSpPr>
          <p:cNvPr id="31" name="TextBox 30"/>
          <p:cNvSpPr txBox="1"/>
          <p:nvPr/>
        </p:nvSpPr>
        <p:spPr>
          <a:xfrm>
            <a:off x="7404100" y="1409936"/>
            <a:ext cx="838200" cy="400110"/>
          </a:xfrm>
          <a:prstGeom prst="rect">
            <a:avLst/>
          </a:prstGeom>
          <a:noFill/>
        </p:spPr>
        <p:txBody>
          <a:bodyPr wrap="square" rtlCol="0">
            <a:spAutoFit/>
          </a:bodyPr>
          <a:lstStyle/>
          <a:p>
            <a:r>
              <a:rPr lang="en-US" sz="2000" dirty="0">
                <a:solidFill>
                  <a:prstClr val="black"/>
                </a:solidFill>
                <a:latin typeface="Calibri"/>
              </a:rPr>
              <a:t>salary</a:t>
            </a:r>
          </a:p>
        </p:txBody>
      </p:sp>
      <p:sp>
        <p:nvSpPr>
          <p:cNvPr id="62" name="TextBox 61"/>
          <p:cNvSpPr txBox="1"/>
          <p:nvPr/>
        </p:nvSpPr>
        <p:spPr>
          <a:xfrm>
            <a:off x="5651500" y="1853404"/>
            <a:ext cx="1143000" cy="400110"/>
          </a:xfrm>
          <a:prstGeom prst="rect">
            <a:avLst/>
          </a:prstGeom>
          <a:noFill/>
        </p:spPr>
        <p:txBody>
          <a:bodyPr wrap="square" rtlCol="0">
            <a:spAutoFit/>
          </a:bodyPr>
          <a:lstStyle/>
          <a:p>
            <a:r>
              <a:rPr lang="en-US" sz="2000" dirty="0">
                <a:solidFill>
                  <a:prstClr val="black"/>
                </a:solidFill>
                <a:latin typeface="Calibri"/>
              </a:rPr>
              <a:t>‘CEO’</a:t>
            </a:r>
          </a:p>
        </p:txBody>
      </p:sp>
      <p:sp>
        <p:nvSpPr>
          <p:cNvPr id="63" name="TextBox 62"/>
          <p:cNvSpPr txBox="1"/>
          <p:nvPr/>
        </p:nvSpPr>
        <p:spPr>
          <a:xfrm>
            <a:off x="5499100" y="2171700"/>
            <a:ext cx="1143000" cy="400110"/>
          </a:xfrm>
          <a:prstGeom prst="rect">
            <a:avLst/>
          </a:prstGeom>
          <a:noFill/>
        </p:spPr>
        <p:txBody>
          <a:bodyPr wrap="square" rtlCol="0">
            <a:spAutoFit/>
          </a:bodyPr>
          <a:lstStyle/>
          <a:p>
            <a:r>
              <a:rPr lang="en-US" sz="2000" dirty="0">
                <a:solidFill>
                  <a:prstClr val="black"/>
                </a:solidFill>
                <a:latin typeface="Calibri"/>
              </a:rPr>
              <a:t>‘worker’</a:t>
            </a:r>
          </a:p>
        </p:txBody>
      </p:sp>
      <p:sp>
        <p:nvSpPr>
          <p:cNvPr id="65" name="AutoShape 9"/>
          <p:cNvSpPr>
            <a:spLocks noChangeArrowheads="1"/>
          </p:cNvSpPr>
          <p:nvPr/>
        </p:nvSpPr>
        <p:spPr bwMode="auto">
          <a:xfrm>
            <a:off x="2133600" y="3530600"/>
            <a:ext cx="2057400"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6" name="AutoShape 10"/>
          <p:cNvSpPr>
            <a:spLocks noChangeArrowheads="1"/>
          </p:cNvSpPr>
          <p:nvPr/>
        </p:nvSpPr>
        <p:spPr bwMode="auto">
          <a:xfrm>
            <a:off x="2286000" y="3835400"/>
            <a:ext cx="1752600"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7" name="AutoShape 11"/>
          <p:cNvSpPr>
            <a:spLocks noChangeArrowheads="1"/>
          </p:cNvSpPr>
          <p:nvPr/>
        </p:nvSpPr>
        <p:spPr bwMode="auto">
          <a:xfrm>
            <a:off x="2438400" y="4140200"/>
            <a:ext cx="1447800"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8" name="AutoShape 12"/>
          <p:cNvSpPr>
            <a:spLocks noChangeArrowheads="1"/>
          </p:cNvSpPr>
          <p:nvPr/>
        </p:nvSpPr>
        <p:spPr bwMode="auto">
          <a:xfrm>
            <a:off x="2590800" y="4445000"/>
            <a:ext cx="1143000"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9" name="Text Box 13"/>
          <p:cNvSpPr txBox="1">
            <a:spLocks noChangeArrowheads="1"/>
          </p:cNvSpPr>
          <p:nvPr/>
        </p:nvSpPr>
        <p:spPr bwMode="auto">
          <a:xfrm>
            <a:off x="2667000" y="44450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‘CEO’</a:t>
            </a:r>
          </a:p>
        </p:txBody>
      </p:sp>
      <p:sp>
        <p:nvSpPr>
          <p:cNvPr id="70" name="Text Box 14"/>
          <p:cNvSpPr txBox="1">
            <a:spLocks noChangeArrowheads="1"/>
          </p:cNvSpPr>
          <p:nvPr/>
        </p:nvSpPr>
        <p:spPr bwMode="auto">
          <a:xfrm>
            <a:off x="2819400" y="4079240"/>
            <a:ext cx="838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JOIN</a:t>
            </a:r>
          </a:p>
        </p:txBody>
      </p:sp>
      <p:sp>
        <p:nvSpPr>
          <p:cNvPr id="81" name="Text Box 16"/>
          <p:cNvSpPr txBox="1">
            <a:spLocks noChangeArrowheads="1"/>
          </p:cNvSpPr>
          <p:nvPr/>
        </p:nvSpPr>
        <p:spPr bwMode="auto">
          <a:xfrm>
            <a:off x="2819400" y="3773488"/>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DET</a:t>
            </a:r>
          </a:p>
        </p:txBody>
      </p:sp>
      <p:sp>
        <p:nvSpPr>
          <p:cNvPr id="88" name="Text Box 17"/>
          <p:cNvSpPr txBox="1">
            <a:spLocks noChangeArrowheads="1"/>
          </p:cNvSpPr>
          <p:nvPr/>
        </p:nvSpPr>
        <p:spPr bwMode="auto">
          <a:xfrm>
            <a:off x="2819400" y="3468688"/>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90" name="TextBox 89"/>
          <p:cNvSpPr txBox="1"/>
          <p:nvPr/>
        </p:nvSpPr>
        <p:spPr>
          <a:xfrm>
            <a:off x="2362200" y="5066268"/>
            <a:ext cx="1981200" cy="400110"/>
          </a:xfrm>
          <a:prstGeom prst="rect">
            <a:avLst/>
          </a:prstGeom>
          <a:noFill/>
        </p:spPr>
        <p:txBody>
          <a:bodyPr wrap="square" rtlCol="0">
            <a:spAutoFit/>
          </a:bodyPr>
          <a:lstStyle/>
          <a:p>
            <a:r>
              <a:rPr lang="en-US" sz="2000" dirty="0">
                <a:solidFill>
                  <a:prstClr val="black"/>
                </a:solidFill>
                <a:latin typeface="Calibri"/>
              </a:rPr>
              <a:t>Onion Equality</a:t>
            </a:r>
          </a:p>
        </p:txBody>
      </p:sp>
      <p:cxnSp>
        <p:nvCxnSpPr>
          <p:cNvPr id="96" name="Straight Connector 95"/>
          <p:cNvCxnSpPr/>
          <p:nvPr/>
        </p:nvCxnSpPr>
        <p:spPr>
          <a:xfrm>
            <a:off x="4572000" y="4188835"/>
            <a:ext cx="5029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495800" y="3505992"/>
            <a:ext cx="1219200" cy="707886"/>
          </a:xfrm>
          <a:prstGeom prst="rect">
            <a:avLst/>
          </a:prstGeom>
          <a:noFill/>
        </p:spPr>
        <p:txBody>
          <a:bodyPr wrap="square" rtlCol="0">
            <a:spAutoFit/>
          </a:bodyPr>
          <a:lstStyle/>
          <a:p>
            <a:pPr algn="ctr"/>
            <a:r>
              <a:rPr lang="en-US" sz="2000" dirty="0">
                <a:solidFill>
                  <a:prstClr val="black"/>
                </a:solidFill>
                <a:latin typeface="Calibri"/>
              </a:rPr>
              <a:t>col1-OnionEq</a:t>
            </a:r>
          </a:p>
        </p:txBody>
      </p:sp>
      <p:sp>
        <p:nvSpPr>
          <p:cNvPr id="98" name="TextBox 97"/>
          <p:cNvSpPr txBox="1"/>
          <p:nvPr/>
        </p:nvSpPr>
        <p:spPr>
          <a:xfrm>
            <a:off x="5562600" y="3518692"/>
            <a:ext cx="1600200" cy="707886"/>
          </a:xfrm>
          <a:prstGeom prst="rect">
            <a:avLst/>
          </a:prstGeom>
          <a:noFill/>
        </p:spPr>
        <p:txBody>
          <a:bodyPr wrap="square" rtlCol="0">
            <a:spAutoFit/>
          </a:bodyPr>
          <a:lstStyle/>
          <a:p>
            <a:pPr algn="ctr"/>
            <a:r>
              <a:rPr lang="en-US" sz="2000" dirty="0">
                <a:solidFill>
                  <a:prstClr val="black"/>
                </a:solidFill>
                <a:latin typeface="Calibri"/>
              </a:rPr>
              <a:t>col1-OnionOrder</a:t>
            </a:r>
          </a:p>
        </p:txBody>
      </p:sp>
      <p:sp>
        <p:nvSpPr>
          <p:cNvPr id="99" name="TextBox 98"/>
          <p:cNvSpPr txBox="1"/>
          <p:nvPr/>
        </p:nvSpPr>
        <p:spPr>
          <a:xfrm>
            <a:off x="6934200" y="3518692"/>
            <a:ext cx="1752600" cy="707886"/>
          </a:xfrm>
          <a:prstGeom prst="rect">
            <a:avLst/>
          </a:prstGeom>
          <a:noFill/>
        </p:spPr>
        <p:txBody>
          <a:bodyPr wrap="square" rtlCol="0">
            <a:spAutoFit/>
          </a:bodyPr>
          <a:lstStyle/>
          <a:p>
            <a:pPr algn="ctr"/>
            <a:r>
              <a:rPr lang="en-US" sz="2000" dirty="0">
                <a:solidFill>
                  <a:prstClr val="black"/>
                </a:solidFill>
                <a:latin typeface="Calibri"/>
              </a:rPr>
              <a:t>col1-OnionSearch</a:t>
            </a:r>
          </a:p>
        </p:txBody>
      </p:sp>
      <p:sp>
        <p:nvSpPr>
          <p:cNvPr id="100" name="TextBox 99"/>
          <p:cNvSpPr txBox="1"/>
          <p:nvPr/>
        </p:nvSpPr>
        <p:spPr>
          <a:xfrm>
            <a:off x="8458200" y="3531392"/>
            <a:ext cx="1219200" cy="707886"/>
          </a:xfrm>
          <a:prstGeom prst="rect">
            <a:avLst/>
          </a:prstGeom>
          <a:noFill/>
        </p:spPr>
        <p:txBody>
          <a:bodyPr wrap="square" rtlCol="0">
            <a:spAutoFit/>
          </a:bodyPr>
          <a:lstStyle/>
          <a:p>
            <a:pPr algn="ctr"/>
            <a:r>
              <a:rPr lang="en-US" sz="2000" dirty="0">
                <a:solidFill>
                  <a:prstClr val="black"/>
                </a:solidFill>
                <a:latin typeface="Calibri"/>
              </a:rPr>
              <a:t>col2-OnionEq</a:t>
            </a:r>
          </a:p>
        </p:txBody>
      </p:sp>
      <p:cxnSp>
        <p:nvCxnSpPr>
          <p:cNvPr id="101" name="Straight Connector 100"/>
          <p:cNvCxnSpPr/>
          <p:nvPr/>
        </p:nvCxnSpPr>
        <p:spPr>
          <a:xfrm flipH="1">
            <a:off x="5715001" y="3581616"/>
            <a:ext cx="797" cy="170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6096000" y="2970768"/>
            <a:ext cx="1981200" cy="400110"/>
          </a:xfrm>
          <a:prstGeom prst="rect">
            <a:avLst/>
          </a:prstGeom>
          <a:noFill/>
        </p:spPr>
        <p:txBody>
          <a:bodyPr wrap="square" rtlCol="0">
            <a:spAutoFit/>
          </a:bodyPr>
          <a:lstStyle/>
          <a:p>
            <a:r>
              <a:rPr lang="en-US" sz="2000" dirty="0">
                <a:solidFill>
                  <a:prstClr val="black"/>
                </a:solidFill>
                <a:latin typeface="Calibri"/>
              </a:rPr>
              <a:t>table 1:</a:t>
            </a:r>
          </a:p>
        </p:txBody>
      </p:sp>
      <p:sp>
        <p:nvSpPr>
          <p:cNvPr id="103" name="TextBox 102"/>
          <p:cNvSpPr txBox="1"/>
          <p:nvPr/>
        </p:nvSpPr>
        <p:spPr>
          <a:xfrm>
            <a:off x="9677400" y="3467893"/>
            <a:ext cx="533400" cy="430887"/>
          </a:xfrm>
          <a:prstGeom prst="rect">
            <a:avLst/>
          </a:prstGeom>
          <a:noFill/>
        </p:spPr>
        <p:txBody>
          <a:bodyPr wrap="square" rtlCol="0">
            <a:spAutoFit/>
          </a:bodyPr>
          <a:lstStyle/>
          <a:p>
            <a:r>
              <a:rPr lang="en-US" sz="2200" dirty="0">
                <a:solidFill>
                  <a:prstClr val="black"/>
                </a:solidFill>
                <a:latin typeface="Calibri"/>
              </a:rPr>
              <a:t>…</a:t>
            </a:r>
          </a:p>
        </p:txBody>
      </p:sp>
      <p:sp>
        <p:nvSpPr>
          <p:cNvPr id="104" name="TextBox 103"/>
          <p:cNvSpPr txBox="1"/>
          <p:nvPr/>
        </p:nvSpPr>
        <p:spPr>
          <a:xfrm>
            <a:off x="9677400" y="3848893"/>
            <a:ext cx="533400" cy="430887"/>
          </a:xfrm>
          <a:prstGeom prst="rect">
            <a:avLst/>
          </a:prstGeom>
          <a:noFill/>
        </p:spPr>
        <p:txBody>
          <a:bodyPr wrap="square" rtlCol="0">
            <a:spAutoFit/>
          </a:bodyPr>
          <a:lstStyle/>
          <a:p>
            <a:r>
              <a:rPr lang="en-US" sz="2200" dirty="0">
                <a:solidFill>
                  <a:prstClr val="black"/>
                </a:solidFill>
                <a:latin typeface="Calibri"/>
              </a:rPr>
              <a:t>…</a:t>
            </a:r>
          </a:p>
        </p:txBody>
      </p:sp>
      <p:sp>
        <p:nvSpPr>
          <p:cNvPr id="105" name="TextBox 104"/>
          <p:cNvSpPr txBox="1"/>
          <p:nvPr/>
        </p:nvSpPr>
        <p:spPr>
          <a:xfrm>
            <a:off x="9677400" y="4347050"/>
            <a:ext cx="533400" cy="430887"/>
          </a:xfrm>
          <a:prstGeom prst="rect">
            <a:avLst/>
          </a:prstGeom>
          <a:noFill/>
        </p:spPr>
        <p:txBody>
          <a:bodyPr wrap="square" rtlCol="0">
            <a:spAutoFit/>
          </a:bodyPr>
          <a:lstStyle/>
          <a:p>
            <a:r>
              <a:rPr lang="en-US" sz="2200" dirty="0">
                <a:solidFill>
                  <a:prstClr val="black"/>
                </a:solidFill>
                <a:latin typeface="Calibri"/>
              </a:rPr>
              <a:t>…</a:t>
            </a:r>
          </a:p>
        </p:txBody>
      </p:sp>
      <p:cxnSp>
        <p:nvCxnSpPr>
          <p:cNvPr id="106" name="Straight Connector 105"/>
          <p:cNvCxnSpPr/>
          <p:nvPr/>
        </p:nvCxnSpPr>
        <p:spPr>
          <a:xfrm flipH="1">
            <a:off x="7009606" y="3582410"/>
            <a:ext cx="1588" cy="17007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8534400" y="3620294"/>
            <a:ext cx="796" cy="166290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15" name="Picture 5" descr="onion"/>
          <p:cNvPicPr>
            <a:picLocks noChangeAspect="1" noChangeArrowheads="1"/>
          </p:cNvPicPr>
          <p:nvPr/>
        </p:nvPicPr>
        <p:blipFill>
          <a:blip r:embed="rId3"/>
          <a:srcRect/>
          <a:stretch>
            <a:fillRect/>
          </a:stretch>
        </p:blipFill>
        <p:spPr bwMode="auto">
          <a:xfrm>
            <a:off x="4865401" y="4709086"/>
            <a:ext cx="454313" cy="510614"/>
          </a:xfrm>
          <a:prstGeom prst="rect">
            <a:avLst/>
          </a:prstGeom>
          <a:noFill/>
          <a:ln w="9525">
            <a:noFill/>
            <a:miter lim="800000"/>
            <a:headEnd/>
            <a:tailEnd/>
          </a:ln>
        </p:spPr>
      </p:pic>
      <p:sp>
        <p:nvSpPr>
          <p:cNvPr id="122" name="Right Brace 121"/>
          <p:cNvSpPr/>
          <p:nvPr/>
        </p:nvSpPr>
        <p:spPr>
          <a:xfrm>
            <a:off x="4140200" y="3505992"/>
            <a:ext cx="636300" cy="1588296"/>
          </a:xfrm>
          <a:prstGeom prst="rightBrace">
            <a:avLst>
              <a:gd name="adj1" fmla="val 8333"/>
              <a:gd name="adj2" fmla="val 54167"/>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prstClr val="black"/>
              </a:solidFill>
              <a:latin typeface="Calibri"/>
            </a:endParaRPr>
          </a:p>
        </p:txBody>
      </p:sp>
      <p:sp>
        <p:nvSpPr>
          <p:cNvPr id="128" name="Rounded Rectangle 127"/>
          <p:cNvSpPr/>
          <p:nvPr/>
        </p:nvSpPr>
        <p:spPr>
          <a:xfrm>
            <a:off x="4572000" y="3454400"/>
            <a:ext cx="1066800" cy="1828800"/>
          </a:xfrm>
          <a:prstGeom prst="roundRect">
            <a:avLst/>
          </a:prstGeom>
          <a:noFill/>
          <a:ln w="38100" cap="flat" cmpd="sng" algn="ctr">
            <a:solidFill>
              <a:srgbClr val="C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a:endParaRPr>
          </a:p>
        </p:txBody>
      </p:sp>
      <p:cxnSp>
        <p:nvCxnSpPr>
          <p:cNvPr id="54" name="Straight Connector 53"/>
          <p:cNvCxnSpPr/>
          <p:nvPr/>
        </p:nvCxnSpPr>
        <p:spPr>
          <a:xfrm flipH="1">
            <a:off x="4572000" y="2565400"/>
            <a:ext cx="927100" cy="1117600"/>
          </a:xfrm>
          <a:prstGeom prst="line">
            <a:avLst/>
          </a:prstGeom>
          <a:ln w="25400" cap="flat" cmpd="sng" algn="ctr">
            <a:solidFill>
              <a:schemeClr val="tx2"/>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490494" y="2565400"/>
            <a:ext cx="2043906" cy="965200"/>
          </a:xfrm>
          <a:prstGeom prst="line">
            <a:avLst/>
          </a:prstGeom>
          <a:ln w="25400" cap="flat" cmpd="sng" algn="ctr">
            <a:solidFill>
              <a:srgbClr val="464646"/>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327900" y="2590800"/>
            <a:ext cx="3111500" cy="1016000"/>
          </a:xfrm>
          <a:prstGeom prst="line">
            <a:avLst/>
          </a:prstGeom>
          <a:ln w="25400" cap="flat" cmpd="sng" algn="ctr">
            <a:solidFill>
              <a:srgbClr val="464646"/>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05200" y="1358899"/>
            <a:ext cx="2146300" cy="461665"/>
          </a:xfrm>
          <a:prstGeom prst="rect">
            <a:avLst/>
          </a:prstGeom>
          <a:noFill/>
        </p:spPr>
        <p:txBody>
          <a:bodyPr wrap="square" rtlCol="0">
            <a:spAutoFit/>
          </a:bodyPr>
          <a:lstStyle/>
          <a:p>
            <a:r>
              <a:rPr lang="en-US" sz="2400" dirty="0">
                <a:solidFill>
                  <a:srgbClr val="0000C8"/>
                </a:solidFill>
                <a:latin typeface="Calibri"/>
              </a:rPr>
              <a:t>Logical table:</a:t>
            </a:r>
          </a:p>
        </p:txBody>
      </p:sp>
      <p:sp>
        <p:nvSpPr>
          <p:cNvPr id="60" name="TextBox 59"/>
          <p:cNvSpPr txBox="1"/>
          <p:nvPr/>
        </p:nvSpPr>
        <p:spPr>
          <a:xfrm>
            <a:off x="2755900" y="2739936"/>
            <a:ext cx="2400300" cy="461665"/>
          </a:xfrm>
          <a:prstGeom prst="rect">
            <a:avLst/>
          </a:prstGeom>
          <a:noFill/>
        </p:spPr>
        <p:txBody>
          <a:bodyPr wrap="square" rtlCol="0">
            <a:spAutoFit/>
          </a:bodyPr>
          <a:lstStyle/>
          <a:p>
            <a:r>
              <a:rPr lang="en-US" sz="2400" dirty="0">
                <a:solidFill>
                  <a:srgbClr val="0000C8"/>
                </a:solidFill>
                <a:latin typeface="Calibri"/>
              </a:rPr>
              <a:t>Physical table:</a:t>
            </a:r>
          </a:p>
        </p:txBody>
      </p:sp>
      <p:pic>
        <p:nvPicPr>
          <p:cNvPr id="59" name="Picture 5" descr="onion"/>
          <p:cNvPicPr>
            <a:picLocks noChangeAspect="1" noChangeArrowheads="1"/>
          </p:cNvPicPr>
          <p:nvPr/>
        </p:nvPicPr>
        <p:blipFill>
          <a:blip r:embed="rId3"/>
          <a:srcRect/>
          <a:stretch>
            <a:fillRect/>
          </a:stretch>
        </p:blipFill>
        <p:spPr bwMode="auto">
          <a:xfrm>
            <a:off x="4827301" y="4201086"/>
            <a:ext cx="454313" cy="510614"/>
          </a:xfrm>
          <a:prstGeom prst="rect">
            <a:avLst/>
          </a:prstGeom>
          <a:noFill/>
          <a:ln w="9525">
            <a:noFill/>
            <a:miter lim="800000"/>
            <a:headEnd/>
            <a:tailEnd/>
          </a:ln>
        </p:spPr>
      </p:pic>
      <p:pic>
        <p:nvPicPr>
          <p:cNvPr id="61" name="Picture 5" descr="onion"/>
          <p:cNvPicPr>
            <a:picLocks noChangeAspect="1" noChangeArrowheads="1"/>
          </p:cNvPicPr>
          <p:nvPr/>
        </p:nvPicPr>
        <p:blipFill>
          <a:blip r:embed="rId3"/>
          <a:srcRect/>
          <a:stretch>
            <a:fillRect/>
          </a:stretch>
        </p:blipFill>
        <p:spPr bwMode="auto">
          <a:xfrm>
            <a:off x="6059201" y="4721786"/>
            <a:ext cx="454313" cy="510614"/>
          </a:xfrm>
          <a:prstGeom prst="rect">
            <a:avLst/>
          </a:prstGeom>
          <a:noFill/>
          <a:ln w="9525">
            <a:noFill/>
            <a:miter lim="800000"/>
            <a:headEnd/>
            <a:tailEnd/>
          </a:ln>
        </p:spPr>
      </p:pic>
      <p:pic>
        <p:nvPicPr>
          <p:cNvPr id="64" name="Picture 5" descr="onion"/>
          <p:cNvPicPr>
            <a:picLocks noChangeAspect="1" noChangeArrowheads="1"/>
          </p:cNvPicPr>
          <p:nvPr/>
        </p:nvPicPr>
        <p:blipFill>
          <a:blip r:embed="rId3"/>
          <a:srcRect/>
          <a:stretch>
            <a:fillRect/>
          </a:stretch>
        </p:blipFill>
        <p:spPr bwMode="auto">
          <a:xfrm>
            <a:off x="6021101" y="4213786"/>
            <a:ext cx="454313" cy="510614"/>
          </a:xfrm>
          <a:prstGeom prst="rect">
            <a:avLst/>
          </a:prstGeom>
          <a:noFill/>
          <a:ln w="9525">
            <a:noFill/>
            <a:miter lim="800000"/>
            <a:headEnd/>
            <a:tailEnd/>
          </a:ln>
        </p:spPr>
      </p:pic>
      <p:pic>
        <p:nvPicPr>
          <p:cNvPr id="71" name="Picture 5" descr="onion"/>
          <p:cNvPicPr>
            <a:picLocks noChangeAspect="1" noChangeArrowheads="1"/>
          </p:cNvPicPr>
          <p:nvPr/>
        </p:nvPicPr>
        <p:blipFill>
          <a:blip r:embed="rId3"/>
          <a:srcRect/>
          <a:stretch>
            <a:fillRect/>
          </a:stretch>
        </p:blipFill>
        <p:spPr bwMode="auto">
          <a:xfrm>
            <a:off x="7519701" y="4747186"/>
            <a:ext cx="454313" cy="510614"/>
          </a:xfrm>
          <a:prstGeom prst="rect">
            <a:avLst/>
          </a:prstGeom>
          <a:noFill/>
          <a:ln w="9525">
            <a:noFill/>
            <a:miter lim="800000"/>
            <a:headEnd/>
            <a:tailEnd/>
          </a:ln>
        </p:spPr>
      </p:pic>
      <p:pic>
        <p:nvPicPr>
          <p:cNvPr id="72" name="Picture 5" descr="onion"/>
          <p:cNvPicPr>
            <a:picLocks noChangeAspect="1" noChangeArrowheads="1"/>
          </p:cNvPicPr>
          <p:nvPr/>
        </p:nvPicPr>
        <p:blipFill>
          <a:blip r:embed="rId3"/>
          <a:srcRect/>
          <a:stretch>
            <a:fillRect/>
          </a:stretch>
        </p:blipFill>
        <p:spPr bwMode="auto">
          <a:xfrm>
            <a:off x="7481601" y="4239186"/>
            <a:ext cx="454313" cy="510614"/>
          </a:xfrm>
          <a:prstGeom prst="rect">
            <a:avLst/>
          </a:prstGeom>
          <a:noFill/>
          <a:ln w="9525">
            <a:noFill/>
            <a:miter lim="800000"/>
            <a:headEnd/>
            <a:tailEnd/>
          </a:ln>
        </p:spPr>
      </p:pic>
      <p:pic>
        <p:nvPicPr>
          <p:cNvPr id="73" name="Picture 5" descr="onion"/>
          <p:cNvPicPr>
            <a:picLocks noChangeAspect="1" noChangeArrowheads="1"/>
          </p:cNvPicPr>
          <p:nvPr/>
        </p:nvPicPr>
        <p:blipFill>
          <a:blip r:embed="rId3"/>
          <a:srcRect/>
          <a:stretch>
            <a:fillRect/>
          </a:stretch>
        </p:blipFill>
        <p:spPr bwMode="auto">
          <a:xfrm>
            <a:off x="8891301" y="4747186"/>
            <a:ext cx="454313" cy="510614"/>
          </a:xfrm>
          <a:prstGeom prst="rect">
            <a:avLst/>
          </a:prstGeom>
          <a:noFill/>
          <a:ln w="9525">
            <a:noFill/>
            <a:miter lim="800000"/>
            <a:headEnd/>
            <a:tailEnd/>
          </a:ln>
        </p:spPr>
      </p:pic>
      <p:pic>
        <p:nvPicPr>
          <p:cNvPr id="74" name="Picture 5" descr="onion"/>
          <p:cNvPicPr>
            <a:picLocks noChangeAspect="1" noChangeArrowheads="1"/>
          </p:cNvPicPr>
          <p:nvPr/>
        </p:nvPicPr>
        <p:blipFill>
          <a:blip r:embed="rId3"/>
          <a:srcRect/>
          <a:stretch>
            <a:fillRect/>
          </a:stretch>
        </p:blipFill>
        <p:spPr bwMode="auto">
          <a:xfrm>
            <a:off x="8853201" y="4239186"/>
            <a:ext cx="454313" cy="510614"/>
          </a:xfrm>
          <a:prstGeom prst="rect">
            <a:avLst/>
          </a:prstGeom>
          <a:noFill/>
          <a:ln w="9525">
            <a:noFill/>
            <a:miter lim="800000"/>
            <a:headEnd/>
            <a:tailEnd/>
          </a:ln>
        </p:spPr>
      </p:pic>
      <p:sp>
        <p:nvSpPr>
          <p:cNvPr id="49" name="Text Box 17"/>
          <p:cNvSpPr txBox="1">
            <a:spLocks noChangeArrowheads="1"/>
          </p:cNvSpPr>
          <p:nvPr/>
        </p:nvSpPr>
        <p:spPr bwMode="auto">
          <a:xfrm>
            <a:off x="2813304" y="3465576"/>
            <a:ext cx="685800" cy="400110"/>
          </a:xfrm>
          <a:prstGeom prst="rect">
            <a:avLst/>
          </a:prstGeom>
          <a:noFill/>
          <a:ln w="9525">
            <a:noFill/>
            <a:miter lim="800000"/>
            <a:headEnd/>
            <a:tailEnd/>
          </a:ln>
        </p:spPr>
        <p:txBody>
          <a:bodyPr>
            <a:spAutoFit/>
          </a:bodyPr>
          <a:lstStyle/>
          <a:p>
            <a:pPr>
              <a:spcBef>
                <a:spcPct val="50000"/>
              </a:spcBef>
            </a:pPr>
            <a:r>
              <a:rPr lang="en-US" sz="2000" b="1" dirty="0">
                <a:solidFill>
                  <a:srgbClr val="CC0000"/>
                </a:solidFill>
                <a:latin typeface="Calibri"/>
              </a:rPr>
              <a:t>RND</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8569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65" grpId="0" animBg="1"/>
      <p:bldP spid="66" grpId="0" animBg="1"/>
      <p:bldP spid="67" grpId="0" animBg="1"/>
      <p:bldP spid="68" grpId="0" animBg="1"/>
      <p:bldP spid="69" grpId="0"/>
      <p:bldP spid="70" grpId="0"/>
      <p:bldP spid="81" grpId="0"/>
      <p:bldP spid="88" grpId="0"/>
      <p:bldP spid="90" grpId="0"/>
      <p:bldP spid="97" grpId="0"/>
      <p:bldP spid="98" grpId="0"/>
      <p:bldP spid="99" grpId="0"/>
      <p:bldP spid="100" grpId="0"/>
      <p:bldP spid="102" grpId="0"/>
      <p:bldP spid="103" grpId="0"/>
      <p:bldP spid="104" grpId="0"/>
      <p:bldP spid="105" grpId="0"/>
      <p:bldP spid="122" grpId="0" animBg="1"/>
      <p:bldP spid="128" grpId="0" animBg="1"/>
      <p:bldP spid="60" grpId="0"/>
      <p:bldP spid="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1905000" y="76200"/>
            <a:ext cx="7920297"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Example (cont’d)</a:t>
            </a:r>
          </a:p>
        </p:txBody>
      </p:sp>
      <p:sp>
        <p:nvSpPr>
          <p:cNvPr id="58372" name="AutoShape 4"/>
          <p:cNvSpPr>
            <a:spLocks noChangeArrowheads="1"/>
          </p:cNvSpPr>
          <p:nvPr/>
        </p:nvSpPr>
        <p:spPr bwMode="auto">
          <a:xfrm>
            <a:off x="5867400" y="4310062"/>
            <a:ext cx="366680" cy="609600"/>
          </a:xfrm>
          <a:prstGeom prst="downArrow">
            <a:avLst>
              <a:gd name="adj1" fmla="val 42500"/>
              <a:gd name="adj2" fmla="val 63333"/>
            </a:avLst>
          </a:prstGeom>
          <a:noFill/>
          <a:ln w="25400">
            <a:solidFill>
              <a:srgbClr val="C00000"/>
            </a:solidFill>
            <a:miter lim="800000"/>
            <a:headEnd/>
            <a:tailEnd/>
          </a:ln>
        </p:spPr>
        <p:txBody>
          <a:bodyPr wrap="none" anchor="ctr"/>
          <a:lstStyle/>
          <a:p>
            <a:endParaRPr lang="en-US">
              <a:solidFill>
                <a:prstClr val="black"/>
              </a:solidFill>
              <a:latin typeface="Calibri"/>
            </a:endParaRPr>
          </a:p>
        </p:txBody>
      </p:sp>
      <p:sp>
        <p:nvSpPr>
          <p:cNvPr id="58374" name="Rectangle 6"/>
          <p:cNvSpPr>
            <a:spLocks/>
          </p:cNvSpPr>
          <p:nvPr/>
        </p:nvSpPr>
        <p:spPr bwMode="auto">
          <a:xfrm>
            <a:off x="2108200" y="4983162"/>
            <a:ext cx="9097356" cy="1676400"/>
          </a:xfrm>
          <a:prstGeom prst="rect">
            <a:avLst/>
          </a:prstGeom>
          <a:noFill/>
          <a:ln w="9525">
            <a:noFill/>
            <a:miter lim="800000"/>
            <a:headEnd/>
            <a:tailEnd/>
          </a:ln>
        </p:spPr>
        <p:txBody>
          <a:bodyPr/>
          <a:lstStyle/>
          <a:p>
            <a:pPr marL="365125" indent="-255588" eaLnBrk="0" hangingPunct="0">
              <a:spcBef>
                <a:spcPts val="400"/>
              </a:spcBef>
              <a:buClr>
                <a:srgbClr val="2C7C9F"/>
              </a:buClr>
              <a:buSzPct val="68000"/>
            </a:pPr>
            <a:r>
              <a:rPr lang="en-US" sz="2600" dirty="0">
                <a:solidFill>
                  <a:prstClr val="black"/>
                </a:solidFill>
                <a:latin typeface="Calibri"/>
                <a:cs typeface="Calibri (body)"/>
              </a:rPr>
              <a:t>UPDATE table1 SET col1-OnionEq = </a:t>
            </a:r>
          </a:p>
          <a:p>
            <a:pPr marL="365125" indent="-255588" eaLnBrk="0" hangingPunct="0">
              <a:spcBef>
                <a:spcPts val="400"/>
              </a:spcBef>
              <a:buClr>
                <a:srgbClr val="2C7C9F"/>
              </a:buClr>
              <a:buSzPct val="68000"/>
            </a:pPr>
            <a:r>
              <a:rPr lang="en-US" sz="2600" dirty="0">
                <a:solidFill>
                  <a:srgbClr val="000090"/>
                </a:solidFill>
                <a:latin typeface="Calibri"/>
                <a:cs typeface="Calibri (body)"/>
              </a:rPr>
              <a:t>			                        </a:t>
            </a:r>
            <a:r>
              <a:rPr lang="en-US" sz="2600" dirty="0">
                <a:solidFill>
                  <a:srgbClr val="C00000"/>
                </a:solidFill>
                <a:latin typeface="Calibri"/>
                <a:cs typeface="Calibri (body)"/>
              </a:rPr>
              <a:t> </a:t>
            </a:r>
            <a:r>
              <a:rPr lang="en-US" sz="2600" dirty="0" err="1">
                <a:solidFill>
                  <a:srgbClr val="C00000"/>
                </a:solidFill>
                <a:latin typeface="Calibri"/>
                <a:cs typeface="Calibri (body)"/>
              </a:rPr>
              <a:t>Decrypt_RND</a:t>
            </a:r>
            <a:r>
              <a:rPr lang="en-US" sz="2600" dirty="0">
                <a:solidFill>
                  <a:prstClr val="black"/>
                </a:solidFill>
                <a:latin typeface="Calibri"/>
                <a:cs typeface="Calibri (body)"/>
              </a:rPr>
              <a:t>(</a:t>
            </a:r>
            <a:r>
              <a:rPr lang="en-US" sz="2600" dirty="0">
                <a:solidFill>
                  <a:srgbClr val="C00000"/>
                </a:solidFill>
                <a:latin typeface="Calibri"/>
                <a:cs typeface="Calibri (body)"/>
              </a:rPr>
              <a:t>key</a:t>
            </a:r>
            <a:r>
              <a:rPr lang="en-US" sz="2600" dirty="0">
                <a:solidFill>
                  <a:prstClr val="black"/>
                </a:solidFill>
                <a:latin typeface="Calibri"/>
                <a:cs typeface="Calibri (body)"/>
              </a:rPr>
              <a:t>, col1-OnionEq)</a:t>
            </a:r>
          </a:p>
          <a:p>
            <a:pPr marL="365125" indent="-255588" eaLnBrk="0" hangingPunct="0">
              <a:spcBef>
                <a:spcPts val="400"/>
              </a:spcBef>
              <a:buClr>
                <a:srgbClr val="2C7C9F"/>
              </a:buClr>
              <a:buSzPct val="68000"/>
            </a:pPr>
            <a:endParaRPr lang="en-US" sz="2600" dirty="0">
              <a:solidFill>
                <a:prstClr val="black"/>
              </a:solidFill>
              <a:latin typeface="Calibri"/>
            </a:endParaRPr>
          </a:p>
          <a:p>
            <a:pPr marL="365125" indent="-255588" eaLnBrk="0" hangingPunct="0">
              <a:spcBef>
                <a:spcPts val="400"/>
              </a:spcBef>
              <a:buClr>
                <a:srgbClr val="2C7C9F"/>
              </a:buClr>
              <a:buSzPct val="68000"/>
            </a:pPr>
            <a:endParaRPr lang="en-US" sz="2600" dirty="0">
              <a:solidFill>
                <a:prstClr val="black"/>
              </a:solidFill>
              <a:latin typeface="Calibri"/>
              <a:ea typeface="Arial Unicode MS" pitchFamily="34" charset="-128"/>
              <a:cs typeface="Arial Unicode MS" pitchFamily="34" charset="-128"/>
            </a:endParaRPr>
          </a:p>
        </p:txBody>
      </p:sp>
      <p:sp>
        <p:nvSpPr>
          <p:cNvPr id="58377" name="AutoShape 9"/>
          <p:cNvSpPr>
            <a:spLocks noChangeArrowheads="1"/>
          </p:cNvSpPr>
          <p:nvPr/>
        </p:nvSpPr>
        <p:spPr bwMode="auto">
          <a:xfrm>
            <a:off x="2362200" y="1662112"/>
            <a:ext cx="1980074"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78" name="AutoShape 10"/>
          <p:cNvSpPr>
            <a:spLocks noChangeArrowheads="1"/>
          </p:cNvSpPr>
          <p:nvPr/>
        </p:nvSpPr>
        <p:spPr bwMode="auto">
          <a:xfrm>
            <a:off x="2514600" y="1966912"/>
            <a:ext cx="1686730"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79" name="AutoShape 11"/>
          <p:cNvSpPr>
            <a:spLocks noChangeArrowheads="1"/>
          </p:cNvSpPr>
          <p:nvPr/>
        </p:nvSpPr>
        <p:spPr bwMode="auto">
          <a:xfrm>
            <a:off x="2667000" y="2271712"/>
            <a:ext cx="1393386"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80" name="AutoShape 12"/>
          <p:cNvSpPr>
            <a:spLocks noChangeArrowheads="1"/>
          </p:cNvSpPr>
          <p:nvPr/>
        </p:nvSpPr>
        <p:spPr bwMode="auto">
          <a:xfrm>
            <a:off x="2819400" y="2576512"/>
            <a:ext cx="1100041"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81" name="Text Box 13"/>
          <p:cNvSpPr txBox="1">
            <a:spLocks noChangeArrowheads="1"/>
          </p:cNvSpPr>
          <p:nvPr/>
        </p:nvSpPr>
        <p:spPr bwMode="auto">
          <a:xfrm>
            <a:off x="2895600" y="2576512"/>
            <a:ext cx="117337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  ‘CEO’</a:t>
            </a:r>
          </a:p>
        </p:txBody>
      </p:sp>
      <p:sp>
        <p:nvSpPr>
          <p:cNvPr id="58382" name="Text Box 14"/>
          <p:cNvSpPr txBox="1">
            <a:spLocks noChangeArrowheads="1"/>
          </p:cNvSpPr>
          <p:nvPr/>
        </p:nvSpPr>
        <p:spPr bwMode="auto">
          <a:xfrm>
            <a:off x="3048000" y="2210752"/>
            <a:ext cx="80669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JOIN</a:t>
            </a:r>
          </a:p>
        </p:txBody>
      </p:sp>
      <p:sp>
        <p:nvSpPr>
          <p:cNvPr id="58384" name="Text Box 16"/>
          <p:cNvSpPr txBox="1">
            <a:spLocks noChangeArrowheads="1"/>
          </p:cNvSpPr>
          <p:nvPr/>
        </p:nvSpPr>
        <p:spPr bwMode="auto">
          <a:xfrm>
            <a:off x="3048000" y="1905000"/>
            <a:ext cx="733361"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DET</a:t>
            </a:r>
          </a:p>
        </p:txBody>
      </p:sp>
      <p:sp>
        <p:nvSpPr>
          <p:cNvPr id="58385" name="Text Box 17"/>
          <p:cNvSpPr txBox="1">
            <a:spLocks noChangeArrowheads="1"/>
          </p:cNvSpPr>
          <p:nvPr/>
        </p:nvSpPr>
        <p:spPr bwMode="auto">
          <a:xfrm>
            <a:off x="3048000" y="1600200"/>
            <a:ext cx="660025"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CC0000"/>
                </a:solidFill>
                <a:latin typeface="Calibri"/>
              </a:rPr>
              <a:t>RND</a:t>
            </a:r>
          </a:p>
        </p:txBody>
      </p:sp>
      <p:sp>
        <p:nvSpPr>
          <p:cNvPr id="58387" name="Rectangle 19"/>
          <p:cNvSpPr>
            <a:spLocks/>
          </p:cNvSpPr>
          <p:nvPr/>
        </p:nvSpPr>
        <p:spPr bwMode="auto">
          <a:xfrm>
            <a:off x="2108200" y="5999162"/>
            <a:ext cx="8506986" cy="652462"/>
          </a:xfrm>
          <a:prstGeom prst="rect">
            <a:avLst/>
          </a:prstGeom>
          <a:noFill/>
          <a:ln w="9525">
            <a:noFill/>
            <a:miter lim="800000"/>
            <a:headEnd/>
            <a:tailEnd/>
          </a:ln>
        </p:spPr>
        <p:txBody>
          <a:bodyPr/>
          <a:lstStyle/>
          <a:p>
            <a:pPr marL="365125" indent="-255588" eaLnBrk="0" hangingPunct="0">
              <a:spcBef>
                <a:spcPts val="400"/>
              </a:spcBef>
              <a:buClr>
                <a:srgbClr val="2C7C9F"/>
              </a:buClr>
              <a:buSzPct val="68000"/>
            </a:pPr>
            <a:r>
              <a:rPr lang="en-US" sz="2600" dirty="0">
                <a:solidFill>
                  <a:prstClr val="black"/>
                </a:solidFill>
                <a:latin typeface="Calibri"/>
                <a:cs typeface="Calibri (body)"/>
              </a:rPr>
              <a:t>SELECT * FROM table1 WHERE col1-OnionEq = x</a:t>
            </a:r>
            <a:r>
              <a:rPr lang="en-US" sz="2600" dirty="0">
                <a:solidFill>
                  <a:prstClr val="black"/>
                </a:solidFill>
                <a:latin typeface="Calibri"/>
                <a:ea typeface="Arial Unicode MS" pitchFamily="34" charset="-128"/>
                <a:cs typeface="Calibri (body)"/>
              </a:rPr>
              <a:t>da5c0407</a:t>
            </a:r>
          </a:p>
        </p:txBody>
      </p:sp>
      <p:sp>
        <p:nvSpPr>
          <p:cNvPr id="58388" name="Text Box 20"/>
          <p:cNvSpPr txBox="1">
            <a:spLocks noChangeArrowheads="1"/>
          </p:cNvSpPr>
          <p:nvPr/>
        </p:nvSpPr>
        <p:spPr bwMode="auto">
          <a:xfrm flipH="1">
            <a:off x="3048000" y="1909000"/>
            <a:ext cx="1613394"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CC0000"/>
                </a:solidFill>
                <a:latin typeface="Calibri"/>
              </a:rPr>
              <a:t>DET</a:t>
            </a:r>
          </a:p>
        </p:txBody>
      </p:sp>
      <p:sp>
        <p:nvSpPr>
          <p:cNvPr id="32" name="TextBox 31"/>
          <p:cNvSpPr txBox="1"/>
          <p:nvPr/>
        </p:nvSpPr>
        <p:spPr>
          <a:xfrm>
            <a:off x="2590800" y="3197780"/>
            <a:ext cx="1906738" cy="400110"/>
          </a:xfrm>
          <a:prstGeom prst="rect">
            <a:avLst/>
          </a:prstGeom>
          <a:noFill/>
        </p:spPr>
        <p:txBody>
          <a:bodyPr wrap="square" rtlCol="0">
            <a:spAutoFit/>
          </a:bodyPr>
          <a:lstStyle/>
          <a:p>
            <a:r>
              <a:rPr lang="en-US" sz="2000" dirty="0">
                <a:solidFill>
                  <a:prstClr val="black"/>
                </a:solidFill>
                <a:latin typeface="Calibri"/>
              </a:rPr>
              <a:t>Onion Equality</a:t>
            </a:r>
          </a:p>
        </p:txBody>
      </p:sp>
      <p:sp>
        <p:nvSpPr>
          <p:cNvPr id="69" name="Rectangle 3"/>
          <p:cNvSpPr>
            <a:spLocks noGrp="1"/>
          </p:cNvSpPr>
          <p:nvPr>
            <p:ph idx="1"/>
          </p:nvPr>
        </p:nvSpPr>
        <p:spPr>
          <a:xfrm>
            <a:off x="2743200" y="3733800"/>
            <a:ext cx="8286977" cy="652462"/>
          </a:xfrm>
        </p:spPr>
        <p:txBody>
          <a:bodyPr>
            <a:noAutofit/>
          </a:bodyPr>
          <a:lstStyle/>
          <a:p>
            <a:pPr>
              <a:buFont typeface="Wingdings 3" pitchFamily="18" charset="2"/>
              <a:buNone/>
            </a:pPr>
            <a:r>
              <a:rPr lang="en-US" sz="2600" dirty="0"/>
              <a:t>SELECT * FROM </a:t>
            </a:r>
            <a:r>
              <a:rPr lang="en-US" sz="2600" dirty="0" err="1"/>
              <a:t>emp</a:t>
            </a:r>
            <a:r>
              <a:rPr lang="en-US" sz="2600" dirty="0"/>
              <a:t> WHERE </a:t>
            </a:r>
            <a:r>
              <a:rPr lang="en-US" sz="2600" dirty="0">
                <a:latin typeface="Calibri"/>
                <a:cs typeface="Calibri"/>
              </a:rPr>
              <a:t>rank = </a:t>
            </a:r>
            <a:r>
              <a:rPr lang="en-US" sz="2600" dirty="0">
                <a:latin typeface="Calibri"/>
                <a:ea typeface="Arial Unicode MS" pitchFamily="34" charset="-128"/>
                <a:cs typeface="Calibri"/>
              </a:rPr>
              <a:t>‘CEO’</a:t>
            </a:r>
          </a:p>
        </p:txBody>
      </p:sp>
      <p:cxnSp>
        <p:nvCxnSpPr>
          <p:cNvPr id="88" name="Straight Connector 87"/>
          <p:cNvCxnSpPr/>
          <p:nvPr/>
        </p:nvCxnSpPr>
        <p:spPr>
          <a:xfrm>
            <a:off x="4800600" y="2320347"/>
            <a:ext cx="48401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724400" y="1637504"/>
            <a:ext cx="1173377" cy="707886"/>
          </a:xfrm>
          <a:prstGeom prst="rect">
            <a:avLst/>
          </a:prstGeom>
          <a:noFill/>
        </p:spPr>
        <p:txBody>
          <a:bodyPr wrap="square" rtlCol="0">
            <a:spAutoFit/>
          </a:bodyPr>
          <a:lstStyle/>
          <a:p>
            <a:pPr algn="ctr"/>
            <a:r>
              <a:rPr lang="en-US" sz="2000" dirty="0">
                <a:solidFill>
                  <a:prstClr val="black"/>
                </a:solidFill>
                <a:latin typeface="Calibri"/>
              </a:rPr>
              <a:t>col1-OnionEq</a:t>
            </a:r>
          </a:p>
        </p:txBody>
      </p:sp>
      <p:sp>
        <p:nvSpPr>
          <p:cNvPr id="91" name="TextBox 90"/>
          <p:cNvSpPr txBox="1"/>
          <p:nvPr/>
        </p:nvSpPr>
        <p:spPr>
          <a:xfrm>
            <a:off x="5791200" y="1650204"/>
            <a:ext cx="1540058" cy="707886"/>
          </a:xfrm>
          <a:prstGeom prst="rect">
            <a:avLst/>
          </a:prstGeom>
          <a:noFill/>
        </p:spPr>
        <p:txBody>
          <a:bodyPr wrap="square" rtlCol="0">
            <a:spAutoFit/>
          </a:bodyPr>
          <a:lstStyle/>
          <a:p>
            <a:pPr algn="ctr"/>
            <a:r>
              <a:rPr lang="en-US" sz="2000" dirty="0">
                <a:solidFill>
                  <a:prstClr val="black"/>
                </a:solidFill>
                <a:latin typeface="Calibri"/>
              </a:rPr>
              <a:t>col1-OnionOrder</a:t>
            </a:r>
          </a:p>
        </p:txBody>
      </p:sp>
      <p:sp>
        <p:nvSpPr>
          <p:cNvPr id="92" name="TextBox 91"/>
          <p:cNvSpPr txBox="1"/>
          <p:nvPr/>
        </p:nvSpPr>
        <p:spPr>
          <a:xfrm>
            <a:off x="7086600" y="1662904"/>
            <a:ext cx="1686730" cy="707886"/>
          </a:xfrm>
          <a:prstGeom prst="rect">
            <a:avLst/>
          </a:prstGeom>
          <a:noFill/>
        </p:spPr>
        <p:txBody>
          <a:bodyPr wrap="square" rtlCol="0">
            <a:spAutoFit/>
          </a:bodyPr>
          <a:lstStyle/>
          <a:p>
            <a:pPr algn="ctr"/>
            <a:r>
              <a:rPr lang="en-US" sz="2000" dirty="0">
                <a:solidFill>
                  <a:prstClr val="black"/>
                </a:solidFill>
                <a:latin typeface="Calibri"/>
              </a:rPr>
              <a:t>col1-OnionSearch</a:t>
            </a:r>
          </a:p>
        </p:txBody>
      </p:sp>
      <p:sp>
        <p:nvSpPr>
          <p:cNvPr id="93" name="TextBox 92"/>
          <p:cNvSpPr txBox="1"/>
          <p:nvPr/>
        </p:nvSpPr>
        <p:spPr>
          <a:xfrm>
            <a:off x="8686800" y="1650204"/>
            <a:ext cx="1173377" cy="707886"/>
          </a:xfrm>
          <a:prstGeom prst="rect">
            <a:avLst/>
          </a:prstGeom>
          <a:noFill/>
        </p:spPr>
        <p:txBody>
          <a:bodyPr wrap="square" rtlCol="0">
            <a:spAutoFit/>
          </a:bodyPr>
          <a:lstStyle/>
          <a:p>
            <a:pPr algn="ctr"/>
            <a:r>
              <a:rPr lang="en-US" sz="2000" dirty="0">
                <a:solidFill>
                  <a:prstClr val="black"/>
                </a:solidFill>
                <a:latin typeface="Calibri"/>
              </a:rPr>
              <a:t>col2-OnionEq</a:t>
            </a:r>
          </a:p>
        </p:txBody>
      </p:sp>
      <p:cxnSp>
        <p:nvCxnSpPr>
          <p:cNvPr id="94" name="Straight Connector 93"/>
          <p:cNvCxnSpPr/>
          <p:nvPr/>
        </p:nvCxnSpPr>
        <p:spPr>
          <a:xfrm flipH="1">
            <a:off x="5943602" y="1713128"/>
            <a:ext cx="797" cy="16396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858000" y="1230868"/>
            <a:ext cx="1906738" cy="400110"/>
          </a:xfrm>
          <a:prstGeom prst="rect">
            <a:avLst/>
          </a:prstGeom>
          <a:noFill/>
        </p:spPr>
        <p:txBody>
          <a:bodyPr wrap="square" rtlCol="0">
            <a:spAutoFit/>
          </a:bodyPr>
          <a:lstStyle/>
          <a:p>
            <a:r>
              <a:rPr lang="en-US" sz="2000" dirty="0">
                <a:solidFill>
                  <a:prstClr val="black"/>
                </a:solidFill>
                <a:latin typeface="Calibri"/>
              </a:rPr>
              <a:t>table 1</a:t>
            </a:r>
          </a:p>
        </p:txBody>
      </p:sp>
      <p:sp>
        <p:nvSpPr>
          <p:cNvPr id="96" name="TextBox 95"/>
          <p:cNvSpPr txBox="1"/>
          <p:nvPr/>
        </p:nvSpPr>
        <p:spPr>
          <a:xfrm>
            <a:off x="9906000" y="1599404"/>
            <a:ext cx="513353" cy="400110"/>
          </a:xfrm>
          <a:prstGeom prst="rect">
            <a:avLst/>
          </a:prstGeom>
          <a:noFill/>
        </p:spPr>
        <p:txBody>
          <a:bodyPr wrap="square" rtlCol="0">
            <a:spAutoFit/>
          </a:bodyPr>
          <a:lstStyle/>
          <a:p>
            <a:r>
              <a:rPr lang="en-US" sz="2000" dirty="0">
                <a:solidFill>
                  <a:prstClr val="black"/>
                </a:solidFill>
                <a:latin typeface="Calibri"/>
              </a:rPr>
              <a:t>…</a:t>
            </a:r>
          </a:p>
        </p:txBody>
      </p:sp>
      <p:sp>
        <p:nvSpPr>
          <p:cNvPr id="97" name="TextBox 96"/>
          <p:cNvSpPr txBox="1"/>
          <p:nvPr/>
        </p:nvSpPr>
        <p:spPr>
          <a:xfrm>
            <a:off x="9906000" y="1980404"/>
            <a:ext cx="513353" cy="400110"/>
          </a:xfrm>
          <a:prstGeom prst="rect">
            <a:avLst/>
          </a:prstGeom>
          <a:noFill/>
        </p:spPr>
        <p:txBody>
          <a:bodyPr wrap="square" rtlCol="0">
            <a:spAutoFit/>
          </a:bodyPr>
          <a:lstStyle/>
          <a:p>
            <a:r>
              <a:rPr lang="en-US" sz="2000" dirty="0">
                <a:solidFill>
                  <a:prstClr val="black"/>
                </a:solidFill>
                <a:latin typeface="Calibri"/>
              </a:rPr>
              <a:t>…</a:t>
            </a:r>
          </a:p>
        </p:txBody>
      </p:sp>
      <p:cxnSp>
        <p:nvCxnSpPr>
          <p:cNvPr id="99" name="Straight Connector 98"/>
          <p:cNvCxnSpPr/>
          <p:nvPr/>
        </p:nvCxnSpPr>
        <p:spPr>
          <a:xfrm flipH="1">
            <a:off x="7238206" y="1713922"/>
            <a:ext cx="1588" cy="16388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8763000" y="1751805"/>
            <a:ext cx="796" cy="16009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0" name="Right Brace 139"/>
          <p:cNvSpPr/>
          <p:nvPr/>
        </p:nvSpPr>
        <p:spPr>
          <a:xfrm>
            <a:off x="4508500" y="1630978"/>
            <a:ext cx="440017" cy="1594822"/>
          </a:xfrm>
          <a:prstGeom prst="rightBrace">
            <a:avLst>
              <a:gd name="adj1" fmla="val 8333"/>
              <a:gd name="adj2" fmla="val 54167"/>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srgbClr val="000000"/>
              </a:solidFill>
              <a:latin typeface="Calibri"/>
            </a:endParaRPr>
          </a:p>
        </p:txBody>
      </p:sp>
      <p:sp>
        <p:nvSpPr>
          <p:cNvPr id="141" name="Right Brace 140"/>
          <p:cNvSpPr/>
          <p:nvPr/>
        </p:nvSpPr>
        <p:spPr>
          <a:xfrm>
            <a:off x="4508500" y="2000310"/>
            <a:ext cx="440017" cy="1225490"/>
          </a:xfrm>
          <a:prstGeom prst="rightBrace">
            <a:avLst>
              <a:gd name="adj1" fmla="val 8333"/>
              <a:gd name="adj2" fmla="val 44167"/>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prstClr val="black"/>
              </a:solidFill>
              <a:latin typeface="Calibri"/>
            </a:endParaRPr>
          </a:p>
        </p:txBody>
      </p:sp>
      <p:pic>
        <p:nvPicPr>
          <p:cNvPr id="52" name="Picture 5" descr="onion"/>
          <p:cNvPicPr>
            <a:picLocks noChangeAspect="1" noChangeArrowheads="1"/>
          </p:cNvPicPr>
          <p:nvPr/>
        </p:nvPicPr>
        <p:blipFill>
          <a:blip r:embed="rId3"/>
          <a:srcRect/>
          <a:stretch>
            <a:fillRect/>
          </a:stretch>
        </p:blipFill>
        <p:spPr bwMode="auto">
          <a:xfrm>
            <a:off x="5081302" y="2842186"/>
            <a:ext cx="437238" cy="510614"/>
          </a:xfrm>
          <a:prstGeom prst="rect">
            <a:avLst/>
          </a:prstGeom>
          <a:noFill/>
          <a:ln w="9525">
            <a:noFill/>
            <a:miter lim="800000"/>
            <a:headEnd/>
            <a:tailEnd/>
          </a:ln>
        </p:spPr>
      </p:pic>
      <p:pic>
        <p:nvPicPr>
          <p:cNvPr id="53" name="Picture 5" descr="onion"/>
          <p:cNvPicPr>
            <a:picLocks noChangeAspect="1" noChangeArrowheads="1"/>
          </p:cNvPicPr>
          <p:nvPr/>
        </p:nvPicPr>
        <p:blipFill>
          <a:blip r:embed="rId3"/>
          <a:srcRect/>
          <a:stretch>
            <a:fillRect/>
          </a:stretch>
        </p:blipFill>
        <p:spPr bwMode="auto">
          <a:xfrm>
            <a:off x="5043202" y="2334186"/>
            <a:ext cx="437238" cy="510614"/>
          </a:xfrm>
          <a:prstGeom prst="rect">
            <a:avLst/>
          </a:prstGeom>
          <a:noFill/>
          <a:ln w="9525">
            <a:noFill/>
            <a:miter lim="800000"/>
            <a:headEnd/>
            <a:tailEnd/>
          </a:ln>
        </p:spPr>
      </p:pic>
      <p:pic>
        <p:nvPicPr>
          <p:cNvPr id="54" name="Picture 5" descr="onion"/>
          <p:cNvPicPr>
            <a:picLocks noChangeAspect="1" noChangeArrowheads="1"/>
          </p:cNvPicPr>
          <p:nvPr/>
        </p:nvPicPr>
        <p:blipFill>
          <a:blip r:embed="rId3"/>
          <a:srcRect/>
          <a:stretch>
            <a:fillRect/>
          </a:stretch>
        </p:blipFill>
        <p:spPr bwMode="auto">
          <a:xfrm>
            <a:off x="6275102" y="2854886"/>
            <a:ext cx="437238" cy="510614"/>
          </a:xfrm>
          <a:prstGeom prst="rect">
            <a:avLst/>
          </a:prstGeom>
          <a:noFill/>
          <a:ln w="9525">
            <a:noFill/>
            <a:miter lim="800000"/>
            <a:headEnd/>
            <a:tailEnd/>
          </a:ln>
        </p:spPr>
      </p:pic>
      <p:pic>
        <p:nvPicPr>
          <p:cNvPr id="55" name="Picture 5" descr="onion"/>
          <p:cNvPicPr>
            <a:picLocks noChangeAspect="1" noChangeArrowheads="1"/>
          </p:cNvPicPr>
          <p:nvPr/>
        </p:nvPicPr>
        <p:blipFill>
          <a:blip r:embed="rId3"/>
          <a:srcRect/>
          <a:stretch>
            <a:fillRect/>
          </a:stretch>
        </p:blipFill>
        <p:spPr bwMode="auto">
          <a:xfrm>
            <a:off x="6237002" y="2346886"/>
            <a:ext cx="437238" cy="510614"/>
          </a:xfrm>
          <a:prstGeom prst="rect">
            <a:avLst/>
          </a:prstGeom>
          <a:noFill/>
          <a:ln w="9525">
            <a:noFill/>
            <a:miter lim="800000"/>
            <a:headEnd/>
            <a:tailEnd/>
          </a:ln>
        </p:spPr>
      </p:pic>
      <p:pic>
        <p:nvPicPr>
          <p:cNvPr id="56" name="Picture 5" descr="onion"/>
          <p:cNvPicPr>
            <a:picLocks noChangeAspect="1" noChangeArrowheads="1"/>
          </p:cNvPicPr>
          <p:nvPr/>
        </p:nvPicPr>
        <p:blipFill>
          <a:blip r:embed="rId3"/>
          <a:srcRect/>
          <a:stretch>
            <a:fillRect/>
          </a:stretch>
        </p:blipFill>
        <p:spPr bwMode="auto">
          <a:xfrm>
            <a:off x="7735602" y="2880286"/>
            <a:ext cx="437238" cy="510614"/>
          </a:xfrm>
          <a:prstGeom prst="rect">
            <a:avLst/>
          </a:prstGeom>
          <a:noFill/>
          <a:ln w="9525">
            <a:noFill/>
            <a:miter lim="800000"/>
            <a:headEnd/>
            <a:tailEnd/>
          </a:ln>
        </p:spPr>
      </p:pic>
      <p:pic>
        <p:nvPicPr>
          <p:cNvPr id="57" name="Picture 5" descr="onion"/>
          <p:cNvPicPr>
            <a:picLocks noChangeAspect="1" noChangeArrowheads="1"/>
          </p:cNvPicPr>
          <p:nvPr/>
        </p:nvPicPr>
        <p:blipFill>
          <a:blip r:embed="rId3"/>
          <a:srcRect/>
          <a:stretch>
            <a:fillRect/>
          </a:stretch>
        </p:blipFill>
        <p:spPr bwMode="auto">
          <a:xfrm>
            <a:off x="7697502" y="2372286"/>
            <a:ext cx="437238" cy="510614"/>
          </a:xfrm>
          <a:prstGeom prst="rect">
            <a:avLst/>
          </a:prstGeom>
          <a:noFill/>
          <a:ln w="9525">
            <a:noFill/>
            <a:miter lim="800000"/>
            <a:headEnd/>
            <a:tailEnd/>
          </a:ln>
        </p:spPr>
      </p:pic>
      <p:pic>
        <p:nvPicPr>
          <p:cNvPr id="58" name="Picture 5" descr="onion"/>
          <p:cNvPicPr>
            <a:picLocks noChangeAspect="1" noChangeArrowheads="1"/>
          </p:cNvPicPr>
          <p:nvPr/>
        </p:nvPicPr>
        <p:blipFill>
          <a:blip r:embed="rId3"/>
          <a:srcRect/>
          <a:stretch>
            <a:fillRect/>
          </a:stretch>
        </p:blipFill>
        <p:spPr bwMode="auto">
          <a:xfrm>
            <a:off x="9107202" y="2880286"/>
            <a:ext cx="437238" cy="510614"/>
          </a:xfrm>
          <a:prstGeom prst="rect">
            <a:avLst/>
          </a:prstGeom>
          <a:noFill/>
          <a:ln w="9525">
            <a:noFill/>
            <a:miter lim="800000"/>
            <a:headEnd/>
            <a:tailEnd/>
          </a:ln>
        </p:spPr>
      </p:pic>
      <p:pic>
        <p:nvPicPr>
          <p:cNvPr id="59" name="Picture 5" descr="onion"/>
          <p:cNvPicPr>
            <a:picLocks noChangeAspect="1" noChangeArrowheads="1"/>
          </p:cNvPicPr>
          <p:nvPr/>
        </p:nvPicPr>
        <p:blipFill>
          <a:blip r:embed="rId3"/>
          <a:srcRect/>
          <a:stretch>
            <a:fillRect/>
          </a:stretch>
        </p:blipFill>
        <p:spPr bwMode="auto">
          <a:xfrm>
            <a:off x="9069102" y="2372286"/>
            <a:ext cx="437238" cy="510614"/>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22473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84">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iterate type="lt">
                                    <p:tmAbs val="0"/>
                                  </p:iterate>
                                  <p:childTnLst>
                                    <p:set>
                                      <p:cBhvr>
                                        <p:cTn id="18" dur="1" fill="hold">
                                          <p:stCondLst>
                                            <p:cond delay="0"/>
                                          </p:stCondLst>
                                        </p:cTn>
                                        <p:tgtEl>
                                          <p:spTgt spid="58385"/>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grpId="0" nodeType="afterEffect">
                                  <p:stCondLst>
                                    <p:cond delay="0"/>
                                  </p:stCondLst>
                                  <p:childTnLst>
                                    <p:set>
                                      <p:cBhvr>
                                        <p:cTn id="21" dur="1" fill="hold">
                                          <p:stCondLst>
                                            <p:cond delay="0"/>
                                          </p:stCondLst>
                                        </p:cTn>
                                        <p:tgtEl>
                                          <p:spTgt spid="58372"/>
                                        </p:tgtEl>
                                        <p:attrNameLst>
                                          <p:attrName>style.visibility</p:attrName>
                                        </p:attrNameLst>
                                      </p:cBhvr>
                                      <p:to>
                                        <p:strVal val="visible"/>
                                      </p:to>
                                    </p:set>
                                    <p:animEffect transition="in" filter="dissolve">
                                      <p:cBhvr>
                                        <p:cTn id="22" dur="500"/>
                                        <p:tgtEl>
                                          <p:spTgt spid="58372"/>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8374"/>
                                        </p:tgtEl>
                                        <p:attrNameLst>
                                          <p:attrName>style.visibility</p:attrName>
                                        </p:attrNameLst>
                                      </p:cBhvr>
                                      <p:to>
                                        <p:strVal val="visible"/>
                                      </p:to>
                                    </p:set>
                                    <p:animEffect transition="in" filter="dissolve">
                                      <p:cBhvr>
                                        <p:cTn id="26" dur="500"/>
                                        <p:tgtEl>
                                          <p:spTgt spid="5837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accel="50000" decel="50000" fill="hold" grpId="2" nodeType="clickEffect">
                                  <p:stCondLst>
                                    <p:cond delay="0"/>
                                  </p:stCondLst>
                                  <p:iterate type="lt">
                                    <p:tmPct val="0"/>
                                  </p:iterate>
                                  <p:childTnLst>
                                    <p:animScale>
                                      <p:cBhvr>
                                        <p:cTn id="30" dur="2000" fill="hold"/>
                                        <p:tgtEl>
                                          <p:spTgt spid="58385"/>
                                        </p:tgtEl>
                                      </p:cBhvr>
                                      <p:by x="150000" y="150000"/>
                                    </p:animScale>
                                  </p:childTnLst>
                                </p:cTn>
                              </p:par>
                              <p:par>
                                <p:cTn id="31" presetID="4" presetClass="exit" presetSubtype="16" fill="hold" grpId="0" nodeType="withEffect">
                                  <p:stCondLst>
                                    <p:cond delay="0"/>
                                  </p:stCondLst>
                                  <p:iterate type="lt">
                                    <p:tmPct val="0"/>
                                  </p:iterate>
                                  <p:childTnLst>
                                    <p:animEffect transition="out" filter="box(in)">
                                      <p:cBhvr>
                                        <p:cTn id="32" dur="1000"/>
                                        <p:tgtEl>
                                          <p:spTgt spid="58385"/>
                                        </p:tgtEl>
                                      </p:cBhvr>
                                    </p:animEffect>
                                    <p:set>
                                      <p:cBhvr>
                                        <p:cTn id="33" dur="1" fill="hold">
                                          <p:stCondLst>
                                            <p:cond delay="999"/>
                                          </p:stCondLst>
                                        </p:cTn>
                                        <p:tgtEl>
                                          <p:spTgt spid="58385"/>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58377"/>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58388">
                                            <p:txEl>
                                              <p:pRg st="0" end="0"/>
                                            </p:txEl>
                                          </p:spTgt>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58384">
                                            <p:txEl>
                                              <p:pRg st="0" end="0"/>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40"/>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4" grpId="0"/>
      <p:bldP spid="58377" grpId="0" animBg="1"/>
      <p:bldP spid="58378" grpId="0" animBg="1"/>
      <p:bldP spid="58379" grpId="0" animBg="1"/>
      <p:bldP spid="58380" grpId="0" animBg="1"/>
      <p:bldP spid="58381" grpId="0"/>
      <p:bldP spid="58382" grpId="0"/>
      <p:bldP spid="58384" grpId="0" build="allAtOnce"/>
      <p:bldP spid="58385" grpId="0"/>
      <p:bldP spid="58385" grpId="1"/>
      <p:bldP spid="58385" grpId="2"/>
      <p:bldP spid="58387" grpId="0"/>
      <p:bldP spid="140" grpId="0" animBg="1"/>
      <p:bldP spid="14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5738"/>
            <a:ext cx="8229600" cy="1143000"/>
          </a:xfrm>
        </p:spPr>
        <p:txBody>
          <a:bodyPr>
            <a:normAutofit/>
          </a:bodyPr>
          <a:lstStyle/>
          <a:p>
            <a:r>
              <a:rPr lang="en-US" dirty="0">
                <a:solidFill>
                  <a:srgbClr val="C00000"/>
                </a:solidFill>
              </a:rPr>
              <a:t>Security threshold </a:t>
            </a:r>
          </a:p>
        </p:txBody>
      </p:sp>
      <p:sp>
        <p:nvSpPr>
          <p:cNvPr id="3" name="Content Placeholder 2"/>
          <p:cNvSpPr>
            <a:spLocks noGrp="1"/>
          </p:cNvSpPr>
          <p:nvPr>
            <p:ph idx="1"/>
          </p:nvPr>
        </p:nvSpPr>
        <p:spPr>
          <a:xfrm>
            <a:off x="1943100" y="2032001"/>
            <a:ext cx="8902700" cy="4525963"/>
          </a:xfrm>
        </p:spPr>
        <p:txBody>
          <a:bodyPr/>
          <a:lstStyle/>
          <a:p>
            <a:pPr marL="0" indent="0">
              <a:buSzPct val="68000"/>
              <a:buNone/>
            </a:pPr>
            <a:r>
              <a:rPr lang="en-US" dirty="0"/>
              <a:t>Data owner can specify minimum level of security</a:t>
            </a:r>
          </a:p>
        </p:txBody>
      </p:sp>
      <p:sp>
        <p:nvSpPr>
          <p:cNvPr id="4" name="TextBox 3"/>
          <p:cNvSpPr txBox="1"/>
          <p:nvPr/>
        </p:nvSpPr>
        <p:spPr>
          <a:xfrm>
            <a:off x="1943100" y="3162300"/>
            <a:ext cx="8724900" cy="523220"/>
          </a:xfrm>
          <a:prstGeom prst="rect">
            <a:avLst/>
          </a:prstGeom>
          <a:noFill/>
        </p:spPr>
        <p:txBody>
          <a:bodyPr wrap="square" rtlCol="0">
            <a:spAutoFit/>
          </a:bodyPr>
          <a:lstStyle/>
          <a:p>
            <a:r>
              <a:rPr lang="en-US" sz="2800" dirty="0">
                <a:solidFill>
                  <a:prstClr val="black"/>
                </a:solidFill>
                <a:latin typeface="Calibri"/>
              </a:rPr>
              <a:t>CREATE TABLE </a:t>
            </a:r>
            <a:r>
              <a:rPr lang="en-US" sz="2800" dirty="0" err="1">
                <a:solidFill>
                  <a:prstClr val="black"/>
                </a:solidFill>
                <a:latin typeface="Calibri"/>
              </a:rPr>
              <a:t>emp</a:t>
            </a:r>
            <a:r>
              <a:rPr lang="en-US" sz="2800" dirty="0">
                <a:solidFill>
                  <a:prstClr val="black"/>
                </a:solidFill>
                <a:latin typeface="Calibri"/>
              </a:rPr>
              <a:t> (…, </a:t>
            </a:r>
            <a:r>
              <a:rPr lang="en-US" sz="2800" dirty="0" err="1">
                <a:solidFill>
                  <a:prstClr val="black"/>
                </a:solidFill>
                <a:latin typeface="Calibri"/>
              </a:rPr>
              <a:t>credit_card</a:t>
            </a:r>
            <a:r>
              <a:rPr lang="en-US" sz="2800" dirty="0">
                <a:solidFill>
                  <a:prstClr val="black"/>
                </a:solidFill>
                <a:latin typeface="Calibri"/>
              </a:rPr>
              <a:t> </a:t>
            </a:r>
            <a:r>
              <a:rPr lang="en-US" sz="2800" dirty="0">
                <a:solidFill>
                  <a:srgbClr val="C00000"/>
                </a:solidFill>
                <a:latin typeface="Calibri"/>
              </a:rPr>
              <a:t>SENSITIVE</a:t>
            </a:r>
            <a:r>
              <a:rPr lang="en-US" sz="2800" dirty="0">
                <a:solidFill>
                  <a:prstClr val="black"/>
                </a:solidFill>
                <a:latin typeface="Calibri"/>
              </a:rPr>
              <a:t> integer, …)</a:t>
            </a:r>
          </a:p>
        </p:txBody>
      </p:sp>
      <p:sp>
        <p:nvSpPr>
          <p:cNvPr id="5" name="Line Callout 1 4"/>
          <p:cNvSpPr/>
          <p:nvPr/>
        </p:nvSpPr>
        <p:spPr>
          <a:xfrm>
            <a:off x="5092700" y="4330700"/>
            <a:ext cx="5257800" cy="1066800"/>
          </a:xfrm>
          <a:prstGeom prst="borderCallout1">
            <a:avLst>
              <a:gd name="adj1" fmla="val -65773"/>
              <a:gd name="adj2" fmla="val 47660"/>
              <a:gd name="adj3" fmla="val -3214"/>
              <a:gd name="adj4" fmla="val 36343"/>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Box 5"/>
          <p:cNvSpPr txBox="1"/>
          <p:nvPr/>
        </p:nvSpPr>
        <p:spPr>
          <a:xfrm>
            <a:off x="5270500" y="4343400"/>
            <a:ext cx="5575300" cy="523220"/>
          </a:xfrm>
          <a:prstGeom prst="rect">
            <a:avLst/>
          </a:prstGeom>
          <a:noFill/>
        </p:spPr>
        <p:txBody>
          <a:bodyPr wrap="square" rtlCol="0">
            <a:spAutoFit/>
          </a:bodyPr>
          <a:lstStyle/>
          <a:p>
            <a:r>
              <a:rPr lang="en-US" sz="2800" dirty="0">
                <a:solidFill>
                  <a:prstClr val="black"/>
                </a:solidFill>
                <a:latin typeface="Calibri"/>
              </a:rPr>
              <a:t>RND, HOM, DET for unique fields</a:t>
            </a:r>
          </a:p>
        </p:txBody>
      </p:sp>
      <p:sp>
        <p:nvSpPr>
          <p:cNvPr id="7" name="TextBox 6"/>
          <p:cNvSpPr txBox="1"/>
          <p:nvPr/>
        </p:nvSpPr>
        <p:spPr>
          <a:xfrm>
            <a:off x="5740400" y="4826000"/>
            <a:ext cx="3860800" cy="523220"/>
          </a:xfrm>
          <a:prstGeom prst="rect">
            <a:avLst/>
          </a:prstGeom>
          <a:noFill/>
        </p:spPr>
        <p:txBody>
          <a:bodyPr wrap="square" rtlCol="0">
            <a:spAutoFit/>
          </a:bodyPr>
          <a:lstStyle/>
          <a:p>
            <a:pPr algn="ctr"/>
            <a:r>
              <a:rPr lang="en-US" sz="2800" dirty="0">
                <a:solidFill>
                  <a:srgbClr val="C00000"/>
                </a:solidFill>
                <a:latin typeface="Calibri"/>
              </a:rPr>
              <a:t>≈ semantic security</a:t>
            </a:r>
          </a:p>
        </p:txBody>
      </p:sp>
      <p:sp>
        <p:nvSpPr>
          <p:cNvPr id="8" name="Footer Placeholder 7"/>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9174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1138"/>
            <a:ext cx="8229600" cy="1143000"/>
          </a:xfrm>
        </p:spPr>
        <p:txBody>
          <a:bodyPr>
            <a:normAutofit/>
          </a:bodyPr>
          <a:lstStyle/>
          <a:p>
            <a:r>
              <a:rPr lang="en-US" dirty="0"/>
              <a:t>Security guarantee</a:t>
            </a:r>
          </a:p>
        </p:txBody>
      </p:sp>
      <p:sp>
        <p:nvSpPr>
          <p:cNvPr id="4" name="TextBox 3"/>
          <p:cNvSpPr txBox="1"/>
          <p:nvPr/>
        </p:nvSpPr>
        <p:spPr>
          <a:xfrm>
            <a:off x="2806700" y="1790701"/>
            <a:ext cx="7988300" cy="954107"/>
          </a:xfrm>
          <a:prstGeom prst="rect">
            <a:avLst/>
          </a:prstGeom>
          <a:noFill/>
          <a:ln w="25400">
            <a:noFill/>
          </a:ln>
          <a:effectLst/>
        </p:spPr>
        <p:txBody>
          <a:bodyPr wrap="square" rtlCol="0">
            <a:spAutoFit/>
          </a:bodyPr>
          <a:lstStyle/>
          <a:p>
            <a:r>
              <a:rPr lang="en-US" sz="2800" dirty="0">
                <a:solidFill>
                  <a:prstClr val="black"/>
                </a:solidFill>
                <a:latin typeface="Calibri"/>
              </a:rPr>
              <a:t>Columns annotated as sensitive have semantic security (or similar). </a:t>
            </a:r>
          </a:p>
        </p:txBody>
      </p:sp>
      <p:sp>
        <p:nvSpPr>
          <p:cNvPr id="5" name="Rectangle 4"/>
          <p:cNvSpPr/>
          <p:nvPr/>
        </p:nvSpPr>
        <p:spPr>
          <a:xfrm>
            <a:off x="2374900" y="3822701"/>
            <a:ext cx="7696200" cy="954107"/>
          </a:xfrm>
          <a:prstGeom prst="rect">
            <a:avLst/>
          </a:prstGeom>
        </p:spPr>
        <p:txBody>
          <a:bodyPr wrap="square">
            <a:spAutoFit/>
          </a:bodyPr>
          <a:lstStyle/>
          <a:p>
            <a:pPr>
              <a:spcBef>
                <a:spcPct val="50000"/>
              </a:spcBef>
              <a:buClr>
                <a:srgbClr val="2C7C9F"/>
              </a:buClr>
            </a:pPr>
            <a:r>
              <a:rPr lang="en-US" sz="2800" dirty="0">
                <a:solidFill>
                  <a:prstClr val="black"/>
                </a:solidFill>
                <a:latin typeface="Calibri"/>
              </a:rPr>
              <a:t>Encryption schemes exposed for each column are the most secure enabling queries.</a:t>
            </a:r>
          </a:p>
        </p:txBody>
      </p:sp>
      <p:sp>
        <p:nvSpPr>
          <p:cNvPr id="6" name="Rectangle 5"/>
          <p:cNvSpPr/>
          <p:nvPr/>
        </p:nvSpPr>
        <p:spPr>
          <a:xfrm>
            <a:off x="2222500" y="3822701"/>
            <a:ext cx="7988300" cy="954107"/>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8" name="Rectangle 7"/>
          <p:cNvSpPr/>
          <p:nvPr/>
        </p:nvSpPr>
        <p:spPr>
          <a:xfrm>
            <a:off x="2705100" y="1790701"/>
            <a:ext cx="7137400" cy="954107"/>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10" name="TextBox 9"/>
          <p:cNvSpPr txBox="1"/>
          <p:nvPr/>
        </p:nvSpPr>
        <p:spPr>
          <a:xfrm>
            <a:off x="1689100" y="5189836"/>
            <a:ext cx="3073400" cy="461665"/>
          </a:xfrm>
          <a:prstGeom prst="rect">
            <a:avLst/>
          </a:prstGeom>
          <a:noFill/>
        </p:spPr>
        <p:txBody>
          <a:bodyPr wrap="square" rtlCol="0">
            <a:spAutoFit/>
          </a:bodyPr>
          <a:lstStyle/>
          <a:p>
            <a:r>
              <a:rPr lang="en-US" sz="2400" dirty="0">
                <a:solidFill>
                  <a:prstClr val="black"/>
                </a:solidFill>
                <a:latin typeface="Calibri"/>
              </a:rPr>
              <a:t>equality        repeats</a:t>
            </a:r>
            <a:endParaRPr lang="en-US" sz="2400" dirty="0">
              <a:solidFill>
                <a:srgbClr val="7EB606"/>
              </a:solidFill>
              <a:latin typeface="Calibri"/>
            </a:endParaRPr>
          </a:p>
        </p:txBody>
      </p:sp>
      <p:sp>
        <p:nvSpPr>
          <p:cNvPr id="11" name="TextBox 10"/>
          <p:cNvSpPr txBox="1"/>
          <p:nvPr/>
        </p:nvSpPr>
        <p:spPr>
          <a:xfrm>
            <a:off x="3886200" y="6039129"/>
            <a:ext cx="4343400" cy="492443"/>
          </a:xfrm>
          <a:prstGeom prst="rect">
            <a:avLst/>
          </a:prstGeom>
          <a:noFill/>
        </p:spPr>
        <p:txBody>
          <a:bodyPr wrap="square" rtlCol="0">
            <a:spAutoFit/>
          </a:bodyPr>
          <a:lstStyle/>
          <a:p>
            <a:pPr marL="457200" indent="-457200">
              <a:buClr>
                <a:srgbClr val="244A58"/>
              </a:buClr>
              <a:buFont typeface="Arial"/>
              <a:buChar char="•"/>
            </a:pPr>
            <a:r>
              <a:rPr lang="en-US" sz="2600" dirty="0">
                <a:solidFill>
                  <a:srgbClr val="244A58"/>
                </a:solidFill>
                <a:latin typeface="Calibri"/>
              </a:rPr>
              <a:t>Never reveals plaintext</a:t>
            </a:r>
            <a:endParaRPr lang="en-US" sz="2600" dirty="0">
              <a:solidFill>
                <a:prstClr val="black"/>
              </a:solidFill>
              <a:latin typeface="Calibri"/>
            </a:endParaRPr>
          </a:p>
        </p:txBody>
      </p:sp>
      <p:sp>
        <p:nvSpPr>
          <p:cNvPr id="12" name="Right Arrow 11"/>
          <p:cNvSpPr/>
          <p:nvPr/>
        </p:nvSpPr>
        <p:spPr>
          <a:xfrm>
            <a:off x="28956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ight Arrow 12"/>
          <p:cNvSpPr/>
          <p:nvPr/>
        </p:nvSpPr>
        <p:spPr>
          <a:xfrm>
            <a:off x="3944389" y="6132950"/>
            <a:ext cx="457200" cy="304800"/>
          </a:xfrm>
          <a:prstGeom prst="rightArrow">
            <a:avLst/>
          </a:prstGeom>
          <a:solidFill>
            <a:schemeClr val="accent2"/>
          </a:solidFill>
          <a:ln>
            <a:solidFill>
              <a:srgbClr val="DA1F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ounded Rectangle 13"/>
          <p:cNvSpPr/>
          <p:nvPr/>
        </p:nvSpPr>
        <p:spPr>
          <a:xfrm>
            <a:off x="7581900" y="5194300"/>
            <a:ext cx="2857500" cy="457200"/>
          </a:xfrm>
          <a:prstGeom prst="roundRect">
            <a:avLst/>
          </a:prstGeom>
          <a:noFill/>
          <a:ln w="254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7886700" y="5645090"/>
            <a:ext cx="3429000" cy="400110"/>
          </a:xfrm>
          <a:prstGeom prst="rect">
            <a:avLst/>
          </a:prstGeom>
          <a:noFill/>
        </p:spPr>
        <p:txBody>
          <a:bodyPr wrap="square" rtlCol="0">
            <a:spAutoFit/>
          </a:bodyPr>
          <a:lstStyle/>
          <a:p>
            <a:r>
              <a:rPr lang="en-US" sz="2000" i="1" dirty="0">
                <a:solidFill>
                  <a:srgbClr val="DA1F28"/>
                </a:solidFill>
                <a:latin typeface="Calibri"/>
              </a:rPr>
              <a:t>common in practice</a:t>
            </a:r>
          </a:p>
        </p:txBody>
      </p:sp>
      <p:sp>
        <p:nvSpPr>
          <p:cNvPr id="23" name="TextBox 22"/>
          <p:cNvSpPr txBox="1"/>
          <p:nvPr/>
        </p:nvSpPr>
        <p:spPr>
          <a:xfrm>
            <a:off x="4762500" y="5189836"/>
            <a:ext cx="3073400" cy="461665"/>
          </a:xfrm>
          <a:prstGeom prst="rect">
            <a:avLst/>
          </a:prstGeom>
          <a:noFill/>
        </p:spPr>
        <p:txBody>
          <a:bodyPr wrap="square" rtlCol="0">
            <a:spAutoFit/>
          </a:bodyPr>
          <a:lstStyle/>
          <a:p>
            <a:r>
              <a:rPr lang="en-US" sz="2400" dirty="0">
                <a:solidFill>
                  <a:prstClr val="black"/>
                </a:solidFill>
                <a:latin typeface="Calibri"/>
              </a:rPr>
              <a:t>sum        semantic</a:t>
            </a:r>
            <a:endParaRPr lang="en-US" sz="2400" dirty="0">
              <a:solidFill>
                <a:srgbClr val="7EB606"/>
              </a:solidFill>
              <a:latin typeface="Calibri"/>
            </a:endParaRPr>
          </a:p>
        </p:txBody>
      </p:sp>
      <p:sp>
        <p:nvSpPr>
          <p:cNvPr id="24" name="Right Arrow 23"/>
          <p:cNvSpPr/>
          <p:nvPr/>
        </p:nvSpPr>
        <p:spPr>
          <a:xfrm>
            <a:off x="54864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TextBox 24"/>
          <p:cNvSpPr txBox="1"/>
          <p:nvPr/>
        </p:nvSpPr>
        <p:spPr>
          <a:xfrm>
            <a:off x="7581900" y="5177136"/>
            <a:ext cx="2857500" cy="461665"/>
          </a:xfrm>
          <a:prstGeom prst="rect">
            <a:avLst/>
          </a:prstGeom>
          <a:noFill/>
        </p:spPr>
        <p:txBody>
          <a:bodyPr wrap="square" rtlCol="0">
            <a:spAutoFit/>
          </a:bodyPr>
          <a:lstStyle/>
          <a:p>
            <a:r>
              <a:rPr lang="en-US" sz="2400" dirty="0">
                <a:solidFill>
                  <a:prstClr val="black"/>
                </a:solidFill>
                <a:latin typeface="Calibri"/>
              </a:rPr>
              <a:t>no filter       semantic</a:t>
            </a:r>
            <a:endParaRPr lang="en-US" sz="2400" dirty="0">
              <a:solidFill>
                <a:srgbClr val="7EB606"/>
              </a:solidFill>
              <a:latin typeface="Calibri"/>
            </a:endParaRPr>
          </a:p>
        </p:txBody>
      </p:sp>
      <p:sp>
        <p:nvSpPr>
          <p:cNvPr id="26" name="Right Arrow 25"/>
          <p:cNvSpPr/>
          <p:nvPr/>
        </p:nvSpPr>
        <p:spPr>
          <a:xfrm>
            <a:off x="87249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41527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2" grpId="0" animBg="1"/>
      <p:bldP spid="14" grpId="0" animBg="1"/>
      <p:bldP spid="15" grpId="0"/>
      <p:bldP spid="23" grpId="0"/>
      <p:bldP spid="24" grpId="0" animBg="1"/>
      <p:bldP spid="25" grpId="0"/>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1938"/>
            <a:ext cx="8229600" cy="1143000"/>
          </a:xfrm>
        </p:spPr>
        <p:txBody>
          <a:bodyPr/>
          <a:lstStyle/>
          <a:p>
            <a:r>
              <a:rPr lang="en-US" dirty="0"/>
              <a:t>Limitations &amp; Workarounds</a:t>
            </a:r>
          </a:p>
        </p:txBody>
      </p:sp>
      <p:sp>
        <p:nvSpPr>
          <p:cNvPr id="5" name="Rectangle 3"/>
          <p:cNvSpPr txBox="1">
            <a:spLocks/>
          </p:cNvSpPr>
          <p:nvPr/>
        </p:nvSpPr>
        <p:spPr>
          <a:xfrm>
            <a:off x="2489200" y="180340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2C7C9F"/>
              </a:buClr>
              <a:buSzPct val="70000"/>
              <a:buNone/>
            </a:pPr>
            <a:endParaRPr lang="en-US" sz="2800" dirty="0">
              <a:solidFill>
                <a:prstClr val="black"/>
              </a:solidFill>
              <a:latin typeface="Calibri"/>
              <a:cs typeface="Calibri (Body)"/>
            </a:endParaRPr>
          </a:p>
          <a:p>
            <a:pPr>
              <a:buClr>
                <a:srgbClr val="2C7C9F"/>
              </a:buClr>
              <a:buSzPct val="70000"/>
              <a:buFont typeface="Wingdings" charset="2"/>
              <a:buChar char="Ø"/>
            </a:pPr>
            <a:r>
              <a:rPr lang="en-US" sz="3000" dirty="0">
                <a:solidFill>
                  <a:prstClr val="black"/>
                </a:solidFill>
                <a:latin typeface="Calibri"/>
                <a:cs typeface="Calibri (Body)"/>
              </a:rPr>
              <a:t>More complex operators, e.g., trigonometry</a:t>
            </a:r>
          </a:p>
          <a:p>
            <a:pPr>
              <a:buClr>
                <a:srgbClr val="2C7C9F"/>
              </a:buClr>
              <a:buSzPct val="70000"/>
              <a:buFont typeface="Wingdings" charset="2"/>
              <a:buChar char="Ø"/>
            </a:pPr>
            <a:r>
              <a:rPr lang="en-US" sz="3000" dirty="0">
                <a:solidFill>
                  <a:prstClr val="black"/>
                </a:solidFill>
                <a:latin typeface="Calibri"/>
                <a:cs typeface="Calibri (Body)"/>
              </a:rPr>
              <a:t>Certain combinations of encryption schemes:</a:t>
            </a:r>
          </a:p>
          <a:p>
            <a:pPr lvl="1">
              <a:buClr>
                <a:srgbClr val="2C7C9F"/>
              </a:buClr>
              <a:buSzPct val="70000"/>
              <a:buFont typeface="Wingdings" charset="2"/>
              <a:buChar char="Ø"/>
            </a:pPr>
            <a:r>
              <a:rPr lang="en-US" dirty="0">
                <a:solidFill>
                  <a:prstClr val="black"/>
                </a:solidFill>
                <a:latin typeface="Calibri"/>
                <a:cs typeface="Calibri (Body)"/>
              </a:rPr>
              <a:t>e.g.,  salary + raise   &gt; 100K</a:t>
            </a:r>
          </a:p>
          <a:p>
            <a:pPr>
              <a:buClr>
                <a:srgbClr val="2C7C9F"/>
              </a:buClr>
              <a:buSzPct val="70000"/>
              <a:buNone/>
            </a:pPr>
            <a:endParaRPr lang="en-US" sz="3000" dirty="0">
              <a:solidFill>
                <a:prstClr val="black"/>
              </a:solidFill>
              <a:latin typeface="Calibri"/>
              <a:cs typeface="Calibri (Body)"/>
            </a:endParaRPr>
          </a:p>
        </p:txBody>
      </p:sp>
      <p:sp>
        <p:nvSpPr>
          <p:cNvPr id="6" name="Content Placeholder 2"/>
          <p:cNvSpPr txBox="1">
            <a:spLocks/>
          </p:cNvSpPr>
          <p:nvPr/>
        </p:nvSpPr>
        <p:spPr>
          <a:xfrm>
            <a:off x="2247900" y="1735139"/>
            <a:ext cx="7048500" cy="6270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Calibri"/>
              </a:rPr>
              <a:t>Queries not supported:</a:t>
            </a:r>
          </a:p>
        </p:txBody>
      </p:sp>
      <p:sp>
        <p:nvSpPr>
          <p:cNvPr id="7" name="Rectangle 3"/>
          <p:cNvSpPr txBox="1">
            <a:spLocks/>
          </p:cNvSpPr>
          <p:nvPr/>
        </p:nvSpPr>
        <p:spPr>
          <a:xfrm>
            <a:off x="3086100" y="4338639"/>
            <a:ext cx="7467600" cy="1990726"/>
          </a:xfrm>
          <a:prstGeom prst="rect">
            <a:avLst/>
          </a:prstGeom>
        </p:spPr>
        <p:txBody>
          <a:bodyPr vert="horz" lIns="91440" tIns="45720" rIns="91440" bIns="45720" rtlCol="0">
            <a:normAutofit/>
          </a:bodyPr>
          <a:lstStyle/>
          <a:p>
            <a:pPr marL="342900" indent="-342900">
              <a:spcBef>
                <a:spcPct val="20000"/>
              </a:spcBef>
              <a:buClr>
                <a:srgbClr val="2C7C9F"/>
              </a:buClr>
              <a:buSzPct val="70000"/>
              <a:defRPr/>
            </a:pPr>
            <a:endParaRPr lang="en-US" sz="2800" dirty="0">
              <a:solidFill>
                <a:prstClr val="black"/>
              </a:solidFill>
              <a:latin typeface="Calibri"/>
              <a:cs typeface="Calibri (Body)"/>
            </a:endParaRPr>
          </a:p>
          <a:p>
            <a:pPr marL="342900" indent="-342900">
              <a:spcBef>
                <a:spcPct val="20000"/>
              </a:spcBef>
              <a:buClr>
                <a:srgbClr val="2C7C9F"/>
              </a:buClr>
              <a:buSzPct val="70000"/>
              <a:defRPr/>
            </a:pPr>
            <a:r>
              <a:rPr lang="en-US" sz="3200" dirty="0">
                <a:solidFill>
                  <a:prstClr val="black"/>
                </a:solidFill>
                <a:latin typeface="Calibri"/>
                <a:cs typeface="Calibri (Body)"/>
              </a:rPr>
              <a:t>    use q</a:t>
            </a:r>
            <a:r>
              <a:rPr lang="en-US" sz="3200" dirty="0" err="1">
                <a:solidFill>
                  <a:prstClr val="black"/>
                </a:solidFill>
                <a:latin typeface="Calibri"/>
                <a:cs typeface="Calibri (Body)"/>
              </a:rPr>
              <a:t>uery</a:t>
            </a:r>
            <a:r>
              <a:rPr lang="en-US" sz="3200" dirty="0">
                <a:solidFill>
                  <a:prstClr val="black"/>
                </a:solidFill>
                <a:latin typeface="Calibri"/>
                <a:cs typeface="Calibri (Body)"/>
              </a:rPr>
              <a:t> splitting, query rewriting</a:t>
            </a:r>
          </a:p>
        </p:txBody>
      </p:sp>
      <p:sp>
        <p:nvSpPr>
          <p:cNvPr id="8" name="Right Arrow 7"/>
          <p:cNvSpPr/>
          <p:nvPr/>
        </p:nvSpPr>
        <p:spPr>
          <a:xfrm flipV="1">
            <a:off x="2705100" y="48768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ounded Rectangle 2"/>
          <p:cNvSpPr/>
          <p:nvPr/>
        </p:nvSpPr>
        <p:spPr bwMode="auto">
          <a:xfrm>
            <a:off x="4000500" y="3429000"/>
            <a:ext cx="2070100" cy="647700"/>
          </a:xfrm>
          <a:prstGeom prst="roundRect">
            <a:avLst/>
          </a:prstGeom>
          <a:noFill/>
          <a:ln w="25400" cap="flat" cmpd="sng" algn="ctr">
            <a:solidFill>
              <a:srgbClr val="0000C8"/>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10" name="TextBox 9"/>
          <p:cNvSpPr txBox="1"/>
          <p:nvPr/>
        </p:nvSpPr>
        <p:spPr>
          <a:xfrm>
            <a:off x="4597400" y="4076701"/>
            <a:ext cx="1041400" cy="461665"/>
          </a:xfrm>
          <a:prstGeom prst="rect">
            <a:avLst/>
          </a:prstGeom>
          <a:noFill/>
        </p:spPr>
        <p:txBody>
          <a:bodyPr wrap="square" rtlCol="0">
            <a:spAutoFit/>
          </a:bodyPr>
          <a:lstStyle/>
          <a:p>
            <a:r>
              <a:rPr lang="en-US" sz="2400" dirty="0">
                <a:solidFill>
                  <a:srgbClr val="0000C8"/>
                </a:solidFill>
                <a:latin typeface="Calibri"/>
              </a:rPr>
              <a:t>HOM</a:t>
            </a:r>
          </a:p>
        </p:txBody>
      </p:sp>
      <p:sp>
        <p:nvSpPr>
          <p:cNvPr id="4" name="Footer Placeholder 3"/>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1217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 grpId="0" animBg="1"/>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7" name="Rectangle 14"/>
          <p:cNvSpPr>
            <a:spLocks noChangeArrowheads="1"/>
          </p:cNvSpPr>
          <p:nvPr/>
        </p:nvSpPr>
        <p:spPr bwMode="auto">
          <a:xfrm>
            <a:off x="6908800" y="2286000"/>
            <a:ext cx="1600200" cy="1905000"/>
          </a:xfrm>
          <a:prstGeom prst="rect">
            <a:avLst/>
          </a:prstGeom>
          <a:solidFill>
            <a:schemeClr val="bg1">
              <a:lumMod val="75000"/>
            </a:schemeClr>
          </a:solidFill>
          <a:ln w="25400">
            <a:solidFill>
              <a:schemeClr val="tx1"/>
            </a:solidFill>
            <a:miter lim="800000"/>
            <a:headEnd/>
            <a:tailEnd/>
          </a:ln>
        </p:spPr>
        <p:txBody>
          <a:bodyPr wrap="none" anchor="ctr"/>
          <a:lstStyle/>
          <a:p>
            <a:endParaRPr lang="en-US">
              <a:solidFill>
                <a:prstClr val="black"/>
              </a:solidFill>
              <a:latin typeface="Calibri"/>
            </a:endParaRPr>
          </a:p>
        </p:txBody>
      </p:sp>
      <p:pic>
        <p:nvPicPr>
          <p:cNvPr id="42" name="Picture 41"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4948" y="3189714"/>
            <a:ext cx="1780252" cy="1092573"/>
          </a:xfrm>
          <a:prstGeom prst="rect">
            <a:avLst/>
          </a:prstGeom>
        </p:spPr>
      </p:pic>
      <p:sp>
        <p:nvSpPr>
          <p:cNvPr id="36866" name="Rectangle 2"/>
          <p:cNvSpPr>
            <a:spLocks noGrp="1"/>
          </p:cNvSpPr>
          <p:nvPr>
            <p:ph type="title"/>
          </p:nvPr>
        </p:nvSpPr>
        <p:spPr bwMode="auto">
          <a:xfrm>
            <a:off x="1981200" y="20320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Implementation</a:t>
            </a:r>
          </a:p>
        </p:txBody>
      </p:sp>
      <p:sp>
        <p:nvSpPr>
          <p:cNvPr id="33810" name="Text Box 23"/>
          <p:cNvSpPr txBox="1">
            <a:spLocks noChangeArrowheads="1"/>
          </p:cNvSpPr>
          <p:nvPr/>
        </p:nvSpPr>
        <p:spPr bwMode="auto">
          <a:xfrm>
            <a:off x="9067800" y="2476838"/>
            <a:ext cx="1549400" cy="1477327"/>
          </a:xfrm>
          <a:prstGeom prst="rect">
            <a:avLst/>
          </a:prstGeom>
          <a:noFill/>
          <a:ln w="25400">
            <a:solidFill>
              <a:srgbClr val="C00000"/>
            </a:solidFill>
            <a:miter lim="800000"/>
            <a:headEnd/>
            <a:tailEnd/>
          </a:ln>
        </p:spPr>
        <p:txBody>
          <a:bodyPr wrap="square">
            <a:spAutoFit/>
          </a:bodyPr>
          <a:lstStyle/>
          <a:p>
            <a:pPr algn="ctr"/>
            <a:r>
              <a:rPr lang="en-US" sz="2400" dirty="0" err="1">
                <a:solidFill>
                  <a:srgbClr val="CC0000"/>
                </a:solidFill>
                <a:latin typeface="Calibri"/>
              </a:rPr>
              <a:t>CryptDB</a:t>
            </a:r>
            <a:r>
              <a:rPr lang="en-US" sz="2400" dirty="0">
                <a:solidFill>
                  <a:srgbClr val="CC0000"/>
                </a:solidFill>
                <a:latin typeface="Calibri"/>
              </a:rPr>
              <a:t> </a:t>
            </a:r>
          </a:p>
          <a:p>
            <a:pPr algn="ctr"/>
            <a:r>
              <a:rPr lang="en-US" sz="2400" dirty="0">
                <a:solidFill>
                  <a:srgbClr val="CC0000"/>
                </a:solidFill>
                <a:latin typeface="Calibri"/>
              </a:rPr>
              <a:t>SQL </a:t>
            </a:r>
            <a:r>
              <a:rPr lang="en-US" sz="2400" dirty="0" err="1">
                <a:solidFill>
                  <a:srgbClr val="CC0000"/>
                </a:solidFill>
                <a:latin typeface="Calibri"/>
              </a:rPr>
              <a:t>UDFs</a:t>
            </a:r>
            <a:endParaRPr lang="en-US" sz="2400" dirty="0">
              <a:solidFill>
                <a:srgbClr val="CC0000"/>
              </a:solidFill>
              <a:latin typeface="Calibri"/>
            </a:endParaRPr>
          </a:p>
          <a:p>
            <a:pPr algn="ctr"/>
            <a:r>
              <a:rPr lang="en-US" sz="2400" dirty="0">
                <a:solidFill>
                  <a:srgbClr val="CC0000"/>
                </a:solidFill>
                <a:latin typeface="Calibri"/>
              </a:rPr>
              <a:t> </a:t>
            </a:r>
            <a:r>
              <a:rPr lang="en-US" dirty="0">
                <a:solidFill>
                  <a:srgbClr val="CC0000"/>
                </a:solidFill>
                <a:latin typeface="Calibri"/>
              </a:rPr>
              <a:t>(user-defined functions)</a:t>
            </a:r>
          </a:p>
        </p:txBody>
      </p:sp>
      <p:sp>
        <p:nvSpPr>
          <p:cNvPr id="33811" name="Text Box 24"/>
          <p:cNvSpPr txBox="1">
            <a:spLocks noChangeArrowheads="1"/>
          </p:cNvSpPr>
          <p:nvPr/>
        </p:nvSpPr>
        <p:spPr bwMode="auto">
          <a:xfrm>
            <a:off x="6769100" y="2311401"/>
            <a:ext cx="1879600" cy="830997"/>
          </a:xfrm>
          <a:prstGeom prst="rect">
            <a:avLst/>
          </a:prstGeom>
          <a:noFill/>
          <a:ln w="9525">
            <a:noFill/>
            <a:miter lim="800000"/>
            <a:headEnd/>
            <a:tailEnd/>
          </a:ln>
        </p:spPr>
        <p:txBody>
          <a:bodyPr wrap="square">
            <a:spAutoFit/>
          </a:bodyPr>
          <a:lstStyle/>
          <a:p>
            <a:pPr algn="ctr">
              <a:spcBef>
                <a:spcPct val="50000"/>
              </a:spcBef>
            </a:pPr>
            <a:r>
              <a:rPr lang="en-US" sz="2400" b="1" dirty="0">
                <a:solidFill>
                  <a:prstClr val="black"/>
                </a:solidFill>
                <a:latin typeface="Calibri"/>
              </a:rPr>
              <a:t>unmodified </a:t>
            </a:r>
            <a:r>
              <a:rPr lang="en-US" sz="2400" dirty="0">
                <a:solidFill>
                  <a:prstClr val="black"/>
                </a:solidFill>
                <a:latin typeface="Calibri"/>
              </a:rPr>
              <a:t>DBMS</a:t>
            </a:r>
          </a:p>
        </p:txBody>
      </p:sp>
      <p:sp>
        <p:nvSpPr>
          <p:cNvPr id="33815" name="Line 28"/>
          <p:cNvSpPr>
            <a:spLocks noChangeShapeType="1"/>
          </p:cNvSpPr>
          <p:nvPr/>
        </p:nvSpPr>
        <p:spPr bwMode="auto">
          <a:xfrm>
            <a:off x="8509000" y="3238500"/>
            <a:ext cx="558800" cy="0"/>
          </a:xfrm>
          <a:prstGeom prst="line">
            <a:avLst/>
          </a:prstGeom>
          <a:noFill/>
          <a:ln w="25400">
            <a:solidFill>
              <a:srgbClr val="C00000"/>
            </a:solidFill>
            <a:round/>
            <a:headEnd type="triangle" w="lg" len="lg"/>
            <a:tailEnd type="triangle" w="lg" len="lg"/>
          </a:ln>
        </p:spPr>
        <p:txBody>
          <a:bodyPr/>
          <a:lstStyle/>
          <a:p>
            <a:endParaRPr lang="en-US">
              <a:solidFill>
                <a:srgbClr val="CC0000"/>
              </a:solidFill>
              <a:latin typeface="Calibri"/>
            </a:endParaRPr>
          </a:p>
        </p:txBody>
      </p:sp>
      <p:sp>
        <p:nvSpPr>
          <p:cNvPr id="36893" name="Line 29"/>
          <p:cNvSpPr>
            <a:spLocks noChangeShapeType="1"/>
          </p:cNvSpPr>
          <p:nvPr/>
        </p:nvSpPr>
        <p:spPr bwMode="auto">
          <a:xfrm flipV="1">
            <a:off x="3124200" y="3092511"/>
            <a:ext cx="1017651" cy="1527"/>
          </a:xfrm>
          <a:prstGeom prst="line">
            <a:avLst/>
          </a:prstGeom>
          <a:noFill/>
          <a:ln w="25400">
            <a:solidFill>
              <a:srgbClr val="000000"/>
            </a:solidFill>
            <a:round/>
            <a:headEnd/>
            <a:tailEnd type="triangle" w="lg" len="lg"/>
          </a:ln>
        </p:spPr>
        <p:txBody>
          <a:bodyPr/>
          <a:lstStyle/>
          <a:p>
            <a:endParaRPr lang="en-US">
              <a:solidFill>
                <a:prstClr val="black"/>
              </a:solidFill>
              <a:latin typeface="Calibri"/>
            </a:endParaRPr>
          </a:p>
        </p:txBody>
      </p:sp>
      <p:sp>
        <p:nvSpPr>
          <p:cNvPr id="36894" name="Text Box 30"/>
          <p:cNvSpPr txBox="1">
            <a:spLocks noChangeArrowheads="1"/>
          </p:cNvSpPr>
          <p:nvPr/>
        </p:nvSpPr>
        <p:spPr bwMode="auto">
          <a:xfrm>
            <a:off x="3276600" y="2681474"/>
            <a:ext cx="8382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Calibri"/>
              </a:rPr>
              <a:t>query</a:t>
            </a:r>
          </a:p>
        </p:txBody>
      </p:sp>
      <p:sp>
        <p:nvSpPr>
          <p:cNvPr id="36906" name="Line 42"/>
          <p:cNvSpPr>
            <a:spLocks noChangeShapeType="1"/>
          </p:cNvSpPr>
          <p:nvPr/>
        </p:nvSpPr>
        <p:spPr bwMode="auto">
          <a:xfrm>
            <a:off x="3187700" y="3398837"/>
            <a:ext cx="954150" cy="0"/>
          </a:xfrm>
          <a:prstGeom prst="line">
            <a:avLst/>
          </a:prstGeom>
          <a:noFill/>
          <a:ln w="25400">
            <a:solidFill>
              <a:srgbClr val="000000"/>
            </a:solidFill>
            <a:round/>
            <a:headEnd type="triangle" w="lg" len="lg"/>
            <a:tailEnd/>
          </a:ln>
        </p:spPr>
        <p:txBody>
          <a:bodyPr/>
          <a:lstStyle/>
          <a:p>
            <a:endParaRPr lang="en-US">
              <a:solidFill>
                <a:prstClr val="black"/>
              </a:solidFill>
              <a:latin typeface="Calibri"/>
            </a:endParaRPr>
          </a:p>
        </p:txBody>
      </p:sp>
      <p:sp>
        <p:nvSpPr>
          <p:cNvPr id="36907" name="Text Box 43"/>
          <p:cNvSpPr txBox="1">
            <a:spLocks noChangeArrowheads="1"/>
          </p:cNvSpPr>
          <p:nvPr/>
        </p:nvSpPr>
        <p:spPr bwMode="auto">
          <a:xfrm>
            <a:off x="3238500" y="3320137"/>
            <a:ext cx="11430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Calibri"/>
              </a:rPr>
              <a:t>results</a:t>
            </a:r>
          </a:p>
        </p:txBody>
      </p:sp>
      <p:sp>
        <p:nvSpPr>
          <p:cNvPr id="33831" name="Line 39"/>
          <p:cNvSpPr>
            <a:spLocks noChangeShapeType="1"/>
          </p:cNvSpPr>
          <p:nvPr/>
        </p:nvSpPr>
        <p:spPr bwMode="auto">
          <a:xfrm>
            <a:off x="3657600" y="2378393"/>
            <a:ext cx="0" cy="1645920"/>
          </a:xfrm>
          <a:prstGeom prst="line">
            <a:avLst/>
          </a:prstGeom>
          <a:noFill/>
          <a:ln w="9525" cap="flat" cmpd="sng" algn="ctr">
            <a:solidFill>
              <a:schemeClr val="tx1"/>
            </a:solidFill>
            <a:prstDash val="dash"/>
            <a:round/>
            <a:headEnd type="none" w="med" len="med"/>
            <a:tailEnd type="none" w="med" len="med"/>
          </a:ln>
          <a:effectLst/>
        </p:spPr>
        <p:txBody>
          <a:bodyPr/>
          <a:lstStyle/>
          <a:p>
            <a:endParaRPr lang="en-US">
              <a:solidFill>
                <a:prstClr val="black"/>
              </a:solidFill>
              <a:latin typeface="Calibri"/>
            </a:endParaRPr>
          </a:p>
        </p:txBody>
      </p:sp>
      <p:sp>
        <p:nvSpPr>
          <p:cNvPr id="33832" name="Text Box 40"/>
          <p:cNvSpPr txBox="1">
            <a:spLocks noChangeArrowheads="1"/>
          </p:cNvSpPr>
          <p:nvPr/>
        </p:nvSpPr>
        <p:spPr bwMode="auto">
          <a:xfrm>
            <a:off x="2514600" y="1828801"/>
            <a:ext cx="1219200" cy="366713"/>
          </a:xfrm>
          <a:prstGeom prst="rect">
            <a:avLst/>
          </a:prstGeom>
          <a:noFill/>
          <a:ln w="9525">
            <a:noFill/>
            <a:miter lim="800000"/>
            <a:headEnd/>
            <a:tailEnd/>
          </a:ln>
          <a:effectLst/>
        </p:spPr>
        <p:txBody>
          <a:bodyPr>
            <a:spAutoFit/>
          </a:bodyPr>
          <a:lstStyle/>
          <a:p>
            <a:pPr>
              <a:spcBef>
                <a:spcPct val="50000"/>
              </a:spcBef>
            </a:pPr>
            <a:endParaRPr lang="en-US">
              <a:solidFill>
                <a:prstClr val="black"/>
              </a:solidFill>
              <a:latin typeface="Calibri"/>
            </a:endParaRPr>
          </a:p>
        </p:txBody>
      </p:sp>
      <p:sp>
        <p:nvSpPr>
          <p:cNvPr id="33833" name="Text Box 41"/>
          <p:cNvSpPr txBox="1">
            <a:spLocks noChangeArrowheads="1"/>
          </p:cNvSpPr>
          <p:nvPr/>
        </p:nvSpPr>
        <p:spPr bwMode="auto">
          <a:xfrm>
            <a:off x="2832100" y="1905001"/>
            <a:ext cx="2352802" cy="461665"/>
          </a:xfrm>
          <a:prstGeom prst="rect">
            <a:avLst/>
          </a:prstGeom>
          <a:noFill/>
          <a:ln w="9525">
            <a:noFill/>
            <a:miter lim="800000"/>
            <a:headEnd/>
            <a:tailEnd/>
          </a:ln>
          <a:effectLst/>
        </p:spPr>
        <p:txBody>
          <a:bodyPr wrap="square">
            <a:spAutoFit/>
          </a:bodyPr>
          <a:lstStyle/>
          <a:p>
            <a:pPr>
              <a:spcBef>
                <a:spcPct val="50000"/>
              </a:spcBef>
            </a:pPr>
            <a:r>
              <a:rPr lang="en-US" sz="2400" dirty="0">
                <a:solidFill>
                  <a:prstClr val="black"/>
                </a:solidFill>
                <a:latin typeface="Calibri"/>
              </a:rPr>
              <a:t>SQL Interface</a:t>
            </a:r>
          </a:p>
        </p:txBody>
      </p:sp>
      <p:sp>
        <p:nvSpPr>
          <p:cNvPr id="41" name="Rectangle 3"/>
          <p:cNvSpPr>
            <a:spLocks noGrp="1"/>
          </p:cNvSpPr>
          <p:nvPr>
            <p:ph idx="1"/>
          </p:nvPr>
        </p:nvSpPr>
        <p:spPr>
          <a:xfrm>
            <a:off x="3733800" y="5156201"/>
            <a:ext cx="5334000" cy="927100"/>
          </a:xfrm>
        </p:spPr>
        <p:txBody>
          <a:bodyPr>
            <a:normAutofit/>
          </a:bodyPr>
          <a:lstStyle/>
          <a:p>
            <a:pPr marL="0" indent="0">
              <a:lnSpc>
                <a:spcPct val="90000"/>
              </a:lnSpc>
              <a:buClr>
                <a:schemeClr val="accent1"/>
              </a:buClr>
              <a:buSzPct val="70000"/>
              <a:buNone/>
            </a:pPr>
            <a:r>
              <a:rPr lang="en-US" b="1" dirty="0"/>
              <a:t>No change to the DBMS!</a:t>
            </a:r>
          </a:p>
        </p:txBody>
      </p:sp>
      <p:cxnSp>
        <p:nvCxnSpPr>
          <p:cNvPr id="45" name="Straight Arrow Connector 44"/>
          <p:cNvCxnSpPr/>
          <p:nvPr/>
        </p:nvCxnSpPr>
        <p:spPr>
          <a:xfrm>
            <a:off x="5350002" y="3102917"/>
            <a:ext cx="1558798" cy="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350002" y="3475683"/>
            <a:ext cx="1558798" cy="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575085" y="3014018"/>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1486185" y="30140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38" name="Rectangle 37"/>
          <p:cNvSpPr/>
          <p:nvPr/>
        </p:nvSpPr>
        <p:spPr>
          <a:xfrm>
            <a:off x="4141852" y="2813260"/>
            <a:ext cx="1208151" cy="853438"/>
          </a:xfrm>
          <a:prstGeom prst="rect">
            <a:avLst/>
          </a:prstGeom>
          <a:solidFill>
            <a:schemeClr val="bg1">
              <a:lumMod val="75000"/>
            </a:scheme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038601" y="2835702"/>
            <a:ext cx="1349503" cy="830997"/>
          </a:xfrm>
          <a:prstGeom prst="rect">
            <a:avLst/>
          </a:prstGeom>
          <a:noFill/>
        </p:spPr>
        <p:txBody>
          <a:bodyPr wrap="square" rtlCol="0">
            <a:spAutoFit/>
          </a:bodyPr>
          <a:lstStyle/>
          <a:p>
            <a:pPr algn="ctr"/>
            <a:r>
              <a:rPr lang="en-US" sz="2400" dirty="0" err="1">
                <a:solidFill>
                  <a:srgbClr val="C00000"/>
                </a:solidFill>
                <a:latin typeface="Calibri"/>
              </a:rPr>
              <a:t>CryptDB</a:t>
            </a:r>
            <a:endParaRPr lang="en-US" sz="2400" dirty="0">
              <a:solidFill>
                <a:srgbClr val="C00000"/>
              </a:solidFill>
              <a:latin typeface="Calibri"/>
            </a:endParaRPr>
          </a:p>
          <a:p>
            <a:pPr algn="ctr"/>
            <a:r>
              <a:rPr lang="en-US" sz="2400" dirty="0">
                <a:solidFill>
                  <a:srgbClr val="C00000"/>
                </a:solidFill>
                <a:latin typeface="Calibri"/>
              </a:rPr>
              <a:t>Proxy</a:t>
            </a:r>
          </a:p>
        </p:txBody>
      </p:sp>
      <p:sp>
        <p:nvSpPr>
          <p:cNvPr id="24" name="Rectangle 3"/>
          <p:cNvSpPr txBox="1">
            <a:spLocks/>
          </p:cNvSpPr>
          <p:nvPr/>
        </p:nvSpPr>
        <p:spPr>
          <a:xfrm>
            <a:off x="3733800" y="5765801"/>
            <a:ext cx="5334000" cy="927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2C7C9F"/>
              </a:buClr>
              <a:buSzPct val="70000"/>
              <a:buNone/>
            </a:pPr>
            <a:r>
              <a:rPr lang="en-US" b="1" dirty="0">
                <a:solidFill>
                  <a:prstClr val="black"/>
                </a:solidFill>
                <a:latin typeface="Calibri"/>
              </a:rPr>
              <a:t>Largely no change to apps!</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12520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animBg="1"/>
      <p:bldP spid="33815" grpId="0" animBg="1"/>
      <p:bldP spid="38" grpId="0" animBg="1"/>
      <p:bldP spid="39"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providers aren’t incented!</a:t>
            </a:r>
          </a:p>
        </p:txBody>
      </p:sp>
      <p:sp>
        <p:nvSpPr>
          <p:cNvPr id="3" name="Content Placeholder 2"/>
          <p:cNvSpPr>
            <a:spLocks noGrp="1"/>
          </p:cNvSpPr>
          <p:nvPr>
            <p:ph idx="1"/>
          </p:nvPr>
        </p:nvSpPr>
        <p:spPr/>
        <p:txBody>
          <a:bodyPr>
            <a:normAutofit fontScale="92500"/>
          </a:bodyPr>
          <a:lstStyle/>
          <a:p>
            <a:r>
              <a:rPr lang="en-US" dirty="0"/>
              <a:t>We should separate cloud providers into two groups.</a:t>
            </a:r>
          </a:p>
          <a:p>
            <a:endParaRPr lang="en-US" dirty="0"/>
          </a:p>
          <a:p>
            <a:r>
              <a:rPr lang="en-US" dirty="0"/>
              <a:t>One group of cloud providers has an inherent motivation to violate privacy for revenue reasons and will “fight against” constraints.  </a:t>
            </a:r>
          </a:p>
          <a:p>
            <a:pPr>
              <a:buFont typeface="Wingdings" panose="05000000000000000000" pitchFamily="2" charset="2"/>
              <a:buChar char="Ø"/>
            </a:pPr>
            <a:r>
              <a:rPr lang="en-US" dirty="0"/>
              <a:t>  Here we need to block their effort to spy on the computation.</a:t>
            </a:r>
          </a:p>
          <a:p>
            <a:endParaRPr lang="en-US" dirty="0"/>
          </a:p>
          <a:p>
            <a:r>
              <a:rPr lang="en-US" dirty="0"/>
              <a:t>A second group doesn’t earn their revenue with ads.</a:t>
            </a:r>
          </a:p>
          <a:p>
            <a:pPr>
              <a:buFont typeface="Wingdings" panose="05000000000000000000" pitchFamily="2" charset="2"/>
              <a:buChar char="Ø"/>
            </a:pPr>
            <a:r>
              <a:rPr lang="en-US" dirty="0"/>
              <a:t>  These cloud vendors might </a:t>
            </a:r>
            <a:r>
              <a:rPr lang="en-US" i="1" dirty="0"/>
              <a:t>cooperate</a:t>
            </a:r>
            <a:r>
              <a:rPr lang="en-US" dirty="0"/>
              <a:t> to create a secure and private model.</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732426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Evaluation</a:t>
            </a:r>
          </a:p>
        </p:txBody>
      </p:sp>
      <p:sp>
        <p:nvSpPr>
          <p:cNvPr id="4" name="Content Placeholder 2"/>
          <p:cNvSpPr>
            <a:spLocks noGrp="1"/>
          </p:cNvSpPr>
          <p:nvPr>
            <p:ph idx="1"/>
          </p:nvPr>
        </p:nvSpPr>
        <p:spPr>
          <a:xfrm>
            <a:off x="2438400" y="1265238"/>
            <a:ext cx="8229600" cy="4525963"/>
          </a:xfrm>
        </p:spPr>
        <p:txBody>
          <a:bodyPr>
            <a:normAutofit/>
          </a:bodyPr>
          <a:lstStyle/>
          <a:p>
            <a:pPr>
              <a:buClr>
                <a:schemeClr val="accent1"/>
              </a:buClr>
              <a:buSzPct val="70000"/>
              <a:buNone/>
            </a:pPr>
            <a:endParaRPr lang="en-US" dirty="0"/>
          </a:p>
          <a:p>
            <a:pPr marL="514350" indent="-514350">
              <a:buClr>
                <a:schemeClr val="accent1"/>
              </a:buClr>
              <a:buSzPct val="70000"/>
              <a:buFont typeface="+mj-lt"/>
              <a:buAutoNum type="arabicPeriod"/>
            </a:pPr>
            <a:r>
              <a:rPr lang="en-US" sz="3000" dirty="0"/>
              <a:t>Does it support real queries/applications? </a:t>
            </a:r>
          </a:p>
          <a:p>
            <a:pPr marL="514350" indent="-514350">
              <a:buClr>
                <a:schemeClr val="accent1"/>
              </a:buClr>
              <a:buSzPct val="70000"/>
              <a:buFont typeface="+mj-lt"/>
              <a:buAutoNum type="arabicPeriod"/>
            </a:pPr>
            <a:r>
              <a:rPr lang="en-US" sz="3000" dirty="0"/>
              <a:t>What is the resulting confidentiality level?</a:t>
            </a:r>
          </a:p>
          <a:p>
            <a:pPr marL="514350" indent="-514350">
              <a:buClr>
                <a:schemeClr val="accent1"/>
              </a:buClr>
              <a:buSzPct val="70000"/>
              <a:buFont typeface="+mj-lt"/>
              <a:buAutoNum type="arabicPeriod"/>
            </a:pPr>
            <a:r>
              <a:rPr lang="en-US" sz="3000" dirty="0"/>
              <a:t>What is the performance overhead?</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150606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Real queries/applications</a:t>
            </a:r>
          </a:p>
        </p:txBody>
      </p:sp>
      <p:graphicFrame>
        <p:nvGraphicFramePr>
          <p:cNvPr id="13" name="Table 12"/>
          <p:cNvGraphicFramePr>
            <a:graphicFrameLocks noGrp="1"/>
          </p:cNvGraphicFramePr>
          <p:nvPr/>
        </p:nvGraphicFramePr>
        <p:xfrm>
          <a:off x="3200402" y="2058558"/>
          <a:ext cx="2839155" cy="2682240"/>
        </p:xfrm>
        <a:graphic>
          <a:graphicData uri="http://schemas.openxmlformats.org/drawingml/2006/table">
            <a:tbl>
              <a:tblPr firstRow="1" bandRow="1">
                <a:tableStyleId>{BDBED569-4797-4DF1-A0F4-6AAB3CD982D8}</a:tableStyleId>
              </a:tblPr>
              <a:tblGrid>
                <a:gridCol w="1371599">
                  <a:extLst>
                    <a:ext uri="{9D8B030D-6E8A-4147-A177-3AD203B41FA5}">
                      <a16:colId xmlns:a16="http://schemas.microsoft.com/office/drawing/2014/main" val="20000"/>
                    </a:ext>
                  </a:extLst>
                </a:gridCol>
                <a:gridCol w="1467556">
                  <a:extLst>
                    <a:ext uri="{9D8B030D-6E8A-4147-A177-3AD203B41FA5}">
                      <a16:colId xmlns:a16="http://schemas.microsoft.com/office/drawing/2014/main" val="20001"/>
                    </a:ext>
                  </a:extLst>
                </a:gridCol>
              </a:tblGrid>
              <a:tr h="472440">
                <a:tc>
                  <a:txBody>
                    <a:bodyPr/>
                    <a:lstStyle/>
                    <a:p>
                      <a:r>
                        <a:rPr lang="en-US" sz="2000" b="0" dirty="0"/>
                        <a:t>Application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t>Encrypted columns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861">
                <a:tc>
                  <a:txBody>
                    <a:bodyPr/>
                    <a:lstStyle/>
                    <a:p>
                      <a:r>
                        <a:rPr lang="en-US" sz="2000" dirty="0" err="1"/>
                        <a:t>phpBB</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61">
                <a:tc>
                  <a:txBody>
                    <a:bodyPr/>
                    <a:lstStyle/>
                    <a:p>
                      <a:r>
                        <a:rPr lang="en-US" sz="2000" dirty="0" err="1"/>
                        <a:t>HotCRP</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61">
                <a:tc>
                  <a:txBody>
                    <a:bodyPr/>
                    <a:lstStyle/>
                    <a:p>
                      <a:r>
                        <a:rPr lang="en-US" sz="2000" dirty="0"/>
                        <a:t>grad-apply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861">
                <a:tc>
                  <a:txBody>
                    <a:bodyPr/>
                    <a:lstStyle/>
                    <a:p>
                      <a:r>
                        <a:rPr lang="en-US" sz="2000" dirty="0"/>
                        <a:t>TPC-C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4480">
                <a:tc>
                  <a:txBody>
                    <a:bodyPr/>
                    <a:lstStyle/>
                    <a:p>
                      <a:r>
                        <a:rPr lang="en-US" sz="2000" dirty="0" err="1"/>
                        <a:t>sql.mit.edu</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128,840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9" name="Table 28"/>
          <p:cNvGraphicFramePr>
            <a:graphicFrameLocks noGrp="1"/>
          </p:cNvGraphicFramePr>
          <p:nvPr/>
        </p:nvGraphicFramePr>
        <p:xfrm>
          <a:off x="6045200" y="2057400"/>
          <a:ext cx="2324100" cy="2673960"/>
        </p:xfrm>
        <a:graphic>
          <a:graphicData uri="http://schemas.openxmlformats.org/drawingml/2006/table">
            <a:tbl>
              <a:tblPr firstRow="1" bandRow="1">
                <a:tableStyleId>{5FD0F851-EC5A-4D38-B0AD-8093EC10F338}</a:tableStyleId>
              </a:tblPr>
              <a:tblGrid>
                <a:gridCol w="2324100">
                  <a:extLst>
                    <a:ext uri="{9D8B030D-6E8A-4147-A177-3AD203B41FA5}">
                      <a16:colId xmlns:a16="http://schemas.microsoft.com/office/drawing/2014/main" val="20000"/>
                    </a:ext>
                  </a:extLst>
                </a:gridCol>
              </a:tblGrid>
              <a:tr h="650898">
                <a:tc>
                  <a:txBody>
                    <a:bodyPr/>
                    <a:lstStyle/>
                    <a:p>
                      <a:pPr algn="ctr"/>
                      <a:r>
                        <a:rPr lang="en-US" sz="2000" b="0" dirty="0">
                          <a:solidFill>
                            <a:srgbClr val="DA1F28"/>
                          </a:solidFill>
                        </a:rPr>
                        <a:t># cols with</a:t>
                      </a:r>
                      <a:r>
                        <a:rPr lang="en-US" sz="2000" b="0" baseline="0" dirty="0">
                          <a:solidFill>
                            <a:srgbClr val="DA1F28"/>
                          </a:solidFill>
                        </a:rPr>
                        <a:t> </a:t>
                      </a:r>
                      <a:r>
                        <a:rPr lang="en-US" sz="2000" b="0" dirty="0">
                          <a:solidFill>
                            <a:srgbClr val="DA1F28"/>
                          </a:solidFill>
                        </a:rPr>
                        <a:t>queries not</a:t>
                      </a:r>
                      <a:r>
                        <a:rPr lang="en-US" sz="2000" b="0" baseline="0" dirty="0">
                          <a:solidFill>
                            <a:srgbClr val="DA1F28"/>
                          </a:solidFill>
                        </a:rPr>
                        <a:t> supported</a:t>
                      </a:r>
                      <a:endParaRPr lang="en-US" sz="2000" b="0" dirty="0">
                        <a:solidFill>
                          <a:srgbClr val="DA1F28"/>
                        </a:solidFill>
                      </a:endParaRP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364215">
                <a:tc>
                  <a:txBody>
                    <a:bodyPr/>
                    <a:lstStyle/>
                    <a:p>
                      <a:pPr algn="r"/>
                      <a:r>
                        <a:rPr lang="en-US" sz="2000" dirty="0">
                          <a:solidFill>
                            <a:srgbClr val="DA1F28"/>
                          </a:solidFill>
                        </a:rPr>
                        <a:t>1,094</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Box 11"/>
          <p:cNvSpPr txBox="1"/>
          <p:nvPr/>
        </p:nvSpPr>
        <p:spPr>
          <a:xfrm>
            <a:off x="5194300" y="5255257"/>
            <a:ext cx="4648200" cy="492443"/>
          </a:xfrm>
          <a:prstGeom prst="rect">
            <a:avLst/>
          </a:prstGeom>
          <a:noFill/>
        </p:spPr>
        <p:txBody>
          <a:bodyPr wrap="square" rtlCol="0">
            <a:spAutoFit/>
          </a:bodyPr>
          <a:lstStyle/>
          <a:p>
            <a:r>
              <a:rPr lang="en-US" sz="2600" dirty="0">
                <a:solidFill>
                  <a:srgbClr val="C00000"/>
                </a:solidFill>
                <a:latin typeface="Calibri"/>
                <a:cs typeface="Calibri"/>
              </a:rPr>
              <a:t>SELECT 1/log(series_no+1.2) … </a:t>
            </a:r>
          </a:p>
        </p:txBody>
      </p:sp>
      <p:sp>
        <p:nvSpPr>
          <p:cNvPr id="14" name="Oval 13"/>
          <p:cNvSpPr/>
          <p:nvPr/>
        </p:nvSpPr>
        <p:spPr>
          <a:xfrm>
            <a:off x="7302500" y="4315456"/>
            <a:ext cx="1524000" cy="955044"/>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15" name="TextBox 14"/>
          <p:cNvSpPr txBox="1"/>
          <p:nvPr/>
        </p:nvSpPr>
        <p:spPr>
          <a:xfrm>
            <a:off x="5232400" y="5758792"/>
            <a:ext cx="4648200" cy="492443"/>
          </a:xfrm>
          <a:prstGeom prst="rect">
            <a:avLst/>
          </a:prstGeom>
          <a:noFill/>
        </p:spPr>
        <p:txBody>
          <a:bodyPr wrap="square" rtlCol="0">
            <a:spAutoFit/>
          </a:bodyPr>
          <a:lstStyle/>
          <a:p>
            <a:r>
              <a:rPr lang="en-US" sz="2600" dirty="0">
                <a:solidFill>
                  <a:srgbClr val="C00000"/>
                </a:solidFill>
                <a:latin typeface="Calibri"/>
                <a:cs typeface="Calibri"/>
              </a:rPr>
              <a:t>… WHERE </a:t>
            </a:r>
            <a:r>
              <a:rPr lang="en-US" sz="2600" dirty="0" err="1">
                <a:solidFill>
                  <a:srgbClr val="C00000"/>
                </a:solidFill>
                <a:latin typeface="Calibri"/>
                <a:cs typeface="Calibri"/>
              </a:rPr>
              <a:t>sin(latitude</a:t>
            </a:r>
            <a:r>
              <a:rPr lang="en-US" sz="2600" dirty="0">
                <a:solidFill>
                  <a:srgbClr val="C00000"/>
                </a:solidFill>
                <a:latin typeface="Calibri"/>
                <a:cs typeface="Calibri"/>
              </a:rPr>
              <a:t> + PI()) … </a:t>
            </a:r>
          </a:p>
        </p:txBody>
      </p:sp>
      <p:sp>
        <p:nvSpPr>
          <p:cNvPr id="6" name="Left Brace 5"/>
          <p:cNvSpPr/>
          <p:nvPr/>
        </p:nvSpPr>
        <p:spPr>
          <a:xfrm>
            <a:off x="2933700" y="2743200"/>
            <a:ext cx="279400" cy="1206500"/>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7" name="TextBox 6"/>
          <p:cNvSpPr txBox="1"/>
          <p:nvPr/>
        </p:nvSpPr>
        <p:spPr>
          <a:xfrm>
            <a:off x="1854200" y="2871498"/>
            <a:ext cx="1231900" cy="1015663"/>
          </a:xfrm>
          <a:prstGeom prst="rect">
            <a:avLst/>
          </a:prstGeom>
          <a:noFill/>
        </p:spPr>
        <p:txBody>
          <a:bodyPr wrap="square" rtlCol="0">
            <a:spAutoFit/>
          </a:bodyPr>
          <a:lstStyle/>
          <a:p>
            <a:r>
              <a:rPr lang="en-US" sz="2000" dirty="0">
                <a:solidFill>
                  <a:prstClr val="black"/>
                </a:solidFill>
                <a:latin typeface="Calibri"/>
              </a:rPr>
              <a:t>apps with sensitive columns</a:t>
            </a:r>
          </a:p>
        </p:txBody>
      </p:sp>
      <p:sp>
        <p:nvSpPr>
          <p:cNvPr id="8" name="Line Callout 2 7"/>
          <p:cNvSpPr/>
          <p:nvPr/>
        </p:nvSpPr>
        <p:spPr bwMode="auto">
          <a:xfrm>
            <a:off x="1587500" y="3976061"/>
            <a:ext cx="1270000" cy="1015663"/>
          </a:xfrm>
          <a:prstGeom prst="borderCallout2">
            <a:avLst>
              <a:gd name="adj1" fmla="val 57513"/>
              <a:gd name="adj2" fmla="val 100667"/>
              <a:gd name="adj3" fmla="val 60014"/>
              <a:gd name="adj4" fmla="val 124333"/>
              <a:gd name="adj5" fmla="val 59982"/>
              <a:gd name="adj6" fmla="val 123333"/>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9" name="TextBox 8"/>
          <p:cNvSpPr txBox="1"/>
          <p:nvPr/>
        </p:nvSpPr>
        <p:spPr>
          <a:xfrm>
            <a:off x="1651000" y="3936771"/>
            <a:ext cx="1435100" cy="1015663"/>
          </a:xfrm>
          <a:prstGeom prst="rect">
            <a:avLst/>
          </a:prstGeom>
          <a:noFill/>
        </p:spPr>
        <p:txBody>
          <a:bodyPr wrap="square" rtlCol="0">
            <a:spAutoFit/>
          </a:bodyPr>
          <a:lstStyle/>
          <a:p>
            <a:r>
              <a:rPr lang="en-US" sz="2000" dirty="0">
                <a:solidFill>
                  <a:prstClr val="black"/>
                </a:solidFill>
                <a:latin typeface="Calibri"/>
              </a:rPr>
              <a:t>tens of thousands of apps</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3132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5" grpId="1"/>
      <p:bldP spid="6" grpId="0" animBg="1"/>
      <p:bldP spid="7" grpId="0"/>
      <p:bldP spid="8" grpId="0" animBg="1"/>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403508" y="2755900"/>
            <a:ext cx="6962676" cy="355600"/>
          </a:xfrm>
          <a:prstGeom prst="rect">
            <a:avLst/>
          </a:prstGeom>
          <a:solidFill>
            <a:schemeClr val="accent1"/>
          </a:solidFill>
          <a:ln w="25400" cap="flat" cmpd="sng" algn="ctr">
            <a:no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1981200" y="0"/>
            <a:ext cx="8229600" cy="1143000"/>
          </a:xfrm>
        </p:spPr>
        <p:txBody>
          <a:bodyPr/>
          <a:lstStyle/>
          <a:p>
            <a:r>
              <a:rPr lang="en-US" dirty="0">
                <a:solidFill>
                  <a:srgbClr val="000000"/>
                </a:solidFill>
              </a:rPr>
              <a:t>Confidentiality level</a:t>
            </a:r>
          </a:p>
        </p:txBody>
      </p:sp>
      <p:graphicFrame>
        <p:nvGraphicFramePr>
          <p:cNvPr id="13" name="Table 12"/>
          <p:cNvGraphicFramePr>
            <a:graphicFrameLocks noGrp="1"/>
          </p:cNvGraphicFramePr>
          <p:nvPr/>
        </p:nvGraphicFramePr>
        <p:xfrm>
          <a:off x="2403510" y="2058561"/>
          <a:ext cx="2819399" cy="2682240"/>
        </p:xfrm>
        <a:graphic>
          <a:graphicData uri="http://schemas.openxmlformats.org/drawingml/2006/table">
            <a:tbl>
              <a:tblPr firstRow="1" bandRow="1">
                <a:tableStyleId>{BDBED569-4797-4DF1-A0F4-6AAB3CD982D8}</a:tableStyleId>
              </a:tblPr>
              <a:tblGrid>
                <a:gridCol w="1406491">
                  <a:extLst>
                    <a:ext uri="{9D8B030D-6E8A-4147-A177-3AD203B41FA5}">
                      <a16:colId xmlns:a16="http://schemas.microsoft.com/office/drawing/2014/main" val="20000"/>
                    </a:ext>
                  </a:extLst>
                </a:gridCol>
                <a:gridCol w="1412908">
                  <a:extLst>
                    <a:ext uri="{9D8B030D-6E8A-4147-A177-3AD203B41FA5}">
                      <a16:colId xmlns:a16="http://schemas.microsoft.com/office/drawing/2014/main" val="20001"/>
                    </a:ext>
                  </a:extLst>
                </a:gridCol>
              </a:tblGrid>
              <a:tr h="472440">
                <a:tc>
                  <a:txBody>
                    <a:bodyPr/>
                    <a:lstStyle/>
                    <a:p>
                      <a:r>
                        <a:rPr lang="en-US" sz="2000" b="0" dirty="0"/>
                        <a:t>Application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t>Encrypted columns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861">
                <a:tc>
                  <a:txBody>
                    <a:bodyPr/>
                    <a:lstStyle/>
                    <a:p>
                      <a:r>
                        <a:rPr lang="en-US" sz="2000" dirty="0" err="1"/>
                        <a:t>phpBB</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61">
                <a:tc>
                  <a:txBody>
                    <a:bodyPr/>
                    <a:lstStyle/>
                    <a:p>
                      <a:r>
                        <a:rPr lang="en-US" sz="2000" dirty="0" err="1"/>
                        <a:t>HotCRP</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61">
                <a:tc>
                  <a:txBody>
                    <a:bodyPr/>
                    <a:lstStyle/>
                    <a:p>
                      <a:r>
                        <a:rPr lang="en-US" sz="2000" dirty="0"/>
                        <a:t>grad-apply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861">
                <a:tc>
                  <a:txBody>
                    <a:bodyPr/>
                    <a:lstStyle/>
                    <a:p>
                      <a:r>
                        <a:rPr lang="en-US" sz="2000" dirty="0"/>
                        <a:t>TPC-C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861">
                <a:tc>
                  <a:txBody>
                    <a:bodyPr/>
                    <a:lstStyle/>
                    <a:p>
                      <a:r>
                        <a:rPr lang="en-US" sz="2000" dirty="0" err="1"/>
                        <a:t>sql.mit.edu</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128,840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9" name="Table 28"/>
          <p:cNvGraphicFramePr>
            <a:graphicFrameLocks noGrp="1"/>
          </p:cNvGraphicFramePr>
          <p:nvPr/>
        </p:nvGraphicFramePr>
        <p:xfrm>
          <a:off x="5222908" y="2057401"/>
          <a:ext cx="1254092" cy="2683400"/>
        </p:xfrm>
        <a:graphic>
          <a:graphicData uri="http://schemas.openxmlformats.org/drawingml/2006/table">
            <a:tbl>
              <a:tblPr firstRow="1" bandRow="1">
                <a:tableStyleId>{5FD0F851-EC5A-4D38-B0AD-8093EC10F338}</a:tableStyleId>
              </a:tblPr>
              <a:tblGrid>
                <a:gridCol w="1254092">
                  <a:extLst>
                    <a:ext uri="{9D8B030D-6E8A-4147-A177-3AD203B41FA5}">
                      <a16:colId xmlns:a16="http://schemas.microsoft.com/office/drawing/2014/main" val="20000"/>
                    </a:ext>
                  </a:extLst>
                </a:gridCol>
              </a:tblGrid>
              <a:tr h="702130">
                <a:tc>
                  <a:txBody>
                    <a:bodyPr/>
                    <a:lstStyle/>
                    <a:p>
                      <a:pPr algn="ctr"/>
                      <a:r>
                        <a:rPr lang="en-US" sz="2000" b="0" dirty="0">
                          <a:solidFill>
                            <a:srgbClr val="000090"/>
                          </a:solidFill>
                        </a:rPr>
                        <a:t>Min level: ≈semantic</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254">
                <a:tc>
                  <a:txBody>
                    <a:bodyPr/>
                    <a:lstStyle/>
                    <a:p>
                      <a:pPr algn="r"/>
                      <a:r>
                        <a:rPr lang="en-US" sz="2000" dirty="0">
                          <a:solidFill>
                            <a:srgbClr val="000090"/>
                          </a:solidFill>
                        </a:rPr>
                        <a:t>21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96254">
                <a:tc>
                  <a:txBody>
                    <a:bodyPr/>
                    <a:lstStyle/>
                    <a:p>
                      <a:pPr algn="r"/>
                      <a:r>
                        <a:rPr lang="en-US" sz="2000" dirty="0">
                          <a:solidFill>
                            <a:srgbClr val="000090"/>
                          </a:solidFill>
                        </a:rPr>
                        <a:t>18</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6254">
                <a:tc>
                  <a:txBody>
                    <a:bodyPr/>
                    <a:lstStyle/>
                    <a:p>
                      <a:pPr algn="r"/>
                      <a:r>
                        <a:rPr lang="en-US" sz="2000" dirty="0">
                          <a:solidFill>
                            <a:srgbClr val="000090"/>
                          </a:solidFill>
                        </a:rPr>
                        <a:t>95</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254">
                <a:tc>
                  <a:txBody>
                    <a:bodyPr/>
                    <a:lstStyle/>
                    <a:p>
                      <a:pPr algn="r"/>
                      <a:r>
                        <a:rPr lang="en-US" sz="2000" dirty="0">
                          <a:solidFill>
                            <a:srgbClr val="000090"/>
                          </a:solidFill>
                        </a:rPr>
                        <a:t>65</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396254">
                <a:tc>
                  <a:txBody>
                    <a:bodyPr/>
                    <a:lstStyle/>
                    <a:p>
                      <a:pPr algn="r"/>
                      <a:r>
                        <a:rPr lang="en-US" sz="2000" dirty="0">
                          <a:solidFill>
                            <a:srgbClr val="000090"/>
                          </a:solidFill>
                        </a:rPr>
                        <a:t>80,053</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nvGraphicFramePr>
        <p:xfrm>
          <a:off x="6477000" y="2057402"/>
          <a:ext cx="1460500" cy="2693715"/>
        </p:xfrm>
        <a:graphic>
          <a:graphicData uri="http://schemas.openxmlformats.org/drawingml/2006/table">
            <a:tbl>
              <a:tblPr firstRow="1" bandRow="1">
                <a:tableStyleId>{5FD0F851-EC5A-4D38-B0AD-8093EC10F338}</a:tableStyleId>
              </a:tblPr>
              <a:tblGrid>
                <a:gridCol w="1460500">
                  <a:extLst>
                    <a:ext uri="{9D8B030D-6E8A-4147-A177-3AD203B41FA5}">
                      <a16:colId xmlns:a16="http://schemas.microsoft.com/office/drawing/2014/main" val="20000"/>
                    </a:ext>
                  </a:extLst>
                </a:gridCol>
              </a:tblGrid>
              <a:tr h="694813">
                <a:tc>
                  <a:txBody>
                    <a:bodyPr/>
                    <a:lstStyle/>
                    <a:p>
                      <a:pPr algn="ctr"/>
                      <a:r>
                        <a:rPr lang="en-US" sz="2000" b="0" dirty="0">
                          <a:solidFill>
                            <a:srgbClr val="000090"/>
                          </a:solidFill>
                        </a:rPr>
                        <a:t>Min</a:t>
                      </a:r>
                      <a:r>
                        <a:rPr lang="en-US" sz="2000" b="0" baseline="0" dirty="0">
                          <a:solidFill>
                            <a:srgbClr val="000090"/>
                          </a:solidFill>
                        </a:rPr>
                        <a:t> level: DET/JOIN</a:t>
                      </a:r>
                      <a:endParaRPr lang="en-US" sz="2000" b="0" dirty="0">
                        <a:solidFill>
                          <a:srgbClr val="000090"/>
                        </a:solidFill>
                      </a:endParaRP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2124">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401445">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2124">
                <a:tc>
                  <a:txBody>
                    <a:bodyPr/>
                    <a:lstStyle/>
                    <a:p>
                      <a:pPr algn="r"/>
                      <a:r>
                        <a:rPr lang="en-US" sz="2000" dirty="0">
                          <a:solidFill>
                            <a:srgbClr val="000090"/>
                          </a:solidFill>
                        </a:rPr>
                        <a:t>6</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1445">
                <a:tc>
                  <a:txBody>
                    <a:bodyPr/>
                    <a:lstStyle/>
                    <a:p>
                      <a:pPr algn="r"/>
                      <a:r>
                        <a:rPr lang="en-US" sz="2000" dirty="0">
                          <a:solidFill>
                            <a:srgbClr val="000090"/>
                          </a:solidFill>
                        </a:rPr>
                        <a:t>19</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01445">
                <a:tc>
                  <a:txBody>
                    <a:bodyPr/>
                    <a:lstStyle/>
                    <a:p>
                      <a:pPr algn="r"/>
                      <a:r>
                        <a:rPr lang="en-US" sz="2000" dirty="0">
                          <a:solidFill>
                            <a:srgbClr val="000090"/>
                          </a:solidFill>
                        </a:rPr>
                        <a:t>34,212</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nvGraphicFramePr>
        <p:xfrm>
          <a:off x="7950201" y="2057400"/>
          <a:ext cx="1406493" cy="2704888"/>
        </p:xfrm>
        <a:graphic>
          <a:graphicData uri="http://schemas.openxmlformats.org/drawingml/2006/table">
            <a:tbl>
              <a:tblPr firstRow="1" bandRow="1">
                <a:tableStyleId>{5FD0F851-EC5A-4D38-B0AD-8093EC10F338}</a:tableStyleId>
              </a:tblPr>
              <a:tblGrid>
                <a:gridCol w="1406493">
                  <a:extLst>
                    <a:ext uri="{9D8B030D-6E8A-4147-A177-3AD203B41FA5}">
                      <a16:colId xmlns:a16="http://schemas.microsoft.com/office/drawing/2014/main" val="20000"/>
                    </a:ext>
                  </a:extLst>
                </a:gridCol>
              </a:tblGrid>
              <a:tr h="692519">
                <a:tc>
                  <a:txBody>
                    <a:bodyPr/>
                    <a:lstStyle/>
                    <a:p>
                      <a:pPr algn="ctr"/>
                      <a:r>
                        <a:rPr lang="en-US" sz="2000" b="0" dirty="0">
                          <a:solidFill>
                            <a:srgbClr val="000090"/>
                          </a:solidFill>
                        </a:rPr>
                        <a:t>Min level: OPE</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2592">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402592">
                <a:tc>
                  <a:txBody>
                    <a:bodyPr/>
                    <a:lstStyle/>
                    <a:p>
                      <a:pPr algn="r"/>
                      <a:r>
                        <a:rPr lang="en-US" sz="2000" dirty="0">
                          <a:solidFill>
                            <a:srgbClr val="000090"/>
                          </a:solidFill>
                        </a:rPr>
                        <a:t>2</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0830">
                <a:tc>
                  <a:txBody>
                    <a:bodyPr/>
                    <a:lstStyle/>
                    <a:p>
                      <a:pPr algn="r"/>
                      <a:r>
                        <a:rPr lang="en-US" sz="2000" dirty="0">
                          <a:solidFill>
                            <a:srgbClr val="000090"/>
                          </a:solidFill>
                        </a:rPr>
                        <a:t>2</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2592">
                <a:tc>
                  <a:txBody>
                    <a:bodyPr/>
                    <a:lstStyle/>
                    <a:p>
                      <a:pPr algn="r"/>
                      <a:r>
                        <a:rPr lang="en-US" sz="2000" dirty="0">
                          <a:solidFill>
                            <a:srgbClr val="000090"/>
                          </a:solidFill>
                        </a:rPr>
                        <a:t>8</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02592">
                <a:tc>
                  <a:txBody>
                    <a:bodyPr/>
                    <a:lstStyle/>
                    <a:p>
                      <a:pPr algn="r"/>
                      <a:r>
                        <a:rPr lang="en-US" sz="2000" dirty="0">
                          <a:solidFill>
                            <a:srgbClr val="000090"/>
                          </a:solidFill>
                        </a:rPr>
                        <a:t>13,131</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Oval 10"/>
          <p:cNvSpPr/>
          <p:nvPr/>
        </p:nvSpPr>
        <p:spPr>
          <a:xfrm>
            <a:off x="5448300" y="2752130"/>
            <a:ext cx="1295400" cy="2200871"/>
          </a:xfrm>
          <a:prstGeom prst="ellipse">
            <a:avLst/>
          </a:prstGeom>
          <a:noFill/>
          <a:ln w="25400"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
              <a:cs typeface=""/>
            </a:endParaRPr>
          </a:p>
        </p:txBody>
      </p:sp>
      <p:cxnSp>
        <p:nvCxnSpPr>
          <p:cNvPr id="12" name="Straight Arrow Connector 11"/>
          <p:cNvCxnSpPr/>
          <p:nvPr/>
        </p:nvCxnSpPr>
        <p:spPr>
          <a:xfrm flipH="1">
            <a:off x="5816600" y="4953000"/>
            <a:ext cx="281640" cy="533400"/>
          </a:xfrm>
          <a:prstGeom prst="straightConnector1">
            <a:avLst/>
          </a:prstGeom>
          <a:ln>
            <a:solidFill>
              <a:srgbClr val="CC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59300" y="5358368"/>
            <a:ext cx="2070100" cy="1292662"/>
          </a:xfrm>
          <a:prstGeom prst="rect">
            <a:avLst/>
          </a:prstGeom>
          <a:noFill/>
        </p:spPr>
        <p:txBody>
          <a:bodyPr wrap="square" rtlCol="0">
            <a:spAutoFit/>
          </a:bodyPr>
          <a:lstStyle/>
          <a:p>
            <a:pPr algn="ctr"/>
            <a:r>
              <a:rPr lang="en-US" sz="2600" dirty="0">
                <a:solidFill>
                  <a:srgbClr val="CC0000"/>
                </a:solidFill>
                <a:latin typeface="Calibri"/>
              </a:rPr>
              <a:t>Most columns at semantic</a:t>
            </a:r>
          </a:p>
        </p:txBody>
      </p:sp>
      <p:sp>
        <p:nvSpPr>
          <p:cNvPr id="16" name="Oval 15"/>
          <p:cNvSpPr/>
          <p:nvPr/>
        </p:nvSpPr>
        <p:spPr>
          <a:xfrm>
            <a:off x="8540683" y="2755901"/>
            <a:ext cx="1219200" cy="1615441"/>
          </a:xfrm>
          <a:prstGeom prst="ellipse">
            <a:avLst/>
          </a:prstGeom>
          <a:noFill/>
          <a:ln w="25400"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
              <a:cs typeface=""/>
            </a:endParaRPr>
          </a:p>
        </p:txBody>
      </p:sp>
      <p:cxnSp>
        <p:nvCxnSpPr>
          <p:cNvPr id="17" name="Straight Arrow Connector 16"/>
          <p:cNvCxnSpPr>
            <a:stCxn id="16" idx="3"/>
          </p:cNvCxnSpPr>
          <p:nvPr/>
        </p:nvCxnSpPr>
        <p:spPr>
          <a:xfrm flipH="1">
            <a:off x="7835901" y="4134766"/>
            <a:ext cx="883330" cy="1304605"/>
          </a:xfrm>
          <a:prstGeom prst="straightConnector1">
            <a:avLst/>
          </a:prstGeom>
          <a:ln>
            <a:solidFill>
              <a:srgbClr val="CC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18300" y="5363170"/>
            <a:ext cx="2844800" cy="1292662"/>
          </a:xfrm>
          <a:prstGeom prst="rect">
            <a:avLst/>
          </a:prstGeom>
          <a:noFill/>
        </p:spPr>
        <p:txBody>
          <a:bodyPr wrap="square" rtlCol="0">
            <a:spAutoFit/>
          </a:bodyPr>
          <a:lstStyle/>
          <a:p>
            <a:pPr algn="ctr"/>
            <a:r>
              <a:rPr lang="en-US" sz="2600" dirty="0">
                <a:solidFill>
                  <a:srgbClr val="CC0000"/>
                </a:solidFill>
                <a:latin typeface="Calibri"/>
              </a:rPr>
              <a:t>Most columns at OPE were less sensitive</a:t>
            </a:r>
          </a:p>
        </p:txBody>
      </p:sp>
      <p:sp>
        <p:nvSpPr>
          <p:cNvPr id="5" name="Left Brace 4"/>
          <p:cNvSpPr/>
          <p:nvPr/>
        </p:nvSpPr>
        <p:spPr>
          <a:xfrm rot="5400000">
            <a:off x="7094521" y="-284113"/>
            <a:ext cx="374650" cy="4143276"/>
          </a:xfrm>
          <a:prstGeom prst="leftBrace">
            <a:avLst/>
          </a:prstGeom>
          <a:ln w="25400">
            <a:solidFill>
              <a:srgbClr val="0000C7"/>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6" name="TextBox 5"/>
          <p:cNvSpPr txBox="1"/>
          <p:nvPr/>
        </p:nvSpPr>
        <p:spPr>
          <a:xfrm>
            <a:off x="6208279" y="1200090"/>
            <a:ext cx="3255244" cy="400110"/>
          </a:xfrm>
          <a:prstGeom prst="rect">
            <a:avLst/>
          </a:prstGeom>
          <a:noFill/>
        </p:spPr>
        <p:txBody>
          <a:bodyPr wrap="square" rtlCol="0">
            <a:spAutoFit/>
          </a:bodyPr>
          <a:lstStyle/>
          <a:p>
            <a:r>
              <a:rPr lang="en-US" sz="2000" b="1" dirty="0">
                <a:solidFill>
                  <a:srgbClr val="0000C8"/>
                </a:solidFill>
                <a:latin typeface="Calibri"/>
              </a:rPr>
              <a:t>Final onion state</a:t>
            </a:r>
          </a:p>
        </p:txBody>
      </p:sp>
      <p:sp>
        <p:nvSpPr>
          <p:cNvPr id="3" name="Footer Placeholder 2"/>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20740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p:bldP spid="16" grpId="0" animBg="1"/>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8763000" y="4203700"/>
            <a:ext cx="1600200" cy="1219200"/>
          </a:xfrm>
          <a:prstGeom prst="rect">
            <a:avLst/>
          </a:prstGeom>
          <a:solidFill>
            <a:schemeClr val="bg1">
              <a:lumMod val="75000"/>
            </a:schemeClr>
          </a:solidFill>
          <a:ln w="25400">
            <a:solidFill>
              <a:srgbClr val="C00000"/>
            </a:solidFill>
            <a:miter lim="800000"/>
            <a:headEnd/>
            <a:tailEnd/>
          </a:ln>
        </p:spPr>
        <p:txBody>
          <a:bodyPr wrap="none" anchor="ctr"/>
          <a:lstStyle/>
          <a:p>
            <a:endParaRPr lang="en-US" sz="2200">
              <a:solidFill>
                <a:prstClr val="black"/>
              </a:solidFill>
              <a:latin typeface="Calibri"/>
            </a:endParaRPr>
          </a:p>
        </p:txBody>
      </p:sp>
      <p:sp>
        <p:nvSpPr>
          <p:cNvPr id="50" name="Rounded Rectangle 49"/>
          <p:cNvSpPr/>
          <p:nvPr/>
        </p:nvSpPr>
        <p:spPr>
          <a:xfrm>
            <a:off x="5562600" y="4889500"/>
            <a:ext cx="1219200" cy="838200"/>
          </a:xfrm>
          <a:prstGeom prst="roundRect">
            <a:avLst>
              <a:gd name="adj" fmla="val 0"/>
            </a:avLst>
          </a:prstGeom>
          <a:solidFill>
            <a:schemeClr val="bg1">
              <a:lumMod val="75000"/>
            </a:schemeClr>
          </a:solidFill>
          <a:ln w="25400">
            <a:solidFill>
              <a:srgbClr val="AF2B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31" name="Rounded Rectangle 30"/>
          <p:cNvSpPr/>
          <p:nvPr/>
        </p:nvSpPr>
        <p:spPr>
          <a:xfrm>
            <a:off x="5562600" y="3884613"/>
            <a:ext cx="1219200" cy="838200"/>
          </a:xfrm>
          <a:prstGeom prst="roundRect">
            <a:avLst>
              <a:gd name="adj" fmla="val 0"/>
            </a:avLst>
          </a:prstGeom>
          <a:solidFill>
            <a:schemeClr val="bg1">
              <a:lumMod val="75000"/>
            </a:schemeClr>
          </a:solidFill>
          <a:ln w="25400">
            <a:solidFill>
              <a:srgbClr val="DA1F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52" name="Rectangle 14"/>
          <p:cNvSpPr>
            <a:spLocks noChangeArrowheads="1"/>
          </p:cNvSpPr>
          <p:nvPr/>
        </p:nvSpPr>
        <p:spPr bwMode="auto">
          <a:xfrm>
            <a:off x="8763000" y="1916906"/>
            <a:ext cx="1600200" cy="1219200"/>
          </a:xfrm>
          <a:prstGeom prst="rect">
            <a:avLst/>
          </a:prstGeom>
          <a:solidFill>
            <a:schemeClr val="bg1">
              <a:lumMod val="75000"/>
            </a:schemeClr>
          </a:solidFill>
          <a:ln w="25400">
            <a:solidFill>
              <a:schemeClr val="tx1"/>
            </a:solidFill>
            <a:miter lim="800000"/>
            <a:headEnd/>
            <a:tailEnd/>
          </a:ln>
        </p:spPr>
        <p:txBody>
          <a:bodyPr wrap="none" anchor="ctr"/>
          <a:lstStyle/>
          <a:p>
            <a:endParaRPr lang="en-US" sz="2200">
              <a:solidFill>
                <a:prstClr val="black"/>
              </a:solidFill>
              <a:latin typeface="Calibri"/>
            </a:endParaRPr>
          </a:p>
        </p:txBody>
      </p:sp>
      <p:sp>
        <p:nvSpPr>
          <p:cNvPr id="54274" name="Rectangle 2"/>
          <p:cNvSpPr>
            <a:spLocks noGrp="1"/>
          </p:cNvSpPr>
          <p:nvPr>
            <p:ph type="title"/>
          </p:nvPr>
        </p:nvSpPr>
        <p:spPr bwMode="auto">
          <a:xfrm>
            <a:off x="1981200" y="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Performance</a:t>
            </a:r>
          </a:p>
        </p:txBody>
      </p:sp>
      <p:sp>
        <p:nvSpPr>
          <p:cNvPr id="12" name="Rectangle 3"/>
          <p:cNvSpPr txBox="1">
            <a:spLocks/>
          </p:cNvSpPr>
          <p:nvPr/>
        </p:nvSpPr>
        <p:spPr>
          <a:xfrm>
            <a:off x="1981200" y="5105401"/>
            <a:ext cx="8229600" cy="4525963"/>
          </a:xfrm>
          <a:prstGeom prst="rect">
            <a:avLst/>
          </a:prstGeom>
        </p:spPr>
        <p:txBody>
          <a:bodyPr vert="horz" lIns="91440" tIns="45720" rIns="91440" bIns="45720" rtlCol="0">
            <a:normAutofit/>
          </a:bodyPr>
          <a:lstStyle/>
          <a:p>
            <a:pPr marL="342900" indent="-342900">
              <a:spcBef>
                <a:spcPct val="20000"/>
              </a:spcBef>
              <a:buClr>
                <a:srgbClr val="2C7C9F"/>
              </a:buClr>
              <a:buSzPct val="70000"/>
              <a:buFont typeface="Wingdings" charset="2"/>
              <a:buChar char="Ø"/>
              <a:defRPr/>
            </a:pPr>
            <a:endParaRPr lang="en-US" sz="2800" dirty="0">
              <a:solidFill>
                <a:prstClr val="black"/>
              </a:solidFill>
              <a:latin typeface="Calibri"/>
            </a:endParaRPr>
          </a:p>
        </p:txBody>
      </p:sp>
      <p:sp>
        <p:nvSpPr>
          <p:cNvPr id="23" name="Text Box 40"/>
          <p:cNvSpPr txBox="1">
            <a:spLocks noChangeArrowheads="1"/>
          </p:cNvSpPr>
          <p:nvPr/>
        </p:nvSpPr>
        <p:spPr bwMode="auto">
          <a:xfrm>
            <a:off x="4191000" y="1688307"/>
            <a:ext cx="1219200" cy="430887"/>
          </a:xfrm>
          <a:prstGeom prst="rect">
            <a:avLst/>
          </a:prstGeom>
          <a:noFill/>
          <a:ln w="9525">
            <a:noFill/>
            <a:miter lim="800000"/>
            <a:headEnd/>
            <a:tailEnd/>
          </a:ln>
          <a:effectLst/>
        </p:spPr>
        <p:txBody>
          <a:bodyPr>
            <a:spAutoFit/>
          </a:bodyPr>
          <a:lstStyle/>
          <a:p>
            <a:pPr>
              <a:spcBef>
                <a:spcPct val="50000"/>
              </a:spcBef>
            </a:pPr>
            <a:endParaRPr lang="en-US" sz="2200">
              <a:solidFill>
                <a:prstClr val="black"/>
              </a:solidFill>
              <a:latin typeface="Calibri"/>
            </a:endParaRPr>
          </a:p>
        </p:txBody>
      </p:sp>
      <p:cxnSp>
        <p:nvCxnSpPr>
          <p:cNvPr id="33" name="Straight Connector 32"/>
          <p:cNvCxnSpPr>
            <a:cxnSpLocks/>
          </p:cNvCxnSpPr>
          <p:nvPr/>
        </p:nvCxnSpPr>
        <p:spPr>
          <a:xfrm rot="5400000">
            <a:off x="5333603" y="3657203"/>
            <a:ext cx="4420394" cy="1588"/>
          </a:xfrm>
          <a:prstGeom prst="line">
            <a:avLst/>
          </a:prstGeom>
          <a:ln w="38100" cap="flat" cmpd="sng" algn="ctr">
            <a:solidFill>
              <a:srgbClr val="0000C8"/>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10300" y="1002507"/>
            <a:ext cx="3314700" cy="492443"/>
          </a:xfrm>
          <a:prstGeom prst="rect">
            <a:avLst/>
          </a:prstGeom>
          <a:noFill/>
        </p:spPr>
        <p:txBody>
          <a:bodyPr wrap="square" rtlCol="0">
            <a:spAutoFit/>
          </a:bodyPr>
          <a:lstStyle/>
          <a:p>
            <a:r>
              <a:rPr lang="en-US" sz="2600" b="1" dirty="0">
                <a:solidFill>
                  <a:srgbClr val="0000C8"/>
                </a:solidFill>
                <a:latin typeface="Calibri"/>
              </a:rPr>
              <a:t>DB server throughput</a:t>
            </a:r>
          </a:p>
        </p:txBody>
      </p:sp>
      <p:cxnSp>
        <p:nvCxnSpPr>
          <p:cNvPr id="44" name="Straight Connector 43"/>
          <p:cNvCxnSpPr>
            <a:cxnSpLocks/>
          </p:cNvCxnSpPr>
          <p:nvPr/>
        </p:nvCxnSpPr>
        <p:spPr>
          <a:xfrm>
            <a:off x="4419600" y="3441701"/>
            <a:ext cx="5867400" cy="6053"/>
          </a:xfrm>
          <a:prstGeom prst="line">
            <a:avLst/>
          </a:prstGeom>
          <a:ln w="38100" cap="flat" cmpd="sng" algn="ctr">
            <a:solidFill>
              <a:srgbClr val="0000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Box 5"/>
          <p:cNvSpPr txBox="1">
            <a:spLocks noChangeArrowheads="1"/>
          </p:cNvSpPr>
          <p:nvPr/>
        </p:nvSpPr>
        <p:spPr bwMode="auto">
          <a:xfrm>
            <a:off x="5511800" y="3918230"/>
            <a:ext cx="1295400" cy="769441"/>
          </a:xfrm>
          <a:prstGeom prst="rect">
            <a:avLst/>
          </a:prstGeom>
          <a:noFill/>
          <a:ln w="9525">
            <a:noFill/>
            <a:miter lim="800000"/>
            <a:headEnd/>
            <a:tailEnd/>
          </a:ln>
        </p:spPr>
        <p:txBody>
          <a:bodyPr wrap="square">
            <a:spAutoFit/>
          </a:bodyPr>
          <a:lstStyle/>
          <a:p>
            <a:pPr algn="ctr">
              <a:spcBef>
                <a:spcPct val="50000"/>
              </a:spcBef>
            </a:pPr>
            <a:r>
              <a:rPr lang="en-US" sz="2200" dirty="0" err="1">
                <a:solidFill>
                  <a:srgbClr val="CC0000"/>
                </a:solidFill>
                <a:latin typeface="Calibri"/>
              </a:rPr>
              <a:t>CryptDB</a:t>
            </a:r>
            <a:r>
              <a:rPr lang="en-US" sz="2200" dirty="0">
                <a:solidFill>
                  <a:srgbClr val="CC0000"/>
                </a:solidFill>
                <a:latin typeface="Calibri"/>
              </a:rPr>
              <a:t> Proxy</a:t>
            </a:r>
          </a:p>
        </p:txBody>
      </p:sp>
      <p:sp>
        <p:nvSpPr>
          <p:cNvPr id="8" name="Text Box 15"/>
          <p:cNvSpPr txBox="1">
            <a:spLocks noChangeArrowheads="1"/>
          </p:cNvSpPr>
          <p:nvPr/>
        </p:nvSpPr>
        <p:spPr bwMode="auto">
          <a:xfrm>
            <a:off x="8763000" y="4454148"/>
            <a:ext cx="1600200" cy="1107996"/>
          </a:xfrm>
          <a:prstGeom prst="rect">
            <a:avLst/>
          </a:prstGeom>
          <a:noFill/>
          <a:ln w="9525">
            <a:noFill/>
            <a:miter lim="800000"/>
            <a:headEnd/>
            <a:tailEnd/>
          </a:ln>
        </p:spPr>
        <p:txBody>
          <a:bodyPr>
            <a:spAutoFit/>
          </a:bodyPr>
          <a:lstStyle/>
          <a:p>
            <a:pPr algn="ctr"/>
            <a:r>
              <a:rPr lang="en-US" sz="2200" dirty="0">
                <a:solidFill>
                  <a:srgbClr val="DA1F28"/>
                </a:solidFill>
                <a:latin typeface="Calibri"/>
              </a:rPr>
              <a:t>Encrypted DB</a:t>
            </a:r>
          </a:p>
          <a:p>
            <a:pPr algn="ctr"/>
            <a:endParaRPr lang="en-US" sz="2200" dirty="0">
              <a:solidFill>
                <a:prstClr val="black"/>
              </a:solidFill>
              <a:latin typeface="Calibri"/>
            </a:endParaRPr>
          </a:p>
        </p:txBody>
      </p:sp>
      <p:sp>
        <p:nvSpPr>
          <p:cNvPr id="18" name="Line 42"/>
          <p:cNvSpPr>
            <a:spLocks noChangeShapeType="1"/>
          </p:cNvSpPr>
          <p:nvPr/>
        </p:nvSpPr>
        <p:spPr bwMode="auto">
          <a:xfrm>
            <a:off x="4495800" y="4340860"/>
            <a:ext cx="1066800" cy="0"/>
          </a:xfrm>
          <a:prstGeom prst="line">
            <a:avLst/>
          </a:prstGeom>
          <a:noFill/>
          <a:ln w="25400">
            <a:solidFill>
              <a:srgbClr val="000000"/>
            </a:solidFill>
            <a:round/>
            <a:headEnd type="arrow" w="med" len="med"/>
            <a:tailEnd type="arrow"/>
          </a:ln>
          <a:effectLst/>
        </p:spPr>
        <p:txBody>
          <a:bodyPr/>
          <a:lstStyle/>
          <a:p>
            <a:endParaRPr lang="en-US" sz="2200">
              <a:solidFill>
                <a:prstClr val="black"/>
              </a:solidFill>
              <a:latin typeface="Calibri"/>
            </a:endParaRPr>
          </a:p>
        </p:txBody>
      </p:sp>
      <p:cxnSp>
        <p:nvCxnSpPr>
          <p:cNvPr id="25" name="Straight Arrow Connector 24"/>
          <p:cNvCxnSpPr>
            <a:cxnSpLocks/>
          </p:cNvCxnSpPr>
          <p:nvPr/>
        </p:nvCxnSpPr>
        <p:spPr>
          <a:xfrm>
            <a:off x="6781800" y="4356100"/>
            <a:ext cx="1981200" cy="1588"/>
          </a:xfrm>
          <a:prstGeom prst="straightConnector1">
            <a:avLst/>
          </a:prstGeom>
          <a:ln>
            <a:solidFill>
              <a:srgbClr val="C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2743200" y="3975100"/>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30" name="TextBox 29"/>
          <p:cNvSpPr txBox="1"/>
          <p:nvPr/>
        </p:nvSpPr>
        <p:spPr>
          <a:xfrm>
            <a:off x="2768600" y="4051301"/>
            <a:ext cx="1752600" cy="430887"/>
          </a:xfrm>
          <a:prstGeom prst="rect">
            <a:avLst/>
          </a:prstGeom>
          <a:noFill/>
        </p:spPr>
        <p:txBody>
          <a:bodyPr wrap="square" rtlCol="0">
            <a:spAutoFit/>
          </a:bodyPr>
          <a:lstStyle/>
          <a:p>
            <a:r>
              <a:rPr lang="en-US" sz="2200" dirty="0">
                <a:solidFill>
                  <a:prstClr val="black"/>
                </a:solidFill>
                <a:latin typeface="Calibri"/>
              </a:rPr>
              <a:t>Application 1</a:t>
            </a:r>
          </a:p>
        </p:txBody>
      </p:sp>
      <p:sp>
        <p:nvSpPr>
          <p:cNvPr id="69" name="TextBox 68"/>
          <p:cNvSpPr txBox="1"/>
          <p:nvPr/>
        </p:nvSpPr>
        <p:spPr>
          <a:xfrm>
            <a:off x="1676400" y="3373735"/>
            <a:ext cx="1524000" cy="523220"/>
          </a:xfrm>
          <a:prstGeom prst="rect">
            <a:avLst/>
          </a:prstGeom>
          <a:noFill/>
        </p:spPr>
        <p:txBody>
          <a:bodyPr wrap="square" rtlCol="0">
            <a:spAutoFit/>
          </a:bodyPr>
          <a:lstStyle/>
          <a:p>
            <a:r>
              <a:rPr lang="en-US" sz="2800" dirty="0" err="1">
                <a:solidFill>
                  <a:srgbClr val="C00000"/>
                </a:solidFill>
                <a:latin typeface="Calibri"/>
              </a:rPr>
              <a:t>CryptDB</a:t>
            </a:r>
            <a:r>
              <a:rPr lang="en-US" sz="2800" dirty="0">
                <a:solidFill>
                  <a:srgbClr val="C00000"/>
                </a:solidFill>
                <a:latin typeface="Calibri"/>
              </a:rPr>
              <a:t>:</a:t>
            </a:r>
          </a:p>
        </p:txBody>
      </p:sp>
      <p:sp>
        <p:nvSpPr>
          <p:cNvPr id="51" name="Text Box 15"/>
          <p:cNvSpPr txBox="1">
            <a:spLocks noChangeArrowheads="1"/>
          </p:cNvSpPr>
          <p:nvPr/>
        </p:nvSpPr>
        <p:spPr bwMode="auto">
          <a:xfrm>
            <a:off x="8763000" y="2116554"/>
            <a:ext cx="1600200" cy="1107996"/>
          </a:xfrm>
          <a:prstGeom prst="rect">
            <a:avLst/>
          </a:prstGeom>
          <a:noFill/>
          <a:ln w="9525">
            <a:noFill/>
            <a:miter lim="800000"/>
            <a:headEnd/>
            <a:tailEnd/>
          </a:ln>
        </p:spPr>
        <p:txBody>
          <a:bodyPr>
            <a:spAutoFit/>
          </a:bodyPr>
          <a:lstStyle/>
          <a:p>
            <a:pPr algn="ctr"/>
            <a:r>
              <a:rPr lang="en-US" sz="2200" dirty="0">
                <a:solidFill>
                  <a:prstClr val="black"/>
                </a:solidFill>
                <a:latin typeface="Calibri"/>
              </a:rPr>
              <a:t>Plain database</a:t>
            </a:r>
          </a:p>
          <a:p>
            <a:pPr algn="ctr"/>
            <a:endParaRPr lang="en-US" sz="2200" dirty="0">
              <a:solidFill>
                <a:prstClr val="black"/>
              </a:solidFill>
              <a:latin typeface="Calibri"/>
            </a:endParaRPr>
          </a:p>
        </p:txBody>
      </p:sp>
      <p:sp>
        <p:nvSpPr>
          <p:cNvPr id="54" name="Line 29"/>
          <p:cNvSpPr>
            <a:spLocks noChangeShapeType="1"/>
          </p:cNvSpPr>
          <p:nvPr/>
        </p:nvSpPr>
        <p:spPr bwMode="auto">
          <a:xfrm>
            <a:off x="4495800" y="2145506"/>
            <a:ext cx="42672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sp>
        <p:nvSpPr>
          <p:cNvPr id="62" name="Rounded Rectangle 61"/>
          <p:cNvSpPr/>
          <p:nvPr/>
        </p:nvSpPr>
        <p:spPr>
          <a:xfrm>
            <a:off x="2743200" y="1840706"/>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63" name="TextBox 62"/>
          <p:cNvSpPr txBox="1"/>
          <p:nvPr/>
        </p:nvSpPr>
        <p:spPr>
          <a:xfrm>
            <a:off x="2794000" y="1904207"/>
            <a:ext cx="1905000" cy="430887"/>
          </a:xfrm>
          <a:prstGeom prst="rect">
            <a:avLst/>
          </a:prstGeom>
          <a:noFill/>
        </p:spPr>
        <p:txBody>
          <a:bodyPr wrap="square" rtlCol="0">
            <a:spAutoFit/>
          </a:bodyPr>
          <a:lstStyle/>
          <a:p>
            <a:r>
              <a:rPr lang="en-US" sz="2200" dirty="0">
                <a:solidFill>
                  <a:prstClr val="black"/>
                </a:solidFill>
                <a:latin typeface="Calibri"/>
              </a:rPr>
              <a:t>Application 1</a:t>
            </a:r>
          </a:p>
        </p:txBody>
      </p:sp>
      <p:sp>
        <p:nvSpPr>
          <p:cNvPr id="70" name="TextBox 69"/>
          <p:cNvSpPr txBox="1"/>
          <p:nvPr/>
        </p:nvSpPr>
        <p:spPr>
          <a:xfrm>
            <a:off x="1676400" y="1205707"/>
            <a:ext cx="1295400" cy="954107"/>
          </a:xfrm>
          <a:prstGeom prst="rect">
            <a:avLst/>
          </a:prstGeom>
          <a:noFill/>
        </p:spPr>
        <p:txBody>
          <a:bodyPr wrap="square" rtlCol="0">
            <a:spAutoFit/>
          </a:bodyPr>
          <a:lstStyle/>
          <a:p>
            <a:r>
              <a:rPr lang="en-US" sz="2800" dirty="0" err="1">
                <a:solidFill>
                  <a:prstClr val="black"/>
                </a:solidFill>
                <a:latin typeface="Calibri"/>
              </a:rPr>
              <a:t>MySQL</a:t>
            </a:r>
            <a:r>
              <a:rPr lang="en-US" sz="2800" dirty="0">
                <a:solidFill>
                  <a:prstClr val="black"/>
                </a:solidFill>
                <a:latin typeface="Calibri"/>
              </a:rPr>
              <a:t>:</a:t>
            </a:r>
          </a:p>
        </p:txBody>
      </p:sp>
      <p:sp>
        <p:nvSpPr>
          <p:cNvPr id="36" name="Text Box 5"/>
          <p:cNvSpPr txBox="1">
            <a:spLocks noChangeArrowheads="1"/>
          </p:cNvSpPr>
          <p:nvPr/>
        </p:nvSpPr>
        <p:spPr bwMode="auto">
          <a:xfrm>
            <a:off x="5511800" y="4903570"/>
            <a:ext cx="1295400" cy="769441"/>
          </a:xfrm>
          <a:prstGeom prst="rect">
            <a:avLst/>
          </a:prstGeom>
          <a:noFill/>
          <a:ln w="9525">
            <a:noFill/>
            <a:miter lim="800000"/>
            <a:headEnd/>
            <a:tailEnd/>
          </a:ln>
        </p:spPr>
        <p:txBody>
          <a:bodyPr wrap="square">
            <a:spAutoFit/>
          </a:bodyPr>
          <a:lstStyle/>
          <a:p>
            <a:pPr algn="ctr">
              <a:spcBef>
                <a:spcPct val="50000"/>
              </a:spcBef>
            </a:pPr>
            <a:r>
              <a:rPr lang="en-US" sz="2200" dirty="0" err="1">
                <a:solidFill>
                  <a:srgbClr val="CC0000"/>
                </a:solidFill>
                <a:latin typeface="Calibri"/>
              </a:rPr>
              <a:t>CryptDB</a:t>
            </a:r>
            <a:r>
              <a:rPr lang="en-US" sz="2200" dirty="0">
                <a:solidFill>
                  <a:srgbClr val="CC0000"/>
                </a:solidFill>
                <a:latin typeface="Calibri"/>
              </a:rPr>
              <a:t> Proxy</a:t>
            </a:r>
          </a:p>
        </p:txBody>
      </p:sp>
      <p:sp>
        <p:nvSpPr>
          <p:cNvPr id="37" name="Line 29"/>
          <p:cNvSpPr>
            <a:spLocks noChangeShapeType="1"/>
          </p:cNvSpPr>
          <p:nvPr/>
        </p:nvSpPr>
        <p:spPr bwMode="auto">
          <a:xfrm>
            <a:off x="4495800" y="5194300"/>
            <a:ext cx="10668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cxnSp>
        <p:nvCxnSpPr>
          <p:cNvPr id="45" name="Straight Arrow Connector 44"/>
          <p:cNvCxnSpPr>
            <a:cxnSpLocks/>
          </p:cNvCxnSpPr>
          <p:nvPr/>
        </p:nvCxnSpPr>
        <p:spPr>
          <a:xfrm>
            <a:off x="6781800" y="5268912"/>
            <a:ext cx="1981200" cy="1588"/>
          </a:xfrm>
          <a:prstGeom prst="straightConnector1">
            <a:avLst/>
          </a:prstGeom>
          <a:ln>
            <a:solidFill>
              <a:srgbClr val="C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2743200" y="4979987"/>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9" name="TextBox 48"/>
          <p:cNvSpPr txBox="1"/>
          <p:nvPr/>
        </p:nvSpPr>
        <p:spPr>
          <a:xfrm>
            <a:off x="2781300" y="5056188"/>
            <a:ext cx="1727200" cy="430887"/>
          </a:xfrm>
          <a:prstGeom prst="rect">
            <a:avLst/>
          </a:prstGeom>
          <a:noFill/>
        </p:spPr>
        <p:txBody>
          <a:bodyPr wrap="square" rtlCol="0">
            <a:spAutoFit/>
          </a:bodyPr>
          <a:lstStyle/>
          <a:p>
            <a:r>
              <a:rPr lang="en-US" sz="2200" dirty="0">
                <a:solidFill>
                  <a:prstClr val="black"/>
                </a:solidFill>
                <a:latin typeface="Calibri"/>
              </a:rPr>
              <a:t>Application 2</a:t>
            </a:r>
          </a:p>
        </p:txBody>
      </p:sp>
      <p:sp>
        <p:nvSpPr>
          <p:cNvPr id="59" name="Line 29"/>
          <p:cNvSpPr>
            <a:spLocks noChangeShapeType="1"/>
          </p:cNvSpPr>
          <p:nvPr/>
        </p:nvSpPr>
        <p:spPr bwMode="auto">
          <a:xfrm>
            <a:off x="4495800" y="2907506"/>
            <a:ext cx="42672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sp>
        <p:nvSpPr>
          <p:cNvPr id="65" name="Rounded Rectangle 64"/>
          <p:cNvSpPr/>
          <p:nvPr/>
        </p:nvSpPr>
        <p:spPr>
          <a:xfrm>
            <a:off x="2743200" y="2602706"/>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66" name="TextBox 65"/>
          <p:cNvSpPr txBox="1"/>
          <p:nvPr/>
        </p:nvSpPr>
        <p:spPr>
          <a:xfrm>
            <a:off x="2806700" y="2678907"/>
            <a:ext cx="1739900" cy="430887"/>
          </a:xfrm>
          <a:prstGeom prst="rect">
            <a:avLst/>
          </a:prstGeom>
          <a:noFill/>
        </p:spPr>
        <p:txBody>
          <a:bodyPr wrap="square" rtlCol="0">
            <a:spAutoFit/>
          </a:bodyPr>
          <a:lstStyle/>
          <a:p>
            <a:r>
              <a:rPr lang="en-US" sz="2200" dirty="0">
                <a:solidFill>
                  <a:prstClr val="black"/>
                </a:solidFill>
                <a:latin typeface="Calibri"/>
              </a:rPr>
              <a:t>Application 2</a:t>
            </a:r>
          </a:p>
        </p:txBody>
      </p:sp>
      <p:cxnSp>
        <p:nvCxnSpPr>
          <p:cNvPr id="68" name="Straight Connector 67"/>
          <p:cNvCxnSpPr>
            <a:cxnSpLocks/>
          </p:cNvCxnSpPr>
          <p:nvPr/>
        </p:nvCxnSpPr>
        <p:spPr>
          <a:xfrm>
            <a:off x="4419600" y="3740448"/>
            <a:ext cx="5867400" cy="6053"/>
          </a:xfrm>
          <a:prstGeom prst="line">
            <a:avLst/>
          </a:prstGeom>
          <a:ln w="38100" cap="flat" cmpd="sng" algn="ctr">
            <a:solidFill>
              <a:srgbClr val="000090"/>
            </a:solidFill>
            <a:prstDash val="solid"/>
            <a:roun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cxnSpLocks/>
          </p:cNvCxnSpPr>
          <p:nvPr/>
        </p:nvCxnSpPr>
        <p:spPr>
          <a:xfrm rot="5400000" flipH="1" flipV="1">
            <a:off x="10122805" y="3591052"/>
            <a:ext cx="329184" cy="794"/>
          </a:xfrm>
          <a:prstGeom prst="line">
            <a:avLst/>
          </a:prstGeom>
          <a:ln w="38100"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943600" y="2971801"/>
            <a:ext cx="3124200" cy="492443"/>
          </a:xfrm>
          <a:prstGeom prst="rect">
            <a:avLst/>
          </a:prstGeom>
          <a:noFill/>
        </p:spPr>
        <p:txBody>
          <a:bodyPr wrap="square" rtlCol="0">
            <a:spAutoFit/>
          </a:bodyPr>
          <a:lstStyle/>
          <a:p>
            <a:r>
              <a:rPr lang="en-US" sz="2600" b="1" dirty="0">
                <a:solidFill>
                  <a:srgbClr val="0000C8"/>
                </a:solidFill>
                <a:latin typeface="Calibri"/>
              </a:rPr>
              <a:t>Latency</a:t>
            </a:r>
          </a:p>
        </p:txBody>
      </p:sp>
      <p:sp>
        <p:nvSpPr>
          <p:cNvPr id="58" name="Rectangle 3"/>
          <p:cNvSpPr txBox="1">
            <a:spLocks/>
          </p:cNvSpPr>
          <p:nvPr/>
        </p:nvSpPr>
        <p:spPr>
          <a:xfrm>
            <a:off x="1905000" y="6078539"/>
            <a:ext cx="8839200" cy="487362"/>
          </a:xfrm>
          <a:prstGeom prst="rect">
            <a:avLst/>
          </a:prstGeom>
        </p:spPr>
        <p:txBody>
          <a:bodyPr vert="horz" lIns="91440" tIns="45720" rIns="91440" bIns="45720" rtlCol="0">
            <a:normAutofit lnSpcReduction="10000"/>
          </a:bodyPr>
          <a:lstStyle/>
          <a:p>
            <a:pPr>
              <a:spcBef>
                <a:spcPct val="20000"/>
              </a:spcBef>
              <a:buClr>
                <a:srgbClr val="2C7C9F"/>
              </a:buClr>
              <a:buSzPct val="70000"/>
              <a:defRPr/>
            </a:pPr>
            <a:r>
              <a:rPr lang="en-US" sz="2800" dirty="0">
                <a:solidFill>
                  <a:prstClr val="black"/>
                </a:solidFill>
                <a:latin typeface="Calibri"/>
              </a:rPr>
              <a:t>Hardware: 2.4 GHz Intel Xeon E5620 – 8 cores, 12 GB RAM</a:t>
            </a: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17283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1981200" y="-10160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TPC-C performance</a:t>
            </a:r>
          </a:p>
        </p:txBody>
      </p:sp>
      <p:sp>
        <p:nvSpPr>
          <p:cNvPr id="55298" name="Text Box 5"/>
          <p:cNvSpPr txBox="1">
            <a:spLocks noChangeArrowheads="1"/>
          </p:cNvSpPr>
          <p:nvPr/>
        </p:nvSpPr>
        <p:spPr bwMode="auto">
          <a:xfrm>
            <a:off x="2247900" y="1431161"/>
            <a:ext cx="67183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C8"/>
                </a:solidFill>
                <a:latin typeface="Calibri"/>
              </a:rPr>
              <a:t>Throughput loss over MySQL: </a:t>
            </a:r>
            <a:r>
              <a:rPr lang="en-US" sz="2800" dirty="0">
                <a:solidFill>
                  <a:prstClr val="black"/>
                </a:solidFill>
                <a:latin typeface="Calibri"/>
              </a:rPr>
              <a:t>26% </a:t>
            </a:r>
          </a:p>
        </p:txBody>
      </p:sp>
      <p:sp>
        <p:nvSpPr>
          <p:cNvPr id="12" name="Rectangle 3"/>
          <p:cNvSpPr txBox="1">
            <a:spLocks/>
          </p:cNvSpPr>
          <p:nvPr/>
        </p:nvSpPr>
        <p:spPr>
          <a:xfrm>
            <a:off x="1981200" y="5105402"/>
            <a:ext cx="8229600" cy="1559242"/>
          </a:xfrm>
          <a:prstGeom prst="rect">
            <a:avLst/>
          </a:prstGeom>
        </p:spPr>
        <p:txBody>
          <a:bodyPr vert="horz" lIns="91440" tIns="45720" rIns="91440" bIns="45720" rtlCol="0">
            <a:normAutofit/>
          </a:bodyPr>
          <a:lstStyle/>
          <a:p>
            <a:pPr marL="342900" indent="-342900">
              <a:spcBef>
                <a:spcPct val="20000"/>
              </a:spcBef>
              <a:buClr>
                <a:srgbClr val="2C7C9F"/>
              </a:buClr>
              <a:buSzPct val="70000"/>
              <a:buFont typeface="Wingdings" charset="2"/>
              <a:buChar char="Ø"/>
              <a:defRPr/>
            </a:pPr>
            <a:endParaRPr lang="en-US" sz="2800" dirty="0">
              <a:solidFill>
                <a:prstClr val="black"/>
              </a:solidFill>
              <a:latin typeface="Calibri"/>
            </a:endParaRPr>
          </a:p>
        </p:txBody>
      </p:sp>
      <p:sp>
        <p:nvSpPr>
          <p:cNvPr id="7" name="Rectangle 3"/>
          <p:cNvSpPr txBox="1">
            <a:spLocks/>
          </p:cNvSpPr>
          <p:nvPr/>
        </p:nvSpPr>
        <p:spPr>
          <a:xfrm>
            <a:off x="2273300" y="950119"/>
            <a:ext cx="8229600" cy="4525963"/>
          </a:xfrm>
          <a:prstGeom prst="rect">
            <a:avLst/>
          </a:prstGeom>
        </p:spPr>
        <p:txBody>
          <a:bodyPr vert="horz" lIns="91440" tIns="45720" rIns="91440" bIns="45720" rtlCol="0">
            <a:normAutofit/>
          </a:bodyPr>
          <a:lstStyle/>
          <a:p>
            <a:pPr>
              <a:spcBef>
                <a:spcPct val="20000"/>
              </a:spcBef>
              <a:buClr>
                <a:srgbClr val="2C7C9F"/>
              </a:buClr>
              <a:buSzPct val="70000"/>
              <a:defRPr/>
            </a:pPr>
            <a:r>
              <a:rPr lang="en-US" sz="2800" dirty="0">
                <a:solidFill>
                  <a:srgbClr val="0000C8"/>
                </a:solidFill>
                <a:latin typeface="Calibri"/>
              </a:rPr>
              <a:t>Latency (per query):</a:t>
            </a:r>
            <a:r>
              <a:rPr lang="en-US" sz="2800" dirty="0">
                <a:solidFill>
                  <a:srgbClr val="000090"/>
                </a:solidFill>
                <a:latin typeface="Calibri"/>
              </a:rPr>
              <a:t> </a:t>
            </a:r>
            <a:r>
              <a:rPr lang="en-US" sz="2800" dirty="0">
                <a:solidFill>
                  <a:prstClr val="black"/>
                </a:solidFill>
                <a:latin typeface="Calibri"/>
              </a:rPr>
              <a:t>0.10ms MySQL vs. 0.72ms </a:t>
            </a:r>
            <a:r>
              <a:rPr lang="en-US" sz="2800" dirty="0" err="1">
                <a:solidFill>
                  <a:prstClr val="black"/>
                </a:solidFill>
                <a:latin typeface="Calibri"/>
              </a:rPr>
              <a:t>CryptDB</a:t>
            </a:r>
            <a:endParaRPr lang="en-US" sz="2800" dirty="0">
              <a:solidFill>
                <a:prstClr val="black"/>
              </a:solidFill>
              <a:latin typeface="Calibri"/>
            </a:endParaRPr>
          </a:p>
        </p:txBody>
      </p:sp>
      <p:pic>
        <p:nvPicPr>
          <p:cNvPr id="9" name="Picture 8" descr="microbars.pdf"/>
          <p:cNvPicPr>
            <a:picLocks noChangeAspect="1"/>
          </p:cNvPicPr>
          <p:nvPr/>
        </p:nvPicPr>
        <p:blipFill>
          <a:blip r:embed="rId3"/>
          <a:stretch>
            <a:fillRect/>
          </a:stretch>
        </p:blipFill>
        <p:spPr>
          <a:xfrm>
            <a:off x="2235200" y="1936591"/>
            <a:ext cx="6078822" cy="4381818"/>
          </a:xfrm>
          <a:prstGeom prst="rect">
            <a:avLst/>
          </a:prstGeom>
        </p:spPr>
      </p:pic>
      <p:sp>
        <p:nvSpPr>
          <p:cNvPr id="11" name="TextBox 10"/>
          <p:cNvSpPr txBox="1"/>
          <p:nvPr/>
        </p:nvSpPr>
        <p:spPr>
          <a:xfrm>
            <a:off x="2235200" y="6172200"/>
            <a:ext cx="7467600" cy="492443"/>
          </a:xfrm>
          <a:prstGeom prst="rect">
            <a:avLst/>
          </a:prstGeom>
          <a:noFill/>
        </p:spPr>
        <p:txBody>
          <a:bodyPr wrap="square" rtlCol="0">
            <a:spAutoFit/>
          </a:bodyPr>
          <a:lstStyle/>
          <a:p>
            <a:r>
              <a:rPr lang="en-US" sz="2600" dirty="0">
                <a:solidFill>
                  <a:srgbClr val="000090"/>
                </a:solidFill>
                <a:latin typeface="Calibri"/>
              </a:rPr>
              <a:t>No cryptography at the DB server in the steady state!</a:t>
            </a:r>
          </a:p>
        </p:txBody>
      </p:sp>
      <p:sp>
        <p:nvSpPr>
          <p:cNvPr id="15" name="TextBox 14"/>
          <p:cNvSpPr txBox="1"/>
          <p:nvPr/>
        </p:nvSpPr>
        <p:spPr>
          <a:xfrm>
            <a:off x="8267700" y="3251201"/>
            <a:ext cx="2235200" cy="830997"/>
          </a:xfrm>
          <a:prstGeom prst="rect">
            <a:avLst/>
          </a:prstGeom>
          <a:noFill/>
        </p:spPr>
        <p:txBody>
          <a:bodyPr wrap="square" rtlCol="0">
            <a:spAutoFit/>
          </a:bodyPr>
          <a:lstStyle/>
          <a:p>
            <a:r>
              <a:rPr lang="en-US" sz="2400" dirty="0" err="1">
                <a:solidFill>
                  <a:srgbClr val="000090"/>
                </a:solidFill>
                <a:latin typeface="Calibri"/>
              </a:rPr>
              <a:t>Homomorphic</a:t>
            </a:r>
            <a:r>
              <a:rPr lang="en-US" sz="2400" dirty="0">
                <a:solidFill>
                  <a:srgbClr val="000090"/>
                </a:solidFill>
                <a:latin typeface="Calibri"/>
              </a:rPr>
              <a:t> addition</a:t>
            </a:r>
          </a:p>
        </p:txBody>
      </p:sp>
      <p:sp>
        <p:nvSpPr>
          <p:cNvPr id="4" name="Freeform 3"/>
          <p:cNvSpPr/>
          <p:nvPr/>
        </p:nvSpPr>
        <p:spPr>
          <a:xfrm>
            <a:off x="3632200" y="2159000"/>
            <a:ext cx="3619500" cy="4025900"/>
          </a:xfrm>
          <a:custGeom>
            <a:avLst/>
            <a:gdLst>
              <a:gd name="connsiteX0" fmla="*/ 63500 w 3733800"/>
              <a:gd name="connsiteY0" fmla="*/ 63500 h 4140200"/>
              <a:gd name="connsiteX1" fmla="*/ 50800 w 3733800"/>
              <a:gd name="connsiteY1" fmla="*/ 3327400 h 4140200"/>
              <a:gd name="connsiteX2" fmla="*/ 876300 w 3733800"/>
              <a:gd name="connsiteY2" fmla="*/ 4127500 h 4140200"/>
              <a:gd name="connsiteX3" fmla="*/ 3733800 w 3733800"/>
              <a:gd name="connsiteY3" fmla="*/ 4140200 h 4140200"/>
              <a:gd name="connsiteX4" fmla="*/ 3276600 w 3733800"/>
              <a:gd name="connsiteY4" fmla="*/ 3492500 h 4140200"/>
              <a:gd name="connsiteX5" fmla="*/ 3098800 w 3733800"/>
              <a:gd name="connsiteY5" fmla="*/ 3162300 h 4140200"/>
              <a:gd name="connsiteX6" fmla="*/ 3060700 w 3733800"/>
              <a:gd name="connsiteY6" fmla="*/ 914400 h 4140200"/>
              <a:gd name="connsiteX7" fmla="*/ 2463800 w 3733800"/>
              <a:gd name="connsiteY7" fmla="*/ 901700 h 4140200"/>
              <a:gd name="connsiteX8" fmla="*/ 2336800 w 3733800"/>
              <a:gd name="connsiteY8" fmla="*/ 0 h 4140200"/>
              <a:gd name="connsiteX9" fmla="*/ 0 w 37338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09900 w 3683000"/>
              <a:gd name="connsiteY6" fmla="*/ 9144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8890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9271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0513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9271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594100"/>
              <a:gd name="connsiteY0" fmla="*/ 63500 h 4076700"/>
              <a:gd name="connsiteX1" fmla="*/ 0 w 3594100"/>
              <a:gd name="connsiteY1" fmla="*/ 3327400 h 4076700"/>
              <a:gd name="connsiteX2" fmla="*/ 825500 w 3594100"/>
              <a:gd name="connsiteY2" fmla="*/ 4051300 h 4076700"/>
              <a:gd name="connsiteX3" fmla="*/ 3594100 w 3594100"/>
              <a:gd name="connsiteY3" fmla="*/ 4076700 h 4076700"/>
              <a:gd name="connsiteX4" fmla="*/ 3225800 w 3594100"/>
              <a:gd name="connsiteY4" fmla="*/ 3492500 h 4076700"/>
              <a:gd name="connsiteX5" fmla="*/ 3048000 w 3594100"/>
              <a:gd name="connsiteY5" fmla="*/ 3162300 h 4076700"/>
              <a:gd name="connsiteX6" fmla="*/ 3073400 w 3594100"/>
              <a:gd name="connsiteY6" fmla="*/ 927100 h 4076700"/>
              <a:gd name="connsiteX7" fmla="*/ 2413000 w 3594100"/>
              <a:gd name="connsiteY7" fmla="*/ 901700 h 4076700"/>
              <a:gd name="connsiteX8" fmla="*/ 2286000 w 3594100"/>
              <a:gd name="connsiteY8" fmla="*/ 0 h 4076700"/>
              <a:gd name="connsiteX9" fmla="*/ 12700 w 3594100"/>
              <a:gd name="connsiteY9" fmla="*/ 50800 h 4076700"/>
              <a:gd name="connsiteX0" fmla="*/ 12700 w 3594100"/>
              <a:gd name="connsiteY0" fmla="*/ 63500 h 4076700"/>
              <a:gd name="connsiteX1" fmla="*/ 0 w 3594100"/>
              <a:gd name="connsiteY1" fmla="*/ 3327400 h 4076700"/>
              <a:gd name="connsiteX2" fmla="*/ 825500 w 3594100"/>
              <a:gd name="connsiteY2" fmla="*/ 4051300 h 4076700"/>
              <a:gd name="connsiteX3" fmla="*/ 3594100 w 3594100"/>
              <a:gd name="connsiteY3" fmla="*/ 4076700 h 4076700"/>
              <a:gd name="connsiteX4" fmla="*/ 3225800 w 3594100"/>
              <a:gd name="connsiteY4" fmla="*/ 3492500 h 4076700"/>
              <a:gd name="connsiteX5" fmla="*/ 3048000 w 3594100"/>
              <a:gd name="connsiteY5" fmla="*/ 3162300 h 4076700"/>
              <a:gd name="connsiteX6" fmla="*/ 3073400 w 3594100"/>
              <a:gd name="connsiteY6" fmla="*/ 927100 h 4076700"/>
              <a:gd name="connsiteX7" fmla="*/ 2413000 w 3594100"/>
              <a:gd name="connsiteY7" fmla="*/ 901700 h 4076700"/>
              <a:gd name="connsiteX8" fmla="*/ 2286000 w 3594100"/>
              <a:gd name="connsiteY8" fmla="*/ 0 h 4076700"/>
              <a:gd name="connsiteX9" fmla="*/ 12700 w 3594100"/>
              <a:gd name="connsiteY9" fmla="*/ 50800 h 40767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413000 w 3594100"/>
              <a:gd name="connsiteY7" fmla="*/ 863600 h 4038600"/>
              <a:gd name="connsiteX8" fmla="*/ 2387600 w 3594100"/>
              <a:gd name="connsiteY8" fmla="*/ 0 h 4038600"/>
              <a:gd name="connsiteX9" fmla="*/ 12700 w 3594100"/>
              <a:gd name="connsiteY9" fmla="*/ 12700 h 40386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374900 w 3594100"/>
              <a:gd name="connsiteY7" fmla="*/ 863600 h 4038600"/>
              <a:gd name="connsiteX8" fmla="*/ 2387600 w 3594100"/>
              <a:gd name="connsiteY8" fmla="*/ 0 h 4038600"/>
              <a:gd name="connsiteX9" fmla="*/ 12700 w 3594100"/>
              <a:gd name="connsiteY9" fmla="*/ 12700 h 40386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400300 w 3594100"/>
              <a:gd name="connsiteY7" fmla="*/ 863600 h 4038600"/>
              <a:gd name="connsiteX8" fmla="*/ 2387600 w 3594100"/>
              <a:gd name="connsiteY8" fmla="*/ 0 h 4038600"/>
              <a:gd name="connsiteX9" fmla="*/ 12700 w 3594100"/>
              <a:gd name="connsiteY9" fmla="*/ 12700 h 4038600"/>
              <a:gd name="connsiteX0" fmla="*/ 12700 w 3594100"/>
              <a:gd name="connsiteY0" fmla="*/ 12700 h 4025900"/>
              <a:gd name="connsiteX1" fmla="*/ 0 w 3594100"/>
              <a:gd name="connsiteY1" fmla="*/ 3276600 h 4025900"/>
              <a:gd name="connsiteX2" fmla="*/ 825500 w 3594100"/>
              <a:gd name="connsiteY2" fmla="*/ 4000500 h 4025900"/>
              <a:gd name="connsiteX3" fmla="*/ 3594100 w 3594100"/>
              <a:gd name="connsiteY3" fmla="*/ 4025900 h 4025900"/>
              <a:gd name="connsiteX4" fmla="*/ 3225800 w 3594100"/>
              <a:gd name="connsiteY4" fmla="*/ 3441700 h 4025900"/>
              <a:gd name="connsiteX5" fmla="*/ 3048000 w 3594100"/>
              <a:gd name="connsiteY5" fmla="*/ 3111500 h 4025900"/>
              <a:gd name="connsiteX6" fmla="*/ 3073400 w 3594100"/>
              <a:gd name="connsiteY6" fmla="*/ 876300 h 4025900"/>
              <a:gd name="connsiteX7" fmla="*/ 2400300 w 3594100"/>
              <a:gd name="connsiteY7" fmla="*/ 850900 h 4025900"/>
              <a:gd name="connsiteX8" fmla="*/ 2387600 w 3594100"/>
              <a:gd name="connsiteY8" fmla="*/ 38100 h 4025900"/>
              <a:gd name="connsiteX9" fmla="*/ 12700 w 3594100"/>
              <a:gd name="connsiteY9" fmla="*/ 0 h 4025900"/>
              <a:gd name="connsiteX0" fmla="*/ 12700 w 3594100"/>
              <a:gd name="connsiteY0" fmla="*/ 12700 h 4025900"/>
              <a:gd name="connsiteX1" fmla="*/ 0 w 3594100"/>
              <a:gd name="connsiteY1" fmla="*/ 3276600 h 4025900"/>
              <a:gd name="connsiteX2" fmla="*/ 825500 w 3594100"/>
              <a:gd name="connsiteY2" fmla="*/ 4000500 h 4025900"/>
              <a:gd name="connsiteX3" fmla="*/ 3594100 w 3594100"/>
              <a:gd name="connsiteY3" fmla="*/ 4025900 h 4025900"/>
              <a:gd name="connsiteX4" fmla="*/ 3225800 w 3594100"/>
              <a:gd name="connsiteY4" fmla="*/ 3441700 h 4025900"/>
              <a:gd name="connsiteX5" fmla="*/ 3048000 w 3594100"/>
              <a:gd name="connsiteY5" fmla="*/ 3111500 h 4025900"/>
              <a:gd name="connsiteX6" fmla="*/ 3073400 w 3594100"/>
              <a:gd name="connsiteY6" fmla="*/ 876300 h 4025900"/>
              <a:gd name="connsiteX7" fmla="*/ 2400300 w 3594100"/>
              <a:gd name="connsiteY7" fmla="*/ 850900 h 4025900"/>
              <a:gd name="connsiteX8" fmla="*/ 2387600 w 3594100"/>
              <a:gd name="connsiteY8" fmla="*/ 0 h 4025900"/>
              <a:gd name="connsiteX9" fmla="*/ 12700 w 3594100"/>
              <a:gd name="connsiteY9" fmla="*/ 0 h 4025900"/>
              <a:gd name="connsiteX0" fmla="*/ 12700 w 3619500"/>
              <a:gd name="connsiteY0" fmla="*/ 12700 h 4025900"/>
              <a:gd name="connsiteX1" fmla="*/ 0 w 3619500"/>
              <a:gd name="connsiteY1" fmla="*/ 3276600 h 4025900"/>
              <a:gd name="connsiteX2" fmla="*/ 825500 w 3619500"/>
              <a:gd name="connsiteY2" fmla="*/ 4000500 h 4025900"/>
              <a:gd name="connsiteX3" fmla="*/ 3619500 w 3619500"/>
              <a:gd name="connsiteY3" fmla="*/ 4025900 h 4025900"/>
              <a:gd name="connsiteX4" fmla="*/ 3225800 w 3619500"/>
              <a:gd name="connsiteY4" fmla="*/ 3441700 h 4025900"/>
              <a:gd name="connsiteX5" fmla="*/ 3048000 w 3619500"/>
              <a:gd name="connsiteY5" fmla="*/ 3111500 h 4025900"/>
              <a:gd name="connsiteX6" fmla="*/ 3073400 w 3619500"/>
              <a:gd name="connsiteY6" fmla="*/ 876300 h 4025900"/>
              <a:gd name="connsiteX7" fmla="*/ 2400300 w 3619500"/>
              <a:gd name="connsiteY7" fmla="*/ 850900 h 4025900"/>
              <a:gd name="connsiteX8" fmla="*/ 2387600 w 3619500"/>
              <a:gd name="connsiteY8" fmla="*/ 0 h 4025900"/>
              <a:gd name="connsiteX9" fmla="*/ 12700 w 3619500"/>
              <a:gd name="connsiteY9" fmla="*/ 0 h 40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0" h="4025900">
                <a:moveTo>
                  <a:pt x="12700" y="12700"/>
                </a:moveTo>
                <a:cubicBezTo>
                  <a:pt x="8467" y="1100667"/>
                  <a:pt x="4233" y="2188633"/>
                  <a:pt x="0" y="3276600"/>
                </a:cubicBezTo>
                <a:lnTo>
                  <a:pt x="825500" y="4000500"/>
                </a:lnTo>
                <a:lnTo>
                  <a:pt x="3619500" y="4025900"/>
                </a:lnTo>
                <a:cubicBezTo>
                  <a:pt x="3598333" y="3818467"/>
                  <a:pt x="3348567" y="3636433"/>
                  <a:pt x="3225800" y="3441700"/>
                </a:cubicBezTo>
                <a:lnTo>
                  <a:pt x="3048000" y="3111500"/>
                </a:lnTo>
                <a:lnTo>
                  <a:pt x="3073400" y="876300"/>
                </a:lnTo>
                <a:lnTo>
                  <a:pt x="2400300" y="850900"/>
                </a:lnTo>
                <a:lnTo>
                  <a:pt x="2387600" y="0"/>
                </a:lnTo>
                <a:lnTo>
                  <a:pt x="12700" y="0"/>
                </a:lnTo>
              </a:path>
            </a:pathLst>
          </a:custGeom>
          <a:ln>
            <a:solidFill>
              <a:srgbClr val="0000C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5" name="Freeform 4"/>
          <p:cNvSpPr/>
          <p:nvPr/>
        </p:nvSpPr>
        <p:spPr>
          <a:xfrm>
            <a:off x="6692900" y="2870200"/>
            <a:ext cx="1511300" cy="3263900"/>
          </a:xfrm>
          <a:custGeom>
            <a:avLst/>
            <a:gdLst>
              <a:gd name="connsiteX0" fmla="*/ 63500 w 1511300"/>
              <a:gd name="connsiteY0" fmla="*/ 381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419100 w 1511300"/>
              <a:gd name="connsiteY4" fmla="*/ 2933700 h 3314700"/>
              <a:gd name="connsiteX5" fmla="*/ 12700 w 1511300"/>
              <a:gd name="connsiteY5" fmla="*/ 2362200 h 3314700"/>
              <a:gd name="connsiteX6" fmla="*/ 0 w 1511300"/>
              <a:gd name="connsiteY6" fmla="*/ 0 h 3314700"/>
              <a:gd name="connsiteX7" fmla="*/ 63500 w 1511300"/>
              <a:gd name="connsiteY7" fmla="*/ 38100 h 3314700"/>
              <a:gd name="connsiteX0" fmla="*/ 25400 w 1511300"/>
              <a:gd name="connsiteY0" fmla="*/ 0 h 3327400"/>
              <a:gd name="connsiteX1" fmla="*/ 1511300 w 1511300"/>
              <a:gd name="connsiteY1" fmla="*/ 50800 h 3327400"/>
              <a:gd name="connsiteX2" fmla="*/ 1485900 w 1511300"/>
              <a:gd name="connsiteY2" fmla="*/ 3327400 h 3327400"/>
              <a:gd name="connsiteX3" fmla="*/ 635000 w 1511300"/>
              <a:gd name="connsiteY3" fmla="*/ 3327400 h 3327400"/>
              <a:gd name="connsiteX4" fmla="*/ 419100 w 1511300"/>
              <a:gd name="connsiteY4" fmla="*/ 2946400 h 3327400"/>
              <a:gd name="connsiteX5" fmla="*/ 12700 w 1511300"/>
              <a:gd name="connsiteY5" fmla="*/ 2374900 h 3327400"/>
              <a:gd name="connsiteX6" fmla="*/ 0 w 1511300"/>
              <a:gd name="connsiteY6" fmla="*/ 12700 h 3327400"/>
              <a:gd name="connsiteX7" fmla="*/ 25400 w 1511300"/>
              <a:gd name="connsiteY7" fmla="*/ 0 h 33274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4191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2639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263900"/>
              <a:gd name="connsiteX1" fmla="*/ 1511300 w 1511300"/>
              <a:gd name="connsiteY1" fmla="*/ 38100 h 3263900"/>
              <a:gd name="connsiteX2" fmla="*/ 1485900 w 1511300"/>
              <a:gd name="connsiteY2" fmla="*/ 3263900 h 3263900"/>
              <a:gd name="connsiteX3" fmla="*/ 635000 w 1511300"/>
              <a:gd name="connsiteY3" fmla="*/ 3263900 h 3263900"/>
              <a:gd name="connsiteX4" fmla="*/ 355600 w 1511300"/>
              <a:gd name="connsiteY4" fmla="*/ 2933700 h 3263900"/>
              <a:gd name="connsiteX5" fmla="*/ 12700 w 1511300"/>
              <a:gd name="connsiteY5" fmla="*/ 2362200 h 3263900"/>
              <a:gd name="connsiteX6" fmla="*/ 0 w 1511300"/>
              <a:gd name="connsiteY6" fmla="*/ 0 h 3263900"/>
              <a:gd name="connsiteX7" fmla="*/ 25400 w 1511300"/>
              <a:gd name="connsiteY7" fmla="*/ 25400 h 3263900"/>
              <a:gd name="connsiteX0" fmla="*/ 25400 w 1511300"/>
              <a:gd name="connsiteY0" fmla="*/ 25400 h 3263900"/>
              <a:gd name="connsiteX1" fmla="*/ 1511300 w 1511300"/>
              <a:gd name="connsiteY1" fmla="*/ 38100 h 3263900"/>
              <a:gd name="connsiteX2" fmla="*/ 1485900 w 1511300"/>
              <a:gd name="connsiteY2" fmla="*/ 3263900 h 3263900"/>
              <a:gd name="connsiteX3" fmla="*/ 635000 w 1511300"/>
              <a:gd name="connsiteY3" fmla="*/ 3263900 h 3263900"/>
              <a:gd name="connsiteX4" fmla="*/ 381000 w 1511300"/>
              <a:gd name="connsiteY4" fmla="*/ 2921000 h 3263900"/>
              <a:gd name="connsiteX5" fmla="*/ 12700 w 1511300"/>
              <a:gd name="connsiteY5" fmla="*/ 2362200 h 3263900"/>
              <a:gd name="connsiteX6" fmla="*/ 0 w 1511300"/>
              <a:gd name="connsiteY6" fmla="*/ 0 h 3263900"/>
              <a:gd name="connsiteX7" fmla="*/ 25400 w 1511300"/>
              <a:gd name="connsiteY7" fmla="*/ 25400 h 3263900"/>
              <a:gd name="connsiteX0" fmla="*/ 25400 w 1511300"/>
              <a:gd name="connsiteY0" fmla="*/ 25400 h 3263900"/>
              <a:gd name="connsiteX1" fmla="*/ 1511300 w 1511300"/>
              <a:gd name="connsiteY1" fmla="*/ 38100 h 3263900"/>
              <a:gd name="connsiteX2" fmla="*/ 1485900 w 1511300"/>
              <a:gd name="connsiteY2" fmla="*/ 3263900 h 3263900"/>
              <a:gd name="connsiteX3" fmla="*/ 673100 w 1511300"/>
              <a:gd name="connsiteY3" fmla="*/ 3251200 h 3263900"/>
              <a:gd name="connsiteX4" fmla="*/ 381000 w 1511300"/>
              <a:gd name="connsiteY4" fmla="*/ 2921000 h 3263900"/>
              <a:gd name="connsiteX5" fmla="*/ 12700 w 1511300"/>
              <a:gd name="connsiteY5" fmla="*/ 2362200 h 3263900"/>
              <a:gd name="connsiteX6" fmla="*/ 0 w 1511300"/>
              <a:gd name="connsiteY6" fmla="*/ 0 h 3263900"/>
              <a:gd name="connsiteX7" fmla="*/ 25400 w 1511300"/>
              <a:gd name="connsiteY7" fmla="*/ 25400 h 3263900"/>
              <a:gd name="connsiteX0" fmla="*/ 0 w 1524000"/>
              <a:gd name="connsiteY0" fmla="*/ 0 h 3276600"/>
              <a:gd name="connsiteX1" fmla="*/ 1524000 w 1524000"/>
              <a:gd name="connsiteY1" fmla="*/ 50800 h 3276600"/>
              <a:gd name="connsiteX2" fmla="*/ 1498600 w 1524000"/>
              <a:gd name="connsiteY2" fmla="*/ 3276600 h 3276600"/>
              <a:gd name="connsiteX3" fmla="*/ 685800 w 1524000"/>
              <a:gd name="connsiteY3" fmla="*/ 3263900 h 3276600"/>
              <a:gd name="connsiteX4" fmla="*/ 393700 w 1524000"/>
              <a:gd name="connsiteY4" fmla="*/ 2933700 h 3276600"/>
              <a:gd name="connsiteX5" fmla="*/ 25400 w 1524000"/>
              <a:gd name="connsiteY5" fmla="*/ 2374900 h 3276600"/>
              <a:gd name="connsiteX6" fmla="*/ 12700 w 1524000"/>
              <a:gd name="connsiteY6" fmla="*/ 12700 h 3276600"/>
              <a:gd name="connsiteX7" fmla="*/ 0 w 1524000"/>
              <a:gd name="connsiteY7" fmla="*/ 0 h 3276600"/>
              <a:gd name="connsiteX0" fmla="*/ 177800 w 1511300"/>
              <a:gd name="connsiteY0" fmla="*/ 0 h 3276600"/>
              <a:gd name="connsiteX1" fmla="*/ 1511300 w 1511300"/>
              <a:gd name="connsiteY1" fmla="*/ 50800 h 3276600"/>
              <a:gd name="connsiteX2" fmla="*/ 1485900 w 1511300"/>
              <a:gd name="connsiteY2" fmla="*/ 3276600 h 3276600"/>
              <a:gd name="connsiteX3" fmla="*/ 673100 w 1511300"/>
              <a:gd name="connsiteY3" fmla="*/ 3263900 h 3276600"/>
              <a:gd name="connsiteX4" fmla="*/ 381000 w 1511300"/>
              <a:gd name="connsiteY4" fmla="*/ 2933700 h 3276600"/>
              <a:gd name="connsiteX5" fmla="*/ 12700 w 1511300"/>
              <a:gd name="connsiteY5" fmla="*/ 2374900 h 3276600"/>
              <a:gd name="connsiteX6" fmla="*/ 0 w 1511300"/>
              <a:gd name="connsiteY6" fmla="*/ 12700 h 3276600"/>
              <a:gd name="connsiteX7" fmla="*/ 177800 w 1511300"/>
              <a:gd name="connsiteY7" fmla="*/ 0 h 3276600"/>
              <a:gd name="connsiteX0" fmla="*/ 457200 w 1511300"/>
              <a:gd name="connsiteY0" fmla="*/ 12700 h 3263900"/>
              <a:gd name="connsiteX1" fmla="*/ 1511300 w 1511300"/>
              <a:gd name="connsiteY1" fmla="*/ 38100 h 3263900"/>
              <a:gd name="connsiteX2" fmla="*/ 1485900 w 1511300"/>
              <a:gd name="connsiteY2" fmla="*/ 3263900 h 3263900"/>
              <a:gd name="connsiteX3" fmla="*/ 673100 w 1511300"/>
              <a:gd name="connsiteY3" fmla="*/ 3251200 h 3263900"/>
              <a:gd name="connsiteX4" fmla="*/ 381000 w 1511300"/>
              <a:gd name="connsiteY4" fmla="*/ 2921000 h 3263900"/>
              <a:gd name="connsiteX5" fmla="*/ 12700 w 1511300"/>
              <a:gd name="connsiteY5" fmla="*/ 2362200 h 3263900"/>
              <a:gd name="connsiteX6" fmla="*/ 0 w 1511300"/>
              <a:gd name="connsiteY6" fmla="*/ 0 h 3263900"/>
              <a:gd name="connsiteX7" fmla="*/ 457200 w 1511300"/>
              <a:gd name="connsiteY7" fmla="*/ 12700 h 32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300" h="3263900">
                <a:moveTo>
                  <a:pt x="457200" y="12700"/>
                </a:moveTo>
                <a:lnTo>
                  <a:pt x="1511300" y="38100"/>
                </a:lnTo>
                <a:lnTo>
                  <a:pt x="1485900" y="3263900"/>
                </a:lnTo>
                <a:lnTo>
                  <a:pt x="673100" y="3251200"/>
                </a:lnTo>
                <a:lnTo>
                  <a:pt x="381000" y="2921000"/>
                </a:lnTo>
                <a:cubicBezTo>
                  <a:pt x="228600" y="2730500"/>
                  <a:pt x="127000" y="2552700"/>
                  <a:pt x="12700" y="2362200"/>
                </a:cubicBezTo>
                <a:cubicBezTo>
                  <a:pt x="8467" y="1574800"/>
                  <a:pt x="4233" y="787400"/>
                  <a:pt x="0" y="0"/>
                </a:cubicBezTo>
                <a:lnTo>
                  <a:pt x="457200" y="12700"/>
                </a:lnTo>
                <a:close/>
              </a:path>
            </a:pathLst>
          </a:custGeom>
          <a:ln w="25400">
            <a:solidFill>
              <a:srgbClr val="0000C8"/>
            </a:solidFill>
          </a:ln>
        </p:spPr>
        <p:txBody>
          <a:bodyPr rtlCol="0" anchor="ctr"/>
          <a:lstStyle/>
          <a:p>
            <a:pPr algn="ctr"/>
            <a:endParaRPr lang="en-US">
              <a:solidFill>
                <a:prstClr val="black"/>
              </a:solidFill>
              <a:latin typeface="Calibri"/>
            </a:endParaRPr>
          </a:p>
        </p:txBody>
      </p:sp>
      <p:sp>
        <p:nvSpPr>
          <p:cNvPr id="2" name="Footer Placeholder 1"/>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25415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11" grpId="0"/>
      <p:bldP spid="15" grpId="0"/>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057400" y="-50800"/>
            <a:ext cx="8229600" cy="1143000"/>
          </a:xfrm>
        </p:spPr>
        <p:txBody>
          <a:bodyPr/>
          <a:lstStyle/>
          <a:p>
            <a:r>
              <a:rPr lang="en-US" dirty="0"/>
              <a:t>Adoption</a:t>
            </a:r>
          </a:p>
        </p:txBody>
      </p:sp>
      <p:pic>
        <p:nvPicPr>
          <p:cNvPr id="2" name="Picture 1"/>
          <p:cNvPicPr>
            <a:picLocks noChangeAspect="1"/>
          </p:cNvPicPr>
          <p:nvPr/>
        </p:nvPicPr>
        <p:blipFill>
          <a:blip r:embed="rId3"/>
          <a:stretch>
            <a:fillRect/>
          </a:stretch>
        </p:blipFill>
        <p:spPr>
          <a:xfrm>
            <a:off x="1841500" y="1213251"/>
            <a:ext cx="1854200" cy="654829"/>
          </a:xfrm>
          <a:prstGeom prst="rect">
            <a:avLst/>
          </a:prstGeom>
        </p:spPr>
      </p:pic>
      <p:sp>
        <p:nvSpPr>
          <p:cNvPr id="4" name="TextBox 3"/>
          <p:cNvSpPr txBox="1"/>
          <p:nvPr/>
        </p:nvSpPr>
        <p:spPr>
          <a:xfrm>
            <a:off x="3695700" y="1310194"/>
            <a:ext cx="3276600" cy="430887"/>
          </a:xfrm>
          <a:prstGeom prst="rect">
            <a:avLst/>
          </a:prstGeom>
          <a:noFill/>
        </p:spPr>
        <p:txBody>
          <a:bodyPr wrap="square" rtlCol="0">
            <a:spAutoFit/>
          </a:bodyPr>
          <a:lstStyle/>
          <a:p>
            <a:r>
              <a:rPr lang="en-US" sz="2200" dirty="0">
                <a:solidFill>
                  <a:prstClr val="black"/>
                </a:solidFill>
                <a:latin typeface="Calibri"/>
              </a:rPr>
              <a:t>Encrypted </a:t>
            </a:r>
            <a:r>
              <a:rPr lang="en-US" sz="2200" dirty="0" err="1">
                <a:solidFill>
                  <a:prstClr val="black"/>
                </a:solidFill>
                <a:latin typeface="Calibri"/>
              </a:rPr>
              <a:t>BigQuery</a:t>
            </a:r>
            <a:endParaRPr lang="en-US" sz="2200" dirty="0">
              <a:solidFill>
                <a:prstClr val="black"/>
              </a:solidFill>
              <a:latin typeface="Calibri"/>
            </a:endParaRPr>
          </a:p>
        </p:txBody>
      </p:sp>
      <p:pic>
        <p:nvPicPr>
          <p:cNvPr id="7" name="Picture 6"/>
          <p:cNvPicPr>
            <a:picLocks noChangeAspect="1"/>
          </p:cNvPicPr>
          <p:nvPr/>
        </p:nvPicPr>
        <p:blipFill>
          <a:blip r:embed="rId4"/>
          <a:stretch>
            <a:fillRect/>
          </a:stretch>
        </p:blipFill>
        <p:spPr>
          <a:xfrm>
            <a:off x="1761703" y="5071049"/>
            <a:ext cx="1842009" cy="768231"/>
          </a:xfrm>
          <a:prstGeom prst="rect">
            <a:avLst/>
          </a:prstGeom>
        </p:spPr>
      </p:pic>
      <p:sp>
        <p:nvSpPr>
          <p:cNvPr id="20" name="TextBox 19"/>
          <p:cNvSpPr txBox="1"/>
          <p:nvPr/>
        </p:nvSpPr>
        <p:spPr>
          <a:xfrm>
            <a:off x="1744292" y="6002377"/>
            <a:ext cx="2103808" cy="553998"/>
          </a:xfrm>
          <a:prstGeom prst="rect">
            <a:avLst/>
          </a:prstGeom>
          <a:noFill/>
        </p:spPr>
        <p:txBody>
          <a:bodyPr wrap="square" rtlCol="0">
            <a:spAutoFit/>
          </a:bodyPr>
          <a:lstStyle/>
          <a:p>
            <a:r>
              <a:rPr lang="en-US" sz="3000" b="1" dirty="0" err="1">
                <a:solidFill>
                  <a:srgbClr val="0000C8"/>
                </a:solidFill>
                <a:latin typeface="Calibri"/>
              </a:rPr>
              <a:t>sql.mit.edu</a:t>
            </a:r>
            <a:endParaRPr lang="en-US" sz="3000" dirty="0">
              <a:solidFill>
                <a:srgbClr val="0000C8"/>
              </a:solidFill>
              <a:latin typeface="Calibri"/>
            </a:endParaRPr>
          </a:p>
        </p:txBody>
      </p:sp>
      <p:pic>
        <p:nvPicPr>
          <p:cNvPr id="3" name="Picture 2"/>
          <p:cNvPicPr>
            <a:picLocks noChangeAspect="1"/>
          </p:cNvPicPr>
          <p:nvPr/>
        </p:nvPicPr>
        <p:blipFill>
          <a:blip r:embed="rId5"/>
          <a:stretch>
            <a:fillRect/>
          </a:stretch>
        </p:blipFill>
        <p:spPr>
          <a:xfrm>
            <a:off x="1841500" y="1868079"/>
            <a:ext cx="999576" cy="1249470"/>
          </a:xfrm>
          <a:prstGeom prst="rect">
            <a:avLst/>
          </a:prstGeom>
        </p:spPr>
      </p:pic>
      <p:sp>
        <p:nvSpPr>
          <p:cNvPr id="5" name="TextBox 4"/>
          <p:cNvSpPr txBox="1"/>
          <p:nvPr/>
        </p:nvSpPr>
        <p:spPr>
          <a:xfrm>
            <a:off x="1731593" y="3135450"/>
            <a:ext cx="1955800" cy="1200329"/>
          </a:xfrm>
          <a:prstGeom prst="rect">
            <a:avLst/>
          </a:prstGeom>
          <a:noFill/>
        </p:spPr>
        <p:txBody>
          <a:bodyPr wrap="square" rtlCol="0">
            <a:spAutoFit/>
          </a:bodyPr>
          <a:lstStyle/>
          <a:p>
            <a:r>
              <a:rPr lang="en-US" b="1" dirty="0" err="1">
                <a:solidFill>
                  <a:prstClr val="black"/>
                </a:solidFill>
                <a:latin typeface="Calibri"/>
              </a:rPr>
              <a:t>Úlfar</a:t>
            </a:r>
            <a:r>
              <a:rPr lang="en-US" b="1" dirty="0">
                <a:solidFill>
                  <a:prstClr val="black"/>
                </a:solidFill>
                <a:latin typeface="Calibri"/>
              </a:rPr>
              <a:t> </a:t>
            </a:r>
            <a:r>
              <a:rPr lang="en-US" b="1" dirty="0" err="1">
                <a:solidFill>
                  <a:prstClr val="black"/>
                </a:solidFill>
                <a:latin typeface="Calibri"/>
              </a:rPr>
              <a:t>Erlingsson</a:t>
            </a:r>
            <a:r>
              <a:rPr lang="en-US" b="1" dirty="0">
                <a:solidFill>
                  <a:prstClr val="black"/>
                </a:solidFill>
                <a:latin typeface="Calibri"/>
              </a:rPr>
              <a:t>, head of security research, Google </a:t>
            </a:r>
          </a:p>
          <a:p>
            <a:endParaRPr lang="en-US" dirty="0">
              <a:solidFill>
                <a:prstClr val="black"/>
              </a:solidFill>
              <a:latin typeface="Calibri"/>
            </a:endParaRPr>
          </a:p>
        </p:txBody>
      </p:sp>
      <p:sp>
        <p:nvSpPr>
          <p:cNvPr id="19" name="TextBox 18"/>
          <p:cNvSpPr txBox="1"/>
          <p:nvPr/>
        </p:nvSpPr>
        <p:spPr>
          <a:xfrm>
            <a:off x="3691458" y="5236150"/>
            <a:ext cx="7332142" cy="430887"/>
          </a:xfrm>
          <a:prstGeom prst="rect">
            <a:avLst/>
          </a:prstGeom>
          <a:noFill/>
        </p:spPr>
        <p:txBody>
          <a:bodyPr wrap="square" rtlCol="0">
            <a:spAutoFit/>
          </a:bodyPr>
          <a:lstStyle/>
          <a:p>
            <a:r>
              <a:rPr lang="en-US" sz="2200" dirty="0">
                <a:solidFill>
                  <a:prstClr val="black"/>
                </a:solidFill>
                <a:latin typeface="Calibri"/>
              </a:rPr>
              <a:t>Encrypted version of the D4M </a:t>
            </a:r>
            <a:r>
              <a:rPr lang="en-US" sz="2200" dirty="0" err="1">
                <a:solidFill>
                  <a:prstClr val="black"/>
                </a:solidFill>
                <a:latin typeface="Calibri"/>
              </a:rPr>
              <a:t>Accumulo</a:t>
            </a:r>
            <a:r>
              <a:rPr lang="en-US" sz="2200" dirty="0">
                <a:solidFill>
                  <a:prstClr val="black"/>
                </a:solidFill>
                <a:latin typeface="Calibri"/>
              </a:rPr>
              <a:t> </a:t>
            </a:r>
            <a:r>
              <a:rPr lang="en-US" sz="2200" dirty="0" err="1">
                <a:solidFill>
                  <a:prstClr val="black"/>
                </a:solidFill>
                <a:latin typeface="Calibri"/>
              </a:rPr>
              <a:t>NoSQL</a:t>
            </a:r>
            <a:r>
              <a:rPr lang="en-US" sz="2200" dirty="0">
                <a:solidFill>
                  <a:prstClr val="black"/>
                </a:solidFill>
                <a:latin typeface="Calibri"/>
              </a:rPr>
              <a:t> engine</a:t>
            </a:r>
          </a:p>
        </p:txBody>
      </p:sp>
      <p:pic>
        <p:nvPicPr>
          <p:cNvPr id="10" name="Picture 9"/>
          <p:cNvPicPr>
            <a:picLocks noChangeAspect="1"/>
          </p:cNvPicPr>
          <p:nvPr/>
        </p:nvPicPr>
        <p:blipFill>
          <a:blip r:embed="rId6"/>
          <a:stretch>
            <a:fillRect/>
          </a:stretch>
        </p:blipFill>
        <p:spPr>
          <a:xfrm>
            <a:off x="1820494" y="4112429"/>
            <a:ext cx="1506907" cy="744412"/>
          </a:xfrm>
          <a:prstGeom prst="rect">
            <a:avLst/>
          </a:prstGeom>
        </p:spPr>
      </p:pic>
      <p:sp>
        <p:nvSpPr>
          <p:cNvPr id="9" name="TextBox 8"/>
          <p:cNvSpPr txBox="1"/>
          <p:nvPr/>
        </p:nvSpPr>
        <p:spPr>
          <a:xfrm>
            <a:off x="3708400" y="4247406"/>
            <a:ext cx="6972300" cy="430887"/>
          </a:xfrm>
          <a:prstGeom prst="rect">
            <a:avLst/>
          </a:prstGeom>
          <a:noFill/>
        </p:spPr>
        <p:txBody>
          <a:bodyPr wrap="square" rtlCol="0">
            <a:spAutoFit/>
          </a:bodyPr>
          <a:lstStyle/>
          <a:p>
            <a:r>
              <a:rPr lang="en-US" sz="2200" dirty="0">
                <a:solidFill>
                  <a:prstClr val="black"/>
                </a:solidFill>
                <a:latin typeface="Calibri"/>
              </a:rPr>
              <a:t>SEEED implemented on top of the SAP HANA DBMS </a:t>
            </a:r>
          </a:p>
        </p:txBody>
      </p:sp>
      <p:sp>
        <p:nvSpPr>
          <p:cNvPr id="11" name="TextBox 10"/>
          <p:cNvSpPr txBox="1"/>
          <p:nvPr/>
        </p:nvSpPr>
        <p:spPr>
          <a:xfrm>
            <a:off x="3708400" y="6027777"/>
            <a:ext cx="7990910" cy="769441"/>
          </a:xfrm>
          <a:prstGeom prst="rect">
            <a:avLst/>
          </a:prstGeom>
          <a:noFill/>
        </p:spPr>
        <p:txBody>
          <a:bodyPr wrap="square" rtlCol="0">
            <a:spAutoFit/>
          </a:bodyPr>
          <a:lstStyle/>
          <a:p>
            <a:r>
              <a:rPr lang="en-US" sz="2200" dirty="0">
                <a:solidFill>
                  <a:prstClr val="black"/>
                </a:solidFill>
                <a:latin typeface="Calibri"/>
              </a:rPr>
              <a:t>Users opted-in to run </a:t>
            </a:r>
            <a:r>
              <a:rPr lang="en-US" sz="2200" dirty="0" err="1">
                <a:solidFill>
                  <a:prstClr val="black"/>
                </a:solidFill>
                <a:latin typeface="Calibri"/>
              </a:rPr>
              <a:t>Wordpress</a:t>
            </a:r>
            <a:r>
              <a:rPr lang="en-US" sz="2200" dirty="0">
                <a:solidFill>
                  <a:prstClr val="black"/>
                </a:solidFill>
                <a:latin typeface="Calibri"/>
              </a:rPr>
              <a:t> over our </a:t>
            </a:r>
            <a:r>
              <a:rPr lang="en-US" sz="2200" dirty="0" err="1">
                <a:solidFill>
                  <a:prstClr val="black"/>
                </a:solidFill>
                <a:latin typeface="Calibri"/>
              </a:rPr>
              <a:t>CryptDB</a:t>
            </a:r>
            <a:r>
              <a:rPr lang="en-US" sz="2200" dirty="0">
                <a:solidFill>
                  <a:prstClr val="black"/>
                </a:solidFill>
                <a:latin typeface="Calibri"/>
              </a:rPr>
              <a:t>  source code</a:t>
            </a:r>
          </a:p>
          <a:p>
            <a:endParaRPr lang="en-US" sz="2200" dirty="0">
              <a:solidFill>
                <a:prstClr val="black"/>
              </a:solidFill>
              <a:latin typeface="Calibri"/>
            </a:endParaRPr>
          </a:p>
        </p:txBody>
      </p:sp>
      <p:sp>
        <p:nvSpPr>
          <p:cNvPr id="12" name="Rectangle 11"/>
          <p:cNvSpPr/>
          <p:nvPr/>
        </p:nvSpPr>
        <p:spPr>
          <a:xfrm>
            <a:off x="6019800" y="1376291"/>
            <a:ext cx="5041900" cy="338554"/>
          </a:xfrm>
          <a:prstGeom prst="rect">
            <a:avLst/>
          </a:prstGeom>
        </p:spPr>
        <p:txBody>
          <a:bodyPr wrap="square">
            <a:spAutoFit/>
          </a:bodyPr>
          <a:lstStyle/>
          <a:p>
            <a:r>
              <a:rPr lang="en-US" sz="1600" u="sng" dirty="0">
                <a:solidFill>
                  <a:srgbClr val="0000FF"/>
                </a:solidFill>
                <a:latin typeface="Calibri"/>
              </a:rPr>
              <a:t>[http://</a:t>
            </a:r>
            <a:r>
              <a:rPr lang="en-US" sz="1600" u="sng" dirty="0" err="1">
                <a:solidFill>
                  <a:srgbClr val="0000FF"/>
                </a:solidFill>
                <a:latin typeface="Calibri"/>
              </a:rPr>
              <a:t>code.google.com</a:t>
            </a:r>
            <a:r>
              <a:rPr lang="en-US" sz="1600" u="sng" dirty="0">
                <a:solidFill>
                  <a:srgbClr val="0000FF"/>
                </a:solidFill>
                <a:latin typeface="Calibri"/>
              </a:rPr>
              <a:t>/p/encrypted-</a:t>
            </a:r>
            <a:r>
              <a:rPr lang="en-US" sz="1600" u="sng" dirty="0" err="1">
                <a:solidFill>
                  <a:srgbClr val="0000FF"/>
                </a:solidFill>
                <a:latin typeface="Calibri"/>
              </a:rPr>
              <a:t>bigquery</a:t>
            </a:r>
            <a:r>
              <a:rPr lang="en-US" sz="1600" u="sng" dirty="0">
                <a:solidFill>
                  <a:srgbClr val="0000FF"/>
                </a:solidFill>
                <a:latin typeface="Calibri"/>
              </a:rPr>
              <a:t>-client/]</a:t>
            </a:r>
          </a:p>
        </p:txBody>
      </p:sp>
      <p:sp>
        <p:nvSpPr>
          <p:cNvPr id="22" name="TextBox 21"/>
          <p:cNvSpPr txBox="1"/>
          <p:nvPr/>
        </p:nvSpPr>
        <p:spPr>
          <a:xfrm>
            <a:off x="4305300" y="773841"/>
            <a:ext cx="4076700" cy="430887"/>
          </a:xfrm>
          <a:prstGeom prst="rect">
            <a:avLst/>
          </a:prstGeom>
          <a:noFill/>
        </p:spPr>
        <p:txBody>
          <a:bodyPr wrap="square" rtlCol="0">
            <a:spAutoFit/>
          </a:bodyPr>
          <a:lstStyle/>
          <a:p>
            <a:r>
              <a:rPr lang="en-US" sz="2200" u="sng" dirty="0">
                <a:solidFill>
                  <a:srgbClr val="0000FF"/>
                </a:solidFill>
                <a:latin typeface="Calibri"/>
                <a:cs typeface="Arial"/>
              </a:rPr>
              <a:t>http://</a:t>
            </a:r>
            <a:r>
              <a:rPr lang="en-US" sz="2200" u="sng" dirty="0" err="1">
                <a:solidFill>
                  <a:srgbClr val="0000FF"/>
                </a:solidFill>
                <a:latin typeface="Calibri"/>
                <a:cs typeface="Arial"/>
              </a:rPr>
              <a:t>css.csail.mit.edu</a:t>
            </a:r>
            <a:r>
              <a:rPr lang="en-US" sz="2200" u="sng" dirty="0">
                <a:solidFill>
                  <a:srgbClr val="0000FF"/>
                </a:solidFill>
                <a:latin typeface="Calibri"/>
                <a:cs typeface="Arial"/>
              </a:rPr>
              <a:t>/</a:t>
            </a:r>
            <a:r>
              <a:rPr lang="en-US" sz="2200" u="sng" dirty="0" err="1">
                <a:solidFill>
                  <a:srgbClr val="0000FF"/>
                </a:solidFill>
                <a:latin typeface="Calibri"/>
                <a:cs typeface="Arial"/>
              </a:rPr>
              <a:t>cryptdb</a:t>
            </a:r>
            <a:r>
              <a:rPr lang="en-US" sz="2200" u="sng" dirty="0">
                <a:solidFill>
                  <a:srgbClr val="0000FF"/>
                </a:solidFill>
                <a:latin typeface="Calibri"/>
                <a:cs typeface="Arial"/>
              </a:rPr>
              <a:t>/</a:t>
            </a:r>
          </a:p>
        </p:txBody>
      </p:sp>
      <p:sp>
        <p:nvSpPr>
          <p:cNvPr id="13" name="TextBox 12"/>
          <p:cNvSpPr txBox="1"/>
          <p:nvPr/>
        </p:nvSpPr>
        <p:spPr>
          <a:xfrm>
            <a:off x="3721100" y="2134779"/>
            <a:ext cx="6934200" cy="707886"/>
          </a:xfrm>
          <a:prstGeom prst="rect">
            <a:avLst/>
          </a:prstGeom>
          <a:noFill/>
        </p:spPr>
        <p:txBody>
          <a:bodyPr wrap="square" rtlCol="0">
            <a:spAutoFit/>
          </a:bodyPr>
          <a:lstStyle/>
          <a:p>
            <a:r>
              <a:rPr lang="en-US" sz="2000" dirty="0">
                <a:solidFill>
                  <a:prstClr val="black"/>
                </a:solidFill>
                <a:latin typeface="Calibri"/>
              </a:rPr>
              <a:t>“</a:t>
            </a:r>
            <a:r>
              <a:rPr lang="en-US" sz="2000" dirty="0" err="1">
                <a:solidFill>
                  <a:prstClr val="black"/>
                </a:solidFill>
                <a:latin typeface="Calibri"/>
              </a:rPr>
              <a:t>CryptDB</a:t>
            </a:r>
            <a:r>
              <a:rPr lang="en-US" sz="2000" dirty="0">
                <a:solidFill>
                  <a:prstClr val="black"/>
                </a:solidFill>
                <a:latin typeface="Calibri"/>
              </a:rPr>
              <a:t> was really eye-opening in establishing the practicality of providing a SQL-like query interface to an encrypted database”</a:t>
            </a:r>
          </a:p>
        </p:txBody>
      </p:sp>
      <p:sp>
        <p:nvSpPr>
          <p:cNvPr id="14" name="Rectangle 13"/>
          <p:cNvSpPr/>
          <p:nvPr/>
        </p:nvSpPr>
        <p:spPr>
          <a:xfrm>
            <a:off x="3721100" y="2993140"/>
            <a:ext cx="6527800" cy="707886"/>
          </a:xfrm>
          <a:prstGeom prst="rect">
            <a:avLst/>
          </a:prstGeom>
        </p:spPr>
        <p:txBody>
          <a:bodyPr wrap="square">
            <a:spAutoFit/>
          </a:bodyPr>
          <a:lstStyle/>
          <a:p>
            <a:r>
              <a:rPr lang="en-US" sz="2000" dirty="0">
                <a:solidFill>
                  <a:prstClr val="black"/>
                </a:solidFill>
                <a:latin typeface="Calibri"/>
              </a:rPr>
              <a:t>“</a:t>
            </a:r>
            <a:r>
              <a:rPr lang="en-US" sz="2000" dirty="0" err="1">
                <a:solidFill>
                  <a:prstClr val="black"/>
                </a:solidFill>
                <a:latin typeface="Calibri"/>
              </a:rPr>
              <a:t>CryptDB</a:t>
            </a:r>
            <a:r>
              <a:rPr lang="en-US" sz="2000" dirty="0">
                <a:solidFill>
                  <a:prstClr val="black"/>
                </a:solidFill>
                <a:latin typeface="Calibri"/>
              </a:rPr>
              <a:t> was [..] directly influential on the design and implementation of Encrypted </a:t>
            </a:r>
            <a:r>
              <a:rPr lang="en-US" sz="2000" dirty="0" err="1">
                <a:solidFill>
                  <a:prstClr val="black"/>
                </a:solidFill>
                <a:latin typeface="Calibri"/>
              </a:rPr>
              <a:t>BigQuery</a:t>
            </a:r>
            <a:r>
              <a:rPr lang="en-US" sz="2000" dirty="0">
                <a:solidFill>
                  <a:prstClr val="black"/>
                </a:solidFill>
                <a:latin typeface="Calibri"/>
              </a:rPr>
              <a:t>.”</a:t>
            </a:r>
          </a:p>
        </p:txBody>
      </p:sp>
      <p:sp>
        <p:nvSpPr>
          <p:cNvPr id="6" name="Footer Placeholder 5"/>
          <p:cNvSpPr>
            <a:spLocks noGrp="1"/>
          </p:cNvSpPr>
          <p:nvPr>
            <p:ph type="ftr" sz="quarter" idx="11"/>
          </p:nvPr>
        </p:nvSpPr>
        <p:spPr/>
        <p:txBody>
          <a:bodyPr/>
          <a:lstStyle/>
          <a:p>
            <a:r>
              <a:rPr lang="en-US">
                <a:solidFill>
                  <a:prstClr val="black">
                    <a:tint val="75000"/>
                  </a:prstClr>
                </a:solidFill>
              </a:rPr>
              <a:t>http://www.cs.cornell.edu/courses/cs5412/2021sp</a:t>
            </a:r>
          </a:p>
        </p:txBody>
      </p:sp>
      <p:sp>
        <p:nvSpPr>
          <p:cNvPr id="8" name="Slide Number Placeholder 7"/>
          <p:cNvSpPr>
            <a:spLocks noGrp="1"/>
          </p:cNvSpPr>
          <p:nvPr>
            <p:ph type="sldNum" sz="quarter" idx="12"/>
          </p:nvPr>
        </p:nvSpPr>
        <p:spPr/>
        <p:txBody>
          <a:bodyPr/>
          <a:lstStyle/>
          <a:p>
            <a:fld id="{BBEBDBDD-FC00-124F-A74B-76BF7FE6DB1C}"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18743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5" grpId="0"/>
      <p:bldP spid="19" grpId="0"/>
      <p:bldP spid="9" grpId="0"/>
      <p:bldP spid="11" grpId="0"/>
      <p:bldP spid="12" grpId="0"/>
      <p:bldP spid="13"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about </a:t>
            </a:r>
            <a:r>
              <a:rPr lang="en-US" dirty="0" err="1"/>
              <a:t>CryptDB</a:t>
            </a:r>
            <a:r>
              <a:rPr lang="en-US" dirty="0"/>
              <a:t>?</a:t>
            </a:r>
          </a:p>
        </p:txBody>
      </p:sp>
      <p:sp>
        <p:nvSpPr>
          <p:cNvPr id="3" name="Content Placeholder 2"/>
          <p:cNvSpPr>
            <a:spLocks noGrp="1"/>
          </p:cNvSpPr>
          <p:nvPr>
            <p:ph idx="1"/>
          </p:nvPr>
        </p:nvSpPr>
        <p:spPr/>
        <p:txBody>
          <a:bodyPr>
            <a:normAutofit fontScale="92500"/>
          </a:bodyPr>
          <a:lstStyle/>
          <a:p>
            <a:r>
              <a:rPr lang="en-US" dirty="0"/>
              <a:t>The main criticisms stem from the “strip a layer” step.</a:t>
            </a:r>
          </a:p>
          <a:p>
            <a:endParaRPr lang="en-US" dirty="0"/>
          </a:p>
          <a:p>
            <a:r>
              <a:rPr lang="en-US" dirty="0"/>
              <a:t>Once we reduce the level of protection, we’ve leaked some information and the remaining data is “less protected”. Raluca’s response: if you want to make use of operations like aggregation, you can’t easily avoid releasing some information.</a:t>
            </a:r>
          </a:p>
          <a:p>
            <a:endParaRPr lang="en-US" dirty="0"/>
          </a:p>
          <a:p>
            <a:r>
              <a:rPr lang="en-US" dirty="0"/>
              <a:t>Criticism response to Raluca: attacker might </a:t>
            </a:r>
            <a:r>
              <a:rPr lang="en-US" u="sng" dirty="0"/>
              <a:t>trick</a:t>
            </a:r>
            <a:r>
              <a:rPr lang="en-US" dirty="0"/>
              <a:t> my code into doing the operation, and might do so in the future when some flaw in one of the crypto scheme is noticed.  The logic wouldn’t protect itself in that case.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66</a:t>
            </a:fld>
            <a:endParaRPr lang="en-US"/>
          </a:p>
        </p:txBody>
      </p:sp>
    </p:spTree>
    <p:extLst>
      <p:ext uri="{BB962C8B-B14F-4D97-AF65-F5344CB8AC3E}">
        <p14:creationId xmlns:p14="http://schemas.microsoft.com/office/powerpoint/2010/main" val="3964380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024128" y="2286000"/>
            <a:ext cx="11000858" cy="4023360"/>
          </a:xfrm>
        </p:spPr>
        <p:txBody>
          <a:bodyPr>
            <a:normAutofit/>
          </a:bodyPr>
          <a:lstStyle/>
          <a:p>
            <a:r>
              <a:rPr lang="en-US" dirty="0"/>
              <a:t>A “leave no trace” model could offer a practical way to leverage the cloud and yet not release private data to the public.</a:t>
            </a:r>
          </a:p>
          <a:p>
            <a:r>
              <a:rPr lang="en-US" dirty="0"/>
              <a:t>With a trusted vendor willing to audit operations and to “enclave” sensitive data computation, and clean up afterward, there is real hope for privacy without leaks.  </a:t>
            </a:r>
          </a:p>
          <a:p>
            <a:r>
              <a:rPr lang="en-US" dirty="0"/>
              <a:t>SGX, costly but can be used where the vendor is not trusted.</a:t>
            </a:r>
          </a:p>
          <a:p>
            <a:r>
              <a:rPr lang="en-US" dirty="0"/>
              <a:t>For databases, techniques like </a:t>
            </a:r>
            <a:r>
              <a:rPr lang="en-US" dirty="0" err="1"/>
              <a:t>CryptDB</a:t>
            </a:r>
            <a:r>
              <a:rPr lang="en-US" dirty="0"/>
              <a:t> aren’t perfect but work well.  Differential privacy is even better, but only if noise can </a:t>
            </a:r>
            <a:r>
              <a:rPr lang="en-US"/>
              <a:t>be tolerated.</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67</a:t>
            </a:fld>
            <a:endParaRPr lang="en-US"/>
          </a:p>
        </p:txBody>
      </p:sp>
    </p:spTree>
    <p:extLst>
      <p:ext uri="{BB962C8B-B14F-4D97-AF65-F5344CB8AC3E}">
        <p14:creationId xmlns:p14="http://schemas.microsoft.com/office/powerpoint/2010/main" val="37191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22AD-27E7-44BB-8B78-6CB84C6A41E0}"/>
              </a:ext>
            </a:extLst>
          </p:cNvPr>
          <p:cNvSpPr>
            <a:spLocks noGrp="1"/>
          </p:cNvSpPr>
          <p:nvPr>
            <p:ph type="title"/>
          </p:nvPr>
        </p:nvSpPr>
        <p:spPr/>
        <p:txBody>
          <a:bodyPr/>
          <a:lstStyle/>
          <a:p>
            <a:r>
              <a:rPr lang="en-US" dirty="0"/>
              <a:t>Traffic Analysis attacks</a:t>
            </a:r>
          </a:p>
        </p:txBody>
      </p:sp>
      <p:sp>
        <p:nvSpPr>
          <p:cNvPr id="3" name="Content Placeholder 2">
            <a:extLst>
              <a:ext uri="{FF2B5EF4-FFF2-40B4-BE49-F238E27FC236}">
                <a16:creationId xmlns:a16="http://schemas.microsoft.com/office/drawing/2014/main" id="{062A5C11-0512-4F44-9879-2118E1D16001}"/>
              </a:ext>
            </a:extLst>
          </p:cNvPr>
          <p:cNvSpPr>
            <a:spLocks noGrp="1"/>
          </p:cNvSpPr>
          <p:nvPr>
            <p:ph idx="1"/>
          </p:nvPr>
        </p:nvSpPr>
        <p:spPr/>
        <p:txBody>
          <a:bodyPr/>
          <a:lstStyle/>
          <a:p>
            <a:r>
              <a:rPr lang="en-US" dirty="0"/>
              <a:t>Some attacks don’t actual try to “see” the actual data.</a:t>
            </a:r>
          </a:p>
          <a:p>
            <a:endParaRPr lang="en-US" dirty="0"/>
          </a:p>
          <a:p>
            <a:r>
              <a:rPr lang="en-US" dirty="0"/>
              <a:t>Instead the attacker might just try to monitor the system carefully, as a way to see who is talking to whom, or sending big objects.</a:t>
            </a:r>
          </a:p>
          <a:p>
            <a:endParaRPr lang="en-US" dirty="0"/>
          </a:p>
          <a:p>
            <a:r>
              <a:rPr lang="en-US" dirty="0"/>
              <a:t>A malicious operator can use this as indirect evidence, or try and disrupt the computation at key moments to cause trouble.</a:t>
            </a:r>
          </a:p>
        </p:txBody>
      </p:sp>
      <p:sp>
        <p:nvSpPr>
          <p:cNvPr id="4" name="Footer Placeholder 3">
            <a:extLst>
              <a:ext uri="{FF2B5EF4-FFF2-40B4-BE49-F238E27FC236}">
                <a16:creationId xmlns:a16="http://schemas.microsoft.com/office/drawing/2014/main" id="{8277E58E-DCBE-42AE-875B-4C10DA0130C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886D0C5-12F2-4300-8C68-6D45D409AB26}"/>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6073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DA30-E6D1-4013-9419-A9F5DC01676B}"/>
              </a:ext>
            </a:extLst>
          </p:cNvPr>
          <p:cNvSpPr>
            <a:spLocks noGrp="1"/>
          </p:cNvSpPr>
          <p:nvPr>
            <p:ph type="title"/>
          </p:nvPr>
        </p:nvSpPr>
        <p:spPr/>
        <p:txBody>
          <a:bodyPr/>
          <a:lstStyle/>
          <a:p>
            <a:r>
              <a:rPr lang="en-US" dirty="0"/>
              <a:t>Subversion attacks</a:t>
            </a:r>
          </a:p>
        </p:txBody>
      </p:sp>
      <p:sp>
        <p:nvSpPr>
          <p:cNvPr id="3" name="Content Placeholder 2">
            <a:extLst>
              <a:ext uri="{FF2B5EF4-FFF2-40B4-BE49-F238E27FC236}">
                <a16:creationId xmlns:a16="http://schemas.microsoft.com/office/drawing/2014/main" id="{61D18D22-14B8-45E2-85EE-3FA827613DAF}"/>
              </a:ext>
            </a:extLst>
          </p:cNvPr>
          <p:cNvSpPr>
            <a:spLocks noGrp="1"/>
          </p:cNvSpPr>
          <p:nvPr>
            <p:ph idx="1"/>
          </p:nvPr>
        </p:nvSpPr>
        <p:spPr/>
        <p:txBody>
          <a:bodyPr>
            <a:normAutofit fontScale="92500"/>
          </a:bodyPr>
          <a:lstStyle/>
          <a:p>
            <a:r>
              <a:rPr lang="en-US" dirty="0"/>
              <a:t>These are exploits that leave a system unchanged, but find ways of extracting keys or other sensitive information during normal interactions</a:t>
            </a:r>
          </a:p>
          <a:p>
            <a:endParaRPr lang="en-US" dirty="0"/>
          </a:p>
          <a:p>
            <a:r>
              <a:rPr lang="en-US" dirty="0"/>
              <a:t>For example, suppose that if I check my account at AFCU, various account information and personal information stays on their (cloud hosted) server.</a:t>
            </a:r>
          </a:p>
          <a:p>
            <a:endParaRPr lang="en-US" dirty="0"/>
          </a:p>
          <a:p>
            <a:r>
              <a:rPr lang="en-US" dirty="0"/>
              <a:t>But then suppose that a negative-length web page “put” operation is done and as part of the error code, the server tries to return the bad argument – but instead sends back a snapshot of its memory, revealing my private data.</a:t>
            </a:r>
          </a:p>
        </p:txBody>
      </p:sp>
      <p:sp>
        <p:nvSpPr>
          <p:cNvPr id="4" name="Footer Placeholder 3">
            <a:extLst>
              <a:ext uri="{FF2B5EF4-FFF2-40B4-BE49-F238E27FC236}">
                <a16:creationId xmlns:a16="http://schemas.microsoft.com/office/drawing/2014/main" id="{5A0F6007-B076-4A04-96E7-492B669B9A9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0F5598F-E6A5-4C4B-A9CC-60562EE16C1E}"/>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92138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class looks at deploying ML to the edge.  Even an ML model can be inverted</a:t>
            </a:r>
          </a:p>
        </p:txBody>
      </p:sp>
      <p:sp>
        <p:nvSpPr>
          <p:cNvPr id="3" name="Content Placeholder 2"/>
          <p:cNvSpPr>
            <a:spLocks noGrp="1"/>
          </p:cNvSpPr>
          <p:nvPr>
            <p:ph idx="1"/>
          </p:nvPr>
        </p:nvSpPr>
        <p:spPr>
          <a:xfrm>
            <a:off x="1024128" y="2249424"/>
            <a:ext cx="10786872" cy="4023360"/>
          </a:xfrm>
        </p:spPr>
        <p:txBody>
          <a:bodyPr/>
          <a:lstStyle/>
          <a:p>
            <a:r>
              <a:rPr lang="en-US" dirty="0"/>
              <a:t>Machine learning systems generally operate in two stages</a:t>
            </a:r>
          </a:p>
          <a:p>
            <a:pPr>
              <a:buFont typeface="Wingdings" panose="05000000000000000000" pitchFamily="2" charset="2"/>
              <a:buChar char="Ø"/>
            </a:pPr>
            <a:r>
              <a:rPr lang="en-US" dirty="0"/>
              <a:t>  Given a model, they use </a:t>
            </a:r>
            <a:r>
              <a:rPr lang="en-US" i="1" u="sng" dirty="0"/>
              <a:t>labeled</a:t>
            </a:r>
            <a:r>
              <a:rPr lang="en-US" i="1" dirty="0"/>
              <a:t> </a:t>
            </a:r>
            <a:r>
              <a:rPr lang="en-US" i="1" u="sng" dirty="0"/>
              <a:t>data</a:t>
            </a:r>
            <a:r>
              <a:rPr lang="en-US" dirty="0"/>
              <a:t> to “train” the model (like fitting a </a:t>
            </a:r>
            <a:br>
              <a:rPr lang="en-US" dirty="0"/>
            </a:br>
            <a:r>
              <a:rPr lang="en-US" dirty="0"/>
              <a:t>    curve to a set of data points, by finding parameters to minimize error).</a:t>
            </a:r>
          </a:p>
          <a:p>
            <a:pPr>
              <a:buFont typeface="Wingdings" panose="05000000000000000000" pitchFamily="2" charset="2"/>
              <a:buChar char="Ø"/>
            </a:pPr>
            <a:r>
              <a:rPr lang="en-US" dirty="0"/>
              <a:t>  Then the active stage takes unlabeled data and “classifies” it by using</a:t>
            </a:r>
            <a:br>
              <a:rPr lang="en-US" dirty="0"/>
            </a:br>
            <a:r>
              <a:rPr lang="en-US" dirty="0"/>
              <a:t>    the model to estimate the most likely labels from the training set.</a:t>
            </a:r>
          </a:p>
          <a:p>
            <a:pPr>
              <a:buFont typeface="Wingdings" panose="05000000000000000000" pitchFamily="2" charset="2"/>
              <a:buChar char="Ø"/>
            </a:pPr>
            <a:endParaRPr lang="en-US" dirty="0"/>
          </a:p>
          <a:p>
            <a:pPr marL="0" indent="0">
              <a:buNone/>
            </a:pPr>
            <a:r>
              <a:rPr lang="en-US" dirty="0"/>
              <a:t>The model will look like a vector of numbers.  At a glance it doesn’t seem to encode the information it learned.</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608865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rtlCol="0" anchor="ctr"/>
      <a:lstStyle>
        <a:defPPr algn="ctr">
          <a:defRPr/>
        </a:defPPr>
      </a:lstStyle>
    </a:spDef>
    <a:lnDef>
      <a:spPr>
        <a:ln w="25400">
          <a:solidFill>
            <a:schemeClr val="tx1"/>
          </a:solidFill>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2523</TotalTime>
  <Words>5824</Words>
  <Application>Microsoft Office PowerPoint</Application>
  <PresentationFormat>Widescreen</PresentationFormat>
  <Paragraphs>911</Paragraphs>
  <Slides>67</Slides>
  <Notes>59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67</vt:i4>
      </vt:variant>
    </vt:vector>
  </HeadingPairs>
  <TitlesOfParts>
    <vt:vector size="78" baseType="lpstr">
      <vt:lpstr>Arial</vt:lpstr>
      <vt:lpstr>Calibri</vt:lpstr>
      <vt:lpstr>Courier</vt:lpstr>
      <vt:lpstr>Garamond</vt:lpstr>
      <vt:lpstr>Lucida Sans Unicode</vt:lpstr>
      <vt:lpstr>Tw Cen MT</vt:lpstr>
      <vt:lpstr>Tw Cen MT Condensed</vt:lpstr>
      <vt:lpstr>Wingdings</vt:lpstr>
      <vt:lpstr>Wingdings 3</vt:lpstr>
      <vt:lpstr>Integral</vt:lpstr>
      <vt:lpstr>Office Theme</vt:lpstr>
      <vt:lpstr>CS 5412/Lecture 17  Leave No Trace Behind</vt:lpstr>
      <vt:lpstr>The Privacy puzzle for IoT</vt:lpstr>
      <vt:lpstr>Things that can only be done on the cloud</vt:lpstr>
      <vt:lpstr>But the cloud is not good on privacy</vt:lpstr>
      <vt:lpstr>The law can’t help (yet)</vt:lpstr>
      <vt:lpstr>some providers aren’t incented!</vt:lpstr>
      <vt:lpstr>Traffic Analysis attacks</vt:lpstr>
      <vt:lpstr>Subversion attacks</vt:lpstr>
      <vt:lpstr>Our class looks at deploying ML to the edge.  Even an ML model can be inverted</vt:lpstr>
      <vt:lpstr>Inverting a machine-learned model</vt:lpstr>
      <vt:lpstr>UnCooperative provider</vt:lpstr>
      <vt:lpstr>Sounds pretty bad!</vt:lpstr>
      <vt:lpstr>The lockbox model</vt:lpstr>
      <vt:lpstr>Deep Dive 1:  SGX</vt:lpstr>
      <vt:lpstr>SGX concept</vt:lpstr>
      <vt:lpstr>SGX example</vt:lpstr>
      <vt:lpstr>SGX limitations</vt:lpstr>
      <vt:lpstr>SGX reception has been mixed</vt:lpstr>
      <vt:lpstr>Cooperative privacy looks more promising</vt:lpstr>
      <vt:lpstr>ORAM model</vt:lpstr>
      <vt:lpstr>Enterprise VLAN and Virtually Private Networking (VPN)</vt:lpstr>
      <vt:lpstr>Privacy with -Services</vt:lpstr>
      <vt:lpstr>Databases with sensitive content</vt:lpstr>
      <vt:lpstr>Issue with database queries</vt:lpstr>
      <vt:lpstr>Best possible?  Differential Privacy</vt:lpstr>
      <vt:lpstr>Bottles of wine query</vt:lpstr>
      <vt:lpstr>Building systems that compute on encrypted data</vt:lpstr>
      <vt:lpstr>Compromise of confidential data is prevalent</vt:lpstr>
      <vt:lpstr>Problem setup</vt:lpstr>
      <vt:lpstr>Current systems strategy</vt:lpstr>
      <vt:lpstr>Lots of existing work</vt:lpstr>
      <vt:lpstr>PowerPoint Presentation</vt:lpstr>
      <vt:lpstr>PowerPoint Presentation</vt:lpstr>
      <vt:lpstr>[Raluca Popa’s] work </vt:lpstr>
      <vt:lpstr>My approach</vt:lpstr>
      <vt:lpstr>Computing on encrypted data in cryptography</vt:lpstr>
      <vt:lpstr>My contributions</vt:lpstr>
      <vt:lpstr>Combine systems and cryptography</vt:lpstr>
      <vt:lpstr>My contributions</vt:lpstr>
      <vt:lpstr>CryptDB</vt:lpstr>
      <vt:lpstr>Related work</vt:lpstr>
      <vt:lpstr>Setup</vt:lpstr>
      <vt:lpstr>Setup</vt:lpstr>
      <vt:lpstr>Example</vt:lpstr>
      <vt:lpstr>Example</vt:lpstr>
      <vt:lpstr>Example</vt:lpstr>
      <vt:lpstr>PowerPoint Presentation</vt:lpstr>
      <vt:lpstr>1. SQL-aware encryption schemes</vt:lpstr>
      <vt:lpstr>PowerPoint Presentation</vt:lpstr>
      <vt:lpstr>PowerPoint Presentation</vt:lpstr>
      <vt:lpstr>PowerPoint Presentation</vt:lpstr>
      <vt:lpstr>PowerPoint Presentation</vt:lpstr>
      <vt:lpstr>Onion evolution</vt:lpstr>
      <vt:lpstr>Example</vt:lpstr>
      <vt:lpstr>Example (cont’d)</vt:lpstr>
      <vt:lpstr>Security threshold </vt:lpstr>
      <vt:lpstr>Security guarantee</vt:lpstr>
      <vt:lpstr>Limitations &amp; Workarounds</vt:lpstr>
      <vt:lpstr>Implementation</vt:lpstr>
      <vt:lpstr>Evaluation</vt:lpstr>
      <vt:lpstr>Real queries/applications</vt:lpstr>
      <vt:lpstr>Confidentiality level</vt:lpstr>
      <vt:lpstr>Performance</vt:lpstr>
      <vt:lpstr>TPC-C performance</vt:lpstr>
      <vt:lpstr>Adoption</vt:lpstr>
      <vt:lpstr>Concerns about CryptDB?</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142</cp:revision>
  <dcterms:created xsi:type="dcterms:W3CDTF">2017-12-19T18:11:25Z</dcterms:created>
  <dcterms:modified xsi:type="dcterms:W3CDTF">2021-04-08T15:00:40Z</dcterms:modified>
</cp:coreProperties>
</file>