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7"/>
  </p:notesMasterIdLst>
  <p:sldIdLst>
    <p:sldId id="256" r:id="rId2"/>
    <p:sldId id="257" r:id="rId3"/>
    <p:sldId id="258" r:id="rId4"/>
    <p:sldId id="322" r:id="rId5"/>
    <p:sldId id="320" r:id="rId6"/>
    <p:sldId id="321"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88" r:id="rId27"/>
    <p:sldId id="279" r:id="rId28"/>
    <p:sldId id="280" r:id="rId29"/>
    <p:sldId id="281" r:id="rId30"/>
    <p:sldId id="282" r:id="rId31"/>
    <p:sldId id="283" r:id="rId32"/>
    <p:sldId id="284" r:id="rId33"/>
    <p:sldId id="285" r:id="rId34"/>
    <p:sldId id="286" r:id="rId35"/>
    <p:sldId id="27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B1E3165-E5E4-4CA5-8236-E0AD777A1346}">
          <p14:sldIdLst>
            <p14:sldId id="256"/>
            <p14:sldId id="257"/>
            <p14:sldId id="258"/>
            <p14:sldId id="322"/>
            <p14:sldId id="320"/>
            <p14:sldId id="321"/>
            <p14:sldId id="259"/>
            <p14:sldId id="260"/>
            <p14:sldId id="261"/>
            <p14:sldId id="262"/>
            <p14:sldId id="263"/>
            <p14:sldId id="264"/>
            <p14:sldId id="265"/>
            <p14:sldId id="266"/>
            <p14:sldId id="267"/>
            <p14:sldId id="268"/>
            <p14:sldId id="269"/>
            <p14:sldId id="270"/>
            <p14:sldId id="271"/>
            <p14:sldId id="272"/>
            <p14:sldId id="273"/>
            <p14:sldId id="274"/>
            <p14:sldId id="275"/>
            <p14:sldId id="276"/>
            <p14:sldId id="277"/>
            <p14:sldId id="288"/>
            <p14:sldId id="279"/>
            <p14:sldId id="280"/>
            <p14:sldId id="281"/>
            <p14:sldId id="282"/>
            <p14:sldId id="283"/>
            <p14:sldId id="284"/>
            <p14:sldId id="285"/>
            <p14:sldId id="286"/>
            <p14:sldId id="278"/>
          </p14:sldIdLst>
        </p14:section>
        <p14:section name="Untitled Section" id="{0EE3E251-BC21-4181-B5FB-3469469D9591}">
          <p14:sldIdLst>
            <p14:sldId id="289"/>
            <p14:sldId id="290"/>
            <p14:sldId id="291"/>
            <p14:sldId id="292"/>
            <p14:sldId id="293"/>
            <p14:sldId id="294"/>
            <p14:sldId id="295"/>
            <p14:sldId id="296"/>
            <p14:sldId id="297"/>
            <p14:sldId id="298"/>
            <p14:sldId id="299"/>
            <p14:sldId id="300"/>
            <p14:sldId id="301"/>
            <p14:sldId id="302"/>
            <p14:sldId id="303"/>
            <p14:sldId id="304"/>
            <p14:sldId id="305"/>
            <p14:sldId id="306"/>
            <p14:sldId id="307"/>
            <p14:sldId id="308"/>
            <p14:sldId id="309"/>
            <p14:sldId id="310"/>
            <p14:sldId id="311"/>
            <p14:sldId id="312"/>
            <p14:sldId id="313"/>
            <p14:sldId id="314"/>
            <p14:sldId id="315"/>
            <p14:sldId id="316"/>
            <p14:sldId id="317"/>
            <p14:sldId id="31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D1D6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4" d="100"/>
          <a:sy n="94" d="100"/>
        </p:scale>
        <p:origin x="294" y="78"/>
      </p:cViewPr>
      <p:guideLst/>
    </p:cSldViewPr>
  </p:slideViewPr>
  <p:notesTextViewPr>
    <p:cViewPr>
      <p:scale>
        <a:sx n="1" d="1"/>
        <a:sy n="1" d="1"/>
      </p:scale>
      <p:origin x="0" y="0"/>
    </p:cViewPr>
  </p:notesTextViewPr>
  <p:notesViewPr>
    <p:cSldViewPr snapToGrid="0">
      <p:cViewPr varScale="1">
        <p:scale>
          <a:sx n="88" d="100"/>
          <a:sy n="88" d="100"/>
        </p:scale>
        <p:origin x="382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30579A-B1E4-47EB-8BA9-D99CA9E7BA07}" type="datetimeFigureOut">
              <a:rPr lang="en-US" smtClean="0"/>
              <a:t>4/20/2019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CDC88A-CD66-4609-884B-39722DAC333B}" type="slidenum">
              <a:rPr lang="en-US" smtClean="0"/>
              <a:t>‹#›</a:t>
            </a:fld>
            <a:endParaRPr lang="en-US"/>
          </a:p>
        </p:txBody>
      </p:sp>
    </p:spTree>
    <p:extLst>
      <p:ext uri="{BB962C8B-B14F-4D97-AF65-F5344CB8AC3E}">
        <p14:creationId xmlns:p14="http://schemas.microsoft.com/office/powerpoint/2010/main" val="753246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1</a:t>
            </a:fld>
            <a:endParaRPr lang="en-US"/>
          </a:p>
        </p:txBody>
      </p:sp>
    </p:spTree>
    <p:extLst>
      <p:ext uri="{BB962C8B-B14F-4D97-AF65-F5344CB8AC3E}">
        <p14:creationId xmlns:p14="http://schemas.microsoft.com/office/powerpoint/2010/main" val="4104781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Rectangle 1"/>
          <p:cNvSpPr txBox="1">
            <a:spLocks noGrp="1" noRot="1" noChangeAspect="1" noChangeArrowheads="1"/>
          </p:cNvSpPr>
          <p:nvPr>
            <p:ph type="sldImg"/>
          </p:nvPr>
        </p:nvSpPr>
        <p:spPr bwMode="auto">
          <a:xfrm>
            <a:off x="381000" y="695325"/>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549320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Rectangle 1"/>
          <p:cNvSpPr txBox="1">
            <a:spLocks noGrp="1" noRot="1" noChangeAspect="1" noChangeArrowheads="1"/>
          </p:cNvSpPr>
          <p:nvPr>
            <p:ph type="sldImg"/>
          </p:nvPr>
        </p:nvSpPr>
        <p:spPr bwMode="auto">
          <a:xfrm>
            <a:off x="381000" y="695325"/>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419289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Rectangle 1"/>
          <p:cNvSpPr txBox="1">
            <a:spLocks noGrp="1" noRot="1" noChangeAspect="1" noChangeArrowheads="1"/>
          </p:cNvSpPr>
          <p:nvPr>
            <p:ph type="sldImg"/>
          </p:nvPr>
        </p:nvSpPr>
        <p:spPr bwMode="auto">
          <a:xfrm>
            <a:off x="381000" y="695325"/>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001822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Rectangle 1"/>
          <p:cNvSpPr txBox="1">
            <a:spLocks noGrp="1" noRot="1" noChangeAspect="1" noChangeArrowheads="1"/>
          </p:cNvSpPr>
          <p:nvPr>
            <p:ph type="sldImg"/>
          </p:nvPr>
        </p:nvSpPr>
        <p:spPr bwMode="auto">
          <a:xfrm>
            <a:off x="381000" y="695325"/>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762142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Rectangle 1"/>
          <p:cNvSpPr txBox="1">
            <a:spLocks noGrp="1" noRot="1" noChangeAspect="1" noChangeArrowheads="1"/>
          </p:cNvSpPr>
          <p:nvPr>
            <p:ph type="sldImg"/>
          </p:nvPr>
        </p:nvSpPr>
        <p:spPr bwMode="auto">
          <a:xfrm>
            <a:off x="381000" y="695325"/>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790772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Rectangle 1"/>
          <p:cNvSpPr txBox="1">
            <a:spLocks noGrp="1" noRot="1" noChangeAspect="1" noChangeArrowheads="1"/>
          </p:cNvSpPr>
          <p:nvPr>
            <p:ph type="sldImg"/>
          </p:nvPr>
        </p:nvSpPr>
        <p:spPr bwMode="auto">
          <a:xfrm>
            <a:off x="381000" y="695325"/>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5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759859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Rectangle 1"/>
          <p:cNvSpPr txBox="1">
            <a:spLocks noGrp="1" noRot="1" noChangeAspect="1" noChangeArrowheads="1"/>
          </p:cNvSpPr>
          <p:nvPr>
            <p:ph type="sldImg"/>
          </p:nvPr>
        </p:nvSpPr>
        <p:spPr bwMode="auto">
          <a:xfrm>
            <a:off x="381000" y="695325"/>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8346664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Rectangle 1"/>
          <p:cNvSpPr txBox="1">
            <a:spLocks noGrp="1" noRot="1" noChangeAspect="1" noChangeArrowheads="1"/>
          </p:cNvSpPr>
          <p:nvPr>
            <p:ph type="sldImg"/>
          </p:nvPr>
        </p:nvSpPr>
        <p:spPr bwMode="auto">
          <a:xfrm>
            <a:off x="381000" y="695325"/>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99728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29" name="Rectangle 1"/>
          <p:cNvSpPr txBox="1">
            <a:spLocks noGrp="1" noRot="1" noChangeAspect="1" noChangeArrowheads="1"/>
          </p:cNvSpPr>
          <p:nvPr>
            <p:ph type="sldImg"/>
          </p:nvPr>
        </p:nvSpPr>
        <p:spPr bwMode="auto">
          <a:xfrm>
            <a:off x="381000" y="695325"/>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481177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3" name="Rectangle 1"/>
          <p:cNvSpPr txBox="1">
            <a:spLocks noGrp="1" noRot="1" noChangeAspect="1" noChangeArrowheads="1"/>
          </p:cNvSpPr>
          <p:nvPr>
            <p:ph type="sldImg"/>
          </p:nvPr>
        </p:nvSpPr>
        <p:spPr bwMode="auto">
          <a:xfrm>
            <a:off x="381000" y="695325"/>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415598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Rectangle 1"/>
          <p:cNvSpPr txBox="1">
            <a:spLocks noGrp="1" noRot="1" noChangeAspect="1" noChangeArrowheads="1"/>
          </p:cNvSpPr>
          <p:nvPr>
            <p:ph type="sldImg"/>
          </p:nvPr>
        </p:nvSpPr>
        <p:spPr bwMode="auto">
          <a:xfrm>
            <a:off x="381000" y="695325"/>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5076259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3" name="Rectangle 1"/>
          <p:cNvSpPr txBox="1">
            <a:spLocks noGrp="1" noRot="1" noChangeAspect="1" noChangeArrowheads="1"/>
          </p:cNvSpPr>
          <p:nvPr>
            <p:ph type="sldImg"/>
          </p:nvPr>
        </p:nvSpPr>
        <p:spPr bwMode="auto">
          <a:xfrm>
            <a:off x="381000" y="695325"/>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8769722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7" name="Rectangle 1"/>
          <p:cNvSpPr txBox="1">
            <a:spLocks noGrp="1" noRot="1" noChangeAspect="1" noChangeArrowheads="1"/>
          </p:cNvSpPr>
          <p:nvPr>
            <p:ph type="sldImg"/>
          </p:nvPr>
        </p:nvSpPr>
        <p:spPr bwMode="auto">
          <a:xfrm>
            <a:off x="381000" y="695325"/>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89861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1" name="Rectangle 1"/>
          <p:cNvSpPr txBox="1">
            <a:spLocks noGrp="1" noRot="1" noChangeAspect="1" noChangeArrowheads="1"/>
          </p:cNvSpPr>
          <p:nvPr>
            <p:ph type="sldImg"/>
          </p:nvPr>
        </p:nvSpPr>
        <p:spPr bwMode="auto">
          <a:xfrm>
            <a:off x="381000" y="695325"/>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9920526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Rectangle 1"/>
          <p:cNvSpPr txBox="1">
            <a:spLocks noGrp="1" noRot="1" noChangeAspect="1" noChangeArrowheads="1"/>
          </p:cNvSpPr>
          <p:nvPr>
            <p:ph type="sldImg"/>
          </p:nvPr>
        </p:nvSpPr>
        <p:spPr bwMode="auto">
          <a:xfrm>
            <a:off x="381000" y="695325"/>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9135568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49" name="Rectangle 1"/>
          <p:cNvSpPr txBox="1">
            <a:spLocks noGrp="1" noRot="1" noChangeAspect="1" noChangeArrowheads="1"/>
          </p:cNvSpPr>
          <p:nvPr>
            <p:ph type="sldImg"/>
          </p:nvPr>
        </p:nvSpPr>
        <p:spPr bwMode="auto">
          <a:xfrm>
            <a:off x="381000" y="695325"/>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7915123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Rectangle 1"/>
          <p:cNvSpPr txBox="1">
            <a:spLocks noGrp="1" noRot="1" noChangeAspect="1" noChangeArrowheads="1"/>
          </p:cNvSpPr>
          <p:nvPr>
            <p:ph type="sldImg"/>
          </p:nvPr>
        </p:nvSpPr>
        <p:spPr bwMode="auto">
          <a:xfrm>
            <a:off x="381000" y="695325"/>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8925277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7" name="Rectangle 1"/>
          <p:cNvSpPr txBox="1">
            <a:spLocks noGrp="1" noRot="1" noChangeAspect="1" noChangeArrowheads="1"/>
          </p:cNvSpPr>
          <p:nvPr>
            <p:ph type="sldImg"/>
          </p:nvPr>
        </p:nvSpPr>
        <p:spPr bwMode="auto">
          <a:xfrm>
            <a:off x="381000" y="695325"/>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6462244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1" name="Rectangle 1"/>
          <p:cNvSpPr txBox="1">
            <a:spLocks noGrp="1" noRot="1" noChangeAspect="1" noChangeArrowheads="1"/>
          </p:cNvSpPr>
          <p:nvPr>
            <p:ph type="sldImg"/>
          </p:nvPr>
        </p:nvSpPr>
        <p:spPr bwMode="auto">
          <a:xfrm>
            <a:off x="381000" y="695325"/>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2653196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European Organization for Nuclear</a:t>
            </a:r>
            <a:br>
              <a:rPr lang="en-US" sz="2400" dirty="0"/>
            </a:br>
            <a:r>
              <a:rPr lang="en-US" sz="2400" dirty="0"/>
              <a:t>Research </a:t>
            </a:r>
            <a:r>
              <a:rPr lang="en-US" sz="1200" dirty="0"/>
              <a:t>(</a:t>
            </a:r>
            <a:r>
              <a:rPr lang="en-US" sz="1200" b="1" i="1" dirty="0"/>
              <a:t>C</a:t>
            </a:r>
            <a:r>
              <a:rPr lang="en-US" sz="1200" dirty="0"/>
              <a:t>onseil </a:t>
            </a:r>
            <a:r>
              <a:rPr lang="en-US" sz="1200" b="1" i="1" dirty="0"/>
              <a:t>E</a:t>
            </a:r>
            <a:r>
              <a:rPr lang="en-US" sz="1200" dirty="0"/>
              <a:t>uropéen pour la </a:t>
            </a:r>
            <a:r>
              <a:rPr lang="en-US" sz="1200" b="1" i="1" dirty="0"/>
              <a:t>R</a:t>
            </a:r>
            <a:r>
              <a:rPr lang="en-US" sz="1200" dirty="0"/>
              <a:t>echerche </a:t>
            </a:r>
            <a:r>
              <a:rPr lang="en-US" sz="1200" b="1" i="1" dirty="0"/>
              <a:t>N</a:t>
            </a:r>
            <a:r>
              <a:rPr lang="en-US" sz="1200" dirty="0"/>
              <a:t>ucléaire)</a:t>
            </a:r>
          </a:p>
          <a:p>
            <a:pPr lvl="1">
              <a:buFont typeface="Lucida Grande"/>
              <a:buChar char="-"/>
            </a:pPr>
            <a:r>
              <a:rPr lang="en-US" sz="1600" dirty="0"/>
              <a:t>Founded in 1954, today 22 member states</a:t>
            </a:r>
          </a:p>
          <a:p>
            <a:pPr lvl="1">
              <a:buFont typeface="Lucida Grande"/>
              <a:buChar char="-"/>
            </a:pPr>
            <a:r>
              <a:rPr lang="en-US" sz="1600" dirty="0"/>
              <a:t>World’s largest particle physics laboratory</a:t>
            </a:r>
          </a:p>
          <a:p>
            <a:pPr lvl="1">
              <a:buFont typeface="Lucida Grande"/>
              <a:buChar char="-"/>
            </a:pPr>
            <a:r>
              <a:rPr lang="en-US" sz="1600" dirty="0"/>
              <a:t>Located at Franco-Swiss border near Geneva</a:t>
            </a:r>
          </a:p>
          <a:p>
            <a:pPr lvl="1">
              <a:buFont typeface="Lucida Grande"/>
              <a:buChar char="-"/>
            </a:pPr>
            <a:r>
              <a:rPr lang="en-US" sz="1600" dirty="0"/>
              <a:t>~2’300 staff members, &gt;12’500 users</a:t>
            </a:r>
          </a:p>
          <a:p>
            <a:pPr lvl="1">
              <a:buFont typeface="Lucida Grande"/>
              <a:buChar char="-"/>
            </a:pPr>
            <a:r>
              <a:rPr lang="en-US" sz="1600" dirty="0"/>
              <a:t>Budget: ~1000 MCHF (2016)</a:t>
            </a:r>
          </a:p>
          <a:p>
            <a:pPr marL="448056" lvl="1" indent="0">
              <a:buNone/>
            </a:pPr>
            <a:r>
              <a:rPr lang="en-US" sz="1600" dirty="0"/>
              <a:t> </a:t>
            </a:r>
            <a:endParaRPr lang="en-US" dirty="0"/>
          </a:p>
          <a:p>
            <a:r>
              <a:rPr lang="en-US" sz="2400" dirty="0"/>
              <a:t>CERN’s mission</a:t>
            </a:r>
          </a:p>
          <a:p>
            <a:pPr lvl="1">
              <a:buFont typeface="Lucida Grande"/>
              <a:buChar char="-"/>
            </a:pPr>
            <a:r>
              <a:rPr lang="en-US" sz="1600" dirty="0">
                <a:solidFill>
                  <a:schemeClr val="tx2"/>
                </a:solidFill>
              </a:rPr>
              <a:t>Answer fundamental questions of the universe</a:t>
            </a:r>
          </a:p>
          <a:p>
            <a:pPr lvl="1">
              <a:buFont typeface="Lucida Grande"/>
              <a:buChar char="-"/>
            </a:pPr>
            <a:r>
              <a:rPr lang="en-US" sz="1600" dirty="0">
                <a:solidFill>
                  <a:schemeClr val="tx2"/>
                </a:solidFill>
              </a:rPr>
              <a:t>Advance the technology frontiers</a:t>
            </a:r>
          </a:p>
          <a:p>
            <a:pPr lvl="1">
              <a:buFont typeface="Lucida Grande"/>
              <a:buChar char="-"/>
            </a:pPr>
            <a:r>
              <a:rPr lang="en-US" sz="1600" dirty="0">
                <a:solidFill>
                  <a:schemeClr val="tx2"/>
                </a:solidFill>
              </a:rPr>
              <a:t>Train the scientists and engineers of tomorrow</a:t>
            </a:r>
          </a:p>
          <a:p>
            <a:pPr lvl="1">
              <a:buFont typeface="Lucida Grande"/>
              <a:buChar char="-"/>
            </a:pPr>
            <a:r>
              <a:rPr lang="en-US" sz="1600" dirty="0">
                <a:solidFill>
                  <a:schemeClr val="tx2"/>
                </a:solidFill>
              </a:rPr>
              <a:t>Bring nations together</a:t>
            </a:r>
          </a:p>
          <a:p>
            <a:endParaRPr lang="en-US" dirty="0"/>
          </a:p>
        </p:txBody>
      </p:sp>
      <p:sp>
        <p:nvSpPr>
          <p:cNvPr id="4" name="Slide Number Placeholder 3"/>
          <p:cNvSpPr>
            <a:spLocks noGrp="1"/>
          </p:cNvSpPr>
          <p:nvPr>
            <p:ph type="sldNum" sz="quarter" idx="10"/>
          </p:nvPr>
        </p:nvSpPr>
        <p:spPr/>
        <p:txBody>
          <a:bodyPr/>
          <a:lstStyle/>
          <a:p>
            <a:fld id="{EBEBE8BD-8171-924F-A0CB-4BF08443F089}" type="slidenum">
              <a:rPr lang="en-US" smtClean="0"/>
              <a:t>39</a:t>
            </a:fld>
            <a:endParaRPr lang="en-US"/>
          </a:p>
        </p:txBody>
      </p:sp>
    </p:spTree>
    <p:extLst>
      <p:ext uri="{BB962C8B-B14F-4D97-AF65-F5344CB8AC3E}">
        <p14:creationId xmlns:p14="http://schemas.microsoft.com/office/powerpoint/2010/main" val="2576771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Rectangle 1"/>
          <p:cNvSpPr txBox="1">
            <a:spLocks noGrp="1" noRot="1" noChangeAspect="1" noChangeArrowheads="1"/>
          </p:cNvSpPr>
          <p:nvPr>
            <p:ph type="sldImg"/>
          </p:nvPr>
        </p:nvSpPr>
        <p:spPr bwMode="auto">
          <a:xfrm>
            <a:off x="381000" y="695325"/>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994278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Rectangle 1"/>
          <p:cNvSpPr txBox="1">
            <a:spLocks noGrp="1" noRot="1" noChangeAspect="1" noChangeArrowheads="1"/>
          </p:cNvSpPr>
          <p:nvPr>
            <p:ph type="sldImg"/>
          </p:nvPr>
        </p:nvSpPr>
        <p:spPr bwMode="auto">
          <a:xfrm>
            <a:off x="381000" y="695325"/>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533007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18" name="Rectangle 2"/>
          <p:cNvSpPr txBox="1">
            <a:spLocks noGrp="1" noChangeArrowheads="1"/>
          </p:cNvSpPr>
          <p:nvPr>
            <p:ph type="body" idx="1"/>
          </p:nvPr>
        </p:nvSpPr>
        <p:spPr bwMode="auto">
          <a:xfrm>
            <a:off x="685800" y="4343400"/>
            <a:ext cx="5486400" cy="40243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918001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Rectangle 2"/>
          <p:cNvSpPr txBox="1">
            <a:spLocks noGrp="1" noChangeArrowheads="1"/>
          </p:cNvSpPr>
          <p:nvPr>
            <p:ph type="body" idx="1"/>
          </p:nvPr>
        </p:nvSpPr>
        <p:spPr bwMode="auto">
          <a:xfrm>
            <a:off x="685800" y="4343400"/>
            <a:ext cx="5486400" cy="40243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317508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Rectangle 1"/>
          <p:cNvSpPr txBox="1">
            <a:spLocks noGrp="1" noRot="1" noChangeAspect="1" noChangeArrowheads="1"/>
          </p:cNvSpPr>
          <p:nvPr>
            <p:ph type="sldImg"/>
          </p:nvPr>
        </p:nvSpPr>
        <p:spPr bwMode="auto">
          <a:xfrm>
            <a:off x="381000" y="695325"/>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623188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Rectangle 1"/>
          <p:cNvSpPr txBox="1">
            <a:spLocks noGrp="1" noRot="1" noChangeAspect="1" noChangeArrowheads="1"/>
          </p:cNvSpPr>
          <p:nvPr>
            <p:ph type="sldImg"/>
          </p:nvPr>
        </p:nvSpPr>
        <p:spPr bwMode="auto">
          <a:xfrm>
            <a:off x="381000" y="695325"/>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613281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Rectangle 1"/>
          <p:cNvSpPr txBox="1">
            <a:spLocks noGrp="1" noRot="1" noChangeAspect="1" noChangeArrowheads="1"/>
          </p:cNvSpPr>
          <p:nvPr>
            <p:ph type="sldImg"/>
          </p:nvPr>
        </p:nvSpPr>
        <p:spPr bwMode="auto">
          <a:xfrm>
            <a:off x="381000" y="695325"/>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126060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b="1" spc="200" baseline="0">
                <a:solidFill>
                  <a:srgbClr val="C00000"/>
                </a:solidFill>
              </a:defRPr>
            </a:lvl1pPr>
          </a:lstStyle>
          <a:p>
            <a:r>
              <a:rPr lang="en-US" dirty="0"/>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2400" b="1">
                <a:solidFill>
                  <a:srgbClr val="C00000"/>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sp>
        <p:nvSpPr>
          <p:cNvPr id="4" name="Date Placeholder 3"/>
          <p:cNvSpPr>
            <a:spLocks noGrp="1"/>
          </p:cNvSpPr>
          <p:nvPr>
            <p:ph type="dt" sz="half" idx="10"/>
          </p:nvPr>
        </p:nvSpPr>
        <p:spPr/>
        <p:txBody>
          <a:bodyPr/>
          <a:lstStyle>
            <a:lvl1pPr algn="l">
              <a:defRPr/>
            </a:lvl1pPr>
          </a:lstStyle>
          <a:p>
            <a:fld id="{27D24EFF-3DD1-4540-8A87-690DE536F664}" type="datetime1">
              <a:rPr lang="en-US" smtClean="0"/>
              <a:t>4/20/2019</a:t>
            </a:fld>
            <a:endParaRPr lang="en-US"/>
          </a:p>
        </p:txBody>
      </p:sp>
      <p:sp>
        <p:nvSpPr>
          <p:cNvPr id="5" name="Footer Placeholder 4"/>
          <p:cNvSpPr>
            <a:spLocks noGrp="1"/>
          </p:cNvSpPr>
          <p:nvPr>
            <p:ph type="ftr" sz="quarter" idx="11"/>
          </p:nvPr>
        </p:nvSpPr>
        <p:spPr/>
        <p:txBody>
          <a:bodyPr/>
          <a:lstStyle/>
          <a:p>
            <a:r>
              <a:rPr lang="en-US"/>
              <a:t>http://www.cs.cornell.edu/courses/cs5412/2019sp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9201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B961EB-111A-4285-A5DB-E0FF1D000CB4}" type="datetime1">
              <a:rPr lang="en-US" smtClean="0"/>
              <a:t>4/20/2019</a:t>
            </a:fld>
            <a:endParaRPr lang="en-US"/>
          </a:p>
        </p:txBody>
      </p:sp>
      <p:sp>
        <p:nvSpPr>
          <p:cNvPr id="5" name="Footer Placeholder 4"/>
          <p:cNvSpPr>
            <a:spLocks noGrp="1"/>
          </p:cNvSpPr>
          <p:nvPr>
            <p:ph type="ftr" sz="quarter" idx="11"/>
          </p:nvPr>
        </p:nvSpPr>
        <p:spPr/>
        <p:txBody>
          <a:bodyPr/>
          <a:lstStyle/>
          <a:p>
            <a:r>
              <a:rPr lang="en-US"/>
              <a:t>http://www.cs.cornell.edu/courses/cs5412/2019sp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574587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0242CF-77E7-42D3-A2E6-A749F6B41240}" type="datetime1">
              <a:rPr lang="en-US" smtClean="0"/>
              <a:t>4/20/2019</a:t>
            </a:fld>
            <a:endParaRPr lang="en-US"/>
          </a:p>
        </p:txBody>
      </p:sp>
      <p:sp>
        <p:nvSpPr>
          <p:cNvPr id="5" name="Footer Placeholder 4"/>
          <p:cNvSpPr>
            <a:spLocks noGrp="1"/>
          </p:cNvSpPr>
          <p:nvPr>
            <p:ph type="ftr" sz="quarter" idx="11"/>
          </p:nvPr>
        </p:nvSpPr>
        <p:spPr/>
        <p:txBody>
          <a:bodyPr/>
          <a:lstStyle/>
          <a:p>
            <a:r>
              <a:rPr lang="en-US"/>
              <a:t>http://www.cs.cornell.edu/courses/cs5412/2019sp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942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0684" cy="1141412"/>
          </a:xfrm>
        </p:spPr>
        <p:txBody>
          <a:bodyPr/>
          <a:lstStyle/>
          <a:p>
            <a:r>
              <a:rPr lang="en-US"/>
              <a:t>Click to edit Master title style</a:t>
            </a:r>
          </a:p>
        </p:txBody>
      </p:sp>
      <p:sp>
        <p:nvSpPr>
          <p:cNvPr id="3" name="Date Placeholder 2"/>
          <p:cNvSpPr>
            <a:spLocks noGrp="1"/>
          </p:cNvSpPr>
          <p:nvPr>
            <p:ph type="dt" idx="10"/>
          </p:nvPr>
        </p:nvSpPr>
        <p:spPr>
          <a:xfrm>
            <a:off x="609601" y="6245226"/>
            <a:ext cx="2842684" cy="474663"/>
          </a:xfrm>
        </p:spPr>
        <p:txBody>
          <a:bodyPr/>
          <a:lstStyle>
            <a:lvl1pPr>
              <a:defRPr/>
            </a:lvl1pPr>
          </a:lstStyle>
          <a:p>
            <a:endParaRPr lang="en-GB" altLang="en-US"/>
          </a:p>
        </p:txBody>
      </p:sp>
      <p:sp>
        <p:nvSpPr>
          <p:cNvPr id="4" name="Footer Placeholder 3"/>
          <p:cNvSpPr>
            <a:spLocks noGrp="1"/>
          </p:cNvSpPr>
          <p:nvPr>
            <p:ph type="ftr" idx="11"/>
          </p:nvPr>
        </p:nvSpPr>
        <p:spPr>
          <a:xfrm>
            <a:off x="4165601" y="6245226"/>
            <a:ext cx="3858684" cy="474663"/>
          </a:xfrm>
        </p:spPr>
        <p:txBody>
          <a:bodyPr/>
          <a:lstStyle>
            <a:lvl1pPr>
              <a:defRPr/>
            </a:lvl1pPr>
          </a:lstStyle>
          <a:p>
            <a:fld id="{88DD5252-735A-4C5E-95A4-DA21837EF904}" type="slidenum">
              <a:rPr lang="en-GB" altLang="en-US"/>
              <a:pPr/>
              <a:t>‹#›</a:t>
            </a:fld>
            <a:endParaRPr lang="en-GB" altLang="en-US"/>
          </a:p>
        </p:txBody>
      </p:sp>
      <p:sp>
        <p:nvSpPr>
          <p:cNvPr id="5" name="Slide Number Placeholder 4"/>
          <p:cNvSpPr>
            <a:spLocks noGrp="1"/>
          </p:cNvSpPr>
          <p:nvPr>
            <p:ph type="sldNum" idx="12"/>
          </p:nvPr>
        </p:nvSpPr>
        <p:spPr>
          <a:xfrm>
            <a:off x="8737601" y="6245226"/>
            <a:ext cx="2842684" cy="474663"/>
          </a:xfrm>
        </p:spPr>
        <p:txBody>
          <a:bodyPr/>
          <a:lstStyle>
            <a:lvl1pPr>
              <a:defRPr/>
            </a:lvl1pPr>
          </a:lstStyle>
          <a:p>
            <a:fld id="{3D94C621-53A0-45FF-B16D-F2A5D75ECBAF}" type="slidenum">
              <a:rPr lang="en-GB" altLang="en-US"/>
              <a:pPr/>
              <a:t>‹#›</a:t>
            </a:fld>
            <a:endParaRPr lang="en-GB" altLang="en-US"/>
          </a:p>
        </p:txBody>
      </p:sp>
    </p:spTree>
    <p:extLst>
      <p:ext uri="{BB962C8B-B14F-4D97-AF65-F5344CB8AC3E}">
        <p14:creationId xmlns:p14="http://schemas.microsoft.com/office/powerpoint/2010/main" val="3881344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Diapositive de titre">
    <p:bg>
      <p:bgPr>
        <a:solidFill>
          <a:srgbClr val="104282"/>
        </a:solidFill>
        <a:effectLst/>
      </p:bgPr>
    </p:bg>
    <p:spTree>
      <p:nvGrpSpPr>
        <p:cNvPr id="1" name=""/>
        <p:cNvGrpSpPr/>
        <p:nvPr/>
      </p:nvGrpSpPr>
      <p:grpSpPr>
        <a:xfrm>
          <a:off x="0" y="0"/>
          <a:ext cx="0" cy="0"/>
          <a:chOff x="0" y="0"/>
          <a:chExt cx="0" cy="0"/>
        </a:xfrm>
      </p:grpSpPr>
      <p:pic>
        <p:nvPicPr>
          <p:cNvPr id="3" name="Image 2" descr="logooutlin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2473" y="1770399"/>
            <a:ext cx="3360000" cy="3326232"/>
          </a:xfrm>
          <a:prstGeom prst="rect">
            <a:avLst/>
          </a:prstGeom>
        </p:spPr>
      </p:pic>
    </p:spTree>
    <p:extLst>
      <p:ext uri="{BB962C8B-B14F-4D97-AF65-F5344CB8AC3E}">
        <p14:creationId xmlns:p14="http://schemas.microsoft.com/office/powerpoint/2010/main" val="1894785088"/>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2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0" y="2444815"/>
            <a:ext cx="10969139" cy="940443"/>
          </a:xfrm>
        </p:spPr>
        <p:txBody>
          <a:bodyPr/>
          <a:lstStyle>
            <a:lvl1pPr algn="l">
              <a:defRPr/>
            </a:lvl1pPr>
          </a:lstStyle>
          <a:p>
            <a:r>
              <a:rPr kumimoji="0" lang="fr-CH"/>
              <a:t>Click to edit Master title style</a:t>
            </a:r>
            <a:endParaRPr kumimoji="0" lang="en-US"/>
          </a:p>
        </p:txBody>
      </p:sp>
      <p:sp>
        <p:nvSpPr>
          <p:cNvPr id="11" name="Espace réservé du texte 2"/>
          <p:cNvSpPr>
            <a:spLocks noGrp="1"/>
          </p:cNvSpPr>
          <p:nvPr>
            <p:ph type="body" idx="10"/>
          </p:nvPr>
        </p:nvSpPr>
        <p:spPr>
          <a:xfrm>
            <a:off x="609600" y="3391124"/>
            <a:ext cx="3657600" cy="419653"/>
          </a:xfrm>
        </p:spPr>
        <p:txBody>
          <a:bodyPr lIns="45720" tIns="0" rIns="45720" bIns="0" anchor="b"/>
          <a:lstStyle>
            <a:lvl1pPr marL="0" indent="0" algn="l">
              <a:buNone/>
              <a:defRPr sz="1867"/>
            </a:lvl1pPr>
            <a:lvl2pPr>
              <a:buNone/>
              <a:defRPr sz="1600"/>
            </a:lvl2pPr>
            <a:lvl3pPr>
              <a:buNone/>
              <a:defRPr sz="1333"/>
            </a:lvl3pPr>
            <a:lvl4pPr>
              <a:buNone/>
              <a:defRPr sz="1200"/>
            </a:lvl4pPr>
            <a:lvl5pPr>
              <a:buNone/>
              <a:defRPr sz="1200"/>
            </a:lvl5pPr>
          </a:lstStyle>
          <a:p>
            <a:pPr lvl="0" eaLnBrk="1" latinLnBrk="0" hangingPunct="1"/>
            <a:r>
              <a:rPr kumimoji="0" lang="fr-CH"/>
              <a:t>Click to edit Master text styles</a:t>
            </a:r>
          </a:p>
        </p:txBody>
      </p:sp>
    </p:spTree>
    <p:extLst>
      <p:ext uri="{BB962C8B-B14F-4D97-AF65-F5344CB8AC3E}">
        <p14:creationId xmlns:p14="http://schemas.microsoft.com/office/powerpoint/2010/main" val="3216496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10786872" cy="1499616"/>
          </a:xfrm>
        </p:spPr>
        <p:txBody>
          <a:bodyPr/>
          <a:lstStyle>
            <a:lvl1pPr>
              <a:defRPr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1024128" y="2286000"/>
            <a:ext cx="10786872" cy="4023360"/>
          </a:xfrm>
        </p:spPr>
        <p:txBody>
          <a:bodyPr>
            <a:normAutofit/>
          </a:bodyPr>
          <a:lstStyle>
            <a:lvl1pPr>
              <a:defRPr sz="2800"/>
            </a:lvl1pPr>
            <a:lvl2pPr>
              <a:defRPr sz="24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AFB7352-014C-4483-BCED-2ABE1CB4A836}" type="datetime1">
              <a:rPr lang="en-US" smtClean="0"/>
              <a:t>4/20/2019</a:t>
            </a:fld>
            <a:endParaRPr lang="en-US"/>
          </a:p>
        </p:txBody>
      </p:sp>
      <p:sp>
        <p:nvSpPr>
          <p:cNvPr id="5" name="Footer Placeholder 4"/>
          <p:cNvSpPr>
            <a:spLocks noGrp="1"/>
          </p:cNvSpPr>
          <p:nvPr>
            <p:ph type="ftr" sz="quarter" idx="11"/>
          </p:nvPr>
        </p:nvSpPr>
        <p:spPr/>
        <p:txBody>
          <a:bodyPr/>
          <a:lstStyle/>
          <a:p>
            <a:r>
              <a:rPr lang="en-US"/>
              <a:t>http://www.cs.cornell.edu/courses/cs5412/2019sp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979149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829A945-BAC5-4643-825F-9EE9C63A18E4}" type="datetime1">
              <a:rPr lang="en-US" smtClean="0"/>
              <a:t>4/20/2019</a:t>
            </a:fld>
            <a:endParaRPr lang="en-US"/>
          </a:p>
        </p:txBody>
      </p:sp>
      <p:sp>
        <p:nvSpPr>
          <p:cNvPr id="5" name="Footer Placeholder 4"/>
          <p:cNvSpPr>
            <a:spLocks noGrp="1"/>
          </p:cNvSpPr>
          <p:nvPr>
            <p:ph type="ftr" sz="quarter" idx="11"/>
          </p:nvPr>
        </p:nvSpPr>
        <p:spPr/>
        <p:txBody>
          <a:bodyPr/>
          <a:lstStyle/>
          <a:p>
            <a:r>
              <a:rPr lang="en-US"/>
              <a:t>http://www.cs.cornell.edu/courses/cs5412/2019sp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37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8B8A791-C6CB-4D82-BEA5-2E9E32652849}" type="datetime1">
              <a:rPr lang="en-US" smtClean="0"/>
              <a:t>4/20/2019</a:t>
            </a:fld>
            <a:endParaRPr lang="en-US"/>
          </a:p>
        </p:txBody>
      </p:sp>
      <p:sp>
        <p:nvSpPr>
          <p:cNvPr id="6" name="Footer Placeholder 5"/>
          <p:cNvSpPr>
            <a:spLocks noGrp="1"/>
          </p:cNvSpPr>
          <p:nvPr>
            <p:ph type="ftr" sz="quarter" idx="11"/>
          </p:nvPr>
        </p:nvSpPr>
        <p:spPr/>
        <p:txBody>
          <a:bodyPr/>
          <a:lstStyle/>
          <a:p>
            <a:r>
              <a:rPr lang="en-US"/>
              <a:t>http://www.cs.cornell.edu/courses/cs5412/2019sp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934212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DA2864B-46FD-4C3D-86EB-6B29B6BF27E6}" type="datetime1">
              <a:rPr lang="en-US" smtClean="0"/>
              <a:t>4/20/2019</a:t>
            </a:fld>
            <a:endParaRPr lang="en-US"/>
          </a:p>
        </p:txBody>
      </p:sp>
      <p:sp>
        <p:nvSpPr>
          <p:cNvPr id="8" name="Footer Placeholder 7"/>
          <p:cNvSpPr>
            <a:spLocks noGrp="1"/>
          </p:cNvSpPr>
          <p:nvPr>
            <p:ph type="ftr" sz="quarter" idx="11"/>
          </p:nvPr>
        </p:nvSpPr>
        <p:spPr/>
        <p:txBody>
          <a:bodyPr/>
          <a:lstStyle/>
          <a:p>
            <a:r>
              <a:rPr lang="en-US"/>
              <a:t>http://www.cs.cornell.edu/courses/cs5412/2019sp</a:t>
            </a:r>
          </a:p>
        </p:txBody>
      </p:sp>
      <p:sp>
        <p:nvSpPr>
          <p:cNvPr id="9" name="Slide Number Placeholder 8"/>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550824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C00000"/>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C004ACFA-659D-4DF4-8285-0EAB24BD02FF}" type="datetime1">
              <a:rPr lang="en-US" smtClean="0"/>
              <a:t>4/20/2019</a:t>
            </a:fld>
            <a:endParaRPr lang="en-US"/>
          </a:p>
        </p:txBody>
      </p:sp>
      <p:sp>
        <p:nvSpPr>
          <p:cNvPr id="4" name="Footer Placeholder 3"/>
          <p:cNvSpPr>
            <a:spLocks noGrp="1"/>
          </p:cNvSpPr>
          <p:nvPr>
            <p:ph type="ftr" sz="quarter" idx="11"/>
          </p:nvPr>
        </p:nvSpPr>
        <p:spPr/>
        <p:txBody>
          <a:bodyPr/>
          <a:lstStyle/>
          <a:p>
            <a:r>
              <a:rPr lang="en-US"/>
              <a:t>http://www.cs.cornell.edu/courses/cs5412/2019sp</a:t>
            </a:r>
          </a:p>
        </p:txBody>
      </p:sp>
      <p:sp>
        <p:nvSpPr>
          <p:cNvPr id="5" name="Slide Number Placeholder 4"/>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641014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D10071-640D-4D2C-95CA-73EDA2D09054}" type="datetime1">
              <a:rPr lang="en-US" smtClean="0"/>
              <a:t>4/20/2019</a:t>
            </a:fld>
            <a:endParaRPr lang="en-US"/>
          </a:p>
        </p:txBody>
      </p:sp>
      <p:sp>
        <p:nvSpPr>
          <p:cNvPr id="3" name="Footer Placeholder 2"/>
          <p:cNvSpPr>
            <a:spLocks noGrp="1"/>
          </p:cNvSpPr>
          <p:nvPr>
            <p:ph type="ftr" sz="quarter" idx="11"/>
          </p:nvPr>
        </p:nvSpPr>
        <p:spPr/>
        <p:txBody>
          <a:bodyPr/>
          <a:lstStyle/>
          <a:p>
            <a:r>
              <a:rPr lang="en-US"/>
              <a:t>http://www.cs.cornell.edu/courses/cs5412/2019sp</a:t>
            </a:r>
          </a:p>
        </p:txBody>
      </p:sp>
      <p:sp>
        <p:nvSpPr>
          <p:cNvPr id="4" name="Slide Number Placeholder 3"/>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164180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014FD95-0439-482C-8215-83150C91C158}" type="datetime1">
              <a:rPr lang="en-US" smtClean="0"/>
              <a:t>4/20/2019</a:t>
            </a:fld>
            <a:endParaRPr lang="en-US"/>
          </a:p>
        </p:txBody>
      </p:sp>
      <p:sp>
        <p:nvSpPr>
          <p:cNvPr id="6" name="Footer Placeholder 5"/>
          <p:cNvSpPr>
            <a:spLocks noGrp="1"/>
          </p:cNvSpPr>
          <p:nvPr>
            <p:ph type="ftr" sz="quarter" idx="11"/>
          </p:nvPr>
        </p:nvSpPr>
        <p:spPr/>
        <p:txBody>
          <a:bodyPr/>
          <a:lstStyle/>
          <a:p>
            <a:r>
              <a:rPr lang="en-US"/>
              <a:t>http://www.cs.cornell.edu/courses/cs5412/2019sp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890135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0440F3-6133-414B-BB21-76941230667C}" type="datetime1">
              <a:rPr lang="en-US" smtClean="0"/>
              <a:t>4/20/2019</a:t>
            </a:fld>
            <a:endParaRPr lang="en-US"/>
          </a:p>
        </p:txBody>
      </p:sp>
      <p:sp>
        <p:nvSpPr>
          <p:cNvPr id="6" name="Footer Placeholder 5"/>
          <p:cNvSpPr>
            <a:spLocks noGrp="1"/>
          </p:cNvSpPr>
          <p:nvPr>
            <p:ph type="ftr" sz="quarter" idx="11"/>
          </p:nvPr>
        </p:nvSpPr>
        <p:spPr/>
        <p:txBody>
          <a:bodyPr/>
          <a:lstStyle/>
          <a:p>
            <a:r>
              <a:rPr lang="en-US"/>
              <a:t>http://www.cs.cornell.edu/courses/cs5412/2019sp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0046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52A80D6E-10FB-4272-8822-3F924BF7BF05}" type="datetime1">
              <a:rPr lang="en-US" smtClean="0"/>
              <a:t>4/20/2019</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en-US"/>
              <a:t>http://www.cs.cornell.edu/courses/cs5412/2019sp</a:t>
            </a: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C974458-8A97-4835-BF79-1FB6D7856C21}"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92701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4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tiff"/><Relationship Id="rId7" Type="http://schemas.openxmlformats.org/officeDocument/2006/relationships/image" Target="../media/image37.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36.tiff"/><Relationship Id="rId11" Type="http://schemas.openxmlformats.org/officeDocument/2006/relationships/image" Target="../media/image41.png"/><Relationship Id="rId5" Type="http://schemas.openxmlformats.org/officeDocument/2006/relationships/image" Target="../media/image35.tiff"/><Relationship Id="rId10" Type="http://schemas.openxmlformats.org/officeDocument/2006/relationships/image" Target="../media/image40.png"/><Relationship Id="rId4" Type="http://schemas.openxmlformats.org/officeDocument/2006/relationships/image" Target="../media/image34.tiff"/><Relationship Id="rId9" Type="http://schemas.openxmlformats.org/officeDocument/2006/relationships/image" Target="../media/image39.png"/></Relationships>
</file>

<file path=ppt/slides/_rels/slide4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39.png"/><Relationship Id="rId9"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s://github.com/dvanders/fsping" TargetMode="External"/><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3" Type="http://schemas.openxmlformats.org/officeDocument/2006/relationships/hyperlink" Target="http://tracker.ceph.com/issues/16066" TargetMode="External"/><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hyperlink" Target="http://tracker.ceph.com/issues/19343" TargetMode="External"/><Relationship Id="rId4" Type="http://schemas.openxmlformats.org/officeDocument/2006/relationships/hyperlink" Target="http://tracker.ceph.com/issues/18008"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2.png"/></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hyperlink" Target="https://bugs.launchpad.net/cinder/+bug/1685818" TargetMode="External"/><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66.png"/></Relationships>
</file>

<file path=ppt/slides/_rels/slide5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63.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52.png"/><Relationship Id="rId9" Type="http://schemas.openxmlformats.org/officeDocument/2006/relationships/image" Target="../media/image56.png"/></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2.png"/></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hyperlink" Target="https://github.com/lukasheinrich/resources/blob/master/2017-04-11-CERNIT/cern_it_talk.pdf"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7B2A5-D888-4A68-9EB8-E190FABBD294}"/>
              </a:ext>
            </a:extLst>
          </p:cNvPr>
          <p:cNvSpPr>
            <a:spLocks noGrp="1"/>
          </p:cNvSpPr>
          <p:nvPr>
            <p:ph type="ctrTitle"/>
          </p:nvPr>
        </p:nvSpPr>
        <p:spPr/>
        <p:txBody>
          <a:bodyPr>
            <a:normAutofit fontScale="90000"/>
          </a:bodyPr>
          <a:lstStyle/>
          <a:p>
            <a:r>
              <a:rPr lang="en-US" dirty="0"/>
              <a:t>  CS 5412/Lecture 24.  </a:t>
            </a:r>
            <a:r>
              <a:rPr lang="en-US" dirty="0" err="1"/>
              <a:t>Ceph</a:t>
            </a:r>
            <a:r>
              <a:rPr lang="en-US" dirty="0"/>
              <a:t>: A Scalable High-Performance Distributed File System</a:t>
            </a:r>
          </a:p>
        </p:txBody>
      </p:sp>
      <p:sp>
        <p:nvSpPr>
          <p:cNvPr id="3" name="Subtitle 2">
            <a:extLst>
              <a:ext uri="{FF2B5EF4-FFF2-40B4-BE49-F238E27FC236}">
                <a16:creationId xmlns:a16="http://schemas.microsoft.com/office/drawing/2014/main" id="{D1664BDB-4610-415E-B88D-82832DD4507C}"/>
              </a:ext>
            </a:extLst>
          </p:cNvPr>
          <p:cNvSpPr>
            <a:spLocks noGrp="1"/>
          </p:cNvSpPr>
          <p:nvPr>
            <p:ph type="subTitle" idx="1"/>
          </p:nvPr>
        </p:nvSpPr>
        <p:spPr/>
        <p:txBody>
          <a:bodyPr/>
          <a:lstStyle/>
          <a:p>
            <a:r>
              <a:rPr lang="en-US" dirty="0"/>
              <a:t>Ken Birman</a:t>
            </a:r>
          </a:p>
          <a:p>
            <a:r>
              <a:rPr lang="en-US" dirty="0"/>
              <a:t>Spring, 2019</a:t>
            </a:r>
          </a:p>
        </p:txBody>
      </p:sp>
      <p:sp>
        <p:nvSpPr>
          <p:cNvPr id="4" name="Footer Placeholder 3"/>
          <p:cNvSpPr>
            <a:spLocks noGrp="1"/>
          </p:cNvSpPr>
          <p:nvPr>
            <p:ph type="ftr" sz="quarter" idx="11"/>
          </p:nvPr>
        </p:nvSpPr>
        <p:spPr/>
        <p:txBody>
          <a:bodyPr/>
          <a:lstStyle/>
          <a:p>
            <a:r>
              <a:rPr lang="en-US"/>
              <a:t>http://www.cs.cornell.edu/courses/cs5412/2019sp</a:t>
            </a:r>
            <a:endParaRPr lang="en-US" dirty="0"/>
          </a:p>
        </p:txBody>
      </p:sp>
      <p:sp>
        <p:nvSpPr>
          <p:cNvPr id="5" name="Slide Number Placeholder 4"/>
          <p:cNvSpPr>
            <a:spLocks noGrp="1"/>
          </p:cNvSpPr>
          <p:nvPr>
            <p:ph type="sldNum" sz="quarter" idx="12"/>
          </p:nvPr>
        </p:nvSpPr>
        <p:spPr/>
        <p:txBody>
          <a:bodyPr/>
          <a:lstStyle/>
          <a:p>
            <a:fld id="{3C974458-8A97-4835-BF79-1FB6D7856C21}" type="slidenum">
              <a:rPr lang="en-US" smtClean="0"/>
              <a:t>1</a:t>
            </a:fld>
            <a:endParaRPr lang="en-US"/>
          </a:p>
        </p:txBody>
      </p:sp>
    </p:spTree>
    <p:extLst>
      <p:ext uri="{BB962C8B-B14F-4D97-AF65-F5344CB8AC3E}">
        <p14:creationId xmlns:p14="http://schemas.microsoft.com/office/powerpoint/2010/main" val="324567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p:txBody>
          <a:bodyPr/>
          <a:lstStyle/>
          <a:p>
            <a:r>
              <a:rPr lang="en-GB" altLang="en-US"/>
              <a:t>Goals</a:t>
            </a:r>
          </a:p>
        </p:txBody>
      </p:sp>
      <p:sp>
        <p:nvSpPr>
          <p:cNvPr id="5122" name="Rectangle 2"/>
          <p:cNvSpPr>
            <a:spLocks noGrp="1" noChangeArrowheads="1"/>
          </p:cNvSpPr>
          <p:nvPr>
            <p:ph type="body" idx="1"/>
          </p:nvPr>
        </p:nvSpPr>
        <p:spPr/>
        <p:txBody>
          <a:bodyPr/>
          <a:lstStyle/>
          <a:p>
            <a:r>
              <a:rPr lang="en-GB" altLang="en-US"/>
              <a:t>Scalability</a:t>
            </a:r>
          </a:p>
          <a:p>
            <a:pPr lvl="1"/>
            <a:r>
              <a:rPr lang="en-GB" altLang="en-US"/>
              <a:t>Storage capacity, throughput, client performance.  Emphasis on HPC.</a:t>
            </a:r>
          </a:p>
          <a:p>
            <a:r>
              <a:rPr lang="en-GB" altLang="en-US"/>
              <a:t>Reliability</a:t>
            </a:r>
          </a:p>
          <a:p>
            <a:pPr lvl="1"/>
            <a:r>
              <a:rPr lang="en-GB" altLang="en-US"/>
              <a:t>“…failures are the norm rather than the exception…”</a:t>
            </a:r>
          </a:p>
          <a:p>
            <a:r>
              <a:rPr lang="en-GB" altLang="en-US"/>
              <a:t>Performance</a:t>
            </a:r>
          </a:p>
          <a:p>
            <a:pPr lvl="1"/>
            <a:r>
              <a:rPr lang="en-GB" altLang="en-US"/>
              <a:t>Dynamic workloads</a:t>
            </a:r>
          </a:p>
          <a:p>
            <a:endParaRPr lang="en-GB" altLang="en-US"/>
          </a:p>
          <a:p>
            <a:endParaRPr lang="en-GB" altLang="en-US"/>
          </a:p>
        </p:txBody>
      </p:sp>
      <p:sp>
        <p:nvSpPr>
          <p:cNvPr id="4" name="Slide Number Placeholder 5"/>
          <p:cNvSpPr>
            <a:spLocks noGrp="1"/>
          </p:cNvSpPr>
          <p:nvPr>
            <p:ph type="sldNum" idx="12"/>
          </p:nvPr>
        </p:nvSpPr>
        <p:spPr/>
        <p:txBody>
          <a:bodyPr/>
          <a:lstStyle/>
          <a:p>
            <a:fld id="{0C22BD99-EE71-4ED4-81E0-03653E4CF82F}" type="slidenum">
              <a:rPr lang="en-GB" altLang="en-US" smtClean="0"/>
              <a:pPr/>
              <a:t>10</a:t>
            </a:fld>
            <a:endParaRPr lang="en-GB" altLang="en-US"/>
          </a:p>
        </p:txBody>
      </p:sp>
    </p:spTree>
    <p:extLst>
      <p:ext uri="{BB962C8B-B14F-4D97-AF65-F5344CB8AC3E}">
        <p14:creationId xmlns:p14="http://schemas.microsoft.com/office/powerpoint/2010/main" val="20040425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p:txBody>
          <a:bodyPr/>
          <a:lstStyle/>
          <a:p>
            <a:fld id="{D76404D2-463C-4828-8E41-3AC2733C3310}" type="slidenum">
              <a:rPr lang="en-GB" altLang="en-US" smtClean="0"/>
              <a:pPr/>
              <a:t>11</a:t>
            </a:fld>
            <a:endParaRPr lang="en-GB" altLang="en-US"/>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457200"/>
            <a:ext cx="8229600" cy="594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02232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p:txBody>
          <a:bodyPr/>
          <a:lstStyle/>
          <a:p>
            <a:fld id="{2D3E0DA2-2271-4B4B-986E-BEA124D00F44}" type="slidenum">
              <a:rPr lang="en-GB" altLang="en-US" smtClean="0"/>
              <a:pPr/>
              <a:t>12</a:t>
            </a:fld>
            <a:endParaRPr lang="en-GB" altLang="en-US"/>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28600"/>
            <a:ext cx="8229600" cy="6400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867754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p:txBody>
          <a:bodyPr/>
          <a:lstStyle/>
          <a:p>
            <a:r>
              <a:rPr lang="en-GB" altLang="en-US"/>
              <a:t>System Overview</a:t>
            </a:r>
          </a:p>
        </p:txBody>
      </p:sp>
      <p:sp>
        <p:nvSpPr>
          <p:cNvPr id="4" name="Slide Number Placeholder 5"/>
          <p:cNvSpPr>
            <a:spLocks noGrp="1"/>
          </p:cNvSpPr>
          <p:nvPr>
            <p:ph type="sldNum" sz="quarter" idx="12"/>
          </p:nvPr>
        </p:nvSpPr>
        <p:spPr/>
        <p:txBody>
          <a:bodyPr/>
          <a:lstStyle/>
          <a:p>
            <a:fld id="{54461130-6CC5-4D5B-8370-F0A811921F8C}" type="slidenum">
              <a:rPr lang="en-GB" altLang="en-US" smtClean="0"/>
              <a:pPr/>
              <a:t>13</a:t>
            </a:fld>
            <a:endParaRPr lang="en-GB" altLang="en-US"/>
          </a:p>
        </p:txBody>
      </p:sp>
      <p:pic>
        <p:nvPicPr>
          <p:cNvPr id="8194" name="Picture 2"/>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979614" y="1662113"/>
            <a:ext cx="8226425" cy="3524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049440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p:txBody>
          <a:bodyPr/>
          <a:lstStyle/>
          <a:p>
            <a:r>
              <a:rPr lang="en-GB" altLang="en-US"/>
              <a:t>Key Features</a:t>
            </a:r>
          </a:p>
        </p:txBody>
      </p:sp>
      <p:sp>
        <p:nvSpPr>
          <p:cNvPr id="9218" name="Rectangle 2"/>
          <p:cNvSpPr>
            <a:spLocks noGrp="1" noChangeArrowheads="1"/>
          </p:cNvSpPr>
          <p:nvPr>
            <p:ph type="body" idx="1"/>
          </p:nvPr>
        </p:nvSpPr>
        <p:spPr/>
        <p:txBody>
          <a:bodyPr/>
          <a:lstStyle/>
          <a:p>
            <a:r>
              <a:rPr lang="en-GB" altLang="en-US"/>
              <a:t>Decoupled data and metadata</a:t>
            </a:r>
          </a:p>
          <a:p>
            <a:pPr lvl="1"/>
            <a:r>
              <a:rPr lang="en-GB" altLang="en-US"/>
              <a:t>CRUSH</a:t>
            </a:r>
          </a:p>
          <a:p>
            <a:pPr lvl="2"/>
            <a:r>
              <a:rPr lang="en-GB" altLang="en-US"/>
              <a:t>Files striped onto predictably named objects</a:t>
            </a:r>
          </a:p>
          <a:p>
            <a:pPr lvl="2"/>
            <a:r>
              <a:rPr lang="en-GB" altLang="en-US"/>
              <a:t>CRUSH maps objects to storage devices</a:t>
            </a:r>
          </a:p>
          <a:p>
            <a:r>
              <a:rPr lang="en-GB" altLang="en-US"/>
              <a:t>Dynamic Distributed Metadata Management</a:t>
            </a:r>
          </a:p>
          <a:p>
            <a:pPr lvl="1"/>
            <a:r>
              <a:rPr lang="en-GB" altLang="en-US"/>
              <a:t>Dynamic subtree partitioning</a:t>
            </a:r>
          </a:p>
          <a:p>
            <a:pPr lvl="2"/>
            <a:r>
              <a:rPr lang="en-GB" altLang="en-US"/>
              <a:t>Distributes metadata amongst MDSs</a:t>
            </a:r>
          </a:p>
          <a:p>
            <a:r>
              <a:rPr lang="en-GB" altLang="en-US"/>
              <a:t>Object-based storage</a:t>
            </a:r>
          </a:p>
          <a:p>
            <a:pPr lvl="1"/>
            <a:r>
              <a:rPr lang="en-GB" altLang="en-US"/>
              <a:t>OSDs handle migration, replication, failure detection and recovery</a:t>
            </a:r>
          </a:p>
          <a:p>
            <a:endParaRPr lang="en-GB" altLang="en-US"/>
          </a:p>
        </p:txBody>
      </p:sp>
      <p:sp>
        <p:nvSpPr>
          <p:cNvPr id="4" name="Slide Number Placeholder 5"/>
          <p:cNvSpPr>
            <a:spLocks noGrp="1"/>
          </p:cNvSpPr>
          <p:nvPr>
            <p:ph type="sldNum" idx="12"/>
          </p:nvPr>
        </p:nvSpPr>
        <p:spPr/>
        <p:txBody>
          <a:bodyPr/>
          <a:lstStyle/>
          <a:p>
            <a:fld id="{CEA5BDEE-18C6-4439-8B79-94489E9D8C1D}" type="slidenum">
              <a:rPr lang="en-GB" altLang="en-US" smtClean="0"/>
              <a:pPr/>
              <a:t>14</a:t>
            </a:fld>
            <a:endParaRPr lang="en-GB" altLang="en-US"/>
          </a:p>
        </p:txBody>
      </p:sp>
    </p:spTree>
    <p:extLst>
      <p:ext uri="{BB962C8B-B14F-4D97-AF65-F5344CB8AC3E}">
        <p14:creationId xmlns:p14="http://schemas.microsoft.com/office/powerpoint/2010/main" val="25309318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p:txBody>
          <a:bodyPr/>
          <a:lstStyle/>
          <a:p>
            <a:r>
              <a:rPr lang="en-GB" altLang="en-US"/>
              <a:t>Client Operation</a:t>
            </a:r>
          </a:p>
        </p:txBody>
      </p:sp>
      <p:sp>
        <p:nvSpPr>
          <p:cNvPr id="10242" name="Rectangle 2"/>
          <p:cNvSpPr>
            <a:spLocks noGrp="1" noChangeArrowheads="1"/>
          </p:cNvSpPr>
          <p:nvPr>
            <p:ph type="body" idx="1"/>
          </p:nvPr>
        </p:nvSpPr>
        <p:spPr/>
        <p:txBody>
          <a:bodyPr/>
          <a:lstStyle/>
          <a:p>
            <a:r>
              <a:rPr lang="en-GB" altLang="en-US"/>
              <a:t>Ceph interface</a:t>
            </a:r>
          </a:p>
          <a:p>
            <a:pPr lvl="1"/>
            <a:r>
              <a:rPr lang="en-GB" altLang="en-US"/>
              <a:t>Nearly POSIX</a:t>
            </a:r>
          </a:p>
          <a:p>
            <a:pPr lvl="1"/>
            <a:r>
              <a:rPr lang="en-GB" altLang="en-US"/>
              <a:t>Decoupled data and metadata operation</a:t>
            </a:r>
          </a:p>
          <a:p>
            <a:r>
              <a:rPr lang="en-GB" altLang="en-US"/>
              <a:t>User space implementation</a:t>
            </a:r>
          </a:p>
          <a:p>
            <a:pPr lvl="1"/>
            <a:r>
              <a:rPr lang="en-GB" altLang="en-US"/>
              <a:t>FUSE or directly linked</a:t>
            </a:r>
          </a:p>
        </p:txBody>
      </p:sp>
      <p:sp>
        <p:nvSpPr>
          <p:cNvPr id="5" name="Slide Number Placeholder 5"/>
          <p:cNvSpPr>
            <a:spLocks noGrp="1"/>
          </p:cNvSpPr>
          <p:nvPr>
            <p:ph type="sldNum" idx="12"/>
          </p:nvPr>
        </p:nvSpPr>
        <p:spPr/>
        <p:txBody>
          <a:bodyPr/>
          <a:lstStyle/>
          <a:p>
            <a:fld id="{48C40300-DAAE-4BD3-A236-05A335320491}" type="slidenum">
              <a:rPr lang="en-GB" altLang="en-US" smtClean="0"/>
              <a:pPr/>
              <a:t>15</a:t>
            </a:fld>
            <a:endParaRPr lang="en-GB" altLang="en-US"/>
          </a:p>
        </p:txBody>
      </p:sp>
      <p:sp>
        <p:nvSpPr>
          <p:cNvPr id="10244" name="Text Box 4"/>
          <p:cNvSpPr txBox="1">
            <a:spLocks noChangeArrowheads="1"/>
          </p:cNvSpPr>
          <p:nvPr/>
        </p:nvSpPr>
        <p:spPr bwMode="auto">
          <a:xfrm>
            <a:off x="2590800" y="4876801"/>
            <a:ext cx="6934200" cy="954107"/>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latin typeface="Comic Sans MS" panose="030F0702030302020204" pitchFamily="66" charset="0"/>
              </a:rPr>
              <a:t>FUSE is a software allowing to implement a file system in  a user space</a:t>
            </a:r>
          </a:p>
        </p:txBody>
      </p:sp>
    </p:spTree>
    <p:extLst>
      <p:ext uri="{BB962C8B-B14F-4D97-AF65-F5344CB8AC3E}">
        <p14:creationId xmlns:p14="http://schemas.microsoft.com/office/powerpoint/2010/main" val="33090462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p:txBody>
          <a:bodyPr/>
          <a:lstStyle/>
          <a:p>
            <a:r>
              <a:rPr lang="en-GB" altLang="en-US"/>
              <a:t>Client Access Example</a:t>
            </a:r>
          </a:p>
        </p:txBody>
      </p:sp>
      <p:sp>
        <p:nvSpPr>
          <p:cNvPr id="11266" name="Rectangle 2"/>
          <p:cNvSpPr>
            <a:spLocks noGrp="1" noChangeArrowheads="1"/>
          </p:cNvSpPr>
          <p:nvPr>
            <p:ph type="body" idx="1"/>
          </p:nvPr>
        </p:nvSpPr>
        <p:spPr/>
        <p:txBody>
          <a:bodyPr/>
          <a:lstStyle/>
          <a:p>
            <a:r>
              <a:rPr lang="en-GB" altLang="en-US"/>
              <a:t>Client sends open request to MDS</a:t>
            </a:r>
          </a:p>
          <a:p>
            <a:r>
              <a:rPr lang="en-GB" altLang="en-US"/>
              <a:t>MDS returns capability, file inode, file size and stripe information</a:t>
            </a:r>
          </a:p>
          <a:p>
            <a:r>
              <a:rPr lang="en-GB" altLang="en-US"/>
              <a:t>Client read/write directly from/to OSDs</a:t>
            </a:r>
          </a:p>
          <a:p>
            <a:r>
              <a:rPr lang="en-GB" altLang="en-US"/>
              <a:t>MDS manages the capability</a:t>
            </a:r>
          </a:p>
          <a:p>
            <a:r>
              <a:rPr lang="en-GB" altLang="en-US"/>
              <a:t>Client sends close request, relinquishes capability, provides details to MDS</a:t>
            </a:r>
          </a:p>
        </p:txBody>
      </p:sp>
      <p:sp>
        <p:nvSpPr>
          <p:cNvPr id="4" name="Slide Number Placeholder 5"/>
          <p:cNvSpPr>
            <a:spLocks noGrp="1"/>
          </p:cNvSpPr>
          <p:nvPr>
            <p:ph type="sldNum" idx="12"/>
          </p:nvPr>
        </p:nvSpPr>
        <p:spPr/>
        <p:txBody>
          <a:bodyPr/>
          <a:lstStyle/>
          <a:p>
            <a:fld id="{6FD5504D-55D0-44C5-B536-D91673F7E7FF}" type="slidenum">
              <a:rPr lang="en-GB" altLang="en-US" smtClean="0"/>
              <a:pPr/>
              <a:t>16</a:t>
            </a:fld>
            <a:endParaRPr lang="en-GB" altLang="en-US"/>
          </a:p>
        </p:txBody>
      </p:sp>
    </p:spTree>
    <p:extLst>
      <p:ext uri="{BB962C8B-B14F-4D97-AF65-F5344CB8AC3E}">
        <p14:creationId xmlns:p14="http://schemas.microsoft.com/office/powerpoint/2010/main" val="18426832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p:txBody>
          <a:bodyPr/>
          <a:lstStyle/>
          <a:p>
            <a:r>
              <a:rPr lang="en-GB" altLang="en-US"/>
              <a:t>Synchronization</a:t>
            </a:r>
          </a:p>
        </p:txBody>
      </p:sp>
      <p:sp>
        <p:nvSpPr>
          <p:cNvPr id="12290" name="Rectangle 2"/>
          <p:cNvSpPr>
            <a:spLocks noGrp="1" noChangeArrowheads="1"/>
          </p:cNvSpPr>
          <p:nvPr>
            <p:ph type="body" idx="1"/>
          </p:nvPr>
        </p:nvSpPr>
        <p:spPr/>
        <p:txBody>
          <a:bodyPr/>
          <a:lstStyle/>
          <a:p>
            <a:r>
              <a:rPr lang="en-GB" altLang="en-US"/>
              <a:t>Adheres to POSIX</a:t>
            </a:r>
          </a:p>
          <a:p>
            <a:r>
              <a:rPr lang="en-GB" altLang="en-US"/>
              <a:t>Includes HPC oriented extensions</a:t>
            </a:r>
          </a:p>
          <a:p>
            <a:pPr lvl="1"/>
            <a:r>
              <a:rPr lang="en-GB" altLang="en-US"/>
              <a:t>Consistency / correctness by default</a:t>
            </a:r>
          </a:p>
          <a:p>
            <a:pPr lvl="1"/>
            <a:r>
              <a:rPr lang="en-GB" altLang="en-US"/>
              <a:t>Optionally relax constraints via extensions</a:t>
            </a:r>
          </a:p>
          <a:p>
            <a:pPr lvl="1"/>
            <a:r>
              <a:rPr lang="en-GB" altLang="en-US"/>
              <a:t>Extensions for both data and metadata</a:t>
            </a:r>
          </a:p>
          <a:p>
            <a:r>
              <a:rPr lang="en-GB" altLang="en-US"/>
              <a:t>Synchronous I/O used with multiple writers or mix of readers and writers</a:t>
            </a:r>
          </a:p>
          <a:p>
            <a:endParaRPr lang="en-GB" altLang="en-US"/>
          </a:p>
        </p:txBody>
      </p:sp>
      <p:sp>
        <p:nvSpPr>
          <p:cNvPr id="4" name="Slide Number Placeholder 5"/>
          <p:cNvSpPr>
            <a:spLocks noGrp="1"/>
          </p:cNvSpPr>
          <p:nvPr>
            <p:ph type="sldNum" idx="12"/>
          </p:nvPr>
        </p:nvSpPr>
        <p:spPr/>
        <p:txBody>
          <a:bodyPr/>
          <a:lstStyle/>
          <a:p>
            <a:fld id="{CC103496-3A8D-4EE7-B302-E6EB6FFDE4AF}" type="slidenum">
              <a:rPr lang="en-GB" altLang="en-US" smtClean="0"/>
              <a:pPr/>
              <a:t>17</a:t>
            </a:fld>
            <a:endParaRPr lang="en-GB" altLang="en-US"/>
          </a:p>
        </p:txBody>
      </p:sp>
    </p:spTree>
    <p:extLst>
      <p:ext uri="{BB962C8B-B14F-4D97-AF65-F5344CB8AC3E}">
        <p14:creationId xmlns:p14="http://schemas.microsoft.com/office/powerpoint/2010/main" val="41242433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p:txBody>
          <a:bodyPr/>
          <a:lstStyle/>
          <a:p>
            <a:r>
              <a:rPr lang="en-GB" altLang="en-US"/>
              <a:t>Distributed Metadata</a:t>
            </a:r>
          </a:p>
        </p:txBody>
      </p:sp>
      <p:sp>
        <p:nvSpPr>
          <p:cNvPr id="13314" name="Rectangle 2"/>
          <p:cNvSpPr>
            <a:spLocks noGrp="1" noChangeArrowheads="1"/>
          </p:cNvSpPr>
          <p:nvPr>
            <p:ph type="body" idx="1"/>
          </p:nvPr>
        </p:nvSpPr>
        <p:spPr/>
        <p:txBody>
          <a:bodyPr/>
          <a:lstStyle/>
          <a:p>
            <a:r>
              <a:rPr lang="en-GB" altLang="en-US"/>
              <a:t>“Metadata operations often make up as much as half of file system workloads…”</a:t>
            </a:r>
          </a:p>
          <a:p>
            <a:r>
              <a:rPr lang="en-GB" altLang="en-US"/>
              <a:t>MDSs use journaling</a:t>
            </a:r>
          </a:p>
          <a:p>
            <a:pPr lvl="1"/>
            <a:r>
              <a:rPr lang="en-GB" altLang="en-US"/>
              <a:t>Repetitive metadata updates handled in memory</a:t>
            </a:r>
          </a:p>
          <a:p>
            <a:pPr lvl="1"/>
            <a:r>
              <a:rPr lang="en-GB" altLang="en-US"/>
              <a:t>Optimizes on-disk layout for read access</a:t>
            </a:r>
          </a:p>
          <a:p>
            <a:r>
              <a:rPr lang="en-GB" altLang="en-US"/>
              <a:t>Adaptively distributes cached metadata across a set of nodes</a:t>
            </a:r>
          </a:p>
        </p:txBody>
      </p:sp>
      <p:sp>
        <p:nvSpPr>
          <p:cNvPr id="4" name="Slide Number Placeholder 5"/>
          <p:cNvSpPr>
            <a:spLocks noGrp="1"/>
          </p:cNvSpPr>
          <p:nvPr>
            <p:ph type="sldNum" idx="12"/>
          </p:nvPr>
        </p:nvSpPr>
        <p:spPr/>
        <p:txBody>
          <a:bodyPr/>
          <a:lstStyle/>
          <a:p>
            <a:fld id="{C8ACF8E9-0A2F-425A-B303-C1C51E50BE51}" type="slidenum">
              <a:rPr lang="en-GB" altLang="en-US" smtClean="0"/>
              <a:pPr/>
              <a:t>18</a:t>
            </a:fld>
            <a:endParaRPr lang="en-GB" altLang="en-US"/>
          </a:p>
        </p:txBody>
      </p:sp>
    </p:spTree>
    <p:extLst>
      <p:ext uri="{BB962C8B-B14F-4D97-AF65-F5344CB8AC3E}">
        <p14:creationId xmlns:p14="http://schemas.microsoft.com/office/powerpoint/2010/main" val="2537400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p:txBody>
          <a:bodyPr/>
          <a:lstStyle/>
          <a:p>
            <a:r>
              <a:rPr lang="en-GB" altLang="en-US"/>
              <a:t>Dynamic Subtree Partitioning</a:t>
            </a:r>
          </a:p>
        </p:txBody>
      </p:sp>
      <p:sp>
        <p:nvSpPr>
          <p:cNvPr id="4" name="Slide Number Placeholder 5"/>
          <p:cNvSpPr>
            <a:spLocks noGrp="1"/>
          </p:cNvSpPr>
          <p:nvPr>
            <p:ph type="sldNum" sz="quarter" idx="12"/>
          </p:nvPr>
        </p:nvSpPr>
        <p:spPr/>
        <p:txBody>
          <a:bodyPr/>
          <a:lstStyle/>
          <a:p>
            <a:fld id="{6150C67A-AFF4-4986-B36A-511D98CBBD22}" type="slidenum">
              <a:rPr lang="en-GB" altLang="en-US" smtClean="0"/>
              <a:pPr/>
              <a:t>19</a:t>
            </a:fld>
            <a:endParaRPr lang="en-GB" altLang="en-US"/>
          </a:p>
        </p:txBody>
      </p:sp>
      <p:pic>
        <p:nvPicPr>
          <p:cNvPr id="14338" name="Picture 2"/>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979614" y="1773238"/>
            <a:ext cx="8226425" cy="3313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173752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HDFS limitations</a:t>
            </a:r>
          </a:p>
        </p:txBody>
      </p:sp>
      <p:sp>
        <p:nvSpPr>
          <p:cNvPr id="3" name="Content Placeholder 2"/>
          <p:cNvSpPr>
            <a:spLocks noGrp="1"/>
          </p:cNvSpPr>
          <p:nvPr>
            <p:ph idx="1"/>
          </p:nvPr>
        </p:nvSpPr>
        <p:spPr/>
        <p:txBody>
          <a:bodyPr>
            <a:normAutofit lnSpcReduction="10000"/>
          </a:bodyPr>
          <a:lstStyle/>
          <a:p>
            <a:r>
              <a:rPr lang="en-US" dirty="0"/>
              <a:t>Although many applications are designed to use the normal “POSIX” file system API (operations like file create/open, read/write, close, rename/replace, delete, and snapshot), some modern applications find POSIX inefficient.</a:t>
            </a:r>
          </a:p>
          <a:p>
            <a:endParaRPr lang="en-US" dirty="0"/>
          </a:p>
          <a:p>
            <a:r>
              <a:rPr lang="en-US" dirty="0"/>
              <a:t>Some main issues:</a:t>
            </a:r>
          </a:p>
          <a:p>
            <a:pPr>
              <a:buFont typeface="Wingdings" panose="05000000000000000000" pitchFamily="2" charset="2"/>
              <a:buChar char="Ø"/>
            </a:pPr>
            <a:r>
              <a:rPr lang="en-US" dirty="0"/>
              <a:t>  HDFS can handle big files, but treats them as sequences of fixed-size </a:t>
            </a:r>
            <a:br>
              <a:rPr lang="en-US" dirty="0"/>
            </a:br>
            <a:r>
              <a:rPr lang="en-US" dirty="0"/>
              <a:t>    blocks.  Many application are object-oriented</a:t>
            </a:r>
          </a:p>
          <a:p>
            <a:pPr>
              <a:buFont typeface="Wingdings" panose="05000000000000000000" pitchFamily="2" charset="2"/>
              <a:buChar char="Ø"/>
            </a:pPr>
            <a:r>
              <a:rPr lang="en-US" dirty="0"/>
              <a:t>  HDFS lacks some of the “file system management” tools big-data needs</a:t>
            </a:r>
          </a:p>
        </p:txBody>
      </p:sp>
      <p:sp>
        <p:nvSpPr>
          <p:cNvPr id="4" name="Footer Placeholder 3"/>
          <p:cNvSpPr>
            <a:spLocks noGrp="1"/>
          </p:cNvSpPr>
          <p:nvPr>
            <p:ph type="ftr" sz="quarter" idx="11"/>
          </p:nvPr>
        </p:nvSpPr>
        <p:spPr/>
        <p:txBody>
          <a:bodyPr/>
          <a:lstStyle/>
          <a:p>
            <a:r>
              <a:rPr lang="en-US"/>
              <a:t>http://www.cs.cornell.edu/courses/cs5412/2019sp</a:t>
            </a:r>
          </a:p>
        </p:txBody>
      </p:sp>
      <p:sp>
        <p:nvSpPr>
          <p:cNvPr id="5" name="Slide Number Placeholder 4"/>
          <p:cNvSpPr>
            <a:spLocks noGrp="1"/>
          </p:cNvSpPr>
          <p:nvPr>
            <p:ph type="sldNum" sz="quarter" idx="12"/>
          </p:nvPr>
        </p:nvSpPr>
        <p:spPr/>
        <p:txBody>
          <a:bodyPr/>
          <a:lstStyle/>
          <a:p>
            <a:fld id="{3C974458-8A97-4835-BF79-1FB6D7856C21}" type="slidenum">
              <a:rPr lang="en-US" smtClean="0"/>
              <a:t>2</a:t>
            </a:fld>
            <a:endParaRPr lang="en-US"/>
          </a:p>
        </p:txBody>
      </p:sp>
    </p:spTree>
    <p:extLst>
      <p:ext uri="{BB962C8B-B14F-4D97-AF65-F5344CB8AC3E}">
        <p14:creationId xmlns:p14="http://schemas.microsoft.com/office/powerpoint/2010/main" val="40831965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p:txBody>
          <a:bodyPr/>
          <a:lstStyle/>
          <a:p>
            <a:r>
              <a:rPr lang="en-GB" altLang="en-US"/>
              <a:t>Distributed Object Storage</a:t>
            </a:r>
          </a:p>
        </p:txBody>
      </p:sp>
      <p:sp>
        <p:nvSpPr>
          <p:cNvPr id="15362" name="Rectangle 2"/>
          <p:cNvSpPr>
            <a:spLocks noGrp="1" noChangeArrowheads="1"/>
          </p:cNvSpPr>
          <p:nvPr>
            <p:ph type="body" idx="1"/>
          </p:nvPr>
        </p:nvSpPr>
        <p:spPr/>
        <p:txBody>
          <a:bodyPr/>
          <a:lstStyle/>
          <a:p>
            <a:r>
              <a:rPr lang="en-GB" altLang="en-US"/>
              <a:t>Files are split across objects</a:t>
            </a:r>
          </a:p>
          <a:p>
            <a:r>
              <a:rPr lang="en-GB" altLang="en-US"/>
              <a:t>Objects are members of placement groups</a:t>
            </a:r>
          </a:p>
          <a:p>
            <a:r>
              <a:rPr lang="en-GB" altLang="en-US"/>
              <a:t>Placement groups are distributed across OSDs.</a:t>
            </a:r>
          </a:p>
        </p:txBody>
      </p:sp>
      <p:sp>
        <p:nvSpPr>
          <p:cNvPr id="4" name="Slide Number Placeholder 5"/>
          <p:cNvSpPr>
            <a:spLocks noGrp="1"/>
          </p:cNvSpPr>
          <p:nvPr>
            <p:ph type="sldNum" idx="12"/>
          </p:nvPr>
        </p:nvSpPr>
        <p:spPr/>
        <p:txBody>
          <a:bodyPr/>
          <a:lstStyle/>
          <a:p>
            <a:fld id="{CBD7B14A-91F0-40E0-AD35-0A2ED5D32890}" type="slidenum">
              <a:rPr lang="en-GB" altLang="en-US" smtClean="0"/>
              <a:pPr/>
              <a:t>20</a:t>
            </a:fld>
            <a:endParaRPr lang="en-GB" altLang="en-US"/>
          </a:p>
        </p:txBody>
      </p:sp>
    </p:spTree>
    <p:extLst>
      <p:ext uri="{BB962C8B-B14F-4D97-AF65-F5344CB8AC3E}">
        <p14:creationId xmlns:p14="http://schemas.microsoft.com/office/powerpoint/2010/main" val="11065515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p:txBody>
          <a:bodyPr/>
          <a:lstStyle/>
          <a:p>
            <a:r>
              <a:rPr lang="en-GB" altLang="en-US"/>
              <a:t>Distributed Object Storage</a:t>
            </a:r>
          </a:p>
        </p:txBody>
      </p:sp>
      <p:sp>
        <p:nvSpPr>
          <p:cNvPr id="4" name="Slide Number Placeholder 5"/>
          <p:cNvSpPr>
            <a:spLocks noGrp="1"/>
          </p:cNvSpPr>
          <p:nvPr>
            <p:ph type="sldNum" sz="quarter" idx="12"/>
          </p:nvPr>
        </p:nvSpPr>
        <p:spPr/>
        <p:txBody>
          <a:bodyPr/>
          <a:lstStyle/>
          <a:p>
            <a:fld id="{5FD53989-5951-4371-BAF7-02781A93A469}" type="slidenum">
              <a:rPr lang="en-GB" altLang="en-US" smtClean="0"/>
              <a:pPr/>
              <a:t>21</a:t>
            </a:fld>
            <a:endParaRPr lang="en-GB" altLang="en-US"/>
          </a:p>
        </p:txBody>
      </p:sp>
      <p:pic>
        <p:nvPicPr>
          <p:cNvPr id="16386" name="Picture 2"/>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979614" y="1389063"/>
            <a:ext cx="8226425" cy="4076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110522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p:txBody>
          <a:bodyPr/>
          <a:lstStyle/>
          <a:p>
            <a:r>
              <a:rPr lang="en-GB" altLang="en-US"/>
              <a:t>CRUSH</a:t>
            </a:r>
          </a:p>
        </p:txBody>
      </p:sp>
      <p:sp>
        <p:nvSpPr>
          <p:cNvPr id="17410" name="Rectangle 2"/>
          <p:cNvSpPr>
            <a:spLocks noGrp="1" noChangeArrowheads="1"/>
          </p:cNvSpPr>
          <p:nvPr>
            <p:ph type="body" idx="1"/>
          </p:nvPr>
        </p:nvSpPr>
        <p:spPr/>
        <p:txBody>
          <a:bodyPr/>
          <a:lstStyle/>
          <a:p>
            <a:r>
              <a:rPr lang="en-GB" altLang="en-US" dirty="0"/>
              <a:t>CRUSH(x):  (osdn1, osdn2, osdn3)</a:t>
            </a:r>
          </a:p>
          <a:p>
            <a:pPr lvl="1"/>
            <a:r>
              <a:rPr lang="en-GB" altLang="en-US" dirty="0"/>
              <a:t>Inputs</a:t>
            </a:r>
          </a:p>
          <a:p>
            <a:pPr lvl="2"/>
            <a:r>
              <a:rPr lang="en-GB" altLang="en-US" dirty="0"/>
              <a:t>x is the placement group</a:t>
            </a:r>
          </a:p>
          <a:p>
            <a:pPr lvl="2"/>
            <a:r>
              <a:rPr lang="en-GB" altLang="en-US" dirty="0"/>
              <a:t>Hierarchical cluster map</a:t>
            </a:r>
          </a:p>
          <a:p>
            <a:pPr lvl="2"/>
            <a:r>
              <a:rPr lang="en-GB" altLang="en-US" dirty="0"/>
              <a:t>Placement rules</a:t>
            </a:r>
          </a:p>
          <a:p>
            <a:pPr lvl="1"/>
            <a:r>
              <a:rPr lang="en-GB" altLang="en-US" dirty="0"/>
              <a:t>Outputs a list of OSDs</a:t>
            </a:r>
          </a:p>
          <a:p>
            <a:r>
              <a:rPr lang="en-GB" altLang="en-US" dirty="0"/>
              <a:t>Advantages</a:t>
            </a:r>
          </a:p>
          <a:p>
            <a:pPr lvl="1"/>
            <a:r>
              <a:rPr lang="en-GB" altLang="en-US" dirty="0"/>
              <a:t>Anyone can calculate object location</a:t>
            </a:r>
          </a:p>
          <a:p>
            <a:pPr lvl="1"/>
            <a:r>
              <a:rPr lang="en-GB" altLang="en-US" dirty="0"/>
              <a:t>Cluster map infrequently updated</a:t>
            </a:r>
          </a:p>
        </p:txBody>
      </p:sp>
      <p:sp>
        <p:nvSpPr>
          <p:cNvPr id="4" name="Slide Number Placeholder 5"/>
          <p:cNvSpPr>
            <a:spLocks noGrp="1"/>
          </p:cNvSpPr>
          <p:nvPr>
            <p:ph type="sldNum" idx="12"/>
          </p:nvPr>
        </p:nvSpPr>
        <p:spPr/>
        <p:txBody>
          <a:bodyPr/>
          <a:lstStyle/>
          <a:p>
            <a:fld id="{22E4DB83-1055-4761-84B6-76DDE9F19FEB}" type="slidenum">
              <a:rPr lang="en-GB" altLang="en-US" smtClean="0"/>
              <a:pPr/>
              <a:t>22</a:t>
            </a:fld>
            <a:endParaRPr lang="en-GB" altLang="en-US"/>
          </a:p>
        </p:txBody>
      </p:sp>
    </p:spTree>
    <p:extLst>
      <p:ext uri="{BB962C8B-B14F-4D97-AF65-F5344CB8AC3E}">
        <p14:creationId xmlns:p14="http://schemas.microsoft.com/office/powerpoint/2010/main" val="19886431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altLang="en-US"/>
              <a:t>Data distribution</a:t>
            </a:r>
          </a:p>
        </p:txBody>
      </p:sp>
      <p:sp>
        <p:nvSpPr>
          <p:cNvPr id="64515" name="Rectangle 3"/>
          <p:cNvSpPr>
            <a:spLocks noGrp="1" noChangeArrowheads="1"/>
          </p:cNvSpPr>
          <p:nvPr>
            <p:ph type="body" idx="1"/>
          </p:nvPr>
        </p:nvSpPr>
        <p:spPr/>
        <p:txBody>
          <a:bodyPr>
            <a:normAutofit fontScale="92500" lnSpcReduction="10000"/>
          </a:bodyPr>
          <a:lstStyle/>
          <a:p>
            <a:r>
              <a:rPr lang="en-US" altLang="en-US" dirty="0"/>
              <a:t>(not a part of the original PowerPoint presentation)</a:t>
            </a:r>
          </a:p>
          <a:p>
            <a:endParaRPr lang="en-US" altLang="en-US" dirty="0"/>
          </a:p>
          <a:p>
            <a:r>
              <a:rPr lang="en-US" altLang="en-US" dirty="0"/>
              <a:t>Files are striped into many objects</a:t>
            </a:r>
          </a:p>
          <a:p>
            <a:pPr>
              <a:buFont typeface="Wingdings" panose="05000000000000000000" pitchFamily="2" charset="2"/>
              <a:buChar char="Ø"/>
            </a:pPr>
            <a:r>
              <a:rPr lang="en-US" altLang="en-US" dirty="0"/>
              <a:t>  (</a:t>
            </a:r>
            <a:r>
              <a:rPr lang="en-US" altLang="en-US" dirty="0" err="1"/>
              <a:t>ino</a:t>
            </a:r>
            <a:r>
              <a:rPr lang="en-US" altLang="en-US" dirty="0"/>
              <a:t>, ono)</a:t>
            </a:r>
            <a:r>
              <a:rPr lang="en-US" altLang="en-US" dirty="0">
                <a:sym typeface="Symbol" panose="05050102010706020507" pitchFamily="18" charset="2"/>
              </a:rPr>
              <a:t> </a:t>
            </a:r>
            <a:r>
              <a:rPr lang="en-US" altLang="en-US" dirty="0"/>
              <a:t> an object id (</a:t>
            </a:r>
            <a:r>
              <a:rPr lang="en-US" altLang="en-US" dirty="0" err="1">
                <a:sym typeface="MS Reference 1" pitchFamily="2" charset="2"/>
              </a:rPr>
              <a:t>oid</a:t>
            </a:r>
            <a:r>
              <a:rPr lang="en-US" altLang="en-US" dirty="0">
                <a:sym typeface="MS Reference 1" pitchFamily="2" charset="2"/>
              </a:rPr>
              <a:t>)</a:t>
            </a:r>
          </a:p>
          <a:p>
            <a:r>
              <a:rPr lang="en-US" altLang="en-US" dirty="0" err="1"/>
              <a:t>Ceph</a:t>
            </a:r>
            <a:r>
              <a:rPr lang="en-US" altLang="en-US" dirty="0"/>
              <a:t> maps objects into placement groups (PGs)</a:t>
            </a:r>
          </a:p>
          <a:p>
            <a:pPr>
              <a:buFont typeface="Wingdings" panose="05000000000000000000" pitchFamily="2" charset="2"/>
              <a:buChar char="Ø"/>
            </a:pPr>
            <a:r>
              <a:rPr lang="en-US" altLang="en-US" dirty="0"/>
              <a:t>  hash(</a:t>
            </a:r>
            <a:r>
              <a:rPr lang="en-US" altLang="en-US" dirty="0" err="1"/>
              <a:t>oid</a:t>
            </a:r>
            <a:r>
              <a:rPr lang="en-US" altLang="en-US" dirty="0"/>
              <a:t>) &amp; mask</a:t>
            </a:r>
            <a:r>
              <a:rPr lang="en-US" altLang="en-US" dirty="0">
                <a:sym typeface="Symbol" panose="05050102010706020507" pitchFamily="18" charset="2"/>
              </a:rPr>
              <a:t> </a:t>
            </a:r>
            <a:r>
              <a:rPr lang="en-US" altLang="en-US" dirty="0"/>
              <a:t> a placement group id (</a:t>
            </a:r>
            <a:r>
              <a:rPr lang="en-US" altLang="en-US" dirty="0" err="1">
                <a:sym typeface="MS Reference 1" pitchFamily="2" charset="2"/>
              </a:rPr>
              <a:t>pgid</a:t>
            </a:r>
            <a:r>
              <a:rPr lang="en-US" altLang="en-US" dirty="0">
                <a:sym typeface="MS Reference 1" pitchFamily="2" charset="2"/>
              </a:rPr>
              <a:t>)</a:t>
            </a:r>
            <a:endParaRPr lang="en-US" altLang="en-US" dirty="0"/>
          </a:p>
          <a:p>
            <a:r>
              <a:rPr lang="en-US" altLang="en-US" dirty="0"/>
              <a:t>CRUSH assigns placement groups to OSDs</a:t>
            </a:r>
          </a:p>
          <a:p>
            <a:pPr>
              <a:buFont typeface="Wingdings" panose="05000000000000000000" pitchFamily="2" charset="2"/>
              <a:buChar char="Ø"/>
            </a:pPr>
            <a:r>
              <a:rPr lang="en-US" altLang="en-US" dirty="0"/>
              <a:t>  CRUSH(</a:t>
            </a:r>
            <a:r>
              <a:rPr lang="en-US" altLang="en-US" dirty="0" err="1"/>
              <a:t>pgid</a:t>
            </a:r>
            <a:r>
              <a:rPr lang="en-US" altLang="en-US" dirty="0"/>
              <a:t>)</a:t>
            </a:r>
            <a:r>
              <a:rPr lang="en-US" altLang="en-US" dirty="0">
                <a:sym typeface="Symbol" panose="05050102010706020507" pitchFamily="18" charset="2"/>
              </a:rPr>
              <a:t></a:t>
            </a:r>
            <a:r>
              <a:rPr lang="en-US" altLang="en-US" dirty="0">
                <a:sym typeface="MS Reference 1" pitchFamily="2" charset="2"/>
              </a:rPr>
              <a:t> a replication group, (osd1, osd2)</a:t>
            </a:r>
          </a:p>
        </p:txBody>
      </p:sp>
      <p:sp>
        <p:nvSpPr>
          <p:cNvPr id="4" name="Slide Number Placeholder 5"/>
          <p:cNvSpPr>
            <a:spLocks noGrp="1"/>
          </p:cNvSpPr>
          <p:nvPr>
            <p:ph type="sldNum" idx="12"/>
          </p:nvPr>
        </p:nvSpPr>
        <p:spPr/>
        <p:txBody>
          <a:bodyPr/>
          <a:lstStyle/>
          <a:p>
            <a:fld id="{7FEA342C-7A20-4E48-8174-D77D7725FFEA}" type="slidenum">
              <a:rPr lang="en-GB" altLang="en-US" smtClean="0"/>
              <a:pPr/>
              <a:t>23</a:t>
            </a:fld>
            <a:endParaRPr lang="en-GB" altLang="en-US"/>
          </a:p>
        </p:txBody>
      </p:sp>
    </p:spTree>
    <p:extLst>
      <p:ext uri="{BB962C8B-B14F-4D97-AF65-F5344CB8AC3E}">
        <p14:creationId xmlns:p14="http://schemas.microsoft.com/office/powerpoint/2010/main" val="15492902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p:txBody>
          <a:bodyPr/>
          <a:lstStyle/>
          <a:p>
            <a:r>
              <a:rPr lang="en-GB" altLang="en-US"/>
              <a:t>Replication</a:t>
            </a:r>
          </a:p>
        </p:txBody>
      </p:sp>
      <p:sp>
        <p:nvSpPr>
          <p:cNvPr id="18434" name="Rectangle 2"/>
          <p:cNvSpPr>
            <a:spLocks noGrp="1" noChangeArrowheads="1"/>
          </p:cNvSpPr>
          <p:nvPr>
            <p:ph type="body" idx="1"/>
          </p:nvPr>
        </p:nvSpPr>
        <p:spPr/>
        <p:txBody>
          <a:bodyPr/>
          <a:lstStyle/>
          <a:p>
            <a:r>
              <a:rPr lang="en-GB" altLang="en-US"/>
              <a:t>Objects are replicated on OSDs within same PG</a:t>
            </a:r>
          </a:p>
          <a:p>
            <a:pPr lvl="1"/>
            <a:r>
              <a:rPr lang="en-GB" altLang="en-US"/>
              <a:t>Client is oblivious to replication</a:t>
            </a:r>
          </a:p>
        </p:txBody>
      </p:sp>
      <p:sp>
        <p:nvSpPr>
          <p:cNvPr id="5" name="Slide Number Placeholder 5"/>
          <p:cNvSpPr>
            <a:spLocks noGrp="1"/>
          </p:cNvSpPr>
          <p:nvPr>
            <p:ph type="sldNum" idx="12"/>
          </p:nvPr>
        </p:nvSpPr>
        <p:spPr/>
        <p:txBody>
          <a:bodyPr/>
          <a:lstStyle/>
          <a:p>
            <a:fld id="{85E60B12-9918-45B0-93BB-215C71746F6B}" type="slidenum">
              <a:rPr lang="en-GB" altLang="en-US" smtClean="0"/>
              <a:pPr/>
              <a:t>24</a:t>
            </a:fld>
            <a:endParaRPr lang="en-GB" altLang="en-US"/>
          </a:p>
        </p:txBody>
      </p:sp>
      <p:pic>
        <p:nvPicPr>
          <p:cNvPr id="18435" name="Picture 3"/>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979614" y="3276601"/>
            <a:ext cx="8226425" cy="30527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80083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p:txBody>
          <a:bodyPr/>
          <a:lstStyle/>
          <a:p>
            <a:r>
              <a:rPr lang="en-GB" altLang="en-US"/>
              <a:t>Failure Detection and Recovery</a:t>
            </a:r>
          </a:p>
        </p:txBody>
      </p:sp>
      <p:sp>
        <p:nvSpPr>
          <p:cNvPr id="19458" name="Rectangle 2"/>
          <p:cNvSpPr>
            <a:spLocks noGrp="1" noChangeArrowheads="1"/>
          </p:cNvSpPr>
          <p:nvPr>
            <p:ph type="body" idx="1"/>
          </p:nvPr>
        </p:nvSpPr>
        <p:spPr/>
        <p:txBody>
          <a:bodyPr/>
          <a:lstStyle/>
          <a:p>
            <a:r>
              <a:rPr lang="en-GB" altLang="en-US"/>
              <a:t>Down and Out</a:t>
            </a:r>
          </a:p>
          <a:p>
            <a:r>
              <a:rPr lang="en-GB" altLang="en-US"/>
              <a:t>Monitors check for intermittent problems</a:t>
            </a:r>
          </a:p>
          <a:p>
            <a:r>
              <a:rPr lang="en-GB" altLang="en-US"/>
              <a:t>New or recovered OSDs peer with other OSDs within PG</a:t>
            </a:r>
          </a:p>
          <a:p>
            <a:endParaRPr lang="en-GB" altLang="en-US"/>
          </a:p>
          <a:p>
            <a:endParaRPr lang="en-GB" altLang="en-US"/>
          </a:p>
        </p:txBody>
      </p:sp>
      <p:sp>
        <p:nvSpPr>
          <p:cNvPr id="4" name="Slide Number Placeholder 5"/>
          <p:cNvSpPr>
            <a:spLocks noGrp="1"/>
          </p:cNvSpPr>
          <p:nvPr>
            <p:ph type="sldNum" idx="12"/>
          </p:nvPr>
        </p:nvSpPr>
        <p:spPr/>
        <p:txBody>
          <a:bodyPr/>
          <a:lstStyle/>
          <a:p>
            <a:fld id="{6C901AEF-42BC-4872-84E5-B2630301B08B}" type="slidenum">
              <a:rPr lang="en-GB" altLang="en-US" smtClean="0"/>
              <a:pPr/>
              <a:t>25</a:t>
            </a:fld>
            <a:endParaRPr lang="en-GB" altLang="en-US"/>
          </a:p>
        </p:txBody>
      </p:sp>
    </p:spTree>
    <p:extLst>
      <p:ext uri="{BB962C8B-B14F-4D97-AF65-F5344CB8AC3E}">
        <p14:creationId xmlns:p14="http://schemas.microsoft.com/office/powerpoint/2010/main" val="4382052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p:txBody>
          <a:bodyPr/>
          <a:lstStyle/>
          <a:p>
            <a:r>
              <a:rPr lang="en-GB" altLang="en-US" dirty="0"/>
              <a:t>Acronyms Used in Performance Slides</a:t>
            </a:r>
          </a:p>
        </p:txBody>
      </p:sp>
      <p:sp>
        <p:nvSpPr>
          <p:cNvPr id="30722" name="Rectangle 2"/>
          <p:cNvSpPr>
            <a:spLocks noGrp="1" noChangeArrowheads="1"/>
          </p:cNvSpPr>
          <p:nvPr>
            <p:ph type="body" idx="1"/>
          </p:nvPr>
        </p:nvSpPr>
        <p:spPr/>
        <p:txBody>
          <a:bodyPr>
            <a:normAutofit fontScale="92500" lnSpcReduction="10000"/>
          </a:bodyPr>
          <a:lstStyle/>
          <a:p>
            <a:r>
              <a:rPr lang="en-GB" altLang="en-US"/>
              <a:t>CRUSH:  Controlled Replication Under Scalable Hashing</a:t>
            </a:r>
          </a:p>
          <a:p>
            <a:r>
              <a:rPr lang="en-GB" altLang="en-US"/>
              <a:t>EBOFS:  Extent and B-tree based Object File System</a:t>
            </a:r>
          </a:p>
          <a:p>
            <a:r>
              <a:rPr lang="en-GB" altLang="en-US"/>
              <a:t>HPC:  High Performance Computing</a:t>
            </a:r>
          </a:p>
          <a:p>
            <a:r>
              <a:rPr lang="en-GB" altLang="en-US"/>
              <a:t>MDS:  MetaData server</a:t>
            </a:r>
          </a:p>
          <a:p>
            <a:r>
              <a:rPr lang="en-GB" altLang="en-US"/>
              <a:t>OSD:  Object Storage Device</a:t>
            </a:r>
          </a:p>
          <a:p>
            <a:r>
              <a:rPr lang="en-GB" altLang="en-US"/>
              <a:t>PG:  Placement Group</a:t>
            </a:r>
          </a:p>
          <a:p>
            <a:r>
              <a:rPr lang="en-GB" altLang="en-US"/>
              <a:t>POSIX:  Portable Operating System Interface for uniX</a:t>
            </a:r>
          </a:p>
          <a:p>
            <a:r>
              <a:rPr lang="en-GB" altLang="en-US"/>
              <a:t>RADOS:  Reliable Autonomic Distributed Object Store</a:t>
            </a:r>
          </a:p>
        </p:txBody>
      </p:sp>
      <p:sp>
        <p:nvSpPr>
          <p:cNvPr id="4" name="Slide Number Placeholder 5"/>
          <p:cNvSpPr>
            <a:spLocks noGrp="1"/>
          </p:cNvSpPr>
          <p:nvPr>
            <p:ph type="sldNum" idx="12"/>
          </p:nvPr>
        </p:nvSpPr>
        <p:spPr/>
        <p:txBody>
          <a:bodyPr/>
          <a:lstStyle/>
          <a:p>
            <a:fld id="{27C32A17-2A85-47A6-AECD-0B3ED9B9DA8E}" type="slidenum">
              <a:rPr lang="en-GB" altLang="en-US" smtClean="0"/>
              <a:pPr/>
              <a:t>26</a:t>
            </a:fld>
            <a:endParaRPr lang="en-GB" altLang="en-US"/>
          </a:p>
        </p:txBody>
      </p:sp>
    </p:spTree>
    <p:extLst>
      <p:ext uri="{BB962C8B-B14F-4D97-AF65-F5344CB8AC3E}">
        <p14:creationId xmlns:p14="http://schemas.microsoft.com/office/powerpoint/2010/main" val="15973039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p:txBody>
          <a:bodyPr/>
          <a:lstStyle/>
          <a:p>
            <a:r>
              <a:rPr lang="en-GB" altLang="en-US"/>
              <a:t>Per-OSD Write Performance</a:t>
            </a:r>
          </a:p>
        </p:txBody>
      </p:sp>
      <p:sp>
        <p:nvSpPr>
          <p:cNvPr id="4" name="Slide Number Placeholder 5"/>
          <p:cNvSpPr>
            <a:spLocks noGrp="1"/>
          </p:cNvSpPr>
          <p:nvPr>
            <p:ph type="sldNum" sz="quarter" idx="12"/>
          </p:nvPr>
        </p:nvSpPr>
        <p:spPr/>
        <p:txBody>
          <a:bodyPr/>
          <a:lstStyle/>
          <a:p>
            <a:fld id="{D6B257AA-2FFF-42CF-A645-75228A3C9EE4}" type="slidenum">
              <a:rPr lang="en-GB" altLang="en-US" smtClean="0"/>
              <a:pPr/>
              <a:t>27</a:t>
            </a:fld>
            <a:endParaRPr lang="en-GB" altLang="en-US"/>
          </a:p>
        </p:txBody>
      </p:sp>
      <p:pic>
        <p:nvPicPr>
          <p:cNvPr id="20482" name="Picture 2"/>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946032" y="2084832"/>
            <a:ext cx="8226425" cy="3675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013849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GB" altLang="en-US"/>
              <a:t>EBOFS Performance</a:t>
            </a:r>
          </a:p>
        </p:txBody>
      </p:sp>
      <p:sp>
        <p:nvSpPr>
          <p:cNvPr id="4" name="Slide Number Placeholder 5"/>
          <p:cNvSpPr>
            <a:spLocks noGrp="1"/>
          </p:cNvSpPr>
          <p:nvPr>
            <p:ph type="sldNum" sz="quarter" idx="12"/>
          </p:nvPr>
        </p:nvSpPr>
        <p:spPr/>
        <p:txBody>
          <a:bodyPr/>
          <a:lstStyle/>
          <a:p>
            <a:fld id="{318084D2-2D84-4A5A-B1B0-753884AFE589}" type="slidenum">
              <a:rPr lang="en-GB" altLang="en-US" smtClean="0"/>
              <a:pPr/>
              <a:t>28</a:t>
            </a:fld>
            <a:endParaRPr lang="en-GB" altLang="en-US"/>
          </a:p>
        </p:txBody>
      </p:sp>
      <p:pic>
        <p:nvPicPr>
          <p:cNvPr id="21505" name="Picture 1"/>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891691" y="1530873"/>
            <a:ext cx="8226425" cy="5130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571647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p:txBody>
          <a:bodyPr/>
          <a:lstStyle/>
          <a:p>
            <a:r>
              <a:rPr lang="en-GB" altLang="en-US"/>
              <a:t>Write Latency</a:t>
            </a:r>
          </a:p>
        </p:txBody>
      </p:sp>
      <p:sp>
        <p:nvSpPr>
          <p:cNvPr id="4" name="Slide Number Placeholder 5"/>
          <p:cNvSpPr>
            <a:spLocks noGrp="1"/>
          </p:cNvSpPr>
          <p:nvPr>
            <p:ph type="sldNum" sz="quarter" idx="12"/>
          </p:nvPr>
        </p:nvSpPr>
        <p:spPr/>
        <p:txBody>
          <a:bodyPr/>
          <a:lstStyle/>
          <a:p>
            <a:fld id="{B51139F1-754F-4498-A4B0-C061BF44DCE5}" type="slidenum">
              <a:rPr lang="en-GB" altLang="en-US" smtClean="0"/>
              <a:pPr/>
              <a:t>29</a:t>
            </a:fld>
            <a:endParaRPr lang="en-GB" altLang="en-US"/>
          </a:p>
        </p:txBody>
      </p:sp>
      <p:pic>
        <p:nvPicPr>
          <p:cNvPr id="22530" name="Picture 2"/>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979614" y="1757364"/>
            <a:ext cx="8226425" cy="39576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943138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CEPH project</a:t>
            </a:r>
          </a:p>
        </p:txBody>
      </p:sp>
      <p:sp>
        <p:nvSpPr>
          <p:cNvPr id="3" name="Content Placeholder 2"/>
          <p:cNvSpPr>
            <a:spLocks noGrp="1"/>
          </p:cNvSpPr>
          <p:nvPr>
            <p:ph idx="1"/>
          </p:nvPr>
        </p:nvSpPr>
        <p:spPr/>
        <p:txBody>
          <a:bodyPr/>
          <a:lstStyle/>
          <a:p>
            <a:r>
              <a:rPr lang="en-US" dirty="0"/>
              <a:t>Created by Sage Weihl, a PhD student at U.C. Santa Cruz</a:t>
            </a:r>
          </a:p>
          <a:p>
            <a:r>
              <a:rPr lang="en-US" dirty="0"/>
              <a:t>Later became a company and then was acquired into Red Hat Linux</a:t>
            </a:r>
          </a:p>
          <a:p>
            <a:r>
              <a:rPr lang="en-US" dirty="0"/>
              <a:t>Now the “</a:t>
            </a:r>
            <a:r>
              <a:rPr lang="en-US" dirty="0" err="1"/>
              <a:t>InkStack</a:t>
            </a:r>
            <a:r>
              <a:rPr lang="en-US" dirty="0"/>
              <a:t>” portion of Linux offers </a:t>
            </a:r>
            <a:r>
              <a:rPr lang="en-US" dirty="0" err="1"/>
              <a:t>Ceph</a:t>
            </a:r>
            <a:r>
              <a:rPr lang="en-US" dirty="0"/>
              <a:t> plus various tools to</a:t>
            </a:r>
            <a:br>
              <a:rPr lang="en-US" dirty="0"/>
            </a:br>
            <a:r>
              <a:rPr lang="en-US" dirty="0"/>
              <a:t>leverage it, and </a:t>
            </a:r>
            <a:r>
              <a:rPr lang="en-US" dirty="0" err="1"/>
              <a:t>Ceph</a:t>
            </a:r>
            <a:r>
              <a:rPr lang="en-US" dirty="0"/>
              <a:t> is starting to replace HDFS worldwide.</a:t>
            </a:r>
          </a:p>
          <a:p>
            <a:endParaRPr lang="en-US" dirty="0"/>
          </a:p>
          <a:p>
            <a:r>
              <a:rPr lang="en-US" dirty="0" err="1"/>
              <a:t>Ceph</a:t>
            </a:r>
            <a:r>
              <a:rPr lang="en-US" dirty="0"/>
              <a:t> is similar in some ways to HDFS but unrelated to it.  Many big data systems are migrating to the system.</a:t>
            </a:r>
          </a:p>
        </p:txBody>
      </p:sp>
      <p:sp>
        <p:nvSpPr>
          <p:cNvPr id="4" name="Footer Placeholder 3"/>
          <p:cNvSpPr>
            <a:spLocks noGrp="1"/>
          </p:cNvSpPr>
          <p:nvPr>
            <p:ph type="ftr" sz="quarter" idx="11"/>
          </p:nvPr>
        </p:nvSpPr>
        <p:spPr/>
        <p:txBody>
          <a:bodyPr/>
          <a:lstStyle/>
          <a:p>
            <a:r>
              <a:rPr lang="en-US"/>
              <a:t>http://www.cs.cornell.edu/courses/cs5412/2019sp</a:t>
            </a:r>
          </a:p>
        </p:txBody>
      </p:sp>
      <p:sp>
        <p:nvSpPr>
          <p:cNvPr id="5" name="Slide Number Placeholder 4"/>
          <p:cNvSpPr>
            <a:spLocks noGrp="1"/>
          </p:cNvSpPr>
          <p:nvPr>
            <p:ph type="sldNum" sz="quarter" idx="12"/>
          </p:nvPr>
        </p:nvSpPr>
        <p:spPr/>
        <p:txBody>
          <a:bodyPr/>
          <a:lstStyle/>
          <a:p>
            <a:fld id="{3C974458-8A97-4835-BF79-1FB6D7856C21}" type="slidenum">
              <a:rPr lang="en-US" smtClean="0"/>
              <a:t>3</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66131" y="162956"/>
            <a:ext cx="1545038" cy="1921876"/>
          </a:xfrm>
          <a:prstGeom prst="rect">
            <a:avLst/>
          </a:prstGeom>
        </p:spPr>
      </p:pic>
    </p:spTree>
    <p:extLst>
      <p:ext uri="{BB962C8B-B14F-4D97-AF65-F5344CB8AC3E}">
        <p14:creationId xmlns:p14="http://schemas.microsoft.com/office/powerpoint/2010/main" val="5158945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Grp="1" noChangeArrowheads="1"/>
          </p:cNvSpPr>
          <p:nvPr>
            <p:ph type="title"/>
          </p:nvPr>
        </p:nvSpPr>
        <p:spPr/>
        <p:txBody>
          <a:bodyPr/>
          <a:lstStyle/>
          <a:p>
            <a:r>
              <a:rPr lang="en-GB" altLang="en-US"/>
              <a:t>OSD Write Performance</a:t>
            </a:r>
          </a:p>
        </p:txBody>
      </p:sp>
      <p:sp>
        <p:nvSpPr>
          <p:cNvPr id="4" name="Slide Number Placeholder 5"/>
          <p:cNvSpPr>
            <a:spLocks noGrp="1"/>
          </p:cNvSpPr>
          <p:nvPr>
            <p:ph type="sldNum" sz="quarter" idx="12"/>
          </p:nvPr>
        </p:nvSpPr>
        <p:spPr/>
        <p:txBody>
          <a:bodyPr/>
          <a:lstStyle/>
          <a:p>
            <a:fld id="{07BEBED5-DF81-475E-8981-51347B1CDDAF}" type="slidenum">
              <a:rPr lang="en-GB" altLang="en-US" smtClean="0"/>
              <a:pPr/>
              <a:t>30</a:t>
            </a:fld>
            <a:endParaRPr lang="en-GB" altLang="en-US"/>
          </a:p>
        </p:txBody>
      </p:sp>
      <p:pic>
        <p:nvPicPr>
          <p:cNvPr id="23554" name="Picture 2"/>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997199" y="1871176"/>
            <a:ext cx="8226425" cy="38306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873544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p:txBody>
          <a:bodyPr/>
          <a:lstStyle/>
          <a:p>
            <a:r>
              <a:rPr lang="en-GB" altLang="en-US"/>
              <a:t>Diskless vs. Local Disk</a:t>
            </a:r>
          </a:p>
        </p:txBody>
      </p:sp>
      <p:sp>
        <p:nvSpPr>
          <p:cNvPr id="5" name="Slide Number Placeholder 5"/>
          <p:cNvSpPr>
            <a:spLocks noGrp="1"/>
          </p:cNvSpPr>
          <p:nvPr>
            <p:ph type="sldNum" sz="quarter" idx="12"/>
          </p:nvPr>
        </p:nvSpPr>
        <p:spPr/>
        <p:txBody>
          <a:bodyPr/>
          <a:lstStyle/>
          <a:p>
            <a:fld id="{F9C30289-05B0-4207-BC63-2A9FBECA9168}" type="slidenum">
              <a:rPr lang="en-GB" altLang="en-US" smtClean="0"/>
              <a:pPr/>
              <a:t>31</a:t>
            </a:fld>
            <a:endParaRPr lang="en-GB" altLang="en-US"/>
          </a:p>
        </p:txBody>
      </p:sp>
      <p:pic>
        <p:nvPicPr>
          <p:cNvPr id="24578" name="Picture 2"/>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979614" y="1598613"/>
            <a:ext cx="8226425" cy="3822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80" name="Text Box 4"/>
          <p:cNvSpPr txBox="1">
            <a:spLocks noChangeArrowheads="1"/>
          </p:cNvSpPr>
          <p:nvPr/>
        </p:nvSpPr>
        <p:spPr bwMode="auto">
          <a:xfrm>
            <a:off x="1981201" y="5562601"/>
            <a:ext cx="8630889" cy="1200329"/>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latin typeface="Comic Sans MS" panose="030F0702030302020204" pitchFamily="66" charset="0"/>
              </a:rPr>
              <a:t>Compare latencies of (a) a MDS where all metadata are </a:t>
            </a:r>
          </a:p>
          <a:p>
            <a:r>
              <a:rPr lang="en-US" altLang="en-US" sz="2400">
                <a:latin typeface="Comic Sans MS" panose="030F0702030302020204" pitchFamily="66" charset="0"/>
              </a:rPr>
              <a:t>stored in a shared OSD cluster and (b) a MDS which has a </a:t>
            </a:r>
          </a:p>
          <a:p>
            <a:r>
              <a:rPr lang="en-US" altLang="en-US" sz="2400">
                <a:latin typeface="Comic Sans MS" panose="030F0702030302020204" pitchFamily="66" charset="0"/>
              </a:rPr>
              <a:t>local disk containing its journaling</a:t>
            </a:r>
            <a:r>
              <a:rPr lang="en-US" altLang="en-US">
                <a:latin typeface="Comic Sans MS" panose="030F0702030302020204" pitchFamily="66" charset="0"/>
              </a:rPr>
              <a:t> </a:t>
            </a:r>
          </a:p>
        </p:txBody>
      </p:sp>
    </p:spTree>
    <p:extLst>
      <p:ext uri="{BB962C8B-B14F-4D97-AF65-F5344CB8AC3E}">
        <p14:creationId xmlns:p14="http://schemas.microsoft.com/office/powerpoint/2010/main" val="3393660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p:txBody>
          <a:bodyPr/>
          <a:lstStyle/>
          <a:p>
            <a:r>
              <a:rPr lang="en-GB" altLang="en-US"/>
              <a:t>Per-MDS Throughput</a:t>
            </a:r>
          </a:p>
        </p:txBody>
      </p:sp>
      <p:sp>
        <p:nvSpPr>
          <p:cNvPr id="4" name="Slide Number Placeholder 5"/>
          <p:cNvSpPr>
            <a:spLocks noGrp="1"/>
          </p:cNvSpPr>
          <p:nvPr>
            <p:ph type="sldNum" sz="quarter" idx="12"/>
          </p:nvPr>
        </p:nvSpPr>
        <p:spPr/>
        <p:txBody>
          <a:bodyPr/>
          <a:lstStyle/>
          <a:p>
            <a:fld id="{9F167EB8-E5B3-4043-8A1E-2919521F5C8A}" type="slidenum">
              <a:rPr lang="en-GB" altLang="en-US" smtClean="0"/>
              <a:pPr/>
              <a:t>32</a:t>
            </a:fld>
            <a:endParaRPr lang="en-GB" altLang="en-US"/>
          </a:p>
        </p:txBody>
      </p:sp>
      <p:pic>
        <p:nvPicPr>
          <p:cNvPr id="25602" name="Picture 2"/>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944445" y="1843087"/>
            <a:ext cx="8226425" cy="50149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785178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p:txBody>
          <a:bodyPr/>
          <a:lstStyle/>
          <a:p>
            <a:r>
              <a:rPr lang="en-GB" altLang="en-US"/>
              <a:t>Average Latency</a:t>
            </a:r>
          </a:p>
        </p:txBody>
      </p:sp>
      <p:sp>
        <p:nvSpPr>
          <p:cNvPr id="4" name="Slide Number Placeholder 5"/>
          <p:cNvSpPr>
            <a:spLocks noGrp="1"/>
          </p:cNvSpPr>
          <p:nvPr>
            <p:ph type="sldNum" sz="quarter" idx="12"/>
          </p:nvPr>
        </p:nvSpPr>
        <p:spPr/>
        <p:txBody>
          <a:bodyPr/>
          <a:lstStyle/>
          <a:p>
            <a:fld id="{C9CCA7E1-FFBD-4554-A38B-9ABB93CA7E2C}" type="slidenum">
              <a:rPr lang="en-GB" altLang="en-US" smtClean="0"/>
              <a:pPr/>
              <a:t>33</a:t>
            </a:fld>
            <a:endParaRPr lang="en-GB" altLang="en-US"/>
          </a:p>
        </p:txBody>
      </p:sp>
      <p:pic>
        <p:nvPicPr>
          <p:cNvPr id="26626" name="Picture 2"/>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979614" y="1865314"/>
            <a:ext cx="8226425" cy="3773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550504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altLang="en-US"/>
              <a:t>Lessons learned</a:t>
            </a:r>
          </a:p>
        </p:txBody>
      </p:sp>
      <p:sp>
        <p:nvSpPr>
          <p:cNvPr id="63491" name="Rectangle 3"/>
          <p:cNvSpPr>
            <a:spLocks noGrp="1" noChangeArrowheads="1"/>
          </p:cNvSpPr>
          <p:nvPr>
            <p:ph type="body" idx="1"/>
          </p:nvPr>
        </p:nvSpPr>
        <p:spPr/>
        <p:txBody>
          <a:bodyPr>
            <a:normAutofit fontScale="92500" lnSpcReduction="10000"/>
          </a:bodyPr>
          <a:lstStyle/>
          <a:p>
            <a:r>
              <a:rPr lang="en-US" altLang="en-US" dirty="0"/>
              <a:t>(not a part of the original PowerPoint presentation)</a:t>
            </a:r>
          </a:p>
          <a:p>
            <a:r>
              <a:rPr lang="en-US" altLang="en-US" dirty="0"/>
              <a:t>Replacing file allocation metadata with a globally known distribution function was a good idea</a:t>
            </a:r>
          </a:p>
          <a:p>
            <a:pPr lvl="1">
              <a:buFont typeface="Wingdings" panose="05000000000000000000" pitchFamily="2" charset="2"/>
              <a:buChar char="Ø"/>
            </a:pPr>
            <a:r>
              <a:rPr lang="en-US" altLang="en-US" dirty="0"/>
              <a:t>  Simplified our design</a:t>
            </a:r>
          </a:p>
          <a:p>
            <a:r>
              <a:rPr lang="en-US" altLang="en-US" dirty="0"/>
              <a:t>We were right not to use an existing kernel file system for local object storage</a:t>
            </a:r>
          </a:p>
          <a:p>
            <a:r>
              <a:rPr lang="en-US" altLang="en-US" dirty="0"/>
              <a:t>The MDS load balancer has an important impact on overall system scalability but deciding which </a:t>
            </a:r>
            <a:r>
              <a:rPr lang="en-US" altLang="en-US" dirty="0" err="1"/>
              <a:t>mtadata</a:t>
            </a:r>
            <a:r>
              <a:rPr lang="en-US" altLang="en-US" dirty="0"/>
              <a:t> to migrate where is a difficult task</a:t>
            </a:r>
          </a:p>
          <a:p>
            <a:r>
              <a:rPr lang="en-US" altLang="en-US" dirty="0"/>
              <a:t>Implementing the client interface was more difficult than expected</a:t>
            </a:r>
          </a:p>
          <a:p>
            <a:pPr lvl="1">
              <a:buFont typeface="Wingdings" panose="05000000000000000000" pitchFamily="2" charset="2"/>
              <a:buChar char="Ø"/>
            </a:pPr>
            <a:r>
              <a:rPr lang="en-US" altLang="en-US" dirty="0"/>
              <a:t>  Idiosyncrasies of FUSE</a:t>
            </a:r>
          </a:p>
          <a:p>
            <a:pPr lvl="1"/>
            <a:endParaRPr lang="en-US" altLang="en-US" dirty="0"/>
          </a:p>
          <a:p>
            <a:pPr lvl="1"/>
            <a:endParaRPr lang="en-US" altLang="en-US" dirty="0"/>
          </a:p>
        </p:txBody>
      </p:sp>
      <p:sp>
        <p:nvSpPr>
          <p:cNvPr id="4" name="Slide Number Placeholder 5"/>
          <p:cNvSpPr>
            <a:spLocks noGrp="1"/>
          </p:cNvSpPr>
          <p:nvPr>
            <p:ph type="sldNum" idx="12"/>
          </p:nvPr>
        </p:nvSpPr>
        <p:spPr/>
        <p:txBody>
          <a:bodyPr/>
          <a:lstStyle/>
          <a:p>
            <a:fld id="{C92CDB96-580A-4AD0-A46B-EE86F0A071C0}" type="slidenum">
              <a:rPr lang="en-GB" altLang="en-US" smtClean="0"/>
              <a:pPr/>
              <a:t>34</a:t>
            </a:fld>
            <a:endParaRPr lang="en-GB" altLang="en-US"/>
          </a:p>
        </p:txBody>
      </p:sp>
    </p:spTree>
    <p:extLst>
      <p:ext uri="{BB962C8B-B14F-4D97-AF65-F5344CB8AC3E}">
        <p14:creationId xmlns:p14="http://schemas.microsoft.com/office/powerpoint/2010/main" val="33318197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p:txBody>
          <a:bodyPr/>
          <a:lstStyle/>
          <a:p>
            <a:r>
              <a:rPr lang="en-GB" altLang="en-US"/>
              <a:t>Conclusion</a:t>
            </a:r>
          </a:p>
        </p:txBody>
      </p:sp>
      <p:sp>
        <p:nvSpPr>
          <p:cNvPr id="27650" name="Rectangle 2"/>
          <p:cNvSpPr>
            <a:spLocks noGrp="1" noChangeArrowheads="1"/>
          </p:cNvSpPr>
          <p:nvPr>
            <p:ph type="body" idx="1"/>
          </p:nvPr>
        </p:nvSpPr>
        <p:spPr/>
        <p:txBody>
          <a:bodyPr/>
          <a:lstStyle/>
          <a:p>
            <a:r>
              <a:rPr lang="en-GB" altLang="en-US" dirty="0"/>
              <a:t>Scalability, Reliability, Performance</a:t>
            </a:r>
          </a:p>
          <a:p>
            <a:r>
              <a:rPr lang="en-GB" altLang="en-US" dirty="0"/>
              <a:t>Separation of data and metadata</a:t>
            </a:r>
          </a:p>
          <a:p>
            <a:pPr lvl="1"/>
            <a:r>
              <a:rPr lang="en-GB" altLang="en-US" dirty="0"/>
              <a:t>CRUSH data distribution function</a:t>
            </a:r>
          </a:p>
          <a:p>
            <a:r>
              <a:rPr lang="en-GB" altLang="en-US" dirty="0"/>
              <a:t>Object based storage (some call it “software defined storage” these days)</a:t>
            </a:r>
          </a:p>
        </p:txBody>
      </p:sp>
      <p:sp>
        <p:nvSpPr>
          <p:cNvPr id="4" name="Slide Number Placeholder 5"/>
          <p:cNvSpPr>
            <a:spLocks noGrp="1"/>
          </p:cNvSpPr>
          <p:nvPr>
            <p:ph type="sldNum" idx="12"/>
          </p:nvPr>
        </p:nvSpPr>
        <p:spPr/>
        <p:txBody>
          <a:bodyPr/>
          <a:lstStyle/>
          <a:p>
            <a:fld id="{64552C04-A453-4589-A39F-2F6862D9536A}" type="slidenum">
              <a:rPr lang="en-GB" altLang="en-US" smtClean="0"/>
              <a:pPr/>
              <a:t>35</a:t>
            </a:fld>
            <a:endParaRPr lang="en-GB" altLang="en-US"/>
          </a:p>
        </p:txBody>
      </p:sp>
    </p:spTree>
    <p:extLst>
      <p:ext uri="{BB962C8B-B14F-4D97-AF65-F5344CB8AC3E}">
        <p14:creationId xmlns:p14="http://schemas.microsoft.com/office/powerpoint/2010/main" val="42003244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Ceph</a:t>
            </a:r>
            <a:r>
              <a:rPr lang="en-US" dirty="0"/>
              <a:t> is widely Used!</a:t>
            </a:r>
          </a:p>
        </p:txBody>
      </p:sp>
      <p:sp>
        <p:nvSpPr>
          <p:cNvPr id="3" name="Content Placeholder 2"/>
          <p:cNvSpPr>
            <a:spLocks noGrp="1"/>
          </p:cNvSpPr>
          <p:nvPr>
            <p:ph idx="1"/>
          </p:nvPr>
        </p:nvSpPr>
        <p:spPr/>
        <p:txBody>
          <a:bodyPr/>
          <a:lstStyle/>
          <a:p>
            <a:r>
              <a:rPr lang="en-US" dirty="0"/>
              <a:t>What has the experience been?</a:t>
            </a:r>
            <a:br>
              <a:rPr lang="en-US" dirty="0"/>
            </a:br>
            <a:br>
              <a:rPr lang="en-US" dirty="0"/>
            </a:br>
            <a:r>
              <a:rPr lang="en-US" dirty="0"/>
              <a:t>These next slides are from a high-performance computing workshop at CERN and will help us see how a really cutting-edge big-data use looks.</a:t>
            </a:r>
          </a:p>
          <a:p>
            <a:endParaRPr lang="en-US" dirty="0"/>
          </a:p>
          <a:p>
            <a:r>
              <a:rPr lang="en-US" dirty="0"/>
              <a:t>CERN is technically “aggressive” and very sophisticated.  They invented the World Wide Web!</a:t>
            </a:r>
          </a:p>
        </p:txBody>
      </p:sp>
      <p:sp>
        <p:nvSpPr>
          <p:cNvPr id="4" name="Footer Placeholder 3"/>
          <p:cNvSpPr>
            <a:spLocks noGrp="1"/>
          </p:cNvSpPr>
          <p:nvPr>
            <p:ph type="ftr" sz="quarter" idx="11"/>
          </p:nvPr>
        </p:nvSpPr>
        <p:spPr/>
        <p:txBody>
          <a:bodyPr/>
          <a:lstStyle/>
          <a:p>
            <a:r>
              <a:rPr lang="en-US"/>
              <a:t>http://www.cs.cornell.edu/courses/cs5412/2019sp</a:t>
            </a:r>
          </a:p>
        </p:txBody>
      </p:sp>
      <p:sp>
        <p:nvSpPr>
          <p:cNvPr id="5" name="Slide Number Placeholder 4"/>
          <p:cNvSpPr>
            <a:spLocks noGrp="1"/>
          </p:cNvSpPr>
          <p:nvPr>
            <p:ph type="sldNum" sz="quarter" idx="12"/>
          </p:nvPr>
        </p:nvSpPr>
        <p:spPr/>
        <p:txBody>
          <a:bodyPr/>
          <a:lstStyle/>
          <a:p>
            <a:fld id="{3C974458-8A97-4835-BF79-1FB6D7856C21}" type="slidenum">
              <a:rPr lang="en-US" smtClean="0"/>
              <a:t>36</a:t>
            </a:fld>
            <a:endParaRPr lang="en-US"/>
          </a:p>
        </p:txBody>
      </p:sp>
    </p:spTree>
    <p:extLst>
      <p:ext uri="{BB962C8B-B14F-4D97-AF65-F5344CB8AC3E}">
        <p14:creationId xmlns:p14="http://schemas.microsoft.com/office/powerpoint/2010/main" val="316972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72715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390468" y="3589264"/>
            <a:ext cx="3572720" cy="2760737"/>
          </a:xfrm>
          <a:prstGeom prst="rect">
            <a:avLst/>
          </a:prstGeom>
        </p:spPr>
      </p:pic>
      <p:sp>
        <p:nvSpPr>
          <p:cNvPr id="6" name="Title 1"/>
          <p:cNvSpPr>
            <a:spLocks noGrp="1"/>
          </p:cNvSpPr>
          <p:nvPr>
            <p:ph type="title"/>
          </p:nvPr>
        </p:nvSpPr>
        <p:spPr>
          <a:xfrm>
            <a:off x="61019" y="982874"/>
            <a:ext cx="11902168" cy="812023"/>
          </a:xfrm>
        </p:spPr>
        <p:txBody>
          <a:bodyPr>
            <a:normAutofit fontScale="90000"/>
          </a:bodyPr>
          <a:lstStyle/>
          <a:p>
            <a:pPr algn="ctr"/>
            <a:br>
              <a:rPr lang="en-US" sz="7066" dirty="0"/>
            </a:br>
            <a:r>
              <a:rPr lang="en-US" sz="7066" dirty="0"/>
              <a:t>Manila on CephFS at CERN</a:t>
            </a:r>
            <a:br>
              <a:rPr lang="en-US" dirty="0"/>
            </a:br>
            <a:br>
              <a:rPr lang="en-US" sz="3600" dirty="0"/>
            </a:br>
            <a:r>
              <a:rPr lang="en-US" sz="4800" dirty="0"/>
              <a:t>Our way to production</a:t>
            </a:r>
          </a:p>
        </p:txBody>
      </p:sp>
      <p:sp>
        <p:nvSpPr>
          <p:cNvPr id="7" name="Text Placeholder 5"/>
          <p:cNvSpPr>
            <a:spLocks noGrp="1"/>
          </p:cNvSpPr>
          <p:nvPr>
            <p:ph type="body" idx="10"/>
          </p:nvPr>
        </p:nvSpPr>
        <p:spPr>
          <a:xfrm>
            <a:off x="1711005" y="4301067"/>
            <a:ext cx="8670260" cy="2175933"/>
          </a:xfrm>
        </p:spPr>
        <p:txBody>
          <a:bodyPr>
            <a:normAutofit fontScale="40000" lnSpcReduction="20000"/>
          </a:bodyPr>
          <a:lstStyle/>
          <a:p>
            <a:pPr algn="ctr">
              <a:lnSpc>
                <a:spcPct val="120000"/>
              </a:lnSpc>
            </a:pPr>
            <a:r>
              <a:rPr lang="en-US" sz="2933" b="1" dirty="0">
                <a:solidFill>
                  <a:schemeClr val="tx2"/>
                </a:solidFill>
              </a:rPr>
              <a:t>Arne Wiebalck</a:t>
            </a:r>
          </a:p>
          <a:p>
            <a:pPr algn="ctr">
              <a:lnSpc>
                <a:spcPct val="120000"/>
              </a:lnSpc>
            </a:pPr>
            <a:r>
              <a:rPr lang="en-US" sz="2933" b="1" dirty="0">
                <a:solidFill>
                  <a:schemeClr val="tx2"/>
                </a:solidFill>
              </a:rPr>
              <a:t>Dan van der Ster</a:t>
            </a:r>
          </a:p>
          <a:p>
            <a:pPr algn="ctr"/>
            <a:endParaRPr lang="en-US" sz="1600" dirty="0">
              <a:solidFill>
                <a:schemeClr val="tx2"/>
              </a:solidFill>
            </a:endParaRPr>
          </a:p>
          <a:p>
            <a:pPr algn="ctr"/>
            <a:endParaRPr lang="en-US" sz="1600" dirty="0">
              <a:solidFill>
                <a:schemeClr val="tx2"/>
              </a:solidFill>
            </a:endParaRPr>
          </a:p>
          <a:p>
            <a:pPr algn="ctr"/>
            <a:endParaRPr lang="en-US" sz="1600" dirty="0">
              <a:solidFill>
                <a:schemeClr val="tx2"/>
              </a:solidFill>
            </a:endParaRPr>
          </a:p>
          <a:p>
            <a:pPr algn="ctr"/>
            <a:r>
              <a:rPr lang="en-US" sz="1600" dirty="0">
                <a:solidFill>
                  <a:schemeClr val="tx2"/>
                </a:solidFill>
              </a:rPr>
              <a:t>OpenStack Summit</a:t>
            </a:r>
          </a:p>
          <a:p>
            <a:pPr algn="ctr"/>
            <a:r>
              <a:rPr lang="en-US" sz="1600" dirty="0">
                <a:solidFill>
                  <a:schemeClr val="tx2"/>
                </a:solidFill>
              </a:rPr>
              <a:t>Boston, MA, U.S.</a:t>
            </a:r>
          </a:p>
          <a:p>
            <a:pPr algn="ctr"/>
            <a:r>
              <a:rPr lang="en-US" sz="1600" dirty="0">
                <a:solidFill>
                  <a:schemeClr val="tx2"/>
                </a:solidFill>
              </a:rPr>
              <a:t>May 11, 2017</a:t>
            </a:r>
          </a:p>
        </p:txBody>
      </p:sp>
      <p:pic>
        <p:nvPicPr>
          <p:cNvPr id="4" name="Picture 3" descr="LogoOutline-Blue-0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4971" y="4301067"/>
            <a:ext cx="1312333" cy="1312333"/>
          </a:xfrm>
          <a:prstGeom prst="rect">
            <a:avLst/>
          </a:prstGeom>
        </p:spPr>
      </p:pic>
    </p:spTree>
    <p:extLst>
      <p:ext uri="{BB962C8B-B14F-4D97-AF65-F5344CB8AC3E}">
        <p14:creationId xmlns:p14="http://schemas.microsoft.com/office/powerpoint/2010/main" val="26244248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050462" y="4950250"/>
            <a:ext cx="5367175" cy="954107"/>
          </a:xfrm>
          <a:prstGeom prst="rect">
            <a:avLst/>
          </a:prstGeom>
          <a:noFill/>
        </p:spPr>
        <p:txBody>
          <a:bodyPr wrap="none" rtlCol="0">
            <a:spAutoFit/>
          </a:bodyPr>
          <a:lstStyle/>
          <a:p>
            <a:r>
              <a:rPr lang="en-US" sz="5600" dirty="0">
                <a:solidFill>
                  <a:schemeClr val="bg1"/>
                </a:solidFill>
                <a:latin typeface="Monaco"/>
                <a:cs typeface="Monaco"/>
              </a:rPr>
              <a:t>http://home.cern</a:t>
            </a:r>
          </a:p>
        </p:txBody>
      </p:sp>
      <p:pic>
        <p:nvPicPr>
          <p:cNvPr id="14" name="Picture 13"/>
          <p:cNvPicPr>
            <a:picLocks noChangeAspect="1"/>
          </p:cNvPicPr>
          <p:nvPr/>
        </p:nvPicPr>
        <p:blipFill>
          <a:blip r:embed="rId3"/>
          <a:stretch>
            <a:fillRect/>
          </a:stretch>
        </p:blipFill>
        <p:spPr>
          <a:xfrm>
            <a:off x="4271552" y="1"/>
            <a:ext cx="7920449" cy="5935135"/>
          </a:xfrm>
          <a:prstGeom prst="rect">
            <a:avLst/>
          </a:prstGeom>
        </p:spPr>
      </p:pic>
      <p:sp>
        <p:nvSpPr>
          <p:cNvPr id="6" name="Content Placeholder 2"/>
          <p:cNvSpPr txBox="1">
            <a:spLocks/>
          </p:cNvSpPr>
          <p:nvPr/>
        </p:nvSpPr>
        <p:spPr>
          <a:xfrm>
            <a:off x="237068" y="1160035"/>
            <a:ext cx="3945467" cy="4648099"/>
          </a:xfrm>
          <a:prstGeom prst="rect">
            <a:avLst/>
          </a:prstGeom>
        </p:spPr>
        <p:txBody>
          <a:bodyPr vert="horz">
            <a:normAutofit/>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48767" indent="0">
              <a:buNone/>
            </a:pPr>
            <a:endParaRPr lang="en-US" sz="4000" dirty="0"/>
          </a:p>
          <a:p>
            <a:endParaRPr lang="en-US" sz="4000" dirty="0"/>
          </a:p>
          <a:p>
            <a:endParaRPr lang="en-US" sz="4000" dirty="0"/>
          </a:p>
          <a:p>
            <a:pPr marL="48767" indent="0">
              <a:buNone/>
            </a:pPr>
            <a:endParaRPr lang="en-US" sz="4000" dirty="0"/>
          </a:p>
        </p:txBody>
      </p:sp>
      <p:sp>
        <p:nvSpPr>
          <p:cNvPr id="11" name="Footer Placeholder 4"/>
          <p:cNvSpPr>
            <a:spLocks noGrp="1"/>
          </p:cNvSpPr>
          <p:nvPr>
            <p:ph type="ftr" sz="quarter" idx="11"/>
          </p:nvPr>
        </p:nvSpPr>
        <p:spPr/>
        <p:txBody>
          <a:bodyPr/>
          <a:lstStyle/>
          <a:p>
            <a:r>
              <a:rPr lang="en-US" dirty="0"/>
              <a:t>Arne Wiebalck &amp; Dan van der Ster: Manila on CephFS at CERN, OpenStack Summit Boston, May 2017</a:t>
            </a:r>
          </a:p>
        </p:txBody>
      </p:sp>
      <p:sp>
        <p:nvSpPr>
          <p:cNvPr id="12" name="Slide Number Placeholder 5"/>
          <p:cNvSpPr>
            <a:spLocks noGrp="1"/>
          </p:cNvSpPr>
          <p:nvPr>
            <p:ph type="sldNum" sz="quarter" idx="12"/>
          </p:nvPr>
        </p:nvSpPr>
        <p:spPr/>
        <p:txBody>
          <a:bodyPr/>
          <a:lstStyle/>
          <a:p>
            <a:fld id="{17918391-D411-FE40-AAD7-861AE5233E0E}" type="slidenum">
              <a:rPr lang="en-US" smtClean="0"/>
              <a:pPr/>
              <a:t>39</a:t>
            </a:fld>
            <a:endParaRPr lang="en-US" dirty="0"/>
          </a:p>
        </p:txBody>
      </p:sp>
      <p:sp>
        <p:nvSpPr>
          <p:cNvPr id="8" name="Content Placeholder 2"/>
          <p:cNvSpPr>
            <a:spLocks noGrp="1"/>
          </p:cNvSpPr>
          <p:nvPr>
            <p:ph idx="4294967295"/>
          </p:nvPr>
        </p:nvSpPr>
        <p:spPr>
          <a:xfrm>
            <a:off x="0" y="962025"/>
            <a:ext cx="4127500" cy="6434138"/>
          </a:xfrm>
        </p:spPr>
        <p:txBody>
          <a:bodyPr>
            <a:normAutofit/>
          </a:bodyPr>
          <a:lstStyle/>
          <a:p>
            <a:pPr marL="48767" indent="0">
              <a:lnSpc>
                <a:spcPct val="120000"/>
              </a:lnSpc>
              <a:buNone/>
            </a:pPr>
            <a:r>
              <a:rPr lang="en-US" sz="2133" dirty="0"/>
              <a:t>European Organization for</a:t>
            </a:r>
            <a:br>
              <a:rPr lang="en-US" sz="2133" dirty="0"/>
            </a:br>
            <a:r>
              <a:rPr lang="en-US" sz="2133" dirty="0"/>
              <a:t>Nuclear Research</a:t>
            </a:r>
            <a:br>
              <a:rPr lang="en-US" sz="2133" dirty="0"/>
            </a:br>
            <a:r>
              <a:rPr lang="en-US" sz="1333" dirty="0"/>
              <a:t> (</a:t>
            </a:r>
            <a:r>
              <a:rPr lang="en-US" sz="1333" b="1" i="1" dirty="0"/>
              <a:t>C</a:t>
            </a:r>
            <a:r>
              <a:rPr lang="en-US" sz="1333" dirty="0"/>
              <a:t>onseil </a:t>
            </a:r>
            <a:r>
              <a:rPr lang="en-US" sz="1333" b="1" i="1" dirty="0"/>
              <a:t>E</a:t>
            </a:r>
            <a:r>
              <a:rPr lang="en-US" sz="1333" dirty="0"/>
              <a:t>uropéen pour la </a:t>
            </a:r>
            <a:r>
              <a:rPr lang="en-US" sz="1333" b="1" i="1" dirty="0"/>
              <a:t>R</a:t>
            </a:r>
            <a:r>
              <a:rPr lang="en-US" sz="1333" dirty="0"/>
              <a:t>echerche </a:t>
            </a:r>
            <a:r>
              <a:rPr lang="en-US" sz="1333" b="1" i="1" dirty="0"/>
              <a:t>N</a:t>
            </a:r>
            <a:r>
              <a:rPr lang="en-US" sz="1333" dirty="0"/>
              <a:t>ucléaire) </a:t>
            </a:r>
          </a:p>
          <a:p>
            <a:pPr marL="48767" indent="0">
              <a:lnSpc>
                <a:spcPct val="120000"/>
              </a:lnSpc>
              <a:buNone/>
            </a:pPr>
            <a:r>
              <a:rPr lang="en-US" sz="1600" dirty="0"/>
              <a:t>- Founded in 1954</a:t>
            </a:r>
          </a:p>
          <a:p>
            <a:pPr marL="48767" indent="0">
              <a:lnSpc>
                <a:spcPct val="120000"/>
              </a:lnSpc>
              <a:buNone/>
            </a:pPr>
            <a:r>
              <a:rPr lang="en-US" sz="1600" dirty="0"/>
              <a:t>- World’s largest particle</a:t>
            </a:r>
            <a:br>
              <a:rPr lang="en-US" sz="1600" dirty="0"/>
            </a:br>
            <a:r>
              <a:rPr lang="en-US" sz="1600" dirty="0"/>
              <a:t>  physics laboratory</a:t>
            </a:r>
          </a:p>
          <a:p>
            <a:pPr marL="48767" indent="0">
              <a:lnSpc>
                <a:spcPct val="120000"/>
              </a:lnSpc>
              <a:buNone/>
            </a:pPr>
            <a:r>
              <a:rPr lang="en-US" sz="1600" dirty="0"/>
              <a:t>- Located at Franco-Swiss</a:t>
            </a:r>
            <a:br>
              <a:rPr lang="en-US" sz="1600" dirty="0"/>
            </a:br>
            <a:r>
              <a:rPr lang="en-US" sz="1600" dirty="0"/>
              <a:t>  border near Geneva</a:t>
            </a:r>
          </a:p>
          <a:p>
            <a:pPr marL="48767" indent="0">
              <a:lnSpc>
                <a:spcPct val="120000"/>
              </a:lnSpc>
              <a:buNone/>
            </a:pPr>
            <a:r>
              <a:rPr lang="en-US" sz="1600" dirty="0"/>
              <a:t>- ~2’300 staff members</a:t>
            </a:r>
            <a:br>
              <a:rPr lang="en-US" sz="1600" dirty="0"/>
            </a:br>
            <a:r>
              <a:rPr lang="en-US" sz="1600" dirty="0"/>
              <a:t>  &gt;12’500 users</a:t>
            </a:r>
          </a:p>
          <a:p>
            <a:pPr marL="48767" indent="0">
              <a:lnSpc>
                <a:spcPct val="120000"/>
              </a:lnSpc>
              <a:buNone/>
            </a:pPr>
            <a:r>
              <a:rPr lang="en-US" sz="1600" dirty="0"/>
              <a:t>- Budget: ~1000 MCHF (2016)</a:t>
            </a:r>
          </a:p>
          <a:p>
            <a:pPr marL="597393" lvl="1" indent="0">
              <a:buNone/>
            </a:pPr>
            <a:r>
              <a:rPr lang="en-US" sz="2133" dirty="0"/>
              <a:t> </a:t>
            </a:r>
          </a:p>
        </p:txBody>
      </p:sp>
      <p:sp>
        <p:nvSpPr>
          <p:cNvPr id="7" name="Title 1"/>
          <p:cNvSpPr>
            <a:spLocks noGrp="1"/>
          </p:cNvSpPr>
          <p:nvPr>
            <p:ph type="title" idx="4294967295"/>
          </p:nvPr>
        </p:nvSpPr>
        <p:spPr>
          <a:xfrm>
            <a:off x="0" y="274638"/>
            <a:ext cx="10971213" cy="1141412"/>
          </a:xfrm>
        </p:spPr>
        <p:txBody>
          <a:bodyPr>
            <a:normAutofit/>
          </a:bodyPr>
          <a:lstStyle/>
          <a:p>
            <a:r>
              <a:rPr lang="en-US" sz="5067" dirty="0"/>
              <a:t>About CERN</a:t>
            </a:r>
          </a:p>
        </p:txBody>
      </p:sp>
      <p:sp>
        <p:nvSpPr>
          <p:cNvPr id="2" name="Rounded Rectangle 1"/>
          <p:cNvSpPr/>
          <p:nvPr/>
        </p:nvSpPr>
        <p:spPr>
          <a:xfrm>
            <a:off x="110069" y="4783667"/>
            <a:ext cx="4097867" cy="102446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nSpc>
                <a:spcPct val="120000"/>
              </a:lnSpc>
            </a:pPr>
            <a:r>
              <a:rPr lang="en-US" sz="1600" dirty="0">
                <a:solidFill>
                  <a:schemeClr val="tx2"/>
                </a:solidFill>
              </a:rPr>
              <a:t>Primary mission:</a:t>
            </a:r>
            <a:br>
              <a:rPr lang="en-US" sz="1600" dirty="0">
                <a:solidFill>
                  <a:schemeClr val="tx2"/>
                </a:solidFill>
              </a:rPr>
            </a:br>
            <a:r>
              <a:rPr lang="en-US" sz="1600" dirty="0">
                <a:solidFill>
                  <a:srgbClr val="C80000"/>
                </a:solidFill>
              </a:rPr>
              <a:t>Find answers to some of the fundamental questions </a:t>
            </a:r>
            <a:r>
              <a:rPr lang="en-US" sz="1600">
                <a:solidFill>
                  <a:srgbClr val="C80000"/>
                </a:solidFill>
              </a:rPr>
              <a:t>about the </a:t>
            </a:r>
            <a:r>
              <a:rPr lang="en-US" sz="1600" dirty="0">
                <a:solidFill>
                  <a:srgbClr val="C80000"/>
                </a:solidFill>
              </a:rPr>
              <a:t>universe!</a:t>
            </a:r>
          </a:p>
        </p:txBody>
      </p:sp>
      <p:sp>
        <p:nvSpPr>
          <p:cNvPr id="3" name="TextBox 2"/>
          <p:cNvSpPr txBox="1"/>
          <p:nvPr/>
        </p:nvSpPr>
        <p:spPr>
          <a:xfrm>
            <a:off x="7887368" y="4993799"/>
            <a:ext cx="4304632" cy="748988"/>
          </a:xfrm>
          <a:prstGeom prst="rect">
            <a:avLst/>
          </a:prstGeom>
          <a:noFill/>
        </p:spPr>
        <p:txBody>
          <a:bodyPr wrap="square" rtlCol="0">
            <a:spAutoFit/>
          </a:bodyPr>
          <a:lstStyle/>
          <a:p>
            <a:r>
              <a:rPr lang="en-US" sz="4267" dirty="0">
                <a:solidFill>
                  <a:schemeClr val="bg1"/>
                </a:solidFill>
              </a:rPr>
              <a:t>http://home.cern</a:t>
            </a:r>
          </a:p>
        </p:txBody>
      </p:sp>
    </p:spTree>
    <p:extLst>
      <p:ext uri="{BB962C8B-B14F-4D97-AF65-F5344CB8AC3E}">
        <p14:creationId xmlns:p14="http://schemas.microsoft.com/office/powerpoint/2010/main" val="372947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BF3AE-3F1D-4D48-B968-05242248B500}"/>
              </a:ext>
            </a:extLst>
          </p:cNvPr>
          <p:cNvSpPr>
            <a:spLocks noGrp="1"/>
          </p:cNvSpPr>
          <p:nvPr>
            <p:ph type="title"/>
          </p:nvPr>
        </p:nvSpPr>
        <p:spPr/>
        <p:txBody>
          <a:bodyPr/>
          <a:lstStyle/>
          <a:p>
            <a:r>
              <a:rPr lang="en-US" dirty="0" err="1"/>
              <a:t>Ceph</a:t>
            </a:r>
            <a:r>
              <a:rPr lang="en-US" dirty="0"/>
              <a:t> has three “API</a:t>
            </a:r>
            <a:r>
              <a:rPr lang="en-US" sz="3200" dirty="0"/>
              <a:t>S</a:t>
            </a:r>
            <a:r>
              <a:rPr lang="en-US" dirty="0"/>
              <a:t>”</a:t>
            </a:r>
          </a:p>
        </p:txBody>
      </p:sp>
      <p:sp>
        <p:nvSpPr>
          <p:cNvPr id="3" name="Content Placeholder 2">
            <a:extLst>
              <a:ext uri="{FF2B5EF4-FFF2-40B4-BE49-F238E27FC236}">
                <a16:creationId xmlns:a16="http://schemas.microsoft.com/office/drawing/2014/main" id="{9A2D1224-3D20-4226-8F68-A8620C94BCC3}"/>
              </a:ext>
            </a:extLst>
          </p:cNvPr>
          <p:cNvSpPr>
            <a:spLocks noGrp="1"/>
          </p:cNvSpPr>
          <p:nvPr>
            <p:ph idx="1"/>
          </p:nvPr>
        </p:nvSpPr>
        <p:spPr/>
        <p:txBody>
          <a:bodyPr/>
          <a:lstStyle/>
          <a:p>
            <a:r>
              <a:rPr lang="en-US" dirty="0"/>
              <a:t>First is the standard POSIX file system API.  You can use </a:t>
            </a:r>
            <a:r>
              <a:rPr lang="en-US" dirty="0" err="1"/>
              <a:t>Ceph</a:t>
            </a:r>
            <a:r>
              <a:rPr lang="en-US" dirty="0"/>
              <a:t> in any situation where you might use GFS, HDFS, NFS, etc.</a:t>
            </a:r>
          </a:p>
          <a:p>
            <a:endParaRPr lang="en-US" dirty="0"/>
          </a:p>
          <a:p>
            <a:r>
              <a:rPr lang="en-US" dirty="0"/>
              <a:t>Second, there are extensions to POSIX that allow </a:t>
            </a:r>
            <a:r>
              <a:rPr lang="en-US" dirty="0" err="1"/>
              <a:t>Ceph</a:t>
            </a:r>
            <a:r>
              <a:rPr lang="en-US" dirty="0"/>
              <a:t> to offer better performance in supercomputing systems, like at CERN.</a:t>
            </a:r>
          </a:p>
          <a:p>
            <a:endParaRPr lang="en-US" dirty="0"/>
          </a:p>
          <a:p>
            <a:r>
              <a:rPr lang="en-US" dirty="0"/>
              <a:t>Finally, </a:t>
            </a:r>
            <a:r>
              <a:rPr lang="en-US" dirty="0" err="1"/>
              <a:t>Ceph</a:t>
            </a:r>
            <a:r>
              <a:rPr lang="en-US" dirty="0"/>
              <a:t> has a lowest layer called RADOS that can be used directly as a key-value object store.</a:t>
            </a:r>
          </a:p>
        </p:txBody>
      </p:sp>
      <p:sp>
        <p:nvSpPr>
          <p:cNvPr id="4" name="Footer Placeholder 3">
            <a:extLst>
              <a:ext uri="{FF2B5EF4-FFF2-40B4-BE49-F238E27FC236}">
                <a16:creationId xmlns:a16="http://schemas.microsoft.com/office/drawing/2014/main" id="{3EA341B2-0D2C-452F-AEDB-FCA19CC25DA7}"/>
              </a:ext>
            </a:extLst>
          </p:cNvPr>
          <p:cNvSpPr>
            <a:spLocks noGrp="1"/>
          </p:cNvSpPr>
          <p:nvPr>
            <p:ph type="ftr" sz="quarter" idx="11"/>
          </p:nvPr>
        </p:nvSpPr>
        <p:spPr/>
        <p:txBody>
          <a:bodyPr/>
          <a:lstStyle/>
          <a:p>
            <a:r>
              <a:rPr lang="en-US"/>
              <a:t>http://www.cs.cornell.edu/courses/cs5412/2019sp</a:t>
            </a:r>
          </a:p>
        </p:txBody>
      </p:sp>
      <p:sp>
        <p:nvSpPr>
          <p:cNvPr id="5" name="Slide Number Placeholder 4">
            <a:extLst>
              <a:ext uri="{FF2B5EF4-FFF2-40B4-BE49-F238E27FC236}">
                <a16:creationId xmlns:a16="http://schemas.microsoft.com/office/drawing/2014/main" id="{DD822592-D0B1-42EF-9E54-239F8C9AE0A8}"/>
              </a:ext>
            </a:extLst>
          </p:cNvPr>
          <p:cNvSpPr>
            <a:spLocks noGrp="1"/>
          </p:cNvSpPr>
          <p:nvPr>
            <p:ph type="sldNum" sz="quarter" idx="12"/>
          </p:nvPr>
        </p:nvSpPr>
        <p:spPr/>
        <p:txBody>
          <a:bodyPr/>
          <a:lstStyle/>
          <a:p>
            <a:fld id="{3C974458-8A97-4835-BF79-1FB6D7856C21}" type="slidenum">
              <a:rPr lang="en-US" smtClean="0"/>
              <a:t>4</a:t>
            </a:fld>
            <a:endParaRPr lang="en-US"/>
          </a:p>
        </p:txBody>
      </p:sp>
    </p:spTree>
    <p:extLst>
      <p:ext uri="{BB962C8B-B14F-4D97-AF65-F5344CB8AC3E}">
        <p14:creationId xmlns:p14="http://schemas.microsoft.com/office/powerpoint/2010/main" val="23474328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t>Arne Wiebalck &amp; Dan van der Ster: Manila on CephFS at CERN, OpenStack Summit Boston, May 2017</a:t>
            </a:r>
          </a:p>
        </p:txBody>
      </p:sp>
      <p:sp>
        <p:nvSpPr>
          <p:cNvPr id="6" name="Slide Number Placeholder 5"/>
          <p:cNvSpPr>
            <a:spLocks noGrp="1"/>
          </p:cNvSpPr>
          <p:nvPr>
            <p:ph type="sldNum" sz="quarter" idx="12"/>
          </p:nvPr>
        </p:nvSpPr>
        <p:spPr/>
        <p:txBody>
          <a:bodyPr/>
          <a:lstStyle/>
          <a:p>
            <a:fld id="{17918391-D411-FE40-AAD7-861AE5233E0E}" type="slidenum">
              <a:rPr lang="en-US" smtClean="0"/>
              <a:pPr/>
              <a:t>40</a:t>
            </a:fld>
            <a:endParaRPr lang="en-US" dirty="0"/>
          </a:p>
        </p:txBody>
      </p:sp>
      <p:sp>
        <p:nvSpPr>
          <p:cNvPr id="2" name="Title 1"/>
          <p:cNvSpPr>
            <a:spLocks noGrp="1"/>
          </p:cNvSpPr>
          <p:nvPr>
            <p:ph type="title" idx="4294967295"/>
          </p:nvPr>
        </p:nvSpPr>
        <p:spPr>
          <a:xfrm>
            <a:off x="0" y="274638"/>
            <a:ext cx="10971213" cy="1141412"/>
          </a:xfrm>
        </p:spPr>
        <p:txBody>
          <a:bodyPr>
            <a:normAutofit/>
          </a:bodyPr>
          <a:lstStyle/>
          <a:p>
            <a:r>
              <a:rPr lang="en-US" dirty="0"/>
              <a:t>The CERN Cloud at a Glance</a:t>
            </a:r>
          </a:p>
        </p:txBody>
      </p:sp>
      <p:pic>
        <p:nvPicPr>
          <p:cNvPr id="12" name="Picture 11" descr="LogoOutline-Blue-04.png"/>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910174" y="240647"/>
            <a:ext cx="919388" cy="919388"/>
          </a:xfrm>
          <a:prstGeom prst="rect">
            <a:avLst/>
          </a:prstGeom>
        </p:spPr>
      </p:pic>
      <p:pic>
        <p:nvPicPr>
          <p:cNvPr id="3" name="Picture 2"/>
          <p:cNvPicPr>
            <a:picLocks noChangeAspect="1"/>
          </p:cNvPicPr>
          <p:nvPr/>
        </p:nvPicPr>
        <p:blipFill>
          <a:blip r:embed="rId3"/>
          <a:stretch>
            <a:fillRect/>
          </a:stretch>
        </p:blipFill>
        <p:spPr>
          <a:xfrm>
            <a:off x="7862175" y="1594281"/>
            <a:ext cx="960771" cy="960771"/>
          </a:xfrm>
          <a:prstGeom prst="rect">
            <a:avLst/>
          </a:prstGeom>
        </p:spPr>
      </p:pic>
      <p:pic>
        <p:nvPicPr>
          <p:cNvPr id="4" name="Picture 3"/>
          <p:cNvPicPr>
            <a:picLocks noChangeAspect="1"/>
          </p:cNvPicPr>
          <p:nvPr/>
        </p:nvPicPr>
        <p:blipFill>
          <a:blip r:embed="rId4"/>
          <a:stretch>
            <a:fillRect/>
          </a:stretch>
        </p:blipFill>
        <p:spPr>
          <a:xfrm>
            <a:off x="9075003" y="2604453"/>
            <a:ext cx="816735" cy="816735"/>
          </a:xfrm>
          <a:prstGeom prst="rect">
            <a:avLst/>
          </a:prstGeom>
        </p:spPr>
      </p:pic>
      <p:pic>
        <p:nvPicPr>
          <p:cNvPr id="7" name="Picture 6"/>
          <p:cNvPicPr>
            <a:picLocks noChangeAspect="1"/>
          </p:cNvPicPr>
          <p:nvPr/>
        </p:nvPicPr>
        <p:blipFill>
          <a:blip r:embed="rId5"/>
          <a:stretch>
            <a:fillRect/>
          </a:stretch>
        </p:blipFill>
        <p:spPr>
          <a:xfrm>
            <a:off x="7903131" y="2472596"/>
            <a:ext cx="1076517" cy="1076517"/>
          </a:xfrm>
          <a:prstGeom prst="rect">
            <a:avLst/>
          </a:prstGeom>
        </p:spPr>
      </p:pic>
      <p:pic>
        <p:nvPicPr>
          <p:cNvPr id="9" name="Picture 8"/>
          <p:cNvPicPr>
            <a:picLocks noChangeAspect="1"/>
          </p:cNvPicPr>
          <p:nvPr/>
        </p:nvPicPr>
        <p:blipFill>
          <a:blip r:embed="rId6"/>
          <a:stretch>
            <a:fillRect/>
          </a:stretch>
        </p:blipFill>
        <p:spPr>
          <a:xfrm>
            <a:off x="9000989" y="3465383"/>
            <a:ext cx="990759" cy="990759"/>
          </a:xfrm>
          <a:prstGeom prst="rect">
            <a:avLst/>
          </a:prstGeom>
        </p:spPr>
      </p:pic>
      <p:pic>
        <p:nvPicPr>
          <p:cNvPr id="8" name="Picture 7"/>
          <p:cNvPicPr>
            <a:picLocks noChangeAspect="1"/>
          </p:cNvPicPr>
          <p:nvPr/>
        </p:nvPicPr>
        <p:blipFill>
          <a:blip r:embed="rId7"/>
          <a:stretch>
            <a:fillRect/>
          </a:stretch>
        </p:blipFill>
        <p:spPr>
          <a:xfrm>
            <a:off x="7976228" y="3418739"/>
            <a:ext cx="982037" cy="982037"/>
          </a:xfrm>
          <a:prstGeom prst="rect">
            <a:avLst/>
          </a:prstGeom>
        </p:spPr>
      </p:pic>
      <p:pic>
        <p:nvPicPr>
          <p:cNvPr id="10" name="Picture 9"/>
          <p:cNvPicPr>
            <a:picLocks noChangeAspect="1"/>
          </p:cNvPicPr>
          <p:nvPr/>
        </p:nvPicPr>
        <p:blipFill>
          <a:blip r:embed="rId8"/>
          <a:stretch>
            <a:fillRect/>
          </a:stretch>
        </p:blipFill>
        <p:spPr>
          <a:xfrm>
            <a:off x="7976229" y="4269994"/>
            <a:ext cx="982039" cy="982039"/>
          </a:xfrm>
          <a:prstGeom prst="rect">
            <a:avLst/>
          </a:prstGeom>
        </p:spPr>
      </p:pic>
      <p:pic>
        <p:nvPicPr>
          <p:cNvPr id="11" name="Picture 10"/>
          <p:cNvPicPr>
            <a:picLocks noChangeAspect="1"/>
          </p:cNvPicPr>
          <p:nvPr/>
        </p:nvPicPr>
        <p:blipFill>
          <a:blip r:embed="rId9"/>
          <a:stretch>
            <a:fillRect/>
          </a:stretch>
        </p:blipFill>
        <p:spPr>
          <a:xfrm>
            <a:off x="9002050" y="1594282"/>
            <a:ext cx="989697" cy="989697"/>
          </a:xfrm>
          <a:prstGeom prst="rect">
            <a:avLst/>
          </a:prstGeom>
        </p:spPr>
      </p:pic>
      <p:pic>
        <p:nvPicPr>
          <p:cNvPr id="13" name="Picture 12"/>
          <p:cNvPicPr>
            <a:picLocks noChangeAspect="1"/>
          </p:cNvPicPr>
          <p:nvPr/>
        </p:nvPicPr>
        <p:blipFill>
          <a:blip r:embed="rId10"/>
          <a:stretch>
            <a:fillRect/>
          </a:stretch>
        </p:blipFill>
        <p:spPr>
          <a:xfrm>
            <a:off x="9145966" y="4383022"/>
            <a:ext cx="792629" cy="792629"/>
          </a:xfrm>
          <a:prstGeom prst="rect">
            <a:avLst/>
          </a:prstGeom>
        </p:spPr>
      </p:pic>
      <p:pic>
        <p:nvPicPr>
          <p:cNvPr id="14" name="Picture 13"/>
          <p:cNvPicPr>
            <a:picLocks noChangeAspect="1"/>
          </p:cNvPicPr>
          <p:nvPr/>
        </p:nvPicPr>
        <p:blipFill>
          <a:blip r:embed="rId11"/>
          <a:stretch>
            <a:fillRect/>
          </a:stretch>
        </p:blipFill>
        <p:spPr>
          <a:xfrm>
            <a:off x="10109229" y="2575960"/>
            <a:ext cx="900648" cy="900648"/>
          </a:xfrm>
          <a:prstGeom prst="rect">
            <a:avLst/>
          </a:prstGeom>
        </p:spPr>
      </p:pic>
      <p:pic>
        <p:nvPicPr>
          <p:cNvPr id="15" name="Picture 14"/>
          <p:cNvPicPr>
            <a:picLocks noChangeAspect="1"/>
          </p:cNvPicPr>
          <p:nvPr/>
        </p:nvPicPr>
        <p:blipFill>
          <a:blip r:embed="rId12"/>
          <a:stretch>
            <a:fillRect/>
          </a:stretch>
        </p:blipFill>
        <p:spPr>
          <a:xfrm>
            <a:off x="10109230" y="1682223"/>
            <a:ext cx="920757" cy="920757"/>
          </a:xfrm>
          <a:prstGeom prst="rect">
            <a:avLst/>
          </a:prstGeom>
        </p:spPr>
      </p:pic>
      <p:sp>
        <p:nvSpPr>
          <p:cNvPr id="16" name="Content Placeholder 2"/>
          <p:cNvSpPr txBox="1">
            <a:spLocks/>
          </p:cNvSpPr>
          <p:nvPr/>
        </p:nvSpPr>
        <p:spPr>
          <a:xfrm>
            <a:off x="1365031" y="1326900"/>
            <a:ext cx="5983341" cy="4452285"/>
          </a:xfrm>
          <a:prstGeom prst="rect">
            <a:avLst/>
          </a:prstGeom>
        </p:spPr>
        <p:txBody>
          <a:bodyPr vert="horz">
            <a:normAutofit fontScale="77500" lnSpcReduction="20000"/>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55591" indent="-355591"/>
            <a:r>
              <a:rPr lang="en-US" sz="3600" dirty="0"/>
              <a:t>Production service since July 2013</a:t>
            </a:r>
          </a:p>
          <a:p>
            <a:pPr marL="719649" lvl="3" indent="-241294">
              <a:lnSpc>
                <a:spcPct val="120000"/>
              </a:lnSpc>
              <a:buFont typeface="Lucida Grande"/>
              <a:buChar char="-"/>
            </a:pPr>
            <a:r>
              <a:rPr lang="fr-CH" sz="2533" dirty="0"/>
              <a:t>Several rolling upgrades since, now on Newton</a:t>
            </a:r>
            <a:endParaRPr lang="is-IS" sz="2533" dirty="0"/>
          </a:p>
          <a:p>
            <a:pPr marL="355591" lvl="1" indent="-355591">
              <a:buNone/>
            </a:pPr>
            <a:r>
              <a:rPr lang="is-IS" sz="2667" dirty="0"/>
              <a:t> </a:t>
            </a:r>
            <a:endParaRPr lang="en-US" sz="4133" dirty="0"/>
          </a:p>
          <a:p>
            <a:pPr marL="355591" indent="-355591"/>
            <a:r>
              <a:rPr lang="en-US" sz="3600" dirty="0"/>
              <a:t>Two data centers, 23ms distance </a:t>
            </a:r>
          </a:p>
          <a:p>
            <a:pPr marL="719649" lvl="3" indent="-237061">
              <a:buFont typeface="Lucida Grande"/>
              <a:buChar char="-"/>
            </a:pPr>
            <a:r>
              <a:rPr lang="fr-CH" sz="2533" dirty="0"/>
              <a:t>One region, one API entry point</a:t>
            </a:r>
            <a:endParaRPr lang="is-IS" sz="2533" dirty="0"/>
          </a:p>
          <a:p>
            <a:pPr marL="355591" lvl="1" indent="-355591">
              <a:buNone/>
            </a:pPr>
            <a:r>
              <a:rPr lang="is-IS" sz="2667" dirty="0"/>
              <a:t> </a:t>
            </a:r>
            <a:endParaRPr lang="en-US" sz="4133" dirty="0"/>
          </a:p>
          <a:p>
            <a:pPr marL="355591" indent="-355591"/>
            <a:r>
              <a:rPr lang="en-US" sz="3600" dirty="0"/>
              <a:t>Currently ~220’000 cores</a:t>
            </a:r>
          </a:p>
          <a:p>
            <a:pPr marL="719649" lvl="1" indent="-237061">
              <a:buFont typeface="Lucida Grande"/>
              <a:buChar char="-"/>
            </a:pPr>
            <a:r>
              <a:rPr lang="fr-CH" sz="2533" dirty="0"/>
              <a:t>7’000 hypervisors (+2’000 more soon)</a:t>
            </a:r>
          </a:p>
          <a:p>
            <a:pPr marL="719649" lvl="1" indent="-237061">
              <a:buFont typeface="Lucida Grande"/>
              <a:buChar char="-"/>
            </a:pPr>
            <a:r>
              <a:rPr lang="fr-CH" sz="2533" dirty="0"/>
              <a:t>~27k instances</a:t>
            </a:r>
          </a:p>
          <a:p>
            <a:pPr marL="719649" lvl="1" indent="-237061">
              <a:buFont typeface="Lucida Grande"/>
              <a:buChar char="-"/>
            </a:pPr>
            <a:endParaRPr lang="en-US" sz="2667" dirty="0"/>
          </a:p>
          <a:p>
            <a:pPr marL="355591" indent="-355591"/>
            <a:r>
              <a:rPr lang="en-US" sz="3600" dirty="0"/>
              <a:t>50+ cells </a:t>
            </a:r>
          </a:p>
          <a:p>
            <a:pPr marL="719649" lvl="1" indent="-237061">
              <a:buFont typeface="Lucida Grande"/>
              <a:buChar char="-"/>
            </a:pPr>
            <a:r>
              <a:rPr lang="fr-CH" sz="2533" dirty="0"/>
              <a:t>Separate h/w, use case, power, location, </a:t>
            </a:r>
            <a:r>
              <a:rPr lang="is-IS" sz="2533" dirty="0"/>
              <a:t>…</a:t>
            </a:r>
            <a:endParaRPr lang="fr-CH" sz="2667" dirty="0"/>
          </a:p>
          <a:p>
            <a:pPr marL="48767" indent="0">
              <a:buNone/>
            </a:pPr>
            <a:endParaRPr lang="en-US" sz="4000" dirty="0"/>
          </a:p>
          <a:p>
            <a:pPr marL="597393" lvl="1" indent="0">
              <a:buNone/>
            </a:pPr>
            <a:endParaRPr lang="en-US" sz="2667" dirty="0"/>
          </a:p>
        </p:txBody>
      </p:sp>
      <p:pic>
        <p:nvPicPr>
          <p:cNvPr id="20" name="Picture 19"/>
          <p:cNvPicPr>
            <a:picLocks noChangeAspect="1"/>
          </p:cNvPicPr>
          <p:nvPr/>
        </p:nvPicPr>
        <p:blipFill>
          <a:blip r:embed="rId13"/>
          <a:stretch>
            <a:fillRect/>
          </a:stretch>
        </p:blipFill>
        <p:spPr>
          <a:xfrm>
            <a:off x="10109229" y="3501927"/>
            <a:ext cx="900648" cy="900648"/>
          </a:xfrm>
          <a:prstGeom prst="rect">
            <a:avLst/>
          </a:prstGeom>
        </p:spPr>
      </p:pic>
      <p:pic>
        <p:nvPicPr>
          <p:cNvPr id="21" name="Picture 20"/>
          <p:cNvPicPr>
            <a:picLocks noChangeAspect="1"/>
          </p:cNvPicPr>
          <p:nvPr/>
        </p:nvPicPr>
        <p:blipFill>
          <a:blip r:embed="rId14"/>
          <a:stretch>
            <a:fillRect/>
          </a:stretch>
        </p:blipFill>
        <p:spPr>
          <a:xfrm>
            <a:off x="10217248" y="4383022"/>
            <a:ext cx="792629" cy="792629"/>
          </a:xfrm>
          <a:prstGeom prst="rect">
            <a:avLst/>
          </a:prstGeom>
        </p:spPr>
      </p:pic>
    </p:spTree>
    <p:extLst>
      <p:ext uri="{BB962C8B-B14F-4D97-AF65-F5344CB8AC3E}">
        <p14:creationId xmlns:p14="http://schemas.microsoft.com/office/powerpoint/2010/main" val="18782631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t>Arne Wiebalck &amp; Dan van der Ster: Manila on CephFS at CERN, OpenStack Summit Boston, May 2017</a:t>
            </a:r>
          </a:p>
        </p:txBody>
      </p:sp>
      <p:sp>
        <p:nvSpPr>
          <p:cNvPr id="6" name="Slide Number Placeholder 5"/>
          <p:cNvSpPr>
            <a:spLocks noGrp="1"/>
          </p:cNvSpPr>
          <p:nvPr>
            <p:ph type="sldNum" sz="quarter" idx="12"/>
          </p:nvPr>
        </p:nvSpPr>
        <p:spPr/>
        <p:txBody>
          <a:bodyPr/>
          <a:lstStyle/>
          <a:p>
            <a:fld id="{17918391-D411-FE40-AAD7-861AE5233E0E}" type="slidenum">
              <a:rPr lang="en-US" smtClean="0"/>
              <a:pPr/>
              <a:t>41</a:t>
            </a:fld>
            <a:endParaRPr lang="en-US" dirty="0"/>
          </a:p>
        </p:txBody>
      </p:sp>
      <p:sp>
        <p:nvSpPr>
          <p:cNvPr id="2" name="Title 1"/>
          <p:cNvSpPr>
            <a:spLocks noGrp="1"/>
          </p:cNvSpPr>
          <p:nvPr>
            <p:ph type="title" idx="4294967295"/>
          </p:nvPr>
        </p:nvSpPr>
        <p:spPr>
          <a:xfrm>
            <a:off x="0" y="274638"/>
            <a:ext cx="10971213" cy="1141412"/>
          </a:xfrm>
        </p:spPr>
        <p:txBody>
          <a:bodyPr>
            <a:normAutofit/>
          </a:bodyPr>
          <a:lstStyle/>
          <a:p>
            <a:r>
              <a:rPr lang="en-US" dirty="0"/>
              <a:t>Setting the Scene: Storage</a:t>
            </a:r>
          </a:p>
        </p:txBody>
      </p:sp>
      <p:pic>
        <p:nvPicPr>
          <p:cNvPr id="12" name="Picture 11" descr="LogoOutline-Blue-04.png"/>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910174" y="240647"/>
            <a:ext cx="919388" cy="919388"/>
          </a:xfrm>
          <a:prstGeom prst="rect">
            <a:avLst/>
          </a:prstGeom>
        </p:spPr>
      </p:pic>
      <p:sp>
        <p:nvSpPr>
          <p:cNvPr id="10" name="Content Placeholder 2"/>
          <p:cNvSpPr txBox="1">
            <a:spLocks/>
          </p:cNvSpPr>
          <p:nvPr/>
        </p:nvSpPr>
        <p:spPr>
          <a:xfrm>
            <a:off x="237069" y="2127909"/>
            <a:ext cx="3335865" cy="3547431"/>
          </a:xfrm>
          <a:prstGeom prst="rect">
            <a:avLst/>
          </a:prstGeom>
        </p:spPr>
        <p:txBody>
          <a:bodyPr vert="horz">
            <a:normAutofit/>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48767" indent="0">
              <a:buNone/>
            </a:pPr>
            <a:endParaRPr lang="en-US" sz="4000" dirty="0"/>
          </a:p>
          <a:p>
            <a:endParaRPr lang="en-US" sz="4000" dirty="0"/>
          </a:p>
          <a:p>
            <a:endParaRPr lang="en-US" sz="4000" dirty="0"/>
          </a:p>
          <a:p>
            <a:pPr marL="48767" indent="0">
              <a:buNone/>
            </a:pPr>
            <a:endParaRPr lang="en-US" sz="4000" dirty="0"/>
          </a:p>
        </p:txBody>
      </p:sp>
      <p:sp>
        <p:nvSpPr>
          <p:cNvPr id="13" name="Content Placeholder 2"/>
          <p:cNvSpPr txBox="1">
            <a:spLocks/>
          </p:cNvSpPr>
          <p:nvPr/>
        </p:nvSpPr>
        <p:spPr>
          <a:xfrm>
            <a:off x="237068" y="1992339"/>
            <a:ext cx="3801533" cy="3835400"/>
          </a:xfrm>
          <a:prstGeom prst="rect">
            <a:avLst/>
          </a:prstGeom>
        </p:spPr>
        <p:txBody>
          <a:bodyPr vert="horz">
            <a:normAutofit/>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48767" indent="0">
              <a:buNone/>
            </a:pPr>
            <a:endParaRPr lang="en-US" sz="4000" dirty="0"/>
          </a:p>
          <a:p>
            <a:endParaRPr lang="en-US" sz="4000" dirty="0"/>
          </a:p>
          <a:p>
            <a:endParaRPr lang="en-US" sz="4000" dirty="0"/>
          </a:p>
          <a:p>
            <a:pPr marL="48767" indent="0">
              <a:buNone/>
            </a:pPr>
            <a:endParaRPr lang="en-US" sz="4000" dirty="0"/>
          </a:p>
        </p:txBody>
      </p:sp>
      <p:sp>
        <p:nvSpPr>
          <p:cNvPr id="16" name="Rectangle 15"/>
          <p:cNvSpPr/>
          <p:nvPr/>
        </p:nvSpPr>
        <p:spPr>
          <a:xfrm>
            <a:off x="3840432" y="1344795"/>
            <a:ext cx="4165193" cy="1242452"/>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r>
              <a:rPr lang="en-GB" sz="2400" dirty="0"/>
              <a:t>                 </a:t>
            </a:r>
            <a:r>
              <a:rPr lang="en-GB" sz="2133" dirty="0"/>
              <a:t> </a:t>
            </a:r>
            <a:endParaRPr lang="en-GB" sz="2400" dirty="0"/>
          </a:p>
        </p:txBody>
      </p:sp>
      <p:pic>
        <p:nvPicPr>
          <p:cNvPr id="17" name="Picture 16"/>
          <p:cNvPicPr>
            <a:picLocks noChangeAspect="1"/>
          </p:cNvPicPr>
          <p:nvPr/>
        </p:nvPicPr>
        <p:blipFill>
          <a:blip r:embed="rId3"/>
          <a:stretch>
            <a:fillRect/>
          </a:stretch>
        </p:blipFill>
        <p:spPr>
          <a:xfrm>
            <a:off x="2789179" y="2745993"/>
            <a:ext cx="790967" cy="902977"/>
          </a:xfrm>
          <a:prstGeom prst="rect">
            <a:avLst/>
          </a:prstGeom>
        </p:spPr>
      </p:pic>
      <p:pic>
        <p:nvPicPr>
          <p:cNvPr id="18" name="Picture 17"/>
          <p:cNvPicPr>
            <a:picLocks noChangeAspect="1"/>
          </p:cNvPicPr>
          <p:nvPr/>
        </p:nvPicPr>
        <p:blipFill>
          <a:blip r:embed="rId3"/>
          <a:stretch>
            <a:fillRect/>
          </a:stretch>
        </p:blipFill>
        <p:spPr>
          <a:xfrm>
            <a:off x="3507573" y="2738918"/>
            <a:ext cx="790967" cy="910052"/>
          </a:xfrm>
          <a:prstGeom prst="rect">
            <a:avLst/>
          </a:prstGeom>
        </p:spPr>
      </p:pic>
      <p:sp>
        <p:nvSpPr>
          <p:cNvPr id="28" name="Rectangle 27"/>
          <p:cNvSpPr/>
          <p:nvPr/>
        </p:nvSpPr>
        <p:spPr>
          <a:xfrm>
            <a:off x="8086311" y="1344795"/>
            <a:ext cx="556491" cy="1254324"/>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GB" sz="2400" dirty="0"/>
              <a:t>AFS</a:t>
            </a:r>
          </a:p>
        </p:txBody>
      </p:sp>
      <p:sp>
        <p:nvSpPr>
          <p:cNvPr id="29" name="Rectangle 28"/>
          <p:cNvSpPr/>
          <p:nvPr/>
        </p:nvSpPr>
        <p:spPr>
          <a:xfrm>
            <a:off x="8721537" y="1992339"/>
            <a:ext cx="3064564" cy="601983"/>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sz="2400" dirty="0"/>
          </a:p>
        </p:txBody>
      </p:sp>
      <p:sp>
        <p:nvSpPr>
          <p:cNvPr id="30" name="Rectangle 29"/>
          <p:cNvSpPr/>
          <p:nvPr/>
        </p:nvSpPr>
        <p:spPr>
          <a:xfrm>
            <a:off x="9783168" y="1338813"/>
            <a:ext cx="654720" cy="56732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GB" sz="1600" dirty="0">
                <a:solidFill>
                  <a:srgbClr val="000090"/>
                </a:solidFill>
              </a:rPr>
              <a:t>NFS</a:t>
            </a:r>
          </a:p>
        </p:txBody>
      </p:sp>
      <p:sp>
        <p:nvSpPr>
          <p:cNvPr id="31" name="Rectangle 30"/>
          <p:cNvSpPr/>
          <p:nvPr/>
        </p:nvSpPr>
        <p:spPr>
          <a:xfrm>
            <a:off x="10527682" y="1340709"/>
            <a:ext cx="668545" cy="56732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GB" sz="1600" dirty="0"/>
              <a:t>RBD</a:t>
            </a:r>
          </a:p>
        </p:txBody>
      </p:sp>
      <p:sp>
        <p:nvSpPr>
          <p:cNvPr id="33" name="Rectangle 32"/>
          <p:cNvSpPr/>
          <p:nvPr/>
        </p:nvSpPr>
        <p:spPr>
          <a:xfrm>
            <a:off x="6186343" y="1353439"/>
            <a:ext cx="1815823" cy="511581"/>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867" dirty="0"/>
              <a:t>     </a:t>
            </a:r>
            <a:r>
              <a:rPr lang="en-GB" sz="1867" dirty="0" err="1"/>
              <a:t>CERNbox</a:t>
            </a:r>
            <a:endParaRPr lang="en-GB" sz="1867" dirty="0"/>
          </a:p>
        </p:txBody>
      </p:sp>
      <p:pic>
        <p:nvPicPr>
          <p:cNvPr id="34" name="Picture 33"/>
          <p:cNvPicPr>
            <a:picLocks noChangeAspect="1"/>
          </p:cNvPicPr>
          <p:nvPr/>
        </p:nvPicPr>
        <p:blipFill>
          <a:blip r:embed="rId4"/>
          <a:stretch>
            <a:fillRect/>
          </a:stretch>
        </p:blipFill>
        <p:spPr>
          <a:xfrm>
            <a:off x="6296969" y="1425202"/>
            <a:ext cx="375985" cy="390389"/>
          </a:xfrm>
          <a:prstGeom prst="rect">
            <a:avLst/>
          </a:prstGeom>
        </p:spPr>
      </p:pic>
      <p:sp>
        <p:nvSpPr>
          <p:cNvPr id="35" name="Rectangle 34"/>
          <p:cNvSpPr/>
          <p:nvPr/>
        </p:nvSpPr>
        <p:spPr>
          <a:xfrm>
            <a:off x="938548" y="1330403"/>
            <a:ext cx="2817809" cy="1263919"/>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GB" sz="2400" dirty="0"/>
              <a:t>          </a:t>
            </a:r>
          </a:p>
        </p:txBody>
      </p:sp>
      <p:sp>
        <p:nvSpPr>
          <p:cNvPr id="37" name="Rectangle 36"/>
          <p:cNvSpPr/>
          <p:nvPr/>
        </p:nvSpPr>
        <p:spPr>
          <a:xfrm>
            <a:off x="2789180" y="2219612"/>
            <a:ext cx="960123" cy="374709"/>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67" dirty="0"/>
          </a:p>
        </p:txBody>
      </p:sp>
      <p:pic>
        <p:nvPicPr>
          <p:cNvPr id="38" name="Picture 37"/>
          <p:cNvPicPr>
            <a:picLocks noChangeAspect="1"/>
          </p:cNvPicPr>
          <p:nvPr/>
        </p:nvPicPr>
        <p:blipFill rotWithShape="1">
          <a:blip r:embed="rId5"/>
          <a:srcRect l="8144" r="7395"/>
          <a:stretch/>
        </p:blipFill>
        <p:spPr>
          <a:xfrm>
            <a:off x="9982707" y="3118804"/>
            <a:ext cx="611979" cy="402723"/>
          </a:xfrm>
          <a:prstGeom prst="rect">
            <a:avLst/>
          </a:prstGeom>
        </p:spPr>
      </p:pic>
      <p:pic>
        <p:nvPicPr>
          <p:cNvPr id="40" name="Picture 39"/>
          <p:cNvPicPr>
            <a:picLocks noChangeAspect="1"/>
          </p:cNvPicPr>
          <p:nvPr/>
        </p:nvPicPr>
        <p:blipFill rotWithShape="1">
          <a:blip r:embed="rId6"/>
          <a:srcRect t="8230" b="9088"/>
          <a:stretch/>
        </p:blipFill>
        <p:spPr>
          <a:xfrm>
            <a:off x="2147355" y="2724767"/>
            <a:ext cx="641824" cy="412156"/>
          </a:xfrm>
          <a:prstGeom prst="rect">
            <a:avLst/>
          </a:prstGeom>
        </p:spPr>
      </p:pic>
      <p:pic>
        <p:nvPicPr>
          <p:cNvPr id="45" name="Picture 44"/>
          <p:cNvPicPr>
            <a:picLocks noChangeAspect="1"/>
          </p:cNvPicPr>
          <p:nvPr/>
        </p:nvPicPr>
        <p:blipFill>
          <a:blip r:embed="rId7"/>
          <a:stretch>
            <a:fillRect/>
          </a:stretch>
        </p:blipFill>
        <p:spPr>
          <a:xfrm>
            <a:off x="1076893" y="1362418"/>
            <a:ext cx="2015259" cy="785951"/>
          </a:xfrm>
          <a:prstGeom prst="rect">
            <a:avLst/>
          </a:prstGeom>
        </p:spPr>
      </p:pic>
      <p:pic>
        <p:nvPicPr>
          <p:cNvPr id="7" name="Picture 6"/>
          <p:cNvPicPr>
            <a:picLocks noChangeAspect="1"/>
          </p:cNvPicPr>
          <p:nvPr/>
        </p:nvPicPr>
        <p:blipFill>
          <a:blip r:embed="rId8"/>
          <a:stretch>
            <a:fillRect/>
          </a:stretch>
        </p:blipFill>
        <p:spPr>
          <a:xfrm>
            <a:off x="4038602" y="1481777"/>
            <a:ext cx="1950269" cy="848728"/>
          </a:xfrm>
          <a:prstGeom prst="rect">
            <a:avLst/>
          </a:prstGeom>
        </p:spPr>
      </p:pic>
      <p:pic>
        <p:nvPicPr>
          <p:cNvPr id="46" name="Picture 45"/>
          <p:cNvPicPr>
            <a:picLocks noChangeAspect="1"/>
          </p:cNvPicPr>
          <p:nvPr/>
        </p:nvPicPr>
        <p:blipFill rotWithShape="1">
          <a:blip r:embed="rId6"/>
          <a:srcRect t="8230" b="9088"/>
          <a:stretch/>
        </p:blipFill>
        <p:spPr>
          <a:xfrm>
            <a:off x="2147355" y="3136923"/>
            <a:ext cx="641824" cy="412156"/>
          </a:xfrm>
          <a:prstGeom prst="rect">
            <a:avLst/>
          </a:prstGeom>
        </p:spPr>
      </p:pic>
      <p:pic>
        <p:nvPicPr>
          <p:cNvPr id="47" name="Picture 46"/>
          <p:cNvPicPr>
            <a:picLocks noChangeAspect="1"/>
          </p:cNvPicPr>
          <p:nvPr/>
        </p:nvPicPr>
        <p:blipFill rotWithShape="1">
          <a:blip r:embed="rId6"/>
          <a:srcRect t="8230" b="9088"/>
          <a:stretch/>
        </p:blipFill>
        <p:spPr>
          <a:xfrm>
            <a:off x="1505531" y="2733553"/>
            <a:ext cx="641824" cy="412156"/>
          </a:xfrm>
          <a:prstGeom prst="rect">
            <a:avLst/>
          </a:prstGeom>
        </p:spPr>
      </p:pic>
      <p:pic>
        <p:nvPicPr>
          <p:cNvPr id="48" name="Picture 47"/>
          <p:cNvPicPr>
            <a:picLocks noChangeAspect="1"/>
          </p:cNvPicPr>
          <p:nvPr/>
        </p:nvPicPr>
        <p:blipFill rotWithShape="1">
          <a:blip r:embed="rId6"/>
          <a:srcRect t="8230" b="9088"/>
          <a:stretch/>
        </p:blipFill>
        <p:spPr>
          <a:xfrm>
            <a:off x="1505531" y="3145709"/>
            <a:ext cx="641824" cy="412156"/>
          </a:xfrm>
          <a:prstGeom prst="rect">
            <a:avLst/>
          </a:prstGeom>
        </p:spPr>
      </p:pic>
      <p:sp>
        <p:nvSpPr>
          <p:cNvPr id="50" name="Rectangle 49"/>
          <p:cNvSpPr/>
          <p:nvPr/>
        </p:nvSpPr>
        <p:spPr>
          <a:xfrm>
            <a:off x="288511" y="1329167"/>
            <a:ext cx="556491" cy="1254324"/>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GB" sz="2400" dirty="0"/>
              <a:t>TSM</a:t>
            </a:r>
          </a:p>
        </p:txBody>
      </p:sp>
      <p:pic>
        <p:nvPicPr>
          <p:cNvPr id="51" name="Picture 50"/>
          <p:cNvPicPr>
            <a:picLocks noChangeAspect="1"/>
          </p:cNvPicPr>
          <p:nvPr/>
        </p:nvPicPr>
        <p:blipFill rotWithShape="1">
          <a:blip r:embed="rId6"/>
          <a:srcRect t="8230" b="9088"/>
          <a:stretch/>
        </p:blipFill>
        <p:spPr>
          <a:xfrm>
            <a:off x="863707" y="2724767"/>
            <a:ext cx="641824" cy="412156"/>
          </a:xfrm>
          <a:prstGeom prst="rect">
            <a:avLst/>
          </a:prstGeom>
        </p:spPr>
      </p:pic>
      <p:pic>
        <p:nvPicPr>
          <p:cNvPr id="52" name="Picture 51"/>
          <p:cNvPicPr>
            <a:picLocks noChangeAspect="1"/>
          </p:cNvPicPr>
          <p:nvPr/>
        </p:nvPicPr>
        <p:blipFill rotWithShape="1">
          <a:blip r:embed="rId6"/>
          <a:srcRect t="8230" b="9088"/>
          <a:stretch/>
        </p:blipFill>
        <p:spPr>
          <a:xfrm>
            <a:off x="863707" y="3136923"/>
            <a:ext cx="641824" cy="412156"/>
          </a:xfrm>
          <a:prstGeom prst="rect">
            <a:avLst/>
          </a:prstGeom>
        </p:spPr>
      </p:pic>
      <p:pic>
        <p:nvPicPr>
          <p:cNvPr id="53" name="Picture 52"/>
          <p:cNvPicPr>
            <a:picLocks noChangeAspect="1"/>
          </p:cNvPicPr>
          <p:nvPr/>
        </p:nvPicPr>
        <p:blipFill rotWithShape="1">
          <a:blip r:embed="rId6"/>
          <a:srcRect t="8230" b="9088"/>
          <a:stretch/>
        </p:blipFill>
        <p:spPr>
          <a:xfrm>
            <a:off x="221883" y="2733553"/>
            <a:ext cx="641824" cy="412156"/>
          </a:xfrm>
          <a:prstGeom prst="rect">
            <a:avLst/>
          </a:prstGeom>
        </p:spPr>
      </p:pic>
      <p:pic>
        <p:nvPicPr>
          <p:cNvPr id="54" name="Picture 53"/>
          <p:cNvPicPr>
            <a:picLocks noChangeAspect="1"/>
          </p:cNvPicPr>
          <p:nvPr/>
        </p:nvPicPr>
        <p:blipFill rotWithShape="1">
          <a:blip r:embed="rId6"/>
          <a:srcRect t="8230" b="9088"/>
          <a:stretch/>
        </p:blipFill>
        <p:spPr>
          <a:xfrm>
            <a:off x="221883" y="3145709"/>
            <a:ext cx="641824" cy="412156"/>
          </a:xfrm>
          <a:prstGeom prst="rect">
            <a:avLst/>
          </a:prstGeom>
        </p:spPr>
      </p:pic>
      <p:pic>
        <p:nvPicPr>
          <p:cNvPr id="55" name="Picture 54"/>
          <p:cNvPicPr>
            <a:picLocks noChangeAspect="1"/>
          </p:cNvPicPr>
          <p:nvPr/>
        </p:nvPicPr>
        <p:blipFill>
          <a:blip r:embed="rId3"/>
          <a:stretch>
            <a:fillRect/>
          </a:stretch>
        </p:blipFill>
        <p:spPr>
          <a:xfrm>
            <a:off x="4211579" y="2731842"/>
            <a:ext cx="790967" cy="902977"/>
          </a:xfrm>
          <a:prstGeom prst="rect">
            <a:avLst/>
          </a:prstGeom>
        </p:spPr>
      </p:pic>
      <p:pic>
        <p:nvPicPr>
          <p:cNvPr id="56" name="Picture 55"/>
          <p:cNvPicPr>
            <a:picLocks noChangeAspect="1"/>
          </p:cNvPicPr>
          <p:nvPr/>
        </p:nvPicPr>
        <p:blipFill>
          <a:blip r:embed="rId3"/>
          <a:stretch>
            <a:fillRect/>
          </a:stretch>
        </p:blipFill>
        <p:spPr>
          <a:xfrm>
            <a:off x="4929973" y="2724767"/>
            <a:ext cx="790967" cy="910052"/>
          </a:xfrm>
          <a:prstGeom prst="rect">
            <a:avLst/>
          </a:prstGeom>
        </p:spPr>
      </p:pic>
      <p:pic>
        <p:nvPicPr>
          <p:cNvPr id="57" name="Picture 56"/>
          <p:cNvPicPr>
            <a:picLocks noChangeAspect="1"/>
          </p:cNvPicPr>
          <p:nvPr/>
        </p:nvPicPr>
        <p:blipFill>
          <a:blip r:embed="rId3"/>
          <a:stretch>
            <a:fillRect/>
          </a:stretch>
        </p:blipFill>
        <p:spPr>
          <a:xfrm>
            <a:off x="5643309" y="2737308"/>
            <a:ext cx="790967" cy="902977"/>
          </a:xfrm>
          <a:prstGeom prst="rect">
            <a:avLst/>
          </a:prstGeom>
        </p:spPr>
      </p:pic>
      <p:pic>
        <p:nvPicPr>
          <p:cNvPr id="58" name="Picture 57"/>
          <p:cNvPicPr>
            <a:picLocks noChangeAspect="1"/>
          </p:cNvPicPr>
          <p:nvPr/>
        </p:nvPicPr>
        <p:blipFill>
          <a:blip r:embed="rId3"/>
          <a:stretch>
            <a:fillRect/>
          </a:stretch>
        </p:blipFill>
        <p:spPr>
          <a:xfrm>
            <a:off x="6361702" y="2730233"/>
            <a:ext cx="790967" cy="910052"/>
          </a:xfrm>
          <a:prstGeom prst="rect">
            <a:avLst/>
          </a:prstGeom>
        </p:spPr>
      </p:pic>
      <p:pic>
        <p:nvPicPr>
          <p:cNvPr id="59" name="Picture 58"/>
          <p:cNvPicPr>
            <a:picLocks noChangeAspect="1"/>
          </p:cNvPicPr>
          <p:nvPr/>
        </p:nvPicPr>
        <p:blipFill>
          <a:blip r:embed="rId3"/>
          <a:stretch>
            <a:fillRect/>
          </a:stretch>
        </p:blipFill>
        <p:spPr>
          <a:xfrm>
            <a:off x="7065709" y="2723157"/>
            <a:ext cx="790967" cy="902977"/>
          </a:xfrm>
          <a:prstGeom prst="rect">
            <a:avLst/>
          </a:prstGeom>
        </p:spPr>
      </p:pic>
      <p:pic>
        <p:nvPicPr>
          <p:cNvPr id="60" name="Picture 59"/>
          <p:cNvPicPr>
            <a:picLocks noChangeAspect="1"/>
          </p:cNvPicPr>
          <p:nvPr/>
        </p:nvPicPr>
        <p:blipFill>
          <a:blip r:embed="rId3"/>
          <a:stretch>
            <a:fillRect/>
          </a:stretch>
        </p:blipFill>
        <p:spPr>
          <a:xfrm>
            <a:off x="7784102" y="2716082"/>
            <a:ext cx="790967" cy="910052"/>
          </a:xfrm>
          <a:prstGeom prst="rect">
            <a:avLst/>
          </a:prstGeom>
        </p:spPr>
      </p:pic>
      <p:pic>
        <p:nvPicPr>
          <p:cNvPr id="61" name="Picture 60"/>
          <p:cNvPicPr>
            <a:picLocks noChangeAspect="1"/>
          </p:cNvPicPr>
          <p:nvPr/>
        </p:nvPicPr>
        <p:blipFill>
          <a:blip r:embed="rId3"/>
          <a:stretch>
            <a:fillRect/>
          </a:stretch>
        </p:blipFill>
        <p:spPr>
          <a:xfrm>
            <a:off x="8503493" y="2730233"/>
            <a:ext cx="790967" cy="902977"/>
          </a:xfrm>
          <a:prstGeom prst="rect">
            <a:avLst/>
          </a:prstGeom>
        </p:spPr>
      </p:pic>
      <p:pic>
        <p:nvPicPr>
          <p:cNvPr id="62" name="Picture 61"/>
          <p:cNvPicPr>
            <a:picLocks noChangeAspect="1"/>
          </p:cNvPicPr>
          <p:nvPr/>
        </p:nvPicPr>
        <p:blipFill>
          <a:blip r:embed="rId3"/>
          <a:stretch>
            <a:fillRect/>
          </a:stretch>
        </p:blipFill>
        <p:spPr>
          <a:xfrm>
            <a:off x="9221886" y="2723158"/>
            <a:ext cx="790967" cy="910052"/>
          </a:xfrm>
          <a:prstGeom prst="rect">
            <a:avLst/>
          </a:prstGeom>
        </p:spPr>
      </p:pic>
      <p:pic>
        <p:nvPicPr>
          <p:cNvPr id="65" name="Picture 64"/>
          <p:cNvPicPr>
            <a:picLocks noChangeAspect="1"/>
          </p:cNvPicPr>
          <p:nvPr/>
        </p:nvPicPr>
        <p:blipFill rotWithShape="1">
          <a:blip r:embed="rId5"/>
          <a:srcRect l="8144" r="7395"/>
          <a:stretch/>
        </p:blipFill>
        <p:spPr>
          <a:xfrm>
            <a:off x="11184099" y="3118804"/>
            <a:ext cx="611979" cy="402723"/>
          </a:xfrm>
          <a:prstGeom prst="rect">
            <a:avLst/>
          </a:prstGeom>
        </p:spPr>
      </p:pic>
      <p:pic>
        <p:nvPicPr>
          <p:cNvPr id="66" name="Picture 65"/>
          <p:cNvPicPr>
            <a:picLocks noChangeAspect="1"/>
          </p:cNvPicPr>
          <p:nvPr/>
        </p:nvPicPr>
        <p:blipFill rotWithShape="1">
          <a:blip r:embed="rId5"/>
          <a:srcRect l="8144" r="7395"/>
          <a:stretch/>
        </p:blipFill>
        <p:spPr>
          <a:xfrm>
            <a:off x="10582097" y="3118804"/>
            <a:ext cx="611979" cy="402723"/>
          </a:xfrm>
          <a:prstGeom prst="rect">
            <a:avLst/>
          </a:prstGeom>
        </p:spPr>
      </p:pic>
      <p:pic>
        <p:nvPicPr>
          <p:cNvPr id="67" name="Picture 66"/>
          <p:cNvPicPr>
            <a:picLocks noChangeAspect="1"/>
          </p:cNvPicPr>
          <p:nvPr/>
        </p:nvPicPr>
        <p:blipFill rotWithShape="1">
          <a:blip r:embed="rId5"/>
          <a:srcRect l="8144" r="7395"/>
          <a:stretch/>
        </p:blipFill>
        <p:spPr>
          <a:xfrm>
            <a:off x="9972729" y="2713876"/>
            <a:ext cx="611979" cy="402723"/>
          </a:xfrm>
          <a:prstGeom prst="rect">
            <a:avLst/>
          </a:prstGeom>
        </p:spPr>
      </p:pic>
      <p:pic>
        <p:nvPicPr>
          <p:cNvPr id="68" name="Picture 67"/>
          <p:cNvPicPr>
            <a:picLocks noChangeAspect="1"/>
          </p:cNvPicPr>
          <p:nvPr/>
        </p:nvPicPr>
        <p:blipFill rotWithShape="1">
          <a:blip r:embed="rId5"/>
          <a:srcRect l="8144" r="7395"/>
          <a:stretch/>
        </p:blipFill>
        <p:spPr>
          <a:xfrm>
            <a:off x="11174121" y="2713876"/>
            <a:ext cx="611979" cy="402723"/>
          </a:xfrm>
          <a:prstGeom prst="rect">
            <a:avLst/>
          </a:prstGeom>
        </p:spPr>
      </p:pic>
      <p:pic>
        <p:nvPicPr>
          <p:cNvPr id="69" name="Picture 68"/>
          <p:cNvPicPr>
            <a:picLocks noChangeAspect="1"/>
          </p:cNvPicPr>
          <p:nvPr/>
        </p:nvPicPr>
        <p:blipFill rotWithShape="1">
          <a:blip r:embed="rId5"/>
          <a:srcRect l="8144" r="7395"/>
          <a:stretch/>
        </p:blipFill>
        <p:spPr>
          <a:xfrm>
            <a:off x="10572120" y="2713876"/>
            <a:ext cx="611979" cy="402723"/>
          </a:xfrm>
          <a:prstGeom prst="rect">
            <a:avLst/>
          </a:prstGeom>
        </p:spPr>
      </p:pic>
      <p:pic>
        <p:nvPicPr>
          <p:cNvPr id="70" name="Picture 69"/>
          <p:cNvPicPr>
            <a:picLocks noChangeAspect="1"/>
          </p:cNvPicPr>
          <p:nvPr/>
        </p:nvPicPr>
        <p:blipFill>
          <a:blip r:embed="rId9"/>
          <a:stretch>
            <a:fillRect/>
          </a:stretch>
        </p:blipFill>
        <p:spPr>
          <a:xfrm>
            <a:off x="2672031" y="2139390"/>
            <a:ext cx="1168400" cy="536575"/>
          </a:xfrm>
          <a:prstGeom prst="rect">
            <a:avLst/>
          </a:prstGeom>
        </p:spPr>
      </p:pic>
      <p:pic>
        <p:nvPicPr>
          <p:cNvPr id="71" name="Picture 70"/>
          <p:cNvPicPr>
            <a:picLocks noChangeAspect="1"/>
          </p:cNvPicPr>
          <p:nvPr/>
        </p:nvPicPr>
        <p:blipFill>
          <a:blip r:embed="rId9"/>
          <a:stretch>
            <a:fillRect/>
          </a:stretch>
        </p:blipFill>
        <p:spPr>
          <a:xfrm>
            <a:off x="9023955" y="1772327"/>
            <a:ext cx="2328333" cy="1069261"/>
          </a:xfrm>
          <a:prstGeom prst="rect">
            <a:avLst/>
          </a:prstGeom>
        </p:spPr>
      </p:pic>
      <p:sp>
        <p:nvSpPr>
          <p:cNvPr id="72" name="Rectangle 71"/>
          <p:cNvSpPr/>
          <p:nvPr/>
        </p:nvSpPr>
        <p:spPr>
          <a:xfrm>
            <a:off x="11259156" y="1340709"/>
            <a:ext cx="536923" cy="56732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GB" sz="1600" dirty="0"/>
              <a:t>S3</a:t>
            </a:r>
          </a:p>
        </p:txBody>
      </p:sp>
      <p:pic>
        <p:nvPicPr>
          <p:cNvPr id="73" name="Picture 72"/>
          <p:cNvPicPr>
            <a:picLocks noChangeAspect="1"/>
          </p:cNvPicPr>
          <p:nvPr/>
        </p:nvPicPr>
        <p:blipFill>
          <a:blip r:embed="rId10"/>
          <a:stretch>
            <a:fillRect/>
          </a:stretch>
        </p:blipFill>
        <p:spPr>
          <a:xfrm>
            <a:off x="3110673" y="4042818"/>
            <a:ext cx="992224" cy="431801"/>
          </a:xfrm>
          <a:prstGeom prst="rect">
            <a:avLst/>
          </a:prstGeom>
        </p:spPr>
      </p:pic>
      <p:pic>
        <p:nvPicPr>
          <p:cNvPr id="75" name="Picture 74"/>
          <p:cNvPicPr>
            <a:picLocks noChangeAspect="1"/>
          </p:cNvPicPr>
          <p:nvPr/>
        </p:nvPicPr>
        <p:blipFill>
          <a:blip r:embed="rId11"/>
          <a:stretch>
            <a:fillRect/>
          </a:stretch>
        </p:blipFill>
        <p:spPr>
          <a:xfrm>
            <a:off x="4875716" y="3992661"/>
            <a:ext cx="1854200" cy="596160"/>
          </a:xfrm>
          <a:prstGeom prst="rect">
            <a:avLst/>
          </a:prstGeom>
        </p:spPr>
      </p:pic>
      <p:pic>
        <p:nvPicPr>
          <p:cNvPr id="77" name="Picture 76"/>
          <p:cNvPicPr>
            <a:picLocks noChangeAspect="1"/>
          </p:cNvPicPr>
          <p:nvPr/>
        </p:nvPicPr>
        <p:blipFill>
          <a:blip r:embed="rId7"/>
          <a:stretch>
            <a:fillRect/>
          </a:stretch>
        </p:blipFill>
        <p:spPr>
          <a:xfrm>
            <a:off x="646304" y="3941483"/>
            <a:ext cx="1366761" cy="533037"/>
          </a:xfrm>
          <a:prstGeom prst="rect">
            <a:avLst/>
          </a:prstGeom>
        </p:spPr>
      </p:pic>
      <p:sp>
        <p:nvSpPr>
          <p:cNvPr id="78" name="Content Placeholder 2"/>
          <p:cNvSpPr txBox="1">
            <a:spLocks/>
          </p:cNvSpPr>
          <p:nvPr/>
        </p:nvSpPr>
        <p:spPr>
          <a:xfrm>
            <a:off x="221884" y="4529555"/>
            <a:ext cx="2142065" cy="1398181"/>
          </a:xfrm>
          <a:prstGeom prst="rect">
            <a:avLst/>
          </a:prstGeom>
        </p:spPr>
        <p:txBody>
          <a:bodyPr vert="horz">
            <a:normAutofit/>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48767" indent="0" algn="ctr">
              <a:lnSpc>
                <a:spcPct val="120000"/>
              </a:lnSpc>
              <a:buNone/>
            </a:pPr>
            <a:r>
              <a:rPr lang="en-US" sz="1467" dirty="0"/>
              <a:t>HSM Data Archive</a:t>
            </a:r>
          </a:p>
          <a:p>
            <a:pPr marL="48767" indent="0" algn="ctr">
              <a:lnSpc>
                <a:spcPct val="120000"/>
              </a:lnSpc>
              <a:buNone/>
            </a:pPr>
            <a:r>
              <a:rPr lang="en-US" sz="1467" dirty="0"/>
              <a:t>Developed at CERN</a:t>
            </a:r>
          </a:p>
          <a:p>
            <a:pPr marL="48767" indent="0" algn="ctr">
              <a:lnSpc>
                <a:spcPct val="120000"/>
              </a:lnSpc>
              <a:buNone/>
            </a:pPr>
            <a:r>
              <a:rPr lang="en-US" sz="1600" dirty="0">
                <a:solidFill>
                  <a:srgbClr val="FF0000"/>
                </a:solidFill>
              </a:rPr>
              <a:t>140PB – 25k tapes</a:t>
            </a:r>
            <a:endParaRPr lang="en-US" sz="4000" dirty="0">
              <a:solidFill>
                <a:srgbClr val="FF0000"/>
              </a:solidFill>
            </a:endParaRPr>
          </a:p>
          <a:p>
            <a:pPr marL="48767" indent="0">
              <a:buNone/>
            </a:pPr>
            <a:endParaRPr lang="en-US" sz="4000" dirty="0"/>
          </a:p>
          <a:p>
            <a:pPr marL="48767" indent="0">
              <a:buNone/>
            </a:pPr>
            <a:endParaRPr lang="en-US" sz="4000" dirty="0"/>
          </a:p>
        </p:txBody>
      </p:sp>
      <p:sp>
        <p:nvSpPr>
          <p:cNvPr id="79" name="Content Placeholder 2"/>
          <p:cNvSpPr txBox="1">
            <a:spLocks/>
          </p:cNvSpPr>
          <p:nvPr/>
        </p:nvSpPr>
        <p:spPr>
          <a:xfrm>
            <a:off x="2550477" y="4529654"/>
            <a:ext cx="2142065" cy="1398181"/>
          </a:xfrm>
          <a:prstGeom prst="rect">
            <a:avLst/>
          </a:prstGeom>
        </p:spPr>
        <p:txBody>
          <a:bodyPr vert="horz">
            <a:normAutofit/>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48767" indent="0" algn="ctr">
              <a:lnSpc>
                <a:spcPct val="120000"/>
              </a:lnSpc>
              <a:buNone/>
            </a:pPr>
            <a:r>
              <a:rPr lang="en-US" sz="1467" dirty="0"/>
              <a:t>Data Analysis</a:t>
            </a:r>
          </a:p>
          <a:p>
            <a:pPr marL="48767" indent="0" algn="ctr">
              <a:lnSpc>
                <a:spcPct val="120000"/>
              </a:lnSpc>
              <a:buNone/>
            </a:pPr>
            <a:r>
              <a:rPr lang="en-US" sz="1467" dirty="0"/>
              <a:t>Developed at CERN</a:t>
            </a:r>
          </a:p>
          <a:p>
            <a:pPr marL="48767" indent="0" algn="ctr">
              <a:lnSpc>
                <a:spcPct val="120000"/>
              </a:lnSpc>
              <a:buNone/>
            </a:pPr>
            <a:r>
              <a:rPr lang="en-US" sz="1600" dirty="0">
                <a:solidFill>
                  <a:srgbClr val="FF0000"/>
                </a:solidFill>
              </a:rPr>
              <a:t>120PB – 44k HDDs</a:t>
            </a:r>
            <a:endParaRPr lang="en-US" sz="4000" dirty="0">
              <a:solidFill>
                <a:srgbClr val="FF0000"/>
              </a:solidFill>
            </a:endParaRPr>
          </a:p>
          <a:p>
            <a:pPr marL="48767" indent="0">
              <a:buNone/>
            </a:pPr>
            <a:endParaRPr lang="en-US" sz="4000" dirty="0"/>
          </a:p>
          <a:p>
            <a:pPr marL="48767" indent="0">
              <a:buNone/>
            </a:pPr>
            <a:endParaRPr lang="en-US" sz="4000" dirty="0"/>
          </a:p>
        </p:txBody>
      </p:sp>
      <p:sp>
        <p:nvSpPr>
          <p:cNvPr id="80" name="Content Placeholder 2"/>
          <p:cNvSpPr txBox="1">
            <a:spLocks/>
          </p:cNvSpPr>
          <p:nvPr/>
        </p:nvSpPr>
        <p:spPr>
          <a:xfrm>
            <a:off x="4731784" y="4529555"/>
            <a:ext cx="2142065" cy="1398181"/>
          </a:xfrm>
          <a:prstGeom prst="rect">
            <a:avLst/>
          </a:prstGeom>
        </p:spPr>
        <p:txBody>
          <a:bodyPr vert="horz">
            <a:normAutofit/>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48767" indent="0" algn="ctr">
              <a:lnSpc>
                <a:spcPct val="120000"/>
              </a:lnSpc>
              <a:buNone/>
            </a:pPr>
            <a:r>
              <a:rPr lang="en-US" sz="1467" dirty="0"/>
              <a:t>File share &amp; sync</a:t>
            </a:r>
          </a:p>
          <a:p>
            <a:pPr marL="48767" indent="0" algn="ctr">
              <a:lnSpc>
                <a:spcPct val="120000"/>
              </a:lnSpc>
              <a:buNone/>
            </a:pPr>
            <a:r>
              <a:rPr lang="en-US" sz="1467" dirty="0"/>
              <a:t>Owncloud/EOS</a:t>
            </a:r>
          </a:p>
          <a:p>
            <a:pPr marL="48767" indent="0" algn="ctr">
              <a:lnSpc>
                <a:spcPct val="120000"/>
              </a:lnSpc>
              <a:buNone/>
            </a:pPr>
            <a:r>
              <a:rPr lang="en-US" sz="1600" dirty="0">
                <a:solidFill>
                  <a:srgbClr val="FF0000"/>
                </a:solidFill>
              </a:rPr>
              <a:t>9’500 users</a:t>
            </a:r>
            <a:endParaRPr lang="en-US" sz="4000" dirty="0">
              <a:solidFill>
                <a:srgbClr val="FF0000"/>
              </a:solidFill>
            </a:endParaRPr>
          </a:p>
          <a:p>
            <a:pPr marL="48767" indent="0">
              <a:buNone/>
            </a:pPr>
            <a:endParaRPr lang="en-US" sz="4000" dirty="0"/>
          </a:p>
          <a:p>
            <a:pPr marL="48767" indent="0">
              <a:buNone/>
            </a:pPr>
            <a:endParaRPr lang="en-US" sz="4000" dirty="0"/>
          </a:p>
        </p:txBody>
      </p:sp>
      <p:pic>
        <p:nvPicPr>
          <p:cNvPr id="81" name="Picture 80"/>
          <p:cNvPicPr>
            <a:picLocks noChangeAspect="1"/>
          </p:cNvPicPr>
          <p:nvPr/>
        </p:nvPicPr>
        <p:blipFill>
          <a:blip r:embed="rId9"/>
          <a:stretch>
            <a:fillRect/>
          </a:stretch>
        </p:blipFill>
        <p:spPr>
          <a:xfrm>
            <a:off x="7161404" y="3833061"/>
            <a:ext cx="1886219" cy="866225"/>
          </a:xfrm>
          <a:prstGeom prst="rect">
            <a:avLst/>
          </a:prstGeom>
        </p:spPr>
      </p:pic>
      <p:sp>
        <p:nvSpPr>
          <p:cNvPr id="83" name="Rectangle 82"/>
          <p:cNvSpPr/>
          <p:nvPr/>
        </p:nvSpPr>
        <p:spPr>
          <a:xfrm>
            <a:off x="8721536" y="1338813"/>
            <a:ext cx="964331" cy="56732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GB" sz="1600" dirty="0"/>
              <a:t>CVMFS</a:t>
            </a:r>
          </a:p>
        </p:txBody>
      </p:sp>
      <p:sp>
        <p:nvSpPr>
          <p:cNvPr id="84" name="Content Placeholder 2"/>
          <p:cNvSpPr txBox="1">
            <a:spLocks/>
          </p:cNvSpPr>
          <p:nvPr/>
        </p:nvSpPr>
        <p:spPr>
          <a:xfrm>
            <a:off x="6849972" y="4529555"/>
            <a:ext cx="2721960" cy="1398181"/>
          </a:xfrm>
          <a:prstGeom prst="rect">
            <a:avLst/>
          </a:prstGeom>
        </p:spPr>
        <p:txBody>
          <a:bodyPr vert="horz">
            <a:normAutofit/>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48767" indent="0" algn="ctr">
              <a:lnSpc>
                <a:spcPct val="120000"/>
              </a:lnSpc>
              <a:buNone/>
            </a:pPr>
            <a:r>
              <a:rPr lang="en-US" sz="1467" dirty="0"/>
              <a:t>OpenStack backend</a:t>
            </a:r>
          </a:p>
          <a:p>
            <a:pPr marL="48767" indent="0" algn="ctr">
              <a:lnSpc>
                <a:spcPct val="120000"/>
              </a:lnSpc>
              <a:buNone/>
            </a:pPr>
            <a:r>
              <a:rPr lang="en-US" sz="1467" dirty="0"/>
              <a:t>CephFS</a:t>
            </a:r>
          </a:p>
          <a:p>
            <a:pPr marL="48767" indent="0" algn="ctr">
              <a:lnSpc>
                <a:spcPct val="120000"/>
              </a:lnSpc>
              <a:buNone/>
            </a:pPr>
            <a:r>
              <a:rPr lang="en-US" sz="1600" dirty="0">
                <a:solidFill>
                  <a:srgbClr val="FF0000"/>
                </a:solidFill>
              </a:rPr>
              <a:t>Several PB-sized clusters</a:t>
            </a:r>
            <a:endParaRPr lang="en-US" sz="4000" dirty="0">
              <a:solidFill>
                <a:srgbClr val="FF0000"/>
              </a:solidFill>
            </a:endParaRPr>
          </a:p>
          <a:p>
            <a:pPr marL="48767" indent="0">
              <a:buNone/>
            </a:pPr>
            <a:endParaRPr lang="en-US" sz="4000" dirty="0"/>
          </a:p>
          <a:p>
            <a:pPr marL="48767" indent="0">
              <a:buNone/>
            </a:pPr>
            <a:endParaRPr lang="en-US" sz="4000" dirty="0"/>
          </a:p>
        </p:txBody>
      </p:sp>
      <p:sp>
        <p:nvSpPr>
          <p:cNvPr id="87" name="Content Placeholder 2"/>
          <p:cNvSpPr txBox="1">
            <a:spLocks/>
          </p:cNvSpPr>
          <p:nvPr/>
        </p:nvSpPr>
        <p:spPr>
          <a:xfrm>
            <a:off x="9377199" y="3960565"/>
            <a:ext cx="2721960" cy="764257"/>
          </a:xfrm>
          <a:prstGeom prst="rect">
            <a:avLst/>
          </a:prstGeom>
        </p:spPr>
        <p:txBody>
          <a:bodyPr vert="horz">
            <a:normAutofit/>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48767" indent="0" algn="ctr">
              <a:lnSpc>
                <a:spcPct val="120000"/>
              </a:lnSpc>
              <a:buNone/>
            </a:pPr>
            <a:r>
              <a:rPr lang="en-US" sz="2267" b="1" dirty="0">
                <a:solidFill>
                  <a:srgbClr val="000090"/>
                </a:solidFill>
              </a:rPr>
              <a:t>NFS Filer</a:t>
            </a:r>
          </a:p>
          <a:p>
            <a:pPr marL="48767" indent="0">
              <a:buNone/>
            </a:pPr>
            <a:endParaRPr lang="en-US" sz="4000" b="1" dirty="0"/>
          </a:p>
        </p:txBody>
      </p:sp>
      <p:sp>
        <p:nvSpPr>
          <p:cNvPr id="91" name="Content Placeholder 2"/>
          <p:cNvSpPr txBox="1">
            <a:spLocks/>
          </p:cNvSpPr>
          <p:nvPr/>
        </p:nvSpPr>
        <p:spPr>
          <a:xfrm>
            <a:off x="9266939" y="4529654"/>
            <a:ext cx="3076643" cy="1398181"/>
          </a:xfrm>
          <a:prstGeom prst="rect">
            <a:avLst/>
          </a:prstGeom>
        </p:spPr>
        <p:txBody>
          <a:bodyPr vert="horz">
            <a:normAutofit/>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48767" indent="0" algn="ctr">
              <a:lnSpc>
                <a:spcPct val="120000"/>
              </a:lnSpc>
              <a:buNone/>
            </a:pPr>
            <a:r>
              <a:rPr lang="en-US" sz="1467" dirty="0"/>
              <a:t>OpenZFS/RBD/OpenStack</a:t>
            </a:r>
          </a:p>
          <a:p>
            <a:pPr marL="48767" indent="0" algn="ctr">
              <a:lnSpc>
                <a:spcPct val="120000"/>
              </a:lnSpc>
              <a:buNone/>
            </a:pPr>
            <a:r>
              <a:rPr lang="en-US" sz="1467" dirty="0"/>
              <a:t>Strong POSIX</a:t>
            </a:r>
          </a:p>
          <a:p>
            <a:pPr marL="48767" indent="0" algn="ctr">
              <a:lnSpc>
                <a:spcPct val="120000"/>
              </a:lnSpc>
              <a:buNone/>
            </a:pPr>
            <a:r>
              <a:rPr lang="en-US" sz="1600" dirty="0">
                <a:solidFill>
                  <a:srgbClr val="FF0000"/>
                </a:solidFill>
              </a:rPr>
              <a:t>Infrastructure Services</a:t>
            </a:r>
            <a:endParaRPr lang="en-US" sz="4000" dirty="0">
              <a:solidFill>
                <a:srgbClr val="FF0000"/>
              </a:solidFill>
            </a:endParaRPr>
          </a:p>
          <a:p>
            <a:pPr marL="48767" indent="0">
              <a:buNone/>
            </a:pPr>
            <a:endParaRPr lang="en-US" sz="4000" dirty="0"/>
          </a:p>
          <a:p>
            <a:pPr marL="48767" indent="0">
              <a:buNone/>
            </a:pPr>
            <a:endParaRPr lang="en-US" sz="4000" dirty="0"/>
          </a:p>
        </p:txBody>
      </p:sp>
      <p:sp>
        <p:nvSpPr>
          <p:cNvPr id="94" name="Frame 93"/>
          <p:cNvSpPr/>
          <p:nvPr/>
        </p:nvSpPr>
        <p:spPr>
          <a:xfrm>
            <a:off x="6772251" y="3750734"/>
            <a:ext cx="5369243" cy="2077005"/>
          </a:xfrm>
          <a:prstGeom prst="frame">
            <a:avLst>
              <a:gd name="adj1" fmla="val 5254"/>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Tree>
    <p:extLst>
      <p:ext uri="{BB962C8B-B14F-4D97-AF65-F5344CB8AC3E}">
        <p14:creationId xmlns:p14="http://schemas.microsoft.com/office/powerpoint/2010/main" val="127645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p:nvPr/>
        </p:nvSpPr>
        <p:spPr>
          <a:xfrm>
            <a:off x="9799907" y="1413691"/>
            <a:ext cx="1773908" cy="1999837"/>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Footer Placeholder 4"/>
          <p:cNvSpPr>
            <a:spLocks noGrp="1"/>
          </p:cNvSpPr>
          <p:nvPr>
            <p:ph type="ftr" sz="quarter" idx="11"/>
          </p:nvPr>
        </p:nvSpPr>
        <p:spPr/>
        <p:txBody>
          <a:bodyPr/>
          <a:lstStyle/>
          <a:p>
            <a:r>
              <a:rPr lang="en-US" dirty="0"/>
              <a:t>Arne Wiebalck &amp; Dan van der Ster: Manila on CephFS at CERN, OpenStack Summit Boston, May 2017</a:t>
            </a:r>
          </a:p>
        </p:txBody>
      </p:sp>
      <p:sp>
        <p:nvSpPr>
          <p:cNvPr id="6" name="Slide Number Placeholder 5"/>
          <p:cNvSpPr>
            <a:spLocks noGrp="1"/>
          </p:cNvSpPr>
          <p:nvPr>
            <p:ph type="sldNum" sz="quarter" idx="12"/>
          </p:nvPr>
        </p:nvSpPr>
        <p:spPr/>
        <p:txBody>
          <a:bodyPr/>
          <a:lstStyle/>
          <a:p>
            <a:fld id="{17918391-D411-FE40-AAD7-861AE5233E0E}" type="slidenum">
              <a:rPr lang="en-US" smtClean="0"/>
              <a:pPr/>
              <a:t>42</a:t>
            </a:fld>
            <a:endParaRPr lang="en-US" dirty="0"/>
          </a:p>
        </p:txBody>
      </p:sp>
      <p:sp>
        <p:nvSpPr>
          <p:cNvPr id="2" name="Title 1"/>
          <p:cNvSpPr>
            <a:spLocks noGrp="1"/>
          </p:cNvSpPr>
          <p:nvPr>
            <p:ph type="title" idx="4294967295"/>
          </p:nvPr>
        </p:nvSpPr>
        <p:spPr>
          <a:xfrm>
            <a:off x="0" y="274638"/>
            <a:ext cx="10971213" cy="1141412"/>
          </a:xfrm>
        </p:spPr>
        <p:txBody>
          <a:bodyPr>
            <a:normAutofit/>
          </a:bodyPr>
          <a:lstStyle/>
          <a:p>
            <a:r>
              <a:rPr lang="en-US" dirty="0"/>
              <a:t>NFS Filer Service Overview</a:t>
            </a:r>
          </a:p>
        </p:txBody>
      </p:sp>
      <p:pic>
        <p:nvPicPr>
          <p:cNvPr id="12" name="Picture 11" descr="LogoOutline-Blue-04.png"/>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910174" y="240647"/>
            <a:ext cx="919388" cy="919388"/>
          </a:xfrm>
          <a:prstGeom prst="rect">
            <a:avLst/>
          </a:prstGeom>
        </p:spPr>
      </p:pic>
      <p:sp>
        <p:nvSpPr>
          <p:cNvPr id="10" name="Content Placeholder 2"/>
          <p:cNvSpPr txBox="1">
            <a:spLocks/>
          </p:cNvSpPr>
          <p:nvPr/>
        </p:nvSpPr>
        <p:spPr>
          <a:xfrm>
            <a:off x="174088" y="1406650"/>
            <a:ext cx="9554112" cy="4452285"/>
          </a:xfrm>
          <a:prstGeom prst="rect">
            <a:avLst/>
          </a:prstGeom>
        </p:spPr>
        <p:txBody>
          <a:bodyPr vert="horz">
            <a:normAutofit fontScale="92500" lnSpcReduction="10000"/>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r>
              <a:rPr lang="en-US" sz="4133" dirty="0"/>
              <a:t>NFS appliances on top of OpenStack </a:t>
            </a:r>
          </a:p>
          <a:p>
            <a:pPr lvl="1">
              <a:buFont typeface="Lucida Grande"/>
              <a:buChar char="-"/>
            </a:pPr>
            <a:r>
              <a:rPr lang="fr-CH" sz="2667" dirty="0"/>
              <a:t>Several VMs with Cinder volume and OpenZFS</a:t>
            </a:r>
            <a:endParaRPr lang="is-IS" sz="2667" dirty="0"/>
          </a:p>
          <a:p>
            <a:pPr lvl="1">
              <a:buFont typeface="Lucida Grande"/>
              <a:buChar char="-"/>
            </a:pPr>
            <a:r>
              <a:rPr lang="is-IS" sz="2667" dirty="0"/>
              <a:t>ZFS replication to remote data center</a:t>
            </a:r>
          </a:p>
          <a:p>
            <a:pPr lvl="1">
              <a:buFont typeface="Lucida Grande"/>
              <a:buChar char="-"/>
            </a:pPr>
            <a:r>
              <a:rPr lang="is-IS" sz="2667" dirty="0"/>
              <a:t>Local SSD as accelerator (l2arc, ZIL)</a:t>
            </a:r>
          </a:p>
          <a:p>
            <a:pPr marL="597393" lvl="1" indent="0">
              <a:buNone/>
            </a:pPr>
            <a:r>
              <a:rPr lang="is-IS" sz="2667" dirty="0"/>
              <a:t> </a:t>
            </a:r>
            <a:endParaRPr lang="en-US" sz="4133" dirty="0"/>
          </a:p>
          <a:p>
            <a:r>
              <a:rPr lang="en-US" sz="4133" dirty="0"/>
              <a:t>POSIX and strong consistency</a:t>
            </a:r>
          </a:p>
          <a:p>
            <a:pPr lvl="1">
              <a:buFont typeface="Lucida Grande"/>
              <a:buChar char="-"/>
            </a:pPr>
            <a:r>
              <a:rPr lang="fr-CH" sz="2667" dirty="0"/>
              <a:t>Puppet, GitLab, OpenShift, Twiki, </a:t>
            </a:r>
            <a:r>
              <a:rPr lang="is-IS" sz="2667" dirty="0"/>
              <a:t>…</a:t>
            </a:r>
            <a:endParaRPr lang="fr-CH" sz="2667" dirty="0"/>
          </a:p>
          <a:p>
            <a:pPr lvl="1">
              <a:buFont typeface="Lucida Grande"/>
              <a:buChar char="-"/>
            </a:pPr>
            <a:r>
              <a:rPr lang="fr-CH" sz="2667" dirty="0"/>
              <a:t>LSF, Grid CE, Argus, </a:t>
            </a:r>
            <a:r>
              <a:rPr lang="is-IS" sz="2667" dirty="0"/>
              <a:t>…</a:t>
            </a:r>
            <a:endParaRPr lang="fr-CH" sz="2667" dirty="0"/>
          </a:p>
          <a:p>
            <a:pPr lvl="1">
              <a:buFont typeface="Lucida Grande"/>
              <a:buChar char="-"/>
            </a:pPr>
            <a:r>
              <a:rPr lang="fr-CH" sz="2667" dirty="0"/>
              <a:t>BOINC, Microelectronics, CDS, </a:t>
            </a:r>
            <a:r>
              <a:rPr lang="is-IS" sz="2667" dirty="0"/>
              <a:t>…</a:t>
            </a:r>
            <a:endParaRPr lang="fr-CH" sz="2667" dirty="0"/>
          </a:p>
          <a:p>
            <a:pPr marL="597393" lvl="1" indent="0">
              <a:buNone/>
            </a:pPr>
            <a:endParaRPr lang="en-US" sz="2667" dirty="0"/>
          </a:p>
          <a:p>
            <a:pPr marL="48767" indent="0">
              <a:buNone/>
            </a:pPr>
            <a:endParaRPr lang="en-US" sz="4000" dirty="0"/>
          </a:p>
          <a:p>
            <a:pPr marL="597393" lvl="1" indent="0">
              <a:buNone/>
            </a:pPr>
            <a:endParaRPr lang="en-US" sz="2667" dirty="0"/>
          </a:p>
        </p:txBody>
      </p:sp>
      <p:pic>
        <p:nvPicPr>
          <p:cNvPr id="7" name="Picture 6"/>
          <p:cNvPicPr>
            <a:picLocks noChangeAspect="1"/>
          </p:cNvPicPr>
          <p:nvPr/>
        </p:nvPicPr>
        <p:blipFill>
          <a:blip r:embed="rId3"/>
          <a:stretch>
            <a:fillRect/>
          </a:stretch>
        </p:blipFill>
        <p:spPr>
          <a:xfrm>
            <a:off x="9893039" y="1526790"/>
            <a:ext cx="1555067" cy="404965"/>
          </a:xfrm>
          <a:prstGeom prst="rect">
            <a:avLst/>
          </a:prstGeom>
        </p:spPr>
      </p:pic>
      <p:pic>
        <p:nvPicPr>
          <p:cNvPr id="15" name="Picture 14"/>
          <p:cNvPicPr>
            <a:picLocks noChangeAspect="1"/>
          </p:cNvPicPr>
          <p:nvPr/>
        </p:nvPicPr>
        <p:blipFill>
          <a:blip r:embed="rId4"/>
          <a:stretch>
            <a:fillRect/>
          </a:stretch>
        </p:blipFill>
        <p:spPr>
          <a:xfrm>
            <a:off x="9799907" y="2661344"/>
            <a:ext cx="1748508" cy="802984"/>
          </a:xfrm>
          <a:prstGeom prst="rect">
            <a:avLst/>
          </a:prstGeom>
        </p:spPr>
      </p:pic>
      <p:pic>
        <p:nvPicPr>
          <p:cNvPr id="22" name="Picture 21"/>
          <p:cNvPicPr>
            <a:picLocks noChangeAspect="1"/>
          </p:cNvPicPr>
          <p:nvPr/>
        </p:nvPicPr>
        <p:blipFill>
          <a:blip r:embed="rId5"/>
          <a:stretch>
            <a:fillRect/>
          </a:stretch>
        </p:blipFill>
        <p:spPr>
          <a:xfrm>
            <a:off x="10754668" y="1969075"/>
            <a:ext cx="819147" cy="819147"/>
          </a:xfrm>
          <a:prstGeom prst="rect">
            <a:avLst/>
          </a:prstGeom>
        </p:spPr>
      </p:pic>
      <p:pic>
        <p:nvPicPr>
          <p:cNvPr id="21" name="Picture 20"/>
          <p:cNvPicPr>
            <a:picLocks noChangeAspect="1"/>
          </p:cNvPicPr>
          <p:nvPr/>
        </p:nvPicPr>
        <p:blipFill>
          <a:blip r:embed="rId6"/>
          <a:stretch>
            <a:fillRect/>
          </a:stretch>
        </p:blipFill>
        <p:spPr>
          <a:xfrm>
            <a:off x="9893039" y="2181553"/>
            <a:ext cx="1117376" cy="540065"/>
          </a:xfrm>
          <a:prstGeom prst="rect">
            <a:avLst/>
          </a:prstGeom>
        </p:spPr>
      </p:pic>
      <p:cxnSp>
        <p:nvCxnSpPr>
          <p:cNvPr id="25" name="Straight Connector 24"/>
          <p:cNvCxnSpPr/>
          <p:nvPr/>
        </p:nvCxnSpPr>
        <p:spPr>
          <a:xfrm>
            <a:off x="9799907" y="2788221"/>
            <a:ext cx="177390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9799907" y="2068555"/>
            <a:ext cx="1773908" cy="0"/>
          </a:xfrm>
          <a:prstGeom prst="line">
            <a:avLst/>
          </a:prstGeom>
        </p:spPr>
        <p:style>
          <a:lnRef idx="2">
            <a:schemeClr val="accent1"/>
          </a:lnRef>
          <a:fillRef idx="0">
            <a:schemeClr val="accent1"/>
          </a:fillRef>
          <a:effectRef idx="1">
            <a:schemeClr val="accent1"/>
          </a:effectRef>
          <a:fontRef idx="minor">
            <a:schemeClr val="tx1"/>
          </a:fontRef>
        </p:style>
      </p:cxnSp>
      <p:pic>
        <p:nvPicPr>
          <p:cNvPr id="28" name="Picture 27"/>
          <p:cNvPicPr>
            <a:picLocks noChangeAspect="1"/>
          </p:cNvPicPr>
          <p:nvPr/>
        </p:nvPicPr>
        <p:blipFill>
          <a:blip r:embed="rId7"/>
          <a:stretch>
            <a:fillRect/>
          </a:stretch>
        </p:blipFill>
        <p:spPr>
          <a:xfrm>
            <a:off x="8161867" y="4097867"/>
            <a:ext cx="1237144" cy="437419"/>
          </a:xfrm>
          <a:prstGeom prst="rect">
            <a:avLst/>
          </a:prstGeom>
        </p:spPr>
      </p:pic>
      <p:pic>
        <p:nvPicPr>
          <p:cNvPr id="29" name="Picture 28"/>
          <p:cNvPicPr>
            <a:picLocks noChangeAspect="1"/>
          </p:cNvPicPr>
          <p:nvPr/>
        </p:nvPicPr>
        <p:blipFill>
          <a:blip r:embed="rId8"/>
          <a:stretch>
            <a:fillRect/>
          </a:stretch>
        </p:blipFill>
        <p:spPr>
          <a:xfrm>
            <a:off x="9728200" y="4461933"/>
            <a:ext cx="752123" cy="694267"/>
          </a:xfrm>
          <a:prstGeom prst="rect">
            <a:avLst/>
          </a:prstGeom>
        </p:spPr>
      </p:pic>
      <p:pic>
        <p:nvPicPr>
          <p:cNvPr id="30" name="Picture 29"/>
          <p:cNvPicPr>
            <a:picLocks noChangeAspect="1"/>
          </p:cNvPicPr>
          <p:nvPr/>
        </p:nvPicPr>
        <p:blipFill>
          <a:blip r:embed="rId9"/>
          <a:stretch>
            <a:fillRect/>
          </a:stretch>
        </p:blipFill>
        <p:spPr>
          <a:xfrm>
            <a:off x="10845802" y="4005292"/>
            <a:ext cx="855133" cy="913283"/>
          </a:xfrm>
          <a:prstGeom prst="rect">
            <a:avLst/>
          </a:prstGeom>
        </p:spPr>
      </p:pic>
      <p:pic>
        <p:nvPicPr>
          <p:cNvPr id="31" name="Picture 30"/>
          <p:cNvPicPr>
            <a:picLocks noChangeAspect="1"/>
          </p:cNvPicPr>
          <p:nvPr/>
        </p:nvPicPr>
        <p:blipFill>
          <a:blip r:embed="rId10"/>
          <a:stretch>
            <a:fillRect/>
          </a:stretch>
        </p:blipFill>
        <p:spPr>
          <a:xfrm>
            <a:off x="8297333" y="5156201"/>
            <a:ext cx="1243855" cy="519892"/>
          </a:xfrm>
          <a:prstGeom prst="rect">
            <a:avLst/>
          </a:prstGeom>
        </p:spPr>
      </p:pic>
      <p:pic>
        <p:nvPicPr>
          <p:cNvPr id="32" name="Picture 31"/>
          <p:cNvPicPr>
            <a:picLocks noChangeAspect="1"/>
          </p:cNvPicPr>
          <p:nvPr/>
        </p:nvPicPr>
        <p:blipFill>
          <a:blip r:embed="rId11"/>
          <a:stretch>
            <a:fillRect/>
          </a:stretch>
        </p:blipFill>
        <p:spPr>
          <a:xfrm>
            <a:off x="10350367" y="5187982"/>
            <a:ext cx="1711677" cy="488111"/>
          </a:xfrm>
          <a:prstGeom prst="rect">
            <a:avLst/>
          </a:prstGeom>
        </p:spPr>
      </p:pic>
    </p:spTree>
    <p:extLst>
      <p:ext uri="{BB962C8B-B14F-4D97-AF65-F5344CB8AC3E}">
        <p14:creationId xmlns:p14="http://schemas.microsoft.com/office/powerpoint/2010/main" val="36036232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t>Arne Wiebalck &amp; Dan van der Ster: Manila on CephFS at CERN, OpenStack Summit Boston, May 2017</a:t>
            </a:r>
          </a:p>
        </p:txBody>
      </p:sp>
      <p:sp>
        <p:nvSpPr>
          <p:cNvPr id="6" name="Slide Number Placeholder 5"/>
          <p:cNvSpPr>
            <a:spLocks noGrp="1"/>
          </p:cNvSpPr>
          <p:nvPr>
            <p:ph type="sldNum" sz="quarter" idx="12"/>
          </p:nvPr>
        </p:nvSpPr>
        <p:spPr/>
        <p:txBody>
          <a:bodyPr/>
          <a:lstStyle/>
          <a:p>
            <a:fld id="{17918391-D411-FE40-AAD7-861AE5233E0E}" type="slidenum">
              <a:rPr lang="en-US" smtClean="0"/>
              <a:pPr/>
              <a:t>43</a:t>
            </a:fld>
            <a:endParaRPr lang="en-US" dirty="0"/>
          </a:p>
        </p:txBody>
      </p:sp>
      <p:sp>
        <p:nvSpPr>
          <p:cNvPr id="2" name="Title 1"/>
          <p:cNvSpPr>
            <a:spLocks noGrp="1"/>
          </p:cNvSpPr>
          <p:nvPr>
            <p:ph type="title" idx="4294967295"/>
          </p:nvPr>
        </p:nvSpPr>
        <p:spPr>
          <a:xfrm>
            <a:off x="0" y="274638"/>
            <a:ext cx="10971213" cy="1141412"/>
          </a:xfrm>
        </p:spPr>
        <p:txBody>
          <a:bodyPr>
            <a:normAutofit/>
          </a:bodyPr>
          <a:lstStyle/>
          <a:p>
            <a:r>
              <a:rPr lang="en-US" dirty="0"/>
              <a:t>NFS Filer Service Limitations</a:t>
            </a:r>
          </a:p>
        </p:txBody>
      </p:sp>
      <p:pic>
        <p:nvPicPr>
          <p:cNvPr id="12" name="Picture 11" descr="LogoOutline-Blue-04.png"/>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910174" y="240647"/>
            <a:ext cx="919388" cy="919388"/>
          </a:xfrm>
          <a:prstGeom prst="rect">
            <a:avLst/>
          </a:prstGeom>
        </p:spPr>
      </p:pic>
      <p:pic>
        <p:nvPicPr>
          <p:cNvPr id="4" name="Picture 3" descr="Screen Shot 2017-05-02 at 13.59.4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4062" y="1313516"/>
            <a:ext cx="6209244" cy="4284133"/>
          </a:xfrm>
          <a:prstGeom prst="rect">
            <a:avLst/>
          </a:prstGeom>
        </p:spPr>
      </p:pic>
      <p:sp>
        <p:nvSpPr>
          <p:cNvPr id="11" name="Content Placeholder 2"/>
          <p:cNvSpPr txBox="1">
            <a:spLocks/>
          </p:cNvSpPr>
          <p:nvPr/>
        </p:nvSpPr>
        <p:spPr>
          <a:xfrm>
            <a:off x="321734" y="1393055"/>
            <a:ext cx="5350933" cy="4136861"/>
          </a:xfrm>
          <a:prstGeom prst="rect">
            <a:avLst/>
          </a:prstGeom>
        </p:spPr>
        <p:txBody>
          <a:bodyPr vert="horz">
            <a:normAutofit fontScale="85000" lnSpcReduction="20000"/>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r>
              <a:rPr lang="en-US" sz="4133" dirty="0"/>
              <a:t>Scalability</a:t>
            </a:r>
          </a:p>
          <a:p>
            <a:pPr lvl="1">
              <a:buFont typeface="Lucida Grande"/>
              <a:buChar char="-"/>
            </a:pPr>
            <a:r>
              <a:rPr lang="fr-CH" sz="2667" dirty="0"/>
              <a:t>Metadata Operations (read)</a:t>
            </a:r>
          </a:p>
          <a:p>
            <a:pPr lvl="1">
              <a:buFont typeface="Lucida Grande"/>
              <a:buChar char="-"/>
            </a:pPr>
            <a:endParaRPr lang="fr-CH" sz="2667" dirty="0"/>
          </a:p>
          <a:p>
            <a:r>
              <a:rPr lang="en-US" sz="4133" dirty="0"/>
              <a:t>Availability</a:t>
            </a:r>
          </a:p>
          <a:p>
            <a:pPr lvl="1">
              <a:buFont typeface="Lucida Grande"/>
              <a:buChar char="-"/>
            </a:pPr>
            <a:r>
              <a:rPr lang="fr-CH" sz="2667" dirty="0"/>
              <a:t>SPoF per NFS volume</a:t>
            </a:r>
          </a:p>
          <a:p>
            <a:pPr lvl="1">
              <a:buFont typeface="Lucida Grande"/>
              <a:buChar char="-"/>
            </a:pPr>
            <a:r>
              <a:rPr lang="fr-CH" sz="2667" dirty="0"/>
              <a:t>‘shared block device’</a:t>
            </a:r>
          </a:p>
          <a:p>
            <a:pPr lvl="1">
              <a:buFont typeface="Lucida Grande"/>
              <a:buChar char="-"/>
            </a:pPr>
            <a:endParaRPr lang="en-US" sz="3467" dirty="0"/>
          </a:p>
          <a:p>
            <a:r>
              <a:rPr lang="en-US" sz="4133" dirty="0"/>
              <a:t>Emerging use cases</a:t>
            </a:r>
          </a:p>
          <a:p>
            <a:pPr lvl="1">
              <a:lnSpc>
                <a:spcPct val="120000"/>
              </a:lnSpc>
              <a:buFont typeface="Lucida Grande"/>
              <a:buChar char="-"/>
            </a:pPr>
            <a:r>
              <a:rPr lang="fr-CH" sz="2667" dirty="0"/>
              <a:t>HPC, see next slide </a:t>
            </a:r>
          </a:p>
        </p:txBody>
      </p:sp>
    </p:spTree>
    <p:extLst>
      <p:ext uri="{BB962C8B-B14F-4D97-AF65-F5344CB8AC3E}">
        <p14:creationId xmlns:p14="http://schemas.microsoft.com/office/powerpoint/2010/main" val="5596587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t>Arne Wiebalck &amp; Dan van der Ster: Manila on CephFS at CERN, OpenStack Summit Boston, May 2017</a:t>
            </a:r>
          </a:p>
        </p:txBody>
      </p:sp>
      <p:sp>
        <p:nvSpPr>
          <p:cNvPr id="6" name="Slide Number Placeholder 5"/>
          <p:cNvSpPr>
            <a:spLocks noGrp="1"/>
          </p:cNvSpPr>
          <p:nvPr>
            <p:ph type="sldNum" sz="quarter" idx="12"/>
          </p:nvPr>
        </p:nvSpPr>
        <p:spPr/>
        <p:txBody>
          <a:bodyPr/>
          <a:lstStyle/>
          <a:p>
            <a:fld id="{17918391-D411-FE40-AAD7-861AE5233E0E}" type="slidenum">
              <a:rPr lang="en-US" smtClean="0"/>
              <a:pPr/>
              <a:t>44</a:t>
            </a:fld>
            <a:endParaRPr lang="en-US" dirty="0"/>
          </a:p>
        </p:txBody>
      </p:sp>
      <p:sp>
        <p:nvSpPr>
          <p:cNvPr id="2" name="Title 1"/>
          <p:cNvSpPr>
            <a:spLocks noGrp="1"/>
          </p:cNvSpPr>
          <p:nvPr>
            <p:ph type="title" idx="4294967295"/>
          </p:nvPr>
        </p:nvSpPr>
        <p:spPr>
          <a:xfrm>
            <a:off x="0" y="274638"/>
            <a:ext cx="10971213" cy="1141412"/>
          </a:xfrm>
        </p:spPr>
        <p:txBody>
          <a:bodyPr>
            <a:normAutofit/>
          </a:bodyPr>
          <a:lstStyle/>
          <a:p>
            <a:r>
              <a:rPr lang="en-US" dirty="0"/>
              <a:t>Use Cases: HPC</a:t>
            </a:r>
          </a:p>
        </p:txBody>
      </p:sp>
      <p:pic>
        <p:nvPicPr>
          <p:cNvPr id="12" name="Picture 11" descr="LogoOutline-Blue-04.png"/>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910174" y="240647"/>
            <a:ext cx="919388" cy="919388"/>
          </a:xfrm>
          <a:prstGeom prst="rect">
            <a:avLst/>
          </a:prstGeom>
        </p:spPr>
      </p:pic>
      <p:sp>
        <p:nvSpPr>
          <p:cNvPr id="9" name="Content Placeholder 2"/>
          <p:cNvSpPr txBox="1">
            <a:spLocks/>
          </p:cNvSpPr>
          <p:nvPr/>
        </p:nvSpPr>
        <p:spPr>
          <a:xfrm>
            <a:off x="0" y="1160036"/>
            <a:ext cx="7018867" cy="4620353"/>
          </a:xfrm>
          <a:prstGeom prst="rect">
            <a:avLst/>
          </a:prstGeom>
        </p:spPr>
        <p:txBody>
          <a:bodyPr vert="horz">
            <a:normAutofit fontScale="70000" lnSpcReduction="20000"/>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r>
              <a:rPr lang="fr-CH" sz="4133" dirty="0"/>
              <a:t>MPI Applications</a:t>
            </a:r>
            <a:endParaRPr lang="fr-CH" sz="2667" dirty="0"/>
          </a:p>
          <a:p>
            <a:pPr lvl="1">
              <a:buFont typeface="Lucida Grande"/>
              <a:buChar char="-"/>
            </a:pPr>
            <a:r>
              <a:rPr lang="fr-CH" sz="2667" dirty="0"/>
              <a:t>Beam simulations, accelerator physics, plasma simulations, computation fluid dynamics, QCD </a:t>
            </a:r>
            <a:r>
              <a:rPr lang="is-IS" sz="2667" dirty="0"/>
              <a:t>…</a:t>
            </a:r>
          </a:p>
          <a:p>
            <a:pPr lvl="1">
              <a:buFont typeface="Lucida Grande"/>
              <a:buChar char="-"/>
            </a:pPr>
            <a:endParaRPr lang="fr-CH" sz="2667" dirty="0"/>
          </a:p>
          <a:p>
            <a:r>
              <a:rPr lang="fr-CH" sz="4133" dirty="0"/>
              <a:t>Different from HTC model</a:t>
            </a:r>
            <a:endParaRPr lang="fr-CH" sz="2667" dirty="0"/>
          </a:p>
          <a:p>
            <a:pPr lvl="1">
              <a:buFont typeface="Lucida Grande"/>
              <a:buChar char="-"/>
            </a:pPr>
            <a:r>
              <a:rPr lang="fr-CH" sz="2667" dirty="0"/>
              <a:t>On dedicated low-latency clusters</a:t>
            </a:r>
          </a:p>
          <a:p>
            <a:pPr lvl="1">
              <a:buFont typeface="Lucida Grande"/>
              <a:buChar char="-"/>
            </a:pPr>
            <a:r>
              <a:rPr lang="fr-CH" sz="2667" dirty="0"/>
              <a:t>Fast access to shared storage</a:t>
            </a:r>
          </a:p>
          <a:p>
            <a:pPr lvl="1">
              <a:buFont typeface="Lucida Grande"/>
              <a:buChar char="-"/>
            </a:pPr>
            <a:r>
              <a:rPr lang="fr-CH" sz="2667" dirty="0"/>
              <a:t>Very long running jobs</a:t>
            </a:r>
          </a:p>
          <a:p>
            <a:pPr lvl="1">
              <a:buFont typeface="Lucida Grande"/>
              <a:buChar char="-"/>
            </a:pPr>
            <a:endParaRPr lang="fr-CH" sz="2667" dirty="0"/>
          </a:p>
          <a:p>
            <a:r>
              <a:rPr lang="fr-CH" sz="4133" dirty="0"/>
              <a:t>Dedicated CephFS cluster in 2016</a:t>
            </a:r>
            <a:endParaRPr lang="fr-CH" sz="2667" dirty="0"/>
          </a:p>
          <a:p>
            <a:pPr lvl="1">
              <a:buFont typeface="Lucida Grande"/>
              <a:buChar char="-"/>
            </a:pPr>
            <a:r>
              <a:rPr lang="fr-CH" sz="2667" dirty="0"/>
              <a:t>3-node cluster, 150TB usable</a:t>
            </a:r>
          </a:p>
          <a:p>
            <a:pPr lvl="1">
              <a:buFont typeface="Lucida Grande"/>
              <a:buChar char="-"/>
            </a:pPr>
            <a:r>
              <a:rPr lang="fr-CH" sz="2667" dirty="0"/>
              <a:t>RADOS: quite low activity</a:t>
            </a:r>
          </a:p>
          <a:p>
            <a:pPr lvl="1">
              <a:buFont typeface="Lucida Grande"/>
              <a:buChar char="-"/>
            </a:pPr>
            <a:r>
              <a:rPr lang="fr-CH" sz="2667" dirty="0"/>
              <a:t>52TB used, 8M files, 350k dirs</a:t>
            </a:r>
          </a:p>
          <a:p>
            <a:pPr lvl="1">
              <a:buFont typeface="Lucida Grande"/>
              <a:buChar char="-"/>
            </a:pPr>
            <a:r>
              <a:rPr lang="fr-CH" sz="2667" dirty="0"/>
              <a:t>&lt;100 file creations/sec </a:t>
            </a:r>
          </a:p>
        </p:txBody>
      </p:sp>
      <p:pic>
        <p:nvPicPr>
          <p:cNvPr id="4" name="Picture 3" descr="Screen Shot 2017-05-03 at 13.45.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1414" y="240647"/>
            <a:ext cx="4893733" cy="5539741"/>
          </a:xfrm>
          <a:prstGeom prst="rect">
            <a:avLst/>
          </a:prstGeom>
        </p:spPr>
      </p:pic>
      <p:sp>
        <p:nvSpPr>
          <p:cNvPr id="8" name="Rounded Rectangle 7"/>
          <p:cNvSpPr/>
          <p:nvPr/>
        </p:nvSpPr>
        <p:spPr>
          <a:xfrm>
            <a:off x="321735" y="2269067"/>
            <a:ext cx="11507827" cy="1921933"/>
          </a:xfrm>
          <a:prstGeom prst="roundRect">
            <a:avLst/>
          </a:prstGeom>
        </p:spPr>
        <p:style>
          <a:lnRef idx="1">
            <a:schemeClr val="accent1"/>
          </a:lnRef>
          <a:fillRef idx="3">
            <a:schemeClr val="accent1"/>
          </a:fillRef>
          <a:effectRef idx="2">
            <a:schemeClr val="accent1"/>
          </a:effectRef>
          <a:fontRef idx="minor">
            <a:schemeClr val="lt1"/>
          </a:fontRef>
        </p:style>
        <p:txBody>
          <a:bodyPr rtlCol="0" anchor="t"/>
          <a:lstStyle/>
          <a:p>
            <a:pPr algn="ctr"/>
            <a:r>
              <a:rPr lang="en-US" sz="4800" dirty="0">
                <a:solidFill>
                  <a:srgbClr val="BD0000"/>
                </a:solidFill>
              </a:rPr>
              <a:t>Can we converge on CephFS ?</a:t>
            </a:r>
          </a:p>
          <a:p>
            <a:pPr algn="ctr"/>
            <a:r>
              <a:rPr lang="en-US" sz="3733" dirty="0">
                <a:solidFill>
                  <a:srgbClr val="BD0000"/>
                </a:solidFill>
              </a:rPr>
              <a:t>(and if yes, how do we make it available to users?)</a:t>
            </a:r>
          </a:p>
        </p:txBody>
      </p:sp>
    </p:spTree>
    <p:extLst>
      <p:ext uri="{BB962C8B-B14F-4D97-AF65-F5344CB8AC3E}">
        <p14:creationId xmlns:p14="http://schemas.microsoft.com/office/powerpoint/2010/main" val="3466898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t>Arne Wiebalck &amp; Dan van der Ster: Manila on CephFS at CERN, OpenStack Summit Boston, May 2017</a:t>
            </a:r>
          </a:p>
        </p:txBody>
      </p:sp>
      <p:sp>
        <p:nvSpPr>
          <p:cNvPr id="6" name="Slide Number Placeholder 5"/>
          <p:cNvSpPr>
            <a:spLocks noGrp="1"/>
          </p:cNvSpPr>
          <p:nvPr>
            <p:ph type="sldNum" sz="quarter" idx="12"/>
          </p:nvPr>
        </p:nvSpPr>
        <p:spPr/>
        <p:txBody>
          <a:bodyPr/>
          <a:lstStyle/>
          <a:p>
            <a:fld id="{17918391-D411-FE40-AAD7-861AE5233E0E}" type="slidenum">
              <a:rPr lang="en-US" smtClean="0"/>
              <a:pPr/>
              <a:t>45</a:t>
            </a:fld>
            <a:endParaRPr lang="en-US" dirty="0"/>
          </a:p>
        </p:txBody>
      </p:sp>
      <p:sp>
        <p:nvSpPr>
          <p:cNvPr id="3" name="Title 2"/>
          <p:cNvSpPr>
            <a:spLocks noGrp="1"/>
          </p:cNvSpPr>
          <p:nvPr>
            <p:ph type="title" idx="4294967295"/>
          </p:nvPr>
        </p:nvSpPr>
        <p:spPr>
          <a:xfrm>
            <a:off x="0" y="274638"/>
            <a:ext cx="10971213" cy="1141412"/>
          </a:xfrm>
        </p:spPr>
        <p:txBody>
          <a:bodyPr>
            <a:normAutofit/>
          </a:bodyPr>
          <a:lstStyle/>
          <a:p>
            <a:r>
              <a:rPr lang="en-US" dirty="0"/>
              <a:t>Part I: The CephFS Backend</a:t>
            </a:r>
          </a:p>
        </p:txBody>
      </p:sp>
      <p:pic>
        <p:nvPicPr>
          <p:cNvPr id="12" name="Picture 11" descr="LogoOutline-Blue-04.png"/>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910174" y="240647"/>
            <a:ext cx="919388" cy="919388"/>
          </a:xfrm>
          <a:prstGeom prst="rect">
            <a:avLst/>
          </a:prstGeom>
        </p:spPr>
      </p:pic>
      <p:pic>
        <p:nvPicPr>
          <p:cNvPr id="7" name="Picture 6"/>
          <p:cNvPicPr>
            <a:picLocks noChangeAspect="1"/>
          </p:cNvPicPr>
          <p:nvPr/>
        </p:nvPicPr>
        <p:blipFill>
          <a:blip r:embed="rId3"/>
          <a:stretch>
            <a:fillRect/>
          </a:stretch>
        </p:blipFill>
        <p:spPr>
          <a:xfrm>
            <a:off x="4859867" y="2627796"/>
            <a:ext cx="2252964" cy="2802467"/>
          </a:xfrm>
          <a:prstGeom prst="rect">
            <a:avLst/>
          </a:prstGeom>
        </p:spPr>
      </p:pic>
    </p:spTree>
    <p:extLst>
      <p:ext uri="{BB962C8B-B14F-4D97-AF65-F5344CB8AC3E}">
        <p14:creationId xmlns:p14="http://schemas.microsoft.com/office/powerpoint/2010/main" val="6606823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t>Arne Wiebalck &amp; Dan van der Ster: Manila on CephFS at CERN, OpenStack Summit Boston, May 2017</a:t>
            </a:r>
          </a:p>
        </p:txBody>
      </p:sp>
      <p:sp>
        <p:nvSpPr>
          <p:cNvPr id="6" name="Slide Number Placeholder 5"/>
          <p:cNvSpPr>
            <a:spLocks noGrp="1"/>
          </p:cNvSpPr>
          <p:nvPr>
            <p:ph type="sldNum" sz="quarter" idx="12"/>
          </p:nvPr>
        </p:nvSpPr>
        <p:spPr/>
        <p:txBody>
          <a:bodyPr/>
          <a:lstStyle/>
          <a:p>
            <a:fld id="{17918391-D411-FE40-AAD7-861AE5233E0E}" type="slidenum">
              <a:rPr lang="en-US" smtClean="0"/>
              <a:pPr/>
              <a:t>46</a:t>
            </a:fld>
            <a:endParaRPr lang="en-US" dirty="0"/>
          </a:p>
        </p:txBody>
      </p:sp>
      <p:sp>
        <p:nvSpPr>
          <p:cNvPr id="2" name="Title 1"/>
          <p:cNvSpPr>
            <a:spLocks noGrp="1"/>
          </p:cNvSpPr>
          <p:nvPr>
            <p:ph type="title" idx="4294967295"/>
          </p:nvPr>
        </p:nvSpPr>
        <p:spPr>
          <a:xfrm>
            <a:off x="0" y="274638"/>
            <a:ext cx="10971213" cy="1141412"/>
          </a:xfrm>
        </p:spPr>
        <p:txBody>
          <a:bodyPr>
            <a:normAutofit/>
          </a:bodyPr>
          <a:lstStyle/>
          <a:p>
            <a:r>
              <a:rPr lang="en-US" dirty="0"/>
              <a:t>CephFS Overview</a:t>
            </a:r>
          </a:p>
        </p:txBody>
      </p:sp>
      <p:pic>
        <p:nvPicPr>
          <p:cNvPr id="12" name="Picture 11" descr="LogoOutline-Blue-04.png"/>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910174" y="240647"/>
            <a:ext cx="919388" cy="919388"/>
          </a:xfrm>
          <a:prstGeom prst="rect">
            <a:avLst/>
          </a:prstGeom>
        </p:spPr>
      </p:pic>
      <p:pic>
        <p:nvPicPr>
          <p:cNvPr id="4" name="Picture 3"/>
          <p:cNvPicPr>
            <a:picLocks noChangeAspect="1"/>
          </p:cNvPicPr>
          <p:nvPr/>
        </p:nvPicPr>
        <p:blipFill>
          <a:blip r:embed="rId3"/>
          <a:stretch>
            <a:fillRect/>
          </a:stretch>
        </p:blipFill>
        <p:spPr>
          <a:xfrm>
            <a:off x="550334" y="1733168"/>
            <a:ext cx="5376333" cy="3753112"/>
          </a:xfrm>
          <a:prstGeom prst="rect">
            <a:avLst/>
          </a:prstGeom>
        </p:spPr>
      </p:pic>
      <p:sp>
        <p:nvSpPr>
          <p:cNvPr id="8" name="Donut 7"/>
          <p:cNvSpPr/>
          <p:nvPr/>
        </p:nvSpPr>
        <p:spPr>
          <a:xfrm>
            <a:off x="3996267" y="1439333"/>
            <a:ext cx="2252133" cy="3175000"/>
          </a:xfrm>
          <a:prstGeom prst="donut">
            <a:avLst>
              <a:gd name="adj" fmla="val 5097"/>
            </a:avLst>
          </a:prstGeom>
          <a:solidFill>
            <a:srgbClr val="BD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BD0000"/>
              </a:solidFill>
            </a:endParaRPr>
          </a:p>
        </p:txBody>
      </p:sp>
      <p:sp>
        <p:nvSpPr>
          <p:cNvPr id="29" name="Content Placeholder 2"/>
          <p:cNvSpPr txBox="1">
            <a:spLocks/>
          </p:cNvSpPr>
          <p:nvPr/>
        </p:nvSpPr>
        <p:spPr>
          <a:xfrm>
            <a:off x="6443134" y="1262717"/>
            <a:ext cx="5581161" cy="4613151"/>
          </a:xfrm>
          <a:prstGeom prst="rect">
            <a:avLst/>
          </a:prstGeom>
        </p:spPr>
        <p:txBody>
          <a:bodyPr vert="horz">
            <a:normAutofit fontScale="55000" lnSpcReduction="20000"/>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48767" indent="0">
              <a:lnSpc>
                <a:spcPct val="140000"/>
              </a:lnSpc>
              <a:buNone/>
            </a:pPr>
            <a:r>
              <a:rPr lang="en-US" sz="4133" dirty="0"/>
              <a:t>POSIX-compliant shared FS on top of RADOS</a:t>
            </a:r>
          </a:p>
          <a:p>
            <a:pPr marL="48767" indent="0">
              <a:lnSpc>
                <a:spcPct val="140000"/>
              </a:lnSpc>
              <a:buNone/>
            </a:pPr>
            <a:r>
              <a:rPr lang="en-US" sz="2800" dirty="0"/>
              <a:t>    </a:t>
            </a:r>
            <a:r>
              <a:rPr lang="fr-CH" sz="2800" dirty="0"/>
              <a:t>- Same foundation as RBD</a:t>
            </a:r>
            <a:endParaRPr lang="en-US" sz="2800" dirty="0"/>
          </a:p>
          <a:p>
            <a:pPr marL="48767" indent="0">
              <a:lnSpc>
                <a:spcPct val="140000"/>
              </a:lnSpc>
              <a:buNone/>
            </a:pPr>
            <a:endParaRPr lang="en-US" sz="2800" dirty="0"/>
          </a:p>
          <a:p>
            <a:pPr marL="48767" indent="0">
              <a:lnSpc>
                <a:spcPct val="140000"/>
              </a:lnSpc>
              <a:buNone/>
            </a:pPr>
            <a:r>
              <a:rPr lang="en-US" sz="4133" dirty="0"/>
              <a:t>Userland and kernel clients available</a:t>
            </a:r>
            <a:br>
              <a:rPr lang="en-US" sz="4133" dirty="0"/>
            </a:br>
            <a:r>
              <a:rPr lang="en-US" sz="2933" dirty="0"/>
              <a:t>    </a:t>
            </a:r>
            <a:r>
              <a:rPr lang="fr-CH" sz="2800" dirty="0"/>
              <a:t>- ‘</a:t>
            </a:r>
            <a:r>
              <a:rPr lang="fr-CH" sz="2800" dirty="0">
                <a:latin typeface="Monaco"/>
                <a:cs typeface="Monaco"/>
              </a:rPr>
              <a:t>ceph-fuse</a:t>
            </a:r>
            <a:r>
              <a:rPr lang="fr-CH" sz="2800" dirty="0"/>
              <a:t>’ and ‘</a:t>
            </a:r>
            <a:r>
              <a:rPr lang="fr-CH" sz="2800" dirty="0">
                <a:latin typeface="Monaco"/>
                <a:cs typeface="Monaco"/>
              </a:rPr>
              <a:t>mount -t ceph</a:t>
            </a:r>
            <a:r>
              <a:rPr lang="fr-CH" sz="2800" dirty="0"/>
              <a:t>’</a:t>
            </a:r>
            <a:endParaRPr lang="fr-CH" sz="2800" dirty="0">
              <a:latin typeface="Monaco"/>
              <a:cs typeface="Monaco"/>
            </a:endParaRPr>
          </a:p>
          <a:p>
            <a:pPr marL="48767" indent="0">
              <a:lnSpc>
                <a:spcPct val="140000"/>
              </a:lnSpc>
              <a:buNone/>
            </a:pPr>
            <a:r>
              <a:rPr lang="fr-CH" sz="2800" dirty="0"/>
              <a:t>    - Features added to ceph-fuse first, then ML kernel</a:t>
            </a:r>
          </a:p>
          <a:p>
            <a:pPr marL="48767" indent="0">
              <a:lnSpc>
                <a:spcPct val="140000"/>
              </a:lnSpc>
              <a:buNone/>
            </a:pPr>
            <a:endParaRPr lang="en-US" sz="2800" dirty="0"/>
          </a:p>
          <a:p>
            <a:pPr marL="48767" indent="0">
              <a:lnSpc>
                <a:spcPct val="140000"/>
              </a:lnSpc>
              <a:buNone/>
            </a:pPr>
            <a:r>
              <a:rPr lang="en-US" sz="4133" dirty="0"/>
              <a:t>‘</a:t>
            </a:r>
            <a:r>
              <a:rPr lang="en-US" sz="4133" dirty="0">
                <a:latin typeface="Monaco"/>
                <a:cs typeface="Monaco"/>
              </a:rPr>
              <a:t>jewel</a:t>
            </a:r>
            <a:r>
              <a:rPr lang="en-US" sz="4133" dirty="0"/>
              <a:t>’ release tagged production-ready</a:t>
            </a:r>
            <a:br>
              <a:rPr lang="fr-CH" sz="2667" dirty="0"/>
            </a:br>
            <a:r>
              <a:rPr lang="fr-CH" sz="2667" dirty="0"/>
              <a:t>    - April 2016, main addition: fsck </a:t>
            </a:r>
          </a:p>
          <a:p>
            <a:pPr marL="48767" indent="0">
              <a:lnSpc>
                <a:spcPct val="140000"/>
              </a:lnSpc>
              <a:buNone/>
            </a:pPr>
            <a:r>
              <a:rPr lang="fr-CH" sz="2667" dirty="0"/>
              <a:t>    - ‘Almost awesome’ before, focus on object and block </a:t>
            </a:r>
          </a:p>
          <a:p>
            <a:pPr marL="48767" indent="0">
              <a:lnSpc>
                <a:spcPct val="120000"/>
              </a:lnSpc>
              <a:buNone/>
            </a:pPr>
            <a:endParaRPr lang="fr-CH" sz="2667" dirty="0"/>
          </a:p>
        </p:txBody>
      </p:sp>
    </p:spTree>
    <p:extLst>
      <p:ext uri="{BB962C8B-B14F-4D97-AF65-F5344CB8AC3E}">
        <p14:creationId xmlns:p14="http://schemas.microsoft.com/office/powerpoint/2010/main" val="28777869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t>Arne Wiebalck &amp; Dan van der Ster: Manila on CephFS at CERN, OpenStack Summit Boston, May 2017</a:t>
            </a:r>
          </a:p>
        </p:txBody>
      </p:sp>
      <p:sp>
        <p:nvSpPr>
          <p:cNvPr id="6" name="Slide Number Placeholder 5"/>
          <p:cNvSpPr>
            <a:spLocks noGrp="1"/>
          </p:cNvSpPr>
          <p:nvPr>
            <p:ph type="sldNum" sz="quarter" idx="12"/>
          </p:nvPr>
        </p:nvSpPr>
        <p:spPr/>
        <p:txBody>
          <a:bodyPr/>
          <a:lstStyle/>
          <a:p>
            <a:fld id="{17918391-D411-FE40-AAD7-861AE5233E0E}" type="slidenum">
              <a:rPr lang="en-US" smtClean="0"/>
              <a:pPr/>
              <a:t>47</a:t>
            </a:fld>
            <a:endParaRPr lang="en-US" dirty="0"/>
          </a:p>
        </p:txBody>
      </p:sp>
      <p:sp>
        <p:nvSpPr>
          <p:cNvPr id="2" name="Title 1"/>
          <p:cNvSpPr>
            <a:spLocks noGrp="1"/>
          </p:cNvSpPr>
          <p:nvPr>
            <p:ph type="title" idx="4294967295"/>
          </p:nvPr>
        </p:nvSpPr>
        <p:spPr>
          <a:xfrm>
            <a:off x="0" y="274638"/>
            <a:ext cx="10971213" cy="1141412"/>
          </a:xfrm>
        </p:spPr>
        <p:txBody>
          <a:bodyPr>
            <a:normAutofit/>
          </a:bodyPr>
          <a:lstStyle/>
          <a:p>
            <a:r>
              <a:rPr lang="en-US" dirty="0"/>
              <a:t>CephFS Meta-Data Server (MDS)</a:t>
            </a:r>
          </a:p>
        </p:txBody>
      </p:sp>
      <p:pic>
        <p:nvPicPr>
          <p:cNvPr id="12" name="Picture 11" descr="LogoOutline-Blue-04.png"/>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910174" y="240647"/>
            <a:ext cx="919388" cy="919388"/>
          </a:xfrm>
          <a:prstGeom prst="rect">
            <a:avLst/>
          </a:prstGeom>
        </p:spPr>
      </p:pic>
      <p:sp>
        <p:nvSpPr>
          <p:cNvPr id="9" name="Content Placeholder 2"/>
          <p:cNvSpPr txBox="1">
            <a:spLocks/>
          </p:cNvSpPr>
          <p:nvPr/>
        </p:nvSpPr>
        <p:spPr>
          <a:xfrm>
            <a:off x="237067" y="1533650"/>
            <a:ext cx="11404651" cy="4155951"/>
          </a:xfrm>
          <a:prstGeom prst="rect">
            <a:avLst/>
          </a:prstGeom>
        </p:spPr>
        <p:txBody>
          <a:bodyPr vert="horz">
            <a:normAutofit fontScale="70000" lnSpcReduction="20000"/>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r>
              <a:rPr lang="en-US" sz="4133" dirty="0"/>
              <a:t>Crucial component to build a fast and scalable FS</a:t>
            </a:r>
            <a:endParaRPr lang="fr-CH" sz="2667" dirty="0"/>
          </a:p>
          <a:p>
            <a:pPr lvl="1">
              <a:buFont typeface="Lucida Grande"/>
              <a:buChar char="-"/>
            </a:pPr>
            <a:r>
              <a:rPr lang="fr-CH" sz="2667" dirty="0"/>
              <a:t>Creates and manages inodes (persisted in RADOS, but cached in memory)</a:t>
            </a:r>
          </a:p>
          <a:p>
            <a:pPr lvl="1">
              <a:buFont typeface="Lucida Grande"/>
              <a:buChar char="-"/>
            </a:pPr>
            <a:r>
              <a:rPr lang="fr-CH" sz="2667" dirty="0"/>
              <a:t>Tracking client inode ‘capabilities’ (which client is using which inodes)</a:t>
            </a:r>
          </a:p>
          <a:p>
            <a:pPr lvl="1">
              <a:buFont typeface="Lucida Grande"/>
              <a:buChar char="-"/>
            </a:pPr>
            <a:endParaRPr lang="fr-CH" sz="2667" dirty="0"/>
          </a:p>
          <a:p>
            <a:r>
              <a:rPr lang="en-US" sz="4133" dirty="0"/>
              <a:t>Larger cache can speed up meta-data throughput</a:t>
            </a:r>
          </a:p>
          <a:p>
            <a:pPr lvl="1">
              <a:buFont typeface="Lucida Grande"/>
              <a:buChar char="-"/>
            </a:pPr>
            <a:r>
              <a:rPr lang="fr-CH" sz="2667" dirty="0"/>
              <a:t>More RAM can avoid meta-data stalls when reading from RADOS</a:t>
            </a:r>
          </a:p>
          <a:p>
            <a:pPr lvl="1">
              <a:buFont typeface="Lucida Grande"/>
              <a:buChar char="-"/>
            </a:pPr>
            <a:endParaRPr lang="en-US" sz="4133" dirty="0"/>
          </a:p>
          <a:p>
            <a:r>
              <a:rPr lang="en-US" sz="4133" dirty="0"/>
              <a:t>Single MDS can handle limited number of client reqs/sec</a:t>
            </a:r>
          </a:p>
          <a:p>
            <a:pPr lvl="1">
              <a:buFont typeface="Lucida Grande"/>
              <a:buChar char="-"/>
            </a:pPr>
            <a:r>
              <a:rPr lang="fr-CH" sz="2667" dirty="0"/>
              <a:t>Faster network / CPU enables more reqs/sec, but multiple MDSs needed for scaling</a:t>
            </a:r>
          </a:p>
          <a:p>
            <a:pPr lvl="1">
              <a:buFont typeface="Lucida Grande"/>
              <a:buChar char="-"/>
            </a:pPr>
            <a:r>
              <a:rPr lang="fr-CH" sz="2667" dirty="0"/>
              <a:t>MDS keeps nothing in disk, a flash-only RADOS pool may accelerate meta-data intensive workloads</a:t>
            </a:r>
          </a:p>
          <a:p>
            <a:pPr marL="597393" lvl="1" indent="0">
              <a:buNone/>
            </a:pPr>
            <a:r>
              <a:rPr lang="is-IS" sz="2667" dirty="0"/>
              <a:t> </a:t>
            </a:r>
            <a:endParaRPr lang="en-US" sz="2667" dirty="0"/>
          </a:p>
        </p:txBody>
      </p:sp>
    </p:spTree>
    <p:extLst>
      <p:ext uri="{BB962C8B-B14F-4D97-AF65-F5344CB8AC3E}">
        <p14:creationId xmlns:p14="http://schemas.microsoft.com/office/powerpoint/2010/main" val="14793685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t>Arne Wiebalck &amp; Dan van der Ster: Manila on CephFS at CERN, OpenStack Summit Boston, May 2017</a:t>
            </a:r>
          </a:p>
        </p:txBody>
      </p:sp>
      <p:sp>
        <p:nvSpPr>
          <p:cNvPr id="6" name="Slide Number Placeholder 5"/>
          <p:cNvSpPr>
            <a:spLocks noGrp="1"/>
          </p:cNvSpPr>
          <p:nvPr>
            <p:ph type="sldNum" sz="quarter" idx="12"/>
          </p:nvPr>
        </p:nvSpPr>
        <p:spPr/>
        <p:txBody>
          <a:bodyPr/>
          <a:lstStyle/>
          <a:p>
            <a:fld id="{17918391-D411-FE40-AAD7-861AE5233E0E}" type="slidenum">
              <a:rPr lang="en-US" smtClean="0"/>
              <a:pPr/>
              <a:t>48</a:t>
            </a:fld>
            <a:endParaRPr lang="en-US" dirty="0"/>
          </a:p>
        </p:txBody>
      </p:sp>
      <p:sp>
        <p:nvSpPr>
          <p:cNvPr id="2" name="Title 1"/>
          <p:cNvSpPr>
            <a:spLocks noGrp="1"/>
          </p:cNvSpPr>
          <p:nvPr>
            <p:ph type="title" idx="4294967295"/>
          </p:nvPr>
        </p:nvSpPr>
        <p:spPr>
          <a:xfrm>
            <a:off x="0" y="274638"/>
            <a:ext cx="10971213" cy="1141412"/>
          </a:xfrm>
        </p:spPr>
        <p:txBody>
          <a:bodyPr>
            <a:normAutofit/>
          </a:bodyPr>
          <a:lstStyle/>
          <a:p>
            <a:r>
              <a:rPr lang="en-US" dirty="0"/>
              <a:t>CephFS MDS Testing</a:t>
            </a:r>
          </a:p>
        </p:txBody>
      </p:sp>
      <p:pic>
        <p:nvPicPr>
          <p:cNvPr id="12" name="Picture 11" descr="LogoOutline-Blue-04.png"/>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910174" y="240647"/>
            <a:ext cx="919388" cy="919388"/>
          </a:xfrm>
          <a:prstGeom prst="rect">
            <a:avLst/>
          </a:prstGeom>
        </p:spPr>
      </p:pic>
      <p:sp>
        <p:nvSpPr>
          <p:cNvPr id="9" name="Content Placeholder 2"/>
          <p:cNvSpPr txBox="1">
            <a:spLocks/>
          </p:cNvSpPr>
          <p:nvPr/>
        </p:nvSpPr>
        <p:spPr>
          <a:xfrm>
            <a:off x="237067" y="1160035"/>
            <a:ext cx="11404651" cy="4748477"/>
          </a:xfrm>
          <a:prstGeom prst="rect">
            <a:avLst/>
          </a:prstGeom>
        </p:spPr>
        <p:txBody>
          <a:bodyPr vert="horz">
            <a:normAutofit fontScale="77500" lnSpcReduction="20000"/>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55591" indent="-306910"/>
            <a:r>
              <a:rPr lang="fr-CH" sz="4133" dirty="0"/>
              <a:t>Correctness and single-user performance</a:t>
            </a:r>
            <a:endParaRPr lang="fr-CH" sz="2667" dirty="0"/>
          </a:p>
          <a:p>
            <a:pPr marL="956709" lvl="1" indent="-359824">
              <a:buFont typeface="Lucida Grande"/>
              <a:buChar char="-"/>
            </a:pPr>
            <a:r>
              <a:rPr lang="fr-CH" sz="2667" dirty="0"/>
              <a:t>POSIX compliance: </a:t>
            </a:r>
            <a:r>
              <a:rPr lang="fr-CH" sz="2667" dirty="0">
                <a:solidFill>
                  <a:srgbClr val="008000"/>
                </a:solidFill>
              </a:rPr>
              <a:t>ok!</a:t>
            </a:r>
            <a:r>
              <a:rPr lang="fr-CH" sz="2667" dirty="0"/>
              <a:t> </a:t>
            </a:r>
            <a:r>
              <a:rPr lang="fr-CH" sz="2133" dirty="0"/>
              <a:t>(Tuxera POSIX Test Suite v20090130)</a:t>
            </a:r>
          </a:p>
          <a:p>
            <a:pPr marL="956709" lvl="1" indent="-359824">
              <a:buFont typeface="Lucida Grande"/>
              <a:buChar char="-"/>
            </a:pPr>
            <a:r>
              <a:rPr lang="fr-CH" sz="2667" dirty="0"/>
              <a:t>Two-client consistency delays: </a:t>
            </a:r>
            <a:r>
              <a:rPr lang="fr-CH" sz="2667" dirty="0">
                <a:solidFill>
                  <a:srgbClr val="008000"/>
                </a:solidFill>
              </a:rPr>
              <a:t>ok!</a:t>
            </a:r>
            <a:r>
              <a:rPr lang="fr-CH" sz="2667" dirty="0"/>
              <a:t> </a:t>
            </a:r>
            <a:r>
              <a:rPr lang="fr-CH" sz="2133" dirty="0"/>
              <a:t>(20-30ms with </a:t>
            </a:r>
            <a:r>
              <a:rPr lang="fr-CH" sz="2133" dirty="0">
                <a:hlinkClick r:id="rId3"/>
              </a:rPr>
              <a:t>fsping</a:t>
            </a:r>
            <a:r>
              <a:rPr lang="fr-CH" sz="2133" dirty="0"/>
              <a:t>)</a:t>
            </a:r>
          </a:p>
          <a:p>
            <a:pPr marL="956709" lvl="1" indent="-359824">
              <a:buFont typeface="Lucida Grande"/>
              <a:buChar char="-"/>
            </a:pPr>
            <a:r>
              <a:rPr lang="fr-CH" sz="2667" dirty="0"/>
              <a:t>Two-client parallel IO: </a:t>
            </a:r>
            <a:r>
              <a:rPr lang="fr-CH" sz="2667" dirty="0">
                <a:solidFill>
                  <a:srgbClr val="FF6600"/>
                </a:solidFill>
              </a:rPr>
              <a:t>reproducible slowdown</a:t>
            </a:r>
          </a:p>
          <a:p>
            <a:pPr marL="956709" lvl="1" indent="-359824">
              <a:buFont typeface="Lucida Grande"/>
              <a:buChar char="-"/>
            </a:pPr>
            <a:endParaRPr lang="fr-CH" sz="2667" dirty="0">
              <a:solidFill>
                <a:srgbClr val="FF6600"/>
              </a:solidFill>
            </a:endParaRPr>
          </a:p>
          <a:p>
            <a:pPr marL="355591" indent="-306910"/>
            <a:r>
              <a:rPr lang="fr-CH" sz="4133" dirty="0"/>
              <a:t>Mimic Puppet master</a:t>
            </a:r>
            <a:endParaRPr lang="fr-CH" sz="2667" dirty="0"/>
          </a:p>
          <a:p>
            <a:pPr marL="956709" lvl="1" indent="-359824">
              <a:buFont typeface="Lucida Grande"/>
              <a:buChar char="-"/>
            </a:pPr>
            <a:r>
              <a:rPr lang="fr-CH" sz="2667" dirty="0"/>
              <a:t>‘</a:t>
            </a:r>
            <a:r>
              <a:rPr lang="fr-CH" sz="2667" dirty="0">
                <a:latin typeface="Monaco"/>
                <a:cs typeface="Monaco"/>
              </a:rPr>
              <a:t>stat</a:t>
            </a:r>
            <a:r>
              <a:rPr lang="fr-CH" sz="2667" dirty="0"/>
              <a:t>’ all files in prod env from mutliple clients</a:t>
            </a:r>
          </a:p>
          <a:p>
            <a:pPr marL="956709" lvl="1" indent="-359824">
              <a:buFont typeface="Lucida Grande"/>
              <a:buChar char="-"/>
            </a:pPr>
            <a:r>
              <a:rPr lang="fr-CH" sz="2667" dirty="0"/>
              <a:t>20k stats/sec limit</a:t>
            </a:r>
          </a:p>
          <a:p>
            <a:pPr marL="956709" lvl="1" indent="-359824">
              <a:buFont typeface="Lucida Grande"/>
              <a:buChar char="-"/>
            </a:pPr>
            <a:endParaRPr lang="fr-CH" sz="3333" dirty="0"/>
          </a:p>
          <a:p>
            <a:pPr marL="355591" indent="-306910"/>
            <a:r>
              <a:rPr lang="fr-CH" sz="4133" dirty="0"/>
              <a:t>Meta-data scalability in multi-user scenarios</a:t>
            </a:r>
            <a:endParaRPr lang="fr-CH" sz="2667" dirty="0"/>
          </a:p>
          <a:p>
            <a:pPr marL="956709" lvl="1" indent="-359824">
              <a:buFont typeface="Lucida Grande"/>
              <a:buChar char="-"/>
            </a:pPr>
            <a:r>
              <a:rPr lang="fr-CH" sz="2667" dirty="0"/>
              <a:t>Multiple active MDS fail-over w/ 1000 clients: </a:t>
            </a:r>
            <a:r>
              <a:rPr lang="fr-CH" sz="2667" dirty="0">
                <a:solidFill>
                  <a:srgbClr val="008000"/>
                </a:solidFill>
              </a:rPr>
              <a:t>ok!</a:t>
            </a:r>
          </a:p>
          <a:p>
            <a:pPr marL="956709" lvl="1" indent="-359824">
              <a:buFont typeface="Lucida Grande"/>
              <a:buChar char="-"/>
            </a:pPr>
            <a:r>
              <a:rPr lang="fr-CH" sz="2667" dirty="0">
                <a:solidFill>
                  <a:srgbClr val="0055A0"/>
                </a:solidFill>
              </a:rPr>
              <a:t>Meta-data load balancing heuristics: todo </a:t>
            </a:r>
            <a:r>
              <a:rPr lang="is-IS" sz="2667" dirty="0">
                <a:solidFill>
                  <a:srgbClr val="0055A0"/>
                </a:solidFill>
              </a:rPr>
              <a:t>…</a:t>
            </a:r>
          </a:p>
          <a:p>
            <a:pPr marL="48681" indent="0">
              <a:buNone/>
            </a:pPr>
            <a:endParaRPr lang="fr-CH" sz="2133" dirty="0">
              <a:solidFill>
                <a:srgbClr val="0055A0"/>
              </a:solidFill>
            </a:endParaRPr>
          </a:p>
        </p:txBody>
      </p:sp>
      <p:pic>
        <p:nvPicPr>
          <p:cNvPr id="7" name="Picture 6" descr="Screen Shot 2017-05-03 at 15.03.5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7393" y="2095161"/>
            <a:ext cx="3712168" cy="2290060"/>
          </a:xfrm>
          <a:prstGeom prst="rect">
            <a:avLst/>
          </a:prstGeom>
        </p:spPr>
      </p:pic>
    </p:spTree>
    <p:extLst>
      <p:ext uri="{BB962C8B-B14F-4D97-AF65-F5344CB8AC3E}">
        <p14:creationId xmlns:p14="http://schemas.microsoft.com/office/powerpoint/2010/main" val="15201099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t>Arne Wiebalck &amp; Dan van der Ster: Manila on CephFS at CERN, OpenStack Summit Boston, May 2017</a:t>
            </a:r>
          </a:p>
        </p:txBody>
      </p:sp>
      <p:sp>
        <p:nvSpPr>
          <p:cNvPr id="6" name="Slide Number Placeholder 5"/>
          <p:cNvSpPr>
            <a:spLocks noGrp="1"/>
          </p:cNvSpPr>
          <p:nvPr>
            <p:ph type="sldNum" sz="quarter" idx="12"/>
          </p:nvPr>
        </p:nvSpPr>
        <p:spPr/>
        <p:txBody>
          <a:bodyPr/>
          <a:lstStyle/>
          <a:p>
            <a:fld id="{17918391-D411-FE40-AAD7-861AE5233E0E}" type="slidenum">
              <a:rPr lang="en-US" smtClean="0"/>
              <a:pPr/>
              <a:t>49</a:t>
            </a:fld>
            <a:endParaRPr lang="en-US" dirty="0"/>
          </a:p>
        </p:txBody>
      </p:sp>
      <p:sp>
        <p:nvSpPr>
          <p:cNvPr id="2" name="Title 1"/>
          <p:cNvSpPr>
            <a:spLocks noGrp="1"/>
          </p:cNvSpPr>
          <p:nvPr>
            <p:ph type="title" idx="4294967295"/>
          </p:nvPr>
        </p:nvSpPr>
        <p:spPr>
          <a:xfrm>
            <a:off x="0" y="274638"/>
            <a:ext cx="10971213" cy="1141412"/>
          </a:xfrm>
        </p:spPr>
        <p:txBody>
          <a:bodyPr>
            <a:normAutofit/>
          </a:bodyPr>
          <a:lstStyle/>
          <a:p>
            <a:r>
              <a:rPr lang="en-US" dirty="0"/>
              <a:t>CephFS Issues Discovered</a:t>
            </a:r>
          </a:p>
        </p:txBody>
      </p:sp>
      <p:pic>
        <p:nvPicPr>
          <p:cNvPr id="12" name="Picture 11" descr="LogoOutline-Blue-04.png"/>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910174" y="240647"/>
            <a:ext cx="919388" cy="919388"/>
          </a:xfrm>
          <a:prstGeom prst="rect">
            <a:avLst/>
          </a:prstGeom>
        </p:spPr>
      </p:pic>
      <p:sp>
        <p:nvSpPr>
          <p:cNvPr id="9" name="Content Placeholder 2"/>
          <p:cNvSpPr txBox="1">
            <a:spLocks/>
          </p:cNvSpPr>
          <p:nvPr/>
        </p:nvSpPr>
        <p:spPr>
          <a:xfrm>
            <a:off x="174088" y="1288117"/>
            <a:ext cx="11404651" cy="4647017"/>
          </a:xfrm>
          <a:prstGeom prst="rect">
            <a:avLst/>
          </a:prstGeom>
        </p:spPr>
        <p:txBody>
          <a:bodyPr vert="horz">
            <a:normAutofit fontScale="47500" lnSpcReduction="20000"/>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59824" indent="-311143"/>
            <a:r>
              <a:rPr lang="fr-CH" sz="4133" dirty="0"/>
              <a:t>‘</a:t>
            </a:r>
            <a:r>
              <a:rPr lang="fr-CH" sz="4133" dirty="0">
                <a:latin typeface="Monaco"/>
                <a:cs typeface="Monaco"/>
              </a:rPr>
              <a:t>ceph-fuse</a:t>
            </a:r>
            <a:r>
              <a:rPr lang="fr-CH" sz="4133" dirty="0"/>
              <a:t>’ crash in quota code, fixed in 10.2.5</a:t>
            </a:r>
            <a:endParaRPr lang="fr-CH" sz="2667" dirty="0"/>
          </a:p>
          <a:p>
            <a:pPr marL="954593" lvl="1" indent="-357708" defTabSz="836063">
              <a:buFont typeface="Lucida Grande"/>
              <a:buChar char="-"/>
            </a:pPr>
            <a:r>
              <a:rPr lang="fr-CH" sz="2667" dirty="0">
                <a:hlinkClick r:id="rId3"/>
              </a:rPr>
              <a:t>http://tracker.ceph.com/issues/16066</a:t>
            </a:r>
            <a:endParaRPr lang="fr-CH" sz="2667" dirty="0"/>
          </a:p>
          <a:p>
            <a:pPr lvl="1">
              <a:buFont typeface="Lucida Grande"/>
              <a:buChar char="-"/>
            </a:pPr>
            <a:endParaRPr lang="fr-CH" sz="2667" dirty="0"/>
          </a:p>
          <a:p>
            <a:pPr marL="359824" indent="-311143"/>
            <a:r>
              <a:rPr lang="fr-CH" sz="4133" dirty="0"/>
              <a:t>Bug when creating deep directores, fixed in 10.2.6</a:t>
            </a:r>
            <a:endParaRPr lang="fr-CH" sz="2667" dirty="0"/>
          </a:p>
          <a:p>
            <a:pPr marL="954593" lvl="1" indent="-357708">
              <a:buFont typeface="Lucida Grande"/>
              <a:buChar char="-"/>
            </a:pPr>
            <a:r>
              <a:rPr lang="fr-CH" sz="2667" dirty="0">
                <a:hlinkClick r:id="rId4"/>
              </a:rPr>
              <a:t>http://tracker.ceph.com/issues/18008</a:t>
            </a:r>
            <a:endParaRPr lang="fr-CH" sz="2667" dirty="0"/>
          </a:p>
          <a:p>
            <a:endParaRPr lang="fr-CH" sz="4133" dirty="0"/>
          </a:p>
          <a:p>
            <a:pPr marL="359824" indent="-311143"/>
            <a:r>
              <a:rPr lang="fr-CH" sz="4133" dirty="0"/>
              <a:t>Bug when creating deep directores, fixed in 10.2.6</a:t>
            </a:r>
            <a:endParaRPr lang="fr-CH" sz="2667" dirty="0"/>
          </a:p>
          <a:p>
            <a:pPr marL="954593" lvl="1" indent="-357708">
              <a:buFont typeface="Lucida Grande"/>
              <a:buChar char="-"/>
            </a:pPr>
            <a:r>
              <a:rPr lang="fr-CH" sz="2667" dirty="0">
                <a:hlinkClick r:id="rId4"/>
              </a:rPr>
              <a:t>http://tracker.ceph.com/issues/18008</a:t>
            </a:r>
            <a:endParaRPr lang="fr-CH" sz="2667" dirty="0"/>
          </a:p>
          <a:p>
            <a:endParaRPr lang="fr-CH" sz="4133" dirty="0"/>
          </a:p>
          <a:p>
            <a:pPr marL="359824" indent="-311143"/>
            <a:r>
              <a:rPr lang="fr-CH" sz="4133" dirty="0"/>
              <a:t>Objectcacher ignores max objects limits when writing large files</a:t>
            </a:r>
            <a:endParaRPr lang="fr-CH" sz="2667" dirty="0"/>
          </a:p>
          <a:p>
            <a:pPr marL="954593" lvl="1" indent="-357708">
              <a:buFont typeface="Lucida Grande"/>
              <a:buChar char="-"/>
            </a:pPr>
            <a:r>
              <a:rPr lang="fr-CH" sz="2667" dirty="0">
                <a:hlinkClick r:id="rId5"/>
              </a:rPr>
              <a:t>http://tracker.ceph.com/issues/19343</a:t>
            </a:r>
            <a:endParaRPr lang="fr-CH" sz="2667" dirty="0"/>
          </a:p>
          <a:p>
            <a:pPr lvl="1">
              <a:buFont typeface="Lucida Grande"/>
              <a:buChar char="-"/>
            </a:pPr>
            <a:endParaRPr lang="fr-CH" sz="2667" dirty="0"/>
          </a:p>
          <a:p>
            <a:pPr marL="359824" indent="-311143"/>
            <a:r>
              <a:rPr lang="fr-CH" sz="4133" dirty="0"/>
              <a:t>Network outage can leave ‘</a:t>
            </a:r>
            <a:r>
              <a:rPr lang="fr-CH" sz="4133" dirty="0">
                <a:latin typeface="Monaco"/>
                <a:cs typeface="Monaco"/>
              </a:rPr>
              <a:t>ceph-fuse</a:t>
            </a:r>
            <a:r>
              <a:rPr lang="fr-CH" sz="4133" dirty="0"/>
              <a:t>’ stuck</a:t>
            </a:r>
            <a:endParaRPr lang="fr-CH" sz="2667" dirty="0"/>
          </a:p>
          <a:p>
            <a:pPr marL="954593" lvl="1" indent="-357708">
              <a:buFont typeface="Lucida Grande"/>
              <a:buChar char="-"/>
            </a:pPr>
            <a:r>
              <a:rPr lang="fr-CH" sz="2667" dirty="0"/>
              <a:t>Difficult to reproduce, have server-side work-around, ‘</a:t>
            </a:r>
            <a:r>
              <a:rPr lang="fr-CH" sz="2667" dirty="0">
                <a:latin typeface="Monaco"/>
                <a:cs typeface="Monaco"/>
              </a:rPr>
              <a:t>luminous</a:t>
            </a:r>
            <a:r>
              <a:rPr lang="fr-CH" sz="2667" dirty="0"/>
              <a:t>’ ?</a:t>
            </a:r>
          </a:p>
          <a:p>
            <a:pPr marL="597393" lvl="1" indent="0">
              <a:buNone/>
            </a:pPr>
            <a:endParaRPr lang="fr-CH" sz="2667" dirty="0"/>
          </a:p>
          <a:p>
            <a:pPr marL="359824" indent="-311143"/>
            <a:r>
              <a:rPr lang="fr-CH" sz="4133" dirty="0"/>
              <a:t>Parallel IO to single file can be slower than expected</a:t>
            </a:r>
            <a:endParaRPr lang="fr-CH" sz="2667" dirty="0"/>
          </a:p>
          <a:p>
            <a:pPr marL="954593" lvl="1" indent="-357708">
              <a:buFont typeface="Lucida Grande"/>
              <a:buChar char="-"/>
            </a:pPr>
            <a:r>
              <a:rPr lang="fr-CH" sz="2667" dirty="0"/>
              <a:t>If CephFS detects several writers to the same file, it switches clients to unbuffered IO</a:t>
            </a:r>
          </a:p>
          <a:p>
            <a:pPr lvl="1">
              <a:buFont typeface="Lucida Grande"/>
              <a:buChar char="-"/>
            </a:pPr>
            <a:endParaRPr lang="fr-CH" sz="2667" dirty="0"/>
          </a:p>
          <a:p>
            <a:pPr lvl="1">
              <a:buFont typeface="Lucida Grande"/>
              <a:buChar char="-"/>
            </a:pPr>
            <a:endParaRPr lang="fr-CH" sz="2667" dirty="0"/>
          </a:p>
        </p:txBody>
      </p:sp>
      <p:sp>
        <p:nvSpPr>
          <p:cNvPr id="3" name="Rounded Rectangle 2"/>
          <p:cNvSpPr/>
          <p:nvPr/>
        </p:nvSpPr>
        <p:spPr>
          <a:xfrm>
            <a:off x="8383477" y="1480609"/>
            <a:ext cx="2997200" cy="3393951"/>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t"/>
          <a:lstStyle/>
          <a:p>
            <a:r>
              <a:rPr lang="en-US" sz="3200" dirty="0"/>
              <a:t>Desired:</a:t>
            </a:r>
          </a:p>
          <a:p>
            <a:br>
              <a:rPr lang="en-US" sz="2400" dirty="0"/>
            </a:br>
            <a:r>
              <a:rPr lang="en-US" sz="2400" dirty="0"/>
              <a:t>Quotas</a:t>
            </a:r>
          </a:p>
          <a:p>
            <a:pPr>
              <a:lnSpc>
                <a:spcPct val="140000"/>
              </a:lnSpc>
            </a:pPr>
            <a:r>
              <a:rPr lang="en-US" sz="1600" dirty="0"/>
              <a:t>    - should be mandatory</a:t>
            </a:r>
          </a:p>
          <a:p>
            <a:r>
              <a:rPr lang="en-US" sz="1600" dirty="0"/>
              <a:t>      for userland and kernel</a:t>
            </a:r>
            <a:br>
              <a:rPr lang="en-US" sz="1600" dirty="0"/>
            </a:br>
            <a:endParaRPr lang="en-US" sz="2400" dirty="0"/>
          </a:p>
          <a:p>
            <a:r>
              <a:rPr lang="en-US" sz="2400" dirty="0"/>
              <a:t>QoS</a:t>
            </a:r>
          </a:p>
          <a:p>
            <a:r>
              <a:rPr lang="en-US" sz="2400" dirty="0"/>
              <a:t>   </a:t>
            </a:r>
            <a:r>
              <a:rPr lang="en-US" sz="1600" dirty="0"/>
              <a:t> - throttle/protect users</a:t>
            </a:r>
          </a:p>
        </p:txBody>
      </p:sp>
    </p:spTree>
    <p:extLst>
      <p:ext uri="{BB962C8B-B14F-4D97-AF65-F5344CB8AC3E}">
        <p14:creationId xmlns:p14="http://schemas.microsoft.com/office/powerpoint/2010/main" val="4043964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talk directly to RADOS?</a:t>
            </a:r>
            <a:br>
              <a:rPr lang="en-US" dirty="0"/>
            </a:br>
            <a:r>
              <a:rPr lang="en-US" dirty="0"/>
              <a:t>Serialization/Deserialization!</a:t>
            </a:r>
          </a:p>
        </p:txBody>
      </p:sp>
      <p:sp>
        <p:nvSpPr>
          <p:cNvPr id="3" name="Content Placeholder 2"/>
          <p:cNvSpPr>
            <a:spLocks noGrp="1"/>
          </p:cNvSpPr>
          <p:nvPr>
            <p:ph idx="1"/>
          </p:nvPr>
        </p:nvSpPr>
        <p:spPr/>
        <p:txBody>
          <a:bodyPr>
            <a:normAutofit lnSpcReduction="10000"/>
          </a:bodyPr>
          <a:lstStyle/>
          <a:p>
            <a:r>
              <a:rPr lang="en-US" dirty="0"/>
              <a:t>When an object is in memory, the data associated with it is managed by the class (or type) definition, and can include pointers, fields with gaps or other “subtle” properties, etc.</a:t>
            </a:r>
          </a:p>
          <a:p>
            <a:endParaRPr lang="en-US" dirty="0"/>
          </a:p>
          <a:p>
            <a:r>
              <a:rPr lang="en-US" dirty="0"/>
              <a:t>Example: a binary tree: the nodes and edges could be objects, but the whole tree could also be one object composed of other objects.</a:t>
            </a:r>
          </a:p>
          <a:p>
            <a:endParaRPr lang="en-US" dirty="0"/>
          </a:p>
          <a:p>
            <a:r>
              <a:rPr lang="en-US" dirty="0"/>
              <a:t>Serialization is a computing process to create a byte-array with the data in the object.  Deserialization reconstructs the object from the array.</a:t>
            </a:r>
          </a:p>
        </p:txBody>
      </p:sp>
      <p:sp>
        <p:nvSpPr>
          <p:cNvPr id="4" name="Footer Placeholder 3"/>
          <p:cNvSpPr>
            <a:spLocks noGrp="1"/>
          </p:cNvSpPr>
          <p:nvPr>
            <p:ph type="ftr" sz="quarter" idx="11"/>
          </p:nvPr>
        </p:nvSpPr>
        <p:spPr/>
        <p:txBody>
          <a:bodyPr/>
          <a:lstStyle/>
          <a:p>
            <a:r>
              <a:rPr lang="en-US"/>
              <a:t>http://www.cs.cornell.edu/courses/cs5412/2019sp</a:t>
            </a:r>
          </a:p>
        </p:txBody>
      </p:sp>
      <p:sp>
        <p:nvSpPr>
          <p:cNvPr id="5" name="Slide Number Placeholder 4"/>
          <p:cNvSpPr>
            <a:spLocks noGrp="1"/>
          </p:cNvSpPr>
          <p:nvPr>
            <p:ph type="sldNum" sz="quarter" idx="12"/>
          </p:nvPr>
        </p:nvSpPr>
        <p:spPr/>
        <p:txBody>
          <a:bodyPr/>
          <a:lstStyle/>
          <a:p>
            <a:fld id="{3C974458-8A97-4835-BF79-1FB6D7856C21}" type="slidenum">
              <a:rPr lang="en-US" smtClean="0"/>
              <a:t>5</a:t>
            </a:fld>
            <a:endParaRPr lang="en-US"/>
          </a:p>
        </p:txBody>
      </p:sp>
    </p:spTree>
    <p:extLst>
      <p:ext uri="{BB962C8B-B14F-4D97-AF65-F5344CB8AC3E}">
        <p14:creationId xmlns:p14="http://schemas.microsoft.com/office/powerpoint/2010/main" val="17031616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t>Arne Wiebalck &amp; Dan van der Ster: Manila on CephFS at CERN, OpenStack Summit Boston, May 2017</a:t>
            </a:r>
          </a:p>
        </p:txBody>
      </p:sp>
      <p:sp>
        <p:nvSpPr>
          <p:cNvPr id="6" name="Slide Number Placeholder 5"/>
          <p:cNvSpPr>
            <a:spLocks noGrp="1"/>
          </p:cNvSpPr>
          <p:nvPr>
            <p:ph type="sldNum" sz="quarter" idx="12"/>
          </p:nvPr>
        </p:nvSpPr>
        <p:spPr/>
        <p:txBody>
          <a:bodyPr/>
          <a:lstStyle/>
          <a:p>
            <a:fld id="{17918391-D411-FE40-AAD7-861AE5233E0E}" type="slidenum">
              <a:rPr lang="en-US" smtClean="0"/>
              <a:pPr/>
              <a:t>50</a:t>
            </a:fld>
            <a:endParaRPr lang="en-US" dirty="0"/>
          </a:p>
        </p:txBody>
      </p:sp>
      <p:sp>
        <p:nvSpPr>
          <p:cNvPr id="2" name="Title 1"/>
          <p:cNvSpPr>
            <a:spLocks noGrp="1"/>
          </p:cNvSpPr>
          <p:nvPr>
            <p:ph type="title" idx="4294967295"/>
          </p:nvPr>
        </p:nvSpPr>
        <p:spPr>
          <a:xfrm>
            <a:off x="0" y="274638"/>
            <a:ext cx="10971213" cy="1141412"/>
          </a:xfrm>
        </p:spPr>
        <p:txBody>
          <a:bodyPr>
            <a:normAutofit/>
          </a:bodyPr>
          <a:lstStyle/>
          <a:p>
            <a:r>
              <a:rPr lang="en-US" sz="5067" dirty="0"/>
              <a:t>‘CephFS is</a:t>
            </a:r>
            <a:r>
              <a:rPr lang="en-US" sz="5067" dirty="0">
                <a:solidFill>
                  <a:srgbClr val="0055A0"/>
                </a:solidFill>
              </a:rPr>
              <a:t> </a:t>
            </a:r>
            <a:r>
              <a:rPr lang="en-US" sz="5067" dirty="0"/>
              <a:t>awesome!’</a:t>
            </a:r>
          </a:p>
        </p:txBody>
      </p:sp>
      <p:pic>
        <p:nvPicPr>
          <p:cNvPr id="12" name="Picture 11" descr="LogoOutline-Blue-04.png"/>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910174" y="240647"/>
            <a:ext cx="919388" cy="919388"/>
          </a:xfrm>
          <a:prstGeom prst="rect">
            <a:avLst/>
          </a:prstGeom>
        </p:spPr>
      </p:pic>
      <p:sp>
        <p:nvSpPr>
          <p:cNvPr id="8" name="Content Placeholder 2"/>
          <p:cNvSpPr txBox="1">
            <a:spLocks/>
          </p:cNvSpPr>
          <p:nvPr/>
        </p:nvSpPr>
        <p:spPr>
          <a:xfrm>
            <a:off x="756168" y="1303868"/>
            <a:ext cx="10011312" cy="4385733"/>
          </a:xfrm>
          <a:prstGeom prst="rect">
            <a:avLst/>
          </a:prstGeom>
        </p:spPr>
        <p:txBody>
          <a:bodyPr vert="horz">
            <a:normAutofit fontScale="55000" lnSpcReduction="20000"/>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55591" indent="-306910"/>
            <a:r>
              <a:rPr lang="fr-CH" sz="4133" dirty="0"/>
              <a:t>POSIX compliance looks good</a:t>
            </a:r>
          </a:p>
          <a:p>
            <a:pPr marL="355591" indent="-306910"/>
            <a:endParaRPr lang="fr-CH" sz="4133" dirty="0"/>
          </a:p>
          <a:p>
            <a:pPr marL="355591" indent="-306910">
              <a:lnSpc>
                <a:spcPct val="120000"/>
              </a:lnSpc>
            </a:pPr>
            <a:r>
              <a:rPr lang="fr-CH" sz="4133" dirty="0"/>
              <a:t>Months of testing: no ‘difficult’ problems</a:t>
            </a:r>
            <a:endParaRPr lang="fr-CH" sz="2667" dirty="0"/>
          </a:p>
          <a:p>
            <a:pPr marL="956709" lvl="1" indent="-359824">
              <a:lnSpc>
                <a:spcPct val="120000"/>
              </a:lnSpc>
              <a:buFont typeface="Lucida Grande"/>
              <a:buChar char="-"/>
            </a:pPr>
            <a:r>
              <a:rPr lang="fr-CH" sz="2667" dirty="0"/>
              <a:t>Quotas and QoS?</a:t>
            </a:r>
            <a:endParaRPr lang="fr-CH" sz="4133" dirty="0"/>
          </a:p>
          <a:p>
            <a:pPr marL="355591" indent="-306910"/>
            <a:endParaRPr lang="fr-CH" sz="4133" dirty="0"/>
          </a:p>
          <a:p>
            <a:pPr marL="355591" indent="-306910">
              <a:lnSpc>
                <a:spcPct val="120000"/>
              </a:lnSpc>
            </a:pPr>
            <a:r>
              <a:rPr lang="fr-CH" sz="4133" dirty="0"/>
              <a:t>Single MDS meta-data limits are close to our Filer</a:t>
            </a:r>
            <a:endParaRPr lang="fr-CH" sz="2667" dirty="0"/>
          </a:p>
          <a:p>
            <a:pPr marL="956709" lvl="1" indent="-359824">
              <a:lnSpc>
                <a:spcPct val="120000"/>
              </a:lnSpc>
              <a:buFont typeface="Lucida Grande"/>
              <a:buChar char="-"/>
            </a:pPr>
            <a:r>
              <a:rPr lang="fr-CH" sz="2667" dirty="0"/>
              <a:t>We need multi-MDS!</a:t>
            </a:r>
          </a:p>
          <a:p>
            <a:pPr marL="48259" indent="0">
              <a:lnSpc>
                <a:spcPct val="120000"/>
              </a:lnSpc>
              <a:buNone/>
            </a:pPr>
            <a:endParaRPr lang="fr-CH" sz="3200" dirty="0"/>
          </a:p>
          <a:p>
            <a:pPr marL="355591" indent="-306910">
              <a:lnSpc>
                <a:spcPct val="120000"/>
              </a:lnSpc>
            </a:pPr>
            <a:r>
              <a:rPr lang="fr-CH" sz="4133" dirty="0"/>
              <a:t>ToDo: Backup, NFS Ganesha (legacy clients,  Kerberos)</a:t>
            </a:r>
            <a:endParaRPr lang="fr-CH" sz="2667" dirty="0"/>
          </a:p>
          <a:p>
            <a:pPr marL="596885" lvl="1" indent="0">
              <a:lnSpc>
                <a:spcPct val="120000"/>
              </a:lnSpc>
              <a:buNone/>
            </a:pPr>
            <a:endParaRPr lang="fr-CH" sz="2667" dirty="0"/>
          </a:p>
          <a:p>
            <a:pPr marL="355591" indent="-306910">
              <a:lnSpc>
                <a:spcPct val="120000"/>
              </a:lnSpc>
            </a:pPr>
            <a:r>
              <a:rPr lang="fr-CH" sz="4133" dirty="0"/>
              <a:t>‘</a:t>
            </a:r>
            <a:r>
              <a:rPr lang="fr-CH" sz="4133" dirty="0">
                <a:latin typeface="Monaco"/>
                <a:cs typeface="Monaco"/>
              </a:rPr>
              <a:t>luminous</a:t>
            </a:r>
            <a:r>
              <a:rPr lang="fr-CH" sz="4133" dirty="0"/>
              <a:t>’ testing has started </a:t>
            </a:r>
            <a:r>
              <a:rPr lang="is-IS" sz="4133" dirty="0"/>
              <a:t>...</a:t>
            </a:r>
            <a:endParaRPr lang="fr-CH" sz="2667" dirty="0"/>
          </a:p>
          <a:p>
            <a:pPr lvl="1">
              <a:buFont typeface="Lucida Grande"/>
              <a:buChar char="-"/>
            </a:pPr>
            <a:endParaRPr lang="fr-CH" sz="2667" dirty="0"/>
          </a:p>
        </p:txBody>
      </p:sp>
      <p:pic>
        <p:nvPicPr>
          <p:cNvPr id="7" name="Picture 6"/>
          <p:cNvPicPr>
            <a:picLocks noChangeAspect="1"/>
          </p:cNvPicPr>
          <p:nvPr/>
        </p:nvPicPr>
        <p:blipFill>
          <a:blip r:embed="rId3"/>
          <a:stretch>
            <a:fillRect/>
          </a:stretch>
        </p:blipFill>
        <p:spPr>
          <a:xfrm>
            <a:off x="8881534" y="1227667"/>
            <a:ext cx="2252964" cy="2802467"/>
          </a:xfrm>
          <a:prstGeom prst="rect">
            <a:avLst/>
          </a:prstGeom>
        </p:spPr>
      </p:pic>
    </p:spTree>
    <p:extLst>
      <p:ext uri="{BB962C8B-B14F-4D97-AF65-F5344CB8AC3E}">
        <p14:creationId xmlns:p14="http://schemas.microsoft.com/office/powerpoint/2010/main" val="29741400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t>Arne Wiebalck &amp; Dan van der Ster: Manila on CephFS at CERN, OpenStack Summit Boston, May 2017</a:t>
            </a:r>
          </a:p>
        </p:txBody>
      </p:sp>
      <p:sp>
        <p:nvSpPr>
          <p:cNvPr id="6" name="Slide Number Placeholder 5"/>
          <p:cNvSpPr>
            <a:spLocks noGrp="1"/>
          </p:cNvSpPr>
          <p:nvPr>
            <p:ph type="sldNum" sz="quarter" idx="12"/>
          </p:nvPr>
        </p:nvSpPr>
        <p:spPr/>
        <p:txBody>
          <a:bodyPr/>
          <a:lstStyle/>
          <a:p>
            <a:fld id="{17918391-D411-FE40-AAD7-861AE5233E0E}" type="slidenum">
              <a:rPr lang="en-US" smtClean="0"/>
              <a:pPr/>
              <a:t>51</a:t>
            </a:fld>
            <a:endParaRPr lang="en-US" dirty="0"/>
          </a:p>
        </p:txBody>
      </p:sp>
      <p:sp>
        <p:nvSpPr>
          <p:cNvPr id="3" name="Title 2"/>
          <p:cNvSpPr>
            <a:spLocks noGrp="1"/>
          </p:cNvSpPr>
          <p:nvPr>
            <p:ph type="title" idx="4294967295"/>
          </p:nvPr>
        </p:nvSpPr>
        <p:spPr>
          <a:xfrm>
            <a:off x="0" y="274638"/>
            <a:ext cx="10971213" cy="1141412"/>
          </a:xfrm>
        </p:spPr>
        <p:txBody>
          <a:bodyPr>
            <a:normAutofit/>
          </a:bodyPr>
          <a:lstStyle/>
          <a:p>
            <a:r>
              <a:rPr lang="en-US" dirty="0"/>
              <a:t>Part II: The OpenStack Integration</a:t>
            </a:r>
          </a:p>
        </p:txBody>
      </p:sp>
      <p:pic>
        <p:nvPicPr>
          <p:cNvPr id="12" name="Picture 11" descr="LogoOutline-Blue-04.png"/>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910174" y="240647"/>
            <a:ext cx="919388" cy="919388"/>
          </a:xfrm>
          <a:prstGeom prst="rect">
            <a:avLst/>
          </a:prstGeom>
        </p:spPr>
      </p:pic>
      <p:pic>
        <p:nvPicPr>
          <p:cNvPr id="2" name="Picture 1"/>
          <p:cNvPicPr>
            <a:picLocks noChangeAspect="1"/>
          </p:cNvPicPr>
          <p:nvPr/>
        </p:nvPicPr>
        <p:blipFill>
          <a:blip r:embed="rId3"/>
          <a:stretch>
            <a:fillRect/>
          </a:stretch>
        </p:blipFill>
        <p:spPr>
          <a:xfrm>
            <a:off x="4639734" y="3141134"/>
            <a:ext cx="2506133" cy="2088444"/>
          </a:xfrm>
          <a:prstGeom prst="rect">
            <a:avLst/>
          </a:prstGeom>
        </p:spPr>
      </p:pic>
    </p:spTree>
    <p:extLst>
      <p:ext uri="{BB962C8B-B14F-4D97-AF65-F5344CB8AC3E}">
        <p14:creationId xmlns:p14="http://schemas.microsoft.com/office/powerpoint/2010/main" val="26053442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7007441" y="3517864"/>
            <a:ext cx="2396400" cy="2396400"/>
          </a:xfrm>
          <a:prstGeom prst="rect">
            <a:avLst/>
          </a:prstGeom>
        </p:spPr>
      </p:pic>
      <p:sp>
        <p:nvSpPr>
          <p:cNvPr id="5" name="Footer Placeholder 4"/>
          <p:cNvSpPr>
            <a:spLocks noGrp="1"/>
          </p:cNvSpPr>
          <p:nvPr>
            <p:ph type="ftr" sz="quarter" idx="11"/>
          </p:nvPr>
        </p:nvSpPr>
        <p:spPr/>
        <p:txBody>
          <a:bodyPr/>
          <a:lstStyle/>
          <a:p>
            <a:r>
              <a:rPr lang="en-US" dirty="0"/>
              <a:t>Arne Wiebalck &amp; Dan van der Ster: Manila on CephFS at CERN, OpenStack Summit Boston, May 2017</a:t>
            </a:r>
          </a:p>
        </p:txBody>
      </p:sp>
      <p:sp>
        <p:nvSpPr>
          <p:cNvPr id="6" name="Slide Number Placeholder 5"/>
          <p:cNvSpPr>
            <a:spLocks noGrp="1"/>
          </p:cNvSpPr>
          <p:nvPr>
            <p:ph type="sldNum" sz="quarter" idx="12"/>
          </p:nvPr>
        </p:nvSpPr>
        <p:spPr/>
        <p:txBody>
          <a:bodyPr/>
          <a:lstStyle/>
          <a:p>
            <a:fld id="{17918391-D411-FE40-AAD7-861AE5233E0E}" type="slidenum">
              <a:rPr lang="en-US" smtClean="0"/>
              <a:pPr/>
              <a:t>52</a:t>
            </a:fld>
            <a:endParaRPr lang="en-US" dirty="0"/>
          </a:p>
        </p:txBody>
      </p:sp>
      <p:sp>
        <p:nvSpPr>
          <p:cNvPr id="19" name="Title 1"/>
          <p:cNvSpPr>
            <a:spLocks noGrp="1"/>
          </p:cNvSpPr>
          <p:nvPr>
            <p:ph type="title" idx="4294967295"/>
          </p:nvPr>
        </p:nvSpPr>
        <p:spPr>
          <a:xfrm>
            <a:off x="0" y="274638"/>
            <a:ext cx="10971213" cy="1141412"/>
          </a:xfrm>
        </p:spPr>
        <p:txBody>
          <a:bodyPr>
            <a:normAutofit/>
          </a:bodyPr>
          <a:lstStyle/>
          <a:p>
            <a:r>
              <a:rPr lang="en-US" dirty="0"/>
              <a:t>LHC Incident in April 2016</a:t>
            </a:r>
          </a:p>
        </p:txBody>
      </p:sp>
      <p:pic>
        <p:nvPicPr>
          <p:cNvPr id="15" name="Picture 14" descr="Screen Shot 2017-05-03 at 17.33.4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7957" y="1312333"/>
            <a:ext cx="3916977" cy="4410960"/>
          </a:xfrm>
          <a:prstGeom prst="rect">
            <a:avLst/>
          </a:prstGeom>
        </p:spPr>
      </p:pic>
      <p:pic>
        <p:nvPicPr>
          <p:cNvPr id="16" name="Picture 15" descr="Screen Shot 2017-05-03 at 17.34.2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2290" y="1583265"/>
            <a:ext cx="1097644" cy="440264"/>
          </a:xfrm>
          <a:prstGeom prst="rect">
            <a:avLst/>
          </a:prstGeom>
        </p:spPr>
      </p:pic>
      <p:pic>
        <p:nvPicPr>
          <p:cNvPr id="17" name="Picture 16"/>
          <p:cNvPicPr>
            <a:picLocks noChangeAspect="1"/>
          </p:cNvPicPr>
          <p:nvPr/>
        </p:nvPicPr>
        <p:blipFill>
          <a:blip r:embed="rId5"/>
          <a:stretch>
            <a:fillRect/>
          </a:stretch>
        </p:blipFill>
        <p:spPr>
          <a:xfrm flipH="1">
            <a:off x="6684362" y="1312333"/>
            <a:ext cx="2940892" cy="1953360"/>
          </a:xfrm>
          <a:prstGeom prst="rect">
            <a:avLst/>
          </a:prstGeom>
        </p:spPr>
      </p:pic>
    </p:spTree>
    <p:extLst>
      <p:ext uri="{BB962C8B-B14F-4D97-AF65-F5344CB8AC3E}">
        <p14:creationId xmlns:p14="http://schemas.microsoft.com/office/powerpoint/2010/main" val="393241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t>Arne Wiebalck &amp; Dan van der Ster: Manila on CephFS at CERN, OpenStack Summit Boston, May 2017</a:t>
            </a:r>
          </a:p>
        </p:txBody>
      </p:sp>
      <p:sp>
        <p:nvSpPr>
          <p:cNvPr id="6" name="Slide Number Placeholder 5"/>
          <p:cNvSpPr>
            <a:spLocks noGrp="1"/>
          </p:cNvSpPr>
          <p:nvPr>
            <p:ph type="sldNum" sz="quarter" idx="12"/>
          </p:nvPr>
        </p:nvSpPr>
        <p:spPr/>
        <p:txBody>
          <a:bodyPr/>
          <a:lstStyle/>
          <a:p>
            <a:fld id="{17918391-D411-FE40-AAD7-861AE5233E0E}" type="slidenum">
              <a:rPr lang="en-US" smtClean="0"/>
              <a:pPr/>
              <a:t>53</a:t>
            </a:fld>
            <a:endParaRPr lang="en-US" dirty="0"/>
          </a:p>
        </p:txBody>
      </p:sp>
      <p:sp>
        <p:nvSpPr>
          <p:cNvPr id="2" name="Title 1"/>
          <p:cNvSpPr>
            <a:spLocks noGrp="1"/>
          </p:cNvSpPr>
          <p:nvPr>
            <p:ph type="title" idx="4294967295"/>
          </p:nvPr>
        </p:nvSpPr>
        <p:spPr>
          <a:xfrm>
            <a:off x="0" y="274638"/>
            <a:ext cx="10971213" cy="1141412"/>
          </a:xfrm>
        </p:spPr>
        <p:txBody>
          <a:bodyPr>
            <a:normAutofit/>
          </a:bodyPr>
          <a:lstStyle/>
          <a:p>
            <a:r>
              <a:rPr lang="en-US" dirty="0"/>
              <a:t>Manila: Overview</a:t>
            </a:r>
          </a:p>
        </p:txBody>
      </p:sp>
      <p:pic>
        <p:nvPicPr>
          <p:cNvPr id="12" name="Picture 11" descr="LogoOutline-Blue-04.png"/>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910174" y="240647"/>
            <a:ext cx="919388" cy="919388"/>
          </a:xfrm>
          <a:prstGeom prst="rect">
            <a:avLst/>
          </a:prstGeom>
        </p:spPr>
      </p:pic>
      <p:pic>
        <p:nvPicPr>
          <p:cNvPr id="3" name="Picture 2"/>
          <p:cNvPicPr>
            <a:picLocks noChangeAspect="1"/>
          </p:cNvPicPr>
          <p:nvPr/>
        </p:nvPicPr>
        <p:blipFill>
          <a:blip r:embed="rId3"/>
          <a:stretch>
            <a:fillRect/>
          </a:stretch>
        </p:blipFill>
        <p:spPr>
          <a:xfrm>
            <a:off x="7988448" y="475908"/>
            <a:ext cx="2071221" cy="1726017"/>
          </a:xfrm>
          <a:prstGeom prst="rect">
            <a:avLst/>
          </a:prstGeom>
        </p:spPr>
      </p:pic>
      <p:sp>
        <p:nvSpPr>
          <p:cNvPr id="7" name="Content Placeholder 2"/>
          <p:cNvSpPr txBox="1">
            <a:spLocks/>
          </p:cNvSpPr>
          <p:nvPr/>
        </p:nvSpPr>
        <p:spPr>
          <a:xfrm>
            <a:off x="174088" y="1338917"/>
            <a:ext cx="8089379" cy="4350684"/>
          </a:xfrm>
          <a:prstGeom prst="rect">
            <a:avLst/>
          </a:prstGeom>
        </p:spPr>
        <p:txBody>
          <a:bodyPr vert="horz">
            <a:normAutofit fontScale="62500" lnSpcReduction="20000"/>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r>
              <a:rPr lang="en-US" sz="4133" dirty="0"/>
              <a:t>File Share Project in OpenStack</a:t>
            </a:r>
          </a:p>
          <a:p>
            <a:pPr lvl="1">
              <a:buFont typeface="Lucida Grande"/>
              <a:buChar char="-"/>
            </a:pPr>
            <a:r>
              <a:rPr lang="fr-CH" sz="2667" dirty="0"/>
              <a:t>Provisioning of shared file systems to VMs</a:t>
            </a:r>
          </a:p>
          <a:p>
            <a:pPr lvl="1">
              <a:buFont typeface="Lucida Grande"/>
              <a:buChar char="-"/>
            </a:pPr>
            <a:r>
              <a:rPr lang="fr-CH" sz="2667" dirty="0"/>
              <a:t>‘Cinder for file shares’</a:t>
            </a:r>
          </a:p>
          <a:p>
            <a:pPr lvl="1">
              <a:buFont typeface="Lucida Grande"/>
              <a:buChar char="-"/>
            </a:pPr>
            <a:endParaRPr lang="fr-CH" sz="2667" dirty="0"/>
          </a:p>
          <a:p>
            <a:r>
              <a:rPr lang="en-US" sz="4133" dirty="0"/>
              <a:t>APIs for tenants to request shares</a:t>
            </a:r>
          </a:p>
          <a:p>
            <a:pPr lvl="1">
              <a:buFont typeface="Lucida Grande"/>
              <a:buChar char="-"/>
            </a:pPr>
            <a:r>
              <a:rPr lang="fr-CH" sz="2667" dirty="0"/>
              <a:t>Fulfilled by backend drivers</a:t>
            </a:r>
          </a:p>
          <a:p>
            <a:pPr lvl="1">
              <a:buFont typeface="Lucida Grande"/>
              <a:buChar char="-"/>
            </a:pPr>
            <a:r>
              <a:rPr lang="fr-CH" sz="2667" dirty="0"/>
              <a:t>Acessed from instances</a:t>
            </a:r>
          </a:p>
          <a:p>
            <a:pPr lvl="4">
              <a:buFont typeface="Lucida Grande"/>
              <a:buChar char="-"/>
            </a:pPr>
            <a:endParaRPr lang="en-US" sz="3333" dirty="0"/>
          </a:p>
          <a:p>
            <a:r>
              <a:rPr lang="en-US" sz="4133" dirty="0"/>
              <a:t>Support for variety of NAS protocols</a:t>
            </a:r>
          </a:p>
          <a:p>
            <a:pPr lvl="1">
              <a:buFont typeface="Lucida Grande"/>
              <a:buChar char="-"/>
            </a:pPr>
            <a:r>
              <a:rPr lang="fr-CH" sz="2667" dirty="0"/>
              <a:t>NFS, CIFS, MapR-FS, GlusterFS, </a:t>
            </a:r>
            <a:r>
              <a:rPr lang="fr-CH" sz="2667" b="1" dirty="0"/>
              <a:t>CephFS</a:t>
            </a:r>
            <a:r>
              <a:rPr lang="fr-CH" sz="2667" dirty="0"/>
              <a:t>, </a:t>
            </a:r>
            <a:r>
              <a:rPr lang="is-IS" sz="2667" dirty="0"/>
              <a:t>…</a:t>
            </a:r>
            <a:endParaRPr lang="fr-CH" sz="2667" dirty="0"/>
          </a:p>
          <a:p>
            <a:pPr marL="597393" lvl="1" indent="0">
              <a:buNone/>
            </a:pPr>
            <a:r>
              <a:rPr lang="is-IS" sz="2667" dirty="0"/>
              <a:t> </a:t>
            </a:r>
            <a:endParaRPr lang="en-US" sz="4133" dirty="0"/>
          </a:p>
          <a:p>
            <a:r>
              <a:rPr lang="en-US" sz="4133" dirty="0"/>
              <a:t>Supports the notion of share types</a:t>
            </a:r>
          </a:p>
          <a:p>
            <a:pPr lvl="1">
              <a:buFont typeface="Lucida Grande"/>
              <a:buChar char="-"/>
            </a:pPr>
            <a:r>
              <a:rPr lang="fr-CH" sz="2667" dirty="0"/>
              <a:t>Map features to backends</a:t>
            </a:r>
            <a:endParaRPr lang="en-US" sz="2667" dirty="0"/>
          </a:p>
          <a:p>
            <a:pPr marL="48767" indent="0">
              <a:buNone/>
            </a:pPr>
            <a:endParaRPr lang="en-US" sz="4000" dirty="0"/>
          </a:p>
          <a:p>
            <a:pPr marL="597393" lvl="1" indent="0">
              <a:buNone/>
            </a:pPr>
            <a:endParaRPr lang="en-US" sz="2667" dirty="0"/>
          </a:p>
        </p:txBody>
      </p:sp>
      <p:pic>
        <p:nvPicPr>
          <p:cNvPr id="15" name="Picture 14"/>
          <p:cNvPicPr>
            <a:picLocks noChangeAspect="1"/>
          </p:cNvPicPr>
          <p:nvPr/>
        </p:nvPicPr>
        <p:blipFill>
          <a:blip r:embed="rId4"/>
          <a:stretch>
            <a:fillRect/>
          </a:stretch>
        </p:blipFill>
        <p:spPr>
          <a:xfrm>
            <a:off x="7467600" y="2810934"/>
            <a:ext cx="651933" cy="651933"/>
          </a:xfrm>
          <a:prstGeom prst="rect">
            <a:avLst/>
          </a:prstGeom>
        </p:spPr>
      </p:pic>
      <p:sp>
        <p:nvSpPr>
          <p:cNvPr id="16" name="Rounded Rectangle 15"/>
          <p:cNvSpPr/>
          <p:nvPr/>
        </p:nvSpPr>
        <p:spPr>
          <a:xfrm>
            <a:off x="9524699" y="2810933"/>
            <a:ext cx="1774640" cy="694267"/>
          </a:xfrm>
          <a:prstGeom prst="roundRect">
            <a:avLst/>
          </a:prstGeom>
          <a:solidFill>
            <a:schemeClr val="tx2"/>
          </a:solidFill>
          <a:effectLst>
            <a:glow rad="70000">
              <a:schemeClr val="accent1">
                <a:tint val="30000"/>
                <a:shade val="95000"/>
                <a:satMod val="300000"/>
                <a:alpha val="5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Manila</a:t>
            </a:r>
          </a:p>
        </p:txBody>
      </p:sp>
      <p:sp>
        <p:nvSpPr>
          <p:cNvPr id="17" name="Rounded Rectangle 16"/>
          <p:cNvSpPr/>
          <p:nvPr/>
        </p:nvSpPr>
        <p:spPr>
          <a:xfrm>
            <a:off x="9524699" y="4433765"/>
            <a:ext cx="1774640" cy="694267"/>
          </a:xfrm>
          <a:prstGeom prst="roundRect">
            <a:avLst/>
          </a:prstGeom>
          <a:solidFill>
            <a:schemeClr val="tx2"/>
          </a:solidFill>
          <a:effectLst>
            <a:glow rad="70000">
              <a:schemeClr val="accent1">
                <a:tint val="30000"/>
                <a:shade val="95000"/>
                <a:satMod val="300000"/>
                <a:alpha val="5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Backend</a:t>
            </a:r>
          </a:p>
        </p:txBody>
      </p:sp>
      <p:pic>
        <p:nvPicPr>
          <p:cNvPr id="18" name="Picture 17"/>
          <p:cNvPicPr>
            <a:picLocks noChangeAspect="1"/>
          </p:cNvPicPr>
          <p:nvPr/>
        </p:nvPicPr>
        <p:blipFill>
          <a:blip r:embed="rId5"/>
          <a:stretch>
            <a:fillRect/>
          </a:stretch>
        </p:blipFill>
        <p:spPr>
          <a:xfrm>
            <a:off x="11105611" y="4058301"/>
            <a:ext cx="723951" cy="891931"/>
          </a:xfrm>
          <a:prstGeom prst="rect">
            <a:avLst/>
          </a:prstGeom>
        </p:spPr>
      </p:pic>
      <p:pic>
        <p:nvPicPr>
          <p:cNvPr id="19" name="Picture 18"/>
          <p:cNvPicPr>
            <a:picLocks noChangeAspect="1"/>
          </p:cNvPicPr>
          <p:nvPr/>
        </p:nvPicPr>
        <p:blipFill>
          <a:blip r:embed="rId6"/>
          <a:stretch>
            <a:fillRect/>
          </a:stretch>
        </p:blipFill>
        <p:spPr>
          <a:xfrm>
            <a:off x="7467600" y="4467632"/>
            <a:ext cx="317648" cy="491067"/>
          </a:xfrm>
          <a:prstGeom prst="rect">
            <a:avLst/>
          </a:prstGeom>
        </p:spPr>
      </p:pic>
      <p:pic>
        <p:nvPicPr>
          <p:cNvPr id="20" name="Picture 19"/>
          <p:cNvPicPr>
            <a:picLocks noChangeAspect="1"/>
          </p:cNvPicPr>
          <p:nvPr/>
        </p:nvPicPr>
        <p:blipFill>
          <a:blip r:embed="rId6"/>
          <a:stretch>
            <a:fillRect/>
          </a:stretch>
        </p:blipFill>
        <p:spPr>
          <a:xfrm>
            <a:off x="7670800" y="4670832"/>
            <a:ext cx="317648" cy="491067"/>
          </a:xfrm>
          <a:prstGeom prst="rect">
            <a:avLst/>
          </a:prstGeom>
        </p:spPr>
      </p:pic>
      <p:pic>
        <p:nvPicPr>
          <p:cNvPr id="21" name="Picture 20"/>
          <p:cNvPicPr>
            <a:picLocks noChangeAspect="1"/>
          </p:cNvPicPr>
          <p:nvPr/>
        </p:nvPicPr>
        <p:blipFill>
          <a:blip r:embed="rId6"/>
          <a:stretch>
            <a:fillRect/>
          </a:stretch>
        </p:blipFill>
        <p:spPr>
          <a:xfrm>
            <a:off x="7874000" y="4874032"/>
            <a:ext cx="317648" cy="491067"/>
          </a:xfrm>
          <a:prstGeom prst="rect">
            <a:avLst/>
          </a:prstGeom>
        </p:spPr>
      </p:pic>
      <p:sp>
        <p:nvSpPr>
          <p:cNvPr id="23" name="Right Arrow 22"/>
          <p:cNvSpPr/>
          <p:nvPr/>
        </p:nvSpPr>
        <p:spPr>
          <a:xfrm>
            <a:off x="8246534" y="3031067"/>
            <a:ext cx="1172485" cy="143933"/>
          </a:xfrm>
          <a:prstGeom prst="rightArrow">
            <a:avLst/>
          </a:prstGeom>
          <a:solidFill>
            <a:srgbClr val="4D4D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4" name="TextBox 23"/>
          <p:cNvSpPr txBox="1"/>
          <p:nvPr/>
        </p:nvSpPr>
        <p:spPr>
          <a:xfrm>
            <a:off x="8022315" y="2702772"/>
            <a:ext cx="1303306" cy="297454"/>
          </a:xfrm>
          <a:prstGeom prst="rect">
            <a:avLst/>
          </a:prstGeom>
          <a:noFill/>
        </p:spPr>
        <p:txBody>
          <a:bodyPr wrap="none" rtlCol="0">
            <a:spAutoFit/>
          </a:bodyPr>
          <a:lstStyle/>
          <a:p>
            <a:r>
              <a:rPr lang="en-US" sz="1333" dirty="0"/>
              <a:t>1. Request share</a:t>
            </a:r>
          </a:p>
        </p:txBody>
      </p:sp>
      <p:sp>
        <p:nvSpPr>
          <p:cNvPr id="25" name="Right Arrow 24"/>
          <p:cNvSpPr/>
          <p:nvPr/>
        </p:nvSpPr>
        <p:spPr>
          <a:xfrm rot="5400000">
            <a:off x="9451205" y="3900728"/>
            <a:ext cx="803608" cy="143933"/>
          </a:xfrm>
          <a:prstGeom prst="rightArrow">
            <a:avLst/>
          </a:prstGeom>
          <a:solidFill>
            <a:srgbClr val="4D4D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6" name="TextBox 25"/>
          <p:cNvSpPr txBox="1"/>
          <p:nvPr/>
        </p:nvSpPr>
        <p:spPr>
          <a:xfrm>
            <a:off x="9874577" y="3730007"/>
            <a:ext cx="1250663" cy="297454"/>
          </a:xfrm>
          <a:prstGeom prst="rect">
            <a:avLst/>
          </a:prstGeom>
          <a:noFill/>
        </p:spPr>
        <p:txBody>
          <a:bodyPr wrap="none" rtlCol="0">
            <a:spAutoFit/>
          </a:bodyPr>
          <a:lstStyle/>
          <a:p>
            <a:r>
              <a:rPr lang="en-US" sz="1333" dirty="0"/>
              <a:t>2. Create share</a:t>
            </a:r>
          </a:p>
        </p:txBody>
      </p:sp>
      <p:sp>
        <p:nvSpPr>
          <p:cNvPr id="28" name="Right Arrow 27"/>
          <p:cNvSpPr/>
          <p:nvPr/>
        </p:nvSpPr>
        <p:spPr>
          <a:xfrm>
            <a:off x="7888891" y="4493032"/>
            <a:ext cx="1555528" cy="143933"/>
          </a:xfrm>
          <a:prstGeom prst="rightArrow">
            <a:avLst/>
          </a:prstGeom>
          <a:solidFill>
            <a:srgbClr val="4D4D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0" name="Right Arrow 29"/>
          <p:cNvSpPr/>
          <p:nvPr/>
        </p:nvSpPr>
        <p:spPr>
          <a:xfrm>
            <a:off x="8092091" y="4696232"/>
            <a:ext cx="1352328" cy="143933"/>
          </a:xfrm>
          <a:prstGeom prst="rightArrow">
            <a:avLst/>
          </a:prstGeom>
          <a:solidFill>
            <a:srgbClr val="4D4D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1" name="Right Arrow 30"/>
          <p:cNvSpPr/>
          <p:nvPr/>
        </p:nvSpPr>
        <p:spPr>
          <a:xfrm>
            <a:off x="8243798" y="4913598"/>
            <a:ext cx="1200621" cy="143933"/>
          </a:xfrm>
          <a:prstGeom prst="rightArrow">
            <a:avLst/>
          </a:prstGeom>
          <a:solidFill>
            <a:srgbClr val="4D4D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2" name="TextBox 31"/>
          <p:cNvSpPr txBox="1"/>
          <p:nvPr/>
        </p:nvSpPr>
        <p:spPr>
          <a:xfrm>
            <a:off x="8153400" y="5011404"/>
            <a:ext cx="1213794" cy="297454"/>
          </a:xfrm>
          <a:prstGeom prst="rect">
            <a:avLst/>
          </a:prstGeom>
          <a:noFill/>
        </p:spPr>
        <p:txBody>
          <a:bodyPr wrap="none" rtlCol="0">
            <a:spAutoFit/>
          </a:bodyPr>
          <a:lstStyle/>
          <a:p>
            <a:r>
              <a:rPr lang="en-US" sz="1333" dirty="0"/>
              <a:t>4. Access share</a:t>
            </a:r>
          </a:p>
        </p:txBody>
      </p:sp>
      <p:sp>
        <p:nvSpPr>
          <p:cNvPr id="33" name="Curved Right Arrow 32"/>
          <p:cNvSpPr/>
          <p:nvPr/>
        </p:nvSpPr>
        <p:spPr>
          <a:xfrm>
            <a:off x="6908800" y="3242733"/>
            <a:ext cx="499533" cy="1631299"/>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34" name="TextBox 33"/>
          <p:cNvSpPr txBox="1"/>
          <p:nvPr/>
        </p:nvSpPr>
        <p:spPr>
          <a:xfrm>
            <a:off x="7000023" y="3730008"/>
            <a:ext cx="779381" cy="502573"/>
          </a:xfrm>
          <a:prstGeom prst="rect">
            <a:avLst/>
          </a:prstGeom>
          <a:noFill/>
        </p:spPr>
        <p:txBody>
          <a:bodyPr wrap="none" rtlCol="0">
            <a:spAutoFit/>
          </a:bodyPr>
          <a:lstStyle/>
          <a:p>
            <a:pPr algn="ctr"/>
            <a:r>
              <a:rPr lang="en-US" sz="1333" dirty="0"/>
              <a:t>User</a:t>
            </a:r>
          </a:p>
          <a:p>
            <a:pPr algn="ctr"/>
            <a:r>
              <a:rPr lang="en-US" sz="1333" dirty="0"/>
              <a:t>instances</a:t>
            </a:r>
          </a:p>
        </p:txBody>
      </p:sp>
      <p:sp>
        <p:nvSpPr>
          <p:cNvPr id="35" name="Right Arrow 34"/>
          <p:cNvSpPr/>
          <p:nvPr/>
        </p:nvSpPr>
        <p:spPr>
          <a:xfrm rot="10800000">
            <a:off x="8243798" y="3205074"/>
            <a:ext cx="1172485" cy="143933"/>
          </a:xfrm>
          <a:prstGeom prst="rightArrow">
            <a:avLst/>
          </a:prstGeom>
          <a:solidFill>
            <a:srgbClr val="4D4D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6" name="TextBox 35"/>
          <p:cNvSpPr txBox="1"/>
          <p:nvPr/>
        </p:nvSpPr>
        <p:spPr>
          <a:xfrm>
            <a:off x="8029584" y="3298719"/>
            <a:ext cx="1386726" cy="297454"/>
          </a:xfrm>
          <a:prstGeom prst="rect">
            <a:avLst/>
          </a:prstGeom>
          <a:noFill/>
        </p:spPr>
        <p:txBody>
          <a:bodyPr wrap="none" rtlCol="0">
            <a:spAutoFit/>
          </a:bodyPr>
          <a:lstStyle/>
          <a:p>
            <a:r>
              <a:rPr lang="en-US" sz="1333" dirty="0"/>
              <a:t>3. Provide handle</a:t>
            </a:r>
          </a:p>
        </p:txBody>
      </p:sp>
    </p:spTree>
    <p:extLst>
      <p:ext uri="{BB962C8B-B14F-4D97-AF65-F5344CB8AC3E}">
        <p14:creationId xmlns:p14="http://schemas.microsoft.com/office/powerpoint/2010/main" val="25947137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t>Arne Wiebalck &amp; Dan van der Ster: Manila on CephFS at CERN, OpenStack Summit Boston, May 2017</a:t>
            </a:r>
          </a:p>
        </p:txBody>
      </p:sp>
      <p:sp>
        <p:nvSpPr>
          <p:cNvPr id="6" name="Slide Number Placeholder 5"/>
          <p:cNvSpPr>
            <a:spLocks noGrp="1"/>
          </p:cNvSpPr>
          <p:nvPr>
            <p:ph type="sldNum" sz="quarter" idx="12"/>
          </p:nvPr>
        </p:nvSpPr>
        <p:spPr/>
        <p:txBody>
          <a:bodyPr/>
          <a:lstStyle/>
          <a:p>
            <a:fld id="{17918391-D411-FE40-AAD7-861AE5233E0E}" type="slidenum">
              <a:rPr lang="en-US" smtClean="0"/>
              <a:pPr/>
              <a:t>54</a:t>
            </a:fld>
            <a:endParaRPr lang="en-US" dirty="0"/>
          </a:p>
        </p:txBody>
      </p:sp>
      <p:sp>
        <p:nvSpPr>
          <p:cNvPr id="2" name="Title 1"/>
          <p:cNvSpPr>
            <a:spLocks noGrp="1"/>
          </p:cNvSpPr>
          <p:nvPr>
            <p:ph type="title" idx="4294967295"/>
          </p:nvPr>
        </p:nvSpPr>
        <p:spPr>
          <a:xfrm>
            <a:off x="0" y="274638"/>
            <a:ext cx="10971213" cy="1141412"/>
          </a:xfrm>
        </p:spPr>
        <p:txBody>
          <a:bodyPr>
            <a:normAutofit/>
          </a:bodyPr>
          <a:lstStyle/>
          <a:p>
            <a:r>
              <a:rPr lang="en-US" dirty="0"/>
              <a:t>Manila: Components </a:t>
            </a:r>
          </a:p>
        </p:txBody>
      </p:sp>
      <p:pic>
        <p:nvPicPr>
          <p:cNvPr id="12" name="Picture 11" descr="LogoOutline-Blue-04.png"/>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910174" y="240647"/>
            <a:ext cx="919388" cy="919388"/>
          </a:xfrm>
          <a:prstGeom prst="rect">
            <a:avLst/>
          </a:prstGeom>
        </p:spPr>
      </p:pic>
      <p:sp>
        <p:nvSpPr>
          <p:cNvPr id="10" name="Rounded Rectangle 9"/>
          <p:cNvSpPr/>
          <p:nvPr/>
        </p:nvSpPr>
        <p:spPr>
          <a:xfrm>
            <a:off x="3067702" y="4741333"/>
            <a:ext cx="1540933" cy="787400"/>
          </a:xfrm>
          <a:prstGeom prst="round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r>
              <a:rPr lang="en-US" sz="1600" dirty="0"/>
              <a:t>manila-share</a:t>
            </a:r>
          </a:p>
        </p:txBody>
      </p:sp>
      <p:sp>
        <p:nvSpPr>
          <p:cNvPr id="13" name="Rectangle 12"/>
          <p:cNvSpPr/>
          <p:nvPr/>
        </p:nvSpPr>
        <p:spPr>
          <a:xfrm>
            <a:off x="3270901" y="5156200"/>
            <a:ext cx="1100667" cy="262467"/>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33" dirty="0">
                <a:solidFill>
                  <a:schemeClr val="accent6"/>
                </a:solidFill>
              </a:rPr>
              <a:t>Driver</a:t>
            </a:r>
          </a:p>
        </p:txBody>
      </p:sp>
      <p:sp>
        <p:nvSpPr>
          <p:cNvPr id="14" name="Rounded Rectangle 13"/>
          <p:cNvSpPr/>
          <p:nvPr/>
        </p:nvSpPr>
        <p:spPr>
          <a:xfrm>
            <a:off x="4777968" y="4741333"/>
            <a:ext cx="1540933" cy="787400"/>
          </a:xfrm>
          <a:prstGeom prst="round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r>
              <a:rPr lang="en-US" sz="1600" dirty="0"/>
              <a:t>manila-share</a:t>
            </a:r>
          </a:p>
        </p:txBody>
      </p:sp>
      <p:sp>
        <p:nvSpPr>
          <p:cNvPr id="15" name="Rectangle 14"/>
          <p:cNvSpPr/>
          <p:nvPr/>
        </p:nvSpPr>
        <p:spPr>
          <a:xfrm>
            <a:off x="5006568" y="5156200"/>
            <a:ext cx="1100667" cy="262467"/>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33" dirty="0">
                <a:solidFill>
                  <a:schemeClr val="accent6"/>
                </a:solidFill>
              </a:rPr>
              <a:t>Driver</a:t>
            </a:r>
          </a:p>
        </p:txBody>
      </p:sp>
      <p:sp>
        <p:nvSpPr>
          <p:cNvPr id="16" name="Rounded Rectangle 15"/>
          <p:cNvSpPr/>
          <p:nvPr/>
        </p:nvSpPr>
        <p:spPr>
          <a:xfrm>
            <a:off x="6496702" y="4741333"/>
            <a:ext cx="1540933" cy="787400"/>
          </a:xfrm>
          <a:prstGeom prst="round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r>
              <a:rPr lang="en-US" sz="1600" dirty="0"/>
              <a:t>manila-share</a:t>
            </a:r>
          </a:p>
        </p:txBody>
      </p:sp>
      <p:sp>
        <p:nvSpPr>
          <p:cNvPr id="17" name="Rectangle 16"/>
          <p:cNvSpPr/>
          <p:nvPr/>
        </p:nvSpPr>
        <p:spPr>
          <a:xfrm>
            <a:off x="6725301" y="5156200"/>
            <a:ext cx="1100667" cy="262467"/>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33" dirty="0">
                <a:solidFill>
                  <a:schemeClr val="accent6"/>
                </a:solidFill>
              </a:rPr>
              <a:t>Driver</a:t>
            </a:r>
          </a:p>
        </p:txBody>
      </p:sp>
      <p:sp>
        <p:nvSpPr>
          <p:cNvPr id="18" name="Rounded Rectangle 17"/>
          <p:cNvSpPr/>
          <p:nvPr/>
        </p:nvSpPr>
        <p:spPr>
          <a:xfrm>
            <a:off x="3555107" y="4021667"/>
            <a:ext cx="3508861" cy="465667"/>
          </a:xfrm>
          <a:prstGeom prst="roundRect">
            <a:avLst/>
          </a:prstGeom>
          <a:solidFill>
            <a:srgbClr val="BD0000"/>
          </a:solidFill>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1467" dirty="0">
                <a:solidFill>
                  <a:schemeClr val="bg1"/>
                </a:solidFill>
              </a:rPr>
              <a:t>Message Queue (e.g. RabbitMQ)</a:t>
            </a:r>
          </a:p>
        </p:txBody>
      </p:sp>
      <p:pic>
        <p:nvPicPr>
          <p:cNvPr id="3" name="Picture 2"/>
          <p:cNvPicPr>
            <a:picLocks noChangeAspect="1"/>
          </p:cNvPicPr>
          <p:nvPr/>
        </p:nvPicPr>
        <p:blipFill>
          <a:blip r:embed="rId3"/>
          <a:stretch>
            <a:fillRect/>
          </a:stretch>
        </p:blipFill>
        <p:spPr>
          <a:xfrm>
            <a:off x="7227603" y="2758253"/>
            <a:ext cx="1196731" cy="1196731"/>
          </a:xfrm>
          <a:prstGeom prst="rect">
            <a:avLst/>
          </a:prstGeom>
        </p:spPr>
      </p:pic>
      <p:sp>
        <p:nvSpPr>
          <p:cNvPr id="19" name="Rounded Rectangle 18"/>
          <p:cNvSpPr/>
          <p:nvPr/>
        </p:nvSpPr>
        <p:spPr>
          <a:xfrm>
            <a:off x="3685768" y="2857248"/>
            <a:ext cx="1540933" cy="944285"/>
          </a:xfrm>
          <a:prstGeom prst="round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manila-scheduler</a:t>
            </a:r>
          </a:p>
        </p:txBody>
      </p:sp>
      <p:sp>
        <p:nvSpPr>
          <p:cNvPr id="21" name="Rounded Rectangle 20"/>
          <p:cNvSpPr/>
          <p:nvPr/>
        </p:nvSpPr>
        <p:spPr>
          <a:xfrm>
            <a:off x="5387568" y="2857248"/>
            <a:ext cx="1540933" cy="944285"/>
          </a:xfrm>
          <a:prstGeom prst="round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manila-api</a:t>
            </a:r>
          </a:p>
        </p:txBody>
      </p:sp>
      <p:sp>
        <p:nvSpPr>
          <p:cNvPr id="7" name="TextBox 6"/>
          <p:cNvSpPr txBox="1"/>
          <p:nvPr/>
        </p:nvSpPr>
        <p:spPr>
          <a:xfrm>
            <a:off x="7489082" y="2805073"/>
            <a:ext cx="524503" cy="461665"/>
          </a:xfrm>
          <a:prstGeom prst="rect">
            <a:avLst/>
          </a:prstGeom>
          <a:noFill/>
        </p:spPr>
        <p:txBody>
          <a:bodyPr wrap="none" rtlCol="0">
            <a:spAutoFit/>
          </a:bodyPr>
          <a:lstStyle/>
          <a:p>
            <a:r>
              <a:rPr lang="en-US" sz="2400" dirty="0">
                <a:solidFill>
                  <a:schemeClr val="accent5"/>
                </a:solidFill>
              </a:rPr>
              <a:t>DB</a:t>
            </a:r>
          </a:p>
        </p:txBody>
      </p:sp>
      <p:pic>
        <p:nvPicPr>
          <p:cNvPr id="22" name="Picture 21"/>
          <p:cNvPicPr>
            <a:picLocks noChangeAspect="1"/>
          </p:cNvPicPr>
          <p:nvPr/>
        </p:nvPicPr>
        <p:blipFill>
          <a:blip r:embed="rId4"/>
          <a:stretch>
            <a:fillRect/>
          </a:stretch>
        </p:blipFill>
        <p:spPr>
          <a:xfrm>
            <a:off x="5590768" y="1303968"/>
            <a:ext cx="651933" cy="651933"/>
          </a:xfrm>
          <a:prstGeom prst="rect">
            <a:avLst/>
          </a:prstGeom>
        </p:spPr>
      </p:pic>
      <p:sp>
        <p:nvSpPr>
          <p:cNvPr id="23" name="Up-Down Arrow 22"/>
          <p:cNvSpPr/>
          <p:nvPr/>
        </p:nvSpPr>
        <p:spPr>
          <a:xfrm>
            <a:off x="5774779" y="2023533"/>
            <a:ext cx="279400" cy="734720"/>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4" name="TextBox 23"/>
          <p:cNvSpPr txBox="1"/>
          <p:nvPr/>
        </p:nvSpPr>
        <p:spPr>
          <a:xfrm>
            <a:off x="4608635" y="1979700"/>
            <a:ext cx="896399" cy="338554"/>
          </a:xfrm>
          <a:prstGeom prst="rect">
            <a:avLst/>
          </a:prstGeom>
          <a:noFill/>
        </p:spPr>
        <p:txBody>
          <a:bodyPr wrap="none" rtlCol="0">
            <a:spAutoFit/>
          </a:bodyPr>
          <a:lstStyle/>
          <a:p>
            <a:r>
              <a:rPr lang="en-US" sz="1600" dirty="0">
                <a:solidFill>
                  <a:schemeClr val="accent4"/>
                </a:solidFill>
              </a:rPr>
              <a:t>REST API</a:t>
            </a:r>
          </a:p>
        </p:txBody>
      </p:sp>
      <p:sp>
        <p:nvSpPr>
          <p:cNvPr id="27" name="TextBox 26"/>
          <p:cNvSpPr txBox="1"/>
          <p:nvPr/>
        </p:nvSpPr>
        <p:spPr>
          <a:xfrm>
            <a:off x="8757921" y="2594106"/>
            <a:ext cx="2265620" cy="297454"/>
          </a:xfrm>
          <a:prstGeom prst="rect">
            <a:avLst/>
          </a:prstGeom>
          <a:noFill/>
        </p:spPr>
        <p:txBody>
          <a:bodyPr wrap="none" rtlCol="0">
            <a:spAutoFit/>
          </a:bodyPr>
          <a:lstStyle/>
          <a:p>
            <a:r>
              <a:rPr lang="en-US" sz="1333" dirty="0"/>
              <a:t>DB for storage of service data</a:t>
            </a:r>
          </a:p>
        </p:txBody>
      </p:sp>
      <p:cxnSp>
        <p:nvCxnSpPr>
          <p:cNvPr id="32" name="Curved Connector 31"/>
          <p:cNvCxnSpPr>
            <a:stCxn id="27" idx="2"/>
            <a:endCxn id="3" idx="3"/>
          </p:cNvCxnSpPr>
          <p:nvPr/>
        </p:nvCxnSpPr>
        <p:spPr>
          <a:xfrm rot="5400000">
            <a:off x="9001049" y="2345684"/>
            <a:ext cx="434219" cy="1587651"/>
          </a:xfrm>
          <a:prstGeom prst="curvedConnector2">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434397" y="3446905"/>
            <a:ext cx="2284535" cy="502573"/>
          </a:xfrm>
          <a:prstGeom prst="rect">
            <a:avLst/>
          </a:prstGeom>
          <a:noFill/>
        </p:spPr>
        <p:txBody>
          <a:bodyPr wrap="none" rtlCol="0">
            <a:spAutoFit/>
          </a:bodyPr>
          <a:lstStyle/>
          <a:p>
            <a:pPr algn="ctr"/>
            <a:r>
              <a:rPr lang="en-US" sz="1333" dirty="0"/>
              <a:t>Message queue for</a:t>
            </a:r>
          </a:p>
          <a:p>
            <a:pPr algn="ctr"/>
            <a:r>
              <a:rPr lang="en-US" sz="1333" dirty="0"/>
              <a:t>inter-component communication</a:t>
            </a:r>
          </a:p>
        </p:txBody>
      </p:sp>
      <p:cxnSp>
        <p:nvCxnSpPr>
          <p:cNvPr id="34" name="Curved Connector 33"/>
          <p:cNvCxnSpPr>
            <a:stCxn id="33" idx="2"/>
            <a:endCxn id="18" idx="1"/>
          </p:cNvCxnSpPr>
          <p:nvPr/>
        </p:nvCxnSpPr>
        <p:spPr>
          <a:xfrm rot="16200000" flipH="1">
            <a:off x="2428829" y="3128221"/>
            <a:ext cx="274116" cy="1978441"/>
          </a:xfrm>
          <a:prstGeom prst="curvedConnector2">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8920133" y="4323186"/>
            <a:ext cx="1593000" cy="502573"/>
          </a:xfrm>
          <a:prstGeom prst="rect">
            <a:avLst/>
          </a:prstGeom>
          <a:noFill/>
        </p:spPr>
        <p:txBody>
          <a:bodyPr wrap="none" rtlCol="0">
            <a:spAutoFit/>
          </a:bodyPr>
          <a:lstStyle/>
          <a:p>
            <a:pPr algn="ctr"/>
            <a:r>
              <a:rPr lang="en-US" sz="1333" b="1" dirty="0"/>
              <a:t>manila-share</a:t>
            </a:r>
            <a:r>
              <a:rPr lang="en-US" sz="1333" dirty="0"/>
              <a:t>:</a:t>
            </a:r>
          </a:p>
          <a:p>
            <a:r>
              <a:rPr lang="en-US" sz="1333" dirty="0"/>
              <a:t>Manages backends</a:t>
            </a:r>
          </a:p>
        </p:txBody>
      </p:sp>
      <p:cxnSp>
        <p:nvCxnSpPr>
          <p:cNvPr id="42" name="Curved Connector 41"/>
          <p:cNvCxnSpPr>
            <a:stCxn id="41" idx="2"/>
            <a:endCxn id="16" idx="3"/>
          </p:cNvCxnSpPr>
          <p:nvPr/>
        </p:nvCxnSpPr>
        <p:spPr>
          <a:xfrm rot="5400000">
            <a:off x="8737949" y="4156351"/>
            <a:ext cx="278368" cy="1678997"/>
          </a:xfrm>
          <a:prstGeom prst="curvedConnector2">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7207077" y="967535"/>
            <a:ext cx="2027478" cy="707694"/>
          </a:xfrm>
          <a:prstGeom prst="rect">
            <a:avLst/>
          </a:prstGeom>
          <a:noFill/>
        </p:spPr>
        <p:txBody>
          <a:bodyPr wrap="none" rtlCol="0">
            <a:spAutoFit/>
          </a:bodyPr>
          <a:lstStyle/>
          <a:p>
            <a:pPr algn="ctr"/>
            <a:r>
              <a:rPr lang="en-US" sz="1333" b="1" dirty="0"/>
              <a:t>manila-api</a:t>
            </a:r>
            <a:r>
              <a:rPr lang="en-US" sz="1333" dirty="0"/>
              <a:t>:</a:t>
            </a:r>
          </a:p>
          <a:p>
            <a:r>
              <a:rPr lang="en-US" sz="1333" dirty="0"/>
              <a:t>Receives, authenticates and</a:t>
            </a:r>
            <a:br>
              <a:rPr lang="en-US" sz="1333" dirty="0"/>
            </a:br>
            <a:r>
              <a:rPr lang="en-US" sz="1333" dirty="0"/>
              <a:t>handles requests </a:t>
            </a:r>
          </a:p>
        </p:txBody>
      </p:sp>
      <p:cxnSp>
        <p:nvCxnSpPr>
          <p:cNvPr id="46" name="Curved Connector 45"/>
          <p:cNvCxnSpPr>
            <a:stCxn id="45" idx="2"/>
            <a:endCxn id="21" idx="0"/>
          </p:cNvCxnSpPr>
          <p:nvPr/>
        </p:nvCxnSpPr>
        <p:spPr>
          <a:xfrm rot="5400000">
            <a:off x="6613902" y="1250332"/>
            <a:ext cx="1151049" cy="2062781"/>
          </a:xfrm>
          <a:prstGeom prst="curvedConnector3">
            <a:avLst>
              <a:gd name="adj1" fmla="val 50000"/>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1533882" y="1410216"/>
            <a:ext cx="2282548" cy="707694"/>
          </a:xfrm>
          <a:prstGeom prst="rect">
            <a:avLst/>
          </a:prstGeom>
          <a:noFill/>
        </p:spPr>
        <p:txBody>
          <a:bodyPr wrap="none" rtlCol="0">
            <a:spAutoFit/>
          </a:bodyPr>
          <a:lstStyle/>
          <a:p>
            <a:pPr algn="ctr"/>
            <a:r>
              <a:rPr lang="en-US" sz="1333" b="1" dirty="0"/>
              <a:t>manila-scheduler</a:t>
            </a:r>
            <a:r>
              <a:rPr lang="en-US" sz="1333" dirty="0"/>
              <a:t>:</a:t>
            </a:r>
          </a:p>
          <a:p>
            <a:r>
              <a:rPr lang="en-US" sz="1333" dirty="0"/>
              <a:t>Routes requests to appropriate</a:t>
            </a:r>
            <a:br>
              <a:rPr lang="en-US" sz="1333" dirty="0"/>
            </a:br>
            <a:r>
              <a:rPr lang="en-US" sz="1333" dirty="0"/>
              <a:t>share service (by filters) </a:t>
            </a:r>
          </a:p>
        </p:txBody>
      </p:sp>
      <p:cxnSp>
        <p:nvCxnSpPr>
          <p:cNvPr id="51" name="Curved Connector 50"/>
          <p:cNvCxnSpPr>
            <a:stCxn id="50" idx="2"/>
            <a:endCxn id="19" idx="1"/>
          </p:cNvCxnSpPr>
          <p:nvPr/>
        </p:nvCxnSpPr>
        <p:spPr>
          <a:xfrm rot="16200000" flipH="1">
            <a:off x="2590207" y="2233829"/>
            <a:ext cx="1180511" cy="1010612"/>
          </a:xfrm>
          <a:prstGeom prst="curvedConnector2">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8852091" y="5586299"/>
            <a:ext cx="3296208" cy="256545"/>
          </a:xfrm>
          <a:prstGeom prst="rect">
            <a:avLst/>
          </a:prstGeom>
          <a:noFill/>
        </p:spPr>
        <p:txBody>
          <a:bodyPr wrap="square" rtlCol="0">
            <a:spAutoFit/>
          </a:bodyPr>
          <a:lstStyle/>
          <a:p>
            <a:r>
              <a:rPr lang="en-US" sz="1067" dirty="0"/>
              <a:t>(Not shown: </a:t>
            </a:r>
            <a:r>
              <a:rPr lang="en-US" sz="1067" b="1" dirty="0"/>
              <a:t>manila-data</a:t>
            </a:r>
            <a:r>
              <a:rPr lang="en-US" sz="1067" dirty="0"/>
              <a:t>: copy, migration, backup)</a:t>
            </a:r>
          </a:p>
        </p:txBody>
      </p:sp>
    </p:spTree>
    <p:extLst>
      <p:ext uri="{BB962C8B-B14F-4D97-AF65-F5344CB8AC3E}">
        <p14:creationId xmlns:p14="http://schemas.microsoft.com/office/powerpoint/2010/main" val="38840793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ounded Rectangle 36"/>
          <p:cNvSpPr/>
          <p:nvPr/>
        </p:nvSpPr>
        <p:spPr>
          <a:xfrm>
            <a:off x="6028267" y="4055462"/>
            <a:ext cx="4107387" cy="128700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 name="Rounded Rectangle 3"/>
          <p:cNvSpPr/>
          <p:nvPr/>
        </p:nvSpPr>
        <p:spPr>
          <a:xfrm>
            <a:off x="6028267" y="1540933"/>
            <a:ext cx="1295400" cy="2209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5" name="Rounded Rectangle 24"/>
          <p:cNvSpPr/>
          <p:nvPr/>
        </p:nvSpPr>
        <p:spPr>
          <a:xfrm>
            <a:off x="6166907" y="2945191"/>
            <a:ext cx="1005413" cy="688515"/>
          </a:xfrm>
          <a:prstGeom prst="round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r>
              <a:rPr lang="en-US" sz="1333" dirty="0"/>
              <a:t>m-share</a:t>
            </a:r>
          </a:p>
        </p:txBody>
      </p:sp>
      <p:sp>
        <p:nvSpPr>
          <p:cNvPr id="5" name="Footer Placeholder 4"/>
          <p:cNvSpPr>
            <a:spLocks noGrp="1"/>
          </p:cNvSpPr>
          <p:nvPr>
            <p:ph type="ftr" sz="quarter" idx="11"/>
          </p:nvPr>
        </p:nvSpPr>
        <p:spPr/>
        <p:txBody>
          <a:bodyPr/>
          <a:lstStyle/>
          <a:p>
            <a:r>
              <a:rPr lang="en-US" dirty="0"/>
              <a:t>Arne Wiebalck &amp; Dan van der Ster: Manila on CephFS at CERN, OpenStack Summit Boston, May 2017</a:t>
            </a:r>
          </a:p>
        </p:txBody>
      </p:sp>
      <p:sp>
        <p:nvSpPr>
          <p:cNvPr id="6" name="Slide Number Placeholder 5"/>
          <p:cNvSpPr>
            <a:spLocks noGrp="1"/>
          </p:cNvSpPr>
          <p:nvPr>
            <p:ph type="sldNum" sz="quarter" idx="12"/>
          </p:nvPr>
        </p:nvSpPr>
        <p:spPr/>
        <p:txBody>
          <a:bodyPr/>
          <a:lstStyle/>
          <a:p>
            <a:fld id="{17918391-D411-FE40-AAD7-861AE5233E0E}" type="slidenum">
              <a:rPr lang="en-US" smtClean="0"/>
              <a:pPr/>
              <a:t>55</a:t>
            </a:fld>
            <a:endParaRPr lang="en-US" dirty="0"/>
          </a:p>
        </p:txBody>
      </p:sp>
      <p:sp>
        <p:nvSpPr>
          <p:cNvPr id="2" name="Title 1"/>
          <p:cNvSpPr>
            <a:spLocks noGrp="1"/>
          </p:cNvSpPr>
          <p:nvPr>
            <p:ph type="title" idx="4294967295"/>
          </p:nvPr>
        </p:nvSpPr>
        <p:spPr>
          <a:xfrm>
            <a:off x="0" y="274638"/>
            <a:ext cx="10971213" cy="1141412"/>
          </a:xfrm>
        </p:spPr>
        <p:txBody>
          <a:bodyPr>
            <a:normAutofit/>
          </a:bodyPr>
          <a:lstStyle/>
          <a:p>
            <a:r>
              <a:rPr lang="en-US" dirty="0"/>
              <a:t>Manila: Our Initial Setup</a:t>
            </a:r>
          </a:p>
        </p:txBody>
      </p:sp>
      <p:pic>
        <p:nvPicPr>
          <p:cNvPr id="12" name="Picture 11" descr="LogoOutline-Blue-04.png"/>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910174" y="240647"/>
            <a:ext cx="919388" cy="919388"/>
          </a:xfrm>
          <a:prstGeom prst="rect">
            <a:avLst/>
          </a:prstGeom>
        </p:spPr>
      </p:pic>
      <p:sp>
        <p:nvSpPr>
          <p:cNvPr id="7" name="Content Placeholder 2"/>
          <p:cNvSpPr txBox="1">
            <a:spLocks/>
          </p:cNvSpPr>
          <p:nvPr/>
        </p:nvSpPr>
        <p:spPr>
          <a:xfrm>
            <a:off x="339863" y="1413187"/>
            <a:ext cx="9317045" cy="4165600"/>
          </a:xfrm>
          <a:prstGeom prst="rect">
            <a:avLst/>
          </a:prstGeom>
        </p:spPr>
        <p:txBody>
          <a:bodyPr vert="horz">
            <a:normAutofit fontScale="92500" lnSpcReduction="10000"/>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482588" lvl="1" indent="-359824">
              <a:buFont typeface="Lucida Grande"/>
              <a:buChar char="-"/>
            </a:pPr>
            <a:r>
              <a:rPr lang="fr-CH" sz="2667" dirty="0"/>
              <a:t>Three controllers running</a:t>
            </a:r>
            <a:br>
              <a:rPr lang="fr-CH" sz="2667" dirty="0"/>
            </a:br>
            <a:r>
              <a:rPr lang="fr-CH" sz="2667" dirty="0"/>
              <a:t>	m-{api, scheduler, share}</a:t>
            </a:r>
            <a:br>
              <a:rPr lang="fr-CH" sz="2667" dirty="0"/>
            </a:br>
            <a:r>
              <a:rPr lang="fr-CH" sz="2667" dirty="0"/>
              <a:t>	</a:t>
            </a:r>
          </a:p>
          <a:p>
            <a:pPr marL="482588" lvl="1" indent="-359824">
              <a:buFont typeface="Lucida Grande"/>
              <a:buChar char="-"/>
            </a:pPr>
            <a:r>
              <a:rPr lang="fr-CH" sz="2667" dirty="0"/>
              <a:t>Separate Rabbit cluster</a:t>
            </a:r>
          </a:p>
          <a:p>
            <a:pPr marL="482588" lvl="1" indent="-359824">
              <a:buFont typeface="Lucida Grande"/>
              <a:buChar char="-"/>
            </a:pPr>
            <a:endParaRPr lang="fr-CH" sz="2667" dirty="0"/>
          </a:p>
          <a:p>
            <a:pPr marL="482588" lvl="1" indent="-359824">
              <a:buFont typeface="Lucida Grande"/>
              <a:buChar char="-"/>
            </a:pPr>
            <a:r>
              <a:rPr lang="fr-CH" sz="2667" dirty="0"/>
              <a:t>DB from external service</a:t>
            </a:r>
          </a:p>
          <a:p>
            <a:pPr marL="482588" lvl="1" indent="-359824">
              <a:buFont typeface="Lucida Grande"/>
              <a:buChar char="-"/>
            </a:pPr>
            <a:endParaRPr lang="fr-CH" sz="2667" dirty="0"/>
          </a:p>
          <a:p>
            <a:pPr marL="482588" lvl="1" indent="-359824">
              <a:buFont typeface="Lucida Grande"/>
              <a:buChar char="-"/>
            </a:pPr>
            <a:r>
              <a:rPr lang="fr-CH" sz="2667" dirty="0"/>
              <a:t>Existing CephFS backend</a:t>
            </a:r>
          </a:p>
          <a:p>
            <a:pPr marL="482588" lvl="1" indent="-359824">
              <a:buFont typeface="Lucida Grande"/>
              <a:buChar char="-"/>
            </a:pPr>
            <a:endParaRPr lang="fr-CH" sz="2667" dirty="0"/>
          </a:p>
          <a:p>
            <a:pPr marL="482588" lvl="1" indent="-359824">
              <a:buFont typeface="Lucida Grande"/>
              <a:buChar char="-"/>
            </a:pPr>
            <a:r>
              <a:rPr lang="fr-CH" sz="2667" dirty="0"/>
              <a:t>Set up and ‘working’ in &lt;1h !</a:t>
            </a:r>
            <a:endParaRPr lang="en-US" sz="3467" dirty="0"/>
          </a:p>
          <a:p>
            <a:pPr marL="482588" lvl="1" indent="-359824">
              <a:buNone/>
            </a:pPr>
            <a:endParaRPr lang="en-US" sz="2667" dirty="0"/>
          </a:p>
        </p:txBody>
      </p:sp>
      <p:sp>
        <p:nvSpPr>
          <p:cNvPr id="11" name="Rectangle 10"/>
          <p:cNvSpPr/>
          <p:nvPr/>
        </p:nvSpPr>
        <p:spPr>
          <a:xfrm>
            <a:off x="6312954" y="3306436"/>
            <a:ext cx="730253" cy="262467"/>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33" dirty="0">
                <a:solidFill>
                  <a:schemeClr val="accent6"/>
                </a:solidFill>
              </a:rPr>
              <a:t>Driver</a:t>
            </a:r>
          </a:p>
        </p:txBody>
      </p:sp>
      <p:sp>
        <p:nvSpPr>
          <p:cNvPr id="15" name="Rounded Rectangle 14"/>
          <p:cNvSpPr/>
          <p:nvPr/>
        </p:nvSpPr>
        <p:spPr>
          <a:xfrm>
            <a:off x="10430593" y="3144064"/>
            <a:ext cx="1504947" cy="465667"/>
          </a:xfrm>
          <a:prstGeom prst="roundRect">
            <a:avLst/>
          </a:prstGeom>
          <a:solidFill>
            <a:srgbClr val="BD0000"/>
          </a:solidFill>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1467" dirty="0">
                <a:solidFill>
                  <a:schemeClr val="bg1"/>
                </a:solidFill>
              </a:rPr>
              <a:t>RabbitMQ</a:t>
            </a:r>
          </a:p>
        </p:txBody>
      </p:sp>
      <p:pic>
        <p:nvPicPr>
          <p:cNvPr id="16" name="Picture 15"/>
          <p:cNvPicPr>
            <a:picLocks noChangeAspect="1"/>
          </p:cNvPicPr>
          <p:nvPr/>
        </p:nvPicPr>
        <p:blipFill>
          <a:blip r:embed="rId3"/>
          <a:stretch>
            <a:fillRect/>
          </a:stretch>
        </p:blipFill>
        <p:spPr>
          <a:xfrm>
            <a:off x="10506000" y="1691563"/>
            <a:ext cx="1196731" cy="1196731"/>
          </a:xfrm>
          <a:prstGeom prst="rect">
            <a:avLst/>
          </a:prstGeom>
        </p:spPr>
      </p:pic>
      <p:sp>
        <p:nvSpPr>
          <p:cNvPr id="17" name="Rounded Rectangle 16"/>
          <p:cNvSpPr/>
          <p:nvPr/>
        </p:nvSpPr>
        <p:spPr>
          <a:xfrm>
            <a:off x="6166907" y="2252695"/>
            <a:ext cx="1005413" cy="688515"/>
          </a:xfrm>
          <a:prstGeom prst="round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33" dirty="0"/>
              <a:t>m-sched</a:t>
            </a:r>
          </a:p>
        </p:txBody>
      </p:sp>
      <p:sp>
        <p:nvSpPr>
          <p:cNvPr id="18" name="Rounded Rectangle 17"/>
          <p:cNvSpPr/>
          <p:nvPr/>
        </p:nvSpPr>
        <p:spPr>
          <a:xfrm>
            <a:off x="6166907" y="1649920"/>
            <a:ext cx="1005413" cy="589656"/>
          </a:xfrm>
          <a:prstGeom prst="round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33" dirty="0"/>
              <a:t>m-api</a:t>
            </a:r>
          </a:p>
        </p:txBody>
      </p:sp>
      <p:sp>
        <p:nvSpPr>
          <p:cNvPr id="19" name="TextBox 18"/>
          <p:cNvSpPr txBox="1"/>
          <p:nvPr/>
        </p:nvSpPr>
        <p:spPr>
          <a:xfrm>
            <a:off x="10775948" y="1724270"/>
            <a:ext cx="524503" cy="461665"/>
          </a:xfrm>
          <a:prstGeom prst="rect">
            <a:avLst/>
          </a:prstGeom>
          <a:noFill/>
        </p:spPr>
        <p:txBody>
          <a:bodyPr wrap="none" rtlCol="0">
            <a:spAutoFit/>
          </a:bodyPr>
          <a:lstStyle/>
          <a:p>
            <a:r>
              <a:rPr lang="en-US" sz="2400" dirty="0">
                <a:solidFill>
                  <a:schemeClr val="accent5"/>
                </a:solidFill>
              </a:rPr>
              <a:t>DB</a:t>
            </a:r>
          </a:p>
        </p:txBody>
      </p:sp>
      <p:sp>
        <p:nvSpPr>
          <p:cNvPr id="26" name="Rounded Rectangle 25"/>
          <p:cNvSpPr/>
          <p:nvPr/>
        </p:nvSpPr>
        <p:spPr>
          <a:xfrm>
            <a:off x="7426320" y="1562303"/>
            <a:ext cx="1295400" cy="2209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0" name="Rounded Rectangle 29"/>
          <p:cNvSpPr/>
          <p:nvPr/>
        </p:nvSpPr>
        <p:spPr>
          <a:xfrm>
            <a:off x="7564960" y="1671289"/>
            <a:ext cx="1005413" cy="589656"/>
          </a:xfrm>
          <a:prstGeom prst="round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33" dirty="0"/>
              <a:t>m-api</a:t>
            </a:r>
          </a:p>
        </p:txBody>
      </p:sp>
      <p:sp>
        <p:nvSpPr>
          <p:cNvPr id="31" name="Rounded Rectangle 30"/>
          <p:cNvSpPr/>
          <p:nvPr/>
        </p:nvSpPr>
        <p:spPr>
          <a:xfrm>
            <a:off x="8840253" y="1562303"/>
            <a:ext cx="1295400" cy="2209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38" name="Group 37"/>
          <p:cNvGrpSpPr/>
          <p:nvPr/>
        </p:nvGrpSpPr>
        <p:grpSpPr>
          <a:xfrm>
            <a:off x="7564960" y="2274064"/>
            <a:ext cx="2419347" cy="1381011"/>
            <a:chOff x="5673720" y="1705548"/>
            <a:chExt cx="1814510" cy="1035758"/>
          </a:xfrm>
        </p:grpSpPr>
        <p:sp>
          <p:nvSpPr>
            <p:cNvPr id="27" name="Rounded Rectangle 26"/>
            <p:cNvSpPr/>
            <p:nvPr/>
          </p:nvSpPr>
          <p:spPr>
            <a:xfrm>
              <a:off x="5673720" y="2224920"/>
              <a:ext cx="754060" cy="516386"/>
            </a:xfrm>
            <a:prstGeom prst="round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r>
                <a:rPr lang="en-US" sz="1333" dirty="0"/>
                <a:t>m-share</a:t>
              </a:r>
            </a:p>
          </p:txBody>
        </p:sp>
        <p:sp>
          <p:nvSpPr>
            <p:cNvPr id="28" name="Rectangle 27"/>
            <p:cNvSpPr/>
            <p:nvPr/>
          </p:nvSpPr>
          <p:spPr>
            <a:xfrm>
              <a:off x="5783255" y="2495854"/>
              <a:ext cx="547690" cy="19685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33" dirty="0">
                  <a:solidFill>
                    <a:schemeClr val="accent6"/>
                  </a:solidFill>
                </a:rPr>
                <a:t>Driver</a:t>
              </a:r>
            </a:p>
          </p:txBody>
        </p:sp>
        <p:sp>
          <p:nvSpPr>
            <p:cNvPr id="29" name="Rounded Rectangle 28"/>
            <p:cNvSpPr/>
            <p:nvPr/>
          </p:nvSpPr>
          <p:spPr>
            <a:xfrm>
              <a:off x="5673720" y="1705548"/>
              <a:ext cx="754060" cy="516386"/>
            </a:xfrm>
            <a:prstGeom prst="round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33" dirty="0"/>
                <a:t>m-sched</a:t>
              </a:r>
            </a:p>
          </p:txBody>
        </p:sp>
        <p:sp>
          <p:nvSpPr>
            <p:cNvPr id="32" name="Rounded Rectangle 31"/>
            <p:cNvSpPr/>
            <p:nvPr/>
          </p:nvSpPr>
          <p:spPr>
            <a:xfrm>
              <a:off x="6734170" y="2224920"/>
              <a:ext cx="754060" cy="516386"/>
            </a:xfrm>
            <a:prstGeom prst="round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r>
                <a:rPr lang="en-US" sz="1333" dirty="0"/>
                <a:t>m-share</a:t>
              </a:r>
            </a:p>
          </p:txBody>
        </p:sp>
        <p:sp>
          <p:nvSpPr>
            <p:cNvPr id="33" name="Rectangle 32"/>
            <p:cNvSpPr/>
            <p:nvPr/>
          </p:nvSpPr>
          <p:spPr>
            <a:xfrm>
              <a:off x="6843705" y="2495854"/>
              <a:ext cx="547690" cy="19685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33" dirty="0">
                  <a:solidFill>
                    <a:schemeClr val="accent6"/>
                  </a:solidFill>
                </a:rPr>
                <a:t>Driver</a:t>
              </a:r>
            </a:p>
          </p:txBody>
        </p:sp>
        <p:sp>
          <p:nvSpPr>
            <p:cNvPr id="34" name="Rounded Rectangle 33"/>
            <p:cNvSpPr/>
            <p:nvPr/>
          </p:nvSpPr>
          <p:spPr>
            <a:xfrm>
              <a:off x="6734170" y="1705548"/>
              <a:ext cx="754060" cy="516386"/>
            </a:xfrm>
            <a:prstGeom prst="round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33" dirty="0"/>
                <a:t>m-sched</a:t>
              </a:r>
            </a:p>
          </p:txBody>
        </p:sp>
      </p:grpSp>
      <p:sp>
        <p:nvSpPr>
          <p:cNvPr id="35" name="Rounded Rectangle 34"/>
          <p:cNvSpPr/>
          <p:nvPr/>
        </p:nvSpPr>
        <p:spPr>
          <a:xfrm>
            <a:off x="8978894" y="1671289"/>
            <a:ext cx="1005413" cy="589656"/>
          </a:xfrm>
          <a:prstGeom prst="round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33" dirty="0"/>
              <a:t>m-api</a:t>
            </a:r>
          </a:p>
        </p:txBody>
      </p:sp>
      <p:pic>
        <p:nvPicPr>
          <p:cNvPr id="36" name="Picture 35"/>
          <p:cNvPicPr>
            <a:picLocks noChangeAspect="1"/>
          </p:cNvPicPr>
          <p:nvPr/>
        </p:nvPicPr>
        <p:blipFill>
          <a:blip r:embed="rId4"/>
          <a:stretch>
            <a:fillRect/>
          </a:stretch>
        </p:blipFill>
        <p:spPr>
          <a:xfrm>
            <a:off x="7509927" y="4055462"/>
            <a:ext cx="1102773" cy="1371743"/>
          </a:xfrm>
          <a:prstGeom prst="rect">
            <a:avLst/>
          </a:prstGeom>
        </p:spPr>
      </p:pic>
      <p:sp>
        <p:nvSpPr>
          <p:cNvPr id="39" name="TextBox 38"/>
          <p:cNvSpPr txBox="1"/>
          <p:nvPr/>
        </p:nvSpPr>
        <p:spPr>
          <a:xfrm>
            <a:off x="8852091" y="5586299"/>
            <a:ext cx="3296208" cy="256545"/>
          </a:xfrm>
          <a:prstGeom prst="rect">
            <a:avLst/>
          </a:prstGeom>
          <a:noFill/>
        </p:spPr>
        <p:txBody>
          <a:bodyPr wrap="square" rtlCol="0">
            <a:spAutoFit/>
          </a:bodyPr>
          <a:lstStyle/>
          <a:p>
            <a:r>
              <a:rPr lang="en-US" sz="1067" dirty="0"/>
              <a:t>Our Cinder setup has been changed as well </a:t>
            </a:r>
            <a:r>
              <a:rPr lang="is-IS" sz="1067" dirty="0"/>
              <a:t>…</a:t>
            </a:r>
            <a:endParaRPr lang="en-US" sz="1067" dirty="0"/>
          </a:p>
        </p:txBody>
      </p:sp>
      <p:pic>
        <p:nvPicPr>
          <p:cNvPr id="40" name="Picture 39"/>
          <p:cNvPicPr>
            <a:picLocks noChangeAspect="1"/>
          </p:cNvPicPr>
          <p:nvPr/>
        </p:nvPicPr>
        <p:blipFill>
          <a:blip r:embed="rId5"/>
          <a:stretch>
            <a:fillRect/>
          </a:stretch>
        </p:blipFill>
        <p:spPr>
          <a:xfrm>
            <a:off x="10390367" y="3881384"/>
            <a:ext cx="1507067" cy="1507067"/>
          </a:xfrm>
          <a:prstGeom prst="rect">
            <a:avLst/>
          </a:prstGeom>
        </p:spPr>
      </p:pic>
    </p:spTree>
    <p:extLst>
      <p:ext uri="{BB962C8B-B14F-4D97-AF65-F5344CB8AC3E}">
        <p14:creationId xmlns:p14="http://schemas.microsoft.com/office/powerpoint/2010/main" val="985851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t>Arne Wiebalck &amp; Dan van der Ster: Manila on CephFS at CERN, OpenStack Summit Boston, May 2017</a:t>
            </a:r>
          </a:p>
        </p:txBody>
      </p:sp>
      <p:sp>
        <p:nvSpPr>
          <p:cNvPr id="6" name="Slide Number Placeholder 5"/>
          <p:cNvSpPr>
            <a:spLocks noGrp="1"/>
          </p:cNvSpPr>
          <p:nvPr>
            <p:ph type="sldNum" sz="quarter" idx="12"/>
          </p:nvPr>
        </p:nvSpPr>
        <p:spPr/>
        <p:txBody>
          <a:bodyPr/>
          <a:lstStyle/>
          <a:p>
            <a:fld id="{17918391-D411-FE40-AAD7-861AE5233E0E}" type="slidenum">
              <a:rPr lang="en-US" smtClean="0"/>
              <a:pPr/>
              <a:t>56</a:t>
            </a:fld>
            <a:endParaRPr lang="en-US" dirty="0"/>
          </a:p>
        </p:txBody>
      </p:sp>
      <p:sp>
        <p:nvSpPr>
          <p:cNvPr id="2" name="Title 1"/>
          <p:cNvSpPr>
            <a:spLocks noGrp="1"/>
          </p:cNvSpPr>
          <p:nvPr>
            <p:ph type="title" idx="4294967295"/>
          </p:nvPr>
        </p:nvSpPr>
        <p:spPr>
          <a:xfrm>
            <a:off x="0" y="274638"/>
            <a:ext cx="10971213" cy="1141412"/>
          </a:xfrm>
        </p:spPr>
        <p:txBody>
          <a:bodyPr>
            <a:noAutofit/>
          </a:bodyPr>
          <a:lstStyle/>
          <a:p>
            <a:r>
              <a:rPr lang="en-US" sz="4533" dirty="0"/>
              <a:t>Sequential Share Creation/Deletion: ok!</a:t>
            </a:r>
          </a:p>
        </p:txBody>
      </p:sp>
      <p:pic>
        <p:nvPicPr>
          <p:cNvPr id="12" name="Picture 11" descr="LogoOutline-Blue-04.png"/>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910174" y="240647"/>
            <a:ext cx="919388" cy="919388"/>
          </a:xfrm>
          <a:prstGeom prst="rect">
            <a:avLst/>
          </a:prstGeom>
        </p:spPr>
      </p:pic>
      <p:sp>
        <p:nvSpPr>
          <p:cNvPr id="41" name="Content Placeholder 2"/>
          <p:cNvSpPr txBox="1">
            <a:spLocks/>
          </p:cNvSpPr>
          <p:nvPr/>
        </p:nvSpPr>
        <p:spPr>
          <a:xfrm>
            <a:off x="306604" y="1446714"/>
            <a:ext cx="11632896" cy="4268287"/>
          </a:xfrm>
          <a:prstGeom prst="rect">
            <a:avLst/>
          </a:prstGeom>
        </p:spPr>
        <p:txBody>
          <a:bodyPr vert="horz">
            <a:normAutofit/>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r>
              <a:rPr lang="en-US" sz="4133" dirty="0"/>
              <a:t>Create: ~2sec</a:t>
            </a:r>
          </a:p>
          <a:p>
            <a:r>
              <a:rPr lang="en-US" sz="4133" dirty="0"/>
              <a:t>Delete: ~5sec</a:t>
            </a:r>
            <a:endParaRPr lang="en-US" sz="4000" dirty="0"/>
          </a:p>
          <a:p>
            <a:r>
              <a:rPr lang="en-US" sz="4000" dirty="0"/>
              <a:t>“manila list” creates</a:t>
            </a:r>
            <a:br>
              <a:rPr lang="en-US" sz="4000" dirty="0"/>
            </a:br>
            <a:r>
              <a:rPr lang="en-US" sz="4000" dirty="0"/>
              <a:t>two </a:t>
            </a:r>
            <a:r>
              <a:rPr lang="en-US" sz="4000" dirty="0" err="1"/>
              <a:t>auth</a:t>
            </a:r>
            <a:r>
              <a:rPr lang="en-US" sz="4000" dirty="0"/>
              <a:t> calls </a:t>
            </a:r>
            <a:endParaRPr lang="en-US" sz="1600" dirty="0"/>
          </a:p>
          <a:p>
            <a:pPr lvl="1">
              <a:buFont typeface="Lucida Grande"/>
              <a:buChar char="-"/>
            </a:pPr>
            <a:r>
              <a:rPr lang="en-US" sz="2133" dirty="0"/>
              <a:t>First one for discovery</a:t>
            </a:r>
          </a:p>
          <a:p>
            <a:pPr lvl="1">
              <a:buFont typeface="Lucida Grande"/>
              <a:buChar char="-"/>
            </a:pPr>
            <a:r>
              <a:rPr lang="en-US" sz="2133" dirty="0"/>
              <a:t>Cinder/Nova do only one </a:t>
            </a:r>
            <a:r>
              <a:rPr lang="is-IS" sz="2133" dirty="0"/>
              <a:t>… </a:t>
            </a:r>
            <a:r>
              <a:rPr lang="en-US" sz="2133" dirty="0"/>
              <a:t>?</a:t>
            </a:r>
            <a:endParaRPr lang="en-US" sz="3467" dirty="0"/>
          </a:p>
          <a:p>
            <a:pPr marL="597393" lvl="1" indent="0">
              <a:buNone/>
            </a:pPr>
            <a:endParaRPr lang="en-US" sz="2667" dirty="0"/>
          </a:p>
        </p:txBody>
      </p:sp>
      <p:pic>
        <p:nvPicPr>
          <p:cNvPr id="42" name="Picture 41" descr="Screen Shot 2017-02-09 at 10.24.5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4963" y="1518295"/>
            <a:ext cx="5554791" cy="3769743"/>
          </a:xfrm>
          <a:prstGeom prst="rect">
            <a:avLst/>
          </a:prstGeom>
        </p:spPr>
      </p:pic>
    </p:spTree>
    <p:extLst>
      <p:ext uri="{BB962C8B-B14F-4D97-AF65-F5344CB8AC3E}">
        <p14:creationId xmlns:p14="http://schemas.microsoft.com/office/powerpoint/2010/main" val="6509452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t>Arne Wiebalck &amp; Dan van der Ster: Manila on CephFS at CERN, OpenStack Summit Boston, May 2017</a:t>
            </a:r>
          </a:p>
        </p:txBody>
      </p:sp>
      <p:sp>
        <p:nvSpPr>
          <p:cNvPr id="6" name="Slide Number Placeholder 5"/>
          <p:cNvSpPr>
            <a:spLocks noGrp="1"/>
          </p:cNvSpPr>
          <p:nvPr>
            <p:ph type="sldNum" sz="quarter" idx="12"/>
          </p:nvPr>
        </p:nvSpPr>
        <p:spPr/>
        <p:txBody>
          <a:bodyPr/>
          <a:lstStyle/>
          <a:p>
            <a:fld id="{17918391-D411-FE40-AAD7-861AE5233E0E}" type="slidenum">
              <a:rPr lang="en-US" smtClean="0"/>
              <a:pPr/>
              <a:t>57</a:t>
            </a:fld>
            <a:endParaRPr lang="en-US" dirty="0"/>
          </a:p>
        </p:txBody>
      </p:sp>
      <p:sp>
        <p:nvSpPr>
          <p:cNvPr id="2" name="Title 1"/>
          <p:cNvSpPr>
            <a:spLocks noGrp="1"/>
          </p:cNvSpPr>
          <p:nvPr>
            <p:ph type="title" idx="4294967295"/>
          </p:nvPr>
        </p:nvSpPr>
        <p:spPr>
          <a:xfrm>
            <a:off x="0" y="274638"/>
            <a:ext cx="10971213" cy="1141412"/>
          </a:xfrm>
        </p:spPr>
        <p:txBody>
          <a:bodyPr>
            <a:normAutofit/>
          </a:bodyPr>
          <a:lstStyle/>
          <a:p>
            <a:r>
              <a:rPr lang="en-US" dirty="0"/>
              <a:t>Bulk Deletion of Shares: ok!</a:t>
            </a:r>
          </a:p>
        </p:txBody>
      </p:sp>
      <p:pic>
        <p:nvPicPr>
          <p:cNvPr id="8" name="Picture 7" descr="Screen Shot 2017-04-07 at 10.42.3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6123" y="3555991"/>
            <a:ext cx="4515547" cy="1600200"/>
          </a:xfrm>
          <a:prstGeom prst="rect">
            <a:avLst/>
          </a:prstGeom>
        </p:spPr>
      </p:pic>
      <p:sp>
        <p:nvSpPr>
          <p:cNvPr id="9" name="Content Placeholder 2"/>
          <p:cNvSpPr txBox="1">
            <a:spLocks/>
          </p:cNvSpPr>
          <p:nvPr/>
        </p:nvSpPr>
        <p:spPr>
          <a:xfrm>
            <a:off x="1396946" y="4944534"/>
            <a:ext cx="4699055" cy="804333"/>
          </a:xfrm>
          <a:prstGeom prst="rect">
            <a:avLst/>
          </a:prstGeom>
        </p:spPr>
        <p:txBody>
          <a:bodyPr vert="horz">
            <a:normAutofit/>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48681" indent="0">
              <a:lnSpc>
                <a:spcPct val="120000"/>
              </a:lnSpc>
              <a:buNone/>
            </a:pPr>
            <a:r>
              <a:rPr lang="en-US" sz="1600" dirty="0"/>
              <a:t>This is what users (and Magnum/Heat/K8s) do </a:t>
            </a:r>
            <a:r>
              <a:rPr lang="is-IS" sz="1600" dirty="0"/>
              <a:t>… </a:t>
            </a:r>
            <a:br>
              <a:rPr lang="is-IS" sz="1600" dirty="0"/>
            </a:br>
            <a:r>
              <a:rPr lang="is-IS" sz="1600" dirty="0"/>
              <a:t>   (... and this breaks our Cinder! </a:t>
            </a:r>
            <a:r>
              <a:rPr lang="en-US" sz="1600" dirty="0">
                <a:hlinkClick r:id="rId3"/>
              </a:rPr>
              <a:t>B</a:t>
            </a:r>
            <a:r>
              <a:rPr lang="is-IS" sz="1600" dirty="0">
                <a:hlinkClick r:id="rId3"/>
              </a:rPr>
              <a:t>ug 1685818</a:t>
            </a:r>
            <a:r>
              <a:rPr lang="is-IS" sz="1600" dirty="0"/>
              <a:t>).</a:t>
            </a:r>
            <a:endParaRPr lang="en-US" sz="1600" dirty="0"/>
          </a:p>
          <a:p>
            <a:pPr marL="48767" indent="0">
              <a:buNone/>
            </a:pPr>
            <a:endParaRPr lang="en-US" sz="4000" dirty="0"/>
          </a:p>
        </p:txBody>
      </p:sp>
      <p:pic>
        <p:nvPicPr>
          <p:cNvPr id="11" name="Picture 10" descr="Screen Shot 2017-04-07 at 11.00.0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2575" y="1533029"/>
            <a:ext cx="4509095" cy="1582705"/>
          </a:xfrm>
          <a:prstGeom prst="rect">
            <a:avLst/>
          </a:prstGeom>
        </p:spPr>
      </p:pic>
      <p:pic>
        <p:nvPicPr>
          <p:cNvPr id="12" name="Picture 11" descr="LogoOutline-Blue-04.png"/>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910174" y="240647"/>
            <a:ext cx="919388" cy="919388"/>
          </a:xfrm>
          <a:prstGeom prst="rect">
            <a:avLst/>
          </a:prstGeom>
        </p:spPr>
      </p:pic>
      <p:sp>
        <p:nvSpPr>
          <p:cNvPr id="10" name="Content Placeholder 2"/>
          <p:cNvSpPr txBox="1">
            <a:spLocks/>
          </p:cNvSpPr>
          <p:nvPr/>
        </p:nvSpPr>
        <p:spPr>
          <a:xfrm>
            <a:off x="106355" y="1329267"/>
            <a:ext cx="6480712" cy="3615267"/>
          </a:xfrm>
          <a:prstGeom prst="rect">
            <a:avLst/>
          </a:prstGeom>
        </p:spPr>
        <p:txBody>
          <a:bodyPr vert="horz">
            <a:normAutofit fontScale="77500" lnSpcReduction="20000"/>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55591" indent="-355591"/>
            <a:r>
              <a:rPr lang="en-US" sz="3600" i="1" dirty="0"/>
              <a:t>Sequentially</a:t>
            </a:r>
          </a:p>
          <a:p>
            <a:pPr marL="719649" lvl="3" indent="-241294">
              <a:lnSpc>
                <a:spcPct val="120000"/>
              </a:lnSpc>
              <a:buFont typeface="Lucida Grande"/>
              <a:buChar char="-"/>
            </a:pPr>
            <a:r>
              <a:rPr lang="en-US" sz="2533" dirty="0">
                <a:latin typeface="Monaco"/>
                <a:cs typeface="Monaco"/>
              </a:rPr>
              <a:t>m</a:t>
            </a:r>
            <a:r>
              <a:rPr lang="fr-CH" sz="2533" dirty="0">
                <a:latin typeface="Monaco"/>
                <a:cs typeface="Monaco"/>
              </a:rPr>
              <a:t>anila delete share-01</a:t>
            </a:r>
          </a:p>
          <a:p>
            <a:pPr marL="719649" lvl="3" indent="-241294">
              <a:lnSpc>
                <a:spcPct val="120000"/>
              </a:lnSpc>
              <a:buFont typeface="Lucida Grande"/>
              <a:buChar char="-"/>
            </a:pPr>
            <a:r>
              <a:rPr lang="fr-CH" sz="2533" dirty="0">
                <a:latin typeface="Monaco"/>
                <a:cs typeface="Monaco"/>
              </a:rPr>
              <a:t>manila delete share-02</a:t>
            </a:r>
          </a:p>
          <a:p>
            <a:pPr marL="719649" lvl="3" indent="-241294">
              <a:lnSpc>
                <a:spcPct val="120000"/>
              </a:lnSpc>
              <a:buFont typeface="Lucida Grande"/>
              <a:buChar char="-"/>
            </a:pPr>
            <a:r>
              <a:rPr lang="fr-CH" sz="2533" dirty="0">
                <a:latin typeface="Monaco"/>
                <a:cs typeface="Monaco"/>
              </a:rPr>
              <a:t>manila delete share-03</a:t>
            </a:r>
          </a:p>
          <a:p>
            <a:pPr marL="719649" lvl="3" indent="-241294">
              <a:lnSpc>
                <a:spcPct val="120000"/>
              </a:lnSpc>
              <a:buFont typeface="Lucida Grande"/>
              <a:buChar char="-"/>
            </a:pPr>
            <a:r>
              <a:rPr lang="is-IS" sz="2533" dirty="0">
                <a:latin typeface="Monaco"/>
                <a:cs typeface="Monaco"/>
              </a:rPr>
              <a:t>…</a:t>
            </a:r>
            <a:r>
              <a:rPr lang="fr-CH" sz="2533" dirty="0">
                <a:latin typeface="Monaco"/>
                <a:cs typeface="Monaco"/>
              </a:rPr>
              <a:t>  </a:t>
            </a:r>
            <a:endParaRPr lang="is-IS" sz="2533" dirty="0">
              <a:latin typeface="Monaco"/>
              <a:cs typeface="Monaco"/>
            </a:endParaRPr>
          </a:p>
          <a:p>
            <a:pPr marL="355591" lvl="1" indent="-355591">
              <a:buNone/>
            </a:pPr>
            <a:r>
              <a:rPr lang="is-IS" sz="2667" dirty="0"/>
              <a:t> </a:t>
            </a:r>
            <a:endParaRPr lang="en-US" sz="4133" dirty="0"/>
          </a:p>
          <a:p>
            <a:pPr marL="355591" indent="-355591"/>
            <a:r>
              <a:rPr lang="en-US" sz="3600" i="1" dirty="0"/>
              <a:t>In parallel</a:t>
            </a:r>
          </a:p>
          <a:p>
            <a:pPr marL="719649" lvl="3" indent="-241294">
              <a:lnSpc>
                <a:spcPct val="120000"/>
              </a:lnSpc>
              <a:buFont typeface="Lucida Grande"/>
              <a:buChar char="-"/>
            </a:pPr>
            <a:r>
              <a:rPr lang="en-US" sz="2533" dirty="0">
                <a:latin typeface="Monaco"/>
                <a:cs typeface="Monaco"/>
              </a:rPr>
              <a:t>m</a:t>
            </a:r>
            <a:r>
              <a:rPr lang="fr-CH" sz="2533" dirty="0">
                <a:latin typeface="Monaco"/>
                <a:cs typeface="Monaco"/>
              </a:rPr>
              <a:t>anila delete share-01 share-02 </a:t>
            </a:r>
            <a:r>
              <a:rPr lang="is-IS" sz="2533" dirty="0">
                <a:latin typeface="Monaco"/>
                <a:cs typeface="Monaco"/>
              </a:rPr>
              <a:t>…</a:t>
            </a:r>
          </a:p>
          <a:p>
            <a:pPr marL="719649" lvl="3" indent="-241294">
              <a:lnSpc>
                <a:spcPct val="120000"/>
              </a:lnSpc>
              <a:buFont typeface="Lucida Grande"/>
              <a:buChar char="-"/>
            </a:pPr>
            <a:r>
              <a:rPr lang="en-US" sz="2533" dirty="0">
                <a:latin typeface="Monaco"/>
                <a:cs typeface="Monaco"/>
              </a:rPr>
              <a:t>D</a:t>
            </a:r>
            <a:r>
              <a:rPr lang="is-IS" sz="2533" dirty="0">
                <a:latin typeface="Monaco"/>
                <a:cs typeface="Monaco"/>
              </a:rPr>
              <a:t>one with 100 shares in parallel</a:t>
            </a:r>
            <a:endParaRPr lang="en-US" sz="3600" dirty="0"/>
          </a:p>
          <a:p>
            <a:pPr marL="597393" lvl="1" indent="0">
              <a:buNone/>
            </a:pPr>
            <a:endParaRPr lang="fr-CH" sz="2667" dirty="0"/>
          </a:p>
        </p:txBody>
      </p:sp>
      <p:sp>
        <p:nvSpPr>
          <p:cNvPr id="13" name="TextBox 12"/>
          <p:cNvSpPr txBox="1"/>
          <p:nvPr/>
        </p:nvSpPr>
        <p:spPr>
          <a:xfrm>
            <a:off x="7087788" y="5420573"/>
            <a:ext cx="4913005" cy="297454"/>
          </a:xfrm>
          <a:prstGeom prst="rect">
            <a:avLst/>
          </a:prstGeom>
          <a:noFill/>
        </p:spPr>
        <p:txBody>
          <a:bodyPr wrap="square" rtlCol="0">
            <a:spAutoFit/>
          </a:bodyPr>
          <a:lstStyle/>
          <a:p>
            <a:r>
              <a:rPr lang="fr-CH" sz="1333" dirty="0"/>
              <a:t>After successful 24h tests of constant creations/deletions </a:t>
            </a:r>
            <a:r>
              <a:rPr lang="is-IS" sz="1333" dirty="0"/>
              <a:t>…</a:t>
            </a:r>
            <a:endParaRPr lang="en-US" sz="1333" dirty="0"/>
          </a:p>
        </p:txBody>
      </p:sp>
    </p:spTree>
    <p:extLst>
      <p:ext uri="{BB962C8B-B14F-4D97-AF65-F5344CB8AC3E}">
        <p14:creationId xmlns:p14="http://schemas.microsoft.com/office/powerpoint/2010/main" val="1588196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t>Arne Wiebalck &amp; Dan van der Ster: Manila on CephFS at CERN, OpenStack Summit Boston, May 2017</a:t>
            </a:r>
          </a:p>
        </p:txBody>
      </p:sp>
      <p:sp>
        <p:nvSpPr>
          <p:cNvPr id="6" name="Slide Number Placeholder 5"/>
          <p:cNvSpPr>
            <a:spLocks noGrp="1"/>
          </p:cNvSpPr>
          <p:nvPr>
            <p:ph type="sldNum" sz="quarter" idx="12"/>
          </p:nvPr>
        </p:nvSpPr>
        <p:spPr/>
        <p:txBody>
          <a:bodyPr/>
          <a:lstStyle/>
          <a:p>
            <a:fld id="{17918391-D411-FE40-AAD7-861AE5233E0E}" type="slidenum">
              <a:rPr lang="en-US" smtClean="0"/>
              <a:pPr/>
              <a:t>58</a:t>
            </a:fld>
            <a:endParaRPr lang="en-US" dirty="0"/>
          </a:p>
        </p:txBody>
      </p:sp>
      <p:sp>
        <p:nvSpPr>
          <p:cNvPr id="2" name="Title 1"/>
          <p:cNvSpPr>
            <a:spLocks noGrp="1"/>
          </p:cNvSpPr>
          <p:nvPr>
            <p:ph type="title" idx="4294967295"/>
          </p:nvPr>
        </p:nvSpPr>
        <p:spPr>
          <a:xfrm>
            <a:off x="0" y="274638"/>
            <a:ext cx="10971213" cy="1141412"/>
          </a:xfrm>
        </p:spPr>
        <p:txBody>
          <a:bodyPr>
            <a:normAutofit/>
          </a:bodyPr>
          <a:lstStyle/>
          <a:p>
            <a:r>
              <a:rPr lang="en-US" dirty="0"/>
              <a:t>Manila testing: #fouinehammer</a:t>
            </a:r>
          </a:p>
        </p:txBody>
      </p:sp>
      <p:pic>
        <p:nvPicPr>
          <p:cNvPr id="12" name="Picture 11" descr="LogoOutline-Blue-04.png"/>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910174" y="240647"/>
            <a:ext cx="919388" cy="919388"/>
          </a:xfrm>
          <a:prstGeom prst="rect">
            <a:avLst/>
          </a:prstGeom>
        </p:spPr>
      </p:pic>
      <p:sp>
        <p:nvSpPr>
          <p:cNvPr id="24" name="Rounded Rectangle 23"/>
          <p:cNvSpPr/>
          <p:nvPr/>
        </p:nvSpPr>
        <p:spPr>
          <a:xfrm>
            <a:off x="6028267" y="4135854"/>
            <a:ext cx="4107387" cy="128700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5" name="Rounded Rectangle 24"/>
          <p:cNvSpPr/>
          <p:nvPr/>
        </p:nvSpPr>
        <p:spPr>
          <a:xfrm>
            <a:off x="6028267" y="1621325"/>
            <a:ext cx="1295400" cy="2209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6" name="Rounded Rectangle 25"/>
          <p:cNvSpPr/>
          <p:nvPr/>
        </p:nvSpPr>
        <p:spPr>
          <a:xfrm>
            <a:off x="6166907" y="3025583"/>
            <a:ext cx="1005413" cy="688515"/>
          </a:xfrm>
          <a:prstGeom prst="round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r>
              <a:rPr lang="en-US" sz="1333" dirty="0"/>
              <a:t>m-share</a:t>
            </a:r>
          </a:p>
        </p:txBody>
      </p:sp>
      <p:sp>
        <p:nvSpPr>
          <p:cNvPr id="27" name="Rectangle 26"/>
          <p:cNvSpPr/>
          <p:nvPr/>
        </p:nvSpPr>
        <p:spPr>
          <a:xfrm>
            <a:off x="6312954" y="3386828"/>
            <a:ext cx="730253" cy="262467"/>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33" dirty="0">
                <a:solidFill>
                  <a:schemeClr val="accent6"/>
                </a:solidFill>
              </a:rPr>
              <a:t>Driver</a:t>
            </a:r>
          </a:p>
        </p:txBody>
      </p:sp>
      <p:sp>
        <p:nvSpPr>
          <p:cNvPr id="28" name="Rounded Rectangle 27"/>
          <p:cNvSpPr/>
          <p:nvPr/>
        </p:nvSpPr>
        <p:spPr>
          <a:xfrm>
            <a:off x="10430593" y="3224456"/>
            <a:ext cx="1504947" cy="465667"/>
          </a:xfrm>
          <a:prstGeom prst="roundRect">
            <a:avLst/>
          </a:prstGeom>
          <a:solidFill>
            <a:srgbClr val="BD0000"/>
          </a:solidFill>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1467" dirty="0">
                <a:solidFill>
                  <a:schemeClr val="bg1"/>
                </a:solidFill>
              </a:rPr>
              <a:t>RabbitMQ</a:t>
            </a:r>
          </a:p>
        </p:txBody>
      </p:sp>
      <p:pic>
        <p:nvPicPr>
          <p:cNvPr id="29" name="Picture 28"/>
          <p:cNvPicPr>
            <a:picLocks noChangeAspect="1"/>
          </p:cNvPicPr>
          <p:nvPr/>
        </p:nvPicPr>
        <p:blipFill>
          <a:blip r:embed="rId3"/>
          <a:stretch>
            <a:fillRect/>
          </a:stretch>
        </p:blipFill>
        <p:spPr>
          <a:xfrm>
            <a:off x="10506000" y="1771955"/>
            <a:ext cx="1196731" cy="1196731"/>
          </a:xfrm>
          <a:prstGeom prst="rect">
            <a:avLst/>
          </a:prstGeom>
        </p:spPr>
      </p:pic>
      <p:sp>
        <p:nvSpPr>
          <p:cNvPr id="30" name="Rounded Rectangle 29"/>
          <p:cNvSpPr/>
          <p:nvPr/>
        </p:nvSpPr>
        <p:spPr>
          <a:xfrm>
            <a:off x="6166907" y="2333087"/>
            <a:ext cx="1005413" cy="688515"/>
          </a:xfrm>
          <a:prstGeom prst="round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33" dirty="0"/>
              <a:t>m-sched</a:t>
            </a:r>
          </a:p>
        </p:txBody>
      </p:sp>
      <p:sp>
        <p:nvSpPr>
          <p:cNvPr id="31" name="Rounded Rectangle 30"/>
          <p:cNvSpPr/>
          <p:nvPr/>
        </p:nvSpPr>
        <p:spPr>
          <a:xfrm>
            <a:off x="6166907" y="1730312"/>
            <a:ext cx="1005413" cy="589656"/>
          </a:xfrm>
          <a:prstGeom prst="round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33" dirty="0"/>
              <a:t>m-api</a:t>
            </a:r>
          </a:p>
        </p:txBody>
      </p:sp>
      <p:sp>
        <p:nvSpPr>
          <p:cNvPr id="32" name="TextBox 31"/>
          <p:cNvSpPr txBox="1"/>
          <p:nvPr/>
        </p:nvSpPr>
        <p:spPr>
          <a:xfrm>
            <a:off x="10775948" y="1804662"/>
            <a:ext cx="524503" cy="461665"/>
          </a:xfrm>
          <a:prstGeom prst="rect">
            <a:avLst/>
          </a:prstGeom>
          <a:noFill/>
        </p:spPr>
        <p:txBody>
          <a:bodyPr wrap="none" rtlCol="0">
            <a:spAutoFit/>
          </a:bodyPr>
          <a:lstStyle/>
          <a:p>
            <a:r>
              <a:rPr lang="en-US" sz="2400" dirty="0">
                <a:solidFill>
                  <a:schemeClr val="accent5"/>
                </a:solidFill>
              </a:rPr>
              <a:t>DB</a:t>
            </a:r>
          </a:p>
        </p:txBody>
      </p:sp>
      <p:sp>
        <p:nvSpPr>
          <p:cNvPr id="33" name="Rounded Rectangle 32"/>
          <p:cNvSpPr/>
          <p:nvPr/>
        </p:nvSpPr>
        <p:spPr>
          <a:xfrm>
            <a:off x="7426320" y="1642695"/>
            <a:ext cx="1295400" cy="2209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4" name="Rounded Rectangle 33"/>
          <p:cNvSpPr/>
          <p:nvPr/>
        </p:nvSpPr>
        <p:spPr>
          <a:xfrm>
            <a:off x="7564960" y="1751681"/>
            <a:ext cx="1005413" cy="589656"/>
          </a:xfrm>
          <a:prstGeom prst="round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33" dirty="0"/>
              <a:t>m-api</a:t>
            </a:r>
          </a:p>
        </p:txBody>
      </p:sp>
      <p:sp>
        <p:nvSpPr>
          <p:cNvPr id="35" name="Rounded Rectangle 34"/>
          <p:cNvSpPr/>
          <p:nvPr/>
        </p:nvSpPr>
        <p:spPr>
          <a:xfrm>
            <a:off x="8840253" y="1642695"/>
            <a:ext cx="1295400" cy="2209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3" name="Rounded Rectangle 42"/>
          <p:cNvSpPr/>
          <p:nvPr/>
        </p:nvSpPr>
        <p:spPr>
          <a:xfrm>
            <a:off x="8978894" y="1751681"/>
            <a:ext cx="1005413" cy="589656"/>
          </a:xfrm>
          <a:prstGeom prst="round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33" dirty="0"/>
              <a:t>m-api</a:t>
            </a:r>
          </a:p>
        </p:txBody>
      </p:sp>
      <p:pic>
        <p:nvPicPr>
          <p:cNvPr id="44" name="Picture 43"/>
          <p:cNvPicPr>
            <a:picLocks noChangeAspect="1"/>
          </p:cNvPicPr>
          <p:nvPr/>
        </p:nvPicPr>
        <p:blipFill>
          <a:blip r:embed="rId4"/>
          <a:stretch>
            <a:fillRect/>
          </a:stretch>
        </p:blipFill>
        <p:spPr>
          <a:xfrm>
            <a:off x="7509927" y="4135854"/>
            <a:ext cx="1102773" cy="1371743"/>
          </a:xfrm>
          <a:prstGeom prst="rect">
            <a:avLst/>
          </a:prstGeom>
        </p:spPr>
      </p:pic>
      <p:pic>
        <p:nvPicPr>
          <p:cNvPr id="53" name="Picture 52"/>
          <p:cNvPicPr>
            <a:picLocks noChangeAspect="1"/>
          </p:cNvPicPr>
          <p:nvPr/>
        </p:nvPicPr>
        <p:blipFill>
          <a:blip r:embed="rId5"/>
          <a:stretch>
            <a:fillRect/>
          </a:stretch>
        </p:blipFill>
        <p:spPr>
          <a:xfrm>
            <a:off x="2878373" y="1966422"/>
            <a:ext cx="531567" cy="518849"/>
          </a:xfrm>
          <a:prstGeom prst="rect">
            <a:avLst/>
          </a:prstGeom>
        </p:spPr>
      </p:pic>
      <p:pic>
        <p:nvPicPr>
          <p:cNvPr id="54" name="Picture 53"/>
          <p:cNvPicPr>
            <a:picLocks noChangeAspect="1"/>
          </p:cNvPicPr>
          <p:nvPr/>
        </p:nvPicPr>
        <p:blipFill>
          <a:blip r:embed="rId5"/>
          <a:stretch>
            <a:fillRect/>
          </a:stretch>
        </p:blipFill>
        <p:spPr>
          <a:xfrm>
            <a:off x="3409939" y="1966422"/>
            <a:ext cx="531567" cy="518849"/>
          </a:xfrm>
          <a:prstGeom prst="rect">
            <a:avLst/>
          </a:prstGeom>
        </p:spPr>
      </p:pic>
      <p:pic>
        <p:nvPicPr>
          <p:cNvPr id="55" name="Picture 54"/>
          <p:cNvPicPr>
            <a:picLocks noChangeAspect="1"/>
          </p:cNvPicPr>
          <p:nvPr/>
        </p:nvPicPr>
        <p:blipFill>
          <a:blip r:embed="rId5"/>
          <a:stretch>
            <a:fillRect/>
          </a:stretch>
        </p:blipFill>
        <p:spPr>
          <a:xfrm>
            <a:off x="2878373" y="2477021"/>
            <a:ext cx="531567" cy="518849"/>
          </a:xfrm>
          <a:prstGeom prst="rect">
            <a:avLst/>
          </a:prstGeom>
        </p:spPr>
      </p:pic>
      <p:pic>
        <p:nvPicPr>
          <p:cNvPr id="56" name="Picture 55"/>
          <p:cNvPicPr>
            <a:picLocks noChangeAspect="1"/>
          </p:cNvPicPr>
          <p:nvPr/>
        </p:nvPicPr>
        <p:blipFill>
          <a:blip r:embed="rId5"/>
          <a:stretch>
            <a:fillRect/>
          </a:stretch>
        </p:blipFill>
        <p:spPr>
          <a:xfrm>
            <a:off x="3409939" y="2477021"/>
            <a:ext cx="531567" cy="518849"/>
          </a:xfrm>
          <a:prstGeom prst="rect">
            <a:avLst/>
          </a:prstGeom>
        </p:spPr>
      </p:pic>
      <p:pic>
        <p:nvPicPr>
          <p:cNvPr id="57" name="Picture 56"/>
          <p:cNvPicPr>
            <a:picLocks noChangeAspect="1"/>
          </p:cNvPicPr>
          <p:nvPr/>
        </p:nvPicPr>
        <p:blipFill>
          <a:blip r:embed="rId5"/>
          <a:stretch>
            <a:fillRect/>
          </a:stretch>
        </p:blipFill>
        <p:spPr>
          <a:xfrm>
            <a:off x="2878373" y="2995870"/>
            <a:ext cx="531567" cy="518849"/>
          </a:xfrm>
          <a:prstGeom prst="rect">
            <a:avLst/>
          </a:prstGeom>
        </p:spPr>
      </p:pic>
      <p:pic>
        <p:nvPicPr>
          <p:cNvPr id="58" name="Picture 57"/>
          <p:cNvPicPr>
            <a:picLocks noChangeAspect="1"/>
          </p:cNvPicPr>
          <p:nvPr/>
        </p:nvPicPr>
        <p:blipFill>
          <a:blip r:embed="rId5"/>
          <a:stretch>
            <a:fillRect/>
          </a:stretch>
        </p:blipFill>
        <p:spPr>
          <a:xfrm>
            <a:off x="3409939" y="2995870"/>
            <a:ext cx="531567" cy="518849"/>
          </a:xfrm>
          <a:prstGeom prst="rect">
            <a:avLst/>
          </a:prstGeom>
        </p:spPr>
      </p:pic>
      <p:pic>
        <p:nvPicPr>
          <p:cNvPr id="59" name="Picture 58"/>
          <p:cNvPicPr>
            <a:picLocks noChangeAspect="1"/>
          </p:cNvPicPr>
          <p:nvPr/>
        </p:nvPicPr>
        <p:blipFill>
          <a:blip r:embed="rId5"/>
          <a:stretch>
            <a:fillRect/>
          </a:stretch>
        </p:blipFill>
        <p:spPr>
          <a:xfrm>
            <a:off x="2878373" y="3506469"/>
            <a:ext cx="531567" cy="518849"/>
          </a:xfrm>
          <a:prstGeom prst="rect">
            <a:avLst/>
          </a:prstGeom>
        </p:spPr>
      </p:pic>
      <p:pic>
        <p:nvPicPr>
          <p:cNvPr id="60" name="Picture 59"/>
          <p:cNvPicPr>
            <a:picLocks noChangeAspect="1"/>
          </p:cNvPicPr>
          <p:nvPr/>
        </p:nvPicPr>
        <p:blipFill>
          <a:blip r:embed="rId5"/>
          <a:stretch>
            <a:fillRect/>
          </a:stretch>
        </p:blipFill>
        <p:spPr>
          <a:xfrm>
            <a:off x="3409939" y="3506469"/>
            <a:ext cx="531567" cy="518849"/>
          </a:xfrm>
          <a:prstGeom prst="rect">
            <a:avLst/>
          </a:prstGeom>
        </p:spPr>
      </p:pic>
      <p:pic>
        <p:nvPicPr>
          <p:cNvPr id="61" name="Picture 60"/>
          <p:cNvPicPr>
            <a:picLocks noChangeAspect="1"/>
          </p:cNvPicPr>
          <p:nvPr/>
        </p:nvPicPr>
        <p:blipFill>
          <a:blip r:embed="rId5"/>
          <a:stretch>
            <a:fillRect/>
          </a:stretch>
        </p:blipFill>
        <p:spPr>
          <a:xfrm>
            <a:off x="3941506" y="1966768"/>
            <a:ext cx="531567" cy="518849"/>
          </a:xfrm>
          <a:prstGeom prst="rect">
            <a:avLst/>
          </a:prstGeom>
        </p:spPr>
      </p:pic>
      <p:pic>
        <p:nvPicPr>
          <p:cNvPr id="62" name="Picture 61"/>
          <p:cNvPicPr>
            <a:picLocks noChangeAspect="1"/>
          </p:cNvPicPr>
          <p:nvPr/>
        </p:nvPicPr>
        <p:blipFill>
          <a:blip r:embed="rId5"/>
          <a:stretch>
            <a:fillRect/>
          </a:stretch>
        </p:blipFill>
        <p:spPr>
          <a:xfrm>
            <a:off x="3941506" y="2477366"/>
            <a:ext cx="531567" cy="518849"/>
          </a:xfrm>
          <a:prstGeom prst="rect">
            <a:avLst/>
          </a:prstGeom>
        </p:spPr>
      </p:pic>
      <p:pic>
        <p:nvPicPr>
          <p:cNvPr id="63" name="Picture 62"/>
          <p:cNvPicPr>
            <a:picLocks noChangeAspect="1"/>
          </p:cNvPicPr>
          <p:nvPr/>
        </p:nvPicPr>
        <p:blipFill>
          <a:blip r:embed="rId5"/>
          <a:stretch>
            <a:fillRect/>
          </a:stretch>
        </p:blipFill>
        <p:spPr>
          <a:xfrm>
            <a:off x="3941506" y="2996216"/>
            <a:ext cx="531567" cy="518849"/>
          </a:xfrm>
          <a:prstGeom prst="rect">
            <a:avLst/>
          </a:prstGeom>
        </p:spPr>
      </p:pic>
      <p:pic>
        <p:nvPicPr>
          <p:cNvPr id="64" name="Picture 63"/>
          <p:cNvPicPr>
            <a:picLocks noChangeAspect="1"/>
          </p:cNvPicPr>
          <p:nvPr/>
        </p:nvPicPr>
        <p:blipFill>
          <a:blip r:embed="rId5"/>
          <a:stretch>
            <a:fillRect/>
          </a:stretch>
        </p:blipFill>
        <p:spPr>
          <a:xfrm>
            <a:off x="3941506" y="3506814"/>
            <a:ext cx="531567" cy="518849"/>
          </a:xfrm>
          <a:prstGeom prst="rect">
            <a:avLst/>
          </a:prstGeom>
        </p:spPr>
      </p:pic>
      <p:pic>
        <p:nvPicPr>
          <p:cNvPr id="65" name="Picture 64"/>
          <p:cNvPicPr>
            <a:picLocks noChangeAspect="1"/>
          </p:cNvPicPr>
          <p:nvPr/>
        </p:nvPicPr>
        <p:blipFill>
          <a:blip r:embed="rId6"/>
          <a:stretch>
            <a:fillRect/>
          </a:stretch>
        </p:blipFill>
        <p:spPr>
          <a:xfrm>
            <a:off x="2763860" y="3858031"/>
            <a:ext cx="1811456" cy="1552676"/>
          </a:xfrm>
          <a:prstGeom prst="rect">
            <a:avLst/>
          </a:prstGeom>
        </p:spPr>
      </p:pic>
      <p:pic>
        <p:nvPicPr>
          <p:cNvPr id="66" name="Picture 65"/>
          <p:cNvPicPr>
            <a:picLocks noChangeAspect="1"/>
          </p:cNvPicPr>
          <p:nvPr/>
        </p:nvPicPr>
        <p:blipFill>
          <a:blip r:embed="rId7"/>
          <a:stretch>
            <a:fillRect/>
          </a:stretch>
        </p:blipFill>
        <p:spPr>
          <a:xfrm>
            <a:off x="373105" y="3504697"/>
            <a:ext cx="1447800" cy="1447800"/>
          </a:xfrm>
          <a:prstGeom prst="rect">
            <a:avLst/>
          </a:prstGeom>
        </p:spPr>
      </p:pic>
      <p:pic>
        <p:nvPicPr>
          <p:cNvPr id="67" name="Picture 66"/>
          <p:cNvPicPr>
            <a:picLocks noChangeAspect="1"/>
          </p:cNvPicPr>
          <p:nvPr/>
        </p:nvPicPr>
        <p:blipFill>
          <a:blip r:embed="rId8"/>
          <a:stretch>
            <a:fillRect/>
          </a:stretch>
        </p:blipFill>
        <p:spPr>
          <a:xfrm>
            <a:off x="771039" y="2036294"/>
            <a:ext cx="651933" cy="651933"/>
          </a:xfrm>
          <a:prstGeom prst="rect">
            <a:avLst/>
          </a:prstGeom>
        </p:spPr>
      </p:pic>
      <p:sp>
        <p:nvSpPr>
          <p:cNvPr id="68" name="Up-Down Arrow 67"/>
          <p:cNvSpPr/>
          <p:nvPr/>
        </p:nvSpPr>
        <p:spPr>
          <a:xfrm>
            <a:off x="1042545" y="2758092"/>
            <a:ext cx="139700" cy="734720"/>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9" name="Up-Down Arrow 68"/>
          <p:cNvSpPr/>
          <p:nvPr/>
        </p:nvSpPr>
        <p:spPr>
          <a:xfrm rot="5400000">
            <a:off x="2295259" y="3789512"/>
            <a:ext cx="186195" cy="1353155"/>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0" name="Right Arrow 69"/>
          <p:cNvSpPr/>
          <p:nvPr/>
        </p:nvSpPr>
        <p:spPr>
          <a:xfrm>
            <a:off x="1565209" y="2290679"/>
            <a:ext cx="1198651" cy="364168"/>
          </a:xfrm>
          <a:prstGeom prst="rightArrow">
            <a:avLst/>
          </a:prstGeom>
          <a:solidFill>
            <a:srgbClr val="0055A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1" name="Right Arrow 70"/>
          <p:cNvSpPr/>
          <p:nvPr/>
        </p:nvSpPr>
        <p:spPr>
          <a:xfrm>
            <a:off x="4601732" y="2295281"/>
            <a:ext cx="1198651" cy="364168"/>
          </a:xfrm>
          <a:prstGeom prst="rightArrow">
            <a:avLst/>
          </a:prstGeom>
          <a:solidFill>
            <a:srgbClr val="0055A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3" name="Right Arrow 72"/>
          <p:cNvSpPr/>
          <p:nvPr/>
        </p:nvSpPr>
        <p:spPr>
          <a:xfrm>
            <a:off x="4601732" y="2955935"/>
            <a:ext cx="1198651" cy="364168"/>
          </a:xfrm>
          <a:prstGeom prst="rightArrow">
            <a:avLst/>
          </a:prstGeom>
          <a:solidFill>
            <a:srgbClr val="0055A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5" name="Right Arrow 74"/>
          <p:cNvSpPr/>
          <p:nvPr/>
        </p:nvSpPr>
        <p:spPr>
          <a:xfrm>
            <a:off x="4601732" y="3612396"/>
            <a:ext cx="1198651" cy="364168"/>
          </a:xfrm>
          <a:prstGeom prst="rightArrow">
            <a:avLst/>
          </a:prstGeom>
          <a:solidFill>
            <a:srgbClr val="0055A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7" name="Right Arrow 76"/>
          <p:cNvSpPr/>
          <p:nvPr/>
        </p:nvSpPr>
        <p:spPr>
          <a:xfrm>
            <a:off x="4601732" y="1692161"/>
            <a:ext cx="1198651" cy="364168"/>
          </a:xfrm>
          <a:prstGeom prst="rightArrow">
            <a:avLst/>
          </a:prstGeom>
          <a:solidFill>
            <a:srgbClr val="0055A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78" name="Picture 77"/>
          <p:cNvPicPr>
            <a:picLocks noChangeAspect="1"/>
          </p:cNvPicPr>
          <p:nvPr/>
        </p:nvPicPr>
        <p:blipFill>
          <a:blip r:embed="rId5"/>
          <a:stretch>
            <a:fillRect/>
          </a:stretch>
        </p:blipFill>
        <p:spPr>
          <a:xfrm>
            <a:off x="2878373" y="1447573"/>
            <a:ext cx="531567" cy="518849"/>
          </a:xfrm>
          <a:prstGeom prst="rect">
            <a:avLst/>
          </a:prstGeom>
        </p:spPr>
      </p:pic>
      <p:pic>
        <p:nvPicPr>
          <p:cNvPr id="79" name="Picture 78"/>
          <p:cNvPicPr>
            <a:picLocks noChangeAspect="1"/>
          </p:cNvPicPr>
          <p:nvPr/>
        </p:nvPicPr>
        <p:blipFill>
          <a:blip r:embed="rId5"/>
          <a:stretch>
            <a:fillRect/>
          </a:stretch>
        </p:blipFill>
        <p:spPr>
          <a:xfrm>
            <a:off x="3409939" y="1447573"/>
            <a:ext cx="531567" cy="518849"/>
          </a:xfrm>
          <a:prstGeom prst="rect">
            <a:avLst/>
          </a:prstGeom>
        </p:spPr>
      </p:pic>
      <p:pic>
        <p:nvPicPr>
          <p:cNvPr id="80" name="Picture 79"/>
          <p:cNvPicPr>
            <a:picLocks noChangeAspect="1"/>
          </p:cNvPicPr>
          <p:nvPr/>
        </p:nvPicPr>
        <p:blipFill>
          <a:blip r:embed="rId5"/>
          <a:stretch>
            <a:fillRect/>
          </a:stretch>
        </p:blipFill>
        <p:spPr>
          <a:xfrm>
            <a:off x="3941506" y="1447918"/>
            <a:ext cx="531567" cy="518849"/>
          </a:xfrm>
          <a:prstGeom prst="rect">
            <a:avLst/>
          </a:prstGeom>
        </p:spPr>
      </p:pic>
      <p:sp>
        <p:nvSpPr>
          <p:cNvPr id="82" name="Rectangle 81"/>
          <p:cNvSpPr/>
          <p:nvPr/>
        </p:nvSpPr>
        <p:spPr>
          <a:xfrm>
            <a:off x="5901267" y="1405467"/>
            <a:ext cx="6138333" cy="42164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83" name="Picture 82"/>
          <p:cNvPicPr>
            <a:picLocks noChangeAspect="1"/>
          </p:cNvPicPr>
          <p:nvPr/>
        </p:nvPicPr>
        <p:blipFill>
          <a:blip r:embed="rId9"/>
          <a:stretch>
            <a:fillRect/>
          </a:stretch>
        </p:blipFill>
        <p:spPr>
          <a:xfrm>
            <a:off x="10390367" y="3881384"/>
            <a:ext cx="1507067" cy="1507067"/>
          </a:xfrm>
          <a:prstGeom prst="rect">
            <a:avLst/>
          </a:prstGeom>
        </p:spPr>
      </p:pic>
      <p:sp>
        <p:nvSpPr>
          <p:cNvPr id="84" name="TextBox 83"/>
          <p:cNvSpPr txBox="1"/>
          <p:nvPr/>
        </p:nvSpPr>
        <p:spPr>
          <a:xfrm>
            <a:off x="2950906" y="5134701"/>
            <a:ext cx="1285929" cy="502573"/>
          </a:xfrm>
          <a:prstGeom prst="rect">
            <a:avLst/>
          </a:prstGeom>
          <a:noFill/>
        </p:spPr>
        <p:txBody>
          <a:bodyPr wrap="none" rtlCol="0">
            <a:spAutoFit/>
          </a:bodyPr>
          <a:lstStyle/>
          <a:p>
            <a:r>
              <a:rPr lang="en-US" sz="1333" b="1" dirty="0">
                <a:solidFill>
                  <a:srgbClr val="000000"/>
                </a:solidFill>
              </a:rPr>
              <a:t>1 </a:t>
            </a:r>
            <a:r>
              <a:rPr lang="is-IS" sz="1333" b="1" dirty="0">
                <a:solidFill>
                  <a:srgbClr val="000000"/>
                </a:solidFill>
              </a:rPr>
              <a:t>… 500 nodes</a:t>
            </a:r>
          </a:p>
          <a:p>
            <a:r>
              <a:rPr lang="is-IS" sz="1333" b="1" dirty="0">
                <a:solidFill>
                  <a:srgbClr val="000000"/>
                </a:solidFill>
              </a:rPr>
              <a:t>1 ... 10k PODs</a:t>
            </a:r>
            <a:endParaRPr lang="en-US" sz="1333" b="1" dirty="0">
              <a:solidFill>
                <a:srgbClr val="000000"/>
              </a:solidFill>
            </a:endParaRPr>
          </a:p>
        </p:txBody>
      </p:sp>
    </p:spTree>
    <p:extLst>
      <p:ext uri="{BB962C8B-B14F-4D97-AF65-F5344CB8AC3E}">
        <p14:creationId xmlns:p14="http://schemas.microsoft.com/office/powerpoint/2010/main" val="26721892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t>Arne Wiebalck &amp; Dan van der Ster: Manila on CephFS at CERN, OpenStack Summit Boston, May 2017</a:t>
            </a:r>
          </a:p>
        </p:txBody>
      </p:sp>
      <p:sp>
        <p:nvSpPr>
          <p:cNvPr id="6" name="Slide Number Placeholder 5"/>
          <p:cNvSpPr>
            <a:spLocks noGrp="1"/>
          </p:cNvSpPr>
          <p:nvPr>
            <p:ph type="sldNum" sz="quarter" idx="12"/>
          </p:nvPr>
        </p:nvSpPr>
        <p:spPr/>
        <p:txBody>
          <a:bodyPr/>
          <a:lstStyle/>
          <a:p>
            <a:fld id="{17918391-D411-FE40-AAD7-861AE5233E0E}" type="slidenum">
              <a:rPr lang="en-US" smtClean="0"/>
              <a:pPr/>
              <a:t>59</a:t>
            </a:fld>
            <a:endParaRPr lang="en-US" dirty="0"/>
          </a:p>
        </p:txBody>
      </p:sp>
      <p:pic>
        <p:nvPicPr>
          <p:cNvPr id="72" name="Picture 71" descr="Manila_APICallsVsPOD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9129" y="313267"/>
            <a:ext cx="8480432" cy="5545799"/>
          </a:xfrm>
          <a:prstGeom prst="rect">
            <a:avLst/>
          </a:prstGeom>
        </p:spPr>
      </p:pic>
      <p:pic>
        <p:nvPicPr>
          <p:cNvPr id="74" name="Picture 73" descr="Manila_APIvsPODs-Zoo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4695" y="2387771"/>
            <a:ext cx="4033512" cy="2429763"/>
          </a:xfrm>
          <a:prstGeom prst="rect">
            <a:avLst/>
          </a:prstGeom>
        </p:spPr>
      </p:pic>
      <p:cxnSp>
        <p:nvCxnSpPr>
          <p:cNvPr id="76" name="Straight Connector 75"/>
          <p:cNvCxnSpPr/>
          <p:nvPr/>
        </p:nvCxnSpPr>
        <p:spPr>
          <a:xfrm>
            <a:off x="6997452" y="1161748"/>
            <a:ext cx="24521" cy="1596083"/>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1" name="TextBox 80"/>
          <p:cNvSpPr txBox="1"/>
          <p:nvPr/>
        </p:nvSpPr>
        <p:spPr>
          <a:xfrm>
            <a:off x="5911360" y="853971"/>
            <a:ext cx="1098352" cy="584775"/>
          </a:xfrm>
          <a:prstGeom prst="rect">
            <a:avLst/>
          </a:prstGeom>
          <a:noFill/>
        </p:spPr>
        <p:txBody>
          <a:bodyPr wrap="square" rtlCol="0">
            <a:spAutoFit/>
          </a:bodyPr>
          <a:lstStyle/>
          <a:p>
            <a:pPr algn="ctr"/>
            <a:r>
              <a:rPr lang="en-US" sz="1600" dirty="0">
                <a:solidFill>
                  <a:schemeClr val="accent3"/>
                </a:solidFill>
              </a:rPr>
              <a:t>k8s DNS</a:t>
            </a:r>
          </a:p>
          <a:p>
            <a:pPr algn="ctr"/>
            <a:r>
              <a:rPr lang="en-US" sz="1600" dirty="0">
                <a:solidFill>
                  <a:schemeClr val="accent3"/>
                </a:solidFill>
              </a:rPr>
              <a:t>restarts</a:t>
            </a:r>
          </a:p>
        </p:txBody>
      </p:sp>
      <p:sp>
        <p:nvSpPr>
          <p:cNvPr id="85" name="Rounded Rectangle 84"/>
          <p:cNvSpPr/>
          <p:nvPr/>
        </p:nvSpPr>
        <p:spPr>
          <a:xfrm>
            <a:off x="10275638" y="313268"/>
            <a:ext cx="1762229" cy="848481"/>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r>
              <a:rPr lang="en-US" sz="1067" dirty="0">
                <a:solidFill>
                  <a:schemeClr val="accent3"/>
                </a:solidFill>
              </a:rPr>
              <a:t>Image registry DDOS</a:t>
            </a:r>
          </a:p>
          <a:p>
            <a:r>
              <a:rPr lang="en-US" sz="1067" dirty="0">
                <a:solidFill>
                  <a:schemeClr val="accent3"/>
                </a:solidFill>
              </a:rPr>
              <a:t>DB connection limits</a:t>
            </a:r>
          </a:p>
          <a:p>
            <a:r>
              <a:rPr lang="en-US" sz="1067" dirty="0">
                <a:solidFill>
                  <a:schemeClr val="accent3"/>
                </a:solidFill>
              </a:rPr>
              <a:t>Connection pool limits</a:t>
            </a:r>
          </a:p>
          <a:p>
            <a:pPr algn="ctr"/>
            <a:r>
              <a:rPr lang="en-US" sz="1067" dirty="0">
                <a:solidFill>
                  <a:schemeClr val="accent6"/>
                </a:solidFill>
                <a:sym typeface="Wingdings"/>
              </a:rPr>
              <a:t>This way  </a:t>
            </a:r>
            <a:endParaRPr lang="en-US" sz="1067" dirty="0">
              <a:solidFill>
                <a:schemeClr val="accent6"/>
              </a:solidFill>
            </a:endParaRPr>
          </a:p>
        </p:txBody>
      </p:sp>
      <p:sp>
        <p:nvSpPr>
          <p:cNvPr id="86" name="Content Placeholder 2"/>
          <p:cNvSpPr txBox="1">
            <a:spLocks/>
          </p:cNvSpPr>
          <p:nvPr/>
        </p:nvSpPr>
        <p:spPr>
          <a:xfrm>
            <a:off x="0" y="505752"/>
            <a:ext cx="3252824" cy="5209249"/>
          </a:xfrm>
          <a:prstGeom prst="rect">
            <a:avLst/>
          </a:prstGeom>
        </p:spPr>
        <p:txBody>
          <a:bodyPr vert="horz">
            <a:normAutofit/>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482588" lvl="1" indent="-359824" algn="ctr">
              <a:lnSpc>
                <a:spcPct val="110000"/>
              </a:lnSpc>
              <a:buNone/>
            </a:pPr>
            <a:r>
              <a:rPr lang="en-US" sz="4800" dirty="0"/>
              <a:t>Stressing</a:t>
            </a:r>
          </a:p>
          <a:p>
            <a:pPr marL="482588" lvl="1" indent="-359824" algn="ctr">
              <a:lnSpc>
                <a:spcPct val="110000"/>
              </a:lnSpc>
              <a:buNone/>
            </a:pPr>
            <a:r>
              <a:rPr lang="en-US" sz="4800" dirty="0"/>
              <a:t>the API (1)</a:t>
            </a:r>
          </a:p>
          <a:p>
            <a:pPr marL="0" lvl="1" indent="0" algn="ctr">
              <a:buNone/>
            </a:pPr>
            <a:endParaRPr lang="en-US" sz="2133" dirty="0"/>
          </a:p>
          <a:p>
            <a:pPr marL="0" lvl="1" indent="0" algn="ctr">
              <a:buNone/>
            </a:pPr>
            <a:r>
              <a:rPr lang="en-US" sz="2133" dirty="0"/>
              <a:t>PODs running</a:t>
            </a:r>
            <a:br>
              <a:rPr lang="en-US" sz="2133" dirty="0"/>
            </a:br>
            <a:r>
              <a:rPr lang="en-US" sz="2133" dirty="0"/>
              <a:t>‘</a:t>
            </a:r>
            <a:r>
              <a:rPr lang="en-US" sz="2133" dirty="0">
                <a:latin typeface="Monaco"/>
                <a:cs typeface="Monaco"/>
              </a:rPr>
              <a:t>manila list</a:t>
            </a:r>
            <a:r>
              <a:rPr lang="en-US" sz="2133" dirty="0"/>
              <a:t>’</a:t>
            </a:r>
          </a:p>
          <a:p>
            <a:pPr marL="0" lvl="1" indent="0" algn="ctr">
              <a:buNone/>
            </a:pPr>
            <a:r>
              <a:rPr lang="en-US" sz="2133" dirty="0"/>
              <a:t>in a loop</a:t>
            </a:r>
          </a:p>
          <a:p>
            <a:pPr marL="0" lvl="1" indent="0" algn="ctr">
              <a:buNone/>
            </a:pPr>
            <a:endParaRPr lang="en-US" sz="2133" dirty="0"/>
          </a:p>
          <a:p>
            <a:pPr marL="0" lvl="1" indent="0" algn="ctr">
              <a:buNone/>
            </a:pPr>
            <a:r>
              <a:rPr lang="en-US" sz="2133" dirty="0"/>
              <a:t> ~linear until API processes exhausted </a:t>
            </a:r>
            <a:r>
              <a:rPr lang="is-IS" sz="2133" dirty="0"/>
              <a:t>…</a:t>
            </a:r>
            <a:r>
              <a:rPr lang="en-US" sz="2133" dirty="0"/>
              <a:t> </a:t>
            </a:r>
            <a:r>
              <a:rPr lang="fr-CH" sz="2133" dirty="0">
                <a:solidFill>
                  <a:srgbClr val="008000"/>
                </a:solidFill>
              </a:rPr>
              <a:t>ok!</a:t>
            </a:r>
            <a:endParaRPr lang="en-US" sz="2133" dirty="0"/>
          </a:p>
        </p:txBody>
      </p:sp>
    </p:spTree>
    <p:extLst>
      <p:ext uri="{BB962C8B-B14F-4D97-AF65-F5344CB8AC3E}">
        <p14:creationId xmlns:p14="http://schemas.microsoft.com/office/powerpoint/2010/main" val="446662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Good and bad things</a:t>
            </a:r>
          </a:p>
        </p:txBody>
      </p:sp>
      <p:sp>
        <p:nvSpPr>
          <p:cNvPr id="3" name="Content Placeholder 2"/>
          <p:cNvSpPr>
            <a:spLocks noGrp="1"/>
          </p:cNvSpPr>
          <p:nvPr>
            <p:ph idx="1"/>
          </p:nvPr>
        </p:nvSpPr>
        <p:spPr/>
        <p:txBody>
          <a:bodyPr/>
          <a:lstStyle/>
          <a:p>
            <a:r>
              <a:rPr lang="en-US" dirty="0"/>
              <a:t>A serialized object can always be written over the network or to a disk.</a:t>
            </a:r>
          </a:p>
          <a:p>
            <a:endParaRPr lang="en-US" dirty="0"/>
          </a:p>
          <a:p>
            <a:r>
              <a:rPr lang="en-US" dirty="0"/>
              <a:t>But the number of bytes in the serialized byte array might vary.  </a:t>
            </a:r>
            <a:r>
              <a:rPr lang="en-US" b="1" dirty="0"/>
              <a:t>Why?</a:t>
            </a:r>
            <a:endParaRPr lang="en-US" dirty="0"/>
          </a:p>
          <a:p>
            <a:endParaRPr lang="en-US" dirty="0"/>
          </a:p>
          <a:p>
            <a:r>
              <a:rPr lang="en-US" dirty="0"/>
              <a:t>… so the “match” to a standard POSIX file system isn’t ideal.  </a:t>
            </a:r>
            <a:r>
              <a:rPr lang="en-US" b="1" dirty="0"/>
              <a:t>Why?</a:t>
            </a:r>
            <a:endParaRPr lang="en-US" dirty="0"/>
          </a:p>
          <a:p>
            <a:endParaRPr lang="en-US" dirty="0"/>
          </a:p>
          <a:p>
            <a:r>
              <a:rPr lang="en-US" dirty="0"/>
              <a:t>This motivates </a:t>
            </a:r>
            <a:r>
              <a:rPr lang="en-US" dirty="0" err="1"/>
              <a:t>Ceph</a:t>
            </a:r>
            <a:r>
              <a:rPr lang="en-US" dirty="0"/>
              <a:t>.</a:t>
            </a:r>
          </a:p>
        </p:txBody>
      </p:sp>
      <p:sp>
        <p:nvSpPr>
          <p:cNvPr id="4" name="Footer Placeholder 3"/>
          <p:cNvSpPr>
            <a:spLocks noGrp="1"/>
          </p:cNvSpPr>
          <p:nvPr>
            <p:ph type="ftr" sz="quarter" idx="11"/>
          </p:nvPr>
        </p:nvSpPr>
        <p:spPr/>
        <p:txBody>
          <a:bodyPr/>
          <a:lstStyle/>
          <a:p>
            <a:r>
              <a:rPr lang="en-US"/>
              <a:t>http://www.cs.cornell.edu/courses/cs5412/2019sp</a:t>
            </a:r>
          </a:p>
        </p:txBody>
      </p:sp>
      <p:sp>
        <p:nvSpPr>
          <p:cNvPr id="5" name="Slide Number Placeholder 4"/>
          <p:cNvSpPr>
            <a:spLocks noGrp="1"/>
          </p:cNvSpPr>
          <p:nvPr>
            <p:ph type="sldNum" sz="quarter" idx="12"/>
          </p:nvPr>
        </p:nvSpPr>
        <p:spPr/>
        <p:txBody>
          <a:bodyPr/>
          <a:lstStyle/>
          <a:p>
            <a:fld id="{3C974458-8A97-4835-BF79-1FB6D7856C21}" type="slidenum">
              <a:rPr lang="en-US" smtClean="0"/>
              <a:t>6</a:t>
            </a:fld>
            <a:endParaRPr lang="en-US"/>
          </a:p>
        </p:txBody>
      </p:sp>
    </p:spTree>
    <p:extLst>
      <p:ext uri="{BB962C8B-B14F-4D97-AF65-F5344CB8AC3E}">
        <p14:creationId xmlns:p14="http://schemas.microsoft.com/office/powerpoint/2010/main" val="38803397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t>Arne Wiebalck &amp; Dan van der Ster: Manila on CephFS at CERN, OpenStack Summit Boston, May 2017</a:t>
            </a:r>
          </a:p>
        </p:txBody>
      </p:sp>
      <p:sp>
        <p:nvSpPr>
          <p:cNvPr id="6" name="Slide Number Placeholder 5"/>
          <p:cNvSpPr>
            <a:spLocks noGrp="1"/>
          </p:cNvSpPr>
          <p:nvPr>
            <p:ph type="sldNum" sz="quarter" idx="12"/>
          </p:nvPr>
        </p:nvSpPr>
        <p:spPr/>
        <p:txBody>
          <a:bodyPr/>
          <a:lstStyle/>
          <a:p>
            <a:fld id="{17918391-D411-FE40-AAD7-861AE5233E0E}" type="slidenum">
              <a:rPr lang="en-US" smtClean="0"/>
              <a:pPr/>
              <a:t>60</a:t>
            </a:fld>
            <a:endParaRPr lang="en-US" dirty="0"/>
          </a:p>
        </p:txBody>
      </p:sp>
      <p:grpSp>
        <p:nvGrpSpPr>
          <p:cNvPr id="45" name="Group 44"/>
          <p:cNvGrpSpPr/>
          <p:nvPr/>
        </p:nvGrpSpPr>
        <p:grpSpPr>
          <a:xfrm>
            <a:off x="3520372" y="36544"/>
            <a:ext cx="8479745" cy="5871325"/>
            <a:chOff x="721311" y="71276"/>
            <a:chExt cx="7765138" cy="6110141"/>
          </a:xfrm>
        </p:grpSpPr>
        <p:pic>
          <p:nvPicPr>
            <p:cNvPr id="46" name="Picture 45" descr="Screen Shot 2017-04-04 at 14.29.0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311" y="71276"/>
              <a:ext cx="7632878" cy="6110141"/>
            </a:xfrm>
            <a:prstGeom prst="rect">
              <a:avLst/>
            </a:prstGeom>
          </p:spPr>
        </p:pic>
        <p:sp>
          <p:nvSpPr>
            <p:cNvPr id="47" name="TextBox 46"/>
            <p:cNvSpPr txBox="1"/>
            <p:nvPr/>
          </p:nvSpPr>
          <p:spPr>
            <a:xfrm>
              <a:off x="948418" y="1686252"/>
              <a:ext cx="627093" cy="352325"/>
            </a:xfrm>
            <a:prstGeom prst="rect">
              <a:avLst/>
            </a:prstGeom>
            <a:noFill/>
          </p:spPr>
          <p:txBody>
            <a:bodyPr wrap="none" rtlCol="0">
              <a:spAutoFit/>
            </a:bodyPr>
            <a:lstStyle/>
            <a:p>
              <a:r>
                <a:rPr lang="en-US" sz="1600" dirty="0">
                  <a:solidFill>
                    <a:srgbClr val="FF0000"/>
                  </a:solidFill>
                </a:rPr>
                <a:t>1 pod</a:t>
              </a:r>
            </a:p>
          </p:txBody>
        </p:sp>
        <p:sp>
          <p:nvSpPr>
            <p:cNvPr id="48" name="TextBox 47"/>
            <p:cNvSpPr txBox="1"/>
            <p:nvPr/>
          </p:nvSpPr>
          <p:spPr>
            <a:xfrm>
              <a:off x="1844682" y="1684108"/>
              <a:ext cx="481770" cy="352325"/>
            </a:xfrm>
            <a:prstGeom prst="rect">
              <a:avLst/>
            </a:prstGeom>
            <a:noFill/>
          </p:spPr>
          <p:txBody>
            <a:bodyPr wrap="none" rtlCol="0">
              <a:spAutoFit/>
            </a:bodyPr>
            <a:lstStyle/>
            <a:p>
              <a:r>
                <a:rPr lang="en-US" sz="1600" dirty="0">
                  <a:solidFill>
                    <a:srgbClr val="FF0000"/>
                  </a:solidFill>
                </a:rPr>
                <a:t>100</a:t>
              </a:r>
            </a:p>
          </p:txBody>
        </p:sp>
        <p:cxnSp>
          <p:nvCxnSpPr>
            <p:cNvPr id="49" name="Straight Connector 48"/>
            <p:cNvCxnSpPr/>
            <p:nvPr/>
          </p:nvCxnSpPr>
          <p:spPr>
            <a:xfrm>
              <a:off x="1943123" y="1695723"/>
              <a:ext cx="0" cy="53564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2318907" y="1702518"/>
              <a:ext cx="0" cy="53564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3840996" y="1718523"/>
              <a:ext cx="0" cy="535646"/>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1527729" y="1686252"/>
              <a:ext cx="377547" cy="352325"/>
            </a:xfrm>
            <a:prstGeom prst="rect">
              <a:avLst/>
            </a:prstGeom>
            <a:noFill/>
          </p:spPr>
          <p:txBody>
            <a:bodyPr wrap="none" rtlCol="0">
              <a:spAutoFit/>
            </a:bodyPr>
            <a:lstStyle/>
            <a:p>
              <a:r>
                <a:rPr lang="en-US" sz="1600" dirty="0">
                  <a:solidFill>
                    <a:srgbClr val="FF0000"/>
                  </a:solidFill>
                </a:rPr>
                <a:t>10</a:t>
              </a:r>
            </a:p>
          </p:txBody>
        </p:sp>
        <p:cxnSp>
          <p:nvCxnSpPr>
            <p:cNvPr id="53" name="Straight Connector 52"/>
            <p:cNvCxnSpPr/>
            <p:nvPr/>
          </p:nvCxnSpPr>
          <p:spPr>
            <a:xfrm>
              <a:off x="1608790" y="1686252"/>
              <a:ext cx="0" cy="535646"/>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2904206" y="1699725"/>
              <a:ext cx="377547" cy="352325"/>
            </a:xfrm>
            <a:prstGeom prst="rect">
              <a:avLst/>
            </a:prstGeom>
            <a:noFill/>
          </p:spPr>
          <p:txBody>
            <a:bodyPr wrap="none" rtlCol="0">
              <a:spAutoFit/>
            </a:bodyPr>
            <a:lstStyle/>
            <a:p>
              <a:r>
                <a:rPr lang="en-US" sz="1600" dirty="0">
                  <a:solidFill>
                    <a:srgbClr val="FF0000"/>
                  </a:solidFill>
                </a:rPr>
                <a:t>10</a:t>
              </a:r>
            </a:p>
          </p:txBody>
        </p:sp>
        <p:sp>
          <p:nvSpPr>
            <p:cNvPr id="55" name="TextBox 54"/>
            <p:cNvSpPr txBox="1"/>
            <p:nvPr/>
          </p:nvSpPr>
          <p:spPr>
            <a:xfrm>
              <a:off x="4140389" y="1684108"/>
              <a:ext cx="585992" cy="352325"/>
            </a:xfrm>
            <a:prstGeom prst="rect">
              <a:avLst/>
            </a:prstGeom>
            <a:noFill/>
          </p:spPr>
          <p:txBody>
            <a:bodyPr wrap="none" rtlCol="0">
              <a:spAutoFit/>
            </a:bodyPr>
            <a:lstStyle/>
            <a:p>
              <a:r>
                <a:rPr lang="en-US" sz="1600" dirty="0">
                  <a:solidFill>
                    <a:srgbClr val="FF0000"/>
                  </a:solidFill>
                </a:rPr>
                <a:t>1000</a:t>
              </a:r>
            </a:p>
          </p:txBody>
        </p:sp>
        <p:sp>
          <p:nvSpPr>
            <p:cNvPr id="56" name="TextBox 55"/>
            <p:cNvSpPr txBox="1"/>
            <p:nvPr/>
          </p:nvSpPr>
          <p:spPr>
            <a:xfrm>
              <a:off x="1227844" y="3079613"/>
              <a:ext cx="1491988" cy="352325"/>
            </a:xfrm>
            <a:prstGeom prst="rect">
              <a:avLst/>
            </a:prstGeom>
            <a:noFill/>
          </p:spPr>
          <p:txBody>
            <a:bodyPr wrap="none" rtlCol="0">
              <a:spAutoFit/>
            </a:bodyPr>
            <a:lstStyle/>
            <a:p>
              <a:r>
                <a:rPr lang="en-US" sz="1600" dirty="0">
                  <a:solidFill>
                    <a:srgbClr val="FF0000"/>
                  </a:solidFill>
                </a:rPr>
                <a:t>Request time [sec]</a:t>
              </a:r>
            </a:p>
          </p:txBody>
        </p:sp>
        <p:sp>
          <p:nvSpPr>
            <p:cNvPr id="57" name="TextBox 56"/>
            <p:cNvSpPr txBox="1"/>
            <p:nvPr/>
          </p:nvSpPr>
          <p:spPr>
            <a:xfrm>
              <a:off x="1307104" y="4861111"/>
              <a:ext cx="1197290" cy="352325"/>
            </a:xfrm>
            <a:prstGeom prst="rect">
              <a:avLst/>
            </a:prstGeom>
            <a:noFill/>
          </p:spPr>
          <p:txBody>
            <a:bodyPr wrap="none" rtlCol="0">
              <a:spAutoFit/>
            </a:bodyPr>
            <a:lstStyle/>
            <a:p>
              <a:r>
                <a:rPr lang="en-US" sz="1600" dirty="0">
                  <a:solidFill>
                    <a:srgbClr val="FF0000"/>
                  </a:solidFill>
                </a:rPr>
                <a:t>Log messages</a:t>
              </a:r>
            </a:p>
          </p:txBody>
        </p:sp>
        <p:sp>
          <p:nvSpPr>
            <p:cNvPr id="58" name="TextBox 57"/>
            <p:cNvSpPr txBox="1"/>
            <p:nvPr/>
          </p:nvSpPr>
          <p:spPr>
            <a:xfrm>
              <a:off x="7119786" y="5044747"/>
              <a:ext cx="1366663" cy="523015"/>
            </a:xfrm>
            <a:prstGeom prst="rect">
              <a:avLst/>
            </a:prstGeom>
            <a:noFill/>
          </p:spPr>
          <p:txBody>
            <a:bodyPr wrap="square" rtlCol="0">
              <a:spAutoFit/>
            </a:bodyPr>
            <a:lstStyle/>
            <a:p>
              <a:r>
                <a:rPr lang="en-US" sz="1333" dirty="0">
                  <a:solidFill>
                    <a:srgbClr val="FF0000"/>
                  </a:solidFill>
                </a:rPr>
                <a:t>DB connection</a:t>
              </a:r>
            </a:p>
            <a:p>
              <a:r>
                <a:rPr lang="en-US" sz="1333" dirty="0">
                  <a:solidFill>
                    <a:srgbClr val="FF0000"/>
                  </a:solidFill>
                </a:rPr>
                <a:t>pool exhausted </a:t>
              </a:r>
            </a:p>
          </p:txBody>
        </p:sp>
      </p:grpSp>
      <p:sp>
        <p:nvSpPr>
          <p:cNvPr id="19" name="Content Placeholder 2"/>
          <p:cNvSpPr txBox="1">
            <a:spLocks/>
          </p:cNvSpPr>
          <p:nvPr/>
        </p:nvSpPr>
        <p:spPr>
          <a:xfrm>
            <a:off x="97463" y="334066"/>
            <a:ext cx="3252824" cy="5387797"/>
          </a:xfrm>
          <a:prstGeom prst="rect">
            <a:avLst/>
          </a:prstGeom>
        </p:spPr>
        <p:txBody>
          <a:bodyPr vert="horz">
            <a:normAutofit/>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482588" lvl="1" indent="-359824" algn="ctr">
              <a:lnSpc>
                <a:spcPct val="110000"/>
              </a:lnSpc>
              <a:buNone/>
            </a:pPr>
            <a:r>
              <a:rPr lang="en-US" sz="4800" dirty="0"/>
              <a:t>Stressing</a:t>
            </a:r>
          </a:p>
          <a:p>
            <a:pPr marL="482588" lvl="1" indent="-359824" algn="ctr">
              <a:lnSpc>
                <a:spcPct val="110000"/>
              </a:lnSpc>
              <a:buNone/>
            </a:pPr>
            <a:r>
              <a:rPr lang="en-US" sz="4800" dirty="0"/>
              <a:t>the API (2)</a:t>
            </a:r>
          </a:p>
          <a:p>
            <a:pPr marL="0" lvl="1" indent="0" algn="ctr">
              <a:buNone/>
            </a:pPr>
            <a:endParaRPr lang="en-US" sz="2133" dirty="0"/>
          </a:p>
          <a:p>
            <a:pPr marL="0" lvl="1" indent="0" algn="ctr">
              <a:buNone/>
            </a:pPr>
            <a:r>
              <a:rPr lang="en-US" sz="2133" dirty="0"/>
              <a:t>PODs running</a:t>
            </a:r>
            <a:br>
              <a:rPr lang="en-US" sz="2133" dirty="0"/>
            </a:br>
            <a:r>
              <a:rPr lang="en-US" sz="2133" dirty="0"/>
              <a:t>‘</a:t>
            </a:r>
            <a:r>
              <a:rPr lang="en-US" sz="2133" dirty="0">
                <a:latin typeface="Monaco"/>
                <a:cs typeface="Monaco"/>
              </a:rPr>
              <a:t>manila create</a:t>
            </a:r>
            <a:r>
              <a:rPr lang="en-US" sz="2133" dirty="0"/>
              <a:t>’</a:t>
            </a:r>
          </a:p>
          <a:p>
            <a:pPr marL="0" lvl="1" indent="0" algn="ctr">
              <a:buNone/>
            </a:pPr>
            <a:r>
              <a:rPr lang="en-US" sz="2133" dirty="0"/>
              <a:t>‘</a:t>
            </a:r>
            <a:r>
              <a:rPr lang="en-US" sz="2133" dirty="0">
                <a:latin typeface="Monaco"/>
                <a:cs typeface="Monaco"/>
              </a:rPr>
              <a:t>manila delete</a:t>
            </a:r>
            <a:r>
              <a:rPr lang="en-US" sz="2133" dirty="0"/>
              <a:t>’</a:t>
            </a:r>
          </a:p>
          <a:p>
            <a:pPr marL="0" lvl="1" indent="0" algn="ctr">
              <a:buNone/>
            </a:pPr>
            <a:r>
              <a:rPr lang="en-US" sz="2133" dirty="0"/>
              <a:t>in a loop</a:t>
            </a:r>
          </a:p>
          <a:p>
            <a:pPr marL="0" lvl="1" indent="0" algn="ctr">
              <a:buNone/>
            </a:pPr>
            <a:endParaRPr lang="en-US" sz="2133" dirty="0"/>
          </a:p>
          <a:p>
            <a:pPr marL="0" lvl="1" indent="0" algn="ctr">
              <a:buNone/>
            </a:pPr>
            <a:r>
              <a:rPr lang="en-US" sz="2133" dirty="0"/>
              <a:t> ~works until DB limits are reached </a:t>
            </a:r>
            <a:r>
              <a:rPr lang="is-IS" sz="2133" dirty="0"/>
              <a:t>…</a:t>
            </a:r>
            <a:endParaRPr lang="en-US" sz="2133" dirty="0"/>
          </a:p>
          <a:p>
            <a:pPr marL="0" lvl="1" indent="0" algn="ctr">
              <a:buNone/>
            </a:pPr>
            <a:r>
              <a:rPr lang="fr-CH" sz="2133" dirty="0">
                <a:solidFill>
                  <a:srgbClr val="008000"/>
                </a:solidFill>
              </a:rPr>
              <a:t>ok!</a:t>
            </a:r>
            <a:endParaRPr lang="en-US" sz="2133" dirty="0"/>
          </a:p>
        </p:txBody>
      </p:sp>
    </p:spTree>
    <p:extLst>
      <p:ext uri="{BB962C8B-B14F-4D97-AF65-F5344CB8AC3E}">
        <p14:creationId xmlns:p14="http://schemas.microsoft.com/office/powerpoint/2010/main" val="23423224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t>Arne Wiebalck &amp; Dan van der Ster: Manila on CephFS at CERN, OpenStack Summit Boston, May 2017</a:t>
            </a:r>
          </a:p>
        </p:txBody>
      </p:sp>
      <p:sp>
        <p:nvSpPr>
          <p:cNvPr id="6" name="Slide Number Placeholder 5"/>
          <p:cNvSpPr>
            <a:spLocks noGrp="1"/>
          </p:cNvSpPr>
          <p:nvPr>
            <p:ph type="sldNum" sz="quarter" idx="12"/>
          </p:nvPr>
        </p:nvSpPr>
        <p:spPr/>
        <p:txBody>
          <a:bodyPr/>
          <a:lstStyle/>
          <a:p>
            <a:fld id="{17918391-D411-FE40-AAD7-861AE5233E0E}" type="slidenum">
              <a:rPr lang="en-US" smtClean="0"/>
              <a:pPr/>
              <a:t>61</a:t>
            </a:fld>
            <a:endParaRPr lang="en-US" dirty="0"/>
          </a:p>
        </p:txBody>
      </p:sp>
      <p:sp>
        <p:nvSpPr>
          <p:cNvPr id="13" name="Content Placeholder 2"/>
          <p:cNvSpPr>
            <a:spLocks noGrp="1"/>
          </p:cNvSpPr>
          <p:nvPr>
            <p:ph idx="4294967295"/>
          </p:nvPr>
        </p:nvSpPr>
        <p:spPr>
          <a:xfrm>
            <a:off x="0" y="1314450"/>
            <a:ext cx="11777663" cy="4600575"/>
          </a:xfrm>
        </p:spPr>
        <p:txBody>
          <a:bodyPr>
            <a:normAutofit fontScale="62500" lnSpcReduction="20000"/>
          </a:bodyPr>
          <a:lstStyle/>
          <a:p>
            <a:pPr marL="355591" indent="-306910"/>
            <a:r>
              <a:rPr lang="en-US" sz="4133" dirty="0">
                <a:solidFill>
                  <a:schemeClr val="tx2"/>
                </a:solidFill>
              </a:rPr>
              <a:t>Right away: Image registry (when scaling the k8s cluster)</a:t>
            </a:r>
          </a:p>
          <a:p>
            <a:pPr marL="958827" lvl="1" indent="-361942">
              <a:buFont typeface="Lucida Grande"/>
              <a:buChar char="-"/>
            </a:pPr>
            <a:r>
              <a:rPr lang="en-US" sz="2667" dirty="0">
                <a:solidFill>
                  <a:schemeClr val="tx2"/>
                </a:solidFill>
              </a:rPr>
              <a:t>500 nodes downloading the image </a:t>
            </a:r>
            <a:r>
              <a:rPr lang="is-IS" sz="2667" dirty="0">
                <a:solidFill>
                  <a:schemeClr val="tx2"/>
                </a:solidFill>
              </a:rPr>
              <a:t>…</a:t>
            </a:r>
          </a:p>
          <a:p>
            <a:pPr marL="958827" lvl="1" indent="-361942">
              <a:buFont typeface="Lucida Grande"/>
              <a:buChar char="-"/>
            </a:pPr>
            <a:r>
              <a:rPr lang="is-IS" sz="2667" dirty="0">
                <a:solidFill>
                  <a:schemeClr val="tx2"/>
                </a:solidFill>
              </a:rPr>
              <a:t>Increased RAM on image registry nodes</a:t>
            </a:r>
          </a:p>
          <a:p>
            <a:pPr marL="958827" lvl="1" indent="-361942">
              <a:buFont typeface="Lucida Grande"/>
              <a:buChar char="-"/>
            </a:pPr>
            <a:r>
              <a:rPr lang="is-IS" sz="2667" dirty="0">
                <a:solidFill>
                  <a:schemeClr val="tx2"/>
                </a:solidFill>
              </a:rPr>
              <a:t>Used 100 nodes</a:t>
            </a:r>
          </a:p>
          <a:p>
            <a:pPr marL="597393" lvl="1" indent="0">
              <a:buNone/>
            </a:pPr>
            <a:r>
              <a:rPr lang="is-IS" sz="2667" dirty="0">
                <a:solidFill>
                  <a:schemeClr val="tx2"/>
                </a:solidFill>
              </a:rPr>
              <a:t> </a:t>
            </a:r>
            <a:endParaRPr lang="en-US" sz="4133" dirty="0">
              <a:solidFill>
                <a:schemeClr val="tx2"/>
              </a:solidFill>
            </a:endParaRPr>
          </a:p>
          <a:p>
            <a:pPr marL="355591" indent="-306910"/>
            <a:r>
              <a:rPr lang="en-US" sz="4133" dirty="0">
                <a:solidFill>
                  <a:schemeClr val="tx2"/>
                </a:solidFill>
              </a:rPr>
              <a:t>~350 pods: Kubernetes DNS (~350 PODs)</a:t>
            </a:r>
          </a:p>
          <a:p>
            <a:pPr marL="958827" lvl="1" indent="-361942">
              <a:buFont typeface="Lucida Grande"/>
              <a:buChar char="-"/>
            </a:pPr>
            <a:r>
              <a:rPr lang="fr-CH" sz="2667" dirty="0">
                <a:solidFill>
                  <a:schemeClr val="tx2"/>
                </a:solidFill>
              </a:rPr>
              <a:t>Constantly restarted: </a:t>
            </a:r>
            <a:r>
              <a:rPr lang="en-US" sz="2667" dirty="0">
                <a:solidFill>
                  <a:schemeClr val="tx2"/>
                </a:solidFill>
                <a:latin typeface="Monaco"/>
                <a:cs typeface="Monaco"/>
              </a:rPr>
              <a:t>N</a:t>
            </a:r>
            <a:r>
              <a:rPr lang="fr-CH" sz="2667" dirty="0">
                <a:solidFill>
                  <a:schemeClr val="tx2"/>
                </a:solidFill>
                <a:latin typeface="Monaco"/>
                <a:cs typeface="Monaco"/>
              </a:rPr>
              <a:t>ame or service not known </a:t>
            </a:r>
          </a:p>
          <a:p>
            <a:pPr marL="958827" lvl="1" indent="-361942">
              <a:buFont typeface="Lucida Grande"/>
              <a:buChar char="-"/>
            </a:pPr>
            <a:r>
              <a:rPr lang="fr-CH" sz="2667" dirty="0">
                <a:solidFill>
                  <a:schemeClr val="tx2"/>
                </a:solidFill>
              </a:rPr>
              <a:t>Scaled it out to 10 nodes</a:t>
            </a:r>
          </a:p>
          <a:p>
            <a:pPr marL="597393" lvl="1" indent="0">
              <a:buNone/>
            </a:pPr>
            <a:endParaRPr lang="en-US" sz="2667" dirty="0">
              <a:solidFill>
                <a:schemeClr val="tx2"/>
              </a:solidFill>
            </a:endParaRPr>
          </a:p>
          <a:p>
            <a:pPr marL="355591" indent="-306910"/>
            <a:r>
              <a:rPr lang="en-US" sz="4133" dirty="0">
                <a:solidFill>
                  <a:schemeClr val="tx2"/>
                </a:solidFill>
              </a:rPr>
              <a:t>~1’000 pods: Central monitoring on Elastic Search </a:t>
            </a:r>
          </a:p>
          <a:p>
            <a:pPr marL="958827" lvl="1" indent="-361942">
              <a:buFont typeface="Lucida Grande"/>
              <a:buChar char="-"/>
            </a:pPr>
            <a:r>
              <a:rPr lang="fr-CH" sz="2667" dirty="0">
                <a:solidFill>
                  <a:schemeClr val="tx2"/>
                </a:solidFill>
              </a:rPr>
              <a:t>Too many logs messages</a:t>
            </a:r>
          </a:p>
          <a:p>
            <a:pPr lvl="1">
              <a:buFont typeface="Lucida Grande"/>
              <a:buChar char="-"/>
            </a:pPr>
            <a:endParaRPr lang="en-US" sz="2667" dirty="0">
              <a:solidFill>
                <a:schemeClr val="tx2"/>
              </a:solidFill>
            </a:endParaRPr>
          </a:p>
          <a:p>
            <a:pPr marL="355591" indent="-306910"/>
            <a:r>
              <a:rPr lang="en-US" sz="4133" dirty="0">
                <a:solidFill>
                  <a:schemeClr val="tx2"/>
                </a:solidFill>
              </a:rPr>
              <a:t>~4’000 pods: Allowed DB connections (and the connection pool)</a:t>
            </a:r>
          </a:p>
          <a:p>
            <a:pPr marL="958827" lvl="1" indent="-361942">
              <a:buFont typeface="Lucida Grande"/>
              <a:buChar char="-"/>
            </a:pPr>
            <a:r>
              <a:rPr lang="fr-CH" sz="2667" dirty="0">
                <a:solidFill>
                  <a:schemeClr val="tx2"/>
                </a:solidFill>
              </a:rPr>
              <a:t>Backtrace in Manila API logs</a:t>
            </a:r>
          </a:p>
          <a:p>
            <a:endParaRPr lang="en-US" sz="2133" dirty="0">
              <a:solidFill>
                <a:schemeClr val="tx2"/>
              </a:solidFill>
            </a:endParaRPr>
          </a:p>
        </p:txBody>
      </p:sp>
      <p:sp>
        <p:nvSpPr>
          <p:cNvPr id="2" name="Title 1"/>
          <p:cNvSpPr>
            <a:spLocks noGrp="1"/>
          </p:cNvSpPr>
          <p:nvPr>
            <p:ph type="title" idx="4294967295"/>
          </p:nvPr>
        </p:nvSpPr>
        <p:spPr>
          <a:xfrm>
            <a:off x="0" y="274638"/>
            <a:ext cx="10971213" cy="1141412"/>
          </a:xfrm>
        </p:spPr>
        <p:txBody>
          <a:bodyPr>
            <a:normAutofit/>
          </a:bodyPr>
          <a:lstStyle/>
          <a:p>
            <a:r>
              <a:rPr lang="en-US" sz="5067" dirty="0"/>
              <a:t>Components ‘</a:t>
            </a:r>
            <a:r>
              <a:rPr lang="is-IS" sz="5067" dirty="0"/>
              <a:t>fouined’ on the way</a:t>
            </a:r>
            <a:endParaRPr lang="en-US" sz="5067" dirty="0"/>
          </a:p>
        </p:txBody>
      </p:sp>
      <p:pic>
        <p:nvPicPr>
          <p:cNvPr id="12" name="Picture 11" descr="LogoOutline-Blue-04.png"/>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910174" y="240647"/>
            <a:ext cx="919388" cy="919388"/>
          </a:xfrm>
          <a:prstGeom prst="rect">
            <a:avLst/>
          </a:prstGeom>
        </p:spPr>
      </p:pic>
      <p:pic>
        <p:nvPicPr>
          <p:cNvPr id="8" name="Picture 7"/>
          <p:cNvPicPr>
            <a:picLocks noChangeAspect="1"/>
          </p:cNvPicPr>
          <p:nvPr/>
        </p:nvPicPr>
        <p:blipFill>
          <a:blip r:embed="rId3"/>
          <a:stretch>
            <a:fillRect/>
          </a:stretch>
        </p:blipFill>
        <p:spPr>
          <a:xfrm flipH="1">
            <a:off x="8402145" y="2191564"/>
            <a:ext cx="2940892" cy="1953360"/>
          </a:xfrm>
          <a:prstGeom prst="rect">
            <a:avLst/>
          </a:prstGeom>
        </p:spPr>
      </p:pic>
    </p:spTree>
    <p:extLst>
      <p:ext uri="{BB962C8B-B14F-4D97-AF65-F5344CB8AC3E}">
        <p14:creationId xmlns:p14="http://schemas.microsoft.com/office/powerpoint/2010/main" val="8843212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ounded Rectangle 36"/>
          <p:cNvSpPr/>
          <p:nvPr/>
        </p:nvSpPr>
        <p:spPr>
          <a:xfrm>
            <a:off x="5561912" y="4040506"/>
            <a:ext cx="1398053" cy="128700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 name="Rounded Rectangle 3"/>
          <p:cNvSpPr/>
          <p:nvPr/>
        </p:nvSpPr>
        <p:spPr>
          <a:xfrm>
            <a:off x="5783117" y="1540933"/>
            <a:ext cx="1295400" cy="2209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5" name="Rounded Rectangle 24"/>
          <p:cNvSpPr/>
          <p:nvPr/>
        </p:nvSpPr>
        <p:spPr>
          <a:xfrm>
            <a:off x="5921758" y="2945191"/>
            <a:ext cx="1005413" cy="688515"/>
          </a:xfrm>
          <a:prstGeom prst="round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r>
              <a:rPr lang="en-US" sz="1333" dirty="0"/>
              <a:t>m-share</a:t>
            </a:r>
          </a:p>
        </p:txBody>
      </p:sp>
      <p:sp>
        <p:nvSpPr>
          <p:cNvPr id="5" name="Footer Placeholder 4"/>
          <p:cNvSpPr>
            <a:spLocks noGrp="1"/>
          </p:cNvSpPr>
          <p:nvPr>
            <p:ph type="ftr" sz="quarter" idx="11"/>
          </p:nvPr>
        </p:nvSpPr>
        <p:spPr/>
        <p:txBody>
          <a:bodyPr/>
          <a:lstStyle/>
          <a:p>
            <a:r>
              <a:rPr lang="en-US" dirty="0"/>
              <a:t>Arne Wiebalck &amp; Dan van der Ster: Manila on CephFS at CERN, OpenStack Summit Boston, May 2017</a:t>
            </a:r>
          </a:p>
        </p:txBody>
      </p:sp>
      <p:sp>
        <p:nvSpPr>
          <p:cNvPr id="6" name="Slide Number Placeholder 5"/>
          <p:cNvSpPr>
            <a:spLocks noGrp="1"/>
          </p:cNvSpPr>
          <p:nvPr>
            <p:ph type="sldNum" sz="quarter" idx="12"/>
          </p:nvPr>
        </p:nvSpPr>
        <p:spPr/>
        <p:txBody>
          <a:bodyPr/>
          <a:lstStyle/>
          <a:p>
            <a:fld id="{17918391-D411-FE40-AAD7-861AE5233E0E}" type="slidenum">
              <a:rPr lang="en-US" smtClean="0"/>
              <a:pPr/>
              <a:t>62</a:t>
            </a:fld>
            <a:endParaRPr lang="en-US" dirty="0"/>
          </a:p>
        </p:txBody>
      </p:sp>
      <p:sp>
        <p:nvSpPr>
          <p:cNvPr id="2" name="Title 1"/>
          <p:cNvSpPr>
            <a:spLocks noGrp="1"/>
          </p:cNvSpPr>
          <p:nvPr>
            <p:ph type="title" idx="4294967295"/>
          </p:nvPr>
        </p:nvSpPr>
        <p:spPr>
          <a:xfrm>
            <a:off x="0" y="274638"/>
            <a:ext cx="10971213" cy="1141412"/>
          </a:xfrm>
        </p:spPr>
        <p:txBody>
          <a:bodyPr>
            <a:normAutofit/>
          </a:bodyPr>
          <a:lstStyle/>
          <a:p>
            <a:r>
              <a:rPr lang="en-US" dirty="0"/>
              <a:t>Manila: Our (Pre-)Prod Setup</a:t>
            </a:r>
          </a:p>
        </p:txBody>
      </p:sp>
      <p:pic>
        <p:nvPicPr>
          <p:cNvPr id="12" name="Picture 11" descr="LogoOutline-Blue-04.png"/>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910174" y="240647"/>
            <a:ext cx="919388" cy="919388"/>
          </a:xfrm>
          <a:prstGeom prst="rect">
            <a:avLst/>
          </a:prstGeom>
        </p:spPr>
      </p:pic>
      <p:sp>
        <p:nvSpPr>
          <p:cNvPr id="7" name="Content Placeholder 2"/>
          <p:cNvSpPr txBox="1">
            <a:spLocks/>
          </p:cNvSpPr>
          <p:nvPr/>
        </p:nvSpPr>
        <p:spPr>
          <a:xfrm>
            <a:off x="72488" y="1548033"/>
            <a:ext cx="9317045" cy="3869439"/>
          </a:xfrm>
          <a:prstGeom prst="rect">
            <a:avLst/>
          </a:prstGeom>
        </p:spPr>
        <p:txBody>
          <a:bodyPr vert="horz">
            <a:normAutofit fontScale="85000" lnSpcReduction="20000"/>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579952" lvl="1" indent="-457189"/>
            <a:r>
              <a:rPr lang="fr-CH" sz="2667" dirty="0"/>
              <a:t>Three virtual controllers</a:t>
            </a:r>
          </a:p>
          <a:p>
            <a:pPr marL="732518" lvl="2" indent="-359824">
              <a:buFont typeface="Lucida Grande"/>
              <a:buChar char="-"/>
            </a:pPr>
            <a:r>
              <a:rPr lang="fr-CH" dirty="0"/>
              <a:t>4-core, 8GB </a:t>
            </a:r>
          </a:p>
          <a:p>
            <a:pPr marL="732518" lvl="2" indent="-359824">
              <a:buFont typeface="Lucida Grande"/>
              <a:buChar char="-"/>
            </a:pPr>
            <a:r>
              <a:rPr lang="fr-CH" dirty="0"/>
              <a:t>Newton</a:t>
            </a:r>
          </a:p>
          <a:p>
            <a:pPr marL="732518" lvl="2" indent="-359824">
              <a:buFont typeface="Lucida Grande"/>
              <a:buChar char="-"/>
            </a:pPr>
            <a:r>
              <a:rPr lang="fr-CH" dirty="0"/>
              <a:t>Puppet </a:t>
            </a:r>
          </a:p>
          <a:p>
            <a:pPr marL="122764" lvl="1" indent="0">
              <a:buNone/>
            </a:pPr>
            <a:r>
              <a:rPr lang="fr-CH" sz="2667" dirty="0"/>
              <a:t>	</a:t>
            </a:r>
          </a:p>
          <a:p>
            <a:pPr marL="579952" lvl="1" indent="-457189"/>
            <a:r>
              <a:rPr lang="fr-CH" sz="2667" dirty="0"/>
              <a:t>3-node RabbitMQ cluster</a:t>
            </a:r>
          </a:p>
          <a:p>
            <a:pPr marL="732518" lvl="2" indent="-359824">
              <a:buFont typeface="Lucida Grande"/>
              <a:buChar char="-"/>
            </a:pPr>
            <a:r>
              <a:rPr lang="fr-CH"/>
              <a:t>V3.6.5</a:t>
            </a:r>
            <a:endParaRPr lang="fr-CH" dirty="0"/>
          </a:p>
          <a:p>
            <a:pPr marL="122764" lvl="1" indent="0">
              <a:buNone/>
            </a:pPr>
            <a:endParaRPr lang="fr-CH" sz="2667" dirty="0"/>
          </a:p>
          <a:p>
            <a:pPr marL="579952" lvl="1" indent="-457189"/>
            <a:r>
              <a:rPr lang="fr-CH" sz="2667" dirty="0"/>
              <a:t>Three share types</a:t>
            </a:r>
          </a:p>
          <a:p>
            <a:pPr marL="732518" lvl="2" indent="-359824">
              <a:buFont typeface="Lucida Grande"/>
              <a:buChar char="-"/>
            </a:pPr>
            <a:r>
              <a:rPr lang="fr-CH" dirty="0"/>
              <a:t>Test/Prod: Ceph ‘</a:t>
            </a:r>
            <a:r>
              <a:rPr lang="fr-CH" dirty="0">
                <a:latin typeface="Monaco"/>
                <a:cs typeface="Monaco"/>
              </a:rPr>
              <a:t>jewel</a:t>
            </a:r>
            <a:r>
              <a:rPr lang="fr-CH" dirty="0"/>
              <a:t>’</a:t>
            </a:r>
          </a:p>
          <a:p>
            <a:pPr marL="732518" lvl="2" indent="-359824">
              <a:buFont typeface="Lucida Grande"/>
              <a:buChar char="-"/>
            </a:pPr>
            <a:r>
              <a:rPr lang="fr-CH" dirty="0"/>
              <a:t>Dev: Ceph ‘</a:t>
            </a:r>
            <a:r>
              <a:rPr lang="fr-CH" dirty="0">
                <a:latin typeface="Monaco"/>
                <a:cs typeface="Monaco"/>
              </a:rPr>
              <a:t>luminous</a:t>
            </a:r>
            <a:r>
              <a:rPr lang="fr-CH" dirty="0"/>
              <a:t>’</a:t>
            </a:r>
          </a:p>
          <a:p>
            <a:pPr marL="482588" lvl="1" indent="-359824">
              <a:buFont typeface="Lucida Grande"/>
              <a:buChar char="-"/>
            </a:pPr>
            <a:endParaRPr lang="fr-CH" sz="2667" dirty="0"/>
          </a:p>
          <a:p>
            <a:pPr marL="482588" lvl="1" indent="-359824">
              <a:buNone/>
            </a:pPr>
            <a:endParaRPr lang="en-US" sz="2667" dirty="0"/>
          </a:p>
        </p:txBody>
      </p:sp>
      <p:sp>
        <p:nvSpPr>
          <p:cNvPr id="11" name="Rectangle 10"/>
          <p:cNvSpPr/>
          <p:nvPr/>
        </p:nvSpPr>
        <p:spPr>
          <a:xfrm>
            <a:off x="6067804" y="3306436"/>
            <a:ext cx="730253" cy="262467"/>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33" dirty="0">
                <a:solidFill>
                  <a:schemeClr val="accent6"/>
                </a:solidFill>
              </a:rPr>
              <a:t>Driver</a:t>
            </a:r>
          </a:p>
        </p:txBody>
      </p:sp>
      <p:sp>
        <p:nvSpPr>
          <p:cNvPr id="15" name="Rounded Rectangle 14"/>
          <p:cNvSpPr/>
          <p:nvPr/>
        </p:nvSpPr>
        <p:spPr>
          <a:xfrm>
            <a:off x="10321155" y="3158053"/>
            <a:ext cx="1504947" cy="465667"/>
          </a:xfrm>
          <a:prstGeom prst="roundRect">
            <a:avLst/>
          </a:prstGeom>
          <a:solidFill>
            <a:srgbClr val="BD0000"/>
          </a:solidFill>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1467" dirty="0">
                <a:solidFill>
                  <a:schemeClr val="bg1"/>
                </a:solidFill>
              </a:rPr>
              <a:t>RabbitMQ</a:t>
            </a:r>
          </a:p>
        </p:txBody>
      </p:sp>
      <p:pic>
        <p:nvPicPr>
          <p:cNvPr id="16" name="Picture 15"/>
          <p:cNvPicPr>
            <a:picLocks noChangeAspect="1"/>
          </p:cNvPicPr>
          <p:nvPr/>
        </p:nvPicPr>
        <p:blipFill>
          <a:blip r:embed="rId3"/>
          <a:stretch>
            <a:fillRect/>
          </a:stretch>
        </p:blipFill>
        <p:spPr>
          <a:xfrm>
            <a:off x="10362691" y="1562303"/>
            <a:ext cx="1196731" cy="1196731"/>
          </a:xfrm>
          <a:prstGeom prst="rect">
            <a:avLst/>
          </a:prstGeom>
        </p:spPr>
      </p:pic>
      <p:sp>
        <p:nvSpPr>
          <p:cNvPr id="17" name="Rounded Rectangle 16"/>
          <p:cNvSpPr/>
          <p:nvPr/>
        </p:nvSpPr>
        <p:spPr>
          <a:xfrm>
            <a:off x="5921758" y="2252695"/>
            <a:ext cx="1005413" cy="688515"/>
          </a:xfrm>
          <a:prstGeom prst="round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33" dirty="0"/>
              <a:t>m-sched</a:t>
            </a:r>
          </a:p>
        </p:txBody>
      </p:sp>
      <p:sp>
        <p:nvSpPr>
          <p:cNvPr id="18" name="Rounded Rectangle 17"/>
          <p:cNvSpPr/>
          <p:nvPr/>
        </p:nvSpPr>
        <p:spPr>
          <a:xfrm>
            <a:off x="5921758" y="1649920"/>
            <a:ext cx="1005413" cy="589656"/>
          </a:xfrm>
          <a:prstGeom prst="round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33" dirty="0"/>
              <a:t>m-api</a:t>
            </a:r>
          </a:p>
        </p:txBody>
      </p:sp>
      <p:sp>
        <p:nvSpPr>
          <p:cNvPr id="19" name="TextBox 18"/>
          <p:cNvSpPr txBox="1"/>
          <p:nvPr/>
        </p:nvSpPr>
        <p:spPr>
          <a:xfrm>
            <a:off x="10624170" y="1646186"/>
            <a:ext cx="524503" cy="461665"/>
          </a:xfrm>
          <a:prstGeom prst="rect">
            <a:avLst/>
          </a:prstGeom>
          <a:noFill/>
        </p:spPr>
        <p:txBody>
          <a:bodyPr wrap="none" rtlCol="0">
            <a:spAutoFit/>
          </a:bodyPr>
          <a:lstStyle/>
          <a:p>
            <a:r>
              <a:rPr lang="en-US" sz="2400" dirty="0">
                <a:solidFill>
                  <a:schemeClr val="accent5"/>
                </a:solidFill>
              </a:rPr>
              <a:t>DB</a:t>
            </a:r>
          </a:p>
        </p:txBody>
      </p:sp>
      <p:sp>
        <p:nvSpPr>
          <p:cNvPr id="26" name="Rounded Rectangle 25"/>
          <p:cNvSpPr/>
          <p:nvPr/>
        </p:nvSpPr>
        <p:spPr>
          <a:xfrm>
            <a:off x="7181171" y="1562303"/>
            <a:ext cx="1295400" cy="2209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0" name="Rounded Rectangle 29"/>
          <p:cNvSpPr/>
          <p:nvPr/>
        </p:nvSpPr>
        <p:spPr>
          <a:xfrm>
            <a:off x="7319811" y="1671289"/>
            <a:ext cx="1005413" cy="589656"/>
          </a:xfrm>
          <a:prstGeom prst="round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33" dirty="0"/>
              <a:t>m-api</a:t>
            </a:r>
          </a:p>
        </p:txBody>
      </p:sp>
      <p:sp>
        <p:nvSpPr>
          <p:cNvPr id="31" name="Rounded Rectangle 30"/>
          <p:cNvSpPr/>
          <p:nvPr/>
        </p:nvSpPr>
        <p:spPr>
          <a:xfrm>
            <a:off x="8595104" y="1562303"/>
            <a:ext cx="1295400" cy="2209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5" name="Rounded Rectangle 34"/>
          <p:cNvSpPr/>
          <p:nvPr/>
        </p:nvSpPr>
        <p:spPr>
          <a:xfrm>
            <a:off x="8733744" y="1671289"/>
            <a:ext cx="1005413" cy="589656"/>
          </a:xfrm>
          <a:prstGeom prst="round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33" dirty="0"/>
              <a:t>m-api</a:t>
            </a:r>
          </a:p>
        </p:txBody>
      </p:sp>
      <p:pic>
        <p:nvPicPr>
          <p:cNvPr id="36" name="Picture 35"/>
          <p:cNvPicPr>
            <a:picLocks noChangeAspect="1"/>
          </p:cNvPicPr>
          <p:nvPr/>
        </p:nvPicPr>
        <p:blipFill>
          <a:blip r:embed="rId4"/>
          <a:stretch>
            <a:fillRect/>
          </a:stretch>
        </p:blipFill>
        <p:spPr>
          <a:xfrm>
            <a:off x="5489952" y="4023674"/>
            <a:ext cx="1102773" cy="1371743"/>
          </a:xfrm>
          <a:prstGeom prst="rect">
            <a:avLst/>
          </a:prstGeom>
        </p:spPr>
      </p:pic>
      <p:pic>
        <p:nvPicPr>
          <p:cNvPr id="40" name="Picture 39"/>
          <p:cNvPicPr>
            <a:picLocks noChangeAspect="1"/>
          </p:cNvPicPr>
          <p:nvPr/>
        </p:nvPicPr>
        <p:blipFill>
          <a:blip r:embed="rId5"/>
          <a:stretch>
            <a:fillRect/>
          </a:stretch>
        </p:blipFill>
        <p:spPr>
          <a:xfrm>
            <a:off x="10207523" y="3903305"/>
            <a:ext cx="1507067" cy="1507067"/>
          </a:xfrm>
          <a:prstGeom prst="rect">
            <a:avLst/>
          </a:prstGeom>
        </p:spPr>
      </p:pic>
      <p:sp>
        <p:nvSpPr>
          <p:cNvPr id="44" name="Rounded Rectangle 43"/>
          <p:cNvSpPr/>
          <p:nvPr/>
        </p:nvSpPr>
        <p:spPr>
          <a:xfrm>
            <a:off x="10244107" y="3048909"/>
            <a:ext cx="1504947" cy="465667"/>
          </a:xfrm>
          <a:prstGeom prst="roundRect">
            <a:avLst/>
          </a:prstGeom>
          <a:solidFill>
            <a:srgbClr val="BD0000"/>
          </a:solidFill>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1467" dirty="0">
                <a:solidFill>
                  <a:schemeClr val="bg1"/>
                </a:solidFill>
              </a:rPr>
              <a:t>RabbitMQ</a:t>
            </a:r>
          </a:p>
        </p:txBody>
      </p:sp>
      <p:sp>
        <p:nvSpPr>
          <p:cNvPr id="45" name="Rounded Rectangle 44"/>
          <p:cNvSpPr/>
          <p:nvPr/>
        </p:nvSpPr>
        <p:spPr>
          <a:xfrm>
            <a:off x="10155075" y="2935205"/>
            <a:ext cx="1504947" cy="465667"/>
          </a:xfrm>
          <a:prstGeom prst="roundRect">
            <a:avLst/>
          </a:prstGeom>
          <a:solidFill>
            <a:srgbClr val="BD0000"/>
          </a:solidFill>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1467" dirty="0">
                <a:solidFill>
                  <a:schemeClr val="bg1"/>
                </a:solidFill>
              </a:rPr>
              <a:t>RabbitMQ</a:t>
            </a:r>
          </a:p>
        </p:txBody>
      </p:sp>
      <p:sp>
        <p:nvSpPr>
          <p:cNvPr id="3" name="TextBox 2"/>
          <p:cNvSpPr txBox="1"/>
          <p:nvPr/>
        </p:nvSpPr>
        <p:spPr>
          <a:xfrm>
            <a:off x="6371521" y="4021798"/>
            <a:ext cx="513089" cy="297454"/>
          </a:xfrm>
          <a:prstGeom prst="rect">
            <a:avLst/>
          </a:prstGeom>
          <a:noFill/>
        </p:spPr>
        <p:txBody>
          <a:bodyPr wrap="none" rtlCol="0">
            <a:spAutoFit/>
          </a:bodyPr>
          <a:lstStyle/>
          <a:p>
            <a:r>
              <a:rPr lang="en-US" sz="1333" dirty="0"/>
              <a:t>prod</a:t>
            </a:r>
          </a:p>
        </p:txBody>
      </p:sp>
      <p:sp>
        <p:nvSpPr>
          <p:cNvPr id="47" name="Rounded Rectangle 46"/>
          <p:cNvSpPr/>
          <p:nvPr/>
        </p:nvSpPr>
        <p:spPr>
          <a:xfrm>
            <a:off x="7150478" y="4038630"/>
            <a:ext cx="1398053" cy="128700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48" name="Picture 47"/>
          <p:cNvPicPr>
            <a:picLocks noChangeAspect="1"/>
          </p:cNvPicPr>
          <p:nvPr/>
        </p:nvPicPr>
        <p:blipFill>
          <a:blip r:embed="rId4"/>
          <a:stretch>
            <a:fillRect/>
          </a:stretch>
        </p:blipFill>
        <p:spPr>
          <a:xfrm>
            <a:off x="7078518" y="4021798"/>
            <a:ext cx="1102773" cy="1371743"/>
          </a:xfrm>
          <a:prstGeom prst="rect">
            <a:avLst/>
          </a:prstGeom>
        </p:spPr>
      </p:pic>
      <p:sp>
        <p:nvSpPr>
          <p:cNvPr id="49" name="TextBox 48"/>
          <p:cNvSpPr txBox="1"/>
          <p:nvPr/>
        </p:nvSpPr>
        <p:spPr>
          <a:xfrm>
            <a:off x="7960085" y="4019922"/>
            <a:ext cx="420308" cy="297454"/>
          </a:xfrm>
          <a:prstGeom prst="rect">
            <a:avLst/>
          </a:prstGeom>
          <a:noFill/>
        </p:spPr>
        <p:txBody>
          <a:bodyPr wrap="none" rtlCol="0">
            <a:spAutoFit/>
          </a:bodyPr>
          <a:lstStyle/>
          <a:p>
            <a:r>
              <a:rPr lang="en-US" sz="1333" dirty="0"/>
              <a:t>test</a:t>
            </a:r>
          </a:p>
        </p:txBody>
      </p:sp>
      <p:sp>
        <p:nvSpPr>
          <p:cNvPr id="50" name="Rounded Rectangle 49"/>
          <p:cNvSpPr/>
          <p:nvPr/>
        </p:nvSpPr>
        <p:spPr>
          <a:xfrm>
            <a:off x="8678902" y="4042382"/>
            <a:ext cx="1398053" cy="128700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51" name="Picture 50"/>
          <p:cNvPicPr>
            <a:picLocks noChangeAspect="1"/>
          </p:cNvPicPr>
          <p:nvPr/>
        </p:nvPicPr>
        <p:blipFill>
          <a:blip r:embed="rId4"/>
          <a:stretch>
            <a:fillRect/>
          </a:stretch>
        </p:blipFill>
        <p:spPr>
          <a:xfrm>
            <a:off x="8678902" y="4025550"/>
            <a:ext cx="1102773" cy="1371743"/>
          </a:xfrm>
          <a:prstGeom prst="rect">
            <a:avLst/>
          </a:prstGeom>
        </p:spPr>
      </p:pic>
      <p:sp>
        <p:nvSpPr>
          <p:cNvPr id="52" name="TextBox 51"/>
          <p:cNvSpPr txBox="1"/>
          <p:nvPr/>
        </p:nvSpPr>
        <p:spPr>
          <a:xfrm>
            <a:off x="9488509" y="4023674"/>
            <a:ext cx="439544" cy="297454"/>
          </a:xfrm>
          <a:prstGeom prst="rect">
            <a:avLst/>
          </a:prstGeom>
          <a:noFill/>
        </p:spPr>
        <p:txBody>
          <a:bodyPr wrap="none" rtlCol="0">
            <a:spAutoFit/>
          </a:bodyPr>
          <a:lstStyle/>
          <a:p>
            <a:r>
              <a:rPr lang="en-US" sz="1333" dirty="0"/>
              <a:t>dev</a:t>
            </a:r>
          </a:p>
        </p:txBody>
      </p:sp>
      <p:sp>
        <p:nvSpPr>
          <p:cNvPr id="53" name="Rectangle 52"/>
          <p:cNvSpPr/>
          <p:nvPr/>
        </p:nvSpPr>
        <p:spPr>
          <a:xfrm>
            <a:off x="5489952" y="1405467"/>
            <a:ext cx="6413197" cy="4180832"/>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3260107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t>Arne Wiebalck &amp; Dan van der Ster: Manila on CephFS at CERN, OpenStack Summit Boston, May 2017</a:t>
            </a:r>
          </a:p>
        </p:txBody>
      </p:sp>
      <p:sp>
        <p:nvSpPr>
          <p:cNvPr id="6" name="Slide Number Placeholder 5"/>
          <p:cNvSpPr>
            <a:spLocks noGrp="1"/>
          </p:cNvSpPr>
          <p:nvPr>
            <p:ph type="sldNum" sz="quarter" idx="12"/>
          </p:nvPr>
        </p:nvSpPr>
        <p:spPr/>
        <p:txBody>
          <a:bodyPr/>
          <a:lstStyle/>
          <a:p>
            <a:fld id="{17918391-D411-FE40-AAD7-861AE5233E0E}" type="slidenum">
              <a:rPr lang="en-US" smtClean="0"/>
              <a:pPr/>
              <a:t>63</a:t>
            </a:fld>
            <a:endParaRPr lang="en-US" dirty="0"/>
          </a:p>
        </p:txBody>
      </p:sp>
      <p:sp>
        <p:nvSpPr>
          <p:cNvPr id="2" name="Title 1"/>
          <p:cNvSpPr>
            <a:spLocks noGrp="1"/>
          </p:cNvSpPr>
          <p:nvPr>
            <p:ph type="title" idx="4294967295"/>
          </p:nvPr>
        </p:nvSpPr>
        <p:spPr>
          <a:xfrm>
            <a:off x="0" y="274638"/>
            <a:ext cx="10971213" cy="1141412"/>
          </a:xfrm>
        </p:spPr>
        <p:txBody>
          <a:bodyPr>
            <a:normAutofit/>
          </a:bodyPr>
          <a:lstStyle/>
          <a:p>
            <a:r>
              <a:rPr lang="en-US" dirty="0"/>
              <a:t>Early user: Containers in ATLAS </a:t>
            </a:r>
          </a:p>
        </p:txBody>
      </p:sp>
      <p:pic>
        <p:nvPicPr>
          <p:cNvPr id="12" name="Picture 11" descr="LogoOutline-Blue-04.png"/>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910174" y="240647"/>
            <a:ext cx="919388" cy="919388"/>
          </a:xfrm>
          <a:prstGeom prst="rect">
            <a:avLst/>
          </a:prstGeom>
        </p:spPr>
      </p:pic>
      <p:pic>
        <p:nvPicPr>
          <p:cNvPr id="8" name="Picture 7" descr="Screen Shot 2017-05-03 at 14.13.5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545" y="1329267"/>
            <a:ext cx="5886016" cy="4021667"/>
          </a:xfrm>
          <a:prstGeom prst="rect">
            <a:avLst/>
          </a:prstGeom>
        </p:spPr>
      </p:pic>
      <p:sp>
        <p:nvSpPr>
          <p:cNvPr id="10" name="TextBox 9"/>
          <p:cNvSpPr txBox="1"/>
          <p:nvPr/>
        </p:nvSpPr>
        <p:spPr>
          <a:xfrm>
            <a:off x="7534693" y="5486400"/>
            <a:ext cx="2569871" cy="297454"/>
          </a:xfrm>
          <a:prstGeom prst="rect">
            <a:avLst/>
          </a:prstGeom>
          <a:noFill/>
        </p:spPr>
        <p:txBody>
          <a:bodyPr wrap="none" rtlCol="0">
            <a:spAutoFit/>
          </a:bodyPr>
          <a:lstStyle/>
          <a:p>
            <a:r>
              <a:rPr lang="en-US" sz="1333" dirty="0">
                <a:hlinkClick r:id="rId4"/>
              </a:rPr>
              <a:t>Lukas Heinrich: Containers in ATLAS</a:t>
            </a:r>
            <a:endParaRPr lang="en-US" sz="1333" dirty="0"/>
          </a:p>
        </p:txBody>
      </p:sp>
      <p:sp>
        <p:nvSpPr>
          <p:cNvPr id="13" name="Content Placeholder 2"/>
          <p:cNvSpPr txBox="1">
            <a:spLocks/>
          </p:cNvSpPr>
          <p:nvPr/>
        </p:nvSpPr>
        <p:spPr>
          <a:xfrm>
            <a:off x="106356" y="1329267"/>
            <a:ext cx="5769457" cy="4452285"/>
          </a:xfrm>
          <a:prstGeom prst="rect">
            <a:avLst/>
          </a:prstGeom>
        </p:spPr>
        <p:txBody>
          <a:bodyPr vert="horz">
            <a:normAutofit fontScale="62500" lnSpcReduction="20000"/>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55591" indent="-355591"/>
            <a:r>
              <a:rPr lang="en-US" sz="3600" dirty="0"/>
              <a:t>Analysis workflows modeled as directed acyclic graphs, built at run-time</a:t>
            </a:r>
          </a:p>
          <a:p>
            <a:pPr marL="719649" lvl="3" indent="-241294">
              <a:lnSpc>
                <a:spcPct val="120000"/>
              </a:lnSpc>
              <a:buFont typeface="Lucida Grande"/>
              <a:buChar char="-"/>
            </a:pPr>
            <a:r>
              <a:rPr lang="fr-CH" sz="2533" dirty="0"/>
              <a:t>Graph’s nodes are containers </a:t>
            </a:r>
            <a:endParaRPr lang="is-IS" sz="2533" dirty="0"/>
          </a:p>
          <a:p>
            <a:pPr marL="355591" lvl="1" indent="-355591">
              <a:buNone/>
            </a:pPr>
            <a:r>
              <a:rPr lang="is-IS" sz="2667" dirty="0"/>
              <a:t> </a:t>
            </a:r>
            <a:endParaRPr lang="en-US" sz="4133" dirty="0"/>
          </a:p>
          <a:p>
            <a:pPr marL="355591" indent="-355591"/>
            <a:r>
              <a:rPr lang="en-US" sz="3600" dirty="0"/>
              <a:t>Addresses the issue of workflow preservation</a:t>
            </a:r>
          </a:p>
          <a:p>
            <a:pPr marL="719649" lvl="3" indent="-237061">
              <a:buFont typeface="Lucida Grande"/>
              <a:buChar char="-"/>
            </a:pPr>
            <a:r>
              <a:rPr lang="fr-CH" sz="2533" dirty="0"/>
              <a:t>Store the parametrized container workload</a:t>
            </a:r>
            <a:endParaRPr lang="is-IS" sz="2533" dirty="0"/>
          </a:p>
          <a:p>
            <a:pPr marL="355591" lvl="1" indent="-355591">
              <a:buNone/>
            </a:pPr>
            <a:r>
              <a:rPr lang="is-IS" sz="2667" dirty="0"/>
              <a:t> </a:t>
            </a:r>
            <a:endParaRPr lang="en-US" sz="4133" dirty="0"/>
          </a:p>
          <a:p>
            <a:pPr marL="355591" indent="-355591"/>
            <a:r>
              <a:rPr lang="en-US" sz="3600" dirty="0"/>
              <a:t>Built using a k8s cluster </a:t>
            </a:r>
          </a:p>
          <a:p>
            <a:pPr marL="719649" lvl="1" indent="-237061">
              <a:buFont typeface="Lucida Grande"/>
              <a:buChar char="-"/>
            </a:pPr>
            <a:r>
              <a:rPr lang="fr-CH" sz="2533" dirty="0"/>
              <a:t>On top of Magnum</a:t>
            </a:r>
          </a:p>
          <a:p>
            <a:pPr marL="355591" lvl="1" indent="-355591">
              <a:buFont typeface="Lucida Grande"/>
              <a:buChar char="-"/>
            </a:pPr>
            <a:endParaRPr lang="fr-CH" sz="2667" dirty="0"/>
          </a:p>
          <a:p>
            <a:pPr marL="355591" indent="-355591"/>
            <a:r>
              <a:rPr lang="en-US" sz="3600" dirty="0"/>
              <a:t>Using CephFS to store intermediate job stages </a:t>
            </a:r>
          </a:p>
          <a:p>
            <a:pPr marL="719649" lvl="1" indent="-237061">
              <a:buFont typeface="Lucida Grande"/>
              <a:buChar char="-"/>
            </a:pPr>
            <a:r>
              <a:rPr lang="fr-CH" sz="2533" dirty="0"/>
              <a:t>Share creation via Manila</a:t>
            </a:r>
          </a:p>
          <a:p>
            <a:pPr marL="719649" lvl="1" indent="-237061">
              <a:buFont typeface="Lucida Grande"/>
              <a:buChar char="-"/>
            </a:pPr>
            <a:r>
              <a:rPr lang="fr-CH" sz="2533" dirty="0"/>
              <a:t>Leverageing CephFS integration in k8s</a:t>
            </a:r>
          </a:p>
          <a:p>
            <a:pPr marL="597393" lvl="1" indent="0">
              <a:buNone/>
            </a:pPr>
            <a:endParaRPr lang="fr-CH" sz="2667" dirty="0"/>
          </a:p>
          <a:p>
            <a:pPr marL="597393" lvl="1" indent="0">
              <a:buNone/>
            </a:pPr>
            <a:endParaRPr lang="en-US" sz="2667" dirty="0"/>
          </a:p>
          <a:p>
            <a:pPr marL="48767" indent="0">
              <a:buNone/>
            </a:pPr>
            <a:endParaRPr lang="en-US" sz="4000" dirty="0"/>
          </a:p>
          <a:p>
            <a:pPr marL="597393" lvl="1" indent="0">
              <a:buNone/>
            </a:pPr>
            <a:endParaRPr lang="en-US" sz="2667" dirty="0"/>
          </a:p>
        </p:txBody>
      </p:sp>
    </p:spTree>
    <p:extLst>
      <p:ext uri="{BB962C8B-B14F-4D97-AF65-F5344CB8AC3E}">
        <p14:creationId xmlns:p14="http://schemas.microsoft.com/office/powerpoint/2010/main" val="34918649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t>Arne Wiebalck &amp; Dan van der Ster: Manila on CephFS at CERN, OpenStack Summit Boston, May 2017</a:t>
            </a:r>
          </a:p>
        </p:txBody>
      </p:sp>
      <p:sp>
        <p:nvSpPr>
          <p:cNvPr id="6" name="Slide Number Placeholder 5"/>
          <p:cNvSpPr>
            <a:spLocks noGrp="1"/>
          </p:cNvSpPr>
          <p:nvPr>
            <p:ph type="sldNum" sz="quarter" idx="12"/>
          </p:nvPr>
        </p:nvSpPr>
        <p:spPr/>
        <p:txBody>
          <a:bodyPr/>
          <a:lstStyle/>
          <a:p>
            <a:fld id="{17918391-D411-FE40-AAD7-861AE5233E0E}" type="slidenum">
              <a:rPr lang="en-US" smtClean="0"/>
              <a:pPr/>
              <a:t>64</a:t>
            </a:fld>
            <a:endParaRPr lang="en-US" dirty="0"/>
          </a:p>
        </p:txBody>
      </p:sp>
      <p:sp>
        <p:nvSpPr>
          <p:cNvPr id="2" name="Title 1"/>
          <p:cNvSpPr>
            <a:spLocks noGrp="1"/>
          </p:cNvSpPr>
          <p:nvPr>
            <p:ph type="title" idx="4294967295"/>
          </p:nvPr>
        </p:nvSpPr>
        <p:spPr>
          <a:xfrm>
            <a:off x="0" y="274638"/>
            <a:ext cx="10971213" cy="1141412"/>
          </a:xfrm>
        </p:spPr>
        <p:txBody>
          <a:bodyPr>
            <a:normAutofit/>
          </a:bodyPr>
          <a:lstStyle/>
          <a:p>
            <a:r>
              <a:rPr lang="en-US" sz="5067" dirty="0"/>
              <a:t>‘Manila is</a:t>
            </a:r>
            <a:r>
              <a:rPr lang="en-US" sz="5067" dirty="0">
                <a:solidFill>
                  <a:srgbClr val="0055A0"/>
                </a:solidFill>
              </a:rPr>
              <a:t> also </a:t>
            </a:r>
            <a:r>
              <a:rPr lang="en-US" sz="5067" dirty="0"/>
              <a:t>awesome!’</a:t>
            </a:r>
          </a:p>
        </p:txBody>
      </p:sp>
      <p:pic>
        <p:nvPicPr>
          <p:cNvPr id="12" name="Picture 11" descr="LogoOutline-Blue-04.png"/>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910174" y="240647"/>
            <a:ext cx="919388" cy="919388"/>
          </a:xfrm>
          <a:prstGeom prst="rect">
            <a:avLst/>
          </a:prstGeom>
        </p:spPr>
      </p:pic>
      <p:pic>
        <p:nvPicPr>
          <p:cNvPr id="9" name="Picture 8"/>
          <p:cNvPicPr>
            <a:picLocks noChangeAspect="1"/>
          </p:cNvPicPr>
          <p:nvPr/>
        </p:nvPicPr>
        <p:blipFill>
          <a:blip r:embed="rId3"/>
          <a:stretch>
            <a:fillRect/>
          </a:stretch>
        </p:blipFill>
        <p:spPr>
          <a:xfrm>
            <a:off x="8320895" y="1327219"/>
            <a:ext cx="2979131" cy="2979131"/>
          </a:xfrm>
          <a:prstGeom prst="rect">
            <a:avLst/>
          </a:prstGeom>
        </p:spPr>
      </p:pic>
      <p:sp>
        <p:nvSpPr>
          <p:cNvPr id="10" name="Content Placeholder 2"/>
          <p:cNvSpPr txBox="1">
            <a:spLocks/>
          </p:cNvSpPr>
          <p:nvPr/>
        </p:nvSpPr>
        <p:spPr>
          <a:xfrm>
            <a:off x="902079" y="1304489"/>
            <a:ext cx="9002588" cy="4554655"/>
          </a:xfrm>
          <a:prstGeom prst="rect">
            <a:avLst/>
          </a:prstGeom>
        </p:spPr>
        <p:txBody>
          <a:bodyPr vert="horz">
            <a:normAutofit fontScale="70000" lnSpcReduction="20000"/>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55591" indent="-306910"/>
            <a:r>
              <a:rPr lang="en-US" sz="3200" dirty="0"/>
              <a:t>Setup is straightforward </a:t>
            </a:r>
            <a:endParaRPr lang="en-US" sz="4133" dirty="0"/>
          </a:p>
          <a:p>
            <a:pPr marL="355591" indent="-306910"/>
            <a:endParaRPr lang="en-US" sz="3200" dirty="0"/>
          </a:p>
          <a:p>
            <a:pPr marL="355591" indent="-306910"/>
            <a:r>
              <a:rPr lang="en-US" sz="3200" dirty="0"/>
              <a:t>No Manila issues during our testing</a:t>
            </a:r>
            <a:endParaRPr lang="en-US" sz="4133" dirty="0"/>
          </a:p>
          <a:p>
            <a:pPr marL="836063" lvl="1" indent="-239178">
              <a:lnSpc>
                <a:spcPct val="120000"/>
              </a:lnSpc>
              <a:buFont typeface="Lucida Grande"/>
              <a:buChar char="-"/>
            </a:pPr>
            <a:r>
              <a:rPr lang="en-US" sz="2667" dirty="0"/>
              <a:t>Functional as well as stress testing</a:t>
            </a:r>
            <a:endParaRPr lang="en-US" sz="3467" dirty="0"/>
          </a:p>
          <a:p>
            <a:pPr marL="836063" lvl="1" indent="-239178">
              <a:lnSpc>
                <a:spcPct val="120000"/>
              </a:lnSpc>
              <a:buFont typeface="Lucida Grande"/>
              <a:buChar char="-"/>
            </a:pPr>
            <a:endParaRPr lang="en-US" sz="3200" dirty="0"/>
          </a:p>
          <a:p>
            <a:pPr marL="355591" indent="-306910"/>
            <a:r>
              <a:rPr lang="en-US" sz="3200" dirty="0"/>
              <a:t>Most features we found missing are in the plans</a:t>
            </a:r>
            <a:endParaRPr lang="en-US" sz="4133" dirty="0"/>
          </a:p>
          <a:p>
            <a:pPr marL="836063" lvl="1" indent="-239178">
              <a:lnSpc>
                <a:spcPct val="120000"/>
              </a:lnSpc>
              <a:buFont typeface="Lucida Grande"/>
              <a:buChar char="-"/>
            </a:pPr>
            <a:r>
              <a:rPr lang="en-US" sz="2667" dirty="0"/>
              <a:t>Per share type quotas, service HA</a:t>
            </a:r>
          </a:p>
          <a:p>
            <a:pPr marL="836063" lvl="1" indent="-239178">
              <a:lnSpc>
                <a:spcPct val="120000"/>
              </a:lnSpc>
              <a:buFont typeface="Lucida Grande"/>
              <a:buChar char="-"/>
            </a:pPr>
            <a:r>
              <a:rPr lang="en-US" sz="2667" dirty="0" err="1"/>
              <a:t>CephFS</a:t>
            </a:r>
            <a:r>
              <a:rPr lang="en-US" sz="2667" dirty="0"/>
              <a:t> NFS driver</a:t>
            </a:r>
            <a:endParaRPr lang="en-US" sz="3467" dirty="0"/>
          </a:p>
          <a:p>
            <a:pPr marL="355591" indent="-306910"/>
            <a:endParaRPr lang="en-US" sz="3200" dirty="0"/>
          </a:p>
          <a:p>
            <a:pPr marL="355591" indent="-306910"/>
            <a:r>
              <a:rPr lang="en-US" sz="3200" dirty="0"/>
              <a:t>Some features need some more attention</a:t>
            </a:r>
            <a:endParaRPr lang="en-US" sz="4133" dirty="0"/>
          </a:p>
          <a:p>
            <a:pPr marL="836063" lvl="1" indent="-239178">
              <a:lnSpc>
                <a:spcPct val="120000"/>
              </a:lnSpc>
              <a:buFont typeface="Lucida Grande"/>
              <a:buChar char="-"/>
            </a:pPr>
            <a:r>
              <a:rPr lang="en-US" sz="2667" b="1" dirty="0"/>
              <a:t>OSC integration</a:t>
            </a:r>
            <a:r>
              <a:rPr lang="en-US" sz="2667" dirty="0"/>
              <a:t>, CLI/UI feature parity, </a:t>
            </a:r>
            <a:r>
              <a:rPr lang="en-US" sz="2667" dirty="0" err="1"/>
              <a:t>AuthID</a:t>
            </a:r>
            <a:r>
              <a:rPr lang="en-US" sz="2667" dirty="0"/>
              <a:t> goes with last share</a:t>
            </a:r>
          </a:p>
          <a:p>
            <a:pPr marL="355591" indent="-306910"/>
            <a:endParaRPr lang="en-US" sz="3200" dirty="0"/>
          </a:p>
          <a:p>
            <a:pPr marL="355591" indent="-306910"/>
            <a:r>
              <a:rPr lang="en-US" sz="3200" dirty="0"/>
              <a:t>Welcoming, helpful team!</a:t>
            </a:r>
            <a:endParaRPr lang="en-US" sz="2667" dirty="0"/>
          </a:p>
          <a:p>
            <a:pPr marL="836063" lvl="1" indent="-239178">
              <a:lnSpc>
                <a:spcPct val="120000"/>
              </a:lnSpc>
              <a:buFont typeface="Lucida Grande"/>
              <a:buChar char="-"/>
            </a:pPr>
            <a:endParaRPr lang="en-US" sz="3200" dirty="0"/>
          </a:p>
          <a:p>
            <a:pPr marL="355591" indent="-306910"/>
            <a:endParaRPr lang="en-US" sz="3200" dirty="0"/>
          </a:p>
          <a:p>
            <a:endParaRPr lang="en-US" sz="2133" dirty="0">
              <a:solidFill>
                <a:schemeClr val="tx2"/>
              </a:solidFill>
            </a:endParaRPr>
          </a:p>
        </p:txBody>
      </p:sp>
    </p:spTree>
    <p:extLst>
      <p:ext uri="{BB962C8B-B14F-4D97-AF65-F5344CB8AC3E}">
        <p14:creationId xmlns:p14="http://schemas.microsoft.com/office/powerpoint/2010/main" val="347188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t>Arne Wiebalck &amp; Dan van der Ster: Manila on CephFS at CERN, OpenStack Summit Boston, May 2017</a:t>
            </a:r>
          </a:p>
        </p:txBody>
      </p:sp>
      <p:sp>
        <p:nvSpPr>
          <p:cNvPr id="6" name="Slide Number Placeholder 5"/>
          <p:cNvSpPr>
            <a:spLocks noGrp="1"/>
          </p:cNvSpPr>
          <p:nvPr>
            <p:ph type="sldNum" sz="quarter" idx="12"/>
          </p:nvPr>
        </p:nvSpPr>
        <p:spPr/>
        <p:txBody>
          <a:bodyPr/>
          <a:lstStyle/>
          <a:p>
            <a:fld id="{17918391-D411-FE40-AAD7-861AE5233E0E}" type="slidenum">
              <a:rPr lang="en-US" smtClean="0"/>
              <a:pPr/>
              <a:t>65</a:t>
            </a:fld>
            <a:endParaRPr lang="en-US" dirty="0"/>
          </a:p>
        </p:txBody>
      </p:sp>
      <p:pic>
        <p:nvPicPr>
          <p:cNvPr id="12" name="Picture 11" descr="LogoOutline-Blue-04.png"/>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910174" y="240647"/>
            <a:ext cx="919388" cy="919388"/>
          </a:xfrm>
          <a:prstGeom prst="rect">
            <a:avLst/>
          </a:prstGeom>
        </p:spPr>
      </p:pic>
      <p:grpSp>
        <p:nvGrpSpPr>
          <p:cNvPr id="7" name="Group 6"/>
          <p:cNvGrpSpPr/>
          <p:nvPr/>
        </p:nvGrpSpPr>
        <p:grpSpPr>
          <a:xfrm>
            <a:off x="1" y="1"/>
            <a:ext cx="9914465" cy="5944716"/>
            <a:chOff x="639761" y="0"/>
            <a:chExt cx="7435849" cy="4458537"/>
          </a:xfrm>
        </p:grpSpPr>
        <p:pic>
          <p:nvPicPr>
            <p:cNvPr id="2" name="Picture 1" descr="Screen Shot 2017-04-28 at 11.13.4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761" y="0"/>
              <a:ext cx="7435849" cy="4458537"/>
            </a:xfrm>
            <a:prstGeom prst="rect">
              <a:avLst/>
            </a:prstGeom>
          </p:spPr>
        </p:pic>
        <p:pic>
          <p:nvPicPr>
            <p:cNvPr id="4" name="Picture 3" descr="Screen Shot 2017-05-05 at 12.10.1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5905" y="2192693"/>
              <a:ext cx="1787849" cy="1193537"/>
            </a:xfrm>
            <a:prstGeom prst="rect">
              <a:avLst/>
            </a:prstGeom>
          </p:spPr>
        </p:pic>
      </p:grpSp>
      <p:sp>
        <p:nvSpPr>
          <p:cNvPr id="8" name="TextBox 7"/>
          <p:cNvSpPr txBox="1"/>
          <p:nvPr/>
        </p:nvSpPr>
        <p:spPr>
          <a:xfrm>
            <a:off x="10166153" y="5190585"/>
            <a:ext cx="1849352" cy="584647"/>
          </a:xfrm>
          <a:prstGeom prst="rect">
            <a:avLst/>
          </a:prstGeom>
          <a:noFill/>
        </p:spPr>
        <p:txBody>
          <a:bodyPr wrap="none" rtlCol="0">
            <a:spAutoFit/>
          </a:bodyPr>
          <a:lstStyle/>
          <a:p>
            <a:pPr algn="ctr">
              <a:lnSpc>
                <a:spcPct val="120000"/>
              </a:lnSpc>
            </a:pPr>
            <a:r>
              <a:rPr lang="en-US" sz="1333" dirty="0"/>
              <a:t>Arne.Wiebalck@cern.ch</a:t>
            </a:r>
          </a:p>
          <a:p>
            <a:pPr algn="ctr">
              <a:lnSpc>
                <a:spcPct val="120000"/>
              </a:lnSpc>
            </a:pPr>
            <a:r>
              <a:rPr lang="en-US" sz="1333" dirty="0"/>
              <a:t>     @ArneWiebalck</a:t>
            </a:r>
          </a:p>
        </p:txBody>
      </p:sp>
      <p:pic>
        <p:nvPicPr>
          <p:cNvPr id="9" name="Picture 8"/>
          <p:cNvPicPr>
            <a:picLocks noChangeAspect="1"/>
          </p:cNvPicPr>
          <p:nvPr/>
        </p:nvPicPr>
        <p:blipFill>
          <a:blip r:embed="rId5"/>
          <a:stretch>
            <a:fillRect/>
          </a:stretch>
        </p:blipFill>
        <p:spPr>
          <a:xfrm>
            <a:off x="10333607" y="5566384"/>
            <a:ext cx="176869" cy="143856"/>
          </a:xfrm>
          <a:prstGeom prst="rect">
            <a:avLst/>
          </a:prstGeom>
        </p:spPr>
      </p:pic>
      <p:sp>
        <p:nvSpPr>
          <p:cNvPr id="3" name="TextBox 2"/>
          <p:cNvSpPr txBox="1"/>
          <p:nvPr/>
        </p:nvSpPr>
        <p:spPr>
          <a:xfrm>
            <a:off x="10807977" y="1264523"/>
            <a:ext cx="421910" cy="3785652"/>
          </a:xfrm>
          <a:prstGeom prst="rect">
            <a:avLst/>
          </a:prstGeom>
          <a:noFill/>
        </p:spPr>
        <p:txBody>
          <a:bodyPr wrap="none" rtlCol="0">
            <a:spAutoFit/>
          </a:bodyPr>
          <a:lstStyle/>
          <a:p>
            <a:pPr algn="ctr"/>
            <a:r>
              <a:rPr lang="en-US" sz="2400" dirty="0"/>
              <a:t>Q</a:t>
            </a:r>
          </a:p>
          <a:p>
            <a:pPr algn="ctr"/>
            <a:r>
              <a:rPr lang="en-US" sz="2400" dirty="0"/>
              <a:t>U</a:t>
            </a:r>
          </a:p>
          <a:p>
            <a:pPr algn="ctr"/>
            <a:r>
              <a:rPr lang="en-US" sz="2400" dirty="0"/>
              <a:t>E</a:t>
            </a:r>
          </a:p>
          <a:p>
            <a:pPr algn="ctr"/>
            <a:r>
              <a:rPr lang="en-US" sz="2400" dirty="0"/>
              <a:t>S</a:t>
            </a:r>
          </a:p>
          <a:p>
            <a:pPr algn="ctr"/>
            <a:r>
              <a:rPr lang="en-US" sz="2400" dirty="0"/>
              <a:t>T</a:t>
            </a:r>
          </a:p>
          <a:p>
            <a:pPr algn="ctr"/>
            <a:r>
              <a:rPr lang="en-US" sz="2400" dirty="0"/>
              <a:t>I</a:t>
            </a:r>
          </a:p>
          <a:p>
            <a:pPr algn="ctr"/>
            <a:r>
              <a:rPr lang="en-US" sz="2400" dirty="0"/>
              <a:t>O</a:t>
            </a:r>
          </a:p>
          <a:p>
            <a:pPr algn="ctr"/>
            <a:r>
              <a:rPr lang="en-US" sz="2400" dirty="0"/>
              <a:t>N</a:t>
            </a:r>
          </a:p>
          <a:p>
            <a:pPr algn="ctr"/>
            <a:r>
              <a:rPr lang="en-US" sz="2400" dirty="0"/>
              <a:t>S</a:t>
            </a:r>
          </a:p>
          <a:p>
            <a:pPr algn="ctr"/>
            <a:r>
              <a:rPr lang="en-US" sz="2400" dirty="0"/>
              <a:t>?</a:t>
            </a:r>
          </a:p>
        </p:txBody>
      </p:sp>
    </p:spTree>
    <p:extLst>
      <p:ext uri="{BB962C8B-B14F-4D97-AF65-F5344CB8AC3E}">
        <p14:creationId xmlns:p14="http://schemas.microsoft.com/office/powerpoint/2010/main" val="3075225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ideas in </a:t>
            </a:r>
            <a:r>
              <a:rPr lang="en-US" dirty="0" err="1"/>
              <a:t>Ceph</a:t>
            </a:r>
            <a:endParaRPr lang="en-US" dirty="0"/>
          </a:p>
        </p:txBody>
      </p:sp>
      <p:sp>
        <p:nvSpPr>
          <p:cNvPr id="3" name="Content Placeholder 2"/>
          <p:cNvSpPr>
            <a:spLocks noGrp="1"/>
          </p:cNvSpPr>
          <p:nvPr>
            <p:ph idx="1"/>
          </p:nvPr>
        </p:nvSpPr>
        <p:spPr/>
        <p:txBody>
          <a:bodyPr>
            <a:normAutofit fontScale="92500" lnSpcReduction="20000"/>
          </a:bodyPr>
          <a:lstStyle/>
          <a:p>
            <a:r>
              <a:rPr lang="en-US" dirty="0"/>
              <a:t>The focus is on two perspectives:  object storage (ODS, via RADOS) for actual data, with automatic “striping” over multiple server for very large files or objects. Fault-tolerance is automatic.</a:t>
            </a:r>
          </a:p>
          <a:p>
            <a:br>
              <a:rPr lang="en-US" dirty="0"/>
            </a:br>
            <a:r>
              <a:rPr lang="en-US" dirty="0" err="1"/>
              <a:t>MetaData</a:t>
            </a:r>
            <a:r>
              <a:rPr lang="en-US" dirty="0"/>
              <a:t> Management.  For any file or object, there is associated meta-data: a kind of specialized object.  In </a:t>
            </a:r>
            <a:r>
              <a:rPr lang="en-US" dirty="0" err="1"/>
              <a:t>Ceph</a:t>
            </a:r>
            <a:r>
              <a:rPr lang="en-US" dirty="0"/>
              <a:t>, meta-data servers (MDS) are accessed in a very simple hash-based way using the CRUSH hashing function.  This allows direct metadata lookup</a:t>
            </a:r>
          </a:p>
          <a:p>
            <a:endParaRPr lang="en-US" dirty="0"/>
          </a:p>
          <a:p>
            <a:r>
              <a:rPr lang="en-US" dirty="0"/>
              <a:t>Object “boundaries” are tracked in the meta-data, which allows the application to read “the next object.”  This is helpful if you store a series of objects.</a:t>
            </a:r>
          </a:p>
          <a:p>
            <a:endParaRPr lang="en-US" dirty="0"/>
          </a:p>
        </p:txBody>
      </p:sp>
      <p:sp>
        <p:nvSpPr>
          <p:cNvPr id="4" name="Footer Placeholder 3"/>
          <p:cNvSpPr>
            <a:spLocks noGrp="1"/>
          </p:cNvSpPr>
          <p:nvPr>
            <p:ph type="ftr" sz="quarter" idx="11"/>
          </p:nvPr>
        </p:nvSpPr>
        <p:spPr/>
        <p:txBody>
          <a:bodyPr/>
          <a:lstStyle/>
          <a:p>
            <a:r>
              <a:rPr lang="en-US"/>
              <a:t>http://www.cs.cornell.edu/courses/cs5412/2019sp</a:t>
            </a:r>
          </a:p>
        </p:txBody>
      </p:sp>
      <p:sp>
        <p:nvSpPr>
          <p:cNvPr id="5" name="Slide Number Placeholder 4"/>
          <p:cNvSpPr>
            <a:spLocks noGrp="1"/>
          </p:cNvSpPr>
          <p:nvPr>
            <p:ph type="sldNum" sz="quarter" idx="12"/>
          </p:nvPr>
        </p:nvSpPr>
        <p:spPr/>
        <p:txBody>
          <a:bodyPr/>
          <a:lstStyle/>
          <a:p>
            <a:fld id="{3C974458-8A97-4835-BF79-1FB6D7856C21}" type="slidenum">
              <a:rPr lang="en-US" smtClean="0"/>
              <a:t>7</a:t>
            </a:fld>
            <a:endParaRPr lang="en-US"/>
          </a:p>
        </p:txBody>
      </p:sp>
    </p:spTree>
    <p:extLst>
      <p:ext uri="{BB962C8B-B14F-4D97-AF65-F5344CB8AC3E}">
        <p14:creationId xmlns:p14="http://schemas.microsoft.com/office/powerpoint/2010/main" val="19709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p:txBody>
          <a:bodyPr>
            <a:normAutofit/>
          </a:bodyPr>
          <a:lstStyle/>
          <a:p>
            <a:r>
              <a:rPr lang="en-GB" altLang="en-US"/>
              <a:t>Ceph: A Scalable, High-Performance Distributed File System</a:t>
            </a:r>
          </a:p>
        </p:txBody>
      </p:sp>
      <p:sp>
        <p:nvSpPr>
          <p:cNvPr id="3074" name="Rectangle 2"/>
          <p:cNvSpPr>
            <a:spLocks noGrp="1" noChangeArrowheads="1"/>
          </p:cNvSpPr>
          <p:nvPr>
            <p:ph idx="1"/>
          </p:nvPr>
        </p:nvSpPr>
        <p:spPr bwMode="auto">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0000" tIns="46800" rIns="90000" bIns="46800" rtlCol="0">
            <a:normAutofit/>
          </a:bodyPr>
          <a:lstStyle/>
          <a:p>
            <a:pPr marL="0" indent="0" algn="ctr">
              <a:lnSpc>
                <a:spcPct val="100000"/>
              </a:lnSpc>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dirty="0"/>
          </a:p>
          <a:p>
            <a:pPr marL="0" indent="0" algn="ctr">
              <a:lnSpc>
                <a:spcPct val="100000"/>
              </a:lnSpc>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i="1" dirty="0"/>
              <a:t>Original slide set from OSDI 2006</a:t>
            </a:r>
          </a:p>
          <a:p>
            <a:pPr marL="0" indent="0" algn="ctr">
              <a:lnSpc>
                <a:spcPct val="100000"/>
              </a:lnSpc>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dirty="0"/>
          </a:p>
          <a:p>
            <a:pPr marL="0" indent="0" algn="ctr">
              <a:lnSpc>
                <a:spcPct val="100000"/>
              </a:lnSpc>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Sage A. Weil, Scott A. Brandt, Ethan L. Miller, Darrel D. E. Long</a:t>
            </a:r>
          </a:p>
        </p:txBody>
      </p:sp>
      <p:sp>
        <p:nvSpPr>
          <p:cNvPr id="4" name="Slide Number Placeholder 4"/>
          <p:cNvSpPr>
            <a:spLocks noGrp="1"/>
          </p:cNvSpPr>
          <p:nvPr>
            <p:ph type="sldNum" sz="quarter" idx="12"/>
          </p:nvPr>
        </p:nvSpPr>
        <p:spPr/>
        <p:txBody>
          <a:bodyPr/>
          <a:lstStyle/>
          <a:p>
            <a:fld id="{ED8E1C44-FF0A-47F8-BE5A-C3811AD0395E}" type="slidenum">
              <a:rPr lang="en-GB" altLang="en-US" smtClean="0"/>
              <a:pPr/>
              <a:t>8</a:t>
            </a:fld>
            <a:endParaRPr lang="en-GB" altLang="en-US"/>
          </a:p>
        </p:txBody>
      </p:sp>
    </p:spTree>
    <p:extLst>
      <p:ext uri="{BB962C8B-B14F-4D97-AF65-F5344CB8AC3E}">
        <p14:creationId xmlns:p14="http://schemas.microsoft.com/office/powerpoint/2010/main" val="12667798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p:txBody>
          <a:bodyPr/>
          <a:lstStyle/>
          <a:p>
            <a:r>
              <a:rPr lang="en-GB" altLang="en-US"/>
              <a:t>Contents</a:t>
            </a:r>
          </a:p>
        </p:txBody>
      </p:sp>
      <p:sp>
        <p:nvSpPr>
          <p:cNvPr id="4098" name="Rectangle 2"/>
          <p:cNvSpPr>
            <a:spLocks noGrp="1" noChangeArrowheads="1"/>
          </p:cNvSpPr>
          <p:nvPr>
            <p:ph type="body" idx="1"/>
          </p:nvPr>
        </p:nvSpPr>
        <p:spPr/>
        <p:txBody>
          <a:bodyPr/>
          <a:lstStyle/>
          <a:p>
            <a:r>
              <a:rPr lang="en-GB" altLang="en-US"/>
              <a:t>Goals</a:t>
            </a:r>
          </a:p>
          <a:p>
            <a:r>
              <a:rPr lang="en-GB" altLang="en-US"/>
              <a:t>System Overview</a:t>
            </a:r>
          </a:p>
          <a:p>
            <a:r>
              <a:rPr lang="en-GB" altLang="en-US"/>
              <a:t>Client Operation</a:t>
            </a:r>
          </a:p>
          <a:p>
            <a:r>
              <a:rPr lang="en-GB" altLang="en-US"/>
              <a:t>Dynamically Distributed Metadata</a:t>
            </a:r>
          </a:p>
          <a:p>
            <a:r>
              <a:rPr lang="en-GB" altLang="en-US"/>
              <a:t>Distributed Object Storage</a:t>
            </a:r>
          </a:p>
          <a:p>
            <a:r>
              <a:rPr lang="en-GB" altLang="en-US"/>
              <a:t>Performance</a:t>
            </a:r>
          </a:p>
        </p:txBody>
      </p:sp>
      <p:sp>
        <p:nvSpPr>
          <p:cNvPr id="4" name="Slide Number Placeholder 5"/>
          <p:cNvSpPr>
            <a:spLocks noGrp="1"/>
          </p:cNvSpPr>
          <p:nvPr>
            <p:ph type="sldNum" idx="12"/>
          </p:nvPr>
        </p:nvSpPr>
        <p:spPr/>
        <p:txBody>
          <a:bodyPr/>
          <a:lstStyle/>
          <a:p>
            <a:fld id="{EEE3C756-28C3-4C0B-AF99-3CDFC30C1809}" type="slidenum">
              <a:rPr lang="en-GB" altLang="en-US" smtClean="0"/>
              <a:pPr/>
              <a:t>9</a:t>
            </a:fld>
            <a:endParaRPr lang="en-GB" altLang="en-US"/>
          </a:p>
        </p:txBody>
      </p:sp>
    </p:spTree>
    <p:extLst>
      <p:ext uri="{BB962C8B-B14F-4D97-AF65-F5344CB8AC3E}">
        <p14:creationId xmlns:p14="http://schemas.microsoft.com/office/powerpoint/2010/main" val="5416348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1231</TotalTime>
  <Words>3094</Words>
  <Application>Microsoft Office PowerPoint</Application>
  <PresentationFormat>Widescreen</PresentationFormat>
  <Paragraphs>662</Paragraphs>
  <Slides>65</Slides>
  <Notes>28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65</vt:i4>
      </vt:variant>
    </vt:vector>
  </HeadingPairs>
  <TitlesOfParts>
    <vt:vector size="77" baseType="lpstr">
      <vt:lpstr>Arial</vt:lpstr>
      <vt:lpstr>Calibri</vt:lpstr>
      <vt:lpstr>Comic Sans MS</vt:lpstr>
      <vt:lpstr>Lucida Grande</vt:lpstr>
      <vt:lpstr>Monaco</vt:lpstr>
      <vt:lpstr>MS Reference 1</vt:lpstr>
      <vt:lpstr>Symbol</vt:lpstr>
      <vt:lpstr>Tw Cen MT</vt:lpstr>
      <vt:lpstr>Tw Cen MT Condensed</vt:lpstr>
      <vt:lpstr>Wingdings</vt:lpstr>
      <vt:lpstr>Wingdings 3</vt:lpstr>
      <vt:lpstr>Integral</vt:lpstr>
      <vt:lpstr>  CS 5412/Lecture 24.  Ceph: A Scalable High-Performance Distributed File System</vt:lpstr>
      <vt:lpstr>HDFS limitations</vt:lpstr>
      <vt:lpstr>CEPH project</vt:lpstr>
      <vt:lpstr>Ceph has three “APIS”</vt:lpstr>
      <vt:lpstr>Why talk directly to RADOS? Serialization/Deserialization!</vt:lpstr>
      <vt:lpstr>Good and bad things</vt:lpstr>
      <vt:lpstr>Key ideas in Ceph</vt:lpstr>
      <vt:lpstr>Ceph: A Scalable, High-Performance Distributed File System</vt:lpstr>
      <vt:lpstr>Contents</vt:lpstr>
      <vt:lpstr>Goals</vt:lpstr>
      <vt:lpstr>PowerPoint Presentation</vt:lpstr>
      <vt:lpstr>PowerPoint Presentation</vt:lpstr>
      <vt:lpstr>System Overview</vt:lpstr>
      <vt:lpstr>Key Features</vt:lpstr>
      <vt:lpstr>Client Operation</vt:lpstr>
      <vt:lpstr>Client Access Example</vt:lpstr>
      <vt:lpstr>Synchronization</vt:lpstr>
      <vt:lpstr>Distributed Metadata</vt:lpstr>
      <vt:lpstr>Dynamic Subtree Partitioning</vt:lpstr>
      <vt:lpstr>Distributed Object Storage</vt:lpstr>
      <vt:lpstr>Distributed Object Storage</vt:lpstr>
      <vt:lpstr>CRUSH</vt:lpstr>
      <vt:lpstr>Data distribution</vt:lpstr>
      <vt:lpstr>Replication</vt:lpstr>
      <vt:lpstr>Failure Detection and Recovery</vt:lpstr>
      <vt:lpstr>Acronyms Used in Performance Slides</vt:lpstr>
      <vt:lpstr>Per-OSD Write Performance</vt:lpstr>
      <vt:lpstr>EBOFS Performance</vt:lpstr>
      <vt:lpstr>Write Latency</vt:lpstr>
      <vt:lpstr>OSD Write Performance</vt:lpstr>
      <vt:lpstr>Diskless vs. Local Disk</vt:lpstr>
      <vt:lpstr>Per-MDS Throughput</vt:lpstr>
      <vt:lpstr>Average Latency</vt:lpstr>
      <vt:lpstr>Lessons learned</vt:lpstr>
      <vt:lpstr>Conclusion</vt:lpstr>
      <vt:lpstr>Ceph is widely Used!</vt:lpstr>
      <vt:lpstr>PowerPoint Presentation</vt:lpstr>
      <vt:lpstr> Manila on CephFS at CERN  Our way to production</vt:lpstr>
      <vt:lpstr>About CERN</vt:lpstr>
      <vt:lpstr>The CERN Cloud at a Glance</vt:lpstr>
      <vt:lpstr>Setting the Scene: Storage</vt:lpstr>
      <vt:lpstr>NFS Filer Service Overview</vt:lpstr>
      <vt:lpstr>NFS Filer Service Limitations</vt:lpstr>
      <vt:lpstr>Use Cases: HPC</vt:lpstr>
      <vt:lpstr>Part I: The CephFS Backend</vt:lpstr>
      <vt:lpstr>CephFS Overview</vt:lpstr>
      <vt:lpstr>CephFS Meta-Data Server (MDS)</vt:lpstr>
      <vt:lpstr>CephFS MDS Testing</vt:lpstr>
      <vt:lpstr>CephFS Issues Discovered</vt:lpstr>
      <vt:lpstr>‘CephFS is awesome!’</vt:lpstr>
      <vt:lpstr>Part II: The OpenStack Integration</vt:lpstr>
      <vt:lpstr>LHC Incident in April 2016</vt:lpstr>
      <vt:lpstr>Manila: Overview</vt:lpstr>
      <vt:lpstr>Manila: Components </vt:lpstr>
      <vt:lpstr>Manila: Our Initial Setup</vt:lpstr>
      <vt:lpstr>Sequential Share Creation/Deletion: ok!</vt:lpstr>
      <vt:lpstr>Bulk Deletion of Shares: ok!</vt:lpstr>
      <vt:lpstr>Manila testing: #fouinehammer</vt:lpstr>
      <vt:lpstr>PowerPoint Presentation</vt:lpstr>
      <vt:lpstr>PowerPoint Presentation</vt:lpstr>
      <vt:lpstr>Components ‘fouined’ on the way</vt:lpstr>
      <vt:lpstr>Manila: Our (Pre-)Prod Setup</vt:lpstr>
      <vt:lpstr>Early user: Containers in ATLAS </vt:lpstr>
      <vt:lpstr>‘Manila is also awesome!’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5412:  Topics in Cloud Computing</dc:title>
  <dc:creator>ken</dc:creator>
  <cp:lastModifiedBy>Ken Birman</cp:lastModifiedBy>
  <cp:revision>145</cp:revision>
  <dcterms:created xsi:type="dcterms:W3CDTF">2017-12-19T18:11:25Z</dcterms:created>
  <dcterms:modified xsi:type="dcterms:W3CDTF">2019-04-20T17:43:22Z</dcterms:modified>
</cp:coreProperties>
</file>