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391" r:id="rId3"/>
    <p:sldId id="392" r:id="rId4"/>
    <p:sldId id="385" r:id="rId5"/>
    <p:sldId id="393" r:id="rId6"/>
    <p:sldId id="380" r:id="rId7"/>
    <p:sldId id="384" r:id="rId8"/>
    <p:sldId id="390" r:id="rId9"/>
    <p:sldId id="389" r:id="rId10"/>
    <p:sldId id="381" r:id="rId11"/>
    <p:sldId id="382" r:id="rId12"/>
    <p:sldId id="383" r:id="rId13"/>
    <p:sldId id="394" r:id="rId14"/>
    <p:sldId id="395" r:id="rId15"/>
    <p:sldId id="396" r:id="rId16"/>
    <p:sldId id="397" r:id="rId17"/>
    <p:sldId id="398" r:id="rId18"/>
    <p:sldId id="399" r:id="rId19"/>
    <p:sldId id="400" r:id="rId20"/>
    <p:sldId id="401" r:id="rId21"/>
    <p:sldId id="40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91E288A-EF0F-48CA-81F0-40136F87D534}">
          <p14:sldIdLst>
            <p14:sldId id="256"/>
            <p14:sldId id="391"/>
            <p14:sldId id="392"/>
            <p14:sldId id="385"/>
            <p14:sldId id="393"/>
            <p14:sldId id="380"/>
            <p14:sldId id="384"/>
            <p14:sldId id="390"/>
            <p14:sldId id="389"/>
            <p14:sldId id="381"/>
            <p14:sldId id="382"/>
            <p14:sldId id="383"/>
            <p14:sldId id="394"/>
            <p14:sldId id="395"/>
            <p14:sldId id="396"/>
            <p14:sldId id="397"/>
            <p14:sldId id="398"/>
            <p14:sldId id="399"/>
            <p14:sldId id="400"/>
            <p14:sldId id="401"/>
            <p14:sldId id="40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a:srgbClr val="FFFF99"/>
    <a:srgbClr val="FFFF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snapToGrid="0">
      <p:cViewPr varScale="1">
        <p:scale>
          <a:sx n="94" d="100"/>
          <a:sy n="94" d="100"/>
        </p:scale>
        <p:origin x="312" y="78"/>
      </p:cViewPr>
      <p:guideLst/>
    </p:cSldViewPr>
  </p:slideViewPr>
  <p:notesTextViewPr>
    <p:cViewPr>
      <p:scale>
        <a:sx n="1" d="1"/>
        <a:sy n="1" d="1"/>
      </p:scale>
      <p:origin x="0" y="0"/>
    </p:cViewPr>
  </p:notesTextViewPr>
  <p:notesViewPr>
    <p:cSldViewPr snapToGrid="0">
      <p:cViewPr varScale="1">
        <p:scale>
          <a:sx n="91" d="100"/>
          <a:sy n="91" d="100"/>
        </p:scale>
        <p:origin x="375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30579A-B1E4-47EB-8BA9-D99CA9E7BA07}"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CDC88A-CD66-4609-884B-39722DAC333B}" type="slidenum">
              <a:rPr lang="en-US" smtClean="0"/>
              <a:t>‹#›</a:t>
            </a:fld>
            <a:endParaRPr lang="en-US"/>
          </a:p>
        </p:txBody>
      </p:sp>
    </p:spTree>
    <p:extLst>
      <p:ext uri="{BB962C8B-B14F-4D97-AF65-F5344CB8AC3E}">
        <p14:creationId xmlns:p14="http://schemas.microsoft.com/office/powerpoint/2010/main" val="753246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CDC88A-CD66-4609-884B-39722DAC333B}" type="slidenum">
              <a:rPr lang="en-US" smtClean="0"/>
              <a:t>1</a:t>
            </a:fld>
            <a:endParaRPr lang="en-US"/>
          </a:p>
        </p:txBody>
      </p:sp>
    </p:spTree>
    <p:extLst>
      <p:ext uri="{BB962C8B-B14F-4D97-AF65-F5344CB8AC3E}">
        <p14:creationId xmlns:p14="http://schemas.microsoft.com/office/powerpoint/2010/main" val="857397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encourage teams because many hands make lighter work.  Teams can be more fun, and if people bring a variety of strengths, everyone can specialize on their best technology story.</a:t>
            </a:r>
          </a:p>
        </p:txBody>
      </p:sp>
      <p:sp>
        <p:nvSpPr>
          <p:cNvPr id="4" name="Slide Number Placeholder 3"/>
          <p:cNvSpPr>
            <a:spLocks noGrp="1"/>
          </p:cNvSpPr>
          <p:nvPr>
            <p:ph type="sldNum" sz="quarter" idx="10"/>
          </p:nvPr>
        </p:nvSpPr>
        <p:spPr/>
        <p:txBody>
          <a:bodyPr/>
          <a:lstStyle/>
          <a:p>
            <a:fld id="{DACDC88A-CD66-4609-884B-39722DAC333B}" type="slidenum">
              <a:rPr lang="en-US" smtClean="0"/>
              <a:t>4</a:t>
            </a:fld>
            <a:endParaRPr lang="en-US"/>
          </a:p>
        </p:txBody>
      </p:sp>
    </p:spTree>
    <p:extLst>
      <p:ext uri="{BB962C8B-B14F-4D97-AF65-F5344CB8AC3E}">
        <p14:creationId xmlns:p14="http://schemas.microsoft.com/office/powerpoint/2010/main" val="1210815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what’s with the Microsoft obsession?</a:t>
            </a:r>
          </a:p>
          <a:p>
            <a:endParaRPr lang="en-US" dirty="0"/>
          </a:p>
          <a:p>
            <a:r>
              <a:rPr lang="en-US" dirty="0"/>
              <a:t>In fact this is new in 2018 (we used to be obsessed with AWS from Amazon).  But for </a:t>
            </a:r>
            <a:r>
              <a:rPr lang="en-US" dirty="0" err="1"/>
              <a:t>IoT</a:t>
            </a:r>
            <a:r>
              <a:rPr lang="en-US" dirty="0"/>
              <a:t> scenarios Microsoft Azure is just way more “engaged” and has way better technology.</a:t>
            </a:r>
          </a:p>
          <a:p>
            <a:endParaRPr lang="en-US" dirty="0"/>
          </a:p>
          <a:p>
            <a:r>
              <a:rPr lang="en-US" dirty="0"/>
              <a:t>People assume Microsoft means Windows.  But in fact we use Microsoft as a Linux cloud.  And yes, this works.  You can write code as bash scripts if you like.  Anything you are used to doing will work just like normally.</a:t>
            </a:r>
          </a:p>
        </p:txBody>
      </p:sp>
      <p:sp>
        <p:nvSpPr>
          <p:cNvPr id="4" name="Slide Number Placeholder 3"/>
          <p:cNvSpPr>
            <a:spLocks noGrp="1"/>
          </p:cNvSpPr>
          <p:nvPr>
            <p:ph type="sldNum" sz="quarter" idx="10"/>
          </p:nvPr>
        </p:nvSpPr>
        <p:spPr/>
        <p:txBody>
          <a:bodyPr/>
          <a:lstStyle/>
          <a:p>
            <a:fld id="{DACDC88A-CD66-4609-884B-39722DAC333B}" type="slidenum">
              <a:rPr lang="en-US" smtClean="0"/>
              <a:t>6</a:t>
            </a:fld>
            <a:endParaRPr lang="en-US"/>
          </a:p>
        </p:txBody>
      </p:sp>
    </p:spTree>
    <p:extLst>
      <p:ext uri="{BB962C8B-B14F-4D97-AF65-F5344CB8AC3E}">
        <p14:creationId xmlns:p14="http://schemas.microsoft.com/office/powerpoint/2010/main" val="1456610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CDC88A-CD66-4609-884B-39722DAC333B}" type="slidenum">
              <a:rPr lang="en-US" smtClean="0"/>
              <a:t>7</a:t>
            </a:fld>
            <a:endParaRPr lang="en-US"/>
          </a:p>
        </p:txBody>
      </p:sp>
    </p:spTree>
    <p:extLst>
      <p:ext uri="{BB962C8B-B14F-4D97-AF65-F5344CB8AC3E}">
        <p14:creationId xmlns:p14="http://schemas.microsoft.com/office/powerpoint/2010/main" val="627976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 maps directly to machine instructions with amazing efficiency.  People who use the newest features can achieve performance 10x what we see even for the best code in prior languages.</a:t>
            </a:r>
          </a:p>
          <a:p>
            <a:endParaRPr lang="en-US" dirty="0"/>
          </a:p>
          <a:p>
            <a:r>
              <a:rPr lang="en-US" dirty="0"/>
              <a:t>But you don’t need to learn it or use C++ in this class, and most projects are done in languages like Python or C# or Java, or even using shell scripts in bash.</a:t>
            </a:r>
          </a:p>
        </p:txBody>
      </p:sp>
      <p:sp>
        <p:nvSpPr>
          <p:cNvPr id="4" name="Slide Number Placeholder 3"/>
          <p:cNvSpPr>
            <a:spLocks noGrp="1"/>
          </p:cNvSpPr>
          <p:nvPr>
            <p:ph type="sldNum" sz="quarter" idx="10"/>
          </p:nvPr>
        </p:nvSpPr>
        <p:spPr/>
        <p:txBody>
          <a:bodyPr/>
          <a:lstStyle/>
          <a:p>
            <a:fld id="{DACDC88A-CD66-4609-884B-39722DAC333B}" type="slidenum">
              <a:rPr lang="en-US" smtClean="0"/>
              <a:t>8</a:t>
            </a:fld>
            <a:endParaRPr lang="en-US"/>
          </a:p>
        </p:txBody>
      </p:sp>
    </p:spTree>
    <p:extLst>
      <p:ext uri="{BB962C8B-B14F-4D97-AF65-F5344CB8AC3E}">
        <p14:creationId xmlns:p14="http://schemas.microsoft.com/office/powerpoint/2010/main" val="3580099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CDC88A-CD66-4609-884B-39722DAC333B}" type="slidenum">
              <a:rPr lang="en-US" smtClean="0"/>
              <a:t>9</a:t>
            </a:fld>
            <a:endParaRPr lang="en-US"/>
          </a:p>
        </p:txBody>
      </p:sp>
    </p:spTree>
    <p:extLst>
      <p:ext uri="{BB962C8B-B14F-4D97-AF65-F5344CB8AC3E}">
        <p14:creationId xmlns:p14="http://schemas.microsoft.com/office/powerpoint/2010/main" val="1215188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Yet again, two Microsoft things that have the identical name and yet are different.</a:t>
            </a:r>
          </a:p>
          <a:p>
            <a:endParaRPr lang="en-US" dirty="0"/>
          </a:p>
          <a:p>
            <a:r>
              <a:rPr lang="en-US" dirty="0" err="1"/>
              <a:t>VSCode</a:t>
            </a:r>
            <a:r>
              <a:rPr lang="en-US" dirty="0"/>
              <a:t> is probably the better choice for Ubuntu Linux development.</a:t>
            </a:r>
          </a:p>
        </p:txBody>
      </p:sp>
      <p:sp>
        <p:nvSpPr>
          <p:cNvPr id="4" name="Slide Number Placeholder 3"/>
          <p:cNvSpPr>
            <a:spLocks noGrp="1"/>
          </p:cNvSpPr>
          <p:nvPr>
            <p:ph type="sldNum" sz="quarter" idx="10"/>
          </p:nvPr>
        </p:nvSpPr>
        <p:spPr/>
        <p:txBody>
          <a:bodyPr/>
          <a:lstStyle/>
          <a:p>
            <a:fld id="{DACDC88A-CD66-4609-884B-39722DAC333B}" type="slidenum">
              <a:rPr lang="en-US" smtClean="0"/>
              <a:t>10</a:t>
            </a:fld>
            <a:endParaRPr lang="en-US"/>
          </a:p>
        </p:txBody>
      </p:sp>
    </p:spTree>
    <p:extLst>
      <p:ext uri="{BB962C8B-B14F-4D97-AF65-F5344CB8AC3E}">
        <p14:creationId xmlns:p14="http://schemas.microsoft.com/office/powerpoint/2010/main" val="20964314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CDC88A-CD66-4609-884B-39722DAC333B}" type="slidenum">
              <a:rPr lang="en-US" smtClean="0"/>
              <a:t>11</a:t>
            </a:fld>
            <a:endParaRPr lang="en-US"/>
          </a:p>
        </p:txBody>
      </p:sp>
    </p:spTree>
    <p:extLst>
      <p:ext uri="{BB962C8B-B14F-4D97-AF65-F5344CB8AC3E}">
        <p14:creationId xmlns:p14="http://schemas.microsoft.com/office/powerpoint/2010/main" val="514759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CDC88A-CD66-4609-884B-39722DAC333B}" type="slidenum">
              <a:rPr lang="en-US" smtClean="0"/>
              <a:t>12</a:t>
            </a:fld>
            <a:endParaRPr lang="en-US"/>
          </a:p>
        </p:txBody>
      </p:sp>
    </p:spTree>
    <p:extLst>
      <p:ext uri="{BB962C8B-B14F-4D97-AF65-F5344CB8AC3E}">
        <p14:creationId xmlns:p14="http://schemas.microsoft.com/office/powerpoint/2010/main" val="1187892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b="1" spc="200" baseline="0">
                <a:solidFill>
                  <a:srgbClr val="C00000"/>
                </a:solidFill>
              </a:defRPr>
            </a:lvl1pPr>
          </a:lstStyle>
          <a:p>
            <a:r>
              <a:rPr lang="en-US" dirty="0"/>
              <a:t>Click to edit Master title style</a:t>
            </a:r>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2400" b="1">
                <a:solidFill>
                  <a:srgbClr val="C00000"/>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dirty="0"/>
              <a:t>Click to edit Master subtitle style</a:t>
            </a:r>
          </a:p>
        </p:txBody>
      </p:sp>
      <p:sp>
        <p:nvSpPr>
          <p:cNvPr id="4" name="Date Placeholder 3"/>
          <p:cNvSpPr>
            <a:spLocks noGrp="1"/>
          </p:cNvSpPr>
          <p:nvPr>
            <p:ph type="dt" sz="half" idx="10"/>
          </p:nvPr>
        </p:nvSpPr>
        <p:spPr/>
        <p:txBody>
          <a:bodyPr/>
          <a:lstStyle>
            <a:lvl1pPr algn="l">
              <a:defRPr/>
            </a:lvl1pPr>
          </a:lstStyle>
          <a:p>
            <a:fld id="{D7B13F6E-2A68-4867-9D3B-7D19F059BE09}" type="datetime1">
              <a:rPr lang="en-US" smtClean="0"/>
              <a:t>1/1/2019</a:t>
            </a:fld>
            <a:endParaRPr lang="en-US"/>
          </a:p>
        </p:txBody>
      </p:sp>
      <p:sp>
        <p:nvSpPr>
          <p:cNvPr id="5" name="Footer Placeholder 4"/>
          <p:cNvSpPr>
            <a:spLocks noGrp="1"/>
          </p:cNvSpPr>
          <p:nvPr>
            <p:ph type="ftr" sz="quarter" idx="11"/>
          </p:nvPr>
        </p:nvSpPr>
        <p:spPr/>
        <p:txBody>
          <a:bodyPr/>
          <a:lstStyle/>
          <a:p>
            <a:r>
              <a:rPr lang="en-US"/>
              <a:t>http://www.cs.cornell.edu/courses/cs5412/2019sp</a:t>
            </a:r>
          </a:p>
        </p:txBody>
      </p:sp>
      <p:sp>
        <p:nvSpPr>
          <p:cNvPr id="6" name="Slide Number Placeholder 5"/>
          <p:cNvSpPr>
            <a:spLocks noGrp="1"/>
          </p:cNvSpPr>
          <p:nvPr>
            <p:ph type="sldNum" sz="quarter" idx="12"/>
          </p:nvPr>
        </p:nvSpPr>
        <p:spPr/>
        <p:txBody>
          <a:bodyPr/>
          <a:lstStyle/>
          <a:p>
            <a:fld id="{3C974458-8A97-4835-BF79-1FB6D7856C2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9201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E46C77-2094-4B1F-92AE-4740FF722E6E}" type="datetime1">
              <a:rPr lang="en-US" smtClean="0"/>
              <a:t>1/1/2019</a:t>
            </a:fld>
            <a:endParaRPr lang="en-US"/>
          </a:p>
        </p:txBody>
      </p:sp>
      <p:sp>
        <p:nvSpPr>
          <p:cNvPr id="5" name="Footer Placeholder 4"/>
          <p:cNvSpPr>
            <a:spLocks noGrp="1"/>
          </p:cNvSpPr>
          <p:nvPr>
            <p:ph type="ftr" sz="quarter" idx="11"/>
          </p:nvPr>
        </p:nvSpPr>
        <p:spPr/>
        <p:txBody>
          <a:bodyPr/>
          <a:lstStyle/>
          <a:p>
            <a:r>
              <a:rPr lang="en-US"/>
              <a:t>http://www.cs.cornell.edu/courses/cs5412/2019sp</a:t>
            </a:r>
          </a:p>
        </p:txBody>
      </p:sp>
      <p:sp>
        <p:nvSpPr>
          <p:cNvPr id="6" name="Slide Number Placeholder 5"/>
          <p:cNvSpPr>
            <a:spLocks noGrp="1"/>
          </p:cNvSpPr>
          <p:nvPr>
            <p:ph type="sldNum" sz="quarter" idx="12"/>
          </p:nvPr>
        </p:nvSpPr>
        <p:spPr/>
        <p:txBody>
          <a:bodyPr/>
          <a:lstStyle/>
          <a:p>
            <a:fld id="{3C974458-8A97-4835-BF79-1FB6D7856C21}" type="slidenum">
              <a:rPr lang="en-US" smtClean="0"/>
              <a:t>‹#›</a:t>
            </a:fld>
            <a:endParaRPr lang="en-US"/>
          </a:p>
        </p:txBody>
      </p:sp>
    </p:spTree>
    <p:extLst>
      <p:ext uri="{BB962C8B-B14F-4D97-AF65-F5344CB8AC3E}">
        <p14:creationId xmlns:p14="http://schemas.microsoft.com/office/powerpoint/2010/main" val="574587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119540-2DD1-448F-AB4D-6385D7406921}" type="datetime1">
              <a:rPr lang="en-US" smtClean="0"/>
              <a:t>1/1/2019</a:t>
            </a:fld>
            <a:endParaRPr lang="en-US"/>
          </a:p>
        </p:txBody>
      </p:sp>
      <p:sp>
        <p:nvSpPr>
          <p:cNvPr id="5" name="Footer Placeholder 4"/>
          <p:cNvSpPr>
            <a:spLocks noGrp="1"/>
          </p:cNvSpPr>
          <p:nvPr>
            <p:ph type="ftr" sz="quarter" idx="11"/>
          </p:nvPr>
        </p:nvSpPr>
        <p:spPr/>
        <p:txBody>
          <a:bodyPr/>
          <a:lstStyle/>
          <a:p>
            <a:r>
              <a:rPr lang="en-US"/>
              <a:t>http://www.cs.cornell.edu/courses/cs5412/2019sp</a:t>
            </a:r>
          </a:p>
        </p:txBody>
      </p:sp>
      <p:sp>
        <p:nvSpPr>
          <p:cNvPr id="6" name="Slide Number Placeholder 5"/>
          <p:cNvSpPr>
            <a:spLocks noGrp="1"/>
          </p:cNvSpPr>
          <p:nvPr>
            <p:ph type="sldNum" sz="quarter" idx="12"/>
          </p:nvPr>
        </p:nvSpPr>
        <p:spPr/>
        <p:txBody>
          <a:bodyPr/>
          <a:lstStyle/>
          <a:p>
            <a:fld id="{3C974458-8A97-4835-BF79-1FB6D7856C21}"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8942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786872" cy="1499616"/>
          </a:xfrm>
        </p:spPr>
        <p:txBody>
          <a:bodyPr/>
          <a:lstStyle>
            <a:lvl1pPr>
              <a:defRPr b="1">
                <a:solidFill>
                  <a:srgbClr val="C00000"/>
                </a:solidFill>
              </a:defRPr>
            </a:lvl1pPr>
          </a:lstStyle>
          <a:p>
            <a:r>
              <a:rPr lang="en-US" dirty="0"/>
              <a:t>Click to edit Master title style</a:t>
            </a:r>
          </a:p>
        </p:txBody>
      </p:sp>
      <p:sp>
        <p:nvSpPr>
          <p:cNvPr id="3" name="Content Placeholder 2"/>
          <p:cNvSpPr>
            <a:spLocks noGrp="1"/>
          </p:cNvSpPr>
          <p:nvPr>
            <p:ph idx="1"/>
          </p:nvPr>
        </p:nvSpPr>
        <p:spPr>
          <a:xfrm>
            <a:off x="1024128" y="2286000"/>
            <a:ext cx="10786872" cy="4023360"/>
          </a:xfrm>
        </p:spPr>
        <p:txBody>
          <a:bodyPr>
            <a:normAutofit/>
          </a:bodyPr>
          <a:lstStyle>
            <a:lvl1pPr>
              <a:defRPr sz="2800"/>
            </a:lvl1pPr>
            <a:lvl2pPr>
              <a:defRPr sz="2400"/>
            </a:lvl2pPr>
            <a:lvl3pPr>
              <a:defRPr sz="18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A7D133A-DBC8-4C67-9341-12DF2E150DB6}" type="datetime1">
              <a:rPr lang="en-US" smtClean="0"/>
              <a:t>1/1/2019</a:t>
            </a:fld>
            <a:endParaRPr lang="en-US"/>
          </a:p>
        </p:txBody>
      </p:sp>
      <p:sp>
        <p:nvSpPr>
          <p:cNvPr id="5" name="Footer Placeholder 4"/>
          <p:cNvSpPr>
            <a:spLocks noGrp="1"/>
          </p:cNvSpPr>
          <p:nvPr>
            <p:ph type="ftr" sz="quarter" idx="11"/>
          </p:nvPr>
        </p:nvSpPr>
        <p:spPr/>
        <p:txBody>
          <a:bodyPr/>
          <a:lstStyle/>
          <a:p>
            <a:r>
              <a:rPr lang="en-US"/>
              <a:t>http://www.cs.cornell.edu/courses/cs5412/2019sp</a:t>
            </a:r>
          </a:p>
        </p:txBody>
      </p:sp>
      <p:sp>
        <p:nvSpPr>
          <p:cNvPr id="6" name="Slide Number Placeholder 5"/>
          <p:cNvSpPr>
            <a:spLocks noGrp="1"/>
          </p:cNvSpPr>
          <p:nvPr>
            <p:ph type="sldNum" sz="quarter" idx="12"/>
          </p:nvPr>
        </p:nvSpPr>
        <p:spPr/>
        <p:txBody>
          <a:bodyPr/>
          <a:lstStyle/>
          <a:p>
            <a:fld id="{3C974458-8A97-4835-BF79-1FB6D7856C21}" type="slidenum">
              <a:rPr lang="en-US" smtClean="0"/>
              <a:t>‹#›</a:t>
            </a:fld>
            <a:endParaRPr lang="en-US"/>
          </a:p>
        </p:txBody>
      </p:sp>
    </p:spTree>
    <p:extLst>
      <p:ext uri="{BB962C8B-B14F-4D97-AF65-F5344CB8AC3E}">
        <p14:creationId xmlns:p14="http://schemas.microsoft.com/office/powerpoint/2010/main" val="297914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F7E46C-75BE-4F68-A878-D048D6B611D8}" type="datetime1">
              <a:rPr lang="en-US" smtClean="0"/>
              <a:t>1/1/2019</a:t>
            </a:fld>
            <a:endParaRPr lang="en-US"/>
          </a:p>
        </p:txBody>
      </p:sp>
      <p:sp>
        <p:nvSpPr>
          <p:cNvPr id="5" name="Footer Placeholder 4"/>
          <p:cNvSpPr>
            <a:spLocks noGrp="1"/>
          </p:cNvSpPr>
          <p:nvPr>
            <p:ph type="ftr" sz="quarter" idx="11"/>
          </p:nvPr>
        </p:nvSpPr>
        <p:spPr/>
        <p:txBody>
          <a:bodyPr/>
          <a:lstStyle/>
          <a:p>
            <a:r>
              <a:rPr lang="en-US"/>
              <a:t>http://www.cs.cornell.edu/courses/cs5412/2019sp</a:t>
            </a:r>
          </a:p>
        </p:txBody>
      </p:sp>
      <p:sp>
        <p:nvSpPr>
          <p:cNvPr id="6" name="Slide Number Placeholder 5"/>
          <p:cNvSpPr>
            <a:spLocks noGrp="1"/>
          </p:cNvSpPr>
          <p:nvPr>
            <p:ph type="sldNum" sz="quarter" idx="12"/>
          </p:nvPr>
        </p:nvSpPr>
        <p:spPr/>
        <p:txBody>
          <a:bodyPr/>
          <a:lstStyle/>
          <a:p>
            <a:fld id="{3C974458-8A97-4835-BF79-1FB6D7856C2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137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D08C07-F231-4404-BE28-DAA61C4FB0BB}" type="datetime1">
              <a:rPr lang="en-US" smtClean="0"/>
              <a:t>1/1/2019</a:t>
            </a:fld>
            <a:endParaRPr lang="en-US"/>
          </a:p>
        </p:txBody>
      </p:sp>
      <p:sp>
        <p:nvSpPr>
          <p:cNvPr id="6" name="Footer Placeholder 5"/>
          <p:cNvSpPr>
            <a:spLocks noGrp="1"/>
          </p:cNvSpPr>
          <p:nvPr>
            <p:ph type="ftr" sz="quarter" idx="11"/>
          </p:nvPr>
        </p:nvSpPr>
        <p:spPr/>
        <p:txBody>
          <a:bodyPr/>
          <a:lstStyle/>
          <a:p>
            <a:r>
              <a:rPr lang="en-US"/>
              <a:t>http://www.cs.cornell.edu/courses/cs5412/2019sp</a:t>
            </a:r>
          </a:p>
        </p:txBody>
      </p:sp>
      <p:sp>
        <p:nvSpPr>
          <p:cNvPr id="7" name="Slide Number Placeholder 6"/>
          <p:cNvSpPr>
            <a:spLocks noGrp="1"/>
          </p:cNvSpPr>
          <p:nvPr>
            <p:ph type="sldNum" sz="quarter" idx="12"/>
          </p:nvPr>
        </p:nvSpPr>
        <p:spPr/>
        <p:txBody>
          <a:bodyPr/>
          <a:lstStyle/>
          <a:p>
            <a:fld id="{3C974458-8A97-4835-BF79-1FB6D7856C21}" type="slidenum">
              <a:rPr lang="en-US" smtClean="0"/>
              <a:t>‹#›</a:t>
            </a:fld>
            <a:endParaRPr lang="en-US"/>
          </a:p>
        </p:txBody>
      </p:sp>
    </p:spTree>
    <p:extLst>
      <p:ext uri="{BB962C8B-B14F-4D97-AF65-F5344CB8AC3E}">
        <p14:creationId xmlns:p14="http://schemas.microsoft.com/office/powerpoint/2010/main" val="2934212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07536F-9AB0-467D-A42D-C174D46E3067}" type="datetime1">
              <a:rPr lang="en-US" smtClean="0"/>
              <a:t>1/1/2019</a:t>
            </a:fld>
            <a:endParaRPr lang="en-US"/>
          </a:p>
        </p:txBody>
      </p:sp>
      <p:sp>
        <p:nvSpPr>
          <p:cNvPr id="8" name="Footer Placeholder 7"/>
          <p:cNvSpPr>
            <a:spLocks noGrp="1"/>
          </p:cNvSpPr>
          <p:nvPr>
            <p:ph type="ftr" sz="quarter" idx="11"/>
          </p:nvPr>
        </p:nvSpPr>
        <p:spPr/>
        <p:txBody>
          <a:bodyPr/>
          <a:lstStyle/>
          <a:p>
            <a:r>
              <a:rPr lang="en-US"/>
              <a:t>http://www.cs.cornell.edu/courses/cs5412/2019sp</a:t>
            </a:r>
          </a:p>
        </p:txBody>
      </p:sp>
      <p:sp>
        <p:nvSpPr>
          <p:cNvPr id="9" name="Slide Number Placeholder 8"/>
          <p:cNvSpPr>
            <a:spLocks noGrp="1"/>
          </p:cNvSpPr>
          <p:nvPr>
            <p:ph type="sldNum" sz="quarter" idx="12"/>
          </p:nvPr>
        </p:nvSpPr>
        <p:spPr/>
        <p:txBody>
          <a:bodyPr/>
          <a:lstStyle/>
          <a:p>
            <a:fld id="{3C974458-8A97-4835-BF79-1FB6D7856C21}" type="slidenum">
              <a:rPr lang="en-US" smtClean="0"/>
              <a:t>‹#›</a:t>
            </a:fld>
            <a:endParaRPr lang="en-US"/>
          </a:p>
        </p:txBody>
      </p:sp>
    </p:spTree>
    <p:extLst>
      <p:ext uri="{BB962C8B-B14F-4D97-AF65-F5344CB8AC3E}">
        <p14:creationId xmlns:p14="http://schemas.microsoft.com/office/powerpoint/2010/main" val="155082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717670EA-E111-427C-B235-BBD69E5311E1}" type="datetime1">
              <a:rPr lang="en-US" smtClean="0"/>
              <a:t>1/1/2019</a:t>
            </a:fld>
            <a:endParaRPr lang="en-US"/>
          </a:p>
        </p:txBody>
      </p:sp>
      <p:sp>
        <p:nvSpPr>
          <p:cNvPr id="4" name="Footer Placeholder 3"/>
          <p:cNvSpPr>
            <a:spLocks noGrp="1"/>
          </p:cNvSpPr>
          <p:nvPr>
            <p:ph type="ftr" sz="quarter" idx="11"/>
          </p:nvPr>
        </p:nvSpPr>
        <p:spPr/>
        <p:txBody>
          <a:bodyPr/>
          <a:lstStyle/>
          <a:p>
            <a:r>
              <a:rPr lang="en-US"/>
              <a:t>http://www.cs.cornell.edu/courses/cs5412/2019sp</a:t>
            </a:r>
          </a:p>
        </p:txBody>
      </p:sp>
      <p:sp>
        <p:nvSpPr>
          <p:cNvPr id="5" name="Slide Number Placeholder 4"/>
          <p:cNvSpPr>
            <a:spLocks noGrp="1"/>
          </p:cNvSpPr>
          <p:nvPr>
            <p:ph type="sldNum" sz="quarter" idx="12"/>
          </p:nvPr>
        </p:nvSpPr>
        <p:spPr/>
        <p:txBody>
          <a:bodyPr/>
          <a:lstStyle/>
          <a:p>
            <a:fld id="{3C974458-8A97-4835-BF79-1FB6D7856C21}" type="slidenum">
              <a:rPr lang="en-US" smtClean="0"/>
              <a:t>‹#›</a:t>
            </a:fld>
            <a:endParaRPr lang="en-US"/>
          </a:p>
        </p:txBody>
      </p:sp>
    </p:spTree>
    <p:extLst>
      <p:ext uri="{BB962C8B-B14F-4D97-AF65-F5344CB8AC3E}">
        <p14:creationId xmlns:p14="http://schemas.microsoft.com/office/powerpoint/2010/main" val="1641014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AA8784-7968-4007-A3FD-19F3C3DCD786}" type="datetime1">
              <a:rPr lang="en-US" smtClean="0"/>
              <a:t>1/1/2019</a:t>
            </a:fld>
            <a:endParaRPr lang="en-US"/>
          </a:p>
        </p:txBody>
      </p:sp>
      <p:sp>
        <p:nvSpPr>
          <p:cNvPr id="3" name="Footer Placeholder 2"/>
          <p:cNvSpPr>
            <a:spLocks noGrp="1"/>
          </p:cNvSpPr>
          <p:nvPr>
            <p:ph type="ftr" sz="quarter" idx="11"/>
          </p:nvPr>
        </p:nvSpPr>
        <p:spPr/>
        <p:txBody>
          <a:bodyPr/>
          <a:lstStyle/>
          <a:p>
            <a:r>
              <a:rPr lang="en-US"/>
              <a:t>http://www.cs.cornell.edu/courses/cs5412/2019sp</a:t>
            </a:r>
          </a:p>
        </p:txBody>
      </p:sp>
      <p:sp>
        <p:nvSpPr>
          <p:cNvPr id="4" name="Slide Number Placeholder 3"/>
          <p:cNvSpPr>
            <a:spLocks noGrp="1"/>
          </p:cNvSpPr>
          <p:nvPr>
            <p:ph type="sldNum" sz="quarter" idx="12"/>
          </p:nvPr>
        </p:nvSpPr>
        <p:spPr/>
        <p:txBody>
          <a:bodyPr/>
          <a:lstStyle/>
          <a:p>
            <a:fld id="{3C974458-8A97-4835-BF79-1FB6D7856C21}" type="slidenum">
              <a:rPr lang="en-US" smtClean="0"/>
              <a:t>‹#›</a:t>
            </a:fld>
            <a:endParaRPr lang="en-US"/>
          </a:p>
        </p:txBody>
      </p:sp>
    </p:spTree>
    <p:extLst>
      <p:ext uri="{BB962C8B-B14F-4D97-AF65-F5344CB8AC3E}">
        <p14:creationId xmlns:p14="http://schemas.microsoft.com/office/powerpoint/2010/main" val="1164180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6966C9E-6A51-4AD4-81C3-7384EF70D9A3}" type="datetime1">
              <a:rPr lang="en-US" smtClean="0"/>
              <a:t>1/1/2019</a:t>
            </a:fld>
            <a:endParaRPr lang="en-US"/>
          </a:p>
        </p:txBody>
      </p:sp>
      <p:sp>
        <p:nvSpPr>
          <p:cNvPr id="6" name="Footer Placeholder 5"/>
          <p:cNvSpPr>
            <a:spLocks noGrp="1"/>
          </p:cNvSpPr>
          <p:nvPr>
            <p:ph type="ftr" sz="quarter" idx="11"/>
          </p:nvPr>
        </p:nvSpPr>
        <p:spPr/>
        <p:txBody>
          <a:bodyPr/>
          <a:lstStyle/>
          <a:p>
            <a:r>
              <a:rPr lang="en-US"/>
              <a:t>http://www.cs.cornell.edu/courses/cs5412/2019sp</a:t>
            </a:r>
          </a:p>
        </p:txBody>
      </p:sp>
      <p:sp>
        <p:nvSpPr>
          <p:cNvPr id="7" name="Slide Number Placeholder 6"/>
          <p:cNvSpPr>
            <a:spLocks noGrp="1"/>
          </p:cNvSpPr>
          <p:nvPr>
            <p:ph type="sldNum" sz="quarter" idx="12"/>
          </p:nvPr>
        </p:nvSpPr>
        <p:spPr/>
        <p:txBody>
          <a:bodyPr/>
          <a:lstStyle/>
          <a:p>
            <a:fld id="{3C974458-8A97-4835-BF79-1FB6D7856C21}" type="slidenum">
              <a:rPr lang="en-US" smtClean="0"/>
              <a:t>‹#›</a:t>
            </a:fld>
            <a:endParaRPr lang="en-US"/>
          </a:p>
        </p:txBody>
      </p:sp>
    </p:spTree>
    <p:extLst>
      <p:ext uri="{BB962C8B-B14F-4D97-AF65-F5344CB8AC3E}">
        <p14:creationId xmlns:p14="http://schemas.microsoft.com/office/powerpoint/2010/main" val="2890135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00A9F65-EEE8-48EF-A9E7-37D652A537C9}" type="datetime1">
              <a:rPr lang="en-US" smtClean="0"/>
              <a:t>1/1/2019</a:t>
            </a:fld>
            <a:endParaRPr lang="en-US"/>
          </a:p>
        </p:txBody>
      </p:sp>
      <p:sp>
        <p:nvSpPr>
          <p:cNvPr id="6" name="Footer Placeholder 5"/>
          <p:cNvSpPr>
            <a:spLocks noGrp="1"/>
          </p:cNvSpPr>
          <p:nvPr>
            <p:ph type="ftr" sz="quarter" idx="11"/>
          </p:nvPr>
        </p:nvSpPr>
        <p:spPr/>
        <p:txBody>
          <a:bodyPr/>
          <a:lstStyle/>
          <a:p>
            <a:r>
              <a:rPr lang="en-US"/>
              <a:t>http://www.cs.cornell.edu/courses/cs5412/2019sp</a:t>
            </a:r>
          </a:p>
        </p:txBody>
      </p:sp>
      <p:sp>
        <p:nvSpPr>
          <p:cNvPr id="7" name="Slide Number Placeholder 6"/>
          <p:cNvSpPr>
            <a:spLocks noGrp="1"/>
          </p:cNvSpPr>
          <p:nvPr>
            <p:ph type="sldNum" sz="quarter" idx="12"/>
          </p:nvPr>
        </p:nvSpPr>
        <p:spPr/>
        <p:txBody>
          <a:bodyPr/>
          <a:lstStyle/>
          <a:p>
            <a:fld id="{3C974458-8A97-4835-BF79-1FB6D7856C2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046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6939DFA-B2B0-44F8-B760-2AE5BA09081D}" type="datetime1">
              <a:rPr lang="en-US" smtClean="0"/>
              <a:t>1/1/2019</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en-US"/>
              <a:t>http://www.cs.cornell.edu/courses/cs5412/2019sp</a:t>
            </a: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C974458-8A97-4835-BF79-1FB6D7856C21}"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92701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github.com/Derecho-Projec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3C5DC-CAA2-4A64-BEC0-A1813676D4DF}"/>
              </a:ext>
            </a:extLst>
          </p:cNvPr>
          <p:cNvSpPr>
            <a:spLocks noGrp="1"/>
          </p:cNvSpPr>
          <p:nvPr>
            <p:ph type="ctrTitle"/>
          </p:nvPr>
        </p:nvSpPr>
        <p:spPr/>
        <p:txBody>
          <a:bodyPr/>
          <a:lstStyle/>
          <a:p>
            <a:r>
              <a:rPr lang="en-US" dirty="0"/>
              <a:t>CS5412</a:t>
            </a:r>
            <a:br>
              <a:rPr lang="en-US" dirty="0"/>
            </a:br>
            <a:r>
              <a:rPr lang="en-US" dirty="0"/>
              <a:t>Project Information</a:t>
            </a:r>
          </a:p>
        </p:txBody>
      </p:sp>
      <p:sp>
        <p:nvSpPr>
          <p:cNvPr id="3" name="Subtitle 2">
            <a:extLst>
              <a:ext uri="{FF2B5EF4-FFF2-40B4-BE49-F238E27FC236}">
                <a16:creationId xmlns:a16="http://schemas.microsoft.com/office/drawing/2014/main" id="{871E8AB0-58B4-4FD5-A93C-3B965F91B82A}"/>
              </a:ext>
            </a:extLst>
          </p:cNvPr>
          <p:cNvSpPr>
            <a:spLocks noGrp="1"/>
          </p:cNvSpPr>
          <p:nvPr>
            <p:ph type="subTitle" idx="1"/>
          </p:nvPr>
        </p:nvSpPr>
        <p:spPr/>
        <p:txBody>
          <a:bodyPr/>
          <a:lstStyle/>
          <a:p>
            <a:r>
              <a:rPr lang="en-US" dirty="0"/>
              <a:t>Ken Birman</a:t>
            </a:r>
          </a:p>
          <a:p>
            <a:r>
              <a:rPr lang="en-US" dirty="0"/>
              <a:t>CS5412 Spring 2019</a:t>
            </a:r>
          </a:p>
        </p:txBody>
      </p:sp>
      <p:sp>
        <p:nvSpPr>
          <p:cNvPr id="4" name="Footer Placeholder 3">
            <a:extLst>
              <a:ext uri="{FF2B5EF4-FFF2-40B4-BE49-F238E27FC236}">
                <a16:creationId xmlns:a16="http://schemas.microsoft.com/office/drawing/2014/main" id="{C2252223-1E35-4912-8209-8C766AE4C3E2}"/>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9EB61803-6FAC-4E0F-AD9B-F4311543E278}"/>
              </a:ext>
            </a:extLst>
          </p:cNvPr>
          <p:cNvSpPr>
            <a:spLocks noGrp="1"/>
          </p:cNvSpPr>
          <p:nvPr>
            <p:ph type="sldNum" sz="quarter" idx="12"/>
          </p:nvPr>
        </p:nvSpPr>
        <p:spPr/>
        <p:txBody>
          <a:bodyPr/>
          <a:lstStyle/>
          <a:p>
            <a:fld id="{3C974458-8A97-4835-BF79-1FB6D7856C21}" type="slidenum">
              <a:rPr lang="en-US" smtClean="0"/>
              <a:t>1</a:t>
            </a:fld>
            <a:endParaRPr lang="en-US"/>
          </a:p>
        </p:txBody>
      </p:sp>
    </p:spTree>
    <p:extLst>
      <p:ext uri="{BB962C8B-B14F-4D97-AF65-F5344CB8AC3E}">
        <p14:creationId xmlns:p14="http://schemas.microsoft.com/office/powerpoint/2010/main" val="2204167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F4F3D-6704-4C48-9593-A18DA329F92F}"/>
              </a:ext>
            </a:extLst>
          </p:cNvPr>
          <p:cNvSpPr>
            <a:spLocks noGrp="1"/>
          </p:cNvSpPr>
          <p:nvPr>
            <p:ph type="title"/>
          </p:nvPr>
        </p:nvSpPr>
        <p:spPr/>
        <p:txBody>
          <a:bodyPr/>
          <a:lstStyle/>
          <a:p>
            <a:r>
              <a:rPr lang="en-US"/>
              <a:t>Visual Studio 2017 and VS Code</a:t>
            </a:r>
            <a:endParaRPr lang="en-US" dirty="0"/>
          </a:p>
        </p:txBody>
      </p:sp>
      <p:sp>
        <p:nvSpPr>
          <p:cNvPr id="3" name="Content Placeholder 2">
            <a:extLst>
              <a:ext uri="{FF2B5EF4-FFF2-40B4-BE49-F238E27FC236}">
                <a16:creationId xmlns:a16="http://schemas.microsoft.com/office/drawing/2014/main" id="{6EDD25C4-9679-402E-B993-9BCAF1880F6B}"/>
              </a:ext>
            </a:extLst>
          </p:cNvPr>
          <p:cNvSpPr>
            <a:spLocks noGrp="1"/>
          </p:cNvSpPr>
          <p:nvPr>
            <p:ph idx="1"/>
          </p:nvPr>
        </p:nvSpPr>
        <p:spPr/>
        <p:txBody>
          <a:bodyPr/>
          <a:lstStyle/>
          <a:p>
            <a:r>
              <a:rPr lang="en-US" dirty="0"/>
              <a:t>We use cloud-oriented interactive development environments (IDEs).</a:t>
            </a:r>
          </a:p>
          <a:p>
            <a:br>
              <a:rPr lang="en-US" dirty="0"/>
            </a:br>
            <a:r>
              <a:rPr lang="en-US" dirty="0"/>
              <a:t>For Azure, Visual Studio 2017 or a related editor called Visual Studio Code are best (VS Code is a good choice if you favor C++ in one of the Azure/Linux options, while Visual Studio is best for the Windows .NET)</a:t>
            </a:r>
          </a:p>
          <a:p>
            <a:br>
              <a:rPr lang="en-US" dirty="0"/>
            </a:br>
            <a:r>
              <a:rPr lang="en-US" dirty="0"/>
              <a:t>In both editors, you can edit, compile, run, debug, profile, etc.  But the key thing is that both have built-in templates for common patterns!</a:t>
            </a:r>
          </a:p>
        </p:txBody>
      </p:sp>
      <p:sp>
        <p:nvSpPr>
          <p:cNvPr id="4" name="Footer Placeholder 3">
            <a:extLst>
              <a:ext uri="{FF2B5EF4-FFF2-40B4-BE49-F238E27FC236}">
                <a16:creationId xmlns:a16="http://schemas.microsoft.com/office/drawing/2014/main" id="{C8617EA2-E88F-4270-A5A2-B2F9BAEF260C}"/>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9DEE0957-5E8D-4220-8ADF-8E7938B620B0}"/>
              </a:ext>
            </a:extLst>
          </p:cNvPr>
          <p:cNvSpPr>
            <a:spLocks noGrp="1"/>
          </p:cNvSpPr>
          <p:nvPr>
            <p:ph type="sldNum" sz="quarter" idx="12"/>
          </p:nvPr>
        </p:nvSpPr>
        <p:spPr/>
        <p:txBody>
          <a:bodyPr/>
          <a:lstStyle/>
          <a:p>
            <a:fld id="{3C974458-8A97-4835-BF79-1FB6D7856C21}" type="slidenum">
              <a:rPr lang="en-US" smtClean="0"/>
              <a:pPr/>
              <a:t>10</a:t>
            </a:fld>
            <a:endParaRPr lang="en-US"/>
          </a:p>
        </p:txBody>
      </p:sp>
      <p:pic>
        <p:nvPicPr>
          <p:cNvPr id="9" name="Picture 8">
            <a:extLst>
              <a:ext uri="{FF2B5EF4-FFF2-40B4-BE49-F238E27FC236}">
                <a16:creationId xmlns:a16="http://schemas.microsoft.com/office/drawing/2014/main" id="{36A396EE-10E0-43B5-B9AC-CDBECF5B6D50}"/>
              </a:ext>
            </a:extLst>
          </p:cNvPr>
          <p:cNvPicPr>
            <a:picLocks noChangeAspect="1"/>
          </p:cNvPicPr>
          <p:nvPr/>
        </p:nvPicPr>
        <p:blipFill>
          <a:blip r:embed="rId3"/>
          <a:stretch>
            <a:fillRect/>
          </a:stretch>
        </p:blipFill>
        <p:spPr>
          <a:xfrm>
            <a:off x="8948410" y="21336"/>
            <a:ext cx="3243590" cy="1313688"/>
          </a:xfrm>
          <a:prstGeom prst="rect">
            <a:avLst/>
          </a:prstGeom>
        </p:spPr>
      </p:pic>
    </p:spTree>
    <p:extLst>
      <p:ext uri="{BB962C8B-B14F-4D97-AF65-F5344CB8AC3E}">
        <p14:creationId xmlns:p14="http://schemas.microsoft.com/office/powerpoint/2010/main" val="3090075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BA4F5-86B7-4E99-B820-47D7492BFD11}"/>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4F7AE430-DF48-4670-8CCD-45304E4B5538}"/>
              </a:ext>
            </a:extLst>
          </p:cNvPr>
          <p:cNvSpPr>
            <a:spLocks noGrp="1"/>
          </p:cNvSpPr>
          <p:nvPr>
            <p:ph idx="1"/>
          </p:nvPr>
        </p:nvSpPr>
        <p:spPr/>
        <p:txBody>
          <a:bodyPr>
            <a:normAutofit fontScale="92500"/>
          </a:bodyPr>
          <a:lstStyle/>
          <a:p>
            <a:r>
              <a:rPr lang="en-US" dirty="0"/>
              <a:t>In Visual Studio 2017, you can just tell it to create a C# program that will:</a:t>
            </a:r>
          </a:p>
          <a:p>
            <a:pPr>
              <a:buFont typeface="Wingdings" panose="05000000000000000000" pitchFamily="2" charset="2"/>
              <a:buChar char="Ø"/>
            </a:pPr>
            <a:r>
              <a:rPr lang="en-US" dirty="0"/>
              <a:t> … accept RPC requests over the Internet (via Windows Comm. Framework,</a:t>
            </a:r>
            <a:br>
              <a:rPr lang="en-US" dirty="0"/>
            </a:br>
            <a:r>
              <a:rPr lang="en-US" dirty="0"/>
              <a:t>   WCF, which can use a built-in message format, or SOAP/REST)</a:t>
            </a:r>
          </a:p>
          <a:p>
            <a:pPr>
              <a:buFont typeface="Wingdings" panose="05000000000000000000" pitchFamily="2" charset="2"/>
              <a:buChar char="Ø"/>
            </a:pPr>
            <a:r>
              <a:rPr lang="en-US" dirty="0"/>
              <a:t> … create a client program that can issue those RPC requests.</a:t>
            </a:r>
          </a:p>
          <a:p>
            <a:pPr>
              <a:buFont typeface="Wingdings" panose="05000000000000000000" pitchFamily="2" charset="2"/>
              <a:buChar char="Ø"/>
            </a:pPr>
            <a:r>
              <a:rPr lang="en-US" dirty="0"/>
              <a:t> … implement a function to run in the Azure IoT Edge Function Server,</a:t>
            </a:r>
            <a:br>
              <a:rPr lang="en-US" dirty="0"/>
            </a:br>
            <a:r>
              <a:rPr lang="en-US" dirty="0"/>
              <a:t>   or the Azure Intelligent Edge for IoT.</a:t>
            </a:r>
          </a:p>
          <a:p>
            <a:pPr>
              <a:buFont typeface="Wingdings" panose="05000000000000000000" pitchFamily="2" charset="2"/>
              <a:buChar char="Ø"/>
            </a:pPr>
            <a:r>
              <a:rPr lang="en-US" dirty="0"/>
              <a:t> … </a:t>
            </a:r>
            <a:r>
              <a:rPr lang="en-US" dirty="0" err="1"/>
              <a:t>etc</a:t>
            </a:r>
            <a:r>
              <a:rPr lang="en-US" dirty="0"/>
              <a:t> (the list is very long)</a:t>
            </a:r>
          </a:p>
          <a:p>
            <a:pPr marL="0" indent="0">
              <a:buNone/>
            </a:pPr>
            <a:r>
              <a:rPr lang="en-US" dirty="0"/>
              <a:t>Using these tools, they provide the template and you just fill in the blanks!</a:t>
            </a:r>
          </a:p>
        </p:txBody>
      </p:sp>
      <p:sp>
        <p:nvSpPr>
          <p:cNvPr id="4" name="Footer Placeholder 3">
            <a:extLst>
              <a:ext uri="{FF2B5EF4-FFF2-40B4-BE49-F238E27FC236}">
                <a16:creationId xmlns:a16="http://schemas.microsoft.com/office/drawing/2014/main" id="{DAEDB341-AF56-41E9-8895-C0F81A6A80D1}"/>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8E47EF84-F0D6-47B6-B987-D6EE089B7977}"/>
              </a:ext>
            </a:extLst>
          </p:cNvPr>
          <p:cNvSpPr>
            <a:spLocks noGrp="1"/>
          </p:cNvSpPr>
          <p:nvPr>
            <p:ph type="sldNum" sz="quarter" idx="12"/>
          </p:nvPr>
        </p:nvSpPr>
        <p:spPr/>
        <p:txBody>
          <a:bodyPr/>
          <a:lstStyle/>
          <a:p>
            <a:fld id="{3C974458-8A97-4835-BF79-1FB6D7856C21}" type="slidenum">
              <a:rPr lang="en-US" smtClean="0"/>
              <a:t>11</a:t>
            </a:fld>
            <a:endParaRPr lang="en-US"/>
          </a:p>
        </p:txBody>
      </p:sp>
      <p:pic>
        <p:nvPicPr>
          <p:cNvPr id="12" name="Picture 11">
            <a:extLst>
              <a:ext uri="{FF2B5EF4-FFF2-40B4-BE49-F238E27FC236}">
                <a16:creationId xmlns:a16="http://schemas.microsoft.com/office/drawing/2014/main" id="{B7A1F305-39FF-42E8-9705-BAF4B96EF1F1}"/>
              </a:ext>
            </a:extLst>
          </p:cNvPr>
          <p:cNvPicPr>
            <a:picLocks noChangeAspect="1"/>
          </p:cNvPicPr>
          <p:nvPr/>
        </p:nvPicPr>
        <p:blipFill>
          <a:blip r:embed="rId3"/>
          <a:stretch>
            <a:fillRect/>
          </a:stretch>
        </p:blipFill>
        <p:spPr>
          <a:xfrm>
            <a:off x="8948410" y="21336"/>
            <a:ext cx="3243590" cy="1313688"/>
          </a:xfrm>
          <a:prstGeom prst="rect">
            <a:avLst/>
          </a:prstGeom>
        </p:spPr>
      </p:pic>
    </p:spTree>
    <p:extLst>
      <p:ext uri="{BB962C8B-B14F-4D97-AF65-F5344CB8AC3E}">
        <p14:creationId xmlns:p14="http://schemas.microsoft.com/office/powerpoint/2010/main" val="1227851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C697AD1-CECD-40C7-96CD-8154F35DCD8C}"/>
              </a:ext>
            </a:extLst>
          </p:cNvPr>
          <p:cNvPicPr>
            <a:picLocks noChangeAspect="1"/>
          </p:cNvPicPr>
          <p:nvPr/>
        </p:nvPicPr>
        <p:blipFill rotWithShape="1">
          <a:blip r:embed="rId3"/>
          <a:srcRect t="24042" r="819" b="25140"/>
          <a:stretch/>
        </p:blipFill>
        <p:spPr>
          <a:xfrm>
            <a:off x="9707442" y="122958"/>
            <a:ext cx="2484558" cy="924516"/>
          </a:xfrm>
          <a:prstGeom prst="rect">
            <a:avLst/>
          </a:prstGeom>
        </p:spPr>
      </p:pic>
      <p:sp>
        <p:nvSpPr>
          <p:cNvPr id="2" name="Title 1">
            <a:extLst>
              <a:ext uri="{FF2B5EF4-FFF2-40B4-BE49-F238E27FC236}">
                <a16:creationId xmlns:a16="http://schemas.microsoft.com/office/drawing/2014/main" id="{20A2B775-0400-4F1B-873A-9595AD267BE7}"/>
              </a:ext>
            </a:extLst>
          </p:cNvPr>
          <p:cNvSpPr>
            <a:spLocks noGrp="1"/>
          </p:cNvSpPr>
          <p:nvPr>
            <p:ph type="title"/>
          </p:nvPr>
        </p:nvSpPr>
        <p:spPr/>
        <p:txBody>
          <a:bodyPr/>
          <a:lstStyle/>
          <a:p>
            <a:r>
              <a:rPr lang="en-US" dirty="0"/>
              <a:t>Can I use </a:t>
            </a:r>
            <a:r>
              <a:rPr lang="en-US" dirty="0" err="1"/>
              <a:t>Java+Eclipse</a:t>
            </a:r>
            <a:r>
              <a:rPr lang="en-US" dirty="0"/>
              <a:t>?</a:t>
            </a:r>
          </a:p>
        </p:txBody>
      </p:sp>
      <p:sp>
        <p:nvSpPr>
          <p:cNvPr id="3" name="Content Placeholder 2">
            <a:extLst>
              <a:ext uri="{FF2B5EF4-FFF2-40B4-BE49-F238E27FC236}">
                <a16:creationId xmlns:a16="http://schemas.microsoft.com/office/drawing/2014/main" id="{DB4B61FD-E681-4880-8E3A-76C2822CC62A}"/>
              </a:ext>
            </a:extLst>
          </p:cNvPr>
          <p:cNvSpPr>
            <a:spLocks noGrp="1"/>
          </p:cNvSpPr>
          <p:nvPr>
            <p:ph idx="1"/>
          </p:nvPr>
        </p:nvSpPr>
        <p:spPr/>
        <p:txBody>
          <a:bodyPr>
            <a:normAutofit lnSpcReduction="10000"/>
          </a:bodyPr>
          <a:lstStyle/>
          <a:p>
            <a:r>
              <a:rPr lang="en-US" dirty="0"/>
              <a:t>Yes, but it might be harder.  </a:t>
            </a:r>
          </a:p>
          <a:p>
            <a:endParaRPr lang="en-US" dirty="0"/>
          </a:p>
          <a:p>
            <a:r>
              <a:rPr lang="en-US" dirty="0"/>
              <a:t>Microsoft and Amazon each favor their own IDEs, as noted (Cloud 9” is the preferred IDE option on Amazon AWS).  Both already understand cloud programming.</a:t>
            </a:r>
          </a:p>
          <a:p>
            <a:endParaRPr lang="en-US" dirty="0"/>
          </a:p>
          <a:p>
            <a:r>
              <a:rPr lang="en-US" dirty="0"/>
              <a:t>With Eclipse you might have to find and install the relevant “templates” more or less one by one, and this takes more expertise.  But if you prefer this approach you can find instructions easily on the web.</a:t>
            </a:r>
          </a:p>
        </p:txBody>
      </p:sp>
      <p:sp>
        <p:nvSpPr>
          <p:cNvPr id="4" name="Footer Placeholder 3">
            <a:extLst>
              <a:ext uri="{FF2B5EF4-FFF2-40B4-BE49-F238E27FC236}">
                <a16:creationId xmlns:a16="http://schemas.microsoft.com/office/drawing/2014/main" id="{B6484548-1F18-4A96-A540-5A381FD99B90}"/>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AA2ABDF4-F047-41E5-B139-FC8D61507F5A}"/>
              </a:ext>
            </a:extLst>
          </p:cNvPr>
          <p:cNvSpPr>
            <a:spLocks noGrp="1"/>
          </p:cNvSpPr>
          <p:nvPr>
            <p:ph type="sldNum" sz="quarter" idx="12"/>
          </p:nvPr>
        </p:nvSpPr>
        <p:spPr/>
        <p:txBody>
          <a:bodyPr/>
          <a:lstStyle/>
          <a:p>
            <a:fld id="{3C974458-8A97-4835-BF79-1FB6D7856C21}" type="slidenum">
              <a:rPr lang="en-US" smtClean="0"/>
              <a:t>12</a:t>
            </a:fld>
            <a:endParaRPr lang="en-US"/>
          </a:p>
        </p:txBody>
      </p:sp>
    </p:spTree>
    <p:extLst>
      <p:ext uri="{BB962C8B-B14F-4D97-AF65-F5344CB8AC3E}">
        <p14:creationId xmlns:p14="http://schemas.microsoft.com/office/powerpoint/2010/main" val="2804287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C599C-601F-4588-A4CC-943CF8D93C5B}"/>
              </a:ext>
            </a:extLst>
          </p:cNvPr>
          <p:cNvSpPr>
            <a:spLocks noGrp="1"/>
          </p:cNvSpPr>
          <p:nvPr>
            <p:ph type="title"/>
          </p:nvPr>
        </p:nvSpPr>
        <p:spPr/>
        <p:txBody>
          <a:bodyPr/>
          <a:lstStyle/>
          <a:p>
            <a:r>
              <a:rPr lang="en-US" dirty="0"/>
              <a:t>Steps to doing a typical project</a:t>
            </a:r>
          </a:p>
        </p:txBody>
      </p:sp>
      <p:sp>
        <p:nvSpPr>
          <p:cNvPr id="3" name="Content Placeholder 2">
            <a:extLst>
              <a:ext uri="{FF2B5EF4-FFF2-40B4-BE49-F238E27FC236}">
                <a16:creationId xmlns:a16="http://schemas.microsoft.com/office/drawing/2014/main" id="{34C4C874-2E89-4FAE-BF2D-9DD81461C37D}"/>
              </a:ext>
            </a:extLst>
          </p:cNvPr>
          <p:cNvSpPr>
            <a:spLocks noGrp="1"/>
          </p:cNvSpPr>
          <p:nvPr>
            <p:ph idx="1"/>
          </p:nvPr>
        </p:nvSpPr>
        <p:spPr>
          <a:xfrm>
            <a:off x="1024128" y="2286000"/>
            <a:ext cx="10995152" cy="4023360"/>
          </a:xfrm>
        </p:spPr>
        <p:txBody>
          <a:bodyPr>
            <a:normAutofit/>
          </a:bodyPr>
          <a:lstStyle/>
          <a:p>
            <a:r>
              <a:rPr lang="en-US" dirty="0"/>
              <a:t>Meet with your team members and agree on project goals.  Some groups will chose to define the details on their own!  In industry, consulting teams often are asked to look at a company “need” and then to recommend ideas.</a:t>
            </a:r>
          </a:p>
          <a:p>
            <a:endParaRPr lang="en-US" dirty="0"/>
          </a:p>
          <a:p>
            <a:r>
              <a:rPr lang="en-US" dirty="0"/>
              <a:t>So this role of looking at an area and then coming up with a project is real.</a:t>
            </a:r>
          </a:p>
          <a:p>
            <a:endParaRPr lang="en-US" dirty="0"/>
          </a:p>
          <a:p>
            <a:r>
              <a:rPr lang="en-US" dirty="0"/>
              <a:t>But for joint projects with CALS students we will provide structure including goal, data, and even some fairly concrete recommendations.</a:t>
            </a:r>
          </a:p>
        </p:txBody>
      </p:sp>
      <p:sp>
        <p:nvSpPr>
          <p:cNvPr id="4" name="Footer Placeholder 3">
            <a:extLst>
              <a:ext uri="{FF2B5EF4-FFF2-40B4-BE49-F238E27FC236}">
                <a16:creationId xmlns:a16="http://schemas.microsoft.com/office/drawing/2014/main" id="{E7552D42-C484-48BA-AC7C-A9CD136E65B7}"/>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93C231E1-045A-4AAE-8841-C9DAEC640DED}"/>
              </a:ext>
            </a:extLst>
          </p:cNvPr>
          <p:cNvSpPr>
            <a:spLocks noGrp="1"/>
          </p:cNvSpPr>
          <p:nvPr>
            <p:ph type="sldNum" sz="quarter" idx="12"/>
          </p:nvPr>
        </p:nvSpPr>
        <p:spPr/>
        <p:txBody>
          <a:bodyPr/>
          <a:lstStyle/>
          <a:p>
            <a:fld id="{3C974458-8A97-4835-BF79-1FB6D7856C21}" type="slidenum">
              <a:rPr lang="en-US" smtClean="0"/>
              <a:t>13</a:t>
            </a:fld>
            <a:endParaRPr lang="en-US"/>
          </a:p>
        </p:txBody>
      </p:sp>
    </p:spTree>
    <p:extLst>
      <p:ext uri="{BB962C8B-B14F-4D97-AF65-F5344CB8AC3E}">
        <p14:creationId xmlns:p14="http://schemas.microsoft.com/office/powerpoint/2010/main" val="1324936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35629-BBD3-44AF-BF0B-43A1AEDD8849}"/>
              </a:ext>
            </a:extLst>
          </p:cNvPr>
          <p:cNvSpPr>
            <a:spLocks noGrp="1"/>
          </p:cNvSpPr>
          <p:nvPr>
            <p:ph type="title"/>
          </p:nvPr>
        </p:nvSpPr>
        <p:spPr/>
        <p:txBody>
          <a:bodyPr/>
          <a:lstStyle/>
          <a:p>
            <a:r>
              <a:rPr lang="en-US" dirty="0"/>
              <a:t>Every project must have an I</a:t>
            </a:r>
            <a:r>
              <a:rPr lang="en-US" sz="4400" dirty="0"/>
              <a:t>o</a:t>
            </a:r>
            <a:r>
              <a:rPr lang="en-US" dirty="0"/>
              <a:t>T focus!</a:t>
            </a:r>
          </a:p>
        </p:txBody>
      </p:sp>
      <p:sp>
        <p:nvSpPr>
          <p:cNvPr id="3" name="Content Placeholder 2">
            <a:extLst>
              <a:ext uri="{FF2B5EF4-FFF2-40B4-BE49-F238E27FC236}">
                <a16:creationId xmlns:a16="http://schemas.microsoft.com/office/drawing/2014/main" id="{C8949A8A-27A6-405F-92E5-4AD31E485B4E}"/>
              </a:ext>
            </a:extLst>
          </p:cNvPr>
          <p:cNvSpPr>
            <a:spLocks noGrp="1"/>
          </p:cNvSpPr>
          <p:nvPr>
            <p:ph idx="1"/>
          </p:nvPr>
        </p:nvSpPr>
        <p:spPr/>
        <p:txBody>
          <a:bodyPr>
            <a:normAutofit fontScale="92500"/>
          </a:bodyPr>
          <a:lstStyle/>
          <a:p>
            <a:r>
              <a:rPr lang="en-US" dirty="0"/>
              <a:t>Unless you are proposing a new IoT infrastructure idea, this means:</a:t>
            </a:r>
          </a:p>
          <a:p>
            <a:pPr>
              <a:buFont typeface="Wingdings" panose="05000000000000000000" pitchFamily="2" charset="2"/>
              <a:buChar char="Ø"/>
            </a:pPr>
            <a:r>
              <a:rPr lang="en-US" dirty="0"/>
              <a:t>  Identify data sources and sensors (like drones + still images, or video).</a:t>
            </a:r>
          </a:p>
          <a:p>
            <a:pPr>
              <a:buFont typeface="Wingdings" panose="05000000000000000000" pitchFamily="2" charset="2"/>
              <a:buChar char="Ø"/>
            </a:pPr>
            <a:r>
              <a:rPr lang="en-US" dirty="0"/>
              <a:t>  Have access to a real data set, or a plan to create real data in which</a:t>
            </a:r>
            <a:br>
              <a:rPr lang="en-US" dirty="0"/>
            </a:br>
            <a:r>
              <a:rPr lang="en-US" dirty="0"/>
              <a:t>    case you must have your own data sources and sensors planned.</a:t>
            </a:r>
          </a:p>
          <a:p>
            <a:pPr>
              <a:buFont typeface="Wingdings" panose="05000000000000000000" pitchFamily="2" charset="2"/>
              <a:buChar char="Ø"/>
            </a:pPr>
            <a:r>
              <a:rPr lang="en-US" dirty="0"/>
              <a:t>  Have a concrete goal.  This could be just data visualization, but would</a:t>
            </a:r>
            <a:br>
              <a:rPr lang="en-US" dirty="0"/>
            </a:br>
            <a:r>
              <a:rPr lang="en-US" dirty="0"/>
              <a:t>    often include some form of data analytics, machine learning, database</a:t>
            </a:r>
            <a:br>
              <a:rPr lang="en-US" dirty="0"/>
            </a:br>
            <a:r>
              <a:rPr lang="en-US" dirty="0"/>
              <a:t>    creation, cloud-directed “actions”, etc.</a:t>
            </a:r>
          </a:p>
          <a:p>
            <a:pPr>
              <a:buFont typeface="Wingdings" panose="05000000000000000000" pitchFamily="2" charset="2"/>
              <a:buChar char="Ø"/>
            </a:pPr>
            <a:r>
              <a:rPr lang="en-US" dirty="0"/>
              <a:t>  Have a structure closely matched to standard recipes, using roll-your-own</a:t>
            </a:r>
            <a:br>
              <a:rPr lang="en-US" dirty="0"/>
            </a:br>
            <a:r>
              <a:rPr lang="en-US" dirty="0"/>
              <a:t>    solutions only where you genuinely push beyond what is already available.</a:t>
            </a:r>
          </a:p>
        </p:txBody>
      </p:sp>
      <p:sp>
        <p:nvSpPr>
          <p:cNvPr id="4" name="Footer Placeholder 3">
            <a:extLst>
              <a:ext uri="{FF2B5EF4-FFF2-40B4-BE49-F238E27FC236}">
                <a16:creationId xmlns:a16="http://schemas.microsoft.com/office/drawing/2014/main" id="{6F9683EF-2850-484C-BE19-8F24D4BCEED7}"/>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E754BFF6-F7EF-44A6-A1FE-AF7A2BC02A94}"/>
              </a:ext>
            </a:extLst>
          </p:cNvPr>
          <p:cNvSpPr>
            <a:spLocks noGrp="1"/>
          </p:cNvSpPr>
          <p:nvPr>
            <p:ph type="sldNum" sz="quarter" idx="12"/>
          </p:nvPr>
        </p:nvSpPr>
        <p:spPr/>
        <p:txBody>
          <a:bodyPr/>
          <a:lstStyle/>
          <a:p>
            <a:fld id="{3C974458-8A97-4835-BF79-1FB6D7856C21}" type="slidenum">
              <a:rPr lang="en-US" smtClean="0"/>
              <a:t>14</a:t>
            </a:fld>
            <a:endParaRPr lang="en-US"/>
          </a:p>
        </p:txBody>
      </p:sp>
    </p:spTree>
    <p:extLst>
      <p:ext uri="{BB962C8B-B14F-4D97-AF65-F5344CB8AC3E}">
        <p14:creationId xmlns:p14="http://schemas.microsoft.com/office/powerpoint/2010/main" val="3432592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CEF79-A2F8-4B55-A468-3AFDBC7D8DBD}"/>
              </a:ext>
            </a:extLst>
          </p:cNvPr>
          <p:cNvSpPr>
            <a:spLocks noGrp="1"/>
          </p:cNvSpPr>
          <p:nvPr>
            <p:ph type="title"/>
          </p:nvPr>
        </p:nvSpPr>
        <p:spPr/>
        <p:txBody>
          <a:bodyPr/>
          <a:lstStyle/>
          <a:p>
            <a:r>
              <a:rPr lang="en-US" dirty="0"/>
              <a:t>Projects must also be “free”</a:t>
            </a:r>
          </a:p>
        </p:txBody>
      </p:sp>
      <p:sp>
        <p:nvSpPr>
          <p:cNvPr id="3" name="Content Placeholder 2">
            <a:extLst>
              <a:ext uri="{FF2B5EF4-FFF2-40B4-BE49-F238E27FC236}">
                <a16:creationId xmlns:a16="http://schemas.microsoft.com/office/drawing/2014/main" id="{E8B0228B-B156-418F-AAC6-CBCEF7DDEB70}"/>
              </a:ext>
            </a:extLst>
          </p:cNvPr>
          <p:cNvSpPr>
            <a:spLocks noGrp="1"/>
          </p:cNvSpPr>
          <p:nvPr>
            <p:ph idx="1"/>
          </p:nvPr>
        </p:nvSpPr>
        <p:spPr/>
        <p:txBody>
          <a:bodyPr/>
          <a:lstStyle/>
          <a:p>
            <a:r>
              <a:rPr lang="en-US" dirty="0"/>
              <a:t>You should get free accounts on Microsoft Azure or Amazon AWS.</a:t>
            </a:r>
          </a:p>
          <a:p>
            <a:endParaRPr lang="en-US" dirty="0"/>
          </a:p>
          <a:p>
            <a:r>
              <a:rPr lang="en-US" dirty="0"/>
              <a:t>You should use our </a:t>
            </a:r>
            <a:r>
              <a:rPr lang="en-US" dirty="0" err="1"/>
              <a:t>sensors+data</a:t>
            </a:r>
            <a:r>
              <a:rPr lang="en-US" dirty="0"/>
              <a:t> or </a:t>
            </a:r>
            <a:r>
              <a:rPr lang="en-US" i="1" dirty="0"/>
              <a:t>have a plan of your own </a:t>
            </a:r>
            <a:r>
              <a:rPr lang="en-US" dirty="0"/>
              <a:t>to procure data or sensors. </a:t>
            </a:r>
            <a:r>
              <a:rPr lang="en-US" i="1" dirty="0"/>
              <a:t>In 2019 we have no funding we can provide to help.</a:t>
            </a:r>
          </a:p>
          <a:p>
            <a:endParaRPr lang="en-US" i="1" dirty="0"/>
          </a:p>
          <a:p>
            <a:r>
              <a:rPr lang="en-US" dirty="0"/>
              <a:t>Your software will have been created in part using Cornell resources and hence should follow Cornell’s recommendations on IP: It should be open source, under the Apache permissive or 3-clause BSD licensing.  </a:t>
            </a:r>
          </a:p>
        </p:txBody>
      </p:sp>
      <p:sp>
        <p:nvSpPr>
          <p:cNvPr id="4" name="Footer Placeholder 3">
            <a:extLst>
              <a:ext uri="{FF2B5EF4-FFF2-40B4-BE49-F238E27FC236}">
                <a16:creationId xmlns:a16="http://schemas.microsoft.com/office/drawing/2014/main" id="{5DAB65A0-D347-4AE2-BBF1-0453CFCE443F}"/>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8351B46E-8F65-4B88-8C86-D7FA6BECA7DA}"/>
              </a:ext>
            </a:extLst>
          </p:cNvPr>
          <p:cNvSpPr>
            <a:spLocks noGrp="1"/>
          </p:cNvSpPr>
          <p:nvPr>
            <p:ph type="sldNum" sz="quarter" idx="12"/>
          </p:nvPr>
        </p:nvSpPr>
        <p:spPr/>
        <p:txBody>
          <a:bodyPr/>
          <a:lstStyle/>
          <a:p>
            <a:fld id="{3C974458-8A97-4835-BF79-1FB6D7856C21}" type="slidenum">
              <a:rPr lang="en-US" smtClean="0"/>
              <a:t>15</a:t>
            </a:fld>
            <a:endParaRPr lang="en-US"/>
          </a:p>
        </p:txBody>
      </p:sp>
    </p:spTree>
    <p:extLst>
      <p:ext uri="{BB962C8B-B14F-4D97-AF65-F5344CB8AC3E}">
        <p14:creationId xmlns:p14="http://schemas.microsoft.com/office/powerpoint/2010/main" val="3311590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B7CD1-F6AE-4B7E-BF58-81DCC302EDE2}"/>
              </a:ext>
            </a:extLst>
          </p:cNvPr>
          <p:cNvSpPr>
            <a:spLocks noGrp="1"/>
          </p:cNvSpPr>
          <p:nvPr>
            <p:ph type="title"/>
          </p:nvPr>
        </p:nvSpPr>
        <p:spPr/>
        <p:txBody>
          <a:bodyPr/>
          <a:lstStyle/>
          <a:p>
            <a:r>
              <a:rPr lang="en-US" dirty="0"/>
              <a:t>But I need my code for my startup!</a:t>
            </a:r>
          </a:p>
        </p:txBody>
      </p:sp>
      <p:sp>
        <p:nvSpPr>
          <p:cNvPr id="3" name="Content Placeholder 2">
            <a:extLst>
              <a:ext uri="{FF2B5EF4-FFF2-40B4-BE49-F238E27FC236}">
                <a16:creationId xmlns:a16="http://schemas.microsoft.com/office/drawing/2014/main" id="{6E8A59F1-8CEB-4B87-8DAE-7075C454A6A7}"/>
              </a:ext>
            </a:extLst>
          </p:cNvPr>
          <p:cNvSpPr>
            <a:spLocks noGrp="1"/>
          </p:cNvSpPr>
          <p:nvPr>
            <p:ph idx="1"/>
          </p:nvPr>
        </p:nvSpPr>
        <p:spPr/>
        <p:txBody>
          <a:bodyPr>
            <a:normAutofit lnSpcReduction="10000"/>
          </a:bodyPr>
          <a:lstStyle/>
          <a:p>
            <a:r>
              <a:rPr lang="en-US" dirty="0"/>
              <a:t>Cornell is very keen to encourage entrepreneurship!  There is no restriction at all on using work done in CS5412 for a startup later.  Several past students were successful doing that!  </a:t>
            </a:r>
          </a:p>
          <a:p>
            <a:endParaRPr lang="en-US" dirty="0"/>
          </a:p>
          <a:p>
            <a:r>
              <a:rPr lang="en-US" dirty="0"/>
              <a:t>Open source also means “open for you, down the road”.</a:t>
            </a:r>
            <a:br>
              <a:rPr lang="en-US" dirty="0"/>
            </a:br>
            <a:br>
              <a:rPr lang="en-US" dirty="0"/>
            </a:br>
            <a:br>
              <a:rPr lang="en-US" dirty="0"/>
            </a:br>
            <a:r>
              <a:rPr lang="en-US" dirty="0"/>
              <a:t>Cornell will even help you find incubator space and funding.  But the IP model for work done as a student using (even partially) Cornell resources is dictated by public law and Cornell policy.</a:t>
            </a:r>
          </a:p>
        </p:txBody>
      </p:sp>
      <p:sp>
        <p:nvSpPr>
          <p:cNvPr id="4" name="Footer Placeholder 3">
            <a:extLst>
              <a:ext uri="{FF2B5EF4-FFF2-40B4-BE49-F238E27FC236}">
                <a16:creationId xmlns:a16="http://schemas.microsoft.com/office/drawing/2014/main" id="{C835D3E9-4154-4A95-92DD-95568E472707}"/>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CE220048-44F9-41DC-A8C7-BC95EEAE1936}"/>
              </a:ext>
            </a:extLst>
          </p:cNvPr>
          <p:cNvSpPr>
            <a:spLocks noGrp="1"/>
          </p:cNvSpPr>
          <p:nvPr>
            <p:ph type="sldNum" sz="quarter" idx="12"/>
          </p:nvPr>
        </p:nvSpPr>
        <p:spPr/>
        <p:txBody>
          <a:bodyPr/>
          <a:lstStyle/>
          <a:p>
            <a:fld id="{3C974458-8A97-4835-BF79-1FB6D7856C21}" type="slidenum">
              <a:rPr lang="en-US" smtClean="0"/>
              <a:t>16</a:t>
            </a:fld>
            <a:endParaRPr lang="en-US"/>
          </a:p>
        </p:txBody>
      </p:sp>
    </p:spTree>
    <p:extLst>
      <p:ext uri="{BB962C8B-B14F-4D97-AF65-F5344CB8AC3E}">
        <p14:creationId xmlns:p14="http://schemas.microsoft.com/office/powerpoint/2010/main" val="1744956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18F33-5BF0-4EEE-80A5-B72B5DEAED47}"/>
              </a:ext>
            </a:extLst>
          </p:cNvPr>
          <p:cNvSpPr>
            <a:spLocks noGrp="1"/>
          </p:cNvSpPr>
          <p:nvPr>
            <p:ph type="title"/>
          </p:nvPr>
        </p:nvSpPr>
        <p:spPr/>
        <p:txBody>
          <a:bodyPr/>
          <a:lstStyle/>
          <a:p>
            <a:r>
              <a:rPr lang="en-US" dirty="0"/>
              <a:t>Steps to doing a typical project</a:t>
            </a:r>
          </a:p>
        </p:txBody>
      </p:sp>
      <p:sp>
        <p:nvSpPr>
          <p:cNvPr id="3" name="Content Placeholder 2">
            <a:extLst>
              <a:ext uri="{FF2B5EF4-FFF2-40B4-BE49-F238E27FC236}">
                <a16:creationId xmlns:a16="http://schemas.microsoft.com/office/drawing/2014/main" id="{2A04C5CD-02B6-4378-9597-F918F0A290E4}"/>
              </a:ext>
            </a:extLst>
          </p:cNvPr>
          <p:cNvSpPr>
            <a:spLocks noGrp="1"/>
          </p:cNvSpPr>
          <p:nvPr>
            <p:ph idx="1"/>
          </p:nvPr>
        </p:nvSpPr>
        <p:spPr>
          <a:xfrm>
            <a:off x="1024128" y="2286000"/>
            <a:ext cx="10893552" cy="4023360"/>
          </a:xfrm>
        </p:spPr>
        <p:txBody>
          <a:bodyPr/>
          <a:lstStyle/>
          <a:p>
            <a:r>
              <a:rPr lang="en-US" dirty="0"/>
              <a:t>You need to think about</a:t>
            </a:r>
          </a:p>
          <a:p>
            <a:pPr>
              <a:buFont typeface="Wingdings" panose="05000000000000000000" pitchFamily="2" charset="2"/>
              <a:buChar char="Ø"/>
            </a:pPr>
            <a:r>
              <a:rPr lang="en-US" dirty="0"/>
              <a:t>  Sensors, how to register them with Azure IoT Hub, configure them.</a:t>
            </a:r>
          </a:p>
          <a:p>
            <a:pPr>
              <a:buFont typeface="Wingdings" panose="05000000000000000000" pitchFamily="2" charset="2"/>
              <a:buChar char="Ø"/>
            </a:pPr>
            <a:r>
              <a:rPr lang="en-US" dirty="0"/>
              <a:t>  Data: what to download, how to decide what to process and what to</a:t>
            </a:r>
            <a:br>
              <a:rPr lang="en-US" dirty="0"/>
            </a:br>
            <a:r>
              <a:rPr lang="en-US" dirty="0"/>
              <a:t>    store or discard, how to manage limited space on the sensors themselves</a:t>
            </a:r>
          </a:p>
          <a:p>
            <a:pPr>
              <a:buFont typeface="Wingdings" panose="05000000000000000000" pitchFamily="2" charset="2"/>
              <a:buChar char="Ø"/>
            </a:pPr>
            <a:r>
              <a:rPr lang="en-US" dirty="0"/>
              <a:t>  The data processing pipeline.  Machine learning: roles it might play, how</a:t>
            </a:r>
            <a:br>
              <a:rPr lang="en-US" dirty="0"/>
            </a:br>
            <a:r>
              <a:rPr lang="en-US" dirty="0"/>
              <a:t>    you will train the model, where the model will be hosted, how it will be</a:t>
            </a:r>
            <a:br>
              <a:rPr lang="en-US" dirty="0"/>
            </a:br>
            <a:r>
              <a:rPr lang="en-US" dirty="0"/>
              <a:t>    updated.</a:t>
            </a:r>
          </a:p>
          <a:p>
            <a:pPr>
              <a:buFont typeface="Wingdings" panose="05000000000000000000" pitchFamily="2" charset="2"/>
              <a:buChar char="Ø"/>
            </a:pPr>
            <a:r>
              <a:rPr lang="en-US" dirty="0"/>
              <a:t>  Output you will create, or actions your solution will take, and how. </a:t>
            </a:r>
          </a:p>
        </p:txBody>
      </p:sp>
      <p:sp>
        <p:nvSpPr>
          <p:cNvPr id="4" name="Footer Placeholder 3">
            <a:extLst>
              <a:ext uri="{FF2B5EF4-FFF2-40B4-BE49-F238E27FC236}">
                <a16:creationId xmlns:a16="http://schemas.microsoft.com/office/drawing/2014/main" id="{82567B6A-DF42-4625-AA01-89CB17EDED0B}"/>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CFC7C000-6743-45DE-AC97-2103ECB74CA7}"/>
              </a:ext>
            </a:extLst>
          </p:cNvPr>
          <p:cNvSpPr>
            <a:spLocks noGrp="1"/>
          </p:cNvSpPr>
          <p:nvPr>
            <p:ph type="sldNum" sz="quarter" idx="12"/>
          </p:nvPr>
        </p:nvSpPr>
        <p:spPr/>
        <p:txBody>
          <a:bodyPr/>
          <a:lstStyle/>
          <a:p>
            <a:fld id="{3C974458-8A97-4835-BF79-1FB6D7856C21}" type="slidenum">
              <a:rPr lang="en-US" smtClean="0"/>
              <a:t>17</a:t>
            </a:fld>
            <a:endParaRPr lang="en-US"/>
          </a:p>
        </p:txBody>
      </p:sp>
    </p:spTree>
    <p:extLst>
      <p:ext uri="{BB962C8B-B14F-4D97-AF65-F5344CB8AC3E}">
        <p14:creationId xmlns:p14="http://schemas.microsoft.com/office/powerpoint/2010/main" val="3544748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10E75-E374-412F-8748-2978DFD5C067}"/>
              </a:ext>
            </a:extLst>
          </p:cNvPr>
          <p:cNvSpPr>
            <a:spLocks noGrp="1"/>
          </p:cNvSpPr>
          <p:nvPr>
            <p:ph type="title"/>
          </p:nvPr>
        </p:nvSpPr>
        <p:spPr/>
        <p:txBody>
          <a:bodyPr/>
          <a:lstStyle/>
          <a:p>
            <a:r>
              <a:rPr lang="en-US" dirty="0"/>
              <a:t>Make a block diagram!</a:t>
            </a:r>
          </a:p>
        </p:txBody>
      </p:sp>
      <p:sp>
        <p:nvSpPr>
          <p:cNvPr id="3" name="Content Placeholder 2">
            <a:extLst>
              <a:ext uri="{FF2B5EF4-FFF2-40B4-BE49-F238E27FC236}">
                <a16:creationId xmlns:a16="http://schemas.microsoft.com/office/drawing/2014/main" id="{95AAD9F8-88A9-42B8-9A14-28EAC6CB0BB0}"/>
              </a:ext>
            </a:extLst>
          </p:cNvPr>
          <p:cNvSpPr>
            <a:spLocks noGrp="1"/>
          </p:cNvSpPr>
          <p:nvPr>
            <p:ph idx="1"/>
          </p:nvPr>
        </p:nvSpPr>
        <p:spPr/>
        <p:txBody>
          <a:bodyPr>
            <a:normAutofit fontScale="85000" lnSpcReduction="20000"/>
          </a:bodyPr>
          <a:lstStyle/>
          <a:p>
            <a:r>
              <a:rPr lang="en-US" dirty="0"/>
              <a:t>Look at some of the pre-built recipes on Azure.</a:t>
            </a:r>
          </a:p>
          <a:p>
            <a:endParaRPr lang="en-US" dirty="0"/>
          </a:p>
          <a:p>
            <a:r>
              <a:rPr lang="en-US" dirty="0"/>
              <a:t>They always have block diagrams.  Find one that seems like a good match and then customize it to be a perfect match to your goals.</a:t>
            </a:r>
          </a:p>
          <a:p>
            <a:endParaRPr lang="en-US" dirty="0"/>
          </a:p>
          <a:p>
            <a:r>
              <a:rPr lang="en-US" dirty="0"/>
              <a:t>Need to code new Azure functions?  No problem, but learn how to build “hello world” before you get really fancy!</a:t>
            </a:r>
          </a:p>
          <a:p>
            <a:endParaRPr lang="en-US" dirty="0"/>
          </a:p>
          <a:p>
            <a:r>
              <a:rPr lang="en-US" dirty="0"/>
              <a:t>Need a new </a:t>
            </a:r>
            <a:r>
              <a:rPr lang="en-US" dirty="0">
                <a:sym typeface="Symbol" panose="05050102010706020507" pitchFamily="18" charset="2"/>
              </a:rPr>
              <a:t>-service?  Derecho can help you build it.  Try to base it on the</a:t>
            </a:r>
            <a:br>
              <a:rPr lang="en-US" dirty="0">
                <a:sym typeface="Symbol" panose="05050102010706020507" pitchFamily="18" charset="2"/>
              </a:rPr>
            </a:br>
            <a:r>
              <a:rPr lang="en-US" dirty="0">
                <a:sym typeface="Symbol" panose="05050102010706020507" pitchFamily="18" charset="2"/>
              </a:rPr>
              <a:t>object store (we will learn all about it in one of our first lectures).</a:t>
            </a:r>
            <a:endParaRPr lang="en-US" dirty="0"/>
          </a:p>
        </p:txBody>
      </p:sp>
      <p:sp>
        <p:nvSpPr>
          <p:cNvPr id="4" name="Footer Placeholder 3">
            <a:extLst>
              <a:ext uri="{FF2B5EF4-FFF2-40B4-BE49-F238E27FC236}">
                <a16:creationId xmlns:a16="http://schemas.microsoft.com/office/drawing/2014/main" id="{D49528CC-BF92-4C52-9453-E5726DD6B229}"/>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D70E4A10-DC18-476F-851F-3EBCD83FDF0B}"/>
              </a:ext>
            </a:extLst>
          </p:cNvPr>
          <p:cNvSpPr>
            <a:spLocks noGrp="1"/>
          </p:cNvSpPr>
          <p:nvPr>
            <p:ph type="sldNum" sz="quarter" idx="12"/>
          </p:nvPr>
        </p:nvSpPr>
        <p:spPr/>
        <p:txBody>
          <a:bodyPr/>
          <a:lstStyle/>
          <a:p>
            <a:fld id="{3C974458-8A97-4835-BF79-1FB6D7856C21}" type="slidenum">
              <a:rPr lang="en-US" smtClean="0"/>
              <a:t>18</a:t>
            </a:fld>
            <a:endParaRPr lang="en-US"/>
          </a:p>
        </p:txBody>
      </p:sp>
    </p:spTree>
    <p:extLst>
      <p:ext uri="{BB962C8B-B14F-4D97-AF65-F5344CB8AC3E}">
        <p14:creationId xmlns:p14="http://schemas.microsoft.com/office/powerpoint/2010/main" val="3104899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D4CA5-2179-47AA-BE5B-6034368CCDA5}"/>
              </a:ext>
            </a:extLst>
          </p:cNvPr>
          <p:cNvSpPr>
            <a:spLocks noGrp="1"/>
          </p:cNvSpPr>
          <p:nvPr>
            <p:ph type="title"/>
          </p:nvPr>
        </p:nvSpPr>
        <p:spPr/>
        <p:txBody>
          <a:bodyPr/>
          <a:lstStyle/>
          <a:p>
            <a:r>
              <a:rPr lang="en-US" dirty="0"/>
              <a:t>I need RDMA!  And </a:t>
            </a:r>
            <a:r>
              <a:rPr lang="en-US" dirty="0" err="1"/>
              <a:t>OpTane</a:t>
            </a:r>
            <a:r>
              <a:rPr lang="en-US" dirty="0"/>
              <a:t> Memory!</a:t>
            </a:r>
          </a:p>
        </p:txBody>
      </p:sp>
      <p:sp>
        <p:nvSpPr>
          <p:cNvPr id="3" name="Content Placeholder 2">
            <a:extLst>
              <a:ext uri="{FF2B5EF4-FFF2-40B4-BE49-F238E27FC236}">
                <a16:creationId xmlns:a16="http://schemas.microsoft.com/office/drawing/2014/main" id="{88AA0690-9399-4FE2-A995-BFFE0A8F23C4}"/>
              </a:ext>
            </a:extLst>
          </p:cNvPr>
          <p:cNvSpPr>
            <a:spLocks noGrp="1"/>
          </p:cNvSpPr>
          <p:nvPr>
            <p:ph idx="1"/>
          </p:nvPr>
        </p:nvSpPr>
        <p:spPr>
          <a:xfrm>
            <a:off x="1024128" y="2286000"/>
            <a:ext cx="10954512" cy="4023360"/>
          </a:xfrm>
        </p:spPr>
        <p:txBody>
          <a:bodyPr>
            <a:normAutofit lnSpcReduction="10000"/>
          </a:bodyPr>
          <a:lstStyle/>
          <a:p>
            <a:r>
              <a:rPr lang="en-US" dirty="0"/>
              <a:t>Cutting edge hardware is cool.  Still, for these demonstrations we are hoping people won’t need fancy hardware accelerators.</a:t>
            </a:r>
          </a:p>
          <a:p>
            <a:endParaRPr lang="en-US" dirty="0"/>
          </a:p>
          <a:p>
            <a:r>
              <a:rPr lang="en-US" dirty="0"/>
              <a:t>But if needed, for convincing reasons, we can provide access to Cornell clusters with the same versions of Ubuntu found on Azure, and with high speed memory and RDMA.</a:t>
            </a:r>
          </a:p>
          <a:p>
            <a:endParaRPr lang="en-US" dirty="0"/>
          </a:p>
          <a:p>
            <a:r>
              <a:rPr lang="en-US" dirty="0"/>
              <a:t>Since Derecho works perfectly well on TCP, you may need a </a:t>
            </a:r>
            <a:r>
              <a:rPr lang="en-US" i="1" dirty="0"/>
              <a:t>very</a:t>
            </a:r>
            <a:r>
              <a:rPr lang="en-US" dirty="0"/>
              <a:t> convincing reason to get permission to do this.  Why not build on TCP first?</a:t>
            </a:r>
          </a:p>
        </p:txBody>
      </p:sp>
      <p:sp>
        <p:nvSpPr>
          <p:cNvPr id="4" name="Footer Placeholder 3">
            <a:extLst>
              <a:ext uri="{FF2B5EF4-FFF2-40B4-BE49-F238E27FC236}">
                <a16:creationId xmlns:a16="http://schemas.microsoft.com/office/drawing/2014/main" id="{FD726D15-C889-45E1-8613-9F48EDB4BC6C}"/>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9A27F0F9-24B4-4D29-B639-7158ABC72529}"/>
              </a:ext>
            </a:extLst>
          </p:cNvPr>
          <p:cNvSpPr>
            <a:spLocks noGrp="1"/>
          </p:cNvSpPr>
          <p:nvPr>
            <p:ph type="sldNum" sz="quarter" idx="12"/>
          </p:nvPr>
        </p:nvSpPr>
        <p:spPr/>
        <p:txBody>
          <a:bodyPr/>
          <a:lstStyle/>
          <a:p>
            <a:fld id="{3C974458-8A97-4835-BF79-1FB6D7856C21}" type="slidenum">
              <a:rPr lang="en-US" smtClean="0"/>
              <a:t>19</a:t>
            </a:fld>
            <a:endParaRPr lang="en-US"/>
          </a:p>
        </p:txBody>
      </p:sp>
    </p:spTree>
    <p:extLst>
      <p:ext uri="{BB962C8B-B14F-4D97-AF65-F5344CB8AC3E}">
        <p14:creationId xmlns:p14="http://schemas.microsoft.com/office/powerpoint/2010/main" val="391148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BBAA8-FDF4-4DA5-AF56-AE25493CBE6A}"/>
              </a:ext>
            </a:extLst>
          </p:cNvPr>
          <p:cNvSpPr>
            <a:spLocks noGrp="1"/>
          </p:cNvSpPr>
          <p:nvPr>
            <p:ph type="title"/>
          </p:nvPr>
        </p:nvSpPr>
        <p:spPr/>
        <p:txBody>
          <a:bodyPr/>
          <a:lstStyle/>
          <a:p>
            <a:r>
              <a:rPr lang="en-US" dirty="0"/>
              <a:t>Project Goals</a:t>
            </a:r>
          </a:p>
        </p:txBody>
      </p:sp>
      <p:sp>
        <p:nvSpPr>
          <p:cNvPr id="3" name="Content Placeholder 2">
            <a:extLst>
              <a:ext uri="{FF2B5EF4-FFF2-40B4-BE49-F238E27FC236}">
                <a16:creationId xmlns:a16="http://schemas.microsoft.com/office/drawing/2014/main" id="{8BF9EF7D-9950-409A-BD53-F4F65043FA30}"/>
              </a:ext>
            </a:extLst>
          </p:cNvPr>
          <p:cNvSpPr>
            <a:spLocks noGrp="1"/>
          </p:cNvSpPr>
          <p:nvPr>
            <p:ph idx="1"/>
          </p:nvPr>
        </p:nvSpPr>
        <p:spPr/>
        <p:txBody>
          <a:bodyPr>
            <a:normAutofit fontScale="85000" lnSpcReduction="20000"/>
          </a:bodyPr>
          <a:lstStyle/>
          <a:p>
            <a:r>
              <a:rPr lang="en-US" dirty="0"/>
              <a:t>We are hoping you will:</a:t>
            </a:r>
          </a:p>
          <a:p>
            <a:pPr>
              <a:buFont typeface="Wingdings" panose="05000000000000000000" pitchFamily="2" charset="2"/>
              <a:buChar char="Ø"/>
            </a:pPr>
            <a:r>
              <a:rPr lang="en-US" dirty="0"/>
              <a:t>  Gain hands-on experience on Microsoft Azure IoT + Azure Intelligent</a:t>
            </a:r>
            <a:br>
              <a:rPr lang="en-US" dirty="0"/>
            </a:br>
            <a:r>
              <a:rPr lang="en-US" dirty="0"/>
              <a:t>    Edge.  AWS would be acceptable too, but we prefer Azure.</a:t>
            </a:r>
          </a:p>
          <a:p>
            <a:pPr>
              <a:buFont typeface="Wingdings" panose="05000000000000000000" pitchFamily="2" charset="2"/>
              <a:buChar char="Ø"/>
            </a:pPr>
            <a:r>
              <a:rPr lang="en-US" dirty="0"/>
              <a:t>  Learn to work in a team with varied skills and specializations.</a:t>
            </a:r>
          </a:p>
          <a:p>
            <a:pPr>
              <a:buFont typeface="Wingdings" panose="05000000000000000000" pitchFamily="2" charset="2"/>
              <a:buChar char="Ø"/>
            </a:pPr>
            <a:r>
              <a:rPr lang="en-US" dirty="0"/>
              <a:t>  Solve a real “digital farming” application, using real sensors, real</a:t>
            </a:r>
            <a:br>
              <a:rPr lang="en-US" dirty="0"/>
            </a:br>
            <a:r>
              <a:rPr lang="en-US" dirty="0"/>
              <a:t>    data, real machine learning tools, and working with a real “customer”.</a:t>
            </a:r>
          </a:p>
          <a:p>
            <a:pPr>
              <a:buFont typeface="Wingdings" panose="05000000000000000000" pitchFamily="2" charset="2"/>
              <a:buChar char="Ø"/>
            </a:pPr>
            <a:r>
              <a:rPr lang="en-US" dirty="0"/>
              <a:t>  Use existing infrastructure where available (like Azure functions, Azure</a:t>
            </a:r>
            <a:br>
              <a:rPr lang="en-US" dirty="0"/>
            </a:br>
            <a:r>
              <a:rPr lang="en-US" dirty="0"/>
              <a:t>    message queues, </a:t>
            </a:r>
            <a:r>
              <a:rPr lang="en-US" dirty="0" err="1"/>
              <a:t>etc</a:t>
            </a:r>
            <a:r>
              <a:rPr lang="en-US" dirty="0"/>
              <a:t>).  </a:t>
            </a:r>
          </a:p>
          <a:p>
            <a:pPr>
              <a:buFont typeface="Wingdings" panose="05000000000000000000" pitchFamily="2" charset="2"/>
              <a:buChar char="Ø"/>
            </a:pPr>
            <a:r>
              <a:rPr lang="en-US" dirty="0"/>
              <a:t>  If you need to create a new microservice, work with Cornell’s </a:t>
            </a:r>
            <a:r>
              <a:rPr lang="en-US" dirty="0">
                <a:hlinkClick r:id="rId2"/>
              </a:rPr>
              <a:t>Derecho</a:t>
            </a:r>
            <a:r>
              <a:rPr lang="en-US" dirty="0"/>
              <a:t> library.</a:t>
            </a:r>
            <a:br>
              <a:rPr lang="en-US" dirty="0"/>
            </a:br>
            <a:r>
              <a:rPr lang="en-US" dirty="0"/>
              <a:t>    *  Use Derecho’s Ubuntu VM.  Ubuntu is a version of Linux that works well on Azure.  </a:t>
            </a:r>
            <a:br>
              <a:rPr lang="en-US" dirty="0"/>
            </a:br>
            <a:r>
              <a:rPr lang="en-US" dirty="0"/>
              <a:t>    *  Derecho’s strongly consistent key-value “object store” is the obvious place to start.</a:t>
            </a:r>
          </a:p>
        </p:txBody>
      </p:sp>
      <p:sp>
        <p:nvSpPr>
          <p:cNvPr id="4" name="Footer Placeholder 3">
            <a:extLst>
              <a:ext uri="{FF2B5EF4-FFF2-40B4-BE49-F238E27FC236}">
                <a16:creationId xmlns:a16="http://schemas.microsoft.com/office/drawing/2014/main" id="{C93A6267-C89D-4F09-938B-AB10EBB7DF43}"/>
              </a:ext>
            </a:extLst>
          </p:cNvPr>
          <p:cNvSpPr>
            <a:spLocks noGrp="1"/>
          </p:cNvSpPr>
          <p:nvPr>
            <p:ph type="ftr" sz="quarter" idx="11"/>
          </p:nvPr>
        </p:nvSpPr>
        <p:spPr>
          <a:xfrm>
            <a:off x="4863252" y="6549952"/>
            <a:ext cx="5901459" cy="274320"/>
          </a:xfrm>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421FF543-8F2A-4F9A-A6EF-E11D4B73792F}"/>
              </a:ext>
            </a:extLst>
          </p:cNvPr>
          <p:cNvSpPr>
            <a:spLocks noGrp="1"/>
          </p:cNvSpPr>
          <p:nvPr>
            <p:ph type="sldNum" sz="quarter" idx="12"/>
          </p:nvPr>
        </p:nvSpPr>
        <p:spPr/>
        <p:txBody>
          <a:bodyPr/>
          <a:lstStyle/>
          <a:p>
            <a:fld id="{3C974458-8A97-4835-BF79-1FB6D7856C21}" type="slidenum">
              <a:rPr lang="en-US" smtClean="0"/>
              <a:t>2</a:t>
            </a:fld>
            <a:endParaRPr lang="en-US"/>
          </a:p>
        </p:txBody>
      </p:sp>
    </p:spTree>
    <p:extLst>
      <p:ext uri="{BB962C8B-B14F-4D97-AF65-F5344CB8AC3E}">
        <p14:creationId xmlns:p14="http://schemas.microsoft.com/office/powerpoint/2010/main" val="296152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54572-6B61-437F-BE01-37B86E787973}"/>
              </a:ext>
            </a:extLst>
          </p:cNvPr>
          <p:cNvSpPr>
            <a:spLocks noGrp="1"/>
          </p:cNvSpPr>
          <p:nvPr>
            <p:ph type="title"/>
          </p:nvPr>
        </p:nvSpPr>
        <p:spPr/>
        <p:txBody>
          <a:bodyPr/>
          <a:lstStyle/>
          <a:p>
            <a:r>
              <a:rPr lang="en-US" dirty="0"/>
              <a:t>Help!  I’m stuck!</a:t>
            </a:r>
          </a:p>
        </p:txBody>
      </p:sp>
      <p:sp>
        <p:nvSpPr>
          <p:cNvPr id="3" name="Content Placeholder 2">
            <a:extLst>
              <a:ext uri="{FF2B5EF4-FFF2-40B4-BE49-F238E27FC236}">
                <a16:creationId xmlns:a16="http://schemas.microsoft.com/office/drawing/2014/main" id="{95690DD6-29D5-4A53-92B3-2180100B73C3}"/>
              </a:ext>
            </a:extLst>
          </p:cNvPr>
          <p:cNvSpPr>
            <a:spLocks noGrp="1"/>
          </p:cNvSpPr>
          <p:nvPr>
            <p:ph idx="1"/>
          </p:nvPr>
        </p:nvSpPr>
        <p:spPr/>
        <p:txBody>
          <a:bodyPr/>
          <a:lstStyle/>
          <a:p>
            <a:r>
              <a:rPr lang="en-US" dirty="0"/>
              <a:t>We have a crew of insanely amazing TAs and other helpers.</a:t>
            </a:r>
          </a:p>
          <a:p>
            <a:endParaRPr lang="en-US" dirty="0"/>
          </a:p>
          <a:p>
            <a:r>
              <a:rPr lang="en-US" dirty="0"/>
              <a:t>If you get stuck, come talk to us.  We’ll get your group rebooted!</a:t>
            </a:r>
          </a:p>
          <a:p>
            <a:endParaRPr lang="en-US" dirty="0"/>
          </a:p>
          <a:p>
            <a:r>
              <a:rPr lang="en-US" dirty="0"/>
              <a:t>It helps a lot to start with an Azure “recipe” and its sample code, and then slowly modify it, rebuild, try again. Small steps.</a:t>
            </a:r>
          </a:p>
        </p:txBody>
      </p:sp>
      <p:sp>
        <p:nvSpPr>
          <p:cNvPr id="4" name="Footer Placeholder 3">
            <a:extLst>
              <a:ext uri="{FF2B5EF4-FFF2-40B4-BE49-F238E27FC236}">
                <a16:creationId xmlns:a16="http://schemas.microsoft.com/office/drawing/2014/main" id="{E36C3B33-4372-4740-9BC9-F554B141E64F}"/>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AC2620E7-F61D-4125-9F70-4306C9BD95C5}"/>
              </a:ext>
            </a:extLst>
          </p:cNvPr>
          <p:cNvSpPr>
            <a:spLocks noGrp="1"/>
          </p:cNvSpPr>
          <p:nvPr>
            <p:ph type="sldNum" sz="quarter" idx="12"/>
          </p:nvPr>
        </p:nvSpPr>
        <p:spPr/>
        <p:txBody>
          <a:bodyPr/>
          <a:lstStyle/>
          <a:p>
            <a:fld id="{3C974458-8A97-4835-BF79-1FB6D7856C21}" type="slidenum">
              <a:rPr lang="en-US" smtClean="0"/>
              <a:t>20</a:t>
            </a:fld>
            <a:endParaRPr lang="en-US"/>
          </a:p>
        </p:txBody>
      </p:sp>
    </p:spTree>
    <p:extLst>
      <p:ext uri="{BB962C8B-B14F-4D97-AF65-F5344CB8AC3E}">
        <p14:creationId xmlns:p14="http://schemas.microsoft.com/office/powerpoint/2010/main" val="717096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BC800-58FF-4819-BB12-DC3F08A59DF8}"/>
              </a:ext>
            </a:extLst>
          </p:cNvPr>
          <p:cNvSpPr>
            <a:spLocks noGrp="1"/>
          </p:cNvSpPr>
          <p:nvPr>
            <p:ph type="title"/>
          </p:nvPr>
        </p:nvSpPr>
        <p:spPr/>
        <p:txBody>
          <a:bodyPr/>
          <a:lstStyle/>
          <a:p>
            <a:r>
              <a:rPr lang="en-US" dirty="0"/>
              <a:t>Help!  My </a:t>
            </a:r>
            <a:r>
              <a:rPr lang="en-US" dirty="0" err="1"/>
              <a:t>TeamMate</a:t>
            </a:r>
            <a:r>
              <a:rPr lang="en-US" dirty="0"/>
              <a:t> is a Jerk!</a:t>
            </a:r>
          </a:p>
        </p:txBody>
      </p:sp>
      <p:sp>
        <p:nvSpPr>
          <p:cNvPr id="3" name="Content Placeholder 2">
            <a:extLst>
              <a:ext uri="{FF2B5EF4-FFF2-40B4-BE49-F238E27FC236}">
                <a16:creationId xmlns:a16="http://schemas.microsoft.com/office/drawing/2014/main" id="{B170E80C-8978-438D-BC58-D8F15A389DF7}"/>
              </a:ext>
            </a:extLst>
          </p:cNvPr>
          <p:cNvSpPr>
            <a:spLocks noGrp="1"/>
          </p:cNvSpPr>
          <p:nvPr>
            <p:ph idx="1"/>
          </p:nvPr>
        </p:nvSpPr>
        <p:spPr/>
        <p:txBody>
          <a:bodyPr/>
          <a:lstStyle/>
          <a:p>
            <a:r>
              <a:rPr lang="en-US" dirty="0"/>
              <a:t>This happens sometimes.  Plus people do travel for interviews and can drop the ball.</a:t>
            </a:r>
          </a:p>
          <a:p>
            <a:endParaRPr lang="en-US" dirty="0"/>
          </a:p>
          <a:p>
            <a:r>
              <a:rPr lang="en-US" dirty="0"/>
              <a:t>We allow groups to fragment and recombine if needed, but we hope you can try and work things out on your own first.</a:t>
            </a:r>
          </a:p>
          <a:p>
            <a:endParaRPr lang="en-US" dirty="0"/>
          </a:p>
          <a:p>
            <a:r>
              <a:rPr lang="en-US" dirty="0"/>
              <a:t>Even for groups in industry, “stuff happens.”</a:t>
            </a:r>
          </a:p>
        </p:txBody>
      </p:sp>
      <p:sp>
        <p:nvSpPr>
          <p:cNvPr id="4" name="Footer Placeholder 3">
            <a:extLst>
              <a:ext uri="{FF2B5EF4-FFF2-40B4-BE49-F238E27FC236}">
                <a16:creationId xmlns:a16="http://schemas.microsoft.com/office/drawing/2014/main" id="{B0F218B5-2D5B-4A5E-BE21-A3633D29D7AD}"/>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E92D8E0C-E7D8-416C-A7E3-E8D20D1A107B}"/>
              </a:ext>
            </a:extLst>
          </p:cNvPr>
          <p:cNvSpPr>
            <a:spLocks noGrp="1"/>
          </p:cNvSpPr>
          <p:nvPr>
            <p:ph type="sldNum" sz="quarter" idx="12"/>
          </p:nvPr>
        </p:nvSpPr>
        <p:spPr/>
        <p:txBody>
          <a:bodyPr/>
          <a:lstStyle/>
          <a:p>
            <a:fld id="{3C974458-8A97-4835-BF79-1FB6D7856C21}" type="slidenum">
              <a:rPr lang="en-US" smtClean="0"/>
              <a:t>21</a:t>
            </a:fld>
            <a:endParaRPr lang="en-US"/>
          </a:p>
        </p:txBody>
      </p:sp>
    </p:spTree>
    <p:extLst>
      <p:ext uri="{BB962C8B-B14F-4D97-AF65-F5344CB8AC3E}">
        <p14:creationId xmlns:p14="http://schemas.microsoft.com/office/powerpoint/2010/main" val="3871794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8247C-6892-437E-B641-8E161F31FB8B}"/>
              </a:ext>
            </a:extLst>
          </p:cNvPr>
          <p:cNvSpPr>
            <a:spLocks noGrp="1"/>
          </p:cNvSpPr>
          <p:nvPr>
            <p:ph type="title"/>
          </p:nvPr>
        </p:nvSpPr>
        <p:spPr/>
        <p:txBody>
          <a:bodyPr/>
          <a:lstStyle/>
          <a:p>
            <a:r>
              <a:rPr lang="en-US" dirty="0"/>
              <a:t>Forming Teams</a:t>
            </a:r>
          </a:p>
        </p:txBody>
      </p:sp>
      <p:sp>
        <p:nvSpPr>
          <p:cNvPr id="3" name="Content Placeholder 2">
            <a:extLst>
              <a:ext uri="{FF2B5EF4-FFF2-40B4-BE49-F238E27FC236}">
                <a16:creationId xmlns:a16="http://schemas.microsoft.com/office/drawing/2014/main" id="{209E70FD-2929-41A4-8CCE-DFE8ECBF7C22}"/>
              </a:ext>
            </a:extLst>
          </p:cNvPr>
          <p:cNvSpPr>
            <a:spLocks noGrp="1"/>
          </p:cNvSpPr>
          <p:nvPr>
            <p:ph idx="1"/>
          </p:nvPr>
        </p:nvSpPr>
        <p:spPr/>
        <p:txBody>
          <a:bodyPr/>
          <a:lstStyle/>
          <a:p>
            <a:r>
              <a:rPr lang="en-US" dirty="0"/>
              <a:t>Projects are done in groups of 2-3 CS5412 students.</a:t>
            </a:r>
          </a:p>
          <a:p>
            <a:endParaRPr lang="en-US" dirty="0"/>
          </a:p>
          <a:p>
            <a:r>
              <a:rPr lang="en-US" dirty="0"/>
              <a:t>Many will have one more “external consultant:” a student from the college of agriculture and life sciences who works in farming, agriculture or a related topic and is taking a course with a similar project need.</a:t>
            </a:r>
          </a:p>
          <a:p>
            <a:endParaRPr lang="en-US" dirty="0"/>
          </a:p>
          <a:p>
            <a:r>
              <a:rPr lang="en-US" dirty="0"/>
              <a:t>The jointly done project would satisfy requirements in both classes.</a:t>
            </a:r>
          </a:p>
        </p:txBody>
      </p:sp>
      <p:sp>
        <p:nvSpPr>
          <p:cNvPr id="4" name="Footer Placeholder 3">
            <a:extLst>
              <a:ext uri="{FF2B5EF4-FFF2-40B4-BE49-F238E27FC236}">
                <a16:creationId xmlns:a16="http://schemas.microsoft.com/office/drawing/2014/main" id="{AF5AABFD-73C2-4C51-A6D1-255374525040}"/>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420DD187-9DB0-4D07-903D-DC2902AA5F15}"/>
              </a:ext>
            </a:extLst>
          </p:cNvPr>
          <p:cNvSpPr>
            <a:spLocks noGrp="1"/>
          </p:cNvSpPr>
          <p:nvPr>
            <p:ph type="sldNum" sz="quarter" idx="12"/>
          </p:nvPr>
        </p:nvSpPr>
        <p:spPr/>
        <p:txBody>
          <a:bodyPr/>
          <a:lstStyle/>
          <a:p>
            <a:fld id="{3C974458-8A97-4835-BF79-1FB6D7856C21}" type="slidenum">
              <a:rPr lang="en-US" smtClean="0"/>
              <a:t>3</a:t>
            </a:fld>
            <a:endParaRPr lang="en-US"/>
          </a:p>
        </p:txBody>
      </p:sp>
    </p:spTree>
    <p:extLst>
      <p:ext uri="{BB962C8B-B14F-4D97-AF65-F5344CB8AC3E}">
        <p14:creationId xmlns:p14="http://schemas.microsoft.com/office/powerpoint/2010/main" val="277524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people</a:t>
            </a:r>
          </a:p>
        </p:txBody>
      </p:sp>
      <p:sp>
        <p:nvSpPr>
          <p:cNvPr id="3" name="Content Placeholder 2"/>
          <p:cNvSpPr>
            <a:spLocks noGrp="1"/>
          </p:cNvSpPr>
          <p:nvPr>
            <p:ph idx="1"/>
          </p:nvPr>
        </p:nvSpPr>
        <p:spPr/>
        <p:txBody>
          <a:bodyPr/>
          <a:lstStyle/>
          <a:p>
            <a:r>
              <a:rPr lang="en-US" dirty="0"/>
              <a:t>We’ll have a few “meet and match” events in the first weeks.</a:t>
            </a:r>
          </a:p>
          <a:p>
            <a:endParaRPr lang="en-US" dirty="0"/>
          </a:p>
          <a:p>
            <a:r>
              <a:rPr lang="en-US" dirty="0"/>
              <a:t>Many projects are done by people who only know each other in passing.  But this is true in industry as well!  Don’t focus on “finding friends.”</a:t>
            </a:r>
          </a:p>
          <a:p>
            <a:endParaRPr lang="en-US" dirty="0"/>
          </a:p>
          <a:p>
            <a:r>
              <a:rPr lang="en-US" dirty="0"/>
              <a:t>The best teams often bring people together with very different specializations because doing so gives you coverage of more aspects.</a:t>
            </a:r>
          </a:p>
        </p:txBody>
      </p:sp>
      <p:sp>
        <p:nvSpPr>
          <p:cNvPr id="4" name="Footer Placeholder 3"/>
          <p:cNvSpPr>
            <a:spLocks noGrp="1"/>
          </p:cNvSpPr>
          <p:nvPr>
            <p:ph type="ftr" sz="quarter" idx="11"/>
          </p:nvPr>
        </p:nvSpPr>
        <p:spPr/>
        <p:txBody>
          <a:bodyPr/>
          <a:lstStyle/>
          <a:p>
            <a:r>
              <a:rPr lang="en-US"/>
              <a:t>http://www.cs.cornell.edu/courses/cs5412/2019sp</a:t>
            </a:r>
          </a:p>
        </p:txBody>
      </p:sp>
      <p:sp>
        <p:nvSpPr>
          <p:cNvPr id="5" name="Slide Number Placeholder 4"/>
          <p:cNvSpPr>
            <a:spLocks noGrp="1"/>
          </p:cNvSpPr>
          <p:nvPr>
            <p:ph type="sldNum" sz="quarter" idx="12"/>
          </p:nvPr>
        </p:nvSpPr>
        <p:spPr/>
        <p:txBody>
          <a:bodyPr/>
          <a:lstStyle/>
          <a:p>
            <a:fld id="{3C974458-8A97-4835-BF79-1FB6D7856C21}" type="slidenum">
              <a:rPr lang="en-US" smtClean="0"/>
              <a:t>4</a:t>
            </a:fld>
            <a:endParaRPr lang="en-US"/>
          </a:p>
        </p:txBody>
      </p:sp>
      <p:pic>
        <p:nvPicPr>
          <p:cNvPr id="6" name="Picture 5"/>
          <p:cNvPicPr>
            <a:picLocks noChangeAspect="1"/>
          </p:cNvPicPr>
          <p:nvPr/>
        </p:nvPicPr>
        <p:blipFill>
          <a:blip r:embed="rId3"/>
          <a:stretch>
            <a:fillRect/>
          </a:stretch>
        </p:blipFill>
        <p:spPr>
          <a:xfrm>
            <a:off x="9091979" y="276806"/>
            <a:ext cx="2571750" cy="1847850"/>
          </a:xfrm>
          <a:prstGeom prst="rect">
            <a:avLst/>
          </a:prstGeom>
        </p:spPr>
      </p:pic>
    </p:spTree>
    <p:extLst>
      <p:ext uri="{BB962C8B-B14F-4D97-AF65-F5344CB8AC3E}">
        <p14:creationId xmlns:p14="http://schemas.microsoft.com/office/powerpoint/2010/main" val="3406194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D6D4F-D547-4066-8FA6-4583F71254D9}"/>
              </a:ext>
            </a:extLst>
          </p:cNvPr>
          <p:cNvSpPr>
            <a:spLocks noGrp="1"/>
          </p:cNvSpPr>
          <p:nvPr>
            <p:ph type="title"/>
          </p:nvPr>
        </p:nvSpPr>
        <p:spPr/>
        <p:txBody>
          <a:bodyPr/>
          <a:lstStyle/>
          <a:p>
            <a:r>
              <a:rPr lang="en-US" dirty="0"/>
              <a:t>Are there “pure Cloud” projects too?</a:t>
            </a:r>
          </a:p>
        </p:txBody>
      </p:sp>
      <p:sp>
        <p:nvSpPr>
          <p:cNvPr id="3" name="Content Placeholder 2">
            <a:extLst>
              <a:ext uri="{FF2B5EF4-FFF2-40B4-BE49-F238E27FC236}">
                <a16:creationId xmlns:a16="http://schemas.microsoft.com/office/drawing/2014/main" id="{3122BDAC-BFBD-4A47-AC45-71DDEFB8FBC8}"/>
              </a:ext>
            </a:extLst>
          </p:cNvPr>
          <p:cNvSpPr>
            <a:spLocks noGrp="1"/>
          </p:cNvSpPr>
          <p:nvPr>
            <p:ph idx="1"/>
          </p:nvPr>
        </p:nvSpPr>
        <p:spPr/>
        <p:txBody>
          <a:bodyPr>
            <a:normAutofit/>
          </a:bodyPr>
          <a:lstStyle/>
          <a:p>
            <a:r>
              <a:rPr lang="en-US" dirty="0"/>
              <a:t>Yes, a few groups will probably work on creating technology for the cloud and won’t partner with people from CALS.  They would bring us ideas for our approval.  </a:t>
            </a:r>
            <a:r>
              <a:rPr lang="en-US" i="1" u="sng" dirty="0"/>
              <a:t>All projects must have a significant IoT-cloud dimension.</a:t>
            </a:r>
            <a:endParaRPr lang="en-US" u="sng" dirty="0"/>
          </a:p>
          <a:p>
            <a:endParaRPr lang="en-US" dirty="0"/>
          </a:p>
          <a:p>
            <a:r>
              <a:rPr lang="en-US" dirty="0"/>
              <a:t>A few groups will use CALS data but won’t have a CALS participant.</a:t>
            </a:r>
          </a:p>
          <a:p>
            <a:endParaRPr lang="en-US" dirty="0"/>
          </a:p>
          <a:p>
            <a:r>
              <a:rPr lang="en-US" dirty="0"/>
              <a:t>But we are aiming for as many joint projects as feasible.</a:t>
            </a:r>
          </a:p>
        </p:txBody>
      </p:sp>
      <p:sp>
        <p:nvSpPr>
          <p:cNvPr id="4" name="Footer Placeholder 3">
            <a:extLst>
              <a:ext uri="{FF2B5EF4-FFF2-40B4-BE49-F238E27FC236}">
                <a16:creationId xmlns:a16="http://schemas.microsoft.com/office/drawing/2014/main" id="{30BD6EE5-A598-4811-87DE-6BD383E22782}"/>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709714A9-1A8D-43E3-90AB-2AEF9C951B97}"/>
              </a:ext>
            </a:extLst>
          </p:cNvPr>
          <p:cNvSpPr>
            <a:spLocks noGrp="1"/>
          </p:cNvSpPr>
          <p:nvPr>
            <p:ph type="sldNum" sz="quarter" idx="12"/>
          </p:nvPr>
        </p:nvSpPr>
        <p:spPr/>
        <p:txBody>
          <a:bodyPr/>
          <a:lstStyle/>
          <a:p>
            <a:fld id="{3C974458-8A97-4835-BF79-1FB6D7856C21}" type="slidenum">
              <a:rPr lang="en-US" smtClean="0"/>
              <a:t>5</a:t>
            </a:fld>
            <a:endParaRPr lang="en-US"/>
          </a:p>
        </p:txBody>
      </p:sp>
    </p:spTree>
    <p:extLst>
      <p:ext uri="{BB962C8B-B14F-4D97-AF65-F5344CB8AC3E}">
        <p14:creationId xmlns:p14="http://schemas.microsoft.com/office/powerpoint/2010/main" val="2589693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60B3-488A-4E34-928A-68661566DA28}"/>
              </a:ext>
            </a:extLst>
          </p:cNvPr>
          <p:cNvSpPr>
            <a:spLocks noGrp="1"/>
          </p:cNvSpPr>
          <p:nvPr>
            <p:ph type="title"/>
          </p:nvPr>
        </p:nvSpPr>
        <p:spPr/>
        <p:txBody>
          <a:bodyPr/>
          <a:lstStyle/>
          <a:p>
            <a:r>
              <a:rPr lang="en-US" dirty="0"/>
              <a:t>Why are we focused on Azure?</a:t>
            </a:r>
          </a:p>
        </p:txBody>
      </p:sp>
      <p:sp>
        <p:nvSpPr>
          <p:cNvPr id="3" name="Content Placeholder 2">
            <a:extLst>
              <a:ext uri="{FF2B5EF4-FFF2-40B4-BE49-F238E27FC236}">
                <a16:creationId xmlns:a16="http://schemas.microsoft.com/office/drawing/2014/main" id="{D85CD614-64A9-4109-9672-FAF83FEF84FA}"/>
              </a:ext>
            </a:extLst>
          </p:cNvPr>
          <p:cNvSpPr>
            <a:spLocks noGrp="1"/>
          </p:cNvSpPr>
          <p:nvPr>
            <p:ph idx="1"/>
          </p:nvPr>
        </p:nvSpPr>
        <p:spPr/>
        <p:txBody>
          <a:bodyPr/>
          <a:lstStyle/>
          <a:p>
            <a:r>
              <a:rPr lang="en-US" dirty="0"/>
              <a:t>Microsoft is leading among companies with high quality, professional products for cloud + </a:t>
            </a:r>
            <a:r>
              <a:rPr lang="en-US" dirty="0" err="1"/>
              <a:t>IoT</a:t>
            </a:r>
            <a:r>
              <a:rPr lang="en-US" dirty="0"/>
              <a:t>, so this drives a focus on their platform.</a:t>
            </a:r>
          </a:p>
          <a:p>
            <a:endParaRPr lang="en-US" dirty="0"/>
          </a:p>
          <a:p>
            <a:r>
              <a:rPr lang="en-US" dirty="0"/>
              <a:t>If you love AWS for some reason, you can do similar things, but will often find yourself looking to see how Microsoft did it, then trying to copy them.</a:t>
            </a:r>
          </a:p>
          <a:p>
            <a:endParaRPr lang="en-US" dirty="0"/>
          </a:p>
          <a:p>
            <a:r>
              <a:rPr lang="en-US" dirty="0"/>
              <a:t>So we will emphasize Azure, used from Linux (not Windows).</a:t>
            </a:r>
          </a:p>
        </p:txBody>
      </p:sp>
      <p:sp>
        <p:nvSpPr>
          <p:cNvPr id="4" name="Footer Placeholder 3">
            <a:extLst>
              <a:ext uri="{FF2B5EF4-FFF2-40B4-BE49-F238E27FC236}">
                <a16:creationId xmlns:a16="http://schemas.microsoft.com/office/drawing/2014/main" id="{2678C89F-6843-41E8-B09F-C1EC4D31FD7C}"/>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35E1999E-C7B1-4710-9C1D-6D6D2FA5A4DA}"/>
              </a:ext>
            </a:extLst>
          </p:cNvPr>
          <p:cNvSpPr>
            <a:spLocks noGrp="1"/>
          </p:cNvSpPr>
          <p:nvPr>
            <p:ph type="sldNum" sz="quarter" idx="12"/>
          </p:nvPr>
        </p:nvSpPr>
        <p:spPr/>
        <p:txBody>
          <a:bodyPr/>
          <a:lstStyle/>
          <a:p>
            <a:fld id="{3C974458-8A97-4835-BF79-1FB6D7856C21}" type="slidenum">
              <a:rPr lang="en-US" smtClean="0"/>
              <a:t>6</a:t>
            </a:fld>
            <a:endParaRPr lang="en-US"/>
          </a:p>
        </p:txBody>
      </p:sp>
    </p:spTree>
    <p:extLst>
      <p:ext uri="{BB962C8B-B14F-4D97-AF65-F5344CB8AC3E}">
        <p14:creationId xmlns:p14="http://schemas.microsoft.com/office/powerpoint/2010/main" val="2612627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not AWS or Google?</a:t>
            </a:r>
          </a:p>
        </p:txBody>
      </p:sp>
      <p:sp>
        <p:nvSpPr>
          <p:cNvPr id="3" name="Content Placeholder 2"/>
          <p:cNvSpPr>
            <a:spLocks noGrp="1"/>
          </p:cNvSpPr>
          <p:nvPr>
            <p:ph idx="1"/>
          </p:nvPr>
        </p:nvSpPr>
        <p:spPr/>
        <p:txBody>
          <a:bodyPr>
            <a:normAutofit lnSpcReduction="10000"/>
          </a:bodyPr>
          <a:lstStyle/>
          <a:p>
            <a:r>
              <a:rPr lang="en-US" dirty="0"/>
              <a:t>Actually, we don’t mind if you prefer to use some other cloud, but we are trying to offer some concrete help, and we can’t help with three cloud options all at once.</a:t>
            </a:r>
          </a:p>
          <a:p>
            <a:endParaRPr lang="en-US" dirty="0"/>
          </a:p>
          <a:p>
            <a:r>
              <a:rPr lang="en-US" dirty="0"/>
              <a:t>These days Azure is just using a standard Ubuntu Linux as its default and we can create prebuilt containers for you to run with the software we want you to use already installed.</a:t>
            </a:r>
          </a:p>
          <a:p>
            <a:endParaRPr lang="en-US" dirty="0"/>
          </a:p>
          <a:p>
            <a:r>
              <a:rPr lang="en-US" dirty="0"/>
              <a:t>You can still code in whatever language you prefer.</a:t>
            </a:r>
          </a:p>
        </p:txBody>
      </p:sp>
      <p:sp>
        <p:nvSpPr>
          <p:cNvPr id="4" name="Footer Placeholder 3"/>
          <p:cNvSpPr>
            <a:spLocks noGrp="1"/>
          </p:cNvSpPr>
          <p:nvPr>
            <p:ph type="ftr" sz="quarter" idx="11"/>
          </p:nvPr>
        </p:nvSpPr>
        <p:spPr/>
        <p:txBody>
          <a:bodyPr/>
          <a:lstStyle/>
          <a:p>
            <a:r>
              <a:rPr lang="en-US"/>
              <a:t>http://www.cs.cornell.edu/courses/cs5412/2019sp</a:t>
            </a:r>
          </a:p>
        </p:txBody>
      </p:sp>
      <p:sp>
        <p:nvSpPr>
          <p:cNvPr id="5" name="Slide Number Placeholder 4"/>
          <p:cNvSpPr>
            <a:spLocks noGrp="1"/>
          </p:cNvSpPr>
          <p:nvPr>
            <p:ph type="sldNum" sz="quarter" idx="12"/>
          </p:nvPr>
        </p:nvSpPr>
        <p:spPr/>
        <p:txBody>
          <a:bodyPr/>
          <a:lstStyle/>
          <a:p>
            <a:fld id="{3C974458-8A97-4835-BF79-1FB6D7856C21}" type="slidenum">
              <a:rPr lang="en-US" smtClean="0"/>
              <a:t>7</a:t>
            </a:fld>
            <a:endParaRPr lang="en-US"/>
          </a:p>
        </p:txBody>
      </p:sp>
    </p:spTree>
    <p:extLst>
      <p:ext uri="{BB962C8B-B14F-4D97-AF65-F5344CB8AC3E}">
        <p14:creationId xmlns:p14="http://schemas.microsoft.com/office/powerpoint/2010/main" val="449531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programming languages?</a:t>
            </a:r>
          </a:p>
        </p:txBody>
      </p:sp>
      <p:sp>
        <p:nvSpPr>
          <p:cNvPr id="3" name="Content Placeholder 2"/>
          <p:cNvSpPr>
            <a:spLocks noGrp="1"/>
          </p:cNvSpPr>
          <p:nvPr>
            <p:ph idx="1"/>
          </p:nvPr>
        </p:nvSpPr>
        <p:spPr/>
        <p:txBody>
          <a:bodyPr/>
          <a:lstStyle/>
          <a:p>
            <a:r>
              <a:rPr lang="en-US" dirty="0"/>
              <a:t>These days, C++ 17 is probably the first choice for </a:t>
            </a:r>
            <a:r>
              <a:rPr lang="en-US" dirty="0" err="1"/>
              <a:t>IoT</a:t>
            </a:r>
            <a:r>
              <a:rPr lang="en-US" dirty="0"/>
              <a:t> application development, among people who care about performance.</a:t>
            </a:r>
          </a:p>
          <a:p>
            <a:endParaRPr lang="en-US" dirty="0"/>
          </a:p>
          <a:p>
            <a:r>
              <a:rPr lang="en-US" dirty="0"/>
              <a:t>But you can work in any language you like, at a slight cost.</a:t>
            </a:r>
          </a:p>
          <a:p>
            <a:endParaRPr lang="en-US" dirty="0"/>
          </a:p>
          <a:p>
            <a:r>
              <a:rPr lang="en-US" dirty="0"/>
              <a:t>For our class, we won’t tell you what language to use.  We hope to have a Java JNI interface for the object store by the time you would need it, so Java would then also be an option (perhaps Python, too).</a:t>
            </a:r>
          </a:p>
        </p:txBody>
      </p:sp>
      <p:sp>
        <p:nvSpPr>
          <p:cNvPr id="4" name="Footer Placeholder 3"/>
          <p:cNvSpPr>
            <a:spLocks noGrp="1"/>
          </p:cNvSpPr>
          <p:nvPr>
            <p:ph type="ftr" sz="quarter" idx="11"/>
          </p:nvPr>
        </p:nvSpPr>
        <p:spPr/>
        <p:txBody>
          <a:bodyPr/>
          <a:lstStyle/>
          <a:p>
            <a:r>
              <a:rPr lang="en-US"/>
              <a:t>http://www.cs.cornell.edu/courses/cs5412/2019sp</a:t>
            </a:r>
          </a:p>
        </p:txBody>
      </p:sp>
      <p:sp>
        <p:nvSpPr>
          <p:cNvPr id="5" name="Slide Number Placeholder 4"/>
          <p:cNvSpPr>
            <a:spLocks noGrp="1"/>
          </p:cNvSpPr>
          <p:nvPr>
            <p:ph type="sldNum" sz="quarter" idx="12"/>
          </p:nvPr>
        </p:nvSpPr>
        <p:spPr/>
        <p:txBody>
          <a:bodyPr/>
          <a:lstStyle/>
          <a:p>
            <a:fld id="{3C974458-8A97-4835-BF79-1FB6D7856C21}" type="slidenum">
              <a:rPr lang="en-US" smtClean="0"/>
              <a:t>8</a:t>
            </a:fld>
            <a:endParaRPr lang="en-US"/>
          </a:p>
        </p:txBody>
      </p:sp>
    </p:spTree>
    <p:extLst>
      <p:ext uri="{BB962C8B-B14F-4D97-AF65-F5344CB8AC3E}">
        <p14:creationId xmlns:p14="http://schemas.microsoft.com/office/powerpoint/2010/main" val="842277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60B3-488A-4E34-928A-68661566DA28}"/>
              </a:ext>
            </a:extLst>
          </p:cNvPr>
          <p:cNvSpPr>
            <a:spLocks noGrp="1"/>
          </p:cNvSpPr>
          <p:nvPr>
            <p:ph type="title"/>
          </p:nvPr>
        </p:nvSpPr>
        <p:spPr/>
        <p:txBody>
          <a:bodyPr/>
          <a:lstStyle/>
          <a:p>
            <a:r>
              <a:rPr lang="en-US" dirty="0"/>
              <a:t>How to learn Azure?</a:t>
            </a:r>
          </a:p>
        </p:txBody>
      </p:sp>
      <p:sp>
        <p:nvSpPr>
          <p:cNvPr id="3" name="Content Placeholder 2">
            <a:extLst>
              <a:ext uri="{FF2B5EF4-FFF2-40B4-BE49-F238E27FC236}">
                <a16:creationId xmlns:a16="http://schemas.microsoft.com/office/drawing/2014/main" id="{D85CD614-64A9-4109-9672-FAF83FEF84FA}"/>
              </a:ext>
            </a:extLst>
          </p:cNvPr>
          <p:cNvSpPr>
            <a:spLocks noGrp="1"/>
          </p:cNvSpPr>
          <p:nvPr>
            <p:ph idx="1"/>
          </p:nvPr>
        </p:nvSpPr>
        <p:spPr/>
        <p:txBody>
          <a:bodyPr>
            <a:normAutofit lnSpcReduction="10000"/>
          </a:bodyPr>
          <a:lstStyle/>
          <a:p>
            <a:r>
              <a:rPr lang="en-US" dirty="0"/>
              <a:t>As it turns out, Azure is “recipe-oriented”:</a:t>
            </a:r>
          </a:p>
          <a:p>
            <a:pPr>
              <a:buFont typeface="Wingdings" panose="05000000000000000000" pitchFamily="2" charset="2"/>
              <a:buChar char="Ø"/>
            </a:pPr>
            <a:r>
              <a:rPr lang="en-US" dirty="0"/>
              <a:t>  There is a standard way to build scalable applications, and there is </a:t>
            </a:r>
            <a:br>
              <a:rPr lang="en-US" dirty="0"/>
            </a:br>
            <a:r>
              <a:rPr lang="en-US" dirty="0"/>
              <a:t>    a form-fill style of programming to match this standard approach.</a:t>
            </a:r>
          </a:p>
          <a:p>
            <a:pPr>
              <a:buFont typeface="Wingdings" panose="05000000000000000000" pitchFamily="2" charset="2"/>
              <a:buChar char="Ø"/>
            </a:pPr>
            <a:r>
              <a:rPr lang="en-US" dirty="0"/>
              <a:t>  You can create new </a:t>
            </a:r>
            <a:r>
              <a:rPr lang="en-US" dirty="0">
                <a:sym typeface="Symbol" panose="05050102010706020507" pitchFamily="18" charset="2"/>
              </a:rPr>
              <a:t>-services, but it takes a bit more sophistication.</a:t>
            </a:r>
          </a:p>
          <a:p>
            <a:pPr>
              <a:buFont typeface="Wingdings" panose="05000000000000000000" pitchFamily="2" charset="2"/>
              <a:buChar char="Ø"/>
            </a:pPr>
            <a:r>
              <a:rPr lang="en-US" dirty="0">
                <a:sym typeface="Symbol" panose="05050102010706020507" pitchFamily="18" charset="2"/>
              </a:rPr>
              <a:t>  Only the recommended styles of programming will give good outcomes.</a:t>
            </a:r>
          </a:p>
          <a:p>
            <a:pPr>
              <a:buFont typeface="Wingdings" panose="05000000000000000000" pitchFamily="2" charset="2"/>
              <a:buChar char="Ø"/>
            </a:pPr>
            <a:r>
              <a:rPr lang="en-US" dirty="0">
                <a:sym typeface="Symbol" panose="05050102010706020507" pitchFamily="18" charset="2"/>
              </a:rPr>
              <a:t>  Experts can do anything, but nobody is an expert after six weeks!</a:t>
            </a:r>
          </a:p>
          <a:p>
            <a:pPr>
              <a:buFont typeface="Wingdings" panose="05000000000000000000" pitchFamily="2" charset="2"/>
              <a:buChar char="Ø"/>
            </a:pPr>
            <a:endParaRPr lang="en-US" dirty="0">
              <a:sym typeface="Symbol" panose="05050102010706020507" pitchFamily="18" charset="2"/>
            </a:endParaRPr>
          </a:p>
          <a:p>
            <a:pPr marL="0" indent="0">
              <a:buNone/>
            </a:pPr>
            <a:r>
              <a:rPr lang="en-US" dirty="0">
                <a:sym typeface="Symbol" panose="05050102010706020507" pitchFamily="18" charset="2"/>
              </a:rPr>
              <a:t>Sounds, nasty, right?</a:t>
            </a:r>
            <a:endParaRPr lang="en-US" dirty="0"/>
          </a:p>
        </p:txBody>
      </p:sp>
      <p:sp>
        <p:nvSpPr>
          <p:cNvPr id="4" name="Footer Placeholder 3">
            <a:extLst>
              <a:ext uri="{FF2B5EF4-FFF2-40B4-BE49-F238E27FC236}">
                <a16:creationId xmlns:a16="http://schemas.microsoft.com/office/drawing/2014/main" id="{2678C89F-6843-41E8-B09F-C1EC4D31FD7C}"/>
              </a:ext>
            </a:extLst>
          </p:cNvPr>
          <p:cNvSpPr>
            <a:spLocks noGrp="1"/>
          </p:cNvSpPr>
          <p:nvPr>
            <p:ph type="ftr" sz="quarter" idx="11"/>
          </p:nvPr>
        </p:nvSpPr>
        <p:spPr/>
        <p:txBody>
          <a:bodyPr/>
          <a:lstStyle/>
          <a:p>
            <a:r>
              <a:rPr lang="en-US"/>
              <a:t>http://www.cs.cornell.edu/courses/cs5412/2019sp</a:t>
            </a:r>
          </a:p>
        </p:txBody>
      </p:sp>
      <p:sp>
        <p:nvSpPr>
          <p:cNvPr id="5" name="Slide Number Placeholder 4">
            <a:extLst>
              <a:ext uri="{FF2B5EF4-FFF2-40B4-BE49-F238E27FC236}">
                <a16:creationId xmlns:a16="http://schemas.microsoft.com/office/drawing/2014/main" id="{35E1999E-C7B1-4710-9C1D-6D6D2FA5A4DA}"/>
              </a:ext>
            </a:extLst>
          </p:cNvPr>
          <p:cNvSpPr>
            <a:spLocks noGrp="1"/>
          </p:cNvSpPr>
          <p:nvPr>
            <p:ph type="sldNum" sz="quarter" idx="12"/>
          </p:nvPr>
        </p:nvSpPr>
        <p:spPr/>
        <p:txBody>
          <a:bodyPr/>
          <a:lstStyle/>
          <a:p>
            <a:fld id="{3C974458-8A97-4835-BF79-1FB6D7856C21}" type="slidenum">
              <a:rPr lang="en-US" smtClean="0"/>
              <a:t>9</a:t>
            </a:fld>
            <a:endParaRPr lang="en-US"/>
          </a:p>
        </p:txBody>
      </p:sp>
    </p:spTree>
    <p:extLst>
      <p:ext uri="{BB962C8B-B14F-4D97-AF65-F5344CB8AC3E}">
        <p14:creationId xmlns:p14="http://schemas.microsoft.com/office/powerpoint/2010/main" val="24800451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2719</TotalTime>
  <Words>1809</Words>
  <Application>Microsoft Office PowerPoint</Application>
  <PresentationFormat>Widescreen</PresentationFormat>
  <Paragraphs>188</Paragraphs>
  <Slides>21</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Calibri</vt:lpstr>
      <vt:lpstr>Symbol</vt:lpstr>
      <vt:lpstr>Tw Cen MT</vt:lpstr>
      <vt:lpstr>Tw Cen MT Condensed</vt:lpstr>
      <vt:lpstr>Wingdings</vt:lpstr>
      <vt:lpstr>Wingdings 3</vt:lpstr>
      <vt:lpstr>Integral</vt:lpstr>
      <vt:lpstr>CS5412 Project Information</vt:lpstr>
      <vt:lpstr>Project Goals</vt:lpstr>
      <vt:lpstr>Forming Teams</vt:lpstr>
      <vt:lpstr>Meeting people</vt:lpstr>
      <vt:lpstr>Are there “pure Cloud” projects too?</vt:lpstr>
      <vt:lpstr>Why are we focused on Azure?</vt:lpstr>
      <vt:lpstr>Why not AWS or Google?</vt:lpstr>
      <vt:lpstr>What about programming languages?</vt:lpstr>
      <vt:lpstr>How to learn Azure?</vt:lpstr>
      <vt:lpstr>Visual Studio 2017 and VS Code</vt:lpstr>
      <vt:lpstr>Examples?</vt:lpstr>
      <vt:lpstr>Can I use Java+Eclipse?</vt:lpstr>
      <vt:lpstr>Steps to doing a typical project</vt:lpstr>
      <vt:lpstr>Every project must have an IoT focus!</vt:lpstr>
      <vt:lpstr>Projects must also be “free”</vt:lpstr>
      <vt:lpstr>But I need my code for my startup!</vt:lpstr>
      <vt:lpstr>Steps to doing a typical project</vt:lpstr>
      <vt:lpstr>Make a block diagram!</vt:lpstr>
      <vt:lpstr>I need RDMA!  And OpTane Memory!</vt:lpstr>
      <vt:lpstr>Help!  I’m stuck!</vt:lpstr>
      <vt:lpstr>Help!  My TeamMate is a Jerk!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5412:  Topics in Cloud Computing</dc:title>
  <dc:creator>ken</dc:creator>
  <cp:lastModifiedBy>Ken Birman</cp:lastModifiedBy>
  <cp:revision>208</cp:revision>
  <dcterms:created xsi:type="dcterms:W3CDTF">2017-12-19T18:11:25Z</dcterms:created>
  <dcterms:modified xsi:type="dcterms:W3CDTF">2019-01-01T15:12:54Z</dcterms:modified>
</cp:coreProperties>
</file>