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353" r:id="rId2"/>
    <p:sldId id="355" r:id="rId3"/>
    <p:sldId id="319" r:id="rId4"/>
    <p:sldId id="281" r:id="rId5"/>
    <p:sldId id="321" r:id="rId6"/>
    <p:sldId id="322" r:id="rId7"/>
    <p:sldId id="278" r:id="rId8"/>
    <p:sldId id="279" r:id="rId9"/>
    <p:sldId id="280" r:id="rId10"/>
    <p:sldId id="259" r:id="rId11"/>
    <p:sldId id="261" r:id="rId12"/>
    <p:sldId id="262" r:id="rId13"/>
    <p:sldId id="263" r:id="rId14"/>
    <p:sldId id="265" r:id="rId15"/>
    <p:sldId id="297" r:id="rId16"/>
    <p:sldId id="267" r:id="rId17"/>
    <p:sldId id="268" r:id="rId18"/>
    <p:sldId id="269" r:id="rId19"/>
    <p:sldId id="335" r:id="rId20"/>
    <p:sldId id="337" r:id="rId21"/>
    <p:sldId id="271" r:id="rId22"/>
    <p:sldId id="298" r:id="rId23"/>
    <p:sldId id="272" r:id="rId24"/>
    <p:sldId id="338" r:id="rId25"/>
    <p:sldId id="339" r:id="rId26"/>
    <p:sldId id="273" r:id="rId27"/>
    <p:sldId id="274" r:id="rId28"/>
    <p:sldId id="275" r:id="rId29"/>
    <p:sldId id="276" r:id="rId30"/>
    <p:sldId id="323" r:id="rId31"/>
    <p:sldId id="314" r:id="rId32"/>
    <p:sldId id="333" r:id="rId33"/>
    <p:sldId id="315" r:id="rId34"/>
    <p:sldId id="334" r:id="rId35"/>
    <p:sldId id="356" r:id="rId36"/>
    <p:sldId id="340" r:id="rId37"/>
    <p:sldId id="341" r:id="rId38"/>
    <p:sldId id="332" r:id="rId39"/>
    <p:sldId id="325" r:id="rId40"/>
    <p:sldId id="342" r:id="rId41"/>
    <p:sldId id="343" r:id="rId42"/>
    <p:sldId id="344" r:id="rId43"/>
    <p:sldId id="346" r:id="rId44"/>
    <p:sldId id="320" r:id="rId45"/>
    <p:sldId id="347" r:id="rId46"/>
    <p:sldId id="348" r:id="rId47"/>
    <p:sldId id="349" r:id="rId48"/>
    <p:sldId id="329" r:id="rId49"/>
    <p:sldId id="35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13"/>
  </p:normalViewPr>
  <p:slideViewPr>
    <p:cSldViewPr snapToGrid="0" snapToObjects="1">
      <p:cViewPr varScale="1">
        <p:scale>
          <a:sx n="84" d="100"/>
          <a:sy n="84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1CC61-2F9B-2447-BA4C-402ADE2D782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AEEF-51D0-114E-A5E3-1E1D126DF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0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C155-FDB6-45B3-A8EB-64DCB3A41D3B}" type="slidenum">
              <a:rPr lang="en-US"/>
              <a:pPr/>
              <a:t>8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29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314D7-CA33-4C25-8A78-E08FA11C49BE}" type="slidenum">
              <a:rPr lang="en-US"/>
              <a:pPr/>
              <a:t>27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2</a:t>
            </a:r>
            <a:r>
              <a:rPr lang="en-US" baseline="30000" dirty="0"/>
              <a:t>nd</a:t>
            </a:r>
            <a:r>
              <a:rPr lang="en-US" dirty="0"/>
              <a:t> derivative filters are there?  There are four 2</a:t>
            </a:r>
            <a:r>
              <a:rPr lang="en-US" baseline="30000" dirty="0"/>
              <a:t>nd</a:t>
            </a:r>
            <a:r>
              <a:rPr lang="en-US" dirty="0"/>
              <a:t> partial derivative filters.</a:t>
            </a:r>
          </a:p>
          <a:p>
            <a:r>
              <a:rPr lang="en-US" dirty="0"/>
              <a:t>In practice, it’s handy to define a single 2</a:t>
            </a:r>
            <a:r>
              <a:rPr lang="en-US" baseline="30000" dirty="0"/>
              <a:t>nd</a:t>
            </a:r>
            <a:r>
              <a:rPr lang="en-US" dirty="0"/>
              <a:t> derivative filter—the </a:t>
            </a:r>
            <a:r>
              <a:rPr lang="en-US" dirty="0" err="1"/>
              <a:t>Laplacian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57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94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AEC16C-2551-B740-9930-184F33DF7F26}" type="slidenum">
              <a:rPr lang="en-US"/>
              <a:pPr/>
              <a:t>39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72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FF6190E-42B6-CC40-B74F-B2B78BBA9BC9}" type="slidenum">
              <a:rPr lang="en-US"/>
              <a:pPr/>
              <a:t>48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64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0AEEF-51D0-114E-A5E3-1E1D126DF5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9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Reflctance</a:t>
            </a:r>
            <a:r>
              <a:rPr lang="en-US" baseline="0" dirty="0"/>
              <a:t> edges</a:t>
            </a:r>
          </a:p>
          <a:p>
            <a:r>
              <a:rPr lang="en-US" baseline="0" dirty="0"/>
              <a:t>Shadow edges</a:t>
            </a:r>
          </a:p>
          <a:p>
            <a:r>
              <a:rPr lang="en-US" baseline="0" dirty="0"/>
              <a:t>Depth edges</a:t>
            </a:r>
          </a:p>
          <a:p>
            <a:r>
              <a:rPr lang="en-US" baseline="0" dirty="0"/>
              <a:t>Normal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9368F-EAE0-4D3F-A58D-0C61B9EB5C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789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 definition of partial derivative:  </a:t>
            </a:r>
            <a:r>
              <a:rPr lang="en-US" dirty="0" err="1"/>
              <a:t>lim</a:t>
            </a:r>
            <a:r>
              <a:rPr lang="en-US" dirty="0"/>
              <a:t> h-&gt;0 [f(</a:t>
            </a:r>
            <a:r>
              <a:rPr lang="en-US" dirty="0" err="1"/>
              <a:t>x+h,y</a:t>
            </a:r>
            <a:r>
              <a:rPr lang="en-US" dirty="0"/>
              <a:t>) – f(</a:t>
            </a:r>
            <a:r>
              <a:rPr lang="en-US" dirty="0" err="1"/>
              <a:t>x,y</a:t>
            </a:r>
            <a:r>
              <a:rPr lang="en-US" dirty="0"/>
              <a:t>)]/h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6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give definition of partial derivative:  </a:t>
            </a:r>
            <a:r>
              <a:rPr lang="en-US" dirty="0" err="1"/>
              <a:t>lim</a:t>
            </a:r>
            <a:r>
              <a:rPr lang="en-US" dirty="0"/>
              <a:t> h-&gt;0 [f(</a:t>
            </a:r>
            <a:r>
              <a:rPr lang="en-US" dirty="0" err="1"/>
              <a:t>x+h,y</a:t>
            </a:r>
            <a:r>
              <a:rPr lang="en-US" dirty="0"/>
              <a:t>) – f(</a:t>
            </a:r>
            <a:r>
              <a:rPr lang="en-US" dirty="0" err="1"/>
              <a:t>x,y</a:t>
            </a:r>
            <a:r>
              <a:rPr lang="en-US" dirty="0"/>
              <a:t>)]/h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Gradient direction perpendicular to edge direction</a:t>
            </a:r>
          </a:p>
        </p:txBody>
      </p:sp>
    </p:spTree>
    <p:extLst>
      <p:ext uri="{BB962C8B-B14F-4D97-AF65-F5344CB8AC3E}">
        <p14:creationId xmlns:p14="http://schemas.microsoft.com/office/powerpoint/2010/main" val="83140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right: gradient magnitude</a:t>
            </a:r>
          </a:p>
          <a:p>
            <a:endParaRPr lang="en-US" dirty="0"/>
          </a:p>
          <a:p>
            <a:r>
              <a:rPr lang="en-US" dirty="0"/>
              <a:t>x,</a:t>
            </a:r>
            <a:r>
              <a:rPr lang="en-US" baseline="0" dirty="0"/>
              <a:t>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0F738-C018-426C-9157-CC508A33937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How to fix?</a:t>
            </a:r>
          </a:p>
        </p:txBody>
      </p:sp>
    </p:spTree>
    <p:extLst>
      <p:ext uri="{BB962C8B-B14F-4D97-AF65-F5344CB8AC3E}">
        <p14:creationId xmlns:p14="http://schemas.microsoft.com/office/powerpoint/2010/main" val="154911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5181-7D8B-4D93-BCED-A4CB54E0453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4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F13A1-DA61-48C2-B89C-2B2DDFCE63B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7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C168-BFF2-8B46-9451-F8DAAE5D0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92C37-881F-1A46-B5FC-791D63FE3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4ADF4-4756-884E-9745-390AD45F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F9C14-2D73-D34E-8083-6EC6C06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57521-C091-7449-BE30-FFACB0D1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6093-A1DC-3A4F-BDED-EA85E29E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26FC8-1F24-2247-BEE6-52902F853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9E535-94E2-1D45-A72E-F815F0DE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3D904-6304-4444-BA6E-0A0C16D6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76A21-D398-AB44-8C9E-AD7CCE6D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8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95FC97-C7DE-6747-B118-2C843499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D483D-8181-BF4C-9CEF-D153B9F7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90E7A-6E38-F14D-821D-177DB3FC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8DFE8-40CD-184A-8863-927FF8D9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3074-4B5D-2C4F-BBF6-4357597B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6372-6A3B-FD47-8E8E-A833CF03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3FDE-4BC2-EB41-9401-797D5D0BA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FCA9-251E-584F-8410-0062E02C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77410-8B35-674C-8302-368F1852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31A20-2C04-464C-A664-EB345055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9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4F18-1E6F-4F4C-BFD2-6BEA9289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6AFF-FC5C-F647-8C7B-1E4B8844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A9D7F-EED6-8047-81EA-E3EF0B6A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D2FFD-90DD-C84F-9397-C4E716B6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58F7-6311-3E4C-818F-9B728CD2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7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29C7-62E1-2446-BCFE-C7425113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7557-8450-B945-B1CC-A0CCC6C18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48AEE-257F-0F48-9081-42D16D7C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AF968-418A-8A46-8B79-12205FB6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E9E1A-5D1F-DF4D-B0BB-9F004456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21E2A-66A5-FC49-B2C2-49319110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BD67-DBC4-BB4D-8BD7-C2E28B4D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5E072-3829-604F-A844-4184E7B68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1006-8691-EF46-A788-151737A27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73326-7A3C-2B4A-B975-96273127C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39AC7-D81F-4940-8BD0-63E437F57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A6D9D-8A26-2B4C-9168-46927463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13D3D-110A-F045-82E9-223743F0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F875C-7A45-6749-980C-EB2D5734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3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4A67-4A8A-5749-9758-4E655855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A6003-4AB8-4A41-B47E-D3C13020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F47E-5196-C540-B196-C4C19552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50B63-3431-DD49-A8E6-AC22B785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8AE20-99D1-0041-847D-68A3D7D0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33866-5C11-DB40-B39A-4F06B9CB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FF73E-F97E-0940-8772-7838BCD3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F3D1-43D1-E045-8E5F-2A7DE643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71679-27CA-0F4F-AE12-9A0072F0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345BE-B403-AD42-BE8F-1A7E74017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4D2E1-CBD4-534E-9F25-86BB0AE1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89CEF-2F94-B941-8478-7B0B63E6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905EA-DC6E-3048-8309-1FED00E7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5D78-146F-6243-B5F3-7BE80F2B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E0717-B014-6943-8ED2-58B50FF24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A3F7E-4184-D243-858E-D279EFFFF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AD0E7-5C7D-5D4A-A8CA-E2677372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4DC4A-021A-F849-8DB4-DCE7F8F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E5686-39A8-414C-9B76-99475A0B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7DACE-5514-434E-9EB9-79363EF2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08B46-7046-7345-8A24-A2137FC9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817AA-0DFB-3E47-8E97-E8D77EC24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5195-0EC4-2240-A2F0-4E8E4910F897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F3A49-FFD2-A342-9F3E-0CD41D0C0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67DA8-C47F-3C4A-A00F-E58C383B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2877-8285-5F49-9CFC-6DD5A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6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4.png"/><Relationship Id="rId5" Type="http://schemas.openxmlformats.org/officeDocument/2006/relationships/tags" Target="../tags/tag7.xml"/><Relationship Id="rId10" Type="http://schemas.openxmlformats.org/officeDocument/2006/relationships/image" Target="../media/image23.png"/><Relationship Id="rId4" Type="http://schemas.openxmlformats.org/officeDocument/2006/relationships/tags" Target="../tags/tag6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0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8.png"/><Relationship Id="rId5" Type="http://schemas.openxmlformats.org/officeDocument/2006/relationships/tags" Target="../tags/tag13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tags" Target="../tags/tag12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7.xml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1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oleObject" Target="../embeddings/oleObject6.bin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55.png"/><Relationship Id="rId2" Type="http://schemas.openxmlformats.org/officeDocument/2006/relationships/tags" Target="../tags/tag18.xml"/><Relationship Id="rId16" Type="http://schemas.openxmlformats.org/officeDocument/2006/relationships/image" Target="../media/image58.png"/><Relationship Id="rId1" Type="http://schemas.openxmlformats.org/officeDocument/2006/relationships/vmlDrawing" Target="../drawings/vmlDrawing4.vml"/><Relationship Id="rId6" Type="http://schemas.openxmlformats.org/officeDocument/2006/relationships/tags" Target="../tags/tag22.xml"/><Relationship Id="rId11" Type="http://schemas.openxmlformats.org/officeDocument/2006/relationships/oleObject" Target="../embeddings/oleObject5.bin"/><Relationship Id="rId5" Type="http://schemas.openxmlformats.org/officeDocument/2006/relationships/tags" Target="../tags/tag21.xml"/><Relationship Id="rId15" Type="http://schemas.openxmlformats.org/officeDocument/2006/relationships/image" Target="../media/image57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EAF9-5FC9-2C4E-ABCC-02E4E6E3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A65C-4E80-A244-8C56-33A272FB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two images when subsampled naively is likely to produce aliasing artifacts?</a:t>
            </a:r>
          </a:p>
        </p:txBody>
      </p:sp>
      <p:pic>
        <p:nvPicPr>
          <p:cNvPr id="5" name="Picture 4" descr="A large white building&#13;&#10;&#13;&#10;Description automatically generated">
            <a:extLst>
              <a:ext uri="{FF2B5EF4-FFF2-40B4-BE49-F238E27FC236}">
                <a16:creationId xmlns:a16="http://schemas.microsoft.com/office/drawing/2014/main" id="{8FE7282B-FFCC-014C-A931-CDB51B9F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23" y="2646947"/>
            <a:ext cx="5933846" cy="4211053"/>
          </a:xfrm>
          <a:prstGeom prst="rect">
            <a:avLst/>
          </a:prstGeom>
        </p:spPr>
      </p:pic>
      <p:pic>
        <p:nvPicPr>
          <p:cNvPr id="7" name="Picture 6" descr="A close up of a flower&#13;&#10;&#13;&#10;Description automatically generated">
            <a:extLst>
              <a:ext uri="{FF2B5EF4-FFF2-40B4-BE49-F238E27FC236}">
                <a16:creationId xmlns:a16="http://schemas.microsoft.com/office/drawing/2014/main" id="{3B35F3F1-521B-7848-AFD7-596942E3A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216" y="2646947"/>
            <a:ext cx="5122907" cy="40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6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3806" y="296069"/>
            <a:ext cx="7886700" cy="1325563"/>
          </a:xfrm>
        </p:spPr>
        <p:txBody>
          <a:bodyPr/>
          <a:lstStyle/>
          <a:p>
            <a:r>
              <a:rPr lang="en-US" dirty="0"/>
              <a:t>Edges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Edges are curves in the image, across which the brightness changes “a lot”</a:t>
            </a:r>
          </a:p>
          <a:p>
            <a:r>
              <a:rPr lang="en-US" dirty="0"/>
              <a:t>Corners/Junctions</a:t>
            </a:r>
          </a:p>
          <a:p>
            <a:r>
              <a:rPr lang="en-US" dirty="0"/>
              <a:t>Different kinds of edges: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Depth discontinuities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Normal discontinuities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Discontinuities in “paint”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Shadows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743200"/>
            <a:ext cx="4953000" cy="3852334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B193CDDA-2727-5B4E-B7A9-6ED55D93BD2B}"/>
              </a:ext>
            </a:extLst>
          </p:cNvPr>
          <p:cNvSpPr/>
          <p:nvPr/>
        </p:nvSpPr>
        <p:spPr>
          <a:xfrm>
            <a:off x="8288740" y="3266364"/>
            <a:ext cx="1128215" cy="256819"/>
          </a:xfrm>
          <a:custGeom>
            <a:avLst/>
            <a:gdLst>
              <a:gd name="connsiteX0" fmla="*/ 0 w 1128215"/>
              <a:gd name="connsiteY0" fmla="*/ 59140 h 256819"/>
              <a:gd name="connsiteX1" fmla="*/ 195618 w 1128215"/>
              <a:gd name="connsiteY1" fmla="*/ 195618 h 256819"/>
              <a:gd name="connsiteX2" fmla="*/ 655093 w 1128215"/>
              <a:gd name="connsiteY2" fmla="*/ 254758 h 256819"/>
              <a:gd name="connsiteX3" fmla="*/ 1019033 w 1128215"/>
              <a:gd name="connsiteY3" fmla="*/ 127379 h 256819"/>
              <a:gd name="connsiteX4" fmla="*/ 1128215 w 1128215"/>
              <a:gd name="connsiteY4" fmla="*/ 0 h 25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215" h="256819">
                <a:moveTo>
                  <a:pt x="0" y="59140"/>
                </a:moveTo>
                <a:cubicBezTo>
                  <a:pt x="43218" y="111077"/>
                  <a:pt x="86436" y="163015"/>
                  <a:pt x="195618" y="195618"/>
                </a:cubicBezTo>
                <a:cubicBezTo>
                  <a:pt x="304800" y="228221"/>
                  <a:pt x="517857" y="266131"/>
                  <a:pt x="655093" y="254758"/>
                </a:cubicBezTo>
                <a:cubicBezTo>
                  <a:pt x="792329" y="243385"/>
                  <a:pt x="940179" y="169839"/>
                  <a:pt x="1019033" y="127379"/>
                </a:cubicBezTo>
                <a:cubicBezTo>
                  <a:pt x="1097887" y="84919"/>
                  <a:pt x="1113051" y="42459"/>
                  <a:pt x="1128215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41C8E2-062F-2B42-A4DC-08086204F913}"/>
              </a:ext>
            </a:extLst>
          </p:cNvPr>
          <p:cNvCxnSpPr>
            <a:cxnSpLocks/>
          </p:cNvCxnSpPr>
          <p:nvPr/>
        </p:nvCxnSpPr>
        <p:spPr>
          <a:xfrm>
            <a:off x="8208085" y="3151991"/>
            <a:ext cx="0" cy="142000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CA32-852F-6945-935C-97510823ED8C}"/>
              </a:ext>
            </a:extLst>
          </p:cNvPr>
          <p:cNvCxnSpPr>
            <a:cxnSpLocks/>
          </p:cNvCxnSpPr>
          <p:nvPr/>
        </p:nvCxnSpPr>
        <p:spPr>
          <a:xfrm flipH="1">
            <a:off x="6589956" y="4502623"/>
            <a:ext cx="322729" cy="333487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19CB5BE0-6AB1-964F-80A9-EDE4E9A93B50}"/>
              </a:ext>
            </a:extLst>
          </p:cNvPr>
          <p:cNvSpPr/>
          <p:nvPr/>
        </p:nvSpPr>
        <p:spPr>
          <a:xfrm>
            <a:off x="7261412" y="4765638"/>
            <a:ext cx="613186" cy="333487"/>
          </a:xfrm>
          <a:custGeom>
            <a:avLst/>
            <a:gdLst>
              <a:gd name="connsiteX0" fmla="*/ 344245 w 903643"/>
              <a:gd name="connsiteY0" fmla="*/ 0 h 505610"/>
              <a:gd name="connsiteX1" fmla="*/ 0 w 903643"/>
              <a:gd name="connsiteY1" fmla="*/ 365760 h 505610"/>
              <a:gd name="connsiteX2" fmla="*/ 570156 w 903643"/>
              <a:gd name="connsiteY2" fmla="*/ 505610 h 505610"/>
              <a:gd name="connsiteX3" fmla="*/ 903643 w 903643"/>
              <a:gd name="connsiteY3" fmla="*/ 129092 h 505610"/>
              <a:gd name="connsiteX4" fmla="*/ 344245 w 903643"/>
              <a:gd name="connsiteY4" fmla="*/ 0 h 50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643" h="505610">
                <a:moveTo>
                  <a:pt x="344245" y="0"/>
                </a:moveTo>
                <a:lnTo>
                  <a:pt x="0" y="365760"/>
                </a:lnTo>
                <a:lnTo>
                  <a:pt x="570156" y="505610"/>
                </a:lnTo>
                <a:lnTo>
                  <a:pt x="903643" y="129092"/>
                </a:lnTo>
                <a:lnTo>
                  <a:pt x="344245" y="0"/>
                </a:lnTo>
                <a:close/>
              </a:path>
            </a:pathLst>
          </a:custGeom>
          <a:solidFill>
            <a:srgbClr val="79797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92679F7-D87D-B142-988A-120AF6E54278}"/>
              </a:ext>
            </a:extLst>
          </p:cNvPr>
          <p:cNvSpPr/>
          <p:nvPr/>
        </p:nvSpPr>
        <p:spPr>
          <a:xfrm>
            <a:off x="7328634" y="3861995"/>
            <a:ext cx="613186" cy="333487"/>
          </a:xfrm>
          <a:custGeom>
            <a:avLst/>
            <a:gdLst>
              <a:gd name="connsiteX0" fmla="*/ 344245 w 903643"/>
              <a:gd name="connsiteY0" fmla="*/ 0 h 505610"/>
              <a:gd name="connsiteX1" fmla="*/ 0 w 903643"/>
              <a:gd name="connsiteY1" fmla="*/ 365760 h 505610"/>
              <a:gd name="connsiteX2" fmla="*/ 570156 w 903643"/>
              <a:gd name="connsiteY2" fmla="*/ 505610 h 505610"/>
              <a:gd name="connsiteX3" fmla="*/ 903643 w 903643"/>
              <a:gd name="connsiteY3" fmla="*/ 129092 h 505610"/>
              <a:gd name="connsiteX4" fmla="*/ 344245 w 903643"/>
              <a:gd name="connsiteY4" fmla="*/ 0 h 50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643" h="505610">
                <a:moveTo>
                  <a:pt x="344245" y="0"/>
                </a:moveTo>
                <a:lnTo>
                  <a:pt x="0" y="365760"/>
                </a:lnTo>
                <a:lnTo>
                  <a:pt x="570156" y="505610"/>
                </a:lnTo>
                <a:lnTo>
                  <a:pt x="903643" y="129092"/>
                </a:lnTo>
                <a:lnTo>
                  <a:pt x="344245" y="0"/>
                </a:lnTo>
                <a:close/>
              </a:path>
            </a:pathLst>
          </a:custGeom>
          <a:solidFill>
            <a:srgbClr val="79797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74236D-F9C7-8C44-BCED-04077A946017}"/>
              </a:ext>
            </a:extLst>
          </p:cNvPr>
          <p:cNvCxnSpPr>
            <a:cxnSpLocks/>
          </p:cNvCxnSpPr>
          <p:nvPr/>
        </p:nvCxnSpPr>
        <p:spPr>
          <a:xfrm flipH="1">
            <a:off x="7874598" y="4921624"/>
            <a:ext cx="1197237" cy="31735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82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Closeup of edges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7412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1163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39200" y="6477000"/>
            <a:ext cx="17653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D.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5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dirty="0" err="1">
                <a:latin typeface="Calibri" charset="0"/>
              </a:rPr>
              <a:t>Closeup</a:t>
            </a:r>
            <a:r>
              <a:rPr lang="en-US" dirty="0">
                <a:latin typeface="Calibri" charset="0"/>
              </a:rPr>
              <a:t> of edges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8436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1163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1550988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44958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972300" y="4229100"/>
            <a:ext cx="1066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7353300" y="4229100"/>
            <a:ext cx="10668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581900" y="42291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562100" y="5143500"/>
            <a:ext cx="1066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839200" y="6477000"/>
            <a:ext cx="17653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D.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err="1">
                <a:latin typeface="Calibri" charset="0"/>
              </a:rPr>
              <a:t>Closeup</a:t>
            </a:r>
            <a:r>
              <a:rPr lang="en-US" dirty="0">
                <a:latin typeface="Calibri" charset="0"/>
              </a:rPr>
              <a:t> of edges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9460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1163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1600" y="45720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7277100" y="46101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20574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4610100" y="51435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839200" y="6477000"/>
            <a:ext cx="17653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D.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2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Characterizing edges</a:t>
            </a:r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46783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An edge is a place of </a:t>
            </a:r>
            <a:r>
              <a:rPr lang="en-US" i="1" dirty="0"/>
              <a:t>rapid change </a:t>
            </a:r>
            <a:r>
              <a:rPr lang="en-US" dirty="0"/>
              <a:t>in the image intensity function</a:t>
            </a:r>
          </a:p>
        </p:txBody>
      </p:sp>
      <p:pic>
        <p:nvPicPr>
          <p:cNvPr id="8196" name="Picture 10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1752600" y="4343400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2724468" y="28956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2635250"/>
            <a:ext cx="2743200" cy="2725738"/>
            <a:chOff x="2016" y="1420"/>
            <a:chExt cx="1728" cy="1717"/>
          </a:xfrm>
        </p:grpSpPr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2031" y="1420"/>
              <a:ext cx="16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intensity function</a:t>
              </a:r>
              <a:br>
                <a:rPr lang="en-US"/>
              </a:br>
              <a:r>
                <a:rPr lang="en-US"/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696200" y="2909888"/>
            <a:ext cx="2743200" cy="2451100"/>
            <a:chOff x="3888" y="1593"/>
            <a:chExt cx="1728" cy="1544"/>
          </a:xfrm>
        </p:grpSpPr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8208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4237" y="1593"/>
              <a:ext cx="9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072439" y="3657602"/>
            <a:ext cx="2185988" cy="3205163"/>
            <a:chOff x="4125" y="2064"/>
            <a:chExt cx="1377" cy="2019"/>
          </a:xfrm>
        </p:grpSpPr>
        <p:sp>
          <p:nvSpPr>
            <p:cNvPr id="8202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30"/>
            <p:cNvSpPr txBox="1">
              <a:spLocks noChangeArrowheads="1"/>
            </p:cNvSpPr>
            <p:nvPr/>
          </p:nvSpPr>
          <p:spPr bwMode="auto">
            <a:xfrm>
              <a:off x="4125" y="3676"/>
              <a:ext cx="13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edges correspond to</a:t>
              </a:r>
              <a:br>
                <a:rPr lang="en-US"/>
              </a:br>
              <a:r>
                <a:rPr lang="en-US"/>
                <a:t>extrema of derivative</a:t>
              </a:r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524000" y="6583362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  <p:extLst>
      <p:ext uri="{BB962C8B-B14F-4D97-AF65-F5344CB8AC3E}">
        <p14:creationId xmlns:p14="http://schemas.microsoft.com/office/powerpoint/2010/main" val="41594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and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Differentiation is </a:t>
            </a:r>
            <a:r>
              <a:rPr lang="en-US" i="1" dirty="0"/>
              <a:t>linear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Differentiation is </a:t>
            </a:r>
            <a:r>
              <a:rPr lang="en-US" i="1" dirty="0"/>
              <a:t>shift-equivariant</a:t>
            </a:r>
          </a:p>
          <a:p>
            <a:pPr lvl="1"/>
            <a:r>
              <a:rPr lang="en-US" dirty="0"/>
              <a:t>Derivative of shifted signal is shifted derivative</a:t>
            </a:r>
          </a:p>
          <a:p>
            <a:pPr lvl="1"/>
            <a:endParaRPr lang="en-US" dirty="0"/>
          </a:p>
          <a:p>
            <a:r>
              <a:rPr lang="en-US" dirty="0"/>
              <a:t>Hence, differentiation can be represented as convolution!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516" y="2641877"/>
            <a:ext cx="5745093" cy="7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981200" y="1447800"/>
            <a:ext cx="8839200" cy="74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How can we differentiate a </a:t>
            </a:r>
            <a:r>
              <a:rPr lang="en-US" sz="3200" i="1" dirty="0"/>
              <a:t>discrete</a:t>
            </a:r>
            <a:r>
              <a:rPr lang="en-US" sz="3200" dirty="0"/>
              <a:t> image F[</a:t>
            </a:r>
            <a:r>
              <a:rPr lang="en-US" sz="3200" dirty="0" err="1"/>
              <a:t>x,y</a:t>
            </a:r>
            <a:r>
              <a:rPr lang="en-US" sz="3200" dirty="0"/>
              <a:t>]?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1:  reconstruct a continuous image, </a:t>
            </a:r>
            <a:r>
              <a:rPr lang="en-US" sz="2800" i="1" dirty="0"/>
              <a:t>f,</a:t>
            </a:r>
            <a:r>
              <a:rPr lang="en-US" sz="2800" dirty="0"/>
              <a:t> then compute the derivative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2:  take discrete derivative (finite difference)</a:t>
            </a:r>
          </a:p>
        </p:txBody>
      </p:sp>
      <p:pic>
        <p:nvPicPr>
          <p:cNvPr id="6" name="Picture 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1" y="3778250"/>
            <a:ext cx="4230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962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4556124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000" dirty="0"/>
              <a:t>How would you implement this as a linear filter?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dirty="0"/>
              <a:t>Image derivatives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010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868" y="5406387"/>
            <a:ext cx="391486" cy="6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29154" y="545374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915" y="5410199"/>
            <a:ext cx="37120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672944" y="542108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775" y="6303475"/>
            <a:ext cx="428626" cy="3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404" y="6323197"/>
            <a:ext cx="434744" cy="3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9448817" y="6520544"/>
            <a:ext cx="1175647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S. Seitz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7830" y="5584371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7714" y="5595255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2" y="5606142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56715" y="5943601"/>
            <a:ext cx="261256" cy="2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6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2438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gradient</a:t>
            </a:r>
            <a:r>
              <a:rPr lang="en-US" sz="2400" dirty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1143001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2286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2438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2381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1" y="2513014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21264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800976" y="2449514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2057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</a:t>
            </a:r>
            <a:r>
              <a:rPr lang="en-US" i="1" dirty="0"/>
              <a:t>edge strength</a:t>
            </a:r>
            <a:r>
              <a:rPr lang="en-US" dirty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The gradient direction is given 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how does this relate to the direction of the edge?</a:t>
            </a:r>
            <a:br>
              <a:rPr lang="en-US" dirty="0"/>
            </a:br>
            <a:endParaRPr lang="en-US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1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9209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  <p:extLst>
      <p:ext uri="{BB962C8B-B14F-4D97-AF65-F5344CB8AC3E}">
        <p14:creationId xmlns:p14="http://schemas.microsoft.com/office/powerpoint/2010/main" val="36759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58293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9209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D3F0E-AF62-0F48-BA95-E27184813F5E}"/>
              </a:ext>
            </a:extLst>
          </p:cNvPr>
          <p:cNvSpPr txBox="1"/>
          <p:nvPr/>
        </p:nvSpPr>
        <p:spPr>
          <a:xfrm>
            <a:off x="6096000" y="1186934"/>
            <a:ext cx="258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magnitude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31298-CA34-C343-BCE9-18283F7C43E9}"/>
              </a:ext>
            </a:extLst>
          </p:cNvPr>
          <p:cNvSpPr txBox="1"/>
          <p:nvPr/>
        </p:nvSpPr>
        <p:spPr>
          <a:xfrm>
            <a:off x="3422072" y="6363772"/>
            <a:ext cx="258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in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93D5B-3FEB-7D44-9BF0-BEEDF616F060}"/>
              </a:ext>
            </a:extLst>
          </p:cNvPr>
          <p:cNvSpPr txBox="1"/>
          <p:nvPr/>
        </p:nvSpPr>
        <p:spPr>
          <a:xfrm>
            <a:off x="6040827" y="6360844"/>
            <a:ext cx="258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in y</a:t>
            </a:r>
          </a:p>
        </p:txBody>
      </p:sp>
    </p:spTree>
    <p:extLst>
      <p:ext uri="{BB962C8B-B14F-4D97-AF65-F5344CB8AC3E}">
        <p14:creationId xmlns:p14="http://schemas.microsoft.com/office/powerpoint/2010/main" val="359087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46D4-65FA-ED45-9CF5-07A6D116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noise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0A707-2619-EC4B-99B9-C493594E9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50" y="1690688"/>
            <a:ext cx="3771900" cy="389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669B8-4B17-3C49-80D9-FBEEA5F8C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493" y="1690688"/>
            <a:ext cx="3771900" cy="389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430B37-4B7B-DE4A-8579-676B7DAD28A9}"/>
              </a:ext>
            </a:extLst>
          </p:cNvPr>
          <p:cNvSpPr txBox="1"/>
          <p:nvPr/>
        </p:nvSpPr>
        <p:spPr>
          <a:xfrm>
            <a:off x="2026250" y="558958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E3DB1-0152-1D46-AA5C-2C3EABD89E2E}"/>
              </a:ext>
            </a:extLst>
          </p:cNvPr>
          <p:cNvSpPr txBox="1"/>
          <p:nvPr/>
        </p:nvSpPr>
        <p:spPr>
          <a:xfrm>
            <a:off x="6587493" y="558958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magnitude</a:t>
            </a:r>
          </a:p>
        </p:txBody>
      </p:sp>
    </p:spTree>
    <p:extLst>
      <p:ext uri="{BB962C8B-B14F-4D97-AF65-F5344CB8AC3E}">
        <p14:creationId xmlns:p14="http://schemas.microsoft.com/office/powerpoint/2010/main" val="277260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EAF9-5FC9-2C4E-ABCC-02E4E6E3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A65C-4E80-A244-8C56-33A272FB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two images when subsampled naively is likely to produce aliasing artifacts?</a:t>
            </a:r>
          </a:p>
        </p:txBody>
      </p:sp>
      <p:pic>
        <p:nvPicPr>
          <p:cNvPr id="6" name="Picture 5" descr="A large building&#13;&#10;&#13;&#10;Description automatically generated">
            <a:extLst>
              <a:ext uri="{FF2B5EF4-FFF2-40B4-BE49-F238E27FC236}">
                <a16:creationId xmlns:a16="http://schemas.microsoft.com/office/drawing/2014/main" id="{2ED43771-D3A7-9543-BA28-7CD9B9E68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841123"/>
            <a:ext cx="5647789" cy="4016877"/>
          </a:xfrm>
          <a:prstGeom prst="rect">
            <a:avLst/>
          </a:prstGeom>
        </p:spPr>
      </p:pic>
      <p:pic>
        <p:nvPicPr>
          <p:cNvPr id="9" name="Picture 8" descr="A close up of a flower&#13;&#10;&#13;&#10;Description automatically generated">
            <a:extLst>
              <a:ext uri="{FF2B5EF4-FFF2-40B4-BE49-F238E27FC236}">
                <a16:creationId xmlns:a16="http://schemas.microsoft.com/office/drawing/2014/main" id="{137481FC-A595-CC44-B370-CE1C27808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1" y="2841123"/>
            <a:ext cx="4995780" cy="40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0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46D4-65FA-ED45-9CF5-07A6D116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noise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30B37-4B7B-DE4A-8579-676B7DAD28A9}"/>
              </a:ext>
            </a:extLst>
          </p:cNvPr>
          <p:cNvSpPr txBox="1"/>
          <p:nvPr/>
        </p:nvSpPr>
        <p:spPr>
          <a:xfrm>
            <a:off x="2026250" y="558958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E3DB1-0152-1D46-AA5C-2C3EABD89E2E}"/>
              </a:ext>
            </a:extLst>
          </p:cNvPr>
          <p:cNvSpPr txBox="1"/>
          <p:nvPr/>
        </p:nvSpPr>
        <p:spPr>
          <a:xfrm>
            <a:off x="6587493" y="558958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magnitude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89B12-FD31-2F4E-9CA1-5392E9A2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076" y="1767876"/>
            <a:ext cx="3322248" cy="3322248"/>
          </a:xfrm>
          <a:prstGeom prst="rect">
            <a:avLst/>
          </a:prstGeom>
        </p:spPr>
      </p:pic>
      <p:pic>
        <p:nvPicPr>
          <p:cNvPr id="10" name="Picture 9" descr="A close up of a rug&#13;&#10;&#13;&#10;Description automatically generated">
            <a:extLst>
              <a:ext uri="{FF2B5EF4-FFF2-40B4-BE49-F238E27FC236}">
                <a16:creationId xmlns:a16="http://schemas.microsoft.com/office/drawing/2014/main" id="{80E95CFE-03F1-6142-AB54-36C5A7CA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678" y="1767876"/>
            <a:ext cx="3322248" cy="33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3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noise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421314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4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926" y="26733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410200" y="4216400"/>
          <a:ext cx="5037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hoto Editor Photo" r:id="rId9" imgW="5915851" imgH="2029108" progId="">
                  <p:embed/>
                </p:oleObj>
              </mc:Choice>
              <mc:Fallback>
                <p:oleObj name="Photo Editor Photo" r:id="rId9" imgW="5915851" imgH="2029108" progId="">
                  <p:embed/>
                  <p:pic>
                    <p:nvPicPr>
                      <p:cNvPr id="30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16400"/>
                        <a:ext cx="50371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1" y="47371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4511676" y="6096000"/>
            <a:ext cx="318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Where is the edge?</a:t>
            </a:r>
            <a:endParaRPr lang="en-US" sz="2800" i="1" dirty="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8927815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213" y="1752600"/>
            <a:ext cx="2221461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872342" y="2819400"/>
            <a:ext cx="22098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90058" y="4038595"/>
            <a:ext cx="1869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Noisy input image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94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is high frequency</a:t>
            </a:r>
          </a:p>
          <a:p>
            <a:r>
              <a:rPr lang="en-US" dirty="0"/>
              <a:t>Differentiation accentuates noise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3151531"/>
            <a:ext cx="3784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2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Solution: smooth first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638" y="990600"/>
            <a:ext cx="53133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3162300" y="151765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f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62300" y="2392364"/>
            <a:ext cx="5600700" cy="1120775"/>
            <a:chOff x="1032" y="1507"/>
            <a:chExt cx="3528" cy="706"/>
          </a:xfrm>
        </p:grpSpPr>
        <p:pic>
          <p:nvPicPr>
            <p:cNvPr id="41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43200" y="3530600"/>
            <a:ext cx="6019800" cy="1104900"/>
            <a:chOff x="768" y="2224"/>
            <a:chExt cx="3792" cy="696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768" y="2346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f * h</a:t>
              </a:r>
            </a:p>
          </p:txBody>
        </p:sp>
      </p:grpSp>
      <p:sp>
        <p:nvSpPr>
          <p:cNvPr id="4107" name="Text Box 26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2057401" y="4635500"/>
            <a:ext cx="6705601" cy="1155700"/>
            <a:chOff x="533400" y="4635500"/>
            <a:chExt cx="6705601" cy="1155700"/>
          </a:xfrm>
        </p:grpSpPr>
        <p:pic>
          <p:nvPicPr>
            <p:cNvPr id="410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5638" y="4635500"/>
              <a:ext cx="5313363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8006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>
          <a:xfrm>
            <a:off x="2797628" y="6019800"/>
            <a:ext cx="7772400" cy="659750"/>
            <a:chOff x="1273628" y="6019800"/>
            <a:chExt cx="7772400" cy="659750"/>
          </a:xfrm>
        </p:grpSpPr>
        <p:sp>
          <p:nvSpPr>
            <p:cNvPr id="4113" name="Rectangle 2"/>
            <p:cNvSpPr>
              <a:spLocks noChangeArrowheads="1"/>
            </p:cNvSpPr>
            <p:nvPr/>
          </p:nvSpPr>
          <p:spPr bwMode="auto">
            <a:xfrm>
              <a:off x="1273628" y="6063342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To find edges, look for peaks in</a:t>
              </a:r>
              <a:endParaRPr lang="en-US" sz="2800" i="1" dirty="0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60198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373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7D2144-51C7-8244-8B19-94BBE1FB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smooth first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ABD48-7212-364C-811A-80CC713B7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50" y="1690688"/>
            <a:ext cx="3771900" cy="389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3A5C02-0FA0-1249-92A9-1430D7E0B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493" y="1690688"/>
            <a:ext cx="3771900" cy="3898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E912A0-AD2C-6644-B6D7-F3EFF653FCF5}"/>
              </a:ext>
            </a:extLst>
          </p:cNvPr>
          <p:cNvSpPr txBox="1"/>
          <p:nvPr/>
        </p:nvSpPr>
        <p:spPr>
          <a:xfrm>
            <a:off x="2026250" y="558958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5B3C5-5F41-AA49-81A1-CC653296F47C}"/>
              </a:ext>
            </a:extLst>
          </p:cNvPr>
          <p:cNvSpPr txBox="1"/>
          <p:nvPr/>
        </p:nvSpPr>
        <p:spPr>
          <a:xfrm>
            <a:off x="6587493" y="558958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magnitude</a:t>
            </a:r>
          </a:p>
        </p:txBody>
      </p:sp>
    </p:spTree>
    <p:extLst>
      <p:ext uri="{BB962C8B-B14F-4D97-AF65-F5344CB8AC3E}">
        <p14:creationId xmlns:p14="http://schemas.microsoft.com/office/powerpoint/2010/main" val="1736217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7D2144-51C7-8244-8B19-94BBE1FB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smooth first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E912A0-AD2C-6644-B6D7-F3EFF653FCF5}"/>
              </a:ext>
            </a:extLst>
          </p:cNvPr>
          <p:cNvSpPr txBox="1"/>
          <p:nvPr/>
        </p:nvSpPr>
        <p:spPr>
          <a:xfrm>
            <a:off x="2026250" y="558958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5B3C5-5F41-AA49-81A1-CC653296F47C}"/>
              </a:ext>
            </a:extLst>
          </p:cNvPr>
          <p:cNvSpPr txBox="1"/>
          <p:nvPr/>
        </p:nvSpPr>
        <p:spPr>
          <a:xfrm>
            <a:off x="6587493" y="558958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magnitude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10443B-5100-D443-B636-2CB377177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076" y="1767876"/>
            <a:ext cx="3322248" cy="3322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34B475-3F26-F344-A338-2256D868F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678" y="1767876"/>
            <a:ext cx="3322248" cy="33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2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Differentiation is a convolution</a:t>
            </a:r>
          </a:p>
          <a:p>
            <a:pPr>
              <a:buFontTx/>
              <a:buChar char="•"/>
            </a:pPr>
            <a:r>
              <a:rPr lang="en-US" dirty="0"/>
              <a:t> Convolution is associative:</a:t>
            </a:r>
          </a:p>
          <a:p>
            <a:pPr>
              <a:buFontTx/>
              <a:buChar char="•"/>
            </a:pPr>
            <a:r>
              <a:rPr lang="en-US" dirty="0"/>
              <a:t>This saves us one operation:</a:t>
            </a:r>
            <a:endParaRPr lang="en-US" i="1" dirty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Associative property of convolution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00400" y="2971800"/>
            <a:ext cx="5680426" cy="3810000"/>
            <a:chOff x="1025" y="1317"/>
            <a:chExt cx="4169" cy="2907"/>
          </a:xfrm>
        </p:grpSpPr>
        <p:graphicFrame>
          <p:nvGraphicFramePr>
            <p:cNvPr id="5123" name="Object 8"/>
            <p:cNvGraphicFramePr>
              <a:graphicFrameLocks noChangeAspect="1"/>
            </p:cNvGraphicFramePr>
            <p:nvPr/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Photo Editor Photo" r:id="rId4" imgW="6001588" imgH="4847619" progId="">
                    <p:embed/>
                  </p:oleObj>
                </mc:Choice>
                <mc:Fallback>
                  <p:oleObj name="Photo Editor Photo" r:id="rId4" imgW="6001588" imgH="4847619" progId="">
                    <p:embed/>
                    <p:pic>
                      <p:nvPicPr>
                        <p:cNvPr id="512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025" y="1666"/>
              <a:ext cx="19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1" y="1752600"/>
            <a:ext cx="2172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1" y="4267200"/>
            <a:ext cx="6290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410200"/>
            <a:ext cx="1219200" cy="7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14600" y="41148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73088" y="5301342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2D edge detection filters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590801" y="1981201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Photo Editor Photo" r:id="rId11" imgW="4133333" imgH="2905531" progId="">
                  <p:embed/>
                </p:oleObj>
              </mc:Choice>
              <mc:Fallback>
                <p:oleObj name="Photo Editor Photo" r:id="rId11" imgW="4133333" imgH="2905531" progId="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1981201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400801" y="2667001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Photo Editor Photo" r:id="rId13" imgW="6001588" imgH="2629267" progId="">
                  <p:embed/>
                </p:oleObj>
              </mc:Choice>
              <mc:Fallback>
                <p:oleObj name="Photo Editor Photo" r:id="rId13" imgW="6001588" imgH="2629267" progId="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2667001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1" name="Picture 1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913" y="4506914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92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46451" y="4129088"/>
            <a:ext cx="1027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Gaussian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4950" y="3922713"/>
            <a:ext cx="2546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derivative of Gaussian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)</a:t>
            </a:r>
          </a:p>
        </p:txBody>
      </p:sp>
      <p:pic>
        <p:nvPicPr>
          <p:cNvPr id="416794" name="Picture 26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738" y="4357688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5155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990601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41726" y="3544888"/>
            <a:ext cx="1193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94539" y="3505200"/>
            <a:ext cx="1196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  <p:extLst>
      <p:ext uri="{BB962C8B-B14F-4D97-AF65-F5344CB8AC3E}">
        <p14:creationId xmlns:p14="http://schemas.microsoft.com/office/powerpoint/2010/main" val="1689085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1-28 at 12.1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20022"/>
            <a:ext cx="9144000" cy="52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83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990601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41726" y="3544888"/>
            <a:ext cx="1193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94539" y="3505200"/>
            <a:ext cx="1196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  <p:extLst>
      <p:ext uri="{BB962C8B-B14F-4D97-AF65-F5344CB8AC3E}">
        <p14:creationId xmlns:p14="http://schemas.microsoft.com/office/powerpoint/2010/main" val="3160285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971D37-B6DC-5540-AAD8-7E7701D04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Should smoothing along the edge be the same as smoothing across it?</a:t>
                </a:r>
              </a:p>
              <a:p>
                <a:r>
                  <a:rPr lang="en-US" dirty="0"/>
                  <a:t>Smooth more along the edge than across it</a:t>
                </a:r>
              </a:p>
              <a:p>
                <a:r>
                  <a:rPr lang="en-US" dirty="0"/>
                  <a:t>Use a lower standard deviation along one direction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Can also do for derivative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971D37-B6DC-5540-AAD8-7E7701D04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FDD841E-D39F-0C4A-A90B-667E6C2D80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172" y="4001294"/>
            <a:ext cx="3217883" cy="2413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4456FF-24AA-024C-8D64-81404DC2B1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209" y="4001294"/>
            <a:ext cx="3217883" cy="24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2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E8B4-A7FC-E54E-8F53-4E982270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Sobel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CD077-131B-594E-819B-6A004762F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variant of the Anisotropic Gaussian</a:t>
            </a:r>
          </a:p>
          <a:p>
            <a:r>
              <a:rPr lang="en-US" dirty="0"/>
              <a:t>Smooth </a:t>
            </a:r>
            <a:r>
              <a:rPr lang="en-US" i="1" dirty="0"/>
              <a:t>only </a:t>
            </a:r>
            <a:r>
              <a:rPr lang="en-US" dirty="0"/>
              <a:t>along the edge</a:t>
            </a:r>
          </a:p>
          <a:p>
            <a:r>
              <a:rPr lang="en-US" dirty="0"/>
              <a:t>X derivative filter: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70B54-43B5-FD4F-B228-A9F19A6EF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286" y="3507142"/>
            <a:ext cx="6477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35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Oriented Gaussian Derivatives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9A721D-D166-7B4F-8088-8099891C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just derivative along x and y, can also rotate filter to get derivatives along different directions</a:t>
            </a:r>
          </a:p>
        </p:txBody>
      </p:sp>
      <p:pic>
        <p:nvPicPr>
          <p:cNvPr id="3" name="Picture 2" descr="Screen Shot 2015-02-08 at 10.5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78" y="4092386"/>
            <a:ext cx="9144000" cy="12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3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DA09-C514-B640-A937-62ADD34B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way does the gradient point?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7C65A-5641-AB47-BA1B-21BDAF422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87" r="51645"/>
          <a:stretch/>
        </p:blipFill>
        <p:spPr>
          <a:xfrm>
            <a:off x="4092419" y="1923802"/>
            <a:ext cx="3709670" cy="36964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F1F4795-E083-2844-96DD-0FCD22BDB2E2}"/>
              </a:ext>
            </a:extLst>
          </p:cNvPr>
          <p:cNvSpPr/>
          <p:nvPr/>
        </p:nvSpPr>
        <p:spPr>
          <a:xfrm>
            <a:off x="5807034" y="3429000"/>
            <a:ext cx="288966" cy="311727"/>
          </a:xfrm>
          <a:prstGeom prst="ellipse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918D1E-0E56-DC4D-BEBE-7CEC8AF05971}"/>
              </a:ext>
            </a:extLst>
          </p:cNvPr>
          <p:cNvCxnSpPr>
            <a:stCxn id="3" idx="3"/>
          </p:cNvCxnSpPr>
          <p:nvPr/>
        </p:nvCxnSpPr>
        <p:spPr>
          <a:xfrm flipH="1">
            <a:off x="4880758" y="3695076"/>
            <a:ext cx="968594" cy="912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F8CEA2-A71C-474A-846F-6A607AA4D657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6053682" y="2562101"/>
            <a:ext cx="968594" cy="912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E215E2-2034-0C4D-B856-5DDF8121C078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6053682" y="3695076"/>
            <a:ext cx="968594" cy="912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A01554-9444-8D45-9862-8AFFC8C63BA4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4963886" y="2557587"/>
            <a:ext cx="885466" cy="9170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55E6BCD-CABA-4A49-A41A-9847BFECA169}"/>
              </a:ext>
            </a:extLst>
          </p:cNvPr>
          <p:cNvSpPr txBox="1"/>
          <p:nvPr/>
        </p:nvSpPr>
        <p:spPr>
          <a:xfrm>
            <a:off x="4530435" y="2248975"/>
            <a:ext cx="700645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AE68F-5D9D-D749-B09A-24EEE8599397}"/>
              </a:ext>
            </a:extLst>
          </p:cNvPr>
          <p:cNvSpPr txBox="1"/>
          <p:nvPr/>
        </p:nvSpPr>
        <p:spPr>
          <a:xfrm>
            <a:off x="6960922" y="2213976"/>
            <a:ext cx="700645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FEAA58-EB4D-764C-BADC-AF05DF7E3C08}"/>
              </a:ext>
            </a:extLst>
          </p:cNvPr>
          <p:cNvSpPr txBox="1"/>
          <p:nvPr/>
        </p:nvSpPr>
        <p:spPr>
          <a:xfrm>
            <a:off x="6972009" y="4523090"/>
            <a:ext cx="700645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CCE62B-7E0C-5F49-BA67-ECF920916E71}"/>
              </a:ext>
            </a:extLst>
          </p:cNvPr>
          <p:cNvSpPr txBox="1"/>
          <p:nvPr/>
        </p:nvSpPr>
        <p:spPr>
          <a:xfrm>
            <a:off x="4263241" y="4607626"/>
            <a:ext cx="700645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40357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DA09-C514-B640-A937-62ADD34B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magnitude and orientation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7C65A-5641-AB47-BA1B-21BDAF42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96" y="2480014"/>
            <a:ext cx="2991719" cy="309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F4CCF-AC82-2148-ACF2-F8529FD00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99" y="2480014"/>
            <a:ext cx="2991719" cy="3092450"/>
          </a:xfrm>
          <a:prstGeom prst="rect">
            <a:avLst/>
          </a:prstGeom>
        </p:spPr>
      </p:pic>
      <p:pic>
        <p:nvPicPr>
          <p:cNvPr id="10" name="Picture 9" descr="A close up of a speaker&#13;&#10;&#13;&#10;Description automatically generated">
            <a:extLst>
              <a:ext uri="{FF2B5EF4-FFF2-40B4-BE49-F238E27FC236}">
                <a16:creationId xmlns:a16="http://schemas.microsoft.com/office/drawing/2014/main" id="{5A049C0F-7D0C-654C-92B2-B04879987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320" y="2480014"/>
            <a:ext cx="2991719" cy="3092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9E2255-FF9F-F043-AAC3-EE2197DAEA4D}"/>
              </a:ext>
            </a:extLst>
          </p:cNvPr>
          <p:cNvSpPr txBox="1"/>
          <p:nvPr/>
        </p:nvSpPr>
        <p:spPr>
          <a:xfrm>
            <a:off x="541696" y="5572464"/>
            <a:ext cx="291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C45F8-4CDB-654A-B1D7-8CCDAAF0D83A}"/>
              </a:ext>
            </a:extLst>
          </p:cNvPr>
          <p:cNvSpPr txBox="1"/>
          <p:nvPr/>
        </p:nvSpPr>
        <p:spPr>
          <a:xfrm>
            <a:off x="4554299" y="5572464"/>
            <a:ext cx="291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Magnitude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8E522A-8ABC-6947-9962-0716CB6C644B}"/>
              </a:ext>
            </a:extLst>
          </p:cNvPr>
          <p:cNvSpPr txBox="1"/>
          <p:nvPr/>
        </p:nvSpPr>
        <p:spPr>
          <a:xfrm>
            <a:off x="8459320" y="5617281"/>
            <a:ext cx="291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1496690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5D83-709F-144D-BE94-971A869B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gradients to boundaries?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2C14-E513-3C45-B558-AC195E96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6667"/>
          </a:xfrm>
        </p:spPr>
        <p:txBody>
          <a:bodyPr/>
          <a:lstStyle/>
          <a:p>
            <a:r>
              <a:rPr lang="en-US" dirty="0"/>
              <a:t>Can we threshold the gradient magnitude to get object boundaries?</a:t>
            </a:r>
          </a:p>
          <a:p>
            <a:r>
              <a:rPr lang="en-US" dirty="0"/>
              <a:t>Three different thresholds: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31EB7-11C2-C248-B8D6-55429F92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09" y="2781226"/>
            <a:ext cx="3771900" cy="3898900"/>
          </a:xfrm>
          <a:prstGeom prst="rect">
            <a:avLst/>
          </a:prstGeom>
        </p:spPr>
      </p:pic>
      <p:pic>
        <p:nvPicPr>
          <p:cNvPr id="7" name="Picture 6" descr="A picture containing black, water&#13;&#10;&#13;&#10;Description automatically generated">
            <a:extLst>
              <a:ext uri="{FF2B5EF4-FFF2-40B4-BE49-F238E27FC236}">
                <a16:creationId xmlns:a16="http://schemas.microsoft.com/office/drawing/2014/main" id="{87E17EA7-92DB-D94B-A40E-B810E250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693" y="2781226"/>
            <a:ext cx="3771900" cy="3898900"/>
          </a:xfrm>
          <a:prstGeom prst="rect">
            <a:avLst/>
          </a:prstGeom>
        </p:spPr>
      </p:pic>
      <p:pic>
        <p:nvPicPr>
          <p:cNvPr id="9" name="Picture 8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9ABCC2B8-5939-3E40-A015-76564E919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100" y="2781226"/>
            <a:ext cx="3771900" cy="3898900"/>
          </a:xfrm>
          <a:prstGeom prst="rect">
            <a:avLst/>
          </a:prstGeom>
        </p:spPr>
      </p:pic>
      <p:sp>
        <p:nvSpPr>
          <p:cNvPr id="10" name="Up Arrow Callout 9">
            <a:extLst>
              <a:ext uri="{FF2B5EF4-FFF2-40B4-BE49-F238E27FC236}">
                <a16:creationId xmlns:a16="http://schemas.microsoft.com/office/drawing/2014/main" id="{FFAA8DC2-47A9-9B4E-93A9-2F8264D140E6}"/>
              </a:ext>
            </a:extLst>
          </p:cNvPr>
          <p:cNvSpPr/>
          <p:nvPr/>
        </p:nvSpPr>
        <p:spPr>
          <a:xfrm>
            <a:off x="1893346" y="4636546"/>
            <a:ext cx="1183341" cy="688489"/>
          </a:xfrm>
          <a:prstGeom prst="upArrowCallou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False positives</a:t>
            </a:r>
          </a:p>
        </p:txBody>
      </p:sp>
      <p:sp>
        <p:nvSpPr>
          <p:cNvPr id="11" name="Up Arrow Callout 10">
            <a:extLst>
              <a:ext uri="{FF2B5EF4-FFF2-40B4-BE49-F238E27FC236}">
                <a16:creationId xmlns:a16="http://schemas.microsoft.com/office/drawing/2014/main" id="{20D1F5D8-E0BB-3F42-9CCE-DA8D5006623B}"/>
              </a:ext>
            </a:extLst>
          </p:cNvPr>
          <p:cNvSpPr/>
          <p:nvPr/>
        </p:nvSpPr>
        <p:spPr>
          <a:xfrm>
            <a:off x="9832939" y="3410174"/>
            <a:ext cx="1183341" cy="688489"/>
          </a:xfrm>
          <a:prstGeom prst="upArrowCallou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Gaps</a:t>
            </a:r>
          </a:p>
        </p:txBody>
      </p:sp>
      <p:sp>
        <p:nvSpPr>
          <p:cNvPr id="13" name="Down Arrow Callout 12">
            <a:extLst>
              <a:ext uri="{FF2B5EF4-FFF2-40B4-BE49-F238E27FC236}">
                <a16:creationId xmlns:a16="http://schemas.microsoft.com/office/drawing/2014/main" id="{4FDD9B6D-E655-A541-B86E-3375B39DF1E5}"/>
              </a:ext>
            </a:extLst>
          </p:cNvPr>
          <p:cNvSpPr/>
          <p:nvPr/>
        </p:nvSpPr>
        <p:spPr>
          <a:xfrm>
            <a:off x="5594426" y="5152912"/>
            <a:ext cx="1312433" cy="839097"/>
          </a:xfrm>
          <a:prstGeom prst="downArrowCallou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Thick boundaries</a:t>
            </a:r>
          </a:p>
        </p:txBody>
      </p:sp>
    </p:spTree>
    <p:extLst>
      <p:ext uri="{BB962C8B-B14F-4D97-AF65-F5344CB8AC3E}">
        <p14:creationId xmlns:p14="http://schemas.microsoft.com/office/powerpoint/2010/main" val="2407013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119D-435F-6543-9150-C5F36F3A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Thick boundaries</a:t>
            </a:r>
          </a:p>
        </p:txBody>
      </p:sp>
      <p:pic>
        <p:nvPicPr>
          <p:cNvPr id="4" name="Picture 10" descr="step_edge2">
            <a:extLst>
              <a:ext uri="{FF2B5EF4-FFF2-40B4-BE49-F238E27FC236}">
                <a16:creationId xmlns:a16="http://schemas.microsoft.com/office/drawing/2014/main" id="{A5F78293-388B-F849-92DA-09A4C233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Line 21">
            <a:extLst>
              <a:ext uri="{FF2B5EF4-FFF2-40B4-BE49-F238E27FC236}">
                <a16:creationId xmlns:a16="http://schemas.microsoft.com/office/drawing/2014/main" id="{924604C5-E107-3D44-A6DD-E2197D6F5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343400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42506BA0-FAFD-CB4A-BF4C-94F7D01D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468" y="28956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image</a:t>
            </a:r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id="{2658DF40-512C-C445-964F-ED4AB182015A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635250"/>
            <a:ext cx="2743200" cy="2725738"/>
            <a:chOff x="2016" y="1420"/>
            <a:chExt cx="1728" cy="1717"/>
          </a:xfrm>
        </p:grpSpPr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35D4C72A-A153-9145-BD9A-DD948F91F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AEC82636-3148-6C48-B956-DD1321040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37580A97-B47D-0448-AC2B-4BA72C0D26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C4A1497F-E496-B346-8046-E035A9301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" y="1420"/>
              <a:ext cx="16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intensity function</a:t>
              </a:r>
              <a:br>
                <a:rPr lang="en-US"/>
              </a:br>
              <a:r>
                <a:rPr lang="en-US"/>
                <a:t>(along horizontal scanline)</a:t>
              </a: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ADB3E678-457D-DE4D-898B-A5A718FF41EB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909888"/>
            <a:ext cx="2743200" cy="2451100"/>
            <a:chOff x="3888" y="1593"/>
            <a:chExt cx="1728" cy="1544"/>
          </a:xfrm>
        </p:grpSpPr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DF0281DD-402C-9943-9589-C700151FE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017F26E3-7751-B54C-A155-0772BFD8D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845CE9EB-B228-924F-91A9-D77C9B66D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C1C2AC5D-2AAA-0941-9455-8A5192F54CB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 Box 25">
              <a:extLst>
                <a:ext uri="{FF2B5EF4-FFF2-40B4-BE49-F238E27FC236}">
                  <a16:creationId xmlns:a16="http://schemas.microsoft.com/office/drawing/2014/main" id="{79E49EA3-9D3E-2D45-AF8D-190274195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" y="1593"/>
              <a:ext cx="9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first derivative</a:t>
              </a:r>
            </a:p>
          </p:txBody>
        </p:sp>
      </p:grpSp>
      <p:grpSp>
        <p:nvGrpSpPr>
          <p:cNvPr id="18" name="Group 33">
            <a:extLst>
              <a:ext uri="{FF2B5EF4-FFF2-40B4-BE49-F238E27FC236}">
                <a16:creationId xmlns:a16="http://schemas.microsoft.com/office/drawing/2014/main" id="{59F7A8D9-B8B6-924F-B7CA-015A94639CBF}"/>
              </a:ext>
            </a:extLst>
          </p:cNvPr>
          <p:cNvGrpSpPr>
            <a:grpSpLocks/>
          </p:cNvGrpSpPr>
          <p:nvPr/>
        </p:nvGrpSpPr>
        <p:grpSpPr bwMode="auto">
          <a:xfrm>
            <a:off x="8072439" y="3657602"/>
            <a:ext cx="2185988" cy="3205163"/>
            <a:chOff x="4125" y="2064"/>
            <a:chExt cx="1377" cy="2019"/>
          </a:xfrm>
        </p:grpSpPr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DA528D09-E233-D247-B743-EA7BE910B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47F52909-1978-BB4B-B30B-2BE901766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0">
              <a:extLst>
                <a:ext uri="{FF2B5EF4-FFF2-40B4-BE49-F238E27FC236}">
                  <a16:creationId xmlns:a16="http://schemas.microsoft.com/office/drawing/2014/main" id="{1A0782B8-3BD4-AA4F-AAEC-224ECA8FC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5" y="3676"/>
              <a:ext cx="13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edges correspond to</a:t>
              </a:r>
              <a:br>
                <a:rPr lang="en-US"/>
              </a:br>
              <a:r>
                <a:rPr lang="en-US"/>
                <a:t>extrema of derivative</a:t>
              </a:r>
            </a:p>
          </p:txBody>
        </p:sp>
      </p:grpSp>
      <p:sp>
        <p:nvSpPr>
          <p:cNvPr id="22" name="Text Box 31">
            <a:extLst>
              <a:ext uri="{FF2B5EF4-FFF2-40B4-BE49-F238E27FC236}">
                <a16:creationId xmlns:a16="http://schemas.microsoft.com/office/drawing/2014/main" id="{553DFC01-AA1F-0B44-B0DA-77F70E266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83362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B987D67-72E1-2D4E-8BCC-B59F47DD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11"/>
            <a:ext cx="10515600" cy="4351338"/>
          </a:xfrm>
        </p:spPr>
        <p:txBody>
          <a:bodyPr/>
          <a:lstStyle/>
          <a:p>
            <a:r>
              <a:rPr lang="en-US" dirty="0"/>
              <a:t>Want to find </a:t>
            </a:r>
            <a:r>
              <a:rPr lang="en-US" i="1" dirty="0"/>
              <a:t>peaks </a:t>
            </a:r>
            <a:r>
              <a:rPr lang="en-US" dirty="0"/>
              <a:t>in the gradient magnitude</a:t>
            </a:r>
          </a:p>
          <a:p>
            <a:r>
              <a:rPr lang="en-US" dirty="0"/>
              <a:t>As one moves across edge, gradient magnitude rises and then falls</a:t>
            </a:r>
          </a:p>
          <a:p>
            <a:r>
              <a:rPr lang="en-US" dirty="0"/>
              <a:t>Find the peak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02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0259-9AC8-3243-9064-5DC651B3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Thick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4B61-A827-F149-BD5A-EF6A6A27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find </a:t>
            </a:r>
            <a:r>
              <a:rPr lang="en-US" i="1" dirty="0"/>
              <a:t>peaks </a:t>
            </a:r>
            <a:r>
              <a:rPr lang="en-US" dirty="0"/>
              <a:t>in the gradient magnitude</a:t>
            </a:r>
          </a:p>
          <a:p>
            <a:r>
              <a:rPr lang="en-US" dirty="0"/>
              <a:t>As one moves across edge, gradient magnitude rises and then falls</a:t>
            </a:r>
          </a:p>
          <a:p>
            <a:r>
              <a:rPr lang="en-US" dirty="0"/>
              <a:t>Find the peak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093CB-2582-2C46-951E-CCA20B8E6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86839"/>
            <a:ext cx="2991719" cy="30924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C51B6B-70F2-CF4C-A602-1959BCB08BD6}"/>
              </a:ext>
            </a:extLst>
          </p:cNvPr>
          <p:cNvCxnSpPr>
            <a:cxnSpLocks/>
          </p:cNvCxnSpPr>
          <p:nvPr/>
        </p:nvCxnSpPr>
        <p:spPr>
          <a:xfrm>
            <a:off x="2345167" y="5755343"/>
            <a:ext cx="0" cy="3119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piece of paper&#13;&#10;&#13;&#10;Description automatically generated">
            <a:extLst>
              <a:ext uri="{FF2B5EF4-FFF2-40B4-BE49-F238E27FC236}">
                <a16:creationId xmlns:a16="http://schemas.microsoft.com/office/drawing/2014/main" id="{CCD771E7-0B55-5F45-8B94-404A02FC2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963" y="3138398"/>
            <a:ext cx="4714136" cy="35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9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693" y="1316915"/>
            <a:ext cx="3577814" cy="357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j-ea"/>
              </a:rPr>
              <a:t>Non-maximum suppression for each orientation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3E464E-F10D-E142-9779-26C6C948E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36449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image gradient at pixel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vector </a:t>
                </a:r>
              </a:p>
              <a:p>
                <a:r>
                  <a:rPr lang="en-US" dirty="0"/>
                  <a:t>Take a step forwards and backwards along gradient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Find gradient magnitude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Interpolate into gradient magnitude </a:t>
                </a:r>
              </a:p>
              <a:p>
                <a:r>
                  <a:rPr lang="en-US" dirty="0"/>
                  <a:t>If magnitude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&gt;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b="1" dirty="0"/>
                  <a:t> is a local peak of gradient magnitude!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3E464E-F10D-E142-9779-26C6C948E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364493" cy="4351338"/>
              </a:xfrm>
              <a:blipFill>
                <a:blip r:embed="rId5"/>
                <a:stretch>
                  <a:fillRect l="-1394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1614488" y="6553200"/>
            <a:ext cx="1662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Source: D. Forsyth</a:t>
            </a:r>
          </a:p>
        </p:txBody>
      </p:sp>
    </p:spTree>
    <p:extLst>
      <p:ext uri="{BB962C8B-B14F-4D97-AF65-F5344CB8AC3E}">
        <p14:creationId xmlns:p14="http://schemas.microsoft.com/office/powerpoint/2010/main" val="43679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Grouping pixels into objects (“perceptual organization”)</a:t>
            </a:r>
          </a:p>
          <a:p>
            <a:endParaRPr lang="en-US" dirty="0"/>
          </a:p>
        </p:txBody>
      </p:sp>
      <p:pic>
        <p:nvPicPr>
          <p:cNvPr id="4" name="Shape 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6885" y="3082093"/>
            <a:ext cx="6035924" cy="2132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452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0F46-7E6D-4340-A590-F8C1DAC6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Non-maximum suppression</a:t>
            </a:r>
          </a:p>
        </p:txBody>
      </p:sp>
      <p:pic>
        <p:nvPicPr>
          <p:cNvPr id="4" name="Picture 3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803C0E4D-1E00-C14B-BF61-47DAC631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92" y="1866826"/>
            <a:ext cx="3771900" cy="3898900"/>
          </a:xfrm>
          <a:prstGeom prst="rect">
            <a:avLst/>
          </a:prstGeom>
        </p:spPr>
      </p:pic>
      <p:pic>
        <p:nvPicPr>
          <p:cNvPr id="6" name="Picture 5" descr="A picture containing sky, photo, black, white&#13;&#10;&#13;&#10;Description automatically generated">
            <a:extLst>
              <a:ext uri="{FF2B5EF4-FFF2-40B4-BE49-F238E27FC236}">
                <a16:creationId xmlns:a16="http://schemas.microsoft.com/office/drawing/2014/main" id="{3DC472DD-50B3-9F4F-AEC0-399E87249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110" y="1866826"/>
            <a:ext cx="3771900" cy="3898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C7289D-8B15-1542-983B-22493FD99865}"/>
              </a:ext>
            </a:extLst>
          </p:cNvPr>
          <p:cNvSpPr txBox="1"/>
          <p:nvPr/>
        </p:nvSpPr>
        <p:spPr>
          <a:xfrm>
            <a:off x="1233992" y="5765726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C6E6E-9754-484E-9E4C-A3D89C4281A0}"/>
              </a:ext>
            </a:extLst>
          </p:cNvPr>
          <p:cNvSpPr txBox="1"/>
          <p:nvPr/>
        </p:nvSpPr>
        <p:spPr>
          <a:xfrm>
            <a:off x="7186108" y="5765726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891492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0F46-7E6D-4340-A590-F8C1DAC6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Non-maximum suppression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7289D-8B15-1542-983B-22493FD99865}"/>
              </a:ext>
            </a:extLst>
          </p:cNvPr>
          <p:cNvSpPr txBox="1"/>
          <p:nvPr/>
        </p:nvSpPr>
        <p:spPr>
          <a:xfrm>
            <a:off x="1233992" y="5765726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C6E6E-9754-484E-9E4C-A3D89C4281A0}"/>
              </a:ext>
            </a:extLst>
          </p:cNvPr>
          <p:cNvSpPr txBox="1"/>
          <p:nvPr/>
        </p:nvSpPr>
        <p:spPr>
          <a:xfrm>
            <a:off x="7186108" y="5765726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p:pic>
        <p:nvPicPr>
          <p:cNvPr id="5" name="Picture 4" descr="A picture containing water, sitting, photo&#13;&#10;&#13;&#10;Description automatically generated">
            <a:extLst>
              <a:ext uri="{FF2B5EF4-FFF2-40B4-BE49-F238E27FC236}">
                <a16:creationId xmlns:a16="http://schemas.microsoft.com/office/drawing/2014/main" id="{DA4712E3-109E-EF46-A77E-6077034C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108" y="1866826"/>
            <a:ext cx="3771900" cy="3898900"/>
          </a:xfrm>
          <a:prstGeom prst="rect">
            <a:avLst/>
          </a:prstGeom>
        </p:spPr>
      </p:pic>
      <p:pic>
        <p:nvPicPr>
          <p:cNvPr id="10" name="Picture 9" descr="A picture containing black, water&#13;&#10;&#13;&#10;Description automatically generated">
            <a:extLst>
              <a:ext uri="{FF2B5EF4-FFF2-40B4-BE49-F238E27FC236}">
                <a16:creationId xmlns:a16="http://schemas.microsoft.com/office/drawing/2014/main" id="{3F33C40F-0BC0-164A-A4D5-E4CAA274E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992" y="1866826"/>
            <a:ext cx="37719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0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393F-6BC9-9548-A69E-3E3EBA78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 suppression with various thresholds</a:t>
            </a:r>
          </a:p>
        </p:txBody>
      </p:sp>
      <p:pic>
        <p:nvPicPr>
          <p:cNvPr id="4" name="Picture 3" descr="A picture containing sky, photo, black, white&#13;&#10;&#13;&#10;Description automatically generated">
            <a:extLst>
              <a:ext uri="{FF2B5EF4-FFF2-40B4-BE49-F238E27FC236}">
                <a16:creationId xmlns:a16="http://schemas.microsoft.com/office/drawing/2014/main" id="{CE1CA4E8-D7AD-EC41-975D-148F5FDC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6826"/>
            <a:ext cx="3771900" cy="3898900"/>
          </a:xfrm>
          <a:prstGeom prst="rect">
            <a:avLst/>
          </a:prstGeom>
        </p:spPr>
      </p:pic>
      <p:pic>
        <p:nvPicPr>
          <p:cNvPr id="5" name="Picture 4" descr="A picture containing water, sitting, photo&#13;&#10;&#13;&#10;Description automatically generated">
            <a:extLst>
              <a:ext uri="{FF2B5EF4-FFF2-40B4-BE49-F238E27FC236}">
                <a16:creationId xmlns:a16="http://schemas.microsoft.com/office/drawing/2014/main" id="{568468BB-A471-2947-A926-ACDFA6FA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108" y="1866826"/>
            <a:ext cx="3771900" cy="389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7C7C8-1125-5D42-8C1F-42CA450DC993}"/>
              </a:ext>
            </a:extLst>
          </p:cNvPr>
          <p:cNvSpPr txBox="1"/>
          <p:nvPr/>
        </p:nvSpPr>
        <p:spPr>
          <a:xfrm>
            <a:off x="838200" y="5765726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threshold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A9408-D49F-D046-8411-D663B4813558}"/>
              </a:ext>
            </a:extLst>
          </p:cNvPr>
          <p:cNvSpPr txBox="1"/>
          <p:nvPr/>
        </p:nvSpPr>
        <p:spPr>
          <a:xfrm>
            <a:off x="7186108" y="5765726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threshold</a:t>
            </a:r>
          </a:p>
        </p:txBody>
      </p:sp>
    </p:spTree>
    <p:extLst>
      <p:ext uri="{BB962C8B-B14F-4D97-AF65-F5344CB8AC3E}">
        <p14:creationId xmlns:p14="http://schemas.microsoft.com/office/powerpoint/2010/main" val="4122854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AF97-CE96-5442-B780-52CDA99E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 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44E8-5138-DE49-A379-103AC767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high threshold</a:t>
            </a:r>
          </a:p>
          <a:p>
            <a:r>
              <a:rPr lang="en-US" dirty="0"/>
              <a:t>Then grow high threshold edges by looking for neighbors that clear a lower threshold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9DEED-DD35-AF40-A487-5B2FD6268A4F}"/>
              </a:ext>
            </a:extLst>
          </p:cNvPr>
          <p:cNvSpPr/>
          <p:nvPr/>
        </p:nvSpPr>
        <p:spPr>
          <a:xfrm>
            <a:off x="936702" y="3333402"/>
            <a:ext cx="3278458" cy="2843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876CF-8DC9-3245-B307-4BEC92A0C924}"/>
              </a:ext>
            </a:extLst>
          </p:cNvPr>
          <p:cNvSpPr/>
          <p:nvPr/>
        </p:nvSpPr>
        <p:spPr>
          <a:xfrm>
            <a:off x="1137424" y="3646449"/>
            <a:ext cx="613317" cy="65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B6F64-DCE1-394F-8A5F-B8D1F91BF0DF}"/>
              </a:ext>
            </a:extLst>
          </p:cNvPr>
          <p:cNvSpPr/>
          <p:nvPr/>
        </p:nvSpPr>
        <p:spPr>
          <a:xfrm>
            <a:off x="1750741" y="4304371"/>
            <a:ext cx="613317" cy="65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F6456-02F8-ED4C-9304-1BB02D9B4550}"/>
              </a:ext>
            </a:extLst>
          </p:cNvPr>
          <p:cNvSpPr/>
          <p:nvPr/>
        </p:nvSpPr>
        <p:spPr>
          <a:xfrm>
            <a:off x="2364058" y="4962293"/>
            <a:ext cx="613317" cy="657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9E3F-2E6C-0A4D-9C46-BAEF3A614AB7}"/>
              </a:ext>
            </a:extLst>
          </p:cNvPr>
          <p:cNvSpPr/>
          <p:nvPr/>
        </p:nvSpPr>
        <p:spPr>
          <a:xfrm>
            <a:off x="2982950" y="4304371"/>
            <a:ext cx="613317" cy="6579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10E955-058D-1B48-9FC5-12995C8AD9BF}"/>
              </a:ext>
            </a:extLst>
          </p:cNvPr>
          <p:cNvSpPr/>
          <p:nvPr/>
        </p:nvSpPr>
        <p:spPr>
          <a:xfrm>
            <a:off x="2977375" y="3646449"/>
            <a:ext cx="613317" cy="6579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F5736A-6E08-1F47-AC44-D48727A7FA22}"/>
              </a:ext>
            </a:extLst>
          </p:cNvPr>
          <p:cNvSpPr/>
          <p:nvPr/>
        </p:nvSpPr>
        <p:spPr>
          <a:xfrm>
            <a:off x="1120696" y="5483187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5D3C2-A079-0349-8EA2-7CF8818666B2}"/>
              </a:ext>
            </a:extLst>
          </p:cNvPr>
          <p:cNvSpPr/>
          <p:nvPr/>
        </p:nvSpPr>
        <p:spPr>
          <a:xfrm>
            <a:off x="3300761" y="5391965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C3E38A-D1B4-FF49-A674-FA686C2EEEC5}"/>
              </a:ext>
            </a:extLst>
          </p:cNvPr>
          <p:cNvSpPr txBox="1"/>
          <p:nvPr/>
        </p:nvSpPr>
        <p:spPr>
          <a:xfrm>
            <a:off x="4705815" y="3333402"/>
            <a:ext cx="579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White: Clears high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Gray: clears low threshold but not high threshold</a:t>
            </a:r>
          </a:p>
        </p:txBody>
      </p:sp>
    </p:spTree>
    <p:extLst>
      <p:ext uri="{BB962C8B-B14F-4D97-AF65-F5344CB8AC3E}">
        <p14:creationId xmlns:p14="http://schemas.microsoft.com/office/powerpoint/2010/main" val="87544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AF97-CE96-5442-B780-52CDA99E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 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44E8-5138-DE49-A379-103AC767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high threshold</a:t>
            </a:r>
          </a:p>
          <a:p>
            <a:r>
              <a:rPr lang="en-US" dirty="0"/>
              <a:t>Then grow high threshold edges by looking for neighbors that clear a lower threshold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9DEED-DD35-AF40-A487-5B2FD6268A4F}"/>
              </a:ext>
            </a:extLst>
          </p:cNvPr>
          <p:cNvSpPr/>
          <p:nvPr/>
        </p:nvSpPr>
        <p:spPr>
          <a:xfrm>
            <a:off x="936702" y="3333402"/>
            <a:ext cx="3278458" cy="2843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876CF-8DC9-3245-B307-4BEC92A0C924}"/>
              </a:ext>
            </a:extLst>
          </p:cNvPr>
          <p:cNvSpPr/>
          <p:nvPr/>
        </p:nvSpPr>
        <p:spPr>
          <a:xfrm>
            <a:off x="1137424" y="3646449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B6F64-DCE1-394F-8A5F-B8D1F91BF0DF}"/>
              </a:ext>
            </a:extLst>
          </p:cNvPr>
          <p:cNvSpPr/>
          <p:nvPr/>
        </p:nvSpPr>
        <p:spPr>
          <a:xfrm>
            <a:off x="1750741" y="4304371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F6456-02F8-ED4C-9304-1BB02D9B4550}"/>
              </a:ext>
            </a:extLst>
          </p:cNvPr>
          <p:cNvSpPr/>
          <p:nvPr/>
        </p:nvSpPr>
        <p:spPr>
          <a:xfrm>
            <a:off x="2364058" y="4962293"/>
            <a:ext cx="613317" cy="657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9E3F-2E6C-0A4D-9C46-BAEF3A614AB7}"/>
              </a:ext>
            </a:extLst>
          </p:cNvPr>
          <p:cNvSpPr/>
          <p:nvPr/>
        </p:nvSpPr>
        <p:spPr>
          <a:xfrm>
            <a:off x="2982950" y="4304371"/>
            <a:ext cx="613317" cy="6579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10E955-058D-1B48-9FC5-12995C8AD9BF}"/>
              </a:ext>
            </a:extLst>
          </p:cNvPr>
          <p:cNvSpPr/>
          <p:nvPr/>
        </p:nvSpPr>
        <p:spPr>
          <a:xfrm>
            <a:off x="2977375" y="3646449"/>
            <a:ext cx="613317" cy="6579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F5736A-6E08-1F47-AC44-D48727A7FA22}"/>
              </a:ext>
            </a:extLst>
          </p:cNvPr>
          <p:cNvSpPr/>
          <p:nvPr/>
        </p:nvSpPr>
        <p:spPr>
          <a:xfrm>
            <a:off x="1120696" y="5483187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5D3C2-A079-0349-8EA2-7CF8818666B2}"/>
              </a:ext>
            </a:extLst>
          </p:cNvPr>
          <p:cNvSpPr/>
          <p:nvPr/>
        </p:nvSpPr>
        <p:spPr>
          <a:xfrm>
            <a:off x="3300761" y="5391965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A6E2C-A044-BE44-AEDD-20A73E59AF23}"/>
              </a:ext>
            </a:extLst>
          </p:cNvPr>
          <p:cNvSpPr txBox="1"/>
          <p:nvPr/>
        </p:nvSpPr>
        <p:spPr>
          <a:xfrm>
            <a:off x="4705815" y="3333402"/>
            <a:ext cx="579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 pixels that clear high threshold as boundary</a:t>
            </a:r>
          </a:p>
        </p:txBody>
      </p:sp>
    </p:spTree>
    <p:extLst>
      <p:ext uri="{BB962C8B-B14F-4D97-AF65-F5344CB8AC3E}">
        <p14:creationId xmlns:p14="http://schemas.microsoft.com/office/powerpoint/2010/main" val="2777613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AF97-CE96-5442-B780-52CDA99E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 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44E8-5138-DE49-A379-103AC767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high threshold</a:t>
            </a:r>
          </a:p>
          <a:p>
            <a:r>
              <a:rPr lang="en-US" dirty="0"/>
              <a:t>Then grow high threshold edges by looking for neighbors that clear a lower threshold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9DEED-DD35-AF40-A487-5B2FD6268A4F}"/>
              </a:ext>
            </a:extLst>
          </p:cNvPr>
          <p:cNvSpPr/>
          <p:nvPr/>
        </p:nvSpPr>
        <p:spPr>
          <a:xfrm>
            <a:off x="936702" y="3333402"/>
            <a:ext cx="3278458" cy="2843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876CF-8DC9-3245-B307-4BEC92A0C924}"/>
              </a:ext>
            </a:extLst>
          </p:cNvPr>
          <p:cNvSpPr/>
          <p:nvPr/>
        </p:nvSpPr>
        <p:spPr>
          <a:xfrm>
            <a:off x="1137424" y="3646449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B6F64-DCE1-394F-8A5F-B8D1F91BF0DF}"/>
              </a:ext>
            </a:extLst>
          </p:cNvPr>
          <p:cNvSpPr/>
          <p:nvPr/>
        </p:nvSpPr>
        <p:spPr>
          <a:xfrm>
            <a:off x="1750741" y="4304371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F6456-02F8-ED4C-9304-1BB02D9B4550}"/>
              </a:ext>
            </a:extLst>
          </p:cNvPr>
          <p:cNvSpPr/>
          <p:nvPr/>
        </p:nvSpPr>
        <p:spPr>
          <a:xfrm>
            <a:off x="2364058" y="4962293"/>
            <a:ext cx="613317" cy="657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9E3F-2E6C-0A4D-9C46-BAEF3A614AB7}"/>
              </a:ext>
            </a:extLst>
          </p:cNvPr>
          <p:cNvSpPr/>
          <p:nvPr/>
        </p:nvSpPr>
        <p:spPr>
          <a:xfrm>
            <a:off x="2982950" y="4304371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10E955-058D-1B48-9FC5-12995C8AD9BF}"/>
              </a:ext>
            </a:extLst>
          </p:cNvPr>
          <p:cNvSpPr/>
          <p:nvPr/>
        </p:nvSpPr>
        <p:spPr>
          <a:xfrm>
            <a:off x="2977375" y="3646449"/>
            <a:ext cx="613317" cy="6579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F5736A-6E08-1F47-AC44-D48727A7FA22}"/>
              </a:ext>
            </a:extLst>
          </p:cNvPr>
          <p:cNvSpPr/>
          <p:nvPr/>
        </p:nvSpPr>
        <p:spPr>
          <a:xfrm>
            <a:off x="1120696" y="5483187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5D3C2-A079-0349-8EA2-7CF8818666B2}"/>
              </a:ext>
            </a:extLst>
          </p:cNvPr>
          <p:cNvSpPr/>
          <p:nvPr/>
        </p:nvSpPr>
        <p:spPr>
          <a:xfrm>
            <a:off x="3300761" y="5391965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29C53-1813-CA4D-9C54-86ED00449E3E}"/>
              </a:ext>
            </a:extLst>
          </p:cNvPr>
          <p:cNvSpPr txBox="1"/>
          <p:nvPr/>
        </p:nvSpPr>
        <p:spPr>
          <a:xfrm>
            <a:off x="4705815" y="3333402"/>
            <a:ext cx="5798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 pixels that clear high threshold as boundary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there are pixels that clear low threshold and are connected to a boundary, mark them as boundary too</a:t>
            </a:r>
          </a:p>
        </p:txBody>
      </p:sp>
    </p:spTree>
    <p:extLst>
      <p:ext uri="{BB962C8B-B14F-4D97-AF65-F5344CB8AC3E}">
        <p14:creationId xmlns:p14="http://schemas.microsoft.com/office/powerpoint/2010/main" val="915593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AF97-CE96-5442-B780-52CDA99E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 thresholding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44E8-5138-DE49-A379-103AC767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high threshold</a:t>
            </a:r>
          </a:p>
          <a:p>
            <a:r>
              <a:rPr lang="en-US" dirty="0"/>
              <a:t>Then grow high threshold edges by looking for neighbors that clear a lower threshold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9DEED-DD35-AF40-A487-5B2FD6268A4F}"/>
              </a:ext>
            </a:extLst>
          </p:cNvPr>
          <p:cNvSpPr/>
          <p:nvPr/>
        </p:nvSpPr>
        <p:spPr>
          <a:xfrm>
            <a:off x="936702" y="3333402"/>
            <a:ext cx="3278458" cy="28435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876CF-8DC9-3245-B307-4BEC92A0C924}"/>
              </a:ext>
            </a:extLst>
          </p:cNvPr>
          <p:cNvSpPr/>
          <p:nvPr/>
        </p:nvSpPr>
        <p:spPr>
          <a:xfrm>
            <a:off x="1137424" y="3646449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B6F64-DCE1-394F-8A5F-B8D1F91BF0DF}"/>
              </a:ext>
            </a:extLst>
          </p:cNvPr>
          <p:cNvSpPr/>
          <p:nvPr/>
        </p:nvSpPr>
        <p:spPr>
          <a:xfrm>
            <a:off x="1750741" y="4304371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F6456-02F8-ED4C-9304-1BB02D9B4550}"/>
              </a:ext>
            </a:extLst>
          </p:cNvPr>
          <p:cNvSpPr/>
          <p:nvPr/>
        </p:nvSpPr>
        <p:spPr>
          <a:xfrm>
            <a:off x="2364058" y="4962293"/>
            <a:ext cx="613317" cy="657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9E3F-2E6C-0A4D-9C46-BAEF3A614AB7}"/>
              </a:ext>
            </a:extLst>
          </p:cNvPr>
          <p:cNvSpPr/>
          <p:nvPr/>
        </p:nvSpPr>
        <p:spPr>
          <a:xfrm>
            <a:off x="2982950" y="4304371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10E955-058D-1B48-9FC5-12995C8AD9BF}"/>
              </a:ext>
            </a:extLst>
          </p:cNvPr>
          <p:cNvSpPr/>
          <p:nvPr/>
        </p:nvSpPr>
        <p:spPr>
          <a:xfrm>
            <a:off x="2977375" y="3646449"/>
            <a:ext cx="613317" cy="6579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F5736A-6E08-1F47-AC44-D48727A7FA22}"/>
              </a:ext>
            </a:extLst>
          </p:cNvPr>
          <p:cNvSpPr/>
          <p:nvPr/>
        </p:nvSpPr>
        <p:spPr>
          <a:xfrm>
            <a:off x="1120696" y="5483187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5D3C2-A079-0349-8EA2-7CF8818666B2}"/>
              </a:ext>
            </a:extLst>
          </p:cNvPr>
          <p:cNvSpPr/>
          <p:nvPr/>
        </p:nvSpPr>
        <p:spPr>
          <a:xfrm>
            <a:off x="3300761" y="5391965"/>
            <a:ext cx="613317" cy="6579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63A06-1270-C34A-908C-7B9A9CB24F21}"/>
              </a:ext>
            </a:extLst>
          </p:cNvPr>
          <p:cNvSpPr txBox="1"/>
          <p:nvPr/>
        </p:nvSpPr>
        <p:spPr>
          <a:xfrm>
            <a:off x="4705815" y="3333402"/>
            <a:ext cx="5798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 pixels that clear high threshold as boundary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there are pixels that clear low threshold and are connected to a boundary, mark them as boundary too</a:t>
            </a:r>
          </a:p>
        </p:txBody>
      </p:sp>
    </p:spTree>
    <p:extLst>
      <p:ext uri="{BB962C8B-B14F-4D97-AF65-F5344CB8AC3E}">
        <p14:creationId xmlns:p14="http://schemas.microsoft.com/office/powerpoint/2010/main" val="2766311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11-D702-F54E-B307-2EB21DD1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 thresholding</a:t>
            </a:r>
          </a:p>
        </p:txBody>
      </p:sp>
      <p:pic>
        <p:nvPicPr>
          <p:cNvPr id="5" name="Picture 4" descr="A picture containing sky, black, photo&#13;&#10;&#13;&#10;Description automatically generated">
            <a:extLst>
              <a:ext uri="{FF2B5EF4-FFF2-40B4-BE49-F238E27FC236}">
                <a16:creationId xmlns:a16="http://schemas.microsoft.com/office/drawing/2014/main" id="{95D2A67B-4C41-EF4A-B11B-3ED7847FC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217" y="2183802"/>
            <a:ext cx="3371583" cy="3485104"/>
          </a:xfrm>
          <a:prstGeom prst="rect">
            <a:avLst/>
          </a:prstGeom>
        </p:spPr>
      </p:pic>
      <p:pic>
        <p:nvPicPr>
          <p:cNvPr id="6" name="Picture 5" descr="A picture containing sky, photo, black, white&#13;&#10;&#13;&#10;Description automatically generated">
            <a:extLst>
              <a:ext uri="{FF2B5EF4-FFF2-40B4-BE49-F238E27FC236}">
                <a16:creationId xmlns:a16="http://schemas.microsoft.com/office/drawing/2014/main" id="{A01BFC7D-7D24-3145-8471-87CF02ED7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33" y="2183800"/>
            <a:ext cx="3371584" cy="3485105"/>
          </a:xfrm>
          <a:prstGeom prst="rect">
            <a:avLst/>
          </a:prstGeom>
        </p:spPr>
      </p:pic>
      <p:pic>
        <p:nvPicPr>
          <p:cNvPr id="7" name="Picture 6" descr="A picture containing water, sitting, photo&#13;&#10;&#13;&#10;Description automatically generated">
            <a:extLst>
              <a:ext uri="{FF2B5EF4-FFF2-40B4-BE49-F238E27FC236}">
                <a16:creationId xmlns:a16="http://schemas.microsoft.com/office/drawing/2014/main" id="{7714EB1D-1CC2-9146-A666-ADEDD4A2F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784" y="2183800"/>
            <a:ext cx="3371584" cy="3485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3375A9-C91A-1848-99E8-A2A48C2874EA}"/>
              </a:ext>
            </a:extLst>
          </p:cNvPr>
          <p:cNvSpPr txBox="1"/>
          <p:nvPr/>
        </p:nvSpPr>
        <p:spPr>
          <a:xfrm>
            <a:off x="321833" y="5708104"/>
            <a:ext cx="324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threshold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CD898-CC43-FF46-8D65-80B0CC01AA6C}"/>
              </a:ext>
            </a:extLst>
          </p:cNvPr>
          <p:cNvSpPr txBox="1"/>
          <p:nvPr/>
        </p:nvSpPr>
        <p:spPr>
          <a:xfrm>
            <a:off x="4209784" y="5708104"/>
            <a:ext cx="324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threshold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58E15-2A58-164A-913F-321A0114D77A}"/>
              </a:ext>
            </a:extLst>
          </p:cNvPr>
          <p:cNvSpPr txBox="1"/>
          <p:nvPr/>
        </p:nvSpPr>
        <p:spPr>
          <a:xfrm>
            <a:off x="8104094" y="5708104"/>
            <a:ext cx="324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Hysteresis threshold</a:t>
            </a:r>
          </a:p>
        </p:txBody>
      </p:sp>
    </p:spTree>
    <p:extLst>
      <p:ext uri="{BB962C8B-B14F-4D97-AF65-F5344CB8AC3E}">
        <p14:creationId xmlns:p14="http://schemas.microsoft.com/office/powerpoint/2010/main" val="825232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dirty="0">
                <a:latin typeface="Calibri" charset="0"/>
              </a:rPr>
              <a:t>Filter image with x, y derivatives of Gaussian 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latin typeface="Calibri" charset="0"/>
              </a:rPr>
              <a:t>Find magnitude and orientation of gradient</a:t>
            </a:r>
          </a:p>
          <a:p>
            <a:pPr marL="533400" indent="-533400">
              <a:buFontTx/>
              <a:buAutoNum type="arabicPeriod"/>
            </a:pPr>
            <a:r>
              <a:rPr lang="en-US" dirty="0">
                <a:latin typeface="Calibri" charset="0"/>
              </a:rPr>
              <a:t>Non-maximum suppression:</a:t>
            </a:r>
          </a:p>
          <a:p>
            <a:pPr marL="838200" lvl="1" indent="-381000"/>
            <a:r>
              <a:rPr lang="en-US" dirty="0">
                <a:latin typeface="Calibri" charset="0"/>
              </a:rPr>
              <a:t>Thin multi-pixel wide “ridges” down to single pixel width</a:t>
            </a:r>
          </a:p>
          <a:p>
            <a:pPr marL="533400" indent="-533400">
              <a:buFontTx/>
              <a:buAutoNum type="arabicPeriod"/>
            </a:pPr>
            <a:r>
              <a:rPr lang="en-US" dirty="0" err="1">
                <a:latin typeface="Calibri" charset="0"/>
              </a:rPr>
              <a:t>Thresholding</a:t>
            </a:r>
            <a:r>
              <a:rPr lang="en-US" dirty="0">
                <a:latin typeface="Calibri" charset="0"/>
              </a:rPr>
              <a:t> and linking (hysteresis):</a:t>
            </a:r>
          </a:p>
          <a:p>
            <a:pPr marL="838200" lvl="1" indent="-381000"/>
            <a:r>
              <a:rPr lang="en-US" dirty="0">
                <a:latin typeface="Calibri" charset="0"/>
              </a:rPr>
              <a:t>Define two thresholds: low and high</a:t>
            </a:r>
          </a:p>
          <a:p>
            <a:pPr marL="838200" lvl="1" indent="-381000"/>
            <a:r>
              <a:rPr lang="en-US" dirty="0">
                <a:latin typeface="Calibri" charset="0"/>
              </a:rPr>
              <a:t>Use the high threshold to start edge curves and the low threshold to continue them</a:t>
            </a:r>
            <a:endParaRPr lang="en-US" b="1" dirty="0">
              <a:latin typeface="Calibri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229601" y="6553200"/>
            <a:ext cx="2341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Source: D. Lowe, L. Fei-Fei</a:t>
            </a:r>
          </a:p>
        </p:txBody>
      </p:sp>
    </p:spTree>
    <p:extLst>
      <p:ext uri="{BB962C8B-B14F-4D97-AF65-F5344CB8AC3E}">
        <p14:creationId xmlns:p14="http://schemas.microsoft.com/office/powerpoint/2010/main" val="23290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A308-0218-0E45-A379-76B0CE7D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Canny edge detection</a:t>
            </a:r>
          </a:p>
        </p:txBody>
      </p:sp>
      <p:pic>
        <p:nvPicPr>
          <p:cNvPr id="5" name="Picture 4" descr="A black and white photo of a clock tower&#13;&#10;&#13;&#10;Description automatically generated">
            <a:extLst>
              <a:ext uri="{FF2B5EF4-FFF2-40B4-BE49-F238E27FC236}">
                <a16:creationId xmlns:a16="http://schemas.microsoft.com/office/drawing/2014/main" id="{F6B7738F-FC47-A34C-B456-55A98620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588" y="1312432"/>
            <a:ext cx="3194777" cy="4814047"/>
          </a:xfrm>
          <a:prstGeom prst="rect">
            <a:avLst/>
          </a:prstGeom>
        </p:spPr>
      </p:pic>
      <p:pic>
        <p:nvPicPr>
          <p:cNvPr id="7" name="Picture 6" descr="A clock tower lit up at night&#13;&#10;&#13;&#10;Description automatically generated">
            <a:extLst>
              <a:ext uri="{FF2B5EF4-FFF2-40B4-BE49-F238E27FC236}">
                <a16:creationId xmlns:a16="http://schemas.microsoft.com/office/drawing/2014/main" id="{2FE88A8D-E100-EB45-9470-3FE2D8347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12432"/>
            <a:ext cx="3194777" cy="4814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4B3BA-0045-514E-B975-4CC405454782}"/>
              </a:ext>
            </a:extLst>
          </p:cNvPr>
          <p:cNvSpPr txBox="1"/>
          <p:nvPr/>
        </p:nvSpPr>
        <p:spPr>
          <a:xfrm>
            <a:off x="9455972" y="1441525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 #1: Texture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C691E-76D8-4B49-AB9B-76A0AE60C739}"/>
              </a:ext>
            </a:extLst>
          </p:cNvPr>
          <p:cNvSpPr txBox="1"/>
          <p:nvPr/>
        </p:nvSpPr>
        <p:spPr>
          <a:xfrm>
            <a:off x="9290777" y="3863789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 #2: Low-contrast edges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A384C6-E519-D044-9CF0-8C47BE015CE4}"/>
              </a:ext>
            </a:extLst>
          </p:cNvPr>
          <p:cNvSpPr/>
          <p:nvPr/>
        </p:nvSpPr>
        <p:spPr>
          <a:xfrm>
            <a:off x="7250654" y="1810857"/>
            <a:ext cx="925158" cy="674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5D8B65-0654-C54D-9169-7179E5A6EED1}"/>
              </a:ext>
            </a:extLst>
          </p:cNvPr>
          <p:cNvSpPr/>
          <p:nvPr/>
        </p:nvSpPr>
        <p:spPr>
          <a:xfrm>
            <a:off x="7003228" y="3742763"/>
            <a:ext cx="430306" cy="674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91CF70-5FD7-F443-836D-ED032AD3B69C}"/>
              </a:ext>
            </a:extLst>
          </p:cNvPr>
          <p:cNvCxnSpPr>
            <a:stCxn id="10" idx="6"/>
            <a:endCxn id="8" idx="1"/>
          </p:cNvCxnSpPr>
          <p:nvPr/>
        </p:nvCxnSpPr>
        <p:spPr>
          <a:xfrm flipV="1">
            <a:off x="8175812" y="1626191"/>
            <a:ext cx="1280160" cy="5217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1C8C94-5964-714D-A027-23ED796CD617}"/>
              </a:ext>
            </a:extLst>
          </p:cNvPr>
          <p:cNvCxnSpPr>
            <a:stCxn id="11" idx="6"/>
            <a:endCxn id="9" idx="1"/>
          </p:cNvCxnSpPr>
          <p:nvPr/>
        </p:nvCxnSpPr>
        <p:spPr>
          <a:xfrm>
            <a:off x="7433534" y="4079843"/>
            <a:ext cx="1857243" cy="107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grouping?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Pixels property of sensor, not world</a:t>
            </a:r>
          </a:p>
          <a:p>
            <a:r>
              <a:rPr lang="en-US" dirty="0"/>
              <a:t>Reasoning at object level (might) make things easy:</a:t>
            </a:r>
          </a:p>
          <a:p>
            <a:pPr lvl="1"/>
            <a:r>
              <a:rPr lang="en-US" dirty="0"/>
              <a:t>objects at consistent depth</a:t>
            </a:r>
          </a:p>
          <a:p>
            <a:pPr lvl="1"/>
            <a:r>
              <a:rPr lang="en-US" dirty="0"/>
              <a:t>objects can be recognized</a:t>
            </a:r>
          </a:p>
          <a:p>
            <a:pPr lvl="1"/>
            <a:r>
              <a:rPr lang="en-US" dirty="0"/>
              <a:t>objects move as one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3300" y="4589726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"I stand at the window and see a house, trees, sky. Theoretically I might say there were 327 </a:t>
            </a:r>
            <a:r>
              <a:rPr lang="en-US" sz="1350" i="1" dirty="0" err="1">
                <a:solidFill>
                  <a:srgbClr val="000000"/>
                </a:solidFill>
                <a:latin typeface="Verdana" charset="0"/>
              </a:rPr>
              <a:t>brightnesses</a:t>
            </a:r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 and nuances of </a:t>
            </a:r>
            <a:r>
              <a:rPr lang="en-US" sz="1350" i="1" dirty="0" err="1">
                <a:solidFill>
                  <a:srgbClr val="000000"/>
                </a:solidFill>
                <a:latin typeface="Verdana" charset="0"/>
              </a:rPr>
              <a:t>colour</a:t>
            </a:r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. Do I have "327"? No. I have sky, house, and trees." </a:t>
            </a:r>
          </a:p>
          <a:p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Max Wertheimer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0021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       Boundaries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53946" y="1032192"/>
            <a:ext cx="635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2" y="2432240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813" y="15305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6493871" y="16664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6964719" y="2026981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6504108" y="1525427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515" y="38038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6506573" y="39397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6977421" y="4300281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6516810" y="3798727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765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edges?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Resilience to lighting and color</a:t>
            </a:r>
          </a:p>
          <a:p>
            <a:pPr lvl="1"/>
            <a:r>
              <a:rPr lang="en-US" dirty="0"/>
              <a:t>useful for recognition, matching patches across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40" y="3098691"/>
            <a:ext cx="2636520" cy="1476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111" y="3060591"/>
            <a:ext cx="2275965" cy="1514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420" y="3060591"/>
            <a:ext cx="2519221" cy="1514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1311" y="5153980"/>
            <a:ext cx="909237" cy="505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225" y="5153980"/>
            <a:ext cx="971550" cy="505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2791" y="5157226"/>
            <a:ext cx="821666" cy="5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3105150" y="1076326"/>
          <a:ext cx="62674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 Editor Photo" r:id="rId6" imgW="7354327" imgH="4638095" progId="">
                  <p:embed/>
                </p:oleObj>
              </mc:Choice>
              <mc:Fallback>
                <p:oleObj name="Photo Editor Photo" r:id="rId6" imgW="7354327" imgH="4638095" progId="">
                  <p:embed/>
                  <p:pic>
                    <p:nvPicPr>
                      <p:cNvPr id="8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076326"/>
                        <a:ext cx="62674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/>
              <a:t>Why edges?</a:t>
            </a:r>
          </a:p>
        </p:txBody>
      </p:sp>
      <p:sp>
        <p:nvSpPr>
          <p:cNvPr id="46080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7112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09800" y="5257800"/>
            <a:ext cx="7772400" cy="1295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Humans are sensitive to edges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Convert a 2D image into a set of curves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Extracts salient features of the scene, more compact</a:t>
            </a:r>
          </a:p>
        </p:txBody>
      </p:sp>
    </p:spTree>
    <p:extLst>
      <p:ext uri="{BB962C8B-B14F-4D97-AF65-F5344CB8AC3E}">
        <p14:creationId xmlns:p14="http://schemas.microsoft.com/office/powerpoint/2010/main" val="26623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edges?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Cue to shape and geometry</a:t>
            </a:r>
          </a:p>
          <a:p>
            <a:pPr lvl="1"/>
            <a:r>
              <a:rPr lang="en-US" dirty="0"/>
              <a:t>useful for recognition, understanding 3D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019" y="3019479"/>
            <a:ext cx="3588026" cy="2677003"/>
          </a:xfrm>
          <a:prstGeom prst="rect">
            <a:avLst/>
          </a:prstGeom>
        </p:spPr>
      </p:pic>
      <p:pic>
        <p:nvPicPr>
          <p:cNvPr id="5" name="Picture 3" descr="ground-plane"/>
          <p:cNvPicPr>
            <a:picLocks noChangeAspect="1" noChangeArrowheads="1"/>
          </p:cNvPicPr>
          <p:nvPr/>
        </p:nvPicPr>
        <p:blipFill>
          <a:blip r:embed="rId3" cstate="screen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965" y="3332994"/>
            <a:ext cx="4250635" cy="1918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90113" y="5267740"/>
            <a:ext cx="180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</a:t>
            </a:r>
            <a:r>
              <a:rPr lang="en-US" sz="1400" dirty="0" err="1"/>
              <a:t>Jitendra</a:t>
            </a:r>
            <a:r>
              <a:rPr lang="en-US" sz="1400" dirty="0"/>
              <a:t> Malik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580318"/>
            <a:ext cx="180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</a:t>
            </a:r>
            <a:r>
              <a:rPr lang="en-US" sz="1400" dirty="0" err="1"/>
              <a:t>Attneave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0066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 f}{\partial x}[x,y] \approx&#10;F[x + 1,y] - F[x,y]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291"/>
  <p:tag name="PICTUREFILESIZE" val="445726"/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14104</TotalTime>
  <Words>1225</Words>
  <Application>Microsoft Macintosh PowerPoint</Application>
  <PresentationFormat>Widescreen</PresentationFormat>
  <Paragraphs>253</Paragraphs>
  <Slides>49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CMMI10</vt:lpstr>
      <vt:lpstr>CMR10</vt:lpstr>
      <vt:lpstr>CMR7</vt:lpstr>
      <vt:lpstr>Myriad Roman</vt:lpstr>
      <vt:lpstr>Times New Roman</vt:lpstr>
      <vt:lpstr>Verdana</vt:lpstr>
      <vt:lpstr>Office Theme</vt:lpstr>
      <vt:lpstr>Photo Editor Photo</vt:lpstr>
      <vt:lpstr>Question</vt:lpstr>
      <vt:lpstr>Question</vt:lpstr>
      <vt:lpstr>Grouping</vt:lpstr>
      <vt:lpstr>Grouping</vt:lpstr>
      <vt:lpstr>Why grouping?</vt:lpstr>
      <vt:lpstr>Regions        Boundaries </vt:lpstr>
      <vt:lpstr>Why edges?</vt:lpstr>
      <vt:lpstr>Why edges?</vt:lpstr>
      <vt:lpstr>Why edges?</vt:lpstr>
      <vt:lpstr>Edges</vt:lpstr>
      <vt:lpstr>Closeup of edges</vt:lpstr>
      <vt:lpstr>Closeup of edges</vt:lpstr>
      <vt:lpstr>Closeup of edges</vt:lpstr>
      <vt:lpstr>Characterizing edges</vt:lpstr>
      <vt:lpstr>Derivatives and convolution</vt:lpstr>
      <vt:lpstr>Image derivatives</vt:lpstr>
      <vt:lpstr>Image gradient</vt:lpstr>
      <vt:lpstr>Image gradient</vt:lpstr>
      <vt:lpstr>Effects of noise</vt:lpstr>
      <vt:lpstr>Effects of noise</vt:lpstr>
      <vt:lpstr>Effects of noise</vt:lpstr>
      <vt:lpstr>Effects of noise</vt:lpstr>
      <vt:lpstr>Solution: smooth first</vt:lpstr>
      <vt:lpstr>Solution: smooth first</vt:lpstr>
      <vt:lpstr>Solution: smooth first</vt:lpstr>
      <vt:lpstr>Associative property of convolution</vt:lpstr>
      <vt:lpstr>2D edge detection filters</vt:lpstr>
      <vt:lpstr>Derivative of Gaussian filter</vt:lpstr>
      <vt:lpstr>PowerPoint Presentation</vt:lpstr>
      <vt:lpstr>Derivative of Gaussian filter</vt:lpstr>
      <vt:lpstr>Anisotropic Gaussian</vt:lpstr>
      <vt:lpstr>The Sobel filter</vt:lpstr>
      <vt:lpstr>Oriented Gaussian Derivatives</vt:lpstr>
      <vt:lpstr>Which way does the gradient point?</vt:lpstr>
      <vt:lpstr>Gradient magnitude and orientation</vt:lpstr>
      <vt:lpstr>From gradients to boundaries?</vt:lpstr>
      <vt:lpstr>Thick boundaries</vt:lpstr>
      <vt:lpstr>Thick boundaries</vt:lpstr>
      <vt:lpstr>Non-maximum suppression for each orientation</vt:lpstr>
      <vt:lpstr>Non-maximum suppression</vt:lpstr>
      <vt:lpstr>Non-maximum suppression</vt:lpstr>
      <vt:lpstr>Non-max suppression with various thresholds</vt:lpstr>
      <vt:lpstr>Hysteresis thresholding</vt:lpstr>
      <vt:lpstr>Hysteresis thresholding</vt:lpstr>
      <vt:lpstr>Hysteresis thresholding</vt:lpstr>
      <vt:lpstr>Hysteresis thresholding</vt:lpstr>
      <vt:lpstr>Hysteresis thresholding</vt:lpstr>
      <vt:lpstr>Canny edge detector</vt:lpstr>
      <vt:lpstr>Canny edge detection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</dc:title>
  <dc:creator>Bharath Hariharan</dc:creator>
  <cp:lastModifiedBy>Bharath Hariharan</cp:lastModifiedBy>
  <cp:revision>32</cp:revision>
  <cp:lastPrinted>2020-02-12T03:03:14Z</cp:lastPrinted>
  <dcterms:created xsi:type="dcterms:W3CDTF">2019-02-07T01:21:59Z</dcterms:created>
  <dcterms:modified xsi:type="dcterms:W3CDTF">2020-02-14T02:49:38Z</dcterms:modified>
</cp:coreProperties>
</file>