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527" r:id="rId4"/>
    <p:sldId id="269" r:id="rId5"/>
    <p:sldId id="540" r:id="rId6"/>
    <p:sldId id="494" r:id="rId7"/>
    <p:sldId id="500" r:id="rId8"/>
    <p:sldId id="496" r:id="rId9"/>
    <p:sldId id="501" r:id="rId10"/>
    <p:sldId id="502" r:id="rId11"/>
    <p:sldId id="473" r:id="rId12"/>
    <p:sldId id="474" r:id="rId13"/>
    <p:sldId id="488" r:id="rId14"/>
    <p:sldId id="522" r:id="rId15"/>
    <p:sldId id="523" r:id="rId16"/>
    <p:sldId id="472" r:id="rId17"/>
    <p:sldId id="524" r:id="rId18"/>
    <p:sldId id="525" r:id="rId19"/>
    <p:sldId id="503" r:id="rId20"/>
    <p:sldId id="260" r:id="rId21"/>
    <p:sldId id="262" r:id="rId22"/>
    <p:sldId id="263" r:id="rId23"/>
    <p:sldId id="270" r:id="rId24"/>
    <p:sldId id="271" r:id="rId25"/>
    <p:sldId id="526" r:id="rId26"/>
    <p:sldId id="272" r:id="rId27"/>
    <p:sldId id="542" r:id="rId28"/>
    <p:sldId id="543" r:id="rId29"/>
    <p:sldId id="273" r:id="rId30"/>
    <p:sldId id="541" r:id="rId31"/>
    <p:sldId id="539" r:id="rId32"/>
    <p:sldId id="314" r:id="rId33"/>
    <p:sldId id="528" r:id="rId34"/>
    <p:sldId id="529" r:id="rId35"/>
    <p:sldId id="530" r:id="rId36"/>
    <p:sldId id="531" r:id="rId37"/>
    <p:sldId id="533" r:id="rId38"/>
    <p:sldId id="534" r:id="rId39"/>
    <p:sldId id="535" r:id="rId40"/>
    <p:sldId id="536" r:id="rId41"/>
    <p:sldId id="537" r:id="rId42"/>
    <p:sldId id="538" r:id="rId43"/>
    <p:sldId id="467" r:id="rId44"/>
    <p:sldId id="504" r:id="rId45"/>
    <p:sldId id="505" r:id="rId46"/>
    <p:sldId id="329" r:id="rId47"/>
    <p:sldId id="506" r:id="rId48"/>
    <p:sldId id="507" r:id="rId49"/>
    <p:sldId id="509" r:id="rId50"/>
    <p:sldId id="508" r:id="rId51"/>
    <p:sldId id="510" r:id="rId52"/>
    <p:sldId id="51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46"/>
    <p:restoredTop sz="94627"/>
  </p:normalViewPr>
  <p:slideViewPr>
    <p:cSldViewPr snapToGrid="0" snapToObjects="1">
      <p:cViewPr varScale="1">
        <p:scale>
          <a:sx n="115" d="100"/>
          <a:sy n="115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1A0E-B7E0-474F-BF90-90260D475895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B9623-1C9B-C546-A30A-10E4DEF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30F-0BC8-49D7-A944-695EB46CD0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C6D3D-63F5-43F0-8220-69118B54FB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8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151-BE8B-134D-B63D-9FB920E50A89}" type="datetime1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8A5-949B-D348-AFB1-85ABAB25B598}" type="datetime1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1A9-37EB-1C43-94B2-AA103427D3F8}" type="datetime1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045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CFA-8DC8-0E40-A630-B1B8176BD545}" type="datetime1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8AA-935C-7C45-9FCD-CE30264B315A}" type="datetime1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A0C-C364-904A-B8BB-97C0A35521EB}" type="datetime1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4C23-A3EF-9345-B3D2-71E206BF43ED}" type="datetime1">
              <a:rPr lang="en-US" smtClean="0"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A627-9969-9147-A965-34F27B372812}" type="datetime1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9935-9C60-0649-945D-041929920915}" type="datetime1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2975-8A17-6048-8DA2-3320CBECF954}" type="datetime1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C8BA-735B-F046-8953-9FCFD8DBF376}" type="datetime1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5695-4E06-4E40-A69B-C4711397B751}" type="datetime1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0.png"/><Relationship Id="rId7" Type="http://schemas.openxmlformats.org/officeDocument/2006/relationships/image" Target="../media/image4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8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41819-1643-4541-BDEE-5F79DCA1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400800" y="4724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" pitchFamily="18" charset="0"/>
              </a:rPr>
              <a:t>Identical image (g)</a:t>
            </a: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886200" y="44958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ACA01-46B6-AD4C-9D76-8C1378E0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BFC3FE-362C-DB4E-889A-46D07435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9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F0FB81-9957-FB41-B95D-2C77F2C95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212" y="1592555"/>
            <a:ext cx="2706788" cy="2186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2C45AF-6373-2140-9757-4EF0850E9B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686" y="4356914"/>
            <a:ext cx="2706788" cy="21867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11DEC-FDB0-CF42-8FF5-6CE36EDC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10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228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EFC5D-CE77-0D4C-B9B2-0E0257C1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555" y="1619453"/>
            <a:ext cx="2523744" cy="2170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914" y="4387788"/>
            <a:ext cx="2523744" cy="217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B3601-3ECE-F748-A469-A4B5140E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Up Arrow Callout 47"/>
          <p:cNvSpPr/>
          <p:nvPr/>
        </p:nvSpPr>
        <p:spPr>
          <a:xfrm>
            <a:off x="6781800" y="3461352"/>
            <a:ext cx="1869507" cy="1901752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Callout 46"/>
          <p:cNvSpPr/>
          <p:nvPr/>
        </p:nvSpPr>
        <p:spPr>
          <a:xfrm>
            <a:off x="4794250" y="3504141"/>
            <a:ext cx="1462128" cy="1858963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48768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417762"/>
            <a:ext cx="38989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3088215"/>
            <a:ext cx="53848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791200"/>
            <a:ext cx="4356100" cy="469900"/>
          </a:xfrm>
          <a:prstGeom prst="rect">
            <a:avLst/>
          </a:prstGeom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794500" y="3986211"/>
            <a:ext cx="1676400" cy="1295400"/>
            <a:chOff x="3799" y="2064"/>
            <a:chExt cx="1433" cy="1136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4876800" y="3999971"/>
            <a:ext cx="1225550" cy="1295400"/>
            <a:chOff x="144" y="144"/>
            <a:chExt cx="1152" cy="1136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4312A-35B3-8642-9F92-4D9A8086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filter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filter </a:t>
              </a:r>
              <a:r>
                <a:rPr lang="en-US" dirty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97029-1F27-2D46-9A11-9E2BA747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595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60BE0-AA44-D046-A806-AA096090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2DF0-565F-A84C-8AC3-CFAE9C84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BF57B5-BB04-BD43-97F3-F66E00A43ED4}"/>
              </a:ext>
            </a:extLst>
          </p:cNvPr>
          <p:cNvSpPr/>
          <p:nvPr/>
        </p:nvSpPr>
        <p:spPr>
          <a:xfrm>
            <a:off x="2732049" y="2587083"/>
            <a:ext cx="3021980" cy="24867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7F3C46D-66E3-9B41-A304-908833886FFB}"/>
              </a:ext>
            </a:extLst>
          </p:cNvPr>
          <p:cNvSpPr/>
          <p:nvPr/>
        </p:nvSpPr>
        <p:spPr>
          <a:xfrm>
            <a:off x="2732049" y="2575932"/>
            <a:ext cx="3021980" cy="2497873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F29A0-F1A9-5F4F-BCAE-951A9C1D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51505"/>
            <a:ext cx="3962400" cy="227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962400"/>
            <a:ext cx="3962400" cy="22751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29200" y="1676400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006766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683515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3092541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8A177-3F03-5D45-B7A8-88ADEA00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Convolution and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correlation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8" y="2827536"/>
            <a:ext cx="663892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7" y="4707136"/>
            <a:ext cx="6638925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38" y="2582863"/>
            <a:ext cx="1924050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137" y="4448969"/>
            <a:ext cx="1828800" cy="352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3F9B8-E751-CB4A-B461-0AD6765E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convolution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0" y="2375160"/>
            <a:ext cx="4693093" cy="550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33" y="2464618"/>
            <a:ext cx="2769706" cy="22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822" y="3011636"/>
            <a:ext cx="3201021" cy="521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832" y="2852937"/>
            <a:ext cx="2769706" cy="277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821" y="3961073"/>
            <a:ext cx="1818179" cy="2803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BD37A2-EC4A-2C46-9917-803DF91A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is linear</a:t>
            </a:r>
          </a:p>
          <a:p>
            <a:r>
              <a:rPr lang="en-US" dirty="0"/>
              <a:t>Convolution is shift-invariant</a:t>
            </a:r>
          </a:p>
          <a:p>
            <a:r>
              <a:rPr lang="en-US" dirty="0"/>
              <a:t>Convolution is commutative (w*f = f*w)</a:t>
            </a:r>
          </a:p>
          <a:p>
            <a:r>
              <a:rPr lang="en-US" dirty="0"/>
              <a:t>Convolution is </a:t>
            </a:r>
            <a:r>
              <a:rPr lang="en-US" i="1" dirty="0"/>
              <a:t>associative</a:t>
            </a:r>
            <a:r>
              <a:rPr lang="en-US" dirty="0"/>
              <a:t> ( v*(w*f) = (v*w)*f )</a:t>
            </a:r>
          </a:p>
          <a:p>
            <a:r>
              <a:rPr lang="en-US" dirty="0"/>
              <a:t>Every linear shift-invariant operation is a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F57AB-E9EC-3C44-B596-14636CAA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convolution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filter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nearby pixels are more correlated than far-away pixels</a:t>
            </a:r>
          </a:p>
          <a:p>
            <a:r>
              <a:rPr lang="en-US" dirty="0"/>
              <a:t>Weigh nearby pixels more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40480" y="1397000"/>
          <a:ext cx="2583180" cy="1854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2139434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1/25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DD037-F66A-994C-9371-4030B98E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479" y="1950461"/>
            <a:ext cx="3653797" cy="7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1871980"/>
            <a:ext cx="3258820" cy="786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" y="3086100"/>
            <a:ext cx="3624499" cy="2720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19" t="16353" r="11236" b="9422"/>
          <a:stretch/>
        </p:blipFill>
        <p:spPr>
          <a:xfrm>
            <a:off x="4549140" y="2815460"/>
            <a:ext cx="3966210" cy="32616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C348C-3AB6-7F43-852E-0F3FF254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1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34689"/>
            <a:ext cx="4183380" cy="2942273"/>
          </a:xfrm>
        </p:spPr>
        <p:txBody>
          <a:bodyPr/>
          <a:lstStyle/>
          <a:p>
            <a:r>
              <a:rPr lang="en-US" dirty="0"/>
              <a:t>Ignore factor in front, instead, normalize filter to sum to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" y="2030471"/>
            <a:ext cx="3653797" cy="7078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97730" y="2851626"/>
          <a:ext cx="3630930" cy="3325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5x5,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6121-B18A-204D-B095-BF8FC044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34689"/>
            <a:ext cx="4183380" cy="2942273"/>
          </a:xfrm>
        </p:spPr>
        <p:txBody>
          <a:bodyPr/>
          <a:lstStyle/>
          <a:p>
            <a:r>
              <a:rPr lang="en-US" dirty="0"/>
              <a:t>Ignore factor in front, instead, normalize filter to sum to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" y="2030471"/>
            <a:ext cx="3653797" cy="70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5x5,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CAEFF40-4E33-2847-BD3C-675F562F23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76" t="3152" r="16798" b="7771"/>
          <a:stretch/>
        </p:blipFill>
        <p:spPr>
          <a:xfrm>
            <a:off x="4812030" y="2037131"/>
            <a:ext cx="3880625" cy="39029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DA507-6046-4E41-B82E-604C7220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01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=0.5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1440180"/>
            <a:ext cx="2952750" cy="1695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3794760"/>
            <a:ext cx="2952750" cy="1695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3794760"/>
            <a:ext cx="2952750" cy="1695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1440180"/>
            <a:ext cx="2952750" cy="16954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C851B-F6EF-9C42-B4AA-9366718D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C93A-3FA9-204E-AA1F-BA2AD416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Gaussians (1D)</a:t>
            </a:r>
          </a:p>
        </p:txBody>
      </p:sp>
      <p:pic>
        <p:nvPicPr>
          <p:cNvPr id="7" name="Picture 6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F9947DF0-59CF-A144-91B3-CDE66715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464469"/>
            <a:ext cx="3567771" cy="2675829"/>
          </a:xfrm>
          <a:prstGeom prst="rect">
            <a:avLst/>
          </a:prstGeom>
        </p:spPr>
      </p:pic>
      <p:pic>
        <p:nvPicPr>
          <p:cNvPr id="9" name="Picture 8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FD82577F-6C24-8D41-AE94-22B19529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58" y="1464469"/>
            <a:ext cx="3567771" cy="2675828"/>
          </a:xfrm>
          <a:prstGeom prst="rect">
            <a:avLst/>
          </a:prstGeom>
        </p:spPr>
      </p:pic>
      <p:pic>
        <p:nvPicPr>
          <p:cNvPr id="11" name="Picture 10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BA76ED4-A4DA-DF4C-9616-40E041078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113" y="4140297"/>
            <a:ext cx="3567773" cy="26758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2A06A3-C848-9F4B-93D0-E01DF7DB52E1}"/>
              </a:ext>
            </a:extLst>
          </p:cNvPr>
          <p:cNvSpPr txBox="1"/>
          <p:nvPr/>
        </p:nvSpPr>
        <p:spPr>
          <a:xfrm>
            <a:off x="4036743" y="2241395"/>
            <a:ext cx="107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B09FE-5CAA-6740-85AB-B6E27B416301}"/>
              </a:ext>
            </a:extLst>
          </p:cNvPr>
          <p:cNvSpPr txBox="1"/>
          <p:nvPr/>
        </p:nvSpPr>
        <p:spPr>
          <a:xfrm>
            <a:off x="1717598" y="5155046"/>
            <a:ext cx="107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C4E853-D9FE-E543-8D0A-B9BF8637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E448-EBE4-4443-B1EB-D9D5D684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Gaussians (2D filter)</a:t>
            </a:r>
          </a:p>
        </p:txBody>
      </p:sp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4BA4EEC-E2A3-B248-8A85-1F1CF79C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79" y="1382750"/>
            <a:ext cx="3568391" cy="2676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003C8-612A-E245-96C1-650EE640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82752"/>
            <a:ext cx="3568390" cy="2676292"/>
          </a:xfrm>
          <a:prstGeom prst="rect">
            <a:avLst/>
          </a:prstGeom>
        </p:spPr>
      </p:pic>
      <p:pic>
        <p:nvPicPr>
          <p:cNvPr id="11" name="Picture 10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3E2A8F6-7193-C34B-96CE-047443C33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82" y="4059043"/>
            <a:ext cx="3446034" cy="2584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A7464-9343-D94D-BD21-4106D1700E4C}"/>
              </a:ext>
            </a:extLst>
          </p:cNvPr>
          <p:cNvSpPr txBox="1"/>
          <p:nvPr/>
        </p:nvSpPr>
        <p:spPr>
          <a:xfrm>
            <a:off x="3602464" y="2228534"/>
            <a:ext cx="107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55517-7C63-9548-8870-1BC387515B27}"/>
              </a:ext>
            </a:extLst>
          </p:cNvPr>
          <p:cNvSpPr txBox="1"/>
          <p:nvPr/>
        </p:nvSpPr>
        <p:spPr>
          <a:xfrm>
            <a:off x="1616617" y="5028140"/>
            <a:ext cx="107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AF02B4A-596B-9741-AF16-613A3383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Gaussians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8" y="1485900"/>
            <a:ext cx="295275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80" y="1485900"/>
            <a:ext cx="295275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25" y="4103526"/>
            <a:ext cx="2952750" cy="169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F8F687A-FBD8-9A48-B507-B4D7C45E5C82}"/>
              </a:ext>
            </a:extLst>
          </p:cNvPr>
          <p:cNvSpPr txBox="1"/>
          <p:nvPr/>
        </p:nvSpPr>
        <p:spPr>
          <a:xfrm>
            <a:off x="3111190" y="5832088"/>
            <a:ext cx="293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DoG</a:t>
            </a:r>
            <a:r>
              <a:rPr lang="en-US" dirty="0"/>
              <a:t>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FEA55-5961-1044-9DDA-CF5E6711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B4CB-0D42-BE48-B5FB-98288991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Boundary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ACCBB-0130-DE49-8456-027E9EFDA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m x m image</a:t>
            </a:r>
          </a:p>
          <a:p>
            <a:pPr lvl="1"/>
            <a:r>
              <a:rPr lang="en-US" dirty="0"/>
              <a:t>k x k kernel</a:t>
            </a:r>
          </a:p>
          <a:p>
            <a:r>
              <a:rPr lang="en-US" dirty="0"/>
              <a:t>Output size?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813E6-6D04-4944-8D14-4FC031BB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87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BAC6-4072-3B41-9485-FCFEC401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Gaussians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FD9C-00EE-474A-B300-00959F00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240960"/>
          </a:xfrm>
        </p:spPr>
        <p:txBody>
          <a:bodyPr/>
          <a:lstStyle/>
          <a:p>
            <a:r>
              <a:rPr lang="en-US" dirty="0"/>
              <a:t>Different standard deviations capture structures at different scales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93860-5149-3749-B1E0-EE572D47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8" y="2945471"/>
            <a:ext cx="2860597" cy="1642536"/>
          </a:xfrm>
          <a:prstGeom prst="rect">
            <a:avLst/>
          </a:prstGeom>
        </p:spPr>
      </p:pic>
      <p:pic>
        <p:nvPicPr>
          <p:cNvPr id="7" name="Picture 6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43AC93FB-BB7A-5B42-B084-21FF1FE45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40" y="2945471"/>
            <a:ext cx="2860597" cy="1642536"/>
          </a:xfrm>
          <a:prstGeom prst="rect">
            <a:avLst/>
          </a:prstGeom>
        </p:spPr>
      </p:pic>
      <p:pic>
        <p:nvPicPr>
          <p:cNvPr id="9" name="Picture 8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ABE43B02-8714-1846-BA5F-D486AFFF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291" y="4939432"/>
            <a:ext cx="2860597" cy="164253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2C3635-568D-C04C-AC6D-50A99B21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2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1C5D-8FD7-3F47-8727-F6DF3860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5EF1D-2E11-E44A-A942-4DBF35DF3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is w x h</a:t>
            </a:r>
          </a:p>
          <a:p>
            <a:r>
              <a:rPr lang="en-US" dirty="0"/>
              <a:t>Filter is k x k</a:t>
            </a:r>
          </a:p>
          <a:p>
            <a:r>
              <a:rPr lang="en-US" dirty="0"/>
              <a:t>Every entry takes O(k</a:t>
            </a:r>
            <a:r>
              <a:rPr lang="en-US" baseline="30000" dirty="0"/>
              <a:t>2</a:t>
            </a:r>
            <a:r>
              <a:rPr lang="en-US" dirty="0"/>
              <a:t>) operations</a:t>
            </a:r>
          </a:p>
          <a:p>
            <a:r>
              <a:rPr lang="en-US" dirty="0"/>
              <a:t>Number of output entries:</a:t>
            </a:r>
          </a:p>
          <a:p>
            <a:pPr lvl="1"/>
            <a:r>
              <a:rPr lang="en-US" dirty="0"/>
              <a:t>(w+k-1)(h+k-1) for full</a:t>
            </a:r>
          </a:p>
          <a:p>
            <a:pPr lvl="1"/>
            <a:r>
              <a:rPr lang="en-US" dirty="0" err="1"/>
              <a:t>wh</a:t>
            </a:r>
            <a:r>
              <a:rPr lang="en-US" dirty="0"/>
              <a:t> for same</a:t>
            </a:r>
          </a:p>
          <a:p>
            <a:r>
              <a:rPr lang="en-US" dirty="0"/>
              <a:t>Total time complexity: </a:t>
            </a:r>
          </a:p>
          <a:p>
            <a:pPr lvl="1"/>
            <a:r>
              <a:rPr lang="en-US" dirty="0"/>
              <a:t>O(whk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0C789-071F-0C48-BB6F-5A15C938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4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Optimization: separable filters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915400" cy="4525963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basic alg. is </a:t>
            </a:r>
            <a:r>
              <a:rPr i="1" dirty="0"/>
              <a:t>O</a:t>
            </a:r>
            <a:r>
              <a:rPr dirty="0"/>
              <a:t>(</a:t>
            </a:r>
            <a:r>
              <a:rPr i="1" dirty="0"/>
              <a:t>r</a:t>
            </a:r>
            <a:r>
              <a:rPr baseline="30736" dirty="0"/>
              <a:t>2</a:t>
            </a:r>
            <a:r>
              <a:rPr dirty="0"/>
              <a:t>): large filters get expensive fast!</a:t>
            </a:r>
          </a:p>
          <a:p>
            <a:pPr marL="574578" indent="-224547"/>
            <a:r>
              <a:rPr dirty="0"/>
              <a:t>definition: </a:t>
            </a:r>
            <a:r>
              <a:rPr lang="en-US" i="1" dirty="0"/>
              <a:t>w</a:t>
            </a:r>
            <a:r>
              <a:rPr dirty="0"/>
              <a:t>(</a:t>
            </a:r>
            <a:r>
              <a:rPr i="1" dirty="0"/>
              <a:t>x,y</a:t>
            </a:r>
            <a:r>
              <a:rPr dirty="0"/>
              <a:t>) is </a:t>
            </a:r>
            <a:r>
              <a:rPr i="1" dirty="0"/>
              <a:t>separable</a:t>
            </a:r>
            <a:r>
              <a:rPr dirty="0"/>
              <a:t> if it can be written as:</a:t>
            </a:r>
            <a:endParaRPr lang="en-US" dirty="0"/>
          </a:p>
          <a:p>
            <a:pPr marL="574578" indent="-224547"/>
            <a:endParaRPr lang="en-US" dirty="0"/>
          </a:p>
          <a:p>
            <a:pPr marL="574578" indent="-224547"/>
            <a:r>
              <a:rPr lang="en-US" dirty="0"/>
              <a:t>Write u as a k x 1 filter, and v as a 1 x k filter</a:t>
            </a:r>
          </a:p>
          <a:p>
            <a:pPr marL="574578" indent="-224547"/>
            <a:r>
              <a:rPr lang="en-US" dirty="0"/>
              <a:t>Claim: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86E7DD-9023-6C46-AC5B-E7AA7AE0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49" y="2387747"/>
            <a:ext cx="2671956" cy="368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E848E-1270-D948-A852-3D3CDC37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44" y="3367881"/>
            <a:ext cx="1854200" cy="228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79C0F-6134-F94E-8C35-D162EAEDE8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587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41113"/>
              </p:ext>
            </p:extLst>
          </p:nvPr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8538"/>
              </p:ext>
            </p:extLst>
          </p:nvPr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3848"/>
              </p:ext>
            </p:extLst>
          </p:nvPr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28097"/>
              </p:ext>
            </p:extLst>
          </p:nvPr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3902850" y="2855273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80729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53129-47C8-6E42-ABEE-4FFCC4AA9D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7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4507958" y="283678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60988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081F8-1430-A446-A871-B55DECF344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691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077754" y="283678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71044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73D57-2712-8849-A4DD-1CB08475E4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3417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3928057" y="336496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74826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9274E-701F-B34D-B410-9B38193FAB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078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4507958" y="3373433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47463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228B-254C-2D44-BF2C-1E44177CB4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361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077754" y="3395018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92817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00A3F-8375-8E4E-A058-264A98F7DA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907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3928057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08023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BC1DD-B8AB-6C4C-AE25-CE5FAD8572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0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Boundary conditions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“Full convolution”: compute if </a:t>
            </a:r>
            <a:r>
              <a:rPr lang="en-US" i="1" dirty="0"/>
              <a:t>any </a:t>
            </a:r>
            <a:r>
              <a:rPr lang="en-US" dirty="0"/>
              <a:t>part of kernel intersects with image</a:t>
            </a:r>
          </a:p>
          <a:p>
            <a:pPr lvl="1"/>
            <a:r>
              <a:rPr lang="en-US" dirty="0"/>
              <a:t>requires padding</a:t>
            </a:r>
          </a:p>
          <a:p>
            <a:pPr lvl="1"/>
            <a:r>
              <a:rPr lang="en-US" dirty="0"/>
              <a:t>Output size = m+k-1</a:t>
            </a:r>
          </a:p>
          <a:p>
            <a:r>
              <a:rPr lang="en-US" dirty="0"/>
              <a:t>“Same convolution”: compute if center of kernel is in image</a:t>
            </a:r>
          </a:p>
          <a:p>
            <a:pPr lvl="1"/>
            <a:r>
              <a:rPr lang="en-US" dirty="0"/>
              <a:t>requires padding</a:t>
            </a:r>
          </a:p>
          <a:p>
            <a:pPr lvl="1"/>
            <a:r>
              <a:rPr lang="en-US" dirty="0"/>
              <a:t>output size = m</a:t>
            </a:r>
          </a:p>
          <a:p>
            <a:r>
              <a:rPr lang="en-US" dirty="0"/>
              <a:t>“Valid convolution”: compute only if </a:t>
            </a:r>
            <a:r>
              <a:rPr lang="en-US" i="1" dirty="0"/>
              <a:t>all </a:t>
            </a:r>
            <a:r>
              <a:rPr lang="en-US" dirty="0"/>
              <a:t>of kernel is in image</a:t>
            </a:r>
          </a:p>
          <a:p>
            <a:pPr lvl="1"/>
            <a:r>
              <a:rPr lang="en-US" dirty="0"/>
              <a:t>no padding</a:t>
            </a:r>
          </a:p>
          <a:p>
            <a:pPr lvl="1"/>
            <a:r>
              <a:rPr lang="en-US" dirty="0"/>
              <a:t>output size = m-k+1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CCA62-0CBE-6948-96C5-5549832B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4507958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95332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2F1DB-F4F5-9D47-B4C8-69E51A70F0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80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>
            <a:extLst>
              <a:ext uri="{FF2B5EF4-FFF2-40B4-BE49-F238E27FC236}">
                <a16:creationId xmlns:a16="http://schemas.microsoft.com/office/drawing/2014/main" id="{63CEAC03-A061-6B4C-B42E-1838B8CBCE1E}"/>
              </a:ext>
            </a:extLst>
          </p:cNvPr>
          <p:cNvSpPr/>
          <p:nvPr/>
        </p:nvSpPr>
        <p:spPr>
          <a:xfrm>
            <a:off x="5719958" y="2888166"/>
            <a:ext cx="2955691" cy="3267307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088674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98562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CEC42D-AABD-BC45-8A42-AF88DBDE0FB1}"/>
              </a:ext>
            </a:extLst>
          </p:cNvPr>
          <p:cNvSpPr txBox="1"/>
          <p:nvPr/>
        </p:nvSpPr>
        <p:spPr>
          <a:xfrm>
            <a:off x="6547238" y="2228755"/>
            <a:ext cx="130112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/>
              <a:t>w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E64BB7-73D2-D84B-8007-9A8F0C0DD4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7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A5C9-63EA-C842-A96F-401ADFE3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700204-8C01-A84C-B1F9-556134DA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58683"/>
            <a:ext cx="7886700" cy="2218280"/>
          </a:xfrm>
        </p:spPr>
        <p:txBody>
          <a:bodyPr/>
          <a:lstStyle/>
          <a:p>
            <a:r>
              <a:rPr lang="en-US" dirty="0"/>
              <a:t>Time complexity of original : O(whk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Time complexity of separable version : O(</a:t>
            </a:r>
            <a:r>
              <a:rPr lang="en-US" dirty="0" err="1"/>
              <a:t>whk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1BF5D-FF36-FF4E-80D6-C3CA1A5D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78" y="2460857"/>
            <a:ext cx="3606800" cy="1155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D4A673-7409-6340-AB6F-1D4D1F3B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9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is everywhere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899" y="2450899"/>
            <a:ext cx="5971182" cy="2335596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433157" y="2450899"/>
            <a:ext cx="1016313" cy="2349701"/>
            <a:chOff x="7812504" y="2450899"/>
            <a:chExt cx="1673535" cy="220538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63446" y="3543915"/>
            <a:ext cx="14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124D4-4438-E940-9554-E5AB1D78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2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convolution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/>
              <a:t>Shift equivariance is a crucial property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209800"/>
            <a:ext cx="1828800" cy="174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879" y="4568686"/>
            <a:ext cx="1841588" cy="1761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2209800"/>
            <a:ext cx="1828800" cy="174928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621867" y="2218267"/>
            <a:ext cx="1862666" cy="1794933"/>
          </a:xfrm>
          <a:custGeom>
            <a:avLst/>
            <a:gdLst>
              <a:gd name="connsiteX0" fmla="*/ 33866 w 1862666"/>
              <a:gd name="connsiteY0" fmla="*/ 1557866 h 1794933"/>
              <a:gd name="connsiteX1" fmla="*/ 237066 w 1862666"/>
              <a:gd name="connsiteY1" fmla="*/ 1388533 h 1794933"/>
              <a:gd name="connsiteX2" fmla="*/ 186266 w 1862666"/>
              <a:gd name="connsiteY2" fmla="*/ 931333 h 1794933"/>
              <a:gd name="connsiteX3" fmla="*/ 237066 w 1862666"/>
              <a:gd name="connsiteY3" fmla="*/ 592666 h 1794933"/>
              <a:gd name="connsiteX4" fmla="*/ 101600 w 1862666"/>
              <a:gd name="connsiteY4" fmla="*/ 0 h 1794933"/>
              <a:gd name="connsiteX5" fmla="*/ 270933 w 1862666"/>
              <a:gd name="connsiteY5" fmla="*/ 0 h 1794933"/>
              <a:gd name="connsiteX6" fmla="*/ 609600 w 1862666"/>
              <a:gd name="connsiteY6" fmla="*/ 389466 h 1794933"/>
              <a:gd name="connsiteX7" fmla="*/ 948266 w 1862666"/>
              <a:gd name="connsiteY7" fmla="*/ 338666 h 1794933"/>
              <a:gd name="connsiteX8" fmla="*/ 1320800 w 1862666"/>
              <a:gd name="connsiteY8" fmla="*/ 389466 h 1794933"/>
              <a:gd name="connsiteX9" fmla="*/ 1744133 w 1862666"/>
              <a:gd name="connsiteY9" fmla="*/ 0 h 1794933"/>
              <a:gd name="connsiteX10" fmla="*/ 1744133 w 1862666"/>
              <a:gd name="connsiteY10" fmla="*/ 0 h 1794933"/>
              <a:gd name="connsiteX11" fmla="*/ 1574800 w 1862666"/>
              <a:gd name="connsiteY11" fmla="*/ 643466 h 1794933"/>
              <a:gd name="connsiteX12" fmla="*/ 1862666 w 1862666"/>
              <a:gd name="connsiteY12" fmla="*/ 440266 h 1794933"/>
              <a:gd name="connsiteX13" fmla="*/ 1828800 w 1862666"/>
              <a:gd name="connsiteY13" fmla="*/ 1794933 h 1794933"/>
              <a:gd name="connsiteX14" fmla="*/ 0 w 1862666"/>
              <a:gd name="connsiteY14" fmla="*/ 1727200 h 1794933"/>
              <a:gd name="connsiteX15" fmla="*/ 33866 w 1862666"/>
              <a:gd name="connsiteY15" fmla="*/ 1557866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62666" h="1794933">
                <a:moveTo>
                  <a:pt x="33866" y="1557866"/>
                </a:moveTo>
                <a:lnTo>
                  <a:pt x="237066" y="1388533"/>
                </a:lnTo>
                <a:lnTo>
                  <a:pt x="186266" y="931333"/>
                </a:lnTo>
                <a:lnTo>
                  <a:pt x="237066" y="592666"/>
                </a:lnTo>
                <a:lnTo>
                  <a:pt x="101600" y="0"/>
                </a:lnTo>
                <a:lnTo>
                  <a:pt x="270933" y="0"/>
                </a:lnTo>
                <a:lnTo>
                  <a:pt x="609600" y="389466"/>
                </a:lnTo>
                <a:lnTo>
                  <a:pt x="948266" y="338666"/>
                </a:lnTo>
                <a:lnTo>
                  <a:pt x="1320800" y="389466"/>
                </a:lnTo>
                <a:lnTo>
                  <a:pt x="1744133" y="0"/>
                </a:lnTo>
                <a:lnTo>
                  <a:pt x="1744133" y="0"/>
                </a:lnTo>
                <a:lnTo>
                  <a:pt x="1574800" y="643466"/>
                </a:lnTo>
                <a:lnTo>
                  <a:pt x="1862666" y="440266"/>
                </a:lnTo>
                <a:lnTo>
                  <a:pt x="1828800" y="1794933"/>
                </a:lnTo>
                <a:lnTo>
                  <a:pt x="0" y="1727200"/>
                </a:lnTo>
                <a:lnTo>
                  <a:pt x="33866" y="1557866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945" y="4568685"/>
            <a:ext cx="1841588" cy="176151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011333" y="4538133"/>
            <a:ext cx="1456267" cy="1879600"/>
          </a:xfrm>
          <a:custGeom>
            <a:avLst/>
            <a:gdLst>
              <a:gd name="connsiteX0" fmla="*/ 0 w 1456267"/>
              <a:gd name="connsiteY0" fmla="*/ 1761067 h 1879600"/>
              <a:gd name="connsiteX1" fmla="*/ 237067 w 1456267"/>
              <a:gd name="connsiteY1" fmla="*/ 1473200 h 1879600"/>
              <a:gd name="connsiteX2" fmla="*/ 237067 w 1456267"/>
              <a:gd name="connsiteY2" fmla="*/ 812800 h 1879600"/>
              <a:gd name="connsiteX3" fmla="*/ 101600 w 1456267"/>
              <a:gd name="connsiteY3" fmla="*/ 0 h 1879600"/>
              <a:gd name="connsiteX4" fmla="*/ 575734 w 1456267"/>
              <a:gd name="connsiteY4" fmla="*/ 491067 h 1879600"/>
              <a:gd name="connsiteX5" fmla="*/ 1388534 w 1456267"/>
              <a:gd name="connsiteY5" fmla="*/ 474134 h 1879600"/>
              <a:gd name="connsiteX6" fmla="*/ 1388534 w 1456267"/>
              <a:gd name="connsiteY6" fmla="*/ 474134 h 1879600"/>
              <a:gd name="connsiteX7" fmla="*/ 1456267 w 1456267"/>
              <a:gd name="connsiteY7" fmla="*/ 1879600 h 1879600"/>
              <a:gd name="connsiteX8" fmla="*/ 0 w 1456267"/>
              <a:gd name="connsiteY8" fmla="*/ 1761067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267" h="1879600">
                <a:moveTo>
                  <a:pt x="0" y="1761067"/>
                </a:moveTo>
                <a:lnTo>
                  <a:pt x="237067" y="1473200"/>
                </a:lnTo>
                <a:lnTo>
                  <a:pt x="237067" y="812800"/>
                </a:lnTo>
                <a:lnTo>
                  <a:pt x="101600" y="0"/>
                </a:lnTo>
                <a:lnTo>
                  <a:pt x="575734" y="491067"/>
                </a:lnTo>
                <a:lnTo>
                  <a:pt x="1388534" y="474134"/>
                </a:lnTo>
                <a:lnTo>
                  <a:pt x="1388534" y="474134"/>
                </a:lnTo>
                <a:lnTo>
                  <a:pt x="1456267" y="1879600"/>
                </a:lnTo>
                <a:lnTo>
                  <a:pt x="0" y="1761067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9CC6-EC49-CB4E-AD4B-FD188D02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convolution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like </a:t>
            </a:r>
            <a:r>
              <a:rPr lang="en-US" dirty="0"/>
              <a:t>linearity</a:t>
            </a:r>
          </a:p>
          <a:p>
            <a:pPr lvl="1"/>
            <a:r>
              <a:rPr lang="en-US" dirty="0"/>
              <a:t>Linear functions behave predictably when input changes</a:t>
            </a:r>
          </a:p>
          <a:p>
            <a:pPr lvl="1"/>
            <a:r>
              <a:rPr lang="en-US" dirty="0"/>
              <a:t>Lots of theory just easier with linear functions</a:t>
            </a:r>
          </a:p>
          <a:p>
            <a:r>
              <a:rPr lang="en-US" i="1" dirty="0"/>
              <a:t>All linear shift-equivariant systems can be expressed as a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82F4D-0F58-904A-A0E6-59B6A68F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47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filters: Thresholding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2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2921000" cy="2743200"/>
          </a:xfrm>
          <a:prstGeom prst="rect">
            <a:avLst/>
          </a:prstGeom>
        </p:spPr>
      </p:pic>
      <p:pic>
        <p:nvPicPr>
          <p:cNvPr id="10" name="Picture 9" descr="CodeCogsEqn-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5346700"/>
            <a:ext cx="5003800" cy="977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A3EFA-BD6C-7D41-93D4-765DC9E8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07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filters: Rectification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g(</a:t>
            </a:r>
            <a:r>
              <a:rPr lang="en-US" dirty="0" err="1"/>
              <a:t>m,n</a:t>
            </a:r>
            <a:r>
              <a:rPr lang="en-US" dirty="0"/>
              <a:t>) = max(f(</a:t>
            </a:r>
            <a:r>
              <a:rPr lang="en-US" dirty="0" err="1"/>
              <a:t>m,n</a:t>
            </a:r>
            <a:r>
              <a:rPr lang="en-US" dirty="0"/>
              <a:t>), 0)</a:t>
            </a:r>
          </a:p>
          <a:p>
            <a:endParaRPr lang="en-US" dirty="0"/>
          </a:p>
          <a:p>
            <a:r>
              <a:rPr lang="en-US" dirty="0"/>
              <a:t>Crucial component of modern convolutional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90DBF-39A2-A249-9AA5-4E2A9E1D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29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mean filtering does not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D48B0-A58C-C74B-BF47-731924CD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70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mean filtering does not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7" y="2362199"/>
            <a:ext cx="5932198" cy="39465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86FCC-4A61-0047-917A-CA0C93D2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“Full” convolution / cross-correlation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886700" cy="3678719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What if m-i &lt;0?</a:t>
                </a:r>
              </a:p>
              <a:p>
                <a:r>
                  <a:rPr lang="en-US" dirty="0"/>
                  <a:t>What if m-</a:t>
                </a:r>
                <a:r>
                  <a:rPr lang="en-US" dirty="0" err="1"/>
                  <a:t>i</a:t>
                </a:r>
                <a:r>
                  <a:rPr lang="en-US" dirty="0"/>
                  <a:t> &gt; image size</a:t>
                </a:r>
              </a:p>
              <a:p>
                <a:r>
                  <a:rPr lang="en-US" dirty="0"/>
                  <a:t>Assume f is defined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[−∞,∞]</m:t>
                    </m:r>
                  </m:oMath>
                </a14:m>
                <a:r>
                  <a:rPr lang="en-US" dirty="0"/>
                  <a:t> in both directions, just 0 everywhere else</a:t>
                </a:r>
              </a:p>
              <a:p>
                <a:r>
                  <a:rPr lang="en-US" dirty="0"/>
                  <a:t>Same for w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886700" cy="3678719"/>
              </a:xfrm>
              <a:blipFill rotWithShape="0">
                <a:blip r:embed="rId2"/>
                <a:stretch>
                  <a:fillRect l="-139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49" y="1797835"/>
            <a:ext cx="5664096" cy="857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89" y="5482280"/>
            <a:ext cx="6221621" cy="84581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C86F-8198-254A-B39A-DF60556C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/>
              <a:t>Mean is sensitive </a:t>
            </a:r>
            <a:r>
              <a:rPr lang="en-US"/>
              <a:t>to outliers</a:t>
            </a:r>
          </a:p>
          <a:p>
            <a:r>
              <a:rPr lang="en-US" dirty="0"/>
              <a:t>Median filter: Replace pixel by </a:t>
            </a:r>
            <a:r>
              <a:rPr lang="en-US" i="1" dirty="0"/>
              <a:t>median </a:t>
            </a:r>
            <a:r>
              <a:rPr lang="en-US" dirty="0"/>
              <a:t>of neighbors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CC510-9B70-3F4F-99CB-B5BBD0F4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81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33" y="2362199"/>
            <a:ext cx="5902855" cy="39352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3F5B6A-D026-4040-9DFC-BC92D3BC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4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general recipes:</a:t>
            </a:r>
          </a:p>
          <a:p>
            <a:pPr lvl="1"/>
            <a:r>
              <a:rPr lang="en-US" dirty="0"/>
              <a:t>convolution</a:t>
            </a:r>
          </a:p>
          <a:p>
            <a:pPr lvl="1"/>
            <a:r>
              <a:rPr lang="en-US" dirty="0"/>
              <a:t>cross-correlation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Shift-equivariant: a sensible thing to require</a:t>
            </a:r>
          </a:p>
          <a:p>
            <a:pPr lvl="1"/>
            <a:r>
              <a:rPr lang="en-US" dirty="0"/>
              <a:t>Linearity: convenient</a:t>
            </a:r>
          </a:p>
          <a:p>
            <a:r>
              <a:rPr lang="en-US" dirty="0"/>
              <a:t>Can be used for smoothing, sharpening</a:t>
            </a:r>
          </a:p>
          <a:p>
            <a:r>
              <a:rPr lang="en-US" dirty="0"/>
              <a:t>Also main component of CNNs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60A0-1CFA-1647-8D28-78643138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9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352800"/>
            <a:ext cx="24765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3971925"/>
            <a:ext cx="5854700" cy="495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613AD-25BE-2C45-A7DB-6CCC799D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3219450"/>
            <a:ext cx="26162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02075"/>
            <a:ext cx="5791200" cy="495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1F15E-4F75-3844-A5C8-8EA6AFB3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3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equivariance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067" y="2452820"/>
            <a:ext cx="8229600" cy="2087563"/>
          </a:xfrm>
        </p:spPr>
        <p:txBody>
          <a:bodyPr/>
          <a:lstStyle/>
          <a:p>
            <a:r>
              <a:rPr lang="en-US" dirty="0"/>
              <a:t>Shift, then convolve = convolve, then shift</a:t>
            </a:r>
          </a:p>
          <a:p>
            <a:r>
              <a:rPr lang="en-US" dirty="0"/>
              <a:t>Output of convolution does not depend on where the pixel is (</a:t>
            </a:r>
            <a:r>
              <a:rPr lang="en-US" i="1" dirty="0"/>
              <a:t>modulo boundary conditions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910854"/>
            <a:ext cx="7158566" cy="424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02" y="1295432"/>
            <a:ext cx="5159298" cy="434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1" y="3827330"/>
            <a:ext cx="2590800" cy="2478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810000"/>
            <a:ext cx="2608917" cy="2495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1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6858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3829113"/>
            <a:ext cx="533400" cy="2495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1" y="55626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1" y="56388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68368-1914-494B-8608-1D30B223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2917372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096000" y="4659868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18" charset="0"/>
              </a:rPr>
              <a:t>Blur (with a mean filter) (g)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1800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616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279525" y="4736068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267200" y="43434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CCD0-0AD3-C742-96D0-4316698D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16087</TotalTime>
  <Words>1258</Words>
  <Application>Microsoft Macintosh PowerPoint</Application>
  <PresentationFormat>On-screen Show (4:3)</PresentationFormat>
  <Paragraphs>623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Filtering</vt:lpstr>
      <vt:lpstr>Last time: Convolution and cross-correlation</vt:lpstr>
      <vt:lpstr>Last time: Boundary conditions</vt:lpstr>
      <vt:lpstr>Last time: Boundary conditions in practice</vt:lpstr>
      <vt:lpstr>“Full” convolution / cross-correlation</vt:lpstr>
      <vt:lpstr>Properties: Linearity</vt:lpstr>
      <vt:lpstr>Properties: Linearity</vt:lpstr>
      <vt:lpstr>Shift equivariance</vt:lpstr>
      <vt:lpstr>Filters: examples</vt:lpstr>
      <vt:lpstr>Filters: examples</vt:lpstr>
      <vt:lpstr>Sharpening</vt:lpstr>
      <vt:lpstr>Sharpening</vt:lpstr>
      <vt:lpstr>Sharpening</vt:lpstr>
      <vt:lpstr>Sharpening</vt:lpstr>
      <vt:lpstr>Sharpening</vt:lpstr>
      <vt:lpstr>Sharpening filter</vt:lpstr>
      <vt:lpstr>Another example</vt:lpstr>
      <vt:lpstr>Another example</vt:lpstr>
      <vt:lpstr>Another example</vt:lpstr>
      <vt:lpstr>More properties of convolution</vt:lpstr>
      <vt:lpstr>More properties of convolution</vt:lpstr>
      <vt:lpstr>More convolution filters</vt:lpstr>
      <vt:lpstr>Gaussian filter</vt:lpstr>
      <vt:lpstr>Gaussian filter</vt:lpstr>
      <vt:lpstr>Gaussian filter</vt:lpstr>
      <vt:lpstr>Gaussian filter</vt:lpstr>
      <vt:lpstr>Difference of Gaussians (1D)</vt:lpstr>
      <vt:lpstr>Difference of Gaussians (2D filter)</vt:lpstr>
      <vt:lpstr>Difference of Gaussians</vt:lpstr>
      <vt:lpstr>Difference of Gaussians</vt:lpstr>
      <vt:lpstr>Time complexity of convolution</vt:lpstr>
      <vt:lpstr>Optimization: 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Convolution is everywhere</vt:lpstr>
      <vt:lpstr>Why is convolution important?</vt:lpstr>
      <vt:lpstr>Why is convolution important?</vt:lpstr>
      <vt:lpstr>Non-linear filters: Thresholding</vt:lpstr>
      <vt:lpstr>Non-linear filters: Rectification</vt:lpstr>
      <vt:lpstr>Non-linear filters</vt:lpstr>
      <vt:lpstr>Non-linear filters</vt:lpstr>
      <vt:lpstr>Non-linear filters</vt:lpstr>
      <vt:lpstr>Non-linear filters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convolution</dc:title>
  <dc:creator>Bharath Hariharan</dc:creator>
  <cp:lastModifiedBy>Bharath Hariharan</cp:lastModifiedBy>
  <cp:revision>70</cp:revision>
  <cp:lastPrinted>2019-01-28T16:59:24Z</cp:lastPrinted>
  <dcterms:created xsi:type="dcterms:W3CDTF">2018-01-28T03:27:05Z</dcterms:created>
  <dcterms:modified xsi:type="dcterms:W3CDTF">2020-01-27T14:38:49Z</dcterms:modified>
</cp:coreProperties>
</file>