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256" r:id="rId2"/>
    <p:sldId id="316" r:id="rId3"/>
    <p:sldId id="415" r:id="rId4"/>
    <p:sldId id="332" r:id="rId5"/>
    <p:sldId id="359" r:id="rId6"/>
    <p:sldId id="360" r:id="rId7"/>
    <p:sldId id="361" r:id="rId8"/>
    <p:sldId id="403" r:id="rId9"/>
    <p:sldId id="404" r:id="rId10"/>
    <p:sldId id="362" r:id="rId11"/>
    <p:sldId id="363" r:id="rId12"/>
    <p:sldId id="333" r:id="rId13"/>
    <p:sldId id="364" r:id="rId14"/>
    <p:sldId id="365" r:id="rId15"/>
    <p:sldId id="395" r:id="rId16"/>
    <p:sldId id="397" r:id="rId17"/>
    <p:sldId id="398" r:id="rId18"/>
    <p:sldId id="399" r:id="rId19"/>
    <p:sldId id="396" r:id="rId20"/>
    <p:sldId id="417" r:id="rId21"/>
    <p:sldId id="407" r:id="rId22"/>
    <p:sldId id="420" r:id="rId23"/>
    <p:sldId id="402" r:id="rId24"/>
    <p:sldId id="414" r:id="rId25"/>
    <p:sldId id="400" r:id="rId26"/>
    <p:sldId id="401" r:id="rId27"/>
    <p:sldId id="368" r:id="rId28"/>
    <p:sldId id="416" r:id="rId29"/>
    <p:sldId id="369" r:id="rId30"/>
    <p:sldId id="370" r:id="rId31"/>
    <p:sldId id="371" r:id="rId32"/>
    <p:sldId id="408" r:id="rId33"/>
    <p:sldId id="410" r:id="rId34"/>
    <p:sldId id="412" r:id="rId35"/>
    <p:sldId id="413" r:id="rId36"/>
    <p:sldId id="409" r:id="rId37"/>
    <p:sldId id="418" r:id="rId38"/>
    <p:sldId id="378" r:id="rId39"/>
    <p:sldId id="372" r:id="rId40"/>
    <p:sldId id="373" r:id="rId41"/>
    <p:sldId id="394" r:id="rId42"/>
    <p:sldId id="374" r:id="rId43"/>
    <p:sldId id="375" r:id="rId44"/>
    <p:sldId id="376" r:id="rId45"/>
    <p:sldId id="377" r:id="rId46"/>
    <p:sldId id="419" r:id="rId47"/>
    <p:sldId id="379" r:id="rId48"/>
    <p:sldId id="406" r:id="rId49"/>
    <p:sldId id="380" r:id="rId50"/>
    <p:sldId id="345" r:id="rId51"/>
    <p:sldId id="346" r:id="rId52"/>
    <p:sldId id="391" r:id="rId53"/>
    <p:sldId id="392" r:id="rId54"/>
    <p:sldId id="393" r:id="rId55"/>
    <p:sldId id="385" r:id="rId56"/>
    <p:sldId id="411" r:id="rId57"/>
    <p:sldId id="381" r:id="rId58"/>
    <p:sldId id="339" r:id="rId59"/>
    <p:sldId id="382" r:id="rId60"/>
    <p:sldId id="386" r:id="rId61"/>
    <p:sldId id="387" r:id="rId62"/>
    <p:sldId id="388" r:id="rId63"/>
    <p:sldId id="389" r:id="rId64"/>
    <p:sldId id="334" r:id="rId65"/>
    <p:sldId id="390" r:id="rId6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247525-4F97-4A22-B4BD-31696B5AB20C}">
          <p14:sldIdLst>
            <p14:sldId id="256"/>
            <p14:sldId id="316"/>
            <p14:sldId id="415"/>
            <p14:sldId id="332"/>
            <p14:sldId id="359"/>
            <p14:sldId id="360"/>
            <p14:sldId id="361"/>
            <p14:sldId id="403"/>
            <p14:sldId id="404"/>
            <p14:sldId id="362"/>
            <p14:sldId id="363"/>
            <p14:sldId id="333"/>
            <p14:sldId id="364"/>
            <p14:sldId id="365"/>
            <p14:sldId id="395"/>
            <p14:sldId id="397"/>
            <p14:sldId id="398"/>
            <p14:sldId id="399"/>
            <p14:sldId id="396"/>
            <p14:sldId id="417"/>
            <p14:sldId id="407"/>
            <p14:sldId id="420"/>
            <p14:sldId id="402"/>
            <p14:sldId id="414"/>
            <p14:sldId id="400"/>
            <p14:sldId id="401"/>
            <p14:sldId id="368"/>
            <p14:sldId id="416"/>
            <p14:sldId id="369"/>
            <p14:sldId id="370"/>
            <p14:sldId id="371"/>
            <p14:sldId id="408"/>
            <p14:sldId id="410"/>
            <p14:sldId id="412"/>
            <p14:sldId id="413"/>
            <p14:sldId id="409"/>
            <p14:sldId id="418"/>
            <p14:sldId id="378"/>
            <p14:sldId id="372"/>
            <p14:sldId id="373"/>
            <p14:sldId id="394"/>
            <p14:sldId id="374"/>
            <p14:sldId id="375"/>
            <p14:sldId id="376"/>
            <p14:sldId id="377"/>
            <p14:sldId id="419"/>
            <p14:sldId id="379"/>
            <p14:sldId id="406"/>
            <p14:sldId id="380"/>
            <p14:sldId id="345"/>
            <p14:sldId id="346"/>
            <p14:sldId id="391"/>
            <p14:sldId id="392"/>
            <p14:sldId id="393"/>
            <p14:sldId id="385"/>
            <p14:sldId id="411"/>
            <p14:sldId id="381"/>
            <p14:sldId id="339"/>
            <p14:sldId id="382"/>
            <p14:sldId id="386"/>
            <p14:sldId id="387"/>
            <p14:sldId id="388"/>
            <p14:sldId id="389"/>
            <p14:sldId id="334"/>
            <p14:sldId id="3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 Birman" initials="KB" lastIdx="2" clrIdx="0">
    <p:extLst>
      <p:ext uri="{19B8F6BF-5375-455C-9EA6-DF929625EA0E}">
        <p15:presenceInfo xmlns:p15="http://schemas.microsoft.com/office/powerpoint/2012/main" userId="8729f19e1223be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DFFE4"/>
    <a:srgbClr val="FFB9B9"/>
    <a:srgbClr val="FFFF66"/>
    <a:srgbClr val="000000"/>
    <a:srgbClr val="AF51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Birman" userId="d63afa40-f901-45d1-beb5-fa688e844a7e" providerId="ADAL" clId="{A454970F-0A83-4E84-BCFA-145DA4E7B5FA}"/>
    <pc:docChg chg="undo custSel addSld delSld modSld modSection">
      <pc:chgData name="Ken Birman" userId="d63afa40-f901-45d1-beb5-fa688e844a7e" providerId="ADAL" clId="{A454970F-0A83-4E84-BCFA-145DA4E7B5FA}" dt="2023-03-16T20:25:25.428" v="1225" actId="113"/>
      <pc:docMkLst>
        <pc:docMk/>
      </pc:docMkLst>
      <pc:sldChg chg="del">
        <pc:chgData name="Ken Birman" userId="d63afa40-f901-45d1-beb5-fa688e844a7e" providerId="ADAL" clId="{A454970F-0A83-4E84-BCFA-145DA4E7B5FA}" dt="2023-03-15T16:11:42.733" v="868" actId="47"/>
        <pc:sldMkLst>
          <pc:docMk/>
          <pc:sldMk cId="1040850521" sldId="335"/>
        </pc:sldMkLst>
      </pc:sldChg>
      <pc:sldChg chg="del">
        <pc:chgData name="Ken Birman" userId="d63afa40-f901-45d1-beb5-fa688e844a7e" providerId="ADAL" clId="{A454970F-0A83-4E84-BCFA-145DA4E7B5FA}" dt="2023-03-15T16:11:47.243" v="869" actId="47"/>
        <pc:sldMkLst>
          <pc:docMk/>
          <pc:sldMk cId="1133266695" sldId="336"/>
        </pc:sldMkLst>
      </pc:sldChg>
      <pc:sldChg chg="modSp mod">
        <pc:chgData name="Ken Birman" userId="d63afa40-f901-45d1-beb5-fa688e844a7e" providerId="ADAL" clId="{A454970F-0A83-4E84-BCFA-145DA4E7B5FA}" dt="2023-03-16T20:25:25.428" v="1225" actId="113"/>
        <pc:sldMkLst>
          <pc:docMk/>
          <pc:sldMk cId="715063449" sldId="364"/>
        </pc:sldMkLst>
      </pc:sldChg>
      <pc:sldChg chg="del">
        <pc:chgData name="Ken Birman" userId="d63afa40-f901-45d1-beb5-fa688e844a7e" providerId="ADAL" clId="{A454970F-0A83-4E84-BCFA-145DA4E7B5FA}" dt="2023-03-15T16:11:38.383" v="867" actId="47"/>
        <pc:sldMkLst>
          <pc:docMk/>
          <pc:sldMk cId="331493575" sldId="383"/>
        </pc:sldMkLst>
      </pc:sldChg>
      <pc:sldChg chg="del">
        <pc:chgData name="Ken Birman" userId="d63afa40-f901-45d1-beb5-fa688e844a7e" providerId="ADAL" clId="{A454970F-0A83-4E84-BCFA-145DA4E7B5FA}" dt="2023-03-15T16:11:49" v="870" actId="47"/>
        <pc:sldMkLst>
          <pc:docMk/>
          <pc:sldMk cId="3407074751" sldId="384"/>
        </pc:sldMkLst>
      </pc:sldChg>
      <pc:sldChg chg="modSp mod">
        <pc:chgData name="Ken Birman" userId="d63afa40-f901-45d1-beb5-fa688e844a7e" providerId="ADAL" clId="{A454970F-0A83-4E84-BCFA-145DA4E7B5FA}" dt="2023-03-15T02:17:17.687" v="444" actId="20577"/>
        <pc:sldMkLst>
          <pc:docMk/>
          <pc:sldMk cId="3098861574" sldId="403"/>
        </pc:sldMkLst>
      </pc:sldChg>
      <pc:sldChg chg="modSp mod">
        <pc:chgData name="Ken Birman" userId="d63afa40-f901-45d1-beb5-fa688e844a7e" providerId="ADAL" clId="{A454970F-0A83-4E84-BCFA-145DA4E7B5FA}" dt="2023-03-15T16:42:25.432" v="906" actId="20577"/>
        <pc:sldMkLst>
          <pc:docMk/>
          <pc:sldMk cId="1876576653" sldId="404"/>
        </pc:sldMkLst>
      </pc:sldChg>
      <pc:sldChg chg="addSp modSp modTransition">
        <pc:chgData name="Ken Birman" userId="d63afa40-f901-45d1-beb5-fa688e844a7e" providerId="ADAL" clId="{A454970F-0A83-4E84-BCFA-145DA4E7B5FA}" dt="2023-03-15T16:55:25.449" v="1217"/>
        <pc:sldMkLst>
          <pc:docMk/>
          <pc:sldMk cId="327347865" sldId="409"/>
        </pc:sldMkLst>
      </pc:sldChg>
      <pc:sldChg chg="addSp delSp modSp mod">
        <pc:chgData name="Ken Birman" userId="d63afa40-f901-45d1-beb5-fa688e844a7e" providerId="ADAL" clId="{A454970F-0A83-4E84-BCFA-145DA4E7B5FA}" dt="2023-03-15T16:53:36.268" v="1193" actId="478"/>
        <pc:sldMkLst>
          <pc:docMk/>
          <pc:sldMk cId="2114201555" sldId="410"/>
        </pc:sldMkLst>
      </pc:sldChg>
      <pc:sldChg chg="addSp modSp new mod">
        <pc:chgData name="Ken Birman" userId="d63afa40-f901-45d1-beb5-fa688e844a7e" providerId="ADAL" clId="{A454970F-0A83-4E84-BCFA-145DA4E7B5FA}" dt="2023-03-15T16:11:10.253" v="866" actId="1076"/>
        <pc:sldMkLst>
          <pc:docMk/>
          <pc:sldMk cId="2755601987" sldId="411"/>
        </pc:sldMkLst>
      </pc:sldChg>
      <pc:sldChg chg="addSp delSp modSp add mod modTransition">
        <pc:chgData name="Ken Birman" userId="d63afa40-f901-45d1-beb5-fa688e844a7e" providerId="ADAL" clId="{A454970F-0A83-4E84-BCFA-145DA4E7B5FA}" dt="2023-03-15T16:54:57.510" v="1211"/>
        <pc:sldMkLst>
          <pc:docMk/>
          <pc:sldMk cId="668293702" sldId="412"/>
        </pc:sldMkLst>
      </pc:sldChg>
      <pc:sldChg chg="modSp add mod modTransition">
        <pc:chgData name="Ken Birman" userId="d63afa40-f901-45d1-beb5-fa688e844a7e" providerId="ADAL" clId="{A454970F-0A83-4E84-BCFA-145DA4E7B5FA}" dt="2023-03-15T16:55:01.166" v="1212"/>
        <pc:sldMkLst>
          <pc:docMk/>
          <pc:sldMk cId="1858814417" sldId="413"/>
        </pc:sldMkLst>
      </pc:sldChg>
      <pc:sldChg chg="add del">
        <pc:chgData name="Ken Birman" userId="d63afa40-f901-45d1-beb5-fa688e844a7e" providerId="ADAL" clId="{A454970F-0A83-4E84-BCFA-145DA4E7B5FA}" dt="2023-03-15T16:55:10.560" v="1214"/>
        <pc:sldMkLst>
          <pc:docMk/>
          <pc:sldMk cId="855675478" sldId="414"/>
        </pc:sldMkLst>
      </pc:sldChg>
    </pc:docChg>
  </pc:docChgLst>
  <pc:docChgLst>
    <pc:chgData name="Ken Birman" userId="d63afa40-f901-45d1-beb5-fa688e844a7e" providerId="ADAL" clId="{15AB1DF1-D0F3-434A-80AA-EBCFB99D9115}"/>
    <pc:docChg chg="modSld">
      <pc:chgData name="Ken Birman" userId="d63afa40-f901-45d1-beb5-fa688e844a7e" providerId="ADAL" clId="{15AB1DF1-D0F3-434A-80AA-EBCFB99D9115}" dt="2024-12-05T03:35:45.518" v="0" actId="20577"/>
      <pc:docMkLst>
        <pc:docMk/>
      </pc:docMkLst>
      <pc:sldChg chg="modSp">
        <pc:chgData name="Ken Birman" userId="d63afa40-f901-45d1-beb5-fa688e844a7e" providerId="ADAL" clId="{15AB1DF1-D0F3-434A-80AA-EBCFB99D9115}" dt="2024-12-05T03:35:45.518" v="0" actId="20577"/>
        <pc:sldMkLst>
          <pc:docMk/>
          <pc:sldMk cId="1913599447" sldId="396"/>
        </pc:sldMkLst>
        <pc:spChg chg="mod">
          <ac:chgData name="Ken Birman" userId="d63afa40-f901-45d1-beb5-fa688e844a7e" providerId="ADAL" clId="{15AB1DF1-D0F3-434A-80AA-EBCFB99D9115}" dt="2024-12-05T03:35:45.518" v="0" actId="20577"/>
          <ac:spMkLst>
            <pc:docMk/>
            <pc:sldMk cId="1913599447" sldId="396"/>
            <ac:spMk id="3" creationId="{AD3F3E95-D1B2-46A2-A3E3-1D0BD1629A85}"/>
          </ac:spMkLst>
        </pc:spChg>
      </pc:sldChg>
    </pc:docChg>
  </pc:docChgLst>
  <pc:docChgLst>
    <pc:chgData name="Ken Birman" userId="d63afa40-f901-45d1-beb5-fa688e844a7e" providerId="ADAL" clId="{29C33BFC-8B23-4B2B-A147-C3548651138D}"/>
    <pc:docChg chg="custSel addSld delSld modSld modSection">
      <pc:chgData name="Ken Birman" userId="d63afa40-f901-45d1-beb5-fa688e844a7e" providerId="ADAL" clId="{29C33BFC-8B23-4B2B-A147-C3548651138D}" dt="2023-03-20T18:20:20.321" v="2448" actId="20577"/>
      <pc:docMkLst>
        <pc:docMk/>
      </pc:docMkLst>
      <pc:sldChg chg="modSp mod">
        <pc:chgData name="Ken Birman" userId="d63afa40-f901-45d1-beb5-fa688e844a7e" providerId="ADAL" clId="{29C33BFC-8B23-4B2B-A147-C3548651138D}" dt="2023-03-20T18:20:20.321" v="2448" actId="20577"/>
        <pc:sldMkLst>
          <pc:docMk/>
          <pc:sldMk cId="2333109364" sldId="382"/>
        </pc:sldMkLst>
      </pc:sldChg>
      <pc:sldChg chg="modSp new mod">
        <pc:chgData name="Ken Birman" userId="d63afa40-f901-45d1-beb5-fa688e844a7e" providerId="ADAL" clId="{29C33BFC-8B23-4B2B-A147-C3548651138D}" dt="2023-03-15T15:37:18.863" v="1527" actId="20577"/>
        <pc:sldMkLst>
          <pc:docMk/>
          <pc:sldMk cId="1747523871" sldId="408"/>
        </pc:sldMkLst>
      </pc:sldChg>
      <pc:sldChg chg="modSp new del mod">
        <pc:chgData name="Ken Birman" userId="d63afa40-f901-45d1-beb5-fa688e844a7e" providerId="ADAL" clId="{29C33BFC-8B23-4B2B-A147-C3548651138D}" dt="2023-03-15T15:35:11.116" v="1056" actId="2696"/>
        <pc:sldMkLst>
          <pc:docMk/>
          <pc:sldMk cId="2293490405" sldId="408"/>
        </pc:sldMkLst>
      </pc:sldChg>
      <pc:sldChg chg="modSp add mod">
        <pc:chgData name="Ken Birman" userId="d63afa40-f901-45d1-beb5-fa688e844a7e" providerId="ADAL" clId="{29C33BFC-8B23-4B2B-A147-C3548651138D}" dt="2023-03-15T15:41:14.014" v="2213" actId="20577"/>
        <pc:sldMkLst>
          <pc:docMk/>
          <pc:sldMk cId="327347865" sldId="409"/>
        </pc:sldMkLst>
      </pc:sldChg>
      <pc:sldChg chg="modSp new del mod">
        <pc:chgData name="Ken Birman" userId="d63afa40-f901-45d1-beb5-fa688e844a7e" providerId="ADAL" clId="{29C33BFC-8B23-4B2B-A147-C3548651138D}" dt="2023-03-15T15:35:07.406" v="1055" actId="47"/>
        <pc:sldMkLst>
          <pc:docMk/>
          <pc:sldMk cId="2118524235" sldId="409"/>
        </pc:sldMkLst>
      </pc:sldChg>
      <pc:sldChg chg="modSp new mod">
        <pc:chgData name="Ken Birman" userId="d63afa40-f901-45d1-beb5-fa688e844a7e" providerId="ADAL" clId="{29C33BFC-8B23-4B2B-A147-C3548651138D}" dt="2023-03-15T15:39:44.261" v="2034" actId="20577"/>
        <pc:sldMkLst>
          <pc:docMk/>
          <pc:sldMk cId="2114201555" sldId="410"/>
        </pc:sldMkLst>
      </pc:sldChg>
      <pc:sldChg chg="modSp mod">
        <pc:chgData name="Ken Birman" userId="d63afa40-f901-45d1-beb5-fa688e844a7e" providerId="ADAL" clId="{29C33BFC-8B23-4B2B-A147-C3548651138D}" dt="2023-03-20T18:20:02.342" v="2439" actId="20577"/>
        <pc:sldMkLst>
          <pc:docMk/>
          <pc:sldMk cId="2755601987" sldId="411"/>
        </pc:sldMkLst>
      </pc:sldChg>
    </pc:docChg>
  </pc:docChgLst>
  <pc:docChgLst>
    <pc:chgData name="Ken Birman" userId="d63afa40-f901-45d1-beb5-fa688e844a7e" providerId="ADAL" clId="{BCFA04DF-82CE-42FE-A667-BF0848F21890}"/>
    <pc:docChg chg="undo custSel addSld modSld modSection">
      <pc:chgData name="Ken Birman" userId="d63afa40-f901-45d1-beb5-fa688e844a7e" providerId="ADAL" clId="{BCFA04DF-82CE-42FE-A667-BF0848F21890}" dt="2024-10-22T16:29:41.719" v="616"/>
      <pc:docMkLst>
        <pc:docMk/>
      </pc:docMkLst>
      <pc:sldChg chg="addSp modSp mod">
        <pc:chgData name="Ken Birman" userId="d63afa40-f901-45d1-beb5-fa688e844a7e" providerId="ADAL" clId="{BCFA04DF-82CE-42FE-A667-BF0848F21890}" dt="2024-10-22T16:28:35.030" v="592" actId="207"/>
        <pc:sldMkLst>
          <pc:docMk/>
          <pc:sldMk cId="807699024" sldId="391"/>
        </pc:sldMkLst>
        <pc:spChg chg="add mod">
          <ac:chgData name="Ken Birman" userId="d63afa40-f901-45d1-beb5-fa688e844a7e" providerId="ADAL" clId="{BCFA04DF-82CE-42FE-A667-BF0848F21890}" dt="2024-10-22T16:28:35.030" v="592" actId="207"/>
          <ac:spMkLst>
            <pc:docMk/>
            <pc:sldMk cId="807699024" sldId="391"/>
            <ac:spMk id="6" creationId="{2BD063EF-607C-25B2-E2C8-2D5085AB8726}"/>
          </ac:spMkLst>
        </pc:spChg>
      </pc:sldChg>
      <pc:sldChg chg="addSp modSp mod">
        <pc:chgData name="Ken Birman" userId="d63afa40-f901-45d1-beb5-fa688e844a7e" providerId="ADAL" clId="{BCFA04DF-82CE-42FE-A667-BF0848F21890}" dt="2024-10-22T16:29:35.464" v="615" actId="1076"/>
        <pc:sldMkLst>
          <pc:docMk/>
          <pc:sldMk cId="2165892212" sldId="392"/>
        </pc:sldMkLst>
        <pc:spChg chg="mod">
          <ac:chgData name="Ken Birman" userId="d63afa40-f901-45d1-beb5-fa688e844a7e" providerId="ADAL" clId="{BCFA04DF-82CE-42FE-A667-BF0848F21890}" dt="2024-10-22T16:29:35.464" v="615" actId="1076"/>
          <ac:spMkLst>
            <pc:docMk/>
            <pc:sldMk cId="2165892212" sldId="392"/>
            <ac:spMk id="3" creationId="{8BD3C12D-A33B-48F6-9126-36057302D573}"/>
          </ac:spMkLst>
        </pc:spChg>
        <pc:spChg chg="add mod">
          <ac:chgData name="Ken Birman" userId="d63afa40-f901-45d1-beb5-fa688e844a7e" providerId="ADAL" clId="{BCFA04DF-82CE-42FE-A667-BF0848F21890}" dt="2024-10-22T16:28:42.164" v="593"/>
          <ac:spMkLst>
            <pc:docMk/>
            <pc:sldMk cId="2165892212" sldId="392"/>
            <ac:spMk id="6" creationId="{42D5A11E-40DE-A23B-1A80-BB2559652CA1}"/>
          </ac:spMkLst>
        </pc:spChg>
      </pc:sldChg>
      <pc:sldChg chg="addSp modSp">
        <pc:chgData name="Ken Birman" userId="d63afa40-f901-45d1-beb5-fa688e844a7e" providerId="ADAL" clId="{BCFA04DF-82CE-42FE-A667-BF0848F21890}" dt="2024-10-22T16:29:41.719" v="616"/>
        <pc:sldMkLst>
          <pc:docMk/>
          <pc:sldMk cId="239952146" sldId="393"/>
        </pc:sldMkLst>
        <pc:spChg chg="add mod">
          <ac:chgData name="Ken Birman" userId="d63afa40-f901-45d1-beb5-fa688e844a7e" providerId="ADAL" clId="{BCFA04DF-82CE-42FE-A667-BF0848F21890}" dt="2024-10-22T16:29:41.719" v="616"/>
          <ac:spMkLst>
            <pc:docMk/>
            <pc:sldMk cId="239952146" sldId="393"/>
            <ac:spMk id="6" creationId="{25E11E3F-568C-DB7D-D946-C6CBCE4DE416}"/>
          </ac:spMkLst>
        </pc:spChg>
      </pc:sldChg>
      <pc:sldChg chg="modSp new mod">
        <pc:chgData name="Ken Birman" userId="d63afa40-f901-45d1-beb5-fa688e844a7e" providerId="ADAL" clId="{BCFA04DF-82CE-42FE-A667-BF0848F21890}" dt="2024-10-22T16:20:04.955" v="446" actId="20577"/>
        <pc:sldMkLst>
          <pc:docMk/>
          <pc:sldMk cId="2232605867" sldId="420"/>
        </pc:sldMkLst>
        <pc:spChg chg="mod">
          <ac:chgData name="Ken Birman" userId="d63afa40-f901-45d1-beb5-fa688e844a7e" providerId="ADAL" clId="{BCFA04DF-82CE-42FE-A667-BF0848F21890}" dt="2024-10-22T16:17:15.290" v="26" actId="20577"/>
          <ac:spMkLst>
            <pc:docMk/>
            <pc:sldMk cId="2232605867" sldId="420"/>
            <ac:spMk id="2" creationId="{192EB355-5D2F-BF25-B76E-C5645BA4C6C4}"/>
          </ac:spMkLst>
        </pc:spChg>
        <pc:spChg chg="mod">
          <ac:chgData name="Ken Birman" userId="d63afa40-f901-45d1-beb5-fa688e844a7e" providerId="ADAL" clId="{BCFA04DF-82CE-42FE-A667-BF0848F21890}" dt="2024-10-22T16:20:04.955" v="446" actId="20577"/>
          <ac:spMkLst>
            <pc:docMk/>
            <pc:sldMk cId="2232605867" sldId="420"/>
            <ac:spMk id="3" creationId="{AB882CD1-6C5E-676E-8D5A-C7287EF6AA2B}"/>
          </ac:spMkLst>
        </pc:spChg>
      </pc:sldChg>
    </pc:docChg>
  </pc:docChgLst>
  <pc:docChgLst>
    <pc:chgData name="Ken Birman" userId="d63afa40-f901-45d1-beb5-fa688e844a7e" providerId="ADAL" clId="{3249DF96-211D-D641-B048-8B9650D4787C}"/>
    <pc:docChg chg="custSel addSld delSld modSld modSection">
      <pc:chgData name="Ken Birman" userId="d63afa40-f901-45d1-beb5-fa688e844a7e" providerId="ADAL" clId="{3249DF96-211D-D641-B048-8B9650D4787C}" dt="2024-10-14T16:24:04.146" v="29" actId="20577"/>
      <pc:docMkLst>
        <pc:docMk/>
      </pc:docMkLst>
      <pc:sldChg chg="modSp del">
        <pc:chgData name="Ken Birman" userId="d63afa40-f901-45d1-beb5-fa688e844a7e" providerId="ADAL" clId="{3249DF96-211D-D641-B048-8B9650D4787C}" dt="2024-10-14T16:23:06.792" v="24" actId="2696"/>
        <pc:sldMkLst>
          <pc:docMk/>
          <pc:sldMk cId="485169197" sldId="367"/>
        </pc:sldMkLst>
      </pc:sldChg>
      <pc:sldChg chg="modSp add del">
        <pc:chgData name="Ken Birman" userId="d63afa40-f901-45d1-beb5-fa688e844a7e" providerId="ADAL" clId="{3249DF96-211D-D641-B048-8B9650D4787C}" dt="2024-10-14T16:24:04.146" v="29" actId="20577"/>
        <pc:sldMkLst>
          <pc:docMk/>
          <pc:sldMk cId="496222492" sldId="414"/>
        </pc:sldMkLst>
        <pc:spChg chg="mod">
          <ac:chgData name="Ken Birman" userId="d63afa40-f901-45d1-beb5-fa688e844a7e" providerId="ADAL" clId="{3249DF96-211D-D641-B048-8B9650D4787C}" dt="2024-10-14T16:24:04.146" v="29" actId="20577"/>
          <ac:spMkLst>
            <pc:docMk/>
            <pc:sldMk cId="496222492" sldId="414"/>
            <ac:spMk id="2" creationId="{8D7C4C3C-2890-9487-1393-323F2710C53D}"/>
          </ac:spMkLst>
        </pc:spChg>
      </pc:sldChg>
    </pc:docChg>
  </pc:docChgLst>
  <pc:docChgLst>
    <pc:chgData name="Ken Birman" userId="d63afa40-f901-45d1-beb5-fa688e844a7e" providerId="ADAL" clId="{A5E4ADFC-81A4-4422-B269-2A9128FC43BA}"/>
    <pc:docChg chg="undo custSel addSld delSld modSld sldOrd modSection">
      <pc:chgData name="Ken Birman" userId="d63afa40-f901-45d1-beb5-fa688e844a7e" providerId="ADAL" clId="{A5E4ADFC-81A4-4422-B269-2A9128FC43BA}" dt="2024-10-14T19:16:16.090" v="4275"/>
      <pc:docMkLst>
        <pc:docMk/>
      </pc:docMkLst>
      <pc:sldChg chg="modSp mod">
        <pc:chgData name="Ken Birman" userId="d63afa40-f901-45d1-beb5-fa688e844a7e" providerId="ADAL" clId="{A5E4ADFC-81A4-4422-B269-2A9128FC43BA}" dt="2024-10-13T14:05:51.855" v="31" actId="113"/>
        <pc:sldMkLst>
          <pc:docMk/>
          <pc:sldMk cId="3770192900" sldId="332"/>
        </pc:sldMkLst>
        <pc:spChg chg="mod">
          <ac:chgData name="Ken Birman" userId="d63afa40-f901-45d1-beb5-fa688e844a7e" providerId="ADAL" clId="{A5E4ADFC-81A4-4422-B269-2A9128FC43BA}" dt="2024-10-13T14:05:51.855" v="31" actId="113"/>
          <ac:spMkLst>
            <pc:docMk/>
            <pc:sldMk cId="3770192900" sldId="332"/>
            <ac:spMk id="3" creationId="{18B49C99-948B-4318-9E1F-FE44AC061454}"/>
          </ac:spMkLst>
        </pc:spChg>
      </pc:sldChg>
      <pc:sldChg chg="modSp mod">
        <pc:chgData name="Ken Birman" userId="d63afa40-f901-45d1-beb5-fa688e844a7e" providerId="ADAL" clId="{A5E4ADFC-81A4-4422-B269-2A9128FC43BA}" dt="2024-10-13T16:08:25.933" v="3841" actId="20577"/>
        <pc:sldMkLst>
          <pc:docMk/>
          <pc:sldMk cId="1187658024" sldId="345"/>
        </pc:sldMkLst>
        <pc:spChg chg="mod">
          <ac:chgData name="Ken Birman" userId="d63afa40-f901-45d1-beb5-fa688e844a7e" providerId="ADAL" clId="{A5E4ADFC-81A4-4422-B269-2A9128FC43BA}" dt="2024-10-13T16:08:25.933" v="3841" actId="20577"/>
          <ac:spMkLst>
            <pc:docMk/>
            <pc:sldMk cId="1187658024" sldId="345"/>
            <ac:spMk id="3" creationId="{5BAFED9B-8970-4448-A671-EA3788593E2E}"/>
          </ac:spMkLst>
        </pc:spChg>
      </pc:sldChg>
      <pc:sldChg chg="addSp delSp modSp mod">
        <pc:chgData name="Ken Birman" userId="d63afa40-f901-45d1-beb5-fa688e844a7e" providerId="ADAL" clId="{A5E4ADFC-81A4-4422-B269-2A9128FC43BA}" dt="2024-10-13T14:15:01.835" v="423" actId="1076"/>
        <pc:sldMkLst>
          <pc:docMk/>
          <pc:sldMk cId="4192367615" sldId="362"/>
        </pc:sldMkLst>
        <pc:spChg chg="add mod">
          <ac:chgData name="Ken Birman" userId="d63afa40-f901-45d1-beb5-fa688e844a7e" providerId="ADAL" clId="{A5E4ADFC-81A4-4422-B269-2A9128FC43BA}" dt="2024-10-13T14:14:50.160" v="421" actId="14100"/>
          <ac:spMkLst>
            <pc:docMk/>
            <pc:sldMk cId="4192367615" sldId="362"/>
            <ac:spMk id="12" creationId="{3A4A8CF0-8E06-74DB-9392-87800DCE9134}"/>
          </ac:spMkLst>
        </pc:spChg>
        <pc:picChg chg="mod">
          <ac:chgData name="Ken Birman" userId="d63afa40-f901-45d1-beb5-fa688e844a7e" providerId="ADAL" clId="{A5E4ADFC-81A4-4422-B269-2A9128FC43BA}" dt="2024-10-13T14:10:58.365" v="389" actId="1076"/>
          <ac:picMkLst>
            <pc:docMk/>
            <pc:sldMk cId="4192367615" sldId="362"/>
            <ac:picMk id="7" creationId="{79DE7E13-03BA-4E90-A6AA-459A1EFB0D45}"/>
          </ac:picMkLst>
        </pc:picChg>
        <pc:picChg chg="mod">
          <ac:chgData name="Ken Birman" userId="d63afa40-f901-45d1-beb5-fa688e844a7e" providerId="ADAL" clId="{A5E4ADFC-81A4-4422-B269-2A9128FC43BA}" dt="2024-10-13T14:15:01.835" v="423" actId="1076"/>
          <ac:picMkLst>
            <pc:docMk/>
            <pc:sldMk cId="4192367615" sldId="362"/>
            <ac:picMk id="8" creationId="{FE687800-E9C7-4CC4-AA20-516D9A41F0DE}"/>
          </ac:picMkLst>
        </pc:picChg>
        <pc:picChg chg="add mod">
          <ac:chgData name="Ken Birman" userId="d63afa40-f901-45d1-beb5-fa688e844a7e" providerId="ADAL" clId="{A5E4ADFC-81A4-4422-B269-2A9128FC43BA}" dt="2024-10-13T14:14:53.904" v="422" actId="1076"/>
          <ac:picMkLst>
            <pc:docMk/>
            <pc:sldMk cId="4192367615" sldId="362"/>
            <ac:picMk id="1028" creationId="{3BBA99D6-F7FF-541F-C630-B68E114E396B}"/>
          </ac:picMkLst>
        </pc:picChg>
      </pc:sldChg>
      <pc:sldChg chg="modSp mod">
        <pc:chgData name="Ken Birman" userId="d63afa40-f901-45d1-beb5-fa688e844a7e" providerId="ADAL" clId="{A5E4ADFC-81A4-4422-B269-2A9128FC43BA}" dt="2024-10-13T14:18:11.635" v="717" actId="20577"/>
        <pc:sldMkLst>
          <pc:docMk/>
          <pc:sldMk cId="485169197" sldId="367"/>
        </pc:sldMkLst>
      </pc:sldChg>
      <pc:sldChg chg="modSp mod">
        <pc:chgData name="Ken Birman" userId="d63afa40-f901-45d1-beb5-fa688e844a7e" providerId="ADAL" clId="{A5E4ADFC-81A4-4422-B269-2A9128FC43BA}" dt="2024-10-13T16:01:49.941" v="3000" actId="20577"/>
        <pc:sldMkLst>
          <pc:docMk/>
          <pc:sldMk cId="591100393" sldId="368"/>
        </pc:sldMkLst>
        <pc:spChg chg="mod">
          <ac:chgData name="Ken Birman" userId="d63afa40-f901-45d1-beb5-fa688e844a7e" providerId="ADAL" clId="{A5E4ADFC-81A4-4422-B269-2A9128FC43BA}" dt="2024-10-13T16:01:49.941" v="3000" actId="20577"/>
          <ac:spMkLst>
            <pc:docMk/>
            <pc:sldMk cId="591100393" sldId="368"/>
            <ac:spMk id="2" creationId="{0A5C9FBD-4A4E-4D6E-80A6-03FB67E27ACC}"/>
          </ac:spMkLst>
        </pc:spChg>
      </pc:sldChg>
      <pc:sldChg chg="modSp mod">
        <pc:chgData name="Ken Birman" userId="d63afa40-f901-45d1-beb5-fa688e844a7e" providerId="ADAL" clId="{A5E4ADFC-81A4-4422-B269-2A9128FC43BA}" dt="2024-10-14T19:09:51.456" v="3888" actId="20577"/>
        <pc:sldMkLst>
          <pc:docMk/>
          <pc:sldMk cId="1401981456" sldId="372"/>
        </pc:sldMkLst>
        <pc:spChg chg="mod">
          <ac:chgData name="Ken Birman" userId="d63afa40-f901-45d1-beb5-fa688e844a7e" providerId="ADAL" clId="{A5E4ADFC-81A4-4422-B269-2A9128FC43BA}" dt="2024-10-13T16:05:20.462" v="3472" actId="404"/>
          <ac:spMkLst>
            <pc:docMk/>
            <pc:sldMk cId="1401981456" sldId="372"/>
            <ac:spMk id="2" creationId="{A67156C0-2A0F-463E-B6C9-B6EFE3223737}"/>
          </ac:spMkLst>
        </pc:spChg>
        <pc:spChg chg="mod">
          <ac:chgData name="Ken Birman" userId="d63afa40-f901-45d1-beb5-fa688e844a7e" providerId="ADAL" clId="{A5E4ADFC-81A4-4422-B269-2A9128FC43BA}" dt="2024-10-14T19:09:51.456" v="3888" actId="20577"/>
          <ac:spMkLst>
            <pc:docMk/>
            <pc:sldMk cId="1401981456" sldId="372"/>
            <ac:spMk id="3" creationId="{34786EF6-FD72-472D-9764-2522890AEE3A}"/>
          </ac:spMkLst>
        </pc:spChg>
      </pc:sldChg>
      <pc:sldChg chg="modSp mod">
        <pc:chgData name="Ken Birman" userId="d63afa40-f901-45d1-beb5-fa688e844a7e" providerId="ADAL" clId="{A5E4ADFC-81A4-4422-B269-2A9128FC43BA}" dt="2024-10-13T16:05:45.700" v="3526" actId="20577"/>
        <pc:sldMkLst>
          <pc:docMk/>
          <pc:sldMk cId="3299722782" sldId="374"/>
        </pc:sldMkLst>
        <pc:spChg chg="mod">
          <ac:chgData name="Ken Birman" userId="d63afa40-f901-45d1-beb5-fa688e844a7e" providerId="ADAL" clId="{A5E4ADFC-81A4-4422-B269-2A9128FC43BA}" dt="2024-10-13T16:05:45.700" v="3526" actId="20577"/>
          <ac:spMkLst>
            <pc:docMk/>
            <pc:sldMk cId="3299722782" sldId="374"/>
            <ac:spMk id="3" creationId="{995A13A0-59DE-4BC8-AFA3-DC4D2247B4A2}"/>
          </ac:spMkLst>
        </pc:spChg>
      </pc:sldChg>
      <pc:sldChg chg="modSp mod ord">
        <pc:chgData name="Ken Birman" userId="d63afa40-f901-45d1-beb5-fa688e844a7e" providerId="ADAL" clId="{A5E4ADFC-81A4-4422-B269-2A9128FC43BA}" dt="2024-10-14T19:09:41" v="3887" actId="20577"/>
        <pc:sldMkLst>
          <pc:docMk/>
          <pc:sldMk cId="2249651830" sldId="378"/>
        </pc:sldMkLst>
        <pc:spChg chg="mod">
          <ac:chgData name="Ken Birman" userId="d63afa40-f901-45d1-beb5-fa688e844a7e" providerId="ADAL" clId="{A5E4ADFC-81A4-4422-B269-2A9128FC43BA}" dt="2024-10-14T19:09:41" v="3887" actId="20577"/>
          <ac:spMkLst>
            <pc:docMk/>
            <pc:sldMk cId="2249651830" sldId="378"/>
            <ac:spMk id="3" creationId="{2A74D1EB-7749-48DA-B85C-CC9995D02184}"/>
          </ac:spMkLst>
        </pc:spChg>
      </pc:sldChg>
      <pc:sldChg chg="addSp modSp mod">
        <pc:chgData name="Ken Birman" userId="d63afa40-f901-45d1-beb5-fa688e844a7e" providerId="ADAL" clId="{A5E4ADFC-81A4-4422-B269-2A9128FC43BA}" dt="2024-10-14T19:14:46.173" v="4215" actId="14100"/>
        <pc:sldMkLst>
          <pc:docMk/>
          <pc:sldMk cId="2333109364" sldId="382"/>
        </pc:sldMkLst>
        <pc:spChg chg="mod">
          <ac:chgData name="Ken Birman" userId="d63afa40-f901-45d1-beb5-fa688e844a7e" providerId="ADAL" clId="{A5E4ADFC-81A4-4422-B269-2A9128FC43BA}" dt="2024-10-14T19:14:39.060" v="4213" actId="20577"/>
          <ac:spMkLst>
            <pc:docMk/>
            <pc:sldMk cId="2333109364" sldId="382"/>
            <ac:spMk id="7" creationId="{DB8430C0-CA76-4899-AA36-15A7DABB7AEA}"/>
          </ac:spMkLst>
        </pc:spChg>
        <pc:spChg chg="add mod ord">
          <ac:chgData name="Ken Birman" userId="d63afa40-f901-45d1-beb5-fa688e844a7e" providerId="ADAL" clId="{A5E4ADFC-81A4-4422-B269-2A9128FC43BA}" dt="2024-10-14T19:14:46.173" v="4215" actId="14100"/>
          <ac:spMkLst>
            <pc:docMk/>
            <pc:sldMk cId="2333109364" sldId="382"/>
            <ac:spMk id="8" creationId="{C52161E4-A1B3-FF58-E0B5-C0630023627B}"/>
          </ac:spMkLst>
        </pc:spChg>
      </pc:sldChg>
      <pc:sldChg chg="addSp modSp mod modAnim">
        <pc:chgData name="Ken Birman" userId="d63afa40-f901-45d1-beb5-fa688e844a7e" providerId="ADAL" clId="{A5E4ADFC-81A4-4422-B269-2A9128FC43BA}" dt="2024-10-14T19:16:16.090" v="4275"/>
        <pc:sldMkLst>
          <pc:docMk/>
          <pc:sldMk cId="3574417223" sldId="388"/>
        </pc:sldMkLst>
        <pc:spChg chg="add mod">
          <ac:chgData name="Ken Birman" userId="d63afa40-f901-45d1-beb5-fa688e844a7e" providerId="ADAL" clId="{A5E4ADFC-81A4-4422-B269-2A9128FC43BA}" dt="2024-10-14T19:16:06.982" v="4274" actId="1076"/>
          <ac:spMkLst>
            <pc:docMk/>
            <pc:sldMk cId="3574417223" sldId="388"/>
            <ac:spMk id="10" creationId="{7BEC5D42-40F0-80A0-327D-7DA0FA8A49BD}"/>
          </ac:spMkLst>
        </pc:spChg>
      </pc:sldChg>
      <pc:sldChg chg="delSp modSp mod">
        <pc:chgData name="Ken Birman" userId="d63afa40-f901-45d1-beb5-fa688e844a7e" providerId="ADAL" clId="{A5E4ADFC-81A4-4422-B269-2A9128FC43BA}" dt="2024-10-13T15:58:36.519" v="2693" actId="14100"/>
        <pc:sldMkLst>
          <pc:docMk/>
          <pc:sldMk cId="1913599447" sldId="396"/>
        </pc:sldMkLst>
        <pc:spChg chg="mod">
          <ac:chgData name="Ken Birman" userId="d63afa40-f901-45d1-beb5-fa688e844a7e" providerId="ADAL" clId="{A5E4ADFC-81A4-4422-B269-2A9128FC43BA}" dt="2024-10-13T14:26:14.487" v="1533" actId="20577"/>
          <ac:spMkLst>
            <pc:docMk/>
            <pc:sldMk cId="1913599447" sldId="396"/>
            <ac:spMk id="2" creationId="{FDD3B507-2553-4B23-8363-CBCED0DABCE0}"/>
          </ac:spMkLst>
        </pc:spChg>
        <pc:spChg chg="mod">
          <ac:chgData name="Ken Birman" userId="d63afa40-f901-45d1-beb5-fa688e844a7e" providerId="ADAL" clId="{A5E4ADFC-81A4-4422-B269-2A9128FC43BA}" dt="2024-10-13T15:58:36.519" v="2693" actId="14100"/>
          <ac:spMkLst>
            <pc:docMk/>
            <pc:sldMk cId="1913599447" sldId="396"/>
            <ac:spMk id="3" creationId="{AD3F3E95-D1B2-46A2-A3E3-1D0BD1629A85}"/>
          </ac:spMkLst>
        </pc:spChg>
      </pc:sldChg>
      <pc:sldChg chg="modSp mod modAnim">
        <pc:chgData name="Ken Birman" userId="d63afa40-f901-45d1-beb5-fa688e844a7e" providerId="ADAL" clId="{A5E4ADFC-81A4-4422-B269-2A9128FC43BA}" dt="2024-10-13T14:07:47.094" v="138"/>
        <pc:sldMkLst>
          <pc:docMk/>
          <pc:sldMk cId="3098861574" sldId="403"/>
        </pc:sldMkLst>
        <pc:spChg chg="mod">
          <ac:chgData name="Ken Birman" userId="d63afa40-f901-45d1-beb5-fa688e844a7e" providerId="ADAL" clId="{A5E4ADFC-81A4-4422-B269-2A9128FC43BA}" dt="2024-10-13T14:06:45.659" v="70" actId="6549"/>
          <ac:spMkLst>
            <pc:docMk/>
            <pc:sldMk cId="3098861574" sldId="403"/>
            <ac:spMk id="2" creationId="{1F217C7D-1A7D-4F0D-800A-44AB80441F39}"/>
          </ac:spMkLst>
        </pc:spChg>
        <pc:spChg chg="mod">
          <ac:chgData name="Ken Birman" userId="d63afa40-f901-45d1-beb5-fa688e844a7e" providerId="ADAL" clId="{A5E4ADFC-81A4-4422-B269-2A9128FC43BA}" dt="2024-10-13T14:07:36.465" v="137" actId="20577"/>
          <ac:spMkLst>
            <pc:docMk/>
            <pc:sldMk cId="3098861574" sldId="403"/>
            <ac:spMk id="3" creationId="{473FF560-E3F5-4090-9640-F4695477204E}"/>
          </ac:spMkLst>
        </pc:spChg>
      </pc:sldChg>
      <pc:sldChg chg="modSp mod">
        <pc:chgData name="Ken Birman" userId="d63afa40-f901-45d1-beb5-fa688e844a7e" providerId="ADAL" clId="{A5E4ADFC-81A4-4422-B269-2A9128FC43BA}" dt="2024-10-13T14:09:34.963" v="387" actId="20577"/>
        <pc:sldMkLst>
          <pc:docMk/>
          <pc:sldMk cId="1876576653" sldId="404"/>
        </pc:sldMkLst>
        <pc:spChg chg="mod">
          <ac:chgData name="Ken Birman" userId="d63afa40-f901-45d1-beb5-fa688e844a7e" providerId="ADAL" clId="{A5E4ADFC-81A4-4422-B269-2A9128FC43BA}" dt="2024-10-13T14:08:13.483" v="148" actId="20577"/>
          <ac:spMkLst>
            <pc:docMk/>
            <pc:sldMk cId="1876576653" sldId="404"/>
            <ac:spMk id="2" creationId="{00000000-0000-0000-0000-000000000000}"/>
          </ac:spMkLst>
        </pc:spChg>
        <pc:spChg chg="mod">
          <ac:chgData name="Ken Birman" userId="d63afa40-f901-45d1-beb5-fa688e844a7e" providerId="ADAL" clId="{A5E4ADFC-81A4-4422-B269-2A9128FC43BA}" dt="2024-10-13T14:09:34.963" v="387" actId="20577"/>
          <ac:spMkLst>
            <pc:docMk/>
            <pc:sldMk cId="1876576653" sldId="404"/>
            <ac:spMk id="3" creationId="{00000000-0000-0000-0000-000000000000}"/>
          </ac:spMkLst>
        </pc:spChg>
      </pc:sldChg>
      <pc:sldChg chg="modSp mod">
        <pc:chgData name="Ken Birman" userId="d63afa40-f901-45d1-beb5-fa688e844a7e" providerId="ADAL" clId="{A5E4ADFC-81A4-4422-B269-2A9128FC43BA}" dt="2024-10-14T19:12:56.783" v="4203" actId="20577"/>
        <pc:sldMkLst>
          <pc:docMk/>
          <pc:sldMk cId="3124365017" sldId="406"/>
        </pc:sldMkLst>
        <pc:spChg chg="mod">
          <ac:chgData name="Ken Birman" userId="d63afa40-f901-45d1-beb5-fa688e844a7e" providerId="ADAL" clId="{A5E4ADFC-81A4-4422-B269-2A9128FC43BA}" dt="2024-10-14T19:12:56.783" v="4203" actId="20577"/>
          <ac:spMkLst>
            <pc:docMk/>
            <pc:sldMk cId="3124365017" sldId="406"/>
            <ac:spMk id="3" creationId="{00000000-0000-0000-0000-000000000000}"/>
          </ac:spMkLst>
        </pc:spChg>
      </pc:sldChg>
      <pc:sldChg chg="modSp mod">
        <pc:chgData name="Ken Birman" userId="d63afa40-f901-45d1-beb5-fa688e844a7e" providerId="ADAL" clId="{A5E4ADFC-81A4-4422-B269-2A9128FC43BA}" dt="2024-10-13T16:01:28.402" v="2995" actId="20577"/>
        <pc:sldMkLst>
          <pc:docMk/>
          <pc:sldMk cId="1493418445" sldId="407"/>
        </pc:sldMkLst>
        <pc:spChg chg="mod">
          <ac:chgData name="Ken Birman" userId="d63afa40-f901-45d1-beb5-fa688e844a7e" providerId="ADAL" clId="{A5E4ADFC-81A4-4422-B269-2A9128FC43BA}" dt="2024-10-13T16:01:28.402" v="2995" actId="20577"/>
          <ac:spMkLst>
            <pc:docMk/>
            <pc:sldMk cId="1493418445" sldId="407"/>
            <ac:spMk id="3" creationId="{00000000-0000-0000-0000-000000000000}"/>
          </ac:spMkLst>
        </pc:spChg>
        <pc:spChg chg="mod">
          <ac:chgData name="Ken Birman" userId="d63afa40-f901-45d1-beb5-fa688e844a7e" providerId="ADAL" clId="{A5E4ADFC-81A4-4422-B269-2A9128FC43BA}" dt="2024-10-13T14:31:12.433" v="2156" actId="1076"/>
          <ac:spMkLst>
            <pc:docMk/>
            <pc:sldMk cId="1493418445" sldId="407"/>
            <ac:spMk id="6" creationId="{0EA01306-6DCF-4AC2-B26D-A9675252DEE4}"/>
          </ac:spMkLst>
        </pc:spChg>
        <pc:spChg chg="mod">
          <ac:chgData name="Ken Birman" userId="d63afa40-f901-45d1-beb5-fa688e844a7e" providerId="ADAL" clId="{A5E4ADFC-81A4-4422-B269-2A9128FC43BA}" dt="2024-10-13T16:00:55.649" v="2943" actId="1076"/>
          <ac:spMkLst>
            <pc:docMk/>
            <pc:sldMk cId="1493418445" sldId="407"/>
            <ac:spMk id="7" creationId="{0EA01306-6DCF-4AC2-B26D-A9675252DEE4}"/>
          </ac:spMkLst>
        </pc:spChg>
      </pc:sldChg>
      <pc:sldChg chg="modSp new mod">
        <pc:chgData name="Ken Birman" userId="d63afa40-f901-45d1-beb5-fa688e844a7e" providerId="ADAL" clId="{A5E4ADFC-81A4-4422-B269-2A9128FC43BA}" dt="2024-10-13T14:33:04.754" v="2387" actId="13926"/>
        <pc:sldMkLst>
          <pc:docMk/>
          <pc:sldMk cId="496222492" sldId="414"/>
        </pc:sldMkLst>
        <pc:spChg chg="mod">
          <ac:chgData name="Ken Birman" userId="d63afa40-f901-45d1-beb5-fa688e844a7e" providerId="ADAL" clId="{A5E4ADFC-81A4-4422-B269-2A9128FC43BA}" dt="2024-10-13T14:18:35.895" v="758" actId="20577"/>
          <ac:spMkLst>
            <pc:docMk/>
            <pc:sldMk cId="496222492" sldId="414"/>
            <ac:spMk id="2" creationId="{8D7C4C3C-2890-9487-1393-323F2710C53D}"/>
          </ac:spMkLst>
        </pc:spChg>
        <pc:spChg chg="mod">
          <ac:chgData name="Ken Birman" userId="d63afa40-f901-45d1-beb5-fa688e844a7e" providerId="ADAL" clId="{A5E4ADFC-81A4-4422-B269-2A9128FC43BA}" dt="2024-10-13T14:33:04.754" v="2387" actId="13926"/>
          <ac:spMkLst>
            <pc:docMk/>
            <pc:sldMk cId="496222492" sldId="414"/>
            <ac:spMk id="3" creationId="{9A576FA2-258C-C2FB-E4DB-D9CC8E81249D}"/>
          </ac:spMkLst>
        </pc:spChg>
      </pc:sldChg>
      <pc:sldChg chg="delSp modSp add mod">
        <pc:chgData name="Ken Birman" userId="d63afa40-f901-45d1-beb5-fa688e844a7e" providerId="ADAL" clId="{A5E4ADFC-81A4-4422-B269-2A9128FC43BA}" dt="2024-10-13T14:25:35.544" v="1506" actId="20577"/>
        <pc:sldMkLst>
          <pc:docMk/>
          <pc:sldMk cId="2867511491" sldId="415"/>
        </pc:sldMkLst>
        <pc:spChg chg="mod">
          <ac:chgData name="Ken Birman" userId="d63afa40-f901-45d1-beb5-fa688e844a7e" providerId="ADAL" clId="{A5E4ADFC-81A4-4422-B269-2A9128FC43BA}" dt="2024-10-13T14:21:48.582" v="1169" actId="20577"/>
          <ac:spMkLst>
            <pc:docMk/>
            <pc:sldMk cId="2867511491" sldId="415"/>
            <ac:spMk id="2" creationId="{E14F527F-9C72-A0A2-3418-C78D1D73DB78}"/>
          </ac:spMkLst>
        </pc:spChg>
        <pc:spChg chg="mod">
          <ac:chgData name="Ken Birman" userId="d63afa40-f901-45d1-beb5-fa688e844a7e" providerId="ADAL" clId="{A5E4ADFC-81A4-4422-B269-2A9128FC43BA}" dt="2024-10-13T14:25:35.544" v="1506" actId="20577"/>
          <ac:spMkLst>
            <pc:docMk/>
            <pc:sldMk cId="2867511491" sldId="415"/>
            <ac:spMk id="8" creationId="{2480C8B1-478D-3DD0-01AD-3A6CF3D05152}"/>
          </ac:spMkLst>
        </pc:spChg>
      </pc:sldChg>
      <pc:sldChg chg="add del">
        <pc:chgData name="Ken Birman" userId="d63afa40-f901-45d1-beb5-fa688e844a7e" providerId="ADAL" clId="{A5E4ADFC-81A4-4422-B269-2A9128FC43BA}" dt="2024-10-13T14:29:33.640" v="2102" actId="47"/>
        <pc:sldMkLst>
          <pc:docMk/>
          <pc:sldMk cId="668749453" sldId="416"/>
        </pc:sldMkLst>
      </pc:sldChg>
      <pc:sldChg chg="modSp new mod">
        <pc:chgData name="Ken Birman" userId="d63afa40-f901-45d1-beb5-fa688e844a7e" providerId="ADAL" clId="{A5E4ADFC-81A4-4422-B269-2A9128FC43BA}" dt="2024-10-13T14:33:52.651" v="2461" actId="20577"/>
        <pc:sldMkLst>
          <pc:docMk/>
          <pc:sldMk cId="2828357747" sldId="416"/>
        </pc:sldMkLst>
        <pc:spChg chg="mod">
          <ac:chgData name="Ken Birman" userId="d63afa40-f901-45d1-beb5-fa688e844a7e" providerId="ADAL" clId="{A5E4ADFC-81A4-4422-B269-2A9128FC43BA}" dt="2024-10-13T14:33:37.683" v="2414" actId="20577"/>
          <ac:spMkLst>
            <pc:docMk/>
            <pc:sldMk cId="2828357747" sldId="416"/>
            <ac:spMk id="2" creationId="{2ED3ABE3-9E94-4BD5-A67C-6545CCC75D10}"/>
          </ac:spMkLst>
        </pc:spChg>
        <pc:spChg chg="mod">
          <ac:chgData name="Ken Birman" userId="d63afa40-f901-45d1-beb5-fa688e844a7e" providerId="ADAL" clId="{A5E4ADFC-81A4-4422-B269-2A9128FC43BA}" dt="2024-10-13T14:33:52.651" v="2461" actId="20577"/>
          <ac:spMkLst>
            <pc:docMk/>
            <pc:sldMk cId="2828357747" sldId="416"/>
            <ac:spMk id="3" creationId="{749F2D33-EFD3-0F4E-EBEE-685966C98161}"/>
          </ac:spMkLst>
        </pc:spChg>
      </pc:sldChg>
      <pc:sldChg chg="modSp add mod modAnim">
        <pc:chgData name="Ken Birman" userId="d63afa40-f901-45d1-beb5-fa688e844a7e" providerId="ADAL" clId="{A5E4ADFC-81A4-4422-B269-2A9128FC43BA}" dt="2024-10-13T16:00:40.856" v="2942"/>
        <pc:sldMkLst>
          <pc:docMk/>
          <pc:sldMk cId="2186288256" sldId="417"/>
        </pc:sldMkLst>
        <pc:spChg chg="mod">
          <ac:chgData name="Ken Birman" userId="d63afa40-f901-45d1-beb5-fa688e844a7e" providerId="ADAL" clId="{A5E4ADFC-81A4-4422-B269-2A9128FC43BA}" dt="2024-10-13T16:00:31.511" v="2941" actId="313"/>
          <ac:spMkLst>
            <pc:docMk/>
            <pc:sldMk cId="2186288256" sldId="417"/>
            <ac:spMk id="3" creationId="{F721E5AA-089C-70A0-64FC-98EC1A56B2F6}"/>
          </ac:spMkLst>
        </pc:spChg>
      </pc:sldChg>
      <pc:sldChg chg="modSp new mod">
        <pc:chgData name="Ken Birman" userId="d63afa40-f901-45d1-beb5-fa688e844a7e" providerId="ADAL" clId="{A5E4ADFC-81A4-4422-B269-2A9128FC43BA}" dt="2024-10-13T16:03:11.258" v="3221" actId="20577"/>
        <pc:sldMkLst>
          <pc:docMk/>
          <pc:sldMk cId="3996679064" sldId="418"/>
        </pc:sldMkLst>
        <pc:spChg chg="mod">
          <ac:chgData name="Ken Birman" userId="d63afa40-f901-45d1-beb5-fa688e844a7e" providerId="ADAL" clId="{A5E4ADFC-81A4-4422-B269-2A9128FC43BA}" dt="2024-10-13T16:02:21.260" v="3034" actId="20577"/>
          <ac:spMkLst>
            <pc:docMk/>
            <pc:sldMk cId="3996679064" sldId="418"/>
            <ac:spMk id="2" creationId="{38850625-D36D-5AC4-6D26-C333589B499E}"/>
          </ac:spMkLst>
        </pc:spChg>
        <pc:spChg chg="mod">
          <ac:chgData name="Ken Birman" userId="d63afa40-f901-45d1-beb5-fa688e844a7e" providerId="ADAL" clId="{A5E4ADFC-81A4-4422-B269-2A9128FC43BA}" dt="2024-10-13T16:03:11.258" v="3221" actId="20577"/>
          <ac:spMkLst>
            <pc:docMk/>
            <pc:sldMk cId="3996679064" sldId="418"/>
            <ac:spMk id="3" creationId="{6DC313E6-3F5E-6981-5CE2-8975F103AA8B}"/>
          </ac:spMkLst>
        </pc:spChg>
      </pc:sldChg>
      <pc:sldChg chg="addSp modSp new mod">
        <pc:chgData name="Ken Birman" userId="d63afa40-f901-45d1-beb5-fa688e844a7e" providerId="ADAL" clId="{A5E4ADFC-81A4-4422-B269-2A9128FC43BA}" dt="2024-10-14T19:11:24.367" v="4147" actId="20577"/>
        <pc:sldMkLst>
          <pc:docMk/>
          <pc:sldMk cId="656152890" sldId="419"/>
        </pc:sldMkLst>
        <pc:spChg chg="mod">
          <ac:chgData name="Ken Birman" userId="d63afa40-f901-45d1-beb5-fa688e844a7e" providerId="ADAL" clId="{A5E4ADFC-81A4-4422-B269-2A9128FC43BA}" dt="2024-10-13T16:08:01.732" v="3840" actId="20577"/>
          <ac:spMkLst>
            <pc:docMk/>
            <pc:sldMk cId="656152890" sldId="419"/>
            <ac:spMk id="2" creationId="{40968DB1-183B-8CC4-7D28-C8C1B269C874}"/>
          </ac:spMkLst>
        </pc:spChg>
        <pc:spChg chg="mod">
          <ac:chgData name="Ken Birman" userId="d63afa40-f901-45d1-beb5-fa688e844a7e" providerId="ADAL" clId="{A5E4ADFC-81A4-4422-B269-2A9128FC43BA}" dt="2024-10-14T19:11:24.367" v="4147" actId="20577"/>
          <ac:spMkLst>
            <pc:docMk/>
            <pc:sldMk cId="656152890" sldId="419"/>
            <ac:spMk id="3" creationId="{B95123D0-65DD-B214-89BE-A6E6B86A6DD8}"/>
          </ac:spMkLst>
        </pc:spChg>
        <pc:picChg chg="add mod modCrop">
          <ac:chgData name="Ken Birman" userId="d63afa40-f901-45d1-beb5-fa688e844a7e" providerId="ADAL" clId="{A5E4ADFC-81A4-4422-B269-2A9128FC43BA}" dt="2024-10-13T16:07:53.916" v="3829" actId="732"/>
          <ac:picMkLst>
            <pc:docMk/>
            <pc:sldMk cId="656152890" sldId="419"/>
            <ac:picMk id="6" creationId="{D43D4FE2-7432-89C0-BC07-A193730ED8CE}"/>
          </ac:picMkLst>
        </pc:picChg>
      </pc:sldChg>
      <pc:sldChg chg="add del modTransition">
        <pc:chgData name="Ken Birman" userId="d63afa40-f901-45d1-beb5-fa688e844a7e" providerId="ADAL" clId="{A5E4ADFC-81A4-4422-B269-2A9128FC43BA}" dt="2024-10-13T15:56:29.738" v="2463" actId="47"/>
        <pc:sldMkLst>
          <pc:docMk/>
          <pc:sldMk cId="1822819781" sldId="101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8A7E6-B985-4717-8041-06C2EE61C4D6}" type="datetimeFigureOut">
              <a:rPr lang="en-US" smtClean="0"/>
              <a:t>12/4/24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73795-4057-42F8-94F1-B3898A7D5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8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73795-4057-42F8-94F1-B3898A7D5E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31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73795-4057-42F8-94F1-B3898A7D5E5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22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3AA8338-5CF2-475A-AEB4-7DB4B77C3DF5}" type="datetime1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027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0C9F-139A-43B4-8CCC-5EA765F158E3}" type="datetime1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3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9E4E-AD55-4754-8BFF-BED1C6810015}" type="datetime1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05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641691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641690" cy="4023360"/>
          </a:xfrm>
        </p:spPr>
        <p:txBody>
          <a:bodyPr>
            <a:normAutofit/>
          </a:bodyPr>
          <a:lstStyle>
            <a:lvl1pPr>
              <a:defRPr sz="3200"/>
            </a:lvl1pPr>
            <a:lvl2pPr marL="265176" indent="-137160">
              <a:buFont typeface="Wingdings" panose="05000000000000000000" pitchFamily="2" charset="2"/>
              <a:buChar char="Ø"/>
              <a:defRPr sz="2800"/>
            </a:lvl2pPr>
            <a:lvl3pPr marL="448056" indent="-137160">
              <a:buFont typeface="Wingdings" panose="05000000000000000000" pitchFamily="2" charset="2"/>
              <a:buChar char="Ø"/>
              <a:defRPr sz="2000"/>
            </a:lvl3pPr>
            <a:lvl4pPr marL="594360" indent="-137160">
              <a:buFont typeface="Wingdings" panose="05000000000000000000" pitchFamily="2" charset="2"/>
              <a:buChar char="Ø"/>
              <a:defRPr sz="2000"/>
            </a:lvl4pPr>
            <a:lvl5pPr marL="777240" indent="-137160">
              <a:buFont typeface="Wingdings" panose="05000000000000000000" pitchFamily="2" charset="2"/>
              <a:buChar char="Ø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 Third level</a:t>
            </a:r>
          </a:p>
          <a:p>
            <a:pPr lvl="3"/>
            <a:r>
              <a:rPr lang="en-US"/>
              <a:t> Fourth level</a:t>
            </a:r>
          </a:p>
          <a:p>
            <a:pPr lvl="4"/>
            <a:r>
              <a:rPr lang="en-US"/>
              <a:t>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3F8A-BE2F-4132-8D0E-247653E70289}" type="datetime1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6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1" spc="200" baseline="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859D-7182-4551-99C4-B545B6A7BC68}" type="datetime1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927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5071873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 Third level</a:t>
            </a:r>
          </a:p>
          <a:p>
            <a:pPr lvl="3"/>
            <a:r>
              <a:rPr lang="en-US"/>
              <a:t> Fourth level</a:t>
            </a:r>
          </a:p>
          <a:p>
            <a:pPr lvl="4"/>
            <a:r>
              <a:rPr lang="en-US"/>
              <a:t> 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4326" y="2286000"/>
            <a:ext cx="5376674" cy="4023360"/>
          </a:xfrm>
        </p:spPr>
        <p:txBody>
          <a:bodyPr>
            <a:normAutofit/>
          </a:bodyPr>
          <a:lstStyle>
            <a:lvl1pPr>
              <a:defRPr sz="2800"/>
            </a:lvl1pPr>
            <a:lvl2pPr marL="265176" indent="-137160">
              <a:buFont typeface="Wingdings" panose="05000000000000000000" pitchFamily="2" charset="2"/>
              <a:buChar char="Ø"/>
              <a:defRPr sz="2400"/>
            </a:lvl2pPr>
            <a:lvl3pPr marL="448056" indent="-137160">
              <a:buFont typeface="Wingdings" panose="05000000000000000000" pitchFamily="2" charset="2"/>
              <a:buChar char="Ø"/>
              <a:defRPr sz="1800"/>
            </a:lvl3pPr>
            <a:lvl4pPr marL="594360" indent="-137160">
              <a:buFont typeface="Wingdings" panose="05000000000000000000" pitchFamily="2" charset="2"/>
              <a:buChar char="Ø"/>
              <a:defRPr sz="1800"/>
            </a:lvl4pPr>
            <a:lvl5pPr marL="777240" indent="-137160">
              <a:buFont typeface="Wingdings" panose="05000000000000000000" pitchFamily="2" charset="2"/>
              <a:buChar char="Ø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 Third level</a:t>
            </a:r>
          </a:p>
          <a:p>
            <a:pPr lvl="3"/>
            <a:r>
              <a:rPr lang="en-US"/>
              <a:t> Fourth level</a:t>
            </a:r>
          </a:p>
          <a:p>
            <a:pPr lvl="4"/>
            <a:r>
              <a:rPr lang="en-US"/>
              <a:t> 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8216F-37F5-49E8-B40F-39D79E40A5ED}" type="datetime1">
              <a:rPr lang="en-US" smtClean="0"/>
              <a:t>12/4/24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5217646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cap="none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5217646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994" y="2179636"/>
            <a:ext cx="5430057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none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994" y="2967788"/>
            <a:ext cx="5430057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FCA76-9C93-42AE-B6EB-30B696165B04}" type="datetime1">
              <a:rPr lang="en-US" smtClean="0"/>
              <a:t>12/4/24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7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10786872" cy="1499616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FFC6B-C7FF-4559-809F-72A1B2B715F0}" type="datetime1">
              <a:rPr lang="en-US" smtClean="0"/>
              <a:t>12/4/24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7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1B89-DF8B-4931-9F1A-759E4D6AA101}" type="datetime1">
              <a:rPr lang="en-US" smtClean="0"/>
              <a:t>12/4/24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4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4FAA-691B-4901-9B81-F18B376C5EBB}" type="datetime1">
              <a:rPr lang="en-US" smtClean="0"/>
              <a:t>12/4/24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3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35A32-56C3-43C1-A73C-68EB1423E0CA}" type="datetime1">
              <a:rPr lang="en-US" smtClean="0"/>
              <a:t>12/4/24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80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786853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1078685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DB2EA84-652F-4476-BC09-DBBACC53DDCE}" type="datetime1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547F9EC-0141-428E-9624-21FD351CB83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99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 cap="all" spc="100" baseline="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AB290-8948-464B-9A2F-7EECFACCE3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/>
              <a:t>Synchronization Primitives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07313-B692-48C8-8D0A-53CDD450BA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Professor Ken Birman</a:t>
            </a:r>
          </a:p>
          <a:p>
            <a:pPr algn="ctr"/>
            <a:r>
              <a:rPr lang="en-US" sz="2400"/>
              <a:t>CS4414 Lecture 15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626006-9BAA-4D60-A96F-84032ACC1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CAB51-E3B0-4FB7-ADE2-47D11539A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47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687800-E9C7-4CC4-AA20-516D9A41F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043" y="4511090"/>
            <a:ext cx="2076450" cy="2200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D50825-D3EB-4D68-BC66-D3FEA30D0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Bruce </a:t>
            </a:r>
            <a:r>
              <a:rPr lang="en-US" err="1"/>
              <a:t>LindsAy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2C522-B57C-449E-913D-805F8F8DF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famous database researcher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Bruce coined the terms “Bohrbugs” and “Heisenbugs”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4B4-1C17-4293-BA15-0B9C4931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38F4B0-6855-400E-A496-9516322DB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F481D7-AE89-477C-89DE-BFB234BED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509" y="266699"/>
            <a:ext cx="4133491" cy="2980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DE7E13-03BA-4E90-A6AA-459A1EFB0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471" y="4832425"/>
            <a:ext cx="1436460" cy="1557607"/>
          </a:xfrm>
          <a:prstGeom prst="rect">
            <a:avLst/>
          </a:prstGeom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3BBA99D6-F7FF-541F-C630-B68E114E3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243" y="4688138"/>
            <a:ext cx="1933575" cy="1289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4A8CF0-8E06-74DB-9392-87800DCE9134}"/>
              </a:ext>
            </a:extLst>
          </p:cNvPr>
          <p:cNvSpPr txBox="1"/>
          <p:nvPr/>
        </p:nvSpPr>
        <p:spPr>
          <a:xfrm>
            <a:off x="9091424" y="5978016"/>
            <a:ext cx="30510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i="0" dirty="0">
                <a:solidFill>
                  <a:srgbClr val="333333"/>
                </a:solidFill>
                <a:effectLst/>
                <a:latin typeface="GT America"/>
              </a:rPr>
              <a:t>praseodymium </a:t>
            </a:r>
            <a:r>
              <a:rPr lang="en-US" sz="1100" b="1" i="0" dirty="0" err="1">
                <a:solidFill>
                  <a:srgbClr val="333333"/>
                </a:solidFill>
                <a:effectLst/>
                <a:latin typeface="GT America"/>
              </a:rPr>
              <a:t>orthoscandate</a:t>
            </a:r>
            <a:r>
              <a:rPr lang="en-US" sz="1100" b="1" i="0" dirty="0">
                <a:solidFill>
                  <a:srgbClr val="333333"/>
                </a:solidFill>
                <a:effectLst/>
                <a:latin typeface="GT America"/>
              </a:rPr>
              <a:t> (PrScO</a:t>
            </a:r>
            <a:r>
              <a:rPr lang="en-US" sz="1100" b="1" i="0" baseline="-25000" dirty="0">
                <a:solidFill>
                  <a:srgbClr val="333333"/>
                </a:solidFill>
                <a:effectLst/>
                <a:latin typeface="GT America"/>
              </a:rPr>
              <a:t>3</a:t>
            </a:r>
            <a:r>
              <a:rPr lang="en-US" sz="1100" b="1" i="0" dirty="0">
                <a:solidFill>
                  <a:srgbClr val="333333"/>
                </a:solidFill>
                <a:effectLst/>
                <a:latin typeface="GT America"/>
              </a:rPr>
              <a:t>) crystal</a:t>
            </a:r>
            <a:endParaRPr lang="en-US" sz="1100" b="1" dirty="0">
              <a:solidFill>
                <a:srgbClr val="333333"/>
              </a:solidFill>
              <a:latin typeface="GT America"/>
            </a:endParaRPr>
          </a:p>
          <a:p>
            <a:pPr algn="ctr"/>
            <a:r>
              <a:rPr lang="en-US" sz="1100" b="1" i="0" dirty="0">
                <a:solidFill>
                  <a:srgbClr val="333333"/>
                </a:solidFill>
                <a:effectLst/>
                <a:latin typeface="GT America"/>
              </a:rPr>
              <a:t>zoomed in 100 million times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4192367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914F4-4FCF-438B-B595-5462792E9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Bruce Lindsay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2F233-30B7-4B0A-ADD1-74B0C11AF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786872" cy="4023360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In a concurrent system, we have two </a:t>
            </a:r>
            <a:br>
              <a:rPr lang="en-US"/>
            </a:br>
            <a:r>
              <a:rPr lang="en-US"/>
              <a:t>kinds of bugs to worry about</a:t>
            </a:r>
          </a:p>
          <a:p>
            <a:endParaRPr lang="en-US"/>
          </a:p>
          <a:p>
            <a:r>
              <a:rPr lang="en-US"/>
              <a:t>A Bohrbug is a well-defined, reproducible thing.  We test and test, find it, and crush it.</a:t>
            </a:r>
          </a:p>
          <a:p>
            <a:endParaRPr lang="en-US"/>
          </a:p>
          <a:p>
            <a:r>
              <a:rPr lang="en-US"/>
              <a:t>Concurrency can cause Heisenbugs… they are very hard to reproduce.  People often misunderstand them, and just make things worse and worse by patching their code without fixing the root cause!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29EBF2-153B-4F7E-B9DE-F7BFDDF29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63599-76D2-4C49-AB95-97DE0C064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DBCB09-6A69-4BC4-8856-EDB08D49B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509" y="266699"/>
            <a:ext cx="4133491" cy="298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27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8453F-4806-4D8F-BEDA-063967292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Concept:  </a:t>
            </a:r>
            <a:r>
              <a:rPr lang="en-US" u="sng"/>
              <a:t>critical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4A072-E59A-47C8-99EB-D18F60AA2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366" y="2286000"/>
            <a:ext cx="11300604" cy="4023360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A critical section is a block of code that accesses variables that are read </a:t>
            </a:r>
            <a:r>
              <a:rPr lang="en-US" b="1"/>
              <a:t>and updated.  </a:t>
            </a:r>
            <a:r>
              <a:rPr lang="en-US"/>
              <a:t>You must have two or more threads, at least one of them doing an update (writing to a variable).</a:t>
            </a:r>
          </a:p>
          <a:p>
            <a:endParaRPr lang="en-US"/>
          </a:p>
          <a:p>
            <a:r>
              <a:rPr lang="en-US"/>
              <a:t>The block where A and B access the counter is a critical section.  In this example, both update the counter.</a:t>
            </a:r>
          </a:p>
          <a:p>
            <a:endParaRPr lang="en-US"/>
          </a:p>
          <a:p>
            <a:r>
              <a:rPr lang="en-US"/>
              <a:t>Reading constants or other forms of unchanging data is not an issue.  And you can safely have many simultaneous </a:t>
            </a:r>
            <a:r>
              <a:rPr lang="en-US" i="1"/>
              <a:t>readers</a:t>
            </a:r>
            <a:r>
              <a:rPr lang="en-US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73111D-7E1A-434F-AC07-165652417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8BE9B9-F5BF-4213-9595-0C38C5E8C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34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5E212-8E94-4B33-A43B-B9F3592C9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we need to ensure that A and B can’t both be in the critical section at the same time!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A8613-9E81-4D32-9ED2-13DCB9A09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86000"/>
            <a:ext cx="10932083" cy="4023360"/>
          </a:xfrm>
        </p:spPr>
        <p:txBody>
          <a:bodyPr/>
          <a:lstStyle/>
          <a:p>
            <a:r>
              <a:rPr lang="en-US"/>
              <a:t>Basically, when A wants to increment </a:t>
            </a:r>
            <a:r>
              <a:rPr lang="en-US" b="1"/>
              <a:t>counter</a:t>
            </a:r>
            <a:r>
              <a:rPr lang="en-US"/>
              <a:t>, A goes into the critical section… and locks the door.</a:t>
            </a:r>
          </a:p>
          <a:p>
            <a:endParaRPr lang="en-US"/>
          </a:p>
          <a:p>
            <a:r>
              <a:rPr lang="en-US"/>
              <a:t>Then it can change the counter safely.</a:t>
            </a:r>
          </a:p>
          <a:p>
            <a:endParaRPr lang="en-US"/>
          </a:p>
          <a:p>
            <a:r>
              <a:rPr lang="en-US"/>
              <a:t>If B wants to access </a:t>
            </a:r>
            <a:r>
              <a:rPr lang="en-US" b="1"/>
              <a:t>counter</a:t>
            </a:r>
            <a:r>
              <a:rPr lang="en-US"/>
              <a:t>, it has to wait until A unlocks the door.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681AE4-8D46-4AF4-8E19-728D31770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4AE35-01C2-4F49-AE76-75FF8E6C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063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D5BCD-B7E1-4A53-9546-D018794A5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379994" cy="1499616"/>
          </a:xfrm>
        </p:spPr>
        <p:txBody>
          <a:bodyPr/>
          <a:lstStyle/>
          <a:p>
            <a:r>
              <a:rPr lang="en-US"/>
              <a:t>C++ allows us to do this.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B76FD-7515-4113-8C19-D412630A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std::mutex </a:t>
            </a:r>
            <a:r>
              <a:rPr lang="en-US" err="1"/>
              <a:t>mtx</a:t>
            </a:r>
            <a:r>
              <a:rPr lang="en-US"/>
              <a:t>;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void </a:t>
            </a:r>
            <a:r>
              <a:rPr lang="en-US" err="1"/>
              <a:t>safe_inc</a:t>
            </a:r>
            <a:r>
              <a:rPr lang="en-US"/>
              <a:t>(int&amp; counter)</a:t>
            </a:r>
            <a:br>
              <a:rPr lang="en-US"/>
            </a:br>
            <a:r>
              <a:rPr lang="en-US"/>
              <a:t>{</a:t>
            </a:r>
          </a:p>
          <a:p>
            <a:pPr marL="0" indent="0">
              <a:buNone/>
            </a:pPr>
            <a:r>
              <a:rPr lang="en-US"/>
              <a:t>        std::</a:t>
            </a:r>
            <a:r>
              <a:rPr lang="en-US" err="1"/>
              <a:t>scoped_lock</a:t>
            </a:r>
            <a:r>
              <a:rPr lang="en-US"/>
              <a:t>  lock(</a:t>
            </a:r>
            <a:r>
              <a:rPr lang="en-US" err="1"/>
              <a:t>mtx</a:t>
            </a:r>
            <a:r>
              <a:rPr lang="en-US"/>
              <a:t>);</a:t>
            </a:r>
          </a:p>
          <a:p>
            <a:pPr marL="0" indent="0">
              <a:buNone/>
            </a:pPr>
            <a:r>
              <a:rPr lang="en-US"/>
              <a:t>        counter++;</a:t>
            </a:r>
            <a:br>
              <a:rPr lang="en-US"/>
            </a:br>
            <a:r>
              <a:rPr lang="en-US"/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F4C43-63ED-4A32-BA5A-DF85F7E6A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C1A72-1651-4101-888C-AC1E0A88B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44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2E1915-EF7C-4CDA-A535-C9CF356B16B1}"/>
              </a:ext>
            </a:extLst>
          </p:cNvPr>
          <p:cNvSpPr/>
          <p:nvPr/>
        </p:nvSpPr>
        <p:spPr>
          <a:xfrm>
            <a:off x="1024128" y="5089585"/>
            <a:ext cx="10379994" cy="69011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D5BCD-B7E1-4A53-9546-D018794A5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379994" cy="1499616"/>
          </a:xfrm>
        </p:spPr>
        <p:txBody>
          <a:bodyPr/>
          <a:lstStyle/>
          <a:p>
            <a:r>
              <a:rPr lang="en-US"/>
              <a:t>C++ allows us to do this.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B76FD-7515-4113-8C19-D412630A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std::mutex </a:t>
            </a:r>
            <a:r>
              <a:rPr lang="en-US" err="1"/>
              <a:t>mtx</a:t>
            </a:r>
            <a:r>
              <a:rPr lang="en-US"/>
              <a:t>;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void </a:t>
            </a:r>
            <a:r>
              <a:rPr lang="en-US" err="1"/>
              <a:t>safe_inc</a:t>
            </a:r>
            <a:r>
              <a:rPr lang="en-US"/>
              <a:t>(int&amp; counter)</a:t>
            </a:r>
            <a:br>
              <a:rPr lang="en-US"/>
            </a:br>
            <a:r>
              <a:rPr lang="en-US"/>
              <a:t>{</a:t>
            </a:r>
          </a:p>
          <a:p>
            <a:pPr marL="0" indent="0">
              <a:buNone/>
            </a:pPr>
            <a:r>
              <a:rPr lang="en-US"/>
              <a:t>        std::</a:t>
            </a:r>
            <a:r>
              <a:rPr lang="en-US" err="1"/>
              <a:t>scoped_lock</a:t>
            </a:r>
            <a:r>
              <a:rPr lang="en-US"/>
              <a:t>  lock(</a:t>
            </a:r>
            <a:r>
              <a:rPr lang="en-US" err="1"/>
              <a:t>mtx</a:t>
            </a:r>
            <a:r>
              <a:rPr lang="en-US"/>
              <a:t>);</a:t>
            </a:r>
          </a:p>
          <a:p>
            <a:pPr marL="0" indent="0">
              <a:buNone/>
            </a:pPr>
            <a:r>
              <a:rPr lang="en-US"/>
              <a:t>        counter++;                // A critical section!</a:t>
            </a:r>
            <a:br>
              <a:rPr lang="en-US"/>
            </a:br>
            <a:r>
              <a:rPr lang="en-US"/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F4C43-63ED-4A32-BA5A-DF85F7E6A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C1A72-1651-4101-888C-AC1E0A88B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1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E5C0CED-0904-41C4-8CC6-D437B3CB9202}"/>
              </a:ext>
            </a:extLst>
          </p:cNvPr>
          <p:cNvSpPr/>
          <p:nvPr/>
        </p:nvSpPr>
        <p:spPr>
          <a:xfrm>
            <a:off x="1785668" y="4537494"/>
            <a:ext cx="2932981" cy="552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2E1915-EF7C-4CDA-A535-C9CF356B16B1}"/>
              </a:ext>
            </a:extLst>
          </p:cNvPr>
          <p:cNvSpPr/>
          <p:nvPr/>
        </p:nvSpPr>
        <p:spPr>
          <a:xfrm>
            <a:off x="1024128" y="5089585"/>
            <a:ext cx="10379994" cy="69011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D5BCD-B7E1-4A53-9546-D018794A5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379994" cy="1499616"/>
          </a:xfrm>
        </p:spPr>
        <p:txBody>
          <a:bodyPr/>
          <a:lstStyle/>
          <a:p>
            <a:r>
              <a:rPr lang="en-US"/>
              <a:t>C++ allows us to do this.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B76FD-7515-4113-8C19-D412630A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std::mutex </a:t>
            </a:r>
            <a:r>
              <a:rPr lang="en-US" err="1"/>
              <a:t>mtx</a:t>
            </a:r>
            <a:r>
              <a:rPr lang="en-US"/>
              <a:t>;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void </a:t>
            </a:r>
            <a:r>
              <a:rPr lang="en-US" err="1"/>
              <a:t>safe_inc</a:t>
            </a:r>
            <a:r>
              <a:rPr lang="en-US"/>
              <a:t>(int&amp; counter)</a:t>
            </a:r>
            <a:br>
              <a:rPr lang="en-US"/>
            </a:br>
            <a:r>
              <a:rPr lang="en-US"/>
              <a:t>{</a:t>
            </a:r>
          </a:p>
          <a:p>
            <a:pPr marL="0" indent="0">
              <a:buNone/>
            </a:pPr>
            <a:r>
              <a:rPr lang="en-US"/>
              <a:t>        std::</a:t>
            </a:r>
            <a:r>
              <a:rPr lang="en-US" err="1"/>
              <a:t>scoped_lock</a:t>
            </a:r>
            <a:r>
              <a:rPr lang="en-US"/>
              <a:t>  lock(</a:t>
            </a:r>
            <a:r>
              <a:rPr lang="en-US" err="1"/>
              <a:t>mtx</a:t>
            </a:r>
            <a:r>
              <a:rPr lang="en-US"/>
              <a:t>);</a:t>
            </a:r>
          </a:p>
          <a:p>
            <a:pPr marL="0" indent="0">
              <a:buNone/>
            </a:pPr>
            <a:r>
              <a:rPr lang="en-US"/>
              <a:t>        counter++;                // A critical section!</a:t>
            </a:r>
            <a:br>
              <a:rPr lang="en-US"/>
            </a:br>
            <a:r>
              <a:rPr lang="en-US"/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F4C43-63ED-4A32-BA5A-DF85F7E6A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C1A72-1651-4101-888C-AC1E0A88B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16</a:t>
            </a:fld>
            <a:endParaRPr lang="en-US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6F2E335E-BCA2-4C67-8D46-631F1F667E31}"/>
              </a:ext>
            </a:extLst>
          </p:cNvPr>
          <p:cNvSpPr/>
          <p:nvPr/>
        </p:nvSpPr>
        <p:spPr>
          <a:xfrm>
            <a:off x="6728604" y="3312543"/>
            <a:ext cx="3493698" cy="612648"/>
          </a:xfrm>
          <a:prstGeom prst="wedgeRectCallout">
            <a:avLst>
              <a:gd name="adj1" fmla="val -125036"/>
              <a:gd name="adj2" fmla="val 151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This is a C++ type!</a:t>
            </a:r>
          </a:p>
        </p:txBody>
      </p:sp>
    </p:spTree>
    <p:extLst>
      <p:ext uri="{BB962C8B-B14F-4D97-AF65-F5344CB8AC3E}">
        <p14:creationId xmlns:p14="http://schemas.microsoft.com/office/powerpoint/2010/main" val="2085124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E5C0CED-0904-41C4-8CC6-D437B3CB9202}"/>
              </a:ext>
            </a:extLst>
          </p:cNvPr>
          <p:cNvSpPr/>
          <p:nvPr/>
        </p:nvSpPr>
        <p:spPr>
          <a:xfrm>
            <a:off x="4761780" y="4537494"/>
            <a:ext cx="715993" cy="552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2E1915-EF7C-4CDA-A535-C9CF356B16B1}"/>
              </a:ext>
            </a:extLst>
          </p:cNvPr>
          <p:cNvSpPr/>
          <p:nvPr/>
        </p:nvSpPr>
        <p:spPr>
          <a:xfrm>
            <a:off x="1024128" y="5089585"/>
            <a:ext cx="10379994" cy="69011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D5BCD-B7E1-4A53-9546-D018794A5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379994" cy="1499616"/>
          </a:xfrm>
        </p:spPr>
        <p:txBody>
          <a:bodyPr/>
          <a:lstStyle/>
          <a:p>
            <a:r>
              <a:rPr lang="en-US"/>
              <a:t>C++ allows us to do this.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B76FD-7515-4113-8C19-D412630A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std::mutex </a:t>
            </a:r>
            <a:r>
              <a:rPr lang="en-US" err="1"/>
              <a:t>mtx</a:t>
            </a:r>
            <a:r>
              <a:rPr lang="en-US"/>
              <a:t>;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void </a:t>
            </a:r>
            <a:r>
              <a:rPr lang="en-US" err="1"/>
              <a:t>safe_inc</a:t>
            </a:r>
            <a:r>
              <a:rPr lang="en-US"/>
              <a:t>(int&amp; counter)</a:t>
            </a:r>
            <a:br>
              <a:rPr lang="en-US"/>
            </a:br>
            <a:r>
              <a:rPr lang="en-US"/>
              <a:t>{</a:t>
            </a:r>
          </a:p>
          <a:p>
            <a:pPr marL="0" indent="0">
              <a:buNone/>
            </a:pPr>
            <a:r>
              <a:rPr lang="en-US"/>
              <a:t>        std::</a:t>
            </a:r>
            <a:r>
              <a:rPr lang="en-US" err="1"/>
              <a:t>scoped_lock</a:t>
            </a:r>
            <a:r>
              <a:rPr lang="en-US"/>
              <a:t>  lock(</a:t>
            </a:r>
            <a:r>
              <a:rPr lang="en-US" err="1"/>
              <a:t>mtx</a:t>
            </a:r>
            <a:r>
              <a:rPr lang="en-US"/>
              <a:t>);</a:t>
            </a:r>
          </a:p>
          <a:p>
            <a:pPr marL="0" indent="0">
              <a:buNone/>
            </a:pPr>
            <a:r>
              <a:rPr lang="en-US"/>
              <a:t>        counter++;                // A critical section!</a:t>
            </a:r>
            <a:br>
              <a:rPr lang="en-US"/>
            </a:br>
            <a:r>
              <a:rPr lang="en-US"/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F4C43-63ED-4A32-BA5A-DF85F7E6A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C1A72-1651-4101-888C-AC1E0A88B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17</a:t>
            </a:fld>
            <a:endParaRPr lang="en-US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6F2E335E-BCA2-4C67-8D46-631F1F667E31}"/>
              </a:ext>
            </a:extLst>
          </p:cNvPr>
          <p:cNvSpPr/>
          <p:nvPr/>
        </p:nvSpPr>
        <p:spPr>
          <a:xfrm>
            <a:off x="6728604" y="3312543"/>
            <a:ext cx="3493698" cy="612648"/>
          </a:xfrm>
          <a:prstGeom prst="wedgeRectCallout">
            <a:avLst>
              <a:gd name="adj1" fmla="val -85036"/>
              <a:gd name="adj2" fmla="val 1681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This is a variable name!</a:t>
            </a:r>
          </a:p>
        </p:txBody>
      </p:sp>
    </p:spTree>
    <p:extLst>
      <p:ext uri="{BB962C8B-B14F-4D97-AF65-F5344CB8AC3E}">
        <p14:creationId xmlns:p14="http://schemas.microsoft.com/office/powerpoint/2010/main" val="1536256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E5C0CED-0904-41C4-8CC6-D437B3CB9202}"/>
              </a:ext>
            </a:extLst>
          </p:cNvPr>
          <p:cNvSpPr/>
          <p:nvPr/>
        </p:nvSpPr>
        <p:spPr>
          <a:xfrm>
            <a:off x="5498132" y="4537494"/>
            <a:ext cx="715993" cy="552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2E1915-EF7C-4CDA-A535-C9CF356B16B1}"/>
              </a:ext>
            </a:extLst>
          </p:cNvPr>
          <p:cNvSpPr/>
          <p:nvPr/>
        </p:nvSpPr>
        <p:spPr>
          <a:xfrm>
            <a:off x="1024128" y="5089585"/>
            <a:ext cx="10379994" cy="69011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D5BCD-B7E1-4A53-9546-D018794A5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379994" cy="1499616"/>
          </a:xfrm>
        </p:spPr>
        <p:txBody>
          <a:bodyPr/>
          <a:lstStyle/>
          <a:p>
            <a:r>
              <a:rPr lang="en-US"/>
              <a:t>C++ allows us to do this.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B76FD-7515-4113-8C19-D412630AB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std::mutex </a:t>
            </a:r>
            <a:r>
              <a:rPr lang="en-US" err="1"/>
              <a:t>mtx</a:t>
            </a:r>
            <a:r>
              <a:rPr lang="en-US"/>
              <a:t>;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void </a:t>
            </a:r>
            <a:r>
              <a:rPr lang="en-US" err="1"/>
              <a:t>safe_inc</a:t>
            </a:r>
            <a:r>
              <a:rPr lang="en-US"/>
              <a:t>(int&amp; counter)</a:t>
            </a:r>
            <a:br>
              <a:rPr lang="en-US"/>
            </a:br>
            <a:r>
              <a:rPr lang="en-US"/>
              <a:t>{</a:t>
            </a:r>
          </a:p>
          <a:p>
            <a:pPr marL="0" indent="0">
              <a:buNone/>
            </a:pPr>
            <a:r>
              <a:rPr lang="en-US"/>
              <a:t>        std::</a:t>
            </a:r>
            <a:r>
              <a:rPr lang="en-US" err="1"/>
              <a:t>scoped_lock</a:t>
            </a:r>
            <a:r>
              <a:rPr lang="en-US"/>
              <a:t>  lock(</a:t>
            </a:r>
            <a:r>
              <a:rPr lang="en-US" err="1"/>
              <a:t>mtx</a:t>
            </a:r>
            <a:r>
              <a:rPr lang="en-US"/>
              <a:t>);</a:t>
            </a:r>
          </a:p>
          <a:p>
            <a:pPr marL="0" indent="0">
              <a:buNone/>
            </a:pPr>
            <a:r>
              <a:rPr lang="en-US"/>
              <a:t>        counter++;                // A critical section!</a:t>
            </a:r>
            <a:br>
              <a:rPr lang="en-US"/>
            </a:br>
            <a:r>
              <a:rPr lang="en-US"/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F4C43-63ED-4A32-BA5A-DF85F7E6A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C1A72-1651-4101-888C-AC1E0A88B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18</a:t>
            </a:fld>
            <a:endParaRPr lang="en-US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6F2E335E-BCA2-4C67-8D46-631F1F667E31}"/>
              </a:ext>
            </a:extLst>
          </p:cNvPr>
          <p:cNvSpPr/>
          <p:nvPr/>
        </p:nvSpPr>
        <p:spPr>
          <a:xfrm>
            <a:off x="7470476" y="2863970"/>
            <a:ext cx="3830128" cy="1061221"/>
          </a:xfrm>
          <a:prstGeom prst="wedgeRectCallout">
            <a:avLst>
              <a:gd name="adj1" fmla="val -83234"/>
              <a:gd name="adj2" fmla="val 1201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The mutex is passed to the </a:t>
            </a:r>
            <a:r>
              <a:rPr lang="en-US" sz="2400" b="1" err="1">
                <a:solidFill>
                  <a:schemeClr val="bg1"/>
                </a:solidFill>
              </a:rPr>
              <a:t>scoped_lock</a:t>
            </a:r>
            <a:r>
              <a:rPr lang="en-US" sz="2400" b="1">
                <a:solidFill>
                  <a:schemeClr val="bg1"/>
                </a:solidFill>
              </a:rPr>
              <a:t> constructor</a:t>
            </a:r>
          </a:p>
        </p:txBody>
      </p:sp>
    </p:spTree>
    <p:extLst>
      <p:ext uri="{BB962C8B-B14F-4D97-AF65-F5344CB8AC3E}">
        <p14:creationId xmlns:p14="http://schemas.microsoft.com/office/powerpoint/2010/main" val="2709057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3B507-2553-4B23-8363-CBCED0DAB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dirty="0" err="1"/>
              <a:t>scoped_lock</a:t>
            </a:r>
            <a:r>
              <a:rPr lang="en-US" dirty="0"/>
              <a:t>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F3E95-D1B2-46A2-A3E3-1D0BD1629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86000"/>
            <a:ext cx="10872125" cy="3345255"/>
          </a:xfrm>
          <a:solidFill>
            <a:srgbClr val="FFFFCC"/>
          </a:solidFill>
        </p:spPr>
        <p:txBody>
          <a:bodyPr>
            <a:normAutofit/>
          </a:bodyPr>
          <a:lstStyle/>
          <a:p>
            <a:r>
              <a:rPr lang="en-US" dirty="0" err="1"/>
              <a:t>boolean</a:t>
            </a:r>
            <a:r>
              <a:rPr lang="en-US" dirty="0"/>
              <a:t> mutex = 0;</a:t>
            </a:r>
          </a:p>
          <a:p>
            <a:r>
              <a:rPr lang="en-US" dirty="0"/>
              <a:t>while(</a:t>
            </a:r>
            <a:r>
              <a:rPr lang="en-US" b="1" dirty="0" err="1"/>
              <a:t>test_and_set</a:t>
            </a:r>
            <a:r>
              <a:rPr lang="en-US" b="1" dirty="0"/>
              <a:t>(mutex) </a:t>
            </a:r>
            <a:r>
              <a:rPr lang="en-US" b="1"/>
              <a:t>== 1)</a:t>
            </a:r>
            <a:endParaRPr lang="en-US" b="1" dirty="0"/>
          </a:p>
          <a:p>
            <a:r>
              <a:rPr lang="en-US" b="1" dirty="0"/>
              <a:t>                     /*</a:t>
            </a:r>
            <a:r>
              <a:rPr lang="en-US" dirty="0"/>
              <a:t> just wait, looping */ ;</a:t>
            </a:r>
          </a:p>
          <a:p>
            <a:pPr marL="0" indent="0">
              <a:buNone/>
            </a:pPr>
            <a:r>
              <a:rPr lang="en-US" dirty="0"/>
              <a:t>  … now I hold the lock!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b="1" dirty="0"/>
              <a:t>mutex = 0;</a:t>
            </a:r>
            <a:r>
              <a:rPr lang="en-US" dirty="0"/>
              <a:t>    /* release the lock */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DAB27A-1211-415B-A8E1-6FCA01A6A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BAACAA-50E5-49F7-8956-7078AF8DF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99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34C85-5ADF-4E84-A094-A0B6BC60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 Map For Multiple lectures!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367B20-B4A7-4F7C-9357-8376E045E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5266550"/>
            <a:ext cx="10641690" cy="1042810"/>
          </a:xfrm>
        </p:spPr>
        <p:txBody>
          <a:bodyPr>
            <a:normAutofit fontScale="92500"/>
          </a:bodyPr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Today: Focus on the danger of sharing without synchronization and the hardware primitives we use to solve this.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CC230C-F5A1-4450-A48C-01894D4DC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BF3355-483B-4F32-B2B3-39B707A16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6FF3A6-C13D-4120-AC15-9A9666F6835B}"/>
              </a:ext>
            </a:extLst>
          </p:cNvPr>
          <p:cNvSpPr txBox="1"/>
          <p:nvPr/>
        </p:nvSpPr>
        <p:spPr>
          <a:xfrm>
            <a:off x="1940996" y="3598972"/>
            <a:ext cx="277967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/>
              <a:t>Lightweight vs. Heavyweight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6037FA-6EF9-41B7-87AD-DF1B091D45F8}"/>
              </a:ext>
            </a:extLst>
          </p:cNvPr>
          <p:cNvSpPr txBox="1"/>
          <p:nvPr/>
        </p:nvSpPr>
        <p:spPr>
          <a:xfrm>
            <a:off x="1583271" y="4432761"/>
            <a:ext cx="393505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Thread “context” and scheduling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B93A7E-E7A1-4D18-8468-2F059C260A1B}"/>
              </a:ext>
            </a:extLst>
          </p:cNvPr>
          <p:cNvSpPr txBox="1"/>
          <p:nvPr/>
        </p:nvSpPr>
        <p:spPr>
          <a:xfrm>
            <a:off x="6717599" y="2911949"/>
            <a:ext cx="384720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/>
              <a:t>C++ mutex objects.  Atomic data types.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CBCB8C-6D8E-43EE-B138-A40F8D2F0409}"/>
              </a:ext>
            </a:extLst>
          </p:cNvPr>
          <p:cNvSpPr txBox="1"/>
          <p:nvPr/>
        </p:nvSpPr>
        <p:spPr>
          <a:xfrm>
            <a:off x="2026046" y="2727283"/>
            <a:ext cx="260956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/>
              <a:t>Reminder: Thread Concept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4F9F69-49D5-4891-B861-8372CD3F1027}"/>
              </a:ext>
            </a:extLst>
          </p:cNvPr>
          <p:cNvSpPr txBox="1"/>
          <p:nvPr/>
        </p:nvSpPr>
        <p:spPr>
          <a:xfrm>
            <a:off x="6673677" y="3971096"/>
            <a:ext cx="393505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Race Conditions, Deadlocks,</a:t>
            </a:r>
            <a:br>
              <a:rPr lang="en-US"/>
            </a:br>
            <a:r>
              <a:rPr lang="en-US" err="1"/>
              <a:t>Livelocks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48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2019C-D1A3-83F3-BAA5-F8A5C8533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7829E-6465-9A51-89BD-4194A0BD1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dirty="0" err="1"/>
              <a:t>scoped_lock</a:t>
            </a:r>
            <a:r>
              <a:rPr lang="en-US" dirty="0"/>
              <a:t>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1E5AA-089C-70A0-64FC-98EC1A56B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86000"/>
            <a:ext cx="10872125" cy="40233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effect, keep trying to “be the winner” who sets mutex to 1.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If “this try” flipped it from 0 to 1, my thread just got the lock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If it was </a:t>
            </a:r>
            <a:r>
              <a:rPr lang="en-US" u="sng" dirty="0"/>
              <a:t>already</a:t>
            </a:r>
            <a:r>
              <a:rPr lang="en-US" dirty="0"/>
              <a:t> 1, some other thread holds the lock.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pattern is called </a:t>
            </a:r>
            <a:r>
              <a:rPr lang="en-US" b="1" dirty="0"/>
              <a:t>spinning</a:t>
            </a:r>
            <a:r>
              <a:rPr lang="en-US" dirty="0"/>
              <a:t> or </a:t>
            </a:r>
            <a:r>
              <a:rPr lang="en-US" b="1" dirty="0"/>
              <a:t>busy waiting</a:t>
            </a:r>
            <a:r>
              <a:rPr lang="en-US" dirty="0"/>
              <a:t>.   As for the </a:t>
            </a:r>
            <a:r>
              <a:rPr lang="en-US" b="1" dirty="0" err="1"/>
              <a:t>test_and_set</a:t>
            </a:r>
            <a:r>
              <a:rPr lang="en-US" b="1" dirty="0"/>
              <a:t>,</a:t>
            </a:r>
            <a:r>
              <a:rPr lang="en-US" dirty="0"/>
              <a:t> in fact Intel offers an “atomic” </a:t>
            </a:r>
            <a:r>
              <a:rPr lang="en-US" b="1" dirty="0" err="1"/>
              <a:t>test_and_set</a:t>
            </a:r>
            <a:r>
              <a:rPr lang="en-US" dirty="0"/>
              <a:t> instruction that will set a bit, but also test its old value. There is also one called </a:t>
            </a:r>
            <a:r>
              <a:rPr lang="en-US" b="1" dirty="0" err="1"/>
              <a:t>compare_and_swap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DBAD66-A240-66CC-A485-147BBB2A7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38DD74-2F87-6442-07EB-F529DAE39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8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mistake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Very easy to forget the variable name!  This legal C++ yet not all </a:t>
            </a:r>
            <a:r>
              <a:rPr lang="en-US" dirty="0" err="1"/>
              <a:t>all</a:t>
            </a:r>
            <a:r>
              <a:rPr lang="en-US" dirty="0"/>
              <a:t> what you intended </a:t>
            </a:r>
            <a:r>
              <a:rPr lang="en-US" dirty="0">
                <a:highlight>
                  <a:srgbClr val="FF0000"/>
                </a:highlight>
                <a:sym typeface="Wingdings" panose="05000000000000000000" pitchFamily="2" charset="2"/>
              </a:rPr>
              <a:t></a:t>
            </a:r>
            <a:endParaRPr lang="en-US" dirty="0">
              <a:highlight>
                <a:srgbClr val="FF0000"/>
              </a:highlight>
            </a:endParaRPr>
          </a:p>
          <a:p>
            <a:endParaRPr lang="en-US" dirty="0"/>
          </a:p>
          <a:p>
            <a:r>
              <a:rPr lang="en-US" dirty="0"/>
              <a:t>If you make that mistake…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C++ does run the constructor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But then the new object immediately goes out of scope.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Effect is to acquire but then instantly release the lock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A01306-6DCF-4AC2-B26D-A9675252DEE4}"/>
              </a:ext>
            </a:extLst>
          </p:cNvPr>
          <p:cNvSpPr/>
          <p:nvPr/>
        </p:nvSpPr>
        <p:spPr>
          <a:xfrm>
            <a:off x="7222306" y="3459341"/>
            <a:ext cx="3762761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3200" dirty="0"/>
              <a:t>std::</a:t>
            </a:r>
            <a:r>
              <a:rPr lang="en-US" sz="3200" dirty="0" err="1"/>
              <a:t>scoped_lock</a:t>
            </a:r>
            <a:r>
              <a:rPr lang="en-US" sz="3200" dirty="0"/>
              <a:t>(</a:t>
            </a:r>
            <a:r>
              <a:rPr lang="en-US" sz="3200" dirty="0" err="1"/>
              <a:t>mtx</a:t>
            </a:r>
            <a:r>
              <a:rPr lang="en-US" sz="3200" dirty="0"/>
              <a:t>);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A01306-6DCF-4AC2-B26D-A9675252DEE4}"/>
              </a:ext>
            </a:extLst>
          </p:cNvPr>
          <p:cNvSpPr/>
          <p:nvPr/>
        </p:nvSpPr>
        <p:spPr>
          <a:xfrm>
            <a:off x="6353286" y="3459341"/>
            <a:ext cx="4631781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3200" dirty="0"/>
              <a:t>std::</a:t>
            </a:r>
            <a:r>
              <a:rPr lang="en-US" sz="3200" dirty="0" err="1"/>
              <a:t>scoped_lock</a:t>
            </a:r>
            <a:r>
              <a:rPr lang="en-US" sz="3200" dirty="0"/>
              <a:t>  lock(</a:t>
            </a:r>
            <a:r>
              <a:rPr lang="en-US" sz="3200" dirty="0" err="1"/>
              <a:t>mtx</a:t>
            </a:r>
            <a:r>
              <a:rPr lang="en-US" sz="3200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49341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EB355-5D2F-BF25-B76E-C5645BA4C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mutex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82CD1-6C5E-676E-8D5A-C7287EF6A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std::</a:t>
            </a:r>
            <a:r>
              <a:rPr lang="en-US" b="1" dirty="0" err="1"/>
              <a:t>scoped_lock</a:t>
            </a:r>
            <a:r>
              <a:rPr lang="en-US" b="1" dirty="0"/>
              <a:t> </a:t>
            </a:r>
            <a:r>
              <a:rPr lang="en-US" dirty="0"/>
              <a:t>can acquire and release a list of mutex variables in a single atomic action</a:t>
            </a:r>
          </a:p>
          <a:p>
            <a:endParaRPr lang="en-US" dirty="0"/>
          </a:p>
          <a:p>
            <a:r>
              <a:rPr lang="en-US" dirty="0"/>
              <a:t>This is a better choice than acquiring them one by one because it cannot cause a deadlock, but we do not always know which locks we will acquire.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Common tricky case: while holding a lock, call a method that</a:t>
            </a:r>
            <a:br>
              <a:rPr lang="en-US" dirty="0"/>
            </a:br>
            <a:r>
              <a:rPr lang="en-US" dirty="0"/>
              <a:t>    also needs a lock.  Will look closely at this </a:t>
            </a:r>
            <a:r>
              <a:rPr lang="en-US"/>
              <a:t>in lecture 17.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9189D7-9524-4AD5-0741-12732A0EC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2D44D-0855-5C53-22E2-CF9813E83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05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3B507-2553-4B23-8363-CBCED0DAB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Rule: </a:t>
            </a:r>
            <a:r>
              <a:rPr lang="en-US" err="1"/>
              <a:t>scoped_lock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F3E95-D1B2-46A2-A3E3-1D0BD1629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Your thread might pause when this line is reached.</a:t>
            </a:r>
          </a:p>
          <a:p>
            <a:endParaRPr lang="en-US"/>
          </a:p>
          <a:p>
            <a:r>
              <a:rPr lang="en-US"/>
              <a:t>Suppose counter is accessed in two places?</a:t>
            </a:r>
            <a:br>
              <a:rPr lang="en-US"/>
            </a:br>
            <a:br>
              <a:rPr lang="en-US"/>
            </a:br>
            <a:endParaRPr lang="en-US"/>
          </a:p>
          <a:p>
            <a:r>
              <a:rPr lang="en-US"/>
              <a:t>… use std::</a:t>
            </a:r>
            <a:r>
              <a:rPr lang="en-US" err="1"/>
              <a:t>scoped_lock</a:t>
            </a:r>
            <a:r>
              <a:rPr lang="en-US"/>
              <a:t> something(</a:t>
            </a:r>
            <a:r>
              <a:rPr lang="en-US" err="1"/>
              <a:t>mtx</a:t>
            </a:r>
            <a:r>
              <a:rPr lang="en-US"/>
              <a:t>) in both, </a:t>
            </a:r>
            <a:r>
              <a:rPr lang="en-US" i="1"/>
              <a:t>with the same mutex.  </a:t>
            </a:r>
            <a:r>
              <a:rPr lang="en-US" b="1" i="1">
                <a:solidFill>
                  <a:srgbClr val="C00000"/>
                </a:solidFill>
              </a:rPr>
              <a:t>“The mutex, not the variable name, determines which threads will be blocked”.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DAB27A-1211-415B-A8E1-6FCA01A6A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BAACAA-50E5-49F7-8956-7078AF8DF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A01306-6DCF-4AC2-B26D-A9675252DEE4}"/>
              </a:ext>
            </a:extLst>
          </p:cNvPr>
          <p:cNvSpPr/>
          <p:nvPr/>
        </p:nvSpPr>
        <p:spPr>
          <a:xfrm>
            <a:off x="7034037" y="750249"/>
            <a:ext cx="4631781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3200"/>
              <a:t>std::</a:t>
            </a:r>
            <a:r>
              <a:rPr lang="en-US" sz="3200" err="1"/>
              <a:t>scoped_lock</a:t>
            </a:r>
            <a:r>
              <a:rPr lang="en-US" sz="3200"/>
              <a:t>  lock(</a:t>
            </a:r>
            <a:r>
              <a:rPr lang="en-US" sz="3200" err="1"/>
              <a:t>mtx</a:t>
            </a:r>
            <a:r>
              <a:rPr lang="en-US" sz="3200"/>
              <a:t>);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4BEEB3-136F-447D-A3F3-5D5D408B5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391" y="2917166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96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C4C3C-2890-9487-1393-323F2710C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we mean by “at two places”?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76FA2-258C-C2FB-E4DB-D9CC8E812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</a:t>
            </a:r>
            <a:r>
              <a:rPr lang="en-US" b="1" dirty="0"/>
              <a:t>counter</a:t>
            </a:r>
            <a:r>
              <a:rPr lang="en-US" dirty="0"/>
              <a:t> is a global integer.  But many .</a:t>
            </a:r>
            <a:r>
              <a:rPr lang="en-US" dirty="0" err="1"/>
              <a:t>cpp</a:t>
            </a:r>
            <a:r>
              <a:rPr lang="en-US" dirty="0"/>
              <a:t> files declare it as an extern and access it.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Is this one critical section or many?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It feels like many critical sections (each such access is at risk)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But we view them as a single critical section that is entered </a:t>
            </a:r>
            <a:br>
              <a:rPr lang="en-US" dirty="0"/>
            </a:br>
            <a:r>
              <a:rPr lang="en-US" dirty="0"/>
              <a:t>    from many places.  </a:t>
            </a:r>
            <a:r>
              <a:rPr lang="en-US" dirty="0">
                <a:highlight>
                  <a:srgbClr val="FFFF00"/>
                </a:highlight>
              </a:rPr>
              <a:t>They must use the identical mutex.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3442D-3024-D621-A457-C081F384C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968B3D-9E8B-4540-6E33-32FAAE6EA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22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3B507-2553-4B23-8363-CBCED0DAB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Rule: </a:t>
            </a:r>
            <a:r>
              <a:rPr lang="en-US" err="1"/>
              <a:t>scoped_lock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F3E95-D1B2-46A2-A3E3-1D0BD1629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When a thread “acquires” a lock on a mutex, it has sole control!</a:t>
            </a:r>
          </a:p>
          <a:p>
            <a:endParaRPr lang="en-US"/>
          </a:p>
          <a:p>
            <a:r>
              <a:rPr lang="en-US"/>
              <a:t>You have “locked the door”.  Until the current code block exits, you hold the lock and no other thread can acquire it!</a:t>
            </a:r>
          </a:p>
          <a:p>
            <a:endParaRPr lang="en-US"/>
          </a:p>
          <a:p>
            <a:r>
              <a:rPr lang="en-US"/>
              <a:t>Upon exiting the block, the lock is released (this works even if you exit in a strange way, like throwing an exception)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DAB27A-1211-415B-A8E1-6FCA01A6A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BAACAA-50E5-49F7-8956-7078AF8DF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CC57D7-B9A8-4186-AD95-2A7DC3E2D1AB}"/>
              </a:ext>
            </a:extLst>
          </p:cNvPr>
          <p:cNvSpPr/>
          <p:nvPr/>
        </p:nvSpPr>
        <p:spPr>
          <a:xfrm>
            <a:off x="7034037" y="750249"/>
            <a:ext cx="4631781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3200"/>
              <a:t>std::</a:t>
            </a:r>
            <a:r>
              <a:rPr lang="en-US" sz="3200" err="1"/>
              <a:t>scoped_lock</a:t>
            </a:r>
            <a:r>
              <a:rPr lang="en-US" sz="3200"/>
              <a:t>  lock(</a:t>
            </a:r>
            <a:r>
              <a:rPr lang="en-US" sz="3200" err="1"/>
              <a:t>mtx</a:t>
            </a:r>
            <a:r>
              <a:rPr lang="en-US" sz="320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181376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43314-4B69-4B7D-90AE-7469D4A8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People used to think locks were the solution to all our challenges!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A1B6C-27B9-4FF8-A53D-7811AE22A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They would just put a std::</a:t>
            </a:r>
            <a:r>
              <a:rPr lang="en-US" err="1"/>
              <a:t>scoped_lock</a:t>
            </a:r>
            <a:r>
              <a:rPr lang="en-US"/>
              <a:t> whenever accessing a critical section.</a:t>
            </a:r>
          </a:p>
          <a:p>
            <a:endParaRPr lang="en-US"/>
          </a:p>
          <a:p>
            <a:r>
              <a:rPr lang="en-US"/>
              <a:t>They would be very careful to use the same mutex whenever they were trying to protect the same resource.</a:t>
            </a:r>
          </a:p>
          <a:p>
            <a:endParaRPr lang="en-US"/>
          </a:p>
          <a:p>
            <a:r>
              <a:rPr lang="en-US"/>
              <a:t>It felt like magic!   At least, it did for a little while…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AF4B8-F9C5-4143-B3FD-EE9103E95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26AFBC-4251-44BB-9D3F-3863A247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468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C9FBD-4A4E-4D6E-80A6-03FB67E27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Issues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5B901-ABDA-4418-B9CA-7A594A233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Data structures: The thing we are accessing might not be just a single counter.</a:t>
            </a:r>
          </a:p>
          <a:p>
            <a:endParaRPr lang="en-US"/>
          </a:p>
          <a:p>
            <a:r>
              <a:rPr lang="en-US"/>
              <a:t>Threads could share a std::list or a std::map or some other structure with pointers in it.  These complex objects may have a complex representation with several associated fields.</a:t>
            </a:r>
          </a:p>
          <a:p>
            <a:endParaRPr lang="en-US"/>
          </a:p>
          <a:p>
            <a:r>
              <a:rPr lang="en-US"/>
              <a:t>Moreover, with the alias features in C++, two variables can have different names, but refer to the same memory location.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855505-9DB4-4475-8403-49AF6C18E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F7903F-CFDC-4BFD-8A86-08C89C806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00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3ABE3-9E94-4BD5-A67C-6545CCC75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Now, a tour of our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F2D33-EFD3-0F4E-EBEE-685966C981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isn’t just mutex and </a:t>
            </a:r>
            <a:r>
              <a:rPr lang="en-US" dirty="0" err="1"/>
              <a:t>scoped_lock</a:t>
            </a:r>
            <a:r>
              <a:rPr lang="en-US" dirty="0"/>
              <a:t>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929562-97E7-723B-2298-C22FF9D3D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0EEB9-38C7-D045-2FB1-0DDAAFB77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57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F8D4D-96AE-4F71-8C8C-7DA3F1545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Hardware atomics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05C72-F1E7-48D3-BE42-DE8AC964F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Hardware designers realized that programmers would need help, so the hardware itself offers some guarantees.</a:t>
            </a:r>
          </a:p>
          <a:p>
            <a:endParaRPr lang="en-US"/>
          </a:p>
          <a:p>
            <a:r>
              <a:rPr lang="en-US"/>
              <a:t>First, memory accesses are </a:t>
            </a:r>
            <a:r>
              <a:rPr lang="en-US" i="1"/>
              <a:t>cache line atomic.</a:t>
            </a:r>
            <a:endParaRPr lang="en-US"/>
          </a:p>
          <a:p>
            <a:endParaRPr lang="en-US"/>
          </a:p>
          <a:p>
            <a:r>
              <a:rPr lang="en-US"/>
              <a:t>What does this mean?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F4FC89-8352-4BD0-9A7F-3DD8DF8E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D1081-1B9A-4342-B08A-64B0DB55C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16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2B5A8-6F84-60E9-7159-97AB5EAC8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F527F-9C72-A0A2-3418-C78D1D73D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Map For Today’s lecture!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80C8B1-478D-3DD0-01AD-3A6CF3D05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154" y="2386189"/>
            <a:ext cx="10768013" cy="40055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Today: Focus on the </a:t>
            </a:r>
            <a:r>
              <a:rPr lang="en-US" dirty="0">
                <a:highlight>
                  <a:srgbClr val="FFFF00"/>
                </a:highlight>
              </a:rPr>
              <a:t>danger of sharing without synchronization </a:t>
            </a:r>
            <a:br>
              <a:rPr lang="en-US" dirty="0"/>
            </a:br>
            <a:r>
              <a:rPr lang="en-US" dirty="0"/>
              <a:t>    and the </a:t>
            </a:r>
            <a:r>
              <a:rPr lang="en-US" dirty="0">
                <a:highlight>
                  <a:srgbClr val="FFFF00"/>
                </a:highlight>
              </a:rPr>
              <a:t>hardware/software primitives </a:t>
            </a:r>
            <a:r>
              <a:rPr lang="en-US" dirty="0"/>
              <a:t>we can use to solve this.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Issue we will be looking at: there are </a:t>
            </a:r>
            <a:r>
              <a:rPr lang="en-US" dirty="0">
                <a:highlight>
                  <a:srgbClr val="FFFF00"/>
                </a:highlight>
              </a:rPr>
              <a:t>too many options</a:t>
            </a:r>
            <a:r>
              <a:rPr lang="en-US" dirty="0"/>
              <a:t>, yet </a:t>
            </a:r>
            <a:br>
              <a:rPr lang="en-US" dirty="0"/>
            </a:br>
            <a:r>
              <a:rPr lang="en-US" dirty="0"/>
              <a:t>    none of them really is “elegant” for reasoning about safety in </a:t>
            </a:r>
            <a:br>
              <a:rPr lang="en-US" dirty="0"/>
            </a:br>
            <a:r>
              <a:rPr lang="en-US" dirty="0"/>
              <a:t>    a big program!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Today we’ll see many options.  The </a:t>
            </a:r>
            <a:r>
              <a:rPr lang="en-US" dirty="0">
                <a:highlight>
                  <a:srgbClr val="FFFF00"/>
                </a:highlight>
              </a:rPr>
              <a:t>recommended answer </a:t>
            </a:r>
            <a:br>
              <a:rPr lang="en-US" dirty="0"/>
            </a:br>
            <a:r>
              <a:rPr lang="en-US" dirty="0"/>
              <a:t>    (monitors) will be in the lectures next week</a:t>
            </a:r>
            <a:r>
              <a:rPr lang="en-US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F1619F-C79D-82AE-D971-DE4FBA610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6D3F2-384C-C17A-2F2E-BB6C9204E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11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763D1-617A-4C5F-8010-F921A9FE2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Cache line: A term we have seen before!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D8148-B4A4-4EC1-8971-636EFB1A8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All of NUMA memory, including the L2 and L3 caches, are organized in blocks of (usually 64) bytes.</a:t>
            </a:r>
          </a:p>
          <a:p>
            <a:endParaRPr lang="en-US"/>
          </a:p>
          <a:p>
            <a:r>
              <a:rPr lang="en-US"/>
              <a:t>Such a block is called a cache line for historical reasons.  Basically, the “line” is the width of a memory bus in the hardware.</a:t>
            </a:r>
          </a:p>
          <a:p>
            <a:endParaRPr lang="en-US"/>
          </a:p>
          <a:p>
            <a:r>
              <a:rPr lang="en-US"/>
              <a:t>CPUs load and store data in such a way that any object that fits in one cache line will be </a:t>
            </a:r>
            <a:r>
              <a:rPr lang="en-US" i="1"/>
              <a:t>sequentially consistent.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CEAABB-80E9-448F-853C-41F0B38FF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7A6A00-A9DF-4EAF-9CE4-B14D4B645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20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4DB4E-EBE2-448D-846B-8F098AA77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Sequential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0BE6C-F8A5-4C1B-9922-6015996AA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Imagine a stream of reads and writes by different CPUs</a:t>
            </a:r>
          </a:p>
          <a:p>
            <a:endParaRPr lang="en-US"/>
          </a:p>
          <a:p>
            <a:r>
              <a:rPr lang="en-US"/>
              <a:t>Any given cache line sees a </a:t>
            </a:r>
            <a:r>
              <a:rPr lang="en-US" i="1"/>
              <a:t>sequence </a:t>
            </a:r>
            <a:r>
              <a:rPr lang="en-US"/>
              <a:t>of reads and writes.  A read is guaranteed to see the value determined by the prior writes.</a:t>
            </a:r>
          </a:p>
          <a:p>
            <a:endParaRPr lang="en-US"/>
          </a:p>
          <a:p>
            <a:r>
              <a:rPr lang="en-US"/>
              <a:t>For example, a CPU never sees data “halfway” through being written, if the object lives entirely in one cache line.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1DD076-7237-4025-8D71-ACD782E6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12918-B1F4-4133-B71B-13E98DD1E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438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E611B-49AE-3811-3E62-0A26E20E3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Sequential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4037B-9696-1665-0A91-0AF40BD10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Sequential consistency is a “read my own writes” policy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  A thread does some updates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  With modern memory, it can take time for those to reach </a:t>
            </a:r>
            <a:br>
              <a:rPr lang="en-US"/>
            </a:br>
            <a:r>
              <a:rPr lang="en-US"/>
              <a:t>    the memory unit and for caches to become coherent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  Sequential consistency is the property that if thread A does</a:t>
            </a:r>
            <a:br>
              <a:rPr lang="en-US"/>
            </a:br>
            <a:r>
              <a:rPr lang="en-US"/>
              <a:t>    some writes, then reads its own writes, it is guaranteed to</a:t>
            </a:r>
            <a:br>
              <a:rPr lang="en-US"/>
            </a:br>
            <a:r>
              <a:rPr lang="en-US"/>
              <a:t>    see them in the order it issued them.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1D62D1-6F50-E209-3970-6D7424443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AC3481-0AC4-2F31-B81E-A9DFD413E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238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9D2CC-0E2D-4BFD-AAC6-F45C563F6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fencing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63B52-6FEF-331A-977D-71D08459F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But suppose that A does writes and B (some other thread) does the reads.  Will it see them?</a:t>
            </a:r>
          </a:p>
          <a:p>
            <a:endParaRPr lang="en-US"/>
          </a:p>
          <a:p>
            <a:r>
              <a:rPr lang="en-US"/>
              <a:t>A “memory fence” is a hardware feature that guarantees this.  If A issues a memory fence, B is certain to see all of A’s prior reads.   A memory-fenced instruction needs a few nanoseconds to ensure this.</a:t>
            </a:r>
          </a:p>
          <a:p>
            <a:endParaRPr lang="en-US"/>
          </a:p>
          <a:p>
            <a:r>
              <a:rPr lang="en-US"/>
              <a:t>Locking uses an atomic with a built-in memory fenced behavior.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4ADC97-8D8D-B696-D45B-4E82C9DA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490849-55B0-A977-4B5B-A1D9DEF9D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01144-AF09-3985-A04E-BD9B89A55264}"/>
              </a:ext>
            </a:extLst>
          </p:cNvPr>
          <p:cNvSpPr txBox="1"/>
          <p:nvPr/>
        </p:nvSpPr>
        <p:spPr>
          <a:xfrm>
            <a:off x="7061703" y="344032"/>
            <a:ext cx="4952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W</a:t>
            </a:r>
            <a:r>
              <a:rPr lang="en-US" sz="2000" b="1" baseline="30000"/>
              <a:t>A</a:t>
            </a:r>
            <a:r>
              <a:rPr lang="en-US" sz="2000" b="1"/>
              <a:t> </a:t>
            </a:r>
            <a:r>
              <a:rPr lang="en-US" sz="2000" b="1" err="1"/>
              <a:t>W</a:t>
            </a:r>
            <a:r>
              <a:rPr lang="en-US" sz="2000" b="1" baseline="30000" err="1"/>
              <a:t>A</a:t>
            </a:r>
            <a:r>
              <a:rPr lang="en-US" sz="2000" b="1"/>
              <a:t> </a:t>
            </a:r>
            <a:r>
              <a:rPr lang="en-US" sz="2000" b="1" err="1"/>
              <a:t>W</a:t>
            </a:r>
            <a:r>
              <a:rPr lang="en-US" sz="2000" b="1" baseline="30000" err="1"/>
              <a:t>A</a:t>
            </a:r>
            <a:r>
              <a:rPr lang="en-US" sz="2000" b="1"/>
              <a:t>                                    R</a:t>
            </a:r>
            <a:r>
              <a:rPr lang="en-US" sz="2000" b="1" baseline="30000"/>
              <a:t>A</a:t>
            </a:r>
            <a:r>
              <a:rPr lang="en-US" sz="2000" b="1"/>
              <a:t>      R</a:t>
            </a:r>
            <a:r>
              <a:rPr lang="en-US" sz="2000" b="1" baseline="30000"/>
              <a:t>B</a:t>
            </a:r>
            <a:endParaRPr lang="en-US" sz="2000" b="1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0DCEDC8-AC4F-091D-B84D-4DF0427AF21A}"/>
              </a:ext>
            </a:extLst>
          </p:cNvPr>
          <p:cNvCxnSpPr/>
          <p:nvPr/>
        </p:nvCxnSpPr>
        <p:spPr>
          <a:xfrm>
            <a:off x="7378575" y="636379"/>
            <a:ext cx="506994" cy="215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2C8AEC-FC4A-AFC1-116C-645FCB72A7BB}"/>
              </a:ext>
            </a:extLst>
          </p:cNvPr>
          <p:cNvCxnSpPr/>
          <p:nvPr/>
        </p:nvCxnSpPr>
        <p:spPr>
          <a:xfrm>
            <a:off x="7793661" y="652984"/>
            <a:ext cx="506994" cy="215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B093EDA-CEAD-3FC2-EBF4-3CDB3701E1AE}"/>
              </a:ext>
            </a:extLst>
          </p:cNvPr>
          <p:cNvCxnSpPr/>
          <p:nvPr/>
        </p:nvCxnSpPr>
        <p:spPr>
          <a:xfrm>
            <a:off x="8208747" y="669589"/>
            <a:ext cx="506994" cy="215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B6FABEC-8D56-EAA5-4878-8E522315A779}"/>
              </a:ext>
            </a:extLst>
          </p:cNvPr>
          <p:cNvSpPr txBox="1"/>
          <p:nvPr/>
        </p:nvSpPr>
        <p:spPr>
          <a:xfrm>
            <a:off x="7786618" y="784427"/>
            <a:ext cx="3328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X    Y    Z                          X      </a:t>
            </a:r>
            <a:r>
              <a:rPr lang="en-US" b="1" err="1"/>
              <a:t>X</a:t>
            </a:r>
            <a:endParaRPr lang="en-US" b="1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D85B18C-8307-6333-FF0C-4F2E4F8DD6BA}"/>
              </a:ext>
            </a:extLst>
          </p:cNvPr>
          <p:cNvCxnSpPr/>
          <p:nvPr/>
        </p:nvCxnSpPr>
        <p:spPr>
          <a:xfrm flipV="1">
            <a:off x="10429592" y="636379"/>
            <a:ext cx="244444" cy="2321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3E2B4FE-DC2A-F42F-D6C3-4A0026799361}"/>
              </a:ext>
            </a:extLst>
          </p:cNvPr>
          <p:cNvCxnSpPr/>
          <p:nvPr/>
        </p:nvCxnSpPr>
        <p:spPr>
          <a:xfrm flipV="1">
            <a:off x="11090697" y="661286"/>
            <a:ext cx="244444" cy="2321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F1445D3-43D9-C63F-7B4E-D9DF4AE82BE3}"/>
              </a:ext>
            </a:extLst>
          </p:cNvPr>
          <p:cNvSpPr txBox="1"/>
          <p:nvPr/>
        </p:nvSpPr>
        <p:spPr>
          <a:xfrm>
            <a:off x="8672885" y="1109693"/>
            <a:ext cx="1756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DRAM</a:t>
            </a:r>
          </a:p>
        </p:txBody>
      </p:sp>
    </p:spTree>
    <p:extLst>
      <p:ext uri="{BB962C8B-B14F-4D97-AF65-F5344CB8AC3E}">
        <p14:creationId xmlns:p14="http://schemas.microsoft.com/office/powerpoint/2010/main" val="2114201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E941BD1B-A41D-C2E9-1574-659569E668F0}"/>
              </a:ext>
            </a:extLst>
          </p:cNvPr>
          <p:cNvSpPr/>
          <p:nvPr/>
        </p:nvSpPr>
        <p:spPr>
          <a:xfrm>
            <a:off x="11120232" y="215356"/>
            <a:ext cx="733331" cy="1077362"/>
          </a:xfrm>
          <a:prstGeom prst="ellipse">
            <a:avLst/>
          </a:prstGeom>
          <a:solidFill>
            <a:srgbClr val="FFB9B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937B5B3-513A-DF67-33FF-2217812F02FD}"/>
              </a:ext>
            </a:extLst>
          </p:cNvPr>
          <p:cNvSpPr/>
          <p:nvPr/>
        </p:nvSpPr>
        <p:spPr>
          <a:xfrm>
            <a:off x="10275682" y="208231"/>
            <a:ext cx="733331" cy="1077362"/>
          </a:xfrm>
          <a:prstGeom prst="ellipse">
            <a:avLst/>
          </a:prstGeom>
          <a:solidFill>
            <a:srgbClr val="CDFFE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9D2CC-0E2D-4BFD-AAC6-F45C563F6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fencing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63B52-6FEF-331A-977D-71D08459F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But suppose that A does writes and B (some other thread) does the reads.  Will it see them?</a:t>
            </a:r>
          </a:p>
          <a:p>
            <a:endParaRPr lang="en-US"/>
          </a:p>
          <a:p>
            <a:r>
              <a:rPr lang="en-US"/>
              <a:t>A “memory fence” is a hardware feature that guarantees this.  If A issues a memory fence, B is certain to see all of A’s prior reads.   A memory-fenced instruction needs a few nanoseconds to ensure this.</a:t>
            </a:r>
          </a:p>
          <a:p>
            <a:endParaRPr lang="en-US"/>
          </a:p>
          <a:p>
            <a:r>
              <a:rPr lang="en-US"/>
              <a:t>Locking uses an atomic with a built-in memory fenced behavior.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4ADC97-8D8D-B696-D45B-4E82C9DA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490849-55B0-A977-4B5B-A1D9DEF9D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01144-AF09-3985-A04E-BD9B89A55264}"/>
              </a:ext>
            </a:extLst>
          </p:cNvPr>
          <p:cNvSpPr txBox="1"/>
          <p:nvPr/>
        </p:nvSpPr>
        <p:spPr>
          <a:xfrm>
            <a:off x="7061703" y="344032"/>
            <a:ext cx="4952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W</a:t>
            </a:r>
            <a:r>
              <a:rPr lang="en-US" sz="2000" b="1" baseline="30000"/>
              <a:t>A</a:t>
            </a:r>
            <a:r>
              <a:rPr lang="en-US" sz="2000" b="1"/>
              <a:t> </a:t>
            </a:r>
            <a:r>
              <a:rPr lang="en-US" sz="2000" b="1" err="1"/>
              <a:t>W</a:t>
            </a:r>
            <a:r>
              <a:rPr lang="en-US" sz="2000" b="1" baseline="30000" err="1"/>
              <a:t>A</a:t>
            </a:r>
            <a:r>
              <a:rPr lang="en-US" sz="2000" b="1"/>
              <a:t> </a:t>
            </a:r>
            <a:r>
              <a:rPr lang="en-US" sz="2000" b="1" err="1"/>
              <a:t>W</a:t>
            </a:r>
            <a:r>
              <a:rPr lang="en-US" sz="2000" b="1" baseline="30000" err="1"/>
              <a:t>A</a:t>
            </a:r>
            <a:r>
              <a:rPr lang="en-US" sz="2000" b="1"/>
              <a:t>                                    R</a:t>
            </a:r>
            <a:r>
              <a:rPr lang="en-US" sz="2000" b="1" baseline="30000"/>
              <a:t>A</a:t>
            </a:r>
            <a:r>
              <a:rPr lang="en-US" sz="2000" b="1"/>
              <a:t>        R</a:t>
            </a:r>
            <a:r>
              <a:rPr lang="en-US" sz="2000" b="1" baseline="30000"/>
              <a:t>B</a:t>
            </a:r>
            <a:endParaRPr lang="en-US" sz="2000" b="1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0DCEDC8-AC4F-091D-B84D-4DF0427AF21A}"/>
              </a:ext>
            </a:extLst>
          </p:cNvPr>
          <p:cNvCxnSpPr/>
          <p:nvPr/>
        </p:nvCxnSpPr>
        <p:spPr>
          <a:xfrm>
            <a:off x="7378575" y="636379"/>
            <a:ext cx="506994" cy="215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2C8AEC-FC4A-AFC1-116C-645FCB72A7BB}"/>
              </a:ext>
            </a:extLst>
          </p:cNvPr>
          <p:cNvCxnSpPr/>
          <p:nvPr/>
        </p:nvCxnSpPr>
        <p:spPr>
          <a:xfrm>
            <a:off x="7793661" y="652984"/>
            <a:ext cx="506994" cy="215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B093EDA-CEAD-3FC2-EBF4-3CDB3701E1AE}"/>
              </a:ext>
            </a:extLst>
          </p:cNvPr>
          <p:cNvCxnSpPr/>
          <p:nvPr/>
        </p:nvCxnSpPr>
        <p:spPr>
          <a:xfrm>
            <a:off x="8208747" y="669589"/>
            <a:ext cx="506994" cy="215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B6FABEC-8D56-EAA5-4878-8E522315A779}"/>
              </a:ext>
            </a:extLst>
          </p:cNvPr>
          <p:cNvSpPr txBox="1"/>
          <p:nvPr/>
        </p:nvSpPr>
        <p:spPr>
          <a:xfrm>
            <a:off x="7786618" y="784427"/>
            <a:ext cx="387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X    Y    Z                          X           </a:t>
            </a:r>
            <a:r>
              <a:rPr lang="en-US" b="1" err="1"/>
              <a:t>X</a:t>
            </a:r>
            <a:endParaRPr lang="en-US" b="1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D85B18C-8307-6333-FF0C-4F2E4F8DD6BA}"/>
              </a:ext>
            </a:extLst>
          </p:cNvPr>
          <p:cNvCxnSpPr/>
          <p:nvPr/>
        </p:nvCxnSpPr>
        <p:spPr>
          <a:xfrm flipV="1">
            <a:off x="10429592" y="636379"/>
            <a:ext cx="244444" cy="2321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3E2B4FE-DC2A-F42F-D6C3-4A0026799361}"/>
              </a:ext>
            </a:extLst>
          </p:cNvPr>
          <p:cNvCxnSpPr/>
          <p:nvPr/>
        </p:nvCxnSpPr>
        <p:spPr>
          <a:xfrm flipV="1">
            <a:off x="11315729" y="682836"/>
            <a:ext cx="244444" cy="2321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F1445D3-43D9-C63F-7B4E-D9DF4AE82BE3}"/>
              </a:ext>
            </a:extLst>
          </p:cNvPr>
          <p:cNvSpPr txBox="1"/>
          <p:nvPr/>
        </p:nvSpPr>
        <p:spPr>
          <a:xfrm>
            <a:off x="8672885" y="1109693"/>
            <a:ext cx="1756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DRAM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1E44000-B755-07EF-B9E1-ABB349EC7050}"/>
              </a:ext>
            </a:extLst>
          </p:cNvPr>
          <p:cNvCxnSpPr/>
          <p:nvPr/>
        </p:nvCxnSpPr>
        <p:spPr>
          <a:xfrm flipH="1">
            <a:off x="9225481" y="1109693"/>
            <a:ext cx="1140737" cy="225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BD543D6-7CF4-B76D-B37B-9032711F54AF}"/>
              </a:ext>
            </a:extLst>
          </p:cNvPr>
          <p:cNvSpPr txBox="1"/>
          <p:nvPr/>
        </p:nvSpPr>
        <p:spPr>
          <a:xfrm>
            <a:off x="7801342" y="1342111"/>
            <a:ext cx="2893869" cy="369332"/>
          </a:xfrm>
          <a:prstGeom prst="rect">
            <a:avLst/>
          </a:prstGeom>
          <a:solidFill>
            <a:srgbClr val="CDFFE4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Always safe: Write then read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9E9D39-5658-0A39-A706-BE886192A7C6}"/>
              </a:ext>
            </a:extLst>
          </p:cNvPr>
          <p:cNvCxnSpPr>
            <a:cxnSpLocks/>
            <a:stCxn id="11" idx="3"/>
          </p:cNvCxnSpPr>
          <p:nvPr/>
        </p:nvCxnSpPr>
        <p:spPr>
          <a:xfrm flipH="1">
            <a:off x="10289960" y="1134942"/>
            <a:ext cx="937666" cy="64395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2F580BF-27F7-7736-5A59-37BA791ABD19}"/>
              </a:ext>
            </a:extLst>
          </p:cNvPr>
          <p:cNvSpPr txBox="1"/>
          <p:nvPr/>
        </p:nvSpPr>
        <p:spPr>
          <a:xfrm>
            <a:off x="8865821" y="1785986"/>
            <a:ext cx="2987742" cy="369332"/>
          </a:xfrm>
          <a:prstGeom prst="rect">
            <a:avLst/>
          </a:prstGeom>
          <a:solidFill>
            <a:srgbClr val="FFB9B9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Without fence: Unpredictable!</a:t>
            </a:r>
          </a:p>
        </p:txBody>
      </p:sp>
    </p:spTree>
    <p:extLst>
      <p:ext uri="{BB962C8B-B14F-4D97-AF65-F5344CB8AC3E}">
        <p14:creationId xmlns:p14="http://schemas.microsoft.com/office/powerpoint/2010/main" val="668293702"/>
      </p:ext>
    </p:extLst>
  </p:cSld>
  <p:clrMapOvr>
    <a:masterClrMapping/>
  </p:clrMapOvr>
  <p:transition spd="slow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E941BD1B-A41D-C2E9-1574-659569E668F0}"/>
              </a:ext>
            </a:extLst>
          </p:cNvPr>
          <p:cNvSpPr/>
          <p:nvPr/>
        </p:nvSpPr>
        <p:spPr>
          <a:xfrm>
            <a:off x="11120232" y="215356"/>
            <a:ext cx="733331" cy="1077362"/>
          </a:xfrm>
          <a:prstGeom prst="ellipse">
            <a:avLst/>
          </a:prstGeom>
          <a:solidFill>
            <a:srgbClr val="CDFFE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937B5B3-513A-DF67-33FF-2217812F02FD}"/>
              </a:ext>
            </a:extLst>
          </p:cNvPr>
          <p:cNvSpPr/>
          <p:nvPr/>
        </p:nvSpPr>
        <p:spPr>
          <a:xfrm>
            <a:off x="10275682" y="208231"/>
            <a:ext cx="733331" cy="1077362"/>
          </a:xfrm>
          <a:prstGeom prst="ellipse">
            <a:avLst/>
          </a:prstGeom>
          <a:solidFill>
            <a:srgbClr val="CDFFE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9D2CC-0E2D-4BFD-AAC6-F45C563F6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fencing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63B52-6FEF-331A-977D-71D08459F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But suppose that A does writes and B (some other thread) does the reads.  Will it see them?</a:t>
            </a:r>
          </a:p>
          <a:p>
            <a:endParaRPr lang="en-US"/>
          </a:p>
          <a:p>
            <a:r>
              <a:rPr lang="en-US"/>
              <a:t>A “memory fence” is a hardware feature that guarantees this.  If A issues a memory fence, B is certain to see all of A’s prior reads.   A memory-fenced instruction needs a few nanoseconds to ensure this.</a:t>
            </a:r>
          </a:p>
          <a:p>
            <a:endParaRPr lang="en-US"/>
          </a:p>
          <a:p>
            <a:r>
              <a:rPr lang="en-US"/>
              <a:t>Locking uses an atomic with a built-in memory fenced behavior.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4ADC97-8D8D-B696-D45B-4E82C9DAF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490849-55B0-A977-4B5B-A1D9DEF9D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F01144-AF09-3985-A04E-BD9B89A55264}"/>
              </a:ext>
            </a:extLst>
          </p:cNvPr>
          <p:cNvSpPr txBox="1"/>
          <p:nvPr/>
        </p:nvSpPr>
        <p:spPr>
          <a:xfrm>
            <a:off x="7061703" y="344032"/>
            <a:ext cx="4952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W</a:t>
            </a:r>
            <a:r>
              <a:rPr lang="en-US" sz="2000" b="1" baseline="30000"/>
              <a:t>A</a:t>
            </a:r>
            <a:r>
              <a:rPr lang="en-US" sz="2000" b="1"/>
              <a:t> </a:t>
            </a:r>
            <a:r>
              <a:rPr lang="en-US" sz="2000" b="1" err="1"/>
              <a:t>W</a:t>
            </a:r>
            <a:r>
              <a:rPr lang="en-US" sz="2000" b="1" baseline="30000" err="1"/>
              <a:t>A</a:t>
            </a:r>
            <a:r>
              <a:rPr lang="en-US" sz="2000" b="1"/>
              <a:t> </a:t>
            </a:r>
            <a:r>
              <a:rPr lang="en-US" sz="2000" b="1" err="1"/>
              <a:t>W</a:t>
            </a:r>
            <a:r>
              <a:rPr lang="en-US" sz="2000" b="1" baseline="30000" err="1"/>
              <a:t>A</a:t>
            </a:r>
            <a:r>
              <a:rPr lang="en-US" sz="2000" b="1"/>
              <a:t>                                    R</a:t>
            </a:r>
            <a:r>
              <a:rPr lang="en-US" sz="2000" b="1" baseline="30000"/>
              <a:t>A</a:t>
            </a:r>
            <a:r>
              <a:rPr lang="en-US" sz="2000" b="1"/>
              <a:t>        R</a:t>
            </a:r>
            <a:r>
              <a:rPr lang="en-US" sz="2000" b="1" baseline="30000"/>
              <a:t>B</a:t>
            </a:r>
            <a:endParaRPr lang="en-US" sz="2000" b="1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0DCEDC8-AC4F-091D-B84D-4DF0427AF21A}"/>
              </a:ext>
            </a:extLst>
          </p:cNvPr>
          <p:cNvCxnSpPr/>
          <p:nvPr/>
        </p:nvCxnSpPr>
        <p:spPr>
          <a:xfrm>
            <a:off x="7378575" y="636379"/>
            <a:ext cx="506994" cy="215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12C8AEC-FC4A-AFC1-116C-645FCB72A7BB}"/>
              </a:ext>
            </a:extLst>
          </p:cNvPr>
          <p:cNvCxnSpPr/>
          <p:nvPr/>
        </p:nvCxnSpPr>
        <p:spPr>
          <a:xfrm>
            <a:off x="7793661" y="652984"/>
            <a:ext cx="506994" cy="215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B093EDA-CEAD-3FC2-EBF4-3CDB3701E1AE}"/>
              </a:ext>
            </a:extLst>
          </p:cNvPr>
          <p:cNvCxnSpPr/>
          <p:nvPr/>
        </p:nvCxnSpPr>
        <p:spPr>
          <a:xfrm>
            <a:off x="8208747" y="669589"/>
            <a:ext cx="506994" cy="215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B6FABEC-8D56-EAA5-4878-8E522315A779}"/>
              </a:ext>
            </a:extLst>
          </p:cNvPr>
          <p:cNvSpPr txBox="1"/>
          <p:nvPr/>
        </p:nvSpPr>
        <p:spPr>
          <a:xfrm>
            <a:off x="7786618" y="784427"/>
            <a:ext cx="387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X    Y    Z                          X           </a:t>
            </a:r>
            <a:r>
              <a:rPr lang="en-US" b="1" err="1"/>
              <a:t>X</a:t>
            </a:r>
            <a:endParaRPr lang="en-US" b="1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D85B18C-8307-6333-FF0C-4F2E4F8DD6BA}"/>
              </a:ext>
            </a:extLst>
          </p:cNvPr>
          <p:cNvCxnSpPr/>
          <p:nvPr/>
        </p:nvCxnSpPr>
        <p:spPr>
          <a:xfrm flipV="1">
            <a:off x="10429592" y="636379"/>
            <a:ext cx="244444" cy="2321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3E2B4FE-DC2A-F42F-D6C3-4A0026799361}"/>
              </a:ext>
            </a:extLst>
          </p:cNvPr>
          <p:cNvCxnSpPr/>
          <p:nvPr/>
        </p:nvCxnSpPr>
        <p:spPr>
          <a:xfrm flipV="1">
            <a:off x="11315729" y="682836"/>
            <a:ext cx="244444" cy="2321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F1445D3-43D9-C63F-7B4E-D9DF4AE82BE3}"/>
              </a:ext>
            </a:extLst>
          </p:cNvPr>
          <p:cNvSpPr txBox="1"/>
          <p:nvPr/>
        </p:nvSpPr>
        <p:spPr>
          <a:xfrm>
            <a:off x="8672885" y="1109693"/>
            <a:ext cx="1756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DRAM</a:t>
            </a:r>
          </a:p>
        </p:txBody>
      </p:sp>
      <p:pic>
        <p:nvPicPr>
          <p:cNvPr id="1026" name="Picture 2" descr="Split Rail Fence – Things to Consider">
            <a:extLst>
              <a:ext uri="{FF2B5EF4-FFF2-40B4-BE49-F238E27FC236}">
                <a16:creationId xmlns:a16="http://schemas.microsoft.com/office/drawing/2014/main" id="{807E1550-3263-FBC7-19BB-A2FBA537A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295" y="318189"/>
            <a:ext cx="1007638" cy="66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1E44000-B755-07EF-B9E1-ABB349EC7050}"/>
              </a:ext>
            </a:extLst>
          </p:cNvPr>
          <p:cNvCxnSpPr/>
          <p:nvPr/>
        </p:nvCxnSpPr>
        <p:spPr>
          <a:xfrm flipH="1">
            <a:off x="9225481" y="1109693"/>
            <a:ext cx="1140737" cy="225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BD543D6-7CF4-B76D-B37B-9032711F54AF}"/>
              </a:ext>
            </a:extLst>
          </p:cNvPr>
          <p:cNvSpPr txBox="1"/>
          <p:nvPr/>
        </p:nvSpPr>
        <p:spPr>
          <a:xfrm>
            <a:off x="7801342" y="1342111"/>
            <a:ext cx="2893869" cy="369332"/>
          </a:xfrm>
          <a:prstGeom prst="rect">
            <a:avLst/>
          </a:prstGeom>
          <a:solidFill>
            <a:srgbClr val="CDFFE4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Always safe: Write then read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9E9D39-5658-0A39-A706-BE886192A7C6}"/>
              </a:ext>
            </a:extLst>
          </p:cNvPr>
          <p:cNvCxnSpPr>
            <a:cxnSpLocks/>
            <a:stCxn id="11" idx="3"/>
          </p:cNvCxnSpPr>
          <p:nvPr/>
        </p:nvCxnSpPr>
        <p:spPr>
          <a:xfrm flipH="1">
            <a:off x="10289960" y="1134942"/>
            <a:ext cx="937666" cy="64395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2F580BF-27F7-7736-5A59-37BA791ABD19}"/>
              </a:ext>
            </a:extLst>
          </p:cNvPr>
          <p:cNvSpPr txBox="1"/>
          <p:nvPr/>
        </p:nvSpPr>
        <p:spPr>
          <a:xfrm>
            <a:off x="9343176" y="1785986"/>
            <a:ext cx="1824698" cy="369332"/>
          </a:xfrm>
          <a:prstGeom prst="rect">
            <a:avLst/>
          </a:prstGeom>
          <a:solidFill>
            <a:srgbClr val="CDFFE4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With fence: Safe!</a:t>
            </a:r>
          </a:p>
        </p:txBody>
      </p:sp>
    </p:spTree>
    <p:extLst>
      <p:ext uri="{BB962C8B-B14F-4D97-AF65-F5344CB8AC3E}">
        <p14:creationId xmlns:p14="http://schemas.microsoft.com/office/powerpoint/2010/main" val="1858814417"/>
      </p:ext>
    </p:extLst>
  </p:cSld>
  <p:clrMapOvr>
    <a:masterClrMapping/>
  </p:clrMapOvr>
  <p:transition spd="slow"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97A24-B951-6BB1-FD66-2D485B957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fencing puzzle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ADE91-2FFB-6D88-34DC-33B525B64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Suppose I have one main thread and it initializes some objects.  But then it forks off a bunch of child threads.  They read those same objects.  Will they see the initialized data?  Is locking needed?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  After all: in this case we have (1) multiple threads, (2) shared</a:t>
            </a:r>
            <a:br>
              <a:rPr lang="en-US"/>
            </a:br>
            <a:r>
              <a:rPr lang="en-US"/>
              <a:t>    data, (3) a writer and (4) some readers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/>
              <a:t>  And so, </a:t>
            </a:r>
            <a:r>
              <a:rPr lang="en-US" b="1"/>
              <a:t>yes</a:t>
            </a:r>
            <a:r>
              <a:rPr lang="en-US"/>
              <a:t>, we need a memory fence of some form!</a:t>
            </a:r>
          </a:p>
          <a:p>
            <a:endParaRPr lang="en-US"/>
          </a:p>
          <a:p>
            <a:r>
              <a:rPr lang="en-US"/>
              <a:t>Fortunately, std::thread() does some locking and that creates a fence.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E2B84C-053A-9348-342A-A82CFFB91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55CD71-BAB5-6C7C-3905-025B5C97A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2" descr="Split Rail Fence – Things to Consider">
            <a:extLst>
              <a:ext uri="{FF2B5EF4-FFF2-40B4-BE49-F238E27FC236}">
                <a16:creationId xmlns:a16="http://schemas.microsoft.com/office/drawing/2014/main" id="{3E3F4FD6-E8B1-4B18-28AC-FD716BE44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295" y="318189"/>
            <a:ext cx="2578664" cy="171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47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50625-D36D-5AC4-6D26-C333589B4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Test_and_set</a:t>
            </a:r>
            <a:r>
              <a:rPr lang="en-US" dirty="0"/>
              <a:t>, </a:t>
            </a:r>
            <a:r>
              <a:rPr lang="en-US" dirty="0" err="1"/>
              <a:t>compare_and_swap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313E6-3F5E-6981-5CE2-8975F103A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instructions are examples of C++ std library methods constructed using std::atomics</a:t>
            </a:r>
          </a:p>
          <a:p>
            <a:endParaRPr lang="en-US" dirty="0"/>
          </a:p>
          <a:p>
            <a:r>
              <a:rPr lang="en-US" dirty="0"/>
              <a:t>But there are </a:t>
            </a:r>
            <a:r>
              <a:rPr lang="en-US" i="1" dirty="0"/>
              <a:t>many</a:t>
            </a:r>
            <a:r>
              <a:rPr lang="en-US" dirty="0"/>
              <a:t> things you can do directly with atomics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ED4E08-F9E1-5429-58F2-26EE401BB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081A9-690A-19F3-996F-C1E9C3963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790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9A775-A439-4CEE-A0DE-9E078F18A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Term: “Atomicity”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4D1EB-7749-48DA-B85C-CC9995D02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means “all or nothing”.  </a:t>
            </a:r>
            <a:r>
              <a:rPr lang="en-US" b="1" dirty="0" err="1"/>
              <a:t>test_and_set</a:t>
            </a:r>
            <a:r>
              <a:rPr lang="en-US" dirty="0"/>
              <a:t> is an atomic instruction</a:t>
            </a:r>
          </a:p>
          <a:p>
            <a:endParaRPr lang="en-US" dirty="0"/>
          </a:p>
          <a:p>
            <a:r>
              <a:rPr lang="en-US" dirty="0"/>
              <a:t>It refers to a complex operation that involves multiple steps, but in which no observer ever sees those steps in action.</a:t>
            </a:r>
          </a:p>
          <a:p>
            <a:endParaRPr lang="en-US" dirty="0"/>
          </a:p>
          <a:p>
            <a:r>
              <a:rPr lang="en-US" dirty="0"/>
              <a:t>We only see the system before or after the atomic action runs.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6AAE63-C576-44A7-970A-AB99B48D4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82CE-1280-4EBB-92AB-0F90F05DF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518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156C0-2A0F-463E-B6C9-B6EFE3223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641690" cy="1499616"/>
          </a:xfrm>
        </p:spPr>
        <p:txBody>
          <a:bodyPr>
            <a:normAutofit/>
          </a:bodyPr>
          <a:lstStyle/>
          <a:p>
            <a:r>
              <a:rPr lang="en-US" sz="4400" dirty="0"/>
              <a:t>How powerful is Sequential consistency?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86EF6-FD72-472D-9764-2522890AE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was a famous puzzle in the early days of computing: do we really need special instructions?  </a:t>
            </a:r>
          </a:p>
          <a:p>
            <a:endParaRPr lang="en-US" dirty="0"/>
          </a:p>
          <a:p>
            <a:r>
              <a:rPr lang="en-US" dirty="0"/>
              <a:t>Is sequential consistency enough on its own?  There were many proposed algorithms… and some were incorrect!</a:t>
            </a:r>
          </a:p>
          <a:p>
            <a:endParaRPr lang="en-US" dirty="0"/>
          </a:p>
          <a:p>
            <a:r>
              <a:rPr lang="en-US" dirty="0"/>
              <a:t>Eventually, two examples emerged, with nice correctness proofs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B0ED1C-24A4-4686-9743-0E7023058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5DFFD6-4EE1-4F5C-BB70-AED040F05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81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B8194-5E15-403E-8BD5-23520B5C6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 with concurrent threads, some sharing is usually necessary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49C99-948B-4318-9E1F-FE44AC0614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Suppose that threads A and B are sharing an integer </a:t>
            </a:r>
            <a:r>
              <a:rPr lang="en-US" b="1" dirty="0"/>
              <a:t>counter</a:t>
            </a:r>
            <a:r>
              <a:rPr lang="en-US" dirty="0"/>
              <a:t>.  What could go wrong?</a:t>
            </a:r>
          </a:p>
          <a:p>
            <a:endParaRPr lang="en-US" dirty="0"/>
          </a:p>
          <a:p>
            <a:r>
              <a:rPr lang="en-US" dirty="0"/>
              <a:t>We touched on this briefly in an early lecture.  A and B both simultaneously try to increment </a:t>
            </a:r>
            <a:r>
              <a:rPr lang="en-US" b="1" dirty="0"/>
              <a:t>counter</a:t>
            </a:r>
            <a:r>
              <a:rPr lang="en-US" dirty="0"/>
              <a:t>.  But an increment occurs in steps: load the variable (</a:t>
            </a:r>
            <a:r>
              <a:rPr lang="en-US" b="1" dirty="0"/>
              <a:t>counter</a:t>
            </a:r>
            <a:r>
              <a:rPr lang="en-US" dirty="0"/>
              <a:t>), add one, save it back.</a:t>
            </a:r>
          </a:p>
          <a:p>
            <a:endParaRPr lang="en-US" dirty="0"/>
          </a:p>
          <a:p>
            <a:r>
              <a:rPr lang="en-US" dirty="0"/>
              <a:t>… they conflict, and we “lose” one of the counting events.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C9057-443A-4C8D-B6F7-39EE530B2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14A65E-D7F3-40FF-BD3A-AFD531BA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929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0E80A-A0BC-43A4-9B6E-C5F482129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Dekker’s Algorithm for two processes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86ADD9-D804-4169-BF0D-BFDEF86F1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674188"/>
            <a:ext cx="10641690" cy="3635171"/>
          </a:xfrm>
        </p:spPr>
        <p:txBody>
          <a:bodyPr/>
          <a:lstStyle/>
          <a:p>
            <a:r>
              <a:rPr lang="en-US"/>
              <a:t>P0 and P1 can enter</a:t>
            </a:r>
            <a:br>
              <a:rPr lang="en-US"/>
            </a:br>
            <a:r>
              <a:rPr lang="en-US"/>
              <a:t>freely, but if both try</a:t>
            </a:r>
            <a:br>
              <a:rPr lang="en-US"/>
            </a:br>
            <a:r>
              <a:rPr lang="en-US"/>
              <a:t>at the same time, the</a:t>
            </a:r>
            <a:br>
              <a:rPr lang="en-US"/>
            </a:br>
            <a:r>
              <a:rPr lang="en-US"/>
              <a:t>“turn” variable allows</a:t>
            </a:r>
            <a:br>
              <a:rPr lang="en-US"/>
            </a:br>
            <a:r>
              <a:rPr lang="en-US"/>
              <a:t>first one to get in, then</a:t>
            </a:r>
            <a:br>
              <a:rPr lang="en-US"/>
            </a:br>
            <a:r>
              <a:rPr lang="en-US"/>
              <a:t>the other.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B91825-B80B-4F32-9DB5-33E657B77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26F694-48CE-4FFA-A2BA-CC32276D2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B1DCDC-596E-476E-B72D-4904B278A5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44" t="15598" r="27759" b="24780"/>
          <a:stretch/>
        </p:blipFill>
        <p:spPr>
          <a:xfrm>
            <a:off x="5141344" y="2084832"/>
            <a:ext cx="6254151" cy="40889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05E3A7-3F95-4701-890E-CBC04A6CAA45}"/>
              </a:ext>
            </a:extLst>
          </p:cNvPr>
          <p:cNvSpPr txBox="1"/>
          <p:nvPr/>
        </p:nvSpPr>
        <p:spPr>
          <a:xfrm>
            <a:off x="103517" y="6437722"/>
            <a:ext cx="815196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i="1"/>
              <a:t>Note: You are not responsible for Dekker’s algorithm, we show it just for completeness.</a:t>
            </a:r>
          </a:p>
        </p:txBody>
      </p:sp>
    </p:spTree>
    <p:extLst>
      <p:ext uri="{BB962C8B-B14F-4D97-AF65-F5344CB8AC3E}">
        <p14:creationId xmlns:p14="http://schemas.microsoft.com/office/powerpoint/2010/main" val="11299272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F9F04-549E-42AB-AC42-053E7DD1C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Decker’s algorithm was…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C4D6B-6C33-4D99-AABA-634B3C635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Fairly complicated, and not small (wouldn’t fit on one slide in a font any normal person could read)</a:t>
            </a:r>
          </a:p>
          <a:p>
            <a:endParaRPr lang="en-US"/>
          </a:p>
          <a:p>
            <a:r>
              <a:rPr lang="en-US"/>
              <a:t>Elegant, but not trivial to reason about.  </a:t>
            </a:r>
          </a:p>
          <a:p>
            <a:endParaRPr lang="en-US"/>
          </a:p>
          <a:p>
            <a:r>
              <a:rPr lang="en-US"/>
              <a:t>In CS4410 we develop proofs that algorithms like this are correct, and those proofs are not simple!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C1051-1810-4B77-8F52-7451BBBD7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3C23DD-0E4C-4E3D-B227-E70C0EFFB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026004-8245-4977-86DD-9813FE70F4B3}"/>
              </a:ext>
            </a:extLst>
          </p:cNvPr>
          <p:cNvSpPr txBox="1"/>
          <p:nvPr/>
        </p:nvSpPr>
        <p:spPr>
          <a:xfrm>
            <a:off x="103517" y="6437722"/>
            <a:ext cx="815196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i="1"/>
              <a:t>Note: You are not responsible for Dekker’s algorithm, we show it just for completeness.</a:t>
            </a:r>
          </a:p>
        </p:txBody>
      </p:sp>
    </p:spTree>
    <p:extLst>
      <p:ext uri="{BB962C8B-B14F-4D97-AF65-F5344CB8AC3E}">
        <p14:creationId xmlns:p14="http://schemas.microsoft.com/office/powerpoint/2010/main" val="15509791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B0FCA-5398-4742-ACA2-2D9FBB290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Leslie </a:t>
            </a:r>
            <a:r>
              <a:rPr lang="en-US" err="1"/>
              <a:t>Lamport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A13A0-59DE-4BC8-AFA3-DC4D2247B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Lamport</a:t>
            </a:r>
            <a:r>
              <a:rPr lang="en-US" dirty="0"/>
              <a:t> extended Decker’s for many threads,</a:t>
            </a:r>
            <a:br>
              <a:rPr lang="en-US" dirty="0"/>
            </a:br>
            <a:r>
              <a:rPr lang="en-US" dirty="0"/>
              <a:t>but also developed a simpler proof of correctness </a:t>
            </a:r>
          </a:p>
          <a:p>
            <a:endParaRPr lang="en-US" dirty="0"/>
          </a:p>
          <a:p>
            <a:r>
              <a:rPr lang="en-US" dirty="0"/>
              <a:t>He uses a visual story to explain his algorithm: a Bakery</a:t>
            </a:r>
            <a:br>
              <a:rPr lang="en-US" dirty="0"/>
            </a:br>
            <a:r>
              <a:rPr lang="en-US" dirty="0"/>
              <a:t>with a ticket dispenser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858C8F-3F8B-44B4-8E6C-8F18B7491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2A0ABC-B94F-46BD-861B-1E38C1285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42</a:t>
            </a:fld>
            <a:endParaRPr lang="en-US"/>
          </a:p>
        </p:txBody>
      </p:sp>
      <p:pic>
        <p:nvPicPr>
          <p:cNvPr id="1026" name="Picture 2" descr="Leslie Lamport | Turing Award, Biography, &amp; Facts | Britannica">
            <a:extLst>
              <a:ext uri="{FF2B5EF4-FFF2-40B4-BE49-F238E27FC236}">
                <a16:creationId xmlns:a16="http://schemas.microsoft.com/office/drawing/2014/main" id="{A3713C9F-3E10-43E1-AE11-70A473575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275" y="181155"/>
            <a:ext cx="2705310" cy="266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334324-117C-4442-B9C7-AE2B8999F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675" y="4461510"/>
            <a:ext cx="2466975" cy="1847850"/>
          </a:xfrm>
          <a:prstGeom prst="rect">
            <a:avLst/>
          </a:prstGeom>
        </p:spPr>
      </p:pic>
      <p:pic>
        <p:nvPicPr>
          <p:cNvPr id="1028" name="Picture 4" descr="Ticket Dispenser Take A Number - My Turn Ticket Dispenser, Take-a-Number System Ticket Machine for Counter Queuing System (Ticket Dispenser only)">
            <a:extLst>
              <a:ext uri="{FF2B5EF4-FFF2-40B4-BE49-F238E27FC236}">
                <a16:creationId xmlns:a16="http://schemas.microsoft.com/office/drawing/2014/main" id="{BF95511A-8BB7-425F-8722-A0CFE717A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42" y="5202964"/>
            <a:ext cx="834166" cy="83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35824D-C712-418A-AF56-3DE119C04FCD}"/>
              </a:ext>
            </a:extLst>
          </p:cNvPr>
          <p:cNvSpPr txBox="1"/>
          <p:nvPr/>
        </p:nvSpPr>
        <p:spPr>
          <a:xfrm>
            <a:off x="103517" y="6437722"/>
            <a:ext cx="815196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i="1"/>
              <a:t>Note: You are not responsible for the Bakery algorithm, we show it just for completeness.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28166" y="5907329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Tickets</a:t>
            </a:r>
          </a:p>
        </p:txBody>
      </p:sp>
    </p:spTree>
    <p:extLst>
      <p:ext uri="{BB962C8B-B14F-4D97-AF65-F5344CB8AC3E}">
        <p14:creationId xmlns:p14="http://schemas.microsoft.com/office/powerpoint/2010/main" val="32997227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8F159-B53A-4892-B8A6-38765A735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err="1"/>
              <a:t>Lamport’s</a:t>
            </a:r>
            <a:r>
              <a:rPr lang="en-US" sz="4400"/>
              <a:t> Bakery Algorithm for N threads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24DDBB2-8426-4334-A33D-0D42B4B80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If no other thread</a:t>
            </a:r>
            <a:br>
              <a:rPr lang="en-US"/>
            </a:br>
            <a:r>
              <a:rPr lang="en-US"/>
              <a:t>is entering, any</a:t>
            </a:r>
            <a:br>
              <a:rPr lang="en-US"/>
            </a:br>
            <a:r>
              <a:rPr lang="en-US"/>
              <a:t>thread can enter</a:t>
            </a:r>
            <a:br>
              <a:rPr lang="en-US"/>
            </a:br>
            <a:br>
              <a:rPr lang="en-US"/>
            </a:br>
            <a:r>
              <a:rPr lang="en-US"/>
              <a:t>If two or more try</a:t>
            </a:r>
            <a:br>
              <a:rPr lang="en-US"/>
            </a:br>
            <a:r>
              <a:rPr lang="en-US"/>
              <a:t>at the same time,</a:t>
            </a:r>
            <a:br>
              <a:rPr lang="en-US"/>
            </a:br>
            <a:r>
              <a:rPr lang="en-US"/>
              <a:t>the ticket number </a:t>
            </a:r>
            <a:br>
              <a:rPr lang="en-US"/>
            </a:br>
            <a:r>
              <a:rPr lang="en-US"/>
              <a:t>is used.</a:t>
            </a:r>
            <a:br>
              <a:rPr lang="en-US"/>
            </a:br>
            <a:br>
              <a:rPr lang="en-US"/>
            </a:br>
            <a:r>
              <a:rPr lang="en-US"/>
              <a:t>Tie?  The thread </a:t>
            </a:r>
            <a:br>
              <a:rPr lang="en-US"/>
            </a:br>
            <a:r>
              <a:rPr lang="en-US"/>
              <a:t>with the smaller id</a:t>
            </a:r>
            <a:br>
              <a:rPr lang="en-US"/>
            </a:br>
            <a:r>
              <a:rPr lang="en-US"/>
              <a:t>goes first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52609D-00C3-419D-A173-181E4243F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97F10E-1BB7-412F-ACC7-23A0698EE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352BFB-EE8A-4A9C-A056-85C486829A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06" t="13711" r="23515" b="24277"/>
          <a:stretch/>
        </p:blipFill>
        <p:spPr>
          <a:xfrm>
            <a:off x="4816444" y="2084832"/>
            <a:ext cx="6849374" cy="42528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9F24C8-1BAD-4F49-B18B-95EAA34EC540}"/>
              </a:ext>
            </a:extLst>
          </p:cNvPr>
          <p:cNvSpPr txBox="1"/>
          <p:nvPr/>
        </p:nvSpPr>
        <p:spPr>
          <a:xfrm>
            <a:off x="103517" y="6437722"/>
            <a:ext cx="815196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i="1"/>
              <a:t>Note: You are not responsible for the Bakery algorithm, we show it just for completeness.</a:t>
            </a:r>
          </a:p>
        </p:txBody>
      </p:sp>
    </p:spTree>
    <p:extLst>
      <p:ext uri="{BB962C8B-B14F-4D97-AF65-F5344CB8AC3E}">
        <p14:creationId xmlns:p14="http://schemas.microsoft.com/office/powerpoint/2010/main" val="26282928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2736C-25D4-4805-BAB4-07D8F9AFA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Lamport’s</a:t>
            </a:r>
            <a:r>
              <a:rPr lang="en-US"/>
              <a:t> correctness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F3F3E-799D-4D89-A217-66BE2AEEA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An algorithm is </a:t>
            </a:r>
            <a:r>
              <a:rPr lang="en-US" i="1"/>
              <a:t>safe</a:t>
            </a:r>
            <a:r>
              <a:rPr lang="en-US"/>
              <a:t> if “nothing bad can happen.”  For these mutual exclusion algorithms, safety means “at most one thread can be in a critical section at a time.”</a:t>
            </a:r>
          </a:p>
          <a:p>
            <a:endParaRPr lang="en-US"/>
          </a:p>
          <a:p>
            <a:r>
              <a:rPr lang="en-US"/>
              <a:t>An algorithm is </a:t>
            </a:r>
            <a:r>
              <a:rPr lang="en-US" i="1"/>
              <a:t>live </a:t>
            </a:r>
            <a:r>
              <a:rPr lang="en-US"/>
              <a:t>if “something good eventually happens”.  So, eventually, some thread is able to enter the critical section.</a:t>
            </a:r>
          </a:p>
          <a:p>
            <a:endParaRPr lang="en-US"/>
          </a:p>
          <a:p>
            <a:r>
              <a:rPr lang="en-US"/>
              <a:t>An algorithm is </a:t>
            </a:r>
            <a:r>
              <a:rPr lang="en-US" i="1"/>
              <a:t>fair</a:t>
            </a:r>
            <a:r>
              <a:rPr lang="en-US"/>
              <a:t> if “every thread has equal probability of entry”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73467-E666-4779-AE86-90753B1A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FF367-3F4A-4D7A-8888-4F3A6B7C1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D07F46-1B4E-4076-894E-C5496BB91F68}"/>
              </a:ext>
            </a:extLst>
          </p:cNvPr>
          <p:cNvSpPr txBox="1"/>
          <p:nvPr/>
        </p:nvSpPr>
        <p:spPr>
          <a:xfrm>
            <a:off x="103517" y="6437722"/>
            <a:ext cx="815196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i="1"/>
              <a:t>Note: You are not responsible for the Bakery algorithm, we show it just for completeness.</a:t>
            </a:r>
          </a:p>
        </p:txBody>
      </p:sp>
    </p:spTree>
    <p:extLst>
      <p:ext uri="{BB962C8B-B14F-4D97-AF65-F5344CB8AC3E}">
        <p14:creationId xmlns:p14="http://schemas.microsoft.com/office/powerpoint/2010/main" val="33460436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6F2AF-2F6F-4DA3-81A3-C6C78A98D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1167873" cy="1499616"/>
          </a:xfrm>
        </p:spPr>
        <p:txBody>
          <a:bodyPr/>
          <a:lstStyle/>
          <a:p>
            <a:r>
              <a:rPr lang="en-US"/>
              <a:t>The bakery Algorithm is totally correct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63AE1-DF43-4E40-8049-D49102080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It can be proved safe, live and even fair.</a:t>
            </a:r>
          </a:p>
          <a:p>
            <a:endParaRPr lang="en-US"/>
          </a:p>
          <a:p>
            <a:r>
              <a:rPr lang="en-US"/>
              <a:t>For many years, this algorithm was actually used to implement locks, like the </a:t>
            </a:r>
            <a:r>
              <a:rPr lang="en-US" err="1"/>
              <a:t>scoped_lock</a:t>
            </a:r>
            <a:r>
              <a:rPr lang="en-US"/>
              <a:t> we saw on slide 11</a:t>
            </a:r>
          </a:p>
          <a:p>
            <a:endParaRPr lang="en-US"/>
          </a:p>
          <a:p>
            <a:r>
              <a:rPr lang="en-US"/>
              <a:t>These days, the C++ libraries for synchronization use </a:t>
            </a:r>
            <a:r>
              <a:rPr lang="en-US" b="1"/>
              <a:t>atomics</a:t>
            </a:r>
            <a:r>
              <a:rPr lang="en-US"/>
              <a:t>, and we use the library methods (as we will see in Lecture 15).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45FDB2-C398-43AB-BE73-74F42E216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C2FDC6-8554-4342-890A-5CC97478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EF0191-0429-4546-A0F6-70B780D3C503}"/>
              </a:ext>
            </a:extLst>
          </p:cNvPr>
          <p:cNvSpPr txBox="1"/>
          <p:nvPr/>
        </p:nvSpPr>
        <p:spPr>
          <a:xfrm>
            <a:off x="103517" y="6437722"/>
            <a:ext cx="815196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i="1"/>
              <a:t>Note: You are not responsible for the Bakery algorithm, we show it just for completeness.</a:t>
            </a:r>
          </a:p>
        </p:txBody>
      </p:sp>
    </p:spTree>
    <p:extLst>
      <p:ext uri="{BB962C8B-B14F-4D97-AF65-F5344CB8AC3E}">
        <p14:creationId xmlns:p14="http://schemas.microsoft.com/office/powerpoint/2010/main" val="3663496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68DB1-183B-8CC4-7D28-C8C1B269C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123D0-65DD-B214-89BE-A6E6B86A6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10890232" cy="40233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Once we have sequential consistency, we can create any form of atomic object we like!</a:t>
            </a:r>
          </a:p>
          <a:p>
            <a:endParaRPr lang="en-US" dirty="0"/>
          </a:p>
          <a:p>
            <a:r>
              <a:rPr lang="en-US" dirty="0"/>
              <a:t>So in this perspective, using locking to safely update a list or a vector is just an “instance” of a more general capability!</a:t>
            </a:r>
          </a:p>
          <a:p>
            <a:endParaRPr lang="en-US" dirty="0"/>
          </a:p>
          <a:p>
            <a:r>
              <a:rPr lang="en-US" dirty="0"/>
              <a:t>Solutions like std::</a:t>
            </a:r>
            <a:r>
              <a:rPr lang="en-US" dirty="0" err="1"/>
              <a:t>scoped_lock</a:t>
            </a:r>
            <a:r>
              <a:rPr lang="en-US" dirty="0"/>
              <a:t> are higher level abstractions that can be built from lower-level sequentially consistent memory, perhaps with help from hardware instructions like </a:t>
            </a:r>
            <a:r>
              <a:rPr lang="en-US" b="1" dirty="0" err="1"/>
              <a:t>test_and_set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3E6BD9-0B65-3DF6-85C6-26D5F3497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735A8-A2A1-94C0-080B-1F19DB626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3D4FE2-7432-89C0-BC07-A193730ED8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2534"/>
          <a:stretch/>
        </p:blipFill>
        <p:spPr>
          <a:xfrm>
            <a:off x="9739503" y="370332"/>
            <a:ext cx="2009775" cy="149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528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82E39-9453-4CAD-B721-ADB101F71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Atomic memory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C9EBC-4829-4E0F-BE6F-75BD659F0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Modern hardware supports atomicity for memory operations.</a:t>
            </a:r>
          </a:p>
          <a:p>
            <a:endParaRPr lang="en-US"/>
          </a:p>
          <a:p>
            <a:r>
              <a:rPr lang="en-US"/>
              <a:t>If a variable is declared to be atomic, using the C++ atomics templates, then basic operations occur to completion in an indivisible manner, even with NUMA concurrency.</a:t>
            </a:r>
          </a:p>
          <a:p>
            <a:endParaRPr lang="en-US"/>
          </a:p>
          <a:p>
            <a:r>
              <a:rPr lang="en-US"/>
              <a:t>For example, we could just declare </a:t>
            </a:r>
          </a:p>
          <a:p>
            <a:r>
              <a:rPr lang="en-US"/>
              <a:t>  	std::atomic&lt;int&gt;  counter;             // Now ++ is thread-safe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D61A1B-74B8-4CEC-A506-25C7F9E2A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A76217-B09F-43D1-8CCC-DC797DBC3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499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 / C++ atomics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actually come in many kinds, with slightly different properties built in</a:t>
            </a:r>
          </a:p>
          <a:p>
            <a:endParaRPr lang="en-US" dirty="0"/>
          </a:p>
          <a:p>
            <a:pPr marL="128016" lvl="1" indent="0">
              <a:buNone/>
            </a:pPr>
            <a:r>
              <a:rPr lang="en-US" dirty="0"/>
              <a:t>   So-called </a:t>
            </a:r>
            <a:r>
              <a:rPr lang="en-US" b="1" dirty="0"/>
              <a:t>weak atomics</a:t>
            </a:r>
            <a:r>
              <a:rPr lang="en-US" dirty="0"/>
              <a:t>       // FIFO updates, might “see” stale values</a:t>
            </a:r>
          </a:p>
          <a:p>
            <a:pPr marL="128016" lvl="1" indent="0">
              <a:buNone/>
            </a:pPr>
            <a:r>
              <a:rPr lang="en-US" dirty="0"/>
              <a:t>    </a:t>
            </a:r>
            <a:r>
              <a:rPr lang="en-US" b="1" dirty="0"/>
              <a:t>Acquire-release atomics     </a:t>
            </a:r>
            <a:r>
              <a:rPr lang="en-US" dirty="0"/>
              <a:t>// Like a “memory fence” (slide 35)</a:t>
            </a:r>
            <a:endParaRPr lang="en-US" b="1" dirty="0"/>
          </a:p>
          <a:p>
            <a:pPr marL="128016" lvl="1" indent="0">
              <a:buNone/>
            </a:pPr>
            <a:r>
              <a:rPr lang="en-US" b="1" dirty="0"/>
              <a:t>    </a:t>
            </a:r>
            <a:r>
              <a:rPr lang="en-US" b="1" dirty="0" err="1"/>
              <a:t>Stong</a:t>
            </a:r>
            <a:r>
              <a:rPr lang="en-US" b="1" dirty="0"/>
              <a:t> atomics</a:t>
            </a:r>
            <a:r>
              <a:rPr lang="en-US" dirty="0"/>
              <a:t>                    // Like using a mutex lock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650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E0B12-F891-47C7-981B-7599C142B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issues with atomics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2588B-0E5E-4FE8-A98C-8BC94FED3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The strongest atomics (</a:t>
            </a:r>
            <a:r>
              <a:rPr lang="en-US" err="1"/>
              <a:t>mutex</a:t>
            </a:r>
            <a:r>
              <a:rPr lang="en-US"/>
              <a:t> locks) are slow to access: we wouldn’t want to use this annotation frequently!</a:t>
            </a:r>
          </a:p>
          <a:p>
            <a:endParaRPr lang="en-US"/>
          </a:p>
          <a:p>
            <a:r>
              <a:rPr lang="en-US"/>
              <a:t>The weaker forms are cheap but very tricky to use correctly</a:t>
            </a:r>
          </a:p>
          <a:p>
            <a:endParaRPr lang="en-US"/>
          </a:p>
          <a:p>
            <a:r>
              <a:rPr lang="en-US"/>
              <a:t>Often, a critical section would guard multiple operations.  With atomics, the </a:t>
            </a:r>
            <a:r>
              <a:rPr lang="en-US" i="1"/>
              <a:t>individual </a:t>
            </a:r>
            <a:r>
              <a:rPr lang="en-US"/>
              <a:t>operations are safe, but perhaps not the block of operations.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C6873A-854F-4FB8-93F8-D399D5CBA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E459C6-DF62-4195-BEC7-521F029F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36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59F31E0-EBC2-4E0B-ACEF-F8E541AE2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Threads A and B share a counter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1B530D9-8473-474E-A68E-6E01D6D41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5071873" cy="2487169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/>
              <a:t>Thread A:</a:t>
            </a:r>
          </a:p>
          <a:p>
            <a:endParaRPr lang="en-US"/>
          </a:p>
          <a:p>
            <a:r>
              <a:rPr lang="en-US"/>
              <a:t>counter++;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A22343-2FA7-485F-965E-3FE357EFC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4326" y="2286000"/>
            <a:ext cx="5376674" cy="2487169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/>
              <a:t>Thread B:</a:t>
            </a:r>
          </a:p>
          <a:p>
            <a:endParaRPr lang="en-US"/>
          </a:p>
          <a:p>
            <a:r>
              <a:rPr lang="en-US"/>
              <a:t>counter++;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AC264-6796-49ED-8CB7-359D2E735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A74D8-D456-4159-AAC5-C541F2C40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071082-13E1-4887-A33F-4834E9060C4E}"/>
              </a:ext>
            </a:extLst>
          </p:cNvPr>
          <p:cNvSpPr txBox="1"/>
          <p:nvPr/>
        </p:nvSpPr>
        <p:spPr>
          <a:xfrm>
            <a:off x="3674852" y="3174521"/>
            <a:ext cx="2266518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err="1"/>
              <a:t>movq</a:t>
            </a:r>
            <a:r>
              <a:rPr lang="en-US" b="1"/>
              <a:t>    counter,%</a:t>
            </a:r>
            <a:r>
              <a:rPr lang="en-US" b="1" err="1"/>
              <a:t>rax</a:t>
            </a:r>
            <a:br>
              <a:rPr lang="en-US" b="1"/>
            </a:br>
            <a:r>
              <a:rPr lang="en-US" b="1" err="1"/>
              <a:t>addq</a:t>
            </a:r>
            <a:r>
              <a:rPr lang="en-US" b="1"/>
              <a:t>    $1,%rax</a:t>
            </a:r>
            <a:br>
              <a:rPr lang="en-US" b="1"/>
            </a:br>
            <a:r>
              <a:rPr lang="en-US" b="1" err="1"/>
              <a:t>movq</a:t>
            </a:r>
            <a:r>
              <a:rPr lang="en-US" b="1"/>
              <a:t>    %</a:t>
            </a:r>
            <a:r>
              <a:rPr lang="en-US" b="1" err="1"/>
              <a:t>rax,counter</a:t>
            </a:r>
            <a:endParaRPr lang="en-US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0FDFFE-521F-4F1B-9F90-736ADED9538E}"/>
              </a:ext>
            </a:extLst>
          </p:cNvPr>
          <p:cNvSpPr txBox="1"/>
          <p:nvPr/>
        </p:nvSpPr>
        <p:spPr>
          <a:xfrm>
            <a:off x="8746725" y="3174521"/>
            <a:ext cx="2266518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err="1"/>
              <a:t>movq</a:t>
            </a:r>
            <a:r>
              <a:rPr lang="en-US" b="1"/>
              <a:t>    counter,%</a:t>
            </a:r>
            <a:r>
              <a:rPr lang="en-US" b="1" err="1"/>
              <a:t>rax</a:t>
            </a:r>
            <a:br>
              <a:rPr lang="en-US" b="1"/>
            </a:br>
            <a:r>
              <a:rPr lang="en-US" b="1" err="1"/>
              <a:t>addq</a:t>
            </a:r>
            <a:r>
              <a:rPr lang="en-US" b="1"/>
              <a:t>    $1,%rax</a:t>
            </a:r>
            <a:br>
              <a:rPr lang="en-US" b="1"/>
            </a:br>
            <a:r>
              <a:rPr lang="en-US" b="1" err="1"/>
              <a:t>movq</a:t>
            </a:r>
            <a:r>
              <a:rPr lang="en-US" b="1"/>
              <a:t>    %</a:t>
            </a:r>
            <a:r>
              <a:rPr lang="en-US" b="1" err="1"/>
              <a:t>rax,counter</a:t>
            </a:r>
            <a:endParaRPr lang="en-US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C3CC74-1C0F-4C98-B83C-F531FEA4440C}"/>
              </a:ext>
            </a:extLst>
          </p:cNvPr>
          <p:cNvSpPr txBox="1"/>
          <p:nvPr/>
        </p:nvSpPr>
        <p:spPr>
          <a:xfrm>
            <a:off x="1464174" y="5123081"/>
            <a:ext cx="9859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C00000"/>
                </a:solidFill>
              </a:rPr>
              <a:t>Either context switching or NUMA concurrency could cause these instruction sequences to interleave!</a:t>
            </a:r>
          </a:p>
        </p:txBody>
      </p:sp>
    </p:spTree>
    <p:extLst>
      <p:ext uri="{BB962C8B-B14F-4D97-AF65-F5344CB8AC3E}">
        <p14:creationId xmlns:p14="http://schemas.microsoft.com/office/powerpoint/2010/main" val="2392238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CBEDC-4DAE-4510-BDD8-BA30EDD31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Volatile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FED9B-8970-4448-A671-EA3788593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Volatile tells the compiler that a non-atomic variable might be updated by multiple threads… the value could change at any time.</a:t>
            </a:r>
          </a:p>
          <a:p>
            <a:endParaRPr lang="en-US" dirty="0"/>
          </a:p>
          <a:p>
            <a:r>
              <a:rPr lang="en-US" dirty="0"/>
              <a:t>This prevents C++ from caching the variable in a register as part of an optimization.  </a:t>
            </a:r>
            <a:r>
              <a:rPr lang="en-US" i="1" dirty="0"/>
              <a:t>But the hardware itself could still do caching.</a:t>
            </a:r>
          </a:p>
          <a:p>
            <a:endParaRPr lang="en-US" dirty="0"/>
          </a:p>
          <a:p>
            <a:r>
              <a:rPr lang="en-US" dirty="0"/>
              <a:t>Volatile is needed if you do completely unprotected sharing.  With C++ library synchronization, you never need this keyword.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A98977-C6FA-4C14-8724-F5D49366B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1ACBD-34EB-43F3-8538-3F90A68A8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580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C56E7-E9E5-4889-A6E8-AED7B3FCC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would you use Volatile?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C551E-C3E8-4CAC-8673-875D4455A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286000"/>
            <a:ext cx="10940711" cy="4023360"/>
          </a:xfrm>
        </p:spPr>
        <p:txBody>
          <a:bodyPr>
            <a:normAutofit/>
          </a:bodyPr>
          <a:lstStyle/>
          <a:p>
            <a:r>
              <a:rPr lang="en-US"/>
              <a:t>Suppose that thread A will do some task, then set a flag “</a:t>
            </a:r>
            <a:r>
              <a:rPr lang="en-US" err="1"/>
              <a:t>A_Done</a:t>
            </a:r>
            <a:r>
              <a:rPr lang="en-US"/>
              <a:t>” to true.   Thread B will “busy wait”:</a:t>
            </a:r>
          </a:p>
          <a:p>
            <a:endParaRPr lang="en-US"/>
          </a:p>
          <a:p>
            <a:r>
              <a:rPr lang="en-US"/>
              <a:t>        while(</a:t>
            </a:r>
            <a:r>
              <a:rPr lang="en-US" err="1"/>
              <a:t>A_Done</a:t>
            </a:r>
            <a:r>
              <a:rPr lang="en-US"/>
              <a:t> == false) ;             // Wait until A is done</a:t>
            </a:r>
          </a:p>
          <a:p>
            <a:endParaRPr lang="en-US"/>
          </a:p>
          <a:p>
            <a:r>
              <a:rPr lang="en-US"/>
              <a:t>Here, we need to add </a:t>
            </a:r>
            <a:r>
              <a:rPr lang="en-US" b="1"/>
              <a:t>volatile (</a:t>
            </a:r>
            <a:r>
              <a:rPr lang="en-US"/>
              <a:t>or</a:t>
            </a:r>
            <a:r>
              <a:rPr lang="en-US" b="1"/>
              <a:t> atomic)</a:t>
            </a:r>
            <a:r>
              <a:rPr lang="en-US"/>
              <a:t> to the declaration of </a:t>
            </a:r>
            <a:r>
              <a:rPr lang="en-US" err="1"/>
              <a:t>A_Done</a:t>
            </a:r>
            <a:r>
              <a:rPr lang="en-US"/>
              <a:t>.  Volatile is faster than atomic, which is faster than a lock.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D546DC-AD41-4C2D-9646-C5B9EAC3A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BDCB2A-D54B-4403-B564-D2F42CFFE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442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79C37-16AB-4E6A-A421-8AA22B5AA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Higher level synchronization: Binary and counting semaphores (~1970’s)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8144B-9D19-4802-B156-CA124FFE5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We’ll discuss the counting form</a:t>
            </a:r>
          </a:p>
          <a:p>
            <a:pPr lvl="1"/>
            <a:r>
              <a:rPr lang="en-US"/>
              <a:t>  A form of object that holds a lock and a counter.  The developer</a:t>
            </a:r>
            <a:br>
              <a:rPr lang="en-US"/>
            </a:br>
            <a:r>
              <a:rPr lang="en-US"/>
              <a:t>   initializes the counter to some non-negative value.</a:t>
            </a:r>
          </a:p>
          <a:p>
            <a:pPr lvl="1"/>
            <a:r>
              <a:rPr lang="en-US"/>
              <a:t>  </a:t>
            </a:r>
            <a:r>
              <a:rPr lang="en-US" b="1"/>
              <a:t>Acquire </a:t>
            </a:r>
            <a:r>
              <a:rPr lang="en-US"/>
              <a:t>pauses until counter &gt; 0, then decrements counter and returns</a:t>
            </a:r>
          </a:p>
          <a:p>
            <a:pPr lvl="1"/>
            <a:r>
              <a:rPr lang="en-US"/>
              <a:t>  </a:t>
            </a:r>
            <a:r>
              <a:rPr lang="en-US" b="1"/>
              <a:t>Release </a:t>
            </a:r>
            <a:r>
              <a:rPr lang="en-US"/>
              <a:t>increments semaphore (if a process is waiting, it wakes up).</a:t>
            </a:r>
          </a:p>
          <a:p>
            <a:pPr lvl="1"/>
            <a:endParaRPr lang="en-US"/>
          </a:p>
          <a:p>
            <a:pPr marL="128016" lvl="1" indent="0">
              <a:buNone/>
            </a:pPr>
            <a:r>
              <a:rPr lang="en-US"/>
              <a:t>C++ has semaphores.  The pattern is easy to implement.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3ABF6B-DFE5-4139-A2A7-B9692B3A2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24EC6B-15DB-4766-8B3A-301E669E5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D063EF-607C-25B2-E2C8-2D5085AB8726}"/>
              </a:ext>
            </a:extLst>
          </p:cNvPr>
          <p:cNvSpPr txBox="1"/>
          <p:nvPr/>
        </p:nvSpPr>
        <p:spPr>
          <a:xfrm>
            <a:off x="135802" y="6098693"/>
            <a:ext cx="661808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Semaphores are a big topic in CS4410, but in CS4414 we don’t use them because monitors are more powerful and easier to reason about.</a:t>
            </a:r>
          </a:p>
        </p:txBody>
      </p:sp>
    </p:spTree>
    <p:extLst>
      <p:ext uri="{BB962C8B-B14F-4D97-AF65-F5344CB8AC3E}">
        <p14:creationId xmlns:p14="http://schemas.microsoft.com/office/powerpoint/2010/main" val="8076990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F9B5C-E4EC-4C1A-B455-2386155B2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with semaphores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3C12D-A33B-48F6-9126-36057302D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7" y="2075333"/>
            <a:ext cx="10641690" cy="40233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It turned out that semaphores were a cause of many bugs.  Consider this code that protects a critical section: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          </a:t>
            </a:r>
            <a:r>
              <a:rPr lang="en-US" dirty="0" err="1"/>
              <a:t>mySem.acquire</a:t>
            </a:r>
            <a:r>
              <a:rPr lang="en-US" dirty="0"/>
              <a:t>();</a:t>
            </a:r>
            <a:br>
              <a:rPr lang="en-US" sz="1900" dirty="0"/>
            </a:br>
            <a:br>
              <a:rPr lang="en-US" sz="1900" dirty="0"/>
            </a:br>
            <a:r>
              <a:rPr lang="en-US" dirty="0"/>
              <a:t>               </a:t>
            </a:r>
            <a:r>
              <a:rPr lang="en-US" i="1" dirty="0"/>
              <a:t>do something;              </a:t>
            </a:r>
            <a:r>
              <a:rPr lang="en-US" dirty="0"/>
              <a:t>// This is the critical section</a:t>
            </a:r>
            <a:endParaRPr lang="en-US" sz="800" dirty="0"/>
          </a:p>
          <a:p>
            <a:br>
              <a:rPr lang="en-US" sz="900" dirty="0"/>
            </a:br>
            <a:r>
              <a:rPr lang="en-US" dirty="0"/>
              <a:t>               </a:t>
            </a:r>
            <a:r>
              <a:rPr lang="en-US" dirty="0" err="1"/>
              <a:t>mySem.release</a:t>
            </a:r>
            <a:r>
              <a:rPr lang="en-US" dirty="0"/>
              <a:t>();</a:t>
            </a:r>
          </a:p>
          <a:p>
            <a:endParaRPr lang="en-US" dirty="0"/>
          </a:p>
          <a:p>
            <a:r>
              <a:rPr lang="en-US" dirty="0"/>
              <a:t>… unusual control flow could prevent the release(), such as a </a:t>
            </a:r>
            <a:r>
              <a:rPr lang="en-US" b="1" dirty="0"/>
              <a:t>return</a:t>
            </a:r>
            <a:r>
              <a:rPr lang="en-US" dirty="0"/>
              <a:t> or </a:t>
            </a:r>
            <a:r>
              <a:rPr lang="en-US" b="1" dirty="0"/>
              <a:t>continue</a:t>
            </a:r>
            <a:r>
              <a:rPr lang="en-US" dirty="0"/>
              <a:t> statement, or a </a:t>
            </a:r>
            <a:r>
              <a:rPr lang="en-US" b="1" dirty="0"/>
              <a:t>caught exception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2ECCE-75A6-45F5-A6EB-EDDD13730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74832C-DF8E-4327-A743-544A1A530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D5A11E-40DE-A23B-1A80-BB2559652CA1}"/>
              </a:ext>
            </a:extLst>
          </p:cNvPr>
          <p:cNvSpPr txBox="1"/>
          <p:nvPr/>
        </p:nvSpPr>
        <p:spPr>
          <a:xfrm>
            <a:off x="135802" y="6098693"/>
            <a:ext cx="661808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Semaphores are a big topic in CS4410, but in CS4414 we don’t use them because monitors are more powerful and easier to reason about.</a:t>
            </a:r>
          </a:p>
        </p:txBody>
      </p:sp>
    </p:spTree>
    <p:extLst>
      <p:ext uri="{BB962C8B-B14F-4D97-AF65-F5344CB8AC3E}">
        <p14:creationId xmlns:p14="http://schemas.microsoft.com/office/powerpoint/2010/main" val="21658922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96E98-9FB6-4F40-857C-9F0E1F7FC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with Semaphores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F77CB-430B-4F2C-B6DB-537AA57D3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It is also tempting to use semaphores as a form of “go to”</a:t>
            </a:r>
          </a:p>
          <a:p>
            <a:endParaRPr lang="en-US"/>
          </a:p>
          <a:p>
            <a:r>
              <a:rPr lang="en-US"/>
              <a:t>            </a:t>
            </a:r>
            <a:r>
              <a:rPr lang="en-US" b="1"/>
              <a:t>Process A                                 Process B</a:t>
            </a:r>
          </a:p>
          <a:p>
            <a:r>
              <a:rPr lang="en-US" b="1"/>
              <a:t>             </a:t>
            </a:r>
            <a:r>
              <a:rPr lang="en-US" b="1" err="1"/>
              <a:t>runB.release</a:t>
            </a:r>
            <a:r>
              <a:rPr lang="en-US" b="1"/>
              <a:t>();                         </a:t>
            </a:r>
            <a:r>
              <a:rPr lang="en-US" b="1" err="1"/>
              <a:t>runB.acquire</a:t>
            </a:r>
            <a:r>
              <a:rPr lang="en-US" b="1"/>
              <a:t>();</a:t>
            </a:r>
          </a:p>
          <a:p>
            <a:endParaRPr lang="en-US" b="1"/>
          </a:p>
          <a:p>
            <a:r>
              <a:rPr lang="en-US"/>
              <a:t>This is kind of ugly and can easily cause confusion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F58509-692D-4E7A-83B4-22F8F129C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477928-3D79-4AF1-ABC5-E0E31A013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54</a:t>
            </a:fld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0972FA3-B337-4CFA-AED6-C9F77008CBC8}"/>
              </a:ext>
            </a:extLst>
          </p:cNvPr>
          <p:cNvSpPr/>
          <p:nvPr/>
        </p:nvSpPr>
        <p:spPr>
          <a:xfrm>
            <a:off x="5864394" y="3854454"/>
            <a:ext cx="752066" cy="398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11E3F-568C-DB7D-D946-C6CBCE4DE416}"/>
              </a:ext>
            </a:extLst>
          </p:cNvPr>
          <p:cNvSpPr txBox="1"/>
          <p:nvPr/>
        </p:nvSpPr>
        <p:spPr>
          <a:xfrm>
            <a:off x="135802" y="6098693"/>
            <a:ext cx="661808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Semaphores are a big topic in CS4410, but in CS4414 we don’t use them because monitors are more powerful and easier to reason about.</a:t>
            </a:r>
          </a:p>
        </p:txBody>
      </p:sp>
    </p:spTree>
    <p:extLst>
      <p:ext uri="{BB962C8B-B14F-4D97-AF65-F5344CB8AC3E}">
        <p14:creationId xmlns:p14="http://schemas.microsoft.com/office/powerpoint/2010/main" val="23995214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FFA26-FED7-40FA-AACD-035FCA122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Better high-level synchronization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FCAB0-FD1D-45D7-8067-201DB45DA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complexity of these mechanisms led people to realize that we need higher-level approaches to synchronization that are safe, live, fair and make it easy to create correct solutions.</a:t>
            </a:r>
          </a:p>
          <a:p>
            <a:endParaRPr lang="en-US"/>
          </a:p>
          <a:p>
            <a:r>
              <a:rPr lang="en-US"/>
              <a:t>Let’s look at an example of a higher level construct: a bounded buffer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328EFA-F315-4DD9-80EF-2BF022DDA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163232-E0D8-477E-8A09-F900F64D9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96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11E81-1835-CE24-9C2C-27D87661F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needs them?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E8271-6849-8097-8D07-DFA8540CD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10641690" cy="4224528"/>
          </a:xfrm>
        </p:spPr>
        <p:txBody>
          <a:bodyPr/>
          <a:lstStyle/>
          <a:p>
            <a:r>
              <a:rPr lang="en-US" dirty="0"/>
              <a:t>We saw a way to pass a “task id” to a thread, in lecture 14.  But sometimes we don’t yet have the information we want to pass to child threads at launch time and must do it at runtime.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Bounded buffers are one of the best ways to do this.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B804D0-6AB9-457D-8C0F-0D521537B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5B4DB1-05B5-E849-CFEA-3D06E345F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56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2BC6B64-9A97-A969-A2F8-1B5F331DA6A4}"/>
              </a:ext>
            </a:extLst>
          </p:cNvPr>
          <p:cNvSpPr/>
          <p:nvPr/>
        </p:nvSpPr>
        <p:spPr>
          <a:xfrm>
            <a:off x="4343114" y="4602972"/>
            <a:ext cx="689985" cy="1295400"/>
          </a:xfrm>
          <a:custGeom>
            <a:avLst/>
            <a:gdLst>
              <a:gd name="connsiteX0" fmla="*/ 228886 w 689985"/>
              <a:gd name="connsiteY0" fmla="*/ 0 h 1295400"/>
              <a:gd name="connsiteX1" fmla="*/ 686086 w 689985"/>
              <a:gd name="connsiteY1" fmla="*/ 292100 h 1295400"/>
              <a:gd name="connsiteX2" fmla="*/ 286 w 689985"/>
              <a:gd name="connsiteY2" fmla="*/ 685800 h 1295400"/>
              <a:gd name="connsiteX3" fmla="*/ 597186 w 689985"/>
              <a:gd name="connsiteY3" fmla="*/ 1003300 h 1295400"/>
              <a:gd name="connsiteX4" fmla="*/ 279686 w 689985"/>
              <a:gd name="connsiteY4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985" h="1295400">
                <a:moveTo>
                  <a:pt x="228886" y="0"/>
                </a:moveTo>
                <a:cubicBezTo>
                  <a:pt x="476536" y="88900"/>
                  <a:pt x="724186" y="177800"/>
                  <a:pt x="686086" y="292100"/>
                </a:cubicBezTo>
                <a:cubicBezTo>
                  <a:pt x="647986" y="406400"/>
                  <a:pt x="15103" y="567267"/>
                  <a:pt x="286" y="685800"/>
                </a:cubicBezTo>
                <a:cubicBezTo>
                  <a:pt x="-14531" y="804333"/>
                  <a:pt x="550619" y="901700"/>
                  <a:pt x="597186" y="1003300"/>
                </a:cubicBezTo>
                <a:cubicBezTo>
                  <a:pt x="643753" y="1104900"/>
                  <a:pt x="461719" y="1200150"/>
                  <a:pt x="279686" y="129540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8F641C3-8402-5725-0F04-CE137EE086C4}"/>
              </a:ext>
            </a:extLst>
          </p:cNvPr>
          <p:cNvSpPr/>
          <p:nvPr/>
        </p:nvSpPr>
        <p:spPr>
          <a:xfrm>
            <a:off x="3454114" y="4544552"/>
            <a:ext cx="689985" cy="1295400"/>
          </a:xfrm>
          <a:custGeom>
            <a:avLst/>
            <a:gdLst>
              <a:gd name="connsiteX0" fmla="*/ 228886 w 689985"/>
              <a:gd name="connsiteY0" fmla="*/ 0 h 1295400"/>
              <a:gd name="connsiteX1" fmla="*/ 686086 w 689985"/>
              <a:gd name="connsiteY1" fmla="*/ 292100 h 1295400"/>
              <a:gd name="connsiteX2" fmla="*/ 286 w 689985"/>
              <a:gd name="connsiteY2" fmla="*/ 685800 h 1295400"/>
              <a:gd name="connsiteX3" fmla="*/ 597186 w 689985"/>
              <a:gd name="connsiteY3" fmla="*/ 1003300 h 1295400"/>
              <a:gd name="connsiteX4" fmla="*/ 279686 w 689985"/>
              <a:gd name="connsiteY4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985" h="1295400">
                <a:moveTo>
                  <a:pt x="228886" y="0"/>
                </a:moveTo>
                <a:cubicBezTo>
                  <a:pt x="476536" y="88900"/>
                  <a:pt x="724186" y="177800"/>
                  <a:pt x="686086" y="292100"/>
                </a:cubicBezTo>
                <a:cubicBezTo>
                  <a:pt x="647986" y="406400"/>
                  <a:pt x="15103" y="567267"/>
                  <a:pt x="286" y="685800"/>
                </a:cubicBezTo>
                <a:cubicBezTo>
                  <a:pt x="-14531" y="804333"/>
                  <a:pt x="550619" y="901700"/>
                  <a:pt x="597186" y="1003300"/>
                </a:cubicBezTo>
                <a:cubicBezTo>
                  <a:pt x="643753" y="1104900"/>
                  <a:pt x="461719" y="1200150"/>
                  <a:pt x="279686" y="129540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F3F050A-0330-4E99-1275-DE06B4421EE5}"/>
              </a:ext>
            </a:extLst>
          </p:cNvPr>
          <p:cNvSpPr/>
          <p:nvPr/>
        </p:nvSpPr>
        <p:spPr>
          <a:xfrm>
            <a:off x="7306495" y="4647476"/>
            <a:ext cx="689985" cy="1295400"/>
          </a:xfrm>
          <a:custGeom>
            <a:avLst/>
            <a:gdLst>
              <a:gd name="connsiteX0" fmla="*/ 228886 w 689985"/>
              <a:gd name="connsiteY0" fmla="*/ 0 h 1295400"/>
              <a:gd name="connsiteX1" fmla="*/ 686086 w 689985"/>
              <a:gd name="connsiteY1" fmla="*/ 292100 h 1295400"/>
              <a:gd name="connsiteX2" fmla="*/ 286 w 689985"/>
              <a:gd name="connsiteY2" fmla="*/ 685800 h 1295400"/>
              <a:gd name="connsiteX3" fmla="*/ 597186 w 689985"/>
              <a:gd name="connsiteY3" fmla="*/ 1003300 h 1295400"/>
              <a:gd name="connsiteX4" fmla="*/ 279686 w 689985"/>
              <a:gd name="connsiteY4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985" h="1295400">
                <a:moveTo>
                  <a:pt x="228886" y="0"/>
                </a:moveTo>
                <a:cubicBezTo>
                  <a:pt x="476536" y="88900"/>
                  <a:pt x="724186" y="177800"/>
                  <a:pt x="686086" y="292100"/>
                </a:cubicBezTo>
                <a:cubicBezTo>
                  <a:pt x="647986" y="406400"/>
                  <a:pt x="15103" y="567267"/>
                  <a:pt x="286" y="685800"/>
                </a:cubicBezTo>
                <a:cubicBezTo>
                  <a:pt x="-14531" y="804333"/>
                  <a:pt x="550619" y="901700"/>
                  <a:pt x="597186" y="1003300"/>
                </a:cubicBezTo>
                <a:cubicBezTo>
                  <a:pt x="643753" y="1104900"/>
                  <a:pt x="461719" y="1200150"/>
                  <a:pt x="279686" y="129540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02EB80B-8789-B630-FED0-19D277E25049}"/>
              </a:ext>
            </a:extLst>
          </p:cNvPr>
          <p:cNvSpPr/>
          <p:nvPr/>
        </p:nvSpPr>
        <p:spPr>
          <a:xfrm>
            <a:off x="8089422" y="4566804"/>
            <a:ext cx="689985" cy="1295400"/>
          </a:xfrm>
          <a:custGeom>
            <a:avLst/>
            <a:gdLst>
              <a:gd name="connsiteX0" fmla="*/ 228886 w 689985"/>
              <a:gd name="connsiteY0" fmla="*/ 0 h 1295400"/>
              <a:gd name="connsiteX1" fmla="*/ 686086 w 689985"/>
              <a:gd name="connsiteY1" fmla="*/ 292100 h 1295400"/>
              <a:gd name="connsiteX2" fmla="*/ 286 w 689985"/>
              <a:gd name="connsiteY2" fmla="*/ 685800 h 1295400"/>
              <a:gd name="connsiteX3" fmla="*/ 597186 w 689985"/>
              <a:gd name="connsiteY3" fmla="*/ 1003300 h 1295400"/>
              <a:gd name="connsiteX4" fmla="*/ 279686 w 689985"/>
              <a:gd name="connsiteY4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985" h="1295400">
                <a:moveTo>
                  <a:pt x="228886" y="0"/>
                </a:moveTo>
                <a:cubicBezTo>
                  <a:pt x="476536" y="88900"/>
                  <a:pt x="724186" y="177800"/>
                  <a:pt x="686086" y="292100"/>
                </a:cubicBezTo>
                <a:cubicBezTo>
                  <a:pt x="647986" y="406400"/>
                  <a:pt x="15103" y="567267"/>
                  <a:pt x="286" y="685800"/>
                </a:cubicBezTo>
                <a:cubicBezTo>
                  <a:pt x="-14531" y="804333"/>
                  <a:pt x="550619" y="901700"/>
                  <a:pt x="597186" y="1003300"/>
                </a:cubicBezTo>
                <a:cubicBezTo>
                  <a:pt x="643753" y="1104900"/>
                  <a:pt x="461719" y="1200150"/>
                  <a:pt x="279686" y="129540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9DEB3A6-2B9A-3DDF-D584-CC55860CF697}"/>
              </a:ext>
            </a:extLst>
          </p:cNvPr>
          <p:cNvSpPr/>
          <p:nvPr/>
        </p:nvSpPr>
        <p:spPr>
          <a:xfrm>
            <a:off x="2764129" y="4687300"/>
            <a:ext cx="689985" cy="1295400"/>
          </a:xfrm>
          <a:custGeom>
            <a:avLst/>
            <a:gdLst>
              <a:gd name="connsiteX0" fmla="*/ 228886 w 689985"/>
              <a:gd name="connsiteY0" fmla="*/ 0 h 1295400"/>
              <a:gd name="connsiteX1" fmla="*/ 686086 w 689985"/>
              <a:gd name="connsiteY1" fmla="*/ 292100 h 1295400"/>
              <a:gd name="connsiteX2" fmla="*/ 286 w 689985"/>
              <a:gd name="connsiteY2" fmla="*/ 685800 h 1295400"/>
              <a:gd name="connsiteX3" fmla="*/ 597186 w 689985"/>
              <a:gd name="connsiteY3" fmla="*/ 1003300 h 1295400"/>
              <a:gd name="connsiteX4" fmla="*/ 279686 w 689985"/>
              <a:gd name="connsiteY4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9985" h="1295400">
                <a:moveTo>
                  <a:pt x="228886" y="0"/>
                </a:moveTo>
                <a:cubicBezTo>
                  <a:pt x="476536" y="88900"/>
                  <a:pt x="724186" y="177800"/>
                  <a:pt x="686086" y="292100"/>
                </a:cubicBezTo>
                <a:cubicBezTo>
                  <a:pt x="647986" y="406400"/>
                  <a:pt x="15103" y="567267"/>
                  <a:pt x="286" y="685800"/>
                </a:cubicBezTo>
                <a:cubicBezTo>
                  <a:pt x="-14531" y="804333"/>
                  <a:pt x="550619" y="901700"/>
                  <a:pt x="597186" y="1003300"/>
                </a:cubicBezTo>
                <a:cubicBezTo>
                  <a:pt x="643753" y="1104900"/>
                  <a:pt x="461719" y="1200150"/>
                  <a:pt x="279686" y="129540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7BB77ED-2EFA-F602-1CC9-D676DCFEFF38}"/>
              </a:ext>
            </a:extLst>
          </p:cNvPr>
          <p:cNvSpPr/>
          <p:nvPr/>
        </p:nvSpPr>
        <p:spPr>
          <a:xfrm>
            <a:off x="5664200" y="50474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530DB6-FBD0-5B7A-F3E7-53EDCFE71FC2}"/>
              </a:ext>
            </a:extLst>
          </p:cNvPr>
          <p:cNvSpPr txBox="1"/>
          <p:nvPr/>
        </p:nvSpPr>
        <p:spPr>
          <a:xfrm>
            <a:off x="3280951" y="5924280"/>
            <a:ext cx="196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producers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597B66-5E8B-0782-E0A5-B7BDC7CE3337}"/>
              </a:ext>
            </a:extLst>
          </p:cNvPr>
          <p:cNvSpPr txBox="1"/>
          <p:nvPr/>
        </p:nvSpPr>
        <p:spPr>
          <a:xfrm>
            <a:off x="7605242" y="5940028"/>
            <a:ext cx="196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consumers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154F7C-623D-564B-0C42-823AC0FB5E12}"/>
              </a:ext>
            </a:extLst>
          </p:cNvPr>
          <p:cNvSpPr txBox="1"/>
          <p:nvPr/>
        </p:nvSpPr>
        <p:spPr>
          <a:xfrm>
            <a:off x="5132510" y="5570534"/>
            <a:ext cx="196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bounded</a:t>
            </a:r>
            <a:br>
              <a:rPr lang="en-US" b="1"/>
            </a:br>
            <a:r>
              <a:rPr lang="en-US" b="1"/>
              <a:t>buffer</a:t>
            </a:r>
          </a:p>
        </p:txBody>
      </p:sp>
    </p:spTree>
    <p:extLst>
      <p:ext uri="{BB962C8B-B14F-4D97-AF65-F5344CB8AC3E}">
        <p14:creationId xmlns:p14="http://schemas.microsoft.com/office/powerpoint/2010/main" val="27556019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C373E-F787-4166-9A93-815B1A2FD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bounded buffer (like a Linux Pipe!)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B9765-8756-46F8-88AA-E00CA7C1B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We have a set of threads.</a:t>
            </a:r>
          </a:p>
          <a:p>
            <a:endParaRPr lang="en-US"/>
          </a:p>
          <a:p>
            <a:r>
              <a:rPr lang="en-US"/>
              <a:t>Some produce objects (perhaps, cupcakes!)</a:t>
            </a:r>
          </a:p>
          <a:p>
            <a:endParaRPr lang="en-US"/>
          </a:p>
          <a:p>
            <a:r>
              <a:rPr lang="en-US"/>
              <a:t>Others consume objects (perhaps, children!)</a:t>
            </a:r>
          </a:p>
          <a:p>
            <a:endParaRPr lang="en-US"/>
          </a:p>
          <a:p>
            <a:r>
              <a:rPr lang="en-US"/>
              <a:t>Goal is to synchronize the two groups.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9DE485-2EAC-494C-9EF6-15F7AFC53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B76F65-19B8-4C94-BC24-F01CEAECF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281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B6E48-31B4-4F5E-B619-201D56095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ring buffer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0AFBE-8FC0-454D-A6E6-EEA34B6F0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688" y="2266088"/>
            <a:ext cx="10641690" cy="4023360"/>
          </a:xfrm>
        </p:spPr>
        <p:txBody>
          <a:bodyPr/>
          <a:lstStyle/>
          <a:p>
            <a:r>
              <a:rPr lang="en-US"/>
              <a:t>We take an array of some fixed size, LEN, and think of it as a ring.  The </a:t>
            </a:r>
            <a:r>
              <a:rPr lang="en-US" err="1"/>
              <a:t>k’th</a:t>
            </a:r>
            <a:r>
              <a:rPr lang="en-US"/>
              <a:t> item is at location (k % LEN).  Here, LEN = 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BFDEB8-1E84-4030-B3AC-03110EA4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9DE268-DB79-4DCE-9835-8AC952335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58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D984C10-41A8-4044-9D81-D85BEA5DDBF9}"/>
              </a:ext>
            </a:extLst>
          </p:cNvPr>
          <p:cNvGrpSpPr/>
          <p:nvPr/>
        </p:nvGrpSpPr>
        <p:grpSpPr>
          <a:xfrm rot="18733041">
            <a:off x="4852375" y="3492389"/>
            <a:ext cx="2913458" cy="2913458"/>
            <a:chOff x="4988643" y="3628974"/>
            <a:chExt cx="2913458" cy="291345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02A6D34-DAA6-4A74-87DD-A89FA86255BF}"/>
                </a:ext>
              </a:extLst>
            </p:cNvPr>
            <p:cNvCxnSpPr>
              <a:cxnSpLocks/>
            </p:cNvCxnSpPr>
            <p:nvPr/>
          </p:nvCxnSpPr>
          <p:spPr>
            <a:xfrm>
              <a:off x="6445372" y="3628974"/>
              <a:ext cx="0" cy="67717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ED9A6CB-132C-41D9-B742-77E87041C75E}"/>
                </a:ext>
              </a:extLst>
            </p:cNvPr>
            <p:cNvCxnSpPr>
              <a:cxnSpLocks/>
            </p:cNvCxnSpPr>
            <p:nvPr/>
          </p:nvCxnSpPr>
          <p:spPr>
            <a:xfrm>
              <a:off x="6445372" y="5865258"/>
              <a:ext cx="0" cy="67717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7FDF8B-AEA5-41F2-AC82-4690055EF26E}"/>
                </a:ext>
              </a:extLst>
            </p:cNvPr>
            <p:cNvGrpSpPr/>
            <p:nvPr/>
          </p:nvGrpSpPr>
          <p:grpSpPr>
            <a:xfrm rot="5400000">
              <a:off x="6445372" y="3624374"/>
              <a:ext cx="0" cy="2913458"/>
              <a:chOff x="3641788" y="3344303"/>
              <a:chExt cx="0" cy="2913458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C806E99-25D9-42FF-8CAC-469A25353827}"/>
                  </a:ext>
                </a:extLst>
              </p:cNvPr>
              <p:cNvCxnSpPr/>
              <p:nvPr/>
            </p:nvCxnSpPr>
            <p:spPr>
              <a:xfrm>
                <a:off x="3641788" y="3344303"/>
                <a:ext cx="0" cy="677174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383A2C1-F668-48D7-9BAF-01C87597F411}"/>
                  </a:ext>
                </a:extLst>
              </p:cNvPr>
              <p:cNvCxnSpPr/>
              <p:nvPr/>
            </p:nvCxnSpPr>
            <p:spPr>
              <a:xfrm>
                <a:off x="3641788" y="5580587"/>
                <a:ext cx="0" cy="677174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7F81864-F125-43BA-8A4F-FAE48E5EEDD7}"/>
              </a:ext>
            </a:extLst>
          </p:cNvPr>
          <p:cNvSpPr txBox="1"/>
          <p:nvPr/>
        </p:nvSpPr>
        <p:spPr>
          <a:xfrm>
            <a:off x="2941608" y="3429000"/>
            <a:ext cx="1552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err="1"/>
              <a:t>nfree</a:t>
            </a:r>
            <a:r>
              <a:rPr lang="en-US" b="1"/>
              <a:t> =3</a:t>
            </a:r>
          </a:p>
          <a:p>
            <a:pPr algn="r"/>
            <a:r>
              <a:rPr lang="en-US" b="1" err="1"/>
              <a:t>free_ptr</a:t>
            </a:r>
            <a:r>
              <a:rPr lang="en-US" b="1"/>
              <a:t> = 15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5587203-46F6-4238-8EB3-213051484DD7}"/>
              </a:ext>
            </a:extLst>
          </p:cNvPr>
          <p:cNvSpPr txBox="1"/>
          <p:nvPr/>
        </p:nvSpPr>
        <p:spPr>
          <a:xfrm>
            <a:off x="8751613" y="5460872"/>
            <a:ext cx="197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/>
              <a:t>nfull</a:t>
            </a:r>
            <a:r>
              <a:rPr lang="en-US" b="1"/>
              <a:t> =5</a:t>
            </a:r>
          </a:p>
          <a:p>
            <a:r>
              <a:rPr lang="en-US" b="1" err="1"/>
              <a:t>next_item</a:t>
            </a:r>
            <a:r>
              <a:rPr lang="en-US" b="1"/>
              <a:t> = 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43252B2-444C-49CC-BF1B-801F00761C68}"/>
              </a:ext>
            </a:extLst>
          </p:cNvPr>
          <p:cNvSpPr txBox="1"/>
          <p:nvPr/>
        </p:nvSpPr>
        <p:spPr>
          <a:xfrm>
            <a:off x="1595154" y="4077205"/>
            <a:ext cx="293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/>
              <a:t>15 % 8 = 7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2379B6-FEA2-4EBE-AA19-09CBD6B05A77}"/>
              </a:ext>
            </a:extLst>
          </p:cNvPr>
          <p:cNvSpPr txBox="1"/>
          <p:nvPr/>
        </p:nvSpPr>
        <p:spPr>
          <a:xfrm>
            <a:off x="7133240" y="6006844"/>
            <a:ext cx="2932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/>
              <a:t>10 % 8 = 2 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40B321E-95C0-417B-BA8C-4E3810E7D79D}"/>
              </a:ext>
            </a:extLst>
          </p:cNvPr>
          <p:cNvGrpSpPr/>
          <p:nvPr/>
        </p:nvGrpSpPr>
        <p:grpSpPr>
          <a:xfrm>
            <a:off x="4628174" y="3455570"/>
            <a:ext cx="4104178" cy="2983219"/>
            <a:chOff x="4628174" y="3455570"/>
            <a:chExt cx="4104178" cy="298321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A346463-46B9-4D71-80CF-F13B69C7366E}"/>
                </a:ext>
              </a:extLst>
            </p:cNvPr>
            <p:cNvSpPr/>
            <p:nvPr/>
          </p:nvSpPr>
          <p:spPr>
            <a:xfrm>
              <a:off x="4842932" y="3492389"/>
              <a:ext cx="2932345" cy="2897643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0A28C14-12A1-4C6D-80B7-7D76B8035C96}"/>
                </a:ext>
              </a:extLst>
            </p:cNvPr>
            <p:cNvSpPr/>
            <p:nvPr/>
          </p:nvSpPr>
          <p:spPr>
            <a:xfrm>
              <a:off x="5497503" y="4153748"/>
              <a:ext cx="1575024" cy="1582819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003FF07-AF48-4074-A4E9-027778D7B710}"/>
                </a:ext>
              </a:extLst>
            </p:cNvPr>
            <p:cNvCxnSpPr/>
            <p:nvPr/>
          </p:nvCxnSpPr>
          <p:spPr>
            <a:xfrm>
              <a:off x="6292972" y="3476574"/>
              <a:ext cx="0" cy="67717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D4B0C0-244F-493B-BF8E-C55B756B1319}"/>
                </a:ext>
              </a:extLst>
            </p:cNvPr>
            <p:cNvCxnSpPr/>
            <p:nvPr/>
          </p:nvCxnSpPr>
          <p:spPr>
            <a:xfrm>
              <a:off x="6292972" y="5712858"/>
              <a:ext cx="0" cy="677174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C8A50F2-C43B-4FB6-8D1A-FE74BFBDA5F4}"/>
                </a:ext>
              </a:extLst>
            </p:cNvPr>
            <p:cNvGrpSpPr/>
            <p:nvPr/>
          </p:nvGrpSpPr>
          <p:grpSpPr>
            <a:xfrm rot="5400000">
              <a:off x="6292972" y="3471974"/>
              <a:ext cx="0" cy="2913458"/>
              <a:chOff x="3641788" y="3344303"/>
              <a:chExt cx="0" cy="2913458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B5DCBF89-C2B7-44B5-AC95-AE2ADD5EFAEA}"/>
                  </a:ext>
                </a:extLst>
              </p:cNvPr>
              <p:cNvCxnSpPr/>
              <p:nvPr/>
            </p:nvCxnSpPr>
            <p:spPr>
              <a:xfrm>
                <a:off x="3641788" y="3344303"/>
                <a:ext cx="0" cy="677174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0696499-07DA-4B48-95FC-4AA9B3EB1163}"/>
                  </a:ext>
                </a:extLst>
              </p:cNvPr>
              <p:cNvCxnSpPr/>
              <p:nvPr/>
            </p:nvCxnSpPr>
            <p:spPr>
              <a:xfrm>
                <a:off x="3641788" y="5580587"/>
                <a:ext cx="0" cy="677174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B97A836-68E3-46BF-8C3F-DDAF10ABC956}"/>
                </a:ext>
              </a:extLst>
            </p:cNvPr>
            <p:cNvSpPr txBox="1"/>
            <p:nvPr/>
          </p:nvSpPr>
          <p:spPr>
            <a:xfrm>
              <a:off x="6426683" y="3736148"/>
              <a:ext cx="573475" cy="27699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/>
                <a:t>free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51723F-CD37-4D3F-AA2E-57CC8B2B8C4D}"/>
                </a:ext>
              </a:extLst>
            </p:cNvPr>
            <p:cNvSpPr txBox="1"/>
            <p:nvPr/>
          </p:nvSpPr>
          <p:spPr>
            <a:xfrm>
              <a:off x="7056298" y="4314087"/>
              <a:ext cx="455024" cy="27699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/>
                <a:t>free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D208545-4B81-4BCD-9F1B-CBC28869A40F}"/>
                </a:ext>
              </a:extLst>
            </p:cNvPr>
            <p:cNvSpPr txBox="1"/>
            <p:nvPr/>
          </p:nvSpPr>
          <p:spPr>
            <a:xfrm>
              <a:off x="6499125" y="5756587"/>
              <a:ext cx="455024" cy="46166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/>
                <a:t>Item</a:t>
              </a:r>
            </a:p>
            <a:p>
              <a:pPr algn="ctr"/>
              <a:r>
                <a:rPr lang="en-US" sz="1200" b="1" i="1"/>
                <a:t>11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7F69B90-D168-4212-A7DD-02601525013F}"/>
                </a:ext>
              </a:extLst>
            </p:cNvPr>
            <p:cNvSpPr txBox="1"/>
            <p:nvPr/>
          </p:nvSpPr>
          <p:spPr>
            <a:xfrm>
              <a:off x="5694595" y="5786186"/>
              <a:ext cx="484583" cy="46166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/>
                <a:t>Item</a:t>
              </a:r>
            </a:p>
            <a:p>
              <a:pPr algn="ctr"/>
              <a:r>
                <a:rPr lang="en-US" sz="1200" b="1" i="1"/>
                <a:t>12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0336F4-D345-46C5-9F42-959D21D386D8}"/>
                </a:ext>
              </a:extLst>
            </p:cNvPr>
            <p:cNvSpPr txBox="1"/>
            <p:nvPr/>
          </p:nvSpPr>
          <p:spPr>
            <a:xfrm>
              <a:off x="5028428" y="5123089"/>
              <a:ext cx="455024" cy="46166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/>
                <a:t>Item </a:t>
              </a:r>
              <a:br>
                <a:rPr lang="en-US" sz="1200" b="1" i="1"/>
              </a:br>
              <a:r>
                <a:rPr lang="en-US" sz="1200" b="1" i="1"/>
                <a:t>13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9D65810-7662-465E-A463-AE5EBB767B1B}"/>
                </a:ext>
              </a:extLst>
            </p:cNvPr>
            <p:cNvSpPr txBox="1"/>
            <p:nvPr/>
          </p:nvSpPr>
          <p:spPr>
            <a:xfrm>
              <a:off x="5022914" y="4298251"/>
              <a:ext cx="466053" cy="46166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/>
                <a:t>Item </a:t>
              </a:r>
              <a:br>
                <a:rPr lang="en-US" sz="1200" b="1" i="1"/>
              </a:br>
              <a:r>
                <a:rPr lang="en-US" sz="1200" b="1" i="1"/>
                <a:t>14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50F051E-1644-4D77-8C0F-8B97E53C4766}"/>
                </a:ext>
              </a:extLst>
            </p:cNvPr>
            <p:cNvSpPr txBox="1"/>
            <p:nvPr/>
          </p:nvSpPr>
          <p:spPr>
            <a:xfrm>
              <a:off x="5583655" y="3736148"/>
              <a:ext cx="606584" cy="27699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/>
                <a:t>free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524E965-B9D2-4A0E-8738-3253B4D0B5AD}"/>
                </a:ext>
              </a:extLst>
            </p:cNvPr>
            <p:cNvSpPr/>
            <p:nvPr/>
          </p:nvSpPr>
          <p:spPr>
            <a:xfrm>
              <a:off x="8555032" y="5501222"/>
              <a:ext cx="177320" cy="21308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D4D004B-588B-4B72-97D1-BE9DFDD561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05991" y="5359727"/>
              <a:ext cx="974601" cy="23526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EF9F249-4211-4D32-A896-BC7E266E858C}"/>
                </a:ext>
              </a:extLst>
            </p:cNvPr>
            <p:cNvSpPr/>
            <p:nvPr/>
          </p:nvSpPr>
          <p:spPr>
            <a:xfrm>
              <a:off x="4628174" y="3516595"/>
              <a:ext cx="177320" cy="21308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1B4EA3A-AB63-4413-B8EA-5926F967DFBB}"/>
                </a:ext>
              </a:extLst>
            </p:cNvPr>
            <p:cNvCxnSpPr>
              <a:cxnSpLocks/>
              <a:stCxn id="33" idx="2"/>
              <a:endCxn id="29" idx="1"/>
            </p:cNvCxnSpPr>
            <p:nvPr/>
          </p:nvCxnSpPr>
          <p:spPr>
            <a:xfrm>
              <a:off x="4628174" y="3623136"/>
              <a:ext cx="955481" cy="25151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AF9D23-C2F1-4F1B-80E1-1C1D99043E32}"/>
                </a:ext>
              </a:extLst>
            </p:cNvPr>
            <p:cNvSpPr txBox="1"/>
            <p:nvPr/>
          </p:nvSpPr>
          <p:spPr>
            <a:xfrm>
              <a:off x="7143202" y="5133324"/>
              <a:ext cx="455024" cy="461665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/>
                <a:t>Item</a:t>
              </a:r>
            </a:p>
            <a:p>
              <a:pPr algn="ctr"/>
              <a:r>
                <a:rPr lang="en-US" sz="1200" b="1" i="1"/>
                <a:t>10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9038088-DB22-4AE1-84B7-2C09FFA6E59A}"/>
                </a:ext>
              </a:extLst>
            </p:cNvPr>
            <p:cNvSpPr txBox="1"/>
            <p:nvPr/>
          </p:nvSpPr>
          <p:spPr>
            <a:xfrm>
              <a:off x="6954149" y="3691611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1C17713-87D1-48C5-892B-F786CF236AB9}"/>
                </a:ext>
              </a:extLst>
            </p:cNvPr>
            <p:cNvSpPr txBox="1"/>
            <p:nvPr/>
          </p:nvSpPr>
          <p:spPr>
            <a:xfrm>
              <a:off x="7486436" y="458767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441680D-A6D2-4541-9709-41180EE8F196}"/>
                </a:ext>
              </a:extLst>
            </p:cNvPr>
            <p:cNvSpPr txBox="1"/>
            <p:nvPr/>
          </p:nvSpPr>
          <p:spPr>
            <a:xfrm>
              <a:off x="7209902" y="552451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67996C5-24F9-467B-8B9A-C369E649D105}"/>
                </a:ext>
              </a:extLst>
            </p:cNvPr>
            <p:cNvSpPr txBox="1"/>
            <p:nvPr/>
          </p:nvSpPr>
          <p:spPr>
            <a:xfrm>
              <a:off x="6270531" y="6069457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A02E1A2-E99F-47F7-9E28-43C3C93871A2}"/>
                </a:ext>
              </a:extLst>
            </p:cNvPr>
            <p:cNvSpPr txBox="1"/>
            <p:nvPr/>
          </p:nvSpPr>
          <p:spPr>
            <a:xfrm>
              <a:off x="5364572" y="5813729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C36E6AC-F94E-4CE7-AC56-C0194C8E95E4}"/>
                </a:ext>
              </a:extLst>
            </p:cNvPr>
            <p:cNvSpPr txBox="1"/>
            <p:nvPr/>
          </p:nvSpPr>
          <p:spPr>
            <a:xfrm>
              <a:off x="4820469" y="4862364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5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A367A1D-F807-43FB-9450-0CF661E19915}"/>
                </a:ext>
              </a:extLst>
            </p:cNvPr>
            <p:cNvSpPr txBox="1"/>
            <p:nvPr/>
          </p:nvSpPr>
          <p:spPr>
            <a:xfrm>
              <a:off x="5088706" y="3973094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6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76A602E-9F56-4B37-9FFE-DFDC8CF19091}"/>
                </a:ext>
              </a:extLst>
            </p:cNvPr>
            <p:cNvSpPr txBox="1"/>
            <p:nvPr/>
          </p:nvSpPr>
          <p:spPr>
            <a:xfrm>
              <a:off x="6018742" y="345557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7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CD10807C-CD5D-49B0-BAE0-D8CF9F6DDDEA}"/>
              </a:ext>
            </a:extLst>
          </p:cNvPr>
          <p:cNvSpPr txBox="1"/>
          <p:nvPr/>
        </p:nvSpPr>
        <p:spPr>
          <a:xfrm>
            <a:off x="379562" y="3347056"/>
            <a:ext cx="2404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>
                <a:solidFill>
                  <a:srgbClr val="C00000"/>
                </a:solidFill>
              </a:rPr>
              <a:t>Producers write to the next free entry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A2529C1-278F-467B-A124-D14EC5159667}"/>
              </a:ext>
            </a:extLst>
          </p:cNvPr>
          <p:cNvSpPr txBox="1"/>
          <p:nvPr/>
        </p:nvSpPr>
        <p:spPr>
          <a:xfrm>
            <a:off x="9688307" y="3874647"/>
            <a:ext cx="21983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>
                <a:solidFill>
                  <a:srgbClr val="C00000"/>
                </a:solidFill>
              </a:rPr>
              <a:t>Consumers read from the head of the full section </a:t>
            </a:r>
          </a:p>
        </p:txBody>
      </p:sp>
    </p:spTree>
    <p:extLst>
      <p:ext uri="{BB962C8B-B14F-4D97-AF65-F5344CB8AC3E}">
        <p14:creationId xmlns:p14="http://schemas.microsoft.com/office/powerpoint/2010/main" val="38671491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2161E4-A1B3-FF58-E0B5-C0630023627B}"/>
              </a:ext>
            </a:extLst>
          </p:cNvPr>
          <p:cNvSpPr/>
          <p:nvPr/>
        </p:nvSpPr>
        <p:spPr>
          <a:xfrm>
            <a:off x="1024125" y="5725109"/>
            <a:ext cx="10868677" cy="547675"/>
          </a:xfrm>
          <a:prstGeom prst="rect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86135-AB02-48FD-9E7A-9E7FACC5A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</a:t>
            </a:r>
            <a:r>
              <a:rPr lang="en-US" sz="4400"/>
              <a:t>producer</a:t>
            </a:r>
            <a:r>
              <a:rPr lang="en-US"/>
              <a:t> or consumer waits if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11AE2-8272-419F-9F25-C926257E3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6" y="2286000"/>
            <a:ext cx="5071874" cy="332117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400" b="1" dirty="0"/>
              <a:t>Producer:</a:t>
            </a:r>
          </a:p>
          <a:p>
            <a:r>
              <a:rPr lang="en-US" sz="2400" b="1" dirty="0"/>
              <a:t>void produce</a:t>
            </a:r>
            <a:r>
              <a:rPr lang="en-US" sz="2400" b="1"/>
              <a:t>(const Foo&amp; </a:t>
            </a:r>
            <a:r>
              <a:rPr lang="en-US" sz="2400" b="1" dirty="0"/>
              <a:t>obj)</a:t>
            </a:r>
            <a:br>
              <a:rPr lang="en-US" sz="2400" b="1" dirty="0"/>
            </a:br>
            <a:r>
              <a:rPr lang="en-US" sz="2400" b="1" dirty="0"/>
              <a:t>{</a:t>
            </a:r>
          </a:p>
          <a:p>
            <a:r>
              <a:rPr lang="en-US" sz="2400" b="1" dirty="0"/>
              <a:t>      if(</a:t>
            </a:r>
            <a:r>
              <a:rPr lang="en-US" sz="2400" b="1" dirty="0" err="1"/>
              <a:t>nfull</a:t>
            </a:r>
            <a:r>
              <a:rPr lang="en-US" sz="2400" b="1" dirty="0"/>
              <a:t> == LEN) </a:t>
            </a:r>
            <a:r>
              <a:rPr lang="en-US" sz="2400" b="1" i="1" dirty="0"/>
              <a:t>wait</a:t>
            </a:r>
            <a:r>
              <a:rPr lang="en-US" sz="2400" b="1" dirty="0"/>
              <a:t>;</a:t>
            </a:r>
            <a:br>
              <a:rPr lang="en-US" sz="2400" b="1" dirty="0"/>
            </a:br>
            <a:r>
              <a:rPr lang="en-US" sz="2400" b="1" dirty="0"/>
              <a:t>      buffer[</a:t>
            </a:r>
            <a:r>
              <a:rPr lang="en-US" sz="2400" b="1" dirty="0" err="1"/>
              <a:t>free_ptr</a:t>
            </a:r>
            <a:r>
              <a:rPr lang="en-US" sz="2400" b="1" dirty="0"/>
              <a:t>++ % LEN] = obj;</a:t>
            </a:r>
            <a:br>
              <a:rPr lang="en-US" sz="2400" b="1" dirty="0"/>
            </a:br>
            <a:r>
              <a:rPr lang="en-US" sz="2400" b="1" dirty="0"/>
              <a:t>      ++</a:t>
            </a:r>
            <a:r>
              <a:rPr lang="en-US" sz="2400" b="1" dirty="0" err="1"/>
              <a:t>nfull</a:t>
            </a:r>
            <a:r>
              <a:rPr lang="en-US" sz="2400" b="1" dirty="0"/>
              <a:t>;</a:t>
            </a:r>
            <a:br>
              <a:rPr lang="en-US" sz="2400" b="1" dirty="0"/>
            </a:br>
            <a:r>
              <a:rPr lang="en-US" sz="2400" b="1" dirty="0"/>
              <a:t>      - - </a:t>
            </a:r>
            <a:r>
              <a:rPr lang="en-US" sz="2400" b="1" dirty="0" err="1"/>
              <a:t>nempty</a:t>
            </a:r>
            <a:r>
              <a:rPr lang="en-US" sz="2400" b="1" dirty="0"/>
              <a:t>;</a:t>
            </a:r>
            <a:br>
              <a:rPr lang="en-US" sz="2400" b="1" dirty="0"/>
            </a:br>
            <a:r>
              <a:rPr lang="en-US" sz="2400" b="1" dirty="0"/>
              <a:t>}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F9000E-B1C8-4796-800F-899287902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4325" y="2286000"/>
            <a:ext cx="5376675" cy="332117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400" b="1"/>
              <a:t>Consumer:</a:t>
            </a:r>
          </a:p>
          <a:p>
            <a:r>
              <a:rPr lang="en-US" sz="2400" b="1"/>
              <a:t>Foo consume()</a:t>
            </a:r>
            <a:br>
              <a:rPr lang="en-US" sz="2400" b="1"/>
            </a:br>
            <a:r>
              <a:rPr lang="en-US" sz="2400" b="1"/>
              <a:t>{</a:t>
            </a:r>
          </a:p>
          <a:p>
            <a:r>
              <a:rPr lang="en-US" sz="2400" b="1"/>
              <a:t>      if(</a:t>
            </a:r>
            <a:r>
              <a:rPr lang="en-US" sz="2400" b="1" err="1"/>
              <a:t>nfull</a:t>
            </a:r>
            <a:r>
              <a:rPr lang="en-US" sz="2400" b="1"/>
              <a:t> == 0) </a:t>
            </a:r>
            <a:r>
              <a:rPr lang="en-US" sz="2400" b="1" i="1"/>
              <a:t>wait</a:t>
            </a:r>
            <a:r>
              <a:rPr lang="en-US" sz="2400" b="1"/>
              <a:t>;</a:t>
            </a:r>
            <a:br>
              <a:rPr lang="en-US" sz="2400" b="1"/>
            </a:br>
            <a:r>
              <a:rPr lang="en-US" sz="2400" b="1"/>
              <a:t>      ++</a:t>
            </a:r>
            <a:r>
              <a:rPr lang="en-US" sz="2400" b="1" err="1"/>
              <a:t>nempty</a:t>
            </a:r>
            <a:r>
              <a:rPr lang="en-US" sz="2400" b="1"/>
              <a:t>;</a:t>
            </a:r>
            <a:br>
              <a:rPr lang="en-US" sz="2400" b="1"/>
            </a:br>
            <a:r>
              <a:rPr lang="en-US" sz="2400" b="1"/>
              <a:t>      - - </a:t>
            </a:r>
            <a:r>
              <a:rPr lang="en-US" sz="2400" b="1" err="1"/>
              <a:t>nfull</a:t>
            </a:r>
            <a:r>
              <a:rPr lang="en-US" sz="2400" b="1"/>
              <a:t>; </a:t>
            </a:r>
            <a:br>
              <a:rPr lang="en-US" sz="2400" b="1"/>
            </a:br>
            <a:r>
              <a:rPr lang="en-US" sz="2400" b="1"/>
              <a:t>      return buffer[</a:t>
            </a:r>
            <a:r>
              <a:rPr lang="en-US" sz="2400" b="1" err="1"/>
              <a:t>next_item</a:t>
            </a:r>
            <a:r>
              <a:rPr lang="en-US" sz="2400" b="1"/>
              <a:t>++ % LEN];</a:t>
            </a:r>
            <a:br>
              <a:rPr lang="en-US" sz="2400" b="1"/>
            </a:br>
            <a:r>
              <a:rPr lang="en-US" sz="2400" b="1"/>
              <a:t>}</a:t>
            </a:r>
          </a:p>
          <a:p>
            <a:endParaRPr lang="en-US" sz="2400" b="1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90573B-62E1-4DDA-B849-8DE839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E9961C-11D5-4292-BFE3-F9570A889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59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8430C0-CA76-4899-AA36-15A7DABB7AEA}"/>
              </a:ext>
            </a:extLst>
          </p:cNvPr>
          <p:cNvSpPr txBox="1"/>
          <p:nvPr/>
        </p:nvSpPr>
        <p:spPr>
          <a:xfrm>
            <a:off x="1114981" y="5725109"/>
            <a:ext cx="10777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As written, this code is unsafe… and we can’t fix it just by adding atomics or locks!</a:t>
            </a:r>
          </a:p>
        </p:txBody>
      </p:sp>
    </p:spTree>
    <p:extLst>
      <p:ext uri="{BB962C8B-B14F-4D97-AF65-F5344CB8AC3E}">
        <p14:creationId xmlns:p14="http://schemas.microsoft.com/office/powerpoint/2010/main" val="2333109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603F5E0-F6B8-4FB4-B15F-7E701BC8D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Counter is initially 16, and both A and B try to increment it.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2C25511-74A2-42E6-8851-852A253CC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The problem is that A and B</a:t>
            </a:r>
            <a:br>
              <a:rPr lang="en-US"/>
            </a:br>
            <a:r>
              <a:rPr lang="en-US"/>
              <a:t>have their own private copies </a:t>
            </a:r>
            <a:br>
              <a:rPr lang="en-US"/>
            </a:br>
            <a:r>
              <a:rPr lang="en-US"/>
              <a:t>of the counter in %</a:t>
            </a:r>
            <a:r>
              <a:rPr lang="en-US" err="1"/>
              <a:t>rax</a:t>
            </a:r>
            <a:br>
              <a:rPr lang="en-US"/>
            </a:br>
            <a:br>
              <a:rPr lang="en-US"/>
            </a:br>
            <a:r>
              <a:rPr lang="en-US"/>
              <a:t>With </a:t>
            </a:r>
            <a:r>
              <a:rPr lang="en-US" err="1"/>
              <a:t>pthreads</a:t>
            </a:r>
            <a:r>
              <a:rPr lang="en-US"/>
              <a:t>, each has a private</a:t>
            </a:r>
            <a:br>
              <a:rPr lang="en-US"/>
            </a:br>
            <a:r>
              <a:rPr lang="en-US"/>
              <a:t>set of registers: a private %</a:t>
            </a:r>
            <a:r>
              <a:rPr lang="en-US" err="1"/>
              <a:t>rax</a:t>
            </a:r>
            <a:endParaRPr lang="en-US"/>
          </a:p>
          <a:p>
            <a:endParaRPr lang="en-US"/>
          </a:p>
          <a:p>
            <a:r>
              <a:rPr lang="en-US"/>
              <a:t>With lightweight threads, context switching saved A’s copy while B ran, but then reloaded A’s context, which included %</a:t>
            </a:r>
            <a:r>
              <a:rPr lang="en-US" err="1"/>
              <a:t>rax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6FF3D-7EDE-4F62-AF77-573EE0C76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5CE703-BDEC-452A-A73E-73401C750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CD19C1-4132-4A43-8854-1324723CBDF4}"/>
              </a:ext>
            </a:extLst>
          </p:cNvPr>
          <p:cNvSpPr txBox="1"/>
          <p:nvPr/>
        </p:nvSpPr>
        <p:spPr>
          <a:xfrm>
            <a:off x="7384210" y="2493988"/>
            <a:ext cx="2266518" cy="230832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err="1"/>
              <a:t>movq</a:t>
            </a:r>
            <a:r>
              <a:rPr lang="en-US" b="1"/>
              <a:t>    counter,%</a:t>
            </a:r>
            <a:r>
              <a:rPr lang="en-US" b="1" err="1"/>
              <a:t>rax</a:t>
            </a:r>
            <a:br>
              <a:rPr lang="en-US" b="1"/>
            </a:br>
            <a:br>
              <a:rPr lang="en-US" b="1"/>
            </a:br>
            <a:br>
              <a:rPr lang="en-US" b="1"/>
            </a:br>
            <a:br>
              <a:rPr lang="en-US" b="1"/>
            </a:br>
            <a:br>
              <a:rPr lang="en-US" b="1"/>
            </a:br>
            <a:br>
              <a:rPr lang="en-US" b="1"/>
            </a:br>
            <a:r>
              <a:rPr lang="en-US" b="1" err="1"/>
              <a:t>addq</a:t>
            </a:r>
            <a:r>
              <a:rPr lang="en-US" b="1"/>
              <a:t>    $1,%rax</a:t>
            </a:r>
            <a:br>
              <a:rPr lang="en-US" b="1"/>
            </a:br>
            <a:r>
              <a:rPr lang="en-US" b="1" err="1"/>
              <a:t>movq</a:t>
            </a:r>
            <a:r>
              <a:rPr lang="en-US" b="1"/>
              <a:t>    %</a:t>
            </a:r>
            <a:r>
              <a:rPr lang="en-US" b="1" err="1"/>
              <a:t>rax,counter</a:t>
            </a:r>
            <a:endParaRPr lang="en-US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D89485-D7CE-42DD-930D-DFC73419D4D3}"/>
              </a:ext>
            </a:extLst>
          </p:cNvPr>
          <p:cNvSpPr txBox="1"/>
          <p:nvPr/>
        </p:nvSpPr>
        <p:spPr>
          <a:xfrm>
            <a:off x="9229157" y="3186485"/>
            <a:ext cx="2266518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b="1" err="1"/>
              <a:t>movq</a:t>
            </a:r>
            <a:r>
              <a:rPr lang="en-US" b="1"/>
              <a:t>    counter,%</a:t>
            </a:r>
            <a:r>
              <a:rPr lang="en-US" b="1" err="1"/>
              <a:t>rax</a:t>
            </a:r>
            <a:br>
              <a:rPr lang="en-US" b="1"/>
            </a:br>
            <a:r>
              <a:rPr lang="en-US" b="1" err="1"/>
              <a:t>addq</a:t>
            </a:r>
            <a:r>
              <a:rPr lang="en-US" b="1"/>
              <a:t>    $1,%rax</a:t>
            </a:r>
            <a:br>
              <a:rPr lang="en-US" b="1"/>
            </a:br>
            <a:r>
              <a:rPr lang="en-US" b="1" err="1"/>
              <a:t>movq</a:t>
            </a:r>
            <a:r>
              <a:rPr lang="en-US" b="1"/>
              <a:t>    %</a:t>
            </a:r>
            <a:r>
              <a:rPr lang="en-US" b="1" err="1"/>
              <a:t>rax,counter</a:t>
            </a:r>
            <a:endParaRPr lang="en-US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8AD598-CF1C-4D54-B2E3-85E5D18678E8}"/>
              </a:ext>
            </a:extLst>
          </p:cNvPr>
          <p:cNvSpPr txBox="1"/>
          <p:nvPr/>
        </p:nvSpPr>
        <p:spPr>
          <a:xfrm>
            <a:off x="7749718" y="2124656"/>
            <a:ext cx="1535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What A does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216B71-596D-462F-AB6E-911D639AE690}"/>
              </a:ext>
            </a:extLst>
          </p:cNvPr>
          <p:cNvSpPr txBox="1"/>
          <p:nvPr/>
        </p:nvSpPr>
        <p:spPr>
          <a:xfrm>
            <a:off x="9650728" y="2835208"/>
            <a:ext cx="1535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What B does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73A7B5-04B2-47D0-9220-AF37869D7F3C}"/>
              </a:ext>
            </a:extLst>
          </p:cNvPr>
          <p:cNvSpPr txBox="1"/>
          <p:nvPr/>
        </p:nvSpPr>
        <p:spPr>
          <a:xfrm>
            <a:off x="11399795" y="2286000"/>
            <a:ext cx="79220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/>
              <a:t>%</a:t>
            </a:r>
            <a:r>
              <a:rPr lang="en-US" b="1" err="1"/>
              <a:t>rax</a:t>
            </a:r>
            <a:br>
              <a:rPr lang="en-US" b="1"/>
            </a:br>
            <a:r>
              <a:rPr lang="en-US" b="1"/>
              <a:t>16</a:t>
            </a:r>
            <a:br>
              <a:rPr lang="en-US" b="1"/>
            </a:br>
            <a:r>
              <a:rPr lang="en-US" b="1"/>
              <a:t>(push)</a:t>
            </a:r>
            <a:br>
              <a:rPr lang="en-US" b="1"/>
            </a:br>
            <a:r>
              <a:rPr lang="en-US" b="1"/>
              <a:t>16</a:t>
            </a:r>
            <a:br>
              <a:rPr lang="en-US" b="1"/>
            </a:br>
            <a:r>
              <a:rPr lang="en-US" b="1"/>
              <a:t>17</a:t>
            </a:r>
            <a:br>
              <a:rPr lang="en-US" b="1"/>
            </a:br>
            <a:r>
              <a:rPr lang="en-US" b="1"/>
              <a:t>17</a:t>
            </a:r>
            <a:br>
              <a:rPr lang="en-US" b="1"/>
            </a:br>
            <a:r>
              <a:rPr lang="en-US" b="1"/>
              <a:t>(pop)</a:t>
            </a:r>
            <a:br>
              <a:rPr lang="en-US" b="1"/>
            </a:br>
            <a:r>
              <a:rPr lang="en-US" b="1"/>
              <a:t>17</a:t>
            </a:r>
            <a:br>
              <a:rPr lang="en-US" b="1"/>
            </a:br>
            <a:r>
              <a:rPr lang="en-US" b="1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9068070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E3F2F41-6E4A-4700-99ED-05E82D062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888952" cy="1499616"/>
          </a:xfrm>
        </p:spPr>
        <p:txBody>
          <a:bodyPr/>
          <a:lstStyle/>
          <a:p>
            <a:r>
              <a:rPr lang="en-US"/>
              <a:t>We will solve this problem in lecture 16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3E74D8-7DCB-4882-A980-E8984DF35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Doing so yields a very useful primitive!</a:t>
            </a:r>
            <a:br>
              <a:rPr lang="en-US"/>
            </a:br>
            <a:br>
              <a:rPr lang="en-US"/>
            </a:br>
            <a:r>
              <a:rPr lang="en-US"/>
              <a:t>Putting a safe bounded buffer between a set of threads is a very effective synchronization pattern!</a:t>
            </a:r>
          </a:p>
          <a:p>
            <a:endParaRPr lang="en-US"/>
          </a:p>
          <a:p>
            <a:r>
              <a:rPr lang="en-US"/>
              <a:t>Example: In fast-</a:t>
            </a:r>
            <a:r>
              <a:rPr lang="en-US" err="1"/>
              <a:t>wc</a:t>
            </a:r>
            <a:r>
              <a:rPr lang="en-US"/>
              <a:t> we wanted to open files in one thread and scan them in other threads.  A bounded buffer of file objects ready to be scanned was a perfect match to the need!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D0C83-72B3-44AC-AD75-AD26C1B52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1C71F-4CAE-4865-9B80-1B7AFE498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206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F80DC-A636-467D-836E-D49052AF1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are bounded buffers so helpful?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E260B-331B-46F1-835F-53EEBBA96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… in part, because they are safe with concurrency.</a:t>
            </a:r>
          </a:p>
          <a:p>
            <a:endParaRPr lang="en-US"/>
          </a:p>
          <a:p>
            <a:r>
              <a:rPr lang="en-US"/>
              <a:t>But they also are a way to absorb </a:t>
            </a:r>
            <a:r>
              <a:rPr lang="en-US" i="1"/>
              <a:t>transient rate mismatches.</a:t>
            </a:r>
            <a:endParaRPr lang="en-US"/>
          </a:p>
          <a:p>
            <a:pPr lvl="1"/>
            <a:r>
              <a:rPr lang="en-US"/>
              <a:t>  A baker prepares batches of 24 cupcakes at a time.</a:t>
            </a:r>
          </a:p>
          <a:p>
            <a:pPr lvl="1"/>
            <a:r>
              <a:rPr lang="en-US"/>
              <a:t>  The school children buy them one by one.</a:t>
            </a:r>
          </a:p>
          <a:p>
            <a:pPr lvl="1"/>
            <a:endParaRPr lang="en-US"/>
          </a:p>
          <a:p>
            <a:pPr marL="128016" lvl="1" indent="0">
              <a:buNone/>
            </a:pPr>
            <a:r>
              <a:rPr lang="en-US"/>
              <a:t>If LEN </a:t>
            </a:r>
            <a:r>
              <a:rPr lang="en-US">
                <a:sym typeface="Symbol" panose="05050102010706020507" pitchFamily="18" charset="2"/>
              </a:rPr>
              <a:t> 24,</a:t>
            </a:r>
            <a:r>
              <a:rPr lang="en-US"/>
              <a:t> a bounded buffer of LEN cupcakes lets our baker make new batches </a:t>
            </a:r>
            <a:r>
              <a:rPr lang="en-US" i="1"/>
              <a:t>continuously.  </a:t>
            </a:r>
            <a:r>
              <a:rPr lang="en-US"/>
              <a:t>The children can snack </a:t>
            </a:r>
            <a:r>
              <a:rPr lang="en-US" err="1"/>
              <a:t>wheneverm</a:t>
            </a:r>
            <a:r>
              <a:rPr lang="en-US"/>
              <a:t> they like.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90A979-60A2-4F41-872E-CFF7245D5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F5B79-C4BB-451D-AA6C-CBD0DE5ED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702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Magnetic Disk 7">
            <a:extLst>
              <a:ext uri="{FF2B5EF4-FFF2-40B4-BE49-F238E27FC236}">
                <a16:creationId xmlns:a16="http://schemas.microsoft.com/office/drawing/2014/main" id="{9484DC68-0190-48E8-8C28-83EC51C9E4A1}"/>
              </a:ext>
            </a:extLst>
          </p:cNvPr>
          <p:cNvSpPr/>
          <p:nvPr/>
        </p:nvSpPr>
        <p:spPr>
          <a:xfrm>
            <a:off x="4201065" y="423872"/>
            <a:ext cx="4162514" cy="155274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70ACF1-E8B7-4836-8B59-D436EE1AC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869BF-738C-4A32-A61C-5EFC05AE4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famous TCP networking protocol builds a bounded buffer that has two replicas separated by an Internet ink.</a:t>
            </a:r>
          </a:p>
          <a:p>
            <a:endParaRPr lang="en-US"/>
          </a:p>
          <a:p>
            <a:r>
              <a:rPr lang="en-US"/>
              <a:t>On one side, we have a server (perhaps, streaming a movie).</a:t>
            </a:r>
          </a:p>
          <a:p>
            <a:endParaRPr lang="en-US"/>
          </a:p>
          <a:p>
            <a:r>
              <a:rPr lang="en-US"/>
              <a:t>On the other, a consumer (perhaps, showing the movie)!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954AC-DB65-4FAA-9A2A-82F1A5AC7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238FEB-E57D-4CA4-9B4B-EC77E527C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9C360A-C6EB-47D2-8ABA-C0501B9BA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443" y="311565"/>
            <a:ext cx="2619375" cy="1743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81EEDE-EE95-429C-9568-A6A4E25DFD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408" b="27609"/>
          <a:stretch/>
        </p:blipFill>
        <p:spPr>
          <a:xfrm>
            <a:off x="5625834" y="1121434"/>
            <a:ext cx="1438275" cy="646981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C3209313-A723-4FA6-BA56-79E5B6E16F3C}"/>
              </a:ext>
            </a:extLst>
          </p:cNvPr>
          <p:cNvSpPr/>
          <p:nvPr/>
        </p:nvSpPr>
        <p:spPr>
          <a:xfrm>
            <a:off x="7522234" y="1092708"/>
            <a:ext cx="1524209" cy="48463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7BEC5D42-40F0-80A0-327D-7DA0FA8A49BD}"/>
              </a:ext>
            </a:extLst>
          </p:cNvPr>
          <p:cNvSpPr/>
          <p:nvPr/>
        </p:nvSpPr>
        <p:spPr>
          <a:xfrm>
            <a:off x="3518201" y="408202"/>
            <a:ext cx="4662535" cy="612648"/>
          </a:xfrm>
          <a:prstGeom prst="wedgeRoundRectCallout">
            <a:avLst>
              <a:gd name="adj1" fmla="val 46157"/>
              <a:gd name="adj2" fmla="val 75800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TCP is built from a pair of bounded buffers</a:t>
            </a:r>
          </a:p>
        </p:txBody>
      </p:sp>
    </p:spTree>
    <p:extLst>
      <p:ext uri="{BB962C8B-B14F-4D97-AF65-F5344CB8AC3E}">
        <p14:creationId xmlns:p14="http://schemas.microsoft.com/office/powerpoint/2010/main" val="357441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B9AE2-5A51-4B12-B429-8E3CD7427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 one size doesn’t “fit all cases”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D3FD5-E7AE-4A21-9E75-76A98E9B8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Only some use cases match this bounded buffer example (which, in any case, we still need to solve!)</a:t>
            </a:r>
          </a:p>
          <a:p>
            <a:endParaRPr lang="en-US"/>
          </a:p>
          <a:p>
            <a:r>
              <a:rPr lang="en-US"/>
              <a:t>Locks, similarly, are just a partial story.</a:t>
            </a:r>
          </a:p>
          <a:p>
            <a:endParaRPr lang="en-US"/>
          </a:p>
          <a:p>
            <a:r>
              <a:rPr lang="en-US"/>
              <a:t>So we need to learn to do synchronization in complex situations.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4C322B-3919-4644-8711-DC71BA7AC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0D8A23-8658-47E0-9BC6-1BFF10139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227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90D68-6C80-4234-943B-C1C1E5835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sections can be subtle!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8881-AECA-45F1-B045-141667E33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By now we have seen several forms of aliasing in C++, where a variable in one scope can also be accessed in some other scope, perhaps under a different name.</a:t>
            </a:r>
          </a:p>
          <a:p>
            <a:endParaRPr lang="en-US"/>
          </a:p>
          <a:p>
            <a:r>
              <a:rPr lang="en-US"/>
              <a:t>In C++ it is common to overload operators like +, -, even [ ].  So almost any code could actually be calling methods in classes, or functions elsewhere in the program.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4F4B6E-F965-4F29-970A-F8FF35BEE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77A62C-EE3B-4AA1-9C3F-56D2FD25E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083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9C47D-DC0E-4CCB-A8DD-E901F07E5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20FC3-C59A-4993-BD3C-CFD24A150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Unprotected critical sections cause </a:t>
            </a:r>
            <a:r>
              <a:rPr lang="en-US" i="1"/>
              <a:t>serious </a:t>
            </a:r>
            <a:r>
              <a:rPr lang="en-US"/>
              <a:t>bugs!</a:t>
            </a:r>
          </a:p>
          <a:p>
            <a:endParaRPr lang="en-US"/>
          </a:p>
          <a:p>
            <a:r>
              <a:rPr lang="en-US"/>
              <a:t>Locks are an example of a way to protect a critical section, but the bounded buffer clearly needs “more”</a:t>
            </a:r>
          </a:p>
          <a:p>
            <a:endParaRPr lang="en-US"/>
          </a:p>
          <a:p>
            <a:r>
              <a:rPr lang="en-US"/>
              <a:t>What we really are looking for is a methodology for writing thread-safe code that uses C++ libraries safely.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9E8CBE-1DC5-4732-99AB-80C1E78FD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4CCEE-FE50-4828-8CA1-58FE9E1F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85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D440F-4AAA-4B73-A883-068D2E2A8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interleaving causes a bug!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2A576-B973-4676-B4A2-81594AEAE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If we increment 16 twice, the answer should be 18.</a:t>
            </a:r>
          </a:p>
          <a:p>
            <a:endParaRPr lang="en-US"/>
          </a:p>
          <a:p>
            <a:r>
              <a:rPr lang="en-US"/>
              <a:t>If the answer is shown as 17, all sorts of problems can result.</a:t>
            </a:r>
          </a:p>
          <a:p>
            <a:endParaRPr lang="en-US"/>
          </a:p>
          <a:p>
            <a:r>
              <a:rPr lang="en-US"/>
              <a:t>Worse, the schedule is unpredictable.  This kind of bug could come and go…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3AF577-54F7-4BDA-A4E4-ABFD09B6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31655D-299E-422F-88C7-A00EDF4E9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0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17C7D-1A7D-4F0D-800A-44AB80441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C++ library guarantee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FF560-E3F5-4090-9640-F46954772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76582"/>
            <a:ext cx="10786872" cy="4332778"/>
          </a:xfrm>
        </p:spPr>
        <p:txBody>
          <a:bodyPr>
            <a:normAutofit/>
          </a:bodyPr>
          <a:lstStyle/>
          <a:p>
            <a:r>
              <a:rPr lang="en-US" dirty="0"/>
              <a:t>Suppose you are using the C++ std library: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No lock is needed when accessing </a:t>
            </a:r>
            <a:r>
              <a:rPr lang="en-US" i="1" dirty="0"/>
              <a:t>different </a:t>
            </a:r>
            <a:r>
              <a:rPr lang="en-US" dirty="0"/>
              <a:t>objects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Methods of a </a:t>
            </a:r>
            <a:r>
              <a:rPr lang="en-US" u="sng" dirty="0"/>
              <a:t>single object </a:t>
            </a:r>
            <a:r>
              <a:rPr lang="en-US" dirty="0"/>
              <a:t>can simultaneously be called by</a:t>
            </a:r>
            <a:br>
              <a:rPr lang="en-US" dirty="0"/>
            </a:br>
            <a:r>
              <a:rPr lang="en-US" dirty="0"/>
              <a:t>    arbitrarily many </a:t>
            </a:r>
            <a:r>
              <a:rPr lang="en-US" b="1" dirty="0"/>
              <a:t>read-only</a:t>
            </a:r>
            <a:r>
              <a:rPr lang="en-US" dirty="0"/>
              <a:t> threads.  No locks are needed.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… But only a </a:t>
            </a:r>
            <a:r>
              <a:rPr lang="en-US" u="sng" dirty="0"/>
              <a:t>single</a:t>
            </a:r>
            <a:r>
              <a:rPr lang="en-US" dirty="0"/>
              <a:t> active </a:t>
            </a:r>
            <a:r>
              <a:rPr lang="en-US" b="1" dirty="0"/>
              <a:t>writer</a:t>
            </a:r>
            <a:r>
              <a:rPr lang="en-US" dirty="0"/>
              <a:t> is permitted (this excludes </a:t>
            </a:r>
            <a:br>
              <a:rPr lang="en-US" dirty="0"/>
            </a:br>
            <a:r>
              <a:rPr lang="en-US" dirty="0"/>
              <a:t>    other writers as well as new or already-active readers). 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… You must protect against having multiple writers or a mix of readers and writers concurrently accessing the same object.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9499C9-8855-45C8-913F-87DEF7491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41B3AB-5A6B-42D3-AEFA-107B29E0F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6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 Warning: Read documentation!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2286000"/>
            <a:ext cx="10980767" cy="40233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Some people love a library called Boost, which has many things lacking in C++ std:: today.  But the guarantees vary for different Boost tools, which is one reason many companies are hesitant to use Boost</a:t>
            </a:r>
          </a:p>
          <a:p>
            <a:endParaRPr lang="en-US" dirty="0"/>
          </a:p>
          <a:p>
            <a:r>
              <a:rPr lang="en-US" dirty="0"/>
              <a:t>Some Boost libraries are “thread safe” meaning they implement their own locking.  That would be </a:t>
            </a:r>
            <a:r>
              <a:rPr lang="en-US" i="1" dirty="0"/>
              <a:t>more</a:t>
            </a:r>
            <a:r>
              <a:rPr lang="en-US" dirty="0"/>
              <a:t> than what std:: promises.</a:t>
            </a:r>
          </a:p>
          <a:p>
            <a:endParaRPr lang="en-US" dirty="0"/>
          </a:p>
          <a:p>
            <a:r>
              <a:rPr lang="en-US" dirty="0"/>
              <a:t>Some are like std::.  And some just specify their own rules!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Cornell CS4414 - Spring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7F9EC-0141-428E-9624-21FD351CB8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766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59</TotalTime>
  <Words>4948</Words>
  <Application>Microsoft Office PowerPoint</Application>
  <PresentationFormat>Widescreen</PresentationFormat>
  <Paragraphs>565</Paragraphs>
  <Slides>65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Integral</vt:lpstr>
      <vt:lpstr>Synchronization Primitives</vt:lpstr>
      <vt:lpstr>Idea Map For Multiple lectures!</vt:lpstr>
      <vt:lpstr>Idea Map For Today’s lecture!</vt:lpstr>
      <vt:lpstr>… with concurrent threads, some sharing is usually necessary</vt:lpstr>
      <vt:lpstr>Threads A and B share a counter</vt:lpstr>
      <vt:lpstr>Example: Counter is initially 16, and both A and B try to increment it.</vt:lpstr>
      <vt:lpstr>This interleaving causes a bug!</vt:lpstr>
      <vt:lpstr>Standard C++ library guarantee</vt:lpstr>
      <vt:lpstr>BOOST Warning: Read documentation!</vt:lpstr>
      <vt:lpstr>Bruce LindsAy</vt:lpstr>
      <vt:lpstr>Bruce Lindsay</vt:lpstr>
      <vt:lpstr>Concept:  critical section</vt:lpstr>
      <vt:lpstr>we need to ensure that A and B can’t both be in the critical section at the same time!</vt:lpstr>
      <vt:lpstr>C++ allows us to do this.</vt:lpstr>
      <vt:lpstr>C++ allows us to do this.</vt:lpstr>
      <vt:lpstr>C++ allows us to do this.</vt:lpstr>
      <vt:lpstr>C++ allows us to do this.</vt:lpstr>
      <vt:lpstr>C++ allows us to do this.</vt:lpstr>
      <vt:lpstr>How does scoped_lock work?</vt:lpstr>
      <vt:lpstr>How does scoped_lock work?</vt:lpstr>
      <vt:lpstr>Common mistake</vt:lpstr>
      <vt:lpstr>Multiple mutex variables</vt:lpstr>
      <vt:lpstr>Rule: scoped_lock</vt:lpstr>
      <vt:lpstr>What do we mean by “at two places”?</vt:lpstr>
      <vt:lpstr>Rule: scoped_lock</vt:lpstr>
      <vt:lpstr>People used to think locks were the solution to all our challenges!</vt:lpstr>
      <vt:lpstr>More Issues to consider</vt:lpstr>
      <vt:lpstr>Now, a tour of our options</vt:lpstr>
      <vt:lpstr>Hardware atomics</vt:lpstr>
      <vt:lpstr>Cache line: A term we have seen before!</vt:lpstr>
      <vt:lpstr>Sequential consistency</vt:lpstr>
      <vt:lpstr>Sequential consistency</vt:lpstr>
      <vt:lpstr>Memory fencing</vt:lpstr>
      <vt:lpstr>Memory fencing</vt:lpstr>
      <vt:lpstr>Memory fencing</vt:lpstr>
      <vt:lpstr>Memory fencing puzzle</vt:lpstr>
      <vt:lpstr>Test_and_set, compare_and_swap</vt:lpstr>
      <vt:lpstr>Term: “Atomicity”</vt:lpstr>
      <vt:lpstr>How powerful is Sequential consistency?</vt:lpstr>
      <vt:lpstr>Dekker’s Algorithm for two processes</vt:lpstr>
      <vt:lpstr>Decker’s algorithm was… </vt:lpstr>
      <vt:lpstr>Leslie Lamport</vt:lpstr>
      <vt:lpstr>Lamport’s Bakery Algorithm for N threads</vt:lpstr>
      <vt:lpstr>Lamport’s correctness goals</vt:lpstr>
      <vt:lpstr>The bakery Algorithm is totally correct</vt:lpstr>
      <vt:lpstr>implication?</vt:lpstr>
      <vt:lpstr>Atomic memory objects</vt:lpstr>
      <vt:lpstr>C / C++ atomics</vt:lpstr>
      <vt:lpstr>Some issues with atomics</vt:lpstr>
      <vt:lpstr>Volatile</vt:lpstr>
      <vt:lpstr>When would you use Volatile?</vt:lpstr>
      <vt:lpstr>Higher level synchronization: Binary and counting semaphores (~1970’s)</vt:lpstr>
      <vt:lpstr>Problems with semaphores</vt:lpstr>
      <vt:lpstr>Problems with Semaphores</vt:lpstr>
      <vt:lpstr>Better high-level synchronization</vt:lpstr>
      <vt:lpstr>Who needs them? </vt:lpstr>
      <vt:lpstr>bounded buffer (like a Linux Pipe!)</vt:lpstr>
      <vt:lpstr>A ring buffer</vt:lpstr>
      <vt:lpstr>A producer or consumer waits if needed</vt:lpstr>
      <vt:lpstr>We will solve this problem in lecture 16</vt:lpstr>
      <vt:lpstr>Why are bounded buffers so helpful?</vt:lpstr>
      <vt:lpstr>TCP</vt:lpstr>
      <vt:lpstr>But one size doesn’t “fit all cases”</vt:lpstr>
      <vt:lpstr>Critical sections can be subtle!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CS4414  Systems Programming</dc:title>
  <dc:creator>Ken Birman</dc:creator>
  <cp:lastModifiedBy>Ken Birman</cp:lastModifiedBy>
  <cp:revision>3</cp:revision>
  <dcterms:created xsi:type="dcterms:W3CDTF">2020-07-27T14:20:38Z</dcterms:created>
  <dcterms:modified xsi:type="dcterms:W3CDTF">2024-12-05T03:35:55Z</dcterms:modified>
</cp:coreProperties>
</file>