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16" r:id="rId3"/>
    <p:sldId id="332" r:id="rId4"/>
    <p:sldId id="359" r:id="rId5"/>
    <p:sldId id="360" r:id="rId6"/>
    <p:sldId id="361" r:id="rId7"/>
    <p:sldId id="403" r:id="rId8"/>
    <p:sldId id="404" r:id="rId9"/>
    <p:sldId id="362" r:id="rId10"/>
    <p:sldId id="363" r:id="rId11"/>
    <p:sldId id="333" r:id="rId12"/>
    <p:sldId id="364" r:id="rId13"/>
    <p:sldId id="365" r:id="rId14"/>
    <p:sldId id="395" r:id="rId15"/>
    <p:sldId id="397" r:id="rId16"/>
    <p:sldId id="398" r:id="rId17"/>
    <p:sldId id="399" r:id="rId18"/>
    <p:sldId id="396" r:id="rId19"/>
    <p:sldId id="407" r:id="rId20"/>
    <p:sldId id="402" r:id="rId21"/>
    <p:sldId id="400" r:id="rId22"/>
    <p:sldId id="401" r:id="rId23"/>
    <p:sldId id="367" r:id="rId24"/>
    <p:sldId id="368" r:id="rId25"/>
    <p:sldId id="369" r:id="rId26"/>
    <p:sldId id="370" r:id="rId27"/>
    <p:sldId id="371" r:id="rId28"/>
    <p:sldId id="408" r:id="rId29"/>
    <p:sldId id="410" r:id="rId30"/>
    <p:sldId id="412" r:id="rId31"/>
    <p:sldId id="413" r:id="rId32"/>
    <p:sldId id="409" r:id="rId33"/>
    <p:sldId id="372" r:id="rId34"/>
    <p:sldId id="373" r:id="rId35"/>
    <p:sldId id="394" r:id="rId36"/>
    <p:sldId id="374" r:id="rId37"/>
    <p:sldId id="375" r:id="rId38"/>
    <p:sldId id="376" r:id="rId39"/>
    <p:sldId id="377" r:id="rId40"/>
    <p:sldId id="378" r:id="rId41"/>
    <p:sldId id="379" r:id="rId42"/>
    <p:sldId id="406" r:id="rId43"/>
    <p:sldId id="380" r:id="rId44"/>
    <p:sldId id="345" r:id="rId45"/>
    <p:sldId id="346" r:id="rId46"/>
    <p:sldId id="391" r:id="rId47"/>
    <p:sldId id="392" r:id="rId48"/>
    <p:sldId id="393" r:id="rId49"/>
    <p:sldId id="385" r:id="rId50"/>
    <p:sldId id="411" r:id="rId51"/>
    <p:sldId id="381" r:id="rId52"/>
    <p:sldId id="339" r:id="rId53"/>
    <p:sldId id="382" r:id="rId54"/>
    <p:sldId id="386" r:id="rId55"/>
    <p:sldId id="387" r:id="rId56"/>
    <p:sldId id="388" r:id="rId57"/>
    <p:sldId id="389" r:id="rId58"/>
    <p:sldId id="334" r:id="rId59"/>
    <p:sldId id="39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32"/>
            <p14:sldId id="359"/>
            <p14:sldId id="360"/>
            <p14:sldId id="361"/>
            <p14:sldId id="403"/>
            <p14:sldId id="404"/>
            <p14:sldId id="362"/>
            <p14:sldId id="363"/>
            <p14:sldId id="333"/>
            <p14:sldId id="364"/>
            <p14:sldId id="365"/>
            <p14:sldId id="395"/>
            <p14:sldId id="397"/>
            <p14:sldId id="398"/>
            <p14:sldId id="399"/>
            <p14:sldId id="396"/>
            <p14:sldId id="407"/>
            <p14:sldId id="402"/>
            <p14:sldId id="400"/>
            <p14:sldId id="401"/>
            <p14:sldId id="367"/>
            <p14:sldId id="368"/>
            <p14:sldId id="369"/>
            <p14:sldId id="370"/>
            <p14:sldId id="371"/>
            <p14:sldId id="408"/>
            <p14:sldId id="410"/>
            <p14:sldId id="412"/>
            <p14:sldId id="413"/>
            <p14:sldId id="409"/>
            <p14:sldId id="372"/>
            <p14:sldId id="373"/>
            <p14:sldId id="394"/>
            <p14:sldId id="374"/>
            <p14:sldId id="375"/>
            <p14:sldId id="376"/>
            <p14:sldId id="377"/>
            <p14:sldId id="378"/>
            <p14:sldId id="379"/>
            <p14:sldId id="406"/>
            <p14:sldId id="380"/>
            <p14:sldId id="345"/>
            <p14:sldId id="346"/>
            <p14:sldId id="391"/>
            <p14:sldId id="392"/>
            <p14:sldId id="393"/>
            <p14:sldId id="385"/>
            <p14:sldId id="411"/>
            <p14:sldId id="381"/>
            <p14:sldId id="339"/>
            <p14:sldId id="382"/>
            <p14:sldId id="386"/>
            <p14:sldId id="387"/>
            <p14:sldId id="388"/>
            <p14:sldId id="389"/>
            <p14:sldId id="334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FE4"/>
    <a:srgbClr val="FFB9B9"/>
    <a:srgbClr val="FFFF66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A454970F-0A83-4E84-BCFA-145DA4E7B5FA}"/>
    <pc:docChg chg="undo custSel addSld delSld modSld modSection">
      <pc:chgData name="Ken Birman" userId="d63afa40-f901-45d1-beb5-fa688e844a7e" providerId="ADAL" clId="{A454970F-0A83-4E84-BCFA-145DA4E7B5FA}" dt="2023-03-16T20:25:25.428" v="1225" actId="113"/>
      <pc:docMkLst>
        <pc:docMk/>
      </pc:docMkLst>
      <pc:sldChg chg="del">
        <pc:chgData name="Ken Birman" userId="d63afa40-f901-45d1-beb5-fa688e844a7e" providerId="ADAL" clId="{A454970F-0A83-4E84-BCFA-145DA4E7B5FA}" dt="2023-03-15T16:11:42.733" v="868" actId="47"/>
        <pc:sldMkLst>
          <pc:docMk/>
          <pc:sldMk cId="1040850521" sldId="335"/>
        </pc:sldMkLst>
      </pc:sldChg>
      <pc:sldChg chg="del">
        <pc:chgData name="Ken Birman" userId="d63afa40-f901-45d1-beb5-fa688e844a7e" providerId="ADAL" clId="{A454970F-0A83-4E84-BCFA-145DA4E7B5FA}" dt="2023-03-15T16:11:47.243" v="869" actId="47"/>
        <pc:sldMkLst>
          <pc:docMk/>
          <pc:sldMk cId="1133266695" sldId="336"/>
        </pc:sldMkLst>
      </pc:sldChg>
      <pc:sldChg chg="modSp mod">
        <pc:chgData name="Ken Birman" userId="d63afa40-f901-45d1-beb5-fa688e844a7e" providerId="ADAL" clId="{A454970F-0A83-4E84-BCFA-145DA4E7B5FA}" dt="2023-03-16T20:25:25.428" v="1225" actId="113"/>
        <pc:sldMkLst>
          <pc:docMk/>
          <pc:sldMk cId="715063449" sldId="364"/>
        </pc:sldMkLst>
        <pc:spChg chg="mod">
          <ac:chgData name="Ken Birman" userId="d63afa40-f901-45d1-beb5-fa688e844a7e" providerId="ADAL" clId="{A454970F-0A83-4E84-BCFA-145DA4E7B5FA}" dt="2023-03-16T20:25:08.253" v="1222" actId="20577"/>
          <ac:spMkLst>
            <pc:docMk/>
            <pc:sldMk cId="715063449" sldId="364"/>
            <ac:spMk id="2" creationId="{6345E212-8E94-4B33-A43B-B9F3592C9BCF}"/>
          </ac:spMkLst>
        </pc:spChg>
        <pc:spChg chg="mod">
          <ac:chgData name="Ken Birman" userId="d63afa40-f901-45d1-beb5-fa688e844a7e" providerId="ADAL" clId="{A454970F-0A83-4E84-BCFA-145DA4E7B5FA}" dt="2023-03-16T20:25:25.428" v="1225" actId="113"/>
          <ac:spMkLst>
            <pc:docMk/>
            <pc:sldMk cId="715063449" sldId="364"/>
            <ac:spMk id="3" creationId="{3F5A8613-9E81-4D32-9ED2-13DCB9A090A4}"/>
          </ac:spMkLst>
        </pc:spChg>
      </pc:sldChg>
      <pc:sldChg chg="del">
        <pc:chgData name="Ken Birman" userId="d63afa40-f901-45d1-beb5-fa688e844a7e" providerId="ADAL" clId="{A454970F-0A83-4E84-BCFA-145DA4E7B5FA}" dt="2023-03-15T16:11:38.383" v="867" actId="47"/>
        <pc:sldMkLst>
          <pc:docMk/>
          <pc:sldMk cId="331493575" sldId="383"/>
        </pc:sldMkLst>
      </pc:sldChg>
      <pc:sldChg chg="del">
        <pc:chgData name="Ken Birman" userId="d63afa40-f901-45d1-beb5-fa688e844a7e" providerId="ADAL" clId="{A454970F-0A83-4E84-BCFA-145DA4E7B5FA}" dt="2023-03-15T16:11:49" v="870" actId="47"/>
        <pc:sldMkLst>
          <pc:docMk/>
          <pc:sldMk cId="3407074751" sldId="384"/>
        </pc:sldMkLst>
      </pc:sldChg>
      <pc:sldChg chg="modSp mod">
        <pc:chgData name="Ken Birman" userId="d63afa40-f901-45d1-beb5-fa688e844a7e" providerId="ADAL" clId="{A454970F-0A83-4E84-BCFA-145DA4E7B5FA}" dt="2023-03-15T02:17:17.687" v="444" actId="20577"/>
        <pc:sldMkLst>
          <pc:docMk/>
          <pc:sldMk cId="3098861574" sldId="403"/>
        </pc:sldMkLst>
        <pc:spChg chg="mod">
          <ac:chgData name="Ken Birman" userId="d63afa40-f901-45d1-beb5-fa688e844a7e" providerId="ADAL" clId="{A454970F-0A83-4E84-BCFA-145DA4E7B5FA}" dt="2023-03-15T02:17:17.687" v="444" actId="20577"/>
          <ac:spMkLst>
            <pc:docMk/>
            <pc:sldMk cId="3098861574" sldId="403"/>
            <ac:spMk id="3" creationId="{473FF560-E3F5-4090-9640-F4695477204E}"/>
          </ac:spMkLst>
        </pc:spChg>
      </pc:sldChg>
      <pc:sldChg chg="modSp mod">
        <pc:chgData name="Ken Birman" userId="d63afa40-f901-45d1-beb5-fa688e844a7e" providerId="ADAL" clId="{A454970F-0A83-4E84-BCFA-145DA4E7B5FA}" dt="2023-03-15T16:42:25.432" v="906" actId="20577"/>
        <pc:sldMkLst>
          <pc:docMk/>
          <pc:sldMk cId="1876576653" sldId="404"/>
        </pc:sldMkLst>
        <pc:spChg chg="mod">
          <ac:chgData name="Ken Birman" userId="d63afa40-f901-45d1-beb5-fa688e844a7e" providerId="ADAL" clId="{A454970F-0A83-4E84-BCFA-145DA4E7B5FA}" dt="2023-03-15T16:42:25.432" v="906" actId="20577"/>
          <ac:spMkLst>
            <pc:docMk/>
            <pc:sldMk cId="1876576653" sldId="404"/>
            <ac:spMk id="2" creationId="{00000000-0000-0000-0000-000000000000}"/>
          </ac:spMkLst>
        </pc:spChg>
      </pc:sldChg>
      <pc:sldChg chg="addSp modSp modTransition">
        <pc:chgData name="Ken Birman" userId="d63afa40-f901-45d1-beb5-fa688e844a7e" providerId="ADAL" clId="{A454970F-0A83-4E84-BCFA-145DA4E7B5FA}" dt="2023-03-15T16:55:25.449" v="1217"/>
        <pc:sldMkLst>
          <pc:docMk/>
          <pc:sldMk cId="327347865" sldId="409"/>
        </pc:sldMkLst>
        <pc:picChg chg="add mod">
          <ac:chgData name="Ken Birman" userId="d63afa40-f901-45d1-beb5-fa688e844a7e" providerId="ADAL" clId="{A454970F-0A83-4E84-BCFA-145DA4E7B5FA}" dt="2023-03-15T16:55:22.011" v="1216" actId="14100"/>
          <ac:picMkLst>
            <pc:docMk/>
            <pc:sldMk cId="327347865" sldId="409"/>
            <ac:picMk id="6" creationId="{3E3F4FD6-E8B1-4B18-28AC-FD716BE442FD}"/>
          </ac:picMkLst>
        </pc:picChg>
      </pc:sldChg>
      <pc:sldChg chg="addSp delSp modSp mod">
        <pc:chgData name="Ken Birman" userId="d63afa40-f901-45d1-beb5-fa688e844a7e" providerId="ADAL" clId="{A454970F-0A83-4E84-BCFA-145DA4E7B5FA}" dt="2023-03-15T16:53:36.268" v="1193" actId="478"/>
        <pc:sldMkLst>
          <pc:docMk/>
          <pc:sldMk cId="2114201555" sldId="410"/>
        </pc:sldMkLst>
        <pc:spChg chg="add mod">
          <ac:chgData name="Ken Birman" userId="d63afa40-f901-45d1-beb5-fa688e844a7e" providerId="ADAL" clId="{A454970F-0A83-4E84-BCFA-145DA4E7B5FA}" dt="2023-03-15T16:49:06.253" v="1086" actId="20577"/>
          <ac:spMkLst>
            <pc:docMk/>
            <pc:sldMk cId="2114201555" sldId="410"/>
            <ac:spMk id="6" creationId="{FDF01144-AF09-3985-A04E-BD9B89A55264}"/>
          </ac:spMkLst>
        </pc:spChg>
        <pc:spChg chg="add mod">
          <ac:chgData name="Ken Birman" userId="d63afa40-f901-45d1-beb5-fa688e844a7e" providerId="ADAL" clId="{A454970F-0A83-4E84-BCFA-145DA4E7B5FA}" dt="2023-03-15T16:46:25.139" v="1067" actId="20577"/>
          <ac:spMkLst>
            <pc:docMk/>
            <pc:sldMk cId="2114201555" sldId="410"/>
            <ac:spMk id="12" creationId="{4B6FABEC-8D56-EAA5-4878-8E522315A779}"/>
          </ac:spMkLst>
        </pc:spChg>
        <pc:spChg chg="add mod">
          <ac:chgData name="Ken Birman" userId="d63afa40-f901-45d1-beb5-fa688e844a7e" providerId="ADAL" clId="{A454970F-0A83-4E84-BCFA-145DA4E7B5FA}" dt="2023-03-15T16:47:07.536" v="1080" actId="20577"/>
          <ac:spMkLst>
            <pc:docMk/>
            <pc:sldMk cId="2114201555" sldId="410"/>
            <ac:spMk id="16" creationId="{5F1445D3-43D9-C63F-7B4E-D9DF4AE82BE3}"/>
          </ac:spMkLst>
        </pc:spChg>
        <pc:picChg chg="add del mod">
          <ac:chgData name="Ken Birman" userId="d63afa40-f901-45d1-beb5-fa688e844a7e" providerId="ADAL" clId="{A454970F-0A83-4E84-BCFA-145DA4E7B5FA}" dt="2023-03-15T16:53:36.268" v="1193" actId="478"/>
          <ac:picMkLst>
            <pc:docMk/>
            <pc:sldMk cId="2114201555" sldId="410"/>
            <ac:picMk id="1026" creationId="{807E1550-3263-FBC7-19BB-A2FBA537AECD}"/>
          </ac:picMkLst>
        </pc:picChg>
        <pc:cxnChg chg="add mod">
          <ac:chgData name="Ken Birman" userId="d63afa40-f901-45d1-beb5-fa688e844a7e" providerId="ADAL" clId="{A454970F-0A83-4E84-BCFA-145DA4E7B5FA}" dt="2023-03-15T16:44:58.767" v="1007" actId="208"/>
          <ac:cxnSpMkLst>
            <pc:docMk/>
            <pc:sldMk cId="2114201555" sldId="410"/>
            <ac:cxnSpMk id="8" creationId="{80DCEDC8-AC4F-091D-B84D-4DF0427AF21A}"/>
          </ac:cxnSpMkLst>
        </pc:cxnChg>
        <pc:cxnChg chg="add mod">
          <ac:chgData name="Ken Birman" userId="d63afa40-f901-45d1-beb5-fa688e844a7e" providerId="ADAL" clId="{A454970F-0A83-4E84-BCFA-145DA4E7B5FA}" dt="2023-03-15T16:45:05.581" v="1009" actId="1076"/>
          <ac:cxnSpMkLst>
            <pc:docMk/>
            <pc:sldMk cId="2114201555" sldId="410"/>
            <ac:cxnSpMk id="9" creationId="{912C8AEC-FC4A-AFC1-116C-645FCB72A7BB}"/>
          </ac:cxnSpMkLst>
        </pc:cxnChg>
        <pc:cxnChg chg="add del mod">
          <ac:chgData name="Ken Birman" userId="d63afa40-f901-45d1-beb5-fa688e844a7e" providerId="ADAL" clId="{A454970F-0A83-4E84-BCFA-145DA4E7B5FA}" dt="2023-03-15T16:45:54.769" v="1013" actId="478"/>
          <ac:cxnSpMkLst>
            <pc:docMk/>
            <pc:sldMk cId="2114201555" sldId="410"/>
            <ac:cxnSpMk id="10" creationId="{7B093EDA-CEAD-3FC2-EBF4-3CDB3701E1AE}"/>
          </ac:cxnSpMkLst>
        </pc:cxnChg>
        <pc:cxnChg chg="add del mod">
          <ac:chgData name="Ken Birman" userId="d63afa40-f901-45d1-beb5-fa688e844a7e" providerId="ADAL" clId="{A454970F-0A83-4E84-BCFA-145DA4E7B5FA}" dt="2023-03-15T16:45:57.779" v="1014" actId="478"/>
          <ac:cxnSpMkLst>
            <pc:docMk/>
            <pc:sldMk cId="2114201555" sldId="410"/>
            <ac:cxnSpMk id="11" creationId="{3A4A0D9A-6BEB-3EFF-0668-F2D89B8C9EF8}"/>
          </ac:cxnSpMkLst>
        </pc:cxnChg>
        <pc:cxnChg chg="add mod">
          <ac:chgData name="Ken Birman" userId="d63afa40-f901-45d1-beb5-fa688e844a7e" providerId="ADAL" clId="{A454970F-0A83-4E84-BCFA-145DA4E7B5FA}" dt="2023-03-15T16:46:45.223" v="1071" actId="208"/>
          <ac:cxnSpMkLst>
            <pc:docMk/>
            <pc:sldMk cId="2114201555" sldId="410"/>
            <ac:cxnSpMk id="14" creationId="{7D85B18C-8307-6333-FF0C-4F2E4F8DD6BA}"/>
          </ac:cxnSpMkLst>
        </pc:cxnChg>
        <pc:cxnChg chg="add mod">
          <ac:chgData name="Ken Birman" userId="d63afa40-f901-45d1-beb5-fa688e844a7e" providerId="ADAL" clId="{A454970F-0A83-4E84-BCFA-145DA4E7B5FA}" dt="2023-03-15T16:46:45.223" v="1071" actId="208"/>
          <ac:cxnSpMkLst>
            <pc:docMk/>
            <pc:sldMk cId="2114201555" sldId="410"/>
            <ac:cxnSpMk id="15" creationId="{A3E2B4FE-DC2A-F42F-D6C3-4A0026799361}"/>
          </ac:cxnSpMkLst>
        </pc:cxnChg>
      </pc:sldChg>
      <pc:sldChg chg="addSp modSp new mod">
        <pc:chgData name="Ken Birman" userId="d63afa40-f901-45d1-beb5-fa688e844a7e" providerId="ADAL" clId="{A454970F-0A83-4E84-BCFA-145DA4E7B5FA}" dt="2023-03-15T16:11:10.253" v="866" actId="1076"/>
        <pc:sldMkLst>
          <pc:docMk/>
          <pc:sldMk cId="2755601987" sldId="411"/>
        </pc:sldMkLst>
        <pc:spChg chg="mod">
          <ac:chgData name="Ken Birman" userId="d63afa40-f901-45d1-beb5-fa688e844a7e" providerId="ADAL" clId="{A454970F-0A83-4E84-BCFA-145DA4E7B5FA}" dt="2023-03-15T16:06:33.700" v="465" actId="20577"/>
          <ac:spMkLst>
            <pc:docMk/>
            <pc:sldMk cId="2755601987" sldId="411"/>
            <ac:spMk id="2" creationId="{6C711E81-1835-CE24-9C2C-27D87661F2D3}"/>
          </ac:spMkLst>
        </pc:spChg>
        <pc:spChg chg="mod">
          <ac:chgData name="Ken Birman" userId="d63afa40-f901-45d1-beb5-fa688e844a7e" providerId="ADAL" clId="{A454970F-0A83-4E84-BCFA-145DA4E7B5FA}" dt="2023-03-15T16:11:03.169" v="865" actId="14100"/>
          <ac:spMkLst>
            <pc:docMk/>
            <pc:sldMk cId="2755601987" sldId="411"/>
            <ac:spMk id="3" creationId="{8A4E8271-6849-8097-8D07-DFA8540CD331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6" creationId="{92BC6B64-9A97-A969-A2F8-1B5F331DA6A4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7" creationId="{78F641C3-8402-5725-0F04-CE137EE086C4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8" creationId="{5F3F050A-0330-4E99-1275-DE06B4421EE5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9" creationId="{C02EB80B-8789-B630-FED0-19D277E25049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10" creationId="{A9DEB3A6-2B9A-3DDF-D584-CC55860CF697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11" creationId="{67BB77ED-2EFA-F602-1CC9-D676DCFEFF38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12" creationId="{26530DB6-FBD0-5B7A-F3E7-53EDCFE71FC2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13" creationId="{59597B66-5E8B-0782-E0A5-B7BDC7CE3337}"/>
          </ac:spMkLst>
        </pc:spChg>
        <pc:spChg chg="add mod">
          <ac:chgData name="Ken Birman" userId="d63afa40-f901-45d1-beb5-fa688e844a7e" providerId="ADAL" clId="{A454970F-0A83-4E84-BCFA-145DA4E7B5FA}" dt="2023-03-15T16:11:10.253" v="866" actId="1076"/>
          <ac:spMkLst>
            <pc:docMk/>
            <pc:sldMk cId="2755601987" sldId="411"/>
            <ac:spMk id="14" creationId="{83154F7C-623D-564B-0C42-823AC0FB5E12}"/>
          </ac:spMkLst>
        </pc:spChg>
      </pc:sldChg>
      <pc:sldChg chg="addSp delSp modSp add mod modTransition">
        <pc:chgData name="Ken Birman" userId="d63afa40-f901-45d1-beb5-fa688e844a7e" providerId="ADAL" clId="{A454970F-0A83-4E84-BCFA-145DA4E7B5FA}" dt="2023-03-15T16:54:57.510" v="1211"/>
        <pc:sldMkLst>
          <pc:docMk/>
          <pc:sldMk cId="668293702" sldId="412"/>
        </pc:sldMkLst>
        <pc:spChg chg="mod">
          <ac:chgData name="Ken Birman" userId="d63afa40-f901-45d1-beb5-fa688e844a7e" providerId="ADAL" clId="{A454970F-0A83-4E84-BCFA-145DA4E7B5FA}" dt="2023-03-15T16:49:59.190" v="1092" actId="20577"/>
          <ac:spMkLst>
            <pc:docMk/>
            <pc:sldMk cId="668293702" sldId="412"/>
            <ac:spMk id="6" creationId="{FDF01144-AF09-3985-A04E-BD9B89A55264}"/>
          </ac:spMkLst>
        </pc:spChg>
        <pc:spChg chg="add mod ord">
          <ac:chgData name="Ken Birman" userId="d63afa40-f901-45d1-beb5-fa688e844a7e" providerId="ADAL" clId="{A454970F-0A83-4E84-BCFA-145DA4E7B5FA}" dt="2023-03-15T16:51:40.825" v="1120" actId="208"/>
          <ac:spMkLst>
            <pc:docMk/>
            <pc:sldMk cId="668293702" sldId="412"/>
            <ac:spMk id="7" creationId="{B937B5B3-513A-DF67-33FF-2217812F02FD}"/>
          </ac:spMkLst>
        </pc:spChg>
        <pc:spChg chg="add mod ord">
          <ac:chgData name="Ken Birman" userId="d63afa40-f901-45d1-beb5-fa688e844a7e" providerId="ADAL" clId="{A454970F-0A83-4E84-BCFA-145DA4E7B5FA}" dt="2023-03-15T16:51:35.035" v="1119" actId="208"/>
          <ac:spMkLst>
            <pc:docMk/>
            <pc:sldMk cId="668293702" sldId="412"/>
            <ac:spMk id="11" creationId="{E941BD1B-A41D-C2E9-1574-659569E668F0}"/>
          </ac:spMkLst>
        </pc:spChg>
        <pc:spChg chg="mod">
          <ac:chgData name="Ken Birman" userId="d63afa40-f901-45d1-beb5-fa688e844a7e" providerId="ADAL" clId="{A454970F-0A83-4E84-BCFA-145DA4E7B5FA}" dt="2023-03-15T16:50:20.386" v="1108" actId="20577"/>
          <ac:spMkLst>
            <pc:docMk/>
            <pc:sldMk cId="668293702" sldId="412"/>
            <ac:spMk id="12" creationId="{4B6FABEC-8D56-EAA5-4878-8E522315A779}"/>
          </ac:spMkLst>
        </pc:spChg>
        <pc:spChg chg="add mod">
          <ac:chgData name="Ken Birman" userId="d63afa40-f901-45d1-beb5-fa688e844a7e" providerId="ADAL" clId="{A454970F-0A83-4E84-BCFA-145DA4E7B5FA}" dt="2023-03-15T16:52:41.398" v="1156" actId="207"/>
          <ac:spMkLst>
            <pc:docMk/>
            <pc:sldMk cId="668293702" sldId="412"/>
            <ac:spMk id="18" creationId="{9BD543D6-7CF4-B76D-B37B-9032711F54AF}"/>
          </ac:spMkLst>
        </pc:spChg>
        <pc:spChg chg="add mod">
          <ac:chgData name="Ken Birman" userId="d63afa40-f901-45d1-beb5-fa688e844a7e" providerId="ADAL" clId="{A454970F-0A83-4E84-BCFA-145DA4E7B5FA}" dt="2023-03-15T16:53:26.788" v="1191" actId="14100"/>
          <ac:spMkLst>
            <pc:docMk/>
            <pc:sldMk cId="668293702" sldId="412"/>
            <ac:spMk id="20" creationId="{B2F580BF-27F7-7736-5A59-37BA791ABD19}"/>
          </ac:spMkLst>
        </pc:spChg>
        <pc:picChg chg="del">
          <ac:chgData name="Ken Birman" userId="d63afa40-f901-45d1-beb5-fa688e844a7e" providerId="ADAL" clId="{A454970F-0A83-4E84-BCFA-145DA4E7B5FA}" dt="2023-03-15T16:53:39.171" v="1194" actId="478"/>
          <ac:picMkLst>
            <pc:docMk/>
            <pc:sldMk cId="668293702" sldId="412"/>
            <ac:picMk id="1026" creationId="{807E1550-3263-FBC7-19BB-A2FBA537AECD}"/>
          </ac:picMkLst>
        </pc:picChg>
        <pc:cxnChg chg="mod">
          <ac:chgData name="Ken Birman" userId="d63afa40-f901-45d1-beb5-fa688e844a7e" providerId="ADAL" clId="{A454970F-0A83-4E84-BCFA-145DA4E7B5FA}" dt="2023-03-15T16:50:02.374" v="1093" actId="1076"/>
          <ac:cxnSpMkLst>
            <pc:docMk/>
            <pc:sldMk cId="668293702" sldId="412"/>
            <ac:cxnSpMk id="15" creationId="{A3E2B4FE-DC2A-F42F-D6C3-4A0026799361}"/>
          </ac:cxnSpMkLst>
        </pc:cxnChg>
        <pc:cxnChg chg="add">
          <ac:chgData name="Ken Birman" userId="d63afa40-f901-45d1-beb5-fa688e844a7e" providerId="ADAL" clId="{A454970F-0A83-4E84-BCFA-145DA4E7B5FA}" dt="2023-03-15T16:51:51.111" v="1121" actId="11529"/>
          <ac:cxnSpMkLst>
            <pc:docMk/>
            <pc:sldMk cId="668293702" sldId="412"/>
            <ac:cxnSpMk id="17" creationId="{31E44000-B755-07EF-B9E1-ABB349EC7050}"/>
          </ac:cxnSpMkLst>
        </pc:cxnChg>
        <pc:cxnChg chg="add mod">
          <ac:chgData name="Ken Birman" userId="d63afa40-f901-45d1-beb5-fa688e844a7e" providerId="ADAL" clId="{A454970F-0A83-4E84-BCFA-145DA4E7B5FA}" dt="2023-03-15T16:53:02.414" v="1160" actId="208"/>
          <ac:cxnSpMkLst>
            <pc:docMk/>
            <pc:sldMk cId="668293702" sldId="412"/>
            <ac:cxnSpMk id="19" creationId="{D19E9D39-5658-0A39-A706-BE886192A7C6}"/>
          </ac:cxnSpMkLst>
        </pc:cxnChg>
      </pc:sldChg>
      <pc:sldChg chg="modSp add mod modTransition">
        <pc:chgData name="Ken Birman" userId="d63afa40-f901-45d1-beb5-fa688e844a7e" providerId="ADAL" clId="{A454970F-0A83-4E84-BCFA-145DA4E7B5FA}" dt="2023-03-15T16:55:01.166" v="1212"/>
        <pc:sldMkLst>
          <pc:docMk/>
          <pc:sldMk cId="1858814417" sldId="413"/>
        </pc:sldMkLst>
        <pc:spChg chg="mod">
          <ac:chgData name="Ken Birman" userId="d63afa40-f901-45d1-beb5-fa688e844a7e" providerId="ADAL" clId="{A454970F-0A83-4E84-BCFA-145DA4E7B5FA}" dt="2023-03-15T16:54:23.080" v="1209" actId="208"/>
          <ac:spMkLst>
            <pc:docMk/>
            <pc:sldMk cId="1858814417" sldId="413"/>
            <ac:spMk id="11" creationId="{E941BD1B-A41D-C2E9-1574-659569E668F0}"/>
          </ac:spMkLst>
        </pc:spChg>
        <pc:spChg chg="mod">
          <ac:chgData name="Ken Birman" userId="d63afa40-f901-45d1-beb5-fa688e844a7e" providerId="ADAL" clId="{A454970F-0A83-4E84-BCFA-145DA4E7B5FA}" dt="2023-03-15T16:54:14.781" v="1207" actId="207"/>
          <ac:spMkLst>
            <pc:docMk/>
            <pc:sldMk cId="1858814417" sldId="413"/>
            <ac:spMk id="20" creationId="{B2F580BF-27F7-7736-5A59-37BA791ABD19}"/>
          </ac:spMkLst>
        </pc:spChg>
        <pc:cxnChg chg="mod">
          <ac:chgData name="Ken Birman" userId="d63afa40-f901-45d1-beb5-fa688e844a7e" providerId="ADAL" clId="{A454970F-0A83-4E84-BCFA-145DA4E7B5FA}" dt="2023-03-15T16:54:26.968" v="1210" actId="208"/>
          <ac:cxnSpMkLst>
            <pc:docMk/>
            <pc:sldMk cId="1858814417" sldId="413"/>
            <ac:cxnSpMk id="19" creationId="{D19E9D39-5658-0A39-A706-BE886192A7C6}"/>
          </ac:cxnSpMkLst>
        </pc:cxnChg>
      </pc:sldChg>
      <pc:sldChg chg="add del">
        <pc:chgData name="Ken Birman" userId="d63afa40-f901-45d1-beb5-fa688e844a7e" providerId="ADAL" clId="{A454970F-0A83-4E84-BCFA-145DA4E7B5FA}" dt="2023-03-15T16:55:10.560" v="1214"/>
        <pc:sldMkLst>
          <pc:docMk/>
          <pc:sldMk cId="855675478" sldId="414"/>
        </pc:sldMkLst>
      </pc:sldChg>
    </pc:docChg>
  </pc:docChgLst>
  <pc:docChgLst>
    <pc:chgData name="Ken Birman" userId="d63afa40-f901-45d1-beb5-fa688e844a7e" providerId="ADAL" clId="{29C33BFC-8B23-4B2B-A147-C3548651138D}"/>
    <pc:docChg chg="custSel addSld delSld modSld modSection">
      <pc:chgData name="Ken Birman" userId="d63afa40-f901-45d1-beb5-fa688e844a7e" providerId="ADAL" clId="{29C33BFC-8B23-4B2B-A147-C3548651138D}" dt="2023-03-20T18:20:20.321" v="2448" actId="20577"/>
      <pc:docMkLst>
        <pc:docMk/>
      </pc:docMkLst>
      <pc:sldChg chg="modSp mod">
        <pc:chgData name="Ken Birman" userId="d63afa40-f901-45d1-beb5-fa688e844a7e" providerId="ADAL" clId="{29C33BFC-8B23-4B2B-A147-C3548651138D}" dt="2023-03-20T18:20:20.321" v="2448" actId="20577"/>
        <pc:sldMkLst>
          <pc:docMk/>
          <pc:sldMk cId="2333109364" sldId="382"/>
        </pc:sldMkLst>
        <pc:spChg chg="mod">
          <ac:chgData name="Ken Birman" userId="d63afa40-f901-45d1-beb5-fa688e844a7e" providerId="ADAL" clId="{29C33BFC-8B23-4B2B-A147-C3548651138D}" dt="2023-03-20T18:20:20.321" v="2448" actId="20577"/>
          <ac:spMkLst>
            <pc:docMk/>
            <pc:sldMk cId="2333109364" sldId="382"/>
            <ac:spMk id="3" creationId="{E4C11AE2-8272-419F-9F25-C926257E38D4}"/>
          </ac:spMkLst>
        </pc:spChg>
      </pc:sldChg>
      <pc:sldChg chg="modSp new mod">
        <pc:chgData name="Ken Birman" userId="d63afa40-f901-45d1-beb5-fa688e844a7e" providerId="ADAL" clId="{29C33BFC-8B23-4B2B-A147-C3548651138D}" dt="2023-03-15T15:37:18.863" v="1527" actId="20577"/>
        <pc:sldMkLst>
          <pc:docMk/>
          <pc:sldMk cId="1747523871" sldId="408"/>
        </pc:sldMkLst>
        <pc:spChg chg="mod">
          <ac:chgData name="Ken Birman" userId="d63afa40-f901-45d1-beb5-fa688e844a7e" providerId="ADAL" clId="{29C33BFC-8B23-4B2B-A147-C3548651138D}" dt="2023-03-15T15:35:40.353" v="1081" actId="20577"/>
          <ac:spMkLst>
            <pc:docMk/>
            <pc:sldMk cId="1747523871" sldId="408"/>
            <ac:spMk id="2" creationId="{CD9E611B-49AE-3811-3E62-0A26E20E31FE}"/>
          </ac:spMkLst>
        </pc:spChg>
        <pc:spChg chg="mod">
          <ac:chgData name="Ken Birman" userId="d63afa40-f901-45d1-beb5-fa688e844a7e" providerId="ADAL" clId="{29C33BFC-8B23-4B2B-A147-C3548651138D}" dt="2023-03-15T15:37:18.863" v="1527" actId="20577"/>
          <ac:spMkLst>
            <pc:docMk/>
            <pc:sldMk cId="1747523871" sldId="408"/>
            <ac:spMk id="3" creationId="{6644037B-9696-1665-0A91-0AF40BD1031F}"/>
          </ac:spMkLst>
        </pc:spChg>
      </pc:sldChg>
      <pc:sldChg chg="modSp new del mod">
        <pc:chgData name="Ken Birman" userId="d63afa40-f901-45d1-beb5-fa688e844a7e" providerId="ADAL" clId="{29C33BFC-8B23-4B2B-A147-C3548651138D}" dt="2023-03-15T15:35:11.116" v="1056" actId="2696"/>
        <pc:sldMkLst>
          <pc:docMk/>
          <pc:sldMk cId="2293490405" sldId="408"/>
        </pc:sldMkLst>
        <pc:spChg chg="mod">
          <ac:chgData name="Ken Birman" userId="d63afa40-f901-45d1-beb5-fa688e844a7e" providerId="ADAL" clId="{29C33BFC-8B23-4B2B-A147-C3548651138D}" dt="2023-03-15T15:22:50.720" v="28" actId="20577"/>
          <ac:spMkLst>
            <pc:docMk/>
            <pc:sldMk cId="2293490405" sldId="408"/>
            <ac:spMk id="2" creationId="{9B997A24-B951-6BB1-FD66-2D485B95700A}"/>
          </ac:spMkLst>
        </pc:spChg>
        <pc:spChg chg="mod">
          <ac:chgData name="Ken Birman" userId="d63afa40-f901-45d1-beb5-fa688e844a7e" providerId="ADAL" clId="{29C33BFC-8B23-4B2B-A147-C3548651138D}" dt="2023-03-15T15:24:37.499" v="422" actId="20577"/>
          <ac:spMkLst>
            <pc:docMk/>
            <pc:sldMk cId="2293490405" sldId="408"/>
            <ac:spMk id="3" creationId="{2FEADE91-2FFB-6D88-34DC-33B525B6432B}"/>
          </ac:spMkLst>
        </pc:spChg>
      </pc:sldChg>
      <pc:sldChg chg="modSp add mod">
        <pc:chgData name="Ken Birman" userId="d63afa40-f901-45d1-beb5-fa688e844a7e" providerId="ADAL" clId="{29C33BFC-8B23-4B2B-A147-C3548651138D}" dt="2023-03-15T15:41:14.014" v="2213" actId="20577"/>
        <pc:sldMkLst>
          <pc:docMk/>
          <pc:sldMk cId="327347865" sldId="409"/>
        </pc:sldMkLst>
        <pc:spChg chg="mod">
          <ac:chgData name="Ken Birman" userId="d63afa40-f901-45d1-beb5-fa688e844a7e" providerId="ADAL" clId="{29C33BFC-8B23-4B2B-A147-C3548651138D}" dt="2023-03-15T15:39:50.085" v="2041" actId="20577"/>
          <ac:spMkLst>
            <pc:docMk/>
            <pc:sldMk cId="327347865" sldId="409"/>
            <ac:spMk id="2" creationId="{9B997A24-B951-6BB1-FD66-2D485B95700A}"/>
          </ac:spMkLst>
        </pc:spChg>
        <pc:spChg chg="mod">
          <ac:chgData name="Ken Birman" userId="d63afa40-f901-45d1-beb5-fa688e844a7e" providerId="ADAL" clId="{29C33BFC-8B23-4B2B-A147-C3548651138D}" dt="2023-03-15T15:41:14.014" v="2213" actId="20577"/>
          <ac:spMkLst>
            <pc:docMk/>
            <pc:sldMk cId="327347865" sldId="409"/>
            <ac:spMk id="3" creationId="{2FEADE91-2FFB-6D88-34DC-33B525B6432B}"/>
          </ac:spMkLst>
        </pc:spChg>
      </pc:sldChg>
      <pc:sldChg chg="modSp new del mod">
        <pc:chgData name="Ken Birman" userId="d63afa40-f901-45d1-beb5-fa688e844a7e" providerId="ADAL" clId="{29C33BFC-8B23-4B2B-A147-C3548651138D}" dt="2023-03-15T15:35:07.406" v="1055" actId="47"/>
        <pc:sldMkLst>
          <pc:docMk/>
          <pc:sldMk cId="2118524235" sldId="409"/>
        </pc:sldMkLst>
        <pc:spChg chg="mod">
          <ac:chgData name="Ken Birman" userId="d63afa40-f901-45d1-beb5-fa688e844a7e" providerId="ADAL" clId="{29C33BFC-8B23-4B2B-A147-C3548651138D}" dt="2023-03-15T15:24:54.425" v="424"/>
          <ac:spMkLst>
            <pc:docMk/>
            <pc:sldMk cId="2118524235" sldId="409"/>
            <ac:spMk id="2" creationId="{30F23089-EB86-8CCF-81E1-8AD999666B41}"/>
          </ac:spMkLst>
        </pc:spChg>
        <pc:spChg chg="mod">
          <ac:chgData name="Ken Birman" userId="d63afa40-f901-45d1-beb5-fa688e844a7e" providerId="ADAL" clId="{29C33BFC-8B23-4B2B-A147-C3548651138D}" dt="2023-03-15T15:34:55.662" v="1054" actId="20577"/>
          <ac:spMkLst>
            <pc:docMk/>
            <pc:sldMk cId="2118524235" sldId="409"/>
            <ac:spMk id="3" creationId="{556E1B95-8152-0B41-3EAB-6C28B65B599F}"/>
          </ac:spMkLst>
        </pc:spChg>
      </pc:sldChg>
      <pc:sldChg chg="modSp new mod">
        <pc:chgData name="Ken Birman" userId="d63afa40-f901-45d1-beb5-fa688e844a7e" providerId="ADAL" clId="{29C33BFC-8B23-4B2B-A147-C3548651138D}" dt="2023-03-15T15:39:44.261" v="2034" actId="20577"/>
        <pc:sldMkLst>
          <pc:docMk/>
          <pc:sldMk cId="2114201555" sldId="410"/>
        </pc:sldMkLst>
        <pc:spChg chg="mod">
          <ac:chgData name="Ken Birman" userId="d63afa40-f901-45d1-beb5-fa688e844a7e" providerId="ADAL" clId="{29C33BFC-8B23-4B2B-A147-C3548651138D}" dt="2023-03-15T15:37:40.181" v="1565" actId="20577"/>
          <ac:spMkLst>
            <pc:docMk/>
            <pc:sldMk cId="2114201555" sldId="410"/>
            <ac:spMk id="2" creationId="{F689D2CC-0E2D-4BFD-AAC6-F45C563F60C0}"/>
          </ac:spMkLst>
        </pc:spChg>
        <pc:spChg chg="mod">
          <ac:chgData name="Ken Birman" userId="d63afa40-f901-45d1-beb5-fa688e844a7e" providerId="ADAL" clId="{29C33BFC-8B23-4B2B-A147-C3548651138D}" dt="2023-03-15T15:39:44.261" v="2034" actId="20577"/>
          <ac:spMkLst>
            <pc:docMk/>
            <pc:sldMk cId="2114201555" sldId="410"/>
            <ac:spMk id="3" creationId="{E5D63B52-6FEF-331A-977D-71D08459F6D7}"/>
          </ac:spMkLst>
        </pc:spChg>
      </pc:sldChg>
      <pc:sldChg chg="modSp mod">
        <pc:chgData name="Ken Birman" userId="d63afa40-f901-45d1-beb5-fa688e844a7e" providerId="ADAL" clId="{29C33BFC-8B23-4B2B-A147-C3548651138D}" dt="2023-03-20T18:20:02.342" v="2439" actId="20577"/>
        <pc:sldMkLst>
          <pc:docMk/>
          <pc:sldMk cId="2755601987" sldId="411"/>
        </pc:sldMkLst>
        <pc:spChg chg="mod">
          <ac:chgData name="Ken Birman" userId="d63afa40-f901-45d1-beb5-fa688e844a7e" providerId="ADAL" clId="{29C33BFC-8B23-4B2B-A147-C3548651138D}" dt="2023-03-20T18:20:02.342" v="2439" actId="20577"/>
          <ac:spMkLst>
            <pc:docMk/>
            <pc:sldMk cId="2755601987" sldId="411"/>
            <ac:spMk id="3" creationId="{8A4E8271-6849-8097-8D07-DFA8540CD3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AA8338-5CF2-475A-AEB4-7DB4B77C3DF5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0C9F-139A-43B4-8CCC-5EA765F158E3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E4E-AD55-4754-8BFF-BED1C6810015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3F8A-BE2F-4132-8D0E-247653E70289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59D-7182-4551-99C4-B545B6A7BC68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216F-37F5-49E8-B40F-39D79E40A5ED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A76-9C93-42AE-B6EB-30B696165B04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C6B-C7FF-4559-809F-72A1B2B715F0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1B89-DF8B-4931-9F1A-759E4D6AA101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4FAA-691B-4901-9B81-F18B376C5EBB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A32-56C3-43C1-A73C-68EB1423E0CA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B2EA84-652F-4476-BC09-DBBACC53DDCE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Synchronization Primitives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Professor Ken Birman</a:t>
            </a:r>
          </a:p>
          <a:p>
            <a:pPr algn="ctr"/>
            <a:r>
              <a:rPr lang="en-US" sz="2400"/>
              <a:t>CS4414 Lecture 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14F4-4FCF-438B-B595-5462792E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Bruce Lindsay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F233-30B7-4B0A-ADD1-74B0C11A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In a concurrent system, we have two </a:t>
            </a:r>
            <a:br>
              <a:rPr lang="en-US"/>
            </a:br>
            <a:r>
              <a:rPr lang="en-US"/>
              <a:t>kinds of bugs to worry about</a:t>
            </a:r>
          </a:p>
          <a:p>
            <a:endParaRPr lang="en-US"/>
          </a:p>
          <a:p>
            <a:r>
              <a:rPr lang="en-US"/>
              <a:t>A Bohrbug is a well-defined, reproducible thing.  We test and test, find it, and crush it.</a:t>
            </a:r>
          </a:p>
          <a:p>
            <a:endParaRPr lang="en-US"/>
          </a:p>
          <a:p>
            <a:r>
              <a:rPr lang="en-US"/>
              <a:t>Concurrency can cause Heisenbugs… they are very hard to reproduce.  People often misunderstand them, and just make things worse and worse by patching their code without fixing the root cause!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9EBF2-153B-4F7E-B9DE-F7BFDDF2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63599-76D2-4C49-AB95-97DE0C06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BCB09-6A69-4BC4-8856-EDB08D49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09" y="266699"/>
            <a:ext cx="4133491" cy="29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2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453F-4806-4D8F-BEDA-0639672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Concept:  </a:t>
            </a:r>
            <a:r>
              <a:rPr lang="en-US" u="sng"/>
              <a:t>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A072-E59A-47C8-99EB-D18F60AA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2286000"/>
            <a:ext cx="11300604" cy="402336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A critical section is a block of code that accesses variables that are read </a:t>
            </a:r>
            <a:r>
              <a:rPr lang="en-US" b="1"/>
              <a:t>and updated.  </a:t>
            </a:r>
            <a:r>
              <a:rPr lang="en-US"/>
              <a:t>You must have two or more threads, at least one of them doing an update (writing to a variable).</a:t>
            </a:r>
          </a:p>
          <a:p>
            <a:endParaRPr lang="en-US"/>
          </a:p>
          <a:p>
            <a:r>
              <a:rPr lang="en-US"/>
              <a:t>The block where A and B access the counter is a critical section.  In this example, both update the counter.</a:t>
            </a:r>
          </a:p>
          <a:p>
            <a:endParaRPr lang="en-US"/>
          </a:p>
          <a:p>
            <a:r>
              <a:rPr lang="en-US"/>
              <a:t>Reading constants or other forms of unchanging data is not an issue.  And you can safely have many simultaneous </a:t>
            </a:r>
            <a:r>
              <a:rPr lang="en-US" i="1"/>
              <a:t>readers</a:t>
            </a:r>
            <a:r>
              <a:rPr lang="en-US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3111D-7E1A-434F-AC07-16565241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BE9B9-F5BF-4213-9595-0C38C5E8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E212-8E94-4B33-A43B-B9F3592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 need to ensure that A and B can’t both be in the critical section at the same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8613-9E81-4D32-9ED2-13DCB9A0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32083" cy="4023360"/>
          </a:xfrm>
        </p:spPr>
        <p:txBody>
          <a:bodyPr/>
          <a:lstStyle/>
          <a:p>
            <a:r>
              <a:rPr lang="en-US"/>
              <a:t>Basically, when A wants to increment </a:t>
            </a:r>
            <a:r>
              <a:rPr lang="en-US" b="1"/>
              <a:t>counter</a:t>
            </a:r>
            <a:r>
              <a:rPr lang="en-US"/>
              <a:t>, A goes into the critical section… and locks the door.</a:t>
            </a:r>
          </a:p>
          <a:p>
            <a:endParaRPr lang="en-US"/>
          </a:p>
          <a:p>
            <a:r>
              <a:rPr lang="en-US"/>
              <a:t>Then it can change the counter safely.</a:t>
            </a:r>
          </a:p>
          <a:p>
            <a:endParaRPr lang="en-US"/>
          </a:p>
          <a:p>
            <a:r>
              <a:rPr lang="en-US"/>
              <a:t>If B wants to access </a:t>
            </a:r>
            <a:r>
              <a:rPr lang="en-US" b="1"/>
              <a:t>counter</a:t>
            </a:r>
            <a:r>
              <a:rPr lang="en-US"/>
              <a:t>, it has to wait until A unlocks the door.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81AE4-8D46-4AF4-8E19-728D3177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4AE35-01C2-4F49-AE76-75FF8E6C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                // A critical section!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1785668" y="4537494"/>
            <a:ext cx="2932981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                // A critical section!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6728604" y="3312543"/>
            <a:ext cx="3493698" cy="612648"/>
          </a:xfrm>
          <a:prstGeom prst="wedgeRectCallout">
            <a:avLst>
              <a:gd name="adj1" fmla="val -125036"/>
              <a:gd name="adj2" fmla="val 151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This is a C++ type!</a:t>
            </a:r>
          </a:p>
        </p:txBody>
      </p:sp>
    </p:spTree>
    <p:extLst>
      <p:ext uri="{BB962C8B-B14F-4D97-AF65-F5344CB8AC3E}">
        <p14:creationId xmlns:p14="http://schemas.microsoft.com/office/powerpoint/2010/main" val="208512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4761780" y="4537494"/>
            <a:ext cx="715993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                // A critical section!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6728604" y="3312543"/>
            <a:ext cx="3493698" cy="612648"/>
          </a:xfrm>
          <a:prstGeom prst="wedgeRectCallout">
            <a:avLst>
              <a:gd name="adj1" fmla="val -85036"/>
              <a:gd name="adj2" fmla="val 16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This is a variable name!</a:t>
            </a:r>
          </a:p>
        </p:txBody>
      </p:sp>
    </p:spTree>
    <p:extLst>
      <p:ext uri="{BB962C8B-B14F-4D97-AF65-F5344CB8AC3E}">
        <p14:creationId xmlns:p14="http://schemas.microsoft.com/office/powerpoint/2010/main" val="153625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5498132" y="4537494"/>
            <a:ext cx="715993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                // A critical section!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7470476" y="2863970"/>
            <a:ext cx="3830128" cy="1061221"/>
          </a:xfrm>
          <a:prstGeom prst="wedgeRectCallout">
            <a:avLst>
              <a:gd name="adj1" fmla="val -83234"/>
              <a:gd name="adj2" fmla="val 120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The mutex is passed to the </a:t>
            </a:r>
            <a:r>
              <a:rPr lang="en-US" sz="2400" b="1" err="1">
                <a:solidFill>
                  <a:schemeClr val="bg1"/>
                </a:solidFill>
              </a:rPr>
              <a:t>scoped_lock</a:t>
            </a:r>
            <a:r>
              <a:rPr lang="en-US" sz="2400" b="1">
                <a:solidFill>
                  <a:schemeClr val="bg1"/>
                </a:solidFill>
              </a:rPr>
              <a:t> constructor</a:t>
            </a:r>
          </a:p>
        </p:txBody>
      </p:sp>
    </p:spTree>
    <p:extLst>
      <p:ext uri="{BB962C8B-B14F-4D97-AF65-F5344CB8AC3E}">
        <p14:creationId xmlns:p14="http://schemas.microsoft.com/office/powerpoint/2010/main" val="270905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Rule: </a:t>
            </a:r>
            <a:r>
              <a:rPr lang="en-US" err="1"/>
              <a:t>scoped_lock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Your thread might pause when this line is reached.</a:t>
            </a:r>
          </a:p>
          <a:p>
            <a:endParaRPr lang="en-US"/>
          </a:p>
          <a:p>
            <a:r>
              <a:rPr lang="en-US"/>
              <a:t>Question: How long can the variable “lock” be accessed?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Answer: Until it goes out of scope when the thread exits the block in which it was declared.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/>
              <a:t>std::</a:t>
            </a:r>
            <a:r>
              <a:rPr lang="en-US" sz="3200" err="1"/>
              <a:t>scoped_lock</a:t>
            </a:r>
            <a:r>
              <a:rPr lang="en-US" sz="3200"/>
              <a:t>  lock(</a:t>
            </a:r>
            <a:r>
              <a:rPr lang="en-US" sz="3200" err="1"/>
              <a:t>mtx</a:t>
            </a:r>
            <a:r>
              <a:rPr lang="en-US" sz="320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1359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mistake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Very easy to forget the variable name!</a:t>
            </a:r>
          </a:p>
          <a:p>
            <a:endParaRPr lang="en-US"/>
          </a:p>
          <a:p>
            <a:r>
              <a:rPr lang="en-US"/>
              <a:t>If you do this…</a:t>
            </a:r>
          </a:p>
          <a:p>
            <a:r>
              <a:rPr lang="en-US"/>
              <a:t>              C++ does run the constructor</a:t>
            </a:r>
          </a:p>
          <a:p>
            <a:r>
              <a:rPr lang="en-US"/>
              <a:t>              But then the “object immediately goes out of scope”</a:t>
            </a:r>
          </a:p>
          <a:p>
            <a:r>
              <a:rPr lang="en-US"/>
              <a:t>Effect is to acquire but then instantly release the 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376276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/>
              <a:t>std::</a:t>
            </a:r>
            <a:r>
              <a:rPr lang="en-US" sz="3200" err="1"/>
              <a:t>scoped_lock</a:t>
            </a:r>
            <a:r>
              <a:rPr lang="en-US" sz="3200"/>
              <a:t>(</a:t>
            </a:r>
            <a:r>
              <a:rPr lang="en-US" sz="3200" err="1"/>
              <a:t>mtx</a:t>
            </a:r>
            <a:r>
              <a:rPr lang="en-US" sz="3200"/>
              <a:t>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/>
              <a:t>std::</a:t>
            </a:r>
            <a:r>
              <a:rPr lang="en-US" sz="3200" err="1"/>
              <a:t>scoped_lock</a:t>
            </a:r>
            <a:r>
              <a:rPr lang="en-US" sz="3200"/>
              <a:t>  lock(</a:t>
            </a:r>
            <a:r>
              <a:rPr lang="en-US" sz="3200" err="1"/>
              <a:t>mtx</a:t>
            </a:r>
            <a:r>
              <a:rPr lang="en-US" sz="320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934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Map For Multiple lectures!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367B20-B4A7-4F7C-9357-8376E045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266550"/>
            <a:ext cx="10641690" cy="104281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Today: Focus on the danger of sharing without synchronization and the hardware primitives we use to solve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FF3A6-C13D-4120-AC15-9A9666F6835B}"/>
              </a:ext>
            </a:extLst>
          </p:cNvPr>
          <p:cNvSpPr txBox="1"/>
          <p:nvPr/>
        </p:nvSpPr>
        <p:spPr>
          <a:xfrm>
            <a:off x="1940996" y="3598972"/>
            <a:ext cx="2779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Lightweight vs. Heavyweight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037FA-6EF9-41B7-87AD-DF1B091D45F8}"/>
              </a:ext>
            </a:extLst>
          </p:cNvPr>
          <p:cNvSpPr txBox="1"/>
          <p:nvPr/>
        </p:nvSpPr>
        <p:spPr>
          <a:xfrm>
            <a:off x="1583271" y="4432761"/>
            <a:ext cx="39350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Thread “context” and scheduling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3A7E-E7A1-4D18-8468-2F059C260A1B}"/>
              </a:ext>
            </a:extLst>
          </p:cNvPr>
          <p:cNvSpPr txBox="1"/>
          <p:nvPr/>
        </p:nvSpPr>
        <p:spPr>
          <a:xfrm>
            <a:off x="6717599" y="2911949"/>
            <a:ext cx="38472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C++ mutex objects.  Atomic data types.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BCB8C-6D8E-43EE-B138-A40F8D2F0409}"/>
              </a:ext>
            </a:extLst>
          </p:cNvPr>
          <p:cNvSpPr txBox="1"/>
          <p:nvPr/>
        </p:nvSpPr>
        <p:spPr>
          <a:xfrm>
            <a:off x="2026046" y="2727283"/>
            <a:ext cx="26095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Reminder: Thread Concept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F9F69-49D5-4891-B861-8372CD3F1027}"/>
              </a:ext>
            </a:extLst>
          </p:cNvPr>
          <p:cNvSpPr txBox="1"/>
          <p:nvPr/>
        </p:nvSpPr>
        <p:spPr>
          <a:xfrm>
            <a:off x="6673677" y="3971096"/>
            <a:ext cx="39350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Race Conditions, Deadlocks,</a:t>
            </a:r>
            <a:br>
              <a:rPr lang="en-US"/>
            </a:br>
            <a:r>
              <a:rPr lang="en-US" err="1"/>
              <a:t>Livelocks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Rule: </a:t>
            </a:r>
            <a:r>
              <a:rPr lang="en-US" err="1"/>
              <a:t>scoped_lock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Your thread might pause when this line is reached.</a:t>
            </a:r>
          </a:p>
          <a:p>
            <a:endParaRPr lang="en-US"/>
          </a:p>
          <a:p>
            <a:r>
              <a:rPr lang="en-US"/>
              <a:t>Suppose counter is accessed in two places?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… use std::</a:t>
            </a:r>
            <a:r>
              <a:rPr lang="en-US" err="1"/>
              <a:t>scoped_lock</a:t>
            </a:r>
            <a:r>
              <a:rPr lang="en-US"/>
              <a:t> something(</a:t>
            </a:r>
            <a:r>
              <a:rPr lang="en-US" err="1"/>
              <a:t>mtx</a:t>
            </a:r>
            <a:r>
              <a:rPr lang="en-US"/>
              <a:t>) in both, </a:t>
            </a:r>
            <a:r>
              <a:rPr lang="en-US" i="1"/>
              <a:t>with the same mutex.  </a:t>
            </a:r>
            <a:r>
              <a:rPr lang="en-US" b="1" i="1">
                <a:solidFill>
                  <a:srgbClr val="C00000"/>
                </a:solidFill>
              </a:rPr>
              <a:t>“The mutex, not the variable name, determines which threads will be blocked”.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/>
              <a:t>std::</a:t>
            </a:r>
            <a:r>
              <a:rPr lang="en-US" sz="3200" err="1"/>
              <a:t>scoped_lock</a:t>
            </a:r>
            <a:r>
              <a:rPr lang="en-US" sz="3200"/>
              <a:t>  lock(</a:t>
            </a:r>
            <a:r>
              <a:rPr lang="en-US" sz="3200" err="1"/>
              <a:t>mtx</a:t>
            </a:r>
            <a:r>
              <a:rPr lang="en-US" sz="3200"/>
              <a:t>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BEEB3-136F-447D-A3F3-5D5D408B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391" y="291716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96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Rule: </a:t>
            </a:r>
            <a:r>
              <a:rPr lang="en-US" err="1"/>
              <a:t>scoped_lock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When a thread “acquires” a lock on a mutex, it has sole control!</a:t>
            </a:r>
          </a:p>
          <a:p>
            <a:endParaRPr lang="en-US"/>
          </a:p>
          <a:p>
            <a:r>
              <a:rPr lang="en-US"/>
              <a:t>You have “locked the door”.  Until the current code block exits, you hold the lock and no other thread can acquire it!</a:t>
            </a:r>
          </a:p>
          <a:p>
            <a:endParaRPr lang="en-US"/>
          </a:p>
          <a:p>
            <a:r>
              <a:rPr lang="en-US"/>
              <a:t>Upon exiting the block, the lock is released (this works even if you exit in a strange way, like throwing an exception)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C57D7-B9A8-4186-AD95-2A7DC3E2D1AB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/>
              <a:t>std::</a:t>
            </a:r>
            <a:r>
              <a:rPr lang="en-US" sz="3200" err="1"/>
              <a:t>scoped_lock</a:t>
            </a:r>
            <a:r>
              <a:rPr lang="en-US" sz="3200"/>
              <a:t>  lock(</a:t>
            </a:r>
            <a:r>
              <a:rPr lang="en-US" sz="3200" err="1"/>
              <a:t>mtx</a:t>
            </a:r>
            <a:r>
              <a:rPr lang="en-US" sz="320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8137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3314-4B69-4B7D-90AE-7469D4A8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 used to think locks were the solution to all our challenges!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1B6C-27B9-4FF8-A53D-7811AE22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They would just put a std::</a:t>
            </a:r>
            <a:r>
              <a:rPr lang="en-US" err="1"/>
              <a:t>scoped_lock</a:t>
            </a:r>
            <a:r>
              <a:rPr lang="en-US"/>
              <a:t> whenever accessing a critical section.</a:t>
            </a:r>
          </a:p>
          <a:p>
            <a:endParaRPr lang="en-US"/>
          </a:p>
          <a:p>
            <a:r>
              <a:rPr lang="en-US"/>
              <a:t>They would be very careful to use the same mutex whenever they were trying to protect the same resource.</a:t>
            </a:r>
          </a:p>
          <a:p>
            <a:endParaRPr lang="en-US"/>
          </a:p>
          <a:p>
            <a:r>
              <a:rPr lang="en-US"/>
              <a:t>It felt like magic!   At least, it did for a little while…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AF4B8-F9C5-4143-B3FD-EE9103E9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6AFBC-4251-44BB-9D3F-3863A247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9335-0C11-4883-8C45-DC131F10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the question is not so simple!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81D47-CF51-4DF8-90E2-E622CD3B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Locking is costly.  We wouldn’t want to use it when not needed.</a:t>
            </a:r>
          </a:p>
          <a:p>
            <a:endParaRPr lang="en-US"/>
          </a:p>
          <a:p>
            <a:r>
              <a:rPr lang="en-US"/>
              <a:t>And C++ actually offers </a:t>
            </a:r>
            <a:r>
              <a:rPr lang="en-US" i="1"/>
              <a:t>many </a:t>
            </a:r>
            <a:r>
              <a:rPr lang="en-US"/>
              <a:t>tools, which map to some very sophisticated hardware options.</a:t>
            </a:r>
          </a:p>
          <a:p>
            <a:endParaRPr lang="en-US"/>
          </a:p>
          <a:p>
            <a:r>
              <a:rPr lang="en-US"/>
              <a:t>Let’s learn about those first.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59649-15DD-46BB-84CA-E061FF79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CE1C1-E110-4118-B7F3-53E08304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9FBD-4A4E-4D6E-80A6-03FB67E2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B901-ABDA-4418-B9CA-7A594A23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Data structures: The thing we are accessing might not be just a single counter.</a:t>
            </a:r>
          </a:p>
          <a:p>
            <a:endParaRPr lang="en-US"/>
          </a:p>
          <a:p>
            <a:r>
              <a:rPr lang="en-US"/>
              <a:t>Threads could share a std::list or a std::map or some other structure with pointers in it.  These complex objects may have a complex representation with several associated fields.</a:t>
            </a:r>
          </a:p>
          <a:p>
            <a:endParaRPr lang="en-US"/>
          </a:p>
          <a:p>
            <a:r>
              <a:rPr lang="en-US"/>
              <a:t>Moreover, with the alias features in C++, two variables can have different names, but refer to the same memory location.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55505-9DB4-4475-8403-49AF6C18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7903F-CFDC-4BFD-8A86-08C89C8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8D4D-96AE-4F71-8C8C-7DA3F154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05C72-F1E7-48D3-BE42-DE8AC964F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Hardware designers realized that programmers would need help, so the hardware itself offers some guarantees.</a:t>
            </a:r>
          </a:p>
          <a:p>
            <a:endParaRPr lang="en-US"/>
          </a:p>
          <a:p>
            <a:r>
              <a:rPr lang="en-US"/>
              <a:t>First, memory accesses are </a:t>
            </a:r>
            <a:r>
              <a:rPr lang="en-US" i="1"/>
              <a:t>cache line atomic.</a:t>
            </a:r>
            <a:endParaRPr lang="en-US"/>
          </a:p>
          <a:p>
            <a:endParaRPr lang="en-US"/>
          </a:p>
          <a:p>
            <a:r>
              <a:rPr lang="en-US"/>
              <a:t>What does this mean?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FC89-8352-4BD0-9A7F-3DD8DF8E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D1081-1B9A-4342-B08A-64B0DB55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63D1-617A-4C5F-8010-F921A9FE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line: A term we have seen before!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8148-B4A4-4EC1-8971-636EFB1A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All of NUMA memory, including the L2 and L3 caches, are organized in blocks of (usually 64) bytes.</a:t>
            </a:r>
          </a:p>
          <a:p>
            <a:endParaRPr lang="en-US"/>
          </a:p>
          <a:p>
            <a:r>
              <a:rPr lang="en-US"/>
              <a:t>Such a block is called a cache line for historical reasons.  Basically, the “line” is the width of a memory bus in the hardware.</a:t>
            </a:r>
          </a:p>
          <a:p>
            <a:endParaRPr lang="en-US"/>
          </a:p>
          <a:p>
            <a:r>
              <a:rPr lang="en-US"/>
              <a:t>CPUs load and store data in such a way that any object that fits in one cache line will be </a:t>
            </a:r>
            <a:r>
              <a:rPr lang="en-US" i="1"/>
              <a:t>sequentially consistent.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EAABB-80E9-448F-853C-41F0B38F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A6A00-A9DF-4EAF-9CE4-B14D4B64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0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DB4E-EBE2-448D-846B-8F098AA7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BE6C-F8A5-4C1B-9922-6015996A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Imagine a stream of reads and writes by different CPUs</a:t>
            </a:r>
          </a:p>
          <a:p>
            <a:endParaRPr lang="en-US"/>
          </a:p>
          <a:p>
            <a:r>
              <a:rPr lang="en-US"/>
              <a:t>Any given cache line sees a </a:t>
            </a:r>
            <a:r>
              <a:rPr lang="en-US" i="1"/>
              <a:t>sequence </a:t>
            </a:r>
            <a:r>
              <a:rPr lang="en-US"/>
              <a:t>of reads and writes.  A read is guaranteed to see the value determined by the prior writes.</a:t>
            </a:r>
          </a:p>
          <a:p>
            <a:endParaRPr lang="en-US"/>
          </a:p>
          <a:p>
            <a:r>
              <a:rPr lang="en-US"/>
              <a:t>For example, a CPU never sees data “halfway” through being written, if the object lives entirely in one cache 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DD076-7237-4025-8D71-ACD782E6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2918-B1F4-4133-B71B-13E98DD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611B-49AE-3811-3E62-0A26E20E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037B-9696-1665-0A91-0AF40BD1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Sequential consistency is a “read my own writes”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A thread does some updates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With modern memory, it can take time for those to reach </a:t>
            </a:r>
            <a:br>
              <a:rPr lang="en-US"/>
            </a:br>
            <a:r>
              <a:rPr lang="en-US"/>
              <a:t>    the memory unit and for caches to become coherent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Sequential consistency is the property that if thread A does</a:t>
            </a:r>
            <a:br>
              <a:rPr lang="en-US"/>
            </a:br>
            <a:r>
              <a:rPr lang="en-US"/>
              <a:t>    some writes, then reads its own writes, it is guaranteed to</a:t>
            </a:r>
            <a:br>
              <a:rPr lang="en-US"/>
            </a:br>
            <a:r>
              <a:rPr lang="en-US"/>
              <a:t>    see them in the order it issued them.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D62D1-6F50-E209-3970-6D742444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C3481-0AC4-2F31-B81E-A9DFD413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3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D2CC-0E2D-4BFD-AAC6-F45C563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fencing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3B52-6FEF-331A-977D-71D08459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But suppose that A does writes and B (some other thread) does the reads.  Will it see them?</a:t>
            </a:r>
          </a:p>
          <a:p>
            <a:endParaRPr lang="en-US"/>
          </a:p>
          <a:p>
            <a:r>
              <a:rPr lang="en-US"/>
              <a:t>A “memory fence” is a hardware feature that guarantees this.  If A issues a memory fence, B is certain to see all of A’s prior reads.   A memory-fenced instruction needs a few nanoseconds to ensure this.</a:t>
            </a:r>
          </a:p>
          <a:p>
            <a:endParaRPr lang="en-US"/>
          </a:p>
          <a:p>
            <a:r>
              <a:rPr lang="en-US"/>
              <a:t>Locking uses an atomic with a built-in memory fenced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ADC97-8D8D-B696-D45B-4E82C9DA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90849-55B0-A977-4B5B-A1D9DEF9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01144-AF09-3985-A04E-BD9B89A55264}"/>
              </a:ext>
            </a:extLst>
          </p:cNvPr>
          <p:cNvSpPr txBox="1"/>
          <p:nvPr/>
        </p:nvSpPr>
        <p:spPr>
          <a:xfrm>
            <a:off x="7061703" y="344032"/>
            <a:ext cx="495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</a:t>
            </a:r>
            <a:r>
              <a:rPr lang="en-US" sz="2000" b="1" baseline="30000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                                   R</a:t>
            </a:r>
            <a:r>
              <a:rPr lang="en-US" sz="2000" b="1" baseline="30000"/>
              <a:t>A</a:t>
            </a:r>
            <a:r>
              <a:rPr lang="en-US" sz="2000" b="1"/>
              <a:t>      R</a:t>
            </a:r>
            <a:r>
              <a:rPr lang="en-US" sz="2000" b="1" baseline="30000"/>
              <a:t>B</a:t>
            </a:r>
            <a:endParaRPr lang="en-US" sz="2000" b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DCEDC8-AC4F-091D-B84D-4DF0427AF21A}"/>
              </a:ext>
            </a:extLst>
          </p:cNvPr>
          <p:cNvCxnSpPr/>
          <p:nvPr/>
        </p:nvCxnSpPr>
        <p:spPr>
          <a:xfrm>
            <a:off x="7378575" y="63637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2C8AEC-FC4A-AFC1-116C-645FCB72A7BB}"/>
              </a:ext>
            </a:extLst>
          </p:cNvPr>
          <p:cNvCxnSpPr/>
          <p:nvPr/>
        </p:nvCxnSpPr>
        <p:spPr>
          <a:xfrm>
            <a:off x="7793661" y="652984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93EDA-CEAD-3FC2-EBF4-3CDB3701E1AE}"/>
              </a:ext>
            </a:extLst>
          </p:cNvPr>
          <p:cNvCxnSpPr/>
          <p:nvPr/>
        </p:nvCxnSpPr>
        <p:spPr>
          <a:xfrm>
            <a:off x="8208747" y="66958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6FABEC-8D56-EAA5-4878-8E522315A779}"/>
              </a:ext>
            </a:extLst>
          </p:cNvPr>
          <p:cNvSpPr txBox="1"/>
          <p:nvPr/>
        </p:nvSpPr>
        <p:spPr>
          <a:xfrm>
            <a:off x="7786618" y="784427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X    Y    Z                          X      </a:t>
            </a:r>
            <a:r>
              <a:rPr lang="en-US" b="1" err="1"/>
              <a:t>X</a:t>
            </a:r>
            <a:endParaRPr lang="en-US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85B18C-8307-6333-FF0C-4F2E4F8DD6BA}"/>
              </a:ext>
            </a:extLst>
          </p:cNvPr>
          <p:cNvCxnSpPr/>
          <p:nvPr/>
        </p:nvCxnSpPr>
        <p:spPr>
          <a:xfrm flipV="1">
            <a:off x="10429592" y="636379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E2B4FE-DC2A-F42F-D6C3-4A0026799361}"/>
              </a:ext>
            </a:extLst>
          </p:cNvPr>
          <p:cNvCxnSpPr/>
          <p:nvPr/>
        </p:nvCxnSpPr>
        <p:spPr>
          <a:xfrm flipV="1">
            <a:off x="11090697" y="661286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1445D3-43D9-C63F-7B4E-D9DF4AE82BE3}"/>
              </a:ext>
            </a:extLst>
          </p:cNvPr>
          <p:cNvSpPr txBox="1"/>
          <p:nvPr/>
        </p:nvSpPr>
        <p:spPr>
          <a:xfrm>
            <a:off x="8672885" y="1109693"/>
            <a:ext cx="175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211420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8194-5E15-403E-8BD5-23520B5C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with concurrent threads, some sharing is usually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9C99-948B-4318-9E1F-FE44AC061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Suppose that threads A and B are sharing an integer </a:t>
            </a:r>
            <a:r>
              <a:rPr lang="en-US" b="1"/>
              <a:t>counter</a:t>
            </a:r>
            <a:r>
              <a:rPr lang="en-US"/>
              <a:t>.  What could go wrong?</a:t>
            </a:r>
          </a:p>
          <a:p>
            <a:endParaRPr lang="en-US"/>
          </a:p>
          <a:p>
            <a:r>
              <a:rPr lang="en-US"/>
              <a:t>We saw this example briefly in an early lecture.  A and B both simultaneously try to increment counter.  But increment occurs in steps: load the counter, add one, save it back.</a:t>
            </a:r>
          </a:p>
          <a:p>
            <a:endParaRPr lang="en-US"/>
          </a:p>
          <a:p>
            <a:r>
              <a:rPr lang="en-US"/>
              <a:t>… they conflict, and we “lose” one of the counting events.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C9057-443A-4C8D-B6F7-39EE530B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4A65E-D7F3-40FF-BD3A-AFD531BA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2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E941BD1B-A41D-C2E9-1574-659569E668F0}"/>
              </a:ext>
            </a:extLst>
          </p:cNvPr>
          <p:cNvSpPr/>
          <p:nvPr/>
        </p:nvSpPr>
        <p:spPr>
          <a:xfrm>
            <a:off x="11120232" y="215356"/>
            <a:ext cx="733331" cy="1077362"/>
          </a:xfrm>
          <a:prstGeom prst="ellipse">
            <a:avLst/>
          </a:prstGeom>
          <a:solidFill>
            <a:srgbClr val="FFB9B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37B5B3-513A-DF67-33FF-2217812F02FD}"/>
              </a:ext>
            </a:extLst>
          </p:cNvPr>
          <p:cNvSpPr/>
          <p:nvPr/>
        </p:nvSpPr>
        <p:spPr>
          <a:xfrm>
            <a:off x="10275682" y="208231"/>
            <a:ext cx="733331" cy="1077362"/>
          </a:xfrm>
          <a:prstGeom prst="ellipse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9D2CC-0E2D-4BFD-AAC6-F45C563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fencing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3B52-6FEF-331A-977D-71D08459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But suppose that A does writes and B (some other thread) does the reads.  Will it see them?</a:t>
            </a:r>
          </a:p>
          <a:p>
            <a:endParaRPr lang="en-US"/>
          </a:p>
          <a:p>
            <a:r>
              <a:rPr lang="en-US"/>
              <a:t>A “memory fence” is a hardware feature that guarantees this.  If A issues a memory fence, B is certain to see all of A’s prior reads.   A memory-fenced instruction needs a few nanoseconds to ensure this.</a:t>
            </a:r>
          </a:p>
          <a:p>
            <a:endParaRPr lang="en-US"/>
          </a:p>
          <a:p>
            <a:r>
              <a:rPr lang="en-US"/>
              <a:t>Locking uses an atomic with a built-in memory fenced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ADC97-8D8D-B696-D45B-4E82C9DA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90849-55B0-A977-4B5B-A1D9DEF9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01144-AF09-3985-A04E-BD9B89A55264}"/>
              </a:ext>
            </a:extLst>
          </p:cNvPr>
          <p:cNvSpPr txBox="1"/>
          <p:nvPr/>
        </p:nvSpPr>
        <p:spPr>
          <a:xfrm>
            <a:off x="7061703" y="344032"/>
            <a:ext cx="495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</a:t>
            </a:r>
            <a:r>
              <a:rPr lang="en-US" sz="2000" b="1" baseline="30000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                                   R</a:t>
            </a:r>
            <a:r>
              <a:rPr lang="en-US" sz="2000" b="1" baseline="30000"/>
              <a:t>A</a:t>
            </a:r>
            <a:r>
              <a:rPr lang="en-US" sz="2000" b="1"/>
              <a:t>        R</a:t>
            </a:r>
            <a:r>
              <a:rPr lang="en-US" sz="2000" b="1" baseline="30000"/>
              <a:t>B</a:t>
            </a:r>
            <a:endParaRPr lang="en-US" sz="2000" b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DCEDC8-AC4F-091D-B84D-4DF0427AF21A}"/>
              </a:ext>
            </a:extLst>
          </p:cNvPr>
          <p:cNvCxnSpPr/>
          <p:nvPr/>
        </p:nvCxnSpPr>
        <p:spPr>
          <a:xfrm>
            <a:off x="7378575" y="63637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2C8AEC-FC4A-AFC1-116C-645FCB72A7BB}"/>
              </a:ext>
            </a:extLst>
          </p:cNvPr>
          <p:cNvCxnSpPr/>
          <p:nvPr/>
        </p:nvCxnSpPr>
        <p:spPr>
          <a:xfrm>
            <a:off x="7793661" y="652984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93EDA-CEAD-3FC2-EBF4-3CDB3701E1AE}"/>
              </a:ext>
            </a:extLst>
          </p:cNvPr>
          <p:cNvCxnSpPr/>
          <p:nvPr/>
        </p:nvCxnSpPr>
        <p:spPr>
          <a:xfrm>
            <a:off x="8208747" y="66958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6FABEC-8D56-EAA5-4878-8E522315A779}"/>
              </a:ext>
            </a:extLst>
          </p:cNvPr>
          <p:cNvSpPr txBox="1"/>
          <p:nvPr/>
        </p:nvSpPr>
        <p:spPr>
          <a:xfrm>
            <a:off x="7786618" y="784427"/>
            <a:ext cx="387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X    Y    Z                          X           </a:t>
            </a:r>
            <a:r>
              <a:rPr lang="en-US" b="1" err="1"/>
              <a:t>X</a:t>
            </a:r>
            <a:endParaRPr lang="en-US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85B18C-8307-6333-FF0C-4F2E4F8DD6BA}"/>
              </a:ext>
            </a:extLst>
          </p:cNvPr>
          <p:cNvCxnSpPr/>
          <p:nvPr/>
        </p:nvCxnSpPr>
        <p:spPr>
          <a:xfrm flipV="1">
            <a:off x="10429592" y="636379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E2B4FE-DC2A-F42F-D6C3-4A0026799361}"/>
              </a:ext>
            </a:extLst>
          </p:cNvPr>
          <p:cNvCxnSpPr/>
          <p:nvPr/>
        </p:nvCxnSpPr>
        <p:spPr>
          <a:xfrm flipV="1">
            <a:off x="11315729" y="682836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1445D3-43D9-C63F-7B4E-D9DF4AE82BE3}"/>
              </a:ext>
            </a:extLst>
          </p:cNvPr>
          <p:cNvSpPr txBox="1"/>
          <p:nvPr/>
        </p:nvSpPr>
        <p:spPr>
          <a:xfrm>
            <a:off x="8672885" y="1109693"/>
            <a:ext cx="175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E44000-B755-07EF-B9E1-ABB349EC7050}"/>
              </a:ext>
            </a:extLst>
          </p:cNvPr>
          <p:cNvCxnSpPr/>
          <p:nvPr/>
        </p:nvCxnSpPr>
        <p:spPr>
          <a:xfrm flipH="1">
            <a:off x="9225481" y="1109693"/>
            <a:ext cx="1140737" cy="22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D543D6-7CF4-B76D-B37B-9032711F54AF}"/>
              </a:ext>
            </a:extLst>
          </p:cNvPr>
          <p:cNvSpPr txBox="1"/>
          <p:nvPr/>
        </p:nvSpPr>
        <p:spPr>
          <a:xfrm>
            <a:off x="7801342" y="1342111"/>
            <a:ext cx="2893869" cy="369332"/>
          </a:xfrm>
          <a:prstGeom prst="rect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Always safe: Write then read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9E9D39-5658-0A39-A706-BE886192A7C6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10289960" y="1134942"/>
            <a:ext cx="937666" cy="6439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F580BF-27F7-7736-5A59-37BA791ABD19}"/>
              </a:ext>
            </a:extLst>
          </p:cNvPr>
          <p:cNvSpPr txBox="1"/>
          <p:nvPr/>
        </p:nvSpPr>
        <p:spPr>
          <a:xfrm>
            <a:off x="8865821" y="1785986"/>
            <a:ext cx="2987742" cy="369332"/>
          </a:xfrm>
          <a:prstGeom prst="rect">
            <a:avLst/>
          </a:prstGeom>
          <a:solidFill>
            <a:srgbClr val="FFB9B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Without fence: Unpredictable!</a:t>
            </a:r>
          </a:p>
        </p:txBody>
      </p:sp>
    </p:spTree>
    <p:extLst>
      <p:ext uri="{BB962C8B-B14F-4D97-AF65-F5344CB8AC3E}">
        <p14:creationId xmlns:p14="http://schemas.microsoft.com/office/powerpoint/2010/main" val="668293702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E941BD1B-A41D-C2E9-1574-659569E668F0}"/>
              </a:ext>
            </a:extLst>
          </p:cNvPr>
          <p:cNvSpPr/>
          <p:nvPr/>
        </p:nvSpPr>
        <p:spPr>
          <a:xfrm>
            <a:off x="11120232" y="215356"/>
            <a:ext cx="733331" cy="1077362"/>
          </a:xfrm>
          <a:prstGeom prst="ellipse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37B5B3-513A-DF67-33FF-2217812F02FD}"/>
              </a:ext>
            </a:extLst>
          </p:cNvPr>
          <p:cNvSpPr/>
          <p:nvPr/>
        </p:nvSpPr>
        <p:spPr>
          <a:xfrm>
            <a:off x="10275682" y="208231"/>
            <a:ext cx="733331" cy="1077362"/>
          </a:xfrm>
          <a:prstGeom prst="ellipse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9D2CC-0E2D-4BFD-AAC6-F45C563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fencing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3B52-6FEF-331A-977D-71D08459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But suppose that A does writes and B (some other thread) does the reads.  Will it see them?</a:t>
            </a:r>
          </a:p>
          <a:p>
            <a:endParaRPr lang="en-US"/>
          </a:p>
          <a:p>
            <a:r>
              <a:rPr lang="en-US"/>
              <a:t>A “memory fence” is a hardware feature that guarantees this.  If A issues a memory fence, B is certain to see all of A’s prior reads.   A memory-fenced instruction needs a few nanoseconds to ensure this.</a:t>
            </a:r>
          </a:p>
          <a:p>
            <a:endParaRPr lang="en-US"/>
          </a:p>
          <a:p>
            <a:r>
              <a:rPr lang="en-US"/>
              <a:t>Locking uses an atomic with a built-in memory fenced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ADC97-8D8D-B696-D45B-4E82C9DA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90849-55B0-A977-4B5B-A1D9DEF9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01144-AF09-3985-A04E-BD9B89A55264}"/>
              </a:ext>
            </a:extLst>
          </p:cNvPr>
          <p:cNvSpPr txBox="1"/>
          <p:nvPr/>
        </p:nvSpPr>
        <p:spPr>
          <a:xfrm>
            <a:off x="7061703" y="344032"/>
            <a:ext cx="495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</a:t>
            </a:r>
            <a:r>
              <a:rPr lang="en-US" sz="2000" b="1" baseline="30000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                                   R</a:t>
            </a:r>
            <a:r>
              <a:rPr lang="en-US" sz="2000" b="1" baseline="30000"/>
              <a:t>A</a:t>
            </a:r>
            <a:r>
              <a:rPr lang="en-US" sz="2000" b="1"/>
              <a:t>        R</a:t>
            </a:r>
            <a:r>
              <a:rPr lang="en-US" sz="2000" b="1" baseline="30000"/>
              <a:t>B</a:t>
            </a:r>
            <a:endParaRPr lang="en-US" sz="2000" b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DCEDC8-AC4F-091D-B84D-4DF0427AF21A}"/>
              </a:ext>
            </a:extLst>
          </p:cNvPr>
          <p:cNvCxnSpPr/>
          <p:nvPr/>
        </p:nvCxnSpPr>
        <p:spPr>
          <a:xfrm>
            <a:off x="7378575" y="63637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2C8AEC-FC4A-AFC1-116C-645FCB72A7BB}"/>
              </a:ext>
            </a:extLst>
          </p:cNvPr>
          <p:cNvCxnSpPr/>
          <p:nvPr/>
        </p:nvCxnSpPr>
        <p:spPr>
          <a:xfrm>
            <a:off x="7793661" y="652984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93EDA-CEAD-3FC2-EBF4-3CDB3701E1AE}"/>
              </a:ext>
            </a:extLst>
          </p:cNvPr>
          <p:cNvCxnSpPr/>
          <p:nvPr/>
        </p:nvCxnSpPr>
        <p:spPr>
          <a:xfrm>
            <a:off x="8208747" y="66958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6FABEC-8D56-EAA5-4878-8E522315A779}"/>
              </a:ext>
            </a:extLst>
          </p:cNvPr>
          <p:cNvSpPr txBox="1"/>
          <p:nvPr/>
        </p:nvSpPr>
        <p:spPr>
          <a:xfrm>
            <a:off x="7786618" y="784427"/>
            <a:ext cx="387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X    Y    Z                          X           </a:t>
            </a:r>
            <a:r>
              <a:rPr lang="en-US" b="1" err="1"/>
              <a:t>X</a:t>
            </a:r>
            <a:endParaRPr lang="en-US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85B18C-8307-6333-FF0C-4F2E4F8DD6BA}"/>
              </a:ext>
            </a:extLst>
          </p:cNvPr>
          <p:cNvCxnSpPr/>
          <p:nvPr/>
        </p:nvCxnSpPr>
        <p:spPr>
          <a:xfrm flipV="1">
            <a:off x="10429592" y="636379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E2B4FE-DC2A-F42F-D6C3-4A0026799361}"/>
              </a:ext>
            </a:extLst>
          </p:cNvPr>
          <p:cNvCxnSpPr/>
          <p:nvPr/>
        </p:nvCxnSpPr>
        <p:spPr>
          <a:xfrm flipV="1">
            <a:off x="11315729" y="682836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1445D3-43D9-C63F-7B4E-D9DF4AE82BE3}"/>
              </a:ext>
            </a:extLst>
          </p:cNvPr>
          <p:cNvSpPr txBox="1"/>
          <p:nvPr/>
        </p:nvSpPr>
        <p:spPr>
          <a:xfrm>
            <a:off x="8672885" y="1109693"/>
            <a:ext cx="175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DRAM</a:t>
            </a:r>
          </a:p>
        </p:txBody>
      </p:sp>
      <p:pic>
        <p:nvPicPr>
          <p:cNvPr id="1026" name="Picture 2" descr="Split Rail Fence – Things to Consider">
            <a:extLst>
              <a:ext uri="{FF2B5EF4-FFF2-40B4-BE49-F238E27FC236}">
                <a16:creationId xmlns:a16="http://schemas.microsoft.com/office/drawing/2014/main" id="{807E1550-3263-FBC7-19BB-A2FBA537A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95" y="318189"/>
            <a:ext cx="1007638" cy="66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E44000-B755-07EF-B9E1-ABB349EC7050}"/>
              </a:ext>
            </a:extLst>
          </p:cNvPr>
          <p:cNvCxnSpPr/>
          <p:nvPr/>
        </p:nvCxnSpPr>
        <p:spPr>
          <a:xfrm flipH="1">
            <a:off x="9225481" y="1109693"/>
            <a:ext cx="1140737" cy="22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D543D6-7CF4-B76D-B37B-9032711F54AF}"/>
              </a:ext>
            </a:extLst>
          </p:cNvPr>
          <p:cNvSpPr txBox="1"/>
          <p:nvPr/>
        </p:nvSpPr>
        <p:spPr>
          <a:xfrm>
            <a:off x="7801342" y="1342111"/>
            <a:ext cx="2893869" cy="369332"/>
          </a:xfrm>
          <a:prstGeom prst="rect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Always safe: Write then read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9E9D39-5658-0A39-A706-BE886192A7C6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10289960" y="1134942"/>
            <a:ext cx="937666" cy="6439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F580BF-27F7-7736-5A59-37BA791ABD19}"/>
              </a:ext>
            </a:extLst>
          </p:cNvPr>
          <p:cNvSpPr txBox="1"/>
          <p:nvPr/>
        </p:nvSpPr>
        <p:spPr>
          <a:xfrm>
            <a:off x="9343176" y="1785986"/>
            <a:ext cx="1824698" cy="369332"/>
          </a:xfrm>
          <a:prstGeom prst="rect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With fence: Safe!</a:t>
            </a:r>
          </a:p>
        </p:txBody>
      </p:sp>
    </p:spTree>
    <p:extLst>
      <p:ext uri="{BB962C8B-B14F-4D97-AF65-F5344CB8AC3E}">
        <p14:creationId xmlns:p14="http://schemas.microsoft.com/office/powerpoint/2010/main" val="1858814417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7A24-B951-6BB1-FD66-2D485B95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fencing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DE91-2FFB-6D88-34DC-33B525B64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Suppose I have one main thread and it initializes some objects.  But then it forks off a bunch of child threads.  They read those same objects.  Will they see the initialized data?  Is locking needed?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After all: in this case we have (1) multiple threads, (2) shared</a:t>
            </a:r>
            <a:br>
              <a:rPr lang="en-US"/>
            </a:br>
            <a:r>
              <a:rPr lang="en-US"/>
              <a:t>    data, (3) a writer and (4) some readers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And so, </a:t>
            </a:r>
            <a:r>
              <a:rPr lang="en-US" b="1"/>
              <a:t>yes</a:t>
            </a:r>
            <a:r>
              <a:rPr lang="en-US"/>
              <a:t>, we need a memory fence of some form!</a:t>
            </a:r>
          </a:p>
          <a:p>
            <a:endParaRPr lang="en-US"/>
          </a:p>
          <a:p>
            <a:r>
              <a:rPr lang="en-US"/>
              <a:t>Fortunately, std::thread() does some locking and that creates a fence.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2B84C-053A-9348-342A-A82CFFB9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5CD71-BAB5-6C7C-3905-025B5C97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2" descr="Split Rail Fence – Things to Consider">
            <a:extLst>
              <a:ext uri="{FF2B5EF4-FFF2-40B4-BE49-F238E27FC236}">
                <a16:creationId xmlns:a16="http://schemas.microsoft.com/office/drawing/2014/main" id="{3E3F4FD6-E8B1-4B18-28AC-FD716BE4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95" y="318189"/>
            <a:ext cx="2578664" cy="17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7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56C0-2A0F-463E-B6C9-B6EFE322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consistency is already enough to build locks!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6EF6-FD72-472D-9764-2522890A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was a famous puzzle in the early days of computing.</a:t>
            </a:r>
          </a:p>
          <a:p>
            <a:endParaRPr lang="en-US"/>
          </a:p>
          <a:p>
            <a:r>
              <a:rPr lang="en-US"/>
              <a:t>There were many proposed algorithms… and some were incorrect!</a:t>
            </a:r>
          </a:p>
          <a:p>
            <a:endParaRPr lang="en-US"/>
          </a:p>
          <a:p>
            <a:r>
              <a:rPr lang="en-US"/>
              <a:t>Eventually, two examples emerged, with nice correctness proofs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0ED1C-24A4-4686-9743-0E702305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DFFD6-4EE1-4F5C-BB70-AED040F0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1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E80A-A0BC-43A4-9B6E-C5F48212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Dekker’s Algorithm for two processes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86ADD9-D804-4169-BF0D-BFDEF86F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74188"/>
            <a:ext cx="10641690" cy="3635171"/>
          </a:xfrm>
        </p:spPr>
        <p:txBody>
          <a:bodyPr/>
          <a:lstStyle/>
          <a:p>
            <a:r>
              <a:rPr lang="en-US"/>
              <a:t>P0 and P1 can enter</a:t>
            </a:r>
            <a:br>
              <a:rPr lang="en-US"/>
            </a:br>
            <a:r>
              <a:rPr lang="en-US"/>
              <a:t>freely, but if both try</a:t>
            </a:r>
            <a:br>
              <a:rPr lang="en-US"/>
            </a:br>
            <a:r>
              <a:rPr lang="en-US"/>
              <a:t>at the same time, the</a:t>
            </a:r>
            <a:br>
              <a:rPr lang="en-US"/>
            </a:br>
            <a:r>
              <a:rPr lang="en-US"/>
              <a:t>“turn” variable allows</a:t>
            </a:r>
            <a:br>
              <a:rPr lang="en-US"/>
            </a:br>
            <a:r>
              <a:rPr lang="en-US"/>
              <a:t>first one to get in, then</a:t>
            </a:r>
            <a:br>
              <a:rPr lang="en-US"/>
            </a:br>
            <a:r>
              <a:rPr lang="en-US"/>
              <a:t>the other.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91825-B80B-4F32-9DB5-33E657B7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6F694-48CE-4FFA-A2BA-CC32276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1DCDC-596E-476E-B72D-4904B278A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4" t="15598" r="27759" b="24780"/>
          <a:stretch/>
        </p:blipFill>
        <p:spPr>
          <a:xfrm>
            <a:off x="5141344" y="2084832"/>
            <a:ext cx="6254151" cy="4088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5E3A7-3F95-4701-890E-CBC04A6CAA45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Dekker’s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129927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9F04-549E-42AB-AC42-053E7DD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Decker’s algorithm was…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C4D6B-6C33-4D99-AABA-634B3C63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Fairly complicated, and not small (wouldn’t fit on one slide in a font any normal person could read)</a:t>
            </a:r>
          </a:p>
          <a:p>
            <a:endParaRPr lang="en-US"/>
          </a:p>
          <a:p>
            <a:r>
              <a:rPr lang="en-US"/>
              <a:t>Elegant, but not trivial to reason about.  </a:t>
            </a:r>
          </a:p>
          <a:p>
            <a:endParaRPr lang="en-US"/>
          </a:p>
          <a:p>
            <a:r>
              <a:rPr lang="en-US"/>
              <a:t>In CS4410 we develop proofs that algorithms like this are correct, and those proofs are not simple!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C1051-1810-4B77-8F52-7451BBBD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23DD-0E4C-4E3D-B227-E70C0EFF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26004-8245-4977-86DD-9813FE70F4B3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Dekker’s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55097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0FCA-5398-4742-ACA2-2D9FBB29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Leslie </a:t>
            </a:r>
            <a:r>
              <a:rPr lang="en-US" err="1"/>
              <a:t>Lamport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13A0-59DE-4BC8-AFA3-DC4D2247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Lamport</a:t>
            </a:r>
            <a:r>
              <a:rPr lang="en-US"/>
              <a:t> extended Decker’s for many threads. </a:t>
            </a:r>
          </a:p>
          <a:p>
            <a:endParaRPr lang="en-US"/>
          </a:p>
          <a:p>
            <a:r>
              <a:rPr lang="en-US"/>
              <a:t>He uses a visual story to explain his algorithm: a Bakery</a:t>
            </a:r>
            <a:br>
              <a:rPr lang="en-US"/>
            </a:br>
            <a:r>
              <a:rPr lang="en-US"/>
              <a:t>with a ticket dispenser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58C8F-3F8B-44B4-8E6C-8F18B749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A0ABC-B94F-46BD-861B-1E38C12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Leslie Lamport | Turing Award, Biography, &amp; Facts | Britannica">
            <a:extLst>
              <a:ext uri="{FF2B5EF4-FFF2-40B4-BE49-F238E27FC236}">
                <a16:creationId xmlns:a16="http://schemas.microsoft.com/office/drawing/2014/main" id="{A3713C9F-3E10-43E1-AE11-70A47357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275" y="181155"/>
            <a:ext cx="2705310" cy="26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34324-117C-4442-B9C7-AE2B8999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75" y="4461510"/>
            <a:ext cx="2466975" cy="1847850"/>
          </a:xfrm>
          <a:prstGeom prst="rect">
            <a:avLst/>
          </a:prstGeom>
        </p:spPr>
      </p:pic>
      <p:pic>
        <p:nvPicPr>
          <p:cNvPr id="1028" name="Picture 4" descr="Ticket Dispenser Take A Number - My Turn Ticket Dispenser, Take-a-Number System Ticket Machine for Counter Queuing System (Ticket Dispenser only)">
            <a:extLst>
              <a:ext uri="{FF2B5EF4-FFF2-40B4-BE49-F238E27FC236}">
                <a16:creationId xmlns:a16="http://schemas.microsoft.com/office/drawing/2014/main" id="{BF95511A-8BB7-425F-8722-A0CFE717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42" y="5202964"/>
            <a:ext cx="834166" cy="8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5824D-C712-418A-AF56-3DE119C04FCD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the Bakery algorithm, we show it just for completeness.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8166" y="590732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Tickets</a:t>
            </a:r>
          </a:p>
        </p:txBody>
      </p:sp>
    </p:spTree>
    <p:extLst>
      <p:ext uri="{BB962C8B-B14F-4D97-AF65-F5344CB8AC3E}">
        <p14:creationId xmlns:p14="http://schemas.microsoft.com/office/powerpoint/2010/main" val="3299722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F159-B53A-4892-B8A6-38765A73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err="1"/>
              <a:t>Lamport’s</a:t>
            </a:r>
            <a:r>
              <a:rPr lang="en-US" sz="4400"/>
              <a:t> Bakery Algorithm for N threads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4DDBB2-8426-4334-A33D-0D42B4B8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If no other thread</a:t>
            </a:r>
            <a:br>
              <a:rPr lang="en-US"/>
            </a:br>
            <a:r>
              <a:rPr lang="en-US"/>
              <a:t>is entering, any</a:t>
            </a:r>
            <a:br>
              <a:rPr lang="en-US"/>
            </a:br>
            <a:r>
              <a:rPr lang="en-US"/>
              <a:t>thread can enter</a:t>
            </a:r>
            <a:br>
              <a:rPr lang="en-US"/>
            </a:br>
            <a:br>
              <a:rPr lang="en-US"/>
            </a:br>
            <a:r>
              <a:rPr lang="en-US"/>
              <a:t>If two or more try</a:t>
            </a:r>
            <a:br>
              <a:rPr lang="en-US"/>
            </a:br>
            <a:r>
              <a:rPr lang="en-US"/>
              <a:t>at the same time,</a:t>
            </a:r>
            <a:br>
              <a:rPr lang="en-US"/>
            </a:br>
            <a:r>
              <a:rPr lang="en-US"/>
              <a:t>the ticket number </a:t>
            </a:r>
            <a:br>
              <a:rPr lang="en-US"/>
            </a:br>
            <a:r>
              <a:rPr lang="en-US"/>
              <a:t>is used.</a:t>
            </a:r>
            <a:br>
              <a:rPr lang="en-US"/>
            </a:br>
            <a:br>
              <a:rPr lang="en-US"/>
            </a:br>
            <a:r>
              <a:rPr lang="en-US"/>
              <a:t>Tie?  The thread </a:t>
            </a:r>
            <a:br>
              <a:rPr lang="en-US"/>
            </a:br>
            <a:r>
              <a:rPr lang="en-US"/>
              <a:t>with the smaller id</a:t>
            </a:r>
            <a:br>
              <a:rPr lang="en-US"/>
            </a:br>
            <a:r>
              <a:rPr lang="en-US"/>
              <a:t>goes first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2609D-00C3-419D-A173-181E4243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7F10E-1BB7-412F-ACC7-23A0698E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52BFB-EE8A-4A9C-A056-85C486829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6" t="13711" r="23515" b="24277"/>
          <a:stretch/>
        </p:blipFill>
        <p:spPr>
          <a:xfrm>
            <a:off x="4816444" y="2084832"/>
            <a:ext cx="6849374" cy="425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F24C8-1BAD-4F49-B18B-95EAA34EC540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628292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736C-25D4-4805-BAB4-07D8F9AF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Lamport’s</a:t>
            </a:r>
            <a:r>
              <a:rPr lang="en-US"/>
              <a:t> correctness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3F3E-799D-4D89-A217-66BE2AEE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An algorithm is </a:t>
            </a:r>
            <a:r>
              <a:rPr lang="en-US" i="1"/>
              <a:t>safe</a:t>
            </a:r>
            <a:r>
              <a:rPr lang="en-US"/>
              <a:t> if “nothing bad can happen.”  For these mutual exclusion algorithms, safety means “at most one thread can be in a critical section at a time.”</a:t>
            </a:r>
          </a:p>
          <a:p>
            <a:endParaRPr lang="en-US"/>
          </a:p>
          <a:p>
            <a:r>
              <a:rPr lang="en-US"/>
              <a:t>An algorithm is </a:t>
            </a:r>
            <a:r>
              <a:rPr lang="en-US" i="1"/>
              <a:t>live </a:t>
            </a:r>
            <a:r>
              <a:rPr lang="en-US"/>
              <a:t>if “something good eventually happens”.  So, eventually, some thread is able to enter the critical section.</a:t>
            </a:r>
          </a:p>
          <a:p>
            <a:endParaRPr lang="en-US"/>
          </a:p>
          <a:p>
            <a:r>
              <a:rPr lang="en-US"/>
              <a:t>An algorithm is </a:t>
            </a:r>
            <a:r>
              <a:rPr lang="en-US" i="1"/>
              <a:t>fair</a:t>
            </a:r>
            <a:r>
              <a:rPr lang="en-US"/>
              <a:t> if “every thread has equal probability of entry”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3467-E666-4779-AE86-90753B1A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FF367-3F4A-4D7A-8888-4F3A6B7C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07F46-1B4E-4076-894E-C5496BB91F68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346043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F2AF-2F6F-4DA3-81A3-C6C78A98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/>
          <a:lstStyle/>
          <a:p>
            <a:r>
              <a:rPr lang="en-US"/>
              <a:t>The bakery Algorithm is totally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3AE1-DF43-4E40-8049-D4910208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can be proved safe, live and even fair.</a:t>
            </a:r>
          </a:p>
          <a:p>
            <a:endParaRPr lang="en-US"/>
          </a:p>
          <a:p>
            <a:r>
              <a:rPr lang="en-US"/>
              <a:t>For many years, this algorithm was actually used to implement locks, like the </a:t>
            </a:r>
            <a:r>
              <a:rPr lang="en-US" err="1"/>
              <a:t>scoped_lock</a:t>
            </a:r>
            <a:r>
              <a:rPr lang="en-US"/>
              <a:t> we saw on slide 11</a:t>
            </a:r>
          </a:p>
          <a:p>
            <a:endParaRPr lang="en-US"/>
          </a:p>
          <a:p>
            <a:r>
              <a:rPr lang="en-US"/>
              <a:t>These days, the C++ libraries for synchronization use </a:t>
            </a:r>
            <a:r>
              <a:rPr lang="en-US" b="1"/>
              <a:t>atomics</a:t>
            </a:r>
            <a:r>
              <a:rPr lang="en-US"/>
              <a:t>, and we use the library methods (as we will see in Lecture 15).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5FDB2-C398-43AB-BE73-74F42E21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FDC6-8554-4342-890A-5CC97478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F0191-0429-4546-A0F6-70B780D3C503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6634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9F31E0-EBC2-4E0B-ACEF-F8E541AE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A and B share a counter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B530D9-8473-474E-A68E-6E01D6D4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24871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Thread A:</a:t>
            </a:r>
          </a:p>
          <a:p>
            <a:endParaRPr lang="en-US"/>
          </a:p>
          <a:p>
            <a:r>
              <a:rPr lang="en-US"/>
              <a:t>counter++;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22343-2FA7-485F-965E-3FE357EFC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24871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Thread B:</a:t>
            </a:r>
          </a:p>
          <a:p>
            <a:endParaRPr lang="en-US"/>
          </a:p>
          <a:p>
            <a:r>
              <a:rPr lang="en-US"/>
              <a:t>counter++;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C264-6796-49ED-8CB7-359D2E73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A74D8-D456-4159-AAC5-C541F2C4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71082-13E1-4887-A33F-4834E9060C4E}"/>
              </a:ext>
            </a:extLst>
          </p:cNvPr>
          <p:cNvSpPr txBox="1"/>
          <p:nvPr/>
        </p:nvSpPr>
        <p:spPr>
          <a:xfrm>
            <a:off x="3674852" y="3174521"/>
            <a:ext cx="22665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err="1"/>
              <a:t>movq</a:t>
            </a:r>
            <a:r>
              <a:rPr lang="en-US" b="1"/>
              <a:t>    counter,%</a:t>
            </a:r>
            <a:r>
              <a:rPr lang="en-US" b="1" err="1"/>
              <a:t>rax</a:t>
            </a:r>
            <a:br>
              <a:rPr lang="en-US" b="1"/>
            </a:br>
            <a:r>
              <a:rPr lang="en-US" b="1" err="1"/>
              <a:t>addq</a:t>
            </a:r>
            <a:r>
              <a:rPr lang="en-US" b="1"/>
              <a:t>    $1,%rax</a:t>
            </a:r>
            <a:br>
              <a:rPr lang="en-US" b="1"/>
            </a:br>
            <a:r>
              <a:rPr lang="en-US" b="1" err="1"/>
              <a:t>movq</a:t>
            </a:r>
            <a:r>
              <a:rPr lang="en-US" b="1"/>
              <a:t>    %</a:t>
            </a:r>
            <a:r>
              <a:rPr lang="en-US" b="1" err="1"/>
              <a:t>rax,counter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FDFFE-521F-4F1B-9F90-736ADED9538E}"/>
              </a:ext>
            </a:extLst>
          </p:cNvPr>
          <p:cNvSpPr txBox="1"/>
          <p:nvPr/>
        </p:nvSpPr>
        <p:spPr>
          <a:xfrm>
            <a:off x="8746725" y="3174521"/>
            <a:ext cx="22665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err="1"/>
              <a:t>movq</a:t>
            </a:r>
            <a:r>
              <a:rPr lang="en-US" b="1"/>
              <a:t>    counter,%</a:t>
            </a:r>
            <a:r>
              <a:rPr lang="en-US" b="1" err="1"/>
              <a:t>rax</a:t>
            </a:r>
            <a:br>
              <a:rPr lang="en-US" b="1"/>
            </a:br>
            <a:r>
              <a:rPr lang="en-US" b="1" err="1"/>
              <a:t>addq</a:t>
            </a:r>
            <a:r>
              <a:rPr lang="en-US" b="1"/>
              <a:t>    $1,%rax</a:t>
            </a:r>
            <a:br>
              <a:rPr lang="en-US" b="1"/>
            </a:br>
            <a:r>
              <a:rPr lang="en-US" b="1" err="1"/>
              <a:t>movq</a:t>
            </a:r>
            <a:r>
              <a:rPr lang="en-US" b="1"/>
              <a:t>    %</a:t>
            </a:r>
            <a:r>
              <a:rPr lang="en-US" b="1" err="1"/>
              <a:t>rax,counter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3CC74-1C0F-4C98-B83C-F531FEA4440C}"/>
              </a:ext>
            </a:extLst>
          </p:cNvPr>
          <p:cNvSpPr txBox="1"/>
          <p:nvPr/>
        </p:nvSpPr>
        <p:spPr>
          <a:xfrm>
            <a:off x="1464174" y="5123081"/>
            <a:ext cx="985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Either context switching or NUMA concurrency could cause these instruction sequences to interleave!</a:t>
            </a:r>
          </a:p>
        </p:txBody>
      </p:sp>
    </p:spTree>
    <p:extLst>
      <p:ext uri="{BB962C8B-B14F-4D97-AF65-F5344CB8AC3E}">
        <p14:creationId xmlns:p14="http://schemas.microsoft.com/office/powerpoint/2010/main" val="239223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775-A439-4CEE-A0DE-9E078F18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Term: “Atomicity”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D1EB-7749-48DA-B85C-CC9995D0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means “all or nothing”</a:t>
            </a:r>
          </a:p>
          <a:p>
            <a:endParaRPr lang="en-US"/>
          </a:p>
          <a:p>
            <a:r>
              <a:rPr lang="en-US"/>
              <a:t>It refers to a complex operation that involves multiple steps, but in which no observer ever sees those steps in action.</a:t>
            </a:r>
          </a:p>
          <a:p>
            <a:endParaRPr lang="en-US"/>
          </a:p>
          <a:p>
            <a:r>
              <a:rPr lang="en-US"/>
              <a:t>We only see the system before or after the atomic action runs.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AAE63-C576-44A7-970A-AB99B48D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82CE-1280-4EBB-92AB-0F90F05D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1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2E39-9453-4CAD-B721-ADB101F7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memory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C9EBC-4829-4E0F-BE6F-75BD659F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Modern hardware supports atomicity for memory operations.</a:t>
            </a:r>
          </a:p>
          <a:p>
            <a:endParaRPr lang="en-US"/>
          </a:p>
          <a:p>
            <a:r>
              <a:rPr lang="en-US"/>
              <a:t>If a variable is declared to be atomic, using the C++ atomics templates, then basic operations occur to completion in an indivisible manner, even with NUMA concurrency.</a:t>
            </a:r>
          </a:p>
          <a:p>
            <a:endParaRPr lang="en-US"/>
          </a:p>
          <a:p>
            <a:r>
              <a:rPr lang="en-US"/>
              <a:t>For example, we could just declare </a:t>
            </a:r>
          </a:p>
          <a:p>
            <a:r>
              <a:rPr lang="en-US"/>
              <a:t>  	std::atomic&lt;int&gt;  counter;             // Now ++ is thread-safe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61A1B-74B8-4CEC-A506-25C7F9E2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76217-B09F-43D1-8CCC-DC797DBC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9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/ C++ atomics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They actually come in many kinds, with slightly different properties built in</a:t>
            </a:r>
          </a:p>
          <a:p>
            <a:endParaRPr lang="en-US"/>
          </a:p>
          <a:p>
            <a:pPr marL="128016" lvl="1" indent="0">
              <a:buNone/>
            </a:pPr>
            <a:r>
              <a:rPr lang="en-US"/>
              <a:t>   So-called </a:t>
            </a:r>
            <a:r>
              <a:rPr lang="en-US" b="1"/>
              <a:t>weak atomics</a:t>
            </a:r>
            <a:r>
              <a:rPr lang="en-US"/>
              <a:t>       // FIFO updates, might “see” stale values</a:t>
            </a:r>
          </a:p>
          <a:p>
            <a:pPr marL="128016" lvl="1" indent="0">
              <a:buNone/>
            </a:pPr>
            <a:r>
              <a:rPr lang="en-US"/>
              <a:t>    </a:t>
            </a:r>
            <a:r>
              <a:rPr lang="en-US" b="1"/>
              <a:t>Acquire-release atomics     </a:t>
            </a:r>
            <a:r>
              <a:rPr lang="en-US"/>
              <a:t>// Like using a spin-lock</a:t>
            </a:r>
            <a:endParaRPr lang="en-US" b="1"/>
          </a:p>
          <a:p>
            <a:pPr marL="128016" lvl="1" indent="0">
              <a:buNone/>
            </a:pPr>
            <a:r>
              <a:rPr lang="en-US" b="1"/>
              <a:t>    </a:t>
            </a:r>
            <a:r>
              <a:rPr lang="en-US" b="1" err="1"/>
              <a:t>Stong</a:t>
            </a:r>
            <a:r>
              <a:rPr lang="en-US" b="1"/>
              <a:t> atomics</a:t>
            </a:r>
            <a:r>
              <a:rPr lang="en-US"/>
              <a:t>                    // Like using a </a:t>
            </a:r>
            <a:r>
              <a:rPr lang="en-US" err="1"/>
              <a:t>mutex</a:t>
            </a:r>
            <a:r>
              <a:rPr lang="en-US"/>
              <a:t> 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65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0B12-F891-47C7-981B-7599C142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issues with 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588B-0E5E-4FE8-A98C-8BC94FED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strongest atomics (</a:t>
            </a:r>
            <a:r>
              <a:rPr lang="en-US" err="1"/>
              <a:t>mutex</a:t>
            </a:r>
            <a:r>
              <a:rPr lang="en-US"/>
              <a:t> locks) are slow to access: we wouldn’t want to use this annotation frequently!</a:t>
            </a:r>
          </a:p>
          <a:p>
            <a:endParaRPr lang="en-US"/>
          </a:p>
          <a:p>
            <a:r>
              <a:rPr lang="en-US"/>
              <a:t>The weaker forms are cheap but very tricky to use correctly</a:t>
            </a:r>
          </a:p>
          <a:p>
            <a:endParaRPr lang="en-US"/>
          </a:p>
          <a:p>
            <a:r>
              <a:rPr lang="en-US"/>
              <a:t>Often, a critical section would guard multiple operations.  With atomics, the </a:t>
            </a:r>
            <a:r>
              <a:rPr lang="en-US" i="1"/>
              <a:t>individual </a:t>
            </a:r>
            <a:r>
              <a:rPr lang="en-US"/>
              <a:t>operations are safe, but perhaps not the block of operations.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6873A-854F-4FB8-93F8-D399D5CB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459C6-DF62-4195-BEC7-521F029F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6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BEDC-4DAE-4510-BDD8-BA30EDD3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Volatile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ED9B-8970-4448-A671-EA378859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Volatile tells the compiler that a non-atomic variable might be updated by multiple threads… the value could change at any time.</a:t>
            </a:r>
          </a:p>
          <a:p>
            <a:endParaRPr lang="en-US"/>
          </a:p>
          <a:p>
            <a:r>
              <a:rPr lang="en-US"/>
              <a:t>This prevents C++ from caching the variable in a register as part of an optimization.  </a:t>
            </a:r>
            <a:r>
              <a:rPr lang="en-US" i="1"/>
              <a:t>But the hardware itself could still do caching.</a:t>
            </a:r>
          </a:p>
          <a:p>
            <a:endParaRPr lang="en-US"/>
          </a:p>
          <a:p>
            <a:r>
              <a:rPr lang="en-US"/>
              <a:t>Volatile is only needed if you do completely unprotected sharing.  With C++ library synchronization, you never need this keyword.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98977-C6FA-4C14-8724-F5D49366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1ACBD-34EB-43F3-8538-3F90A68A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8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56E7-E9E5-4889-A6E8-AED7B3FC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would you use Volatile?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551E-C3E8-4CAC-8673-875D4455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40711" cy="4023360"/>
          </a:xfrm>
        </p:spPr>
        <p:txBody>
          <a:bodyPr>
            <a:normAutofit/>
          </a:bodyPr>
          <a:lstStyle/>
          <a:p>
            <a:r>
              <a:rPr lang="en-US"/>
              <a:t>Suppose that thread A will do some task, then set a flag “</a:t>
            </a:r>
            <a:r>
              <a:rPr lang="en-US" err="1"/>
              <a:t>A_Done</a:t>
            </a:r>
            <a:r>
              <a:rPr lang="en-US"/>
              <a:t>” to true.   Thread B will “busy wait”:</a:t>
            </a:r>
          </a:p>
          <a:p>
            <a:endParaRPr lang="en-US"/>
          </a:p>
          <a:p>
            <a:r>
              <a:rPr lang="en-US"/>
              <a:t>        while(</a:t>
            </a:r>
            <a:r>
              <a:rPr lang="en-US" err="1"/>
              <a:t>A_Done</a:t>
            </a:r>
            <a:r>
              <a:rPr lang="en-US"/>
              <a:t> == false) ;             // Wait until A is done</a:t>
            </a:r>
          </a:p>
          <a:p>
            <a:endParaRPr lang="en-US"/>
          </a:p>
          <a:p>
            <a:r>
              <a:rPr lang="en-US"/>
              <a:t>Here, we need to add </a:t>
            </a:r>
            <a:r>
              <a:rPr lang="en-US" b="1"/>
              <a:t>volatile (</a:t>
            </a:r>
            <a:r>
              <a:rPr lang="en-US"/>
              <a:t>or</a:t>
            </a:r>
            <a:r>
              <a:rPr lang="en-US" b="1"/>
              <a:t> atomic)</a:t>
            </a:r>
            <a:r>
              <a:rPr lang="en-US"/>
              <a:t> to the declaration of </a:t>
            </a:r>
            <a:r>
              <a:rPr lang="en-US" err="1"/>
              <a:t>A_Done</a:t>
            </a:r>
            <a:r>
              <a:rPr lang="en-US"/>
              <a:t>.  Volatile is faster than atomic, which is faster than a 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546DC-AD41-4C2D-9646-C5B9EAC3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CB2A-D54B-4403-B564-D2F42CFF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4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9C37-16AB-4E6A-A421-8AA22B5A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level synchronization: Binary and counting semaphores (~1970’s)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144B-9D19-4802-B156-CA124FFE5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We’ll discuss the counting form</a:t>
            </a:r>
          </a:p>
          <a:p>
            <a:pPr lvl="1"/>
            <a:r>
              <a:rPr lang="en-US"/>
              <a:t>  A form of object that holds a lock and a counter.  The developer</a:t>
            </a:r>
            <a:br>
              <a:rPr lang="en-US"/>
            </a:br>
            <a:r>
              <a:rPr lang="en-US"/>
              <a:t>   initializes the counter to some non-negative value.</a:t>
            </a:r>
          </a:p>
          <a:p>
            <a:pPr lvl="1"/>
            <a:r>
              <a:rPr lang="en-US"/>
              <a:t>  </a:t>
            </a:r>
            <a:r>
              <a:rPr lang="en-US" b="1"/>
              <a:t>Acquire </a:t>
            </a:r>
            <a:r>
              <a:rPr lang="en-US"/>
              <a:t>pauses until counter &gt; 0, then decrements counter and returns</a:t>
            </a:r>
          </a:p>
          <a:p>
            <a:pPr lvl="1"/>
            <a:r>
              <a:rPr lang="en-US"/>
              <a:t>  </a:t>
            </a:r>
            <a:r>
              <a:rPr lang="en-US" b="1"/>
              <a:t>Release </a:t>
            </a:r>
            <a:r>
              <a:rPr lang="en-US"/>
              <a:t>increments semaphore (if a process is waiting, it wakes up).</a:t>
            </a:r>
          </a:p>
          <a:p>
            <a:pPr lvl="1"/>
            <a:endParaRPr lang="en-US"/>
          </a:p>
          <a:p>
            <a:pPr marL="128016" lvl="1" indent="0">
              <a:buNone/>
            </a:pPr>
            <a:r>
              <a:rPr lang="en-US"/>
              <a:t>C++ has semaphores.  The pattern is easy to implement.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ABF6B-DFE5-4139-A2A7-B9692B3A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4EC6B-15DB-4766-8B3A-301E669E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99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9B5C-E4EC-4C1A-B455-2386155B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3C12D-A33B-48F6-9126-36057302D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It turned out that semaphores were a cause of many bugs.  Consider this code that protects a critical section:  </a:t>
            </a:r>
            <a:br>
              <a:rPr lang="en-US"/>
            </a:br>
            <a:br>
              <a:rPr lang="en-US"/>
            </a:br>
            <a:r>
              <a:rPr lang="en-US"/>
              <a:t>               </a:t>
            </a:r>
            <a:r>
              <a:rPr lang="en-US" err="1"/>
              <a:t>mySem.acquire</a:t>
            </a:r>
            <a:r>
              <a:rPr lang="en-US"/>
              <a:t>();</a:t>
            </a:r>
          </a:p>
          <a:p>
            <a:br>
              <a:rPr lang="en-US"/>
            </a:br>
            <a:r>
              <a:rPr lang="en-US"/>
              <a:t>               </a:t>
            </a:r>
            <a:r>
              <a:rPr lang="en-US" i="1"/>
              <a:t>do something;              </a:t>
            </a:r>
            <a:r>
              <a:rPr lang="en-US"/>
              <a:t>// This is the critical section</a:t>
            </a:r>
          </a:p>
          <a:p>
            <a:br>
              <a:rPr lang="en-US"/>
            </a:br>
            <a:r>
              <a:rPr lang="en-US"/>
              <a:t>               </a:t>
            </a:r>
            <a:r>
              <a:rPr lang="en-US" err="1"/>
              <a:t>mySem.release</a:t>
            </a:r>
            <a:r>
              <a:rPr lang="en-US"/>
              <a:t>();</a:t>
            </a:r>
          </a:p>
          <a:p>
            <a:endParaRPr lang="en-US"/>
          </a:p>
          <a:p>
            <a:r>
              <a:rPr lang="en-US"/>
              <a:t>… unusual control flow could prevent the release(), such as a </a:t>
            </a:r>
            <a:r>
              <a:rPr lang="en-US" b="1"/>
              <a:t>return</a:t>
            </a:r>
            <a:r>
              <a:rPr lang="en-US"/>
              <a:t> or </a:t>
            </a:r>
            <a:r>
              <a:rPr lang="en-US" b="1"/>
              <a:t>continue</a:t>
            </a:r>
            <a:r>
              <a:rPr lang="en-US"/>
              <a:t> statement, or a </a:t>
            </a:r>
            <a:r>
              <a:rPr lang="en-US" b="1"/>
              <a:t>caught exception</a:t>
            </a:r>
            <a:r>
              <a:rPr lang="en-US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2ECCE-75A6-45F5-A6EB-EDDD1373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4832C-DF8E-4327-A743-544A1A5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2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6E98-9FB6-4F40-857C-9F0E1F7F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77CB-430B-4F2C-B6DB-537AA57D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also tempting to use semaphores as a form of “go to”</a:t>
            </a:r>
          </a:p>
          <a:p>
            <a:endParaRPr lang="en-US"/>
          </a:p>
          <a:p>
            <a:r>
              <a:rPr lang="en-US"/>
              <a:t>            </a:t>
            </a:r>
            <a:r>
              <a:rPr lang="en-US" b="1"/>
              <a:t>Process A                                 Process B</a:t>
            </a:r>
          </a:p>
          <a:p>
            <a:r>
              <a:rPr lang="en-US" b="1"/>
              <a:t>             </a:t>
            </a:r>
            <a:r>
              <a:rPr lang="en-US" b="1" err="1"/>
              <a:t>runB.release</a:t>
            </a:r>
            <a:r>
              <a:rPr lang="en-US" b="1"/>
              <a:t>();                         </a:t>
            </a:r>
            <a:r>
              <a:rPr lang="en-US" b="1" err="1"/>
              <a:t>runB.acquire</a:t>
            </a:r>
            <a:r>
              <a:rPr lang="en-US" b="1"/>
              <a:t>();</a:t>
            </a:r>
          </a:p>
          <a:p>
            <a:endParaRPr lang="en-US" b="1"/>
          </a:p>
          <a:p>
            <a:r>
              <a:rPr lang="en-US"/>
              <a:t>This is kind of ugly and can easily cause confusion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58509-692D-4E7A-83B4-22F8F129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77928-3D79-4AF1-ABC5-E0E31A01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972FA3-B337-4CFA-AED6-C9F77008CBC8}"/>
              </a:ext>
            </a:extLst>
          </p:cNvPr>
          <p:cNvSpPr/>
          <p:nvPr/>
        </p:nvSpPr>
        <p:spPr>
          <a:xfrm>
            <a:off x="5864394" y="3854454"/>
            <a:ext cx="752066" cy="39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FA26-FED7-40FA-AACD-035FCA12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high-level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CAB0-FD1D-45D7-8067-201DB45D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complexity of these mechanisms led people to realize that we need higher-level approaches to synchronization that are safe, live, fair and make it easy to create correct solutions.</a:t>
            </a:r>
          </a:p>
          <a:p>
            <a:endParaRPr lang="en-US"/>
          </a:p>
          <a:p>
            <a:r>
              <a:rPr lang="en-US"/>
              <a:t>Let’s look at an example of a higher level construct: a bounded buffer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28EFA-F315-4DD9-80EF-2BF022DD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3232-E0D8-477E-8A09-F900F64D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03F5E0-F6B8-4FB4-B15F-7E701BC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Counter is initially 16, and both A and B try to increment 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C25511-74A2-42E6-8851-852A253CC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problem is that A and B</a:t>
            </a:r>
            <a:br>
              <a:rPr lang="en-US"/>
            </a:br>
            <a:r>
              <a:rPr lang="en-US"/>
              <a:t>have their own private copies </a:t>
            </a:r>
            <a:br>
              <a:rPr lang="en-US"/>
            </a:br>
            <a:r>
              <a:rPr lang="en-US"/>
              <a:t>of the counter in %</a:t>
            </a:r>
            <a:r>
              <a:rPr lang="en-US" err="1"/>
              <a:t>rax</a:t>
            </a:r>
            <a:br>
              <a:rPr lang="en-US"/>
            </a:br>
            <a:br>
              <a:rPr lang="en-US"/>
            </a:br>
            <a:r>
              <a:rPr lang="en-US"/>
              <a:t>With </a:t>
            </a:r>
            <a:r>
              <a:rPr lang="en-US" err="1"/>
              <a:t>pthreads</a:t>
            </a:r>
            <a:r>
              <a:rPr lang="en-US"/>
              <a:t>, each has a private</a:t>
            </a:r>
            <a:br>
              <a:rPr lang="en-US"/>
            </a:br>
            <a:r>
              <a:rPr lang="en-US"/>
              <a:t>set of registers: a private %</a:t>
            </a:r>
            <a:r>
              <a:rPr lang="en-US" err="1"/>
              <a:t>rax</a:t>
            </a:r>
            <a:endParaRPr lang="en-US"/>
          </a:p>
          <a:p>
            <a:endParaRPr lang="en-US"/>
          </a:p>
          <a:p>
            <a:r>
              <a:rPr lang="en-US"/>
              <a:t>With lightweight threads, context switching saved A’s copy while B ran, but then reloaded A’s context, which included %</a:t>
            </a:r>
            <a:r>
              <a:rPr lang="en-US" err="1"/>
              <a:t>rax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FF3D-7EDE-4F62-AF77-573EE0C7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CE703-BDEC-452A-A73E-73401C7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D19C1-4132-4A43-8854-1324723CBDF4}"/>
              </a:ext>
            </a:extLst>
          </p:cNvPr>
          <p:cNvSpPr txBox="1"/>
          <p:nvPr/>
        </p:nvSpPr>
        <p:spPr>
          <a:xfrm>
            <a:off x="7384210" y="2493988"/>
            <a:ext cx="2266518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err="1"/>
              <a:t>movq</a:t>
            </a:r>
            <a:r>
              <a:rPr lang="en-US" b="1"/>
              <a:t>    counter,%</a:t>
            </a:r>
            <a:r>
              <a:rPr lang="en-US" b="1" err="1"/>
              <a:t>rax</a:t>
            </a: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r>
              <a:rPr lang="en-US" b="1" err="1"/>
              <a:t>addq</a:t>
            </a:r>
            <a:r>
              <a:rPr lang="en-US" b="1"/>
              <a:t>    $1,%rax</a:t>
            </a:r>
            <a:br>
              <a:rPr lang="en-US" b="1"/>
            </a:br>
            <a:r>
              <a:rPr lang="en-US" b="1" err="1"/>
              <a:t>movq</a:t>
            </a:r>
            <a:r>
              <a:rPr lang="en-US" b="1"/>
              <a:t>    %</a:t>
            </a:r>
            <a:r>
              <a:rPr lang="en-US" b="1" err="1"/>
              <a:t>rax,counter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89485-D7CE-42DD-930D-DFC73419D4D3}"/>
              </a:ext>
            </a:extLst>
          </p:cNvPr>
          <p:cNvSpPr txBox="1"/>
          <p:nvPr/>
        </p:nvSpPr>
        <p:spPr>
          <a:xfrm>
            <a:off x="9229157" y="3186485"/>
            <a:ext cx="226651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err="1"/>
              <a:t>movq</a:t>
            </a:r>
            <a:r>
              <a:rPr lang="en-US" b="1"/>
              <a:t>    counter,%</a:t>
            </a:r>
            <a:r>
              <a:rPr lang="en-US" b="1" err="1"/>
              <a:t>rax</a:t>
            </a:r>
            <a:br>
              <a:rPr lang="en-US" b="1"/>
            </a:br>
            <a:r>
              <a:rPr lang="en-US" b="1" err="1"/>
              <a:t>addq</a:t>
            </a:r>
            <a:r>
              <a:rPr lang="en-US" b="1"/>
              <a:t>    $1,%rax</a:t>
            </a:r>
            <a:br>
              <a:rPr lang="en-US" b="1"/>
            </a:br>
            <a:r>
              <a:rPr lang="en-US" b="1" err="1"/>
              <a:t>movq</a:t>
            </a:r>
            <a:r>
              <a:rPr lang="en-US" b="1"/>
              <a:t>    %</a:t>
            </a:r>
            <a:r>
              <a:rPr lang="en-US" b="1" err="1"/>
              <a:t>rax,counter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AD598-CF1C-4D54-B2E3-85E5D18678E8}"/>
              </a:ext>
            </a:extLst>
          </p:cNvPr>
          <p:cNvSpPr txBox="1"/>
          <p:nvPr/>
        </p:nvSpPr>
        <p:spPr>
          <a:xfrm>
            <a:off x="7749718" y="2124656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What A does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16B71-596D-462F-AB6E-911D639AE690}"/>
              </a:ext>
            </a:extLst>
          </p:cNvPr>
          <p:cNvSpPr txBox="1"/>
          <p:nvPr/>
        </p:nvSpPr>
        <p:spPr>
          <a:xfrm>
            <a:off x="9650728" y="2835208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What B 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3A7B5-04B2-47D0-9220-AF37869D7F3C}"/>
              </a:ext>
            </a:extLst>
          </p:cNvPr>
          <p:cNvSpPr txBox="1"/>
          <p:nvPr/>
        </p:nvSpPr>
        <p:spPr>
          <a:xfrm>
            <a:off x="11399795" y="2286000"/>
            <a:ext cx="7922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%</a:t>
            </a:r>
            <a:r>
              <a:rPr lang="en-US" b="1" err="1"/>
              <a:t>rax</a:t>
            </a:r>
            <a:br>
              <a:rPr lang="en-US" b="1"/>
            </a:br>
            <a:r>
              <a:rPr lang="en-US" b="1"/>
              <a:t>16</a:t>
            </a:r>
            <a:br>
              <a:rPr lang="en-US" b="1"/>
            </a:br>
            <a:r>
              <a:rPr lang="en-US" b="1"/>
              <a:t>(push)</a:t>
            </a:r>
            <a:br>
              <a:rPr lang="en-US" b="1"/>
            </a:br>
            <a:r>
              <a:rPr lang="en-US" b="1"/>
              <a:t>16</a:t>
            </a:r>
            <a:br>
              <a:rPr lang="en-US" b="1"/>
            </a:br>
            <a:r>
              <a:rPr lang="en-US" b="1"/>
              <a:t>17</a:t>
            </a:r>
            <a:br>
              <a:rPr lang="en-US" b="1"/>
            </a:br>
            <a:r>
              <a:rPr lang="en-US" b="1"/>
              <a:t>17</a:t>
            </a:r>
            <a:br>
              <a:rPr lang="en-US" b="1"/>
            </a:br>
            <a:r>
              <a:rPr lang="en-US" b="1"/>
              <a:t>(pop)</a:t>
            </a:r>
            <a:br>
              <a:rPr lang="en-US" b="1"/>
            </a:br>
            <a:r>
              <a:rPr lang="en-US" b="1"/>
              <a:t>17</a:t>
            </a:r>
            <a:br>
              <a:rPr lang="en-US" b="1"/>
            </a:br>
            <a:r>
              <a:rPr lang="en-US" b="1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6807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1E81-1835-CE24-9C2C-27D87661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needs them?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8271-6849-8097-8D07-DFA8540CD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641690" cy="4224528"/>
          </a:xfrm>
        </p:spPr>
        <p:txBody>
          <a:bodyPr/>
          <a:lstStyle/>
          <a:p>
            <a:r>
              <a:rPr lang="en-US" dirty="0"/>
              <a:t>We saw a way to pass a “task id” to a thread, in lecture 14.  But sometimes we don’t yet have the information we want to pass to child threads at launch time and must do it at runtime.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Bounded buffers are one of the best ways to do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804D0-6AB9-457D-8C0F-0D521537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B4DB1-05B5-E849-CFEA-3D06E34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BC6B64-9A97-A969-A2F8-1B5F331DA6A4}"/>
              </a:ext>
            </a:extLst>
          </p:cNvPr>
          <p:cNvSpPr/>
          <p:nvPr/>
        </p:nvSpPr>
        <p:spPr>
          <a:xfrm>
            <a:off x="4343114" y="4602972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F641C3-8402-5725-0F04-CE137EE086C4}"/>
              </a:ext>
            </a:extLst>
          </p:cNvPr>
          <p:cNvSpPr/>
          <p:nvPr/>
        </p:nvSpPr>
        <p:spPr>
          <a:xfrm>
            <a:off x="3454114" y="4544552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3F050A-0330-4E99-1275-DE06B4421EE5}"/>
              </a:ext>
            </a:extLst>
          </p:cNvPr>
          <p:cNvSpPr/>
          <p:nvPr/>
        </p:nvSpPr>
        <p:spPr>
          <a:xfrm>
            <a:off x="7306495" y="4647476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2EB80B-8789-B630-FED0-19D277E25049}"/>
              </a:ext>
            </a:extLst>
          </p:cNvPr>
          <p:cNvSpPr/>
          <p:nvPr/>
        </p:nvSpPr>
        <p:spPr>
          <a:xfrm>
            <a:off x="8089422" y="4566804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DEB3A6-2B9A-3DDF-D584-CC55860CF697}"/>
              </a:ext>
            </a:extLst>
          </p:cNvPr>
          <p:cNvSpPr/>
          <p:nvPr/>
        </p:nvSpPr>
        <p:spPr>
          <a:xfrm>
            <a:off x="2764129" y="4687300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BB77ED-2EFA-F602-1CC9-D676DCFEFF38}"/>
              </a:ext>
            </a:extLst>
          </p:cNvPr>
          <p:cNvSpPr/>
          <p:nvPr/>
        </p:nvSpPr>
        <p:spPr>
          <a:xfrm>
            <a:off x="5664200" y="5047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30DB6-FBD0-5B7A-F3E7-53EDCFE71FC2}"/>
              </a:ext>
            </a:extLst>
          </p:cNvPr>
          <p:cNvSpPr txBox="1"/>
          <p:nvPr/>
        </p:nvSpPr>
        <p:spPr>
          <a:xfrm>
            <a:off x="3280951" y="592428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producers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97B66-5E8B-0782-E0A5-B7BDC7CE3337}"/>
              </a:ext>
            </a:extLst>
          </p:cNvPr>
          <p:cNvSpPr txBox="1"/>
          <p:nvPr/>
        </p:nvSpPr>
        <p:spPr>
          <a:xfrm>
            <a:off x="7605242" y="5940028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consumers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154F7C-623D-564B-0C42-823AC0FB5E12}"/>
              </a:ext>
            </a:extLst>
          </p:cNvPr>
          <p:cNvSpPr txBox="1"/>
          <p:nvPr/>
        </p:nvSpPr>
        <p:spPr>
          <a:xfrm>
            <a:off x="5132510" y="5570534"/>
            <a:ext cx="19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bounded</a:t>
            </a:r>
            <a:br>
              <a:rPr lang="en-US" b="1"/>
            </a:br>
            <a:r>
              <a:rPr lang="en-US" b="1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755601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373E-F787-4166-9A93-815B1A2F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buffer (like a Linux Pipe!)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9765-8756-46F8-88AA-E00CA7C1B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We have a set of threads.</a:t>
            </a:r>
          </a:p>
          <a:p>
            <a:endParaRPr lang="en-US"/>
          </a:p>
          <a:p>
            <a:r>
              <a:rPr lang="en-US"/>
              <a:t>Some produce objects (perhaps, cupcakes!)</a:t>
            </a:r>
          </a:p>
          <a:p>
            <a:endParaRPr lang="en-US"/>
          </a:p>
          <a:p>
            <a:r>
              <a:rPr lang="en-US"/>
              <a:t>Others consume objects (perhaps, children!)</a:t>
            </a:r>
          </a:p>
          <a:p>
            <a:endParaRPr lang="en-US"/>
          </a:p>
          <a:p>
            <a:r>
              <a:rPr lang="en-US"/>
              <a:t>Goal is to synchronize the two groups.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DE485-2EAC-494C-9EF6-15F7AFC5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76F65-19B8-4C94-BC24-F01CEAEC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28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6E48-31B4-4F5E-B619-201D5609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ring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AFBE-8FC0-454D-A6E6-EEA34B6F0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88" y="2266088"/>
            <a:ext cx="10641690" cy="4023360"/>
          </a:xfrm>
        </p:spPr>
        <p:txBody>
          <a:bodyPr/>
          <a:lstStyle/>
          <a:p>
            <a:r>
              <a:rPr lang="en-US"/>
              <a:t>We take an array of some fixed size, LEN, and think of it as a ring.  The </a:t>
            </a:r>
            <a:r>
              <a:rPr lang="en-US" err="1"/>
              <a:t>k’th</a:t>
            </a:r>
            <a:r>
              <a:rPr lang="en-US"/>
              <a:t> item is at location (k % LEN).  Here, LEN =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FDEB8-1E84-4030-B3AC-03110EA4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E268-DB79-4DCE-9835-8AC95233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984C10-41A8-4044-9D81-D85BEA5DDBF9}"/>
              </a:ext>
            </a:extLst>
          </p:cNvPr>
          <p:cNvGrpSpPr/>
          <p:nvPr/>
        </p:nvGrpSpPr>
        <p:grpSpPr>
          <a:xfrm rot="18733041">
            <a:off x="4852375" y="3492389"/>
            <a:ext cx="2913458" cy="2913458"/>
            <a:chOff x="4988643" y="3628974"/>
            <a:chExt cx="2913458" cy="29134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2A6D34-DAA6-4A74-87DD-A89FA86255BF}"/>
                </a:ext>
              </a:extLst>
            </p:cNvPr>
            <p:cNvCxnSpPr>
              <a:cxnSpLocks/>
            </p:cNvCxnSpPr>
            <p:nvPr/>
          </p:nvCxnSpPr>
          <p:spPr>
            <a:xfrm>
              <a:off x="6445372" y="3628974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D9A6CB-132C-41D9-B742-77E87041C75E}"/>
                </a:ext>
              </a:extLst>
            </p:cNvPr>
            <p:cNvCxnSpPr>
              <a:cxnSpLocks/>
            </p:cNvCxnSpPr>
            <p:nvPr/>
          </p:nvCxnSpPr>
          <p:spPr>
            <a:xfrm>
              <a:off x="6445372" y="5865258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7FDF8B-AEA5-41F2-AC82-4690055EF26E}"/>
                </a:ext>
              </a:extLst>
            </p:cNvPr>
            <p:cNvGrpSpPr/>
            <p:nvPr/>
          </p:nvGrpSpPr>
          <p:grpSpPr>
            <a:xfrm rot="5400000">
              <a:off x="6445372" y="3624374"/>
              <a:ext cx="0" cy="2913458"/>
              <a:chOff x="3641788" y="3344303"/>
              <a:chExt cx="0" cy="291345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C806E99-25D9-42FF-8CAC-469A25353827}"/>
                  </a:ext>
                </a:extLst>
              </p:cNvPr>
              <p:cNvCxnSpPr/>
              <p:nvPr/>
            </p:nvCxnSpPr>
            <p:spPr>
              <a:xfrm>
                <a:off x="3641788" y="3344303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383A2C1-F668-48D7-9BAF-01C87597F411}"/>
                  </a:ext>
                </a:extLst>
              </p:cNvPr>
              <p:cNvCxnSpPr/>
              <p:nvPr/>
            </p:nvCxnSpPr>
            <p:spPr>
              <a:xfrm>
                <a:off x="3641788" y="5580587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7F81864-F125-43BA-8A4F-FAE48E5EEDD7}"/>
              </a:ext>
            </a:extLst>
          </p:cNvPr>
          <p:cNvSpPr txBox="1"/>
          <p:nvPr/>
        </p:nvSpPr>
        <p:spPr>
          <a:xfrm>
            <a:off x="2941608" y="3429000"/>
            <a:ext cx="155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err="1"/>
              <a:t>nfree</a:t>
            </a:r>
            <a:r>
              <a:rPr lang="en-US" b="1"/>
              <a:t> =3</a:t>
            </a:r>
          </a:p>
          <a:p>
            <a:pPr algn="r"/>
            <a:r>
              <a:rPr lang="en-US" b="1" err="1"/>
              <a:t>free_ptr</a:t>
            </a:r>
            <a:r>
              <a:rPr lang="en-US" b="1"/>
              <a:t> = 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587203-46F6-4238-8EB3-213051484DD7}"/>
              </a:ext>
            </a:extLst>
          </p:cNvPr>
          <p:cNvSpPr txBox="1"/>
          <p:nvPr/>
        </p:nvSpPr>
        <p:spPr>
          <a:xfrm>
            <a:off x="8751613" y="5460872"/>
            <a:ext cx="197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nfull</a:t>
            </a:r>
            <a:r>
              <a:rPr lang="en-US" b="1"/>
              <a:t> =5</a:t>
            </a:r>
          </a:p>
          <a:p>
            <a:r>
              <a:rPr lang="en-US" b="1" err="1"/>
              <a:t>next_item</a:t>
            </a:r>
            <a:r>
              <a:rPr lang="en-US" b="1"/>
              <a:t> = 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3252B2-444C-49CC-BF1B-801F00761C68}"/>
              </a:ext>
            </a:extLst>
          </p:cNvPr>
          <p:cNvSpPr txBox="1"/>
          <p:nvPr/>
        </p:nvSpPr>
        <p:spPr>
          <a:xfrm>
            <a:off x="1595154" y="4077205"/>
            <a:ext cx="29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15 % 8 = 7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2379B6-FEA2-4EBE-AA19-09CBD6B05A77}"/>
              </a:ext>
            </a:extLst>
          </p:cNvPr>
          <p:cNvSpPr txBox="1"/>
          <p:nvPr/>
        </p:nvSpPr>
        <p:spPr>
          <a:xfrm>
            <a:off x="7133240" y="6006844"/>
            <a:ext cx="29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10 % 8 = 2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0B321E-95C0-417B-BA8C-4E3810E7D79D}"/>
              </a:ext>
            </a:extLst>
          </p:cNvPr>
          <p:cNvGrpSpPr/>
          <p:nvPr/>
        </p:nvGrpSpPr>
        <p:grpSpPr>
          <a:xfrm>
            <a:off x="4628174" y="3455570"/>
            <a:ext cx="4104178" cy="2983219"/>
            <a:chOff x="4628174" y="3455570"/>
            <a:chExt cx="4104178" cy="29832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346463-46B9-4D71-80CF-F13B69C7366E}"/>
                </a:ext>
              </a:extLst>
            </p:cNvPr>
            <p:cNvSpPr/>
            <p:nvPr/>
          </p:nvSpPr>
          <p:spPr>
            <a:xfrm>
              <a:off x="4842932" y="3492389"/>
              <a:ext cx="2932345" cy="289764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A28C14-12A1-4C6D-80B7-7D76B8035C96}"/>
                </a:ext>
              </a:extLst>
            </p:cNvPr>
            <p:cNvSpPr/>
            <p:nvPr/>
          </p:nvSpPr>
          <p:spPr>
            <a:xfrm>
              <a:off x="5497503" y="4153748"/>
              <a:ext cx="1575024" cy="158281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03FF07-AF48-4074-A4E9-027778D7B710}"/>
                </a:ext>
              </a:extLst>
            </p:cNvPr>
            <p:cNvCxnSpPr/>
            <p:nvPr/>
          </p:nvCxnSpPr>
          <p:spPr>
            <a:xfrm>
              <a:off x="6292972" y="3476574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D4B0C0-244F-493B-BF8E-C55B756B1319}"/>
                </a:ext>
              </a:extLst>
            </p:cNvPr>
            <p:cNvCxnSpPr/>
            <p:nvPr/>
          </p:nvCxnSpPr>
          <p:spPr>
            <a:xfrm>
              <a:off x="6292972" y="5712858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8A50F2-C43B-4FB6-8D1A-FE74BFBDA5F4}"/>
                </a:ext>
              </a:extLst>
            </p:cNvPr>
            <p:cNvGrpSpPr/>
            <p:nvPr/>
          </p:nvGrpSpPr>
          <p:grpSpPr>
            <a:xfrm rot="5400000">
              <a:off x="6292972" y="3471974"/>
              <a:ext cx="0" cy="2913458"/>
              <a:chOff x="3641788" y="3344303"/>
              <a:chExt cx="0" cy="291345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5DCBF89-C2B7-44B5-AC95-AE2ADD5EFAEA}"/>
                  </a:ext>
                </a:extLst>
              </p:cNvPr>
              <p:cNvCxnSpPr/>
              <p:nvPr/>
            </p:nvCxnSpPr>
            <p:spPr>
              <a:xfrm>
                <a:off x="3641788" y="3344303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696499-07DA-4B48-95FC-4AA9B3EB1163}"/>
                  </a:ext>
                </a:extLst>
              </p:cNvPr>
              <p:cNvCxnSpPr/>
              <p:nvPr/>
            </p:nvCxnSpPr>
            <p:spPr>
              <a:xfrm>
                <a:off x="3641788" y="5580587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97A836-68E3-46BF-8C3F-DDAF10ABC956}"/>
                </a:ext>
              </a:extLst>
            </p:cNvPr>
            <p:cNvSpPr txBox="1"/>
            <p:nvPr/>
          </p:nvSpPr>
          <p:spPr>
            <a:xfrm>
              <a:off x="6426683" y="3736148"/>
              <a:ext cx="573475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free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1723F-CD37-4D3F-AA2E-57CC8B2B8C4D}"/>
                </a:ext>
              </a:extLst>
            </p:cNvPr>
            <p:cNvSpPr txBox="1"/>
            <p:nvPr/>
          </p:nvSpPr>
          <p:spPr>
            <a:xfrm>
              <a:off x="7056298" y="4314087"/>
              <a:ext cx="455024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free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208545-4B81-4BCD-9F1B-CBC28869A40F}"/>
                </a:ext>
              </a:extLst>
            </p:cNvPr>
            <p:cNvSpPr txBox="1"/>
            <p:nvPr/>
          </p:nvSpPr>
          <p:spPr>
            <a:xfrm>
              <a:off x="6499125" y="5756587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</a:t>
              </a:r>
            </a:p>
            <a:p>
              <a:pPr algn="ctr"/>
              <a:r>
                <a:rPr lang="en-US" sz="1200" b="1" i="1"/>
                <a:t>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F69B90-D168-4212-A7DD-02601525013F}"/>
                </a:ext>
              </a:extLst>
            </p:cNvPr>
            <p:cNvSpPr txBox="1"/>
            <p:nvPr/>
          </p:nvSpPr>
          <p:spPr>
            <a:xfrm>
              <a:off x="5694595" y="5786186"/>
              <a:ext cx="48458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</a:t>
              </a:r>
            </a:p>
            <a:p>
              <a:pPr algn="ctr"/>
              <a:r>
                <a:rPr lang="en-US" sz="1200" b="1" i="1"/>
                <a:t>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0336F4-D345-46C5-9F42-959D21D386D8}"/>
                </a:ext>
              </a:extLst>
            </p:cNvPr>
            <p:cNvSpPr txBox="1"/>
            <p:nvPr/>
          </p:nvSpPr>
          <p:spPr>
            <a:xfrm>
              <a:off x="5028428" y="5123089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 </a:t>
              </a:r>
              <a:br>
                <a:rPr lang="en-US" sz="1200" b="1" i="1"/>
              </a:br>
              <a:r>
                <a:rPr lang="en-US" sz="1200" b="1" i="1"/>
                <a:t>13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D65810-7662-465E-A463-AE5EBB767B1B}"/>
                </a:ext>
              </a:extLst>
            </p:cNvPr>
            <p:cNvSpPr txBox="1"/>
            <p:nvPr/>
          </p:nvSpPr>
          <p:spPr>
            <a:xfrm>
              <a:off x="5022914" y="4298251"/>
              <a:ext cx="46605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 </a:t>
              </a:r>
              <a:br>
                <a:rPr lang="en-US" sz="1200" b="1" i="1"/>
              </a:br>
              <a:r>
                <a:rPr lang="en-US" sz="1200" b="1" i="1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0F051E-1644-4D77-8C0F-8B97E53C4766}"/>
                </a:ext>
              </a:extLst>
            </p:cNvPr>
            <p:cNvSpPr txBox="1"/>
            <p:nvPr/>
          </p:nvSpPr>
          <p:spPr>
            <a:xfrm>
              <a:off x="5583655" y="3736148"/>
              <a:ext cx="606584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free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24E965-B9D2-4A0E-8738-3253B4D0B5AD}"/>
                </a:ext>
              </a:extLst>
            </p:cNvPr>
            <p:cNvSpPr/>
            <p:nvPr/>
          </p:nvSpPr>
          <p:spPr>
            <a:xfrm>
              <a:off x="8555032" y="5501222"/>
              <a:ext cx="177320" cy="213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4D004B-588B-4B72-97D1-BE9DFDD561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5991" y="5359727"/>
              <a:ext cx="974601" cy="2352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F9F249-4211-4D32-A896-BC7E266E858C}"/>
                </a:ext>
              </a:extLst>
            </p:cNvPr>
            <p:cNvSpPr/>
            <p:nvPr/>
          </p:nvSpPr>
          <p:spPr>
            <a:xfrm>
              <a:off x="4628174" y="3516595"/>
              <a:ext cx="177320" cy="213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B4EA3A-AB63-4413-B8EA-5926F967DFBB}"/>
                </a:ext>
              </a:extLst>
            </p:cNvPr>
            <p:cNvCxnSpPr>
              <a:cxnSpLocks/>
              <a:stCxn id="33" idx="2"/>
              <a:endCxn id="29" idx="1"/>
            </p:cNvCxnSpPr>
            <p:nvPr/>
          </p:nvCxnSpPr>
          <p:spPr>
            <a:xfrm>
              <a:off x="4628174" y="3623136"/>
              <a:ext cx="955481" cy="2515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AF9D23-C2F1-4F1B-80E1-1C1D99043E32}"/>
                </a:ext>
              </a:extLst>
            </p:cNvPr>
            <p:cNvSpPr txBox="1"/>
            <p:nvPr/>
          </p:nvSpPr>
          <p:spPr>
            <a:xfrm>
              <a:off x="7143202" y="5133324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</a:t>
              </a:r>
            </a:p>
            <a:p>
              <a:pPr algn="ctr"/>
              <a:r>
                <a:rPr lang="en-US" sz="1200" b="1" i="1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038088-DB22-4AE1-84B7-2C09FFA6E59A}"/>
                </a:ext>
              </a:extLst>
            </p:cNvPr>
            <p:cNvSpPr txBox="1"/>
            <p:nvPr/>
          </p:nvSpPr>
          <p:spPr>
            <a:xfrm>
              <a:off x="6954149" y="369161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C17713-87D1-48C5-892B-F786CF236AB9}"/>
                </a:ext>
              </a:extLst>
            </p:cNvPr>
            <p:cNvSpPr txBox="1"/>
            <p:nvPr/>
          </p:nvSpPr>
          <p:spPr>
            <a:xfrm>
              <a:off x="7486436" y="458767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41680D-A6D2-4541-9709-41180EE8F196}"/>
                </a:ext>
              </a:extLst>
            </p:cNvPr>
            <p:cNvSpPr txBox="1"/>
            <p:nvPr/>
          </p:nvSpPr>
          <p:spPr>
            <a:xfrm>
              <a:off x="7209902" y="552451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7996C5-24F9-467B-8B9A-C369E649D105}"/>
                </a:ext>
              </a:extLst>
            </p:cNvPr>
            <p:cNvSpPr txBox="1"/>
            <p:nvPr/>
          </p:nvSpPr>
          <p:spPr>
            <a:xfrm>
              <a:off x="6270531" y="606945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02E1A2-E99F-47F7-9E28-43C3C93871A2}"/>
                </a:ext>
              </a:extLst>
            </p:cNvPr>
            <p:cNvSpPr txBox="1"/>
            <p:nvPr/>
          </p:nvSpPr>
          <p:spPr>
            <a:xfrm>
              <a:off x="5364572" y="581372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36E6AC-F94E-4CE7-AC56-C0194C8E95E4}"/>
                </a:ext>
              </a:extLst>
            </p:cNvPr>
            <p:cNvSpPr txBox="1"/>
            <p:nvPr/>
          </p:nvSpPr>
          <p:spPr>
            <a:xfrm>
              <a:off x="4820469" y="486236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367A1D-F807-43FB-9450-0CF661E19915}"/>
                </a:ext>
              </a:extLst>
            </p:cNvPr>
            <p:cNvSpPr txBox="1"/>
            <p:nvPr/>
          </p:nvSpPr>
          <p:spPr>
            <a:xfrm>
              <a:off x="5088706" y="397309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6A602E-9F56-4B37-9FFE-DFDC8CF19091}"/>
                </a:ext>
              </a:extLst>
            </p:cNvPr>
            <p:cNvSpPr txBox="1"/>
            <p:nvPr/>
          </p:nvSpPr>
          <p:spPr>
            <a:xfrm>
              <a:off x="6018742" y="345557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D10807C-CD5D-49B0-BAE0-D8CF9F6DDDEA}"/>
              </a:ext>
            </a:extLst>
          </p:cNvPr>
          <p:cNvSpPr txBox="1"/>
          <p:nvPr/>
        </p:nvSpPr>
        <p:spPr>
          <a:xfrm>
            <a:off x="379562" y="3347056"/>
            <a:ext cx="2404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C00000"/>
                </a:solidFill>
              </a:rPr>
              <a:t>Producers write to the next free entry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2529C1-278F-467B-A124-D14EC5159667}"/>
              </a:ext>
            </a:extLst>
          </p:cNvPr>
          <p:cNvSpPr txBox="1"/>
          <p:nvPr/>
        </p:nvSpPr>
        <p:spPr>
          <a:xfrm>
            <a:off x="9688307" y="3874647"/>
            <a:ext cx="2198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C00000"/>
                </a:solidFill>
              </a:rPr>
              <a:t>Consumers read from the head of the full section </a:t>
            </a:r>
          </a:p>
        </p:txBody>
      </p:sp>
    </p:spTree>
    <p:extLst>
      <p:ext uri="{BB962C8B-B14F-4D97-AF65-F5344CB8AC3E}">
        <p14:creationId xmlns:p14="http://schemas.microsoft.com/office/powerpoint/2010/main" val="3867149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6135-AB02-48FD-9E7A-9E7FACC5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sz="4400"/>
              <a:t>producer</a:t>
            </a:r>
            <a:r>
              <a:rPr lang="en-US"/>
              <a:t> or consumer waits 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1AE2-8272-419F-9F25-C926257E3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4" cy="33211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b="1" dirty="0"/>
              <a:t>Producer:</a:t>
            </a:r>
          </a:p>
          <a:p>
            <a:r>
              <a:rPr lang="en-US" sz="2400" b="1" dirty="0"/>
              <a:t>void produce</a:t>
            </a:r>
            <a:r>
              <a:rPr lang="en-US" sz="2400" b="1"/>
              <a:t>(const Foo&amp; </a:t>
            </a:r>
            <a:r>
              <a:rPr lang="en-US" sz="2400" b="1" dirty="0"/>
              <a:t>obj)</a:t>
            </a:r>
            <a:br>
              <a:rPr lang="en-US" sz="2400" b="1" dirty="0"/>
            </a:br>
            <a:r>
              <a:rPr lang="en-US" sz="2400" b="1" dirty="0"/>
              <a:t>{</a:t>
            </a:r>
          </a:p>
          <a:p>
            <a:r>
              <a:rPr lang="en-US" sz="2400" b="1" dirty="0"/>
              <a:t>      if(</a:t>
            </a:r>
            <a:r>
              <a:rPr lang="en-US" sz="2400" b="1" dirty="0" err="1"/>
              <a:t>nfull</a:t>
            </a:r>
            <a:r>
              <a:rPr lang="en-US" sz="2400" b="1" dirty="0"/>
              <a:t> == LEN) </a:t>
            </a:r>
            <a:r>
              <a:rPr lang="en-US" sz="2400" b="1" i="1" dirty="0"/>
              <a:t>wait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buffer[</a:t>
            </a:r>
            <a:r>
              <a:rPr lang="en-US" sz="2400" b="1" dirty="0" err="1"/>
              <a:t>free_ptr</a:t>
            </a:r>
            <a:r>
              <a:rPr lang="en-US" sz="2400" b="1" dirty="0"/>
              <a:t>++ % LEN] = obj;</a:t>
            </a:r>
            <a:br>
              <a:rPr lang="en-US" sz="2400" b="1" dirty="0"/>
            </a:br>
            <a:r>
              <a:rPr lang="en-US" sz="2400" b="1" dirty="0"/>
              <a:t>      ++</a:t>
            </a:r>
            <a:r>
              <a:rPr lang="en-US" sz="2400" b="1" dirty="0" err="1"/>
              <a:t>nfull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- - </a:t>
            </a:r>
            <a:r>
              <a:rPr lang="en-US" sz="2400" b="1" dirty="0" err="1"/>
              <a:t>nempty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9000E-B1C8-4796-800F-899287902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325" y="2286000"/>
            <a:ext cx="5376675" cy="33211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/>
              <a:t>Consumer:</a:t>
            </a:r>
          </a:p>
          <a:p>
            <a:r>
              <a:rPr lang="en-US" sz="2400" b="1"/>
              <a:t>Foo consume()</a:t>
            </a:r>
            <a:br>
              <a:rPr lang="en-US" sz="2400" b="1"/>
            </a:br>
            <a:r>
              <a:rPr lang="en-US" sz="2400" b="1"/>
              <a:t>{</a:t>
            </a:r>
          </a:p>
          <a:p>
            <a:r>
              <a:rPr lang="en-US" sz="2400" b="1"/>
              <a:t>      if(</a:t>
            </a:r>
            <a:r>
              <a:rPr lang="en-US" sz="2400" b="1" err="1"/>
              <a:t>nfull</a:t>
            </a:r>
            <a:r>
              <a:rPr lang="en-US" sz="2400" b="1"/>
              <a:t> == 0) </a:t>
            </a:r>
            <a:r>
              <a:rPr lang="en-US" sz="2400" b="1" i="1"/>
              <a:t>wait</a:t>
            </a:r>
            <a:r>
              <a:rPr lang="en-US" sz="2400" b="1"/>
              <a:t>;</a:t>
            </a:r>
            <a:br>
              <a:rPr lang="en-US" sz="2400" b="1"/>
            </a:br>
            <a:r>
              <a:rPr lang="en-US" sz="2400" b="1"/>
              <a:t>      ++</a:t>
            </a:r>
            <a:r>
              <a:rPr lang="en-US" sz="2400" b="1" err="1"/>
              <a:t>nempty</a:t>
            </a:r>
            <a:r>
              <a:rPr lang="en-US" sz="2400" b="1"/>
              <a:t>;</a:t>
            </a:r>
            <a:br>
              <a:rPr lang="en-US" sz="2400" b="1"/>
            </a:br>
            <a:r>
              <a:rPr lang="en-US" sz="2400" b="1"/>
              <a:t>      - - </a:t>
            </a:r>
            <a:r>
              <a:rPr lang="en-US" sz="2400" b="1" err="1"/>
              <a:t>nfull</a:t>
            </a:r>
            <a:r>
              <a:rPr lang="en-US" sz="2400" b="1"/>
              <a:t>; </a:t>
            </a:r>
            <a:br>
              <a:rPr lang="en-US" sz="2400" b="1"/>
            </a:br>
            <a:r>
              <a:rPr lang="en-US" sz="2400" b="1"/>
              <a:t>      return buffer[</a:t>
            </a:r>
            <a:r>
              <a:rPr lang="en-US" sz="2400" b="1" err="1"/>
              <a:t>next_item</a:t>
            </a:r>
            <a:r>
              <a:rPr lang="en-US" sz="2400" b="1"/>
              <a:t>++ % LEN];</a:t>
            </a:r>
            <a:br>
              <a:rPr lang="en-US" sz="2400" b="1"/>
            </a:br>
            <a:r>
              <a:rPr lang="en-US" sz="2400" b="1"/>
              <a:t>}</a:t>
            </a:r>
          </a:p>
          <a:p>
            <a:endParaRPr lang="en-US" sz="2400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0573B-62E1-4DDA-B849-8DE839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961C-11D5-4292-BFE3-F9570A88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430C0-CA76-4899-AA36-15A7DABB7AEA}"/>
              </a:ext>
            </a:extLst>
          </p:cNvPr>
          <p:cNvSpPr txBox="1"/>
          <p:nvPr/>
        </p:nvSpPr>
        <p:spPr>
          <a:xfrm>
            <a:off x="1114981" y="5725109"/>
            <a:ext cx="1028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As written, this code is unsafe… we can’t fix it just by adding atomics or locks!</a:t>
            </a:r>
          </a:p>
        </p:txBody>
      </p:sp>
    </p:spTree>
    <p:extLst>
      <p:ext uri="{BB962C8B-B14F-4D97-AF65-F5344CB8AC3E}">
        <p14:creationId xmlns:p14="http://schemas.microsoft.com/office/powerpoint/2010/main" val="2333109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3F2F41-6E4A-4700-99ED-05E82D06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8952" cy="1499616"/>
          </a:xfrm>
        </p:spPr>
        <p:txBody>
          <a:bodyPr/>
          <a:lstStyle/>
          <a:p>
            <a:r>
              <a:rPr lang="en-US"/>
              <a:t>We will solve this problem in lecture 16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3E74D8-7DCB-4882-A980-E8984DF3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Doing so yields a very useful primitive!</a:t>
            </a:r>
            <a:br>
              <a:rPr lang="en-US"/>
            </a:br>
            <a:br>
              <a:rPr lang="en-US"/>
            </a:br>
            <a:r>
              <a:rPr lang="en-US"/>
              <a:t>Putting a safe bounded buffer between a set of threads is a very effective synchronization pattern!</a:t>
            </a:r>
          </a:p>
          <a:p>
            <a:endParaRPr lang="en-US"/>
          </a:p>
          <a:p>
            <a:r>
              <a:rPr lang="en-US"/>
              <a:t>Example: In fast-</a:t>
            </a:r>
            <a:r>
              <a:rPr lang="en-US" err="1"/>
              <a:t>wc</a:t>
            </a:r>
            <a:r>
              <a:rPr lang="en-US"/>
              <a:t> we wanted to open files in one thread and scan them in other threads.  A bounded buffer of file objects ready to be scanned was a perfect match to the need!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0C83-72B3-44AC-AD75-AD26C1B5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1C71F-4CAE-4865-9B80-1B7AFE49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0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0DC-A636-467D-836E-D49052AF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bounded buffers so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260B-331B-46F1-835F-53EEBBA96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… in part, because they are safe with concurrency.</a:t>
            </a:r>
          </a:p>
          <a:p>
            <a:endParaRPr lang="en-US"/>
          </a:p>
          <a:p>
            <a:r>
              <a:rPr lang="en-US"/>
              <a:t>But they also are a way to absorb </a:t>
            </a:r>
            <a:r>
              <a:rPr lang="en-US" i="1"/>
              <a:t>transient rate mismatches.</a:t>
            </a:r>
            <a:endParaRPr lang="en-US"/>
          </a:p>
          <a:p>
            <a:pPr lvl="1"/>
            <a:r>
              <a:rPr lang="en-US"/>
              <a:t>  A baker prepares batches of 24 cupcakes at a time.</a:t>
            </a:r>
          </a:p>
          <a:p>
            <a:pPr lvl="1"/>
            <a:r>
              <a:rPr lang="en-US"/>
              <a:t>  The school children buy them one by one.</a:t>
            </a:r>
          </a:p>
          <a:p>
            <a:pPr lvl="1"/>
            <a:endParaRPr lang="en-US"/>
          </a:p>
          <a:p>
            <a:pPr marL="128016" lvl="1" indent="0">
              <a:buNone/>
            </a:pPr>
            <a:r>
              <a:rPr lang="en-US"/>
              <a:t>If LEN </a:t>
            </a:r>
            <a:r>
              <a:rPr lang="en-US">
                <a:sym typeface="Symbol" panose="05050102010706020507" pitchFamily="18" charset="2"/>
              </a:rPr>
              <a:t> 24,</a:t>
            </a:r>
            <a:r>
              <a:rPr lang="en-US"/>
              <a:t> a bounded buffer of LEN cupcakes lets our baker make new batches </a:t>
            </a:r>
            <a:r>
              <a:rPr lang="en-US" i="1"/>
              <a:t>continuously.  </a:t>
            </a:r>
            <a:r>
              <a:rPr lang="en-US"/>
              <a:t>The children can snack </a:t>
            </a:r>
            <a:r>
              <a:rPr lang="en-US" err="1"/>
              <a:t>wheneverm</a:t>
            </a:r>
            <a:r>
              <a:rPr lang="en-US"/>
              <a:t> they like.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0A979-60A2-4F41-872E-CFF7245D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F5B79-C4BB-451D-AA6C-CBD0DE5E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70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9484DC68-0190-48E8-8C28-83EC51C9E4A1}"/>
              </a:ext>
            </a:extLst>
          </p:cNvPr>
          <p:cNvSpPr/>
          <p:nvPr/>
        </p:nvSpPr>
        <p:spPr>
          <a:xfrm>
            <a:off x="4201065" y="423872"/>
            <a:ext cx="4162514" cy="155274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0ACF1-E8B7-4836-8B59-D436EE1A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69BF-738C-4A32-A61C-5EFC05AE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famous TCP networking protocol builds a bounded buffer that has two replicas separated by an Internet ink.</a:t>
            </a:r>
          </a:p>
          <a:p>
            <a:endParaRPr lang="en-US"/>
          </a:p>
          <a:p>
            <a:r>
              <a:rPr lang="en-US"/>
              <a:t>On one side, we have a server (perhaps, streaming a movie).</a:t>
            </a:r>
          </a:p>
          <a:p>
            <a:endParaRPr lang="en-US"/>
          </a:p>
          <a:p>
            <a:r>
              <a:rPr lang="en-US"/>
              <a:t>On the other, a consumer (perhaps, showing the movie)!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954AC-DB65-4FAA-9A2A-82F1A5AC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38FEB-E57D-4CA4-9B4B-EC77E527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C360A-C6EB-47D2-8ABA-C0501B9B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43" y="311565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1EEDE-EE95-429C-9568-A6A4E25DF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08" b="27609"/>
          <a:stretch/>
        </p:blipFill>
        <p:spPr>
          <a:xfrm>
            <a:off x="5625834" y="1121434"/>
            <a:ext cx="1438275" cy="64698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3209313-A723-4FA6-BA56-79E5B6E16F3C}"/>
              </a:ext>
            </a:extLst>
          </p:cNvPr>
          <p:cNvSpPr/>
          <p:nvPr/>
        </p:nvSpPr>
        <p:spPr>
          <a:xfrm>
            <a:off x="7522234" y="1092708"/>
            <a:ext cx="1524209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3574417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9AE2-5A51-4B12-B429-8E3CD742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one size doesn’t “fit all cases”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3FD5-E7AE-4A21-9E75-76A98E9B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Only some use cases match this bounded buffer example (which, in any case, we still need to solve!)</a:t>
            </a:r>
          </a:p>
          <a:p>
            <a:endParaRPr lang="en-US"/>
          </a:p>
          <a:p>
            <a:r>
              <a:rPr lang="en-US"/>
              <a:t>Locks, similarly, are just a partial story.</a:t>
            </a:r>
          </a:p>
          <a:p>
            <a:endParaRPr lang="en-US"/>
          </a:p>
          <a:p>
            <a:r>
              <a:rPr lang="en-US"/>
              <a:t>So we need to learn to do synchronization in complex situations.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C322B-3919-4644-8711-DC71BA7A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8A23-8658-47E0-9BC6-1BFF1013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2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0D68-6C80-4234-943B-C1C1E58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can be subtle!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8881-AECA-45F1-B045-141667E3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now we have seen several forms of aliasing in C++, where a variable in one scope can also be accessed in some other scope, perhaps under a different name.</a:t>
            </a:r>
          </a:p>
          <a:p>
            <a:endParaRPr lang="en-US"/>
          </a:p>
          <a:p>
            <a:r>
              <a:rPr lang="en-US"/>
              <a:t>In C++ it is common to overload operators like +, -, even [ ].  So almost any code could actually be calling methods in classes, or functions elsewhere in the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F4B6E-F965-4F29-970A-F8FF35BE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7A62C-EE3B-4AA1-9C3F-56D2FD25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83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C47D-DC0E-4CCB-A8DD-E901F07E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0FC3-C59A-4993-BD3C-CFD24A15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Unprotected critical sections cause </a:t>
            </a:r>
            <a:r>
              <a:rPr lang="en-US" i="1"/>
              <a:t>serious </a:t>
            </a:r>
            <a:r>
              <a:rPr lang="en-US"/>
              <a:t>bugs!</a:t>
            </a:r>
          </a:p>
          <a:p>
            <a:endParaRPr lang="en-US"/>
          </a:p>
          <a:p>
            <a:r>
              <a:rPr lang="en-US"/>
              <a:t>Locks are an example of a way to protect a critical section, but the bounded buffer clearly needs “more”</a:t>
            </a:r>
          </a:p>
          <a:p>
            <a:endParaRPr lang="en-US"/>
          </a:p>
          <a:p>
            <a:r>
              <a:rPr lang="en-US"/>
              <a:t>What we really are looking for is a methodology for writing thread-safe code that uses C++ libraries safely.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E8CBE-1DC5-4732-99AB-80C1E78F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4CCEE-FE50-4828-8CA1-58FE9E1F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440F-4AAA-4B73-A883-068D2E2A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interleaving causes a bug!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A576-B973-4676-B4A2-81594AEA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we increment 16 twice, the answer should be 18.</a:t>
            </a:r>
          </a:p>
          <a:p>
            <a:endParaRPr lang="en-US"/>
          </a:p>
          <a:p>
            <a:r>
              <a:rPr lang="en-US"/>
              <a:t>If the answer is shown as 17, all sorts of problems can result.</a:t>
            </a:r>
          </a:p>
          <a:p>
            <a:endParaRPr lang="en-US"/>
          </a:p>
          <a:p>
            <a:r>
              <a:rPr lang="en-US"/>
              <a:t>Worse, the schedule is unpredictable.  This kind of bug could come and go…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AF577-54F7-4BDA-A4E4-ABFD09B6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655D-299E-422F-88C7-A00EDF4E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7C7D-1A7D-4F0D-800A-44AB8044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F560-E3F5-4090-9640-F4695477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76582"/>
            <a:ext cx="10786872" cy="4332778"/>
          </a:xfrm>
        </p:spPr>
        <p:txBody>
          <a:bodyPr>
            <a:normAutofit/>
          </a:bodyPr>
          <a:lstStyle/>
          <a:p>
            <a:r>
              <a:rPr lang="en-US"/>
              <a:t>Suppose you are using the C++ std library (the STL):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No lock is needed when accessing </a:t>
            </a:r>
            <a:r>
              <a:rPr lang="en-US" i="1"/>
              <a:t>different </a:t>
            </a:r>
            <a:r>
              <a:rPr lang="en-US"/>
              <a:t>objects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Methods of a </a:t>
            </a:r>
            <a:r>
              <a:rPr lang="en-US" u="sng"/>
              <a:t>single object </a:t>
            </a:r>
            <a:r>
              <a:rPr lang="en-US"/>
              <a:t>can simultaneously be called by</a:t>
            </a:r>
            <a:br>
              <a:rPr lang="en-US"/>
            </a:br>
            <a:r>
              <a:rPr lang="en-US"/>
              <a:t>    arbitrarily many read-only threads.  No locks are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… But only a </a:t>
            </a:r>
            <a:r>
              <a:rPr lang="en-US" u="sng"/>
              <a:t>single</a:t>
            </a:r>
            <a:r>
              <a:rPr lang="en-US"/>
              <a:t> active writer is permitted (this also </a:t>
            </a:r>
            <a:br>
              <a:rPr lang="en-US"/>
            </a:br>
            <a:r>
              <a:rPr lang="en-US"/>
              <a:t>    excludes active readers).  </a:t>
            </a:r>
          </a:p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</a:rPr>
              <a:t>… You must protect against having multiple writers or a mix of readers and writers concurrently accessing the same object.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499C9-8855-45C8-913F-87DEF749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1B3AB-5A6B-42D3-AEFA-107B29E0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BOOST: Read documentation!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Varies depending on the Boost library, which is one reason many companies are hesitant to use Boost</a:t>
            </a:r>
          </a:p>
          <a:p>
            <a:endParaRPr lang="en-US"/>
          </a:p>
          <a:p>
            <a:r>
              <a:rPr lang="en-US"/>
              <a:t>Some libraries are “thread safe” meaning they implement their own locking.</a:t>
            </a:r>
          </a:p>
          <a:p>
            <a:endParaRPr lang="en-US"/>
          </a:p>
          <a:p>
            <a:r>
              <a:rPr lang="en-US"/>
              <a:t>Some are like the STL.  And some just specify their own rules!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87800-E9C7-4CC4-AA20-516D9A41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439" y="4391026"/>
            <a:ext cx="2076450" cy="2200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D50825-D3EB-4D68-BC66-D3FEA30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Bruce </a:t>
            </a:r>
            <a:r>
              <a:rPr lang="en-US" err="1"/>
              <a:t>LindsAy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522-B57C-449E-913D-805F8F8D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famous database researcher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Bruce coined the terms “Bohrbugs” and “Heisenbugs”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4B4-1C17-4293-BA15-0B9C4931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8F4B0-6855-400E-A496-9516322D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481D7-AE89-477C-89DE-BFB234BE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09" y="266699"/>
            <a:ext cx="4133491" cy="298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E7E13-03BA-4E90-A6AA-459A1EFB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32" y="4832425"/>
            <a:ext cx="1436460" cy="15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7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4274</Words>
  <Application>Microsoft Office PowerPoint</Application>
  <PresentationFormat>Widescreen</PresentationFormat>
  <Paragraphs>521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Calibri</vt:lpstr>
      <vt:lpstr>Tw Cen MT</vt:lpstr>
      <vt:lpstr>Tw Cen MT Condensed</vt:lpstr>
      <vt:lpstr>Wingdings</vt:lpstr>
      <vt:lpstr>Wingdings 3</vt:lpstr>
      <vt:lpstr>Integral</vt:lpstr>
      <vt:lpstr>Synchronization Primitives</vt:lpstr>
      <vt:lpstr>Idea Map For Multiple lectures!</vt:lpstr>
      <vt:lpstr>… with concurrent threads, some sharing is usually necessary</vt:lpstr>
      <vt:lpstr>Threads A and B share a counter</vt:lpstr>
      <vt:lpstr>Example: Counter is initially 16, and both A and B try to increment it.</vt:lpstr>
      <vt:lpstr>This interleaving causes a bug!</vt:lpstr>
      <vt:lpstr>STL Requirement</vt:lpstr>
      <vt:lpstr>BOOST: Read documentation!</vt:lpstr>
      <vt:lpstr>Bruce LindsAy</vt:lpstr>
      <vt:lpstr>Bruce Lindsay</vt:lpstr>
      <vt:lpstr>Concept:  critical section</vt:lpstr>
      <vt:lpstr>we need to ensure that A and B can’t both be in the critical section at the same time!</vt:lpstr>
      <vt:lpstr>C++ allows us to do this.</vt:lpstr>
      <vt:lpstr>C++ allows us to do this.</vt:lpstr>
      <vt:lpstr>C++ allows us to do this.</vt:lpstr>
      <vt:lpstr>C++ allows us to do this.</vt:lpstr>
      <vt:lpstr>C++ allows us to do this.</vt:lpstr>
      <vt:lpstr>Rule: scoped_lock</vt:lpstr>
      <vt:lpstr>Common mistake</vt:lpstr>
      <vt:lpstr>Rule: scoped_lock</vt:lpstr>
      <vt:lpstr>Rule: scoped_lock</vt:lpstr>
      <vt:lpstr>People used to think locks were the solution to all our challenges!</vt:lpstr>
      <vt:lpstr>But the question is not so simple!</vt:lpstr>
      <vt:lpstr>Issues to consider</vt:lpstr>
      <vt:lpstr>Hardware atomics</vt:lpstr>
      <vt:lpstr>Cache line: A term we have seen before!</vt:lpstr>
      <vt:lpstr>Sequential consistency</vt:lpstr>
      <vt:lpstr>Sequential consistency</vt:lpstr>
      <vt:lpstr>Memory fencing</vt:lpstr>
      <vt:lpstr>Memory fencing</vt:lpstr>
      <vt:lpstr>Memory fencing</vt:lpstr>
      <vt:lpstr>Memory fencing puzzle</vt:lpstr>
      <vt:lpstr>Sequential consistency is already enough to build locks!</vt:lpstr>
      <vt:lpstr>Dekker’s Algorithm for two processes</vt:lpstr>
      <vt:lpstr>Decker’s algorithm was… </vt:lpstr>
      <vt:lpstr>Leslie Lamport</vt:lpstr>
      <vt:lpstr>Lamport’s Bakery Algorithm for N threads</vt:lpstr>
      <vt:lpstr>Lamport’s correctness goals</vt:lpstr>
      <vt:lpstr>The bakery Algorithm is totally correct</vt:lpstr>
      <vt:lpstr>Term: “Atomicity”</vt:lpstr>
      <vt:lpstr>Atomic memory objects</vt:lpstr>
      <vt:lpstr>C / C++ atomics</vt:lpstr>
      <vt:lpstr>Some issues with atomics</vt:lpstr>
      <vt:lpstr>Volatile</vt:lpstr>
      <vt:lpstr>When would you use Volatile?</vt:lpstr>
      <vt:lpstr>Higher level synchronization: Binary and counting semaphores (~1970’s)</vt:lpstr>
      <vt:lpstr>Problems with semaphores</vt:lpstr>
      <vt:lpstr>Problems with Semaphores</vt:lpstr>
      <vt:lpstr>Better high-level synchronization</vt:lpstr>
      <vt:lpstr>Who needs them? </vt:lpstr>
      <vt:lpstr>bounded buffer (like a Linux Pipe!)</vt:lpstr>
      <vt:lpstr>A ring buffer</vt:lpstr>
      <vt:lpstr>A producer or consumer waits if needed</vt:lpstr>
      <vt:lpstr>We will solve this problem in lecture 16</vt:lpstr>
      <vt:lpstr>Why are bounded buffers so helpful?</vt:lpstr>
      <vt:lpstr>TCP</vt:lpstr>
      <vt:lpstr>But one size doesn’t “fit all cases”</vt:lpstr>
      <vt:lpstr>Critical sections can be subtle!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1</cp:revision>
  <dcterms:created xsi:type="dcterms:W3CDTF">2020-07-27T14:20:38Z</dcterms:created>
  <dcterms:modified xsi:type="dcterms:W3CDTF">2023-03-20T18:20:24Z</dcterms:modified>
</cp:coreProperties>
</file>