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7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8.xml" ContentType="application/vnd.openxmlformats-officedocument.presentationml.notesSlide+xml"/>
  <Override PartName="/ppt/tags/tag54.xml" ContentType="application/vnd.openxmlformats-officedocument.presentationml.tags+xml"/>
  <Override PartName="/ppt/notesSlides/notesSlide29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30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31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3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35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36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37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38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39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306" r:id="rId10"/>
    <p:sldId id="265" r:id="rId11"/>
    <p:sldId id="266" r:id="rId12"/>
    <p:sldId id="314" r:id="rId13"/>
    <p:sldId id="322" r:id="rId14"/>
    <p:sldId id="323" r:id="rId15"/>
    <p:sldId id="324" r:id="rId16"/>
    <p:sldId id="325" r:id="rId17"/>
    <p:sldId id="267" r:id="rId18"/>
    <p:sldId id="321" r:id="rId19"/>
    <p:sldId id="268" r:id="rId20"/>
    <p:sldId id="269" r:id="rId21"/>
    <p:sldId id="270" r:id="rId22"/>
    <p:sldId id="303" r:id="rId23"/>
    <p:sldId id="271" r:id="rId24"/>
    <p:sldId id="272" r:id="rId25"/>
    <p:sldId id="273" r:id="rId26"/>
    <p:sldId id="304" r:id="rId27"/>
    <p:sldId id="305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326" r:id="rId45"/>
    <p:sldId id="308" r:id="rId46"/>
    <p:sldId id="309" r:id="rId47"/>
    <p:sldId id="310" r:id="rId48"/>
    <p:sldId id="311" r:id="rId49"/>
    <p:sldId id="312" r:id="rId50"/>
    <p:sldId id="313" r:id="rId51"/>
    <p:sldId id="290" r:id="rId52"/>
    <p:sldId id="291" r:id="rId53"/>
    <p:sldId id="292" r:id="rId54"/>
    <p:sldId id="293" r:id="rId55"/>
    <p:sldId id="294" r:id="rId56"/>
    <p:sldId id="295" r:id="rId57"/>
    <p:sldId id="296" r:id="rId58"/>
    <p:sldId id="307" r:id="rId59"/>
    <p:sldId id="297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7786" autoAdjust="0"/>
  </p:normalViewPr>
  <p:slideViewPr>
    <p:cSldViewPr>
      <p:cViewPr varScale="1">
        <p:scale>
          <a:sx n="47" d="100"/>
          <a:sy n="47" d="100"/>
        </p:scale>
        <p:origin x="63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22T17:47:45.1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9394 8094 212 0,'-31'-9'103'15,"31"9"-2"-15,0 0-2 16,0 0-59-16,12-31-10 16,12 28-7-16,-24 3-7 15,52-11-3-15,-12 8-2 16,7 3-3-16,10 0 0 16,9 3-1-16,10-1 0 15,11 3-1-15,3-3-1 16,9 3 1-16,0-3-2 15,1 3 0-15,-6 0 0 16,-4-1-2-16,-7 1 0 0,-12 2 0 16,-12 3 0-16,-12-3-1 15,-9 2-1-15,-12 1 0 16,-5 1-3-16,-21-11-4 16,31 24-10-16,-31-24-28 15,31 19-71-15,-31-19-1 16,42 2-6-16,-42-2 1 15</inkml:trace>
  <inkml:trace contextRef="#ctx0" brushRef="#br0" timeOffset="793.4363">4397 8304 226 0,'-33'15'102'16,"21"11"-2"-16,-19-24 0 15,31-2-70-15,-26 7-4 16,26-7-6-16,0 0-4 16,0 0-2-16,17-33-3 15,4 21-1-15,5-2-2 16,7 2-2-16,10 0 0 0,9 3-1 15,12 2-1 1,11 0 0-16,10 0 0 16,15 2 0-16,8-5-1 15,20 1 0-15,0 0 1 0,6-3-2 16,-1-3 2-16,-3 6-4 16,-10-3 3-16,-4 3-2 15,-17 2 0-15,-18 2 0 16,-18 3-5-16,-11-1-4 15,-11 8-10-15,-18-12-27 16,15 21-70-16,-38-14-1 16,45-5-7-16,-21-14-1 0</inkml:trace>
  <inkml:trace contextRef="#ctx0" brushRef="#br0" timeOffset="1334.6027">6966 7943 238 0,'-16'23'101'16,"16"-23"3"-16,0 0-10 15,23-2-63-15,8 11-14 16,2-11 2-16,14 11-4 16,8-9 6-16,16 10-6 0,4-10-1 15,15 7-3-15,2-7-3 16,5 2-2-16,0-4-1 15,-2-5-2-15,-5 2-4 16,-8-2 3-16,-6 0-4 16,-12-2-2-16,-3 6-14 15,-18-11-23-15,16 26-77 16,-26-24 6-16,17 21-14 16,-29-23 5-16</inkml:trace>
  <inkml:trace contextRef="#ctx0" brushRef="#br0" timeOffset="3185.0507">4194 9945 195 0,'0'0'82'0,"-5"-33"0"16,5 33-6-16,-7-30-52 0,7 30-4 15,-14-36 0-15,14 36-1 16,-24-31 1-16,24 31-2 16,-35-28-1-16,35 28-1 15,-38-19-1-15,38 19-1 16,-29-12-1-16,29 12 1 15,0 0-1-15,45 0-1 16,7-2 1-16,24 0-2 16,23-3-1-16,24-2-2 15,19-5-3-15,16 0-1 16,8-2-1-16,-1 0 0 16,3 0-1-16,-12 4-1 0,-14 3-1 15,-17 2 1-15,-21 1 0 16,-14 4 0-16,-24 2-1 15,-14-2-1-15,-19 0 1 16,-33 0-1-16,24-2 0 16,-24 2 0-16,0 0 0 15,-40-15 0-15,7 8-1 16,-8-2 1-16,-6 2-1 16,-10 2 0-16,-9-2 1 15,-14 2-2-15,-10 3 1 16,-7-1 0-16,-9 6 1 15,-10-3 0-15,-7 2 0 16,0-2 0-16,-5 0 1 0,10 0 0 16,2 0 1-16,8 3-1 15,8-1 1-15,8 3-1 16,12-3 0-16,9 3 0 16,14-1-1-16,8 1 1 15,13 0 0-15,15 2 2 16,21-7-1-16,0 0 1 15,33 19 2-15,19-12-1 16,24-2 2-16,23-3-1 16,26-2 1-16,19-5-1 15,22-2 1-15,11-2-1 16,5-3 0-16,2 0 0 0,-6 3-1 16,-15-1-1-16,-19 3 0 15,-23 0 0-15,-32 5-2 16,-22 2-1-1,-23 2-3-15,-22 3-4 0,-22-5-6 16,0 0-10-16,-19 31-32 16,-12-34-63-16,31 3-4 15,-28 7-1-15,28-7-4 16</inkml:trace>
  <inkml:trace contextRef="#ctx0" brushRef="#br0" timeOffset="4140.2119">9436 9581 155 0,'0'0'97'0,"-7"24"0"16,7-24 5-16,45 2-59 16,-5-9-3-16,41 14-5 15,4-16-4-15,35 7-5 16,13-8-4-16,23 1-3 16,7-3-4-16,5 0-2 15,-8-2-3-15,-11 4 0 0,-16 1-3 16,-25 4-1-16,-25 3-3 15,-24 2 0-15,-23 4-2 16,-36-4 1-16,0 0-1 16,-24 27-1-16,-16-13 0 15,-12 0 0-15,-17 0-1 16,-9 0 1-16,-12 3-2 16,-6-3 1-16,-16 3-1 15,-8-3 1-15,-10 2-1 0,-5 3 1 16,0 0 0-1,-2 0 0-15,3 2 0 16,8 1 1-16,18-1-1 16,15 0 1-16,23-4 0 0,20-3 1 15,50-14 0-15,0 0 0 16,31 7 1-16,37-19 0 16,24-4-1-16,19-6-7 15,19 6-11-15,-4-15-68 16,16 29-36-16,-27-22-6 15,8 17-7-15,-28-21-4 16</inkml:trace>
  <inkml:trace contextRef="#ctx0" brushRef="#br0" timeOffset="25240.4266">13048 8406 123 0,'0'-26'91'0,"0"26"5"16,10-26 3-16,-10 26-48 16,16-21-12-16,-16 21-4 15,0 0-5-15,21 2-2 16,-21-2-3-16,0 0-4 15,0 0-3-15,-7 29-3 16,7-29-1-16,0 0-2 16,0 0 0-16,0 0-2 0,26-12-1 15,-26 12-2-15,29-24-1 16,-29 24-1 0,35-26 0-16,-35 26-1 15,38-21-1-15,-38 21 1 0,35-19-1 16,-11 12 1-16,0 0 0 15,-3 0 1-15,3 2-1 16,2 0-1-16,2 3 0 16,0 2-1-16,5 0 1 15,0 2-2-15,3 1 0 16,2 1 0-16,2 1-1 16,5 2 2-16,-5-2-2 15,0 4 1-15,0 1-1 0,-4 2 0 16,-3-1 0-16,-2 1 0 15,-1 0 0 1,-4 0-1-16,3-5 1 16,-3 2 0-16,2-4 1 0,3-5-1 15,-3 0 0-15,5-2 0 16,3-1 0-16,-1 1 0 16,3-3 0-16,0 3 1 15,4 0-2-15,-4 2 2 16,5-3-1-16,2 3 0 15,0 0 0-15,2-2 1 16,3 2 0-16,2-3 0 16,0 3 0-16,2 3-1 15,0-3 1-15,5 2 0 0,0 3 0 16,5 0-1 0,0-1 0-16,2-1 0 0,3-1 0 15,2 0 0-15,0 3 0 16,2-2 1-16,-2-1-1 15,-3 0 1-15,1 1-1 16,-1-1 0-16,3-2 0 16,3 0 2-16,1-5-1 15,8-2 1-15,-3-2-1 16,13-3 0-16,1-2 1 16,8 0 0-16,4-3-1 15,0 0-1-15,8 3 1 16,2 2 0-16,4-2 0 15,1 0 0-15,7 2 1 16,2 0-1-16,7 1 0 0,4 1 0 16,4-2 0-16,1 3 0 15,1-1 0-15,2 3 0 16,0 3-1-16,-5-4 2 16,2 4-2-16,-4-1 2 15,0 0-1-15,2 3 0 16,0-3-1-16,-4 0 1 15,-1 3-1-15,1-3 0 16,-6 3 0-16,-6-3 0 16,-10 3 0-16,-4-3 0 15,-8 3 0-15,-7-3 0 16,-9 0 0-16,-7 1 0 0,-10 1 0 16,-4 1 0-16,-10-3 0 15,-10 3 0-15,-8-1 0 16,-6 1 0-16,-9 0 1 15,-26 2-1-15,33 0-1 16,-33 0 1-16,0 0 0 16,29 7 1-16,-29-7-1 15,23 9-1-15,-23-9 1 16,43 17 0-16,-15-8 0 16,3 1-1-16,7-1 0 15,7 3 0-15,2 0 0 16,2 0 1-16,6-1-1 15,-3 1 0-15,2-2 0 0,-2 2 1 16,-5-3-1-16,-4 3 1 16,-3-5-1-16,-2 0 1 15,-5 0 0-15,0 3 0 16,-4-3-1-16,4 0 1 16,-5 0 0-16,0-2 0 15,-2 2 0-15,-4-3 0 16,-1 1 0-16,-21-5 0 15,26 5 0-15,-26-5 1 16,0 0-1-16,0 0 0 16,0 0 0-16,-33-2 1 15,12-3 0-15,-10 0-1 0,-5 3 0 16,-6-3 0-16,-10 3-1 16,-10-1 1-16,-13 1 1 15,-10-3-1-15,-17 5 1 16,-11-2 0-16,-17 2 0 15,-15 0 0-15,-15-3 0 16,-20 6 0-16,-11-1-1 16,-13 3 1-16,-16 0-1 15,-9-1 0-15,-5 1 0 16,-7 5 1-16,-2-6-1 16,1 3 0-16,-1 0 1 15,4-7-2-15,5 3 1 16,7-3-1-16,5 2 0 0,9-7-1 15,10 3 2-15,7 0-2 16,16-5 1-16,10 4 0 16,12 1 0-1,11 0 0-15,12-3 1 0,13 2-2 16,6-1 1-16,12 1 1 16,9-1-1-16,5-1 0 15,8 0 1-15,4-2-1 16,9 2 1-16,5 1-1 15,5-1 0-15,-2 3 0 16,4 2 0-16,-2 0-1 16,5 2 1-16,-8 0 0 0,1 3 0 15,-6 0 0-15,-1 2-1 16,-1 2 1 0,-4 1-1-16,2-3 1 15,-4 2-1-15,-1 1 1 0,-2-6-1 16,2 1 0-16,3 0 1 15,0-5 0-15,2 0 0 16,5-2 0-16,2-1-1 16,5-2 2-16,4 1-1 15,3-1 0-15,5 0 1 16,4-2 0-16,8 2 0 16,2-2-1-16,5 5 2 15,2-3-1-15,4 3-1 0,22 2 1 16,-35-5 0-16,35 5 0 15,-24-7 0 1,24 7 1-16,0 0-2 16,-26-7 1-16,26 7 0 0,0 0 0 15,0 0-1-15,-21-9 1 16,21 9 0-16,0 0 0 16,-33-3 0-16,33 3-1 15,-40 5 0-15,14-3 0 16,0 1 0-16,-7 1 1 15,-1 1-2-15,1 2 1 16,5-2 0-16,4 0 0 0,3-3 1 16,21-2-1-1,-33 7 1-15,33-7-1 16,0 0 0-16,-31 2 1 16,31-2-1-16,-28 8 1 0,7-4 0 15,-10 3-1-15,-5 0 1 16,-8 3 0-16,-8-1 0 15,-3 1 0-15,3 2 0 16,5-1 0-16,9-3-1 16,3 3 1-16,35-11 0 15,-26 12 0-15,26-12-1 16,40 7 1-16,7-7 0 16,15 0 1-16,23 0 0 0,19-2 0 15,16 0 0 1,17 2 1-16,17-3 0 15,9 3-1-15,12-2 2 16,5-3-1-16,6 3 0 0,-1-3 1 16,1 3-1-16,4-5 0 15,-1 2-1-15,0 2 1 16,-3-1-1-16,-1-1 1 16,-8 0-1-16,-2 3 1 15,-2 0-2-15,-8-1 1 16,-4 1 0-16,-8-1 0 15,1 6-1-15,-5-3 0 0,5 0 1 16,-3-3 0 0,3 1 2-16,-1 0-1 15,3-1 0-15,0-4 0 16,3-2 0-16,-1-1-1 0,5 1 0 16,0-3 0-16,3 0 0 15,1 0 0-15,4 1-1 16,1 1 1-16,-2 3 0 15,0 2 0-15,-4 1 0 16,-3 1-1-16,-5 1 0 16,-6 2 1-16,-6 2-1 15,-2 1 1-15,-6 1 0 16,-1 1-1-16,-10 2 1 16,-4-2 0-16,-2 0 0 15,-10 2-1-15,-7-3 0 16,-10-1-1-16,-4-1 1 15,-5 1 0-15,-4-1-1 0,-6 0 1 16,-6-2-1-16,-3-2 1 16,-9 2 0-16,-3-2 0 15,-9 2 0-15,-7-3 0 16,-10 1 0-16,-28 2 0 16,36-5 1-16,-36 5-2 15,0 0 1-15,0 0 0 16,0 0 1-16,0 0-1 15,-26-14 0-15,2 12-1 16,-7 2 1-16,-9 0 0 16,-14-3-1-16,-10 1 0 15,-12 2 0-15,-14 0 0 0,-9-3 2 16,-14 3-1-16,-17-2 0 16,-7 0 0-16,-12 2 1 15,-14 0-1-15,-12-3 2 16,-7 3-2-16,-12 0 1 15,-9 3-1-15,-5-3 1 16,-10 2-1-16,-2-2 1 16,0 5-1-16,-4-5 0 15,-1 2 0-15,-2 1 0 16,5-3 0-16,5 0-1 16,6 0 0-16,3 0 0 15,8-3 0-15,8 3 0 16,8 0-1-16,11 3 1 0,5-1 0 15,10 3 1-15,7 4-2 16,11 1 1-16,5 1 0 16,10-1 0-1,5 6 1-15,4-1-2 0,2 1 0 16,6-2 1-16,-1-2 0 16,5 0-1-16,2-3 2 15,3-2-2-15,0-2-1 16,-1-2 1-16,1-6 0 15,2-2 1-15,-2 1 0 16,-5-3 0-16,-2-3-2 16,-3 1 3-16,2-1-1 0,-1 1 1 15,-3-3-1-15,2 5 0 16,-2-3-2-16,4 1 2 16,6 4 0-16,-3-2-1 15,2 0 1-15,1 0 0 16,1 2 0-16,3 1 0 15,5-1 2-15,2 0-1 16,5 0-1-16,3 3 1 16,4-3-1-16,4 3 1 15,6 0 0-15,4 2-1 16,2 2 1-16,8-2-1 16,7 0 1-16,4 2 0 15,13-2 0-15,4 3 0 0,26-3 0 16,-31 2 0-16,31-2 1 15,0 0-1 1,0 0 0-16,0 0 0 16,0 0 0-16,0 0-2 0,0 0 0 15,0 0-3-15,0 0-3 16,0 0-6-16,0 0-9 16,0 0-29-16,-21-5-76 15,21 5-2-15,0 0-2 16,23-14-4-16</inkml:trace>
  <inkml:trace contextRef="#ctx0" brushRef="#br0" timeOffset="90804.6693">13596 9352 182 0,'0'0'100'0,"0"0"-3"16,0 0 7-16,29 7-48 16,-29-7-14-16,0 0-7 15,0 0-8-15,0 0-3 16,0 0-5-16,-24 24-2 15,24-24-2-15,-38 19-3 16,8-12-3-16,-3 2-2 16,-8 1-2-16,-1-3-1 15,-5-3 0-15,-1 1-1 16,-1-5 0-16,-1 0-1 16,3-2 0-16,4-1 1 0,-2-1 0 15,3 1 0-15,6 1-1 16,6 0 0-16,1 2 1 15,8 2-1-15,21-2 1 16,-33 7-1-16,33-7 0 16,0 0 0-16,-26 14-1 15,26-14 1-15,0 0-1 16,0 0 1-16,0 0-1 0,0 0 1 16,-19 22-1-1,19-22 0-15,0 0 1 16,0 0-1-16,0 0-1 15,0 0 1-15,0 0-1 0,-28 18 1 16,28-18 0-16,-22 24 0 16,22-24 0-16,-28 40 1 15,14-9-1-15,2 7 1 16,2 7-2-16,3 9 0 16,0 5 1-16,5 12-1 15,0 5-1-15,2 4 2 16,2 5-2-16,0-2 2 15,3 2-2-15,2-7 2 16,3 0-1-16,-1-9-5 16,0-8 6-16,1-11 0 15,2-10-1-15,0-7 0 16,-3-11 1-16,-9-22-2 0,21 16 2 16,-21-16-1-16,22-9-1 15,-22 9-4-15,0 0 4 16,30-24-5-1,-30 24 6-15,31-19-5 0,-10 12 4 16,8-2 7-16,4 2-6 16,7-5 6-16,10 7-6 15,4-7 7-15,5 7-8 16,5 1 8-16,-3 1-6 16,1 6-6-16,-8-1 6 15,-7 3-7-15,-4 0 3 16,-10-1-8-16,-5 3 1 0,-28-7-15 15,29 8-4-15,-29-8-15 16,0 0-52-16,0 0-25 16,23-27-3-16,-30 1 3 15,7 26 2-15</inkml:trace>
  <inkml:trace contextRef="#ctx0" brushRef="#br0" timeOffset="91180.6237">13566 10262 182 0,'0'0'105'16,"-43"-26"-1"-16,43 26 6 16,-35-11-47-16,35 11-17 15,-22 2-8-15,22-2-8 0,0 0-4 16,-11 28-5-16,11-28-3 16,0 31-2-16,0-31-4 15,14 38-3 1,-2-17-2-16,4 3-2 0,1-3 0 15,-1 3-2-15,3-1 0 16,-5 3-1-16,-4 0 0 16,-5 3-6-16,-8-1 5 15,-6 8-6-15,-5-6 6 16,-8 8-1-16,-6-5 1 16,0 3-1-16,-6-3 0 15,1-2 6-15,0-3-6 0,5-9 4 16,-3-3-6-16,3-4-3 15,7 0-7-15,-3-12-15 16,24 0-43 0,-26 0-58-16,26 0-4 0,5-35 1 15,28 11-3-15</inkml:trace>
  <inkml:trace contextRef="#ctx0" brushRef="#br0" timeOffset="91803.6926">13214 9205 134 0,'-45'-11'93'15,"45"11"3"-15,-36 0 4 16,36 0-39-16,-31 7-12 0,31-7-6 16,0 0-6-16,0 0-6 15,0 0-6-15,0 0-5 16,24 14-3-16,0-9-4 16,-1-3-3-16,8 5-3 15,2 2-3-15,7 6-6 16,3-4 6-16,-1 6-7 15,-1-3 9-15,1 3-2 16,-2-3 1-16,-9 3-1 16,-5-3 1-16,-26-14 5 15,33 23-7-15,-33-23 7 16,12 22-8-16,-12-22 2 16,-9 28-1-16,9-28 0 0,-34 43 0 15,6-15 0-15,-10 5-1 16,-4 7 0-16,-8 0-1 15,0 5-1-15,3 0-6 16,2-4-11-16,19 15-108 16,-2-32-5-16,28 0-11 15,0-24-8-15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22T17:58:36.5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5962 12005 1 0,'21'-14'58'0,"-21"14"7"15,0 0 4-15,-7-21-22 16,7 21-6-16,0 0 1 0,0 0 7 16,0 0-1-16,0 0-1 15,0 0-6-15,0 0-1 16,0 0-3-16,0 0-7 16,-5-24-4-16,5 24-3 15,0 0-5-15,12-24-1 16,-12 24-3-16,-10-26-2 15,10 26-4-15,-26-28 0 16,3 14-2-16,-6-3-4 16,-6 5 2-16,-8 1-2 15,-1 1 1-15,-8 3-1 16,-8 2 0-16,1 1 0 16,-7 4 0-16,2 0 0 0,-2 4 0 15,2 1 0-15,-2 4-1 16,9-1 0-16,3 1 1 15,4-2 1-15,6 3-1 16,6 6 1-16,7-6-1 16,5 6 0-16,5 1 1 15,21-17 0-15,-24 40-1 16,22-14 0-16,2 5-1 16,4-1 0-16,6 11 1 15,-1-1-1-15,1 9-1 16,-3 8 0-16,0 5 0 15,-5 6 0-15,-4 8-1 0,-3 4 1 16,-2 3 0-16,-2 5 0 16,-1 1-1-16,-2 1 2 15,1-2-2-15,-1 2 0 16,0-3 1-16,0-4 0 16,0-5 1-16,3-7-3 15,-1-7 3-15,3-5-2 16,0-7 2-16,3-12 0 15,-1-5-2-15,2-6 1 16,3-8 0-16,0-21 0 16,5 28 0-16,-5-28 1 15,0 0-1-15,0 0 0 16,31 8 0-16,-31-8 0 0,38-10 1 16,-19 5-1-16,9-2 0 15,0 3 0-15,8-4 1 16,2 1-1-1,9 0 1-15,7-2 0 0,8 2 0 16,6 0 0-16,8 0 0 16,4 4-1-16,5-2 1 15,8 5-1-15,-1-2 1 16,0 4-1-16,2 1-1 16,-4-1 1-16,-5 3 0 15,-2-3 0-15,-7 1 0 16,-10 1 0-16,-5-1 0 0,-11-1 0 15,-10 0-1-15,-7 1 1 16,-9-1 0-16,-24-2 1 16,24 3-1-16,-24-3 0 15,0 0 0-15,0 0 0 16,-34 9 1-16,13-4-2 16,-2-3 1-16,-8 5 0 15,-2-2-1-15,-7 2 0 16,-10-2 1-16,-7 2-1 15,-4 2 0-15,-8 1 1 16,-6-3-1-16,-6 0 1 16,3-2-1-16,-9-1 1 15,-1 1-2-15,6-5 2 0,-1 3-2 16,5-3 1-16,7-3 0 16,2 1 0-1,8-3 0-15,7 0 0 16,4-2 1-16,7-2-1 0,3-3 2 15,2-2-2-15,5 0 1 16,0-5 0-16,5-5 0 16,-3-2 0-16,7-2 0 15,-4-5 1-15,2-3-3 16,5-7 2-16,0-4-1 16,-1-7 2-16,6-3-2 15,-1-2 2-15,3-5-2 0,-3 3 2 16,6-6-1-1,-1 4 1-15,2-1 0 16,1 2-1-16,4-4 0 16,3 2 0-16,4-2 1 0,5 2-1 15,-2 0 1-15,7 3-1 16,-5 2 0-16,5 7 1 16,-5 4-1-16,0 3 0 15,-5 8 0-15,3 4-1 16,-5 2 2-16,0 5-2 15,0 2 2-15,0 24-2 16,0-38 0-16,0 38 1 16,9-23-1-16,-9 23 1 0,31-22-1 15,-2 13 1 1,11-3-1-16,9 0 0 16,18-4 1-16,6 2-1 15,14-5 2-15,5-5 1 0,8 0-1 16,-1 3 1-16,-2 0-1 15,-5 2 0-15,-4 5 0 16,-10-3 0-16,-12 10 0 16,-10 2-2-16,-8 3 2 15,-6 0-2-15,-9 2 1 16,-2 0 0-16,-10 2 0 16,-21-2-1-16,33 12-2 15,-33-12-1-15,0 0-5 16,12 23-5-16,-12-23-15 15,0 0-59-15,-9 41-39 16,9-41-8-16,0 0 1 0,-24-34-7 16</inkml:trace>
  <inkml:trace contextRef="#ctx0" brushRef="#br0" timeOffset="5720.7131">3804 8919 173 0,'2'24'99'16,"-2"-24"-1"-16,-19 35 3 15,-12-25-50-15,15 18-18 16,-17-11-5-16,7 9-6 15,-12-10-4-15,7 6-2 16,-7-11-2-16,3 4-2 16,-3-11 0-16,3 3-3 15,-1-7-2-15,3-2-2 16,-5-7 0-16,0-1-1 16,-2-6-1-16,0-3 0 15,0-3-1-15,-5-1-1 0,0 1 1 16,-2 4-1-16,-1 3 0 15,4 6 1-15,-1 2-1 16,7 7 1-16,-2 2 0 16,7 8 0-16,2-1 0 15,5 8 1-15,5-3-1 16,2 7 0-16,7 3 0 16,-2 7 1-16,4 4-2 15,5 10 1-15,1 5 3 16,4 6-4-16,2 3 4 15,3 10-4-15,0 2 4 16,2 5-5-16,0 2 5 16,0 2-5-16,-2 5 0 0,-1 5 0 15,-4 5-1-15,-2-3 0 16,-3 2-1 0,0-1 2-16,-4-1-2 0,0-5 2 15,-1-4 2-15,-4-10-2 16,4-2 3-16,1-9-2 15,2-8 1-15,5-9-1 16,2-7 3-16,2-12-4 16,5-5 0-16,-7-21 0 15,26 22 0-15,-5-18 0 16,5-4 0-16,3 0 1 16,1-2-1-16,6 0 0 0,4-1 0 15,5-2 0-15,-3 1 1 16,8-1-1-16,0-4 1 15,6-1-1 1,4-4 0-16,6 0 1 16,7-5-1-16,5 0 1 0,5 0-1 15,2 0 0-15,7 0 0 16,5 0 2-16,2 0-4 16,0 3 3-16,-2 4-3 15,3 2 3-15,-3 3-3 16,0 5 2-16,2 2 0 15,-2 0-1-15,2 7 3 16,0-2-3-16,1 0 2 0,-1-1-2 16,-2-1 3-1,2-3-2-15,-2-3-1 16,-5-1 1-16,0-6 0 16,3-2 3-16,-1-2-4 0,3 0 2 15,10-3-1-15,-1 1 0 16,5-1 0-16,3 1 0 15,1 1 0-15,4-1-2 16,1 2 3-16,3 0 0 16,-2-1-1-16,6 1 1 15,3 0-1-15,7 0 1 16,10 0-1-16,-3 2 0 0,12-2-1 16,-5 2 1-1,8-2 1-15,-8 4-2 16,5 1 1-16,-2-1 0 15,-1 1 1-15,1 2 0 0,-3 2 0 16,5 0-1-16,0 3 1 16,-2-1-1-16,0 3 2 15,-3 0-1-15,0 3 0 16,-7-3-1-16,3 0 1 16,-8 0-1-16,8-3 1 15,-5-1 0-15,-1-1 0 16,-1-2 0-16,-3 2 0 15,7-4 0-15,-7-1 0 16,3 1 0-16,-10-1-1 16,0 1 0-16,-3-1 1 15,-6 1-1-15,0-3 1 16,-8 3 0-16,3-3 0 0,0 0 0 16,2 0-1-16,5 0 1 15,0 1-1-15,4-1 0 16,1 2 1-16,2-2 0 15,0 3 1-15,0 2-1 16,-2 0 0-16,2 2 1 16,2 0-2-16,5 3 2 15,2-3-1-15,1 5-1 16,4-2 1-16,3 2 0 16,-5-2 1-16,-1 2-1 15,-6 0 1-15,-5 0-2 16,0 4 1-16,0-1 1 0,-2 4-2 15,2 0 1-15,2 2 0 16,3 3 1-16,0 0-1 16,4 4 1-16,-2 1-1 15,3 0 1-15,1 4-1 16,4 0 1-16,-4 0-1 16,11-2 0-16,1 3 0 15,3-1 0-15,7-5 1 16,5 1 0-16,5-3 0 15,2 3-1-15,7-3 1 16,0 0-1-16,4 3-1 16,4-3 1-16,-4 2 0 15,3 3-5-15,-2 0 7 0,5 3-7 16,-8 1 6-16,3 3-6 16,-5 0 5-16,2 3 0 15,-2-3 1-15,-2 0 2 16,-3 0-4-16,-4-5 4 15,-6 0-5-15,-6-7 5 16,-3-2-4-16,-11-5-2 16,-8-2 1-16,-6 0 0 15,-6-5 0-15,-8-3 1 16,-3 1 0-16,2-3-1 16,-2 3 0-16,-5-3 1 15,2 3-2-15,-2-3 1 0,0 0-1 16,0 3 1-16,-4 0 0 15,-8-3 1-15,0 3 0 16,-4-1 0-16,-5 1 0 16,-5-1 0-16,-5-1 1 15,-11 1-1-15,-6 1 1 16,-11-3-1-16,-7 1-1 16,-9-1 2-16,-8-5-1 15,-7 1 0-15,-21 9 0 16,29-36-5-16,-22 13 2 15,-5-3 1-15,-2-7-1 16,-4-5 0-16,-4-7-1 16,-3-9 0-16,-4-6 1 0,1-8 3 15,-5-13-1-15,-2-11-1 16,0-7 2-16,-5-5-1 16,0-7 2-16,-3 0 0 15,3-5-5-15,-2 2 2 16,7 3-2-16,2 7 3 15,2 5-3-15,3 4 2 16,5 5-2-16,4 3 1 16,3 9 5-16,2 4-2 15,0 11 1-15,2 6-1 16,0 7 0-16,3 8 0 16,-3 9 1-16,1 9-1 15,-3 24 0-15,0 0 0 0,0 0 0 16,0 0 0-1,-21 2 0-15,21-2 0 16,-22 31 0-16,8-7 0 0,-5-3 0 16,-2 3 0-16,-7-3 0 15,-8 0 1-15,-2 0-2 16,-9 1 1-16,-7-1 1 16,-13-2-2-16,-3 2 2 15,-20-4-1-15,-12 2 1 16,-11-3 0-16,-20 1 0 15,-16-3 0-15,-21 0 0 16,-19 0 0-16,-19-2 1 16,-19-2 0-16,-19-1-1 15,-18 1 0-15,-18-6 1 16,-11 3-1-16,-12-2 0 16,-11 0 1-16,-11 0-2 0,-4-3 0 15,-4 0 1-15,-3-2-1 16,0 3 0-16,-5-6-1 15,5 3 1-15,7-4 0 16,5-1-1-16,9 2-1 16,3-1 1-16,6 6-1 15,11-4 1-15,4 2 0 16,11 2-2-16,3 3 1 0,5 0 1 16,9-1 0-1,8-1-2-15,9-1 1 16,6 3-1-16,8-3 1 15,8 0 0-15,6-2 1 16,5 0-1-16,2 0 0 0,5 0 2 16,0-2-1-16,0 0 0 15,2-1 1-15,3 1-1 16,-3-3 0-16,8 1-1 16,-1-1 1-16,5 0 0 15,8 5 0-15,4-5-1 16,7 3 1-16,5 0 0 15,6 2 0-15,8 0-1 16,5 2 2-16,5-2-1 16,9-2 0-16,4 2 1 15,10-3-1-15,3-1 1 16,11 1 0-16,10-2 0 0,4-2 0 16,10 5 0-16,5-3 0 15,4 5 0-15,-2 0-1 16,2 0 1-16,-2 5 0 15,0 2 0-15,-2 0 0 16,-7 0 0-16,-3 3 0 16,0 2-1-16,0-3 1 15,-2 0 0-15,2-1 0 16,0-1 0-16,0 0 0 16,8-3 0-16,-6-1 0 15,6-3 1-15,-1-3-1 16,5 1 0-16,-5 0 0 0,0-3 0 15,-2-2 0-15,-5 0-1 16,3 2 1-16,-3-2 0 16,-7 2 0-16,-2 3 0 15,2-3 0-15,0 3-1 16,0 2 1-16,0-3-1 16,5 3 2-16,-2-2-2 15,4 2 1-15,0-2-1 16,5 2 2-16,0-5-2 15,4 3 1-15,3-1 0 16,3-1 0-16,4-1 0 16,-2 0 1-16,2 0-1 15,2 3 0-15,-2-3-1 0,-2 3 1 16,-3 0 0-16,-6-1 0 16,-6 3-1-16,1 0 1 15,-8 0-1-15,0 0 1 16,-4 0 0-16,2 3 0 15,-2-3-2-15,7 2 2 16,-3-2 0-16,5 0-2 16,5-2 0-16,3 4-1 15,6-2-2-15,5-2 0 16,5 2-3-16,7-3-2 16,12 6-6-16,4-11-9 15,43 8-26-15,-38-4-65 0,38 4-2 16,26-22-6-16,31 3-4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22T17:54:57.7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11975 7529 163 0,'-28'-29'106'0,"28"29"6"15,-26-4 0-15,26 4-46 0,-22 26-22 16,22 0-13-16,-9-5-9 16,11 7-5-16,1-4-6 15,6-3-4-15,-9-21-4 16,33 31-4-16,-9-26-11 16,-3-15-27-16,17 6-78 15,-17-25-3-15,17 8 0 16,-14-22-4-16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5670E512-9F9E-4156-953E-8350C511CBA9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7B35C3C1-9691-443C-BBCF-BED84F38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0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2" y="4343709"/>
            <a:ext cx="5485805" cy="41138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75" tIns="45687" rIns="91375" bIns="4568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70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28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50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33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r>
              <a:rPr lang="en-US" dirty="0" smtClean="0"/>
              <a:t>Draw pictures: 250MHz 1-stage</a:t>
            </a:r>
            <a:r>
              <a:rPr lang="en-US" baseline="0" dirty="0" smtClean="0"/>
              <a:t>; 500Mhz 2-stage; 1GHz 4-stage; 4GHz 16-stage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74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r>
              <a:rPr lang="en-US" dirty="0" smtClean="0"/>
              <a:t>Draw picture; 4 stage, 4-way</a:t>
            </a:r>
            <a:r>
              <a:rPr lang="en-US" baseline="0" dirty="0" smtClean="0"/>
              <a:t> *</a:t>
            </a:r>
            <a:r>
              <a:rPr lang="en-US" dirty="0" smtClean="0"/>
              <a:t> 4GHz</a:t>
            </a:r>
            <a:r>
              <a:rPr lang="en-US" baseline="0" dirty="0" smtClean="0"/>
              <a:t> = 16B inst/cycles</a:t>
            </a:r>
            <a:br>
              <a:rPr lang="en-US" baseline="0" dirty="0" smtClean="0"/>
            </a:br>
            <a:r>
              <a:rPr lang="en-US" baseline="0" dirty="0" smtClean="0"/>
              <a:t>Next: Static 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77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r>
              <a:rPr lang="en-US" dirty="0" smtClean="0"/>
              <a:t>show</a:t>
            </a:r>
            <a:r>
              <a:rPr lang="en-US" baseline="0" dirty="0" smtClean="0"/>
              <a:t> program, decode stage</a:t>
            </a:r>
          </a:p>
          <a:p>
            <a:r>
              <a:rPr lang="en-US" baseline="0" dirty="0" smtClean="0"/>
              <a:t>Ideal CPI = 0.5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515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95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81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pPr marL="0" lvl="1" defTabSz="914232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assume 1 delay slot for loads</a:t>
            </a:r>
          </a:p>
          <a:p>
            <a:pPr marL="0" lvl="1" defTabSz="914232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can move </a:t>
            </a:r>
            <a:r>
              <a:rPr lang="en-US" sz="2800" dirty="0" err="1">
                <a:solidFill>
                  <a:schemeClr val="bg1"/>
                </a:solidFill>
                <a:latin typeface="Helvetica" pitchFamily="34" charset="0"/>
              </a:rPr>
              <a:t>addi</a:t>
            </a: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 earlier</a:t>
            </a:r>
          </a:p>
          <a:p>
            <a:pPr marL="0" lvl="1" defTabSz="914232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CPI = 6 cycles / 8 instructions = 0.75</a:t>
            </a:r>
          </a:p>
          <a:p>
            <a:pPr marL="0" lvl="1" defTabSz="914232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CPI = 5 cycles / 8 instructions = 0.625</a:t>
            </a:r>
          </a:p>
        </p:txBody>
      </p:sp>
    </p:spTree>
    <p:extLst>
      <p:ext uri="{BB962C8B-B14F-4D97-AF65-F5344CB8AC3E}">
        <p14:creationId xmlns:p14="http://schemas.microsoft.com/office/powerpoint/2010/main" val="1766630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pPr marL="0" lvl="1" defTabSz="914232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assume 1 delay slot for loads</a:t>
            </a:r>
          </a:p>
          <a:p>
            <a:pPr marL="0" lvl="1" defTabSz="914232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can move </a:t>
            </a:r>
            <a:r>
              <a:rPr lang="en-US" sz="2800" dirty="0" err="1">
                <a:solidFill>
                  <a:schemeClr val="bg1"/>
                </a:solidFill>
                <a:latin typeface="Helvetica" pitchFamily="34" charset="0"/>
              </a:rPr>
              <a:t>addi</a:t>
            </a: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 earlier</a:t>
            </a:r>
          </a:p>
          <a:p>
            <a:pPr marL="0" lvl="1" defTabSz="914232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CPI = 6 cycles / 8 instructions = 0.75</a:t>
            </a:r>
          </a:p>
          <a:p>
            <a:pPr marL="0" lvl="1" defTabSz="914232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CPI = 5 cycles / 8 instructions = 0.625</a:t>
            </a:r>
          </a:p>
        </p:txBody>
      </p:sp>
    </p:spTree>
    <p:extLst>
      <p:ext uri="{BB962C8B-B14F-4D97-AF65-F5344CB8AC3E}">
        <p14:creationId xmlns:p14="http://schemas.microsoft.com/office/powerpoint/2010/main" val="249232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2" y="4343709"/>
            <a:ext cx="5485805" cy="41138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75" tIns="45687" rIns="91375" bIns="4568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163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Rename registers, move load</a:t>
            </a:r>
            <a:r>
              <a:rPr lang="en-US" baseline="0" dirty="0" smtClean="0"/>
              <a:t> B up, eliminate delay slot</a:t>
            </a:r>
          </a:p>
          <a:p>
            <a:r>
              <a:rPr lang="en-US" baseline="0" dirty="0" smtClean="0"/>
              <a:t>But! s1 and s2 might be equal =&gt; Aliasing!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90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Rename registers, move load</a:t>
            </a:r>
            <a:r>
              <a:rPr lang="en-US" baseline="0" dirty="0" smtClean="0"/>
              <a:t> B up, eliminate delay slot</a:t>
            </a:r>
          </a:p>
          <a:p>
            <a:r>
              <a:rPr lang="en-US" baseline="0" dirty="0" smtClean="0"/>
              <a:t>But! s1 and s2 might be equal =&gt; Aliasing!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32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Rename registers, move load</a:t>
            </a:r>
            <a:r>
              <a:rPr lang="en-US" baseline="0" dirty="0" smtClean="0"/>
              <a:t> B up, eliminate delay slot</a:t>
            </a:r>
          </a:p>
          <a:p>
            <a:r>
              <a:rPr lang="en-US" baseline="0" dirty="0" smtClean="0"/>
              <a:t>But! s1 and s2 might be equal =&gt; Aliasing!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50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82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6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4" y="4343714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179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300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45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4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NVIDIA GF100 has 3B transistors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144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5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4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196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9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4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67" tIns="43233" rIns="86467" bIns="43233"/>
          <a:lstStyle/>
          <a:p>
            <a:r>
              <a:rPr lang="en-US" dirty="0" smtClean="0"/>
              <a:t>Intel </a:t>
            </a:r>
            <a:r>
              <a:rPr lang="en-US" dirty="0" err="1" smtClean="0"/>
              <a:t>Westmere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dirty="0" smtClean="0"/>
              <a:t>32</a:t>
            </a:r>
            <a:r>
              <a:rPr lang="en-US" baseline="0" dirty="0" smtClean="0"/>
              <a:t> nm = 0.032u, 130W / 240mm^2 = 54 W/cm^2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986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2" y="4343709"/>
            <a:ext cx="5485805" cy="41138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75" tIns="45687" rIns="91375" bIns="4568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937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5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4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099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90190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52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7" tIns="45709" rIns="91417" bIns="45709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6044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 = </a:t>
            </a:r>
            <a:r>
              <a:rPr lang="en-US" dirty="0" err="1" smtClean="0"/>
              <a:t>MultiIssue</a:t>
            </a:r>
            <a:r>
              <a:rPr lang="en-US" baseline="0" dirty="0" smtClean="0"/>
              <a:t> + extra PCs and registers – dependency logic</a:t>
            </a:r>
          </a:p>
          <a:p>
            <a:r>
              <a:rPr lang="en-US" baseline="0" dirty="0" smtClean="0"/>
              <a:t>HT = </a:t>
            </a:r>
            <a:r>
              <a:rPr lang="en-US" baseline="0" dirty="0" err="1" smtClean="0"/>
              <a:t>MultiCore</a:t>
            </a:r>
            <a:r>
              <a:rPr lang="en-US" baseline="0" dirty="0" smtClean="0"/>
              <a:t> – redundant functional units + hazard avoidance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791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  <a:r>
              <a:rPr lang="en-US" baseline="0" dirty="0" smtClean="0"/>
              <a:t> 8 processors dies * 8 cores per processor die</a:t>
            </a:r>
          </a:p>
          <a:p>
            <a:r>
              <a:rPr lang="en-US" baseline="0" dirty="0" err="1" smtClean="0"/>
              <a:t>Hyperthreading</a:t>
            </a:r>
            <a:r>
              <a:rPr lang="en-US" baseline="0" dirty="0" smtClean="0"/>
              <a:t>: 2 HT per core</a:t>
            </a:r>
          </a:p>
          <a:p>
            <a:r>
              <a:rPr lang="en-US" baseline="0" dirty="0" smtClean="0"/>
              <a:t>Dynamic Multi-Issue: 4 issue</a:t>
            </a:r>
          </a:p>
          <a:p>
            <a:r>
              <a:rPr lang="en-US" baseline="0" dirty="0" smtClean="0"/>
              <a:t>Pipeline: 16 stages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859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3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r>
              <a:rPr lang="en-US" dirty="0" smtClean="0"/>
              <a:t>Or </a:t>
            </a:r>
            <a:r>
              <a:rPr lang="en-US" dirty="0" err="1" smtClean="0"/>
              <a:t>hyperthreads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512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4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0" tIns="45706" rIns="91410" bIns="4570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442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4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0" tIns="45706" rIns="91410" bIns="4570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69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9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4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04" tIns="45704" rIns="91404" bIns="4570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678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1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4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04" tIns="45704" rIns="91404" bIns="45704"/>
          <a:lstStyle/>
          <a:p>
            <a:r>
              <a:rPr lang="en-US" dirty="0" err="1"/>
              <a:t>Underclocking</a:t>
            </a:r>
            <a:r>
              <a:rPr lang="en-US" dirty="0"/>
              <a:t> messes up the ratios completely. Work through a 8x slowdown </a:t>
            </a:r>
            <a:r>
              <a:rPr lang="en-US" dirty="0" smtClean="0"/>
              <a:t>example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197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2" y="4343709"/>
            <a:ext cx="5485805" cy="41138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75" tIns="45687" rIns="91375" bIns="4568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2377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3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r>
              <a:rPr lang="en-US" dirty="0" smtClean="0"/>
              <a:t>Most is software, but hardware can</a:t>
            </a:r>
            <a:r>
              <a:rPr lang="en-US" baseline="0" dirty="0" smtClean="0"/>
              <a:t> </a:t>
            </a:r>
            <a:r>
              <a:rPr lang="en-US" dirty="0" smtClean="0"/>
              <a:t>help: </a:t>
            </a:r>
          </a:p>
          <a:p>
            <a:r>
              <a:rPr lang="en-US" dirty="0" smtClean="0"/>
              <a:t> - </a:t>
            </a:r>
            <a:r>
              <a:rPr lang="en-US" smtClean="0"/>
              <a:t>communications (</a:t>
            </a:r>
            <a:r>
              <a:rPr lang="en-US" dirty="0" smtClean="0"/>
              <a:t>fast core-to-core interconnect)</a:t>
            </a:r>
          </a:p>
          <a:p>
            <a:r>
              <a:rPr lang="en-US" dirty="0" smtClean="0"/>
              <a:t> - coordination and synchronization</a:t>
            </a:r>
            <a:r>
              <a:rPr lang="en-US" baseline="0" dirty="0" smtClean="0"/>
              <a:t> primitives (next time)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38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Amdahl’s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31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3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r>
              <a:rPr lang="en-AU" dirty="0" smtClean="0"/>
              <a:t>Clicker question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7563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3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r>
              <a:rPr lang="en-AU" dirty="0" smtClean="0"/>
              <a:t>Clicker question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3692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8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r>
              <a:rPr lang="en-US" dirty="0" smtClean="0"/>
              <a:t>Pair up question</a:t>
            </a:r>
          </a:p>
          <a:p>
            <a:r>
              <a:rPr lang="en-US" dirty="0" smtClean="0"/>
              <a:t>10 processors</a:t>
            </a:r>
          </a:p>
          <a:p>
            <a:pPr marL="0" lvl="1" defTabSz="899305">
              <a:defRPr/>
            </a:pPr>
            <a:r>
              <a:rPr lang="en-US" dirty="0" smtClean="0">
                <a:cs typeface="Arial" charset="0"/>
              </a:rPr>
              <a:t>Speedup = 110/20 = 5.5 (55% of potential)</a:t>
            </a:r>
          </a:p>
          <a:p>
            <a:pPr marL="0" lvl="1" defTabSz="899305">
              <a:defRPr/>
            </a:pPr>
            <a:endParaRPr lang="en-US" baseline="-25000" dirty="0" smtClean="0">
              <a:cs typeface="Arial" charset="0"/>
            </a:endParaRPr>
          </a:p>
          <a:p>
            <a:pPr marL="0" lvl="1" defTabSz="899305">
              <a:defRPr/>
            </a:pPr>
            <a:r>
              <a:rPr lang="en-US" dirty="0" smtClean="0">
                <a:cs typeface="Arial" charset="0"/>
              </a:rPr>
              <a:t>100 processors</a:t>
            </a:r>
          </a:p>
          <a:p>
            <a:pPr marL="0" lvl="1" defTabSz="899305">
              <a:defRPr/>
            </a:pPr>
            <a:r>
              <a:rPr lang="en-US" dirty="0" smtClean="0">
                <a:cs typeface="Arial" charset="0"/>
              </a:rPr>
              <a:t>Speedup = 110/11 = 10 (10% of potential)</a:t>
            </a:r>
          </a:p>
          <a:p>
            <a:pPr marL="0" lvl="1" defTabSz="899305">
              <a:defRPr/>
            </a:pPr>
            <a:endParaRPr lang="en-US" baseline="-25000" dirty="0" smtClean="0"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49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r>
              <a:rPr lang="en-US" dirty="0" smtClean="0"/>
              <a:t>10 processors</a:t>
            </a:r>
          </a:p>
          <a:p>
            <a:r>
              <a:rPr lang="en-US" dirty="0" smtClean="0">
                <a:cs typeface="Arial" charset="0"/>
              </a:rPr>
              <a:t>Speedup = 10010/1010 = 9.9 (99% of potential)</a:t>
            </a:r>
          </a:p>
          <a:p>
            <a:endParaRPr lang="en-US" dirty="0" smtClean="0"/>
          </a:p>
          <a:p>
            <a:r>
              <a:rPr lang="en-US" dirty="0" smtClean="0"/>
              <a:t>100 processors</a:t>
            </a:r>
          </a:p>
          <a:p>
            <a:pPr marL="0" lvl="1" defTabSz="899305">
              <a:defRPr/>
            </a:pPr>
            <a:r>
              <a:rPr lang="en-US" dirty="0" smtClean="0">
                <a:cs typeface="Arial" charset="0"/>
              </a:rPr>
              <a:t>Speedup = 10010/110 = 91 (91% of potential)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2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2014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>
            <a:solidFill>
              <a:schemeClr val="accent5">
                <a:lumMod val="60000"/>
                <a:lumOff val="40000"/>
              </a:schemeClr>
            </a:solidFill>
          </a:ln>
          <a:solidFill>
            <a:schemeClr val="accent5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notesSlide" Target="../notesSlides/notesSlide26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notesSlide" Target="../notesSlides/notesSlide27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10" Type="http://schemas.openxmlformats.org/officeDocument/2006/relationships/tags" Target="../tags/tag45.xml"/><Relationship Id="rId19" Type="http://schemas.openxmlformats.org/officeDocument/2006/relationships/image" Target="../media/image9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notesSlide" Target="../notesSlides/notesSlide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notesSlide" Target="../notesSlides/notesSlide3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tags" Target="../tags/tag82.xml"/><Relationship Id="rId3" Type="http://schemas.openxmlformats.org/officeDocument/2006/relationships/tags" Target="../tags/tag59.xml"/><Relationship Id="rId21" Type="http://schemas.openxmlformats.org/officeDocument/2006/relationships/tags" Target="../tags/tag77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tags" Target="../tags/tag81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tags" Target="../tags/tag80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tags" Target="../tags/tag79.xml"/><Relationship Id="rId28" Type="http://schemas.openxmlformats.org/officeDocument/2006/relationships/slideLayout" Target="../slideLayouts/slideLayout4.xml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tags" Target="../tags/tag78.xml"/><Relationship Id="rId27" Type="http://schemas.openxmlformats.org/officeDocument/2006/relationships/tags" Target="../tags/tag8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image" Target="../media/image12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emf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customXml" Target="../ink/ink1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3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notesSlide" Target="../notesSlides/notesSlide35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18" Type="http://schemas.openxmlformats.org/officeDocument/2006/relationships/tags" Target="../tags/tag109.xml"/><Relationship Id="rId3" Type="http://schemas.openxmlformats.org/officeDocument/2006/relationships/tags" Target="../tags/tag94.xml"/><Relationship Id="rId21" Type="http://schemas.openxmlformats.org/officeDocument/2006/relationships/notesSlide" Target="../notesSlides/notesSlide36.xml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5" Type="http://schemas.openxmlformats.org/officeDocument/2006/relationships/tags" Target="../tags/tag96.xml"/><Relationship Id="rId15" Type="http://schemas.openxmlformats.org/officeDocument/2006/relationships/tags" Target="../tags/tag106.xml"/><Relationship Id="rId10" Type="http://schemas.openxmlformats.org/officeDocument/2006/relationships/tags" Target="../tags/tag101.xml"/><Relationship Id="rId19" Type="http://schemas.openxmlformats.org/officeDocument/2006/relationships/tags" Target="../tags/tag110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18" Type="http://schemas.openxmlformats.org/officeDocument/2006/relationships/tags" Target="../tags/tag128.xml"/><Relationship Id="rId3" Type="http://schemas.openxmlformats.org/officeDocument/2006/relationships/tags" Target="../tags/tag113.xml"/><Relationship Id="rId21" Type="http://schemas.openxmlformats.org/officeDocument/2006/relationships/notesSlide" Target="../notesSlides/notesSlide37.xml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2" Type="http://schemas.openxmlformats.org/officeDocument/2006/relationships/tags" Target="../tags/tag112.xml"/><Relationship Id="rId16" Type="http://schemas.openxmlformats.org/officeDocument/2006/relationships/tags" Target="../tags/tag126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10" Type="http://schemas.openxmlformats.org/officeDocument/2006/relationships/tags" Target="../tags/tag120.xml"/><Relationship Id="rId19" Type="http://schemas.openxmlformats.org/officeDocument/2006/relationships/tags" Target="../tags/tag129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4" Type="http://schemas.openxmlformats.org/officeDocument/2006/relationships/notesSlide" Target="../notesSlides/notesSlide38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18" Type="http://schemas.openxmlformats.org/officeDocument/2006/relationships/tags" Target="../tags/tag149.xml"/><Relationship Id="rId3" Type="http://schemas.openxmlformats.org/officeDocument/2006/relationships/tags" Target="../tags/tag134.xml"/><Relationship Id="rId21" Type="http://schemas.openxmlformats.org/officeDocument/2006/relationships/slideLayout" Target="../slideLayouts/slideLayout4.xml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tags" Target="../tags/tag148.xml"/><Relationship Id="rId2" Type="http://schemas.openxmlformats.org/officeDocument/2006/relationships/tags" Target="../tags/tag133.xml"/><Relationship Id="rId16" Type="http://schemas.openxmlformats.org/officeDocument/2006/relationships/tags" Target="../tags/tag147.xml"/><Relationship Id="rId20" Type="http://schemas.openxmlformats.org/officeDocument/2006/relationships/tags" Target="../tags/tag151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5" Type="http://schemas.openxmlformats.org/officeDocument/2006/relationships/tags" Target="../tags/tag136.xml"/><Relationship Id="rId15" Type="http://schemas.openxmlformats.org/officeDocument/2006/relationships/tags" Target="../tags/tag146.xml"/><Relationship Id="rId10" Type="http://schemas.openxmlformats.org/officeDocument/2006/relationships/tags" Target="../tags/tag141.xml"/><Relationship Id="rId19" Type="http://schemas.openxmlformats.org/officeDocument/2006/relationships/tags" Target="../tags/tag150.xml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Relationship Id="rId22" Type="http://schemas.openxmlformats.org/officeDocument/2006/relationships/notesSlide" Target="../notesSlides/notesSlide3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notesSlide" Target="../notesSlides/notesSlide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NUL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Multicore and </a:t>
            </a:r>
            <a:r>
              <a:rPr lang="en-US" dirty="0" smtClean="0"/>
              <a:t>Parallelism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Prof. Hakim Weatherspoon</a:t>
            </a:r>
          </a:p>
          <a:p>
            <a:r>
              <a:rPr lang="en-US" b="1" dirty="0" smtClean="0"/>
              <a:t>CS 3410, Spring 2015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096000"/>
            <a:ext cx="4686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cs typeface="Calibri"/>
              </a:rPr>
              <a:t>P &amp; H Chapter 4.10, 1.7, 1.8, 5.10,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Calibri"/>
              </a:rPr>
              <a:t>6 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5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7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Scaling Example</a:t>
            </a:r>
          </a:p>
        </p:txBody>
      </p:sp>
      <p:sp>
        <p:nvSpPr>
          <p:cNvPr id="503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9144000" cy="6324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AU" dirty="0"/>
              <a:t>Workload: sum of 10 scalars, and 10 </a:t>
            </a:r>
            <a:r>
              <a:rPr lang="en-US" dirty="0">
                <a:cs typeface="Arial" charset="0"/>
              </a:rPr>
              <a:t>× 10 matrix sum</a:t>
            </a: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Speed up from 10 to 100 </a:t>
            </a:r>
            <a:r>
              <a:rPr lang="en-US" dirty="0" smtClean="0">
                <a:cs typeface="Arial" charset="0"/>
              </a:rPr>
              <a:t>processors?</a:t>
            </a:r>
            <a:endParaRPr lang="en-US" dirty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Single </a:t>
            </a:r>
            <a:r>
              <a:rPr lang="en-US" dirty="0">
                <a:cs typeface="Arial" charset="0"/>
              </a:rPr>
              <a:t>processor: Time = (10 + 100)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baseline="-25000" dirty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10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Time = </a:t>
            </a:r>
            <a:r>
              <a:rPr lang="en-US" dirty="0" smtClean="0">
                <a:cs typeface="Arial" charset="0"/>
              </a:rPr>
              <a:t>100/10 </a:t>
            </a:r>
            <a:r>
              <a:rPr lang="en-US" dirty="0">
                <a:cs typeface="Arial" charset="0"/>
              </a:rPr>
              <a:t>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+ </a:t>
            </a:r>
            <a:r>
              <a:rPr lang="en-US" dirty="0">
                <a:cs typeface="Arial" charset="0"/>
              </a:rPr>
              <a:t>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baseline="-25000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= </a:t>
            </a:r>
            <a:r>
              <a:rPr lang="en-US" dirty="0">
                <a:cs typeface="Arial" charset="0"/>
              </a:rPr>
              <a:t>20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dirty="0"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Speedup = 110/20 = </a:t>
            </a:r>
            <a:r>
              <a:rPr lang="en-US" dirty="0" smtClean="0">
                <a:cs typeface="Arial" charset="0"/>
              </a:rPr>
              <a:t>5.5</a:t>
            </a:r>
            <a:endParaRPr lang="en-US" baseline="-25000" dirty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100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Time = </a:t>
            </a:r>
            <a:r>
              <a:rPr lang="en-US" dirty="0" smtClean="0">
                <a:cs typeface="Arial" charset="0"/>
              </a:rPr>
              <a:t>100/100 </a:t>
            </a:r>
            <a:r>
              <a:rPr lang="en-US" dirty="0">
                <a:cs typeface="Arial" charset="0"/>
              </a:rPr>
              <a:t>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+ </a:t>
            </a:r>
            <a:r>
              <a:rPr lang="en-US" dirty="0">
                <a:cs typeface="Arial" charset="0"/>
              </a:rPr>
              <a:t>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= </a:t>
            </a:r>
            <a:r>
              <a:rPr lang="en-US" dirty="0">
                <a:cs typeface="Arial" charset="0"/>
              </a:rPr>
              <a:t>11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baseline="-25000" dirty="0"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Speedup = 110/11 = </a:t>
            </a:r>
            <a:r>
              <a:rPr lang="en-US" dirty="0" smtClean="0">
                <a:cs typeface="Arial" charset="0"/>
              </a:rPr>
              <a:t>10 </a:t>
            </a:r>
          </a:p>
          <a:p>
            <a:pPr lvl="1"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Assumes </a:t>
            </a:r>
            <a:r>
              <a:rPr lang="en-US" dirty="0">
                <a:cs typeface="Arial" charset="0"/>
              </a:rPr>
              <a:t>load can be balanced across processors</a:t>
            </a:r>
          </a:p>
        </p:txBody>
      </p:sp>
    </p:spTree>
    <p:extLst>
      <p:ext uri="{BB962C8B-B14F-4D97-AF65-F5344CB8AC3E}">
        <p14:creationId xmlns:p14="http://schemas.microsoft.com/office/powerpoint/2010/main" val="344742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9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Scaling </a:t>
            </a:r>
            <a:r>
              <a:rPr lang="en-AU" dirty="0" smtClean="0"/>
              <a:t>Example</a:t>
            </a:r>
            <a:endParaRPr lang="en-AU" dirty="0"/>
          </a:p>
        </p:txBody>
      </p:sp>
      <p:sp>
        <p:nvSpPr>
          <p:cNvPr id="503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86800" cy="6477000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What if matrix size is 100 </a:t>
            </a:r>
            <a:r>
              <a:rPr lang="en-US" dirty="0">
                <a:cs typeface="Arial" charset="0"/>
              </a:rPr>
              <a:t>× 100?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Single </a:t>
            </a:r>
            <a:r>
              <a:rPr lang="en-US" dirty="0">
                <a:cs typeface="Arial" charset="0"/>
              </a:rPr>
              <a:t>processor: Time = (10 + 10000)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baseline="-25000" dirty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10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/>
            <a:r>
              <a:rPr lang="en-US" dirty="0">
                <a:cs typeface="Arial" charset="0"/>
              </a:rPr>
              <a:t>Time = 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+ 10000/10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= 1010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dirty="0">
              <a:cs typeface="Arial" charset="0"/>
            </a:endParaRPr>
          </a:p>
          <a:p>
            <a:pPr lvl="1"/>
            <a:r>
              <a:rPr lang="en-US" dirty="0">
                <a:cs typeface="Arial" charset="0"/>
              </a:rPr>
              <a:t>Speedup = 10010/1010 = </a:t>
            </a:r>
            <a:r>
              <a:rPr lang="en-US" dirty="0" smtClean="0">
                <a:cs typeface="Arial" charset="0"/>
              </a:rPr>
              <a:t>9.9</a:t>
            </a:r>
            <a:endParaRPr lang="en-US" baseline="-25000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100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/>
            <a:r>
              <a:rPr lang="en-US" dirty="0">
                <a:cs typeface="Arial" charset="0"/>
              </a:rPr>
              <a:t>Time = 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+ 10000/100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= 110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baseline="-25000" dirty="0">
              <a:cs typeface="Arial" charset="0"/>
            </a:endParaRPr>
          </a:p>
          <a:p>
            <a:pPr lvl="1"/>
            <a:r>
              <a:rPr lang="en-US" dirty="0">
                <a:cs typeface="Arial" charset="0"/>
              </a:rPr>
              <a:t>Speedup = 10010/110 = </a:t>
            </a:r>
            <a:r>
              <a:rPr lang="en-US" dirty="0" smtClean="0">
                <a:cs typeface="Arial" charset="0"/>
              </a:rPr>
              <a:t>91</a:t>
            </a:r>
            <a:endParaRPr lang="en-US" dirty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Assuming </a:t>
            </a:r>
            <a:r>
              <a:rPr lang="en-US" dirty="0">
                <a:cs typeface="Arial" charset="0"/>
              </a:rPr>
              <a:t>load balanced</a:t>
            </a:r>
          </a:p>
        </p:txBody>
      </p:sp>
    </p:spTree>
    <p:extLst>
      <p:ext uri="{BB962C8B-B14F-4D97-AF65-F5344CB8AC3E}">
        <p14:creationId xmlns:p14="http://schemas.microsoft.com/office/powerpoint/2010/main" val="182007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Unfortunately, we </a:t>
            </a:r>
            <a:r>
              <a:rPr lang="en-US" dirty="0" smtClean="0"/>
              <a:t>cannot</a:t>
            </a:r>
            <a:r>
              <a:rPr lang="en-US" dirty="0" smtClean="0"/>
              <a:t> </a:t>
            </a:r>
            <a:r>
              <a:rPr lang="en-US" dirty="0" smtClean="0"/>
              <a:t>not obtain unlimited scaling (speedup) by adding </a:t>
            </a:r>
            <a:r>
              <a:rPr lang="en-US" dirty="0" smtClean="0"/>
              <a:t>unlimited parallel </a:t>
            </a:r>
            <a:r>
              <a:rPr lang="en-US" dirty="0" smtClean="0"/>
              <a:t>resources, eventual performance is dominated </a:t>
            </a:r>
            <a:r>
              <a:rPr lang="en-US" dirty="0" smtClean="0"/>
              <a:t>by a component needing to be executed sequentially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Amdahl's Law is a caution about this diminishing return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9220200" cy="56388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sz="4000" dirty="0" smtClean="0"/>
              <a:t>HW2 Review Sessions!</a:t>
            </a:r>
          </a:p>
          <a:p>
            <a:pPr marL="1200150" lvl="1" indent="-457200">
              <a:buFont typeface="Arial"/>
              <a:buChar char="•"/>
            </a:pPr>
            <a:r>
              <a:rPr lang="en-US" sz="3600" dirty="0" smtClean="0"/>
              <a:t>Saturday, April 18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, Hollister B14@7pm</a:t>
            </a:r>
          </a:p>
          <a:p>
            <a:pPr marL="1200150" lvl="1" indent="-457200">
              <a:buFont typeface="Arial"/>
              <a:buChar char="•"/>
            </a:pPr>
            <a:r>
              <a:rPr lang="en-US" sz="3600" dirty="0" smtClean="0"/>
              <a:t>Tuesday, April 21st</a:t>
            </a:r>
            <a:r>
              <a:rPr lang="en-US" sz="4000" dirty="0" smtClean="0"/>
              <a:t>, </a:t>
            </a:r>
            <a:r>
              <a:rPr lang="en-US" sz="4000" dirty="0"/>
              <a:t>Hollister B14@7pm</a:t>
            </a:r>
            <a:endParaRPr lang="en-US" sz="4000" dirty="0" smtClean="0"/>
          </a:p>
          <a:p>
            <a:pPr marL="457200" indent="-457200">
              <a:buFont typeface="Arial"/>
              <a:buChar char="•"/>
            </a:pPr>
            <a:r>
              <a:rPr lang="en-US" sz="4000" dirty="0" smtClean="0"/>
              <a:t>Lab3 is due yesterday!</a:t>
            </a:r>
            <a:endParaRPr lang="en-US" sz="4000" dirty="0"/>
          </a:p>
          <a:p>
            <a:pPr marL="1200150" lvl="1" indent="-457200">
              <a:buFont typeface="Arial"/>
              <a:buChar char="•"/>
            </a:pPr>
            <a:r>
              <a:rPr lang="en-US" sz="3600" dirty="0" smtClean="0"/>
              <a:t>Wednesday, April </a:t>
            </a:r>
            <a:r>
              <a:rPr lang="en-US" sz="3600" dirty="0" smtClean="0"/>
              <a:t>15</a:t>
            </a:r>
            <a:r>
              <a:rPr lang="en-US" sz="3600" baseline="30000" dirty="0" smtClean="0"/>
              <a:t>th</a:t>
            </a:r>
            <a:endParaRPr lang="en-US" sz="3600" dirty="0" smtClean="0"/>
          </a:p>
          <a:p>
            <a:pPr marL="1200150" lvl="1" indent="-457200">
              <a:buFont typeface="Arial"/>
              <a:buChar char="•"/>
            </a:pPr>
            <a:r>
              <a:rPr lang="en-US" sz="3600" i="1" dirty="0"/>
              <a:t>In theory, theory and practice are the same.  In practice, they are  not.  </a:t>
            </a:r>
            <a:r>
              <a:rPr lang="en-US" sz="3600" dirty="0"/>
              <a:t>–Albert </a:t>
            </a:r>
            <a:r>
              <a:rPr lang="en-US" sz="3600" dirty="0" smtClean="0"/>
              <a:t>Einstein</a:t>
            </a:r>
            <a:endParaRPr lang="en-US" sz="3600" dirty="0"/>
          </a:p>
          <a:p>
            <a:pPr marL="457200" indent="-457200">
              <a:buFont typeface="Arial"/>
              <a:buChar char="•"/>
            </a:pPr>
            <a:r>
              <a:rPr lang="en-US" sz="4000" dirty="0" smtClean="0"/>
              <a:t>PA3 started this week!</a:t>
            </a:r>
          </a:p>
          <a:p>
            <a:pPr marL="1200150" lvl="1" indent="-457200">
              <a:buFont typeface="Arial"/>
              <a:buChar char="•"/>
            </a:pPr>
            <a:r>
              <a:rPr lang="en-US" sz="3600" dirty="0" smtClean="0"/>
              <a:t>The Lord of the Cache!</a:t>
            </a:r>
          </a:p>
          <a:p>
            <a:pPr marL="1200150" lvl="1" indent="-45720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Due Friday, April 24th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1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>
            <a:norm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HW2-P5 (Pre-Lab4</a:t>
            </a:r>
            <a:r>
              <a:rPr lang="en-US" sz="4400" dirty="0" smtClean="0">
                <a:solidFill>
                  <a:schemeClr val="bg1"/>
                </a:solidFill>
              </a:rPr>
              <a:t>) due next week!</a:t>
            </a:r>
          </a:p>
          <a:p>
            <a:pPr marL="1314450" lvl="1" indent="-57150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Monday, April 20</a:t>
            </a:r>
            <a:r>
              <a:rPr lang="en-US" sz="3600" baseline="30000" dirty="0" smtClean="0">
                <a:solidFill>
                  <a:schemeClr val="bg1"/>
                </a:solidFill>
              </a:rPr>
              <a:t>th</a:t>
            </a:r>
          </a:p>
          <a:p>
            <a:pPr marL="1314450" lvl="1" indent="-571500">
              <a:buFont typeface="Arial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Don’t forget to submit on CMS!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1314450" lvl="1" indent="-571500">
              <a:buFont typeface="Arial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D</a:t>
            </a:r>
            <a:r>
              <a:rPr lang="en-US" sz="3600" dirty="0" smtClean="0">
                <a:solidFill>
                  <a:schemeClr val="bg1"/>
                </a:solidFill>
              </a:rPr>
              <a:t>esigned for you to look over the code and understand virtual memory before coming to Lab 4.</a:t>
            </a:r>
          </a:p>
          <a:p>
            <a:pPr marL="1314450" lvl="1" indent="-571500">
              <a:buFont typeface="Arial"/>
              <a:buChar char="•"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600" dirty="0" smtClean="0"/>
              <a:t>Prelim 2 is on April 30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at 7 PM at </a:t>
            </a:r>
            <a:r>
              <a:rPr lang="en-US" sz="3600" dirty="0" err="1" smtClean="0"/>
              <a:t>Statler</a:t>
            </a:r>
            <a:r>
              <a:rPr lang="en-US" sz="3600" dirty="0" smtClean="0"/>
              <a:t> Hall!</a:t>
            </a:r>
          </a:p>
          <a:p>
            <a:pPr marL="457200" indent="-457200">
              <a:buFont typeface="Arial"/>
              <a:buChar char="•"/>
            </a:pPr>
            <a:endParaRPr lang="en-US" sz="3600" dirty="0"/>
          </a:p>
          <a:p>
            <a:pPr marL="457200" indent="-457200">
              <a:buFont typeface="Arial"/>
              <a:buChar char="•"/>
            </a:pPr>
            <a:r>
              <a:rPr lang="en-US" sz="3600" dirty="0" smtClean="0"/>
              <a:t>If you have a conflict e-mail me:   </a:t>
            </a:r>
          </a:p>
          <a:p>
            <a:pPr algn="ctr"/>
            <a:r>
              <a:rPr lang="en-US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deniz@cs.cornell.edu</a:t>
            </a:r>
          </a:p>
          <a:p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97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533400"/>
            <a:ext cx="9296400" cy="6324600"/>
          </a:xfrm>
        </p:spPr>
        <p:txBody>
          <a:bodyPr>
            <a:normAutofit/>
          </a:bodyPr>
          <a:lstStyle/>
          <a:p>
            <a:r>
              <a:rPr lang="en-US" dirty="0" smtClean="0"/>
              <a:t>Next three weeks</a:t>
            </a:r>
          </a:p>
          <a:p>
            <a:pPr lvl="1"/>
            <a:r>
              <a:rPr lang="en-US" dirty="0" smtClean="0"/>
              <a:t>Week 12 (Apr 21):  Lab4 due in-class, Proj3 due Fri, HW2 due Sat</a:t>
            </a:r>
          </a:p>
          <a:p>
            <a:pPr lvl="1"/>
            <a:r>
              <a:rPr lang="en-US" dirty="0" smtClean="0"/>
              <a:t>Week 13 (Apr 28):  Proj4 release, Prelim2</a:t>
            </a:r>
          </a:p>
          <a:p>
            <a:pPr lvl="1"/>
            <a:r>
              <a:rPr lang="en-US" dirty="0" smtClean="0"/>
              <a:t>Week 14 (May </a:t>
            </a:r>
            <a:r>
              <a:rPr lang="en-US" dirty="0"/>
              <a:t>5</a:t>
            </a:r>
            <a:r>
              <a:rPr lang="en-US" dirty="0" smtClean="0"/>
              <a:t>): Proj3 tournament Mon, Proj4 design doc due</a:t>
            </a:r>
          </a:p>
          <a:p>
            <a:endParaRPr lang="en-US" dirty="0" smtClean="0"/>
          </a:p>
          <a:p>
            <a:r>
              <a:rPr lang="en-US" dirty="0" smtClean="0"/>
              <a:t>Final Project for class</a:t>
            </a:r>
          </a:p>
          <a:p>
            <a:pPr lvl="1"/>
            <a:r>
              <a:rPr lang="en-US" dirty="0" smtClean="0"/>
              <a:t>Week 15 (May 12): Proj4 due Wed</a:t>
            </a:r>
          </a:p>
          <a:p>
            <a:pPr marL="173038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07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improve System Performance?</a:t>
            </a:r>
          </a:p>
          <a:p>
            <a:pPr lvl="1"/>
            <a:r>
              <a:rPr lang="en-US" dirty="0" smtClean="0"/>
              <a:t>Instruction Level Parallelism (ILP)</a:t>
            </a:r>
          </a:p>
          <a:p>
            <a:pPr lvl="1"/>
            <a:r>
              <a:rPr lang="en-US" dirty="0" smtClean="0"/>
              <a:t>Multicore </a:t>
            </a:r>
          </a:p>
          <a:p>
            <a:pPr lvl="2"/>
            <a:r>
              <a:rPr lang="en-US" dirty="0" smtClean="0"/>
              <a:t>Increase clock frequency </a:t>
            </a:r>
            <a:r>
              <a:rPr lang="en-US" dirty="0" err="1" smtClean="0"/>
              <a:t>vs</a:t>
            </a:r>
            <a:r>
              <a:rPr lang="en-US" dirty="0" smtClean="0"/>
              <a:t> multicore</a:t>
            </a:r>
          </a:p>
          <a:p>
            <a:pPr lvl="1"/>
            <a:r>
              <a:rPr lang="en-US" dirty="0" smtClean="0"/>
              <a:t>Beware of </a:t>
            </a:r>
            <a:r>
              <a:rPr lang="en-US" dirty="0" err="1" smtClean="0"/>
              <a:t>Amdahls</a:t>
            </a:r>
            <a:r>
              <a:rPr lang="en-US" dirty="0" smtClean="0"/>
              <a:t> Law</a:t>
            </a:r>
          </a:p>
          <a:p>
            <a:endParaRPr lang="en-US" dirty="0" smtClean="0"/>
          </a:p>
          <a:p>
            <a:r>
              <a:rPr lang="en-US" dirty="0" smtClean="0"/>
              <a:t>Next 2 lectures: </a:t>
            </a:r>
            <a:endParaRPr lang="en-US" dirty="0" smtClean="0"/>
          </a:p>
          <a:p>
            <a:pPr lvl="1"/>
            <a:r>
              <a:rPr lang="en-US" dirty="0" smtClean="0"/>
              <a:t>Cache coherency, </a:t>
            </a:r>
            <a:r>
              <a:rPr lang="en-US" dirty="0" smtClean="0"/>
              <a:t>synchronization, </a:t>
            </a:r>
            <a:r>
              <a:rPr lang="en-US" dirty="0" smtClean="0"/>
              <a:t>Concurrency</a:t>
            </a:r>
            <a:r>
              <a:rPr lang="en-US" dirty="0" smtClean="0"/>
              <a:t>, </a:t>
            </a:r>
            <a:r>
              <a:rPr lang="en-US" dirty="0" smtClean="0"/>
              <a:t>and programming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improve performance?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305800" cy="563880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We have looked at 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Pipelining</a:t>
            </a:r>
          </a:p>
          <a:p>
            <a:pPr lvl="1" indent="0">
              <a:buNone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To speed up: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Deeper pipelining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Make the clock run faster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Parallelism</a:t>
            </a:r>
          </a:p>
          <a:p>
            <a:pPr marL="1600200" lvl="2" indent="-457200">
              <a:buFont typeface="Arial"/>
              <a:buChar char="•"/>
            </a:pPr>
            <a:r>
              <a:rPr lang="en-US" dirty="0" smtClean="0"/>
              <a:t>Not a luxury, a necessity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48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to improve system performance?</a:t>
            </a:r>
          </a:p>
          <a:p>
            <a:r>
              <a:rPr lang="en-US" dirty="0" smtClean="0">
                <a:sym typeface="Wingdings" pitchFamily="2" charset="2"/>
              </a:rPr>
              <a:t> Increase CPU clock rate?</a:t>
            </a:r>
          </a:p>
          <a:p>
            <a:r>
              <a:rPr lang="en-US" dirty="0" smtClean="0">
                <a:sym typeface="Wingdings" pitchFamily="2" charset="2"/>
              </a:rPr>
              <a:t>	 But I/O speeds are limited</a:t>
            </a:r>
          </a:p>
          <a:p>
            <a:r>
              <a:rPr lang="en-US" dirty="0" smtClean="0">
                <a:sym typeface="Wingdings" pitchFamily="2" charset="2"/>
              </a:rPr>
              <a:t>		Disk, Memory, Networks, etc.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Recall: Amdahl’s Law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Solution: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Wingdings" pitchFamily="2" charset="2"/>
              </a:rPr>
              <a:t>Parallelism</a:t>
            </a:r>
          </a:p>
        </p:txBody>
      </p:sp>
    </p:spTree>
    <p:extLst>
      <p:ext uri="{BB962C8B-B14F-4D97-AF65-F5344CB8AC3E}">
        <p14:creationId xmlns:p14="http://schemas.microsoft.com/office/powerpoint/2010/main" val="858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xkcd</a:t>
            </a:r>
            <a:r>
              <a:rPr lang="en-US" dirty="0" smtClean="0"/>
              <a:t>/619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724840"/>
            <a:ext cx="6019800" cy="605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CP3 Ink d80d5f85-56ec-4d24-9f0f-249f438fb81a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5" y="3734040"/>
            <a:ext cx="118651" cy="10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Instruction-Level Parallelism (ILP)</a:t>
            </a:r>
            <a:endParaRPr lang="en-AU"/>
          </a:p>
        </p:txBody>
      </p:sp>
      <p:sp>
        <p:nvSpPr>
          <p:cNvPr id="5135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Pipelining: execute multiple instructions in parallel</a:t>
            </a:r>
          </a:p>
          <a:p>
            <a:r>
              <a:rPr lang="en-US" dirty="0" smtClean="0"/>
              <a:t>Q: How to get more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instruction level parallelism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Deeper pipeline</a:t>
            </a:r>
          </a:p>
          <a:p>
            <a:pPr lvl="2"/>
            <a:r>
              <a:rPr lang="en-US" dirty="0" smtClean="0">
                <a:sym typeface="Symbol" pitchFamily="18" charset="2"/>
              </a:rPr>
              <a:t>E.g. 250MHz </a:t>
            </a:r>
            <a:r>
              <a:rPr lang="en-US" dirty="0">
                <a:sym typeface="Symbol" pitchFamily="18" charset="2"/>
              </a:rPr>
              <a:t>1-stage; 500Mhz 2-stage; 1GHz 4-stage; 4GHz </a:t>
            </a:r>
            <a:r>
              <a:rPr lang="en-US" dirty="0" smtClean="0">
                <a:sym typeface="Symbol" pitchFamily="18" charset="2"/>
              </a:rPr>
              <a:t>16-stage</a:t>
            </a:r>
          </a:p>
          <a:p>
            <a:pPr lvl="2"/>
            <a:endParaRPr lang="en-US" dirty="0">
              <a:sym typeface="Symbol" pitchFamily="18" charset="2"/>
            </a:endParaRPr>
          </a:p>
          <a:p>
            <a:pPr lvl="2"/>
            <a:endParaRPr lang="en-US" dirty="0" smtClean="0">
              <a:sym typeface="Symbol" pitchFamily="18" charset="2"/>
            </a:endParaRPr>
          </a:p>
          <a:p>
            <a:pPr lvl="2"/>
            <a:endParaRPr lang="en-US" dirty="0">
              <a:sym typeface="Symbol" pitchFamily="18" charset="2"/>
            </a:endParaRPr>
          </a:p>
          <a:p>
            <a:r>
              <a:rPr lang="en-US" dirty="0" smtClean="0"/>
              <a:t>Pipeline depth limited by…</a:t>
            </a:r>
          </a:p>
          <a:p>
            <a:pPr lvl="2"/>
            <a:r>
              <a:rPr lang="en-US" dirty="0" smtClean="0"/>
              <a:t>max clock speed (less work per stage </a:t>
            </a:r>
            <a:r>
              <a:rPr lang="en-US" dirty="0" smtClean="0">
                <a:sym typeface="Symbol" pitchFamily="18" charset="2"/>
              </a:rPr>
              <a:t> shorter clock cycle)</a:t>
            </a:r>
          </a:p>
          <a:p>
            <a:pPr lvl="2"/>
            <a:r>
              <a:rPr lang="en-US" dirty="0" smtClean="0">
                <a:sym typeface="Symbol" pitchFamily="18" charset="2"/>
              </a:rPr>
              <a:t>min unit of work</a:t>
            </a:r>
          </a:p>
          <a:p>
            <a:pPr lvl="2"/>
            <a:r>
              <a:rPr lang="en-US" dirty="0" smtClean="0">
                <a:sym typeface="Symbol" pitchFamily="18" charset="2"/>
              </a:rPr>
              <a:t>dependencies, hazards / forwarding logic</a:t>
            </a:r>
          </a:p>
        </p:txBody>
      </p:sp>
    </p:spTree>
    <p:extLst>
      <p:ext uri="{BB962C8B-B14F-4D97-AF65-F5344CB8AC3E}">
        <p14:creationId xmlns:p14="http://schemas.microsoft.com/office/powerpoint/2010/main" val="347405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Instruction-Level Parallelism (ILP)</a:t>
            </a:r>
            <a:endParaRPr lang="en-AU"/>
          </a:p>
        </p:txBody>
      </p:sp>
      <p:sp>
        <p:nvSpPr>
          <p:cNvPr id="5135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Pipelining: execute multiple instructions in parallel</a:t>
            </a:r>
          </a:p>
          <a:p>
            <a:r>
              <a:rPr lang="en-US" dirty="0" smtClean="0"/>
              <a:t>Q: How to get more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instruction level parallelism</a:t>
            </a:r>
            <a:r>
              <a:rPr lang="en-US" dirty="0" smtClean="0"/>
              <a:t>?</a:t>
            </a:r>
          </a:p>
          <a:p>
            <a:r>
              <a:rPr lang="en-US" dirty="0" smtClean="0">
                <a:sym typeface="Symbol" pitchFamily="18" charset="2"/>
              </a:rPr>
              <a:t>A: Multiple issue pipeline</a:t>
            </a:r>
          </a:p>
          <a:p>
            <a:pPr lvl="2"/>
            <a:r>
              <a:rPr lang="en-US" dirty="0" smtClean="0">
                <a:sym typeface="Symbol" pitchFamily="18" charset="2"/>
              </a:rPr>
              <a:t>Start multiple instructions per clock cycle in duplicate stages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90800" y="3505200"/>
            <a:ext cx="457200" cy="2133600"/>
            <a:chOff x="3886200" y="2819400"/>
            <a:chExt cx="457200" cy="2133600"/>
          </a:xfrm>
        </p:grpSpPr>
        <p:sp>
          <p:nvSpPr>
            <p:cNvPr id="2" name="Rectangle 1"/>
            <p:cNvSpPr/>
            <p:nvPr/>
          </p:nvSpPr>
          <p:spPr>
            <a:xfrm>
              <a:off x="3886200" y="2819400"/>
              <a:ext cx="457200" cy="1066800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886200" y="3886200"/>
              <a:ext cx="457200" cy="1066800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86200" y="3505200"/>
            <a:ext cx="457200" cy="2133600"/>
            <a:chOff x="3886200" y="2819400"/>
            <a:chExt cx="457200" cy="2133600"/>
          </a:xfrm>
        </p:grpSpPr>
        <p:sp>
          <p:nvSpPr>
            <p:cNvPr id="9" name="Rectangle 8"/>
            <p:cNvSpPr/>
            <p:nvPr/>
          </p:nvSpPr>
          <p:spPr>
            <a:xfrm>
              <a:off x="3886200" y="2819400"/>
              <a:ext cx="457200" cy="1066800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86200" y="3886200"/>
              <a:ext cx="457200" cy="1066800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57800" y="3505200"/>
            <a:ext cx="457200" cy="2133600"/>
            <a:chOff x="3886200" y="2819400"/>
            <a:chExt cx="457200" cy="2133600"/>
          </a:xfrm>
        </p:grpSpPr>
        <p:sp>
          <p:nvSpPr>
            <p:cNvPr id="12" name="Rectangle 11"/>
            <p:cNvSpPr/>
            <p:nvPr/>
          </p:nvSpPr>
          <p:spPr>
            <a:xfrm>
              <a:off x="3886200" y="2819400"/>
              <a:ext cx="457200" cy="1066800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86200" y="3886200"/>
              <a:ext cx="457200" cy="1066800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53200" y="3505200"/>
            <a:ext cx="457200" cy="2133600"/>
            <a:chOff x="3886200" y="2819400"/>
            <a:chExt cx="457200" cy="2133600"/>
          </a:xfrm>
        </p:grpSpPr>
        <p:sp>
          <p:nvSpPr>
            <p:cNvPr id="15" name="Rectangle 14"/>
            <p:cNvSpPr/>
            <p:nvPr/>
          </p:nvSpPr>
          <p:spPr>
            <a:xfrm>
              <a:off x="3886200" y="2819400"/>
              <a:ext cx="457200" cy="1066800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86200" y="3886200"/>
              <a:ext cx="457200" cy="1066800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09600" y="3886200"/>
            <a:ext cx="1226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ALU/Br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4886980"/>
            <a:ext cx="1254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LW/SW</a:t>
            </a:r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>
            <a:off x="1836539" y="4147810"/>
            <a:ext cx="754261" cy="0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828800" y="5181600"/>
            <a:ext cx="754261" cy="0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65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issue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6868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Static multiple issue</a:t>
            </a:r>
          </a:p>
          <a:p>
            <a:r>
              <a:rPr lang="en-US" dirty="0"/>
              <a:t>	</a:t>
            </a:r>
            <a:r>
              <a:rPr lang="en-US" dirty="0" smtClean="0"/>
              <a:t>aka Very Long Instruction Word</a:t>
            </a:r>
          </a:p>
          <a:p>
            <a:r>
              <a:rPr lang="en-US" dirty="0"/>
              <a:t>	</a:t>
            </a:r>
            <a:r>
              <a:rPr lang="en-US" dirty="0" smtClean="0"/>
              <a:t>Decisions made by compiler</a:t>
            </a:r>
          </a:p>
          <a:p>
            <a:endParaRPr lang="en-US" dirty="0"/>
          </a:p>
          <a:p>
            <a:r>
              <a:rPr lang="en-US" dirty="0" smtClean="0"/>
              <a:t>Dynamic multiple issue</a:t>
            </a:r>
          </a:p>
          <a:p>
            <a:r>
              <a:rPr lang="en-US" dirty="0"/>
              <a:t>	</a:t>
            </a:r>
            <a:r>
              <a:rPr lang="en-US" dirty="0" smtClean="0"/>
              <a:t>Decisions made on the fly</a:t>
            </a:r>
          </a:p>
          <a:p>
            <a:endParaRPr lang="en-US" dirty="0"/>
          </a:p>
          <a:p>
            <a:r>
              <a:rPr lang="en-US" dirty="0" smtClean="0"/>
              <a:t>Cost: More execute hardware</a:t>
            </a:r>
          </a:p>
          <a:p>
            <a:r>
              <a:rPr lang="en-US" dirty="0"/>
              <a:t>	</a:t>
            </a:r>
            <a:r>
              <a:rPr lang="en-US" dirty="0" smtClean="0"/>
              <a:t>Reading/writing register files: more ports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9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Multiple Issue</a:t>
            </a:r>
            <a:endParaRPr lang="en-AU" dirty="0"/>
          </a:p>
        </p:txBody>
      </p:sp>
      <p:sp>
        <p:nvSpPr>
          <p:cNvPr id="5137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Static Multiple Issue</a:t>
            </a:r>
          </a:p>
          <a:p>
            <a:r>
              <a:rPr lang="en-US" dirty="0" smtClean="0"/>
              <a:t>a.k.a.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 pitchFamily="18" charset="2"/>
              </a:rPr>
              <a:t>Very Long Instruction Word (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VLIW)</a:t>
            </a:r>
          </a:p>
          <a:p>
            <a:r>
              <a:rPr lang="en-US" dirty="0" smtClean="0"/>
              <a:t>Compiler groups instructions to be issued together</a:t>
            </a:r>
          </a:p>
          <a:p>
            <a:pPr lvl="1"/>
            <a:r>
              <a:rPr lang="en-US" dirty="0" smtClean="0"/>
              <a:t>Packages them into “issue slots”</a:t>
            </a:r>
          </a:p>
          <a:p>
            <a:r>
              <a:rPr lang="en-US" dirty="0" smtClean="0"/>
              <a:t>Q: How does HW detect and resolve hazards?</a:t>
            </a:r>
          </a:p>
          <a:p>
            <a:r>
              <a:rPr lang="en-US" dirty="0" smtClean="0"/>
              <a:t>A: It doesn’t.</a:t>
            </a:r>
          </a:p>
          <a:p>
            <a:r>
              <a:rPr lang="en-US" dirty="0" smtClean="0"/>
              <a:t>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Simple HW, assumes compiler avoids hazards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Example: Static Dual-Issue 32-bit MIPS</a:t>
            </a:r>
          </a:p>
          <a:p>
            <a:pPr lvl="1"/>
            <a:r>
              <a:rPr lang="en-US" dirty="0" smtClean="0"/>
              <a:t>Instructions come in pairs (64-bit aligned)</a:t>
            </a:r>
          </a:p>
          <a:p>
            <a:pPr lvl="2"/>
            <a:r>
              <a:rPr lang="en-US" dirty="0" smtClean="0"/>
              <a:t>One ALU/branch instruction (or nop)</a:t>
            </a:r>
          </a:p>
          <a:p>
            <a:pPr lvl="2"/>
            <a:r>
              <a:rPr lang="en-US" dirty="0" smtClean="0"/>
              <a:t>One load/store instruction (or nop)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066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MIPS with Static Dual Issue</a:t>
            </a:r>
            <a:endParaRPr lang="en-AU"/>
          </a:p>
        </p:txBody>
      </p:sp>
      <p:sp>
        <p:nvSpPr>
          <p:cNvPr id="514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283575" cy="2735262"/>
          </a:xfrm>
        </p:spPr>
        <p:txBody>
          <a:bodyPr/>
          <a:lstStyle/>
          <a:p>
            <a:r>
              <a:rPr lang="en-US" sz="2800"/>
              <a:t>Two-issue packets</a:t>
            </a:r>
          </a:p>
          <a:p>
            <a:pPr lvl="1"/>
            <a:r>
              <a:rPr lang="en-US" sz="2400"/>
              <a:t>One ALU/branch instruction</a:t>
            </a:r>
          </a:p>
          <a:p>
            <a:pPr lvl="1"/>
            <a:r>
              <a:rPr lang="en-US" sz="2400"/>
              <a:t>One load/store instruction</a:t>
            </a:r>
          </a:p>
          <a:p>
            <a:pPr lvl="1"/>
            <a:r>
              <a:rPr lang="en-US" sz="2400"/>
              <a:t>64-bit aligned</a:t>
            </a:r>
          </a:p>
          <a:p>
            <a:pPr lvl="2"/>
            <a:r>
              <a:rPr lang="en-US" sz="2000"/>
              <a:t>ALU/branch, then load/store</a:t>
            </a:r>
          </a:p>
          <a:p>
            <a:pPr lvl="2"/>
            <a:r>
              <a:rPr lang="en-US" sz="2000"/>
              <a:t>Pad an unused instruction with nop</a:t>
            </a:r>
            <a:endParaRPr lang="en-AU" sz="2000"/>
          </a:p>
        </p:txBody>
      </p:sp>
      <p:graphicFrame>
        <p:nvGraphicFramePr>
          <p:cNvPr id="5145604" name="Group 4"/>
          <p:cNvGraphicFramePr>
            <a:graphicFrameLocks noGrp="1"/>
          </p:cNvGraphicFramePr>
          <p:nvPr>
            <p:extLst/>
          </p:nvPr>
        </p:nvGraphicFramePr>
        <p:xfrm>
          <a:off x="1258888" y="4005263"/>
          <a:ext cx="7231062" cy="2133600"/>
        </p:xfrm>
        <a:graphic>
          <a:graphicData uri="http://schemas.openxmlformats.org/drawingml/2006/table">
            <a:tbl>
              <a:tblPr/>
              <a:tblGrid>
                <a:gridCol w="936625"/>
                <a:gridCol w="1547812"/>
                <a:gridCol w="677863"/>
                <a:gridCol w="677862"/>
                <a:gridCol w="679450"/>
                <a:gridCol w="677863"/>
                <a:gridCol w="677862"/>
                <a:gridCol w="677863"/>
                <a:gridCol w="677862"/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Address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Instruction type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Pipeline Stages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+ 4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+ 8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+ 12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+ 16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+ 20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60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63650" y="1981200"/>
            <a:ext cx="73469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Loop: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lw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$t0, 0($s1)      # $t0=array element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addu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$t0, $t0, $s2    # add scalar in $s2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sw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$t0, 0($s1)      # store result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addi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$s1, $s1,–4      # decrement pointer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bne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$s1, $zero, Loop # branch $s1!=0</a:t>
            </a:r>
          </a:p>
        </p:txBody>
      </p:sp>
      <p:sp>
        <p:nvSpPr>
          <p:cNvPr id="514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Scheduling Example</a:t>
            </a:r>
            <a:endParaRPr lang="en-AU" dirty="0"/>
          </a:p>
        </p:txBody>
      </p:sp>
      <p:sp>
        <p:nvSpPr>
          <p:cNvPr id="514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283575" cy="682625"/>
          </a:xfrm>
        </p:spPr>
        <p:txBody>
          <a:bodyPr/>
          <a:lstStyle/>
          <a:p>
            <a:r>
              <a:rPr lang="en-US"/>
              <a:t>Schedule this for dual-issue MIPS</a:t>
            </a:r>
            <a:endParaRPr lang="en-AU" sz="2400">
              <a:latin typeface="Lucida Console" pitchFamily="49" charset="0"/>
            </a:endParaRPr>
          </a:p>
        </p:txBody>
      </p:sp>
      <p:sp>
        <p:nvSpPr>
          <p:cNvPr id="5147652" name="Rectangle 4"/>
          <p:cNvSpPr>
            <a:spLocks noChangeArrowheads="1"/>
          </p:cNvSpPr>
          <p:nvPr/>
        </p:nvSpPr>
        <p:spPr bwMode="auto">
          <a:xfrm>
            <a:off x="1263650" y="1989138"/>
            <a:ext cx="73469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Loop: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lw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</a:t>
            </a:r>
            <a:r>
              <a:rPr lang="en-AU" sz="2000" dirty="0">
                <a:solidFill>
                  <a:schemeClr val="accent1"/>
                </a:solidFill>
                <a:latin typeface="Lucida Console" pitchFamily="49" charset="0"/>
              </a:rPr>
              <a:t>$t0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0($s1)      # $t0=array element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addu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en-AU" sz="2000" dirty="0">
                <a:solidFill>
                  <a:srgbClr val="00B050"/>
                </a:solidFill>
                <a:latin typeface="Lucida Console" pitchFamily="49" charset="0"/>
              </a:rPr>
              <a:t>$t0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</a:t>
            </a:r>
            <a:r>
              <a:rPr lang="en-AU" sz="2000" dirty="0">
                <a:solidFill>
                  <a:schemeClr val="accent1"/>
                </a:solidFill>
                <a:latin typeface="Lucida Console" pitchFamily="49" charset="0"/>
              </a:rPr>
              <a:t>$t0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$s2    # add scalar in $s2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sw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</a:t>
            </a:r>
            <a:r>
              <a:rPr lang="en-AU" sz="2000" dirty="0">
                <a:solidFill>
                  <a:srgbClr val="00B050"/>
                </a:solidFill>
                <a:latin typeface="Lucida Console" pitchFamily="49" charset="0"/>
              </a:rPr>
              <a:t>$t0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0($s1)      # store result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addi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en-AU" sz="2000" dirty="0">
                <a:solidFill>
                  <a:schemeClr val="accent2"/>
                </a:solidFill>
                <a:latin typeface="Lucida Console" pitchFamily="49" charset="0"/>
              </a:rPr>
              <a:t>$s1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$s1,–4      # decrement pointer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bne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</a:t>
            </a:r>
            <a:r>
              <a:rPr lang="en-AU" sz="2000" dirty="0">
                <a:solidFill>
                  <a:schemeClr val="accent2"/>
                </a:solidFill>
                <a:latin typeface="Lucida Console" pitchFamily="49" charset="0"/>
              </a:rPr>
              <a:t>$s1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$zero, Loop # branch $s1!=0</a:t>
            </a:r>
          </a:p>
        </p:txBody>
      </p:sp>
      <p:graphicFrame>
        <p:nvGraphicFramePr>
          <p:cNvPr id="514765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894550"/>
              </p:ext>
            </p:extLst>
          </p:nvPr>
        </p:nvGraphicFramePr>
        <p:xfrm>
          <a:off x="1187450" y="3789363"/>
          <a:ext cx="7272338" cy="1676400"/>
        </p:xfrm>
        <a:graphic>
          <a:graphicData uri="http://schemas.openxmlformats.org/drawingml/2006/table">
            <a:tbl>
              <a:tblPr/>
              <a:tblGrid>
                <a:gridCol w="817563"/>
                <a:gridCol w="2803525"/>
                <a:gridCol w="2803525"/>
                <a:gridCol w="84772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cycle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Loop: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lw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  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, 0($s1)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1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addi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Lucida Console" pitchFamily="49" charset="0"/>
                        </a:rPr>
                        <a:t>$s1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, $s1,–4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2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addu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,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, $s2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3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bne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 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Lucida Console" pitchFamily="49" charset="0"/>
                        </a:rPr>
                        <a:t>$s1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, $zero, Loop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sw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  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, 4($s1)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4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971800" y="2057400"/>
            <a:ext cx="1371600" cy="609600"/>
            <a:chOff x="2971800" y="2057400"/>
            <a:chExt cx="1371600" cy="609600"/>
          </a:xfrm>
        </p:grpSpPr>
        <p:sp>
          <p:nvSpPr>
            <p:cNvPr id="10" name="Oval 9"/>
            <p:cNvSpPr/>
            <p:nvPr/>
          </p:nvSpPr>
          <p:spPr>
            <a:xfrm>
              <a:off x="3733800" y="23622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971800" y="20574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>
              <a:stCxn id="11" idx="6"/>
              <a:endCxn id="10" idx="1"/>
            </p:cNvCxnSpPr>
            <p:nvPr/>
          </p:nvCxnSpPr>
          <p:spPr>
            <a:xfrm>
              <a:off x="3581400" y="2209800"/>
              <a:ext cx="241674" cy="197037"/>
            </a:xfrm>
            <a:prstGeom prst="straightConnector1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837989" y="2362200"/>
            <a:ext cx="743411" cy="609600"/>
            <a:chOff x="2837989" y="2362200"/>
            <a:chExt cx="743411" cy="609600"/>
          </a:xfrm>
        </p:grpSpPr>
        <p:sp>
          <p:nvSpPr>
            <p:cNvPr id="15" name="Oval 14"/>
            <p:cNvSpPr/>
            <p:nvPr/>
          </p:nvSpPr>
          <p:spPr>
            <a:xfrm>
              <a:off x="2971800" y="23622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971800" y="26670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837989" y="2495550"/>
              <a:ext cx="152861" cy="266700"/>
            </a:xfrm>
            <a:custGeom>
              <a:avLst/>
              <a:gdLst>
                <a:gd name="connsiteX0" fmla="*/ 114761 w 152861"/>
                <a:gd name="connsiteY0" fmla="*/ 0 h 266700"/>
                <a:gd name="connsiteX1" fmla="*/ 461 w 152861"/>
                <a:gd name="connsiteY1" fmla="*/ 133350 h 266700"/>
                <a:gd name="connsiteX2" fmla="*/ 152861 w 152861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861" h="266700">
                  <a:moveTo>
                    <a:pt x="114761" y="0"/>
                  </a:moveTo>
                  <a:cubicBezTo>
                    <a:pt x="54436" y="44450"/>
                    <a:pt x="-5889" y="88900"/>
                    <a:pt x="461" y="133350"/>
                  </a:cubicBezTo>
                  <a:cubicBezTo>
                    <a:pt x="6811" y="177800"/>
                    <a:pt x="152861" y="266700"/>
                    <a:pt x="152861" y="266700"/>
                  </a:cubicBezTo>
                </a:path>
              </a:pathLst>
            </a:cu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19400" y="2971800"/>
            <a:ext cx="743411" cy="609600"/>
            <a:chOff x="2837989" y="2362200"/>
            <a:chExt cx="743411" cy="609600"/>
          </a:xfrm>
        </p:grpSpPr>
        <p:sp>
          <p:nvSpPr>
            <p:cNvPr id="20" name="Oval 19"/>
            <p:cNvSpPr/>
            <p:nvPr/>
          </p:nvSpPr>
          <p:spPr>
            <a:xfrm>
              <a:off x="2971800" y="23622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971800" y="26670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837989" y="2495550"/>
              <a:ext cx="152861" cy="266700"/>
            </a:xfrm>
            <a:custGeom>
              <a:avLst/>
              <a:gdLst>
                <a:gd name="connsiteX0" fmla="*/ 114761 w 152861"/>
                <a:gd name="connsiteY0" fmla="*/ 0 h 266700"/>
                <a:gd name="connsiteX1" fmla="*/ 461 w 152861"/>
                <a:gd name="connsiteY1" fmla="*/ 133350 h 266700"/>
                <a:gd name="connsiteX2" fmla="*/ 152861 w 152861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861" h="266700">
                  <a:moveTo>
                    <a:pt x="114761" y="0"/>
                  </a:moveTo>
                  <a:cubicBezTo>
                    <a:pt x="54436" y="44450"/>
                    <a:pt x="-5889" y="88900"/>
                    <a:pt x="461" y="133350"/>
                  </a:cubicBezTo>
                  <a:cubicBezTo>
                    <a:pt x="6811" y="177800"/>
                    <a:pt x="152861" y="266700"/>
                    <a:pt x="152861" y="266700"/>
                  </a:cubicBezTo>
                </a:path>
              </a:pathLst>
            </a:cu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57207" y="5410200"/>
                <a:ext cx="4440639" cy="1405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instructions</m:t>
                        </m:r>
                      </m:num>
                      <m:den>
                        <m:r>
                          <a:rPr lang="en-US" sz="28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cycles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= IPC = 1.25</a:t>
                </a:r>
              </a:p>
              <a:p>
                <a:pPr algn="ctr"/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  </a:t>
                </a:r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cycles</m:t>
                        </m:r>
                      </m:num>
                      <m:den>
                        <m:r>
                          <a:rPr lang="en-US" sz="28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instructions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= </a:t>
                </a:r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CPI </a:t>
                </a:r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= </a:t>
                </a:r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0.8      </a:t>
                </a:r>
                <a:endParaRPr lang="en-US" sz="28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207" y="5410200"/>
                <a:ext cx="4440639" cy="1405256"/>
              </a:xfrm>
              <a:prstGeom prst="rect">
                <a:avLst/>
              </a:prstGeom>
              <a:blipFill rotWithShape="0">
                <a:blip r:embed="rId3"/>
                <a:stretch>
                  <a:fillRect r="-2335" b="-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23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76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Reorder instructions</a:t>
            </a:r>
          </a:p>
          <a:p>
            <a:r>
              <a:rPr lang="en-US" dirty="0"/>
              <a:t>	</a:t>
            </a:r>
            <a:r>
              <a:rPr lang="en-US" dirty="0" smtClean="0"/>
              <a:t>To fill the issue slot with useful work</a:t>
            </a:r>
            <a:endParaRPr lang="en-US" dirty="0"/>
          </a:p>
          <a:p>
            <a:r>
              <a:rPr lang="en-US" dirty="0" smtClean="0"/>
              <a:t>	Complicated: exceptions may occur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 to make it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Move instructions to fill in </a:t>
            </a:r>
            <a:r>
              <a:rPr lang="en-US" dirty="0" err="1" smtClean="0"/>
              <a:t>nops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Need to track hazards and dependencies</a:t>
            </a:r>
          </a:p>
          <a:p>
            <a:endParaRPr lang="en-US" dirty="0"/>
          </a:p>
          <a:p>
            <a:r>
              <a:rPr lang="en-US" dirty="0" smtClean="0"/>
              <a:t>Loop unrolling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7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Scheduling Example</a:t>
            </a:r>
            <a:endParaRPr lang="en-AU" dirty="0"/>
          </a:p>
        </p:txBody>
      </p:sp>
      <p:sp>
        <p:nvSpPr>
          <p:cNvPr id="51476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/>
          </a:p>
        </p:txBody>
      </p:sp>
      <p:sp>
        <p:nvSpPr>
          <p:cNvPr id="51476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898525"/>
            <a:ext cx="8839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Loop: 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t0 =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lw   $t1, 4($s1)		# $t1 =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$t1, $t1,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0($s1)     	# store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sw   $t1, 4($s1)     	# store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   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$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s1, +8  		# increment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pointer</a:t>
            </a:r>
            <a:br>
              <a:rPr lang="en-AU" sz="2000" dirty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bne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$s3, Loop		# continue if $s1!=end</a:t>
            </a:r>
          </a:p>
          <a:p>
            <a:pPr>
              <a:tabLst>
                <a:tab pos="6873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Loop: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$t1,  4($s1)	2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$s2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$t1, $t1, $s2	sw   $t0,  0($s1)	4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$s1, $s1, +8 	sw   $t1,  4($s1)	5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bne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$s1, $s3, Loop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6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9200" y="2819400"/>
            <a:ext cx="2590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949231" y="1619250"/>
            <a:ext cx="384269" cy="1295400"/>
          </a:xfrm>
          <a:custGeom>
            <a:avLst/>
            <a:gdLst>
              <a:gd name="connsiteX0" fmla="*/ 231869 w 384269"/>
              <a:gd name="connsiteY0" fmla="*/ 1295400 h 1295400"/>
              <a:gd name="connsiteX1" fmla="*/ 3269 w 384269"/>
              <a:gd name="connsiteY1" fmla="*/ 533400 h 1295400"/>
              <a:gd name="connsiteX2" fmla="*/ 384269 w 384269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269" h="1295400">
                <a:moveTo>
                  <a:pt x="231869" y="1295400"/>
                </a:moveTo>
                <a:cubicBezTo>
                  <a:pt x="104869" y="1022350"/>
                  <a:pt x="-22131" y="749300"/>
                  <a:pt x="3269" y="533400"/>
                </a:cubicBezTo>
                <a:cubicBezTo>
                  <a:pt x="28669" y="317500"/>
                  <a:pt x="384269" y="0"/>
                  <a:pt x="384269" y="0"/>
                </a:cubicBezTo>
              </a:path>
            </a:pathLst>
          </a:custGeom>
          <a:noFill/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1010" y="2511623"/>
            <a:ext cx="208390" cy="307777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-4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1010" y="2209800"/>
            <a:ext cx="208390" cy="307777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-8</a:t>
            </a:r>
          </a:p>
        </p:txBody>
      </p:sp>
      <p:sp>
        <p:nvSpPr>
          <p:cNvPr id="5" name="Right Brace 4"/>
          <p:cNvSpPr/>
          <p:nvPr/>
        </p:nvSpPr>
        <p:spPr>
          <a:xfrm>
            <a:off x="7391400" y="898525"/>
            <a:ext cx="990600" cy="2508379"/>
          </a:xfrm>
          <a:prstGeom prst="rightBrac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8600" y="1686580"/>
            <a:ext cx="1311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8 cycles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7391400" y="4044822"/>
            <a:ext cx="990600" cy="1870462"/>
          </a:xfrm>
          <a:prstGeom prst="rightBrac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8600" y="4495800"/>
            <a:ext cx="1311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6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47228" y="5980850"/>
                <a:ext cx="4623382" cy="725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6 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cycles</m:t>
                        </m:r>
                      </m:num>
                      <m:den>
                        <m:r>
                          <a:rPr lang="en-US" sz="28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instructions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= </a:t>
                </a:r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CPI </a:t>
                </a:r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= </a:t>
                </a:r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0.75      </a:t>
                </a:r>
                <a:endParaRPr lang="en-US" sz="28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228" y="5980850"/>
                <a:ext cx="4623382" cy="725007"/>
              </a:xfrm>
              <a:prstGeom prst="rect">
                <a:avLst/>
              </a:prstGeom>
              <a:blipFill rotWithShape="0">
                <a:blip r:embed="rId6"/>
                <a:stretch>
                  <a:fillRect r="-1715" b="-10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514600" y="4044822"/>
            <a:ext cx="3048000" cy="864988"/>
            <a:chOff x="1295400" y="2362200"/>
            <a:chExt cx="3048000" cy="864988"/>
          </a:xfrm>
        </p:grpSpPr>
        <p:sp>
          <p:nvSpPr>
            <p:cNvPr id="16" name="Oval 15"/>
            <p:cNvSpPr/>
            <p:nvPr/>
          </p:nvSpPr>
          <p:spPr>
            <a:xfrm>
              <a:off x="3733800" y="23622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295400" y="2922388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1905000" y="2450027"/>
              <a:ext cx="1918074" cy="667951"/>
            </a:xfrm>
            <a:prstGeom prst="straightConnector1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743200" y="3962400"/>
            <a:ext cx="1574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elay slot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84369" y="5181600"/>
            <a:ext cx="2590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914401" y="4495800"/>
            <a:ext cx="304800" cy="781050"/>
          </a:xfrm>
          <a:custGeom>
            <a:avLst/>
            <a:gdLst>
              <a:gd name="connsiteX0" fmla="*/ 231869 w 384269"/>
              <a:gd name="connsiteY0" fmla="*/ 1295400 h 1295400"/>
              <a:gd name="connsiteX1" fmla="*/ 3269 w 384269"/>
              <a:gd name="connsiteY1" fmla="*/ 533400 h 1295400"/>
              <a:gd name="connsiteX2" fmla="*/ 384269 w 384269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269" h="1295400">
                <a:moveTo>
                  <a:pt x="231869" y="1295400"/>
                </a:moveTo>
                <a:cubicBezTo>
                  <a:pt x="104869" y="1022350"/>
                  <a:pt x="-22131" y="749300"/>
                  <a:pt x="3269" y="533400"/>
                </a:cubicBezTo>
                <a:cubicBezTo>
                  <a:pt x="28669" y="317500"/>
                  <a:pt x="384269" y="0"/>
                  <a:pt x="384269" y="0"/>
                </a:cubicBezTo>
              </a:path>
            </a:pathLst>
          </a:custGeom>
          <a:noFill/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5" grpId="0" animBg="1"/>
      <p:bldP spid="6" grpId="0"/>
      <p:bldP spid="12" grpId="0" animBg="1"/>
      <p:bldP spid="13" grpId="0"/>
      <p:bldP spid="14" grpId="0"/>
      <p:bldP spid="8" grpId="0"/>
      <p:bldP spid="21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7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Scheduling Example</a:t>
            </a:r>
            <a:endParaRPr lang="en-AU" dirty="0"/>
          </a:p>
        </p:txBody>
      </p:sp>
      <p:sp>
        <p:nvSpPr>
          <p:cNvPr id="51476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/>
          </a:p>
        </p:txBody>
      </p:sp>
      <p:sp>
        <p:nvSpPr>
          <p:cNvPr id="51476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898525"/>
            <a:ext cx="8839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Loop: 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t0 =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lw   $t1, 4($s1)		# $t1 =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$t1, $t1,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0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($s1)     	# store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sw   $t1,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4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($s1)     	# store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   	</a:t>
            </a:r>
            <a:r>
              <a:rPr lang="en-AU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 </a:t>
            </a:r>
            <a:r>
              <a:rPr lang="en-AU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$s1, $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s1, +8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# increment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pointer</a:t>
            </a:r>
            <a:br>
              <a:rPr lang="en-AU" sz="2000" dirty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bne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$s3, Loop		# continue if $s1!=end</a:t>
            </a:r>
          </a:p>
          <a:p>
            <a:pPr>
              <a:tabLst>
                <a:tab pos="6873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Loop: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 </a:t>
            </a:r>
            <a:r>
              <a:rPr lang="en-AU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$s1, $s1, +8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$t1,  4($s1)	2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$s2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$t1, $t1, $s2	sw   $t0, 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-8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($s1)	4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bne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$s3,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 	sw   $t1, 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-4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($s1)	5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2819400"/>
            <a:ext cx="2590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949231" y="1619250"/>
            <a:ext cx="384269" cy="1295400"/>
          </a:xfrm>
          <a:custGeom>
            <a:avLst/>
            <a:gdLst>
              <a:gd name="connsiteX0" fmla="*/ 231869 w 384269"/>
              <a:gd name="connsiteY0" fmla="*/ 1295400 h 1295400"/>
              <a:gd name="connsiteX1" fmla="*/ 3269 w 384269"/>
              <a:gd name="connsiteY1" fmla="*/ 533400 h 1295400"/>
              <a:gd name="connsiteX2" fmla="*/ 384269 w 384269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269" h="1295400">
                <a:moveTo>
                  <a:pt x="231869" y="1295400"/>
                </a:moveTo>
                <a:cubicBezTo>
                  <a:pt x="104869" y="1022350"/>
                  <a:pt x="-22131" y="749300"/>
                  <a:pt x="3269" y="533400"/>
                </a:cubicBezTo>
                <a:cubicBezTo>
                  <a:pt x="28669" y="317500"/>
                  <a:pt x="384269" y="0"/>
                  <a:pt x="384269" y="0"/>
                </a:cubicBezTo>
              </a:path>
            </a:pathLst>
          </a:custGeom>
          <a:noFill/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6691" y="2511623"/>
            <a:ext cx="208390" cy="307777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-4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76691" y="2209800"/>
            <a:ext cx="208390" cy="307777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-8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7391400" y="898525"/>
            <a:ext cx="990600" cy="2508379"/>
          </a:xfrm>
          <a:prstGeom prst="rightBrac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8600" y="1686580"/>
            <a:ext cx="1311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8 cycles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7391400" y="4044822"/>
            <a:ext cx="990600" cy="1870462"/>
          </a:xfrm>
          <a:prstGeom prst="rightBrac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8600" y="4495800"/>
            <a:ext cx="1311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5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55857" y="5980850"/>
                <a:ext cx="4806124" cy="725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cycles</m:t>
                        </m:r>
                      </m:num>
                      <m:den>
                        <m:r>
                          <a:rPr lang="en-US" sz="28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instructions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= </a:t>
                </a:r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CPI </a:t>
                </a:r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= </a:t>
                </a:r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0.625      </a:t>
                </a:r>
                <a:endParaRPr lang="en-US" sz="28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857" y="5980850"/>
                <a:ext cx="4806124" cy="725007"/>
              </a:xfrm>
              <a:prstGeom prst="rect">
                <a:avLst/>
              </a:prstGeom>
              <a:blipFill rotWithShape="0">
                <a:blip r:embed="rId6"/>
                <a:stretch>
                  <a:fillRect r="-1650" b="-10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5791200" y="4864904"/>
            <a:ext cx="391519" cy="742602"/>
          </a:xfrm>
          <a:prstGeom prst="ellipse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80281" y="2133600"/>
            <a:ext cx="391519" cy="742602"/>
          </a:xfrm>
          <a:prstGeom prst="ellipse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96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Big Picture: Multicore and Parallelism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066800"/>
            <a:ext cx="8845550" cy="59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6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Limits of Static Scheduling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898525"/>
            <a:ext cx="8839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load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	# increment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0($s1)		# store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$t0, 0($s2)     	# load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	# increment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0($s2)		# store B</a:t>
            </a: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2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$t0,  0($s1)	4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0($s2)	5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6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7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$t0,  0($s2)	8</a:t>
            </a:r>
          </a:p>
        </p:txBody>
      </p:sp>
    </p:spTree>
    <p:extLst>
      <p:ext uri="{BB962C8B-B14F-4D97-AF65-F5344CB8AC3E}">
        <p14:creationId xmlns:p14="http://schemas.microsoft.com/office/powerpoint/2010/main" val="403657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Limits of Static Scheduling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898525"/>
            <a:ext cx="8839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load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	# increment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0($s1)		# store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0($s2)     	# load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+1		# increment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0($s2)		# store B</a:t>
            </a: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2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$t0,  0($s1)	4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 0($s2)	5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6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7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 0($s2)	8</a:t>
            </a:r>
          </a:p>
        </p:txBody>
      </p:sp>
      <p:sp>
        <p:nvSpPr>
          <p:cNvPr id="6" name="Rectangle 5"/>
          <p:cNvSpPr/>
          <p:nvPr/>
        </p:nvSpPr>
        <p:spPr>
          <a:xfrm>
            <a:off x="4267200" y="4572000"/>
            <a:ext cx="2590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997231" y="3810000"/>
            <a:ext cx="384269" cy="857250"/>
          </a:xfrm>
          <a:custGeom>
            <a:avLst/>
            <a:gdLst>
              <a:gd name="connsiteX0" fmla="*/ 231869 w 384269"/>
              <a:gd name="connsiteY0" fmla="*/ 1295400 h 1295400"/>
              <a:gd name="connsiteX1" fmla="*/ 3269 w 384269"/>
              <a:gd name="connsiteY1" fmla="*/ 533400 h 1295400"/>
              <a:gd name="connsiteX2" fmla="*/ 384269 w 384269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269" h="1295400">
                <a:moveTo>
                  <a:pt x="231869" y="1295400"/>
                </a:moveTo>
                <a:cubicBezTo>
                  <a:pt x="104869" y="1022350"/>
                  <a:pt x="-22131" y="749300"/>
                  <a:pt x="3269" y="533400"/>
                </a:cubicBezTo>
                <a:cubicBezTo>
                  <a:pt x="28669" y="317500"/>
                  <a:pt x="384269" y="0"/>
                  <a:pt x="384269" y="0"/>
                </a:cubicBezTo>
              </a:path>
            </a:pathLst>
          </a:custGeom>
          <a:noFill/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08569" y="5486400"/>
            <a:ext cx="2590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38601" y="5153024"/>
            <a:ext cx="342900" cy="428625"/>
          </a:xfrm>
          <a:custGeom>
            <a:avLst/>
            <a:gdLst>
              <a:gd name="connsiteX0" fmla="*/ 231869 w 384269"/>
              <a:gd name="connsiteY0" fmla="*/ 1295400 h 1295400"/>
              <a:gd name="connsiteX1" fmla="*/ 3269 w 384269"/>
              <a:gd name="connsiteY1" fmla="*/ 533400 h 1295400"/>
              <a:gd name="connsiteX2" fmla="*/ 384269 w 384269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269" h="1295400">
                <a:moveTo>
                  <a:pt x="231869" y="1295400"/>
                </a:moveTo>
                <a:cubicBezTo>
                  <a:pt x="104869" y="1022350"/>
                  <a:pt x="-22131" y="749300"/>
                  <a:pt x="3269" y="533400"/>
                </a:cubicBezTo>
                <a:cubicBezTo>
                  <a:pt x="28669" y="317500"/>
                  <a:pt x="384269" y="0"/>
                  <a:pt x="384269" y="0"/>
                </a:cubicBezTo>
              </a:path>
            </a:pathLst>
          </a:custGeom>
          <a:noFill/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5181600"/>
            <a:ext cx="2590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20631" y="4419600"/>
            <a:ext cx="384269" cy="857250"/>
          </a:xfrm>
          <a:custGeom>
            <a:avLst/>
            <a:gdLst>
              <a:gd name="connsiteX0" fmla="*/ 231869 w 384269"/>
              <a:gd name="connsiteY0" fmla="*/ 1295400 h 1295400"/>
              <a:gd name="connsiteX1" fmla="*/ 3269 w 384269"/>
              <a:gd name="connsiteY1" fmla="*/ 533400 h 1295400"/>
              <a:gd name="connsiteX2" fmla="*/ 384269 w 384269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269" h="1295400">
                <a:moveTo>
                  <a:pt x="231869" y="1295400"/>
                </a:moveTo>
                <a:cubicBezTo>
                  <a:pt x="104869" y="1022350"/>
                  <a:pt x="-22131" y="749300"/>
                  <a:pt x="3269" y="533400"/>
                </a:cubicBezTo>
                <a:cubicBezTo>
                  <a:pt x="28669" y="317500"/>
                  <a:pt x="384269" y="0"/>
                  <a:pt x="384269" y="0"/>
                </a:cubicBezTo>
              </a:path>
            </a:pathLst>
          </a:custGeom>
          <a:noFill/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9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Limits of Static Scheduling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898525"/>
            <a:ext cx="8839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load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	# increment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0($s1)		# store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0($s2)     	# load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+1		# increment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0($s2)		# store B</a:t>
            </a: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lw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 </a:t>
            </a:r>
            <a:r>
              <a:rPr lang="en-AU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0($s2)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2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$t1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, </a:t>
            </a:r>
            <a:r>
              <a:rPr lang="en-AU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$t1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, +1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$t0,  0($s1)	4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sw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 </a:t>
            </a:r>
            <a:r>
              <a:rPr lang="en-AU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$t1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,  0($s2)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516338"/>
            <a:ext cx="925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Problem: What if $s1 and $s2 are equal (</a:t>
            </a:r>
            <a:r>
              <a:rPr lang="en-US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aliasing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)? Won’t work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90800" y="5516338"/>
            <a:ext cx="1828800" cy="523220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95600" y="898525"/>
            <a:ext cx="609600" cy="396875"/>
          </a:xfrm>
          <a:prstGeom prst="ellipse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95600" y="1828800"/>
            <a:ext cx="609600" cy="396875"/>
          </a:xfrm>
          <a:prstGeom prst="ellipse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Dynamic Multiple Issue</a:t>
            </a:r>
            <a:endParaRPr lang="en-AU" dirty="0"/>
          </a:p>
        </p:txBody>
      </p:sp>
      <p:sp>
        <p:nvSpPr>
          <p:cNvPr id="5137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Dynamic Multiple Issue</a:t>
            </a:r>
          </a:p>
          <a:p>
            <a:r>
              <a:rPr lang="en-US" dirty="0" smtClean="0"/>
              <a:t>a.k.a.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SuperScalar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Processor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(c.f. Intel)</a:t>
            </a:r>
          </a:p>
          <a:p>
            <a:pPr lvl="1"/>
            <a:r>
              <a:rPr lang="en-US" dirty="0" smtClean="0"/>
              <a:t>CPU examines instruction stream and chooses multiple instructions to issue each cycle</a:t>
            </a:r>
          </a:p>
          <a:p>
            <a:pPr lvl="1"/>
            <a:r>
              <a:rPr lang="en-US" dirty="0" smtClean="0"/>
              <a:t>Compiler can help by reordering instructions….</a:t>
            </a:r>
          </a:p>
          <a:p>
            <a:pPr lvl="1"/>
            <a:r>
              <a:rPr lang="en-US" dirty="0" smtClean="0"/>
              <a:t>… but CPU is responsible for resolving hazards</a:t>
            </a:r>
          </a:p>
          <a:p>
            <a:r>
              <a:rPr lang="en-US" dirty="0" smtClean="0"/>
              <a:t>Even better: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Speculation</a:t>
            </a:r>
            <a:r>
              <a:rPr lang="en-US" dirty="0" smtClean="0"/>
              <a:t>/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Out-of-order Execution</a:t>
            </a:r>
          </a:p>
          <a:p>
            <a:pPr lvl="1"/>
            <a:r>
              <a:rPr lang="en-US" dirty="0" smtClean="0"/>
              <a:t>Execute instructions as early as possible</a:t>
            </a:r>
          </a:p>
          <a:p>
            <a:pPr lvl="1"/>
            <a:r>
              <a:rPr lang="en-US" dirty="0" smtClean="0"/>
              <a:t>Aggressive register renaming</a:t>
            </a:r>
          </a:p>
          <a:p>
            <a:pPr lvl="1"/>
            <a:r>
              <a:rPr lang="en-US" dirty="0" smtClean="0"/>
              <a:t>Guess results of branches, loads, etc.</a:t>
            </a:r>
          </a:p>
          <a:p>
            <a:pPr lvl="1"/>
            <a:r>
              <a:rPr lang="en-US" dirty="0" smtClean="0"/>
              <a:t>Roll back if guesses were wrong</a:t>
            </a:r>
          </a:p>
          <a:p>
            <a:pPr lvl="1"/>
            <a:r>
              <a:rPr lang="en-US" dirty="0" smtClean="0"/>
              <a:t>Don’t commit results until all previous </a:t>
            </a:r>
            <a:r>
              <a:rPr lang="en-US" dirty="0" err="1" smtClean="0"/>
              <a:t>insts</a:t>
            </a:r>
            <a:r>
              <a:rPr lang="en-US" dirty="0" smtClean="0"/>
              <a:t>. are retired</a:t>
            </a:r>
          </a:p>
        </p:txBody>
      </p:sp>
    </p:spTree>
    <p:extLst>
      <p:ext uri="{BB962C8B-B14F-4D97-AF65-F5344CB8AC3E}">
        <p14:creationId xmlns:p14="http://schemas.microsoft.com/office/powerpoint/2010/main" val="379216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Dynamic Multiple Issue</a:t>
            </a:r>
          </a:p>
        </p:txBody>
      </p:sp>
      <p:sp>
        <p:nvSpPr>
          <p:cNvPr id="51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65060" name="Picture 4" descr="f04-72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1508125"/>
            <a:ext cx="6550025" cy="4268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139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Does Multiple Issue Work?</a:t>
            </a:r>
            <a:endParaRPr lang="en-AU" dirty="0"/>
          </a:p>
        </p:txBody>
      </p:sp>
      <p:sp>
        <p:nvSpPr>
          <p:cNvPr id="51558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Q: Does multiple issue / ILP work?</a:t>
            </a:r>
          </a:p>
          <a:p>
            <a:r>
              <a:rPr lang="en-US" dirty="0" smtClean="0"/>
              <a:t>A: Kind of… but not as much as we’d like</a:t>
            </a:r>
          </a:p>
          <a:p>
            <a:r>
              <a:rPr lang="en-US" dirty="0" smtClean="0"/>
              <a:t>Limiting factors?</a:t>
            </a:r>
          </a:p>
          <a:p>
            <a:pPr lvl="1"/>
            <a:r>
              <a:rPr lang="en-US" dirty="0" smtClean="0"/>
              <a:t>Programs dependencies</a:t>
            </a:r>
          </a:p>
          <a:p>
            <a:pPr lvl="1"/>
            <a:r>
              <a:rPr lang="en-US" dirty="0" smtClean="0"/>
              <a:t>Hard to detect dependencies </a:t>
            </a:r>
            <a:r>
              <a:rPr lang="en-US" dirty="0" smtClean="0">
                <a:sym typeface="Wingdings" pitchFamily="2" charset="2"/>
              </a:rPr>
              <a:t> be conservative</a:t>
            </a:r>
            <a:endParaRPr lang="en-US" dirty="0" smtClean="0"/>
          </a:p>
          <a:p>
            <a:pPr lvl="2"/>
            <a:r>
              <a:rPr lang="en-US" dirty="0" smtClean="0"/>
              <a:t>e.g. Pointer Aliasing: A[0] += 1; B[0] *= 2;</a:t>
            </a:r>
          </a:p>
          <a:p>
            <a:pPr lvl="1"/>
            <a:r>
              <a:rPr lang="en-US" dirty="0" smtClean="0"/>
              <a:t>Hard to expose parallelism</a:t>
            </a:r>
          </a:p>
          <a:p>
            <a:pPr lvl="2"/>
            <a:r>
              <a:rPr lang="en-US" dirty="0" smtClean="0"/>
              <a:t>Can only issue a few instructions ahead of PC</a:t>
            </a:r>
          </a:p>
          <a:p>
            <a:pPr lvl="1"/>
            <a:r>
              <a:rPr lang="en-US" dirty="0" smtClean="0"/>
              <a:t>Structural limits</a:t>
            </a:r>
          </a:p>
          <a:p>
            <a:pPr lvl="2"/>
            <a:r>
              <a:rPr lang="en-US" dirty="0" smtClean="0"/>
              <a:t>Memory delays and limited bandwidth</a:t>
            </a:r>
          </a:p>
          <a:p>
            <a:pPr lvl="1"/>
            <a:r>
              <a:rPr lang="en-US" dirty="0" smtClean="0"/>
              <a:t>Hard to keep pipelines full</a:t>
            </a:r>
          </a:p>
        </p:txBody>
      </p:sp>
    </p:spTree>
    <p:extLst>
      <p:ext uri="{BB962C8B-B14F-4D97-AF65-F5344CB8AC3E}">
        <p14:creationId xmlns:p14="http://schemas.microsoft.com/office/powerpoint/2010/main" val="214823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7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Power Efficiency</a:t>
            </a:r>
            <a:endParaRPr lang="en-AU" dirty="0"/>
          </a:p>
        </p:txBody>
      </p:sp>
      <p:sp>
        <p:nvSpPr>
          <p:cNvPr id="51578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19050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Q: Does multiple issue / ILP cost much?</a:t>
            </a:r>
          </a:p>
          <a:p>
            <a:r>
              <a:rPr lang="en-AU" dirty="0" smtClean="0"/>
              <a:t>A: Yes.</a:t>
            </a:r>
          </a:p>
          <a:p>
            <a:r>
              <a:rPr lang="en-AU" dirty="0" smtClean="0">
                <a:sym typeface="Wingdings" pitchFamily="2" charset="2"/>
              </a:rPr>
              <a:t> </a:t>
            </a:r>
            <a:r>
              <a:rPr lang="en-AU" dirty="0" smtClean="0"/>
              <a:t>Dynamic issue and speculation requires power</a:t>
            </a:r>
          </a:p>
        </p:txBody>
      </p:sp>
      <p:graphicFrame>
        <p:nvGraphicFramePr>
          <p:cNvPr id="5157892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21467777"/>
              </p:ext>
            </p:extLst>
          </p:nvPr>
        </p:nvGraphicFramePr>
        <p:xfrm>
          <a:off x="152401" y="1981200"/>
          <a:ext cx="8839199" cy="2834640"/>
        </p:xfrm>
        <a:graphic>
          <a:graphicData uri="http://schemas.openxmlformats.org/drawingml/2006/table">
            <a:tbl>
              <a:tblPr/>
              <a:tblGrid>
                <a:gridCol w="1600199"/>
                <a:gridCol w="762000"/>
                <a:gridCol w="1295400"/>
                <a:gridCol w="1005587"/>
                <a:gridCol w="929902"/>
                <a:gridCol w="1493511"/>
                <a:gridCol w="838200"/>
                <a:gridCol w="914400"/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CPU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Clock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Pipeline Stages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Issue 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Out-of-order/ Speculation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Cores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i486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25MHz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Pentium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66MHz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Pentium Pro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29W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P4 Willamette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UltraSparc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 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1950MHz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90W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P4 Prescott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3600MHz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103W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685800" y="6273225"/>
            <a:ext cx="7026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AU" sz="3200" dirty="0" smtClean="0">
                <a:solidFill>
                  <a:schemeClr val="bg1"/>
                </a:solidFill>
              </a:rPr>
              <a:t>Multiple simpler cores may be better?</a:t>
            </a:r>
            <a:endParaRPr lang="en-AU" sz="32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23270025"/>
              </p:ext>
            </p:extLst>
          </p:nvPr>
        </p:nvGraphicFramePr>
        <p:xfrm>
          <a:off x="152400" y="4800600"/>
          <a:ext cx="8839199" cy="1463040"/>
        </p:xfrm>
        <a:graphic>
          <a:graphicData uri="http://schemas.openxmlformats.org/drawingml/2006/table">
            <a:tbl>
              <a:tblPr/>
              <a:tblGrid>
                <a:gridCol w="1600199"/>
                <a:gridCol w="762000"/>
                <a:gridCol w="1295400"/>
                <a:gridCol w="1005587"/>
                <a:gridCol w="929902"/>
                <a:gridCol w="1493511"/>
                <a:gridCol w="838200"/>
                <a:gridCol w="914400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Core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2930MHz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Core i5 </a:t>
                      </a: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Nehal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3300MHz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87W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Core i5 Ivy Br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3400MHz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77W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UltraSparc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 T1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1200MHz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7391400" y="5511224"/>
            <a:ext cx="533400" cy="813375"/>
          </a:xfrm>
          <a:prstGeom prst="ellipse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581400" y="2781300"/>
            <a:ext cx="228600" cy="1828800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981327" y="2590800"/>
            <a:ext cx="590673" cy="2209800"/>
            <a:chOff x="3981327" y="2590800"/>
            <a:chExt cx="590673" cy="2209800"/>
          </a:xfrm>
        </p:grpSpPr>
        <p:sp>
          <p:nvSpPr>
            <p:cNvPr id="2" name="Oval 1"/>
            <p:cNvSpPr/>
            <p:nvPr/>
          </p:nvSpPr>
          <p:spPr>
            <a:xfrm>
              <a:off x="4038600" y="2590800"/>
              <a:ext cx="533400" cy="381000"/>
            </a:xfrm>
            <a:prstGeom prst="ellipse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038600" y="4419600"/>
              <a:ext cx="533400" cy="381000"/>
            </a:xfrm>
            <a:prstGeom prst="ellipse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3981327" y="2933700"/>
              <a:ext cx="133473" cy="1562100"/>
            </a:xfrm>
            <a:custGeom>
              <a:avLst/>
              <a:gdLst>
                <a:gd name="connsiteX0" fmla="*/ 133473 w 133473"/>
                <a:gd name="connsiteY0" fmla="*/ 0 h 1562100"/>
                <a:gd name="connsiteX1" fmla="*/ 123 w 133473"/>
                <a:gd name="connsiteY1" fmla="*/ 838200 h 1562100"/>
                <a:gd name="connsiteX2" fmla="*/ 114423 w 133473"/>
                <a:gd name="connsiteY2" fmla="*/ 1562100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473" h="1562100">
                  <a:moveTo>
                    <a:pt x="133473" y="0"/>
                  </a:moveTo>
                  <a:cubicBezTo>
                    <a:pt x="68385" y="288925"/>
                    <a:pt x="3298" y="577850"/>
                    <a:pt x="123" y="838200"/>
                  </a:cubicBezTo>
                  <a:cubicBezTo>
                    <a:pt x="-3052" y="1098550"/>
                    <a:pt x="55685" y="1330325"/>
                    <a:pt x="114423" y="1562100"/>
                  </a:cubicBezTo>
                </a:path>
              </a:pathLst>
            </a:cu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94802" y="2590800"/>
            <a:ext cx="820598" cy="2209800"/>
            <a:chOff x="8094802" y="2590800"/>
            <a:chExt cx="820598" cy="2209800"/>
          </a:xfrm>
        </p:grpSpPr>
        <p:sp>
          <p:nvSpPr>
            <p:cNvPr id="10" name="Oval 9"/>
            <p:cNvSpPr/>
            <p:nvPr/>
          </p:nvSpPr>
          <p:spPr>
            <a:xfrm>
              <a:off x="8229600" y="2590800"/>
              <a:ext cx="533400" cy="381000"/>
            </a:xfrm>
            <a:prstGeom prst="ellipse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153400" y="4419600"/>
              <a:ext cx="762000" cy="381000"/>
            </a:xfrm>
            <a:prstGeom prst="ellipse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8094802" y="2916169"/>
              <a:ext cx="225814" cy="1560581"/>
            </a:xfrm>
            <a:custGeom>
              <a:avLst/>
              <a:gdLst>
                <a:gd name="connsiteX0" fmla="*/ 191948 w 225814"/>
                <a:gd name="connsiteY0" fmla="*/ 17531 h 1560581"/>
                <a:gd name="connsiteX1" fmla="*/ 210998 w 225814"/>
                <a:gd name="connsiteY1" fmla="*/ 93731 h 1560581"/>
                <a:gd name="connsiteX2" fmla="*/ 1448 w 225814"/>
                <a:gd name="connsiteY2" fmla="*/ 741431 h 1560581"/>
                <a:gd name="connsiteX3" fmla="*/ 134798 w 225814"/>
                <a:gd name="connsiteY3" fmla="*/ 1560581 h 156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814" h="1560581">
                  <a:moveTo>
                    <a:pt x="191948" y="17531"/>
                  </a:moveTo>
                  <a:cubicBezTo>
                    <a:pt x="217348" y="-4694"/>
                    <a:pt x="242748" y="-26919"/>
                    <a:pt x="210998" y="93731"/>
                  </a:cubicBezTo>
                  <a:cubicBezTo>
                    <a:pt x="179248" y="214381"/>
                    <a:pt x="14148" y="496956"/>
                    <a:pt x="1448" y="741431"/>
                  </a:cubicBezTo>
                  <a:cubicBezTo>
                    <a:pt x="-11252" y="985906"/>
                    <a:pt x="61773" y="1273243"/>
                    <a:pt x="134798" y="1560581"/>
                  </a:cubicBezTo>
                </a:path>
              </a:pathLst>
            </a:cu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113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Moore’s Law</a:t>
            </a:r>
            <a:endParaRPr lang="en-US"/>
          </a:p>
        </p:txBody>
      </p:sp>
      <p:pic>
        <p:nvPicPr>
          <p:cNvPr id="4994052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/>
          <a:srcRect l="19218" t="28504" r="32813" b="15264"/>
          <a:stretch>
            <a:fillRect/>
          </a:stretch>
        </p:blipFill>
        <p:spPr bwMode="auto">
          <a:xfrm>
            <a:off x="76201" y="76199"/>
            <a:ext cx="8991600" cy="658790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</p:pic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4343400" y="28956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486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1" name="Rectangle 10"/>
          <p:cNvSpPr/>
          <p:nvPr>
            <p:custDataLst>
              <p:tags r:id="rId4"/>
            </p:custDataLst>
          </p:nvPr>
        </p:nvSpPr>
        <p:spPr>
          <a:xfrm>
            <a:off x="3429000" y="37338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286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>
            <p:custDataLst>
              <p:tags r:id="rId5"/>
            </p:custDataLst>
          </p:nvPr>
        </p:nvSpPr>
        <p:spPr>
          <a:xfrm>
            <a:off x="3684234" y="4446234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8088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3" name="Rectangle 12"/>
          <p:cNvSpPr/>
          <p:nvPr>
            <p:custDataLst>
              <p:tags r:id="rId6"/>
            </p:custDataLst>
          </p:nvPr>
        </p:nvSpPr>
        <p:spPr>
          <a:xfrm>
            <a:off x="3048000" y="5029200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8080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>
            <p:custDataLst>
              <p:tags r:id="rId7"/>
            </p:custDataLst>
          </p:nvPr>
        </p:nvSpPr>
        <p:spPr>
          <a:xfrm>
            <a:off x="2743200" y="5334000"/>
            <a:ext cx="645112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8008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>
            <p:custDataLst>
              <p:tags r:id="rId8"/>
            </p:custDataLst>
          </p:nvPr>
        </p:nvSpPr>
        <p:spPr>
          <a:xfrm>
            <a:off x="1828800" y="5334000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4004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>
            <p:custDataLst>
              <p:tags r:id="rId9"/>
            </p:custDataLst>
          </p:nvPr>
        </p:nvSpPr>
        <p:spPr>
          <a:xfrm>
            <a:off x="3810000" y="34290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386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7" name="Rectangle 16"/>
          <p:cNvSpPr/>
          <p:nvPr>
            <p:custDataLst>
              <p:tags r:id="rId10"/>
            </p:custDataLst>
          </p:nvPr>
        </p:nvSpPr>
        <p:spPr>
          <a:xfrm>
            <a:off x="5562600" y="2743200"/>
            <a:ext cx="1143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Pentium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8" name="Rectangle 17"/>
          <p:cNvSpPr/>
          <p:nvPr>
            <p:custDataLst>
              <p:tags r:id="rId11"/>
            </p:custDataLst>
          </p:nvPr>
        </p:nvSpPr>
        <p:spPr>
          <a:xfrm>
            <a:off x="7579312" y="1600200"/>
            <a:ext cx="914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Atom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/>
          <p:nvPr>
            <p:custDataLst>
              <p:tags r:id="rId12"/>
            </p:custDataLst>
          </p:nvPr>
        </p:nvSpPr>
        <p:spPr>
          <a:xfrm>
            <a:off x="5947302" y="1591322"/>
            <a:ext cx="407634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P4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>
            <p:custDataLst>
              <p:tags r:id="rId13"/>
            </p:custDataLst>
          </p:nvPr>
        </p:nvSpPr>
        <p:spPr>
          <a:xfrm>
            <a:off x="5410200" y="1143000"/>
            <a:ext cx="1371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Itanium 2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1" name="Rectangle 20"/>
          <p:cNvSpPr/>
          <p:nvPr>
            <p:custDataLst>
              <p:tags r:id="rId14"/>
            </p:custDataLst>
          </p:nvPr>
        </p:nvSpPr>
        <p:spPr>
          <a:xfrm>
            <a:off x="6907566" y="1353844"/>
            <a:ext cx="4572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K8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>
            <p:custDataLst>
              <p:tags r:id="rId15"/>
            </p:custDataLst>
          </p:nvPr>
        </p:nvSpPr>
        <p:spPr>
          <a:xfrm>
            <a:off x="7467600" y="7620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K10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3" name="Rectangle 22"/>
          <p:cNvSpPr/>
          <p:nvPr>
            <p:custDataLst>
              <p:tags r:id="rId16"/>
            </p:custDataLst>
          </p:nvPr>
        </p:nvSpPr>
        <p:spPr>
          <a:xfrm>
            <a:off x="4191000" y="228600"/>
            <a:ext cx="2971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Dual-core Itanium 2</a:t>
            </a:r>
            <a:endParaRPr lang="en-US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4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Why Multicore?</a:t>
            </a:r>
            <a:endParaRPr lang="en-US"/>
          </a:p>
        </p:txBody>
      </p:sp>
      <p:sp>
        <p:nvSpPr>
          <p:cNvPr id="5004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Moore’s law</a:t>
            </a:r>
          </a:p>
          <a:p>
            <a:pPr lvl="1"/>
            <a:r>
              <a:rPr lang="en-US" dirty="0" smtClean="0"/>
              <a:t>A law about transistors</a:t>
            </a:r>
          </a:p>
          <a:p>
            <a:pPr lvl="1"/>
            <a:r>
              <a:rPr lang="en-US" dirty="0" smtClean="0"/>
              <a:t>Smaller means more transistors per die</a:t>
            </a:r>
          </a:p>
          <a:p>
            <a:pPr lvl="1"/>
            <a:r>
              <a:rPr lang="en-US" dirty="0" smtClean="0"/>
              <a:t>And smaller means faster too</a:t>
            </a:r>
          </a:p>
          <a:p>
            <a:endParaRPr lang="en-US" dirty="0" smtClean="0"/>
          </a:p>
          <a:p>
            <a:r>
              <a:rPr lang="en-US" dirty="0" smtClean="0"/>
              <a:t>But: Power consumption growing too…</a:t>
            </a:r>
          </a:p>
        </p:txBody>
      </p:sp>
    </p:spTree>
    <p:extLst>
      <p:ext uri="{BB962C8B-B14F-4D97-AF65-F5344CB8AC3E}">
        <p14:creationId xmlns:p14="http://schemas.microsoft.com/office/powerpoint/2010/main" val="212242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Limits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8458200" cy="597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76400" y="4038600"/>
            <a:ext cx="1530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Hot Plate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76400" y="45720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6400" y="1524000"/>
            <a:ext cx="2202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Rocket Nozzle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676400" y="20574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76400" y="2438400"/>
            <a:ext cx="251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Nuclear Reactor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676400" y="29718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89598" y="848380"/>
            <a:ext cx="2272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Surface of Sun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676400" y="9144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14"/>
          <p:cNvSpPr/>
          <p:nvPr/>
        </p:nvSpPr>
        <p:spPr>
          <a:xfrm>
            <a:off x="8001000" y="3505200"/>
            <a:ext cx="152400" cy="152400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843005" y="3591580"/>
            <a:ext cx="919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Xeon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62600" y="5257800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180nm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638800" y="3853190"/>
            <a:ext cx="0" cy="216661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24800" y="5290810"/>
            <a:ext cx="102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32nm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001000" y="2209800"/>
            <a:ext cx="0" cy="3843010"/>
          </a:xfrm>
          <a:prstGeom prst="line">
            <a:avLst/>
          </a:prstGeom>
          <a:ln w="28575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663292" y="3388914"/>
            <a:ext cx="7137808" cy="2432821"/>
          </a:xfrm>
          <a:custGeom>
            <a:avLst/>
            <a:gdLst>
              <a:gd name="connsiteX0" fmla="*/ 298858 w 7137808"/>
              <a:gd name="connsiteY0" fmla="*/ 2326086 h 2432821"/>
              <a:gd name="connsiteX1" fmla="*/ 317908 w 7137808"/>
              <a:gd name="connsiteY1" fmla="*/ 2249886 h 2432821"/>
              <a:gd name="connsiteX2" fmla="*/ 3556408 w 7137808"/>
              <a:gd name="connsiteY2" fmla="*/ 630636 h 2432821"/>
              <a:gd name="connsiteX3" fmla="*/ 5251858 w 7137808"/>
              <a:gd name="connsiteY3" fmla="*/ 97236 h 2432821"/>
              <a:gd name="connsiteX4" fmla="*/ 7137808 w 7137808"/>
              <a:gd name="connsiteY4" fmla="*/ 1986 h 243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7808" h="2432821">
                <a:moveTo>
                  <a:pt x="298858" y="2326086"/>
                </a:moveTo>
                <a:cubicBezTo>
                  <a:pt x="36920" y="2429273"/>
                  <a:pt x="-225017" y="2532461"/>
                  <a:pt x="317908" y="2249886"/>
                </a:cubicBezTo>
                <a:cubicBezTo>
                  <a:pt x="860833" y="1967311"/>
                  <a:pt x="2734083" y="989411"/>
                  <a:pt x="3556408" y="630636"/>
                </a:cubicBezTo>
                <a:cubicBezTo>
                  <a:pt x="4378733" y="271861"/>
                  <a:pt x="4654958" y="202011"/>
                  <a:pt x="5251858" y="97236"/>
                </a:cubicBezTo>
                <a:cubicBezTo>
                  <a:pt x="5848758" y="-7539"/>
                  <a:pt x="6493283" y="-2777"/>
                  <a:pt x="7137808" y="1986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5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7" grpId="0"/>
      <p:bldP spid="19" grpId="0"/>
      <p:bldP spid="15" grpId="0" animBg="1"/>
      <p:bldP spid="16" grpId="0"/>
      <p:bldP spid="2" grpId="0"/>
      <p:bldP spid="21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Big Picture: Multicore and Parallelism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8915400" cy="5638800"/>
          </a:xfrm>
        </p:spPr>
        <p:txBody>
          <a:bodyPr/>
          <a:lstStyle/>
          <a:p>
            <a:r>
              <a:rPr lang="en-US" dirty="0" smtClean="0"/>
              <a:t>Why do I need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four</a:t>
            </a:r>
            <a:r>
              <a:rPr lang="en-US" dirty="0" smtClean="0"/>
              <a:t> computing cores on my phone?!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4495800"/>
            <a:ext cx="3508375" cy="236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18977"/>
            <a:ext cx="3508375" cy="236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8976"/>
            <a:ext cx="3508375" cy="236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577"/>
            <a:ext cx="3508375" cy="236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3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4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Wall</a:t>
            </a:r>
            <a:endParaRPr lang="en-US" dirty="0"/>
          </a:p>
        </p:txBody>
      </p:sp>
      <p:sp>
        <p:nvSpPr>
          <p:cNvPr id="5004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Power = capacitance * voltage</a:t>
            </a:r>
            <a:r>
              <a:rPr lang="en-AU" baseline="30000" dirty="0" smtClean="0"/>
              <a:t>2</a:t>
            </a:r>
            <a:r>
              <a:rPr lang="en-AU" dirty="0" smtClean="0"/>
              <a:t> * frequency </a:t>
            </a:r>
          </a:p>
          <a:p>
            <a:r>
              <a:rPr lang="en-AU" dirty="0" smtClean="0"/>
              <a:t>In practice: Power ~ voltage</a:t>
            </a:r>
            <a:r>
              <a:rPr lang="en-AU" baseline="30000" dirty="0" smtClean="0"/>
              <a:t>3</a:t>
            </a:r>
          </a:p>
          <a:p>
            <a:endParaRPr lang="en-AU" dirty="0" smtClean="0"/>
          </a:p>
          <a:p>
            <a:r>
              <a:rPr lang="en-AU" dirty="0" smtClean="0"/>
              <a:t>Reducing voltage helps (a lot)</a:t>
            </a:r>
          </a:p>
          <a:p>
            <a:r>
              <a:rPr lang="en-AU" dirty="0" smtClean="0"/>
              <a:t>... so does reducing clock speed</a:t>
            </a:r>
          </a:p>
          <a:p>
            <a:r>
              <a:rPr lang="en-AU" dirty="0" smtClean="0"/>
              <a:t>Better cooling helps</a:t>
            </a:r>
          </a:p>
          <a:p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power wall</a:t>
            </a:r>
          </a:p>
          <a:p>
            <a:pPr lvl="1"/>
            <a:r>
              <a:rPr lang="en-AU" dirty="0" smtClean="0"/>
              <a:t>We can’t reduce voltage further</a:t>
            </a:r>
          </a:p>
          <a:p>
            <a:pPr lvl="1"/>
            <a:r>
              <a:rPr lang="en-AU" dirty="0" smtClean="0"/>
              <a:t>We can’t remove more heat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6477000" y="381000"/>
            <a:ext cx="381000" cy="1752600"/>
          </a:xfrm>
          <a:prstGeom prst="rightBrac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1524000"/>
            <a:ext cx="2684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Lower Frequency</a:t>
            </a:r>
          </a:p>
        </p:txBody>
      </p:sp>
    </p:spTree>
    <p:extLst>
      <p:ext uri="{BB962C8B-B14F-4D97-AF65-F5344CB8AC3E}">
        <p14:creationId xmlns:p14="http://schemas.microsoft.com/office/powerpoint/2010/main" val="389074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Multicore? 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2209800" y="2667000"/>
            <a:ext cx="182880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2209800" y="3200400"/>
            <a:ext cx="18288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990600" y="30480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4003587" y="26670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1.0x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4003587" y="3200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1.0x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152400" y="25908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6248400" y="2971800"/>
            <a:ext cx="1837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2209800" y="1371600"/>
            <a:ext cx="219456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990600" y="17526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14" name="TextBox 13"/>
          <p:cNvSpPr txBox="1"/>
          <p:nvPr>
            <p:custDataLst>
              <p:tags r:id="rId11"/>
            </p:custDataLst>
          </p:nvPr>
        </p:nvSpPr>
        <p:spPr>
          <a:xfrm>
            <a:off x="4384587" y="13716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1.2x</a:t>
            </a:r>
          </a:p>
        </p:txBody>
      </p:sp>
      <p:sp>
        <p:nvSpPr>
          <p:cNvPr id="15" name="TextBox 14"/>
          <p:cNvSpPr txBox="1"/>
          <p:nvPr>
            <p:custDataLst>
              <p:tags r:id="rId12"/>
            </p:custDataLst>
          </p:nvPr>
        </p:nvSpPr>
        <p:spPr>
          <a:xfrm>
            <a:off x="5375187" y="19050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1.7x</a:t>
            </a:r>
          </a:p>
        </p:txBody>
      </p:sp>
      <p:sp>
        <p:nvSpPr>
          <p:cNvPr id="16" name="TextBox 15"/>
          <p:cNvSpPr txBox="1"/>
          <p:nvPr>
            <p:custDataLst>
              <p:tags r:id="rId13"/>
            </p:custDataLst>
          </p:nvPr>
        </p:nvSpPr>
        <p:spPr>
          <a:xfrm>
            <a:off x="152400" y="12954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7" name="TextBox 16"/>
          <p:cNvSpPr txBox="1"/>
          <p:nvPr>
            <p:custDataLst>
              <p:tags r:id="rId14"/>
            </p:custDataLst>
          </p:nvPr>
        </p:nvSpPr>
        <p:spPr>
          <a:xfrm>
            <a:off x="6212018" y="1408093"/>
            <a:ext cx="2855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Overclocked</a:t>
            </a:r>
            <a:r>
              <a:rPr lang="en-US" sz="2800" dirty="0" smtClean="0">
                <a:solidFill>
                  <a:schemeClr val="bg1"/>
                </a:solidFill>
              </a:rPr>
              <a:t> +20%</a:t>
            </a:r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2209800" y="1905000"/>
            <a:ext cx="32004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>
          <a:xfrm>
            <a:off x="2209800" y="3962400"/>
            <a:ext cx="146304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1" name="Rectangle 20"/>
          <p:cNvSpPr/>
          <p:nvPr>
            <p:custDataLst>
              <p:tags r:id="rId17"/>
            </p:custDataLst>
          </p:nvPr>
        </p:nvSpPr>
        <p:spPr>
          <a:xfrm>
            <a:off x="2209800" y="4495800"/>
            <a:ext cx="9144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2" name="TextBox 21"/>
          <p:cNvSpPr txBox="1"/>
          <p:nvPr>
            <p:custDataLst>
              <p:tags r:id="rId18"/>
            </p:custDataLst>
          </p:nvPr>
        </p:nvSpPr>
        <p:spPr>
          <a:xfrm>
            <a:off x="990600" y="43434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23" name="TextBox 22"/>
          <p:cNvSpPr txBox="1"/>
          <p:nvPr>
            <p:custDataLst>
              <p:tags r:id="rId19"/>
            </p:custDataLst>
          </p:nvPr>
        </p:nvSpPr>
        <p:spPr>
          <a:xfrm>
            <a:off x="3657600" y="3962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0.8x</a:t>
            </a:r>
          </a:p>
        </p:txBody>
      </p: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>
          <a:xfrm>
            <a:off x="3089187" y="449580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0.51x</a:t>
            </a: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>
          <a:xfrm>
            <a:off x="152400" y="38862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>
          <a:xfrm>
            <a:off x="6096000" y="4038600"/>
            <a:ext cx="3000373" cy="95410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Underclocked</a:t>
            </a:r>
            <a:r>
              <a:rPr lang="en-US" sz="2800" dirty="0" smtClean="0">
                <a:solidFill>
                  <a:schemeClr val="bg1"/>
                </a:solidFill>
              </a:rPr>
              <a:t> -20%</a:t>
            </a:r>
          </a:p>
        </p:txBody>
      </p:sp>
      <p:sp>
        <p:nvSpPr>
          <p:cNvPr id="29" name="Rectangle 28"/>
          <p:cNvSpPr/>
          <p:nvPr>
            <p:custDataLst>
              <p:tags r:id="rId23"/>
            </p:custDataLst>
          </p:nvPr>
        </p:nvSpPr>
        <p:spPr>
          <a:xfrm>
            <a:off x="3657600" y="3962400"/>
            <a:ext cx="146304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/>
          </a:p>
        </p:txBody>
      </p:sp>
      <p:sp>
        <p:nvSpPr>
          <p:cNvPr id="30" name="Rectangle 29"/>
          <p:cNvSpPr/>
          <p:nvPr>
            <p:custDataLst>
              <p:tags r:id="rId24"/>
            </p:custDataLst>
          </p:nvPr>
        </p:nvSpPr>
        <p:spPr>
          <a:xfrm>
            <a:off x="3124200" y="4495800"/>
            <a:ext cx="91440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31" name="TextBox 30"/>
          <p:cNvSpPr txBox="1"/>
          <p:nvPr>
            <p:custDataLst>
              <p:tags r:id="rId25"/>
            </p:custDataLst>
          </p:nvPr>
        </p:nvSpPr>
        <p:spPr>
          <a:xfrm>
            <a:off x="5105400" y="3962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1.6x</a:t>
            </a:r>
          </a:p>
        </p:txBody>
      </p:sp>
      <p:sp>
        <p:nvSpPr>
          <p:cNvPr id="32" name="TextBox 31"/>
          <p:cNvSpPr txBox="1"/>
          <p:nvPr>
            <p:custDataLst>
              <p:tags r:id="rId26"/>
            </p:custDataLst>
          </p:nvPr>
        </p:nvSpPr>
        <p:spPr>
          <a:xfrm>
            <a:off x="4038600" y="449580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1.02x</a:t>
            </a:r>
          </a:p>
        </p:txBody>
      </p:sp>
      <p:sp>
        <p:nvSpPr>
          <p:cNvPr id="33" name="TextBox 32"/>
          <p:cNvSpPr txBox="1"/>
          <p:nvPr>
            <p:custDataLst>
              <p:tags r:id="rId27"/>
            </p:custDataLst>
          </p:nvPr>
        </p:nvSpPr>
        <p:spPr>
          <a:xfrm>
            <a:off x="6096000" y="4038600"/>
            <a:ext cx="3000373" cy="95410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Dual-Core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Underclocked</a:t>
            </a:r>
            <a:r>
              <a:rPr lang="en-US" sz="2800" dirty="0" smtClean="0">
                <a:solidFill>
                  <a:schemeClr val="bg1"/>
                </a:solidFill>
              </a:rPr>
              <a:t> -20%</a:t>
            </a:r>
          </a:p>
        </p:txBody>
      </p:sp>
    </p:spTree>
    <p:extLst>
      <p:ext uri="{BB962C8B-B14F-4D97-AF65-F5344CB8AC3E}">
        <p14:creationId xmlns:p14="http://schemas.microsoft.com/office/powerpoint/2010/main" val="271615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5" grpId="0"/>
      <p:bldP spid="16" grpId="0"/>
      <p:bldP spid="17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animBg="1"/>
      <p:bldP spid="29" grpId="0" animBg="1"/>
      <p:bldP spid="30" grpId="0" animBg="1"/>
      <p:bldP spid="31" grpId="0"/>
      <p:bldP spid="32" grpId="0"/>
      <p:bldP spid="3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8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Inside the Processor</a:t>
            </a:r>
            <a:endParaRPr lang="en-AU"/>
          </a:p>
        </p:txBody>
      </p:sp>
      <p:sp>
        <p:nvSpPr>
          <p:cNvPr id="5008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AMD Barcelona Quad-Core: 4 processor cores</a:t>
            </a:r>
            <a:endParaRPr lang="en-US" dirty="0"/>
          </a:p>
        </p:txBody>
      </p:sp>
      <p:pic>
        <p:nvPicPr>
          <p:cNvPr id="7" name="Picture 4" descr="f01-09-P37449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91" y="1371600"/>
            <a:ext cx="8907709" cy="40344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4343400" y="1219200"/>
            <a:ext cx="533400" cy="4572000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743200" y="1905000"/>
            <a:ext cx="1295400" cy="1295400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38200" y="1905000"/>
            <a:ext cx="1295400" cy="1295400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743200" y="3886200"/>
            <a:ext cx="1295400" cy="1295400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38200" y="3886200"/>
            <a:ext cx="1295400" cy="1295400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1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990600"/>
            <a:ext cx="801716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Inside the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 Nehalem Hex-Core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2632" y="3276600"/>
            <a:ext cx="6079108" cy="307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609600" y="3581400"/>
            <a:ext cx="1371600" cy="381000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902" y="5981700"/>
            <a:ext cx="2433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4-wide pipeline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14400" y="3962400"/>
            <a:ext cx="381000" cy="2019300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09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Multicore is a necessity.  How can we get better performance?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0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multithreading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2537"/>
            <a:ext cx="8001000" cy="5300663"/>
          </a:xfrm>
        </p:spPr>
        <p:txBody>
          <a:bodyPr/>
          <a:lstStyle/>
          <a:p>
            <a:r>
              <a:rPr lang="en-US" dirty="0" smtClean="0"/>
              <a:t>Hardware multithreading</a:t>
            </a:r>
            <a:endParaRPr lang="en-US" dirty="0"/>
          </a:p>
          <a:p>
            <a:pPr lvl="1"/>
            <a:r>
              <a:rPr lang="en-US" dirty="0" smtClean="0"/>
              <a:t>Increase utilization with low overhead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Switch between hardware threads for stalls</a:t>
            </a:r>
          </a:p>
        </p:txBody>
      </p:sp>
    </p:spTree>
    <p:extLst>
      <p:ext uri="{BB962C8B-B14F-4D97-AF65-F5344CB8AC3E}">
        <p14:creationId xmlns:p14="http://schemas.microsoft.com/office/powerpoint/2010/main" val="105755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1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What is a thread?</a:t>
            </a:r>
            <a:endParaRPr lang="en-US" dirty="0"/>
          </a:p>
        </p:txBody>
      </p:sp>
      <p:pic>
        <p:nvPicPr>
          <p:cNvPr id="5251075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 l="375" t="11751" r="375" b="11751"/>
          <a:stretch>
            <a:fillRect/>
          </a:stretch>
        </p:blipFill>
        <p:spPr bwMode="auto">
          <a:xfrm>
            <a:off x="1219200" y="2427288"/>
            <a:ext cx="7135813" cy="412591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252537"/>
            <a:ext cx="8001000" cy="53006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Process includes multiple threads, code, data and OS state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1451880" y="2858400"/>
              <a:ext cx="6417360" cy="1055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39640" y="2849040"/>
                <a:ext cx="6443640" cy="107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262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multithreading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2537"/>
            <a:ext cx="8001000" cy="5300663"/>
          </a:xfrm>
        </p:spPr>
        <p:txBody>
          <a:bodyPr/>
          <a:lstStyle/>
          <a:p>
            <a:r>
              <a:rPr lang="en-US" dirty="0" smtClean="0">
                <a:solidFill>
                  <a:srgbClr val="00F6FF"/>
                </a:solidFill>
              </a:rPr>
              <a:t>Fine grained vs. Coarse grained </a:t>
            </a:r>
            <a:r>
              <a:rPr lang="en-US" dirty="0" smtClean="0">
                <a:solidFill>
                  <a:schemeClr val="bg1"/>
                </a:solidFill>
              </a:rPr>
              <a:t>hardware multithreading</a:t>
            </a:r>
          </a:p>
          <a:p>
            <a:endParaRPr lang="en-US" dirty="0">
              <a:solidFill>
                <a:srgbClr val="00F6FF"/>
              </a:solidFill>
            </a:endParaRPr>
          </a:p>
          <a:p>
            <a:r>
              <a:rPr lang="en-US" dirty="0" smtClean="0">
                <a:solidFill>
                  <a:srgbClr val="00F6FF"/>
                </a:solidFill>
              </a:rPr>
              <a:t>Simultaneous multithreading (SMT)</a:t>
            </a:r>
          </a:p>
          <a:p>
            <a:endParaRPr lang="en-US" dirty="0">
              <a:solidFill>
                <a:srgbClr val="00F6FF"/>
              </a:solidFill>
            </a:endParaRPr>
          </a:p>
          <a:p>
            <a:r>
              <a:rPr lang="en-US" dirty="0" err="1" smtClean="0">
                <a:solidFill>
                  <a:srgbClr val="00F6FF"/>
                </a:solidFill>
              </a:rPr>
              <a:t>Hyperthreads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Intel simultaneous multithreading)</a:t>
            </a:r>
            <a:endParaRPr lang="en-US" dirty="0"/>
          </a:p>
          <a:p>
            <a:pPr lvl="1"/>
            <a:r>
              <a:rPr lang="en-US" dirty="0" smtClean="0"/>
              <a:t>Need to hide latency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5422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multithreading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2537"/>
            <a:ext cx="8001000" cy="53006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F6FF"/>
                </a:solidFill>
              </a:rPr>
              <a:t>Fine grained vs. Coarse grained </a:t>
            </a:r>
            <a:r>
              <a:rPr lang="en-US" dirty="0" smtClean="0">
                <a:solidFill>
                  <a:schemeClr val="bg1"/>
                </a:solidFill>
              </a:rPr>
              <a:t>hardware multithreading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Fine grained multithreading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Switch on each cycle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Pros: Can hide very short stalls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Cons: Slows down every thread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Coarse grained multithreading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Switch only on quite long stalls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Pros: removes need for very fast switches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Cons: flush pipeline, short stalls not handled</a:t>
            </a:r>
          </a:p>
          <a:p>
            <a:endParaRPr lang="en-US" dirty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785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Simultaneous multithreading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2537"/>
            <a:ext cx="8001000" cy="53006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F6FF"/>
                </a:solidFill>
              </a:rPr>
              <a:t>SMT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Leverages multi-issue pipeline with dynamic instruction scheduling and ILP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Exploits functional unit parallelism better than single threads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Always running multiple instructions from multiple threads</a:t>
            </a:r>
          </a:p>
          <a:p>
            <a:pPr marL="1200150" lvl="1" indent="-457200"/>
            <a:r>
              <a:rPr lang="en-US" dirty="0" smtClean="0">
                <a:solidFill>
                  <a:schemeClr val="bg1"/>
                </a:solidFill>
              </a:rPr>
              <a:t>No cost of context switching</a:t>
            </a:r>
          </a:p>
          <a:p>
            <a:pPr marL="1200150" lvl="1" indent="-457200"/>
            <a:r>
              <a:rPr lang="en-US" dirty="0" smtClean="0">
                <a:solidFill>
                  <a:schemeClr val="bg1"/>
                </a:solidFill>
              </a:rPr>
              <a:t>Uses </a:t>
            </a:r>
            <a:r>
              <a:rPr lang="en-US" dirty="0">
                <a:solidFill>
                  <a:schemeClr val="bg1"/>
                </a:solidFill>
              </a:rPr>
              <a:t>dynamic scheduling and register renaming through reservation stations </a:t>
            </a:r>
          </a:p>
          <a:p>
            <a:pPr marL="1200150" lvl="1" indent="-457200"/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Can use all functional units very efficiently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48240" y="3056040"/>
              <a:ext cx="7619400" cy="1886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4920" y="3042360"/>
                <a:ext cx="7647120" cy="191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9770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Big Picture: Multicore and Parallelism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195603" cy="5638800"/>
          </a:xfrm>
        </p:spPr>
        <p:txBody>
          <a:bodyPr/>
          <a:lstStyle/>
          <a:p>
            <a:r>
              <a:rPr lang="en-US" dirty="0"/>
              <a:t>Why do I need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eight</a:t>
            </a:r>
            <a:r>
              <a:rPr lang="en-US" dirty="0" smtClean="0"/>
              <a:t> </a:t>
            </a:r>
            <a:r>
              <a:rPr lang="en-US" dirty="0"/>
              <a:t>computing cores on my phone?!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55626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72" y="26670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46" y="12192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55" y="55626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29" y="4114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01" y="26670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75" y="12192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1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0" t="9308" r="7853" b="34845"/>
          <a:stretch/>
        </p:blipFill>
        <p:spPr>
          <a:xfrm>
            <a:off x="990600" y="304800"/>
            <a:ext cx="7642834" cy="611426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280400" y="2698560"/>
              <a:ext cx="77040" cy="65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68880" y="2688480"/>
                <a:ext cx="93240" cy="878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Oval 4"/>
          <p:cNvSpPr/>
          <p:nvPr/>
        </p:nvSpPr>
        <p:spPr>
          <a:xfrm>
            <a:off x="4419600" y="3657600"/>
            <a:ext cx="2133600" cy="276146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5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4"/>
          <p:cNvGraphicFramePr>
            <a:graphicFrameLocks noGrp="1"/>
          </p:cNvGraphicFramePr>
          <p:nvPr>
            <p:extLst/>
          </p:nvPr>
        </p:nvGraphicFramePr>
        <p:xfrm>
          <a:off x="2362200" y="1066800"/>
          <a:ext cx="5943601" cy="1371600"/>
        </p:xfrm>
        <a:graphic>
          <a:graphicData uri="http://schemas.openxmlformats.org/drawingml/2006/table">
            <a:tbl>
              <a:tblPr/>
              <a:tblGrid>
                <a:gridCol w="2133600"/>
                <a:gridCol w="2286000"/>
                <a:gridCol w="1524001"/>
              </a:tblGrid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Hyperthreading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6388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3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Multi-Core </a:t>
            </a:r>
            <a:r>
              <a:rPr lang="en-US" sz="3300" dirty="0" smtClean="0">
                <a:solidFill>
                  <a:schemeClr val="bg1"/>
                </a:solidFill>
              </a:rPr>
              <a:t>vs.</a:t>
            </a:r>
            <a:r>
              <a:rPr lang="en-US" sz="33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Multi-Issue</a:t>
            </a:r>
          </a:p>
          <a:p>
            <a:pPr>
              <a:tabLst>
                <a:tab pos="515938" algn="l"/>
                <a:tab pos="5540375" algn="l"/>
              </a:tabLst>
            </a:pPr>
            <a:r>
              <a:rPr lang="en-US" sz="2800" dirty="0" smtClean="0"/>
              <a:t>           Programs:</a:t>
            </a:r>
          </a:p>
          <a:p>
            <a:pPr>
              <a:lnSpc>
                <a:spcPct val="120000"/>
              </a:lnSpc>
              <a:tabLst>
                <a:tab pos="515938" algn="l"/>
                <a:tab pos="5540375" algn="l"/>
              </a:tabLst>
            </a:pPr>
            <a:r>
              <a:rPr lang="en-US" sz="2800" dirty="0" smtClean="0"/>
              <a:t> Num. Pipelines:</a:t>
            </a:r>
          </a:p>
          <a:p>
            <a:pPr>
              <a:lnSpc>
                <a:spcPct val="130000"/>
              </a:lnSpc>
              <a:tabLst>
                <a:tab pos="515938" algn="l"/>
                <a:tab pos="5540375" algn="l"/>
              </a:tabLst>
            </a:pPr>
            <a:r>
              <a:rPr lang="en-US" sz="2800" dirty="0"/>
              <a:t> </a:t>
            </a:r>
            <a:r>
              <a:rPr lang="en-US" sz="2800" dirty="0" smtClean="0"/>
              <a:t>Pipeline Width: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Hyperthreads</a:t>
            </a:r>
            <a:endParaRPr lang="en-US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 smtClean="0"/>
              <a:t>HT = </a:t>
            </a:r>
            <a:r>
              <a:rPr lang="en-US" dirty="0" err="1" smtClean="0"/>
              <a:t>MultiIssue</a:t>
            </a:r>
            <a:r>
              <a:rPr lang="en-US" dirty="0" smtClean="0"/>
              <a:t> </a:t>
            </a:r>
            <a:r>
              <a:rPr lang="en-US" dirty="0"/>
              <a:t>+ extra PCs and registers – dependency logic</a:t>
            </a:r>
          </a:p>
          <a:p>
            <a:pPr lvl="1"/>
            <a:r>
              <a:rPr lang="en-US" dirty="0" smtClean="0"/>
              <a:t>HT </a:t>
            </a:r>
            <a:r>
              <a:rPr lang="en-US" dirty="0"/>
              <a:t>= </a:t>
            </a:r>
            <a:r>
              <a:rPr lang="en-US" dirty="0" err="1"/>
              <a:t>MultiCore</a:t>
            </a:r>
            <a:r>
              <a:rPr lang="en-US" dirty="0"/>
              <a:t> – redundant functional units + hazard </a:t>
            </a:r>
            <a:r>
              <a:rPr lang="en-US" dirty="0" smtClean="0"/>
              <a:t>avoidance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Hyperthreads</a:t>
            </a:r>
            <a:r>
              <a:rPr lang="en-US" dirty="0" smtClean="0"/>
              <a:t> </a:t>
            </a:r>
            <a:r>
              <a:rPr lang="en-US" dirty="0"/>
              <a:t>(Intel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Illusion of multiple cores on a single core</a:t>
            </a:r>
          </a:p>
          <a:p>
            <a:pPr lvl="1"/>
            <a:r>
              <a:rPr lang="en-US" dirty="0" smtClean="0"/>
              <a:t>Easy to keep HT pipelines full + share functional units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05600" y="619780"/>
            <a:ext cx="1058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vs.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HT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262135"/>
              </p:ext>
            </p:extLst>
          </p:nvPr>
        </p:nvGraphicFramePr>
        <p:xfrm>
          <a:off x="2362200" y="1066800"/>
          <a:ext cx="5943601" cy="1371600"/>
        </p:xfrm>
        <a:graphic>
          <a:graphicData uri="http://schemas.openxmlformats.org/drawingml/2006/table">
            <a:tbl>
              <a:tblPr/>
              <a:tblGrid>
                <a:gridCol w="2133600"/>
                <a:gridCol w="2286000"/>
                <a:gridCol w="152400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0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All of the above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"/>
            <a:ext cx="523701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89418" y="838200"/>
            <a:ext cx="393216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8 die (aka 8 sockets)</a:t>
            </a:r>
          </a:p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4 core per socket</a:t>
            </a:r>
          </a:p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 HT per core</a:t>
            </a:r>
          </a:p>
          <a:p>
            <a:endParaRPr lang="en-US" sz="32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Note: a socket is a processor, 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where each processor may</a:t>
            </a:r>
          </a:p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ave multiple processing </a:t>
            </a:r>
          </a:p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ores, so this is an example 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of a multiprocessor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multicore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hyperthreaded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148029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Parallel Programming</a:t>
            </a:r>
            <a:endParaRPr lang="en-AU"/>
          </a:p>
        </p:txBody>
      </p:sp>
      <p:sp>
        <p:nvSpPr>
          <p:cNvPr id="5022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AU" dirty="0" smtClean="0"/>
              <a:t>Q: So lets just all use multicore from now on!</a:t>
            </a:r>
          </a:p>
          <a:p>
            <a:r>
              <a:rPr lang="en-AU" dirty="0" smtClean="0"/>
              <a:t>A: Software must be written as parallel program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Multicore difficulties</a:t>
            </a:r>
          </a:p>
          <a:p>
            <a:pPr lvl="1"/>
            <a:r>
              <a:rPr lang="en-AU" dirty="0" smtClean="0"/>
              <a:t>Partitioning work</a:t>
            </a:r>
          </a:p>
          <a:p>
            <a:pPr lvl="1"/>
            <a:r>
              <a:rPr lang="en-AU" dirty="0" smtClean="0"/>
              <a:t>Coordination &amp; synchronization</a:t>
            </a:r>
          </a:p>
          <a:p>
            <a:pPr lvl="1"/>
            <a:r>
              <a:rPr lang="en-AU" dirty="0" smtClean="0"/>
              <a:t>Communications overhead</a:t>
            </a:r>
          </a:p>
          <a:p>
            <a:pPr lvl="1"/>
            <a:r>
              <a:rPr lang="en-AU" dirty="0" smtClean="0"/>
              <a:t>Balancing load over cores</a:t>
            </a:r>
          </a:p>
          <a:p>
            <a:pPr lvl="1"/>
            <a:r>
              <a:rPr lang="en-AU" dirty="0" smtClean="0"/>
              <a:t>How do you write parallel programs?</a:t>
            </a:r>
            <a:endParaRPr lang="en-AU" dirty="0"/>
          </a:p>
          <a:p>
            <a:pPr lvl="2"/>
            <a:r>
              <a:rPr lang="en-AU" dirty="0" smtClean="0"/>
              <a:t>... without knowing exact underlying architecture?</a:t>
            </a:r>
          </a:p>
        </p:txBody>
      </p:sp>
    </p:spTree>
    <p:extLst>
      <p:ext uri="{BB962C8B-B14F-4D97-AF65-F5344CB8AC3E}">
        <p14:creationId xmlns:p14="http://schemas.microsoft.com/office/powerpoint/2010/main" val="372807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4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 Partitioning</a:t>
            </a:r>
            <a:endParaRPr lang="en-CA" dirty="0"/>
          </a:p>
        </p:txBody>
      </p:sp>
      <p:sp>
        <p:nvSpPr>
          <p:cNvPr id="5024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Partition work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so all cores have something to do</a:t>
            </a:r>
            <a:endParaRPr lang="en-US" dirty="0"/>
          </a:p>
        </p:txBody>
      </p:sp>
      <p:sp>
        <p:nvSpPr>
          <p:cNvPr id="50247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828800"/>
            <a:ext cx="7315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28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43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576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864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00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315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2786063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14400" y="30480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14400" y="3319463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14400" y="35814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14400" y="3843337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14400" y="4114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14400" y="43434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14400" y="4605337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5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477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4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Load Balancing</a:t>
            </a:r>
            <a:endParaRPr lang="en-CA"/>
          </a:p>
        </p:txBody>
      </p:sp>
      <p:sp>
        <p:nvSpPr>
          <p:cNvPr id="5024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Load Balancing</a:t>
            </a:r>
          </a:p>
          <a:p>
            <a:r>
              <a:rPr lang="en-US" dirty="0" smtClean="0"/>
              <a:t>Need to partition so all cores are actually working</a:t>
            </a:r>
            <a:endParaRPr lang="en-US" dirty="0"/>
          </a:p>
        </p:txBody>
      </p:sp>
      <p:sp>
        <p:nvSpPr>
          <p:cNvPr id="50247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705099"/>
            <a:ext cx="361839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2976562"/>
            <a:ext cx="1628274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5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1" y="3248024"/>
            <a:ext cx="762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6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3519487"/>
            <a:ext cx="1990112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7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4400" y="3790949"/>
            <a:ext cx="904596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8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4401" y="4062412"/>
            <a:ext cx="152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9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14400" y="4333874"/>
            <a:ext cx="25781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80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4400" y="4605337"/>
            <a:ext cx="1311665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14400" y="1828800"/>
            <a:ext cx="381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1828800"/>
            <a:ext cx="7315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95400" y="1828800"/>
            <a:ext cx="14478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743200" y="1828800"/>
            <a:ext cx="6858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429000" y="1828800"/>
            <a:ext cx="1143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72000" y="1828800"/>
            <a:ext cx="13716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43600" y="1828800"/>
            <a:ext cx="457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00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315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3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4773" grpId="0" animBg="1"/>
      <p:bldP spid="5024774" grpId="0" animBg="1"/>
      <p:bldP spid="5024775" grpId="0" animBg="1"/>
      <p:bldP spid="5024776" grpId="0" animBg="1"/>
      <p:bldP spid="5024777" grpId="0" animBg="1"/>
      <p:bldP spid="5024778" grpId="0" animBg="1"/>
      <p:bldP spid="5024779" grpId="0" animBg="1"/>
      <p:bldP spid="502478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8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Amdahl’s Law</a:t>
            </a:r>
            <a:endParaRPr lang="en-CA"/>
          </a:p>
        </p:txBody>
      </p:sp>
      <p:sp>
        <p:nvSpPr>
          <p:cNvPr id="50288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If tasks have a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serial part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and a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parallel part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Example: </a:t>
            </a:r>
          </a:p>
          <a:p>
            <a:r>
              <a:rPr lang="en-US" dirty="0" smtClean="0"/>
              <a:t>	step 1: divide input data into </a:t>
            </a:r>
            <a:r>
              <a:rPr lang="en-US" i="1" dirty="0" smtClean="0"/>
              <a:t>n</a:t>
            </a:r>
            <a:r>
              <a:rPr lang="en-US" dirty="0" smtClean="0"/>
              <a:t> pieces</a:t>
            </a:r>
          </a:p>
          <a:p>
            <a:r>
              <a:rPr lang="en-US" dirty="0" smtClean="0"/>
              <a:t>	step 2: do work on each piece</a:t>
            </a:r>
          </a:p>
          <a:p>
            <a:r>
              <a:rPr lang="en-US" dirty="0" smtClean="0"/>
              <a:t>	step 3: combine all results</a:t>
            </a:r>
          </a:p>
          <a:p>
            <a:r>
              <a:rPr lang="en-US" dirty="0" smtClean="0"/>
              <a:t>Recall: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Amdahl’s Law</a:t>
            </a:r>
          </a:p>
          <a:p>
            <a:r>
              <a:rPr lang="en-US" dirty="0" smtClean="0"/>
              <a:t>As number of cores increases …</a:t>
            </a:r>
          </a:p>
          <a:p>
            <a:pPr lvl="1"/>
            <a:r>
              <a:rPr lang="en-US" dirty="0" smtClean="0"/>
              <a:t>time to execute parallel part? </a:t>
            </a:r>
          </a:p>
          <a:p>
            <a:pPr lvl="1"/>
            <a:r>
              <a:rPr lang="en-US" dirty="0" smtClean="0"/>
              <a:t>time to execute serial part?</a:t>
            </a:r>
          </a:p>
          <a:p>
            <a:pPr lvl="1"/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Serial part eventually dominates</a:t>
            </a:r>
            <a:r>
              <a:rPr lang="en-US" i="1" dirty="0" smtClean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7807" y="4876800"/>
            <a:ext cx="1947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oes to zero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4211" y="5410200"/>
            <a:ext cx="2850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Remains the same</a:t>
            </a:r>
          </a:p>
        </p:txBody>
      </p:sp>
    </p:spTree>
    <p:extLst>
      <p:ext uri="{BB962C8B-B14F-4D97-AF65-F5344CB8AC3E}">
        <p14:creationId xmlns:p14="http://schemas.microsoft.com/office/powerpoint/2010/main" val="108536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0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Amdahl’s Law</a:t>
            </a:r>
            <a:endParaRPr lang="en-CA"/>
          </a:p>
        </p:txBody>
      </p:sp>
      <p:sp>
        <p:nvSpPr>
          <p:cNvPr id="503091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12192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21336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76400" y="23622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6400" y="28194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76400" y="21336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76400" y="25908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1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76400" y="1219200"/>
            <a:ext cx="57912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2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" y="38100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3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76400" y="38100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4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76400" y="40386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5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76400" y="42672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6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76400" y="44958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7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76400" y="51816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8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676400" y="49530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9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76400" y="47244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30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676400" y="54102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467600" y="12192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24200" y="21336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38400" y="38100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7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0916" grpId="0" animBg="1"/>
      <p:bldP spid="5030917" grpId="0" animBg="1"/>
      <p:bldP spid="5030918" grpId="0" animBg="1"/>
      <p:bldP spid="5030919" grpId="0" animBg="1"/>
      <p:bldP spid="5030920" grpId="0" animBg="1"/>
      <p:bldP spid="5030922" grpId="0" animBg="1"/>
      <p:bldP spid="5030923" grpId="0" animBg="1"/>
      <p:bldP spid="5030924" grpId="0" animBg="1"/>
      <p:bldP spid="5030925" grpId="0" animBg="1"/>
      <p:bldP spid="5030926" grpId="0" animBg="1"/>
      <p:bldP spid="5030927" grpId="0" animBg="1"/>
      <p:bldP spid="5030928" grpId="0" animBg="1"/>
      <p:bldP spid="5030929" grpId="0" animBg="1"/>
      <p:bldP spid="5030930" grpId="0" animBg="1"/>
      <p:bldP spid="21" grpId="0" animBg="1"/>
      <p:bldP spid="2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 is a necessity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Necessity, not luxury</a:t>
            </a:r>
          </a:p>
          <a:p>
            <a:r>
              <a:rPr lang="en-US" dirty="0"/>
              <a:t>	</a:t>
            </a:r>
            <a:r>
              <a:rPr lang="en-US" dirty="0" smtClean="0"/>
              <a:t>Power wall</a:t>
            </a:r>
          </a:p>
          <a:p>
            <a:endParaRPr lang="en-US" dirty="0"/>
          </a:p>
          <a:p>
            <a:r>
              <a:rPr lang="en-US" dirty="0" smtClean="0"/>
              <a:t>Not easy to get performance out of</a:t>
            </a:r>
          </a:p>
          <a:p>
            <a:endParaRPr lang="en-US" dirty="0"/>
          </a:p>
          <a:p>
            <a:r>
              <a:rPr lang="en-US" dirty="0" smtClean="0"/>
              <a:t>Many solutions</a:t>
            </a:r>
          </a:p>
          <a:p>
            <a:r>
              <a:rPr lang="en-US" dirty="0" smtClean="0"/>
              <a:t>	Pipelining</a:t>
            </a:r>
          </a:p>
          <a:p>
            <a:r>
              <a:rPr lang="en-US" dirty="0" smtClean="0"/>
              <a:t>	Multi-issue</a:t>
            </a:r>
          </a:p>
          <a:p>
            <a:r>
              <a:rPr lang="en-US" dirty="0"/>
              <a:t>	</a:t>
            </a:r>
            <a:r>
              <a:rPr lang="en-US" dirty="0" err="1" smtClean="0"/>
              <a:t>Hyperthreading</a:t>
            </a:r>
            <a:endParaRPr lang="en-US" dirty="0" smtClean="0"/>
          </a:p>
          <a:p>
            <a:r>
              <a:rPr lang="en-US" dirty="0" smtClean="0"/>
              <a:t>	Multicore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0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Parallel Programming</a:t>
            </a:r>
            <a:endParaRPr lang="en-AU"/>
          </a:p>
        </p:txBody>
      </p:sp>
      <p:sp>
        <p:nvSpPr>
          <p:cNvPr id="5022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AU" dirty="0" smtClean="0"/>
              <a:t>Q: So lets just all use multicore from now on!</a:t>
            </a:r>
          </a:p>
          <a:p>
            <a:r>
              <a:rPr lang="en-AU" dirty="0" smtClean="0"/>
              <a:t>A: Software must be written as parallel program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Multicore difficulties</a:t>
            </a:r>
          </a:p>
          <a:p>
            <a:pPr lvl="1"/>
            <a:r>
              <a:rPr lang="en-AU" dirty="0" smtClean="0"/>
              <a:t>Partitioning work</a:t>
            </a:r>
          </a:p>
          <a:p>
            <a:pPr lvl="1"/>
            <a:r>
              <a:rPr lang="en-AU" dirty="0" smtClean="0"/>
              <a:t>Coordination &amp; synchronization</a:t>
            </a:r>
          </a:p>
          <a:p>
            <a:pPr lvl="1"/>
            <a:r>
              <a:rPr lang="en-AU" dirty="0" smtClean="0"/>
              <a:t>Communications overhead</a:t>
            </a:r>
          </a:p>
          <a:p>
            <a:pPr lvl="1"/>
            <a:r>
              <a:rPr lang="en-AU" dirty="0" smtClean="0"/>
              <a:t>Balancing load over cores</a:t>
            </a:r>
          </a:p>
          <a:p>
            <a:pPr lvl="1"/>
            <a:r>
              <a:rPr lang="en-AU" dirty="0" smtClean="0"/>
              <a:t>How do you write parallel programs?</a:t>
            </a:r>
            <a:endParaRPr lang="en-AU" dirty="0"/>
          </a:p>
          <a:p>
            <a:pPr lvl="2"/>
            <a:r>
              <a:rPr lang="en-AU" dirty="0" smtClean="0"/>
              <a:t>... without knowing exact underlying architecture?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04800" y="3581400"/>
            <a:ext cx="5334000" cy="1066800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0716" y="4201180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HW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800" y="3124200"/>
            <a:ext cx="7696200" cy="3048000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4316" y="3200400"/>
            <a:ext cx="666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800" y="3581400"/>
            <a:ext cx="13551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Your </a:t>
            </a:r>
          </a:p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career…</a:t>
            </a:r>
          </a:p>
        </p:txBody>
      </p:sp>
    </p:spTree>
    <p:extLst>
      <p:ext uri="{BB962C8B-B14F-4D97-AF65-F5344CB8AC3E}">
        <p14:creationId xmlns:p14="http://schemas.microsoft.com/office/powerpoint/2010/main" val="5587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Big Picture: Multicore and Parallelism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525001" cy="5638800"/>
          </a:xfrm>
        </p:spPr>
        <p:txBody>
          <a:bodyPr/>
          <a:lstStyle/>
          <a:p>
            <a:r>
              <a:rPr lang="en-US" dirty="0"/>
              <a:t>Why do I need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sixteen</a:t>
            </a:r>
            <a:r>
              <a:rPr lang="en-US" dirty="0" smtClean="0"/>
              <a:t> </a:t>
            </a:r>
            <a:r>
              <a:rPr lang="en-US" dirty="0"/>
              <a:t>computing cores on my phone?!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55626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72" y="26670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46" y="12192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5626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4" y="4114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46" y="26670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520" y="12192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55" y="55626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29" y="4114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01" y="26670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75" y="12192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029" y="55626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203" y="4114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775" y="26670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49" y="12192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0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Pitfall: Amdahl’s Law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1301744" y="990600"/>
            <a:ext cx="4216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affected execution time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1229500" y="1600200"/>
            <a:ext cx="4279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amount of improvement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>
            <p:custDataLst>
              <p:tags r:id="rId3"/>
            </p:custDataLst>
          </p:nvPr>
        </p:nvCxnSpPr>
        <p:spPr>
          <a:xfrm>
            <a:off x="1077100" y="1600200"/>
            <a:ext cx="455229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3744100" y="2133600"/>
            <a:ext cx="4942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+  execution time unaffected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00" y="533400"/>
            <a:ext cx="6210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Execution time after improvement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8200" y="2895600"/>
                <a:ext cx="6399765" cy="86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sz="3200" baseline="-25000" dirty="0" err="1" smtClean="0">
                    <a:solidFill>
                      <a:schemeClr val="bg1"/>
                    </a:solidFill>
                  </a:rPr>
                  <a:t>improved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3200" b="0" i="0" baseline="-25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affected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improvement</m:t>
                        </m:r>
                        <m: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factor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</a:rPr>
                  <a:t>+ </a:t>
                </a:r>
                <a:r>
                  <a:rPr lang="en-US" sz="3200" dirty="0" err="1" smtClean="0">
                    <a:solidFill>
                      <a:schemeClr val="bg1"/>
                    </a:solidFill>
                  </a:rPr>
                  <a:t>T</a:t>
                </a:r>
                <a:r>
                  <a:rPr lang="en-US" sz="3200" baseline="-25000" dirty="0" err="1" smtClean="0">
                    <a:solidFill>
                      <a:schemeClr val="bg1"/>
                    </a:solidFill>
                  </a:rPr>
                  <a:t>unaffected</a:t>
                </a:r>
                <a:endParaRPr lang="en-US" sz="3200" baseline="-250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5600"/>
                <a:ext cx="6399765" cy="861646"/>
              </a:xfrm>
              <a:prstGeom prst="rect">
                <a:avLst/>
              </a:prstGeom>
              <a:blipFill rotWithShape="1">
                <a:blip r:embed="rId7"/>
                <a:stretch>
                  <a:fillRect l="-2479" r="-191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73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2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Pitfall: Amdahl’s Law</a:t>
            </a:r>
            <a:endParaRPr lang="en-AU"/>
          </a:p>
        </p:txBody>
      </p:sp>
      <p:sp>
        <p:nvSpPr>
          <p:cNvPr id="503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1423987"/>
          </a:xfrm>
        </p:spPr>
        <p:txBody>
          <a:bodyPr>
            <a:noAutofit/>
          </a:bodyPr>
          <a:lstStyle/>
          <a:p>
            <a:r>
              <a:rPr lang="en-US" dirty="0"/>
              <a:t>Improving an aspect of a computer and expecting a proportional improvement in overall performance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5032967" name="Rectangle 7"/>
          <p:cNvSpPr>
            <a:spLocks noChangeArrowheads="1"/>
          </p:cNvSpPr>
          <p:nvPr/>
        </p:nvSpPr>
        <p:spPr bwMode="auto">
          <a:xfrm>
            <a:off x="228600" y="3733800"/>
            <a:ext cx="87630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3200" dirty="0" smtClean="0">
                <a:solidFill>
                  <a:schemeClr val="bg1"/>
                </a:solidFill>
                <a:latin typeface="Helvetica" pitchFamily="34" charset="0"/>
                <a:sym typeface="Wingdings" pitchFamily="2" charset="2"/>
              </a:rPr>
              <a:t>Example: multiply accounts for 80s out of 100s</a:t>
            </a:r>
            <a:endParaRPr lang="en-US" sz="2800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Multiply can be </a:t>
            </a:r>
            <a:r>
              <a:rPr lang="en-US" sz="2800" dirty="0" err="1" smtClean="0">
                <a:solidFill>
                  <a:schemeClr val="bg1"/>
                </a:solidFill>
                <a:latin typeface="Helvetica" pitchFamily="34" charset="0"/>
              </a:rPr>
              <a:t>parallized</a:t>
            </a:r>
            <a:endParaRPr lang="en-US" sz="2800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How much improvement do we need in the multiply performance to get 5× overall improvement?</a:t>
            </a:r>
            <a:endParaRPr lang="en-US" sz="2800" dirty="0">
              <a:solidFill>
                <a:schemeClr val="bg1"/>
              </a:solidFill>
              <a:latin typeface="Helvetica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      (a) 2x   (b) 10x (c) 100x (d) 1000x (e) not possible  </a:t>
            </a:r>
            <a:endParaRPr lang="en-US" sz="2800" dirty="0">
              <a:solidFill>
                <a:schemeClr val="bg1"/>
              </a:solidFill>
              <a:latin typeface="Helvetic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2895600"/>
                <a:ext cx="6399765" cy="86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sz="3200" baseline="-25000" dirty="0" err="1" smtClean="0">
                    <a:solidFill>
                      <a:schemeClr val="bg1"/>
                    </a:solidFill>
                  </a:rPr>
                  <a:t>improved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3200" b="0" i="0" baseline="-25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affected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improvement</m:t>
                        </m:r>
                        <m: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factor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</a:rPr>
                  <a:t>+ </a:t>
                </a:r>
                <a:r>
                  <a:rPr lang="en-US" sz="3200" dirty="0" err="1" smtClean="0">
                    <a:solidFill>
                      <a:schemeClr val="bg1"/>
                    </a:solidFill>
                  </a:rPr>
                  <a:t>T</a:t>
                </a:r>
                <a:r>
                  <a:rPr lang="en-US" sz="3200" baseline="-25000" dirty="0" err="1" smtClean="0">
                    <a:solidFill>
                      <a:schemeClr val="bg1"/>
                    </a:solidFill>
                  </a:rPr>
                  <a:t>unaffected</a:t>
                </a:r>
                <a:endParaRPr lang="en-US" sz="3200" baseline="-250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5600"/>
                <a:ext cx="6399765" cy="861646"/>
              </a:xfrm>
              <a:prstGeom prst="rect">
                <a:avLst/>
              </a:prstGeom>
              <a:blipFill rotWithShape="1">
                <a:blip r:embed="rId4"/>
                <a:stretch>
                  <a:fillRect l="-2479" r="-191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9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2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Pitfall: Amdahl’s Law</a:t>
            </a:r>
            <a:endParaRPr lang="en-AU"/>
          </a:p>
        </p:txBody>
      </p:sp>
      <p:sp>
        <p:nvSpPr>
          <p:cNvPr id="503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1423987"/>
          </a:xfrm>
        </p:spPr>
        <p:txBody>
          <a:bodyPr>
            <a:noAutofit/>
          </a:bodyPr>
          <a:lstStyle/>
          <a:p>
            <a:r>
              <a:rPr lang="en-US" dirty="0"/>
              <a:t>Improving an aspect of a computer and expecting a proportional improvement in overall performance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5032965" name="Rectangle 5"/>
          <p:cNvSpPr>
            <a:spLocks noChangeArrowheads="1"/>
          </p:cNvSpPr>
          <p:nvPr/>
        </p:nvSpPr>
        <p:spPr bwMode="auto">
          <a:xfrm>
            <a:off x="4724400" y="5943600"/>
            <a:ext cx="345598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Helvetica" pitchFamily="34" charset="0"/>
              <a:buChar char="–"/>
            </a:pPr>
            <a:r>
              <a:rPr lang="en-US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pitchFamily="34" charset="0"/>
              </a:rPr>
              <a:t>Can’t be done!</a:t>
            </a:r>
            <a:endParaRPr lang="en-US" b="1" i="1" dirty="0">
              <a:solidFill>
                <a:schemeClr val="accent5">
                  <a:lumMod val="60000"/>
                  <a:lumOff val="40000"/>
                </a:schemeClr>
              </a:solidFill>
              <a:latin typeface="Helvetic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32967" name="Rectangle 7"/>
              <p:cNvSpPr>
                <a:spLocks noChangeArrowheads="1"/>
              </p:cNvSpPr>
              <p:nvPr/>
            </p:nvSpPr>
            <p:spPr bwMode="auto">
              <a:xfrm>
                <a:off x="228600" y="3733800"/>
                <a:ext cx="8763000" cy="1368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en-US" sz="3200" dirty="0" smtClean="0">
                    <a:solidFill>
                      <a:schemeClr val="bg1"/>
                    </a:solidFill>
                    <a:latin typeface="Helvetica" pitchFamily="34" charset="0"/>
                    <a:sym typeface="Wingdings" pitchFamily="2" charset="2"/>
                  </a:rPr>
                  <a:t>Example: multiply accounts for 80s out of 100s</a:t>
                </a:r>
                <a:endParaRPr lang="en-US" sz="280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  <a:p>
                <a:pPr marL="285750" indent="-28575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</a:pPr>
                <a:r>
                  <a:rPr lang="en-US" sz="2800" dirty="0" smtClean="0">
                    <a:solidFill>
                      <a:schemeClr val="bg1"/>
                    </a:solidFill>
                    <a:latin typeface="Helvetica" pitchFamily="34" charset="0"/>
                  </a:rPr>
                  <a:t>Multiply can be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Helvetica" pitchFamily="34" charset="0"/>
                  </a:rPr>
                  <a:t>parallized</a:t>
                </a:r>
                <a:endParaRPr lang="en-US" sz="280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  <a:p>
                <a:pPr marL="285750" indent="-28575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</a:pPr>
                <a:r>
                  <a:rPr lang="en-US" sz="2800" dirty="0" smtClean="0">
                    <a:solidFill>
                      <a:schemeClr val="bg1"/>
                    </a:solidFill>
                    <a:latin typeface="Helvetica" pitchFamily="34" charset="0"/>
                  </a:rPr>
                  <a:t>How much improvement do we need in the multiply performance to get 5× overall improvement?</a:t>
                </a:r>
                <a:endParaRPr lang="en-US" sz="2800" dirty="0">
                  <a:solidFill>
                    <a:schemeClr val="bg1"/>
                  </a:solidFill>
                  <a:latin typeface="Helvetica" pitchFamily="34" charset="0"/>
                </a:endParaRPr>
              </a:p>
              <a:p>
                <a:pPr>
                  <a:spcBef>
                    <a:spcPct val="20000"/>
                  </a:spcBef>
                  <a:buClr>
                    <a:schemeClr val="accent1"/>
                  </a:buClr>
                </a:pPr>
                <a:r>
                  <a:rPr lang="en-US" sz="2800" dirty="0" smtClean="0">
                    <a:solidFill>
                      <a:schemeClr val="bg1"/>
                    </a:solidFill>
                    <a:latin typeface="Helvetica" pitchFamily="34" charset="0"/>
                  </a:rPr>
                  <a:t>			20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80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Helvetica" pitchFamily="34" charset="0"/>
                  </a:rPr>
                  <a:t> + 20</a:t>
                </a:r>
                <a:endParaRPr lang="en-US" sz="2800" dirty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</mc:Choice>
        <mc:Fallback xmlns="">
          <p:sp>
            <p:nvSpPr>
              <p:cNvPr id="5032967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733800"/>
                <a:ext cx="8763000" cy="1368425"/>
              </a:xfrm>
              <a:prstGeom prst="rect">
                <a:avLst/>
              </a:prstGeom>
              <a:blipFill rotWithShape="0">
                <a:blip r:embed="rId3"/>
                <a:stretch>
                  <a:fillRect l="-1809" t="-5804" b="-1066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2895600"/>
                <a:ext cx="6399765" cy="86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sz="3200" baseline="-25000" dirty="0" err="1" smtClean="0">
                    <a:solidFill>
                      <a:schemeClr val="bg1"/>
                    </a:solidFill>
                  </a:rPr>
                  <a:t>improved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3200" b="0" i="0" baseline="-25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affected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improvement</m:t>
                        </m:r>
                        <m: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factor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</a:rPr>
                  <a:t>+ </a:t>
                </a:r>
                <a:r>
                  <a:rPr lang="en-US" sz="3200" dirty="0" err="1" smtClean="0">
                    <a:solidFill>
                      <a:schemeClr val="bg1"/>
                    </a:solidFill>
                  </a:rPr>
                  <a:t>T</a:t>
                </a:r>
                <a:r>
                  <a:rPr lang="en-US" sz="3200" baseline="-25000" dirty="0" err="1" smtClean="0">
                    <a:solidFill>
                      <a:schemeClr val="bg1"/>
                    </a:solidFill>
                  </a:rPr>
                  <a:t>unaffected</a:t>
                </a:r>
                <a:endParaRPr lang="en-US" sz="3200" baseline="-250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5600"/>
                <a:ext cx="6399765" cy="861646"/>
              </a:xfrm>
              <a:prstGeom prst="rect">
                <a:avLst/>
              </a:prstGeom>
              <a:blipFill rotWithShape="1">
                <a:blip r:embed="rId4"/>
                <a:stretch>
                  <a:fillRect l="-2479" r="-191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035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296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HocA4CABB0CBgQBELieAgsuU2ZArGjTTnXGvB8DC0gQRP///wdFKEYoBQILZBkUMggA8BUCfLjiQTMIALQQAusG40ERq6rTQQoxA4L8gfkOAIL+BOP4E5AhNhGVsyaY8OTMtx5m2Fa0xtWS3DmzYVuPDkyuMbjC4yOWQA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2715</TotalTime>
  <Words>2309</Words>
  <Application>Microsoft Office PowerPoint</Application>
  <PresentationFormat>On-screen Show (4:3)</PresentationFormat>
  <Paragraphs>707</Paragraphs>
  <Slides>59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Arial</vt:lpstr>
      <vt:lpstr>Calibri</vt:lpstr>
      <vt:lpstr>Cambria Math</vt:lpstr>
      <vt:lpstr>Consolas</vt:lpstr>
      <vt:lpstr>Helvetica</vt:lpstr>
      <vt:lpstr>Lucida Console</vt:lpstr>
      <vt:lpstr>Symbol</vt:lpstr>
      <vt:lpstr>Tahoma</vt:lpstr>
      <vt:lpstr>Wingdings</vt:lpstr>
      <vt:lpstr>Office Theme</vt:lpstr>
      <vt:lpstr>Multicore and Parallelism</vt:lpstr>
      <vt:lpstr>xkcd/619</vt:lpstr>
      <vt:lpstr>Big Picture: Multicore and Parallelism</vt:lpstr>
      <vt:lpstr>Big Picture: Multicore and Parallelism</vt:lpstr>
      <vt:lpstr>Big Picture: Multicore and Parallelism</vt:lpstr>
      <vt:lpstr>Big Picture: Multicore and Parallelism</vt:lpstr>
      <vt:lpstr>Pitfall: Amdahl’s Law</vt:lpstr>
      <vt:lpstr>Pitfall: Amdahl’s Law</vt:lpstr>
      <vt:lpstr>Pitfall: Amdahl’s Law</vt:lpstr>
      <vt:lpstr>Scaling Example</vt:lpstr>
      <vt:lpstr>Scaling Example</vt:lpstr>
      <vt:lpstr>Takeaway</vt:lpstr>
      <vt:lpstr>Announcements</vt:lpstr>
      <vt:lpstr>Announcements</vt:lpstr>
      <vt:lpstr>Announcements</vt:lpstr>
      <vt:lpstr>Announcements</vt:lpstr>
      <vt:lpstr>Goals for Today</vt:lpstr>
      <vt:lpstr>How to improve performance?</vt:lpstr>
      <vt:lpstr>Problem Statement</vt:lpstr>
      <vt:lpstr>Instruction-Level Parallelism (ILP)</vt:lpstr>
      <vt:lpstr>Instruction-Level Parallelism (ILP)</vt:lpstr>
      <vt:lpstr>Multiple issue pipeline</vt:lpstr>
      <vt:lpstr>Static Multiple Issue</vt:lpstr>
      <vt:lpstr>MIPS with Static Dual Issue</vt:lpstr>
      <vt:lpstr>Scheduling Example</vt:lpstr>
      <vt:lpstr>Speculation</vt:lpstr>
      <vt:lpstr>Optimizations to make it work</vt:lpstr>
      <vt:lpstr>Scheduling Example</vt:lpstr>
      <vt:lpstr>Scheduling Example</vt:lpstr>
      <vt:lpstr>Limits of Static Scheduling </vt:lpstr>
      <vt:lpstr>Limits of Static Scheduling </vt:lpstr>
      <vt:lpstr>Limits of Static Scheduling </vt:lpstr>
      <vt:lpstr>Dynamic Multiple Issue</vt:lpstr>
      <vt:lpstr>Dynamic Multiple Issue</vt:lpstr>
      <vt:lpstr>Does Multiple Issue Work?</vt:lpstr>
      <vt:lpstr>Power Efficiency</vt:lpstr>
      <vt:lpstr>Moore’s Law</vt:lpstr>
      <vt:lpstr>Why Multicore?</vt:lpstr>
      <vt:lpstr>Power Limits</vt:lpstr>
      <vt:lpstr>Power Wall</vt:lpstr>
      <vt:lpstr>Why Multicore? </vt:lpstr>
      <vt:lpstr>Inside the Processor</vt:lpstr>
      <vt:lpstr>Inside the Processor</vt:lpstr>
      <vt:lpstr>PowerPoint Presentation</vt:lpstr>
      <vt:lpstr>Hardware multithreading</vt:lpstr>
      <vt:lpstr>What is a thread?</vt:lpstr>
      <vt:lpstr>Hardware multithreading</vt:lpstr>
      <vt:lpstr>Hardware multithreading</vt:lpstr>
      <vt:lpstr>Simultaneous multithreading</vt:lpstr>
      <vt:lpstr>PowerPoint Presentation</vt:lpstr>
      <vt:lpstr>Hyperthreading</vt:lpstr>
      <vt:lpstr>Example: All of the above</vt:lpstr>
      <vt:lpstr>Parallel Programming</vt:lpstr>
      <vt:lpstr>Work Partitioning</vt:lpstr>
      <vt:lpstr>Load Balancing</vt:lpstr>
      <vt:lpstr>Amdahl’s Law</vt:lpstr>
      <vt:lpstr>Amdahl’s Law</vt:lpstr>
      <vt:lpstr>Parallelism is a necessity</vt:lpstr>
      <vt:lpstr>Parallel Programming</vt:lpstr>
    </vt:vector>
  </TitlesOfParts>
  <Company>Cornell University Computing and Information Science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189</cp:revision>
  <cp:lastPrinted>2015-04-16T17:13:30Z</cp:lastPrinted>
  <dcterms:created xsi:type="dcterms:W3CDTF">2012-11-28T14:27:55Z</dcterms:created>
  <dcterms:modified xsi:type="dcterms:W3CDTF">2015-04-16T17:13:52Z</dcterms:modified>
</cp:coreProperties>
</file>