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6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7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1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2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3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4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5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6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17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18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19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notesSlides/notesSlide20.xml" ContentType="application/vnd.openxmlformats-officedocument.presentationml.notesSlide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1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notesSlides/notesSlide22.xml" ContentType="application/vnd.openxmlformats-officedocument.presentationml.notesSlide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23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notesSlides/notesSlide24.xml" ContentType="application/vnd.openxmlformats-officedocument.presentationml.notesSlide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5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26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27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28.xml" ContentType="application/vnd.openxmlformats-officedocument.presentationml.notesSlide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29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30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31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notesSlides/notesSlide32.xml" ContentType="application/vnd.openxmlformats-officedocument.presentationml.notesSlide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notesSlides/notesSlide33.xml" ContentType="application/vnd.openxmlformats-officedocument.presentationml.notesSlide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notesSlides/notesSlide34.xml" ContentType="application/vnd.openxmlformats-officedocument.presentationml.notesSlide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06" r:id="rId3"/>
    <p:sldId id="307" r:id="rId4"/>
    <p:sldId id="308" r:id="rId5"/>
    <p:sldId id="260" r:id="rId6"/>
    <p:sldId id="261" r:id="rId7"/>
    <p:sldId id="304" r:id="rId8"/>
    <p:sldId id="264" r:id="rId9"/>
    <p:sldId id="30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0" r:id="rId23"/>
    <p:sldId id="281" r:id="rId24"/>
    <p:sldId id="282" r:id="rId25"/>
    <p:sldId id="283" r:id="rId26"/>
    <p:sldId id="284" r:id="rId27"/>
    <p:sldId id="309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1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559" tIns="47780" rIns="95559" bIns="47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1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EC23A5-1AD1-446B-AB35-7766527E988B}" type="slidenum">
              <a:rPr lang="en-GB"/>
              <a:pPr/>
              <a:t>14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2187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30" y="4560446"/>
            <a:ext cx="5359801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0X14220001 = 000101 00001 00010 0000 0000 0000 0001  #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$1, $2, 0x1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0x00000000 </a:t>
            </a:r>
            <a:r>
              <a:rPr lang="en-US" baseline="0" dirty="0" smtClean="0"/>
              <a:t>= 000000 00000 00000 00000 00000 000000   </a:t>
            </a:r>
            <a:r>
              <a:rPr lang="en-US" dirty="0" smtClean="0"/>
              <a:t># </a:t>
            </a:r>
            <a:r>
              <a:rPr lang="en-US" dirty="0" err="1" smtClean="0"/>
              <a:t>sll</a:t>
            </a:r>
            <a:r>
              <a:rPr lang="en-US" dirty="0" smtClean="0"/>
              <a:t> $0, $0, $0</a:t>
            </a:r>
            <a:br>
              <a:rPr lang="en-US" dirty="0" smtClean="0"/>
            </a:br>
            <a:r>
              <a:rPr lang="en-US" dirty="0" smtClean="0"/>
              <a:t>0x24620002 =</a:t>
            </a:r>
            <a:r>
              <a:rPr lang="en-US" baseline="0" dirty="0" smtClean="0"/>
              <a:t> 001001 00011 00010 0000 0000 0000 0010  </a:t>
            </a:r>
            <a:r>
              <a:rPr lang="en-US" dirty="0" smtClean="0"/>
              <a:t># </a:t>
            </a:r>
            <a:r>
              <a:rPr lang="en-US" dirty="0" err="1" smtClean="0"/>
              <a:t>addiu</a:t>
            </a:r>
            <a:r>
              <a:rPr lang="en-US" dirty="0" smtClean="0"/>
              <a:t> $2, $3, 0x2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17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4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1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75" tIns="47487" rIns="94975" bIns="4748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0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1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46" tIns="47771" rIns="95546" bIns="4777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74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23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6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1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46" tIns="47771" rIns="95546" bIns="4777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03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42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1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46" tIns="47771" rIns="95546" bIns="4777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5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</a:t>
            </a:r>
            <a:r>
              <a:rPr lang="en-US" dirty="0" smtClean="0"/>
              <a:t>40023C</a:t>
            </a:r>
            <a:r>
              <a:rPr lang="en-US" baseline="0" dirty="0" smtClean="0"/>
              <a:t>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3C041000 = 001111 00000 00100 (LUI, $4, 0x1000)</a:t>
            </a:r>
          </a:p>
          <a:p>
            <a:r>
              <a:rPr lang="en-US" baseline="0" dirty="0" smtClean="0"/>
              <a:t>34040004 = 001101 00000 00100 (ORI, $4, 0x0004)</a:t>
            </a:r>
          </a:p>
          <a:p>
            <a:endParaRPr lang="en-US" dirty="0" smtClean="0"/>
          </a:p>
          <a:p>
            <a:r>
              <a:rPr lang="en-US" dirty="0" smtClean="0"/>
              <a:t>main</a:t>
            </a:r>
          </a:p>
          <a:p>
            <a:pPr defTabSz="1021588">
              <a:defRPr/>
            </a:pPr>
            <a:r>
              <a:rPr lang="en-US" baseline="0" dirty="0" smtClean="0"/>
              <a:t>0C40023C = 0000 1100 (JAL)</a:t>
            </a:r>
            <a:endParaRPr lang="en-US" dirty="0" smtClean="0"/>
          </a:p>
          <a:p>
            <a:pPr defTabSz="1021588"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defTabSz="1021588"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defTabSz="1021588">
              <a:defRPr/>
            </a:pPr>
            <a:r>
              <a:rPr lang="en-US" baseline="0" dirty="0" smtClean="0"/>
              <a:t>8F048004 = 100011 11100 00100 1000 0000 0000 0100 (LW $4, 0x8004($28))</a:t>
            </a:r>
          </a:p>
          <a:p>
            <a:pPr defTabSz="1021588"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10201000 = 0001</a:t>
            </a:r>
            <a:r>
              <a:rPr lang="en-US" baseline="0" dirty="0" smtClean="0"/>
              <a:t>00 00001 00000 0001 0000 0000 0000 (BEQ $1, 0x1000)</a:t>
            </a:r>
          </a:p>
          <a:p>
            <a:r>
              <a:rPr lang="en-US" baseline="0" dirty="0" smtClean="0"/>
              <a:t>21040330 = 001000 01000 00100 0000 0011 0011 0000 (ADDI $4, $8, 0x0330)</a:t>
            </a:r>
          </a:p>
          <a:p>
            <a:r>
              <a:rPr lang="en-US" baseline="0" dirty="0" smtClean="0"/>
              <a:t>22500102 = 001000 10010 10000 0000 0001 0000 0010 (ADDI $16, $18, 0x0102)</a:t>
            </a:r>
            <a:endParaRPr lang="en-US" dirty="0" smtClean="0"/>
          </a:p>
          <a:p>
            <a:r>
              <a:rPr lang="en-US" dirty="0" smtClean="0"/>
              <a:t>40023C = 0001 0000 0000 0000 1000 1111</a:t>
            </a:r>
          </a:p>
          <a:p>
            <a:r>
              <a:rPr lang="en-US" dirty="0" smtClean="0"/>
              <a:t>10008f</a:t>
            </a:r>
          </a:p>
          <a:p>
            <a:endParaRPr lang="en-US" dirty="0" smtClean="0"/>
          </a:p>
          <a:p>
            <a:r>
              <a:rPr lang="en-US" dirty="0" smtClean="0"/>
              <a:t>Starting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msb</a:t>
            </a:r>
            <a:r>
              <a:rPr lang="en-US" baseline="0" dirty="0" smtClean="0"/>
              <a:t>, bit 31 on left</a:t>
            </a:r>
            <a:endParaRPr lang="en-US" dirty="0" smtClean="0"/>
          </a:p>
          <a:p>
            <a:r>
              <a:rPr lang="en-US" dirty="0" smtClean="0"/>
              <a:t>0C</a:t>
            </a:r>
            <a:r>
              <a:rPr lang="en-US" baseline="0" dirty="0" smtClean="0"/>
              <a:t> =    0000 1100 (J or JAL)</a:t>
            </a:r>
          </a:p>
          <a:p>
            <a:r>
              <a:rPr lang="en-US" baseline="0" dirty="0" smtClean="0"/>
              <a:t>4C04 = 0100 1100 0000 0100 (?)</a:t>
            </a:r>
          </a:p>
          <a:p>
            <a:r>
              <a:rPr lang="en-US" baseline="0" dirty="0" smtClean="0"/>
              <a:t>3C041000 = 0011 1100 0000 0100 (LUI, $4, 0x1000)</a:t>
            </a:r>
          </a:p>
          <a:p>
            <a:r>
              <a:rPr lang="en-US" baseline="0" dirty="0" smtClean="0"/>
              <a:t>34040004 = 0011 0100 0000 0100 (ORI, $4, 0x0004)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14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1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559" tIns="47780" rIns="95559" bIns="47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422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1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46" tIns="47771" rIns="95546" bIns="4777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77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1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75" tIns="47487" rIns="94975" bIns="4748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79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1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46" tIns="47771" rIns="95546" bIns="4777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63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1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75" tIns="47487" rIns="94975" bIns="4748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293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1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75" tIns="47487" rIns="94975" bIns="47487"/>
          <a:lstStyle/>
          <a:p>
            <a:r>
              <a:rPr lang="en-US" dirty="0" smtClean="0"/>
              <a:t>fixed address:</a:t>
            </a:r>
            <a:r>
              <a:rPr lang="en-US" baseline="0" dirty="0" smtClean="0"/>
              <a:t> drawbacks? advantages?</a:t>
            </a:r>
          </a:p>
          <a:p>
            <a:r>
              <a:rPr lang="en-US" dirty="0" smtClean="0"/>
              <a:t>(makes linking trivial: few relocations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04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1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115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945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36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1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75" tIns="47487" rIns="94975" bIns="4748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12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404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62426" indent="-362426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14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946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1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75" tIns="47487" rIns="94975" bIns="47487"/>
          <a:lstStyle/>
          <a:p>
            <a:r>
              <a:rPr lang="en-US" dirty="0" smtClean="0"/>
              <a:t>.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.so</a:t>
            </a:r>
          </a:p>
          <a:p>
            <a:r>
              <a:rPr lang="en-US" dirty="0" smtClean="0"/>
              <a:t>PIC: why?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298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1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46" tIns="47771" rIns="95546" bIns="47771" anchor="ctr"/>
          <a:lstStyle/>
          <a:p>
            <a:r>
              <a:rPr lang="en-US" dirty="0" smtClean="0"/>
              <a:t>cost of loading big executables</a:t>
            </a:r>
          </a:p>
          <a:p>
            <a:r>
              <a:rPr lang="en-US" dirty="0" err="1" smtClean="0"/>
              <a:t>dll</a:t>
            </a:r>
            <a:r>
              <a:rPr lang="en-US" dirty="0" smtClean="0"/>
              <a:t> hell, versioning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603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1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75" tIns="47487" rIns="94975" bIns="4748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75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1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75" tIns="47487" rIns="94975" bIns="4748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18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33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63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43" y="4560892"/>
            <a:ext cx="5851525" cy="43195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10" tIns="48304" rIns="96610" bIns="4830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64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01AB85-B3CB-4524-AC50-203E3BF3CFF2}" type="slidenum">
              <a:rPr lang="en-GB"/>
              <a:pPr/>
              <a:t>13</a:t>
            </a:fld>
            <a:endParaRPr lang="en-GB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2187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30" y="4560446"/>
            <a:ext cx="5359801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3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187.xml"/><Relationship Id="rId21" Type="http://schemas.openxmlformats.org/officeDocument/2006/relationships/tags" Target="../tags/tag91.xml"/><Relationship Id="rId42" Type="http://schemas.openxmlformats.org/officeDocument/2006/relationships/tags" Target="../tags/tag112.xml"/><Relationship Id="rId63" Type="http://schemas.openxmlformats.org/officeDocument/2006/relationships/tags" Target="../tags/tag133.xml"/><Relationship Id="rId84" Type="http://schemas.openxmlformats.org/officeDocument/2006/relationships/tags" Target="../tags/tag154.xml"/><Relationship Id="rId138" Type="http://schemas.openxmlformats.org/officeDocument/2006/relationships/tags" Target="../tags/tag208.xml"/><Relationship Id="rId107" Type="http://schemas.openxmlformats.org/officeDocument/2006/relationships/tags" Target="../tags/tag177.xml"/><Relationship Id="rId11" Type="http://schemas.openxmlformats.org/officeDocument/2006/relationships/tags" Target="../tags/tag81.xml"/><Relationship Id="rId32" Type="http://schemas.openxmlformats.org/officeDocument/2006/relationships/tags" Target="../tags/tag102.xml"/><Relationship Id="rId53" Type="http://schemas.openxmlformats.org/officeDocument/2006/relationships/tags" Target="../tags/tag123.xml"/><Relationship Id="rId74" Type="http://schemas.openxmlformats.org/officeDocument/2006/relationships/tags" Target="../tags/tag144.xml"/><Relationship Id="rId128" Type="http://schemas.openxmlformats.org/officeDocument/2006/relationships/tags" Target="../tags/tag198.xml"/><Relationship Id="rId149" Type="http://schemas.openxmlformats.org/officeDocument/2006/relationships/notesSlide" Target="../notesSlides/notesSlide7.xml"/><Relationship Id="rId5" Type="http://schemas.openxmlformats.org/officeDocument/2006/relationships/tags" Target="../tags/tag75.xml"/><Relationship Id="rId95" Type="http://schemas.openxmlformats.org/officeDocument/2006/relationships/tags" Target="../tags/tag165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64" Type="http://schemas.openxmlformats.org/officeDocument/2006/relationships/tags" Target="../tags/tag134.xml"/><Relationship Id="rId69" Type="http://schemas.openxmlformats.org/officeDocument/2006/relationships/tags" Target="../tags/tag139.xml"/><Relationship Id="rId113" Type="http://schemas.openxmlformats.org/officeDocument/2006/relationships/tags" Target="../tags/tag183.xml"/><Relationship Id="rId118" Type="http://schemas.openxmlformats.org/officeDocument/2006/relationships/tags" Target="../tags/tag188.xml"/><Relationship Id="rId134" Type="http://schemas.openxmlformats.org/officeDocument/2006/relationships/tags" Target="../tags/tag204.xml"/><Relationship Id="rId139" Type="http://schemas.openxmlformats.org/officeDocument/2006/relationships/tags" Target="../tags/tag209.xml"/><Relationship Id="rId80" Type="http://schemas.openxmlformats.org/officeDocument/2006/relationships/tags" Target="../tags/tag150.xml"/><Relationship Id="rId85" Type="http://schemas.openxmlformats.org/officeDocument/2006/relationships/tags" Target="../tags/tag155.xml"/><Relationship Id="rId150" Type="http://schemas.openxmlformats.org/officeDocument/2006/relationships/image" Target="../media/image1.png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59" Type="http://schemas.openxmlformats.org/officeDocument/2006/relationships/tags" Target="../tags/tag129.xml"/><Relationship Id="rId103" Type="http://schemas.openxmlformats.org/officeDocument/2006/relationships/tags" Target="../tags/tag173.xml"/><Relationship Id="rId108" Type="http://schemas.openxmlformats.org/officeDocument/2006/relationships/tags" Target="../tags/tag178.xml"/><Relationship Id="rId124" Type="http://schemas.openxmlformats.org/officeDocument/2006/relationships/tags" Target="../tags/tag194.xml"/><Relationship Id="rId129" Type="http://schemas.openxmlformats.org/officeDocument/2006/relationships/tags" Target="../tags/tag199.xml"/><Relationship Id="rId54" Type="http://schemas.openxmlformats.org/officeDocument/2006/relationships/tags" Target="../tags/tag124.xml"/><Relationship Id="rId70" Type="http://schemas.openxmlformats.org/officeDocument/2006/relationships/tags" Target="../tags/tag140.xml"/><Relationship Id="rId75" Type="http://schemas.openxmlformats.org/officeDocument/2006/relationships/tags" Target="../tags/tag145.xml"/><Relationship Id="rId91" Type="http://schemas.openxmlformats.org/officeDocument/2006/relationships/tags" Target="../tags/tag161.xml"/><Relationship Id="rId96" Type="http://schemas.openxmlformats.org/officeDocument/2006/relationships/tags" Target="../tags/tag166.xml"/><Relationship Id="rId140" Type="http://schemas.openxmlformats.org/officeDocument/2006/relationships/tags" Target="../tags/tag210.xml"/><Relationship Id="rId145" Type="http://schemas.openxmlformats.org/officeDocument/2006/relationships/tags" Target="../tags/tag215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49" Type="http://schemas.openxmlformats.org/officeDocument/2006/relationships/tags" Target="../tags/tag119.xml"/><Relationship Id="rId114" Type="http://schemas.openxmlformats.org/officeDocument/2006/relationships/tags" Target="../tags/tag184.xml"/><Relationship Id="rId119" Type="http://schemas.openxmlformats.org/officeDocument/2006/relationships/tags" Target="../tags/tag189.xml"/><Relationship Id="rId44" Type="http://schemas.openxmlformats.org/officeDocument/2006/relationships/tags" Target="../tags/tag114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81" Type="http://schemas.openxmlformats.org/officeDocument/2006/relationships/tags" Target="../tags/tag151.xml"/><Relationship Id="rId86" Type="http://schemas.openxmlformats.org/officeDocument/2006/relationships/tags" Target="../tags/tag156.xml"/><Relationship Id="rId130" Type="http://schemas.openxmlformats.org/officeDocument/2006/relationships/tags" Target="../tags/tag200.xml"/><Relationship Id="rId135" Type="http://schemas.openxmlformats.org/officeDocument/2006/relationships/tags" Target="../tags/tag205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9" Type="http://schemas.openxmlformats.org/officeDocument/2006/relationships/tags" Target="../tags/tag109.xml"/><Relationship Id="rId109" Type="http://schemas.openxmlformats.org/officeDocument/2006/relationships/tags" Target="../tags/tag179.xml"/><Relationship Id="rId34" Type="http://schemas.openxmlformats.org/officeDocument/2006/relationships/tags" Target="../tags/tag104.xml"/><Relationship Id="rId50" Type="http://schemas.openxmlformats.org/officeDocument/2006/relationships/tags" Target="../tags/tag120.xml"/><Relationship Id="rId55" Type="http://schemas.openxmlformats.org/officeDocument/2006/relationships/tags" Target="../tags/tag125.xml"/><Relationship Id="rId76" Type="http://schemas.openxmlformats.org/officeDocument/2006/relationships/tags" Target="../tags/tag146.xml"/><Relationship Id="rId97" Type="http://schemas.openxmlformats.org/officeDocument/2006/relationships/tags" Target="../tags/tag167.xml"/><Relationship Id="rId104" Type="http://schemas.openxmlformats.org/officeDocument/2006/relationships/tags" Target="../tags/tag174.xml"/><Relationship Id="rId120" Type="http://schemas.openxmlformats.org/officeDocument/2006/relationships/tags" Target="../tags/tag190.xml"/><Relationship Id="rId125" Type="http://schemas.openxmlformats.org/officeDocument/2006/relationships/tags" Target="../tags/tag195.xml"/><Relationship Id="rId141" Type="http://schemas.openxmlformats.org/officeDocument/2006/relationships/tags" Target="../tags/tag211.xml"/><Relationship Id="rId146" Type="http://schemas.openxmlformats.org/officeDocument/2006/relationships/tags" Target="../tags/tag216.xml"/><Relationship Id="rId7" Type="http://schemas.openxmlformats.org/officeDocument/2006/relationships/tags" Target="../tags/tag77.xml"/><Relationship Id="rId71" Type="http://schemas.openxmlformats.org/officeDocument/2006/relationships/tags" Target="../tags/tag141.xml"/><Relationship Id="rId92" Type="http://schemas.openxmlformats.org/officeDocument/2006/relationships/tags" Target="../tags/tag162.xml"/><Relationship Id="rId2" Type="http://schemas.openxmlformats.org/officeDocument/2006/relationships/tags" Target="../tags/tag72.xml"/><Relationship Id="rId29" Type="http://schemas.openxmlformats.org/officeDocument/2006/relationships/tags" Target="../tags/tag99.xml"/><Relationship Id="rId24" Type="http://schemas.openxmlformats.org/officeDocument/2006/relationships/tags" Target="../tags/tag94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66" Type="http://schemas.openxmlformats.org/officeDocument/2006/relationships/tags" Target="../tags/tag136.xml"/><Relationship Id="rId87" Type="http://schemas.openxmlformats.org/officeDocument/2006/relationships/tags" Target="../tags/tag157.xml"/><Relationship Id="rId110" Type="http://schemas.openxmlformats.org/officeDocument/2006/relationships/tags" Target="../tags/tag180.xml"/><Relationship Id="rId115" Type="http://schemas.openxmlformats.org/officeDocument/2006/relationships/tags" Target="../tags/tag185.xml"/><Relationship Id="rId131" Type="http://schemas.openxmlformats.org/officeDocument/2006/relationships/tags" Target="../tags/tag201.xml"/><Relationship Id="rId136" Type="http://schemas.openxmlformats.org/officeDocument/2006/relationships/tags" Target="../tags/tag206.xml"/><Relationship Id="rId61" Type="http://schemas.openxmlformats.org/officeDocument/2006/relationships/tags" Target="../tags/tag131.xml"/><Relationship Id="rId82" Type="http://schemas.openxmlformats.org/officeDocument/2006/relationships/tags" Target="../tags/tag152.xml"/><Relationship Id="rId19" Type="http://schemas.openxmlformats.org/officeDocument/2006/relationships/tags" Target="../tags/tag89.xml"/><Relationship Id="rId14" Type="http://schemas.openxmlformats.org/officeDocument/2006/relationships/tags" Target="../tags/tag84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56" Type="http://schemas.openxmlformats.org/officeDocument/2006/relationships/tags" Target="../tags/tag126.xml"/><Relationship Id="rId77" Type="http://schemas.openxmlformats.org/officeDocument/2006/relationships/tags" Target="../tags/tag147.xml"/><Relationship Id="rId100" Type="http://schemas.openxmlformats.org/officeDocument/2006/relationships/tags" Target="../tags/tag170.xml"/><Relationship Id="rId105" Type="http://schemas.openxmlformats.org/officeDocument/2006/relationships/tags" Target="../tags/tag175.xml"/><Relationship Id="rId126" Type="http://schemas.openxmlformats.org/officeDocument/2006/relationships/tags" Target="../tags/tag196.xml"/><Relationship Id="rId147" Type="http://schemas.openxmlformats.org/officeDocument/2006/relationships/tags" Target="../tags/tag217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72" Type="http://schemas.openxmlformats.org/officeDocument/2006/relationships/tags" Target="../tags/tag142.xml"/><Relationship Id="rId93" Type="http://schemas.openxmlformats.org/officeDocument/2006/relationships/tags" Target="../tags/tag163.xml"/><Relationship Id="rId98" Type="http://schemas.openxmlformats.org/officeDocument/2006/relationships/tags" Target="../tags/tag168.xml"/><Relationship Id="rId121" Type="http://schemas.openxmlformats.org/officeDocument/2006/relationships/tags" Target="../tags/tag191.xml"/><Relationship Id="rId142" Type="http://schemas.openxmlformats.org/officeDocument/2006/relationships/tags" Target="../tags/tag212.xml"/><Relationship Id="rId3" Type="http://schemas.openxmlformats.org/officeDocument/2006/relationships/tags" Target="../tags/tag73.xml"/><Relationship Id="rId25" Type="http://schemas.openxmlformats.org/officeDocument/2006/relationships/tags" Target="../tags/tag95.xml"/><Relationship Id="rId46" Type="http://schemas.openxmlformats.org/officeDocument/2006/relationships/tags" Target="../tags/tag116.xml"/><Relationship Id="rId67" Type="http://schemas.openxmlformats.org/officeDocument/2006/relationships/tags" Target="../tags/tag137.xml"/><Relationship Id="rId116" Type="http://schemas.openxmlformats.org/officeDocument/2006/relationships/tags" Target="../tags/tag186.xml"/><Relationship Id="rId137" Type="http://schemas.openxmlformats.org/officeDocument/2006/relationships/tags" Target="../tags/tag207.xml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62" Type="http://schemas.openxmlformats.org/officeDocument/2006/relationships/tags" Target="../tags/tag132.xml"/><Relationship Id="rId83" Type="http://schemas.openxmlformats.org/officeDocument/2006/relationships/tags" Target="../tags/tag153.xml"/><Relationship Id="rId88" Type="http://schemas.openxmlformats.org/officeDocument/2006/relationships/tags" Target="../tags/tag158.xml"/><Relationship Id="rId111" Type="http://schemas.openxmlformats.org/officeDocument/2006/relationships/tags" Target="../tags/tag181.xml"/><Relationship Id="rId132" Type="http://schemas.openxmlformats.org/officeDocument/2006/relationships/tags" Target="../tags/tag202.xml"/><Relationship Id="rId15" Type="http://schemas.openxmlformats.org/officeDocument/2006/relationships/tags" Target="../tags/tag85.xml"/><Relationship Id="rId36" Type="http://schemas.openxmlformats.org/officeDocument/2006/relationships/tags" Target="../tags/tag106.xml"/><Relationship Id="rId57" Type="http://schemas.openxmlformats.org/officeDocument/2006/relationships/tags" Target="../tags/tag127.xml"/><Relationship Id="rId106" Type="http://schemas.openxmlformats.org/officeDocument/2006/relationships/tags" Target="../tags/tag176.xml"/><Relationship Id="rId127" Type="http://schemas.openxmlformats.org/officeDocument/2006/relationships/tags" Target="../tags/tag197.xml"/><Relationship Id="rId10" Type="http://schemas.openxmlformats.org/officeDocument/2006/relationships/tags" Target="../tags/tag80.xml"/><Relationship Id="rId31" Type="http://schemas.openxmlformats.org/officeDocument/2006/relationships/tags" Target="../tags/tag101.xml"/><Relationship Id="rId52" Type="http://schemas.openxmlformats.org/officeDocument/2006/relationships/tags" Target="../tags/tag122.xml"/><Relationship Id="rId73" Type="http://schemas.openxmlformats.org/officeDocument/2006/relationships/tags" Target="../tags/tag143.xml"/><Relationship Id="rId78" Type="http://schemas.openxmlformats.org/officeDocument/2006/relationships/tags" Target="../tags/tag148.xml"/><Relationship Id="rId94" Type="http://schemas.openxmlformats.org/officeDocument/2006/relationships/tags" Target="../tags/tag164.xml"/><Relationship Id="rId99" Type="http://schemas.openxmlformats.org/officeDocument/2006/relationships/tags" Target="../tags/tag169.xml"/><Relationship Id="rId101" Type="http://schemas.openxmlformats.org/officeDocument/2006/relationships/tags" Target="../tags/tag171.xml"/><Relationship Id="rId122" Type="http://schemas.openxmlformats.org/officeDocument/2006/relationships/tags" Target="../tags/tag192.xml"/><Relationship Id="rId143" Type="http://schemas.openxmlformats.org/officeDocument/2006/relationships/tags" Target="../tags/tag21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26" Type="http://schemas.openxmlformats.org/officeDocument/2006/relationships/tags" Target="../tags/tag96.xml"/><Relationship Id="rId47" Type="http://schemas.openxmlformats.org/officeDocument/2006/relationships/tags" Target="../tags/tag117.xml"/><Relationship Id="rId68" Type="http://schemas.openxmlformats.org/officeDocument/2006/relationships/tags" Target="../tags/tag138.xml"/><Relationship Id="rId89" Type="http://schemas.openxmlformats.org/officeDocument/2006/relationships/tags" Target="../tags/tag159.xml"/><Relationship Id="rId112" Type="http://schemas.openxmlformats.org/officeDocument/2006/relationships/tags" Target="../tags/tag182.xml"/><Relationship Id="rId133" Type="http://schemas.openxmlformats.org/officeDocument/2006/relationships/tags" Target="../tags/tag203.xml"/><Relationship Id="rId16" Type="http://schemas.openxmlformats.org/officeDocument/2006/relationships/tags" Target="../tags/tag86.xml"/><Relationship Id="rId37" Type="http://schemas.openxmlformats.org/officeDocument/2006/relationships/tags" Target="../tags/tag107.xml"/><Relationship Id="rId58" Type="http://schemas.openxmlformats.org/officeDocument/2006/relationships/tags" Target="../tags/tag128.xml"/><Relationship Id="rId79" Type="http://schemas.openxmlformats.org/officeDocument/2006/relationships/tags" Target="../tags/tag149.xml"/><Relationship Id="rId102" Type="http://schemas.openxmlformats.org/officeDocument/2006/relationships/tags" Target="../tags/tag172.xml"/><Relationship Id="rId123" Type="http://schemas.openxmlformats.org/officeDocument/2006/relationships/tags" Target="../tags/tag193.xml"/><Relationship Id="rId144" Type="http://schemas.openxmlformats.org/officeDocument/2006/relationships/tags" Target="../tags/tag214.xml"/><Relationship Id="rId90" Type="http://schemas.openxmlformats.org/officeDocument/2006/relationships/tags" Target="../tags/tag16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2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Relationship Id="rId9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4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26" Type="http://schemas.openxmlformats.org/officeDocument/2006/relationships/notesSlide" Target="../notesSlides/notesSlide17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4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26" Type="http://schemas.openxmlformats.org/officeDocument/2006/relationships/tags" Target="../tags/tag302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5" Type="http://schemas.openxmlformats.org/officeDocument/2006/relationships/tags" Target="../tags/tag301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24" Type="http://schemas.openxmlformats.org/officeDocument/2006/relationships/tags" Target="../tags/tag300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tags" Target="../tags/tag299.xml"/><Relationship Id="rId28" Type="http://schemas.openxmlformats.org/officeDocument/2006/relationships/notesSlide" Target="../notesSlides/notesSlide19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tags" Target="../tags/tag298.xml"/><Relationship Id="rId27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05.xml"/><Relationship Id="rId7" Type="http://schemas.openxmlformats.org/officeDocument/2006/relationships/tags" Target="../tags/tag309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5" Type="http://schemas.openxmlformats.org/officeDocument/2006/relationships/tags" Target="../tags/tag307.xml"/><Relationship Id="rId4" Type="http://schemas.openxmlformats.org/officeDocument/2006/relationships/tags" Target="../tags/tag306.xml"/><Relationship Id="rId9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1.xml"/><Relationship Id="rId1" Type="http://schemas.openxmlformats.org/officeDocument/2006/relationships/tags" Target="../tags/tag310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18" Type="http://schemas.openxmlformats.org/officeDocument/2006/relationships/tags" Target="../tags/tag331.xml"/><Relationship Id="rId26" Type="http://schemas.openxmlformats.org/officeDocument/2006/relationships/notesSlide" Target="../notesSlides/notesSlide22.xml"/><Relationship Id="rId3" Type="http://schemas.openxmlformats.org/officeDocument/2006/relationships/tags" Target="../tags/tag316.xml"/><Relationship Id="rId21" Type="http://schemas.openxmlformats.org/officeDocument/2006/relationships/tags" Target="../tags/tag334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17" Type="http://schemas.openxmlformats.org/officeDocument/2006/relationships/tags" Target="../tags/tag330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315.xml"/><Relationship Id="rId16" Type="http://schemas.openxmlformats.org/officeDocument/2006/relationships/tags" Target="../tags/tag329.xml"/><Relationship Id="rId20" Type="http://schemas.openxmlformats.org/officeDocument/2006/relationships/tags" Target="../tags/tag333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24" Type="http://schemas.openxmlformats.org/officeDocument/2006/relationships/tags" Target="../tags/tag337.xml"/><Relationship Id="rId5" Type="http://schemas.openxmlformats.org/officeDocument/2006/relationships/tags" Target="../tags/tag318.xml"/><Relationship Id="rId15" Type="http://schemas.openxmlformats.org/officeDocument/2006/relationships/tags" Target="../tags/tag328.xml"/><Relationship Id="rId23" Type="http://schemas.openxmlformats.org/officeDocument/2006/relationships/tags" Target="../tags/tag336.xml"/><Relationship Id="rId10" Type="http://schemas.openxmlformats.org/officeDocument/2006/relationships/tags" Target="../tags/tag323.xml"/><Relationship Id="rId19" Type="http://schemas.openxmlformats.org/officeDocument/2006/relationships/tags" Target="../tags/tag332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Relationship Id="rId22" Type="http://schemas.openxmlformats.org/officeDocument/2006/relationships/tags" Target="../tags/tag3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9.xml"/><Relationship Id="rId1" Type="http://schemas.openxmlformats.org/officeDocument/2006/relationships/tags" Target="../tags/tag338.xml"/><Relationship Id="rId4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4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4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46.xml"/><Relationship Id="rId2" Type="http://schemas.openxmlformats.org/officeDocument/2006/relationships/tags" Target="../tags/tag345.xml"/><Relationship Id="rId1" Type="http://schemas.openxmlformats.org/officeDocument/2006/relationships/tags" Target="../tags/tag344.xml"/><Relationship Id="rId6" Type="http://schemas.openxmlformats.org/officeDocument/2006/relationships/notesSlide" Target="../notesSlides/notesSlide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55.xml"/><Relationship Id="rId3" Type="http://schemas.openxmlformats.org/officeDocument/2006/relationships/tags" Target="../tags/tag350.xml"/><Relationship Id="rId7" Type="http://schemas.openxmlformats.org/officeDocument/2006/relationships/tags" Target="../tags/tag354.xml"/><Relationship Id="rId12" Type="http://schemas.openxmlformats.org/officeDocument/2006/relationships/notesSlide" Target="../notesSlides/notesSlide27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tags" Target="../tags/tag35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2.xml"/><Relationship Id="rId10" Type="http://schemas.openxmlformats.org/officeDocument/2006/relationships/tags" Target="../tags/tag357.xml"/><Relationship Id="rId4" Type="http://schemas.openxmlformats.org/officeDocument/2006/relationships/tags" Target="../tags/tag351.xml"/><Relationship Id="rId9" Type="http://schemas.openxmlformats.org/officeDocument/2006/relationships/tags" Target="../tags/tag35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65.xml"/><Relationship Id="rId3" Type="http://schemas.openxmlformats.org/officeDocument/2006/relationships/tags" Target="../tags/tag360.xml"/><Relationship Id="rId7" Type="http://schemas.openxmlformats.org/officeDocument/2006/relationships/tags" Target="../tags/tag364.xml"/><Relationship Id="rId12" Type="http://schemas.openxmlformats.org/officeDocument/2006/relationships/notesSlide" Target="../notesSlides/notesSlide28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6" Type="http://schemas.openxmlformats.org/officeDocument/2006/relationships/tags" Target="../tags/tag36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62.xml"/><Relationship Id="rId10" Type="http://schemas.openxmlformats.org/officeDocument/2006/relationships/tags" Target="../tags/tag367.xml"/><Relationship Id="rId4" Type="http://schemas.openxmlformats.org/officeDocument/2006/relationships/tags" Target="../tags/tag361.xml"/><Relationship Id="rId9" Type="http://schemas.openxmlformats.org/officeDocument/2006/relationships/tags" Target="../tags/tag36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375.xml"/><Relationship Id="rId3" Type="http://schemas.openxmlformats.org/officeDocument/2006/relationships/tags" Target="../tags/tag370.xml"/><Relationship Id="rId7" Type="http://schemas.openxmlformats.org/officeDocument/2006/relationships/tags" Target="../tags/tag374.xml"/><Relationship Id="rId12" Type="http://schemas.openxmlformats.org/officeDocument/2006/relationships/notesSlide" Target="../notesSlides/notesSlide29.xml"/><Relationship Id="rId2" Type="http://schemas.openxmlformats.org/officeDocument/2006/relationships/tags" Target="../tags/tag369.xml"/><Relationship Id="rId1" Type="http://schemas.openxmlformats.org/officeDocument/2006/relationships/tags" Target="../tags/tag368.xml"/><Relationship Id="rId6" Type="http://schemas.openxmlformats.org/officeDocument/2006/relationships/tags" Target="../tags/tag37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72.xml"/><Relationship Id="rId10" Type="http://schemas.openxmlformats.org/officeDocument/2006/relationships/tags" Target="../tags/tag377.xml"/><Relationship Id="rId4" Type="http://schemas.openxmlformats.org/officeDocument/2006/relationships/tags" Target="../tags/tag371.xml"/><Relationship Id="rId9" Type="http://schemas.openxmlformats.org/officeDocument/2006/relationships/tags" Target="../tags/tag37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9.xml"/><Relationship Id="rId1" Type="http://schemas.openxmlformats.org/officeDocument/2006/relationships/tags" Target="../tags/tag378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82.xml"/><Relationship Id="rId2" Type="http://schemas.openxmlformats.org/officeDocument/2006/relationships/tags" Target="../tags/tag381.xml"/><Relationship Id="rId1" Type="http://schemas.openxmlformats.org/officeDocument/2006/relationships/tags" Target="../tags/tag380.xml"/><Relationship Id="rId6" Type="http://schemas.openxmlformats.org/officeDocument/2006/relationships/notesSlide" Target="../notesSlides/notesSlide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391.xml"/><Relationship Id="rId13" Type="http://schemas.openxmlformats.org/officeDocument/2006/relationships/tags" Target="../tags/tag396.xml"/><Relationship Id="rId18" Type="http://schemas.openxmlformats.org/officeDocument/2006/relationships/tags" Target="../tags/tag401.xml"/><Relationship Id="rId26" Type="http://schemas.openxmlformats.org/officeDocument/2006/relationships/notesSlide" Target="../notesSlides/notesSlide32.xml"/><Relationship Id="rId3" Type="http://schemas.openxmlformats.org/officeDocument/2006/relationships/tags" Target="../tags/tag386.xml"/><Relationship Id="rId21" Type="http://schemas.openxmlformats.org/officeDocument/2006/relationships/tags" Target="../tags/tag404.xml"/><Relationship Id="rId7" Type="http://schemas.openxmlformats.org/officeDocument/2006/relationships/tags" Target="../tags/tag390.xml"/><Relationship Id="rId12" Type="http://schemas.openxmlformats.org/officeDocument/2006/relationships/tags" Target="../tags/tag395.xml"/><Relationship Id="rId17" Type="http://schemas.openxmlformats.org/officeDocument/2006/relationships/tags" Target="../tags/tag400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385.xml"/><Relationship Id="rId16" Type="http://schemas.openxmlformats.org/officeDocument/2006/relationships/tags" Target="../tags/tag399.xml"/><Relationship Id="rId20" Type="http://schemas.openxmlformats.org/officeDocument/2006/relationships/tags" Target="../tags/tag403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1" Type="http://schemas.openxmlformats.org/officeDocument/2006/relationships/tags" Target="../tags/tag394.xml"/><Relationship Id="rId24" Type="http://schemas.openxmlformats.org/officeDocument/2006/relationships/tags" Target="../tags/tag407.xml"/><Relationship Id="rId5" Type="http://schemas.openxmlformats.org/officeDocument/2006/relationships/tags" Target="../tags/tag388.xml"/><Relationship Id="rId15" Type="http://schemas.openxmlformats.org/officeDocument/2006/relationships/tags" Target="../tags/tag398.xml"/><Relationship Id="rId23" Type="http://schemas.openxmlformats.org/officeDocument/2006/relationships/tags" Target="../tags/tag406.xml"/><Relationship Id="rId10" Type="http://schemas.openxmlformats.org/officeDocument/2006/relationships/tags" Target="../tags/tag393.xml"/><Relationship Id="rId19" Type="http://schemas.openxmlformats.org/officeDocument/2006/relationships/tags" Target="../tags/tag402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4" Type="http://schemas.openxmlformats.org/officeDocument/2006/relationships/tags" Target="../tags/tag397.xml"/><Relationship Id="rId22" Type="http://schemas.openxmlformats.org/officeDocument/2006/relationships/tags" Target="../tags/tag40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9.xml"/><Relationship Id="rId1" Type="http://schemas.openxmlformats.org/officeDocument/2006/relationships/tags" Target="../tags/tag408.xml"/><Relationship Id="rId4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1.xml"/><Relationship Id="rId1" Type="http://schemas.openxmlformats.org/officeDocument/2006/relationships/tags" Target="../tags/tag410.xml"/><Relationship Id="rId4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3.xml"/><Relationship Id="rId1" Type="http://schemas.openxmlformats.org/officeDocument/2006/relationships/tags" Target="../tags/tag412.xml"/><Relationship Id="rId4" Type="http://schemas.openxmlformats.org/officeDocument/2006/relationships/notesSlide" Target="../notesSlides/notesSlide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notesSlide" Target="../notesSlides/notesSlide5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2" Type="http://schemas.openxmlformats.org/officeDocument/2006/relationships/tags" Target="../tags/tag58.xml"/><Relationship Id="rId16" Type="http://schemas.openxmlformats.org/officeDocument/2006/relationships/notesSlide" Target="../notesSlides/notesSlide6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Assemblers, Linkers, and Loaders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96000"/>
            <a:ext cx="4495800" cy="381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See: P&amp;H Appendix A.1-2, A.3-4 and 2.12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r>
              <a:rPr lang="en-US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2004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7550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17526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2192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4478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6096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5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object files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does assembler handle forward references?</a:t>
            </a:r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.o =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Windows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assembler handle local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38200"/>
            <a:ext cx="8077200" cy="5934958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Two-pass</a:t>
            </a:r>
            <a:r>
              <a:rPr lang="en-GB" dirty="0"/>
              <a:t>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allocate instructions and lay out data, thus determining addresses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second pass, emitting instructions and data, with the correct label offsets now determined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One-pass</a:t>
            </a:r>
            <a:r>
              <a:rPr lang="en-GB" dirty="0"/>
              <a:t> (or </a:t>
            </a:r>
            <a:r>
              <a:rPr lang="en-GB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backpatch</a:t>
            </a:r>
            <a:r>
              <a:rPr lang="en-GB" dirty="0"/>
              <a:t>)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emitting instructions, emit a 0 for jumps to labels not yet determined, keep track of where these instructions are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Backpatch</a:t>
            </a:r>
            <a:r>
              <a:rPr lang="en-GB" dirty="0"/>
              <a:t>, fill in 0 offsets as labels are defined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36837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609600"/>
            <a:ext cx="8991600" cy="601010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Example: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</a:t>
            </a:r>
            <a:r>
              <a:rPr lang="en-GB" dirty="0" err="1"/>
              <a:t>bne</a:t>
            </a:r>
            <a:r>
              <a:rPr lang="en-GB" dirty="0"/>
              <a:t> $1, $2, L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sll</a:t>
            </a:r>
            <a:r>
              <a:rPr lang="en-GB" dirty="0"/>
              <a:t> $0, $0, 0</a:t>
            </a:r>
            <a:br>
              <a:rPr lang="en-GB" dirty="0"/>
            </a:br>
            <a:r>
              <a:rPr lang="en-GB" dirty="0"/>
              <a:t>L: </a:t>
            </a:r>
            <a:r>
              <a:rPr lang="en-GB" dirty="0" err="1"/>
              <a:t>addiu</a:t>
            </a:r>
            <a:r>
              <a:rPr lang="en-GB" dirty="0"/>
              <a:t> $2, $3, 0x2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The assembler will change this to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</a:t>
            </a:r>
            <a:r>
              <a:rPr lang="en-GB" dirty="0" err="1"/>
              <a:t>bne</a:t>
            </a:r>
            <a:r>
              <a:rPr lang="en-GB" dirty="0"/>
              <a:t> $1, $2, +1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sll</a:t>
            </a:r>
            <a:r>
              <a:rPr lang="en-GB" dirty="0"/>
              <a:t> $0, $0, 0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addiu</a:t>
            </a:r>
            <a:r>
              <a:rPr lang="en-GB" dirty="0"/>
              <a:t> </a:t>
            </a:r>
            <a:r>
              <a:rPr lang="en-GB" dirty="0" smtClean="0"/>
              <a:t>$2, $3, $0x2</a:t>
            </a: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Final machine code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 0X14220001   # </a:t>
            </a:r>
            <a:r>
              <a:rPr lang="en-GB" dirty="0" err="1"/>
              <a:t>bne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    0x00000000   # </a:t>
            </a:r>
            <a:r>
              <a:rPr lang="en-GB" dirty="0" err="1"/>
              <a:t>sll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    0x24620002   # </a:t>
            </a:r>
            <a:r>
              <a:rPr lang="en-GB" dirty="0" err="1"/>
              <a:t>addiu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115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How does assembler handle forward references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May refer to external symbols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Each object file has illusion of its own address space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Addresses will need to be fixed later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.o =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Windows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1217" y="5188803"/>
            <a:ext cx="5451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.text (code) starts at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0x00000000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.data starts @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0x0000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2600" y="3789989"/>
            <a:ext cx="343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i.e. Need a “symbol table”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assembler handle external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Symbols and References</a:t>
            </a:r>
            <a:endParaRPr lang="en-US" dirty="0"/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labels: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Externally visible “exported” symbols</a:t>
            </a:r>
          </a:p>
          <a:p>
            <a:pPr lvl="1"/>
            <a:r>
              <a:rPr lang="en-US" dirty="0" smtClean="0"/>
              <a:t>Can be referenced from other object files</a:t>
            </a:r>
          </a:p>
          <a:p>
            <a:pPr lvl="1"/>
            <a:r>
              <a:rPr lang="en-US" dirty="0" smtClean="0"/>
              <a:t>Exported functions, global variables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labels: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smtClean="0"/>
              <a:t>Internal  visible only symbols</a:t>
            </a:r>
          </a:p>
          <a:p>
            <a:pPr lvl="1"/>
            <a:r>
              <a:rPr lang="en-US" dirty="0" smtClean="0"/>
              <a:t>Only used within this object file</a:t>
            </a:r>
          </a:p>
          <a:p>
            <a:pPr lvl="1"/>
            <a:r>
              <a:rPr lang="en-US" dirty="0" smtClean="0"/>
              <a:t>static functions, static variables, loop labels, 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05594" y="2514600"/>
            <a:ext cx="2838406" cy="73866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pi 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(from a couple of slides ago)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181600"/>
            <a:ext cx="1372235" cy="15696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foo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bar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tatic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baz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5170714"/>
            <a:ext cx="1143000" cy="15696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</a:t>
            </a:r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$L0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$L2</a:t>
            </a:r>
          </a:p>
        </p:txBody>
      </p:sp>
    </p:spTree>
    <p:extLst>
      <p:ext uri="{BB962C8B-B14F-4D97-AF65-F5344CB8AC3E}">
        <p14:creationId xmlns:p14="http://schemas.microsoft.com/office/powerpoint/2010/main" val="34609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987" grpId="0" build="p"/>
      <p:bldP spid="2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0" y="609600"/>
            <a:ext cx="7772400" cy="6172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Header</a:t>
            </a:r>
          </a:p>
          <a:p>
            <a:pPr lvl="1"/>
            <a:r>
              <a:rPr lang="en-GB" dirty="0" smtClean="0"/>
              <a:t>Size and position of pieces of file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Text Segment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Debugging Information</a:t>
            </a:r>
          </a:p>
          <a:p>
            <a:pPr lvl="1"/>
            <a:r>
              <a:rPr lang="en-GB" dirty="0" smtClean="0"/>
              <a:t>line number </a:t>
            </a:r>
            <a:r>
              <a:rPr lang="en-GB" dirty="0" smtClean="0">
                <a:sym typeface="Wingdings" pitchFamily="2" charset="2"/>
              </a:rPr>
              <a:t> code address map, etc.</a:t>
            </a:r>
            <a:endParaRPr lang="en-GB" dirty="0" smtClean="0"/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 Table</a:t>
            </a:r>
          </a:p>
          <a:p>
            <a:pPr lvl="1"/>
            <a:r>
              <a:rPr lang="en-GB" dirty="0" smtClean="0"/>
              <a:t>External (exported) references</a:t>
            </a:r>
          </a:p>
          <a:p>
            <a:pPr lvl="1"/>
            <a:r>
              <a:rPr lang="en-GB" dirty="0" smtClean="0"/>
              <a:t>Unresolved (imported) references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842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3886200" cy="6172200"/>
          </a:xfr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pi = 3;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e = 2;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 = 7;</a:t>
            </a:r>
          </a:p>
          <a:p>
            <a:endParaRPr lang="en-US" sz="2400" dirty="0" smtClean="0"/>
          </a:p>
          <a:p>
            <a:r>
              <a:rPr lang="en-US" sz="2400" dirty="0" smtClean="0"/>
              <a:t>extern char *username;</a:t>
            </a:r>
          </a:p>
          <a:p>
            <a:r>
              <a:rPr lang="en-US" sz="2400" dirty="0" smtClean="0"/>
              <a:t>extern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…);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square(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is_prime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pick_prime</a:t>
            </a:r>
            <a:r>
              <a:rPr lang="en-US" sz="2400" dirty="0" smtClean="0"/>
              <a:t>()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pick_random</a:t>
            </a:r>
            <a:r>
              <a:rPr lang="en-US" sz="2400" dirty="0" smtClean="0"/>
              <a:t>() { </a:t>
            </a:r>
          </a:p>
          <a:p>
            <a:r>
              <a:rPr lang="en-US" sz="2400" dirty="0" smtClean="0"/>
              <a:t>	return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;  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314980"/>
            <a:ext cx="119282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267200" y="685800"/>
            <a:ext cx="47244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-S … </a:t>
            </a:r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-c … </a:t>
            </a:r>
            <a:r>
              <a:rPr lang="en-US" sz="2800" dirty="0" err="1" smtClean="0">
                <a:solidFill>
                  <a:schemeClr val="bg1"/>
                </a:solidFill>
              </a:rPr>
              <a:t>math.s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--disassemble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</a:t>
            </a:r>
            <a:r>
              <a:rPr lang="en-US" sz="2800" dirty="0" err="1" smtClean="0">
                <a:solidFill>
                  <a:schemeClr val="bg1"/>
                </a:solidFill>
              </a:rPr>
              <a:t>syms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762000"/>
            <a:ext cx="26670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1219200"/>
            <a:ext cx="26670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762000"/>
            <a:ext cx="5334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00600" y="1219200"/>
            <a:ext cx="5334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685800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1062335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1345227" y="1143000"/>
            <a:ext cx="483573" cy="6858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1062335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2286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6800" y="2281535"/>
            <a:ext cx="27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ocal (to current file)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69471" y="2286000"/>
            <a:ext cx="342900" cy="212271"/>
          </a:xfrm>
          <a:custGeom>
            <a:avLst/>
            <a:gdLst>
              <a:gd name="connsiteX0" fmla="*/ 342900 w 342900"/>
              <a:gd name="connsiteY0" fmla="*/ 212271 h 212271"/>
              <a:gd name="connsiteX1" fmla="*/ 114300 w 342900"/>
              <a:gd name="connsiteY1" fmla="*/ 130629 h 212271"/>
              <a:gd name="connsiteX2" fmla="*/ 0 w 342900"/>
              <a:gd name="connsiteY2" fmla="*/ 0 h 21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212271">
                <a:moveTo>
                  <a:pt x="342900" y="212271"/>
                </a:moveTo>
                <a:cubicBezTo>
                  <a:pt x="257175" y="189139"/>
                  <a:pt x="171450" y="166007"/>
                  <a:pt x="114300" y="130629"/>
                </a:cubicBezTo>
                <a:cubicBezTo>
                  <a:pt x="57150" y="95250"/>
                  <a:pt x="28575" y="47625"/>
                  <a:pt x="0" y="0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805535"/>
            <a:ext cx="375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xternal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(defined in another file)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" y="3673929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69471" y="3200400"/>
            <a:ext cx="342900" cy="685800"/>
            <a:chOff x="669471" y="3200400"/>
            <a:chExt cx="342900" cy="685800"/>
          </a:xfrm>
        </p:grpSpPr>
        <p:sp>
          <p:nvSpPr>
            <p:cNvPr id="22" name="Freeform 21"/>
            <p:cNvSpPr/>
            <p:nvPr/>
          </p:nvSpPr>
          <p:spPr>
            <a:xfrm>
              <a:off x="669471" y="3673929"/>
              <a:ext cx="342900" cy="212271"/>
            </a:xfrm>
            <a:custGeom>
              <a:avLst/>
              <a:gdLst>
                <a:gd name="connsiteX0" fmla="*/ 342900 w 342900"/>
                <a:gd name="connsiteY0" fmla="*/ 212271 h 212271"/>
                <a:gd name="connsiteX1" fmla="*/ 114300 w 342900"/>
                <a:gd name="connsiteY1" fmla="*/ 130629 h 212271"/>
                <a:gd name="connsiteX2" fmla="*/ 0 w 342900"/>
                <a:gd name="connsiteY2" fmla="*/ 0 h 21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212271">
                  <a:moveTo>
                    <a:pt x="342900" y="212271"/>
                  </a:moveTo>
                  <a:cubicBezTo>
                    <a:pt x="257175" y="189139"/>
                    <a:pt x="171450" y="166007"/>
                    <a:pt x="114300" y="130629"/>
                  </a:cubicBezTo>
                  <a:cubicBezTo>
                    <a:pt x="57150" y="95250"/>
                    <a:pt x="28575" y="47625"/>
                    <a:pt x="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816429" y="3200400"/>
              <a:ext cx="195942" cy="685800"/>
            </a:xfrm>
            <a:custGeom>
              <a:avLst/>
              <a:gdLst>
                <a:gd name="connsiteX0" fmla="*/ 195942 w 195942"/>
                <a:gd name="connsiteY0" fmla="*/ 718457 h 718457"/>
                <a:gd name="connsiteX1" fmla="*/ 48985 w 195942"/>
                <a:gd name="connsiteY1" fmla="*/ 277586 h 718457"/>
                <a:gd name="connsiteX2" fmla="*/ 0 w 195942"/>
                <a:gd name="connsiteY2" fmla="*/ 0 h 71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2" h="718457">
                  <a:moveTo>
                    <a:pt x="195942" y="718457"/>
                  </a:moveTo>
                  <a:cubicBezTo>
                    <a:pt x="138792" y="557893"/>
                    <a:pt x="81642" y="397329"/>
                    <a:pt x="48985" y="277586"/>
                  </a:cubicBezTo>
                  <a:cubicBezTo>
                    <a:pt x="16328" y="157843"/>
                    <a:pt x="8164" y="78921"/>
                    <a:pt x="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81000" y="3200400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2617684" y="4953000"/>
            <a:ext cx="555834" cy="918865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49530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04800" y="4950767"/>
            <a:ext cx="685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4400" y="4800600"/>
            <a:ext cx="762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47700" y="4950767"/>
            <a:ext cx="266700" cy="15463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3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0" grpId="0" animBg="1"/>
      <p:bldP spid="9" grpId="0"/>
      <p:bldP spid="12" grpId="0"/>
      <p:bldP spid="11" grpId="0" animBg="1"/>
      <p:bldP spid="14" grpId="0"/>
      <p:bldP spid="18" grpId="0"/>
      <p:bldP spid="17" grpId="0" animBg="1"/>
      <p:bldP spid="20" grpId="0"/>
      <p:bldP spid="26" grpId="0" animBg="1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due yesterday, Monday, March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next week, Thursday, March 26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HW2 available </a:t>
            </a:r>
            <a:r>
              <a:rPr lang="en-US" smtClean="0"/>
              <a:t>later today, </a:t>
            </a:r>
            <a:r>
              <a:rPr lang="en-US" dirty="0" smtClean="0"/>
              <a:t>due before Prelim2 in April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Spring break: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Saturday, March 28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April </a:t>
            </a:r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3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r>
              <a:rPr lang="en-GB" dirty="0" smtClean="0"/>
              <a:t>Q: Why separate compile/assemble and linking steps?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35000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link together separately compiled and assembled machine object files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65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>
            <a:stCxn id="28" idx="0"/>
            <a:endCxn id="31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7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Linkers</a:t>
            </a:r>
            <a:endParaRPr lang="en-GB"/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combines object files into an executable file</a:t>
            </a:r>
          </a:p>
          <a:p>
            <a:pPr lvl="1"/>
            <a:r>
              <a:rPr lang="en-GB" dirty="0" smtClean="0"/>
              <a:t>Relocate each object’s text and data segments</a:t>
            </a:r>
          </a:p>
          <a:p>
            <a:pPr lvl="1"/>
            <a:r>
              <a:rPr lang="en-GB" dirty="0" smtClean="0"/>
              <a:t>Resolve as-yet-unresolved symbols</a:t>
            </a:r>
          </a:p>
          <a:p>
            <a:pPr lvl="1"/>
            <a:r>
              <a:rPr lang="en-GB" dirty="0" smtClean="0"/>
              <a:t>Record top-level entry point in executable file</a:t>
            </a:r>
          </a:p>
          <a:p>
            <a:endParaRPr lang="en-GB" dirty="0" smtClean="0"/>
          </a:p>
          <a:p>
            <a:r>
              <a:rPr lang="en-GB" dirty="0" smtClean="0"/>
              <a:t>End result: a program on disk, ready to execute</a:t>
            </a:r>
          </a:p>
          <a:p>
            <a:pPr lvl="1"/>
            <a:r>
              <a:rPr lang="en-GB" dirty="0" smtClean="0"/>
              <a:t>E.g. 	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calc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		Linux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./calc.exe		Windows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simulate 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calc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Class MIPS simulator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838200" y="1295400"/>
            <a:ext cx="15240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905000"/>
            <a:ext cx="15240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29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>
            <p:custDataLst>
              <p:tags r:id="rId7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8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9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0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1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40,JAL,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50,JAL, square</a:t>
            </a:r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28,JAL,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34,LA, 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21"/>
            </p:custDataLst>
          </p:nvPr>
        </p:nvSpPr>
        <p:spPr>
          <a:xfrm>
            <a:off x="5638800" y="685800"/>
            <a:ext cx="2209800" cy="6172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2"/>
            </p:custDataLst>
          </p:nvPr>
        </p:nvSpPr>
        <p:spPr>
          <a:xfrm>
            <a:off x="5638800" y="914400"/>
            <a:ext cx="2209800" cy="441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36" name="Rectangle 35"/>
          <p:cNvSpPr/>
          <p:nvPr>
            <p:custDataLst>
              <p:tags r:id="rId23"/>
            </p:custDataLst>
          </p:nvPr>
        </p:nvSpPr>
        <p:spPr>
          <a:xfrm>
            <a:off x="5638800" y="5943600"/>
            <a:ext cx="23622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Entry:0040 0100</a:t>
            </a:r>
          </a:p>
          <a:p>
            <a:r>
              <a:rPr lang="en-US" sz="2000" dirty="0" smtClean="0">
                <a:latin typeface="Consolas" pitchFamily="49" charset="0"/>
              </a:rPr>
              <a:t>text:0040 0000</a:t>
            </a:r>
          </a:p>
          <a:p>
            <a:r>
              <a:rPr lang="en-US" sz="2000" dirty="0" smtClean="0">
                <a:latin typeface="Consolas" pitchFamily="49" charset="0"/>
              </a:rPr>
              <a:t>data:1000 0000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530649" y="381000"/>
            <a:ext cx="132735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calc.exe</a:t>
            </a:r>
          </a:p>
        </p:txBody>
      </p:sp>
      <p:sp>
        <p:nvSpPr>
          <p:cNvPr id="40" name="Rectangle 39"/>
          <p:cNvSpPr/>
          <p:nvPr>
            <p:custDataLst>
              <p:tags r:id="rId25"/>
            </p:custDataLst>
          </p:nvPr>
        </p:nvSpPr>
        <p:spPr>
          <a:xfrm>
            <a:off x="5638800" y="53340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0077616B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228600" y="-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.text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Symbol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tbl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Relocation info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4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/>
      <p:bldP spid="38" grpId="0" animBg="1"/>
      <p:bldP spid="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457200"/>
            <a:ext cx="8001000" cy="6172200"/>
          </a:xfrm>
        </p:spPr>
        <p:txBody>
          <a:bodyPr>
            <a:noAutofit/>
          </a:bodyPr>
          <a:lstStyle/>
          <a:p>
            <a:r>
              <a:rPr lang="en-GB" sz="2800" dirty="0" smtClean="0"/>
              <a:t>Header</a:t>
            </a:r>
          </a:p>
          <a:p>
            <a:pPr lvl="1"/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location of main entry point (if any)</a:t>
            </a:r>
          </a:p>
          <a:p>
            <a:r>
              <a:rPr lang="en-GB" sz="2800" dirty="0" smtClean="0"/>
              <a:t>Text Segment</a:t>
            </a:r>
          </a:p>
          <a:p>
            <a:pPr lvl="1"/>
            <a:r>
              <a:rPr lang="en-GB" sz="2400" dirty="0" smtClean="0"/>
              <a:t>instructions</a:t>
            </a:r>
          </a:p>
          <a:p>
            <a:r>
              <a:rPr lang="en-GB" sz="2800" dirty="0" smtClean="0"/>
              <a:t>Data Segment</a:t>
            </a:r>
          </a:p>
          <a:p>
            <a:pPr lvl="1"/>
            <a:r>
              <a:rPr lang="en-GB" sz="2400" dirty="0" smtClean="0"/>
              <a:t>static data (local/global </a:t>
            </a:r>
            <a:r>
              <a:rPr lang="en-GB" sz="2400" dirty="0" err="1" smtClean="0"/>
              <a:t>vars</a:t>
            </a:r>
            <a:r>
              <a:rPr lang="en-GB" sz="2400" dirty="0" smtClean="0"/>
              <a:t>, strings, constants)</a:t>
            </a:r>
          </a:p>
          <a:p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Relocation Information</a:t>
            </a:r>
          </a:p>
          <a:p>
            <a:pPr lvl="1"/>
            <a:r>
              <a:rPr lang="en-GB" sz="2400" dirty="0" smtClean="0"/>
              <a:t>Instructions and data that depend on actual addresses</a:t>
            </a:r>
          </a:p>
          <a:p>
            <a:pPr lvl="1"/>
            <a:r>
              <a:rPr lang="en-GB" sz="2400" dirty="0" smtClean="0"/>
              <a:t>Linker patches these bits after relocating segments</a:t>
            </a:r>
          </a:p>
          <a:p>
            <a:r>
              <a:rPr lang="en-GB" sz="2800" dirty="0" smtClean="0"/>
              <a:t>Symbol Table</a:t>
            </a:r>
          </a:p>
          <a:p>
            <a:pPr lvl="1"/>
            <a:r>
              <a:rPr lang="en-GB" sz="2400" dirty="0" smtClean="0"/>
              <a:t>Exported and imported references</a:t>
            </a:r>
          </a:p>
          <a:p>
            <a:r>
              <a:rPr lang="en-GB" sz="2800" dirty="0" smtClean="0"/>
              <a:t>Debugging Information</a:t>
            </a:r>
            <a:endParaRPr lang="en-GB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315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File Formats</a:t>
            </a:r>
            <a:endParaRPr lang="en-US" dirty="0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pPr lvl="1"/>
            <a:r>
              <a:rPr lang="en-US" dirty="0" smtClean="0"/>
              <a:t>COFF: Common Object File Format</a:t>
            </a:r>
          </a:p>
          <a:p>
            <a:pPr lvl="1"/>
            <a:r>
              <a:rPr lang="en-US" dirty="0" smtClean="0"/>
              <a:t>ELF: Executable and Linking Format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PE: Portable Executable</a:t>
            </a:r>
          </a:p>
          <a:p>
            <a:endParaRPr lang="en-US" dirty="0" smtClean="0"/>
          </a:p>
          <a:p>
            <a:r>
              <a:rPr lang="en-US" dirty="0" smtClean="0"/>
              <a:t>All support both executable and object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All submitted work must be your 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OK to study </a:t>
            </a:r>
            <a:r>
              <a:rPr lang="en-US" dirty="0" smtClean="0"/>
              <a:t>together,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 do NOT share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soln’s</a:t>
            </a:r>
            <a:endParaRPr lang="en-US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e.g. CANNOT email </a:t>
            </a:r>
            <a:r>
              <a:rPr lang="en-US" dirty="0" err="1" smtClean="0"/>
              <a:t>soln</a:t>
            </a:r>
            <a:r>
              <a:rPr lang="en-US" dirty="0" smtClean="0"/>
              <a:t>, look at screen, writ </a:t>
            </a:r>
            <a:r>
              <a:rPr lang="en-US" dirty="0" err="1" smtClean="0"/>
              <a:t>soln</a:t>
            </a:r>
            <a:r>
              <a:rPr lang="en-US" dirty="0" smtClean="0"/>
              <a:t> for others</a:t>
            </a:r>
          </a:p>
          <a:p>
            <a:pPr lvl="1">
              <a:spcBef>
                <a:spcPts val="0"/>
              </a:spcBef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Cite your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(online) sources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“Crowd sourcing” your problem/</a:t>
            </a:r>
            <a:r>
              <a:rPr lang="en-US" dirty="0" err="1" smtClean="0">
                <a:solidFill>
                  <a:schemeClr val="bg1"/>
                </a:solidFill>
              </a:rPr>
              <a:t>soln</a:t>
            </a:r>
            <a:r>
              <a:rPr lang="en-US" dirty="0" smtClean="0">
                <a:solidFill>
                  <a:schemeClr val="bg1"/>
                </a:solidFill>
              </a:rPr>
              <a:t> same as copying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Project </a:t>
            </a:r>
            <a:r>
              <a:rPr lang="en-US" dirty="0"/>
              <a:t>groups submit joint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Same </a:t>
            </a:r>
            <a:r>
              <a:rPr lang="en-US" dirty="0" smtClean="0"/>
              <a:t>rules </a:t>
            </a:r>
            <a:r>
              <a:rPr lang="en-US" dirty="0"/>
              <a:t>apply to projects at the group level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Cannot </a:t>
            </a:r>
            <a:r>
              <a:rPr lang="en-US" dirty="0" smtClean="0"/>
              <a:t>use </a:t>
            </a:r>
            <a:r>
              <a:rPr lang="en-US" dirty="0"/>
              <a:t>of someone else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err="1" smtClean="0"/>
              <a:t>soln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Closed-book exams, no </a:t>
            </a:r>
            <a:r>
              <a:rPr lang="en-US" dirty="0" smtClean="0"/>
              <a:t>calculators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342900" lvl="1" indent="-342900">
              <a:spcBef>
                <a:spcPts val="0"/>
              </a:spcBef>
              <a:buFontTx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Stressed? Tempted? Lost?</a:t>
            </a:r>
          </a:p>
          <a:p>
            <a:pPr marL="742950" lvl="2" indent="-34290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srgbClr val="FFFFFF"/>
                </a:solidFill>
              </a:rPr>
              <a:t>Come see me 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/>
              <a:t>due date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28180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Loaders and Libraries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disk</a:t>
            </a:r>
          </a:p>
        </p:txBody>
      </p:sp>
      <p:sp>
        <p:nvSpPr>
          <p:cNvPr id="34" name="Oval 33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3" grpId="0"/>
      <p:bldP spid="3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Loaders</a:t>
            </a:r>
            <a:endParaRPr lang="en-GB"/>
          </a:p>
        </p:txBody>
      </p:sp>
      <p:sp>
        <p:nvSpPr>
          <p:cNvPr id="263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GB" dirty="0" smtClean="0"/>
              <a:t> reads executable from disk into memory</a:t>
            </a:r>
          </a:p>
          <a:p>
            <a:pPr lvl="1"/>
            <a:r>
              <a:rPr lang="en-GB" dirty="0" smtClean="0"/>
              <a:t>Initializes registers, stack, arguments to first function</a:t>
            </a:r>
          </a:p>
          <a:p>
            <a:pPr lvl="1"/>
            <a:r>
              <a:rPr lang="en-GB" dirty="0" smtClean="0"/>
              <a:t>Jumps to entry-point</a:t>
            </a:r>
          </a:p>
          <a:p>
            <a:r>
              <a:rPr lang="en-GB" dirty="0" smtClean="0"/>
              <a:t>Part of the Operating System (OS)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066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169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Static Library</a:t>
            </a:r>
            <a:r>
              <a:rPr lang="en-US" dirty="0" smtClean="0"/>
              <a:t>: Collection of object files </a:t>
            </a:r>
            <a:br>
              <a:rPr lang="en-US" dirty="0" smtClean="0"/>
            </a:br>
            <a:r>
              <a:rPr lang="en-US" dirty="0" smtClean="0"/>
              <a:t>(think: like a zip archive)</a:t>
            </a:r>
          </a:p>
          <a:p>
            <a:endParaRPr lang="en-US" dirty="0" smtClean="0"/>
          </a:p>
          <a:p>
            <a:r>
              <a:rPr lang="en-US" dirty="0" smtClean="0"/>
              <a:t>Q: But every program contains entire library!</a:t>
            </a:r>
          </a:p>
          <a:p>
            <a:r>
              <a:rPr lang="en-US" dirty="0" smtClean="0"/>
              <a:t>A: Linker picks only object files needed to resolve undefined references at link time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libc.a</a:t>
            </a:r>
            <a:r>
              <a:rPr lang="en-US" dirty="0" smtClean="0"/>
              <a:t> contains many objects:</a:t>
            </a:r>
          </a:p>
          <a:p>
            <a:pPr lvl="1"/>
            <a:r>
              <a:rPr lang="en-US" dirty="0" err="1" smtClean="0"/>
              <a:t>printf.o</a:t>
            </a:r>
            <a:r>
              <a:rPr lang="en-US" dirty="0" smtClean="0"/>
              <a:t>, </a:t>
            </a:r>
            <a:r>
              <a:rPr lang="en-US" dirty="0" err="1" smtClean="0"/>
              <a:t>fprintf.o</a:t>
            </a:r>
            <a:r>
              <a:rPr lang="en-US" dirty="0" smtClean="0"/>
              <a:t>, </a:t>
            </a:r>
            <a:r>
              <a:rPr lang="en-US" dirty="0" err="1" smtClean="0"/>
              <a:t>vprintf.o</a:t>
            </a:r>
            <a:r>
              <a:rPr lang="en-US" dirty="0" smtClean="0"/>
              <a:t>, </a:t>
            </a:r>
            <a:r>
              <a:rPr lang="en-US" dirty="0" err="1" smtClean="0"/>
              <a:t>sprintf.o</a:t>
            </a:r>
            <a:r>
              <a:rPr lang="en-US" dirty="0" smtClean="0"/>
              <a:t>, </a:t>
            </a:r>
            <a:r>
              <a:rPr lang="en-US" dirty="0" err="1" smtClean="0"/>
              <a:t>snprintf.o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read.o</a:t>
            </a:r>
            <a:r>
              <a:rPr lang="en-US" dirty="0" smtClean="0"/>
              <a:t>, </a:t>
            </a:r>
            <a:r>
              <a:rPr lang="en-US" dirty="0" err="1" smtClean="0"/>
              <a:t>write.o</a:t>
            </a:r>
            <a:r>
              <a:rPr lang="en-US" dirty="0" smtClean="0"/>
              <a:t>, </a:t>
            </a:r>
            <a:r>
              <a:rPr lang="en-US" dirty="0" err="1" smtClean="0"/>
              <a:t>open.o</a:t>
            </a:r>
            <a:r>
              <a:rPr lang="en-US" dirty="0" smtClean="0"/>
              <a:t>, </a:t>
            </a:r>
            <a:r>
              <a:rPr lang="en-US" dirty="0" err="1" smtClean="0"/>
              <a:t>close.o</a:t>
            </a:r>
            <a:r>
              <a:rPr lang="en-US" dirty="0" smtClean="0"/>
              <a:t>, </a:t>
            </a:r>
            <a:r>
              <a:rPr lang="en-US" dirty="0" err="1" smtClean="0"/>
              <a:t>mkdir.o</a:t>
            </a:r>
            <a:r>
              <a:rPr lang="en-US" dirty="0" smtClean="0"/>
              <a:t>, </a:t>
            </a:r>
            <a:r>
              <a:rPr lang="en-US" dirty="0" err="1" smtClean="0"/>
              <a:t>readdir.o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rand.o</a:t>
            </a:r>
            <a:r>
              <a:rPr lang="en-US" dirty="0" smtClean="0"/>
              <a:t>, </a:t>
            </a:r>
            <a:r>
              <a:rPr lang="en-US" dirty="0" err="1" smtClean="0"/>
              <a:t>exit.o</a:t>
            </a:r>
            <a:r>
              <a:rPr lang="en-US" dirty="0" smtClean="0"/>
              <a:t>, </a:t>
            </a:r>
            <a:r>
              <a:rPr lang="en-US" dirty="0" err="1" smtClean="0"/>
              <a:t>sleep.o</a:t>
            </a:r>
            <a:r>
              <a:rPr lang="en-US" dirty="0" smtClean="0"/>
              <a:t>, </a:t>
            </a:r>
            <a:r>
              <a:rPr lang="en-US" dirty="0" err="1" smtClean="0"/>
              <a:t>time.o</a:t>
            </a:r>
            <a:r>
              <a:rPr lang="en-US" dirty="0" smtClean="0"/>
              <a:t>, ….</a:t>
            </a:r>
          </a:p>
        </p:txBody>
      </p:sp>
    </p:spTree>
    <p:extLst>
      <p:ext uri="{BB962C8B-B14F-4D97-AF65-F5344CB8AC3E}">
        <p14:creationId xmlns:p14="http://schemas.microsoft.com/office/powerpoint/2010/main" val="421669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3171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Q: But every program still contains part of library!</a:t>
            </a:r>
          </a:p>
          <a:p>
            <a:r>
              <a:rPr lang="en-US" dirty="0" smtClean="0"/>
              <a:t>A: shared libraries</a:t>
            </a:r>
          </a:p>
          <a:p>
            <a:pPr lvl="1"/>
            <a:r>
              <a:rPr lang="en-US" dirty="0" smtClean="0"/>
              <a:t>executable files all point to single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library</a:t>
            </a:r>
            <a:r>
              <a:rPr lang="en-US" i="1" dirty="0" smtClean="0"/>
              <a:t> </a:t>
            </a:r>
            <a:r>
              <a:rPr lang="en-US" dirty="0" smtClean="0"/>
              <a:t>on disk</a:t>
            </a:r>
          </a:p>
          <a:p>
            <a:pPr lvl="1"/>
            <a:r>
              <a:rPr lang="en-US" dirty="0" smtClean="0"/>
              <a:t>final linking (and relocations) done by the loader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Optimizations:</a:t>
            </a:r>
          </a:p>
          <a:p>
            <a:pPr lvl="1"/>
            <a:r>
              <a:rPr lang="en-US" dirty="0" smtClean="0"/>
              <a:t>Library compiled at fixed non-zero address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Jump table in each program instead of relocations</a:t>
            </a:r>
          </a:p>
          <a:p>
            <a:pPr lvl="1"/>
            <a:r>
              <a:rPr lang="en-US" dirty="0" smtClean="0"/>
              <a:t>Can even patch jumps on-the-fly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9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Direct call: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00400010 &lt;main&gt;: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0x00400620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00400330 &lt;</a:t>
            </a:r>
            <a:r>
              <a:rPr lang="en-US" sz="2800" dirty="0" err="1" smtClean="0">
                <a:latin typeface="Consolas" pitchFamily="49" charset="0"/>
              </a:rPr>
              <a:t>printf</a:t>
            </a:r>
            <a:r>
              <a:rPr lang="en-US" sz="2800" dirty="0" smtClean="0">
                <a:latin typeface="Consolas" pitchFamily="49" charset="0"/>
              </a:rPr>
              <a:t>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00400620 &lt;gets&gt;: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533400"/>
            <a:ext cx="487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cs typeface="Arial" pitchFamily="34" charset="0"/>
              </a:rPr>
              <a:t>Drawbacks:</a:t>
            </a:r>
            <a:endParaRPr lang="en-US" sz="3200" noProof="0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cs typeface="Arial" pitchFamily="34" charset="0"/>
            </a:endParaRP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Linker or loader must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edit every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use of 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symbol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(call site, global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use, …)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3200" baseline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Arial" pitchFamily="34" charset="0"/>
              </a:rPr>
              <a:t>Idea: 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Put all symbols in a single “global offset table”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Code does lookup as needed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51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33" grpId="0" animBg="1"/>
      <p:bldP spid="34" grpId="0" animBg="1"/>
      <p:bldP spid="13" grpId="0" animBg="1"/>
      <p:bldP spid="19" grpId="0" animBg="1"/>
      <p:bldP spid="21" grpId="0"/>
      <p:bldP spid="36" grpId="0"/>
      <p:bldP spid="37" grpId="0"/>
      <p:bldP spid="3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gets   = 8+(-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9858" y="15240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79858" y="2083713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9858" y="25908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endCxn id="19" idx="0"/>
          </p:cNvCxnSpPr>
          <p:nvPr/>
        </p:nvCxnSpPr>
        <p:spPr>
          <a:xfrm flipH="1">
            <a:off x="4016829" y="2826879"/>
            <a:ext cx="1240971" cy="291878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1"/>
          </p:cNvCxnSpPr>
          <p:nvPr/>
        </p:nvCxnSpPr>
        <p:spPr>
          <a:xfrm flipH="1" flipV="1">
            <a:off x="4049130" y="2083714"/>
            <a:ext cx="1330728" cy="21544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114800" y="2438401"/>
            <a:ext cx="1254528" cy="174093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27" grpId="0"/>
      <p:bldP spid="30" grpId="0"/>
      <p:bldP spid="31" grpId="0"/>
      <p:bldP spid="15" grpId="0" animBg="1"/>
      <p:bldP spid="35" grpId="0" animBg="1"/>
      <p:bldP spid="39" grpId="0" animBg="1"/>
      <p:bldP spid="4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637314" y="15240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4637314" y="20574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637314" y="25908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648200" y="31242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4648200" y="36576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648200" y="990600"/>
            <a:ext cx="75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.got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0x00400330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printf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0x00400620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gets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0x00400010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# main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# gets   = 8+(-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31603" y="15240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2083713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25908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.word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stCxn id="9" idx="1"/>
            <a:endCxn id="19" idx="0"/>
          </p:cNvCxnSpPr>
          <p:nvPr/>
        </p:nvCxnSpPr>
        <p:spPr>
          <a:xfrm flipH="1">
            <a:off x="4016829" y="2857500"/>
            <a:ext cx="620485" cy="26125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1"/>
          </p:cNvCxnSpPr>
          <p:nvPr/>
        </p:nvCxnSpPr>
        <p:spPr>
          <a:xfrm flipH="1" flipV="1">
            <a:off x="4114800" y="2191437"/>
            <a:ext cx="522514" cy="132663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1"/>
          </p:cNvCxnSpPr>
          <p:nvPr/>
        </p:nvCxnSpPr>
        <p:spPr>
          <a:xfrm flipH="1">
            <a:off x="4114800" y="2324100"/>
            <a:ext cx="522514" cy="185523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“Black Board” Collaboration Policy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discuss approach together on a “black board”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Leave and write up solution independently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not copy solutions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40345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li t8,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10668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load that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 # t7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save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func’s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address so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so next call goes direct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also jump to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it will return directly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main, not here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85800" y="1371600"/>
            <a:ext cx="1834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81600" y="2057400"/>
            <a:ext cx="338088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3276600"/>
            <a:ext cx="3352800" cy="5715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4572000" y="3962400"/>
            <a:ext cx="533400" cy="26289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5105400"/>
            <a:ext cx="3276600" cy="304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8200" y="2667000"/>
            <a:ext cx="338088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14800" y="1683747"/>
            <a:ext cx="457200" cy="3574053"/>
          </a:xfrm>
          <a:custGeom>
            <a:avLst/>
            <a:gdLst>
              <a:gd name="connsiteX0" fmla="*/ 0 w 457200"/>
              <a:gd name="connsiteY0" fmla="*/ 3574053 h 3574053"/>
              <a:gd name="connsiteX1" fmla="*/ 228600 w 457200"/>
              <a:gd name="connsiteY1" fmla="*/ 2800330 h 3574053"/>
              <a:gd name="connsiteX2" fmla="*/ 246185 w 457200"/>
              <a:gd name="connsiteY2" fmla="*/ 443991 h 3574053"/>
              <a:gd name="connsiteX3" fmla="*/ 457200 w 457200"/>
              <a:gd name="connsiteY3" fmla="*/ 4376 h 357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574053">
                <a:moveTo>
                  <a:pt x="0" y="3574053"/>
                </a:moveTo>
                <a:cubicBezTo>
                  <a:pt x="93784" y="3448030"/>
                  <a:pt x="187569" y="3322007"/>
                  <a:pt x="228600" y="2800330"/>
                </a:cubicBezTo>
                <a:cubicBezTo>
                  <a:pt x="269631" y="2278653"/>
                  <a:pt x="208085" y="909983"/>
                  <a:pt x="246185" y="443991"/>
                </a:cubicBezTo>
                <a:cubicBezTo>
                  <a:pt x="284285" y="-22001"/>
                  <a:pt x="370742" y="-8813"/>
                  <a:pt x="457200" y="437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6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2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1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Dynamic Shared Objects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Windows: dynamically loaded library (DLL)</a:t>
            </a:r>
          </a:p>
          <a:p>
            <a:pPr lvl="1"/>
            <a:r>
              <a:rPr lang="en-US" dirty="0" smtClean="0"/>
              <a:t>PE format</a:t>
            </a:r>
          </a:p>
          <a:p>
            <a:r>
              <a:rPr lang="en-US" dirty="0" smtClean="0"/>
              <a:t>Unix: dynamic shared object (DSO)</a:t>
            </a:r>
          </a:p>
          <a:p>
            <a:pPr lvl="1"/>
            <a:r>
              <a:rPr lang="en-US" dirty="0" smtClean="0"/>
              <a:t>ELF format</a:t>
            </a:r>
          </a:p>
          <a:p>
            <a:r>
              <a:rPr lang="en-US" dirty="0" smtClean="0"/>
              <a:t>Unix also supports Position Independent Code (PIC)</a:t>
            </a:r>
          </a:p>
          <a:p>
            <a:pPr lvl="2"/>
            <a:r>
              <a:rPr lang="en-US" dirty="0" smtClean="0"/>
              <a:t>Program determines its current address whenever needed (no absolute jumps!)</a:t>
            </a:r>
          </a:p>
          <a:p>
            <a:pPr lvl="2"/>
            <a:r>
              <a:rPr lang="en-US" dirty="0" smtClean="0"/>
              <a:t>Local data: access via offset from current PC, etc.</a:t>
            </a:r>
          </a:p>
          <a:p>
            <a:pPr lvl="2"/>
            <a:r>
              <a:rPr lang="en-US" dirty="0" smtClean="0"/>
              <a:t>External data: indirection through Global Offset Table (GOT)</a:t>
            </a:r>
          </a:p>
          <a:p>
            <a:pPr lvl="2"/>
            <a:r>
              <a:rPr lang="en-US" dirty="0" smtClean="0"/>
              <a:t>… which in turn is accessed via offset from current PC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Static and Dynamic Linking</a:t>
            </a:r>
            <a:endParaRPr lang="en-GB" dirty="0"/>
          </a:p>
        </p:txBody>
      </p:sp>
      <p:sp>
        <p:nvSpPr>
          <p:cNvPr id="263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Static linking</a:t>
            </a:r>
          </a:p>
          <a:p>
            <a:pPr lvl="1"/>
            <a:r>
              <a:rPr lang="en-GB" dirty="0" smtClean="0"/>
              <a:t>Big executable files (all/most of needed libraries inside)</a:t>
            </a:r>
          </a:p>
          <a:p>
            <a:pPr lvl="1"/>
            <a:r>
              <a:rPr lang="en-GB" dirty="0" smtClean="0"/>
              <a:t>Don’t benefit from updates to library</a:t>
            </a:r>
          </a:p>
          <a:p>
            <a:pPr lvl="1"/>
            <a:r>
              <a:rPr lang="en-GB" dirty="0" smtClean="0"/>
              <a:t>No load-time linking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Dynamic linking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GB" dirty="0" smtClean="0"/>
              <a:t>Small executable files (just point to shared library)</a:t>
            </a:r>
          </a:p>
          <a:p>
            <a:pPr lvl="1"/>
            <a:r>
              <a:rPr lang="en-GB" dirty="0" smtClean="0"/>
              <a:t>Library update benefits all programs that use it</a:t>
            </a:r>
          </a:p>
          <a:p>
            <a:pPr lvl="1"/>
            <a:r>
              <a:rPr lang="en-GB" dirty="0" smtClean="0"/>
              <a:t>Load-time cost to do final linking</a:t>
            </a:r>
          </a:p>
          <a:p>
            <a:pPr lvl="2"/>
            <a:r>
              <a:rPr lang="en-GB" dirty="0" smtClean="0"/>
              <a:t>But </a:t>
            </a:r>
            <a:r>
              <a:rPr lang="en-GB" dirty="0" err="1" smtClean="0"/>
              <a:t>dll</a:t>
            </a:r>
            <a:r>
              <a:rPr lang="en-GB" dirty="0" smtClean="0"/>
              <a:t> code is probably already in memory</a:t>
            </a:r>
          </a:p>
          <a:p>
            <a:pPr lvl="2"/>
            <a:r>
              <a:rPr lang="en-GB" dirty="0" smtClean="0"/>
              <a:t>And can do the linking incrementally, on-demand</a:t>
            </a:r>
          </a:p>
        </p:txBody>
      </p:sp>
    </p:spTree>
    <p:extLst>
      <p:ext uri="{BB962C8B-B14F-4D97-AF65-F5344CB8AC3E}">
        <p14:creationId xmlns:p14="http://schemas.microsoft.com/office/powerpoint/2010/main" val="3924038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solidFill>
                  <a:schemeClr val="bg2"/>
                </a:solidFill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How does the assembler resolve references/labels?</a:t>
            </a:r>
          </a:p>
          <a:p>
            <a:pPr lvl="1"/>
            <a:r>
              <a:rPr lang="en-US" dirty="0" smtClean="0"/>
              <a:t>How does the assembler resolve external references?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r>
              <a:rPr lang="en-US" dirty="0" smtClean="0"/>
              <a:t>How does the linker combine separately compiled files?</a:t>
            </a:r>
          </a:p>
          <a:p>
            <a:pPr lvl="1"/>
            <a:r>
              <a:rPr lang="en-US" dirty="0" smtClean="0"/>
              <a:t>How does linker resolve unresolved references?</a:t>
            </a:r>
          </a:p>
          <a:p>
            <a:pPr lvl="1"/>
            <a:r>
              <a:rPr lang="en-US" dirty="0" smtClean="0"/>
              <a:t>How does linker relocate data and code segments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</a:p>
          <a:p>
            <a:pPr lvl="1"/>
            <a:r>
              <a:rPr lang="en-US" dirty="0" smtClean="0"/>
              <a:t>How does the loader start executing a program? </a:t>
            </a:r>
          </a:p>
          <a:p>
            <a:pPr lvl="1"/>
            <a:r>
              <a:rPr lang="en-US" dirty="0" smtClean="0"/>
              <a:t>How does the loader handle shared libraries?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6500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6406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6312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10498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20404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736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642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30310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6500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688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59497"/>
            <a:ext cx="12954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335897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69097"/>
            <a:ext cx="1447800" cy="762000"/>
          </a:xfrm>
          <a:prstGeom prst="round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78697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650097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2040497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87997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4427522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Compiler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76300" y="2269097"/>
            <a:ext cx="1053407" cy="2158425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44861" y="5587425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810000" y="3429001"/>
            <a:ext cx="381000" cy="2158424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505200" y="668898"/>
            <a:ext cx="1752600" cy="27812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linker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33" idx="0"/>
            <a:endCxn id="43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" y="2362200"/>
            <a:ext cx="16037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 source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files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62200" y="3325479"/>
            <a:ext cx="1731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assembly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45436" y="5282625"/>
            <a:ext cx="1486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bj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files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</a:t>
            </a:r>
          </a:p>
        </p:txBody>
      </p:sp>
      <p:cxnSp>
        <p:nvCxnSpPr>
          <p:cNvPr id="39" name="Straight Arrow Connector 38"/>
          <p:cNvCxnSpPr/>
          <p:nvPr>
            <p:custDataLst>
              <p:tags r:id="rId23"/>
            </p:custDataLst>
          </p:nvPr>
        </p:nvCxnSpPr>
        <p:spPr>
          <a:xfrm rot="5400000">
            <a:off x="7048500" y="3962969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>
            <p:custDataLst>
              <p:tags r:id="rId24"/>
            </p:custDataLst>
          </p:nvPr>
        </p:nvSpPr>
        <p:spPr>
          <a:xfrm>
            <a:off x="6934200" y="4839269"/>
            <a:ext cx="2057400" cy="18288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43" name="Oval 42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loader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disk</a:t>
            </a:r>
          </a:p>
        </p:txBody>
      </p:sp>
      <p:sp>
        <p:nvSpPr>
          <p:cNvPr id="15" name="Oval 14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4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  <p:bldP spid="2" grpId="0"/>
      <p:bldP spid="28" grpId="0"/>
      <p:bldP spid="7" grpId="0" animBg="1"/>
      <p:bldP spid="33" grpId="0"/>
      <p:bldP spid="31" grpId="0"/>
      <p:bldP spid="35" grpId="0"/>
      <p:bldP spid="36" grpId="0"/>
      <p:bldP spid="37" grpId="0"/>
      <p:bldP spid="41" grpId="0" animBg="1"/>
      <p:bldP spid="43" grpId="0" animBg="1"/>
      <p:bldP spid="44" grpId="0"/>
      <p:bldP spid="45" grpId="0"/>
      <p:bldP spid="46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4109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96396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1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5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Review of Program Layout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5334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6096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>
                <a:solidFill>
                  <a:schemeClr val="bg1"/>
                </a:solidFill>
                <a:latin typeface="Consolas" pitchFamily="49" charset="0"/>
              </a:rPr>
              <a:t>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ector*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 %d”,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479143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1242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(vector*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895600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8768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648200"/>
            <a:ext cx="171393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2578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78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2578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578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15" idx="2"/>
          </p:cNvCxnSpPr>
          <p:nvPr/>
        </p:nvCxnSpPr>
        <p:spPr>
          <a:xfrm>
            <a:off x="7010400" y="3004810"/>
            <a:ext cx="0" cy="5003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0"/>
          </p:cNvCxnSpPr>
          <p:nvPr/>
        </p:nvCxnSpPr>
        <p:spPr>
          <a:xfrm flipV="1">
            <a:off x="7010400" y="3733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05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3068</TotalTime>
  <Words>2511</Words>
  <Application>Microsoft Office PowerPoint</Application>
  <PresentationFormat>On-screen Show (4:3)</PresentationFormat>
  <Paragraphs>785</Paragraphs>
  <Slides>44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ＭＳ Ｐゴシック</vt:lpstr>
      <vt:lpstr>Arial</vt:lpstr>
      <vt:lpstr>Calibri</vt:lpstr>
      <vt:lpstr>Consolas</vt:lpstr>
      <vt:lpstr>Times New Roman</vt:lpstr>
      <vt:lpstr>Wingdings</vt:lpstr>
      <vt:lpstr>Office Theme</vt:lpstr>
      <vt:lpstr>Assemblers, Linkers, and Loaders</vt:lpstr>
      <vt:lpstr>Administrivia</vt:lpstr>
      <vt:lpstr>Academic Integrity</vt:lpstr>
      <vt:lpstr>Academic Integrity</vt:lpstr>
      <vt:lpstr>Goal for Today: Putting it all Together</vt:lpstr>
      <vt:lpstr>Goal for Today: Putting it all Together</vt:lpstr>
      <vt:lpstr>Big Picture</vt:lpstr>
      <vt:lpstr>Anatomy of an executing program</vt:lpstr>
      <vt:lpstr>Example: Review of Program Layout</vt:lpstr>
      <vt:lpstr>Anatomy of an executing program</vt:lpstr>
      <vt:lpstr>Big Picture: Assembling file separately</vt:lpstr>
      <vt:lpstr>Next Goal</vt:lpstr>
      <vt:lpstr>How does Assembler handle forward references</vt:lpstr>
      <vt:lpstr>How does Assembler handle forward references</vt:lpstr>
      <vt:lpstr>Big Picture: Assembling file separately</vt:lpstr>
      <vt:lpstr>Next Goal</vt:lpstr>
      <vt:lpstr>Symbols and References</vt:lpstr>
      <vt:lpstr>Object file</vt:lpstr>
      <vt:lpstr>Example</vt:lpstr>
      <vt:lpstr>Objdump disassembly</vt:lpstr>
      <vt:lpstr>Objdump symbols</vt:lpstr>
      <vt:lpstr>Separate Compilation</vt:lpstr>
      <vt:lpstr>PowerPoint Presentation</vt:lpstr>
      <vt:lpstr>Next Goal</vt:lpstr>
      <vt:lpstr>Big Picture</vt:lpstr>
      <vt:lpstr>Linkers</vt:lpstr>
      <vt:lpstr>Linker Example </vt:lpstr>
      <vt:lpstr>Object file</vt:lpstr>
      <vt:lpstr>Object File Formats</vt:lpstr>
      <vt:lpstr>PowerPoint Presentation</vt:lpstr>
      <vt:lpstr>Big Picture</vt:lpstr>
      <vt:lpstr>Loaders</vt:lpstr>
      <vt:lpstr>Static Libraries</vt:lpstr>
      <vt:lpstr>Shared Libraries</vt:lpstr>
      <vt:lpstr>Direct Function Calls</vt:lpstr>
      <vt:lpstr>Indirect  Function Calls</vt:lpstr>
      <vt:lpstr>Indirect  Function Calls</vt:lpstr>
      <vt:lpstr>Indirect  Function Calls</vt:lpstr>
      <vt:lpstr>Dynamic  Linking</vt:lpstr>
      <vt:lpstr>Dynamic  Linking</vt:lpstr>
      <vt:lpstr>Big Picture</vt:lpstr>
      <vt:lpstr>Dynamic Shared Objects</vt:lpstr>
      <vt:lpstr>Static and Dynamic Linking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179</cp:revision>
  <cp:lastPrinted>2015-03-17T14:36:18Z</cp:lastPrinted>
  <dcterms:created xsi:type="dcterms:W3CDTF">2012-11-28T14:27:55Z</dcterms:created>
  <dcterms:modified xsi:type="dcterms:W3CDTF">2015-03-17T19:26:48Z</dcterms:modified>
</cp:coreProperties>
</file>