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ppt/tags/tag64.xml" ContentType="application/vnd.openxmlformats-officedocument.presentationml.tags+xml"/>
  <Override PartName="/ppt/notesSlides/notesSlide2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5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6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7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8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9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05" r:id="rId2"/>
    <p:sldId id="306" r:id="rId3"/>
    <p:sldId id="307" r:id="rId4"/>
    <p:sldId id="298" r:id="rId5"/>
    <p:sldId id="297" r:id="rId6"/>
    <p:sldId id="309" r:id="rId7"/>
    <p:sldId id="311" r:id="rId8"/>
    <p:sldId id="312" r:id="rId9"/>
    <p:sldId id="308" r:id="rId10"/>
    <p:sldId id="290" r:id="rId11"/>
    <p:sldId id="260" r:id="rId12"/>
    <p:sldId id="299" r:id="rId13"/>
    <p:sldId id="261" r:id="rId14"/>
    <p:sldId id="313" r:id="rId15"/>
    <p:sldId id="314" r:id="rId16"/>
    <p:sldId id="293" r:id="rId17"/>
    <p:sldId id="315" r:id="rId18"/>
    <p:sldId id="300" r:id="rId19"/>
    <p:sldId id="291" r:id="rId20"/>
    <p:sldId id="271" r:id="rId21"/>
    <p:sldId id="272" r:id="rId22"/>
    <p:sldId id="258" r:id="rId23"/>
    <p:sldId id="294" r:id="rId24"/>
    <p:sldId id="275" r:id="rId25"/>
    <p:sldId id="273" r:id="rId26"/>
    <p:sldId id="295" r:id="rId27"/>
    <p:sldId id="277" r:id="rId28"/>
    <p:sldId id="301" r:id="rId29"/>
    <p:sldId id="303" r:id="rId30"/>
    <p:sldId id="304" r:id="rId31"/>
    <p:sldId id="280" r:id="rId32"/>
    <p:sldId id="281" r:id="rId33"/>
    <p:sldId id="296" r:id="rId34"/>
    <p:sldId id="282" r:id="rId35"/>
    <p:sldId id="284" r:id="rId36"/>
    <p:sldId id="302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3" autoAdjust="0"/>
    <p:restoredTop sz="74751" autoAdjust="0"/>
  </p:normalViewPr>
  <p:slideViewPr>
    <p:cSldViewPr>
      <p:cViewPr varScale="1">
        <p:scale>
          <a:sx n="48" d="100"/>
          <a:sy n="48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94AF-812D-4AC0-A74B-A31747946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9FD78-0587-46E3-89F8-616F197A6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7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62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7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6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assume 1</a:t>
            </a: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 delay slot for loads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baseline="0" dirty="0" err="1" smtClean="0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assume 1</a:t>
            </a: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 delay slot for loads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baseline="0" dirty="0" err="1" smtClean="0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NVIDIA GF100 has 3B transistors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62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7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32</a:t>
            </a:r>
            <a:r>
              <a:rPr lang="en-US" baseline="0" dirty="0" smtClean="0"/>
              <a:t> nm = 0.032u, 130W / 240mm^2 = 54 W/cm^2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  <a:r>
              <a:rPr lang="en-US" baseline="0" dirty="0" smtClean="0"/>
              <a:t> 8 processors dies * 8 cores per processor die</a:t>
            </a:r>
          </a:p>
          <a:p>
            <a:r>
              <a:rPr lang="en-US" baseline="0" dirty="0" err="1" smtClean="0"/>
              <a:t>Hyperthreading</a:t>
            </a:r>
            <a:r>
              <a:rPr lang="en-US" baseline="0" dirty="0" smtClean="0"/>
              <a:t>: 2 HT per core</a:t>
            </a:r>
          </a:p>
          <a:p>
            <a:r>
              <a:rPr lang="en-US" baseline="0" dirty="0" smtClean="0"/>
              <a:t>Dynamic Multi-Issue: 4 issue</a:t>
            </a:r>
          </a:p>
          <a:p>
            <a:r>
              <a:rPr lang="en-US" baseline="0" dirty="0" smtClean="0"/>
              <a:t>Pipeline: 16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Or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r>
              <a:rPr lang="en-US" dirty="0" err="1"/>
              <a:t>Underclocking</a:t>
            </a:r>
            <a:r>
              <a:rPr lang="en-US" dirty="0"/>
              <a:t> messes up the ratios completely. Work through a 8x slowdown </a:t>
            </a:r>
            <a:r>
              <a:rPr lang="en-US" dirty="0" smtClean="0"/>
              <a:t>example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Most is software, but hardware can</a:t>
            </a:r>
            <a:r>
              <a:rPr lang="en-US" baseline="0" dirty="0" smtClean="0"/>
              <a:t> </a:t>
            </a:r>
            <a:r>
              <a:rPr lang="en-US" dirty="0" smtClean="0"/>
              <a:t>help: </a:t>
            </a:r>
          </a:p>
          <a:p>
            <a:r>
              <a:rPr lang="en-US" dirty="0" smtClean="0"/>
              <a:t> - </a:t>
            </a:r>
            <a:r>
              <a:rPr lang="en-US" smtClean="0"/>
              <a:t>communications (</a:t>
            </a:r>
            <a:r>
              <a:rPr lang="en-US" dirty="0" smtClean="0"/>
              <a:t>fast core-to-core interconnect)</a:t>
            </a:r>
          </a:p>
          <a:p>
            <a:r>
              <a:rPr lang="en-US" dirty="0" smtClean="0"/>
              <a:t> - coordination and synchronization</a:t>
            </a:r>
            <a:r>
              <a:rPr lang="en-US" baseline="0" dirty="0" smtClean="0"/>
              <a:t> primitives (next time)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9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39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0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1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01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Draw pictures: 250MHz 1-stage</a:t>
            </a:r>
            <a:r>
              <a:rPr lang="en-US" baseline="0" dirty="0" smtClean="0"/>
              <a:t>; 500Mhz 2-stage; 1GHz 4-stage; 4GHz 16-stage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Draw picture; 4 stage, 4-way</a:t>
            </a:r>
            <a:r>
              <a:rPr lang="en-US" baseline="0" dirty="0" smtClean="0"/>
              <a:t> *</a:t>
            </a:r>
            <a:r>
              <a:rPr lang="en-US" dirty="0" smtClean="0"/>
              <a:t> 4GHz</a:t>
            </a:r>
            <a:r>
              <a:rPr lang="en-US" baseline="0" dirty="0" smtClean="0"/>
              <a:t> = 16B inst/cycles</a:t>
            </a:r>
            <a:br>
              <a:rPr lang="en-US" baseline="0" dirty="0" smtClean="0"/>
            </a:br>
            <a:r>
              <a:rPr lang="en-US" baseline="0" dirty="0" smtClean="0"/>
              <a:t>Next: Static issue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program, decode stage</a:t>
            </a:r>
          </a:p>
          <a:p>
            <a:r>
              <a:rPr lang="en-US" baseline="0" dirty="0" smtClean="0"/>
              <a:t>Ideal CPI = 0.5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12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notesSlide" Target="../notesSlides/notesSlide18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10" Type="http://schemas.openxmlformats.org/officeDocument/2006/relationships/tags" Target="../tags/tag55.xml"/><Relationship Id="rId19" Type="http://schemas.openxmlformats.org/officeDocument/2006/relationships/image" Target="../media/image7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9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3" Type="http://schemas.openxmlformats.org/officeDocument/2006/relationships/tags" Target="../tags/tag102.xml"/><Relationship Id="rId21" Type="http://schemas.openxmlformats.org/officeDocument/2006/relationships/notesSlide" Target="../notesSlides/notesSlide26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3" Type="http://schemas.openxmlformats.org/officeDocument/2006/relationships/tags" Target="../tags/tag121.xml"/><Relationship Id="rId21" Type="http://schemas.openxmlformats.org/officeDocument/2006/relationships/notesSlide" Target="../notesSlides/notesSlide27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3" Type="http://schemas.openxmlformats.org/officeDocument/2006/relationships/tags" Target="../tags/tag142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Multicore and Parallel Processing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91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Calibri"/>
              </a:rPr>
              <a:t>P &amp; H Chapter </a:t>
            </a:r>
            <a:r>
              <a:rPr lang="en-US" dirty="0">
                <a:solidFill>
                  <a:srgbClr val="FFFF00"/>
                </a:solidFill>
                <a:cs typeface="Calibri"/>
              </a:rPr>
              <a:t>4.10-11, 7.1-6 </a:t>
            </a:r>
            <a:endParaRPr lang="en-US" dirty="0">
              <a:solidFill>
                <a:srgbClr val="FFFF00"/>
              </a:solidFill>
              <a:cs typeface="Calibri"/>
            </a:endParaRP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54" y="829980"/>
            <a:ext cx="593251" cy="54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9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</a:t>
            </a:r>
            <a:r>
              <a:rPr lang="en-US" dirty="0" smtClean="0">
                <a:solidFill>
                  <a:schemeClr val="accent1"/>
                </a:solidFill>
              </a:rPr>
              <a:t>How to improve system performance?</a:t>
            </a:r>
          </a:p>
          <a:p>
            <a:r>
              <a:rPr lang="en-US" dirty="0" smtClean="0">
                <a:sym typeface="Wingdings" pitchFamily="2" charset="2"/>
              </a:rPr>
              <a:t> Increase CPU clock rate?</a:t>
            </a:r>
          </a:p>
          <a:p>
            <a:r>
              <a:rPr lang="en-US" dirty="0" smtClean="0">
                <a:sym typeface="Wingdings" pitchFamily="2" charset="2"/>
              </a:rPr>
              <a:t>	 But I/O speeds are limited</a:t>
            </a:r>
          </a:p>
          <a:p>
            <a:r>
              <a:rPr lang="en-US" dirty="0" smtClean="0">
                <a:sym typeface="Wingdings" pitchFamily="2" charset="2"/>
              </a:rPr>
              <a:t>		Disk, Memory, Networks, etc.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Recall: Amdahl’s Law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Solution: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Parallelism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1"/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Deeper </a:t>
            </a:r>
            <a:r>
              <a:rPr lang="en-US" dirty="0" smtClean="0"/>
              <a:t>pipeline</a:t>
            </a:r>
            <a:endParaRPr lang="en-US" dirty="0" smtClean="0"/>
          </a:p>
          <a:p>
            <a:pPr lvl="2"/>
            <a:r>
              <a:rPr lang="en-US" dirty="0" smtClean="0">
                <a:sym typeface="Symbol" pitchFamily="18" charset="2"/>
              </a:rPr>
              <a:t>E.g. 250MHz </a:t>
            </a:r>
            <a:r>
              <a:rPr lang="en-US" dirty="0">
                <a:sym typeface="Symbol" pitchFamily="18" charset="2"/>
              </a:rPr>
              <a:t>1-stage; 500Mhz 2-stage; 1GHz 4-stage; 4GHz </a:t>
            </a:r>
            <a:r>
              <a:rPr lang="en-US" dirty="0" smtClean="0">
                <a:sym typeface="Symbol" pitchFamily="18" charset="2"/>
              </a:rPr>
              <a:t>16-stage</a:t>
            </a:r>
          </a:p>
          <a:p>
            <a:pPr lvl="2"/>
            <a:endParaRPr lang="en-US" dirty="0">
              <a:sym typeface="Symbol" pitchFamily="18" charset="2"/>
            </a:endParaRPr>
          </a:p>
          <a:p>
            <a:pPr lvl="2"/>
            <a:endParaRPr lang="en-US" dirty="0" smtClean="0">
              <a:sym typeface="Symbol" pitchFamily="18" charset="2"/>
            </a:endParaRPr>
          </a:p>
          <a:p>
            <a:pPr lvl="2"/>
            <a:endParaRPr lang="en-US" dirty="0">
              <a:sym typeface="Symbol" pitchFamily="18" charset="2"/>
            </a:endParaRPr>
          </a:p>
          <a:p>
            <a:r>
              <a:rPr lang="en-US" dirty="0" smtClean="0"/>
              <a:t>Pipeline </a:t>
            </a:r>
            <a:r>
              <a:rPr lang="en-US" dirty="0" smtClean="0"/>
              <a:t>depth limited by…</a:t>
            </a:r>
          </a:p>
          <a:p>
            <a:pPr lvl="2"/>
            <a:r>
              <a:rPr lang="en-US" dirty="0" smtClean="0"/>
              <a:t>max clock speed (less work per stage </a:t>
            </a:r>
            <a:r>
              <a:rPr lang="en-US" dirty="0" smtClean="0">
                <a:sym typeface="Symbol" pitchFamily="18" charset="2"/>
              </a:rPr>
              <a:t> shorter clock cycle)</a:t>
            </a:r>
          </a:p>
          <a:p>
            <a:pPr lvl="2"/>
            <a:r>
              <a:rPr lang="en-US" dirty="0" smtClean="0">
                <a:sym typeface="Symbol" pitchFamily="18" charset="2"/>
              </a:rPr>
              <a:t>min unit of work</a:t>
            </a:r>
          </a:p>
          <a:p>
            <a:pPr lvl="2"/>
            <a:r>
              <a:rPr lang="en-US" dirty="0" smtClean="0">
                <a:sym typeface="Symbol" pitchFamily="18" charset="2"/>
              </a:rPr>
              <a:t>dependencies, hazards / forwarding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1"/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>
                <a:sym typeface="Symbol" pitchFamily="18" charset="2"/>
              </a:rPr>
              <a:t>A: Multiple issue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Start multiple instructions per clock cycle in duplicate stages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Static Multiple Issue</a:t>
            </a:r>
          </a:p>
          <a:p>
            <a:r>
              <a:rPr lang="en-US" dirty="0" smtClean="0"/>
              <a:t>a.k.a.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Very Long Instruction Word (</a:t>
            </a:r>
            <a:r>
              <a:rPr lang="en-US" dirty="0" smtClean="0">
                <a:solidFill>
                  <a:schemeClr val="accent1"/>
                </a:solidFill>
              </a:rPr>
              <a:t>VLIW)</a:t>
            </a:r>
          </a:p>
          <a:p>
            <a:r>
              <a:rPr lang="en-US" dirty="0" smtClean="0"/>
              <a:t>Compiler groups instructions to be issued together</a:t>
            </a:r>
          </a:p>
          <a:p>
            <a:pPr lvl="1"/>
            <a:r>
              <a:rPr lang="en-US" dirty="0" smtClean="0"/>
              <a:t>Packages them into “issue slots”</a:t>
            </a:r>
          </a:p>
          <a:p>
            <a:r>
              <a:rPr lang="en-US" dirty="0" smtClean="0"/>
              <a:t>Q: How does HW detect and resolve hazards?</a:t>
            </a:r>
          </a:p>
          <a:p>
            <a:r>
              <a:rPr lang="en-US" dirty="0" smtClean="0"/>
              <a:t>A: It doesn’t.</a:t>
            </a:r>
          </a:p>
          <a:p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Simple HW, assumes compiler avoids hazards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Example: Static Dual-Issue 32-bit MIPS</a:t>
            </a:r>
          </a:p>
          <a:p>
            <a:pPr lvl="1"/>
            <a:r>
              <a:rPr lang="en-US" dirty="0" smtClean="0"/>
              <a:t>Instructions come in pairs (64-bit aligned)</a:t>
            </a:r>
          </a:p>
          <a:p>
            <a:pPr lvl="2"/>
            <a:r>
              <a:rPr lang="en-US" dirty="0" smtClean="0"/>
              <a:t>One ALU/branch instruction (or nop)</a:t>
            </a:r>
          </a:p>
          <a:p>
            <a:pPr lvl="2"/>
            <a:r>
              <a:rPr lang="en-US" dirty="0" smtClean="0"/>
              <a:t>One load/store instruction (or nop)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with Static Dual Issue</a:t>
            </a:r>
            <a:endParaRPr lang="en-AU"/>
          </a:p>
        </p:txBody>
      </p:sp>
      <p:sp>
        <p:nvSpPr>
          <p:cNvPr id="514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2735262"/>
          </a:xfrm>
        </p:spPr>
        <p:txBody>
          <a:bodyPr/>
          <a:lstStyle/>
          <a:p>
            <a:r>
              <a:rPr lang="en-US" sz="2800"/>
              <a:t>Two-issue packets</a:t>
            </a:r>
          </a:p>
          <a:p>
            <a:pPr lvl="1"/>
            <a:r>
              <a:rPr lang="en-US" sz="2400"/>
              <a:t>One ALU/branch instruction</a:t>
            </a:r>
          </a:p>
          <a:p>
            <a:pPr lvl="1"/>
            <a:r>
              <a:rPr lang="en-US" sz="2400"/>
              <a:t>One load/store instruction</a:t>
            </a:r>
          </a:p>
          <a:p>
            <a:pPr lvl="1"/>
            <a:r>
              <a:rPr lang="en-US" sz="2400"/>
              <a:t>64-bit aligned</a:t>
            </a:r>
          </a:p>
          <a:p>
            <a:pPr lvl="2"/>
            <a:r>
              <a:rPr lang="en-US" sz="2000"/>
              <a:t>ALU/branch, then load/store</a:t>
            </a:r>
          </a:p>
          <a:p>
            <a:pPr lvl="2"/>
            <a:r>
              <a:rPr lang="en-US" sz="2000"/>
              <a:t>Pad an unused instruction with nop</a:t>
            </a:r>
            <a:endParaRPr lang="en-AU" sz="2000"/>
          </a:p>
        </p:txBody>
      </p:sp>
      <p:graphicFrame>
        <p:nvGraphicFramePr>
          <p:cNvPr id="5145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39553"/>
              </p:ext>
            </p:extLst>
          </p:nvPr>
        </p:nvGraphicFramePr>
        <p:xfrm>
          <a:off x="1258888" y="4005263"/>
          <a:ext cx="7231062" cy="2133600"/>
        </p:xfrm>
        <a:graphic>
          <a:graphicData uri="http://schemas.openxmlformats.org/drawingml/2006/table">
            <a:tbl>
              <a:tblPr/>
              <a:tblGrid>
                <a:gridCol w="936625"/>
                <a:gridCol w="1547812"/>
                <a:gridCol w="677863"/>
                <a:gridCol w="677862"/>
                <a:gridCol w="679450"/>
                <a:gridCol w="677863"/>
                <a:gridCol w="677862"/>
                <a:gridCol w="677863"/>
                <a:gridCol w="677862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Address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Instruction type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+ 4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+ 8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+ 12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+ 16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+ 20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1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$t0, $t0,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$s1,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$s1, $zero, Loop # branch $s1!=0</a:t>
            </a:r>
          </a:p>
        </p:txBody>
      </p:sp>
      <p:sp>
        <p:nvSpPr>
          <p:cNvPr id="514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682625"/>
          </a:xfrm>
        </p:spPr>
        <p:txBody>
          <a:bodyPr/>
          <a:lstStyle/>
          <a:p>
            <a:r>
              <a:rPr lang="en-US"/>
              <a:t>Schedule this for dual-issue MIPS</a:t>
            </a:r>
            <a:endParaRPr lang="en-AU" sz="2400">
              <a:latin typeface="Lucida Console" pitchFamily="49" charset="0"/>
            </a:endParaRPr>
          </a:p>
        </p:txBody>
      </p:sp>
      <p:sp>
        <p:nvSpPr>
          <p:cNvPr id="5147652" name="Rectangle 4"/>
          <p:cNvSpPr>
            <a:spLocks noChangeArrowheads="1"/>
          </p:cNvSpPr>
          <p:nvPr/>
        </p:nvSpPr>
        <p:spPr bwMode="auto">
          <a:xfrm>
            <a:off x="1263650" y="1989138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$zero, Loop # branch $s1!=0</a:t>
            </a:r>
          </a:p>
        </p:txBody>
      </p:sp>
      <p:graphicFrame>
        <p:nvGraphicFramePr>
          <p:cNvPr id="514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43575"/>
              </p:ext>
            </p:extLst>
          </p:nvPr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cycle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lw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addi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$s1,–4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addu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bne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sw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7685" name="Rectangle 37"/>
          <p:cNvSpPr>
            <a:spLocks noChangeArrowheads="1"/>
          </p:cNvSpPr>
          <p:nvPr/>
        </p:nvSpPr>
        <p:spPr bwMode="auto">
          <a:xfrm>
            <a:off x="1182688" y="5661025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sz="2800">
                <a:latin typeface="Helvetica" pitchFamily="34" charset="0"/>
              </a:rPr>
              <a:t>IPC = 5/4 = 1.25 (c.f. peak IPC = 2)</a:t>
            </a:r>
            <a:endParaRPr lang="en-AU" sz="200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6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4($s1)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s1, +8  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TOP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: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0($s1)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$s1, $s1, +8 	sw   $t1,  4($s1)	5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$s1, $s3, TOP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98525"/>
            <a:ext cx="8839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4($s1)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s1, +8  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TOP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: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accent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$s1, $s1, +8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-8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$s3,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$t1,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-4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s1)	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5</a:t>
            </a: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$t0,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0($s2)	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Dynamic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Dynamic Multiple Issue</a:t>
            </a:r>
          </a:p>
          <a:p>
            <a:r>
              <a:rPr lang="en-US" dirty="0" smtClean="0"/>
              <a:t>a.k.a. </a:t>
            </a:r>
            <a:r>
              <a:rPr lang="en-US" dirty="0" err="1" smtClean="0">
                <a:solidFill>
                  <a:schemeClr val="accent1"/>
                </a:solidFill>
              </a:rPr>
              <a:t>SuperScalar</a:t>
            </a:r>
            <a:r>
              <a:rPr lang="en-US" dirty="0" smtClean="0">
                <a:solidFill>
                  <a:schemeClr val="accent1"/>
                </a:solidFill>
              </a:rPr>
              <a:t> Processor </a:t>
            </a:r>
            <a:r>
              <a:rPr lang="en-US" dirty="0" smtClean="0"/>
              <a:t>(c.f. Intel)</a:t>
            </a:r>
          </a:p>
          <a:p>
            <a:pPr lvl="1"/>
            <a:r>
              <a:rPr lang="en-US" dirty="0" smtClean="0"/>
              <a:t>CPU examines instruction stream and chooses multiple instructions to issue each cycle</a:t>
            </a:r>
          </a:p>
          <a:p>
            <a:pPr lvl="1"/>
            <a:r>
              <a:rPr lang="en-US" dirty="0" smtClean="0"/>
              <a:t>Compiler can help by reordering instructions….</a:t>
            </a:r>
          </a:p>
          <a:p>
            <a:pPr lvl="1"/>
            <a:r>
              <a:rPr lang="en-US" dirty="0" smtClean="0"/>
              <a:t>… but CPU is responsible for resolving hazards</a:t>
            </a:r>
          </a:p>
          <a:p>
            <a:r>
              <a:rPr lang="en-US" dirty="0" smtClean="0"/>
              <a:t>Even better: </a:t>
            </a:r>
            <a:r>
              <a:rPr lang="en-US" dirty="0" smtClean="0">
                <a:solidFill>
                  <a:schemeClr val="accent1"/>
                </a:solidFill>
              </a:rPr>
              <a:t>Speculation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1"/>
                </a:solidFill>
              </a:rPr>
              <a:t>Out-of-order Execution</a:t>
            </a:r>
          </a:p>
          <a:p>
            <a:pPr lvl="1"/>
            <a:r>
              <a:rPr lang="en-US" dirty="0" smtClean="0"/>
              <a:t>Execute instructions as early as possible</a:t>
            </a:r>
          </a:p>
          <a:p>
            <a:pPr lvl="1"/>
            <a:r>
              <a:rPr lang="en-US" dirty="0" smtClean="0"/>
              <a:t>Aggressive register renaming</a:t>
            </a:r>
          </a:p>
          <a:p>
            <a:pPr lvl="1"/>
            <a:r>
              <a:rPr lang="en-US" dirty="0" smtClean="0"/>
              <a:t>Guess results of branches, loads, etc.</a:t>
            </a:r>
          </a:p>
          <a:p>
            <a:pPr lvl="1"/>
            <a:r>
              <a:rPr lang="en-US" dirty="0" smtClean="0"/>
              <a:t>Roll back if guesses were wrong</a:t>
            </a:r>
          </a:p>
          <a:p>
            <a:pPr lvl="1"/>
            <a:r>
              <a:rPr lang="en-US" dirty="0" smtClean="0"/>
              <a:t>Don’t commit results until all previous </a:t>
            </a:r>
            <a:r>
              <a:rPr lang="en-US" dirty="0" err="1" smtClean="0"/>
              <a:t>insts</a:t>
            </a:r>
            <a:r>
              <a:rPr lang="en-US" dirty="0" smtClean="0"/>
              <a:t>. are retired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Administrivia</a:t>
            </a:r>
            <a:endParaRPr lang="en-US" sz="3600" dirty="0"/>
          </a:p>
        </p:txBody>
      </p:sp>
      <p:sp>
        <p:nvSpPr>
          <p:cNvPr id="487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FlameWar</a:t>
            </a:r>
            <a:r>
              <a:rPr lang="en-US" dirty="0" smtClean="0"/>
              <a:t> Games Night Next Friday, April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5pm in Upson B17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Please come, eat, drink and have fun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/>
              <a:t>No Lab4 or Lab Section </a:t>
            </a:r>
            <a:r>
              <a:rPr lang="en-US" b="1" i="1" dirty="0" smtClean="0">
                <a:solidFill>
                  <a:schemeClr val="accent1"/>
                </a:solidFill>
              </a:rPr>
              <a:t>next</a:t>
            </a:r>
            <a:r>
              <a:rPr lang="en-US" dirty="0" smtClean="0"/>
              <a:t> week!</a:t>
            </a:r>
          </a:p>
        </p:txBody>
      </p:sp>
    </p:spTree>
    <p:extLst>
      <p:ext uri="{BB962C8B-B14F-4D97-AF65-F5344CB8AC3E}">
        <p14:creationId xmlns:p14="http://schemas.microsoft.com/office/powerpoint/2010/main" val="8065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Does Multiple Issue Work?</a:t>
            </a:r>
            <a:endParaRPr lang="en-AU"/>
          </a:p>
        </p:txBody>
      </p:sp>
      <p:sp>
        <p:nvSpPr>
          <p:cNvPr id="515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Q: Does multiple issue / ILP work?</a:t>
            </a:r>
          </a:p>
          <a:p>
            <a:r>
              <a:rPr lang="en-US" dirty="0" smtClean="0"/>
              <a:t>A: Kind of… but not as much as we’d like</a:t>
            </a:r>
          </a:p>
          <a:p>
            <a:r>
              <a:rPr lang="en-US" dirty="0" smtClean="0"/>
              <a:t>Limiting factors?</a:t>
            </a:r>
          </a:p>
          <a:p>
            <a:pPr lvl="1"/>
            <a:r>
              <a:rPr lang="en-US" dirty="0" smtClean="0"/>
              <a:t>Programs dependencies</a:t>
            </a:r>
          </a:p>
          <a:p>
            <a:pPr lvl="1"/>
            <a:r>
              <a:rPr lang="en-US" dirty="0" smtClean="0"/>
              <a:t>Hard to detect dependencies </a:t>
            </a:r>
            <a:r>
              <a:rPr lang="en-US" dirty="0" smtClean="0">
                <a:sym typeface="Wingdings" pitchFamily="2" charset="2"/>
              </a:rPr>
              <a:t> be conservative</a:t>
            </a:r>
            <a:endParaRPr lang="en-US" dirty="0" smtClean="0"/>
          </a:p>
          <a:p>
            <a:pPr lvl="2"/>
            <a:r>
              <a:rPr lang="en-US" dirty="0" smtClean="0"/>
              <a:t>e.g. Pointer Aliasing: A[0] += 1; B[0] *= 2;</a:t>
            </a:r>
          </a:p>
          <a:p>
            <a:pPr lvl="1"/>
            <a:r>
              <a:rPr lang="en-US" dirty="0" smtClean="0"/>
              <a:t>Hard to expose parallelism</a:t>
            </a:r>
          </a:p>
          <a:p>
            <a:pPr lvl="2"/>
            <a:r>
              <a:rPr lang="en-US" dirty="0" smtClean="0"/>
              <a:t>Can only issue a few instructions ahead of PC</a:t>
            </a:r>
          </a:p>
          <a:p>
            <a:pPr lvl="1"/>
            <a:r>
              <a:rPr lang="en-US" dirty="0" smtClean="0"/>
              <a:t>Structural limits</a:t>
            </a:r>
          </a:p>
          <a:p>
            <a:pPr lvl="2"/>
            <a:r>
              <a:rPr lang="en-US" dirty="0" smtClean="0"/>
              <a:t>Memory delays and limited bandwidth</a:t>
            </a:r>
          </a:p>
          <a:p>
            <a:pPr lvl="1"/>
            <a:r>
              <a:rPr lang="en-US" dirty="0" smtClean="0"/>
              <a:t>Hard to keep pipelines full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Power Efficiency</a:t>
            </a:r>
            <a:endParaRPr lang="en-AU"/>
          </a:p>
        </p:txBody>
      </p:sp>
      <p:sp>
        <p:nvSpPr>
          <p:cNvPr id="515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Q: Does multiple issue / ILP cost much?</a:t>
            </a:r>
          </a:p>
          <a:p>
            <a:r>
              <a:rPr lang="en-AU" dirty="0" smtClean="0"/>
              <a:t>A: Yes.</a:t>
            </a:r>
          </a:p>
          <a:p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smtClean="0"/>
              <a:t>Dynamic issue and speculation requires power</a:t>
            </a:r>
          </a:p>
        </p:txBody>
      </p:sp>
      <p:graphicFrame>
        <p:nvGraphicFramePr>
          <p:cNvPr id="5157892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2401" y="1981200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/>
                <a:gridCol w="762000"/>
                <a:gridCol w="1295400"/>
                <a:gridCol w="1005587"/>
                <a:gridCol w="929902"/>
                <a:gridCol w="1493511"/>
                <a:gridCol w="838200"/>
                <a:gridCol w="9144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CPU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685800" y="5715000"/>
            <a:ext cx="7026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AU" sz="3200" dirty="0" smtClean="0">
                <a:solidFill>
                  <a:schemeClr val="bg1"/>
                </a:solidFill>
              </a:rPr>
              <a:t>Multiple simpler cores may be better?</a:t>
            </a:r>
            <a:endParaRPr lang="en-AU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52400" y="4800600"/>
          <a:ext cx="8839199" cy="731520"/>
        </p:xfrm>
        <a:graphic>
          <a:graphicData uri="http://schemas.openxmlformats.org/drawingml/2006/table">
            <a:tbl>
              <a:tblPr/>
              <a:tblGrid>
                <a:gridCol w="1600199"/>
                <a:gridCol w="762000"/>
                <a:gridCol w="1295400"/>
                <a:gridCol w="1005587"/>
                <a:gridCol w="929902"/>
                <a:gridCol w="1493511"/>
                <a:gridCol w="838200"/>
                <a:gridCol w="914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2930MHz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Moore’s Law</a:t>
            </a:r>
            <a:endParaRPr lang="en-US"/>
          </a:p>
        </p:txBody>
      </p:sp>
      <p:pic>
        <p:nvPicPr>
          <p:cNvPr id="499405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 l="19218" t="28504" r="32813" b="15264"/>
          <a:stretch>
            <a:fillRect/>
          </a:stretch>
        </p:blipFill>
        <p:spPr bwMode="auto">
          <a:xfrm>
            <a:off x="76201" y="76199"/>
            <a:ext cx="8991600" cy="65879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486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3429000" y="37338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286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3684234" y="4446234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8088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048000" y="50292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8080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743200" y="5334000"/>
            <a:ext cx="6451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8008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1828800" y="53340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4004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3810000" y="3429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386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5562600" y="27432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Pentium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7579312" y="1600200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Atom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>
          <a:xfrm>
            <a:off x="5947302" y="1591322"/>
            <a:ext cx="407634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5410200" y="1143000"/>
            <a:ext cx="1371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Itanium 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6907566" y="1353844"/>
            <a:ext cx="457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>
          <a:xfrm>
            <a:off x="7467600" y="762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K10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4191000" y="228600"/>
            <a:ext cx="2971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Dual-core Itanium 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Why Multicore?</a:t>
            </a:r>
            <a:endParaRPr lang="en-US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Moore’s law</a:t>
            </a:r>
          </a:p>
          <a:p>
            <a:pPr lvl="1"/>
            <a:r>
              <a:rPr lang="en-US" dirty="0" smtClean="0"/>
              <a:t>A law about transistors</a:t>
            </a:r>
          </a:p>
          <a:p>
            <a:pPr lvl="1"/>
            <a:r>
              <a:rPr lang="en-US" dirty="0" smtClean="0"/>
              <a:t>Smaller means more transistors per die</a:t>
            </a:r>
          </a:p>
          <a:p>
            <a:pPr lvl="1"/>
            <a:r>
              <a:rPr lang="en-US" dirty="0" smtClean="0"/>
              <a:t>And smaller means faster too</a:t>
            </a:r>
          </a:p>
          <a:p>
            <a:endParaRPr lang="en-US" dirty="0" smtClean="0"/>
          </a:p>
          <a:p>
            <a:r>
              <a:rPr lang="en-US" dirty="0" smtClean="0"/>
              <a:t>But: Power consumption growing too…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Power Limits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038600"/>
            <a:ext cx="153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Hot Plate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4572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220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Rocket Nozzle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2057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438400"/>
            <a:ext cx="251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Nuclear Reactor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29718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9598" y="848380"/>
            <a:ext cx="227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Surface of Sun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914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8001000" y="35052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005" y="3591580"/>
            <a:ext cx="9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Xeon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9" grpId="0"/>
      <p:bldP spid="15" grpId="0" animBg="1"/>
      <p:bldP spid="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Power Wall</a:t>
            </a:r>
            <a:endParaRPr lang="en-US" dirty="0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Power = capacitance * voltage</a:t>
            </a:r>
            <a:r>
              <a:rPr lang="en-AU" baseline="30000" dirty="0" smtClean="0"/>
              <a:t>2</a:t>
            </a:r>
            <a:r>
              <a:rPr lang="en-AU" dirty="0" smtClean="0"/>
              <a:t> * frequency </a:t>
            </a:r>
          </a:p>
          <a:p>
            <a:r>
              <a:rPr lang="en-AU" dirty="0" smtClean="0"/>
              <a:t>In practice: Power ~ voltage</a:t>
            </a:r>
            <a:r>
              <a:rPr lang="en-AU" baseline="30000" dirty="0" smtClean="0"/>
              <a:t>3</a:t>
            </a:r>
          </a:p>
          <a:p>
            <a:endParaRPr lang="en-AU" dirty="0" smtClean="0"/>
          </a:p>
          <a:p>
            <a:r>
              <a:rPr lang="en-AU" dirty="0" smtClean="0"/>
              <a:t>Reducing voltage helps (a lot)</a:t>
            </a:r>
          </a:p>
          <a:p>
            <a:r>
              <a:rPr lang="en-AU" dirty="0" smtClean="0"/>
              <a:t>... so does reducing clock speed</a:t>
            </a:r>
          </a:p>
          <a:p>
            <a:r>
              <a:rPr lang="en-AU" dirty="0" smtClean="0"/>
              <a:t>Better cooling helps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chemeClr val="accent1"/>
                </a:solidFill>
              </a:rPr>
              <a:t>power wall</a:t>
            </a:r>
          </a:p>
          <a:p>
            <a:pPr lvl="1"/>
            <a:r>
              <a:rPr lang="en-AU" dirty="0" smtClean="0"/>
              <a:t>We can’t reduce voltage further</a:t>
            </a:r>
          </a:p>
          <a:p>
            <a:pPr lvl="1"/>
            <a:r>
              <a:rPr lang="en-AU" dirty="0" smtClean="0"/>
              <a:t>We can’t remove more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Inside the Processor</a:t>
            </a:r>
            <a:endParaRPr lang="en-AU"/>
          </a:p>
        </p:txBody>
      </p:sp>
      <p:sp>
        <p:nvSpPr>
          <p:cNvPr id="500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AMD Barcelona Quad-Core: 4 processor cores</a:t>
            </a:r>
            <a:endParaRPr lang="en-US" dirty="0"/>
          </a:p>
        </p:txBody>
      </p:sp>
      <p:pic>
        <p:nvPicPr>
          <p:cNvPr id="7" name="Picture 4" descr="f01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91" y="1371600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343400" y="1219200"/>
            <a:ext cx="533400" cy="457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9906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Nehalem Hex-Core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632" y="32766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Multi-Core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chemeClr val="accent1"/>
                </a:solidFill>
              </a:rPr>
              <a:t>Multi-Issue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400" dirty="0" smtClean="0"/>
              <a:t>Programs: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400" dirty="0" smtClean="0"/>
              <a:t>Num. Pipelines: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400" dirty="0" smtClean="0"/>
              <a:t>Pipeline Width: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1"/>
                </a:solidFill>
              </a:rPr>
              <a:t>Hyperthreads</a:t>
            </a:r>
            <a:r>
              <a:rPr lang="en-US" dirty="0" smtClean="0"/>
              <a:t> (Intel)</a:t>
            </a:r>
          </a:p>
          <a:p>
            <a:pPr lvl="1"/>
            <a:r>
              <a:rPr lang="en-US" dirty="0" smtClean="0"/>
              <a:t>Illusion of multiple cores on a single core</a:t>
            </a:r>
          </a:p>
          <a:p>
            <a:pPr lvl="1"/>
            <a:r>
              <a:rPr lang="en-US" dirty="0" smtClean="0"/>
              <a:t>Easy to keep HT pipelines full + share functional units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5600" y="304800"/>
            <a:ext cx="1183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vs. </a:t>
            </a:r>
            <a:r>
              <a:rPr lang="en-US" sz="3200" dirty="0" smtClean="0">
                <a:solidFill>
                  <a:schemeClr val="accent1"/>
                </a:solidFill>
              </a:rPr>
              <a:t>HT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Administrivia</a:t>
            </a:r>
            <a:endParaRPr lang="en-US" sz="3600" dirty="0"/>
          </a:p>
        </p:txBody>
      </p:sp>
      <p:sp>
        <p:nvSpPr>
          <p:cNvPr id="487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PA3: </a:t>
            </a:r>
            <a:r>
              <a:rPr lang="en-US" dirty="0" err="1" smtClean="0"/>
              <a:t>FlameWar</a:t>
            </a:r>
            <a:r>
              <a:rPr lang="en-US" dirty="0" smtClean="0"/>
              <a:t> is </a:t>
            </a:r>
            <a:r>
              <a:rPr lang="en-US" dirty="0"/>
              <a:t>d</a:t>
            </a:r>
            <a:r>
              <a:rPr lang="en-US" dirty="0" smtClean="0"/>
              <a:t>ue next Monday, April 23</a:t>
            </a:r>
            <a:r>
              <a:rPr lang="en-US" baseline="30000" dirty="0" smtClean="0"/>
              <a:t>rd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goal is to have fun with it</a:t>
            </a:r>
          </a:p>
          <a:p>
            <a:pPr lvl="1"/>
            <a:r>
              <a:rPr lang="en-US" dirty="0"/>
              <a:t>Recitations today will talk about it</a:t>
            </a:r>
          </a:p>
          <a:p>
            <a:endParaRPr lang="en-US" dirty="0" smtClean="0"/>
          </a:p>
          <a:p>
            <a:r>
              <a:rPr lang="en-US" dirty="0" smtClean="0"/>
              <a:t>HW6 Due next Tuesday, April 24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Prelim3 next Thursday, April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3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All of the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523701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Work Partitioning</a:t>
            </a:r>
            <a:endParaRPr lang="en-CA" dirty="0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Partition work </a:t>
            </a:r>
            <a:r>
              <a:rPr lang="en-US" dirty="0" smtClean="0"/>
              <a:t>so all cores have something to do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Load Balancing</a:t>
            </a:r>
            <a:endParaRPr lang="en-CA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Load Balancing</a:t>
            </a:r>
          </a:p>
          <a:p>
            <a:r>
              <a:rPr lang="en-US" dirty="0" smtClean="0"/>
              <a:t>Need to partition so all cores are actually working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5099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76562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1" y="3248024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519487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790949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1" y="4062412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333874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8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4605337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1828800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1828800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1828800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1828800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1828800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5024774" grpId="0" animBg="1"/>
      <p:bldP spid="5024775" grpId="0" animBg="1"/>
      <p:bldP spid="5024776" grpId="0" animBg="1"/>
      <p:bldP spid="5024777" grpId="0" animBg="1"/>
      <p:bldP spid="5024778" grpId="0" animBg="1"/>
      <p:bldP spid="5024779" grpId="0" animBg="1"/>
      <p:bldP spid="502478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2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tasks have a </a:t>
            </a:r>
            <a:r>
              <a:rPr lang="en-US" dirty="0" smtClean="0">
                <a:solidFill>
                  <a:schemeClr val="accent1"/>
                </a:solidFill>
              </a:rPr>
              <a:t>serial part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1"/>
                </a:solidFill>
              </a:rPr>
              <a:t>parallel part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	step 1: divide input data into </a:t>
            </a:r>
            <a:r>
              <a:rPr lang="en-US" i="1" dirty="0" smtClean="0"/>
              <a:t>n</a:t>
            </a:r>
            <a:r>
              <a:rPr lang="en-US" dirty="0" smtClean="0"/>
              <a:t> pieces</a:t>
            </a:r>
          </a:p>
          <a:p>
            <a:r>
              <a:rPr lang="en-US" dirty="0" smtClean="0"/>
              <a:t>	step 2: do work on each piece</a:t>
            </a:r>
          </a:p>
          <a:p>
            <a:r>
              <a:rPr lang="en-US" dirty="0" smtClean="0"/>
              <a:t>	step 3: combine all results</a:t>
            </a:r>
          </a:p>
          <a:p>
            <a:r>
              <a:rPr lang="en-US" dirty="0" smtClean="0"/>
              <a:t>Recall: </a:t>
            </a:r>
            <a:r>
              <a:rPr lang="en-US" dirty="0" smtClean="0">
                <a:solidFill>
                  <a:schemeClr val="accent1"/>
                </a:solidFill>
              </a:rPr>
              <a:t>Amdahl’s Law</a:t>
            </a:r>
          </a:p>
          <a:p>
            <a:r>
              <a:rPr lang="en-US" dirty="0" smtClean="0"/>
              <a:t>As number of cores increases …</a:t>
            </a:r>
          </a:p>
          <a:p>
            <a:pPr lvl="1"/>
            <a:r>
              <a:rPr lang="en-US" dirty="0" smtClean="0"/>
              <a:t>time to execute parallel part? </a:t>
            </a:r>
          </a:p>
          <a:p>
            <a:pPr lvl="1"/>
            <a:r>
              <a:rPr lang="en-US" dirty="0" smtClean="0"/>
              <a:t>time to execute serial part</a:t>
            </a:r>
            <a:r>
              <a:rPr lang="en-US" dirty="0" smtClean="0"/>
              <a:t>?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Serial part eventually dominates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endParaRPr lang="en-US" i="1" dirty="0" smtClean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3007" y="4572000"/>
            <a:ext cx="194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oes to zero</a:t>
            </a:r>
            <a:endParaRPr lang="en-US" sz="2800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9411" y="5105400"/>
            <a:ext cx="285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Remains the same</a:t>
            </a:r>
            <a:endParaRPr lang="en-US" sz="2800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309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3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16" grpId="0" animBg="1"/>
      <p:bldP spid="5030917" grpId="0" animBg="1"/>
      <p:bldP spid="5030918" grpId="0" animBg="1"/>
      <p:bldP spid="5030919" grpId="0" animBg="1"/>
      <p:bldP spid="5030920" grpId="0" animBg="1"/>
      <p:bldP spid="5030922" grpId="0" animBg="1"/>
      <p:bldP spid="5030923" grpId="0" animBg="1"/>
      <p:bldP spid="5030924" grpId="0" animBg="1"/>
      <p:bldP spid="5030925" grpId="0" animBg="1"/>
      <p:bldP spid="5030926" grpId="0" animBg="1"/>
      <p:bldP spid="5030927" grpId="0" animBg="1"/>
      <p:bldP spid="5030928" grpId="0" animBg="1"/>
      <p:bldP spid="5030929" grpId="0" animBg="1"/>
      <p:bldP spid="5030930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xkcd</a:t>
            </a:r>
            <a:r>
              <a:rPr lang="en-US" dirty="0" smtClean="0"/>
              <a:t>/619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6019800" cy="60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P3 Ink d80d5f85-56ec-4d24-9f0f-249f438fb81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39" y="3734057"/>
            <a:ext cx="118560" cy="10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</a:t>
            </a:r>
            <a:r>
              <a:rPr lang="en-US" dirty="0" smtClean="0"/>
              <a:t>: Amdahl’s Law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1301744" y="990600"/>
            <a:ext cx="42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affected execution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229500" y="1600200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amount of improvement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>
            <a:off x="1077100" y="1600200"/>
            <a:ext cx="4552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3744100" y="2133600"/>
            <a:ext cx="49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 execution time unaffected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00" y="533400"/>
            <a:ext cx="621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Execution time after improvement =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739975"/>
              </p:ext>
            </p:extLst>
          </p:nvPr>
        </p:nvGraphicFramePr>
        <p:xfrm>
          <a:off x="1143000" y="2819400"/>
          <a:ext cx="528796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8" imgW="2641600" imgH="419100" progId="Equation.3">
                  <p:embed/>
                </p:oleObj>
              </mc:Choice>
              <mc:Fallback>
                <p:oleObj name="Equation" r:id="rId8" imgW="26416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5287962" cy="839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503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1423987"/>
          </a:xfrm>
        </p:spPr>
        <p:txBody>
          <a:bodyPr>
            <a:noAutofit/>
          </a:bodyPr>
          <a:lstStyle/>
          <a:p>
            <a:r>
              <a:rPr lang="en-US" dirty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032967" name="Rectangle 7"/>
          <p:cNvSpPr>
            <a:spLocks noChangeArrowheads="1"/>
          </p:cNvSpPr>
          <p:nvPr/>
        </p:nvSpPr>
        <p:spPr bwMode="auto">
          <a:xfrm>
            <a:off x="228600" y="3733800"/>
            <a:ext cx="8763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Example: multiply accounts for </a:t>
            </a:r>
            <a:r>
              <a:rPr lang="en-US" sz="3200" dirty="0" smtClean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80s out of 100s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How much improvement do we need in the multiply performance to get 5× overall improvement?</a:t>
            </a:r>
            <a:endParaRPr lang="en-US" sz="2800" dirty="0">
              <a:solidFill>
                <a:schemeClr val="bg1"/>
              </a:solidFill>
              <a:latin typeface="Helvetic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705092"/>
              </p:ext>
            </p:extLst>
          </p:nvPr>
        </p:nvGraphicFramePr>
        <p:xfrm>
          <a:off x="1143000" y="2819400"/>
          <a:ext cx="52879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" imgW="2641320" imgH="419040" progId="Equation.3">
                  <p:embed/>
                </p:oleObj>
              </mc:Choice>
              <mc:Fallback>
                <p:oleObj name="Equation" r:id="rId4" imgW="264132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5287963" cy="839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01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Scaling Example</a:t>
            </a:r>
          </a:p>
        </p:txBody>
      </p:sp>
      <p:sp>
        <p:nvSpPr>
          <p:cNvPr id="503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AU" dirty="0"/>
              <a:t>Workload: sum of 10 scalars, and 10 </a:t>
            </a:r>
            <a:r>
              <a:rPr lang="en-US" dirty="0">
                <a:cs typeface="Arial" charset="0"/>
              </a:rPr>
              <a:t>× 10 matrix sum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 up from 10 to 100 </a:t>
            </a:r>
            <a:r>
              <a:rPr lang="en-US" dirty="0" smtClean="0">
                <a:cs typeface="Arial" charset="0"/>
              </a:rPr>
              <a:t>processors?</a:t>
            </a: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baseline="-25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endParaRPr lang="en-US" baseline="-25000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cs typeface="Arial" charset="0"/>
              </a:rPr>
              <a:t>Assumes load can be balanced across processors</a:t>
            </a:r>
          </a:p>
        </p:txBody>
      </p:sp>
    </p:spTree>
    <p:extLst>
      <p:ext uri="{BB962C8B-B14F-4D97-AF65-F5344CB8AC3E}">
        <p14:creationId xmlns:p14="http://schemas.microsoft.com/office/powerpoint/2010/main" val="7497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Scaling </a:t>
            </a:r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503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647700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What if matrix size is 100 </a:t>
            </a:r>
            <a:r>
              <a:rPr lang="en-US" dirty="0">
                <a:cs typeface="Arial" charset="0"/>
              </a:rPr>
              <a:t>× 100?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baseline="-25000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endParaRPr lang="en-US" baseline="-25000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Assuming </a:t>
            </a:r>
            <a:r>
              <a:rPr lang="en-US" dirty="0">
                <a:cs typeface="Arial" charset="0"/>
              </a:rPr>
              <a:t>load balanced</a:t>
            </a:r>
          </a:p>
        </p:txBody>
      </p:sp>
    </p:spTree>
    <p:extLst>
      <p:ext uri="{BB962C8B-B14F-4D97-AF65-F5344CB8AC3E}">
        <p14:creationId xmlns:p14="http://schemas.microsoft.com/office/powerpoint/2010/main" val="6641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improve System Performance?</a:t>
            </a:r>
          </a:p>
          <a:p>
            <a:pPr lvl="1"/>
            <a:r>
              <a:rPr lang="en-US" dirty="0" smtClean="0"/>
              <a:t>Instruction Level Parallelism (ILP)</a:t>
            </a:r>
          </a:p>
          <a:p>
            <a:pPr lvl="1"/>
            <a:r>
              <a:rPr lang="en-US" dirty="0" smtClean="0"/>
              <a:t>Multicore </a:t>
            </a:r>
          </a:p>
          <a:p>
            <a:pPr lvl="2"/>
            <a:r>
              <a:rPr lang="en-US" dirty="0" smtClean="0"/>
              <a:t>Increase clock frequency </a:t>
            </a:r>
            <a:r>
              <a:rPr lang="en-US" dirty="0" err="1" smtClean="0"/>
              <a:t>vs</a:t>
            </a:r>
            <a:r>
              <a:rPr lang="en-US" dirty="0" smtClean="0"/>
              <a:t> multicore</a:t>
            </a:r>
          </a:p>
          <a:p>
            <a:pPr lvl="1"/>
            <a:r>
              <a:rPr lang="en-US" dirty="0" smtClean="0"/>
              <a:t>Beware of </a:t>
            </a:r>
            <a:r>
              <a:rPr lang="en-US" dirty="0" err="1" smtClean="0"/>
              <a:t>Amdahls</a:t>
            </a:r>
            <a:r>
              <a:rPr lang="en-US" dirty="0" smtClean="0"/>
              <a:t> Law</a:t>
            </a:r>
          </a:p>
          <a:p>
            <a:endParaRPr lang="en-US" dirty="0" smtClean="0"/>
          </a:p>
          <a:p>
            <a:r>
              <a:rPr lang="en-US" dirty="0" smtClean="0"/>
              <a:t>Next time: </a:t>
            </a:r>
          </a:p>
          <a:p>
            <a:pPr lvl="1"/>
            <a:r>
              <a:rPr lang="en-US" dirty="0" smtClean="0"/>
              <a:t>Concurrency, programming, </a:t>
            </a:r>
            <a:r>
              <a:rPr lang="en-US" dirty="0"/>
              <a:t>and </a:t>
            </a:r>
            <a:r>
              <a:rPr lang="en-US" dirty="0" smtClean="0"/>
              <a:t>synchronization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0DHAOAgAQdA1DOBgEgEyLlX21j80CILIMkqUkmamKmPXMUY51JpZWox/ddZFMCDghIEET//wNFNQRIEEU1BAYCC2QCC2UYKhQyCACOKQGtAX5DMwgA6BkBXgl+QxQyCACAFAJ2jOJBMwgAwAwCSvPiQQ8SEmT0TUEIAU1BEquq00GpqtNBHgQFguaACiwCDGZGZAt+z9ghNhDlo4ZMmeZytxY8jla0btcS3CxyNVrlziws8uLK0cY8YAosAgxntnsLem9MITYRmY4cWVq3crcuLGxWtG7FqtcZWWVa3xOXGXKxYOWOFwANARoBCQEXAQoyBoL+E5v4TlsUgvzh+cYoITYRmZ4mbVg2zLcrfDhWtM2LCtwt22ZbiaMnOTIzaYmrNsAKNQeC/hQD+FARmoP8BB+AdqYjiCE2ENszDE5Y5My1w4wt1rTKxcrcLZw2WsGmXJmcNmLBhkaACjIEgv4UE/hQUIP8Ft+Cv2AhNhDFm5cNnGZkta5GDZa0bMsi3FkzMFuJu3YN3LLIxaMcwA==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gQBELieAgsuU2ZArGjTTnXGvB8DC0gQRP///wdFKEYoBQILZBkUMggA8BUCfLjiQTMIALQQAusG40ERq6rTQQoxA4L8gfkOAIL+BOP4E5AhNhGVsyaY8OTMtx5m2Fa0xtWS3DmzYVuPDkyuMbjC4yOWQA=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884</TotalTime>
  <Words>1479</Words>
  <Application>Microsoft Office PowerPoint</Application>
  <PresentationFormat>On-screen Show (4:3)</PresentationFormat>
  <Paragraphs>473</Paragraphs>
  <Slides>36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Dark 3410</vt:lpstr>
      <vt:lpstr>Microsoft Equation 3.0</vt:lpstr>
      <vt:lpstr>Multicore and Parallel Processing</vt:lpstr>
      <vt:lpstr>Administrivia</vt:lpstr>
      <vt:lpstr>Administrivia</vt:lpstr>
      <vt:lpstr>xkcd/619</vt:lpstr>
      <vt:lpstr>Pitfall: Amdahl’s Law</vt:lpstr>
      <vt:lpstr>Pitfall: Amdahl’s Law</vt:lpstr>
      <vt:lpstr>Scaling Example</vt:lpstr>
      <vt:lpstr>Scaling Example</vt:lpstr>
      <vt:lpstr>Goals for Today</vt:lpstr>
      <vt:lpstr>Problem Statement</vt:lpstr>
      <vt:lpstr>Instruction-Level Parallelism (ILP)</vt:lpstr>
      <vt:lpstr>Instruction-Level Parallelism (ILP)</vt:lpstr>
      <vt:lpstr>Static Multiple Issue</vt:lpstr>
      <vt:lpstr>MIPS with Static Dual Issue</vt:lpstr>
      <vt:lpstr>Scheduling Example</vt:lpstr>
      <vt:lpstr>Scheduling Example</vt:lpstr>
      <vt:lpstr>Scheduling Example</vt:lpstr>
      <vt:lpstr>Limits of Static Scheduling </vt:lpstr>
      <vt:lpstr>Dynamic Multiple Issue</vt:lpstr>
      <vt:lpstr>Does Multiple Issue Work?</vt:lpstr>
      <vt:lpstr>Power Efficiency</vt:lpstr>
      <vt:lpstr>Moore’s Law</vt:lpstr>
      <vt:lpstr>Why Multicore?</vt:lpstr>
      <vt:lpstr>Power Limits</vt:lpstr>
      <vt:lpstr>Power Wall</vt:lpstr>
      <vt:lpstr>Why Multicore? </vt:lpstr>
      <vt:lpstr>Inside the Processor</vt:lpstr>
      <vt:lpstr>Inside the Processor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Parallel Programming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25: Parallel Processors</dc:title>
  <dc:creator>Hakim Weatherspoon</dc:creator>
  <cp:lastModifiedBy>Hakim Weatherspoon</cp:lastModifiedBy>
  <cp:revision>155</cp:revision>
  <dcterms:created xsi:type="dcterms:W3CDTF">2006-08-16T00:00:00Z</dcterms:created>
  <dcterms:modified xsi:type="dcterms:W3CDTF">2012-04-17T16:23:19Z</dcterms:modified>
</cp:coreProperties>
</file>