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2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2.xml" ContentType="application/vnd.openxmlformats-officedocument.presentationml.tags+xml"/>
  <Override PartName="/ppt/notesSlides/notesSlide2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8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9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30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5" r:id="rId2"/>
    <p:sldId id="298" r:id="rId3"/>
    <p:sldId id="297" r:id="rId4"/>
    <p:sldId id="309" r:id="rId5"/>
    <p:sldId id="311" r:id="rId6"/>
    <p:sldId id="312" r:id="rId7"/>
    <p:sldId id="308" r:id="rId8"/>
    <p:sldId id="290" r:id="rId9"/>
    <p:sldId id="260" r:id="rId10"/>
    <p:sldId id="299" r:id="rId11"/>
    <p:sldId id="261" r:id="rId12"/>
    <p:sldId id="313" r:id="rId13"/>
    <p:sldId id="314" r:id="rId14"/>
    <p:sldId id="293" r:id="rId15"/>
    <p:sldId id="315" r:id="rId16"/>
    <p:sldId id="300" r:id="rId17"/>
    <p:sldId id="316" r:id="rId18"/>
    <p:sldId id="291" r:id="rId19"/>
    <p:sldId id="320" r:id="rId20"/>
    <p:sldId id="271" r:id="rId21"/>
    <p:sldId id="272" r:id="rId22"/>
    <p:sldId id="258" r:id="rId23"/>
    <p:sldId id="294" r:id="rId24"/>
    <p:sldId id="275" r:id="rId25"/>
    <p:sldId id="273" r:id="rId26"/>
    <p:sldId id="295" r:id="rId27"/>
    <p:sldId id="277" r:id="rId28"/>
    <p:sldId id="301" r:id="rId29"/>
    <p:sldId id="317" r:id="rId30"/>
    <p:sldId id="303" r:id="rId31"/>
    <p:sldId id="304" r:id="rId32"/>
    <p:sldId id="280" r:id="rId33"/>
    <p:sldId id="281" r:id="rId34"/>
    <p:sldId id="296" r:id="rId35"/>
    <p:sldId id="282" r:id="rId36"/>
    <p:sldId id="284" r:id="rId37"/>
    <p:sldId id="302" r:id="rId38"/>
    <p:sldId id="318" r:id="rId39"/>
    <p:sldId id="319" r:id="rId40"/>
  </p:sldIdLst>
  <p:sldSz cx="9144000" cy="6858000" type="screen4x3"/>
  <p:notesSz cx="6985000" cy="92837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74751" autoAdjust="0"/>
  </p:normalViewPr>
  <p:slideViewPr>
    <p:cSldViewPr>
      <p:cViewPr varScale="1">
        <p:scale>
          <a:sx n="48" d="100"/>
          <a:sy n="4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C6D94AF-812D-4AC0-A74B-A317479467B0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3D9FD78-0587-46E3-89F8-616F197A6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7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29579">
              <a:defRPr/>
            </a:pPr>
            <a:r>
              <a:rPr lang="en-US" sz="2800" dirty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6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918" tIns="43959" rIns="87918" bIns="4395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AU" dirty="0" smtClean="0"/>
              <a:t>Clicker question</a:t>
            </a:r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918" tIns="43959" rIns="87918" bIns="43959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918" tIns="43959" rIns="87918" bIns="4395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5" tIns="46473" rIns="92945" bIns="4647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5" tIns="46473" rIns="92945" bIns="4647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US" dirty="0" smtClean="0"/>
              <a:t>Pair up question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39" tIns="46470" rIns="92939" bIns="46470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18" y="4410075"/>
            <a:ext cx="5587366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172" y="4410075"/>
            <a:ext cx="5124658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04" tIns="42902" rIns="85804" bIns="4290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12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1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2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17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7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3" Type="http://schemas.openxmlformats.org/officeDocument/2006/relationships/tags" Target="../tags/tag117.xml"/><Relationship Id="rId21" Type="http://schemas.openxmlformats.org/officeDocument/2006/relationships/notesSlide" Target="../notesSlides/notesSlide2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29.emf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Multicore and Parallel Processing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2012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cs typeface="Calibri"/>
              </a:rPr>
              <a:t>P &amp; H Chapter 4.10-11, 7.1-6 </a:t>
            </a:r>
          </a:p>
        </p:txBody>
      </p:sp>
      <p:pic>
        <p:nvPicPr>
          <p:cNvPr id="307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54" y="829980"/>
            <a:ext cx="593251" cy="546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9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  <p:pic>
        <p:nvPicPr>
          <p:cNvPr id="5122" name="CP3 Ink e47db4b7-ea21-4bb2-b30e-51efb1a21c6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04" y="2983020"/>
            <a:ext cx="6525751" cy="269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1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  <p:pic>
        <p:nvPicPr>
          <p:cNvPr id="2" name="CP3 Ink e7ff7da5-047b-44a1-8de4-e35c9707ccf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4" y="626100"/>
            <a:ext cx="1000051" cy="42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51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2735262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5145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39553"/>
              </p:ext>
            </p:extLst>
          </p:nvPr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Address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+ 4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+ 8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+ 12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+ 16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 + 20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IF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ID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EX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3650" y="1981200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$t0, $t0,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$t0,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$s1,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$s1, $zero, Loop # branch $s1!=0</a:t>
            </a:r>
          </a:p>
        </p:txBody>
      </p:sp>
      <p:sp>
        <p:nvSpPr>
          <p:cNvPr id="514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682625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5147652" name="Rectangle 4"/>
          <p:cNvSpPr>
            <a:spLocks noChangeArrowheads="1"/>
          </p:cNvSpPr>
          <p:nvPr/>
        </p:nvSpPr>
        <p:spPr bwMode="auto">
          <a:xfrm>
            <a:off x="1263650" y="1989138"/>
            <a:ext cx="73469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Loop: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lw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$t0=array element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addu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$s2    # add scalar in $s2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sw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</a:t>
            </a:r>
            <a:r>
              <a:rPr lang="en-AU" sz="2000" dirty="0">
                <a:solidFill>
                  <a:srgbClr val="00B050"/>
                </a:solidFill>
                <a:latin typeface="Lucida Console" pitchFamily="49" charset="0"/>
              </a:rPr>
              <a:t>$t0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0($s1)      # store result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addi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$s1,–4      # decrement pointer</a:t>
            </a:r>
            <a:br>
              <a:rPr lang="en-AU" sz="2000" dirty="0">
                <a:solidFill>
                  <a:schemeClr val="bg1"/>
                </a:solidFill>
                <a:latin typeface="Lucida Console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    </a:t>
            </a:r>
            <a:r>
              <a:rPr lang="en-AU" sz="2000" dirty="0" err="1">
                <a:solidFill>
                  <a:schemeClr val="bg1"/>
                </a:solidFill>
                <a:latin typeface="Lucida Console" pitchFamily="49" charset="0"/>
              </a:rPr>
              <a:t>bne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Lucida Console" pitchFamily="49" charset="0"/>
              </a:rPr>
              <a:t>$s1</a:t>
            </a:r>
            <a:r>
              <a:rPr lang="en-AU" sz="2000" dirty="0">
                <a:solidFill>
                  <a:schemeClr val="bg1"/>
                </a:solidFill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514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43575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lw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addi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addu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sw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 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7685" name="Rectangle 37"/>
          <p:cNvSpPr>
            <a:spLocks noChangeArrowheads="1"/>
          </p:cNvSpPr>
          <p:nvPr/>
        </p:nvSpPr>
        <p:spPr bwMode="auto">
          <a:xfrm>
            <a:off x="1182688" y="5661025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Tx/>
              <a:buChar char="–"/>
            </a:pPr>
            <a:r>
              <a:rPr lang="en-US" sz="2800">
                <a:latin typeface="Helvetica" pitchFamily="34" charset="0"/>
              </a:rPr>
              <a:t>IPC = 5/4 = 1.25 (c.f. peak IPC = 2)</a:t>
            </a:r>
            <a:endParaRPr lang="en-AU" sz="2000">
              <a:latin typeface="Lucida Console" pitchFamily="49" charset="0"/>
            </a:endParaRPr>
          </a:p>
        </p:txBody>
      </p:sp>
      <p:pic>
        <p:nvPicPr>
          <p:cNvPr id="7170" name="CP3 Ink c0535aa5-6e79-4010-b3ef-7e5323d4687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314" y="1913519"/>
            <a:ext cx="5813851" cy="466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1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6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TOP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  <p:pic>
        <p:nvPicPr>
          <p:cNvPr id="8194" name="CP3 Ink 16a150d0-297d-4ed6-b35c-e54222b3ed3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" y="907259"/>
            <a:ext cx="8322451" cy="56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0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s1, +8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accent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$s1, $s1, +8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-8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$s3,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Loop 	sw   $t1,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-4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($s1)	5</a:t>
            </a:r>
          </a:p>
        </p:txBody>
      </p:sp>
      <p:pic>
        <p:nvPicPr>
          <p:cNvPr id="9218" name="CP3 Ink 723bd039-ac50-43f4-b0f5-c30069f6f12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0" y="1034999"/>
            <a:ext cx="8068200" cy="55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  <p:pic>
        <p:nvPicPr>
          <p:cNvPr id="10242" name="CP3 Ink e3bd54bc-54c7-4347-8b18-fd56ca8c463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4" y="1822439"/>
            <a:ext cx="7305451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lw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t1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,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0($s2)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+1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sw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$t1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,  0($s2)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16338"/>
            <a:ext cx="925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Problem: What if $s1 and $s2 are equal (</a:t>
            </a:r>
            <a:r>
              <a:rPr lang="en-US" sz="2800" b="1" i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aliasing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)? Won’t work</a:t>
            </a:r>
          </a:p>
        </p:txBody>
      </p:sp>
      <p:pic>
        <p:nvPicPr>
          <p:cNvPr id="11266" name="CP3 Ink 0db6f074-757a-4695-968a-6b52964118e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25" y="815819"/>
            <a:ext cx="2186551" cy="5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/>
                </a:solidFill>
              </a:rPr>
              <a:t>SuperScalar</a:t>
            </a:r>
            <a:r>
              <a:rPr lang="en-US" dirty="0" smtClean="0">
                <a:solidFill>
                  <a:schemeClr val="accent1"/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1"/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Multiple Issue</a:t>
            </a:r>
          </a:p>
        </p:txBody>
      </p:sp>
      <p:sp>
        <p:nvSpPr>
          <p:cNvPr id="51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65060" name="Picture 4" descr="f04-7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92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" y="3734040"/>
            <a:ext cx="118651" cy="1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5715000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4800600"/>
          <a:ext cx="8839199" cy="73152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0" name="CP3 Ink 8b6b0d52-380c-4075-94b1-8689af5ecc8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24" y="2524560"/>
            <a:ext cx="5576551" cy="318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8008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4004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Pentium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Atom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Dual-core 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  <p:pic>
        <p:nvPicPr>
          <p:cNvPr id="13314" name="CP3 Ink 23ddc4de-fd13-4410-aa2d-448632dd7e7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14" y="1907520"/>
            <a:ext cx="6830851" cy="41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p:pic>
        <p:nvPicPr>
          <p:cNvPr id="14338" name="CP3 Ink 3ff3aae5-9cf1-490e-bbf7-7bd9f1efb80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94" y="986040"/>
            <a:ext cx="3034051" cy="159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CP3 Ink 29bda2ae-223b-4a3a-98e3-aa7d49966b0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0" y="1527180"/>
            <a:ext cx="3525600" cy="350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CP3 Ink 061d65bc-d393-4a5c-960b-e9bb4032bb7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0" y="3678600"/>
            <a:ext cx="4712100" cy="26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177243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Multi-Core</a:t>
            </a:r>
            <a:r>
              <a:rPr lang="en-US" sz="3300" dirty="0" smtClean="0"/>
              <a:t> vs. </a:t>
            </a:r>
            <a:r>
              <a:rPr lang="en-US" sz="3300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714097" y="4673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1"/>
                </a:solidFill>
              </a:rPr>
              <a:t>HT</a:t>
            </a:r>
            <a:endParaRPr lang="en-US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472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10" name="CP3 Ink 3d99ab73-15f5-4428-a5b3-301f911d86d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10" y="1050000"/>
            <a:ext cx="4644300" cy="14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0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Pitfall: Amdahl’s Law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301744" y="990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1229500" y="1600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>
            <a:off x="1077100" y="1600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3744100" y="2133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00" y="533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39975"/>
              </p:ext>
            </p:extLst>
          </p:nvPr>
        </p:nvGraphicFramePr>
        <p:xfrm>
          <a:off x="1143000" y="2819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8" imgW="2641600" imgH="419100" progId="Equation.3">
                  <p:embed/>
                </p:oleObj>
              </mc:Choice>
              <mc:Fallback>
                <p:oleObj name="Equation" r:id="rId8" imgW="26416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70326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300" dirty="0" smtClean="0">
                <a:solidFill>
                  <a:schemeClr val="accent1"/>
                </a:solidFill>
              </a:rPr>
              <a:t>Multi-Core</a:t>
            </a:r>
            <a:r>
              <a:rPr lang="en-US" sz="3300" dirty="0" smtClean="0"/>
              <a:t> vs. </a:t>
            </a:r>
            <a:r>
              <a:rPr lang="en-US" sz="3300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endParaRPr lang="en-US" sz="2800" dirty="0" smtClean="0"/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800" dirty="0" smtClean="0"/>
              <a:t>Pipeline Width:</a:t>
            </a:r>
            <a:endParaRPr lang="en-US" sz="2800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endParaRPr lang="en-US" dirty="0" smtClean="0"/>
          </a:p>
          <a:p>
            <a:pPr lvl="1"/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dirty="0" smtClean="0"/>
              <a:t> </a:t>
            </a:r>
            <a:r>
              <a:rPr lang="en-US" dirty="0"/>
              <a:t>+ extra PCs and registers – dependency logic</a:t>
            </a:r>
          </a:p>
          <a:p>
            <a:pPr lvl="1"/>
            <a:r>
              <a:rPr lang="en-US" dirty="0" smtClean="0"/>
              <a:t>HT </a:t>
            </a:r>
            <a:r>
              <a:rPr lang="en-US" dirty="0"/>
              <a:t>= </a:t>
            </a:r>
            <a:r>
              <a:rPr lang="en-US" dirty="0" err="1"/>
              <a:t>MultiCore</a:t>
            </a:r>
            <a:r>
              <a:rPr lang="en-US" dirty="0"/>
              <a:t> – redundant functional units + hazard </a:t>
            </a:r>
            <a:r>
              <a:rPr lang="en-US" dirty="0" smtClean="0"/>
              <a:t>avoidance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r>
              <a:rPr lang="en-US" dirty="0" smtClean="0"/>
              <a:t> </a:t>
            </a:r>
            <a:r>
              <a:rPr lang="en-US" dirty="0"/>
              <a:t>(Intel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4097" y="467380"/>
            <a:ext cx="1058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vs. </a:t>
            </a:r>
            <a:r>
              <a:rPr lang="en-US" sz="2800" dirty="0" smtClean="0">
                <a:solidFill>
                  <a:schemeClr val="accent1"/>
                </a:solidFill>
              </a:rPr>
              <a:t>HT</a:t>
            </a:r>
            <a:endParaRPr lang="en-US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269443"/>
              </p:ext>
            </p:extLst>
          </p:nvPr>
        </p:nvGraphicFramePr>
        <p:xfrm>
          <a:off x="2362200" y="1066800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524001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CP3 Ink b6f5ffc4-347f-41e5-892c-9754348fe13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40" y="678960"/>
            <a:ext cx="2983200" cy="2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1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Serial part eventually dominates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3007" y="4572000"/>
            <a:ext cx="1947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oes to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9411" y="5105400"/>
            <a:ext cx="28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Remains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pic>
        <p:nvPicPr>
          <p:cNvPr id="19458" name="CP3 Ink 2d98dd87-877d-4bba-a4b2-b6f4aefc9b7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0" y="1639260"/>
            <a:ext cx="8068200" cy="343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FlameWar</a:t>
            </a:r>
            <a:r>
              <a:rPr lang="en-US" dirty="0" smtClean="0"/>
              <a:t> Games Night Next Friday, April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5pm in Upson B17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Please come, eat, drink and have fun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No Lab4 or Lab Section </a:t>
            </a:r>
            <a:r>
              <a:rPr lang="en-US" b="1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week!</a:t>
            </a:r>
          </a:p>
        </p:txBody>
      </p:sp>
    </p:spTree>
    <p:extLst>
      <p:ext uri="{BB962C8B-B14F-4D97-AF65-F5344CB8AC3E}">
        <p14:creationId xmlns:p14="http://schemas.microsoft.com/office/powerpoint/2010/main" val="8347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PA3: </a:t>
            </a:r>
            <a:r>
              <a:rPr lang="en-US" dirty="0" err="1" smtClean="0"/>
              <a:t>FlameWar</a:t>
            </a:r>
            <a:r>
              <a:rPr lang="en-US" dirty="0" smtClean="0"/>
              <a:t> is </a:t>
            </a:r>
            <a:r>
              <a:rPr lang="en-US" dirty="0"/>
              <a:t>d</a:t>
            </a:r>
            <a:r>
              <a:rPr lang="en-US" dirty="0" smtClean="0"/>
              <a:t>ue next Monday, April 23</a:t>
            </a:r>
            <a:r>
              <a:rPr lang="en-US" baseline="30000" dirty="0" smtClean="0"/>
              <a:t>rd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>
                <a:solidFill>
                  <a:schemeClr val="accent1"/>
                </a:solidFill>
              </a:rPr>
              <a:t>goal is to have fun with it</a:t>
            </a:r>
          </a:p>
          <a:p>
            <a:pPr lvl="1"/>
            <a:r>
              <a:rPr lang="en-US" dirty="0"/>
              <a:t>Recitations today will talk about it</a:t>
            </a:r>
          </a:p>
          <a:p>
            <a:endParaRPr lang="en-US" dirty="0" smtClean="0"/>
          </a:p>
          <a:p>
            <a:r>
              <a:rPr lang="en-US" dirty="0" smtClean="0"/>
              <a:t>HW6 Due next Tuesday, April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Prelim3 next Thursday, April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503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1423987"/>
          </a:xfrm>
        </p:spPr>
        <p:txBody>
          <a:bodyPr>
            <a:noAutofit/>
          </a:bodyPr>
          <a:lstStyle/>
          <a:p>
            <a:r>
              <a:rPr lang="en-US" dirty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graphicFrame>
        <p:nvGraphicFramePr>
          <p:cNvPr id="5032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20677"/>
              </p:ext>
            </p:extLst>
          </p:nvPr>
        </p:nvGraphicFramePr>
        <p:xfrm>
          <a:off x="2987675" y="5688013"/>
          <a:ext cx="17287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863280" imgH="393480" progId="Equation.3">
                  <p:embed/>
                </p:oleObj>
              </mc:Choice>
              <mc:Fallback>
                <p:oleObj name="Equation" r:id="rId4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688013"/>
                        <a:ext cx="1728788" cy="788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2965" name="Rectangle 5"/>
          <p:cNvSpPr>
            <a:spLocks noChangeArrowheads="1"/>
          </p:cNvSpPr>
          <p:nvPr/>
        </p:nvSpPr>
        <p:spPr bwMode="auto">
          <a:xfrm>
            <a:off x="4787900" y="5761038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–"/>
            </a:pPr>
            <a:r>
              <a:rPr lang="en-US" b="1" i="1" dirty="0">
                <a:solidFill>
                  <a:schemeClr val="accent1"/>
                </a:solidFill>
                <a:latin typeface="Helvetica" pitchFamily="34" charset="0"/>
              </a:rPr>
              <a:t>Can’t be done!</a:t>
            </a:r>
            <a:endParaRPr lang="en-US" b="1" i="1" dirty="0">
              <a:solidFill>
                <a:schemeClr val="accent1"/>
              </a:solidFill>
              <a:latin typeface="Helvetica" pitchFamily="34" charset="0"/>
              <a:cs typeface="Tahoma" pitchFamily="34" charset="0"/>
            </a:endParaRPr>
          </a:p>
        </p:txBody>
      </p:sp>
      <p:sp>
        <p:nvSpPr>
          <p:cNvPr id="503296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Example: multiply accounts for </a:t>
            </a:r>
            <a:r>
              <a:rPr lang="en-US" sz="3200" dirty="0" smtClean="0">
                <a:solidFill>
                  <a:schemeClr val="bg1"/>
                </a:solidFill>
                <a:latin typeface="Helvetica" pitchFamily="34" charset="0"/>
                <a:sym typeface="Wingdings" pitchFamily="2" charset="2"/>
              </a:rPr>
              <a:t>80s out of 100s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How much improvement do we need in the multiply performance to get 5× overall improvement?</a:t>
            </a:r>
            <a:endParaRPr lang="en-US" sz="2800" dirty="0">
              <a:solidFill>
                <a:schemeClr val="bg1"/>
              </a:solidFill>
              <a:latin typeface="Helvetic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05092"/>
              </p:ext>
            </p:extLst>
          </p:nvPr>
        </p:nvGraphicFramePr>
        <p:xfrm>
          <a:off x="1143000" y="2819400"/>
          <a:ext cx="52879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6" imgW="2641320" imgH="419040" progId="Equation.3">
                  <p:embed/>
                </p:oleObj>
              </mc:Choice>
              <mc:Fallback>
                <p:oleObj name="Equation" r:id="rId6" imgW="264132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19400"/>
                        <a:ext cx="5287963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0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29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Scaling Example</a:t>
            </a:r>
          </a:p>
        </p:txBody>
      </p:sp>
      <p:sp>
        <p:nvSpPr>
          <p:cNvPr id="503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AU" dirty="0"/>
              <a:t>Workload: sum of 10 scalars, and 10 </a:t>
            </a:r>
            <a:r>
              <a:rPr lang="en-US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 up from 10 to 100 </a:t>
            </a:r>
            <a:r>
              <a:rPr lang="en-US" dirty="0" smtClean="0">
                <a:cs typeface="Arial" charset="0"/>
              </a:rPr>
              <a:t>processors?</a:t>
            </a: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baseline="-250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20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110/20 = 5.5 (55% of potential)</a:t>
            </a:r>
            <a:endParaRPr lang="en-US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Time = </a:t>
            </a:r>
            <a:r>
              <a:rPr lang="en-US" dirty="0" smtClean="0">
                <a:cs typeface="Arial" charset="0"/>
              </a:rPr>
              <a:t>100/100 </a:t>
            </a:r>
            <a:r>
              <a:rPr lang="en-US" dirty="0">
                <a:cs typeface="Arial" charset="0"/>
              </a:rPr>
              <a:t>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+ </a:t>
            </a:r>
            <a:r>
              <a:rPr lang="en-US" dirty="0">
                <a:cs typeface="Arial" charset="0"/>
              </a:rPr>
              <a:t>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11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>
                <a:cs typeface="Arial" charset="0"/>
              </a:rPr>
              <a:t>Speedup = 110/11 = 10 (10% of potential</a:t>
            </a:r>
            <a:r>
              <a:rPr lang="en-US" dirty="0" smtClean="0">
                <a:cs typeface="Arial" charset="0"/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cs typeface="Arial" charset="0"/>
              </a:rPr>
              <a:t>Assumes load can be balanced across processors</a:t>
            </a:r>
          </a:p>
        </p:txBody>
      </p:sp>
    </p:spTree>
    <p:extLst>
      <p:ext uri="{BB962C8B-B14F-4D97-AF65-F5344CB8AC3E}">
        <p14:creationId xmlns:p14="http://schemas.microsoft.com/office/powerpoint/2010/main" val="7497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Scaling </a:t>
            </a:r>
            <a:r>
              <a:rPr lang="en-AU" dirty="0" smtClean="0"/>
              <a:t>Example</a:t>
            </a:r>
            <a:endParaRPr lang="en-AU" dirty="0"/>
          </a:p>
        </p:txBody>
      </p:sp>
      <p:sp>
        <p:nvSpPr>
          <p:cNvPr id="503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47700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1010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10010/1010 = 9.9 (99% of potential)</a:t>
            </a:r>
            <a:endParaRPr lang="en-US" baseline="-25000" dirty="0">
              <a:cs typeface="Arial" charset="0"/>
            </a:endParaRP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100 </a:t>
            </a:r>
            <a:r>
              <a:rPr lang="en-US" dirty="0">
                <a:cs typeface="Arial" charset="0"/>
              </a:rPr>
              <a:t>processors</a:t>
            </a:r>
          </a:p>
          <a:p>
            <a:pPr lvl="1"/>
            <a:r>
              <a:rPr lang="en-US" dirty="0">
                <a:cs typeface="Arial" charset="0"/>
              </a:rPr>
              <a:t>Time = 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+ 10000/100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r>
              <a:rPr lang="en-US" dirty="0">
                <a:cs typeface="Arial" charset="0"/>
              </a:rPr>
              <a:t> = 110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pPr lvl="1"/>
            <a:r>
              <a:rPr lang="en-US" dirty="0">
                <a:cs typeface="Arial" charset="0"/>
              </a:rPr>
              <a:t>Speedup = 10010/110 = 91 (91% of potential)</a:t>
            </a:r>
          </a:p>
          <a:p>
            <a:endParaRPr lang="en-US" dirty="0" smtClean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Assuming </a:t>
            </a:r>
            <a:r>
              <a:rPr lang="en-US" dirty="0">
                <a:cs typeface="Arial" charset="0"/>
              </a:rPr>
              <a:t>load balanced</a:t>
            </a:r>
          </a:p>
        </p:txBody>
      </p:sp>
    </p:spTree>
    <p:extLst>
      <p:ext uri="{BB962C8B-B14F-4D97-AF65-F5344CB8AC3E}">
        <p14:creationId xmlns:p14="http://schemas.microsoft.com/office/powerpoint/2010/main" val="66416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System Performance?</a:t>
            </a:r>
          </a:p>
          <a:p>
            <a:pPr lvl="1"/>
            <a:r>
              <a:rPr lang="en-US" dirty="0" smtClean="0"/>
              <a:t>Instruction Level Parallelism (ILP)</a:t>
            </a:r>
          </a:p>
          <a:p>
            <a:pPr lvl="1"/>
            <a:r>
              <a:rPr lang="en-US" dirty="0" smtClean="0"/>
              <a:t>Multicore </a:t>
            </a:r>
          </a:p>
          <a:p>
            <a:pPr lvl="2"/>
            <a:r>
              <a:rPr lang="en-US" dirty="0" smtClean="0"/>
              <a:t>Increase clock frequency </a:t>
            </a:r>
            <a:r>
              <a:rPr lang="en-US" dirty="0" err="1" smtClean="0"/>
              <a:t>vs</a:t>
            </a:r>
            <a:r>
              <a:rPr lang="en-US" dirty="0" smtClean="0"/>
              <a:t> multicore</a:t>
            </a:r>
          </a:p>
          <a:p>
            <a:pPr lvl="1"/>
            <a:r>
              <a:rPr lang="en-US" dirty="0" smtClean="0"/>
              <a:t>Beware of </a:t>
            </a:r>
            <a:r>
              <a:rPr lang="en-US" dirty="0" err="1" smtClean="0"/>
              <a:t>Amdahls</a:t>
            </a:r>
            <a:r>
              <a:rPr lang="en-US" dirty="0" smtClean="0"/>
              <a:t> Law</a:t>
            </a:r>
          </a:p>
          <a:p>
            <a:endParaRPr lang="en-US" dirty="0" smtClean="0"/>
          </a:p>
          <a:p>
            <a:r>
              <a:rPr lang="en-US" dirty="0" smtClean="0"/>
              <a:t>Next time: </a:t>
            </a:r>
          </a:p>
          <a:p>
            <a:pPr lvl="1"/>
            <a:r>
              <a:rPr lang="en-US" dirty="0" smtClean="0"/>
              <a:t>Concurrency, programming, </a:t>
            </a:r>
            <a:r>
              <a:rPr lang="en-US" dirty="0"/>
              <a:t>and </a:t>
            </a:r>
            <a:r>
              <a:rPr lang="en-US" dirty="0" smtClean="0"/>
              <a:t>synchronization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1"/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E.g. 250MHz </a:t>
            </a:r>
            <a:r>
              <a:rPr lang="en-US" dirty="0">
                <a:sym typeface="Symbol" pitchFamily="18" charset="2"/>
              </a:rPr>
              <a:t>1-stage; 500Mhz 2-stage; 1GHz 4-stage; 4GHz </a:t>
            </a:r>
            <a:r>
              <a:rPr lang="en-US" dirty="0" smtClean="0">
                <a:sym typeface="Symbol" pitchFamily="18" charset="2"/>
              </a:rPr>
              <a:t>16-stage</a:t>
            </a:r>
          </a:p>
          <a:p>
            <a:pPr lvl="2"/>
            <a:endParaRPr lang="en-US" dirty="0">
              <a:sym typeface="Symbol" pitchFamily="18" charset="2"/>
            </a:endParaRPr>
          </a:p>
          <a:p>
            <a:pPr lvl="2"/>
            <a:endParaRPr lang="en-US" dirty="0" smtClean="0">
              <a:sym typeface="Symbol" pitchFamily="18" charset="2"/>
            </a:endParaRPr>
          </a:p>
          <a:p>
            <a:pPr lvl="2"/>
            <a:endParaRPr lang="en-US" dirty="0">
              <a:sym typeface="Symbol" pitchFamily="18" charset="2"/>
            </a:endParaRPr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LHAOAgAQdBJ4EmgQBEAHGwvwm5E9Opy7/YDDOc88DCEgQRP//A0U1BQM4C2QZIDIJAJCbAwE3wB5FMwkAkIICAdvFHkU4CAD+AwB7hdI0Ek7ApD/TAKQ/CtUC0gGD/U3fqb+vR4PgJmgzNxzxz1z1uJ1ep0iYytMSqKiMVEYSUiKrEcmow4QwiqvERVXjMTdbWzebzlnMTMxcs5Z7+J4vTrwQxEKhEzKWYmZshVIuM3eV48HFmbbmeOd74897u7uZiZndReCtcMeE7eB2g/4bwv4bw7pVuk8I4cKxjGMY1wrgpGb5xmc3SLzNzxnNze5WhMzGc1upiFIuruswTCYlNyuSYQiIMWmUrTF1z5d5XnjfHffn38Hnz45qda1rURWHLHLXbXDWIxy8XoYmILm72zc3SKrEREFVNVENddVIg+XtR8CpQTEkxVokqYETcXEhExdSJiJIurgRKREoq6mZgTAEwi4TEwESCJIESmJJiQQESJq4CJiYmExKJESiYTF1JF0mJiYixN78n03AITYQwY4nLLGwZLczJkyWtGWRstw4nDdbhYNW7DC1YtMuVuAKswK5AYP+Evz+Ex/lSM6zreM43iaYiYjMZIcJ0QuZzIREUEohPhZ01hwqKwxVRFRUzqWJIuLzJZcpzedzebsTExdbi5u4uoiIhmNso3Es3m7vOV3N7vPHnnfHfHPFbOOXDyOnIIP+HGr+HFeKnheq1PKuGOUaip0vExULXd3eYnKbvnveeN5mUzUz18Tw8ZjMCiJi4vF4mppcTExBETE3E2m5mZWmd53x8Hw/D8fx/B689sarFRwrVctcvCx04cOXDWKxVRUmV3mc1NVitapjvWfBg/Q8u4RCCUXEzFxM1JBJImIExMJETExIAAAJgiQARIEwiREomE1cTEzV1MJSq0SqZgiYJhMSESRKJlFp4/At6CE2ENMTJs0b5si1sxYMVrTCxxLXOLDlWtcrVrlYtG7ltkxACugC4AGD/hR4/hR33NxMk3WazF4uKVNSiVMEIzGeGcRpiZtu82quFcIqrZnNpghAmFRCJbrr4Xh+JmOGOXTXDhqIi4RERGJTN5vjmeM5nec54ufHwNpqqYhi0zdzMzN3nN3E1iowJuYrjwB16eLjjvfHffjvnvfO74xteM13pICD/gN2/gOJuFQiqrhPaPAx4GulcKjE4axyjCLvj159d85zKlXc3eZu5zFzZFTU1MVdIXeZ3ecxYVeLpEyi0omJCBMTMTNRExMWlnXk6576+D15+Px8XPOeNZqKRisVGOGsYjlw4cMdNcuk+B37AutWmssxaVIRNyvlx4YggvH4E/CMzEZLbNlNbLNkJRbljKzZs1m4WKLFyhNzYSyy5ZVlWXKAJQCyyywAJKllWWVLJslsqFJULlluWxZVixLFSpUsqr33+AfrYCE2EYWTPFmZOWC3EwbY1rTG5yLcLnC1W5czFzkbNnLfE2cgCtgCxAGD/W2frbUwQtOZueccdbxPCcRUwtOJiMVURF6zWYzi4iqrEVLeu+uNXx8DwfA8HxPF9DPbXaunLWtXwqCazLjM7ZveZ473znmzMIqKhEotEynK5uZzd5mJVrr0ADny8Gb3fHO+N8euevPrz58+u8xfTimD/gN4/gN5dJrTVYxGo7V0124cNVhne5zczSM5zzzzzkK1FXed758c2lcXU9fA8HwPB8DwfA4pTMWLmbuZREangRKb3HW/D34vXxevi73uVpzxmGuXLwPC6dNdMa1jHCtVjl16ABMQlERSprMZXFOE8o6cKoCD7eZHvpghChMnHFwImImCYkmBF1dXV0ITExMTExc1dTU0sTMCYVvExdTMTExMTU1MTExJJCURIJmrgmkwmJEwIAJiQBFwJXv4B4xwITYRjbNG7hu1aLcjZi3WtGLDKtxM8rJblcY8uVi4ZYWbVyA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THAOAgAQdBNoFjgMBEAHGwvwm5E9Opy7/YDDOc88DCEgQRP//A0U1BQM4C2QZIDIJAJCbAwE3wB5FMwkAkIICAdvFHkU4CAD+AwB7hdI0Ek7ApD/TAKQ/CtkBeYP9kR+yly3N3V3ieG+nPVxurIVGnLGsY5RqsNX0ziKxiI0qtTyajFxF3F1JMZm93z3x49+PXjz69ePfj149d743xubvc5wY6eBjyO3Ygv68Y/rxuxEI3lkkc2WGdzcuF5YlJuecs8zrb12VqbnnJUtzrry29qs34HicmTkuZlcOXHjr18aDaXF1MQSmSYRKJq4kmLiYCCLgIQi4mUzEwTASiYmJiLoJgAiZialNSjM8fH9HHnAhNhDBlkYs8TdotysmrNa0ZtmC3E1xNlrNrhxY2rdriY5XAAo2A4L+PgP4+BCC/seD+x4QgvXx0CE2EZWONizZYm63Cza5lrRtlxLcLfEwWsXGNljcuW2Vw0xgCuIBiAGD/f3fv9cZxz5dY5eD4Hg+AA48IEomYmETSIRKJRMIFZosRMwQTUovF0KlEzUsxcZi0TMJiUJVkTK4uuPDny8HwMiD/iGm/iG16eH4XPlzrXHhnADwL1PKsIqkxMSlExmlxGYmJi6mETVsXExMTEprMRnGYUImIWEZRVwiamJTUphRF448u/TvwkCC+ju9iZGarzWxYsTc3KAsWBFibncs2LlJuVFllm5SUm5UsubJVlllublENld3vw337+AhNhDLCwxsXORmtyOWLBa0zYW61xjw41rRtmbuMzVrjYOWoAqAATGD/gMy/gMzOfI69OuMi8Jis4ukVET4kzrDFRETjfTcgIP+OCL+OCM48Dhx8TelQi6vG6mZzPXwPBxOYyuWazjerkCDr4A8/czMxaZgIurqZgRMIlMWlN3z8nv4QCE2ENsmFthY48K3IxbYVrTDlcrXDlqyWtGjVq5c42ubMybgCmsfg/4FrP4FrfBxyPB8DvqZmrqavCrxLWdSg/44LP44La44O3fxJxiojTGaiJzHXXfPEITlbOPhjVGMUJ0nKcJwRRhWevkx5QAhNhGLK0bOGDfEtxOMTha0aM2y3DiZs1rLEwy48eHG5YMWAAqUATuD/gji/gjjBjnGYzCqxXCtMTFZnM3vj06zU4nVarUYrU1du7rkg/45Ov45OweRvpWqVvOd5453N5GKjU+InV64suc8d8c9c3x4c/CrgISHcdmMZRgjCcJwnAQilNOUYEIRhGEUIwQRhFOd8Ovgx8AAITYQ3YsGrfK0yLW7LC4WtMzXCtxY8OZbhzZMmJk0atMOXKAKVxOD/g4s/g4rvOa3TNKvpz6Ag/454v45y41eognM89eLkIakmoKxi4GDgINBoOFh4efg7wAhNhGJuwb4mubGtbNWjBa0YuXK1ywYN1uJs0YssTHKwYssoApBB4T8HFX4OHcrZhgAg/45Ev45I+wAh5tAoLT47CZUITYRmaNWDLC4xLXONizWtGjlytxY8rFbkbt8bRy3zZG7lkAKogE8hPwi3fhFhy0z0yr4azmjK2DFizYM2C1oUhAJznjx3z5XJvlrGNqZM2bE2ThEhPx0vfjpbnjw2nCkslsGKFownXDjw58ufHnxzw1jCVrZsWjBuc6mi2Skk55Y55ab4YTkciXXwzrOMIoCMpwRhGU5TkjCIjCAEIiMIxrXk73QITYQ5bYsTPE0YrceHNmWtM2HKtcYW7NbmcZG+Nswc5mLVwAKhQEuhPwmufhM1WpK1aYV6445Z55463nWM4TpC0MWDJqxasGa2bTmwxCD/jvQ/jvDz3xxvbjV1nUxVRprWMYrFJETK7jedoXFZCDSxxwEECGKGGGCOCFDAhghghghAQx16uKHXCE2EN8LjIwyZMS1rja5FrRm0xLcTBgwWuGDFhixM3DRq1bgCqoBUYP+Haj+Hakdu8TW6zOUrrNRFcO/ZMVOLwqopwilIJq05nm7547neZuLxGNPCYrkg/47GP47GR4Hg+RvlHByzwvXVtxzx69u7xbnrvfNczU4qIxWtcOHDXDWKRMZZxtaZsydvBqD8bPGEplKCIRcFkElxaYQJEXCJhNXUxEwJEzNzvr4vX1gITYQyZN8LhgwZLWeVrjWtGWZgtxZcmFa4ZtmTBqyx5GGXIAKVxOD/iEw/iExcOuMrXF1E8t4hPx0ffjo/cDLkYJSpGc545Y84IWLURZe2WFDBGhhjrtxsgAhNhDFu3YYWuZutaOGGJa0a4Wi1y1Y4VuPCzyNsjDFiatMoAo6BIL+ygv7KDCC/wAQuf4AIXSHiUIjc1AhNhGJqwbss2ZityNmjha0xNXC3FiaNFrNy5wt8eXJjaOGIAqLATaD/iMe/iMtxliYTUUZxhUaxWo1NM3N7zxzxnne2bDU8uiD/jvW/juRuczznjfGe5368efeeZiNa1w4Y8Dl01rgrbm45vN5rwcWhKdx4BhGU4JyjCKcpwiQITlOEYCCBCcJk1a8HXoAITYQ4ZOcTdyzxrWOLI1WtGjDMtcNmTNa1aMm+VwycsMebCAKcyWD/iX8/iXLiZZvjfWeuec7XieEa1iOGNYqp5bkg/47GP47E+cc3GMrqdTyrhrXLEamJni45vwXe4SXgCPXnEhEjGCMIowiRgjCMY4erXIAITYQxc5GOZg3ZrcrTMzWtMLHMtxN2bFayxssLfNhbNHGLCAKZBiE/FRt+KimO+mmmFXBGlKUlaGLDox2hPxuffjdD1X4V+NHRHBWU8OHDDLDTbPMhHgbh3jG9ZwnCaMYznWufh4gITYQ2yOWzZhlZrWLDKyWtGuRgtwt8OZbhcMszNllY42DFwAKTw6E/FYd+KwGu3JllWiuiOGE/HUB+Om3BfRfBcxw34iFwGex888scqmvC4e4ITYRmYOGuXHiYrcTLG1WtGTlgtxM8uNa1zY2rLNib5mjlyAKhAEshPxZHfiyPYYwnK+jfu25lpUwUpCU4zrHDG8JzhW19WPNn42khPx06fjo7nGs8ccee19qscMEIWhTBa2ClLJTlhZ7b9WuecCE1c6HgGckEEUU4RhEhGCCMCaM5zw3mlhAITYRiatXGHG3bLWjVyxWtMbNktcNHDZbhZNmjTMxYN8bPGAKgwEug/4ugP4uWeOp4Z1ON451zcc8Z53nc5kpquGO2OXLhrVccWCD/jtu/jtxzq+GUxxxxxz1zxmLxOGsa1itViotc3u+99SE4WGMUawjCEZQmVhMRQjCMIwRhFCJHD4HlEAhNhGHM2b4WblotZ4mWJa0ZZca1wyxtFuHNlYMcbdiyY5sw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kNHAOAgAQdBM4F0gEBEAHGwvwm5E9Opy7/YDDOc88DCEgQRP//A0U1BQM4C2QZIDIJAJCbAwE3wB5FMwkAkIICAdvFHkU4CAD+AwB7hdI0Ek7ApD/TAKQ/CtIBYYP+Fgj+FgkRPTjw3w48t0Ims1MkovfTr4Xh9u/jeP43XGcSiYRcXUyTEuPgZhFUhFXjOpuZvcd/A8E5cwCD/gIQ/gIRHXp4eHGuuOLcXOM6pVYYa4eD4GcRPDj4F1Go0qkxubnNrRvj4HW853e853m754jhXLhw6cM4MZCE6UOPGcEJRRThOMYThGEVK0nCMIowRgjKcpiE4RlFCIAQigRlOU5QnSojGK+fpxPBACE2EOM2Fg1YsWC3G4as1rRwzxLcTVw2W5s2Rw0ZMmmJhlZgCo4BQYL/AAfB/gAPd7NzvO87zc3POTcs3LNyy5qSoGalCwBKhPttvtp5492/ZtzZ82fNn0aeFlshGEZTjBGU5EowhGISjOcqzy5s5kyjLkCD8LyON2vM3K4uJSEzExNXESiQRJEpgFs58P05r0AhNhDJzhxNcjhytwtWOJa0cs2i3E0c4VrZm2bMGDPG2YsMoArLAW6D/hX0/hX1jjy3q9Xi9ZpW9TExImU75c+HFrY6denXwuOEoJDNXE3DOtgB03OpilREExcSG+G568iD/gfQ/gfR73HHFxdZrjG6m4mKmoxVRjl4Pgdejr0Exw4+FvSmKqaSuWZzM9fA8EAPHxxc83uTFarVVEIjPSNX0IP2tejmETcWkmJi4kTEomJgCJIkmJRdSTExMTAIuAiYFXWcZqwCYy7/ANw+DCE2ENszVs1xZG61lly5VrRg5yLXLVzhW5WDbM1ysMbFs3ZACqkBToP+Msz+Mtu8XXLxfE58g69DerxcIkTATEzELqYmLqYMxMTFZwzgVdWugIT8CCX4EHZzpXRxeJnzBWhgw7KoSjJCChBONZxrj0ac2fFjyZcmXBh2VijDLmzsmVky5MubOxYwg+3iZzu5gEzZKUXExMTExJEgIzjOLiYAmJiYkXO/D9FHwIAhNhDdjkx4WDhitxY3OFa0YYca3DjZtlrJmwYNnLhw1bOWAAqNAUOD/heK/heh1GfA8fxvB8AAAXWYmYhNJpMTCauAiYSYzrbhsIP+Cij+CieMc4xnWwAB06+FOKjDC8XV3d3drEJOfieL068ua+KEt0N9SaNYozhGECCBFEnBGEUIhGESEYRgRRRnPD00OsAhNhDZk3cNGORwtwsm+Na0yOMi3ExY5luJziy42OJi0YucoArRAX6D/jBA/jBDjv2c+QDr0HXoAAxNEImhUomYla2dbCriKVVRCphOWW862VfDMRMTV4vEwi4XC5y4NoP+C/b+C+vny5unUBEjlzAA71lmZmUpJqamomqp4HfsHjc8RrE6xWJqYzeeN8b69Op4PgeLw5rzPGbuUSxhrFcHgJ6cAIN7ng7u5mZqcXExKbiUkkSQACakiQmBETEiYmJESRdSmJRKEIRIlKJCYmZnfr965CE2EZMzVhhYOG63K0wuVrTE2yrcLZllW4cLDLha5c2HNkcACs8BcIP+Syz+Sx/qAAKvhNIgqYllK0Sz069OvgeD4Hg+NzEouBWcTBcRMdfE2uExcxExEAuJXiYvwOOJAIP+AHT+AGfqAAOfLxdbnc3mRVViqYmOni+J16ZxjOoiqxVVVVJNzebvN3vHGN3PG854uMXU1warSsIxfbepoIPwvYry+eZucrSTExMEwiLqYurACYESiYkiZiYmLomJhMIlExMRNXVxMiYlN59Hxbr0ACE2ENcTFvlyYmS1jhY4lrTMyarXDDC5WssrPCxbZHOVm5ZgCqoBUoP+TRr+TRsOvTes1KYESQjOCkwXCUouJTCavGaTF1MTELocufTr06+F4YCD/gQ0/gQ1Dw/C8XFrq4mFxSo6d+x4looTUxCKjExMTK4uZlc3Lr4HgiYmDhxAhJdqXLxwiTnGEYRRhGE5QjKdKk5TlWgEYIwIwjCME5TlWlZEUUYRJ5enCPeAITYRjyZWzDK5ZrWDVixWtGLFutc5GzJa5wt8TJgyY5HONsAKrAFSg/5K7P5K7WcAXRq4pTCpqUTOY475c2JlExCqiaRkmInF6RfCcIlO48HXPiCE/Bkh+DJFlyAZchwcV6zrWsb1hOELWtipsy5HAUwSoleMYqwrON41rOeGeOuO96xhKWC2yO7FiIPyPQ83JnNrhMTMTFxMTEzBJEomBExdTMACBEXExZKZ4+7zdCE2EYWbhozxY8K1y3auVrRwxyrXLNwxWs2+NuwaYcmNkzw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VHAOAgAQdBMgD5gIBEAHGwvwm5E9Opy7/YDDOc88DCEgQRP//A0U1BQM4C2QZIDIJAJCbAwE3wB5FMwkAkIICAdvFHkU4CAD+AwB7hdI0Ek7ApD/TAKQ/CsUBbIP+QFb+QFcO3dy5unUuu8Xd5nMc43F1Oo1quEYrlOo4ThS6zM3lu73nM3c1MUhEYnVVWK4MMTS4vF630zM5g/0YH6MEN6XSJOnXwt6nhdRwjlFMTMTcxd3lm83fG97vdzGU3MLGERSlCZSzcoiK4a1Gmp5TEoPh53e1ptaYlCSYmJiUpiYtEgiSJgiYTEouBMBE1MTVwlEyiYkCWc+z1mPAITYQ3ZZWjbCzzLWrPG5WtGeLCtc48jRa0bN8eTI0ZMmrbIAKqQFIg/5Env5Exd1G9XyvlHCOGqrGMRppwQrNZvO83xzncvFXnN5TUVrWuWuXDVV0uZiE+z2+znSlGk5EYTmnPDPDlrnrjvhvPHMtLBi1Ys0sWRqtizaNGKkoVnlx1jhrfDPK24ctQIPyvQR783M2kCImJiYurq6upJgJiQKzUWLiJXfs+DLxgCE2EOGeXCwyYcS3E3cuFrRxixLcTZizWt2rhhmxOWTTKxyAClMRg/5I8v5I8954phTWqb4AhPtOvtFZJ5MNLxvjpvZc4IbBUGgb+AgUDBwcHJ1KBgghNhDhoxyMGLTMtZMmzVa0wuG63DmxOFrHMxaOG7jK3YZcgApAB4T8kPH5Ib99IqCD/WVfrE+9YvCHnULhslm8BlghNhDbC5zMsjLCtbNHDBa0w5XC3DmytlrjFhZsMOZq3yZGwAqRAT2D/km4/kmVzWuPLfDOIia2td7bzmec5ZXd3KorHLHDXDXDhHLTE9uMc4P9y9+4368+XfXOuMcccY41xi4zi6YVisY6Y6RrERlmbmbubucx1xMZg+nrV6LabJkJCJmEzEzVwCJupi6uhM3z+AbaITYQ3Y4mTBjmbrcrds0WtGbnGtw5cOJbjb5GDXJlZNMzRuAK7AF+g/48jv48j6tVl1dAceBxjMTN4UqoUiIIVSMRiKITcsrjONxvHHHPW8WjfDny74iQBmrm5zKUThiIjE9t6miE/AZJ+AyXXDRx+Nt2a9WHABjxGRCVJQkhGMpwnOMypGc44V440SEJSlKdK2va9r2vKac5RlfFfVr1ZcgDFS1MFs1IWQK1neccuDbHPhCD8jxPNhVbi24yki4ReN3rdZqYgmAEXUwmCQSktKbmYqaxwrSGMzus1lOMxdTvW9cdXEJiSMzvyfNmPWAhNhDBpkYuHLdwtbYWjBa0yNmS3DjbM1rJxhyscmVw1xscIAq2AUqE/I65+R2WkkqyIwnDDbDg06ODirSMo5NOjToz5t+SsJwmIxjGMZTlaOKGKlsErWhSTBjzRgCE/Axp+Bke04wrKcowrgrS+ri8Th5pwjCWDPmx4q0nJSEJQlKUqMSEEZwvOMZwrFeWOmeGGOGE4S86zmiSlCSEYVTiRAjBGEYIwRQnKMZTlOU4EIhGNb5+TGHggCE2EYmeNhlcs3K3LjZMFrRozYLXDhniWsW+XI2aMGbXDmbACo4BM4T8leX5K48Na55Y5YVUZjBC1sGDBgpakqRTXrhnetZxnk4PA04JAIP+BrL+Br/Kt8M6jhjWq4ajEMuO99ePHnu95TEK1GqeF16eFmCEp4EjTs3VVlOspynCMkYAQCEYwTpWE45dPHjDwIAhNhGXI1a5GeLCtaM8bZa0cuMK3C3xt1uHG5yY3DZmxaMMQAp6KoP+S9z+S9dPXhus8G9M43iTCKqqqMCGN8JqQIT8Dy34HZcEMMss8ddeTK27ODaNYxjWs6xjGEsFrW0RySCE2cx0UaxQjCJFGKMCMCMJynCssfL2xl3AITYRjYt8mFw5aLczhkyWtGeLEtxNcORblYZcbTIwxN2+RsAKlgE6g/5PFP5PAc8KdOPKdXiaTOZ47zzy8tO83dxVa1rlw1y5a5cscuEOXWL6gIP+CBr+B/fn14eHru5zubnJGMVVY5demKxw1qMVCVxN3M5nM8eWZiSE1dBxdJFNGKJCcIwjCVZRRJynCU5RgRgIpq5evOXAITYQ4atMmPExZrW2JrlWtGOTMtc5WTBa3y4cmRwwx5mjTMAKah2D/lri/lrn45ca5ubjPNxiaqOFdM+I4aCD/gWe/gWRzjUcHLPDPadRikXnnjx53vKF1CTSwwRySyRoYYIYYYIYUs9uVhaIITYQ3ascmFoxbrcrBywWtGuJmtwtsmVayx5m7lgzbN2uZoAKrgFGhPy0tflpbObizznWK1MVsWTBkwYpWhSNKyqqwq1ndWeVbPVWq8CElpUtDJn5F4yAhPwSVfgkrM1p5IYKUpOl64cN898uHLfLhvhrWqVJYMWbBktscCmqmrBilCUceHDlw475ZbaYa3CD+FPbmJ3u5FhCIgTEzNSJhMTE4uYmC6TEzEpZ479O3wQAITYQxbuWzlyzzLXDTE2WtMrNwtwt8TlayYsMWXFhxMXGNoAKVBGD/l1G/l1Jh4euKURqOACE/BXN+CtnFiw6K0vC9Y57gIXBZiDLxxxxywSwz15eGQAhNhDPHlytMzVmtytszVa0x5cq1zhcNVuHJhbMmjfKzZucQAqKATuD/l30/l35rnyOSOE4qpoi5nc9Z5zzzeVzV4YjUY4VquDg4XyzYIP+DEb+DDXwboqtxcbZcZlumJ1fBhiNarhVUozF3O5278NzAIPp6j2cwqamUkialCYmLJExMCYJiZm+fk+LPkAhNhDRsxZuGLJktwscTla0YOGi1ywatFrhy0Yt8rBw0aMGQAqnAU2D/jvw/jvx8nt2iqjCohhRNszxnM7zOc5u5m83EsajhrwO/Z2nGK1TE4u6ym99ONyAg/4PPP4PPfLY3NwmEIhhhynljXDHCtVGJIiVZnPPe+fh9u7KYlCowqaTjnE85IPzvIj1+dylMETBBAmLiZRJF1dTFwCJqUSiZiYSTd9/XzHsACE2ENXLjG1a5Ga3M4YOFrTDmZrXLVo5WsGrlwzZM3GbLmYACmUfg/5DjP5DfeOWthGcrmwip1PS3QCE/B2x+DuWMc2fMHAjSlsEpTlObHHPTDrshONxIc/CiTTRhGCMJwjGNcPF2rAhNhDBrjxM2zTMtzNWjVa0aYcK1zlbOVrVnmzOcOVsyZ4XIAplG4P+Rlb+RlfwvF564xlmRdERPLjqZIP+DmT+DmWOTFcI5VSIS3c8Y8HjfUCFz10WTwsMKGCNBHBHBHBHDDXlZWgAITYRlzOGLLI4YLcrTC3WtHLPEtctm+Va0YZGOJs4ZMWLJoAKUhGD/kQK/kP13imnCcRPgcbgg/4QGP4QEc5xdXM3GdXnAIXWQSaOmElgjjlweTgoITYQycYWLdizZrcTXI4WtMjfItw4mbdbmzOGjRo4bZW7BoAKWBOD/kg2/kgfmO09J5bqpm677kCD/g90/g9nzvW64441MxOJuoXGYqDPwQwwwwwwwwy25VQAITYRjxZnDNyybrWzbK1WtMrjKtxZMzNawcMMuVljzYcrlgAKXhWD/kn+/koXTz6c9c6ziMVXiTwWhPwfafg+LtKGxonCEcOGee2etaiGgMBQSzg4GBhUGg0LBydTDwVEITYRmYY3OPI2wrcrFo2WtG7ZotxMGrdaxx4mTjDjaMcrFuA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DHAOAgAQdA1DOBgEgEyLlX21j80CILIMkqUkmamKmPXMUY51JpZWox/ddZFMCDghIEET//wNFNQRIEEU1BAYCC2QCC2UYKhQyCACOKQGtAX5DMwgA6BkBXgl+QxQyCACAFAJ2jOJBMwgAwAwCSvPiQQ8SEmT0TUEIAU1BEquq00GpqtNBHgQFguaACiwCDGZGZAt+z9ghNhDlo4ZMmeZytxY8jla0btcS3CxyNVrlziws8uLK0cY8YAosAgxntnsLem9MITYRmY4cWVq3crcuLGxWtG7FqtcZWWVa3xOXGXKxYOWOFwANARoBCQEXAQoyBoL+E5v4TlsUgvzh+cYoITYRmZ4mbVg2zLcrfDhWtM2LCtwt22ZbiaMnOTIzaYmrNsAKNQeC/hQD+FARmoP8BB+AdqYjiCE2ENszDE5Y5My1w4wt1rTKxcrcLZw2WsGmXJmcNmLBhkaACjIEgv4UE/hQUIP8Ft+Cv2AhNhDFm5cNnGZkta5GDZa0bMsi3FkzMFuJu3YN3LLIxaMcwA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EXHAOAgAQdBOoJkAQBEAHGwvwm5E9Opy7/YDDOc88DCEgQRP//A0U1BQM4C2QZIDIJAJCbAwE3wB5FMwkAkIICAdvFHkU4CAD+AwB7hdI0Ek7ApD/TAKQ/Co8CmgGD/jEq/jEr69OvTv258nfsAB16GcADws4jUVWERCCEXM3vN85453nO543e16jhrly5dMdsctUZnjx48+fXj4PPrvdzE61rWuGuWNYxSIm7ve98ePe+95I5Z8LHAIP+E6b+E6cCYXQAHXoc+QAzi6maVFRERFKxWsYqsVgqlERcpznOd53OYzEXiIrhXDWsVUJu27473d80oxVYxrGq5VwxjFY3PHn4ff1/D83zwIPtrjESlKZkTAmCUxMxKYmJgRMTEgTAJhEomJJgCauriYImJiRF0EwmYSiUTCYJiYmJiImJq4mbnft+G5AhNhGNtlwtWbnItZMseFa0ZNsK3E3bslrjI2Z4WDPKwaN8wAqnAUyD/j2a/j2bF1EzExx4d+3m8suMyu5RWo4Y6VyrFYcKVM3O853u+t89888bzeHCvCjxuHSD/hOe/hOfHPlz5d+3g+B4Pgdem9XpjUYjERFk3KJTTExUxE5mc11rMLZW23jwcZuDx53XjMikWmLWkSJiUTExKAExF4ziauBIlK748/bjsCE2EOMOZszZMcy3Dla5VrRqzzLXOVhkWtMWZo0cZWDlribgCrsBR4T8gcX5Ax48HZwWWGmWGUKYLYMGK2K1KEY3vXDWuFNCVpWtK0KQtCkMEaVnW+HHXHHbKsN4hPwmifhNLowW2Q1NEpXhW98OPLlw5b5cMY0lgtoxZMFpUjOeGuPDlrnrrvlrhw3LSxYMWqOzBqyghOpk5s4yqjGc5TJwjBCMZTlNGEIwIRQjCMI0ilOUYTIwmRJ138+LwAAhNhGFnjxsWLFgtyOMOJa0YZGy3C0wuFrDJkYMm2LM4ZMmYArDAV+D/j/u/j/vAOusxcTjOGFYjWIximJqKmrhec3xvO5uZg56mplMzM5jcZnM3FxCMVXCO19sUIP+HF7+HF8A8aZ6TwjE4zV1xTM3c5zz48efXjx4pxHKuWOUV28Pwjyr5ctdMYrGZ4usc5yzd53ObmW+HgxfEIPwOXGZSuUzFxExJFzExJEwmCYm4mJiYiJhMSTETCEJVKRKYlKbznx/PrQhNhDlo4x4mDXMtbsW2Ra0ZNWC3CwZZlrJw5wsGmNy4cMWAAp+KoP+R0L+R12OKJqNRrGsVrFTUS3XGMztmZnHPlE7g/4dLv4dI6cMOERiMonOc898eO/Bvd5Z1WuFcp8Lp18IhdZI1aWKOCGCMhQECAghgjghjijgjT04/CxZ4CE2EZWeXE1YZmq3K0aMlrTFmZrcLdowWtGeJtkbN2WVvlxgCpIBNIP+Sab+SZPw0cYzi4jFVrVVVRCWW73PXW8riMRwxjlWt8mQhPw7Vfh2ju4F9E80aVjHDPLhvhvnnhnWkrYKZMmLBghghJhjes7xypYQhOBzKde8YVhOc5ThGBCMIwjGE5TlOUpwQJoRTjh5ulzAITYRhc4WjhhlYrcTZo0WtHLBgtcOMeFbhxY3LVo0zMcLBuAKtwFUg/5PDP5PBdXxrnrvjq4uMzc0qqxw1jlHLU6vVrtOY3PHlziZWZrMWttmczOSr05T6Hg+BwCD/iLe/iLzzrrrPDfC9VWOGuGMYxE3Od5znOZy3G4zERFcs48SIxisTBC5RM3Gbnje54117ePMAIN8DeH3TWWZuUSJiUXEwIEwSiYmYTAmBEqki6mYmJlM55+H5+PMITYRiaOWLTI1ZrcWRvmWtMzbItcMmTda5bMcbTMwYY2OHKAKjQE2g/5PsP5PgeseLw8fl4NbIYrWsYrEIuNznN3zY3MTGJxwqODQhPxHrfiPrw7K5o8COKVJRYY4Z4cM8OGt6zSYoYszVihaUIxrhjllrwa6zIPzPE8dc5ZXcpQmE1JAIJTEpQmWd+D6seUAITYQ1y4czNy4Yrcrdo5WtGbBgtc5GmVbiZ5mLPLia4cbloAKiQE3g/5WAP5V6d93eOM53UsRjGNYxrg1GJi7u73nc8c8d8d8d2O14gCD/iNY/iNhxDj4F8IrUYRmLyzKZpCogiLxx1M2tM469oxAhPAmB26pzjGMYRIynCMEIoAIICEUYRijPP3Yu0AhNhGFk4cOGzJgtbMG+Va0YuG61xhasFrjMzxMcuTKyatmoAq/AV2D/lRA/lRBA5c3XE3mLioqKqKpjVVqMQLXm7znM3YTF0Qleb5zzzu73d5mbiOEeFryteF0g/4iyP4iyQIl4zGNcNYiKmM3xzz4898+O+O+Od3dyxrHLprh0HmNdOXLhWIW3GbGZvO98ee97vw+Xi7yg/W8THwPNTVymbixKEwEwmrqQRMTExMXUiUTEwhMJiRExMXCZm9+X6NeMCE2EYWOLEyx5sK3I5csVrTKyzLXGRyzWtGbhu1yuMrbE4agCocBMoP+WwD+Wxl3mdrpiuWuGsYxwxrURi+N9b8Plz8mc8ee87u75KwAg/4jBP4i78Y46vTFxN3ObmYUirSy6+B4Pic8ZqZTjPhZwITmcSHF5JGEUYxhGESMooBCCBBGJGatePx44CE2ENmebKxZtMq1w3b5lrTM4cLcLZm1WucjVo5cYWebK2cACkcTg/4alv4ardExMSJ1fTr0gv6sO/qxVzcM3KoAgvi6W1SrpuAhNhDhhhZuceXMtYM8LJa0w5Mi3C1bs1uTEyatXLHM5y4coAroAvwBg/4Zcv4ZhZmWWW5vN5njOeLObm1rmYubbi5ubpCKimt4ipSqEVFOE4jTpOp5TiqrUYrhHLHDhrtXgV4DwngV2jlw5VjWNYxrWIqsruJi+ERNTxc573u83cpvKeN5jLOV7nNxdrzec3e5u53fGe89d8ePHnx698+HfPjmZympiZoZjONkVGJ4YrEU0YqOjl4Agv6sK/qw9h3m5uAtxuNxbgZebMuZuWVvO83lzY3mxl5ckmTkk5mcvjfHVrzNbZdXV6tVOzrdWmybLq7bbJU3NXZdmyWVV85tW2dd7d3a6tsTGOSRfEOZx4ky4EImVyy5bMYzOM5bzvfQgvHLuoiptUAECUmyrLEqmkMiLy1LNlCmxYEBLYtlk2RZZYWLCybCCWLLYssoCUFglCUihE5pVti5YWUmyWKFgCwWLOzvn8B/T8whNhGXLmys8jXCtxZWTRa0xOWK1w1atVrLGxzNseZxlbZXIAqHATeD/iCi/iCx5THDFYrGoxjEVFWzN3tmM4tKJmpJle8c8cdRsIP+GEL+GGfi3nPHnu88c8a3rPCMVjFTqdKqqjCIRFVisajF6jKD+DHX27IlEkTExMTExUoEymBJFxMrzz9PPAAhNhDNqzxMWWHGtxY8mRa0YOcq1y1zYlrPHjYY2rZplwt2gApfGIP+LYL+LYPwPB46udxxnjWZ0rGjwIT8DDH4GGYRxSwZMWrFmwYJFa455eDjhdNI0ssMBBDAhCOG/MxgITYQwYY2rZy1arcLJswWtM2JytcNMLNa3bN2GHCwZMWjhgAKYxeD/jCy/jC93xzuyZxjGK1jlnFghPwMZfgYPxUxYtGLBKUa3x4773Fw5QCGppqAh7+AQBAwECgYGDg4edkYG4AhNhDVuyaYcOPItYs2TRa0ysm63ExcuVrJy0cMmTfM1zNGQApaE4P+LBj+LBnWOWu2uVcLjdc+EZCE/BXp+CvXRtjCcZ1leWGWeMMohoyyQF/CwBAwcDAoWLoVgCE2EY2WHNkwuca3ExbsFrTDmcrcLhoyWtGzNi0b5WLZwyZgCqABPYP+MyD+MyPd1mLi1KxjHDWOEYm53ecyqYVOmK4OmMcuDEXnjx8GfL7+CIT8DbH4GwYYtWTNktKGGufLny6cumuGKOCWS2LAsXnhnnZ548enTp258uNDFozcDVqzAITtYJd+sZRjCKMppRCMIghEhGSBCMScCKE4xw9+MNAhNhGZk1b4c2NqtxsWTFa0zY2q1zjcsVrlviws2bXK4a4sQ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nHAOAgAQdBPgHmgMBEAHGwvwm5E9Opy7/YDDOc88CDgRIEEU1CEgQRP//A0U1BQM4C2QZIDIJAJCbAwE3wB5FMwkAkIICAdvFHkU4CAD+AwB7hdI0Ek7ApD/TAKQ/CpUBQIP+Erb+ErOwq+WdXqdXhGIQiYzlnM9VXukoVdUqKpMZruWAhPw30fhvdxhlyaS8ccMccM61nCtoUlktipiyN1rWyYLQlCq88ccM64YY5azbgIPpWZhMzJExExM1aUwmFTUzExmJRKYTEoXN558e/X4MITYQ4xOGDnC0ZrcjFgxWtMjXKtxZcjha0cM2mTFmytcWFmAJAQqZATqD/hGO/hGbz4Hg+BeKisNYiqUlMzmc5ze3TvNXmJQVTU6zw7+B4fSE/DeN+G7/LS9t9Lzw1yzx3rhhWSVqWwYMWLFDM0YsWTBmxUpCM2Ot88c7e0yAhO9gh4BxkIwjJGUYBGE5REJyihOBFGCJCMYxrPDyb8QhNhGVy3zMmbHEtzYmDNa0cZma3FmctlubK2cM27DCzaZXAApVEYT8JZn4SzdlKZoZKl5ZbQCD/hnI/hnJmueM0vW+Hg1PUIa2jFzBkDBwsDDw8nLwNgAhNhGHFhb5MLhgtzNGzNa0ZMXK1w2x5VrjKww4XLnDkyNGoAp9MIP+GAr+F/nnXEzHPXPEoKurrMXUQxVYiuCKUrjTIIP+Ffz+FgnNdDpyz0cIwicKupZne83eZLlabjrd7IThcSnRwxQRmnCMJwihGEYRhEhGMIyiE2Pq44cYITYQxxNGbJw5ZLcmbM2WtGDbEtcsmLJbkZt2LDJhzZcbPGAKqQFFg/4bVP4bVVZiW6siMRVVDEYYqMTUptm73O+Ot94zG1RjWMctcNa4cuPK7IT8LU34Wp2RipipkSmvOt54WOdcNctcdcM5zhCFLWpips06NUMmTBktSEZ4a48eHDnhpvXGhJeAo08CzggTQnCKMIwIATkjCcowIIwIowRhGMpynCNcPZrHiCE2EZsebM4x5cK3NiaM1rTGzcrXGFjjWs2mHLmcs8jRzlaACmQZg/4iPv4iMeovjOb5trRXK/C6R4SE/C1p+FqnGbIywSzStKCa9ddb65iGgriAgLGJg4SBgIFBoCDQMBFy9HAMCCE2EZGjBlhZNWK3MwYuVrRjkZrcLZy0Wt8mVm5xOGuRw2yACrQBSYP+JWj+JW3r11xjjOcpjGuXDwOHDhqMIXm98757zMTXbjw8JHCmLiW5zvnvjx47Z5b8SenAhPws0fhZLhDVHRLQtKE71y5b58ePTlw471vRKVqWwUlSUcWPJhVjhre+G+PDGc5UwYMWSW6e5SiE7WSHdnKs4kYEYRhFCMBGE0IkARgjAgBBGERNGNcfF1y4wCE2ENm7duww5ma1jjcYlrRtlyLcLZs3W4sTBlibuWDHNjxACmQcg/4miP4micc0Tg30vhGIxohnhcwAhPw0Nfhnfabs+k4rLGqULWpS0ck4yIVrEWxigghggRwxwIUMEMc+DycEwCE2EZMTjJhzMWy1vjytVrRi0aLXLRmzW5sTFzjctWrdtkZgCoIBLYP+FLj+FK3m3E3czmt4zyzwanFY34k6xqtYikZrr07zkIP+IFT+IEvi8TOq5RqsMbrjPOeN5nr4nWLi5uczNufDebCEycjk40IQQIRhWEYRijBCMEYRiiRjG+vnyxAhNhGNxkxs8LXKtxY8WJa0YtHC1zjxMFrLG0YOc2Jyxat8IAqJATWD/hj0/hjxvdZbrKaYjGMYqqqV3eePLN4iqxWlVFm66zKE/EDZ+IF3PxJwzSxQtOWGtceGuHDjnWcaRta2iGBSC+e+nPnx48M8ehbEhHgY8AoynKMYoTAQjCIITlEIIwJzx4+ekCE2EOGuXFhyN8S1s2aMFrTJlYLXDHK0WtWbdo3ysm7dpmYgCmsdg/4eKv4eHeszxx1ji3eWZmq4cNdseJWOQIT8QA34f/cOhC0sUcELSlQYa3z34eDXW4CF1EkGrhihghQwRwQghhhnnytsGeAhNhGZxlxsXDdotwuHORa0YY2C3E1auFrLI1xtsuVuwcMXIAqAAS+D/iKG/iKHd3V1bu0VjXLlw4ctaYmMzm88XOebjmeva2iD/iCK/iCLYxx5RyjhWJjM52zd1NZxMQi4zjnW5vdTmITnbsvHTqrCcIiE4RRRhGBIlAIxrPLw9cvAACE2EN2rDC4Ys2a1qwbtFrTG1xLXObI5WuMzhxmx5XDDFlwgCpUBOIP+I0D+I0HnN74XiMY4a1yqqnLju85mJwpqYis4mqVMca6464qwhPxDafiGFhHIhWN8N8eXHhz1wwrgtkyaMWLBCka4Y55622+fDjQlitmwbowVhOJynD5IThEjCcJwighCUZRCAhFCaacYp4enWXgIITYRibtW+Jo4yLW2RmyWtMLHMtwsnDZa2cs3OLIwcOWmHMAKpwKmAYP+MWD+MWHr0d+3h4XFrq4TOJiU1cWmZSpiNRWJLkianQ7d/KzitVwjhitRCJvM7ze74usda3CNYqsTWbuULhN3m7uLYzgmLrr08nUzc23nOZtMYvEWVfTNaIP+FmL+FmPnyRPlXWOFRWI4MYqLhKWIYjk1Mt888d3m5vN73e+vbuusxShGW6UjFVFsxxnnvnz8Hr4/h9fF55mY1jWorGtcuXLh05cNYxXTwfA8HwPD8LwfA58t1ESRMQipqJgRnl14VEiD8Rd3JMrhExMRMWki6mpTCQCamESiauJglKJmAABCKmrhMzMxMxMBV1cITF1cSQESITAJRMwkIu+PwHmvcCE2ENcrFuzaOGa1xlYs1rTG5zLXGZk3W5WbbC5cuMuFkwwgCowBSYP+MBD+MBF4PgAHHgdegAOfIAdGI1pqKrGIikTec7vec8fB6eTzgv6yY/rJluAGaePIAPg+EAfF7SzbnmWlxeELnvnr3IToa7wRVjGJCURGMIoRgjCKKEQhGARgRgjCMIoRBXP2Yw7QITYRlb4WzBuxaLWORu3WtMbNstcsWjZbjx5nLHNhx4cbVoAKfziD/img/imVjUailIiJTFpmUplu57+F4arC5zteSaXog/4Y6P4Y5cxdJnAi1s43iypiahES8Lw/AuERGM6zWVbmAIP0PDzCUriUSiYmJBIiSJRMTCIlMXvv4fXAITYRlxuWLfE4YrceRy5WtMeHItwtGuZblxtmbhy2cNGbjGAKXxmD/i6A/i6B4cetbmZuExWcRfDjUWCD/hh2/hh358vDxturianFRV8sxgCF1FDUxkKEQRwQpYa8Xg4c4CE2EZsLnMzZsGC1u1xNlrRqycLXOVhmWt8uPIwxsGbdk0yACpUBQIP+KRb+KSvwufJ4iOGNYhiccYucuN3e3fwPBdOoYy3rircW2m08N+BbsIP+IWz+IWfMS56ncXWYmcTicZxE1MQGthy5uXPwCsRU4lO66r6whOhg6aEZoIxRQEpyijCIjCMIwEIwRIThOUSMIq15+OPUITYQ4yN3LNsxxrcWVk3WtG+NitwtmmFa2xucuJxhxNHLbGAKVRCD/iza/izXy5xdptz1nICD/iBC/iBR3PPPOcxx1nhwwIaomoCDwDBoCBgYOFj6WBjgITYQ4YsMbJkzcrcbZwzWtGGXKtwt2rlblzMWjVg4ZtmObIAK/gGJAYP+PvT+Pv3Wajny8PwvF4EssxcWRMEMRSFxtvV4axh4jHDHLHLXCsVEXK5uZzPNzvnPG7mJiaZmbvKZhNQTM7vnvjnO5uYzeYzV1Ha/EaCD/hfs/hgB8LwdcPD8LetVwrprprlwxqOEVOJTczxZnM8Y458G+e+PUzc3KkYrFVisVETfHn4PHw+ffn1z34897u1ViNU1prGtcuHSvA1w4cIqkSlbUxERjNYkgvqd27QWUsWWWSkualy4li7NWWULFixZYQyhbZbASbm5uWwFgBKXOzZ2/P+Cb6AhNhDRu4Z4WjTMtbtsWNa0cZma1xmxMlrTHhaZsubG3yssoAphGoP+PUD+PUGdVVTC6jVa6a7a1wacwIP+HaD+HaHxYxKlRETVxxxzxd1jIIXGYiHSoIYI4ECKGJChTz5meAAhNhDNi1cZGmFgtZt8Lha0ZMsi1w1xsFuPGwcMXLPM2buWAApKC4P+Ry7+RzXDtOOkcuCE/Dqx+HUHelKNq4YghpimgJGzQMbYwUUAITYQwbOGLZk1yrWzTNhWtGDFmtwt2rVa4zZGrdy0xuG7RmAKPQWD/kyA/kxZzPaE/Dqt+HTPbhoAh5Mks9kgITYQwzYcrRqyxLXDjJmWtGOVktw4WLBbiaZWGJoyx5WrhoAKTw2E/KBt+UA2TFPRPBjyYaCD/h0K/hzzjnGZ4x3xxIacpoOAweg4ODhYeLkAITYQxaMWeNjhwrWDZuwWtMbdktxZceZa3Z5mjhpmyNsTdkAKRQmD/lV2/lVHjfKZQIP+HPL+HOXWaR34AIash4ONh4+zgZghNhDPCyY42rDEtZt8Tda0x4my3FjaN1rHMxZOWGLK3cZMgApmHoP+Bsr+BsHjw4htmN441nEzEU4b8K5AhPxflfi/n4W3YOJfFTBSUrTpNOdcMNbHnITjIq1jeYhGCcJwnCadcPRjsCE2EOWWRyxyM2S3K5ws1rRvhYLXDBjkWtnOVrmc5szXCwYgClwWg/4Jpv4JqeaE3O53FxOOW9TQg/4vhv4vbWsaxjVautxx3Pe+PECGuoJbwcCICBgCDgIWRqYOAvAhNhGPK2YY2WLGtZ4cLRa0y4ma3E4zM1rdnix48zBozZ4WgApcFYT8DV34Gn87gcHjY8EIWjRKdsMogIP+MmD+Ml22cLxnExKt9NpAhYtVHl4I4ZYY4UKGOfC4uHDAITYQ4zZWuVtmzLceRk0WtHOFmtcZMbBbja5Wbdy0xZHDZmAK1QFfhPwVSfgqP28Lhr249McZzRlaFMFsWDBilQjO88LKJyQlLFh1Zc2HBWUUYzjXLm0wwyrS9oyjJKIC15RjScIghPxkUfjIrhWjPmrJSGKWClop1njnhnhnG8oyhTAZpIQljtvxbbaaXnS9lJUlmZJ5K5MNKxnWdc+bODHi10ycXMqAg/C1Fzczc5TCYsSiYTAiakiZi1559bdMa1w5avnmWIqFXG5klMTEomYlN+L58+MAITYQ5YYWDhnjcLcubK0WtHLRotxM8LVa1cMWmFjix5GDRsAKowFLg/4MUP4MUTr0DpMcI1GphMzm7vM7nN5njd7va7idVwrh24Y6cNcMcIxLM531jyW9gIL/AARl/gAIzPfoOXZubqyxnjeTjJmZl8YV17vd7b5+DzpstLV3ntsAhKda3ZiIk0IicIghGCMIwjCMIwiQiQihFBGAjCKEYwnPH07uoCE2EY2+HFkbsGi1u4cM1rRo5wrXLHHjW4cuFrmbMceTHmxgClgVhPwZVfgyrOFjxSwShJSeC+THYIP+M3D+M3E5eDUrQicceWd0hYtZA08scEKGOEhlvxseKCE2EOG+Jk5xt261hmZN1rRpkbrcOLI5WsmbljhYtmDfMxaACoUBMoP+Ehz+Egnw+Xl1ztzWiNRrXKu1a0ou54znq4dciNX2cKCD/jJs/jJzw30zEY1HCKiY3O93xve73F1WNdHgcOFYHix3z1CFzmEgzdccccIghghghCGAAghEEIhU15uODaAhNhDBwzZt8rlstbY2OZa0bMWK3ExcM1rRvlYNG2RnkYtcQApuIIP+E9b+E8288eEzQ4TVTwVWLxM8OPbeMoP+M3z+M2XWuPDnO883PnxzzvjVVrXLHC/AzgCFk1EGJw88MMcBAIIUMEZDDHTl64dEITYQ1ZOWmZswarcWRmwWtGuRitwsczBbizNMbfGwys2LDCAKoAE/g/4Ylv4Yl2PDvOZ3JERXDWOHLpjGqjBFWszm+Ob8Xh4++N8U61rlrpfgOQCE/GU5+Mp1njKMaUpbFgwSlErW+OePHl04cuW+O840pmxZtWrZkzasWbFTAreuVwWOYITwJSXgWaMYwAjBEBGAQiQnAEIyjCJGE4zvv5MNQCE2EMmrNhlwtGC3IyZOFrRsxyrXLRgwWsHDBrkZsHDRgzZACn8vg/4etv4etzxeeeM5hwjpHDHLeuSoiVs3eb3OWZjn4W+GgIP+MXj+MXk5XwqqmJubt18Lw/E50wiEQmVzd8a8Hp3ZhKeBIR8A1iQjAmihEICEUBGCMZzw7eLDoCE2EOMmNm3YOMa3LhZ4VrRzmYLcLBm1W4WONlmY5WzFq0ZACoABPIT8QSn4glWSlbQhSMEIQlOEZxvOefRpAAGLGZMubPky7NurXgwxg/4yWP4yWXftuCaTAREQhnGQAAETElWdenighOxoz8us5iIhEIwCEYRgjCMIwiARlEEcvfpEITYQ3cY3ObHjarWrbI4WtMrXItws8uVa1YsGDZw4Y4XDJyAKkQFCg/4hYP4hTc9fK78t4vGdQiIkzLjc7vi3m7TJWGKiopVViIwhM+D5HhyAg/4vev4vgdTxazjeJxdXpiKxjGIwhMXM2vK7tN0hqYIlKa8fzO9Ag/S8j27GZiZiRMxKJiUSiYlEkSIkBEhMz4PvqCE2EMsmFwxZNmC1jmasVrRy5yLcTPG0WsWjfDiascuFyyaACn0og/4iBv4iB8ZLJxnCIrfjcaVdZrec3u73jnpAg/41Uv41U+nU6TSpiUz17db4zm8sxFRjWO18JIawiIC7iYKAgICAgoGBQKBgEBAwAgYCBICDgIGDibuAYGAhNhGJq0YNczJytx4WONa0zOGi3CwYs1uNixxZWzJq2wsMwA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kGHAOAgAQdA5ABNAEQuJ4CCy5TZkCsaNNOdca8HwMKSBBE//8DRShGKAUDOAtkGSAyCQCAgAMBe8IeRTMJAICgAgHhwx5FOAgA/gMAAAAAABHl7MA/CnUhhfUBeoPvws9syyjCYrCXURQ04HC4vB4GWGajAYTBVXQAg/zZH5snUdL4Ti4yTSNItud8Z8fn4e+4heEMCgyOHnlhhhhjgQkCJBDClwepjjSgITYQ2ZOWGLI0bLW2XI4WtMWNktxYsuZa2a5sbBnly4cTJmAKWhOD/V+fq7541PCMRMc68dznmIT5mz5l3FbJS0JSnHKx4ceXWIbJ1zBwmA4WDh4CHQMPD28CgIUhNhGbG0bYmTBotbtWeZa0w5Mq1w3x4lrNq2btMzlm5cNWIApPDoP9Vp+q11GJ6YjtfKeAhPnwvn4cktl8CuLHG8SGxlRoClmYeJh7eRgIObAhNhGLMzxNXGFutYN8zRa0yMWS3Fkyt1rZhka5GOTK5ysGIApuIoP9s5+2/zx4d+lcunLWqIy79N5q6VfS8TCD/PGfng9T0zq5zc8c7uYjk6cNaiY6ufPnxIXkDXoNXTHKjgjghCGCCGBAjjt1aCWEITYQwYYWDnK1cLWWZo4WtGTFgtc4WrdbiY5WWJg2ZM3DXIAKWROD/dBfuceLrwvAzHOuebmF8wV5hXCYyTCSSQI6Y8DHbPhbwIbD0XAqWZgYdBwcHCxd3AQcECE2EY8mPLkctW61hiy5FrRrmYLXLlu0W4mLDKyxZMjDLkwgCksOg/2/H7e2cb6XhLNShPnsPnvcmhkgpet644bK2A4NexMHCxt/AoGCITYQxbsMzLC3aLcjdlmWtMLJutxOWmRa3auHOTE2zM27JqAKTA6D/fNfvje8zqHKaRmD/RCfobd8M4uXXfPn1IbKl7DwmAYmFi5O1IGKITYRibZs2JjharWbXK0WtGLjGtcucThbmw4srDE1yZHGZgAKWRGE/ALJ+AWuuOF7UwYsmKGiMoiE+cm+cPwUwRwQnPHXLXLlyobHlSgLeLh4OBgYOHwLCwELDiE2EOMOHLizNWa1o0bMVrTM1xrXOZtmWt3GRplbNnDBi3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MwHAOAgAQdBIYH0gUBEAHGwvwm5E9Opy7/YDDOc88DCEgQRP//A0U1BQM4C2QZIDIJAJCbAwE3wB5FMwkAkIICAdvFHkU4CAD+AwB7hdI0Ek7ApD/TAKQ/HgotgoAAAAevYAAACv8BpwGD/h1k/h1l8HwOvTr0d+x37Bz5Gcd+3k9OOs4dOvQDjwBnAAKvpMRUSiUShEpiZRmJ6+B4Jw4gABy5gBz5dcbTNTE0i0yuImoh08PXLwfA8HwFWIP+DFz+DF3lzxkZwb0F0deng+B4/Kamp4c+QHPkDr0AB06+Fuk1EzETCZi1wkmLzw4mtgABy5gBz5eDUxaLQCiIIQxvEb1vTr0Ag/I4ezdVitREzmZq4TEzEkTBKSYmBEouJCYlExMABMACYkgRImIkiSYAiUJiYmJiYmJiQAmAJSm+vt3HmCE2ENnDHM3ZNsy3G0YMlrTDjbLcTDIzWtW+LE1ZMMLDC3ZACjkFgv6m0/qa22CC/meD+Z7W4IPVc+dAITYQxYsMeLI5brXGZlmWtGeRwtxMMTFbkwtsrbC5xZmTVgAKygFug/4Z2v4Z38Zrny8XGa3W63jNSVcXChSpQQippRBFxdKiMRhhhEYqqqoiourm7z148efHfPjbMHKfCvljgIP+CPL+CQfGfC8vyvH8DjUpi6mp1NUxOETiJ1MRKBeApi6i0ZmZmZmS7jM3luc5vN3O1kKYqtYxjTwrxVCD9KbvdzZElxcTEiUSCYJgmCYi6urqZgmCYJgRICJiYkRMCYuEzeevqp+CgCE2ENsbFjlYNcy3I4xMlrRsyZLXDbNkWuM2PHhx4czFrkcgCrYBZoP+IzL+I1XpRKazUzM7mbzNri0VWMYrWIwpSMTSFTCMRpisQqKnDFYlDbjM743zz33348+PPPXrnw/F6oL+cFv5wP6ud53x55vNiMvLxJYs2SyErNxLlq3V2U1tbrdrrbd3NnYrZox8WevQg+HmevFUQXKYCZiZEIuriV1MACaupIkRMwmAIkJq4IiYErz6Pj12ITYQ3cMG2XNkYrcWTC4WtMLhmtcOczVbhyuGmPJmY4cLlmAKuwF6gv6gE/qBU2NvPPjueeWuxslZYzfFyZJExkmSY5cvCZhxItTuCbNvbrvO2tnne7fe753d2rm8vJ8Xc+CC/nQb+dC7lJvNlzeXDIzeXLi8CXFS1S6NlS2VbZ2Ww2Xs622zs7NoRmMmcPFmMuXw3wCC+L1d82sCttAAXNxYCxZZZZSUAlJQSy5uUmyksWLKipa3Nvfr/AO/UCE2EYWrRi1xsGS3MxbNFrRwwarXONrkW5sWXK1ysMzhniygCq8BZ4P+Fqb+FsGZreLq6yFXUYVpiqiKiqrFYjU6TUYziIhMsp3E2m5vOc53zc2VxNZm83xbuyL4X2logv6AK/oAWJvjzjO8WEMTE5WWVZ22tat3Z7nZRZtm2dyqc6ESSRlzcSxvjbCD8AWmbTcSICYkmBEkTExMCrmExMJiYkImCakgmEkxICV3vyfBz7QhNhDLLibN2TZstaN8zha0xNXK1w5YuVrVrlzYsuLK1bNMYAphHIT8KlH4VKc+bXq27ODiK0EowpGUaVpIg/4PMP4PMYnGeHHhM1NKisXiYvG70IP3vLmOM3FxKEhK4zfPzwAhNhGFpmaZsWbEtyNGzha0w5sq1y3yuFuRxiysG7XK3yZMwArdAYYBg/4ZKv4ZO+3VW2bvG6zi8ZxNSBMXU1KiJq5hdJpUaYqKnEYRjEVWKqMXQhFTVzK5sXMZu+LjPFud3d7znNxxiM4vXHtmeQCC/pKb+kq89+qlzZZuWbJbhDHLky8uGM7Fq7LWFlm1ps02G5aXbstu86q3O80zZtqzceN5MnI+D38k3wCD+AMe3m5iFFWmUkxIBMJgmCYBMTEwupi4IlCYmJmAQIkBVxMTESVcTEgRKYuLm7318e/g4CE2EOXGJq0Ys2S1swbuFrRzhYrcTTMzW5sTHGyyOGTNu5agCsQBaoP+GAT+GBvMJlOt0DM1KcRTV4uJTDFRVVTSODUajg4VWIwTElxcRxXm97z1zx49b655zzu7zd7eLHjsgIP+GCb+GC1CFTjOlTTF0iazEUqqnUkTAuJmbtdyu0pi5mbvOc7nc5JxKoqIhra4uIjhjtPhb14Qg+kJvMTALTEwiYkSIuABNXExMEwiQkiYmITExMRNTAuLq6uE5u9xPHzfgAAhNhDJxjzMHDFgty4srVa0yM3K3Ewc4VuHIzZtsTFzkws8QAqYAU2D/h7G/h6754ycuYDMVMXFxM1MRCYB2mMRiCLXm3FvM7nd3mZmYjpnpICD/jbm/jbrrwfAOfIB4WYjhFQzXG5zzcuYNxZCoqsRwRSJq5uLjNtufLxb2IN8DT7PMqIhWYtJMSTEgiSYJgAAiYFXEkzN+L7M6CE2EYWmLJmbs2C1xmZMFrTKwbLcLlu0W4m+NzmcZWThmyaACl0ag/4ftv4fp+4dpnTU4lVxvh4PDMCD/jZK/jZJkFXFxK4Kz079p0CFo1EdOhhghggEJDDDDLPi8OywITYRkZNWLbIxZrcjHC3WtG+RktxNGbFbkYsGjFgwa5m7lyAKVxaD/iL8/iLx5tbxlNhWdHTqhPxvrfjfD14mPhTkgRnWctKUwIXIYxo44YYIUJBGjhvzMdwhNhDBqyYNmOJutzMszFa0ZN2K3FjauVrdjmxt2mZtjyM2oAqDATSD/iTA/iTBhIVMWmp3pz5XGGtMTE3Pg+Bzym0xMYmHYIT8b73433+BjhCEZQjLDa8tebOrTbGM4wSlgtK19kIyQnCNY5929ICEp2nVuCKEJyiiEQEYIRhCIRTVx9OPCCE2EM3DFmyYMWq1k0cNlrRliarXDfHlWuWOTHhxMGGPK0ygCpEBMYT8Tq34nPb3llpXbCcYwUlKlIwxY9GnVrzZ8GEMODPm34EY6M+igIT8cJ344XYTwUy5JQpCiEyeXRpyZcmXJlzZ9mGCOPRpyZS8L5OHgziE6maXdrGKEYRIThGMIwjCMBCMIynCMIkU75+a4wAhNhDNviYOGLJktas2DBa0cYsK3C5a41rBjmcNXGLG2zMmQAp2JYP+Kxb+KvvjPePBru63ms1WK1XCOGtdHScTjwccQIP+NdT+NdvPhb6X0cqpicZazEWnOec88948fHOwhNXSy8eFZwmiIownCcEYTRhGKunny5AhNhDRqyYOWDlktws2bZa0cZsi3CxbtFrhzhzYcmZnjbM2YApYEYT8UP34ohabKZsGSlE46acPGIP+N47+N3/vjnF4zq44b7XQhrqGXqBgIGAg4ODgYmpiYIAhNhGRq2Ytm7bMtZuWbla0zYmy3CyZM1uZg3bZWzFk4c5mIAp0LYP+HcD+HcWokOHHxMxqcVUcqxHCYExqMTEZvrHluICD/juC/juR6c+QdemYKuKmrq4lcTFxcpicZ7Wwg+XAmV3ayYmEwi4JCJExefD8+/YAITYQ1ytmLdo0ZLWzHM3WtGbZitctm7hbmxZXONvib42bRyAKdiWD/h+m/h+n4cc46wzG4YvUYqr8iY1GBe+HWNiE/Hit+PFfRpxY+NjwQtOE1Z1jn0ac14zhOMZwra6ohOZs5OGcYVQjKcIwqTlOCEQnHHydMewAITYQzZYcrhk1arW+FxiWtHGFktwtm7lbkw4mLTI3xs2DNwAKZReE/ENx+IbmMZxTjGcCEM3B4GXJWgCH8d43juzgkAhUCgkBgSAQFAyX1Kp0ymzicoXZQybdFDAghghjgjR024muQCE2EZXDTEyw5Wq3KzzY1rTLkZLcWZhhW5nLLE1b4mLhm4ZgCn4fh/Ec54jnY7DITAoTAoPBIPBoHCIDCIFCIFAUolKkUmcTmbTch/HvV4964vDEGgMKgMIgMEgECgKAQCAxlQqGnk9kUjkUjIToZunGMowrAijFNCJGNceXLjgAITYRmzZXONriYLcrFxmWtM2Vutw5cmVa4yMGDjCyZs2bVkAKygFIhvEm94k5SDgoGCgIBBQZWVq6u6STg0CgYGAg4CBgIdDQ5CRMNBiEhYGAiYiVlJuaWNgubhgHABgXAgCH8fA3j3xgaBECgMXTyek6naJROCwWDwOAwmBQOAwaBQKBQKGQ2GEWhMIgEEgUjo1Hp1PolFoFBnE5UCgpNJ0Wi5CISITvWh4DrCCMBGEUYRhEiEYEEYQjCMIwigQCMIwnCMJxVvfXwYeAgCE2EMXDDNlbOcq1k5xtFrTI3xLXGZvkWtWzNtixY2DNkybgCoABIYfxPueJ/FBYRC4JAIBAIBBIBAECEMhqRSNQKDOJzRKLRKKAhvHxd4+J4GBgIGAgkFAwUBCQMEmWBMCrq7T0/ISMJCxcUIVsoYtbGhghgjghQxQoEMCNHPPfjWcAITYQzZMmbjEwxrWTHDlWtGbFwtxM2GFa2Zs2TRq5YtsTTCAKgAEchvFah4rXyDgouCjYSLiIeGT1LSRMRERM5O01OwMAh/Hit48SYHBoBBoDCoDCIBBoHBIHNbFY6lU6BQZtN51O0eCGqoqxgIKAgEBAoWBgYOAgUDBwEHFxcvHwOBghNhDlnjbMG7VgtZ5GmJa0a5Wy1ziZYVrFziyuGGXGwZtcIAqdASyH8VYXirDnU7U6n0ik0SRwWAwmAwmAwtC4BB4FA4AgUUTOZReLQ+HQuFIHAkkkoIfx/VeP6uDQdHY5HY5I4cgcCgsCgcEgSBQCBQSDQKBQ9TqfSKTRqPPp+plNTSaghMHW26a1mjGEaQIRgmjCMAIwnCca5eHnn4CAITYQ3xYWrTFjYrWzRo2WtMebItcN2DBbjyN2LjE3cY82NkAKiQErh/Fxh4uMYbDJ7PKLRKLRKDQE3mwJJJVOp6dTsjEZErlU9nlbjSAgh/H3J4+5Z1O4ZDYhEYpFY1G0cjoJpNUikaZTMnk9E4nMSicYhMDAhO9aXgGsYIIisIwjGAjBKcCCJNn67IAhNhDPDiYMcWbMtYsGeVa0aNnK1w0zYVrFrmyt3LjDjcN8oApyI4T8Z8H4z+cWIEI4serXxMeKNJQhGMqzhhlw+Nx4AIP+OZT+OYnrAOnWJM3w41ME0nGe3HW+wIS3Q5saxTlCEkIE4xjOEYRjGdcdcensACE2EZXOJzhZM3K1i0aOVrRw3arcLhgzWsmjZxibZcbFm5bAClcUhPxoPfjQthHI4UZYpQlScr5LgIP+OxL+OwXeRcLoVx6cwIagmlzAoCDgBAwcHCwszI1AITYRkys8rhmzaLceNu0WtG7Rotcsmrla0xNGWXG3ZZcLfKAKbCqD/jyA/jyN5AE1mrTGcZiUwIQir1fTr5CD/jgc/jgx8IByxhwaqpqMSXm53dzM7x4PTruDepfGc3a4lBMXVxISRcLXnfk+HQAhNhGJy5bMXLlytxuXDla0buWC3E3ZNVuJw3yucuNs2zMMYAqSAT2D/j5I/j5Lzrel63rfDOIpCp1MKEpmZZbu93NzmM1MYdOB5myD/jvo/jvL4+H06urM7d53vcoNa1WOGOXCOGMVqbrLm3G4nMIvElWAhM3Oh2YwSiRinCcpoTlOAERGEYSjBKcpwmRhOMcPVjPwYCE2EYszPM5b5My1g3xsFrRq3YLcLhvkWuW+ZuwxYWDVuwcgCnwpg/5DpP5Dpb4xLdZXGcXSIiqqMYxrGtcsYrPTw8ZAg/44Kv44K/HxwvlfS+GNOE9J0oZ3OZneeOdvD5d6kITB1odmCE0UYownKcpwRhGEYRhGE51rh497ACE2EZcmViyYMsy3JhZtFrRsycLXGRpiW5WjTJmxNGzBllaAClwXg/5HZP5HUbhE3rfTPaeSMbrw44iD/joG/joH2RjfTv0562lW+W8UhNXA6qUJQhBFWM5zw3159wAhNhDlq0y4cWRwtbtsWNa0cNGC1ziwtFuJg4auHDRhlas2YApcFIT8juX5HgcUNFqYsFrYLQYsuCuEg/469v465Z78ua441MzPDdIAhoq0QNzAkBBwEDAoWLs4CBvAITYQ3YtGrhrlZrWuFiyWtGzDGtxN8uRbmxZWORk3YN8OTMAKZh6D/lAg/lAT6jetma41usxerqKxnwN0hPxvJfjedwDJl4WPJC0cS0oRldPDPPTLAITdxnVvFCCQnKcIoxhWd78HLQAhNhGZvmbOMbXMtxOcORa0xYWC1zjbuFrnFlZuGznJmb5MoApbE4X5QivlCLwWDXX2W3XqKZp7r8IAg/47IP47IeHFdTGMu3fp11uwhZs9BlcHDFDBBHAhhpytOOAhNhGHI1c42mRgtyMGTFa0cNsq1wyZMVrfLhzMMeFnlzN2oArCAWCD/lP2/lP3xnGdXfgL0xSsxbMzMp59u5rbnyceBnFREDcbu7lm5nN5zcTiOUdMds48adVw1iqjhx1vIIP+OET+OEXr079u9cu+EzUzianRERMZ4cTt3cOLt3O3fxpvkqai9SwTM3nLbjHGuMTrw/C760qJqbx1xeSD8Ty2MUmZBcriYYRMTAAQmFxYiYkiRFxJCIgWkBEzO858nj8CACE2EZGTPMzbZWi1w0yYVrTFhaLXGZk2W5mDVvlY4suJvkcACn4sg/5ZYv5ZY/A8GLi8t1mp4RjWOFULnM7u73d8Z3HONIP+OCL+OCPhx8TfKoxMXG13mZzV4nENZxKZZccc+ICFxmGh1MMSQihgjgQwQwiGAghgEMKFHHPi69QAITYQ5ysc2NtkyrWbNkzWtG7RqtxN8WRa2yNGGRo4yY2uTIAKRgqD/llw/lkjiauc31CD/jgC/jgdmWr6QIauhrFAwMPPydIAITYQ4ZMG7nC5cLWTTExWtMrHMtxMsmFa5YtGDDKzYYsOHCAKoAEth/Hrh49cRB4MhsMR+PJLJE9nim0ydzqg0CazSRyKEwiDQeKRWNRuRSOSSWeT2gCH8gGnkA1FBoCbzZP58ms0R+PIBAYhEZFI5RKZtN55PaFQ6NR6VS6NR59P5FI4CIXIYyLRywxRwIYY4IUEcEMEKBDBCghCGBHLhc2bYCE2EN3LJgxzNsa1w3bMVrRtlcrcLjMyWsGTVxlbtMzDK1ZgCq0BPofx9CePnWHoBAQAS6Xw6BwGBQKBQSBQJAEBgMFgsBgsNg0Hg8Gi8WTWaKXSpvNpvNiazQUIh/IHJ5AmaWm03ABXa5Y5NA0AgSCQKEQaCQKDQiDQiCRWcTmhUOfT9Op2iERgcChsMIbDBECE62SXgWcCCSEUJoxiRhFCIIwEIEAihGM0534u2HOAITYRias3DFmzYrcuFg3WtGbdytxNmrZa2bYsrBg4aZnLNgAKbRiG8hsXkNXhYGFgEDARcVNzU3NUNBMzEbGRESCH8fI3j43gEBgSJzic0Kh1Kp1qt2Kx1qt1Co0ikoXBZ41sKCFFHBGhQz14/BskITYQ5YMmLbGyYrWWJswWtMjButwtGDZazZt3DZw3ZM27nMAKZxaH8i5XkXfiQo1HolFqlVsVjs1nsVjqVTn0/Ibx/ZeP3u3ErKS8tLy0jIRsZBwUVFiGjrBAXqBgoOAgUGQcDG2MDAWgITYQ3zMWGZy3brWDDLmWtGGHKtwuHLFa4zZmmLHlZMmmNoAKWhOH8jkXkdbmwFEotSqdek83r1ftgIX4/+vj/NzoGIxNdU8kEcWFhqSegGA4NAQJAwMDGyszBzQhNhDTCzZt2rLKtcN2bla0zM2a3E4a5VrXNhyMcrbCwYOGYAqjASyH8meHkztgcVgaBo5UahXa5WZlCIZDBXK7YLDarXXpvCYPCYHD0JgEBgMEhMIQAIfx8jePjeHwqBwCBQSJzye1Sq2qbwSCzOrVdOJzF4tR6Na5hA4EgUKg0EgkKgUOg0AgcECFy2OR7VDAggQwQwQoRBDAghgQQiGGCWnSodEAITYRkZMWLdliZLcLRqwWtGrZstwtcLFa3bsc2FhmzN2DlwAKShCG8nfHk75AoaBd3QCH8gA3kAHAolFTqdiGrJCAu0HAEBBwsvSpICE2EOMrXHhY42y1uzzNlrRi3ZrcOPM4WuGrLM2cMnLfHlYACrgBN4fyl8eUtWGxVCYXBY1U6la5hOLDYKLRJDIEMhqbTcnk9hEJhaAwCBwBAoFAIFBoNBIZBoZBohAIQg6H8fPnj55gMBRKEwSHyqV0KNyeoVGoVGiUVRKKjUbJ7PKPRqnJoCQWBQOAQGEIJCoJBIFAoJBYFA4GhNHai8FoQIRhGE0JoTgjCKCMEYIwRQihGEYRjw+jCwAhNhGZk1yZWGbKtw5ceZa0auci3ExZ41uZu5btcjhtlzMcgA=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FDHAOAgAQdBJAK5AYBEAHGwvwm5E9Opy7/YDDOc88DCEgQRP//A0U1BQM4C2QZIDIJAJCbAwE3wB5FMwkAkIICAdvFHkU4CAD+AwB7hdI0Ek7ApD/TAKQ/Hg0/goAAAAAAAAA+L4wACn0zg/4agv4ag8ZFXjPhbpSFKanFQiZgqELnfPOZ78eHioP+Ghb+GhfwfAHPlz5eHUbZWtc0mN0q0TU0qoxwvo58pIP1JTnedylEwTExcARdXE1ZEzEs8fP8eOwhNhGTK1btGONotZsc2Fa0b4m63E2cs1rfFkaOcbLC4yOGgAp/MIP+I1z+I10Zx16eDy56642mWmK5M4eFLUVM5nPXp1OnXsCD/hZO/hZPHCr4X0z2vlPDLed5483DiVnGalF1MSRNgIPXjeXGIqE1nK4zVqkJRKJSSXO98/Lz4AAhNhGPHhaZnLbMtysnOJa0asMq3CyyuFrNuybNMLhvmZ4soAp/NYP+JOr+JNnwQ8FGUTqKjUVSKhiUxmdzltcHDwfAOvTp1IP+GB7+GB/nyGGKVCpmLrKdy3ld5lMpVUV28Pwg7dyD+Au8zed3a0xMSmCYImJiYJiUSE3vjz8Xj2AhNhDBzmcM2eLGtyY8jda0a5m61w4aslrRm1cMmLBxmc5GIAp7LYP+J3j+J2nud+3i4m5hEVqOEYwxmrXeZzc3Wenh+ECD/hho/hhjyceCIxFYRC13eb4zxnZM1VU8LyfIAITR1nB4sZwmhFGEUYIRghGEQnKKMZ4ceuuXtCE2EZnLbJlxY261k0w5FrRkxcrcWLE5W5XLhxkc5m+bM5YACowBPYP+KKj+KKma4xtdXi+W+R14ImlYqqqooTlebm5nNzmeNblxpYCD/hie/hiD10nlet11jvPeO7wY3nnOWZIRHCNY4cOWuGMYJvebvjbwZzmDr3PNm0yiLkiyS4kJgSiUwCCESXz7+zHYITYQ3bN3GTK5cLWWFmyWtGjVutcuWzNazctG+RqwZ48jJoAKogFTg/4vQv4va5qMTwnU0iojERWnKODheETCYWXMZbvd887vZMTEzO85zxldRitY5b6YgIP+Ipz+IoeCLidZxZMQiay5xzbXCUTduNcWa3EReFTpqaoRCqcIjFRTHGpkg3CCJi5uQTBBExcIsCECYuYmpgiUpiUTExIJm+Ph+nHQITYQxZZcrRtmwrcjXI3WtG7Fmtcsm7VaywscuXHkbtsuXCAKkQFOgv75M/vlvpu7vXb3vZ8NbbNt7O9HZs2rkZjFjYlzJeRmY8XL49/AoIL+0yv7TT5cMSXmy52WIZcS4sQyZvKMsDudlLm2ae+d558PYIP1PC9PwUpETREwWlMompQCYAEwi6TCYTEWu1ynj5vtACE2EOWDTHmc4sa1kwYt1rRy0YrcLfM2Wt2LjK1wt8bjGybACrYBToP+E47+E5/t5/BnN3nLc3WYzDDVcOWuHDhw5cq6a1GkTUyhM3ne+ufDz4bwY6zlOWcOk65Ag/4pNP4pOaiYmkRiI4RjGoxwnCItu831zvjxvOczM5brc7raM8t9N9M8larDhNXwvOiE43Ej4BjCKMAjKckYRhGESMJyjCKMAhGAhFGCUIJQnCM00YxjCM8vVlsAITYQ5ZMMrJxhxrXDZgyWtGLjEtxNsmZa3cN2DhvhzNcrRsAKqwFMg/4XYv4XY11MZx37eTy3G1zCq1XDGMYiqhCpiVxub3Oc1Z11JCIqIpUYnpSE/E19+Jr9jxZcmvVt2b8y0LWpKkqSgjeuHDlz4ct6443hCEMGCmC1s2nQaKSyWtaC9a4cN8LbGOOD87G83LNpSmYkTCYuEXRV1cSlEwhEwmJmJEXBJOfB9edAITYRlYOcuVg2aLXDlg1WtGDdktwtW7VbiZMMuHNkZuGGHGAKgwEyg/4Z8v4Z8+3fwrE1dwmY4szlmJKmFRGIqoqK1vtN0IP+JnD+JnHhx1sytvFxvWcTiajGKrGorUrmc8bzzjxcc+MghchiIdShRQoIIYIo4IYYIUAIYI4IQAjltxdsOwAhNhDdzlYZcTPCtYscOZa0bMcK1y3yNVuXJkaMnGZw1yNMYApoHYP+HQz+HRuuMMzlcRqOFcMRyzyzy48IkIP+IxD+IwnFVrGsYRcZjju9zxc9eHTYhdFZDpZ4UEEMEMEKEhhI46acTHpAITYRhYtGjXGxZrXONq0WtGzLMtc4mbZbiZ4cLPFjw4sWZiAKhwEzg/4egP4ekW7xmCSKjVcr8rOKmpu7z16dTMXjOKrEcN8mwIP+JIj+JIvldcFRiNZMuOetc854xnEYjwO/Y8S4wVmeNeHV8YS3gKE/AM0YkJynCMIwRlECEYRhGEYwCMb6efDYITYQybNMzVixyrWrRnlWtGjjKtwtGDFa3yMWeRtizNHOVoAKkwE/g/4gPP4gRedYnDDU6nCiaRMVM3HF15c0wYmpiZvM7zebnO5c70CD/iQY/iQBNMTFtzuec8Z4t5uYnEaxrlx4PEzXDVVVVgK3O9748b78QIPzPG8PzZiU0VKri1xITCLhMExMTExMRMSiYmN8fP6gITYQ2Zsmjls1yLc2FnkWtHLJmtc5cTJbixuG2TI1Z5cuLIAKgwEzg/4jNv4jN/F8TzeXPVxMTiorCsRpUVMbjjG93d3e2alq+0UAg/4g+v4g+/B8DfTPCMNXUxaUxZMovVxCLrM5m5zMcdXsg/ExLM3nMxKYJhMTCYmJiYImCJVd549fJgAhNhGJi3xZsTVitzZsWJa0xsWi3ExY4luFm5ZY2zdjmbM2wApeF4P+JPT+JPXjw8Grm7upYa1yeBrIhPxBffiC/3b9l4YIUjSEKlYZ0c6FyGIauCOSOKFBChgjUz4e3BAhNhDFowYtmGbEtysGrRa0YMGK1xlxN1uFmwa43GZw2ctGYApqKYP+JbD+Jb+eOLwrFaikUoiMs3m7vIie3fsAgv7H6/sfPxeMTTW3bu3ze3ZpmTxMZmiD9zrzzMzKZSRMRMwEwmJkne+/k9AhNhGRu3Z5sWLCtas8Tla0YOcq1xmyMVuRm1btWzVk1Z5WwAphG4P+KJL+KInj4eOLaU8mNRwrVRVZmIP+IJD+IIPr4EOmeF63U7iczeZ68vBShOhoh26wjSZGKJETvn4OHYAhNhGRg4aY2+JytcOXDJa0YsWS3C2xslrnM4ZMmLHMxcssQApXEoT8TmX4nRdDDknKeyeamLJAhPxCpfiFZolgy6NPGz0vGGHDEIXHQwyxwxwQkMM+bw7CACE2EOGGVy5b5Gy1xjxYVrRq1xrcORrjWt2OFg1xs8OLGzYACpkCrgGD/lCI/lCfxnxPL8rr0AVfQYRTCeF1ITaEzKCxdzMzcszeXHK5tKojFajoHnTWOERc3c8b3d5zNrmEMY48DpeIxiq0pJd3NzmZ4zuec8953nnc3dRjGo5b8C4Ag/1jH6xurgAHbv4FwqERwurpNZiqrVToLjCqvFSmIITDNzeb3edznizsIzMROI1Go1hEYmpRmc54336dTwt1UaquDhWsajGqpUKu0puZlc3N5njnnHj3x7iC/AGQvfO3bqypZc2XNLLLJuWU2WFmWam5uVlzUs3nnlTYWLJQlsJUWLKJSyywAsssslAJZY3NhYrd8/D+D78AITYRlcN8WRkxaLcWNs3WtMTbCtw4nLZa2zN3GZs1YYW2ZmAKuAFQg/5X0v5X4+3Xpz5eLwu8uMZzKsYxyx4GuFYqrnN5znd73m83CNRrp16LqYieXPxrYkut8uvKYIT8ApH4BO8uHBp0ZcEcEqYqUtSUF5zjes44WGdaxunGIjKS0JWja9mPFlyZ82nRvtOUVI5K6sOCNIP4A7VfwOlYmSJibgmLwCJiSBMXUpqUTEkSiUTEpTeefsy8ICE2EOWePG3ctW61s3wtlrRg3yLcOFqzWs2eRkxyuHGFxmcgCnQjhPyy/flmHtt2cfRhlemPBhpGSlJSpSFKQjgviiiAhPwHKfgOjyb923NW08UbSpSUYRjGMZwRrbbTHUCE8CcGs6zijGKZOEQjAjGd8fNjDvAhNhDRvmcuGTDGtzMm7Fa0xOMS1zkxZlrBg5yZMWXNlZMsgAqUAUCD/lnQ/lnNvwenHG6YnFYrCoi6yuWZzjJcIuYWuWYynMzcXy49sYCD/gPq/gPf58OWeVQuN3ebm7nd7Xi+DwOvQ8RjXKMVabzeZ43nedt45xNgg/c6PZublMpESiYkImJiUSESrNTEwJibb34vlx4AITYRix42eFm2bLWOZzhWtGbRwtc48jJa4ZNGGRq2yuW2LGAKdyiE/Ldh+W7FnzcPJWlaRhGSNISgpGkYYdmGSMM/G4+7LACD/gRg/gRhdu/SbUQxNRFoXNzz8Dmm8ZmOrICFo0SDQwxxwQhDDAhghAEKOGWvLwR6QCE2EOGuLM1xNGq3K1bslrRzjyrXOVi3WuWLZm5Z42bnHhYACmkgg/5eGv5eG11zRmc3mcxOFVqq4RyvsxKD/gL0/gL1dOvLfadR0jURS7bneOOO8Z3shcJkIsLi0EZChQwRwQhBLHLXlUOgITYRizN8zByxbrWbDC0WtHDnKtxMmOVa5Z4mLhxixNmjdmAKgQEsg/5daP5dXeca4+N10iYiM4tlmdx4dcUzERWMYnwN8MaAg/4Frv4FpePSO/jd2Zzec5bqarGOk9McGkRdXHPh148cgITdwpdOKU4xhGKJGAQRIwihGU6sOHnwn4AAITYRhauM2NnkZLWzNq1WtGDJitwuGONbhyuMbPG4ascTZkAKeyyD/l/o/l/b8XM8a48M6mowphUTqcTUze553x3xzfhzfUCD/gUG/gTxtyus4zNyldBEYqNMaiCqmtTw1ACE7kKdW8YThGMJwijCKMEowIEYTlGKePj62wAhNhGZiyy5GbBytzOHLNa0YZmK1w5YuVrdizbY8LDLjbtmgArIAWiD/lIc/lIr6eX5XXoEQiMRFRURdt5znec5ubNRrFY1UVqsVBc876545vMRWMRyxUcJwlud3uduLcbTeM6gg/4ikv4ilYmAdoxycKq4jcMTgiZRZc3nObuZImkVGGqrGsRiKXmc7yzV4qsYjWMcKxGLjM8d78e+/cCD5eVvKZzd3Mk1KYTARJFourqUExMTEwCJQSiZSRMTRMJqJgEzEzPPv5d+UCE2ENMrhq0ysGS1rmwuFrRvkcrcLdi4Ws2LHMzzZGDRq1aACo4BO4P+V/z+WA+MxmLrjHEXqeUcta4Y4OEombTbN3edzxjdyhwvwmOgg/4mCv4mBdTquDo6ODF6zM5zmeN3u7vnO9zeWdMMY4ax0xhjny68coPpETFptIi5iZEXCJmITExNXATEolM8/D8ufcAhNhGHCxYM2WbKtYY3DZa0wtmy1w2xOFuVy2YZGuLDlc5coApdGIP+WSD+WR+d63reucRMXDhvQIX4p2vinHwd1+AwOGw+IvojghQ24LBghOpl3pooQjBGEys8fBx9QCE2EZHLFtlbOXC1yzYs1rTKzyLXDbM3WuG7nLjZuWGPKwYgCnwzg/5adv5ad10c+Xg+B4/C5SRFxMTKFRpWkVE0w4b7deUgg/4qpv4qp3XoeD4HXpzomFKjFVVRFCZJmVyuOuu92IPwPCvnmZLSsIkJCJIupmrgm855+L38YCE2EOMzfG4ytsi3CwxYVrTI4arXDXGyW4ceFq1ytcuTNiYgCpwBR4P+Wwj+WwkidzFlMVGqiomIlExbM3x5cy4i4XDMZi7jKdzMznW/Ezy0g/4rXP4rXThx8bPCtXqbm95vrN9Z3c3TGox048DoxWNcMYVMTe53O53neXPXVsCD8L3p9nebm4kJiUTE1cBMBExIETVwJrOLC277+jPsACE2EZcbRpkatcy1xmZZFrRg5arXLjM2W5mbBmxcZGmZnmcACnAjhPy59flz1rgwzlp0cfFFOlYRkhCVoYIWhgnmx4pgg/4slv4sq/C79uvTny3pqNRqMTBlnLcda53khOBVBGEbzjEREYIkSsa4+XHmACE2EZsTDGwaMMa3I3xs1rRozwrXDdwwWtMbVo2bs8ubLhYACmQbg/5fhv5fja55rnHFxiaYxw1HSOV9LgCE/FNJ+KZe1J5GKVqSUqrjjjhptrxaQISngCPNywnCZMThFOca4a57gCE2ENGrTNiyMcK3GwctFrTE3YLXDJnlWscLJq1ZMGbbDmyACnwtg/5e1P5e1eHF27+FlUk5i5tdeDraUlKisTw34Xg+RICD/i2M/i2N5c2t1eV3a6mpp08HwM8Ma1UVEXbOO+vH5cSE6WLl404wBCKMCJCcEUEQjGs7tO/iACE2ENGDlnlw4Wa1g4YZlrTLkcrXLdgyW4sTPC4wsW7VhicgCpQBM4P+YQr+YQvGeeO+ucXBqeDhE+NupiYy6+B4Ot7y43xvd5z048IohPxbIfi2Ry5KYK4IQlCMZ1Ry6teaqKCDHs26te7LatJRgpHNOkYAhZtNj50csscMEKOKNDFHBAhgQQkBFDFDBCjgjQx4PPxQ7YAhNhGTK0Zs27XItZY3Dla0Y5XK1xmcuFrHC5a4cWRplyOGAAo7BIbxiFeMQuXlgIP+Ob7+Ob/hxIPt164AITYRlZMczhw4YrcOZzkWtMmFmtxNW+JbiyOMWJgwy43ORuAKnwFOg/4zBv4y/eLp1Dr070zJeM4uphSoqqxFRjTCoiYmCZlvd53nnu+OZm4ir6RAg/45Ev45I+wDp17Xq9XUKhqaku5TKZu8xvbN3dzG0XU6jXgc+2K1hRjrrNCD4RSrxc5ut1dXFwLq4JhMTCYAiYmJhMTEokBEk78H2XrAITYQ3cNW7dixyrcrDC5WtM2Rwtw4sbhbjzYsTRs1c4mTdyAKaR+E/GH5+MP1u38Lh8TTirinaVFlqEV44aZ8IIP+PcT+PcV16denNiYuLhFwiai8Z4ZkhOBs586QIE4zjKsqyrJFGdeTtyAhNhDDK1yNXORgtcNMjda0x4WS3DjxY1rJjibt8jdpmbNGAArSAUeH8ZpnjM/hoh8Fik1mlHo1NplDoUxmEXiyNRtQqGpFJSyWo1G4NA4HA4CgcDICgEAhUPhyBwKDQeKQOBQaCQKAQKAwSDoGh/H1l4+rYKIHCILHo/NpvQqHRqPSqXOJynk9QqFpHIk9nin06cxqCwCAwCAwRBIIg0Ag0HgyJxKGwyKwSAQOBQGCIJCIHAoCg/G8z24hExd3C4Wi1TEwCYupWiatERMAmEgmc9fbnwAhNhGbEwx4W2HEtyM8TZa0cucS1zlbMFrRvmY4XDXE2aOMgAphJ4P+OQb+OQd4HggAPEmOClLpJmurfUCD/jwI/jwJZwAA69M1eF0CrxOJ2ISVJQRTTjEgAiRhERjG+Hfl8AAhNhDBq2yZHOPItyN2TBa0x5Wq1y3c5luXG2yY3OFy5Z5cgApcFoT8cjX45I7NEI5o6miFoQnWOueMg/49JP49Fe66usxmJiYqeVoAhcpFiY5Yo5p5IyGGGOOvPwYQITYRhbMWrVi2xrWuXI4WtM2XKtcuGmNblZt2eHFhc4nGPIAKpQFNg/5CRv5CU+XPk8HwHPl4NTbMSQXi6zwnEYY1WMaxWIRMpgTd7vnz434M8ZzBw32jAIP+OyT+OyeLpvSYidMIhjFxURWcTCVyuS5u853nnx58c8bmq5Y10rlGMVThx5NAg/A9D07i4lKZkSi4SiYmKurq6sESCLCSoRAWu9+b4s+8ITYRhbNcjdizyrWzNzkWtMjbEtxNWDhbmxN2OPFlxtMzXKAKVRKD/kUg/kUp2zU1LF6z0PAAgv8AGyH+ADYHc84hTfJQhoy2gYG9QcBAwKBh4mhh4HAAITYQxcssuZziaLcbVs3WtGzjKtxMWjha2bt2mPNjZMHDLIAKhwE1g/5HEv5HJSujjw8S9RGK4TqkVeb57434N83Nzvi42iNaxynlGIP+Ozz+OzG63bwPB6ZVaVzczMxCIp2uo4VpqsTMp3jrN5CEzdycPBMYwjCMIwIwQiEYIRgAJTgThe+3lwxAITYRhyMsjZjkcrWGRg3WtMzNutxOW+Ja1yZmeJviy48LNkAKWhOE/I0p+RpXdG9oUhSTFXJjxTCD/j1m/j1nuLxeKnE4444xvYCGtIaEu4EQcBBwcPDw8HIxtkAhNhDFu0bt2bBmtx4XDRa0zMGy3FixsVrVq1bYmmPE3yN8oAqFATCD/kzY/kzdrny64zOUzURjGNVioiITc5vOd5zm7u9c/C30hPx3Gfjt9z5MvEra0MFbYazw104tMZyhTBC1oShNFWN63vPDXDOE7lngVGUZEpwiijGEUCAQihERjGd8fHrQITYQwwtGTBywcrcuTJjWtMbbItcs3Dla0b4sLHJiYssjBgAKSwuD/kxa/kw7qvAisbkAgv8AFx3+AC5mbzs51gCGkKhWwMHDx9PAxwAhNhGRpmbYsOZqtZuXGRa0bsXC1xiYN1uFq0bOMLdmyaNWYApyI4P+U2b+U2fNwnc7njOV4aiqxjWOHDh0eFxrYIP+PAL+PBfcXVRwjk4OWoxUVEpXeb3PPdiFz1EGtggighihIYSOKNFHBDFHBHLPi8WxwCE2EZMLZwywtmK1g1aOVrRywwrXDLNjW5cbbHkbNmzTI1yACroBPYX5UlPlStghijjxWZzGTyQCqaRBDFDDBBFAonmvktjrtYGK2CeKOCGCKO6fHYfDYACG8fIHj4HgoOAhYK5w5h3AWAwGFZyHg4FCQMJAQ0NAQkNBREFGQkNEQMRBwUHCwcHBwMTAw8FBw8ZHx0mAhcBooYNqhQQQwEECMhQwkEMEcEaeKWSZJFMilRwwwoYYY568DgY9gCE2EM8jBqyb4261w2xY1rRuybLcTPG4W5sWLKwxOGDNhmygCmAZg/5ZAP5ZAQJWmxMcvD8LnyCH8eU3jynAkEFhUEhEGgUFQOAzevV+kUkAhOxTfhjWK8IowijCNb8Hjw3AITYQ4Z5Wjdw4bLWjXExWtMbPGtcNmTha5w43DJhhyZMbRiAKXxmH8rqXldTAFGo9AoNYkMAgUEhcMh6agIP+QDL+QDMAeB4MTVwVvM8AhsCIClo4CBIKBQAQaFkaeDgcBCE2EMcrBkxcNMa3C5Z4VrRmwZLXOJmxWuGGFq5Y5cjLI2ZgCl4UhPywNflgt0K0xY8mXNKWjBi3SXCF+Paz49r4F92DwWFwmHsggR0WzyiGtISCwHBIRABAwcHR0MBIACE2EY2jRjjYMMy1ljcMFrRljyLXLVkwWtWLJgzbMMzDG4ZgCqABfYP97J+9t14Pgd+wdeiZZjKEzSZSiaanTegAAAAAAAAAAAAHLnwyg/4R4P4R8e3i+Jz5AdMRrHBEpm5ITMbm9zz7dwcuYAAAAAAAAAAAB4NAg/Yzm5ZubuYmJIsETExNZVdSIkAIlExMJgmJiQAJhMTAAESRIAmd8/bzHrAhNhDRmzyMmTlqtZt2WVa0ZN8K3C2cMVrbCyctsjhkyw48IAr5ApwCgv49O/j08d5bXXldTEXPM2OY8cfB8P2dZMmZM5fGX4HPHJEm7CMkJ5ru7ESy7auVy4S1ZJfDE8uu1bKtnl27muWN2+e72zszJkzFm3d3zru3ND6eO7erdd3t+He+42TV3t3fM27NyyyzUnHM8cetknZuJk5kkSpcSXFQb8HvxICD/hIk/hIlHbv4VzqeG+TV4RQJvd7ni59OvgcamrRJaVza1kqmKlQtMTKE6mMIiITVxMzJCsQiLSi4IlcrmZlaZFTUKupi7zuOc8Z2udsyhw1w4cNeF16BqYpFTE2mUXjMIlMxE3Fs0Qpi4TMQq5jMZEQnErRFqmaTRCS5JmIYumSC/AnyfgXdt1iSmbqyzYuUlgFliyUWURsLFlixcoJQlAEpKWJuUWAAEubChZBLLNlSyyypZZQWEqwAAALCwsWCwsACyyoALFhKllV34fwL88/AwCE2ENMrPDlY5my1mxyNFrRxkZrXDNk4Wsm7fDmbMWjBi3cACo4CqwGD/cSfuJevQ58g79vD8Lx+W4tdk3FxJKClQYTUxEqmpxOM8s4mGkQTjM4qq1GpqZymZxGtQiWc5E1M3e7nqDlzHTqAExExMsxubmZqGI4RMBuD/hRI/hRJmC6C6uspm1zGUExMXcbmYyXE5SnKYuJi9TLZOSNIiE3E1EcK1GIiYyiYhGCiJq8IqqBnAugA7d/AzVRqorERF3Od5vwfE8UPDIPhyiLTc7XAiUSzrjw3BGcZxdSRIi4mrq4QmExKauExME1KJQRdXVxKJlExKESiYmJiYCYmYIEXCZiYEwEwTEwlNzOd+Tu/aCE2ENWLVvkZZWK1q1aZVrTGzyLcWPC0W5HGZvhy43GZmxxgCmchhPs+Ps+RmzmLHs28bHaNI0nCEoylCTXPhoP+AwD+AwEYycufLny3V0xNKSvF5cSE0SvGEYRRQhNFCcYkIleLxYR6QCE2EOGGbGyZM8S1y2yM1rRxkaLcLhjmWs2bXHjYZsjVljZgCmkng/4OGv4OK58DwfAAAxpjEREVEpjnHHwengiD/gua/guVyAAOnOJQmYSnXXtzrmCE4SELznOMIxThFEEYRCMZ308mEfAwITYQ0bMsbdszyrc2FixWtGuHItc5cONa5bscWNw2bOWDJyAKpAFRg/4SRv4SR1W58vJ1O4tnWaiMRTERVTwicb14Pid1zmWbTCamqRFVEVWMarUVK+Lv4fKD/gpY/gpZdOrt38TjVIqKYzUxcrtO6vNbrOdts3dZhU1UVV4malEwi6mYqnKN+QCDr4Gmvge5iCakSSi4mJRKCJgIkJAAJgATO/L8lgAhNhGNzjYMsjJotZM8WVa0btmS1zmc5VrRkwyY2LlpkYNcwApeG4T8HhH4PF8jLkx4jToZpylKEoTllthmg/4Pov4Pn7AVarq6tXHXOmyE7UOnGUZJoxijCJGsb4dueQAhNhDJwxcuWzLCtZ4WbFa0YtGK3EwaOFrNmwy48uTI5YOMYAp6KIT8IdH4Q6c2fFjQje14Uw4K0nIUqZMuTLurOmHJnpCE/Bzp+DnWEZTZs+TLsw492/RpzZ8WNkylrwihOF6YwISHWdNBCKacIpRIRgRgjCMYznXHj25AITYQ2atsebNlZLWOLDiWtMjFgtw4WWZawyOGuJk0YNcWFmAKWhaD/hIu/hIv4zjnW4tdXURjOEiD/g5O/g5P8Der5XqdXDMXWbxzhasFLDDDDLBOhhQoa8zHLrghNhGLC2ytM2Fktc5MbVa0c4m61w2cYlrRvkyM8blvjzZmwApnIIP+D/r+D/HCIqJ1emJxMXeZucxM6m+Ag/4RQP4RT4rMZxnG8TM1lCpwxVXqN0CEzcbk44IQggTirKspwhGKd9PBdYAhNhDJviw5MblotZZWzha0Ys8S1y3bMFrhnhZZnDdkzbM8gApWE4P+ES7+ES88CarhGKxwqHDwQIP+DRT+DRUZmbnjObzuOFiFk0TMxxwwRwwQoY8XiWGAITYRjascbHLjzLXLbCwWtMbJgtc4m7Va2YMGWbLkctMrTCA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AhHAOAgAQdBOoJ2AYBEAHGwvwm5E9Opy7/YDDOc88DCEgQRP//A0U1BQM4C2QZIDIJAJCbAwE3wB5FMwkAkIICAdvFHkU4CAD+AwB7hdI0Ek7ApD/TAKQ/CoIBO4P+EPz+EP0YyAOvRz5eHRDo4+JipxxxtJqNMQJnHeHk9oP+DVD+DVEc+QAHLn2yRnLl1zGauM42uZlEVEQxusY2hHgLHw6oVjEjFEjCMIoRQQEgRgjEiIxjXbzZPAQhNhDbG2x5cuVstaNcuNa0btWS1wwcOVrLC5xt2LVs2asGQAphHIT8HJX4OYaR0cXiadGPEM06QkpCNscIVIP+C67+C7XG9XV0DlxiU3Ga3KyE4U4RihhVRjFGEYRirh4+VzghNhGZw2btMTJmtZMc2Va0zNGK3E0bZFrhziY5XDZq0Z5sQAqbAUWD/hFU/hE933OfNxnaa1jXLXLhFUuMzM5txnju+M7KxXKu3Pk8LOIrgxNceW+Yg/4KZP4KXcydN8p1GFXS4u5vN7u7bjMrzUpioxFVGs4dcTKZq+G+FViE62DpowgnWM5ThOCEUYIRECCIRjAAAhGEUa3vy5z8DCE2ENWGLK1yuMy3DizNVrTHibLcLhuzWsHDnNhYY2rjHkxAClkcg/4OLP4OLZgHTqO01iMRMZrvOoP+D4r+D4vp1B06gupJi8TnQITJzI9mKUiEYExErfHtx4AhNhDfNhc43OXEtas82Ja0x5Gi3DjZOFrdhmcNXLdpmzMMwApuIoP+EFD+EFfHXpx4ZqYuLiYnEYz42cVTE3MdQIT8HRn4Oe9Nr6tey6k5RhGKOXVrxYU4zMMIVITpZHgFGCEYEoowjCKERGN9fFjoITYQxa5GOZo4aLcjnK2WtGmHCtc5GTZa0asWLRrlZZnLZgAKUhGC/ocr+hyzzFbNZ57AhPwcQfg4VxuFXEwIQnKeGgCGtIaAtYUgEHAQsLH1MBDAITYRkaYXDbK2ZrWmbE2WtGDVitxM2DNa5ys2zhjjxMXLRqAKkwKeAYP99V++98Dy6lF8Jii4ioxwx0rpHKNYrHBwrlrXKNaRmImJqou953vfG8pm5nM3ZU1MFoRBE7vc8563znu6ucbnO7zvjvnzzx58d3zvO07uWajFVipi2eFcI8Sq4IP+EeT+EfvxPB6co1HCODGqJm73veZvLOpolK7qagqY3GSLqoiaROJpiYmV3PGc7u7zMrjdx4LvPOr5a7a6ctcLxCkIml1MKmpRMIhidTREXOXOuu8Ag/W7R8CzUTE3FomJglBKJiSJJiYuiYJgIkRMBIRIEwCJE1MCFSJi0pgBEokTCYmExMSmJgRe/P8uuAAhNhGJkwzZWLdyty42rda0xsGC3DlatFrJuycNXDNm0ctW4ArsAYgBg/2737fus1mMxmpi9bxJdRNRjPTjwzicZ4Z1NRFXgTUoxGK1qsVBcMyiGVuM5ubpVMXVzcyupiiZX18Lw+3ft38bx/A5zeVl63w68L2Ag/4TXv4TZZuszc5zd3O6zi43i4mpqcXiazrcbZurhVYmbZu5qGMVUYuplM1UYrGoKmRak0ioRNXEJhE1et9Ovicaw1Fazjnw6p4ggvwR+BUmS26i4jWxRc3CWVVE3FhYpLFzc7lsLlllSpQlsUJuAsAEoNt3z7/A7CE2EY2DVg3aZGa1vhZOFrRnlarcTfM1WtcrZtkbOMjZm5bgCmYZg/4BLP4BP8ZvHHhxjjHW/B34LnfDOKCD/gM0/gM51ZxxnHGriWIiuWoShqiIV8FBQMAQMFCwELAQcBBw9bGwEDcAITYQ3xsGeVw4yrczfKwWtHLfMtcMcjVbkcNMLdljxOGDJgAKyQFrg/5Q2v5Q2wAYpqdKq8STmc73x33ncZxHKtacnBqtSZnjnd7yzBWoqKglM3EIhi15zx3e03wY0IP+Ihr+IhsAeB4PaWGGKhTWdXicImszd5njlcM0hE1VVGsREJna7lOIrGscq4VycJhec8c888+fPwc+X4Pcg/O8W7mYiYQESi4lExMESmIuJJJiZq6mLoiYJiYlExJFwRNSIlEzE1InN+H58+YAITYQxbZGuTM2ZrXDdozWtMjHEtcNmuNazY4mDJswyMmjlgAKfjKD/lZ2/laDqJmYzWalNK4c+Tws1FTF2XM5ji43m73G2IP+Jw7+JwWsXq8bxNXW4zfHp1YupjERiqaurmMzle48HOyD87wvZuImYla4ExMACJRMCItfHn4/HyAhNhDDE4YuXGXCtYOGLda0ZuG63CxyYluZs2yMW7BrhaZWwApODoP+VYT+VWOCLjjOufDAg/4nCP4nGcRnSoYy6Ia4hoG3gYNAwMLGzMfAACE2EOWjVi0ytWS3HkxM1rRi2ZLXDbE3WtWTJhlasGzJlkcACmgchPyxGfliNw4Nuzk6MNq0hWk5QpClqQxVhQCD/ij0/ij179uvTjwaioxU1E1Mzxxx40CE3cTqyQIqxjGEYREZ48e+vMAhNhGPLmaNWWFgtYZMeVa0ZMWC3E3c5VuPG3bYWjhiyasWwAqMATWD/ljU/ljv4RPK+mfCzRExdZjNdenWrlbeOeNxvXPF4uk8OPTOgIP+KfD+KdOIzHfXi+F1nczmd43wzw5b10xGK1Os8N651xm73m+brjeQg6+APbQTZKUzN2RNVFKQgiVZJmc3njx80CE2EY8rRu0bN2i1i4w4VrRo5zLcTlkyW48zTNiyscOJo1ZgCl4cg/5afP5afQ83wONXUVGmIioiozwAg/4qWP4qWQeFvlNRF1uLcYvbruSEyaLwrCcazThEhOESNcPVWCE2EOGDhizxZma3NjZs1rRy1wrcThg3W5WOZu3ZYXOPE0cgCmkcg/5cjv5cjw8PlxrizM1Oo1WOGem4oIT8UKn4oVdOgySZKWtgjKacMcYZ8WWeEIWrOZWOCGGKeGGFBHFHAhhjlrxNseeAITYQyyMcuZi5YLXDRvmWtGLNgtc5GOJblYZsTVw3zY8TVoAKcSmD/lu+/lut8HxriYJi7mucbceXl9N1NKikQxfSaIP+K57+K6GExK1zK4zicT049K1WpoLnHfGdgIPlw3aUolV1Ii4zETMwklO+vsx5ACE2EZczHCyZNG63E1ZYVrRuzxLcTRo2WucONlmY48TPC4bgCoEBL4P+Xlj+Xmfhxrnjnw3pURipjDChuNztzc76zz3fg477AIP+K4j+K3/XHpvhvHHEriefibisRrCJjM7njHOOc3M55ZxghOdvjCImjGaYRlGAhBBKMpoxhhhWvRyuoCE2EY2GFhkzM2i1ywcNVrTG4xrcTNszWsnDfGzY5seLG4YgCpIBOYP+MmT+MnG21ztbdXVY1jhrhXDVcMarCM1xnN8Z45vnnPHM3WezAIP+OmL+OoHtDE8p5T0cGL1OhTOd8ePPj148+ebytWMY1w5dOGuDkgCE3cDo1QlGCMIpwRJiU5TpOEUIyIRRhFOCJGePpuQAITYQ3aMsjjDmcrWDPKxWtMuFotxOHDNa0bZmrbHjyZcmNwAKVA+D/jQm/jQlmYzVceG+GeXEhPx4PfjwTx5s+i+KdL0wsYCGtoaEwOgUPAwMHAw8jPAhNhGRwyxYm+XGtbY2Lla0ZtWy1y0ZslrFi1aOW7bLjyM8oAqOATaD/je6/je75eXXOdzuk4xrXDXKuDUxMzbc7nec3nOYvERqumfAjQCD/jnC/jnD5b6XrGKpGazVkrnd8eOeO5m0cK4RwxqtMSjjO7CE71uvOMLzgQiRhOExOkZQJRjBGEUIkYThOd9++vggITYRjYN8zbC5yLW2NqzWtMbhktc42Dla5asMzTJkat2rhkAKnQFEg/45rv45r+fI1vwLxThNKmUzN5vPHPPPW93cZ04T0jhHgdejtFcMcK0qY5668uaD/jqM/jqNmDv28XSyanE8I1WMYims4ut4ymONcZuc3MPD1MyVWM8uPTvwkIPp6nszMylE1NSmJLhAgmCEiYmauCUSStMznn5cgCE2EYsTjCzwtsq3I4aZlrTMwbLXDXK0W4crRxly5smbE0bACpIBPIP+PlT+PlWY0x18DwXTqWZbZkrFVrW/KzWIqaud3vO873xbrn4HHUCD/joM/joN8Fi65eH4TODlHKuGKhec73ffp1TFxVMVhqYiYzOY4x4eeICE6WR4FIQhKEoopoiIRgjBGARgjCMAEWfi65doITYRiYNm7TCzZrW2PIzWtGTfGtw5GTRaxcMMmHLhwsWTfGAKVxKD/j5s/j4/xyvpPDNSidZnIIP+OVj+OW3jw4648IjUVHLwa4iFzGExtsMMqGOFGwefggAhNhDlnkY5GOJutbNW7Va0bNcq1xhzZlrJzjcMWDdhiyZsgAo9B4L+u8P67xAAgv8AERn+ACI0AIPyvB3vN8AhNhDdg1YMGOZgtaNGzVa0xt8K1y0cMluPLiaY2ORuzbMcYAqHATyD/h5k/h5ngJzdbQuCFRiNb8zjFE1msl3O53O443drrPRog/44Nv44Q+QdrrUYjCpzHFvPXp1ibgimERSJiazWS2Y5658Qg+HK5mZmUzEZqUxaEwmBMESRNTE1MTMyzG+/m4AhNhDLNlwsMrVstbMnLda0bOcK3C0a5FrFk3yM8rViwbNcYApZFIT8PKX4eU7Xbt+6uaGa2CSGGdyD/jh2/jh379m9bvhz5ccTHC6whZM9l4IYEZHChjlpz8OEITYQ4cMsLNm0ZrWWFiwWtGDHCtcZmeZbhaN2TRuxxtczLGAKWRaD/hs6/hs74Yw5Z6TyjlPKFb4c5IP+PNL+PNPvisxcXGanTFX2sITnctCCUIRIp1vXHl4e4CE2EZmWZs1cucq1uwZNVrRw4ZLXDFsyWuG2XIwxuGbBgxZACtUBQYfw9veHvuAwGBoBAZFTZFAIBBIJGI7HIBAZBIVGo6kUlQqHJpPIonAUBgMDgMHgcNgsJgKAwKAQyCQiEQaHQyIQ6LQaJQKCAIfx64ePVeBoBBIFCJXaJjBoGgs1s1nqFRn0/TqdoPBlJpFXq1rlggEEgyCQSCQKCIBAIBAIHBYDB4LB4TCYLA4FAQCEydqEfBcEIygnGEYRighGMowjBGE4RhGMIkIQQhGEU4hGOPuqACE2EOGLhy1YOGa1zmct1rRpiaLcLZo5WsMOFmwys8zXK3bgCt0BZYT8oNX5Qf9WWlg4FZYMGDNgwYoWje+XTl159ufbly3nGVsWDRgxZMELUkpCMqwvHCrGMYqo1JShKUE53rhx3y1yzipg3Q4GjACD/ZXfsoerr0CkVEVjhrhwrGNKiKqYyZmtmUWnFVjFYpc7vN7iYuZLmScGGFVGKrNzzjxfB7+OhPCVYT8FxQRggQRQnCKJGCE5TlOU4RhCMozlGEUaRIRQihGESMpwhOU5TlGMIyigQjCcJ3w92LvAITYQ0csnOFlhaLcrJk4WtGzXMtwsGOJa0Y4m7Fs4bN8zPEAKrAE/hfloi+WgvDxRim2GmumeOFJVJgLLqsBVNQgnjtnvprnnlprntlnhiXVYDFYrGYrHVYyGHAiE/AyR+BlG2XIN18lsWLFgxShKscd899OPPnx5cOG+FWM4wjSELWlgwSwEUJ4IUgCEt2JdehGNaxnCMBGU4RgEIRQjCKE4RjCMCU6VlFFHH3ZwsCE2EY8bFg0YN2i3GwZ5FrRwybLcOFzlWsGjJg3wuG7Jpm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4aHAOAgAQdBPAIjAUBEAHGwvwm5E9Opy7/YDDOc88DCEgQRP//A0U1BQM4C2QZIDIJAJCbAwE3wB5FMwkAkIICAdvFHkU4CAD+AwB7hdI0Ek7ApD/TAKQ/Co4BRoP+CKb+CKcugABy59u/kdcXEVNYiqqNIpUxMZi4zOZvObnNeD5ng89Ag/4JxP4JxTv2AOPAG9ZxupRmLTFxdXKZmazUwq9IioiFGM8gg+XSbzmYkSkkmAmBCYCJhMIurhMSTEiW/N8d4AAhNhGLC2ysMTNqtYNXLha0bOci3C4xMFrHG3zM2mNuyzMMoAp7NYP+BRb+BRcAONcY5uMZi6RprGtarhitRiEze883gxfMg/4G0P4G0QA7L6TrFRjNOM3u7mSUpZZSzGZxsIPt5Hq2iKiIFxNpJEwTCYmJiYmJlOd9fLvwACE2EZGeNjhxuWq1xkx5FrRtjcrcTfLhWtmjLNhaNsOLFkaACmUeg/4DAv4DAwzjtbWHC+EYipvHWuc3kIP+CCb+CCcO3fwOdTMzLKbZrdbqeICE3cKG/jxjKEECUYwijGc53vh08AAhNhDBpjb5crLMtbMG2Na0cM8a3E4Z4VuRrjw4srNvhzMsoApZFYP+By7+Bx3wXTjN1czKbmDgg/4Gkv4GieLxs6jlVVqJq6eHQIXAZSHNykEEMMcUcELA5WGgITYQ2y42zRm1yrW2Rm2WtGuJitctGLNbhwuczJs2YtMuRiAKcSiD/i+C/i+DB4Hg+NvDUVVUwxUTUzObvM5mfN8Ig/4sXv4sXzwfAeD4Hg6SSXdZTMzF0UqOEa4ghNFKxnOM4QhEJkYTlFCJCcEV9PHh3iE2ENMbBkwbtGK3GwYOVrRrlarcTBs0W5GuLMzYZXLNtiwgCnMng/4sqP4sue3h9M1xjnHXHHU8HDXCtVUUMxuuNc62g/4qFv4qE78DM8L4TwnhvG43WzG6XOZzO4668GoAg/KnOUpgmSZkTEokmLnO+O/FoCE2ENmbZo5ZMGi1tlZMFrTLiyLcTjK2WtnDHLlZssrDEzcgClAPhPxV+fir9wYWzbsnSELTiIP+Kyr+KyvnyGMxO9Z2hclhMjHKhjjhltxeBiAhNhDBk3Z5XDZytyMGLRa0zZG61zmwsVuVoxw5suPFmyZGQApeF4P+LQ7+LRHERFTc3u7lE8N6wIP+Khr+Kg/VzjEaiqmE5414NX1AhoS8gYLAMGgIFAQIgYGDiZWXVgAhNhDXHhc4mLhotZ5m2Ra0x5cK3Dha5luVoxxsWrJu2btWQAqbAqoBg/4l3v4l7enh6iBESlkTU1Samoq+ThGo5VrVYcMYxrhw4VqIlNTKqMxaUxGMy3m98XFFybjO44zmLtdxM3O53fGczEwi0899+ffwe/Hvnjxve+/Prz57vOIqsTFbqNR2duiD/in6/in3vxtwgiK001dbxZc7nPF17cUVeEIxZFmYzWbWuJJghErqbIQjDURS29z1cW2dz13nu4r6R04dNcq0xEVw79MVBjcXe4ubEYioxChCL6XNAIPzPC9+ZqSCJiakmEpQgiYSmUSAETEgABMBExMTVl1MXU4mIus1mrgRMBWakkJgCJhKJTARMomalEr5/AKgITYRjcOc2bM1aLWmZjkWtGjRstc48rNbmcOMuXDmY4mLFkAK3AF+g/4lFP4lJ4zy5+J5/gZxxxMym7lakYVhhiMVTASq6goiJiJqYXWZZZi4ThURdTczPPwPB5czp1Aa302mt3Fwrhx4YkCD/iuo/iul5cdd4TxdXHObshiUXOWV1MBAq5iYnERUYqJqJqSprE1BFzWSpVEVPLv248DjwAdOvkbjUVTE1nHXLwSD97y7gtGS5mUxMJgmIupImYJiJiSJmrq4i6urhNXUhEhF1dXUgmAAAi4AnPfy+s/CACE2ENsTlk4atWa3I0ZM1rRi1crcTlk1WsXDXJkYOMrNnlxACkYJhPxMqfiaNZ8eWFcYg/4eFv4eFeUacuWwhqSUgbmBhZ2ViiE2EM2rbK1xtsi1ziYM1rTC5yrcOFtkW4m+Vg1x4WWLG0YgCvQC9gGD/iTq/iTrCrzdbres0Ra1xMRVVVVUViOUcq4axyxHCuFajhWMRClxnF1ZSlVGrgzle7vec7zxkRJd5za2U3d3bMSxPDPALTU1Urzx48ee9zeOfJ37eDXG+/Hnx58c7vbneeN7nMxMTEVJUpkzM3i2IqpRRIm7L1HLHDHLXDhrwJ8iuQCD/jWM/jWNDwPB8jjwnCrRExFTRGZuZ3G0RMomauS4mUxaARBEImrmFxMTExYmCBNZhMxKWYtMxMJMrm7u52uZi6iYRGIrEarEcu/ZnCIq6ut1dpSghUVdJTOY3FjExMTcLQioRSCLxNRUREIvXPl4PCZAg8azmImpgmUpiQEwmpiaJiRKJImJRMSAIkRIRMJgmJiSJESRMSq4BKJBExMJImpmrgkiai6urrdTKJmJiamCLqUwEwAEXVwmEwmCUJgARKJCZu98fPz8GCE2ENmTVrmZsXK3FlcZVrRi3cLcWLHhWs3LbJkwsWeNu2yACl4Zg/40eP40ed6LpvjXW+ebi8avwACE/Gmh+NNHXqMeJuYLYKYIwnOG2WOohOFAvWM4oxRITRvw+TDoACE2EMcLjMzaZG61ljY5FrTE4ZLcOZuyW4seTM0YsGeJlmZACnImhPxa/fi1Tx3jt1a73hjXjWUaRowRsWSlKvIz5ECD/jTW/jTjqqVfgb4Z4NXphUUmZzndz4fgeXjjkIS0LwlBJBGKspxiiEYESt8efP0gITYQ1ZtGLHE2brWbbNhWtMuNwtcN2OZa2YN8ubE0bYcbdqAKVBCD/iu4/iu58CZwiFceXPwMgIT8a2H41sdmOUUY1lltptOGqpRgFAwCBhYGFiYeTnAhNhDVtkbMWbHMtytGuJa0YNGS3FhbOVuNjhc5MbZhlxZcoApcFYP+Lx7+Lw/uIvd3nd5mr8DOAIT8aa3401wzRxYLZMVoThljnxiFzGGhzeBghghhgjghRx04+3AAITYQwbN2TLLlYrcbjMxWtMeRytwtGbdaxcscuNm5b5mDnGAKyAFsg/4jSP4jSe/Y58ucTNzKavF4FTSE1dSqKavE1mriGJ0xOM1c5ZdfC8Pt38Lw+XMOXNrfSaqqIhMxMTF456mD/jfG/jfHxk48PDxm7zc3MpmGSZENXEKmYpFaQTGYuoRGKhXDw/C69OvTOAiXbv424iYhNRVIu3WvDmSD+BL9mCJi5uJTVwkiYlEgImLqYkAJq4CYImEokTUzBMTAAmJXnn4vg0AhNhDZi0w5mubKtxtMLFa0xucK1y4YNVrJg4yNMePM4asGYApXFYT8StX4la2XIz5uLgvfDWpHJOSD/i40/i41cubOGpxiIRmpsIWrRQ5HBoSEhhgjhr0KICE2EMmjnEwYY3K1jizYlrRtkyrXLfFkW5XGZgybN22RzjyACpwBRoT8GAH4ME9GXIZchnzZcmnRtsihk37seIGfNlyZcmOkIQjBOEUYThGE4VRrCeCuKUiD/jEc/jEXzEkwceHPlz5c8VNXV0A1vGeHHtM1EVGKjGMYiIu7ccxzjvE9wIPzusXF3m4kACQRMVMBJIheLqUSkImd9fPv0iE2ENXDRjlxtsi1hhbY1rTLhyrXOTK4WsGbXMxwsWWJk5cgCq8BVYP+E/r+E/WZ4658uvQccVmMri9Z1dESlEIqdb7XNWiZgqIRLjM7rqXjNGM63y58soT8Yr34xcVJ5tuzLkFqQwYJYo4owhhjGNZok5XnPXix8Gd73nNGSUZQlKErSpbFfZiyYsWSkpVrjntacICCzk4krd7tQmyzcolJRZLAUTYSyywUmkrbd8/L9/ohNhGPCwc42bZstyNmOZa0YNG63EyzN1rBqzyssrhxmxtMwApuIYP+C9r+C9mYlz5eD4Hl+Bxi4vExOJiYmF8ooIP+MPr+MQnp16O/bOGmq1XDGsYrEYzLrPHqhJdbk1nKJGcIxhGEYThGEQnp5seIITYQ2yNmWXFjxLWDNpmWtGLDItw4mrNa1auXLVs4a5mbJgAKygFxg/2jn7R3z+SazjKYldWTVwnhfC8MSTRGGmp4InFxCIqcZwTGbZ3Pfp1AAugXNrlMOGeTlz7Ag/4ydP4ydcc8brM3M7zObzNzeLq0XN5qEYqYxJMTUkRCdShERE1hiKxregA7d+18HCq1DGcTd7vi8fwvD58Ag+3pejuyZi6lASSKurxaUXVxMJiYiSLqRF1MWiU1NQRMxMiYIkImauE1dZbu/B8nyCE2EYsLZk5zNHK1rjat1rRjkYLcWNk4WucTjCwcNMLZnlagClUTg/2Wn7OHHHp35bjN3N2xxoCD/iaQ/iaR136eDrjUwpPKJoCE6mdGLDOdUYxjx+LDcCE2EYnOFlhY5mS1kya41rRk5ZrXLFi1W5MrVgxaMcbPHly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UHHAOAgAQdBMwCxAYBEAHGwvwm5E9Opy7/YDDOc88DCEgQRP//A0U1BQM4C2QZIDIJAJCbAwE3wB5FMwkAkIICAdvFHkU4CAD+AwB7hdI0Ek7ApD/TAKQ/Cj0Gg/4YlP4YlUT0hPwPofgfRZcmUIaSjK2BACE2EM8OVvkbOcq1llyMlrTGybrcLNniWtW+NxjzNsmFxhcACjwHhPwxbfhi3Zs+TKCC/l7j+XuW5uCCZW2AITYQycuGrNxiZLWbhtmWtMzjMtxY2TdblyOGzJy0c5HGZoAKzAF1g/4Y8P4Y9Zy4658OOs4zU3GZmkavCYzF1MYhhK4mYQ1OACoqqxqqjSoiVTMSlmbnjN3ebnc83Gd5bq8Z4Yjogv5eW/l6/4vfNzz68+qQiYxk4xIpWW+iSp5bbYy5DLZNNte+dnXd73fN3sqxLY1scTmfBfXi+IOsYQlmZTMJirCUkxMTExMTBNXAmExMTEwmLomppKJTEkTESCYmBEouJmJjjv2Zv4EAITYQ0ZuMTjLkyrXDbDhWtHONmtc5nOJa0ZYmOHDkc5sWRsAK1gF3g/4YMP4YMXHgurrr08fVyzFxKalEzMrrOrxmkwisVWKpFRhjFYxEaQiWJxdLja7mYi4mczzcXO85ze7zGZzxnyc+P1yAg/1PH6nl16OfLny69NonXHEVNQxeIQq8Xi8RWardbpDOpxuIJZi7mYshJmbbi4su53O45623pMzMZmdax5U+l05cAIL5K3Km1sS5VtsoAAm5bLNzcAJZZYqWVKliwLLIiyxtiFlvnvw/gf3zgCE2EM8jBljct8q1o4cuVrTJhyLcWTG4WuGjdkywtGuPFmwgCtYCkAKC/o6T+jv981nc3nn15lElStajkzOKtu3SJnJ4cTi85fEznhxxkjmZycZkyZmScxGbNW27Frrt3stbPO73d1bYDVqWp129eWzSbltbV2WWdQmwVaVLS6t227b21tVrdq53mLjY6ill8t8u23PfKIL/AAkx/gASl1N8dy8WS4jLxycmRIskS5c2WTc3CyxpRZbLVbNq002G4bNytiWJLIsspVW2unW7u3VuNzuassskri4viwk3LlIvNmblgQudlbzRmqlZSQkSWXKXlYxZNzZLJa85vwfD4QCDe96dwgmZTKFwkAiUTEhFxCJiYLiUwmrhEgi6kRKJAmEwmExMJgEwEwATUzAEwE1JExJF0vFxNXBMJiYmJESiUSiQIlF1MXUkSAAAAiQiQRICJJvv78x8GCE2EYWLZviY5XK1hhyM1rRy1YrcLJthW5mOLJib4m7dy5b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RHAOAgAQdBOIG6AMBEAHGwvwm5E9Opy7/YDDOc88DCEgQRP//A0U1BQM4C2QZIDIJAJCbAwE3wB5FMwkAkIICAdvFHkU4CAD+AwB7hdI0Ek7ApD/TAKQ/Cs0BcoP+Jvr+Jwetdem9d+3h+F5vgc8ZhBKczmxFRUwmriKqKxWKcoxUYiCIlCSRMzN3c5Stmrtc3N5nO95XF+EjoIP+EKz+EMPhy8XxO/bv28PwvF5TWcKIiogpE0iiohEXq6LpmsrmbSuJyzO2ZurTc3d5i4mKhEKVEVicNX0TgIOvInM2tGVxdSSSAgvGcZiYEwATBExJEpiJhIBAiRMTEZq4mJEXG/H9fGAhNhGVozbZsLVwtaMm7Ra0aYsy1ziwtFuFk2xY2TLDiw5GoAqCAqoBg/4nqP4nqQDlz6deWUxNCazVhETE1KYkupRKokRdSgQmatONxK4kEWXjNQRVwuLLSlAqam4mV4ziYJRIxdShc1M1cGvF8Ty/A5+J4OCD/hHK/hHLAOHHwPB8bdTwzhUpRKJhEwhNSTVkSiZqU1eCkQJkq8XSrpEIXV4zE1cJiYk3rKJut1VipmYRdTExYJjMSuYuUXLLr4Hg4zvXWYPEympoiExMliYIJiRKJCJiYmJiYmauJi6AAhMSiU1MTVxExMTEyRdSi6urqUXUkSRIBVwiRMSiRNWJTfP3Y8YhNhGVxmb48zFktxMsmZa0zZMy1xlbNluVnmyNGWFs4ZZMgAq1AVCE/Erd+JZOVZTpel05xjOEYRlSFpWwYKUtS0pShglSlrWhCUYJ1VnOt6zrjrjw5cuPTl05dOXXn348+cCD/idU/idd1eL4XwvhFKUpV1RFwiCribzm73nM8W83e74uN5zcTFTWsYxrly8jXneN4wCD8hmVruZi6vWSJJCLqYTBMJgmEwiYEiUSTVxMW35/mx6AITYRhbsnLNgzyrcbPE0WtGuHItxYsrhbhbMczls4YZm+JiAKtgFZhPw4dfhw7YMLJlSmAL234JxRlGkc2XJCOacJRhGMYZc2Gt05xhGWTTorS0YSnTLu36terXo05s+TKZs7IIT8JJ34ST2PEx4mfMANWvhZ6TmrGcZZcm3ZvxEJJSpfgY5IJxTnWlceLbaMUsm3ZjxRgSnSpSrCgufNeqtls1bBSywLKFgEqWWWUAsAFit3vv6/l4AhNhDlw4btWeVktws8bBa0x5sS3E4ZOFrlo2YuG2JvhZMHAArRAu4Bg/4cJP4cMeQA69AcOLhxiZglCLVOM4mBEhnGcZqVTMxcTExCImM1KYRFKXU3UxBExmLlaL1dXCZWi4i4mIvBVSi6WpKYlEgJBFiZTExMQKvWZ1vhx5ZZ5c+HEA6deHHtMRVRFSjLbjjqkIP+EnT+EnOQBVg7d3Tr06+Fnr43HEqmk1JMiamphMTMJiLxdXEoJqLxMTEImpxNTFTUTMTCBi4zSs1cI3BMxcTdMxdSuIurqYIhCrLrMXWaSGYleS0ufkeT4nHn4ni+J4vjc46+B4PLmARPPl4+MzeZzcSpHK/CmfAAgvs7bb2rEAqwhYFubFJZYsVKlIsFllI3NyrlTc3NyhYWEsLllBZSUSzYFhNyhNzUsLCblAlBNhubllgAlBZKZssstDd+P8JsITYQ1c5nLJixwrWGXC4WtMjXEtxOcjVbib43DBtia4crNgAKYBaE/Dyd+HlvFwbQwyywvOdaxY8F8ICD/igm/igv13YzWVznc5jvwzeAhqiUhsAkBAQKFgIWCg4GDiZ2VWghNhGFwyaN8jRmta5WrVa0cNG63DlcOVrjMwZNMbNg2btcIArfAYkBgv8AWBH+ALBX4B3jz49zmqOzs8vc7OkjJeEKoSTGXJLIxmTmcnL4zJk8TIZSXOzt873fN27Xbd1t67b5vbtefg+OcIP+EML+EMMOvR4PgeDRMxdXq6vhOJpVTEROCphUkUQRBAlM1YmJm4mbXmJuZtO5TN1M4kSlNrjMQmlVCMXwvhM1YIPxvI9mVQJmZRcTEwImLiUxIiYmLqSYAAJgi6uBMTACJTARNXCSJhMRMwmJRIJJz39u6+AgITYQxzMseHMybrWrTNiWtMbZgtxNWLJa1zMGTlu4YMmLFyAK0gF/gv8AT5H+AJ8Pm57vjyDvPn5bt1NlkiLKlkTJIizcrCQzuUmylmyay3LiJlc2JstTsbFuWEm+vhyAg/4Tbv4ThdZ5b7degPC8PxpxWMYilC0zEMRiCLmbmZirTJtZEwhjJFpmamJi8WlExEkXWamJTU0iKuMxm468uc2Ag/K7mJqWWUpRcExJNXCJmriYTVwBEolEomATCQiRUkSTExMTExMTEkxMJqQTN58X058IITYRjc5seJxjxrWzBvjWtMWZwtcMcjNblbZGbdq4ZZXOJiAK1AFnhPyz1flnrZcmfNt2cG1VZxnOE5xijGMJIFFI2lKksEKYJZJaLYLYKQpGkEEJRijOccNZ5Y4a3w4b5558eXLjy59OXPlvhvSccgCD/ia4/ia5b1MTF1nF1NTUKiEROJphU1EKiKla5ndRaLi5m11cTN3vee9988+PHjI1w5cuGunDhrEcuN2Ag+HwBXv8YhMlkokRJEheM1MTEXATAhIJgARNSRJMXAiYRKU59vxY84AhNhDFpiauWGHEtzNMTZa0ZM3K3C0Ztlrdu1zNGDZgya5mYAruAZYBg/5QEv5QE+8dPH8bw/C8PwvF5WtKYmSZWTcxdZKReJUqmIqEUhSohhVKhSoVDV4mIVcVZc3Es1Mry2ubZTmbStM5nc765699745muOmwgv8AAb3+AAN/t8bned5pKGLlYMsZvLjETIBbiJGVi3LVjbWu29brWtnZbOzuds2WjpsoEqQxMmTJ4vxe/i4Ag/e8HumUpmMokiSJiUTEwRImJRMXV1KYiUSACauCYiSJiYmJBMARMSiYuphMTExImpCauLqUTLff13oAITYRmb48LdzicrXDZw1WtGmRytcM8zBa3x4W+RjkyMsrhkA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THAOAgAQdBKgIiAUBEAHGwvwm5E9Opy7/YDDOc88DCEgQRP//A0U1BQM4C2QZIDIJAJCbAwE3wB5FMwkAkIICAdvFHkU4CAD+AwB7hdI0Ek7ApD/TAKQ/CowBPIP+M5z+M6Gs448OPDny78JqaupTUxBETBUwwBurWuZnXi+JcIT8d3X47y82fNp0Z82nRvxTTRhCMIQJk1UY1leMYQJTtGEKRpKOrk8ji6CD8SmbmZkmUiYkiQEE1dXCaupCZXvr7LzAITYQyyYcLRixwrczhxmWtG7BytwucuJa0Z42jHEwb4WrPIAKZR2D/jNg/jNf46O/bwdWleMpiYxfDXHghPxnhfjPPjkK0wSlSNJQJyjWFZcHZtCEt2OTOMZzRiRQjCcpwnGunmx5QCE2EYnDBw2yuMS1q0YMVrRwxYLXLXNiWs8zLI5aMWTBi0ZgCpwBRYP+NZj+NX3q6jrueM5hUcNa1iqqppNtuN3m7mZmIqscuvTWIpSRfDcAg/4zpP4zrWeh4DWq1OLXO7zOd3O52ubTCavEwiKR08XxPF4Siaims9M0hOByo9mqE4EZTlOCaMIwnKEYARQiRgjAEJyijKcEYxx8fO8BACE2EM8bBtmassy3I4yNlrTM5yrcORy5WuGrPFjY5MOPCwYACnsshPxuNfjcbaZY1U0JWlgwYLZFoTiuwxvOtUayji4fCZSD/jN4/jN5NNTrERiUbcc53x453u5uJrGNVjHK/A6+QIP0vI8frfObiYlIkRMImCYkTM3vze+AITYRhaY2ObCxyLWuFu4WtHDlitwtMrFblctmbbMwy5sORwAKhgE2gv8AESn+ACJUs7NaSTnv1mXxjJltrrrc2y53l3nR8ACD/jSa/jSbOSMTqeHPHOPB7d+uY4zd4VWqxjGo1UYheZvbqPJAhOlg6cYkCKMYRQjCMJyjEIwIRgjBERVjXg7Z+CAhNhDLLicuWbBitZOWTBa0ys8K1y0aNVrjM2YMXDPG5asGQAqaAUaD/jp+/jpv7x11xqzDQ8bONUxuLzO7u5uUQeBNarExubz4PTrV2iU43y66sIP+NIT+NIG/O76Ym5zfMeTTjERiq5YjGIJt38DwW7u5mIxGqifATikKz0zVgIOvgifX3GZuJBMExIRKJiYkCJIkRKEwkXN8fgF2ITYRlY5GrHGyyLWTJkzWtGuVqtc5szBawbMsmVu3xM3GbMAKekiD/lXA/lXDgAAAcubwPBOXM5c3geC6dXbudOoAAACC/wAXUf4ALtfgAAAHnw3ALG43G4d4AAAAg/O3Gbm5lFzFgRMJRMJgJARKJiYmJhEiZm878vwdACE2EMmzPI3cNnC1k1btFrRuyzLXGbFhWsGrRm0b5GDdzlcACpoBSoP+VUD+VS/w4q+HHhExVTiZxc3N7na8kVPTv2F14GYJnbM7m5uZTEKqo6Kwg/43Fv43Ic9uPDv28HhvF4mKioxGIjBcXeV75cxw49JIKuYoLNplK6eHIIP0GbzLK0pTExKJIkiRMEwmEwImJgmASiZu/J9OvEAhNhDbM0aYWzhotzZcbFa0ZZMy3FjasVrJrlZNmbVw3at8QAqRATqD/lci/lcj69PCi+V8Lq7Xd3d53ebuyKqq6eD4A8C6rERMTdb5c6yAg/43LP43LevTyeHWt0qNYrhquGNRiazc53O2d4yNZgTExeN+B3gAhOhm59ZTlWMYxiBCMIwiQjCJCIQEIkUYxjXg8WXQITYRlwsGTDC5yLWjNmwWtMmNutwsmuRbiZNWDVqyxt27FuAKgwE4g/5Z1v5ZyeozWZlmrxnwPF8Tjwzwip1CImJmZW2m63iauokAg/43iP43iQ7XEVFpZ48OJ3lmUTpisRHCdVU1Npz18DwenUCD8D3M+3MzMyExExMSJAAETEi4zPP1c0AhNhDls3ctWLfItaucjVa0wtMy1w4Z41uZu2zOW7HNizZsoAqlAUWD/lt4/lt1vnrMWmka48BE9LioTLr4Hg041MXUDwMxFXF9fC8Pp1ZTKeXHUoT8bsX43U8+CUcFcF4Tjl0aRlycXFGso0WwYcGKEIQRnl0aV4zjFCWLLk2QhbBGE64M88aE0dB2YxlWEU4AhGESIEIwjCMIgEIkIoITlOU0b7ejDMAhNhGTK4x4XOZytyY82Ra0bt2a3C0asFrdnhw5WTFlicsWYArsAvoBg/5X3P5X3XDjiOfDdbxmrqaJi0olU1apIJqYhE4TERMXEtxaZJmJqaiKhFwm7WzApETERExNWixImEETBIiYQBFzrcSqxjNWOnGJRlcy15PKZi4hhqqjUVCYmbmc3m7zc5qCsNVGIx18jrz8Lw+nXhxJM6XXgIP+M0z+M014vieT05xuMtxxri3jKZmWcrutxdZtlO05i5m5i5m8JiU4uSMTEIxUViNMNTFYqorDERicKoVJNZlJcAqIqMREAXR08PwuvR16OvTw/C69B5F6qC7vjHflz3eZtYRmLqIrGOWMVqquJueLM5u7bxKuXfpGt+B4Pjc4IjOPB8DwdIL18WtW1ZstWbKIsspuVLLgCWyi5qLLEsm5sKlllzQsJSVLLNyktyhKsAAAJUqUSrKlSwsWSiUFiwsLLASpQFSiLCUKvfn/Bb0AITYQ5bNWLRyxzLWbNg2WtGORwtw4WjNazc4nDdk4ytWLHGAK0APqAoP+CEr+CFflz5cufkc9IpERNKiKqIiiphKIVNXSMxF4rOJhRiKnCUSi4QQmF1MosyyRE6lUwjNZLSuMxmM2lcrubmUzRBM1dTUxOCriZJmYSTK4mKiNYiIiVxMxUsRFZRd3LKIUQTMJEplEwTVZxMImYgKiYiJi4uLiYmaQnFprdXNEImJtczKJYREzMzN3FzUMVUQMs3NyrHLt4XgdNYvfj+Lz8/xfJ8eC/wAPkf4AHufl+L4/Xv4t2XWu63Rs1ZLcS2bztLLZbKtlrbnm5slvNnma7OqoiTLl3kJnJsgYksEMRJcEslmhRZsLF2Ws3Ekm5eWLzYsvCYiWxUrF5uWal2XKGUS3l3lkpnZTed5uXc7zuVJuXLBKCt5sbzYsWUgRcsqXN5srNhvOyyxQyTjjNzs3z79gg/K8rv6M2IlEiJACLq6upQiYmLiQRdSJq6lW+G8XAmrgETF1YTE1M1dXUomJq4kEXUkSIkiUXUhF1IAABExMTExJEgAAJiJBEkSiUTEokmBdXReEozRdCJAIlEiJIkESRIIkAAAAAAAImImLrNce/wKj4QAhNhDTCza48zhmtbNMTla0xsGS1wzZ5luJuzyMGeHHhaOMI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NHAOAgAQdBNID7gEBEAHGwvwm5E9Opy7/YDDOc88DCEgQRP//A0U1BQM4C2QZIDIJAJCbAwE3wB5FMwkAkIICAdvFHkU4CAD+AwB7hdI0Ek7ApD/TAKQ/CtABfoP+OD7+OD8ADjwzWUxcTE4vEVjUanhNYpiqxFRU1EMREETMxcSXExEouLyujOF1cxmZ3e5zO4zU00xUUvne+/OD/YffsPwAO0uWe2e2+SriZ5us5ynNWmCIiFImEpLFlXBIli8XhCYEEp2zd23c3znrvjOVT2nWsYCD9pHn5hKZmYmlShMJJJmJgTExICJus4uJpMJhMJiYlEgJgmETAiRARETVkzfX4Fuo94AhNhDhjhauW2LItwsG+Na0bMWa1ywaZVubFjxM8bHCyzYmQApvIoP+QWD+QWEOc9PN1N3uSpw1isVqfCzyqoP+Ac7+Ac8O3d0idYrUaYpUpueeueeOQIXLYSCDRxoYUcEaKOGCGCGCWKCFLLj8LFHqACE2EMMbJuxbZWy3E4w41rTE2yrcTZxhWsMzdizbNGLHDhaACoQBLYP+Qyr+QxWfDZ6uMzF1qtVwxwrGGrjc8Z6zvObxvtfLr0CD/gTs/gTx1btnWMVUUte7zx3nrfNxxenKtajV9OOenUCEwdxDr4UUYk4RhOU4QhGEJ0nCMpwminfXy6R6QCE2EM8ORm5bt8K1mzaM1rRyyZrXGZxiWt2zVuzctWrlphxACpEBNoP+RID+RHPHPON1mJqL8TOlQrdzm7kiIxhhhVxK7eHVzICD/gWg/gWX1ieW+G6vOe/Lrx3mc1GOHLpy1VROd5455u893NM8uPauFITJ0Ic2M43hOMUIRgjSspwjBWk5TlOUIyJRIqxz8Hhwd4AhNhDFqxYNc2NgtxYm7Za0YtMa3C0bMlrJxjxYs2TFmxsWQAp5JoP+SaL+SXXmiYuLjbeeO+PPOZ3EVjGsctY8Jw1Ag/4Gbv4GV+9xznjO4zE4qMcNdOXLXLU1Od53fXvx8ECE42yfTgpOFYRhNGESMJwjKMJwTZ+mdAAhNhGZjjb4WbbGtbMm+Za0YY8a1yzx4VrXG5xucrlq4wt2QApyJYP+TOb+TN3rF8dZ1eImirqdTyrlXDWIqN4vcoP+Bnz+BlOJ7S3fHe76ni5vnvd50rlwxrpnlioAhJd6OngzlWMUSAQiRhGE5VX082suQCE2EN3LlixZ5XC1w3c5VrRg3cLcLDI2WsMuNm5cNmzJs0xgCnMig/5X4P5X2XXhzreczu8zmLymZhhrHDPKgIP+BWD+BXe98N6vERwiq5a4dOHDwNairnrXh3x4gITwJSHTwxrGcJynAjBGUYowjG+Xi5YYgCE2EYWLPJiZM2C1w1xsFrRqwzLXLlgyWuWWVphYN82LE2bACmAWhPyi9flGNtgxMUsVpSpSNMOLTizyhPwRyfgj/lDFlwEIQhCdsOrToriAhcxioIdTHGhhghhhhnnttjhsITYRiZ4srVq1ZrXDnKzWtM2NwtwtmbJa5bt82Zg5YtsuJqAKYRuD/lY4/lY1vO+gX0YrUVUJrri9gIT8E6n4Jx8ujXAODTDW9ZoSwS3MVKCE4WqdY451nGacIwiJzy9WcOMAITYQ4YYWTJrhwrXLJoxWtMbDGtxMszRa0c5cOZk5bMcOXCAKeCyD/lkC/lkD8DDDG9cZzPOeM8WazhiIiqrFarEVnpu4g/4KNP4KNfH5ZjnjNymHC+UdHLGNYqCZnK7u+eucyIPyvE9Ui1piYgiSy4lEpgJzvw/NnkAhNhDnDlyuGbNmtY4smNa0ZZWC3E1zY1rlmzaNmONtjbt2AAqsArUBg/5cOP5cMUeD0711ZrcXhq6qIqoqoikXi4mJmLi0rrM4yAxcwSVcTVxIBVrprn05xy54yAAbirmMzE3KyYhEVEMUiisl4yxkDp18C+HCuSL4vDeDYIT8FPH4Kjb4NObPa9EpUtgwYKQpGE4xnOKdUazjOcZxVQQSpk27AGqsIyinj1a82fRpxY2TKDLkyxzcPJe1dXB4GXIAAZpwlaNJUWUhS8oznGcUYxpdGMZzmy6tbNnApXGvPDFHBHRPBTOAg+Xvd+bjm7m4mJEWmJq0BMRcRKBMTEgmCYE1dXVxExMATEkzMzZCqqqRExZMkzExJExKJAmCYCYAAmpiJiJiSZnPg/ANvAAhNhDTCzwsMjZitxYWmFa0xYsy1wwzMFrBlkxOGThs4ZtGY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919</TotalTime>
  <Words>1716</Words>
  <Application>Microsoft Office PowerPoint</Application>
  <PresentationFormat>On-screen Show (4:3)</PresentationFormat>
  <Paragraphs>541</Paragraphs>
  <Slides>39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Dark 3410</vt:lpstr>
      <vt:lpstr>Equation</vt:lpstr>
      <vt:lpstr>Multicore and Parallel Processing</vt:lpstr>
      <vt:lpstr>xkcd/619</vt:lpstr>
      <vt:lpstr>Pitfall: Amdahl’s Law</vt:lpstr>
      <vt:lpstr>Pitfall: Amdahl’s Law</vt:lpstr>
      <vt:lpstr>Scaling Example</vt:lpstr>
      <vt:lpstr>Scaling Example</vt:lpstr>
      <vt:lpstr>Goals for Today</vt:lpstr>
      <vt:lpstr>Problem Statement</vt:lpstr>
      <vt:lpstr>Instruction-Level Parallelism (ILP)</vt:lpstr>
      <vt:lpstr>Instruction-Level Parallelism (ILP)</vt:lpstr>
      <vt:lpstr>Static Multiple Issue</vt:lpstr>
      <vt:lpstr>MIPS with Static Dual Issue</vt:lpstr>
      <vt:lpstr>Scheduling Example</vt:lpstr>
      <vt:lpstr>Scheduling Example</vt:lpstr>
      <vt:lpstr>Scheduling Example</vt:lpstr>
      <vt:lpstr>Limits of Static Scheduling </vt:lpstr>
      <vt:lpstr>Limits of Static Scheduling </vt:lpstr>
      <vt:lpstr>Dynamic Multiple Issue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</vt:lpstr>
      <vt:lpstr>Inside the Processor</vt:lpstr>
      <vt:lpstr>Inside the Processor</vt:lpstr>
      <vt:lpstr>Hyperthreading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  <vt:lpstr>Administrivia</vt:lpstr>
      <vt:lpstr>Administrivia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25: Parallel Processors</dc:title>
  <dc:creator>Hakim Weatherspoon</dc:creator>
  <cp:lastModifiedBy>Hakim Weatherspoon</cp:lastModifiedBy>
  <cp:revision>161</cp:revision>
  <cp:lastPrinted>2012-04-17T16:28:14Z</cp:lastPrinted>
  <dcterms:created xsi:type="dcterms:W3CDTF">2006-08-16T00:00:00Z</dcterms:created>
  <dcterms:modified xsi:type="dcterms:W3CDTF">2012-04-17T20:16:24Z</dcterms:modified>
</cp:coreProperties>
</file>