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4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8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9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1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3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4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15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6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7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8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9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20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21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54" r:id="rId2"/>
    <p:sldId id="440" r:id="rId3"/>
    <p:sldId id="384" r:id="rId4"/>
    <p:sldId id="383" r:id="rId5"/>
    <p:sldId id="258" r:id="rId6"/>
    <p:sldId id="385" r:id="rId7"/>
    <p:sldId id="386" r:id="rId8"/>
    <p:sldId id="257" r:id="rId9"/>
    <p:sldId id="259" r:id="rId10"/>
    <p:sldId id="387" r:id="rId11"/>
    <p:sldId id="260" r:id="rId12"/>
    <p:sldId id="353" r:id="rId13"/>
    <p:sldId id="413" r:id="rId14"/>
    <p:sldId id="414" r:id="rId15"/>
    <p:sldId id="438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36" r:id="rId30"/>
    <p:sldId id="439" r:id="rId31"/>
    <p:sldId id="429" r:id="rId32"/>
    <p:sldId id="430" r:id="rId33"/>
    <p:sldId id="437" r:id="rId34"/>
    <p:sldId id="431" r:id="rId35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77535" autoAdjust="0"/>
  </p:normalViewPr>
  <p:slideViewPr>
    <p:cSldViewPr>
      <p:cViewPr varScale="1">
        <p:scale>
          <a:sx n="50" d="100"/>
          <a:sy n="5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986B46-D496-4E93-B7E3-D814E31E2BB1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(0x719</a:t>
            </a:r>
            <a:r>
              <a:rPr lang="en-US" baseline="0" dirty="0" smtClean="0"/>
              <a:t> &gt;&gt; 2) = </a:t>
            </a:r>
            <a:r>
              <a:rPr lang="en-US" dirty="0" smtClean="0"/>
              <a:t>0x1c6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x slower!</a:t>
            </a:r>
          </a:p>
          <a:p>
            <a:r>
              <a:rPr lang="en-US" baseline="0" dirty="0" smtClean="0"/>
              <a:t>Pipelining? No. Parallelization?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TLB miss in hardware usually, but not always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stuff in software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Fully transparent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process ID could just be the PTBR</a:t>
            </a:r>
            <a:r>
              <a:rPr lang="en-US" baseline="0" dirty="0" smtClean="0"/>
              <a:t> for the process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r>
              <a:rPr lang="en-US" dirty="0" smtClean="0"/>
              <a:t>A: have to flush</a:t>
            </a:r>
            <a:r>
              <a:rPr lang="en-US" baseline="0" dirty="0" smtClean="0"/>
              <a:t> entire cache on context switch</a:t>
            </a:r>
          </a:p>
          <a:p>
            <a:r>
              <a:rPr lang="en-US" dirty="0" smtClean="0"/>
              <a:t>A: </a:t>
            </a:r>
          </a:p>
          <a:p>
            <a:r>
              <a:rPr lang="en-US" dirty="0" smtClean="0"/>
              <a:t>Doing </a:t>
            </a:r>
            <a:r>
              <a:rPr lang="en-US" dirty="0"/>
              <a:t>synonym updates requires significant hardware – essentially an associative lookup on the physical address tags to see if you have multiple hits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8" tIns="47784" rIns="95568" bIns="47784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8" tIns="47784" rIns="95568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4" tIns="48317" rIns="96634" bIns="4831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4" tIns="47956" rIns="95914" bIns="47956"/>
          <a:lstStyle/>
          <a:p>
            <a:r>
              <a:rPr lang="en-US" dirty="0"/>
              <a:t>Where?</a:t>
            </a:r>
          </a:p>
          <a:p>
            <a:r>
              <a:rPr lang="en-US" dirty="0"/>
              <a:t>Caches: direct/n-way/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r>
              <a:rPr lang="en-US" dirty="0"/>
              <a:t>TLB: 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Replacement?</a:t>
            </a:r>
          </a:p>
          <a:p>
            <a:r>
              <a:rPr lang="en-US" dirty="0"/>
              <a:t>varied</a:t>
            </a:r>
          </a:p>
          <a:p>
            <a:r>
              <a:rPr lang="en-US" dirty="0"/>
              <a:t>Writes?</a:t>
            </a:r>
          </a:p>
          <a:p>
            <a:r>
              <a:rPr lang="en-US" dirty="0"/>
              <a:t>Caches: usually write-back, or maybe write-through, or maybe no-write w/ invalidation</a:t>
            </a:r>
          </a:p>
          <a:p>
            <a:r>
              <a:rPr lang="en-US" dirty="0"/>
              <a:t>VM: write-back </a:t>
            </a:r>
          </a:p>
          <a:p>
            <a:r>
              <a:rPr lang="en-US" dirty="0"/>
              <a:t>TLB: usually no-write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4" tIns="47956" rIns="95914" bIns="47956"/>
          <a:lstStyle/>
          <a:p>
            <a:r>
              <a:rPr lang="en-US" dirty="0"/>
              <a:t>Where?</a:t>
            </a:r>
          </a:p>
          <a:p>
            <a:r>
              <a:rPr lang="en-US" dirty="0"/>
              <a:t>Caches: direct/n-way/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r>
              <a:rPr lang="en-US" dirty="0"/>
              <a:t>TLB: </a:t>
            </a:r>
            <a:r>
              <a:rPr lang="en-US" dirty="0" err="1"/>
              <a:t>fa</a:t>
            </a:r>
            <a:endParaRPr lang="en-US" dirty="0"/>
          </a:p>
          <a:p>
            <a:r>
              <a:rPr lang="en-US" dirty="0"/>
              <a:t>Replacement?</a:t>
            </a:r>
          </a:p>
          <a:p>
            <a:r>
              <a:rPr lang="en-US" dirty="0"/>
              <a:t>varied</a:t>
            </a:r>
          </a:p>
          <a:p>
            <a:r>
              <a:rPr lang="en-US" dirty="0"/>
              <a:t>Writes?</a:t>
            </a:r>
          </a:p>
          <a:p>
            <a:r>
              <a:rPr lang="en-US" dirty="0"/>
              <a:t>Caches: usually write-back, or maybe write-through, or maybe no-write w/ invalidation</a:t>
            </a:r>
          </a:p>
          <a:p>
            <a:r>
              <a:rPr lang="en-US" dirty="0"/>
              <a:t>VM: write-back </a:t>
            </a:r>
          </a:p>
          <a:p>
            <a:r>
              <a:rPr lang="en-US" dirty="0"/>
              <a:t>TLB: usually no-write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9" tIns="47784" rIns="95569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0x205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6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image" Target="../media/image3.emf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10" Type="http://schemas.openxmlformats.org/officeDocument/2006/relationships/tags" Target="../tags/tag227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image" Target="../media/image5.emf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tags" Target="../tags/tag268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notesSlide" Target="../notesSlides/notesSlide8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image" Target="../media/image6.emf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image" Target="../media/image7.emf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image" Target="../media/image9.emf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2.xml"/><Relationship Id="rId10" Type="http://schemas.openxmlformats.org/officeDocument/2006/relationships/tags" Target="../tags/tag357.xml"/><Relationship Id="rId4" Type="http://schemas.openxmlformats.org/officeDocument/2006/relationships/tags" Target="../tags/tag351.xml"/><Relationship Id="rId9" Type="http://schemas.openxmlformats.org/officeDocument/2006/relationships/tags" Target="../tags/tag35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4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383.xml"/><Relationship Id="rId9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4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45.xml"/><Relationship Id="rId117" Type="http://schemas.openxmlformats.org/officeDocument/2006/relationships/tags" Target="../tags/tag136.xml"/><Relationship Id="rId21" Type="http://schemas.openxmlformats.org/officeDocument/2006/relationships/tags" Target="../tags/tag40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63" Type="http://schemas.openxmlformats.org/officeDocument/2006/relationships/tags" Target="../tags/tag82.xml"/><Relationship Id="rId68" Type="http://schemas.openxmlformats.org/officeDocument/2006/relationships/tags" Target="../tags/tag87.xml"/><Relationship Id="rId84" Type="http://schemas.openxmlformats.org/officeDocument/2006/relationships/tags" Target="../tags/tag103.xml"/><Relationship Id="rId89" Type="http://schemas.openxmlformats.org/officeDocument/2006/relationships/tags" Target="../tags/tag108.xml"/><Relationship Id="rId112" Type="http://schemas.openxmlformats.org/officeDocument/2006/relationships/tags" Target="../tags/tag131.xml"/><Relationship Id="rId133" Type="http://schemas.openxmlformats.org/officeDocument/2006/relationships/tags" Target="../tags/tag152.xml"/><Relationship Id="rId138" Type="http://schemas.openxmlformats.org/officeDocument/2006/relationships/tags" Target="../tags/tag157.xml"/><Relationship Id="rId16" Type="http://schemas.openxmlformats.org/officeDocument/2006/relationships/tags" Target="../tags/tag35.xml"/><Relationship Id="rId107" Type="http://schemas.openxmlformats.org/officeDocument/2006/relationships/tags" Target="../tags/tag126.xml"/><Relationship Id="rId11" Type="http://schemas.openxmlformats.org/officeDocument/2006/relationships/tags" Target="../tags/tag30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74" Type="http://schemas.openxmlformats.org/officeDocument/2006/relationships/tags" Target="../tags/tag93.xml"/><Relationship Id="rId79" Type="http://schemas.openxmlformats.org/officeDocument/2006/relationships/tags" Target="../tags/tag98.xml"/><Relationship Id="rId102" Type="http://schemas.openxmlformats.org/officeDocument/2006/relationships/tags" Target="../tags/tag121.xml"/><Relationship Id="rId123" Type="http://schemas.openxmlformats.org/officeDocument/2006/relationships/tags" Target="../tags/tag142.xml"/><Relationship Id="rId128" Type="http://schemas.openxmlformats.org/officeDocument/2006/relationships/tags" Target="../tags/tag147.xml"/><Relationship Id="rId144" Type="http://schemas.openxmlformats.org/officeDocument/2006/relationships/tags" Target="../tags/tag163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24.xml"/><Relationship Id="rId90" Type="http://schemas.openxmlformats.org/officeDocument/2006/relationships/tags" Target="../tags/tag109.xml"/><Relationship Id="rId95" Type="http://schemas.openxmlformats.org/officeDocument/2006/relationships/tags" Target="../tags/tag114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64" Type="http://schemas.openxmlformats.org/officeDocument/2006/relationships/tags" Target="../tags/tag83.xml"/><Relationship Id="rId69" Type="http://schemas.openxmlformats.org/officeDocument/2006/relationships/tags" Target="../tags/tag88.xml"/><Relationship Id="rId113" Type="http://schemas.openxmlformats.org/officeDocument/2006/relationships/tags" Target="../tags/tag132.xml"/><Relationship Id="rId118" Type="http://schemas.openxmlformats.org/officeDocument/2006/relationships/tags" Target="../tags/tag137.xml"/><Relationship Id="rId134" Type="http://schemas.openxmlformats.org/officeDocument/2006/relationships/tags" Target="../tags/tag153.xml"/><Relationship Id="rId139" Type="http://schemas.openxmlformats.org/officeDocument/2006/relationships/tags" Target="../tags/tag158.xml"/><Relationship Id="rId80" Type="http://schemas.openxmlformats.org/officeDocument/2006/relationships/tags" Target="../tags/tag99.xml"/><Relationship Id="rId85" Type="http://schemas.openxmlformats.org/officeDocument/2006/relationships/tags" Target="../tags/tag104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tags" Target="../tags/tag78.xml"/><Relationship Id="rId67" Type="http://schemas.openxmlformats.org/officeDocument/2006/relationships/tags" Target="../tags/tag86.xml"/><Relationship Id="rId103" Type="http://schemas.openxmlformats.org/officeDocument/2006/relationships/tags" Target="../tags/tag122.xml"/><Relationship Id="rId108" Type="http://schemas.openxmlformats.org/officeDocument/2006/relationships/tags" Target="../tags/tag127.xml"/><Relationship Id="rId116" Type="http://schemas.openxmlformats.org/officeDocument/2006/relationships/tags" Target="../tags/tag135.xml"/><Relationship Id="rId124" Type="http://schemas.openxmlformats.org/officeDocument/2006/relationships/tags" Target="../tags/tag143.xml"/><Relationship Id="rId129" Type="http://schemas.openxmlformats.org/officeDocument/2006/relationships/tags" Target="../tags/tag148.xml"/><Relationship Id="rId137" Type="http://schemas.openxmlformats.org/officeDocument/2006/relationships/tags" Target="../tags/tag156.xml"/><Relationship Id="rId20" Type="http://schemas.openxmlformats.org/officeDocument/2006/relationships/tags" Target="../tags/tag39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tags" Target="../tags/tag81.xml"/><Relationship Id="rId70" Type="http://schemas.openxmlformats.org/officeDocument/2006/relationships/tags" Target="../tags/tag89.xml"/><Relationship Id="rId75" Type="http://schemas.openxmlformats.org/officeDocument/2006/relationships/tags" Target="../tags/tag94.xml"/><Relationship Id="rId83" Type="http://schemas.openxmlformats.org/officeDocument/2006/relationships/tags" Target="../tags/tag102.xml"/><Relationship Id="rId88" Type="http://schemas.openxmlformats.org/officeDocument/2006/relationships/tags" Target="../tags/tag107.xml"/><Relationship Id="rId91" Type="http://schemas.openxmlformats.org/officeDocument/2006/relationships/tags" Target="../tags/tag110.xml"/><Relationship Id="rId96" Type="http://schemas.openxmlformats.org/officeDocument/2006/relationships/tags" Target="../tags/tag115.xml"/><Relationship Id="rId111" Type="http://schemas.openxmlformats.org/officeDocument/2006/relationships/tags" Target="../tags/tag130.xml"/><Relationship Id="rId132" Type="http://schemas.openxmlformats.org/officeDocument/2006/relationships/tags" Target="../tags/tag151.xml"/><Relationship Id="rId140" Type="http://schemas.openxmlformats.org/officeDocument/2006/relationships/tags" Target="../tags/tag159.xml"/><Relationship Id="rId145" Type="http://schemas.openxmlformats.org/officeDocument/2006/relationships/tags" Target="../tags/tag164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106" Type="http://schemas.openxmlformats.org/officeDocument/2006/relationships/tags" Target="../tags/tag125.xml"/><Relationship Id="rId114" Type="http://schemas.openxmlformats.org/officeDocument/2006/relationships/tags" Target="../tags/tag133.xml"/><Relationship Id="rId119" Type="http://schemas.openxmlformats.org/officeDocument/2006/relationships/tags" Target="../tags/tag138.xml"/><Relationship Id="rId127" Type="http://schemas.openxmlformats.org/officeDocument/2006/relationships/tags" Target="../tags/tag146.xml"/><Relationship Id="rId10" Type="http://schemas.openxmlformats.org/officeDocument/2006/relationships/tags" Target="../tags/tag29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tags" Target="../tags/tag79.xml"/><Relationship Id="rId65" Type="http://schemas.openxmlformats.org/officeDocument/2006/relationships/tags" Target="../tags/tag84.xml"/><Relationship Id="rId73" Type="http://schemas.openxmlformats.org/officeDocument/2006/relationships/tags" Target="../tags/tag92.xml"/><Relationship Id="rId78" Type="http://schemas.openxmlformats.org/officeDocument/2006/relationships/tags" Target="../tags/tag97.xml"/><Relationship Id="rId81" Type="http://schemas.openxmlformats.org/officeDocument/2006/relationships/tags" Target="../tags/tag100.xml"/><Relationship Id="rId86" Type="http://schemas.openxmlformats.org/officeDocument/2006/relationships/tags" Target="../tags/tag105.xml"/><Relationship Id="rId94" Type="http://schemas.openxmlformats.org/officeDocument/2006/relationships/tags" Target="../tags/tag113.xml"/><Relationship Id="rId99" Type="http://schemas.openxmlformats.org/officeDocument/2006/relationships/tags" Target="../tags/tag118.xml"/><Relationship Id="rId101" Type="http://schemas.openxmlformats.org/officeDocument/2006/relationships/tags" Target="../tags/tag120.xml"/><Relationship Id="rId122" Type="http://schemas.openxmlformats.org/officeDocument/2006/relationships/tags" Target="../tags/tag141.xml"/><Relationship Id="rId130" Type="http://schemas.openxmlformats.org/officeDocument/2006/relationships/tags" Target="../tags/tag149.xml"/><Relationship Id="rId135" Type="http://schemas.openxmlformats.org/officeDocument/2006/relationships/tags" Target="../tags/tag154.xml"/><Relationship Id="rId143" Type="http://schemas.openxmlformats.org/officeDocument/2006/relationships/tags" Target="../tags/tag162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9" Type="http://schemas.openxmlformats.org/officeDocument/2006/relationships/tags" Target="../tags/tag58.xml"/><Relationship Id="rId109" Type="http://schemas.openxmlformats.org/officeDocument/2006/relationships/tags" Target="../tags/tag128.xml"/><Relationship Id="rId34" Type="http://schemas.openxmlformats.org/officeDocument/2006/relationships/tags" Target="../tags/tag53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76" Type="http://schemas.openxmlformats.org/officeDocument/2006/relationships/tags" Target="../tags/tag95.xml"/><Relationship Id="rId97" Type="http://schemas.openxmlformats.org/officeDocument/2006/relationships/tags" Target="../tags/tag116.xml"/><Relationship Id="rId104" Type="http://schemas.openxmlformats.org/officeDocument/2006/relationships/tags" Target="../tags/tag123.xml"/><Relationship Id="rId120" Type="http://schemas.openxmlformats.org/officeDocument/2006/relationships/tags" Target="../tags/tag139.xml"/><Relationship Id="rId125" Type="http://schemas.openxmlformats.org/officeDocument/2006/relationships/tags" Target="../tags/tag144.xml"/><Relationship Id="rId141" Type="http://schemas.openxmlformats.org/officeDocument/2006/relationships/tags" Target="../tags/tag160.xml"/><Relationship Id="rId146" Type="http://schemas.openxmlformats.org/officeDocument/2006/relationships/tags" Target="../tags/tag165.xml"/><Relationship Id="rId7" Type="http://schemas.openxmlformats.org/officeDocument/2006/relationships/tags" Target="../tags/tag26.xml"/><Relationship Id="rId71" Type="http://schemas.openxmlformats.org/officeDocument/2006/relationships/tags" Target="../tags/tag90.xml"/><Relationship Id="rId92" Type="http://schemas.openxmlformats.org/officeDocument/2006/relationships/tags" Target="../tags/tag111.xml"/><Relationship Id="rId2" Type="http://schemas.openxmlformats.org/officeDocument/2006/relationships/tags" Target="../tags/tag21.xml"/><Relationship Id="rId29" Type="http://schemas.openxmlformats.org/officeDocument/2006/relationships/tags" Target="../tags/tag48.xml"/><Relationship Id="rId24" Type="http://schemas.openxmlformats.org/officeDocument/2006/relationships/tags" Target="../tags/tag43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66" Type="http://schemas.openxmlformats.org/officeDocument/2006/relationships/tags" Target="../tags/tag85.xml"/><Relationship Id="rId87" Type="http://schemas.openxmlformats.org/officeDocument/2006/relationships/tags" Target="../tags/tag106.xml"/><Relationship Id="rId110" Type="http://schemas.openxmlformats.org/officeDocument/2006/relationships/tags" Target="../tags/tag129.xml"/><Relationship Id="rId115" Type="http://schemas.openxmlformats.org/officeDocument/2006/relationships/tags" Target="../tags/tag134.xml"/><Relationship Id="rId131" Type="http://schemas.openxmlformats.org/officeDocument/2006/relationships/tags" Target="../tags/tag150.xml"/><Relationship Id="rId136" Type="http://schemas.openxmlformats.org/officeDocument/2006/relationships/tags" Target="../tags/tag155.xml"/><Relationship Id="rId61" Type="http://schemas.openxmlformats.org/officeDocument/2006/relationships/tags" Target="../tags/tag80.xml"/><Relationship Id="rId82" Type="http://schemas.openxmlformats.org/officeDocument/2006/relationships/tags" Target="../tags/tag101.xml"/><Relationship Id="rId19" Type="http://schemas.openxmlformats.org/officeDocument/2006/relationships/tags" Target="../tags/tag38.xml"/><Relationship Id="rId14" Type="http://schemas.openxmlformats.org/officeDocument/2006/relationships/tags" Target="../tags/tag33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56" Type="http://schemas.openxmlformats.org/officeDocument/2006/relationships/tags" Target="../tags/tag75.xml"/><Relationship Id="rId77" Type="http://schemas.openxmlformats.org/officeDocument/2006/relationships/tags" Target="../tags/tag96.xml"/><Relationship Id="rId100" Type="http://schemas.openxmlformats.org/officeDocument/2006/relationships/tags" Target="../tags/tag119.xml"/><Relationship Id="rId105" Type="http://schemas.openxmlformats.org/officeDocument/2006/relationships/tags" Target="../tags/tag124.xml"/><Relationship Id="rId126" Type="http://schemas.openxmlformats.org/officeDocument/2006/relationships/tags" Target="../tags/tag145.xml"/><Relationship Id="rId147" Type="http://schemas.openxmlformats.org/officeDocument/2006/relationships/tags" Target="../tags/tag166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72" Type="http://schemas.openxmlformats.org/officeDocument/2006/relationships/tags" Target="../tags/tag91.xml"/><Relationship Id="rId93" Type="http://schemas.openxmlformats.org/officeDocument/2006/relationships/tags" Target="../tags/tag112.xml"/><Relationship Id="rId98" Type="http://schemas.openxmlformats.org/officeDocument/2006/relationships/tags" Target="../tags/tag117.xml"/><Relationship Id="rId121" Type="http://schemas.openxmlformats.org/officeDocument/2006/relationships/tags" Target="../tags/tag140.xml"/><Relationship Id="rId142" Type="http://schemas.openxmlformats.org/officeDocument/2006/relationships/tags" Target="../tags/tag1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197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5.4 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54" y="829980"/>
            <a:ext cx="593251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</a:t>
            </a:r>
            <a:r>
              <a:rPr lang="en-US" dirty="0"/>
              <a:t>we relocate second program?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pic>
        <p:nvPicPr>
          <p:cNvPr id="2" name="CP3 Ink 3c9293e7-bf6d-41c3-ade3-6ebbdec71bfa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5" y="1145460"/>
            <a:ext cx="3915451" cy="8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</p:spPr>
        <p:txBody>
          <a:bodyPr/>
          <a:lstStyle/>
          <a:p>
            <a:r>
              <a:rPr lang="en-US" dirty="0" smtClean="0"/>
              <a:t>Solution? Multiple processes/processors</a:t>
            </a:r>
            <a:endParaRPr lang="en-US" dirty="0"/>
          </a:p>
        </p:txBody>
      </p:sp>
      <p:sp>
        <p:nvSpPr>
          <p:cNvPr id="36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Can we relocate second program?</a:t>
            </a:r>
          </a:p>
          <a:p>
            <a:r>
              <a:rPr lang="en-US" dirty="0" smtClean="0"/>
              <a:t>A: Yes, </a:t>
            </a:r>
            <a:r>
              <a:rPr lang="en-US" dirty="0" smtClean="0">
                <a:solidFill>
                  <a:schemeClr val="accent1"/>
                </a:solidFill>
              </a:rPr>
              <a:t>but…</a:t>
            </a:r>
          </a:p>
          <a:p>
            <a:pPr lvl="1"/>
            <a:r>
              <a:rPr lang="en-US" dirty="0" smtClean="0"/>
              <a:t>What if they don’t fit?</a:t>
            </a:r>
          </a:p>
          <a:p>
            <a:pPr lvl="1"/>
            <a:r>
              <a:rPr lang="en-US" dirty="0" smtClean="0"/>
              <a:t>What if not contiguous?</a:t>
            </a:r>
          </a:p>
          <a:p>
            <a:pPr lvl="1"/>
            <a:r>
              <a:rPr lang="en-US" dirty="0" smtClean="0"/>
              <a:t>Need to recompile/</a:t>
            </a:r>
            <a:r>
              <a:rPr lang="en-US" dirty="0" err="1" smtClean="0"/>
              <a:t>relink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658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838200"/>
            <a:ext cx="1371600" cy="494243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136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278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37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851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51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152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044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00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5181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752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9906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86600" y="29718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24200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All problems in computer science can be solved by another level of indirection.</a:t>
            </a:r>
          </a:p>
          <a:p>
            <a:pPr algn="r"/>
            <a:r>
              <a:rPr lang="en-US" i="1" dirty="0" smtClean="0"/>
              <a:t> </a:t>
            </a:r>
          </a:p>
          <a:p>
            <a:pPr algn="r"/>
            <a:r>
              <a:rPr lang="en-US" i="1" dirty="0" smtClean="0"/>
              <a:t>–  David Wheeler</a:t>
            </a:r>
          </a:p>
          <a:p>
            <a:pPr algn="r"/>
            <a:r>
              <a:rPr lang="en-US" i="1" dirty="0" smtClean="0"/>
              <a:t>– or, Butler Lampson</a:t>
            </a:r>
          </a:p>
          <a:p>
            <a:pPr algn="r"/>
            <a:r>
              <a:rPr lang="en-US" i="1" dirty="0" smtClean="0"/>
              <a:t>–  or, Leslie </a:t>
            </a:r>
            <a:r>
              <a:rPr lang="en-US" i="1" dirty="0" err="1" smtClean="0"/>
              <a:t>Lamport</a:t>
            </a:r>
            <a:endParaRPr lang="en-US" i="1" dirty="0" smtClean="0"/>
          </a:p>
          <a:p>
            <a:pPr algn="r"/>
            <a:r>
              <a:rPr lang="en-US" i="1" dirty="0" smtClean="0"/>
              <a:t>–  or, Steve </a:t>
            </a:r>
            <a:r>
              <a:rPr lang="en-US" i="1" dirty="0" err="1" smtClean="0"/>
              <a:t>Bellovin</a:t>
            </a:r>
            <a:endParaRPr lang="en-US" i="1" dirty="0" smtClean="0"/>
          </a:p>
          <a:p>
            <a:pPr algn="r"/>
            <a:endParaRPr lang="en-US" dirty="0"/>
          </a:p>
        </p:txBody>
      </p:sp>
      <p:pic>
        <p:nvPicPr>
          <p:cNvPr id="2" name="CP3 Ink 11b6dba9-eb41-42a7-96fc-df070470177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4" y="2084520"/>
            <a:ext cx="4762951" cy="39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0121" y="2111640"/>
            <a:ext cx="501707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1"/>
            <a:r>
              <a:rPr lang="en-US" sz="3200" dirty="0" err="1">
                <a:solidFill>
                  <a:schemeClr val="accent1"/>
                </a:solidFill>
              </a:rPr>
              <a:t>paddr</a:t>
            </a:r>
            <a:r>
              <a:rPr lang="en-US" sz="3200" dirty="0">
                <a:solidFill>
                  <a:schemeClr val="accent1"/>
                </a:solidFill>
              </a:rPr>
              <a:t> = </a:t>
            </a:r>
            <a:r>
              <a:rPr lang="en-US" sz="3200" dirty="0" err="1">
                <a:solidFill>
                  <a:schemeClr val="accent1"/>
                </a:solidFill>
              </a:rPr>
              <a:t>PageTable</a:t>
            </a:r>
            <a:r>
              <a:rPr lang="en-US" sz="3200" dirty="0">
                <a:solidFill>
                  <a:schemeClr val="accent1"/>
                </a:solidFill>
              </a:rPr>
              <a:t>[</a:t>
            </a:r>
            <a:r>
              <a:rPr lang="en-US" sz="3200" dirty="0" err="1">
                <a:solidFill>
                  <a:schemeClr val="accent1"/>
                </a:solidFill>
              </a:rPr>
              <a:t>vaddr</a:t>
            </a:r>
            <a:r>
              <a:rPr lang="en-US" sz="3200" dirty="0">
                <a:solidFill>
                  <a:schemeClr val="accent1"/>
                </a:solidFill>
              </a:rPr>
              <a:t>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839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 = </a:t>
            </a:r>
            <a:r>
              <a:rPr lang="en-US" i="1" dirty="0" smtClean="0">
                <a:solidFill>
                  <a:schemeClr val="accent1"/>
                </a:solidFill>
              </a:rPr>
              <a:t>page fault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load the swapped-out page and retry instruction,</a:t>
            </a:r>
            <a:br>
              <a:rPr lang="en-US" dirty="0" smtClean="0"/>
            </a:br>
            <a:r>
              <a:rPr lang="en-US" dirty="0" smtClean="0"/>
              <a:t>or kill program if the page really doesn’t exist,</a:t>
            </a:r>
            <a:br>
              <a:rPr lang="en-US" dirty="0" smtClean="0"/>
            </a:br>
            <a:r>
              <a:rPr lang="en-US" dirty="0" smtClean="0"/>
              <a:t>or tell the program it made a mistake</a:t>
            </a:r>
          </a:p>
        </p:txBody>
      </p:sp>
    </p:spTree>
    <p:extLst>
      <p:ext uri="{BB962C8B-B14F-4D97-AF65-F5344CB8AC3E}">
        <p14:creationId xmlns:p14="http://schemas.microsoft.com/office/powerpoint/2010/main" val="18122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pic>
        <p:nvPicPr>
          <p:cNvPr id="13314" name="CP3 Ink dfdefa6f-df76-421f-a7fe-bb7e782de302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4" y="1251299"/>
            <a:ext cx="5949451" cy="42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Table Review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7086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Q:How many bits for a physical page number?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A: 20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PageTableEntry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valid/dirty/r/w/x/…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PageDirEntry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valid/?/…</a:t>
            </a:r>
          </a:p>
          <a:p>
            <a:r>
              <a:rPr lang="en-US" sz="2600" dirty="0" smtClean="0"/>
              <a:t>Q: How many entries in a </a:t>
            </a:r>
            <a:r>
              <a:rPr lang="en-US" sz="2600" dirty="0" err="1" smtClean="0"/>
              <a:t>PageDirectory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1024 four-byte PDEs</a:t>
            </a:r>
          </a:p>
          <a:p>
            <a:r>
              <a:rPr lang="en-US" sz="2600" dirty="0" smtClean="0">
                <a:sym typeface="Wingdings" pitchFamily="2" charset="2"/>
              </a:rPr>
              <a:t>Q: How many </a:t>
            </a:r>
            <a:r>
              <a:rPr lang="en-US" sz="2600" dirty="0" err="1" smtClean="0">
                <a:sym typeface="Wingdings" pitchFamily="2" charset="2"/>
              </a:rPr>
              <a:t>entires</a:t>
            </a:r>
            <a:r>
              <a:rPr lang="en-US" sz="2600" dirty="0" smtClean="0">
                <a:sym typeface="Wingdings" pitchFamily="2" charset="2"/>
              </a:rPr>
              <a:t> in each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?</a:t>
            </a:r>
          </a:p>
          <a:p>
            <a:r>
              <a:rPr lang="en-US" sz="2600" dirty="0" smtClean="0">
                <a:sym typeface="Wingdings" pitchFamily="2" charset="2"/>
              </a:rPr>
              <a:t>A: 1024 four-byte PTEs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CP3 Ink 6b70350a-f147-445d-89ad-d4e7f6676c5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" y="794639"/>
            <a:ext cx="8491951" cy="588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Table </a:t>
            </a:r>
            <a:r>
              <a:rPr lang="en-US" dirty="0" smtClean="0"/>
              <a:t>Review Example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229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  <a:br>
              <a:rPr lang="en-US" sz="2600" dirty="0" smtClean="0"/>
            </a:br>
            <a:r>
              <a:rPr lang="en-US" sz="2600" dirty="0" smtClean="0"/>
              <a:t>PTBR = 0x10005000 (physical)</a:t>
            </a:r>
          </a:p>
          <a:p>
            <a:pPr marL="0" indent="0"/>
            <a:r>
              <a:rPr lang="en-US" sz="2600" dirty="0" smtClean="0"/>
              <a:t>Write to virtual address </a:t>
            </a:r>
            <a:r>
              <a:rPr lang="en-US" sz="2600" dirty="0" smtClean="0">
                <a:solidFill>
                  <a:schemeClr val="accent1"/>
                </a:solidFill>
              </a:rPr>
              <a:t>0x7192a44c</a:t>
            </a:r>
            <a:r>
              <a:rPr lang="en-US" sz="2600" dirty="0" smtClean="0"/>
              <a:t>…</a:t>
            </a:r>
            <a:br>
              <a:rPr lang="en-US" sz="2600" dirty="0" smtClean="0"/>
            </a:br>
            <a:r>
              <a:rPr lang="en-US" sz="2600" dirty="0" smtClean="0"/>
              <a:t>Q: Byte offset in page?              PT Index?               PD Index?</a:t>
            </a:r>
          </a:p>
          <a:p>
            <a:r>
              <a:rPr lang="en-US" sz="2600" dirty="0" smtClean="0"/>
              <a:t>(1) </a:t>
            </a:r>
            <a:r>
              <a:rPr lang="en-US" sz="2600" dirty="0" err="1" smtClean="0"/>
              <a:t>PageDir</a:t>
            </a:r>
            <a:r>
              <a:rPr lang="en-US" sz="2600" dirty="0" smtClean="0"/>
              <a:t> is at 0x10005000, so…</a:t>
            </a:r>
            <a:br>
              <a:rPr lang="en-US" sz="2600" dirty="0" smtClean="0"/>
            </a:br>
            <a:r>
              <a:rPr lang="en-US" sz="2600" dirty="0" smtClean="0"/>
              <a:t>Fetch PDE from physical address 0x1005000+(4*PDI)</a:t>
            </a:r>
          </a:p>
          <a:p>
            <a:pPr lvl="1"/>
            <a:r>
              <a:rPr lang="en-US" sz="2400" dirty="0" smtClean="0"/>
              <a:t>suppose we get {0x12345, v=1, …}</a:t>
            </a:r>
          </a:p>
          <a:p>
            <a:r>
              <a:rPr lang="en-US" sz="2600" dirty="0" smtClean="0">
                <a:sym typeface="Wingdings" pitchFamily="2" charset="2"/>
              </a:rPr>
              <a:t>(2)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 is at 0x12345000,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Fetch PTE from physical address 0x12345000+(4*PTI)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suppose we get {0x14817, v=1, d=0, r=1, w=1, x=0, …}</a:t>
            </a:r>
          </a:p>
          <a:p>
            <a:r>
              <a:rPr lang="en-US" sz="2600" dirty="0" smtClean="0">
                <a:sym typeface="Wingdings" pitchFamily="2" charset="2"/>
              </a:rPr>
              <a:t>(3) Page is at 0x14817000,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Write data to physical address?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Also: update PTE with d=1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9077" y="5867400"/>
            <a:ext cx="18165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sym typeface="Wingdings" pitchFamily="2" charset="2"/>
              </a:rPr>
              <a:t>0x1481744c</a:t>
            </a:r>
            <a:endParaRPr lang="en-US" sz="2600" dirty="0" smtClean="0">
              <a:solidFill>
                <a:schemeClr val="accent1"/>
              </a:solidFill>
            </a:endParaRPr>
          </a:p>
        </p:txBody>
      </p:sp>
      <p:pic>
        <p:nvPicPr>
          <p:cNvPr id="21506" name="CP3 Ink 1b44d982-037c-4ce7-9ffe-1a502bbf321b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15" y="1619820"/>
            <a:ext cx="6356251" cy="52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miss: load a swapped-out page and retry instruction, or kill program</a:t>
            </a:r>
          </a:p>
          <a:p>
            <a:r>
              <a:rPr lang="en-US" dirty="0" smtClean="0"/>
              <a:t>Performance?</a:t>
            </a:r>
          </a:p>
          <a:p>
            <a:pPr lvl="1"/>
            <a:r>
              <a:rPr lang="en-US" dirty="0" smtClean="0"/>
              <a:t>terrible: memory is already slow</a:t>
            </a:r>
            <a:br>
              <a:rPr lang="en-US" dirty="0" smtClean="0"/>
            </a:br>
            <a:r>
              <a:rPr lang="en-US" dirty="0" smtClean="0"/>
              <a:t>translation makes it slower</a:t>
            </a:r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A cache,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Making Virtual Memory Fast</a:t>
            </a:r>
          </a:p>
          <a:p>
            <a:pPr lvl="1" algn="ctr">
              <a:buNone/>
            </a:pPr>
            <a:r>
              <a:rPr lang="en-US" dirty="0" smtClean="0"/>
              <a:t>The Translation Lookaside Buffer (TLB)</a:t>
            </a:r>
          </a:p>
        </p:txBody>
      </p:sp>
      <p:pic>
        <p:nvPicPr>
          <p:cNvPr id="22530" name="CP3 Ink 5c4d2ff9-b8ec-40e8-8509-5422f8c3cb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90" y="3940500"/>
            <a:ext cx="5932500" cy="19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Project3 available now</a:t>
            </a:r>
            <a:endParaRPr lang="en-US" i="1" dirty="0" smtClean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Design Doc due </a:t>
            </a:r>
            <a:r>
              <a:rPr lang="en-US" i="1" dirty="0" smtClean="0">
                <a:solidFill>
                  <a:schemeClr val="accent1"/>
                </a:solidFill>
              </a:rPr>
              <a:t>next week</a:t>
            </a:r>
            <a:r>
              <a:rPr lang="en-US" dirty="0" smtClean="0"/>
              <a:t>, Monday, April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Schedule a Design Doc review </a:t>
            </a:r>
            <a:r>
              <a:rPr lang="en-US" dirty="0" err="1" smtClean="0"/>
              <a:t>Mtg</a:t>
            </a:r>
            <a:r>
              <a:rPr lang="en-US" dirty="0" smtClean="0"/>
              <a:t> now for next week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Whole project due Monday, April 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Competition/Games night Friday, April 27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, 5-7pm</a:t>
            </a:r>
          </a:p>
          <a:p>
            <a:endParaRPr lang="en-US" dirty="0" smtClean="0"/>
          </a:p>
          <a:p>
            <a:r>
              <a:rPr lang="en-US" dirty="0" smtClean="0"/>
              <a:t>Prelim3 is in two and a half weeks, Thursday, April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Time and Location: 7:30pm in Olin Hall room 155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Old prelims are online in CMS</a:t>
            </a:r>
          </a:p>
        </p:txBody>
      </p:sp>
    </p:spTree>
    <p:extLst>
      <p:ext uri="{BB962C8B-B14F-4D97-AF65-F5344CB8AC3E}">
        <p14:creationId xmlns:p14="http://schemas.microsoft.com/office/powerpoint/2010/main" val="24153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 (TLB)</a:t>
            </a:r>
            <a:endParaRPr lang="en-US" dirty="0"/>
          </a:p>
        </p:txBody>
      </p:sp>
      <p:sp>
        <p:nvSpPr>
          <p:cNvPr id="36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>
                <a:solidFill>
                  <a:schemeClr val="accent1"/>
                </a:solidFill>
              </a:rPr>
              <a:t>Translation Lookaside Buffer </a:t>
            </a:r>
            <a:r>
              <a:rPr lang="en-US" dirty="0" smtClean="0"/>
              <a:t>(TLB)</a:t>
            </a:r>
          </a:p>
          <a:p>
            <a:r>
              <a:rPr lang="en-US" dirty="0" smtClean="0"/>
              <a:t>A small, very fast cache of recent address mappings</a:t>
            </a:r>
          </a:p>
          <a:p>
            <a:pPr lvl="1"/>
            <a:r>
              <a:rPr lang="en-US" dirty="0" smtClean="0"/>
              <a:t>TLB hit: avoids </a:t>
            </a:r>
            <a:r>
              <a:rPr lang="en-US" dirty="0" err="1" smtClean="0"/>
              <a:t>PageTable</a:t>
            </a:r>
            <a:r>
              <a:rPr lang="en-US" dirty="0" smtClean="0"/>
              <a:t> lookup</a:t>
            </a:r>
          </a:p>
          <a:p>
            <a:pPr lvl="1"/>
            <a:r>
              <a:rPr lang="en-US" dirty="0" smtClean="0"/>
              <a:t>TLB miss: do </a:t>
            </a:r>
            <a:r>
              <a:rPr lang="en-US" dirty="0" err="1" smtClean="0"/>
              <a:t>PageTable</a:t>
            </a:r>
            <a:r>
              <a:rPr lang="en-US" dirty="0" smtClean="0"/>
              <a:t> lookup, cache result for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Diagram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726740"/>
              </p:ext>
            </p:extLst>
          </p:nvPr>
        </p:nvGraphicFramePr>
        <p:xfrm>
          <a:off x="3581399" y="2324100"/>
          <a:ext cx="25908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514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5240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>
            <p:custDataLst>
              <p:tags r:id="rId7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30480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91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11"/>
            </p:custDataLst>
          </p:nvPr>
        </p:nvCxnSpPr>
        <p:spPr>
          <a:xfrm flipV="1">
            <a:off x="5562600" y="4495800"/>
            <a:ext cx="1600200" cy="6477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2"/>
            </p:custDataLst>
          </p:nvPr>
        </p:nvCxnSpPr>
        <p:spPr>
          <a:xfrm flipV="1">
            <a:off x="5562600" y="2743200"/>
            <a:ext cx="1600200" cy="4953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7" idx="1"/>
          </p:cNvCxnSpPr>
          <p:nvPr>
            <p:custDataLst>
              <p:tags r:id="rId13"/>
            </p:custDataLst>
          </p:nvPr>
        </p:nvCxnSpPr>
        <p:spPr>
          <a:xfrm>
            <a:off x="5562600" y="4724400"/>
            <a:ext cx="1752600" cy="1371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4"/>
            </p:custDataLst>
          </p:nvPr>
        </p:nvCxnSpPr>
        <p:spPr>
          <a:xfrm flipV="1">
            <a:off x="5562600" y="4343400"/>
            <a:ext cx="1600200" cy="2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38736122"/>
              </p:ext>
            </p:extLst>
          </p:nvPr>
        </p:nvGraphicFramePr>
        <p:xfrm>
          <a:off x="1524002" y="457200"/>
          <a:ext cx="46481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2057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581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675218595"/>
              </p:ext>
            </p:extLst>
          </p:nvPr>
        </p:nvGraphicFramePr>
        <p:xfrm>
          <a:off x="762000" y="2895600"/>
          <a:ext cx="22860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685800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>
            <a:off x="2438400" y="5334000"/>
            <a:ext cx="1066800" cy="304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0"/>
            </p:custDataLst>
          </p:nvPr>
        </p:nvCxnSpPr>
        <p:spPr>
          <a:xfrm rot="16200000" flipH="1">
            <a:off x="2400300" y="5753100"/>
            <a:ext cx="10668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1"/>
            </p:custDataLst>
          </p:nvPr>
        </p:nvCxnSpPr>
        <p:spPr>
          <a:xfrm rot="16200000" flipH="1">
            <a:off x="2171700" y="4838700"/>
            <a:ext cx="1828800" cy="12954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TLB in the Memory Hierarchy</a:t>
            </a:r>
            <a:endParaRPr lang="en-US" dirty="0"/>
          </a:p>
        </p:txBody>
      </p:sp>
      <p:sp>
        <p:nvSpPr>
          <p:cNvPr id="3638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667000"/>
            <a:ext cx="8686800" cy="4114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(1) Check TLB for </a:t>
            </a:r>
            <a:r>
              <a:rPr lang="en-US" sz="2400" dirty="0" err="1" smtClean="0"/>
              <a:t>vaddr</a:t>
            </a:r>
            <a:r>
              <a:rPr lang="en-US" sz="2400" dirty="0" smtClean="0"/>
              <a:t> (~ 1 cycle)</a:t>
            </a:r>
          </a:p>
          <a:p>
            <a:pPr marL="514350" indent="-514350">
              <a:lnSpc>
                <a:spcPct val="110000"/>
              </a:lnSpc>
            </a:pP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(2) TLB Miss: traverse </a:t>
            </a:r>
            <a:r>
              <a:rPr lang="en-US" sz="2400" dirty="0" err="1" smtClean="0"/>
              <a:t>PageTables</a:t>
            </a:r>
            <a:r>
              <a:rPr lang="en-US" sz="2400" dirty="0" smtClean="0"/>
              <a:t> for </a:t>
            </a:r>
            <a:r>
              <a:rPr lang="en-US" sz="2400" dirty="0" err="1" smtClean="0"/>
              <a:t>vaddr</a:t>
            </a: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(3a)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valid entry for in-memory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Load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 entry into TLB; try again (tens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(3b)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entry for swapped-out (on-disk)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load from disk, fix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, try again (millions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(3c)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invalid entry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kill process</a:t>
            </a: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2057400" y="533400"/>
            <a:ext cx="1371600" cy="9906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4267200" y="5334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6019800" y="7620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40" name="Flowchart: Magnetic Disk 39"/>
          <p:cNvSpPr/>
          <p:nvPr>
            <p:custDataLst>
              <p:tags r:id="rId7"/>
            </p:custDataLst>
          </p:nvPr>
        </p:nvSpPr>
        <p:spPr>
          <a:xfrm>
            <a:off x="7696200" y="762000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>
          <a:xfrm>
            <a:off x="3124200" y="1676400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4572000" y="2682692"/>
            <a:ext cx="4572000" cy="8987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(2) TLB Hit</a:t>
            </a:r>
          </a:p>
          <a:p>
            <a:pPr marL="630238" lvl="1" indent="-168275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paddr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send to cache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4" name="CP3 Ink b0a05481-0d61-492c-b1ef-fff876624baf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84" y="413879"/>
            <a:ext cx="6932551" cy="565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8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275" grpId="0" build="p" bldLvl="2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Coherency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79760"/>
            <a:ext cx="8686800" cy="2438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TLB Coherency: </a:t>
            </a:r>
            <a:r>
              <a:rPr lang="en-US" sz="2800" dirty="0" smtClean="0"/>
              <a:t>What can go wrong?</a:t>
            </a:r>
            <a:endParaRPr lang="en-US" sz="2800" dirty="0"/>
          </a:p>
          <a:p>
            <a:r>
              <a:rPr lang="en-US" sz="2800" dirty="0" smtClean="0"/>
              <a:t>A: </a:t>
            </a:r>
            <a:r>
              <a:rPr lang="en-US" sz="2800" dirty="0" err="1" smtClean="0"/>
              <a:t>PageTable</a:t>
            </a:r>
            <a:r>
              <a:rPr lang="en-US" sz="2800" dirty="0" smtClean="0"/>
              <a:t> or </a:t>
            </a:r>
            <a:r>
              <a:rPr lang="en-US" sz="2800" dirty="0" err="1" smtClean="0"/>
              <a:t>PageDir</a:t>
            </a:r>
            <a:r>
              <a:rPr lang="en-US" sz="2800" dirty="0" smtClean="0"/>
              <a:t> contents change</a:t>
            </a:r>
          </a:p>
          <a:p>
            <a:pPr lvl="1"/>
            <a:r>
              <a:rPr lang="en-US" sz="2400" dirty="0" smtClean="0"/>
              <a:t>swapping/paging activity, new shared pages, …</a:t>
            </a:r>
          </a:p>
          <a:p>
            <a:r>
              <a:rPr lang="en-US" sz="2800" dirty="0" smtClean="0"/>
              <a:t>A: Page Table Base Register changes</a:t>
            </a:r>
          </a:p>
          <a:p>
            <a:pPr lvl="1"/>
            <a:r>
              <a:rPr lang="en-US" sz="2400" dirty="0" smtClean="0"/>
              <a:t>context switch between processes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0140573"/>
              </p:ext>
            </p:extLst>
          </p:nvPr>
        </p:nvGraphicFramePr>
        <p:xfrm>
          <a:off x="3962400" y="4442160"/>
          <a:ext cx="2590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Flowchart: Magnetic Disk 28"/>
          <p:cNvSpPr/>
          <p:nvPr>
            <p:custDataLst>
              <p:tags r:id="rId4"/>
            </p:custDataLst>
          </p:nvPr>
        </p:nvSpPr>
        <p:spPr>
          <a:xfrm>
            <a:off x="7162800" y="497556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904885"/>
              </p:ext>
            </p:extLst>
          </p:nvPr>
        </p:nvGraphicFramePr>
        <p:xfrm>
          <a:off x="685800" y="3146760"/>
          <a:ext cx="46481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661360"/>
            <a:ext cx="609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5508960"/>
            <a:ext cx="609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79632005"/>
              </p:ext>
            </p:extLst>
          </p:nvPr>
        </p:nvGraphicFramePr>
        <p:xfrm>
          <a:off x="1066800" y="467076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9906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70836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78456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23847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3941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91816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0611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927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451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532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Buffers (TLBs)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PTE changes, PDE changes, PTBR changes….</a:t>
            </a:r>
          </a:p>
          <a:p>
            <a:r>
              <a:rPr lang="en-US" dirty="0" smtClean="0"/>
              <a:t>Full Transparency: </a:t>
            </a:r>
            <a:r>
              <a:rPr lang="en-US" dirty="0" smtClean="0">
                <a:solidFill>
                  <a:schemeClr val="accent1"/>
                </a:solidFill>
              </a:rPr>
              <a:t>TLB coherency in hardware</a:t>
            </a:r>
          </a:p>
          <a:p>
            <a:pPr lvl="1"/>
            <a:r>
              <a:rPr lang="en-US" dirty="0" smtClean="0"/>
              <a:t>Flush TLB whenever PTBR register changes </a:t>
            </a:r>
            <a:br>
              <a:rPr lang="en-US" dirty="0" smtClean="0"/>
            </a:br>
            <a:r>
              <a:rPr lang="en-US" dirty="0" smtClean="0"/>
              <a:t>[easy – why?]</a:t>
            </a:r>
          </a:p>
          <a:p>
            <a:pPr lvl="1"/>
            <a:r>
              <a:rPr lang="en-US" dirty="0" smtClean="0"/>
              <a:t>Invalidate entries whenever PTE or PDE changes </a:t>
            </a:r>
            <a:br>
              <a:rPr lang="en-US" dirty="0" smtClean="0"/>
            </a:br>
            <a:r>
              <a:rPr lang="en-US" dirty="0" smtClean="0"/>
              <a:t>[hard – why?]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TLB coherency in software</a:t>
            </a:r>
            <a:endParaRPr lang="en-US" dirty="0" smtClean="0"/>
          </a:p>
          <a:p>
            <a:r>
              <a:rPr lang="en-US" dirty="0" smtClean="0"/>
              <a:t>If TLB has a no-write policy…</a:t>
            </a:r>
          </a:p>
          <a:p>
            <a:pPr lvl="1"/>
            <a:r>
              <a:rPr lang="en-US" dirty="0" smtClean="0"/>
              <a:t>OS invalidates entry after OS modifies page tables</a:t>
            </a:r>
          </a:p>
          <a:p>
            <a:pPr lvl="1"/>
            <a:r>
              <a:rPr lang="en-US" dirty="0" smtClean="0"/>
              <a:t>OS flushes TLB whenever OS does context switch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16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Parameters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TLB parameters (typical)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very small (64 – 256 entries), so very fast</a:t>
            </a:r>
          </a:p>
          <a:p>
            <a:pPr lvl="1"/>
            <a:r>
              <a:rPr lang="en-US" dirty="0" smtClean="0"/>
              <a:t>fully associative, or at least set associative</a:t>
            </a:r>
          </a:p>
          <a:p>
            <a:pPr lvl="1"/>
            <a:r>
              <a:rPr lang="en-US" dirty="0" smtClean="0"/>
              <a:t>tiny block size: why?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Intel Nehalem TLB (example)</a:t>
            </a:r>
          </a:p>
          <a:p>
            <a:pPr lvl="1"/>
            <a:r>
              <a:rPr lang="en-US" dirty="0" smtClean="0"/>
              <a:t>128-entry L1 Instruction TLB, 4-way LRU</a:t>
            </a:r>
          </a:p>
          <a:p>
            <a:pPr lvl="1"/>
            <a:r>
              <a:rPr lang="en-US" dirty="0" smtClean="0"/>
              <a:t>64-entry L1 Data TLB, 4-way LRU</a:t>
            </a:r>
          </a:p>
          <a:p>
            <a:pPr lvl="1"/>
            <a:r>
              <a:rPr lang="en-US" dirty="0" smtClean="0"/>
              <a:t>512-entry L2 Unified TLB, 4-way LRU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026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Virtual Memory meets Caching</a:t>
            </a:r>
          </a:p>
          <a:p>
            <a:pPr lvl="1" algn="ctr">
              <a:buNone/>
            </a:pPr>
            <a:r>
              <a:rPr lang="en-US" dirty="0" smtClean="0"/>
              <a:t>Virtually vs. physically addressed caches</a:t>
            </a:r>
          </a:p>
          <a:p>
            <a:pPr lvl="1" algn="ctr">
              <a:buNone/>
            </a:pPr>
            <a:r>
              <a:rPr lang="en-US" dirty="0" smtClean="0"/>
              <a:t>Virtually vs. physically tagged caches</a:t>
            </a:r>
          </a:p>
        </p:txBody>
      </p:sp>
    </p:spTree>
    <p:extLst>
      <p:ext uri="{BB962C8B-B14F-4D97-AF65-F5344CB8AC3E}">
        <p14:creationId xmlns:p14="http://schemas.microsoft.com/office/powerpoint/2010/main" val="918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Virtually Addressed Caching</a:t>
            </a:r>
            <a:endParaRPr lang="en-US" dirty="0"/>
          </a:p>
        </p:txBody>
      </p:sp>
      <p:sp>
        <p:nvSpPr>
          <p:cNvPr id="36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86092"/>
            <a:ext cx="8686800" cy="1371600"/>
          </a:xfrm>
        </p:spPr>
        <p:txBody>
          <a:bodyPr/>
          <a:lstStyle/>
          <a:p>
            <a:r>
              <a:rPr lang="en-US" dirty="0" smtClean="0"/>
              <a:t>Q: Can we remove the TLB from the critical path?</a:t>
            </a:r>
          </a:p>
          <a:p>
            <a:r>
              <a:rPr lang="en-US" dirty="0" smtClean="0"/>
              <a:t>A: Virtually-Addressed Caches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228600" y="1757692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55" name="Rectangle 54"/>
          <p:cNvSpPr/>
          <p:nvPr>
            <p:custDataLst>
              <p:tags r:id="rId4"/>
            </p:custDataLst>
          </p:nvPr>
        </p:nvSpPr>
        <p:spPr>
          <a:xfrm>
            <a:off x="2057400" y="1681492"/>
            <a:ext cx="2057400" cy="10668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56" name="Rectangle 55"/>
          <p:cNvSpPr/>
          <p:nvPr>
            <p:custDataLst>
              <p:tags r:id="rId5"/>
            </p:custDataLst>
          </p:nvPr>
        </p:nvSpPr>
        <p:spPr>
          <a:xfrm>
            <a:off x="2057400" y="2976892"/>
            <a:ext cx="20574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Virtually</a:t>
            </a:r>
          </a:p>
          <a:p>
            <a:pPr algn="ctr"/>
            <a:r>
              <a:rPr lang="en-US" sz="2800" dirty="0" smtClean="0"/>
              <a:t>Addressed</a:t>
            </a:r>
          </a:p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Rectangle 56"/>
          <p:cNvSpPr/>
          <p:nvPr>
            <p:custDataLst>
              <p:tags r:id="rId6"/>
            </p:custDataLst>
          </p:nvPr>
        </p:nvSpPr>
        <p:spPr>
          <a:xfrm>
            <a:off x="6019800" y="1757692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58" name="Flowchart: Magnetic Disk 57"/>
          <p:cNvSpPr/>
          <p:nvPr>
            <p:custDataLst>
              <p:tags r:id="rId7"/>
            </p:custDataLst>
          </p:nvPr>
        </p:nvSpPr>
        <p:spPr>
          <a:xfrm>
            <a:off x="7696200" y="1757692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4419600" y="2976892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</p:spTree>
    <p:extLst>
      <p:ext uri="{BB962C8B-B14F-4D97-AF65-F5344CB8AC3E}">
        <p14:creationId xmlns:p14="http://schemas.microsoft.com/office/powerpoint/2010/main" val="309011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So what’s wrong with physically addressed caches?</a:t>
            </a:r>
          </a:p>
        </p:txBody>
      </p:sp>
    </p:spTree>
    <p:extLst>
      <p:ext uri="{BB962C8B-B14F-4D97-AF65-F5344CB8AC3E}">
        <p14:creationId xmlns:p14="http://schemas.microsoft.com/office/powerpoint/2010/main" val="6328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Virtually-Addressed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10972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Translation 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lookaside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Virtual Memory Meets Caching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pic>
        <p:nvPicPr>
          <p:cNvPr id="8" name="Picture 5" descr="f05-24-P374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690366"/>
            <a:ext cx="5486411" cy="5629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15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CPU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L2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L1: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addressed,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tagged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L2: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L3: On-chip … 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L1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31577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 of Caches/TLBs/VM</a:t>
            </a:r>
            <a:endParaRPr lang="en-US" dirty="0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sz="3000" dirty="0" smtClean="0"/>
              <a:t>Where can block be placed?</a:t>
            </a:r>
          </a:p>
          <a:p>
            <a:pPr lvl="1"/>
            <a:r>
              <a:rPr lang="en-US" sz="2600" dirty="0" smtClean="0"/>
              <a:t>Direct, n-way, fully associative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r>
              <a:rPr lang="en-US" sz="3000" dirty="0" smtClean="0"/>
              <a:t>What block is replaced on miss?</a:t>
            </a:r>
          </a:p>
          <a:p>
            <a:pPr lvl="1"/>
            <a:r>
              <a:rPr lang="en-US" sz="2600" dirty="0" smtClean="0"/>
              <a:t>LRU, Random, LFU, … </a:t>
            </a:r>
          </a:p>
          <a:p>
            <a:r>
              <a:rPr lang="en-US" sz="3000" dirty="0" smtClean="0"/>
              <a:t>How are writes handled?</a:t>
            </a:r>
          </a:p>
          <a:p>
            <a:pPr lvl="1"/>
            <a:r>
              <a:rPr lang="en-US" sz="2600" dirty="0" smtClean="0"/>
              <a:t>No-write (w/ or w/o automatic invalidation)</a:t>
            </a:r>
          </a:p>
          <a:p>
            <a:pPr lvl="1"/>
            <a:r>
              <a:rPr lang="en-US" sz="2600" dirty="0" smtClean="0"/>
              <a:t>Write-back (fast, block at time)</a:t>
            </a:r>
          </a:p>
          <a:p>
            <a:pPr lvl="1"/>
            <a:r>
              <a:rPr lang="en-US" sz="2600" dirty="0" smtClean="0"/>
              <a:t>Write-through (simple, reason about consistency)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427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 of Caches/TLBs/VM</a:t>
            </a:r>
            <a:endParaRPr lang="en-US" dirty="0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dirty="0" smtClean="0"/>
              <a:t>Where can block be placed?</a:t>
            </a:r>
          </a:p>
          <a:p>
            <a:pPr lvl="1"/>
            <a:r>
              <a:rPr lang="en-US" dirty="0"/>
              <a:t>Caches: </a:t>
            </a:r>
            <a:r>
              <a:rPr lang="en-US" dirty="0" smtClean="0"/>
              <a:t>direct/n-way/fully associative (</a:t>
            </a:r>
            <a:r>
              <a:rPr lang="en-US" dirty="0" err="1" smtClean="0"/>
              <a:t>fa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VM: </a:t>
            </a:r>
            <a:r>
              <a:rPr lang="en-US" dirty="0" err="1"/>
              <a:t>fa</a:t>
            </a:r>
            <a:r>
              <a:rPr lang="en-US" dirty="0"/>
              <a:t>, but with a table of contents to eliminate searches</a:t>
            </a:r>
          </a:p>
          <a:p>
            <a:pPr lvl="1"/>
            <a:r>
              <a:rPr lang="en-US" dirty="0"/>
              <a:t>TLB: </a:t>
            </a:r>
            <a:r>
              <a:rPr lang="en-US" dirty="0" err="1" smtClean="0"/>
              <a:t>fa</a:t>
            </a:r>
            <a:endParaRPr lang="en-US" dirty="0"/>
          </a:p>
          <a:p>
            <a:r>
              <a:rPr lang="en-US" dirty="0" smtClean="0"/>
              <a:t>What block is replaced on miss?</a:t>
            </a:r>
          </a:p>
          <a:p>
            <a:pPr lvl="1"/>
            <a:r>
              <a:rPr lang="en-US" dirty="0" smtClean="0"/>
              <a:t>varied</a:t>
            </a:r>
          </a:p>
          <a:p>
            <a:r>
              <a:rPr lang="en-US" dirty="0" smtClean="0"/>
              <a:t>How are writes handled?</a:t>
            </a:r>
          </a:p>
          <a:p>
            <a:pPr lvl="1"/>
            <a:r>
              <a:rPr lang="en-US" dirty="0"/>
              <a:t>Caches: usually write-back, or maybe write-through, or maybe no-write w/ invalidation</a:t>
            </a:r>
          </a:p>
          <a:p>
            <a:pPr lvl="1"/>
            <a:r>
              <a:rPr lang="en-US" dirty="0"/>
              <a:t>VM: write-back </a:t>
            </a:r>
          </a:p>
          <a:p>
            <a:pPr lvl="1"/>
            <a:r>
              <a:rPr lang="en-US" dirty="0"/>
              <a:t>TLB: usually no-write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8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144000" cy="457200"/>
          </a:xfrm>
        </p:spPr>
        <p:txBody>
          <a:bodyPr/>
          <a:lstStyle/>
          <a:p>
            <a:r>
              <a:rPr lang="en-US" dirty="0" smtClean="0"/>
              <a:t>Summary of Cache Design Parameters</a:t>
            </a:r>
            <a:endParaRPr lang="en-US" dirty="0"/>
          </a:p>
        </p:txBody>
      </p:sp>
      <p:graphicFrame>
        <p:nvGraphicFramePr>
          <p:cNvPr id="3901543" name="Group 10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81000" y="762000"/>
          <a:ext cx="8378825" cy="5473701"/>
        </p:xfrm>
        <a:graphic>
          <a:graphicData uri="http://schemas.openxmlformats.org/drawingml/2006/table">
            <a:tbl>
              <a:tblPr/>
              <a:tblGrid>
                <a:gridCol w="1577975"/>
                <a:gridCol w="1730375"/>
                <a:gridCol w="2813050"/>
                <a:gridCol w="22574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Paged Memory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TLB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(blocks)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1/4k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16k to 1M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64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kB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 to 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1M to 4G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 to 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Block size (B)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16-64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4k to 64k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4-32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rates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2%-5%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0.01% to 2%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penalty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10-25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10M-100M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100-1000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9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763000" cy="381000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Big Picture: Multiple Processes</a:t>
            </a:r>
            <a:endParaRPr lang="en-US" dirty="0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Run multiple processes?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1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1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8" name="Oval 7"/>
          <p:cNvSpPr/>
          <p:nvPr/>
        </p:nvSpPr>
        <p:spPr>
          <a:xfrm>
            <a:off x="0" y="1962089"/>
            <a:ext cx="1607127" cy="16383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6168736" y="3486089"/>
            <a:ext cx="1607127" cy="16383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/>
          <a:lstStyle/>
          <a:p>
            <a:r>
              <a:rPr lang="en-US" dirty="0" smtClean="0"/>
              <a:t>Big Picture: (Virtual) Memory</a:t>
            </a:r>
            <a:endParaRPr lang="en-US" dirty="0"/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75260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86600" y="464820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70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6600" y="409575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7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236220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7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352583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128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Processor &amp; Memory</a:t>
            </a:r>
            <a:endParaRPr lang="en-US"/>
          </a:p>
        </p:txBody>
      </p:sp>
      <p:sp>
        <p:nvSpPr>
          <p:cNvPr id="36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6096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CPU address/data bus...</a:t>
            </a:r>
          </a:p>
          <a:p>
            <a:r>
              <a:rPr lang="en-US" dirty="0" smtClean="0"/>
              <a:t>	… routed through caches</a:t>
            </a:r>
          </a:p>
          <a:p>
            <a:r>
              <a:rPr lang="en-US" dirty="0" smtClean="0"/>
              <a:t>	… to main memory</a:t>
            </a:r>
          </a:p>
          <a:p>
            <a:pPr lvl="1"/>
            <a:r>
              <a:rPr lang="en-US" dirty="0" smtClean="0"/>
              <a:t>Simple, fast, but…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Q: What happens for LW/SW </a:t>
            </a:r>
            <a:br>
              <a:rPr lang="en-US" dirty="0" smtClean="0"/>
            </a:br>
            <a:r>
              <a:rPr lang="en-US" dirty="0" smtClean="0"/>
              <a:t>to an invalid location?</a:t>
            </a:r>
          </a:p>
          <a:p>
            <a:pPr lvl="1"/>
            <a:r>
              <a:rPr lang="en-US" dirty="0" smtClean="0"/>
              <a:t>0x000000000 (NULL)</a:t>
            </a:r>
          </a:p>
          <a:p>
            <a:pPr lvl="1"/>
            <a:r>
              <a:rPr lang="en-US" dirty="0" smtClean="0"/>
              <a:t>uninitialized pointer</a:t>
            </a:r>
          </a:p>
          <a:p>
            <a:pPr lvl="1"/>
            <a:endParaRPr lang="en-US" dirty="0"/>
          </a:p>
          <a:p>
            <a:r>
              <a:rPr lang="en-US" dirty="0" smtClean="0"/>
              <a:t>A: Need a memory management unit (MMU)</a:t>
            </a:r>
          </a:p>
          <a:p>
            <a:pPr lvl="1"/>
            <a:r>
              <a:rPr lang="en-US" dirty="0" smtClean="0"/>
              <a:t>Throw (and/or handle) an exception</a:t>
            </a:r>
            <a:endParaRPr lang="en-US" dirty="0"/>
          </a:p>
          <a:p>
            <a:endParaRPr lang="en-US" dirty="0"/>
          </a:p>
        </p:txBody>
      </p:sp>
      <p:sp>
        <p:nvSpPr>
          <p:cNvPr id="360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65830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014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42030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014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13630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27830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0141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37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60141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8518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0141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51630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60142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15268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60142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044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0xfff…f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DHAOAgAQdA1DOBgEgEyLlX21j80CILIMkqUkmamKmPXMUY51JpZWox/ddZFMCDghIEET//wNFNQRIEEU1BAYCC2QCC2UYKhQyCACOKQGtAX5DMwgA6BkBXgl+QxQyCACAFAJ2jOJBMwgAwAwCSvPiQQ8SEmT0TUEIAU1BEquq00GpqtNBHgQFguaACiwCDGZGZAt+z9ghNhDlo4ZMmeZytxY8jla0btcS3CxyNVrlziws8uLK0cY8YAosAgxntnsLem9MITYRmY4cWVq3crcuLGxWtG7FqtcZWWVa3xOXGXKxYOWOFwANARoBCQEXAQoyBoL+E5v4TlsUgvzh+cYoITYRmZ4mbVg2zLcrfDhWtM2LCtwt22ZbiaMnOTIzaYmrNsAKNQeC/hQD+FARmoP8BB+AdqYjiCE2ENszDE5Y5My1w4wt1rTKxcrcLZw2WsGmXJmcNmLBhkaACjIEgv4UE/hQUIP8Ft+Cv2AhNhDFm5cNnGZkta5GDZa0bMsi3FkzMFuJu3YN3LLIxaMcw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UHAOAgAQdA9oEdAEQMLDPVh3gyEKEYu5dQq8/1wMISBBE//8DRTUFAzgLZBkgMgkAkJsDATfAHkUzCQCQggIB28UeRTgIAP4DAHuF0jQSTsCkP9MApD8eBhKCgDNAAArQAWCD/iv2/iv34cTwPB6dXTq3GYTMUiouipqKqqiEzNrTd3c5TEYp0jGMYhbOb3eW03cRdNQ7VACD/dqfu1eXMxmYYz4mcYxGLXmePfwPBeDXOd5uYisVjhHLWOWOEYi83nnfdPfN5i8VjXCuGK1iKxcbm+deO8OOYITwhWLwWgglFAjMRhOkZRgjBGNryjCcE4RgBOU4TpORGURCMp0nCc6VlGFaQjGMcOPqzlqAITYQzyN8uFuxcLcObDmWtGGLKtc5MbBbkxtMLNyxYuczFuAKmAE+g/4xfP4xfRHGuM7vd3ecRjGuHDprXCIhc5nbc3Z1xaIjEYrn6Hj9M4CE++C++DGedrwWlitbBKEEJ1TrWuG9cc6wjKUrZjFTBRKFYzvr3c2WOeGE7GiU++jCqcIxTlOU5ThAIEYIoREIoRIynAnfDr4c4dYhNhGZi5wtcWNmtZN8bNa0bNXC3CxYN1rnHlbsW+ZlhwsXIAqcAUCD/jLO/jK7t35eDrjEyhSIKkpGGo0qKiExd7zPHd8c73nnfGOMTGCE+9C+8/porsrmWjKtZ4649Lizz4cs5rRxWlghSmC2LFizUsVnPCwxrW+OWOBQhOVxJ67zy3VIwnAQRhGEYEIwjKcUYCcEYIRghCMVdPXmeEghNhGJzmysG7HKtZMHOJa0YssS1w5aZFrbHmbtnDhy3wtnAAqnAUaD/gYG/gYHeD4G9c+XeuHHW8SQVFIiJ3279OvDjy59OvTNXhhEKSmtxuJ6+F4YAIP+AOr+AOt069u/bv43XE01epqYhMzOb7+F4dXddenPl3iJvi3F2nU4xUaqqugAhMnGh0YQkgjGacIowiTlOUYTlBCMIkUUIyrScEQhEinPHv3nWCE2ENGmRnjzYsq1u2yMlrRo0cLcWTK5W4mmJu0yMMmTJlwgCmIdg/4Iav4Iaw1z4c6ubreJxOJjFnTig/4Bfv4Bfw7X0vpeorNZnM5413PLwITlaocms5xIoicpyqnXHxcsNwAhNhGVm0a5m7RqtbtWeRa0ytXK1ziysVuJq1yNs2Nria5MIAqGAS+D/gn6/gn7xvfTfDc1clsVz5E1V0iqnV1NxMeD6HgkAIP+AaL+AZPUzyvV1lcW27+F4Z4d3tuL1EajUajpx8TMLIWzNItPBDAjRxSySxIYIEEMMkcEcEcUMIhQy04vCxQ6wCE2ENGTfGyZuGa1hkZNFrRzmxrXDdk3WtcblhkZMmzhk3cgCnMlg/4NfP4Nad13a488bnME6cMRyqsTFxPHHVewg/4AYP4Ab58K3gU5Ok6lKc5u5uc5vcdcc9sghOpbfONYppxjCcJwSrGE6VlWEY1w9WjmACE2EZcrNo1yZm61g3csVrRm1aLcLfMwW5cbNtjyMs2FuwcgClUTg/4L4P4L4XiXwxilTFbxHGiD/gHK/gHLeF3hK13XHUqAhcZioGdvgQQoYY58nPBkgCE2EZsuVw5zZmS1gzbtFrTI0brXDRqwWtW7BsycucWNqzxACpgBQYP+EE7+EGHwPBjtvhcTMyROKwxi8XVxmJiazKdovMTEU1TEYVHDeJCD/gC6/gDBxw4umHCtRFTE3e545489zzjjMxNRrGOzwMYxVIud3ec5vOOt7IP1PEevupubJSTEmLiFXVpq5RJEkXiyYmM1E34fs3jkITYRjytWmbGxYLW+Vg2WtMrditcNG+VbkatcTlhlzM3GRuAKjAE1hPwnkfhO9x6NLXq16uLgrFGEJRxLSlPZNSNJyjFOrKxZ4IMi1oCD/gIG/gILqJd+2cTWKxVRi5buevLvc5bmYiqrk6axwjGs8c8whNnQU7cyNUyKMozhGU4TlCCMpynCMERKpPT1U8whNhDdmxctMzZytbtHONa0Z5Ma3C2xsVrFziw43LBwxzOXAAqWATyD/hei/heH5xwljcvB14OOfLwdXFzMruTK6KjGOHDXKtcGE5Z11XiE/ADB+AG+tWFeMbT0YeVw+FSy1pSpCkKQghBOE4znVdeM51wxwzx2zxnMg/C8zPqkxUanCt3nMpixF1MQKu4mJi6iRMzvzfLnHjAhNhDVqxbYm+FwtzM2WNa0Y5si1w5YtVuXFjysWrTHkwtcQApxLoP+Gi7+Gi8AcufgWcMTqcTG1zlNTWZi+rp5cbmC/klT+SVQB8Xx/BtlzqqpLlmyzcOdywCD+Aorz+MpmZlKJJhJExMTEwmJmc+H6sXwITYQ1cs2GHLjwrWTFgyWtGLPEtxMcTNa5bM8zFq1wtcTNwAKaB6F+Gej4Z2b8BDfgMDhMLdfjqZoqo5kc8KeLBzVxIP+A1r+A1HimN63q6VCCUzO+HWOMoXTSQNXAgIIYYYRCIY478vLACE2ENMjhoxyOWi1m4bNVrRnlcLcTjIyWuczRw2a5MOPEwzACo0BQ4P+HLj+HLl16AAeBdVGJqYC7tvmRPVmc5ze7tmmMVyrpvxjxoP+Aeb+AednAAHTcRcXWYurhJEnTr426qsKVFRBM54x49dWwIP1PEi/ZtNpklEwEwEkXBExMTETdXExdRKYzO+vp7rxACE2EY22Rk1cuGS1wzyYlrRgyxLXDBg3Wsm7PI3bsGeRwzygCqEBSIP+Hmj+Hm3BNXEmM8OPLn254upFKjERUIuZlcpm7znfHeblGIxwdvD8I8Kwg/4EVP4EQ7TC66+R5PieL271fHjXOeM5iYqMRVRVTwnljFRiYtc5iZTNpi4mDjmDrzPLzCqpURGVxa7EkxFxMXjKJF1MImEJhMTa254+nOPeITYQ3zYW7Nk5zLcORyzWtGuRwtcYc2Ra1xtMLFtib5MLNwAKhQE0g/4iPP4iQ9zusxcxdI01wcMRioRNzdzczOY2tM4z4E3Qg/4Bwv4Bn6Rymkmczz3nq773OYYxrGsYrEaiqonLvjx+nUCE8BSS8DzlOU4VlCcIwBCJGAQjBCcpwRiw34e2UiE2EMWzlmxYtGa3C3cMFrTIxwrcOZiyWt82Jo5b5WeFq0agCpwBSoP+IoD+InXmmZROIrFMRCJRmbucriQM6uAtc3c2uJTSIvW+nHtGgIP+BCT+BCmvEnDSLRxc3Gec8Y3N6nFY6degHTDlWMJrc3d3Gatd3m+M8deDykCD9ztF/BOYgiYETEXBMXATFxJNSgImaurqUTEkzN5z38t4QCE2EZWzTK5wsMS1w2a4lrRpjxLXGJtkWtWuVk1xYXGbGxbACpIBOoP+Jgj+Jffwe3ceLc5iarVdOPADGfGziJbnq5udbZTSNR4SuHCE/Ait+BFOcYCEJSjJFHDq15MuTLgw6NOq6EUbaeJnpGEZwrOK9suBlpWEd6Eu2QRnGKKEU4RRhFCEIwJIEIkYhOM8uPlyj4GAITYQ1y4nLDM5ZLceVtmWtGbdmtwsGDlawy5mTjJmzY2DRmA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8HAOAgAQdBOAF4gQBEDCwz1Yd4MhChGLuXUKvP9cDCEgQRP//A0U1BQM4C2QZIDIJAJCbAwE3wB5FMwkAkIICAdvFHkU4CAD+AwB7hdI0Ek7ApD/TAKQ/CswBXYP+Ayj+AzWsMWxmrTvXflxjK4mop0L6MY1GqVN5zvO93uLpjV+UxjVRV3PHO874uMbmr01HDj418IT8HcX4O+ZQjBm4PAy5HCvklilSUrsccd76THjvhvhjWEsFLYMWTBkwWlSKuPDrhny3w1jCmCmLBmzYMWDBCEb1w4b8HhcPTGqDr2PVKTQi4TckpiYtEolF1KUJgESExEiJiYlEwiQlK2/B9e694CE2ENWuZy4ys2C3I4w5FrTG1ZLcOPG2W4seVjkZMmzbIzygCqUBPoT8FPn4KX5Ybxxxxxyzzwx1vG9pSzZM2bVkzWxSpGNcOPDXLlphvBKNpStHBXFhyZ6ShPweTfg85pG9sdq4I2tbFkwWxURnhrnx5ceeuXDGMoYpZqYs2SWCkIRnXDdlZ7Y7gIPt7EevdzmJgSLRcTExIiYmJqCYJTEpi7XfX058ICE2EZmrdw1YMWS1vhYN1rRrhyLcLNxhW5GbJxkcNm7lixYACrEBSoP+Dbr+Db/UdZjK7ImqjEVVcHLOpqYzhjFYpOJzu73fPO+O89Z3ec5i5hhyisCE/B81+D4HMtglmWITnny4c+PLyfAeLXfTOsOplpS1rUwSxSySyUwUsojQUrCqs6xrdjVvAITgcSHdlOUUZynKOWMJRRdDGjFBxcgIRRESCBBCMIwjCMJwjGdebrlxgCE2ENMzbE5zYnC3MxxZlrRk4zLXOXDlWs27DLiZNmGTG2xACpQBOoP9H5+jx58eA1uJi6IRUpjfDjjJ068M4uqRSIyzGcdfG8flz6CE/DVB+Gq/Jp0DgYbSpSFEJxreOGOfRpyZSU9sKzrWMUpSlS0IWlWkI6iE8AWh18M0QgjGEYVhGEK0nAghGCMIowjCIijOuPm5ZcwhNhGVgzbs2bFktw5mbda0bt2q3DmzNlrnGzx42jDK5zYcwApmGoT7Bz7B3Nnhgx0y2y0yww0jG09GXUZAhPw2LfhsXwYcUMvGy4mRijKrHjlwanDAhWqZOVHBDCRwoZYJ55a78LBqgCE2EY2zHKxcMmy3MzZ4VrRo0aLcTTC2W4XGJo4bYcWXI1xgCn8tg/2lH7RnrnhzxmJuLi6RpeNXwarVRqYucxxjny3xwIP+G47+G32K7X0mrxtve5z1eHl1vndNOWOWOUcnTn245gCEh4Cjxb4ZxiQIRQqRjAQnKcCJWOHDtzx8GCE2EM2DHC0aM2K1u1xs1rRthaLcLLNmW4szJhlZZGeFnkaACmoehPwESfgIl1a88MbDK9I2hSlMVMELTtlxYcqE/DGJ+GMXkIZKZmKFEq1vW+OetpbZ4csAhclimXpjEMKFGQwwo0McuPpa4CE2EYWLZw3yM2K1s2ws1rTG2brcTLGxW5m7HLkaOGLNkwZgClwShPwAmfgBNxY+RfBRgnTLm14qxIT8Nun4bdcmXJe1aK2x4tMq3IaukoC3g4OAhYGFg4OHh4mJVgAhNhDhlkwsGLhqtYNMLVa0Yucq1w2aM1rdkwb5WjVwzw4mIAqJATCD/gO6/gO7q/B5c6vTFViqxMVMTN5nn06xEqrFY1HLn4XFIIT8NoX4bQ+BijqYJwwseHHe+PLXDOKkrW0VpwI2hIndjlrhG8SE71a1w47wrCMSMYRSiigjCMEIkJyTjNp6c4eDgCE2EZmLfG5ctHK3Cyy4lrTNicLcOHCxW4cORtibuMbFnlxgCo4BN4P+CHj+CHl3mZuWVQ1WMY05RVQlm9s7eB1qcKmoimOvgZmD/hwm/hwnct4qtVGESzc8Z655543m4xjGsdHgRWMTE3Ob4vHvPhiE8AYIdvLEjCMIwRhOBFKcEJwhEIRhGCMIThNHDt5MeAAhNhDjGyaucOJytytGGNa0ytGS1yxwtlrdm1b5mLnFmxsMYApkGoT8GVH4Mmcd8eGeGN4xhK1MGDBmwaGyNIT8L+34X58GjJLJgpaiVV548c9cd873hZtZDFp64BChISGGOXB5mKQhNhGRmwwtcOZwtbZXLda0atMK3EyxY1rhuxa5mzPC3xZGAAp5KIP+ET7+ETnVTyvtx4ELq13ec9e3PK1xcRPTjQCE/Dvl+HgvBPTHPLSunCOCOSmCmbBg3YsWjFmtgnCGOm3LnITB2IdmMEYxThBEiiQRQRhEnXX0YSAhNhGNy1zMG7LCtatMjla0buWq3C4wt1rZw2bOG2JkwyOWQApXEIP+EiL+EiXk6VrGJxvl15UAg/4cxP4ct44zcXHHhx4bxQCGkrBAYFg4GBgYODhYmJjZQCE2EY2LZi3Z5Wa3DkbYlrTCwcLcORuyWtMTjE0ZNc2FgyZgCqQBQIP+Fqj+Fr/nZMxOGI5ajlrhVaiKQTFrzOZ4723mZuJjDE8p5T258MSAhPw5GfhyDw0lC0qMCUYxvG+PDhz4ceXDjveMVKYMmbBowZsmTNgzYMFpRjWtcN88Nd76QITtYpeBwQjCMJxhOBCMEYIpRRgIwiQiEYRlWEYxrj4+N4KAITYRhcucbXJiyrWmJszWtHGLMtcsHOJazbs2uNhlyOGzXEAKnQFAg/4acv4acw83W54swqNRy1w6Y6axVIlc3HO97zuZvHfECDE630zUAIT8OZn4czQgnSUqYJYEpxnPHe98eHHhw474axnFamLFkxZtlNmjNmxYMCc46Y4cuECE7WSHgWMBGMCEUYRRBFAIRgRhGEJwjBOUQivl7co9wCE2EYWeHLixtcK1qycOFrRzjzLcLbI0W5cTZsybYsONqxygCm8jg/4c6v4c7UzE0iUbqJpwjGsaqoTjwcTkhPw6Pfhzhow0nXLXLfHtrlz1zzmgtgtLJTY1ZJCEl4KQ6vBiSjIIoxhOEZTlWFZ9HfDEITYQ5YYWLLK4brcuPKwWtGbJutwuG7Na1ZsGbllmbOWrXMAKdDCD/gV8/gV9AB37eTWXGrODEYUhiMYxUavh15XQg/4hPP4hPQAZxqo4RqIqioYiZm7nOeMdY8et7IPHwN5e7XMzMriZJiRMAJq4Jmevi+jXgCE2EZW7DE1c48y3G0yYlrRu1aLXDbG1WtWOXI4YsWWPI5aACrIBUoP+B4T+B4Vy8Xh16eT03FxmpiqrhwqMVKLEF3M5mwuquIheLmZu7m7u93eZY34GNciD/iP8/iP9c56eD4Hh9HCsYrg1dZmbvc5nnPHO9pqtYjwA8JDVYxGowm88Z473ebvN3HPFxkCE4HOn06wTijFGKESExCKAAQjCMIowRhGEYIynKcokACMa5+rF4AAhNhGVxhzM2bZotbYWONa0xuWC3CzZtVuZs0w4WOHC4ZssIAqBAS+D/gny/gnl5XvWccdZxeMpvN7zc7i5lFRVcNRyrEa3jViD/iVu/iVviEzHHXHHXXGpi8XwzqMMYrFIqMptme7OwISnO5s0pJRhGF4iEUYRjCcIwRhFCKMJxrr57IAhNhDXLlaMmLXMtY5cbBa0xNca1zjYY1rFi0xYsjFvjbMcQAp9LYP+DND+DNO754yIxHJx8Kq1WCs5vN845zMzFXy59GiD/iTQ/iSvxqcGc8d76uu+Ob4xPByxy4ctcscIN3zrweLqhONyHJ2xmiIkIhGUUEIyiEU53y82rwEAITYQ5y5mLJhlYLceFw1WtMLZwtcMmOZayxZmmXEwzMmLjMAKeCiD/g46/g4Zu9Z4IvGY4xxve956zxlVRrhwxqOWeSiD/iW4/iWvceG43HNtmM4mK4RqNY1FRUSuufG9gIXOXY+uGWOEhgQRxRwQhDAhghCGGvSoNEAhNhDNrlY42uFktc48LFa0Y48q3E5ZZlrVnhxN8bTC5xOWQApuIoP+EWD+EWWM8eV0iIHTMTqYmiJ4b1U8AIP+JVr+JTfhjNWznN8eqvB31vjmVa1jhPSMQIWDXQT5+OWCMIEBBChRwQwRw4fMwNoAITYQ0ZZmjPG5ZrWmVkwWtHONktw5G7VbmcN2rFpka4srhyAKjwEzhPwpefhS9yZeDwOHCNYxjRbBDJLBSUrQQnG8a6cmWaMJMEsErXzRkIT8SnX4lO5y37tOSVsVMEKFa4b48d8s7xSpgtoy8KmCkoI4a5b773yghNXYQ8B4YxhGAQiIwCEYRQBCcIiccPL2w4whNhDNnjbscOZqtcM8bZa0asW61y4yYlrjC1cNW7jC3YMWgApoGoT8MUH4Ykc9655463lXFKmDJkpkjuz4lYT8RBH4iCckOBbJgzUpGdZ4c9c9dcOLPLjAhcZmIK8/LDCIUJDGnllxt7VAITYRmzOWbRs0xrWTRo0WtGmRgtcMcmFa4xsGeFiwYN2rFsAKTQyE/C0B+FovBPZLFadLVIT8San4kw9OrHGEcKEwhriEgLWHg0bPycBYACE2EMczHIzYtMK1kxzNFrTE3xrcTJnkWt8WbFjbuXLdljzACnkrg/4ZHv4ZCefHzOvCaYuJjM7znPHPFmDDGKjVYrtNUIP+JW7+JVvPXyPBxubnN5m4mpiuF4rGMY01dXbwa5sghMHac+s6kSMIiEUIwiAjCJXD08rnACE2EZGrhplcZGa3C2xOVrRq4YLXDBi5WsmrRriYt8rnFhZACpYBOIP+HRT+HQXvfhtzmYjFY1w1y1wxWpxmrmbm7vOb3fec3MVrHDHib1SE/Esl+JZ3BttZa1rWhKKda4cePLhx4646zrGcJZMWDVo1cDNmyYsUlY4558uMhNXYhDwDesYIwjCIjAAQihEEYQjCMIkV+rrhoCE2EZGDFzmZ4W61i0Y5lrTIzYrXGTDiWt8rTNmzOXORs2bACoMBNoP+I07+IznxQyzGZzFqVrWNYqJuszObjNxuLSXidceWAIP+I2j+I22g5YnGtYqMRCbze973z3nO5WqWoqsRjU8pzXWE43Kh15znGaJFCcEUEYRgRgEIoRQnBFFl7Z4CITYRibMmLRpiyLXDBqyWtGLhqtctWuJa1csMLBhmyOc2ZiAKmAFAg/4ksv4kszwdWmJ4NYxUaqYXM3czacmZi0Zi4zOYuLXFzDpeuQCD/iVU/iVV8DwfEliNXVzc8b65zz3naarWOGuTprGscMVCrbbc7vOeN9a75ITsYod2qBCKaIhGEUYRhOUZRCMpwEIoRhGEZThGE1+ftcghNhGNowbMMzZmtwsMzVa0yMca1xhat1rLLjwtmeZyzZYmoAp3KIP+K07+K094PgTKZznN5m8MVjGIw1UYxqtT4XFYg/4kPv4kP3k4uYnEaxrHCtYwnEouYu563x8HHh5khORyDwXOEIQjBCJGEYowjAEIxjj38eEAITYQyZ42LZtiarXDNw3WtMjBitcNGjlawzOGjJqyxY3LRwAKkgE4g/4shv4sjd9LozWs4vETjOpwqdTF1muccXHd8b4rTUY5T4nXp42Qg/4mOP4mIefPlzO914Ld3aIhiI01XSOzpOJiN4444xxZzjjjOKyAhN3Kh04VCcZxjCcIRhFFFEjFGSUFISijFO9Z1z8F4GAhNhGXE3bMs2JytcMnOJa0cNGy1y5ysluZw4c4mbTE2ZZMIAqKATuD/i6+/i7TthUUqKiKjEVFRatrbjLZjdxMThiKrGmJ7bgAg/4jsP4jl41ClFtznO89d73fPJWK1rlyPInhjVRWW83vfF4c562AhOJzDwHcIRhGAIwjFCMAhEhGEYQiESKNcvXjDvAhNhDHHmaMmOLItzYsLZa0aZMy3FicsluJrkcMXOFsxctWIAp0JYP+Maz+MbvOOnXpip4ZwrMRFozOd74zzmeOuN7Ag/4iPP4iN3GsZ7U6OEcMVVTWW8zu5uLvhu5AhO9TPyYwijGEYxhNBFGCEYRhFO/J4cMwITYQ0wtGDlk4xrXLVq5WtHDZktcNXDdbhZMmGRnmxZGGbMAKhAEthPq9vq5bRx217Nq+G88LHK9IyhSmCGDMySlCkYJY823RjwiD/ir8/isHiuONb08Ka4ODpPKYiZznMzO2Z43xda8fhnaE4nMnz86cIxlGCERGMpwRhGMYoTTlWEa4+fLYITYRlzMWTXMyxrW+bFiWtMTLKtw42bdaybscuLMzys8TBuAKYRuE+lO+lPM+ZStr6ryhCULTyZdGvRpohPxZbfiy3JTZMubPqqQlWV6Y8mvNjITwJZ3Z1hGJEiTjGtZ6Z3kAITYRiYucbLLjzLWbFvkWtGmTKtc4mmJbly48WTDiaOWDhqAKhAExg/2F37Bvw3Tr1Ruck1XDhw4csYqLnO54z3vmtE6jk5RrQIP+Lbr+Lb+mM4z0vVY1hMXPHe+Oc7zZNWQio6XyeFuohORwsOXHWc5xrCMJwiEIwIoQIJRRjOcZzw9OtO8AITYQ4Z5MjRhiarW7NphWtHLnMtxMmLZayxNm7BnizM8WJoAKkgE2g/4EkP4Emee+rrW4zFRyrwOXbt210wxmt5zx5z34o51KMVjWOGdRiYP+LkL+LlNreo5a1w6ViF54758evHrxzzI4Y5cPAcuXDFYiLnMeLje+IITwJaXL4s4wiRhGIhEAQghCMJwThOAirv6KHgIhNhDZhizNGTRwtyOWGFa0btWS1wyysFrBgwaY2rhs5yNmoAqTATuD/gwm/gwpzMWiYmow6+BGIrERBCCYuM1xjc3zcc73mcxDtGuAg/4wVv4wFdyneb3fF1bz13z49d7JxjWtctcO2uWNRGLrOs6ym75x4OcghNXWPBMYwEEIiEUZThGMBGEUSEYSjKKEYRRVr088OUAhNhDLI0aOXLdytzOGbFa0w5Ga3FjxNFrRmxa4XDBg4yYsoAqPAS+D/hEe/hEF58erjvO93xhjGtcvEz4WuFcLxc5243d3NZxnhOCE/Fbl+K2/JohkpktglKcb4ceXPnz58OWeGELUzUyZKYKWSY5aYTqAhOZwpcnhxjCcJyjCcpwjGE0YRlGEEIEYRJzrt5ssgCE2EY2bBvmwtsa1kxcOFrRpiwrXDnM2WuGmNvmyNGbls1xACp8BQ4P+Efr+EgPMXwaxrGMaVKZuczc3NuLW0xnG4TEpSzM7znN7TWp7a4CD/i9a/i87peF3c7znjvd5u7EVWNV258vAnWNdMcKqp3O+Oc7zM5nd3uvB1YCExdyEe3hjGMIoRghGEYRBGUYEYIwnKJCMYRlWlZQjAJzvt5cNgCE2EZWzPFmYt2q1i5xuFrRyywrXDjI3Wtm2PE3zZm7Fg0yACogBMoT8MXn4Yo8+fTfDhvEjghgwSyYMVsTROk08LKxxxtMMcazYc16Qg/4uOP4uL6piKYQi7nMc53WYurwimM8N8M1c5zPWNsiFu0CLWywQoIUMEKEQwgggRQQQQwEMJHDHboYYNEAhNhDLC4Z5XLdktcMs2Ra0aM8i1y1YZVrlq0wtM2Vk0ctHIAqpAU6D/iIa/iIhzy8HwO/bxdbjczNxMTWHCMaisTXCdNIkuZu8zzDHGYuKmKhFKaz2zViD/i9i/i9vnpz5b11xdKcI1rGlVMLzbjfHnfXO7zKlcI1rkHhMYhCbzNzc5nnWYyCE6WeqE43jGIjCKMJynCMEUIyjBBGEUQAEIkIgIwjGuXozh4IAITYQzcOWLbEywrW+Rq4WtGuRktct2uRa4atMrdy3bNW2XEAKnAE8g/4lUP4lUTwY4znMzcxhrlrwOXTljlFXUxvGc3njvPXfXO954xMYrlXlO2CE/GAd+MA8z0TlKmCmCloQhGtcNc9d99N9c74SFs2DJo1atmbVoyZLFcOltw5QhHgpDu44xRgEIgIQQBFGMIwjGEYIwjCME44e7V1AITYQyZuMLdq3yLceNo0WtGeVutc4cLBa2yOGDDCxcMGGVqAKqQFAg/4oZP4oZY573M3cZxGsdNdOHSOVU0YXM87633vjzznjvOZhquHDtrl2z5W6kIT8YaH4w0eHijC1MGS2CFi9a48OfPh048+HDe860pbJmyaM2LJqxZNWrNiwFcOHHpcGW+uUhMncQ8EzCMBEhOSEoyjCMSKMIwRgjCMJynAIozvl363gACE2EOWGXKxaZci1o3yN1rTI2cLXLNs2W5MjHLmZZnOLC4yACnYlg/4sNv4sI++4u0RSBwzU4rGK1qKi18ut8YT8YG34wJbQ0YLRjeuHDhzq58eHHpjhhSlsmTBkhqhgkITtZIdXLGcIooyhGCU5VhFEijGvVzw4ACE2EOWDDGzxZsK3FmcOFrTK4yrXLbHhWtmWTI2wt8zTC0YgClgWgv7AG/sAPzdzW5q25c48aIP+N+b+N9nGK1GsQiLZzzryePWFzmCg1M8EEKGCMI4cDm4MACE2ENcORvmbuMS1phY41rRthaLcLNg2Wt2mFgwc5HLNs1xgCkgJhfiAS+IBO69gsHVChfjVw+NXGmhhsPisCIdRoLAKHGZPBY4AITYQzy5GjdjlzLW2TG0WtHOFytcsGbhbhysMWbM0yOGbBiAKhgExg/4iBP4iA97ZxeLxw68oXVRTDE1NpuOvTLMStGfA48IAg/44rP44ZZzm75z4M987m83d3lxiNRwxjlqOWuFcoxDPPl47uITlcCffSRhGEYpyiQRgRhGBCMESMIwrG+3kuEAhNhDdowZ5MjVqtYtmbNa0yt8a1zjxYlrlwyzNWjJq0w4mAAqrAUOD/ihs/ihj55yzOYnFa4cenCOFYiIk4xxmbzaVZ8BhqJXmeNzd1dQ5cek4hPxw/fjhlYJWpKEb1x14OLi4ceO84qUxYM1MFqYqLrzxxx1yowlbFmyYsGC1pxrWPDZ6gITtYoeCYRhGURAjCKMJwjCMCMooTlOURCMpynCEUZTlOEYzx8Hjy6AhNhGXI3yYcbZktxY2Tha0bNW63C0bNVrBg3xtWzdywbYmAAqDASqD/izq/izPxccN8N443u+Od743mbIqIxjGOXKPCz4HXwOohPxzIfjmNjHLDHLHCc0oUhgaKUwWtgwIQneuO+eevBw8WcCEeAodXDBK8qyEZTgjFGEYRhGESca3x5dsACE2EY27PIzZscq3CxZ4VrTM1ZLcLlzjWt8uLK5yNcrByxxgCrcBSoP+MCD+MCHd7rOM1UsKwX0iMVVRdXmd9eXPOSajEPImuUYjUWvPGd8eMcbnPDvXEIT8cN344S5ZMOTDSsMMcNazxm2t8N6xSwWxYLYo8aeKFIzrhvpa8d645whSWLFi0ZtGTNktBpjw8fLAhNHUlz9M4RjCcJwihGEYREJynKKESE5RhFCIQjCcghGCKEU2HwLN0iE2EY8zZwxatGS1o5y5VrTFjcLXDdzjW4suHM5w5GGbE2xgCtgBYoT62j63GxgwsmXNhtO2HJjyXwRlGU02FOc2SsUEYTlKVKShGGGuG+OM4RopTLk06NerPmZ8zTo06M+YVoYsZq17AIT8IzH4RqcxhwNOjXKFZYZXjlZY4YRpDFgwYJaFs2rFgxUpO+XLjx6ceO+GNYpQtClmTPmw4K0jBjxMuS9q0GLGYMJjxcGD8LxbwqiKKmE3bNWiU1cSExeJRMTVxF1cTEomJmJQRMCYmExIkM8/gGHuACE2EMG7bDmb5mq1xhYtFrTE2wrcLFsxW5cjdiycsmDZrmwgCuYBdoP9Xd+rp4OV9M9Jicbm6743eY5zVjrySUYiJpMxedbdY23nczczGMVrXKuGtajVYihGZu7vje+Z147znM3dNVXZ20CD/hI0/hJLi44zxnjnjHOs4jlXLXSvE8PwhHbl0x21iV53vO88b8HwPBTub3M7JiYVFUqNViNVJm+M5uURFcDhitYxqoqZvnXfrzCD8riTNyzVwiYSRMImJlMkxMRdXV1cExEwIus1MXBFwmJiYlMJgiJCLgCLwmLcfB9ea+CAITYQ0bZmznG5brcbhxhWtGzZitxYmrBblwsmrXGwyZsTdmAK8AFdhfgBG+AEfDq4Z56Za5aZ5Y5Y4IpoKpsFRdZgLqsRVgMFhKsJdgKMEwEFE0lEkEE0caWWeem+vGz4/A4/B4vC4XD4m/D4HF4PE4vF4XF4fC4e/Ey5G2+E/BcR+C4nh6rwKQpa2K2LBgwYsGKmCUYxw1w464b4b3rOs0Z1nWt8NUIpp3vhnnhjphhWVYXlWEMEsmDNo0bNnI0dDdwtgITF2DwLCJCaEYEIkIokJwTpOhGArKcIRgThOU5RpBaaU4TIgjCcpowRjO/VwuYAITYQ3zZMbBriyLWjRg2WtGLditw5sjNa5YZGTfMyxOMrVwA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cuHAOAgAQdBJoHlAUBEGKmPXMUY51JpZWox/ddZFMDCEgQRP//A0U1BQM4C2QZIDIJAJCbAwE3wB5FMwkAkIICAdvFHkU4CAD+AwB7hdI0Ek7ApD/TAKQ/CooCnwGD/lam/lana2Hft5PCzV9u/YOTFY1WMVjCKuY3mM8bvnPPjnnvPHjx3mdlRhjGK5a5cuHDWsaqqg3PPPPPXne5Q1WsaqqqopMTNpJWm83xnnnjfOdzmZqqxw6X4mOWAIP+C27+C29z5BMVMxeMwBVTGIRRBU1KIlExSowwnlvUxExEpzN7c13FzkzUzU4VUMIm5XNyXEIVWMRwjGtNRCrSWRc24zx3fN47jz5gg+XiJzc2uLskJSEwJiYTEwCYJhMARJEgTCYCauBMJgImJiSYmEwJhMJiauAIkiaugXC536flxPwsITYQ2wuXOFphYLWuRu4WtGuHEtcZWzBa0ytsTFy4cYmjBoAKhAE1g/5bJv5bO67denHh4PDcZTGaiaiIjDEajUVVKhEE7rvjxenewIP+E+r+E++mt8OPgRnlPJiIhFzlm7zM5ubZi4kmL1vXPlmwg8e15a5Im5TZMwlExMCJEouJLXeevj7oITYRmx4nLLC0crWrNpmWtGOJstcsceZbjYZGjVm0b4mjBmAKZRyD/lyO/lyP69JluLm6sQwxPDfDHECE/Cmh+FNHJl2TtS0qShSESFY1y201rlCFg1RrYEUKFBDDFLFHBGjnxOFZ4CE2EYnLXEwZt3C3FkaYlrRmxZrXDhk4WssTHLhzYmjBw3wgCmIag/5duv5du8prNbi0rmJq+E8r1gCD/hWe/hWf8TbTUYxiKmDOZ4s+T0CFw2OaGOCKGCGCWCOCOCEljvx8OeAhNhGZplxOceNgtzYWTFa0ZM8K3DmyOVubG3xY2bVnhYNmwApZFYT8uhn5dDd2/dOFoQgiqvWEcYCD/hgS/hgTzjx+W43FxEw1cYuFzljSzxIIYo4pYo1NuFtgITYRlY5m2NvjwrWmHJjWtGzVgtcNXOJa0yMcjbC4auMbRuAKZhmD/l3M/l3Jvjyms1mLqSIRPS+PiIT8LxH4Xc9u68oQpKUIQjCKrLgw7ciGqo6BuUBBQMBAwECgUHAQcDBw8nLwFwAhNhDNo3Z5sbhwtzMWWRa0ys2C1y3xuVrNhlbM2mFu2ZZGYAqfAU6D/l+o/l+p5czu1zrKS8KrFcMYxTGU5vN5nazp4fhDpU6qKlc53nfHc5XGeHHFWIP+F7z+F73ODE8HCsVULTm5zc7u7vJKVFQ4ZwNTcznNssxNZqcTWJ6c+FSAg/W7e7CDNkpRKYEwQCJJiYkmEwETAiYlEplN56+3XgAhNhDltiZtWThgta4mLRa0xNGi1y5w5FrPDkaZG2JrkyNmAAqeAUqD/h+O/h+PZwTETyRWMVCTc5ubu8zvObzlMxUYxiscuvQ8TGumuGIuePHPOvBrMIP+C/T+C/V4PgHi+Jz5eDhc0VWMVyjGIqpi4usxcrzN5naQqxC0Jrry7xewg6+AHpzCbtckwSBE1cCYSi4iSJhJCJgLiZXfP0+rsCE2EZMuTFhys2y1vjzYlrRo2xLcTRhkWsXGbE2xMsTlxjzAClkag/4i+v4i+wOvS1zLNZir1Gsgg/4KDP4KDQDxs4xVYmWes559QITkaMOusYxTTRgIr5eedAAhNhGNg0yOHOPMta43OFa0atcy3C2YOVrXI5YM3DFrjaOGQAqHATKD/iSe/iSfxnjw5rm8yprVcMaUi4tKZlm8zNrxfbv25oP+CXj+CXnxPF4cfCusViMRONzM7y6zu97m8xmLhhio5Z6VfACE1dCcvAcYTpOEYRQiIwIRlGBCMIoThGMJxnh6N24hNhDlmzYtm+LGtbsmbZa0yZci3EwzOFrLJmauGLnKxY42gAqKATyD/igK/igLMzExvUxOr1FYjCpiZXMXGWW8zmczLNTU1UeF4fhPGIP+Dgr+Dgvr08FW24zcprOLxDEYrFYrTDEJi4mUrZmZm6mGQIPzpTxzlVxMXFpRdXBMJiUSiYEIkEpvPl+K8gAhNhGVjjyNHOPKtxMseRa0yYmK3Fhy5lrVg2YNmTnNhzOWoApbGoT8VGH4qMQYmPhZcC0aIL4M8J4wg/4Luv4Luwc+TLGYlZeMogCFzUWbRRQIEMcaFCjhlrxNrNAhNhDTLjYsWmPKtw4W2Za0xNmq3Cxxt1uRm1Y48OZzhy5XAApeGIP+KwL+KwvNazrji4zU1dRRddCE/BdZ+C5eccU8lcE5RjOsaw28bj5MsIWjOMqI0cMMZDGpvx8sGsAhNhGVu1zNHGNstbOMeFa0ZMnC1xmatlrBmwx5XDXHlbtm4AqGATqD/i+4/i/NRvdZlM1E4iIjEKnV4mpiIicb8LOpxFQFxuvB1eyD/gv2/gv3zEzjPCdThURU4ETdZiVrTPHwucJiZmZZjeOMAITZzIR76EYREwAIynAIIwEYRQjCcIzjj18FmCE2EYm7fKzy4ma1u1xNlrRu5cLXLLIzWt22Zk0xt2uZoyxgCl4ZhPxbLfi2X22yAOJjxRtFHCrnsIP+DTj+DTnlzAJvFpxOaiOohrCInY+DhINCwECgSAQMDE0M7BMAACE2EZWmbCzYM2K1y5xtFrRnibLcTdk1W4XOHI4ysWLhjlcACn80g/4YJv4YJ+/bwfA69Dr0KvUzUwgmIUqFJuWYuJ5XTEiD/gKy/gKz4cSJKs69PBqbZiZqahRCpqqqNOG+nG93xIThcqMujeJOMUUUYRhFCIAESMYI1y9GMo+AACE2ENMLFxmcN8K3Dkx5VrRjmcLXLbC5W5GLLEwbZGbjMxcACjsEg/4cJP4cMeWQhPwB4fgDf04ghoSMo4QhNhGNrmYYmTlqtZ4cLVa0yscq1y5yMlrHK2wtW7jGwzMWIAqVAUKD/hwS/hwTXUxMAcJnF1DF0qJTcXFxmpuczxvPFd0qI1XbwfA5VXKD/gEw/gExdu/Try5hz5ePrMrTcTCqqqxWKqKTUpqYlMzaZtVxd2CE2UJzRRjCcIxnNGCJCKU5TlOVZ0rKMq0hEhEBGc8vPnB4ECE2EMGDhjjyMGi1vixYVrTC1xrXDXHlWt8jnLiZt2uRjixgCmkfg/4exP4e2cVccufI6Q5RwjFGXOPDrw9bg/38n783vi7zy5mG6zE2zjjrfDnw4d+whdYQ6eFBBAhghQwwkKOGWXA4uJjAITYRhZsWePFhZrWDBuyWtGjBytc48rBblbs8uJoxctmLdwAKYRuD/h9q/h951bU1vF1mriahi/A8Hysgg/3/37/ODU6vGcXVxcpvvy597yCF0kUkuhhgEKFChQww04vCwQ4wITYRib5MuHLlzLWmZqxWtMLRgtcZWrJaxY43LJs4bMW7jIAKXxuD/iIa/iIbHDjddaWus4mMXrda6oT78r78sZs+LHuw4q5IwhBW2nFplrzAhO8lPuwgQjCZETvfLrxxzCE2EM27BszZsmi1wwc41rRplbLXGFm1Wt2DXK0xZXOHK1yACmMcg/4fwv4fx6Hkc8XwzwzwmkQvOOc3YIP+Ah7+AhHqI3jet8Li4MxO9cXHAIXBYyCDPooBDGIUMMMM+PwsEOQAITYQ2ytMTLC4bLcuXE3WtMrJotcNGmJayy5MjTE1xs27XEAKYR2E/EOZ+Ienha5ZmPEx4jMhghaEpwtOc8KD/f2fv581mGMromrhMxc8OuM7hdBMi0sKBDBHBDCEIlwOZjgAITYQ4w5suXJiYrWLPIzWtMubCtw5mTJa5yOXDNq5w4WrVwAK9QGHAYP+N5b+N6Pet+F4fhOfI4cenXyONRhq4lcIzGUzu53O+M5i4jU1FRitaxqsUlmeeeO953KYqq1EYiKpAtlLcszO461zvdc8Tpww5ce2fG8nzMcgg/4Zjv4Zh7xueHFy5nTrw48JiaKViaiIxNYqKNJERmJnOc5vcyKVMVUYrFSmc3ubm4EMRGNYa1RABHHXOs7vO9u9d5vrvuCD8BCWblMwmIuJASRKYCLqJiYJmJATFXExMLqYmJgmJSiSE1IRdTKExNQqYTE3KZmyc/AKPgAhNhDJzhYOGTXCtZMsrla0bNXK3C0y4VrXMya5c2bC0cOWQApyKIP+PAb+PAerdOpxTccYnCMRisVWNODCs8t7gIP+Isr+Isvv2XR5GdVqazG5uU3GWa3cceHUzQCEp1uLMjOcZwjKcIkxGCCMIozjfo3h0CE2EM27LJjx5cy1xha41rRnkzLXOXFmWtmWJs5YNnGJrjxgClMUgv8AG13+ADcHxuS5bSJ43PCD/iPm/iPRxvWIikLi863uwIXBZhDq0MAEMd+RlmAhNhGTNkZMWjVktzY82Za0yssK1yzcMFrnCza5MTTI1YZcgApjGYP+P/T+P+Hw6vrGZyzG8XURWOE6gIT8R5H4js9urXxL4KQswTojGdcMMOfGhbM5FDrY4IoYgghRwSx4XIwyACE2EMMzdszZuXK1q4aNFrRtkaLXLVnmWsWGFkzas2LlllyACloVhPx+4fj9x5GG0sUoITnGt5Z5s4CD/iYs/iYtznbazCsNReoAhpSsgYC/gUDAQcAgSDibFAWwITYQ3w5seXC5brWDBlhWtGrnItcNsrZa0y42WZmyy5WLTMAKVBKD/j9o/j9nmuW1XMrxzxjIg/4mfv4mX7hTC0nGb8GGkqovYWAgYCBgIGBhZ2RgbIAhNhDHI5bNcmJktZtWjha0c4si1w3cMVrhjjyN8uRm0y4nIAqgAUmD/kOe/kOpm+bc7bpwa4a1jlXJioXmONc2bZiJ5c/CtiYVMzd3u93u5srOqkCD/iYq/iYbmKxjlfK43HG7zOYmczOc5ucwiMRHTnymJlGZzOWVxNKjERq+G9UAg/gjF/Ad1MC0pmJiYkJjKYiKUq1hBCYSRMSSXvy/PjkAITYRlzZnDdu2crXDJi2WtMOZmtcYsrhbic5XLZu2cNMjNkAKogE+g/49sP49sXPlE4z4G9RyvpOomJu7zvPPe88bzmbhHJyeJ4PgPAcscq5VfDvOwIP+Lpj+Lplz5eD4HXp4eK3F1aoxisY1isRETV1xjcbnd3nhxRNZJneMzkCEl0KdW8oyhCIRjGE4RhFAhOk4RhOUpwjKMIxhGEIiMb16tXUAITYQ4ZtsTJo1xLcLNk4WtGbdktwtnDNa1c5WzLMzZOG7RiAKSw6D/kHq/kIJukRieV8MAIL+8yv7yr85KL553YXLYBmbY4IYY58LgZghNhDNmzc5GzXKtyNnDFa0c5sa3FiZMlrVjmy4meRlmYtMYAqDATKD/kPQ/kPRO/bvE7i4YaqqrSKYvGcZmZzm83czE1nwt6CD/ix0/ix1OnXxN4xidXWYzmdzd3bc3MzaamIioxPTOPGyhOlgd2cEIQglNNFGEYQECMIxgjCMJk51x7cOYCE2EMWLJmyctMq1iyytlrTC3arcTdgwW5srdw2btczRm1ZACksNg/5Fvv5Fw5F6jeuvQIT8Xi34vA5kKse7fCKGhraDgL2DIONk4+EAITYRkzNGbZo0yLWjFhiWtG7BytcMGGFbjYOW7LDlas2rFwAKmQE/g/5IOv5ITantqq4YipxMxc3e953zztmM4sInUars1y5cNanGa41z4cSD/i38/i39vfLwcZi8MajhrFcKisVEXE3xveec8Vs1NO/BcxdXW+HPXO5AhMnWcvDWM4owiQiIwjKcopRhECMowRQiiRRjCqvLyuoAITYQzZ5GmRm1yrWGNw4WtMTnKtcYXGNazbNWmRq5YOWuFiAKgwEvg/5Lhv5Lgc8ufa4jE6cM4m5nc5veduM5TU4rHbny8qs9MSCD/ixo/ix57deni8KuJrdTU6jGNRiqVMTXGM3t16dbrNwAhJdSPVnCSSCYjGMIwAQjKMIwnBGMcPbjHoAhNhDBwwYYcTZitbYcTNa0xt2a3C4auFrBmwaYsjBozy4WIApRDoP+Twj+Tu/VVw1hzx4PG4P+LnT+LnO85J4cfAutAIaKtIFbxcDAwsTHx8LeACE2ENmeVu1ZuMa1w2cNFrTNjyLXLRwwWtWrPLlcYcrdhjZgClkShPydvfk7xtgarZIWYr0z4JiE/F/J+L9OOdg0wrDDbDiz4kSGmqaBgMAoOCg0HAwcLIzsDZAhNhGRlhcYs2NwtbMceFa0xs263FiZ5FrHCzaZHDPC4Y5XAAqKATSD/lM6/lM7RF+JdYVCYvM745vnvd2moxqsdOPDtGNYqrxz1uSD/i3O/i3Pc3LxdQU1WMY1iNYvFxNeDjm4zvj069N3WbcY8HXEhIeBEe/eMECEYRCMIwSjBBGESMIoRRjON9fLhwAhNhGPI4ctMLBity5sbZa0atGq1yzy5VrJwzyY2zBhlatsQApbF4P+Vwb+VwcOdW3FxeJxjn4VgIT8WFn4sLTRp2VpghSRC8ZaaYaghoiwL8gkEgIFAoGFj5OHjaohNhGXJkZ42bhitZ5sTFa0aYsy1yxxM1uFm4ZZmbTFmwtGwAp5LIP+V9D+V9EjGKrGKpF5ve98b45XMRjWI4axw4Y6GYP+LCr+LCs6ou4mIhrGI1qo1OFTcXN3N3m7vdiFx2Kgt0sMUESCGCFDBCIIYoRCghIBDHqZWaAhNhDNhjzNm7XMtcOMLha0xN8y1zmxsVuZq5bssOPE0cs2wAqqAqQBg/4Yuv4Yuzlz6dXheGugAcubxPF7TVVFRMZVZMLu5zOZ3m92u6uJhqsa4Y4VqMRVTF3fHPHnvjdoiuDUU4cfEzETjOMxMZmbubuZuLTK5ZXNs1mriRieW/G9IIX4iQPiI1rSySyJ5ltgABJLRHEQIoYkSKCGCKOSOCCKWKCCOSOCGGKGCNDGljhjSxRwIYII6IEkEEEkcCGGGOGGOOGC3BYPCVxQIkEUUMU0UUkkUkCBDDBDAhkEMUcVMCOOOGOeOedga+UQg+F8aiMRiAbm7kBEhEkXUiJRJEk1cTESiYTCUSmJgIlMTExdRMTFxMwCEwCJhMTEgEwIQvF1KYXFxc7+B3hgITYRhb48TbK0wrWWVswWtGLNitcMWeVa5c5MbRi1YY8LjMAKeSqD/h2A/h2BOHG7XOYlURpq/E3iFTE1eLicc4uQhPxNffia/NGndhxVxTthwZaXjVjzY4xhOFZTjKsr4Mdq0IP0OOZzKVTF43FxaAJiYlMznr4PGPYAITYQyYtszjK0crXDlo4WtMzTGtcuWbVa1ZYWLLK4ZtszRyAKXhiD/h8e/h8fzeueuONkolieHHsAg/4nRP4nRfI3ynlOKi6zLc8a8PIAhdNhYY64Z4JUMCFDBLHbTi2qITYQ5bsszbNjbrWDnK0WtGuVwtwuWOZbhZ4cLVpizZGuPKAKYRuD/iCe/iCf8DwTONza2RMRFZ7b6IT8TeX4m85yMmXgTYKQWrasro44X1iFo0kcGvQQwIiGKOCGFGlryM8gITYQyYsseXCwcrcrZjmWtGmRytcOWzBaxy5ceFzmcN8jdqAKVRSD/h+S/h9168oiqyjZbjF8wIP+KO7+KOvnuLLi6QxccKCGgLiBmZ0IFAwEGhYulgrIITYRjYsHOZw2brXLlvjWtHOZmtcYXLdayYYcWTDkcMmzbEAKTw+D/iBS/iBj1MVE1mt8M4CD/ijI/iizxMExcbq/BIaamlnBoGBg0DBw87NAITYQxauMrJi2brW7RixWtMeXEtwssmRbkzZGrBg5bs8LlmAKqwFPg/4iFv4iF+XM58upmZlDDWIrG/K54KtK7njy5g48O14xCNsxtmsi4jevB8DzdVxAhPxQtfihbyZTRp2XhKkkKRjCc5xrnyZ61rcnCkKZteoGbPqwpo3jWrDCKMFJJMmnRpwQiITF2DwWQhCBBEjCcIkCCMEQhEAQRgjKKAihOEUU0b8Pgw7AITYQ5YZmLVixyLcjhuyWtGrdotct3ORa0ys3DDHjyN8zRqA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0ARwDgIAEHQSsCpIHARBipj1zFGOdSaWVqMf3XWRTAwhIEET//wNFNQUDOAtkGSAyCQCQmwMBN8AeRTMJAJCCAgHbxR5FOAgA/gMAe4XSNBJOwKQ/0wCkPx4dqgGCgAAAAAAAAAAAAAAAAAAAAADnQAB+BPwKAAAKkgFDg/4ogv4oicd+wVcTTet1cSmITiQxkdOviW1WIqIpM3m9utcb4cZAhPpvPprc97Bo05s+yMcEbTpOmGGGGGWfJlMWMWuVlNMTlNKtKyw4NfG5OCCD5ec9mYUhBFxKyRETAlMAmJSESSXN3x8Hx4ohNhGFuxaMmjluty5mONa0yucS1xhbs1rFiwyNWbJniyMMoApzJoP+KvL+KvNrbp16dcXMxmN1cSqL1dQNbdNghPpwvpw2TKwYcWPJFTFXNXNfFhojG861rnZOLm3whNHKQ78UIIIIITlNGE4owjCsZ49etsAhNhDBw2YsMWHMtxMW7da0ZYmS1yxzYVrlo0w42DPJhY4WIAqdAU+D/i5o/i5pAC661GasmUTWdTURFVGfAuCrqazV3M7cVswnDp4fhOfIeB4PlIP9Nx+m5ADp18bdQqr4ZxcXGZluGdeD43et1njW63jnqV1cGFIwAOHGgIN7D1bYiEEXKYlKYkSRcCYmrq6ImJq0SJiUTMJmbz17+DXQITYQzYs8mFtjYLceVu1WtGznEtxNczdaxZOM2Ng4ZtczXKAKogFGg/4vOv4vR1TU4vDEMdfG50Ba98udWM1ImZRdXMSTlJV8N9s9owCD/WofrNfB4ZqE44446555dXOsxmrqOni+J16DwN8KavExG9ZleWczuOM711x3qeaE70LYe+iQnKMIyjBBEhGEUIwnCJGCMAjCEYRhGUYwjGca1vWemPUAITYQ3zOGTHG1wrcLdi5WtGTNitcss2Za5Y5cbPM4y4WblsAKeCWD/jKk/jKX63G+MccztdRGMcNctY1FJZrnw47og/0xn6YPj43HpWqrExuMyubnM3nN278PBxe6hd5bBHr4YoYoYoYo4o4IYUMEcUcCGGGOefEwz5QhNhGNtjYOMmVstbYXDVa0b4nC1y1Yt1rNk4YsGeRvkbtG4ApYF4T8Yk34xJzBh4GO0aVlCcC+C+nhAIP9ZR+spOXPlzxaUk1vRkCD97vN7jK7mYlN5338eKAhNhGHCzctcjlotcM8rha0cZXK3E2yuFrlrixtseZm0YtnAAqGATSD/jLC/jKz46xWI4Ticbri43vO8885vZM4vg5Ry5cOXTWuXHl1u+6D/YCfr5fBq8zmeuOtbSpERhisVquE8KmozUzus83fHhzewIPHtT59kpSkSiUTExJEgmJQud55+LzjzCE2ENnOHM3a5Wi1viwtFrTFkaLcORg1WsmjNrjZM3DZrlcACqYBT4P+KpT+Kp3OLgXVxvWcHLnyGeRExNKnEKTMJiKmIzc31ifDmNpmmJ07eH4R4gCD/eBfu8aETV4zi4tN9/E8UeTw3m91cTURVNRqNYqMRMZXPHp16ccXi0yhuIk7gIPXSWb3U1ETC5tCpCblESRdXMExEoCETBMTms4zWYnrvjzz8CAhNhDLE5xNsmbMtxZGWZa0yYm63EzyMlrNnha4cmRu3Z5HAAo7BYP+LIj+LJfoAIL+OhP46N8AhoiQgbGPITYRiYZmzlxkZLcOFvmWtGrfItwtHLFa2ZMWDNu0YssubIAKXx2D/ixu/ixvA8C8MRU4nFpm834PDiCD/c5fucw6dYupTMWmJTWcY8fxgIPyuMSmbTGUzCJmM3Oc+Dz5ACE2EMcrDG1wt8K1q5ysVrRpjZLcTJg2WtsTjHjaMmrDI1ZACmEZg/4tiv4thclzc3G9XwnhvWM9u/iAhPuivueZxtCUE5TjOE8+rXixmnAAhPDW+XJ46CcowjCMU41rXTj4gCE2EZGONhjx5sS3IzY4VrRjhyLcOHHlW42rNk4YNmTZg1yACo8BNYP+MCT+MCG8Z7d/G4xiIjV4zGZ4zvceTDMzKEVFYxqsYrhvtvWgg/3mH7xfyenXlzxxi83GZmLiIidcuvDhXB0vUxcszmONcXOue+CE5GysvBsIUjS06ThBWMCEYIIkUYRIynCaM1ZxvwaAITYRkxZMTFs5yrWGNwzWtM2PEtcZGLVaxx42LZy5aYWbVyAKhwE1g/4zLP4zN8c86mJThy58mIwxFYiKnNbnOc3eZmEVB23yqYP935+7hiWtpvM7zjPOZzeVwiMVrGOGqrE1mbzPUeHM84TjbIOzeU5SjAiRjGEJyjCMpxgjCME5RhOFYJr4+HLUITYQwwuW2RqycrXDLE4WtGWVmtxM3LFawa5MTZjlx42WTEAKayCE/G1J+NpXXW2eWGmOWG1aKSwYI7sNp2wwurOE+2W+1702wXzXxXyYbTjFWs9ebWzyy0vKNIP0PAebMrWu4zExkleb3V7jgCE2EMGOHHlw5GC1lhc5VrRgxYrcOXHiWtmGJm1zOcTLHjygClkYhPxrLfjWlZNuiRxMeApMVwMdgIT7tL7tGE8jLs27MsYzXhOU7Srig/EiZRLKc3lMmeflx4AhNhDRqxbsmGXItx48eVa0yOGK1zkyYluJq4aMmWbFhYuHAApdGYP+NwD+NwfAq+kxicVdXV42jICE+/s+/dzjXq4eCN5RkgtXBhlgwoTrYV64axmjKcpymw1w58c+gCE2EMmrhk1ZsWq1g2YMlrRkyarcLRiyWtWeRk1Y5GTLNlbAClQTg/44wP44weupRvWcY69Ew5CE+8q+8PwwpWl02XVrYsbGhcBiGPnihiQo6Z5aabcwITYQ5xt2WLIwxrcuZnmWtHGbGtct8TBa3aM8bPFhwucrTCAKmgE6hPxyFfjkbyQjDNn2bdlY2vgnSspxlhY8mUZ4ZODgQhCMJQQtXJl3b+NryXxRg/39n7+fl4Pbvrd11xmLhcVMRV8N6Gpz4WYiavFpl18TxeXOeONqhPACOHwTGeCkqUkTVlMglaMq0rGN4TpWUJwEZq45xkSw2CE2EY3Llk0buG61qxZsVrTGzarXLdmyWuWDBuyw5GLXCxZACoABLoT8d2H47sXFgwynCFJWliw4LX4GG0SM8+jTGG2E6zuXwXrIhPvZvvZ2rLgnKMpop30adGnJOUyEcOzbq16MKM4TXtG9AIP4AqvR6zMSlMiUJiUTAgJJvj4/j1wAITYRjbY8TNi1YrWLJnkWtGOTKtxZGDdbjb4nOLDicOGOXEAKpQFUg/4axP4as/HwOfLwfA8HwOvQDxN1TV6aRqoqGJmSE1eJiCoq6zM3x3M3czmb268uecdQg/4Dov4Dq75eD4Dr03rOJgOnXlNpmEi6tdXBCExKLTVwQIWImJiLpMdenECDe1PuyqoqqlNpu4IETEwmAXCUSAESIuIupEpTd76+THuAITYQ1xtWDXFiZrWzPMxWtGWVotwscTdbhasXOHI1ZtHLXCAKYhmD/h8Y/h8Z4y3jnrjjOrqKVipjGIT8CdH4E6eNnzX0VpOU4TjWM8NteDDjAITjZ5IVRhOacKwnC9b48+HmACE2EM3Dlm3YY8y1u1y4VrTDiyLXLfC0W5MWHDlw5mzRriZgCo0BNYP+IET+IEXW+nXyOsOvieL053HGNszMTGIajDhjFYqIldZxnlcag/4Fbv4Fb+fLw/C8HlERw4+FaoYuKuMxbJPPwuM2zcZubmd8LziE7kHZvBO0yAhGEUKyjCcpyEIRhFGMUUVZ5+DHhCE2ENGzfM2ytcy3Fib5FrRqzcLcThzkWtGGJwxbY3DhkxYgCoIBMoP+JUr+JV3t4PDnTNXjOGI1VaapU1cc8c7njOczMohyzXKD/gUG/gT98DjylV1eN1M3Fzczd3ObZjOLiIiMNVpiboCE42KPfhaUqQTVhWAhGEYEYIQiCcpka1vr04AhNhGPIwy5WuTMtxN8LFa0b4mi3C2zZlrbG5Y5W7TGxY48oApWFYP+Jlj+Jl3NSm4FYiJ6dfEkhPwM/fgZrrJJKKMYxz7Ntr45AITvUj28MZAjGsY1vpgAITYRly5GORw2crWrNphWtMuXCtxZXDlayZsGGbM2yss2PKAKcCCD/ilS/ilT13nbPG9xnV6xjWuGNVyvlnF8cIP+BOD+BOHtelcJ4TrOC64xeb4x1rxdb64AhYtJDDq4oJo4oI4o0aEhQwxwwx142HTAITYQzcMWbJgyyLcmFizWtHORstcZMOZbhxMG7lqyZtGuLMAKVxGD/idu/id314E9nS8TWcZjkIT8DJn4GNd+bCnK8ryrRXEAhoyugYDAqBgEHBQMFAysvMAhNhGVriYMsTZktxN2WZa0Y5WC1w5bs1ubKzZs8OFi0ys24AqBATSD/iua/iub53bm4zmpxqOVdh5G8UGZu85vPGc53O8uddXAg/4GhP4Ghek71nV4zi4uV26deWampqIzUBONxN3Lny8GaIPh7levzRImZlZKJiESi6KlUxKVrznze/QhNhDHK3ZtMLFytxs3Lla0wuG63E3aslrVs3ZYWGLDmYtGQAqBATqD/gdE/gcljCoaRGJpURSsNTpErxujdXPWd5zecrnNc7rwQIL+TJv5Mrzc3LLKTuKauXO+JLyKosZvNFSefHmDjhF3KBMSmYmJjGamrq0xMxNXjMRJKJTPPy+sfAQhNhDRxmy5GWbCtbsMjNa0ZscS1y0bZVrDMwYtWDByxZsGQApTF4L+apP5qlunW7dtOTxfigCD/gOi/gOXqo1E8EC25bt3hFkEIxRjCcIwjWd8enpAITYQ4YsXOXLmbrczNjlWtMuJstc5HOFaxc5GjhpibuGOVsAKfDCD/gv+/gv/4yubKRiNKwiIjGdXF1tmc3bJfbw/CuiD/gPE/gOz664RjGIJXc5Zvec7vNzK6vF4zyngrR06gISnUjz7hGEQQnKMIEYCMIwjCMJwnGeHHw3UITYQ0ZsmGZtjbLWLVw5WtGWFotcMsTVa4xNsrXDhbsWORuAKUxGD/g1a/g1b8DwfAQjOs1NRYIP+BYL+BYPt35cayy3XOJ5ghdFJDp5YSFDAjnvxQCE2EN8TJjiZuMa3G1c41rRjiZLXLds4WuMeVtlbY2jZq3zACo8BOYP+ECb+ECdvXWJu7XE4nUVUYYzy5+JxiJS3GZtczN3CI1w4+FxAg/4ECv4EC3heH4l4imEE4zNzeb68ud3abJgQiMTVNXw69p6ghORoh15xggjCCcEU4TlOUYIEpyrKcoxhERhEnHDl3z5QITYQ4ZNGDFq5brXDXK0WtHDJstcZMbRbhYY2mVrlbOcbNyAKWBSE/CEZ+EI1vzVle00oWw4BkIT8C3X4Fm+PxKoIxjOePNnGsIXNUQaWOCGKOCOKFHLHfg8QITYQwwtGeXDlyrWWJk2WtGLXCtcYmDdayZsmOFpjcNG+FuAKbiGD/hNe/hNL8OeM7znjOZmq4Vw4a1rEacN9OcUAg/4EJv4EH9+NNcHC6vW2YtnLbObnrjeYhOxRzc8YJIRQrCcKynCMEY1vnz4eYCE2ENGjJrkZuWC1hkYM1rTK3YLXLnG5WtsOTE5cMcWRoyagClUTg/4R9P4SBew8rMVEEZhshPwLAfgV5tn0ac14xgjGVZQxgIWLRQx6MghgRo5Ya8TiACE2EZGLHCwcOci3NkbMVrRs3YLXGZg4W4nLhjjxZszfI4zACogBM4P+FQz+FQ14/C2a3iaiunh+EungeD4nGJjK7luZvM7jc5I46IP+Bfb+BfdV0qpgjO+3d06vA8HxNxRMSzDKWVxM1HHghOJoh1ZkIynCMJwjCcokIwIwhOUYQjCMCMIxrl5ceYAhNhGNs1xYW7ZgtYZsuZa0yZWy1w2cuVuFu0cMMrTHmbt8gAqIAUKD/Rffo11CVzWcRh279gdmq1WOFU04RKpqOM1uJzm85zc5lPHAgv5Mo/kzHwYllzud55koPk9rKrVmy5qW53NM2Ly831O+gIOvEnjebicKgJzMxJBEwsRKaEgTUymLxufB8+PIITYQwYtsORxjYLWbNi5WtMWNstxOGjha5Y4W7dmwx5M2FqAKWxmD/PUfnqQZ23O6zE1E4jHSAIP+BKr+BKsPAxfS+V0qy3Hc+CCFw2EycCAhinhjghhSpY68PPmgITYQ1yZmTFg4crcLly2WtGOFotxYsWVbhyMG7No3bYcLRsAKgwEwg/0jX6RtnbjXFmFYjWq1rCojGdZpd5nnedxfTx/G4zwAg/4FBv4FB3a9VqsRWYzObu7u87nre7zF4VWqjU9N66b0hHenDqzjGE6VhGEYBCMBCcq0nCKEJymw34uGHOAhNhGVqzwsmzTCtcNG7Za0yYsS1w0zNlrJnkysGeFwzytsoApdFoT6ez6eHHyMuDBKFJxrHDG8LxwYwIP+BmD+Bk/we3cuLuN446543UZAhcpiImzghQxoRDDHXh4ccCE2EMGmJkyzY2K1kwyYVrRpmZLcTbLmWsmLFs4y42LZuzaACpABPIP9np+zn6lW3rw8Zmb4Z4NacJ1nE1WcSlubnLdZlHLxfE8PwufJdIP+BOb+BOujnydOvmccRiIhKbmdrnM3dzczEkShFa8HwOfLenPkg3wA8nw0xF1MTVzWazFwRdSq4RMQq4lMXKYWvj6d9iE2EZmGVvma5WC1plaZlrRsyxrcOXGzWscWFu3aOMbBq1yAClQTg/3BH7g3ny61mMxbEV0MAIP+Bgb+Be3PDOGMrnN52cyFszSHVwRxRxQQwSxy04uIITYRkyNmGJm0bLWDDMxWtGORitctMzlaxxsXDTM1a5mjdqAKaR2D/gAy/gAzjqzG5uZvEVjWOWK5Z5c8R1CD/gSS/gST8beqxURETEonNzxd48NfUIXBZaGDWwQwQIIYIUcUZKhnhrwMuiAhNhGNuzbNsLTEtzYWGRa0zZnC1ziytFrhtmZs8zVi5ZtW4ApYFoP9z9+6N6PCmsKlOYzF1M6Ag/4F2P4Fy+rtzhF4uLi6vGd9AIWzOQwamOAQwwQkcM9+FoAhNhGNu2y4WmNotyN8LFa0x5Ga3DhY5VrJlhysMmTNla5cQAqKATSE/ALN+AWfJlGnRw8V6XpCUMWPFCODDqrKMZXllxY4R0wnWd4zja+JUIT8DLH4GWQYMOCFaVpGDHq16NObPqwwgiY92/Zt2YxCcJywoYSD8TxvTuSKEpcYkIhEwmE0VcJSTvj68wAhNhDllhYMGLVstbYmjVa0xNmy1xkc4lrbI3ws2WXI0cscIAqJAsgBg/4YNP4YV8XynxPH8Yzh27+JxxU6iKmohERSYlMoRiI1EQhcTExUTVzFzcZRuExdTEyLXq4RNIvBExJKMxIupgEsxNZogmJAFxJdFTMTNkwioxEE53O5yxNTjni7gv52I/nYfnee4Hw/A+X5Pl5E3CGMZeWwIlyyy2bHea0stxuWWbllqzctwWVZ3LEWM1BZRAsqzZZvNllTcom5ZcsgBCxCWWrdXieO/N79OoL6BZdrdqiWWUSxUoslQBRLFlASpQlJUoSgACUAllRZZUsssqUAEoAlJZUsWWWUsWVu+/wL9efcITYRlxuGmTI4zLWzBk4WtMORqtcYsOJazys22VkxZtsrbCAKmQKsAYP+Q9j+Q9kIkmLiy03KbrOLpQhMxcXF1OEVU6TUsRVcK1XCsVjGNVpVQmE5nfHO+Oed83ObymYmMRVcDC5nNxsmMrzmd5zOcpzO7zvN9W3FNxrWtdvA140eJrpgg/4QGv4QGw58jwLacGqjGMRComYuJTVzVrrNXO5u8zxXJMSi0VKExNiSLiZqV0tK88ePfj4fg9evNzitTwrGsYrWuGuVa5TpFNAXGcTKUqicYRNTGenfpdCD+ANe/cwmIrKYuLQQmJEolEwmpiQmJiREomJhMJAAiSJBEomImEouCYEouESExNXE1IARITAmAlN34Pty9wAhNhGPI0auGbLMtaucjJa0x4sa3E4buFuRjiY4W+JgyYY3IAqHAT2D/kMI/kL95h4PgZq6uJiahhqIIuZ5+Jzqbqczc5lcXZDV9gCD/h80/h8zkOfLw9cWbysqcTiJ1EYxjGMTiYTcxmrSyjOuNACD+BtevlaZmySZiYuriCYlEomAgExKU3nPs5ohNhDlk3ZtMebKtaY2LZa0ytGS3DhZOVuTDiaM2+Rk4cZcgApZFoP+RKz+RJtrPC+F1cXLdZeC8ICD/h2Y/h2ZieOuOJURBfDIhYNdHn5YEMMcEMJHDHXh78AAITYQzZOcjNgwbrcbbI1WtMWZmtc4W+Nbhx4mDXFmZ4m2ZkAKZxyD/kW4/kW/xnGM9N8M4443GYsnG8MWhfh3U+HcW/EYnLYOxVBRHVHAhlTzw4e1g6yFowksEcEMsMaGNHAhQo568+a4ITYQ2w5WLHC2zLczTLhWtGDJktcNGjda3x42rLE0yOcTlwAKnAFLg/5CWv5CW0SO3ft38rjisMTqMThq6tMWKqaipibucswmUzuc5qZorjjfg+EAgv6N4/o3l8vyDnc3nfFQGtmy5cvLktbZu4w4ubJspal3Pcx5hOhtvCMYThGKU4wRjBGEYRhGEYwiCMkYCMIoREIiMARjXH2ZR8GAITYQ3xNWGPG5YrXLdqwWtG2JutcOHLdbka5GWPE4aY3OJiAKlQFJg/5COv5CO+/Zz5OvQHjeP429TiMRTFYlpAgmlRiMRSIbi83xzxzvnnbrzcyC/pY7+lj81zqUHwfDl5c7lnc7m5slxcuCxVTVk3Ki1c3489iE0Y4yhCMEYiAijFGEYEYRhEIwiCEUIwEYIgijHL24R7whNhDPDjyMcjbEtYM8LJa0yZWS3E3b5FuLG4bYmmRzjzY3IApvK4P+RIL+RINvQYyBnDdTEzWazErqI1z5OvSD/hPa/hPbc+QdegHJz8rnwiKiJq8zd3fPlzRIg4xCIQhdxa4zEkTExMSiUzd+D5efMCE2EMWeZwxYsHK3C3y5lrTNiyrcOLDmW48TbC0a5c2Jy0bgCl4ggv8AJon+AE1P4m5sVso8DGbLNm4AhPwoOfhQTwsmXVWykIxrGeUbYQjOUksW0IKYSDVo2WURbd+P2CE2EZMrRg2xsci1gyytlrRxjwrcLNwzWuMTHKzbsczPK4yACqQBU4P+R7T+R7UBEriQiLoAXi6mEROL1M118Lw/E8XwLms1c3cx4NRmpqenh+E79jt3g/4VFP4VFQHgeD4kzFTae/heGAPL1mcrpUVFYcuvQ7ZqIiyZ5+FxWmMsZTBVgINiFShNkouJiYRNTUymYuJRImCYkRKE1IiUTEkpy478+fgoITYQwaMMrBg5YrcbPLiWtHOTKtcY2bVaxa4cLlviysXLLCAKmAFDg/5JEP5JE1xNxMqvGOPAq4nGaVOIIE9fE8Xt37d+HGtxmM1mJFX08HwAg/4VVv4VRcUpWa4xxd+nV4NZnd5rMTERVUxjl4PgXWM+BdRMRMXNyzW0w8eD8TxVKhBMkpBcRMiYXQmJiYmE1MTExMSXvn5O/WAhNhDNtiassmVitxucOJa0cM2y3Dkxs1rnM1ysGzHFjYtMwAp2L4P+Sgz+ShPOLrHPkBwnU8JqIlGWbu5yzFoRjr0Ag/4VQv4VLbrcd/A8EHg1my8RUYVWIw0xdXLcd+HEhORlTjWMZyRgiRARgEEBCaMcOfiz7AAhNhDBphyY2bFytbssLBa0wsMy3Fkx5lrdu3YZXDJqxy5GoArmAZUBgv8ANKn+AGm++NzrZ2u27NzcXw4ZNXaSSZxxmZmZnHp4zxmScsMz1xkmu6dkW9ndebduu3y993vmedt3e7u+Zuyd52129u7rHrfHwIL+i6v6L1c7NzcSIkm5WWSY4y8SWp55rll8bzc2Xc2tmlmzua7l1du3t3bStXbZTMs3FkvLMhCzEnJmZOEepZqD9zh7c2kFxIACYTCJIkISCYJq6upRNSvFkXESRMCJrMTVkJiRNSQAmAEkSRJMF3392J+EgCE2ENcLbJkwuW61w1bt1rTHjyrcLFm3W4nOJs4at8eZliYACsQCywGD/ldI/ldXmfA79g5c+koipi0zmMxMpmLXMzcyheJmYmJiJxKLiYQwqcQmphy5+JNaxrUajDDVarExO5455758d8b3N1nEqmInGI1WoxFrXnO85zvNyTMETETFTKeLO7zxnjc5nNTFRjHCuUdr8S9ag/4NYP4NaYnXPkFX5F44VjFVUUqIiJgmZrOIhUUiYkXMpbtM5XMzfHN7315c1WpCFRBExcWWXMpm4ububzve+fPwefi+D16804jWvAjkxjFVjVcNcI04YjhOoxi6YzVyvKy6RimIpi8TrPhbqYP2OnulkhEkxZEoRITExJAAmCUSmAq6urhIIkRIAmAEwJhEwAJhKaTExEgJRJMIuBMJiJESi6kIkJq4TFszvxfRdCE2EMMzRlhwtGi1mxcOFrTLjyLcWRq3Ws27jC0cuHLVg0ZgCrsBV4P+VOT+VOuM63qOfLnyC8IQw4RitXVxu7zd5u8spquHXwMRqERmY25+FxTNxbMXVxFZxnCE/En9+JO2FbYZZ92/JlDPCdYxrWMZwrSWJmtgwUstCEVV51ywy1nVFgYIUlHIpK0KTpVOM5x18Lh5MoCD8jiTMEpymUJCJTExM1MEEXV1cSTEyq6mESiYmJqYTEpXnw/VegAhNhGNxlbt8uZwtaNGDNa0YtMi1y1ysVrhq0buWeVrjyuWoApxKoP+WL7+WKGU3eXNuds1vhnU8L1EVNCERXfzOtiD/iVi/iV3q6nGauImcKjhfa+TFRESmZvO471x2IOqmoQlYmpqy0yiSJi4m74+b34AITYRhbs2DfLjbLXLJyxWtGWFqtxNMmFa0YucjTE1YM82RsAKlQFCg/5aEP5aE+KpiKvEwqIxVRFQLZbnjF2VMOmcRiUzjeOdXFzO8c8gg/4lov4lg7iLmdz16dXW7zO7wqq4VisYqKuLvn06vBxkhwrtw5V0Q5z4t8/BhOdwHgGYjECMIgEAgQiRhEQjCMIIRgThOdc/PrQhNhDXK4w5mDlytzM8uZa0wtmC3DhcNFuPG3b4srLI0w5nAAqSAUmD/lZa/lZbd+wAESEQioialfHt35Zgqy12m1xlKVXqe3fs6QCD/iFy/iFzdegAHPl4pnK01E6art37cI1WIqYzM5XK5zF5iYnHHhnC4ITJ2q8+sZwnCYiEQRgCMIoRQRgITkjAIwiIoznOenfXuCE2EM8LdxlZM2q1pixNlrTNkwrcOXHmW5s2Ny1auGWFozZACoUBM4P+V77+V7/F3GVzdXEcu/Y1GGJhLM2ublJFTA8LqIT8QOX4gc9k4YI0jCsMMa482dplOMUKMEpYI4I2nKMJzjp4HBFbgITF2I90hCMYwjFERCEYRgQIRQiinGscN9OXwEAhNhGJzmxZmjhitaY8uNa0zNsS1w3a4lrPE1bZGjnEycsGoAqSAUCD/lkQ/lkNu6nF1fLn4Hg+Jx1vUi1zvWyZhMC1txMzE1eLVes+AIP+Idj+IcOUo4118TxeXNxXeUlRw4d+x2iK1ERi5lbjG2W5m7zHPWbAg/S8T3cxcTKEJq0pTBEwmCYlExMTV1IklMs8/D8XsCE2EOcTLFhasMq1nmYNlrRi2arXLPLjWtcrds2cZcjfK5ygCngog/5b0v5b0/C8N3y3dxOKrVcnJVEzxdc7uefDjvCD/iGK/iGL3p0zhq8XG6nNGIqItbLOZ7zx8PmAhdJRmaSFPAQwRwRwRxRxQwIIUCGCGGOfL2tgITYRmbsGzRk0YLceHHhWtMuJstwtnOZa1bYXDJy4YucuLKAKejKD/lZM/lZNA6dfE3hyjThGK0qKqIub3fPO9zNNZ5c+F8yD/he4/he5A1vhnF1NZq0zNZqEVMJlaIi9Xw54uYTBow3jOEAhFFBGMIwiiRABFOuPPrr4CCE2EMnGVo3yZXC3CyxtlrRk3bLXDLE1WtcWRhkyOGTNo1zACnQwg/5VtP5VtXPkAPGzwjk4RidRisTwVcbm98d8ed9a57CC/q2L+rYwAPXnEgWxdy83lls8278cvwiD8LxvRTKEwmYmriZiYmAkmJCVzx9XrgAhNhGTDiZZHDRotY5sLla0w5cy1wwx4VrhgyYOG+LK0zN3AApUFIP+V1T+V1XO2U3MzlOHbpSD/hg6/hgbuIhNTUVcXNvPhc9No44IIIRDBHCpxODxQCE2EZGzljmZ4sq1g4ZMFrRw0cLcTBmwWuMLJq2yt2bnK3agCl0ThPy0tflpN24a4b5aVlKmaG44wIT8MKH4YNYSzRtO2NhrPLlOGIaqjK+BgIGChYCBg4GHgYWJkY+yITYQ0yYsuRvjcrW7Fm2WtMzXEtxZszJbjaYsjZtjxsWzjMAKSAyD/lsq/lsxtZPBw4CD/hnO/hmZiJvPF33xhOtvw3nCuO9Z8YAhNhDRy4ZtGbTEtYuW2Za0Z5Wy3E0ct1uVnhzNW7luzYY8wAo5A4P+XWD+XYHmg/4a3v4ateaFwmFwoCE2ENmGPM2yscS1u3auFrRjibrXDNu1W5mmJthZZG2HDjxgCrEC2QGD/k1S/k1Tdeh4Pgd+3Xo58g1vwJiNIipxNIlc5m8zMylKUpCJVcEIjfkcWJpERERCriRlM3SZiy03z8DwTlzAAAAHTq5c+XPlzdu7p18DwenXp1OXMAOfLr06quYm6mCpiOHfs3o6deHEg/4VDP4VDXHgZxdXSYDp18TcUqamJLqyIqJxAlWaBMpmLLTczz8TrjMXVrlN1cEQRCJiYupExeMkSAAAAIlEkSiUTVxMSRIAdOvLn4W4IiZqU1cXz8DwXbuXXPkAg3qcetyhEpZSkhExMSCJiYmExdXVxMRMTExICJTVxMARME1cBKJAmAAIkBEwJiZiYABMRIAAAIlEokBEgCYtK8+T474GITYRjx4czNg1cLWLLI3WtGDhqtxZG7ha1y5GzjM3a5WDbIAKYRiD/lVU/lVV48OPDvw3VkXSIvlz5bCE/DYt+GxfToz5uHivGsK0nSUqRzYcGcCE4UFbzmjSsEU4xnXLzZ8oITYQ3xuXDfLmwrWLZrlWtG2FutcMXOFa3atmzFzla5mrDMAKwQO8AoP+Var+Vau6zhUohdRM4nBGLqYRMIVMQiERMSmIzqYuCYmJhcTcXFxNXEyszFzx1lurlca8PheLkJRNJiQRLp4fheH4Xi+J4upi4iwkq4TMXVorNTV0mpiaETHLyeRExdTMSCJQiUOXh4iVxcESpcRdK4eL4nh+F4Pgd+3g+Bz5c+Wcb1MXBVoisxPDj06+B4PjcSpQqYiZL1nBhU0YQjj048SD/hpY/hpZ8TxfG8fxuMSialEomJiQsmYupmIkzCLlEzFzDMTEpixcTFxMXF1mrqYiITEC8T08nompml4uIlATUxMY69N648NxE1cxNXUlXV1MCJq4upiUAQSxKLqYmJQmEXExCUN+FtUxMSTNSJiTj279Ovbv06+B4PTr4Hg8ufgeD4Xh+FtF06+Fnr4Hg+B4PgeD4Hg9szEwupiYXWauJiYmAiUto2CCiNzYCSyylFllliyiUSyxYWVKlllyyWU2VLEi5stFlgWWVLFllllSgASiUAAAAALAAAAFk3KASrmwAAublJSyyyoFgAWAACxYAs3fh/CffiAhNhGZnlaN2GLMtZtWzha0zNGq3C3ysVuNplZMsrhi2w5WoAqOAUCD/lYC/lYT7d+3PkJjlz8DwfK68s8JxiERFRMVUrgZhcbiSslzme+vDIP+Gcr+Gc2ImrHLnjOt8N4QBmrjNSupiYTExM1MKmE1nHOgg9eJec3doQhEWlJMxKJRMSRJMCLqU1mls8/gGPKAITYQyaOMjHCycrcrBg4WtG+HMtwsGrdawct8WZzlYMcjJuAKkQE+g/5MuP5MuXh+F16eD4Hj8Nxa8XpWKphpFUgZjbctr14+ouYzrOs+E2CD/iiS/iiTd+3Xp16ceF1iKioqmLiWZ3e74tza2JqMRy68KpEJ117d+QCD6e54vmwiYmZXCSYkE1IIkiQiQXFrnj38uiE2EYmONy3yYcy1y5cuFrRg4brXGFqwWsnGVg1YNs2HDjbgCnUog/5PGv5PA++cc6667xbOM1MCEqVFVHLOtuXMhPxOqfidtYcF8lcVcSkpSpaFLQlKU5K1jXDDh8TiowCE0dLftRlNGKcUREjAjCME1b3x6c/QITYQ0YYWWNiwYrW7Zm5WtGbDKtw5XGJa3aNmWRzhbZWzBoAKWxaD/kzu/kzvDwpiojExnhx6ca0Ag/4ooP4ooQ5XdSrNceHXh3ighcVgJ564Z4UMMKOWOVHTjdEAITYRlwucrfHhcLWWPEwWtGrjGtws2DFawaMmOTG4xOG+HCAKfSqE/KD5+UIvJrpk16uDivGqsq2hKUoQpGELRlKddGnJl0aWYIP+Jyr+Jz3wOeq48KxGI5XynExBEzObnN338Lw+XOrdwITwFZ4BwwIEE4RRhEAEYwmjhw9FyiE2EOcLHGyauMS1gzyOFrRsxYLXLLFlWsWDDHjytMbDI0wgClQUg/5Ofv5Ofx06+FPCMRRjjECD/ijM/ijN8HwBExKZb4b3QIWzPZWcRziGGGW/Kx5AITYQyZYsbTJhzLWOFk2WtMTDItxYXDVa0xM2zlnlb5smNgAKoAKuAYP+Ucj+UckN6mVxdTMRCIiCImITSIupkuaTCYlN1cSJpMCaXESREwRLfDjiUSiYzreM63y58OLlzeB4PLn4WaRU1MkIi4Tc26+F4fgeD4Hg+B4PgeDy5uHF06uXNy5juIP+JXT+JXUO/bycbXc3GU3DKURnEQXFWpWJxETUqlUxMXEsXiaKmImJhKZiCp5eL4ni6JTUcvH8bw/C79u/br0dejr048ONTBWdZpMTBEwGt9OvTry563rbGXLm4cWtunWwg/a6py3c3MwRImJRJFwJgIkiUSms0lEXUgACJmrqQAETF1MTMTAATATBNSIlEkSCJESACU+D8BxQITYRiytGWRyyZLXLJyyWtGDTEtc4XONazxssuHNhbsGzLIAKqQFYgv8AJUX+AEqNzsts7zz43LgBmxUWYmRMVFSpuWWN27vb3b1eyzMzPiHzAIP+MR7+MR9068OPiceE4uLbrv06g8XxPN4XaV3MylOIvEYjETwpWI4VimLi5uMxKzaYyOSDqt1URFTGVpCEJiZlMiauACJiSMwTCYmpiYhMJiYmJud+L6LxgCE2EZcrFqybuHC1vmZOFrRu0bLcWVszW5WTfMzaZHLZm3aACosBOIP+RzL+R0nxPHxMzMceHPSmsarlGmqiEr3m88TMymIVOHLOfACD/jC4/jDF5ZiHC+U9M8LJm25vc9W7maqq1wPGMTiWTjjjz0CE0c52ZwQCYjCMUZThGCcpwRkggIoIxhWOXg7Y9QAhNhDjE4cssrfCtbs2TJa0ZtXK3C4xsVrnLla5HGFpjY42oAqoAUaD/kki/kkj5c968OmW6uGIjhGqqtRWFVURUxDOczx3fVz3vObzUVWorpPTPKsAg/4xXP4xXePDny54qKjFRGIkud7zve88b3udzMuVctdMa6PExjXDGoiLnOXOOd8cgITpbJdm8YxiiRhGEUJwjCMEE5RhEEZTlEgIkIxghEjOuPqxeBghNhDLE1aM8eFstaOXLRa0aZcK1yyys1rXC2yOWjZgxaMW4AqWATyD/kuC/kuD59YM4vlOsYxjGIYiCkImN3e745l46d3u86jhrHiPAxqE/GKF+MUOkbKRpO05RI3jhrhx4cdcda1irSGS2S2bczaMWLNiyIJ4a34steOE5m6HXujCKMUUYIRgEYTlOUYoRgIRkjACadeHzYAhNhDZw2yMWLhwtwsmTFa0wsWq3C4cZVuZhhYM3LHIwxt8YApwJIP+Tbb+Tc3F4xrw/CzURU6cJ6NKgud1xrnNgIP+Mor+Mmm88Z5xPg5jje5uRwcMcMa1jhz5WsCF0kkWpCAjI4o4IYAhQRoZbc7C2AAhNhGTK0aM2rBktauWTha0bY2C1xmx4luHM3YsWjJmwwtcgApZFYP+Uez+UfXTk1jTSItxx1zIg/4wyP4ws/FcONXFxdTeN8swhpSkV8OgkCQMDAwcHCys3A2wITYRlYN2bJnmyLcOJrkWtMmHCtct2WFbhcN8zVy2w4m7JuAKVBKD/lFq/lFr8DhfDWMIlvXGYIP+Mib+MifG5TFout63mIbACEvYeAgYBBoGFhZGlUQhNhDjG5xMMebCtbs8rha0ZMWa3ExyNVrdw3bscLZmyyt2AAqcAUWD/lZy/lZzMcqxioWvjm+ed8d3KaxjUdN66FRNZLnN3d7jnWyYVGt9I0CD/i/m/i/nOfC4RNKpGJqonC6zNzPPt36ZUhEKExOUsrm7rnw78tyAhO1keBZoBGEYRgjAIwijGCMCEYIRhGEYThAghCMSc51vx9cvBQAhNhDRoxYt82HItcNXLBa0y4sy1wxwtlrPG5Z5sjjEzY4cgAp+LoP+WO7+WNm45ViazOZ3O7ze743dkRWKx079nhZ1Vb4TAIP+MBz+MB/nGLxUOCqxPCapMTFzc3d3z6dXC5zrw8XkhIeAHXnGMIoTAEoowjCcIiEYIp14PLhygCE2ENm7NrhYOMK1o1buFrRvjZrcLds0WsW+Znjct2mJqyyACocBMoT8ur35dX4xrCM7sMrwjKNlKSwUpKFplYzjeV5wpp0cHga9GHFng/4v8P4v8fG3OK0wxeMxcyuZnM8c3xvN0liMcvB8A7RfXyCEzdaHJ4sUIRhAREwRhERghGSMIoxhhz89yCE2EN2WFplaNGC1hlYNFrTJibrcObJiW4WGHC4bM8TdrhbAClcTgv8AWn3+ALT3fLsss45M3niE/GRN+MhOc8SCCa8NOrXjmIaeoIGpj4EQKDgYeDl5eBugITYQ4btWTXCwZrcmXMwWtHDZgtxMGmNa4xNWOJmwatcTHCAKbh2E/L6B+X0u9s9MMseDDgUpS0LX0adGnVnwTmCE/GER+MHlijirmvgrKqdZ1jr2bZTz1kwghdNNn5UhDDHDDDDCRwwQwwS15eDJACE2EOGjHNlatWq1hmyslrRm0bLXGRhhW5sjZxmxt8LNyzagClIQg/5dpv5dp+vR0mqqqdLkhPxjFfjGLxY2rHROEMqmEIa8hIDAMCgYCBQMHE2aQCE2EYWzZxjxMMy1s4xMFrRkxbLcOVlmW4mzho0bt8mXE1ygCnAmg/5feP5fo2txHKMeBz5dilpm7Wu1zneOc7CD/jIu/jIbTKUzx8Lw+2YRCEIJi7lz6eDGQIXRVRa2MgQkKGCGAEEMEMEMEKOXE49lgCE2EM2mNixZZsK3K1Z5lrRw1zLXLFuxW5GGFjmbZcTBvkxgClQUg/5Shv5Sj+PDnwzVokmsZ1iD/jYu/jYhnhfLPJhVzOZ555iD9Ke9ptNlxN8/D7+AITYRmZucTTE5yLWDJpmWtHGZqtwtcLBa5zNmGFjlbtXLNqAKei6D/lOm/lOZjv06+JxTE2zuMxut1m0sVHgdenKIjGJqdWCD/jW4/jW9pE+NdcGBcbi1xdbiZtz5c+GbTWdd9JCE7FOvWMIwIwgEIkZRCJEjARjPbw78wCE2ENG2NxiYs3K1m5asVrRi4zLcWZozWuXDZw4wt2rTEzbgCpcBQoP+WRz+WR3p1YzVl0Hg+B3wTSoiMb8K4hEzNzM2uZx4PgeLiBEVhwqE/G/9+N/+cm3ZhwGXIGjTwMOCtkJp3lpxZZzvGYgtOEDJt2ZcFFIwUy6sIIPl6nq7REETMxmLiQRJExMwiUImEkxKYlMSm+/o36whNhDVxjZNczNgtw5meZa0aYWy1zixN1uLK5bYsLPLjasmQAptJIP+XGr+XGXMddbjMWlKQm6UiIxPCayAg/42iP42l863i8TiIrEarHDGMUYyztzrw+/QhcZkGdrQoYIRDAQwQwRwEMEMKvF4dqAhNhGNhlctMrNgtzOHOJa0aYmS1yyb5VrbIyc5m+RvlyuGYApTEoP+Wmr+WmXLwLxOJgb5ZgCD/jgW/jgD8NibiBOOeLuFq0EGTwssCCGFLLTkZ8wAITYQzat3Lhm0yrcLFlkWtG+LGtcsW7Ba3yOWzdthzNMzNyAKbSKD/l6Y/l6ZmOOEzdxmLmExK4uLwntdQIP+NrT+NsV283lOHCdRiNYxwqNKiczfGufHiIXQXQa2VAIIYIQhgjijijgQxz4/Cw6gITYRjaZm7DI3yrcLfE4WtMbdktcNWONayatsORrhyN2zbGAKVBSE/Lhl+XDMZMvGw0hSJGWW0YP+OFr+OFsRMTEMZ1nXXViFg1TC42OEgjQoY6c3LUAhNhGNviaYmTRwtwuHLha0aZsK3Czy4VrVw1asWGVhhbZsoAqsAUuD/kH6/kIV8jwfAGtZ7Z7Z1GLZvbjm7zN2shhyXTt38LdpuNtxuN1aIicX4Hj+M0CD/jle/jlR61Y58uvLrres6YjU8JpUxCZnMXO5du7p18LjwvV4zVxvHHHPXM3HHt5vSYCD9Tyd3FREIiZm0zJVolExKUpmYRCpiJiEFTMEpld3x8XyXwMAITYRjbN2OPNmxrWTBq2WtHDHGtcNsTZa1ys2zFhlxtsLZqAKeS6D/kWy/kWr1SLZjcbjjXWucbnJVYrHY5cKjVVU641Yg/45Xv45bVXqeGNRwjUVOLXHGMzxTvJw4xJdZ4dVgIThcDpzjKEUYJVAnCMIiICEUYzz9VkAITYQ4ws3GVg5yLcbDMwWtGLdktxNmTFazcs22VrlbMczZkAKVRSD/kf4/kf56dTp18CVVFRrKYL/ABYZ/gAsNzSXJty3vO9ghWoix+DRoSGFHHj8LDnAITYQzbuWzDGwbLXLFs0WtMeRktcsGzhaxzY8jBowxs3LlwAKXx2D/kqM/kqN4cQmJiLiZM1cYzyuJIT8dB346DwNm3lZcUbRlGaE4xwy35MohOhrJxnOEYogiTVvxdsO0CE2ENWbBthcN8K1vlbNlrRo0wrcTlu1WtcWbNlZMGDBgxYACn8xg/5L2v5L0a4cdTrNXNrnM5nd3IjEaiuFarE4q8cY68M2g/46SP46UZbhDk4RqsRCri63F3M25+BdzBMs9OuLkIXOXRaeWOAEMCGCGCFAEMCFBDABDDDHPm6WsCE2EOcrLHhYYXK3G1ZOVrRu3ZLcTPM0W4mWHHkaM27RqxyAClsUg/5Pqv5Pld8N9t8ESym44zzAhPx3yfjvb04M+THatIwktXJjwZSFx2Qx98EsMccKFDHDh8iyACE2EZmjbM3Y5si1hhYs1rTCzyLcTLEwW4suVo3c5mDVgyxgClUTg/5P/v5QC56HgTqeSMXXHACD/j0q/j0b3s8HUXEXi8WyhcdjosriY4pZI4EKOnQoACE2EYcOTEwc4my3M5zZVrRw4crcTZwzWuWLJpiZtcLNg0xACoMBM4P+Uu7+Uu9nHlbqIxNSzd73xzvbdyHCNa6OmsY0rGeXg8CD/jvM/jvNc+Xj8s8M4qoxUaYqJmpjYucznKNxKLxnXFuE52yHgOKARRIoRQhGCEZIynCcIxEYRjWuXnuIITYRkyssOPCxYLXGVi3WtGjDKtwtsrVayYs2jdnic42DLKAKfzGD/lb4/lcV0teMkVVa1rFaqIhMxW1znOc5vN3eN9Log/47vv47vxUcKw1EIuLna98c3u85mZmcRVYrVavUwITvYoeCYkIwjCKE5VpWUQQnCMpwjJGEUUZ4+2zAITYQ0Z42zHFhyrXGFkyWtHLPGtxNcORa2b5cONuzaucLNoAKfi+D/lpi/lp31cWuLWYiMRjCL8jjiajLc5u8yut+F5PkeCCD/jui/juR54isMTpjNSzd3d8+nFzxxjOazi4wxEVjOITicR4BJRpWUwnKcpowQihFEEZTRrfbtyAhNhGVizcZMrhwtc42mNa0xMsi1xhZ4VrLGwZNWOLJiYMWgApiFoP+Wpb+Wp3HOMZxx1mpiawOFoT8eoX49NcvCz4I2ngnOS8a5c2fbcCGrJCjj4OCIOAg4GBgYGDg4mXmYC+AITYQ1ZYWLRw0zLcbJs3WtMzDCtwsWzNblwuMWHLlzNWbHKAKQAaC/wBWVf4ArKbYhfjwA+O+vC2WgIeGSSC0mPyIITYRhzYWjZhmyrW2HLkWtMTNytws2DBbmZMXGNvlZs8bRsAKax+D/l0S/l0TiROb24rMRXCsVi/A8HpmAIP+PBr+PBvwfAHgXwnhHC8TE1OYy3Xg8b4ghcljMnXGjjQkMEUcEKFDGljtvxMO0CE2ENGOLM3ZtGi1q0x5lrTGzcLcTZs2WsWDbI1yYnDVniwgCk8Pg/5bmv5bqejpHCIa30zYg/49Rv49Oertxq9ZxmbkhrSOgLeNgSDQ8fTqQCE2EN8bls4YOci3NkZMVrRw4yLXGRriW5MOXC3zM8rZsyYACn0tg/5d5P5d7+HhxWavGcTEYRTEwhVxJcyceHg+B5vDNoP+PZb+PY/dbxfDeIhUzrPPxucTF1MCCZ5+F4fheHw4zACE4HIl350nAijMRAQjBCJCMIwjOu3lugAhNhDnHjaNM2JutYZGLJa0ws2i1w4atFrNjiwucbLC2zMHAArHAUOH8pLHlJZhcKReLQ2GRGIR2ORuNSORCezwQyBwJAoBAIIRufR2AIDAY/PJ7Npum03QWCKHQqDQKHQp/PlPpwCH8gQXkCDoVDTiczic1Co1yu1qt0SiiPR9S6VUYxA4DAYCgECgU2rs4gyGIZB4NBoOkUjTabp9P5VK5BIYtF0SiYCE4nGh3axSjKKMkUYEYokSE5RRhCYRRghCRKIinPHxdbwAITYRmbsHOVjjbrWzHFmWtMrVqtw4szJa0yNW2FizcssOFkAKuQFHh/Kjp5UdYjEI3GkdjgAAh8OhULh0FQKGyaTzSMwKAIBAYDAIDH51O1EopIJCT+fTmcUGgTudJ/Pgh/IHJ5A5bBYZ9P1Go4AAn8+qtUtMuQKaWm0U+YQKBQGFQSBQCAQGGQ1MJiUikk8nsUisOh8KhaCQUIPzvQn4DzFzSyaixWYmExargmF1cTBExMKkiLJmV3v0eoAhNhGZm5x5GGVmtbtMmZa0b4sq3Cwc5FrDK4a5GuNzjxsmYAqpATeH8ruXldlhqMxhK5Ums0E5nAE2m6pVOkUmrVeoVGhUNPJ7BILB4NHY5KZRNZpO51QaAoaH8fkXj7vmabTdPp+m03E4nIFHoyj0aZzKVyqOxyBwJKpXMpnQKDRKLQqHQKDPJ7OJyjyFxWWY/EyoYIEMMEKEI4gQwQkMRFHBAhJYIYU+rgbYITYQwbsGORg4crWTJqyWtGObMtct8jhbiw4WDNg5zNGDbCAKiwFJg/4L9v4L9wAFTUxSIhFRKExMXFy7+B1m5zleazdxdMRjXIeJiICD/g+S/g+D7gA8PWW5tbcTBisOE4jEYjPlbpUTE2zN3lMkB4vZsIPzOMpuQi4uUxIkCJBMBMAiYTAmJJleefo56CE2EM8rBs5b4XC1ljZsFrTJhcrXOLGzWsHDFmybZmOTCzbACogBPIP+Dnb+DncJhMWtmJMXWuPARUMIQmMx18TwYySnF8N9u/jAg/4NMv4NMw5c/IzjGKxdXnc7nwenUeLUZiYw1DUz4lsRJbLrw4yAg/O8jz+eUpQkSiYuEXBMSJgEwRITc7678WQhNhGTDmxN2rhktxY2LBa0xMG61zhZY1rBvjyN27Foza5XIAqLAT+D/hAy/hBH4XGIrFRFIoDLK5yFxFomLi4XaeNbRJy35GcAg/4Oov4Oi+FxGV3d5zO83m7IqtR0HhNRqdFpudru2Zbb1z7eHACD9jwHwPdWETUouriQRIJiYImJiatExMXF3nwevXxAITYQxbMMWZkyYLcLFw0WtMLRwtxNmjNayysm2Vu3y5XLnGAKezKD/hRi/hRjd023FkVVcIxiKhFERlu88c53u5zW+V48IIL+eFv54Xe/gknJiS50bZSE2GxVWeZ58e7whJeADwLGEEIwiJwjCIhGCMpyiQihGEYThhvxc8AhNhGJw5Zs3DlitYM2Dda0bsci1y3y5FrlgxxOcmRi4as8wAqiAU2D/hao/hapzgOXPpvSqisTEt3Pg9u8yTSDxMxUVE1eZZievidWY3WZkmM63y49AIP+EAj+EAnp1DrOOcZu7kjGq1quVRiayy6q73d3MKqMVFRyitRiIlc5ZjnrjkCD8LyvXvERMGZlImJRKEwmJmEShMJRICJiYJiVptnfXxwhNhGXFiysmuNitcMm7Na0a48i3E5wslrTNjzM2zNjhb5sQAqQATeE/DNV+GavlaaWlCMryuyq3hHPm4NpxIEEpSWhaVJWRindnwYaAIT8H7H4P2SsLwnCcq2jCeTfu37tuSEpShZKEIwThGMYXheV4XxVz5sohLdSPTrCEYIwjBGEYRRBGCKEUIoARjGdcufLftAhNhDNhjxYczNutyNsOVa0ZZHK1y5zZVuRtiwuWzfG3bYmwAqiAUqD/hzi/hzn60mt8OOrxw8PwiqjDE6suN9e3eZkxnDwM4anETFrtmNxJa8Z79vJg/4PXP4PR91VJTXOvB8DwTxYm80RiNNR4F1MTPXt3NsrKiq4VquCqzM3c+Hw4yCD8zyHwPNIgrMTFkxImBEwmCUTAiUxKJgESmLjOfF9OIAhNhDDI1zOceLItc4WbVa0csMi1y0ZOVrhmzasmDLCyyNsgAqIATmD/gcO/gb/78OJ5PDrG5tGKxGtY4cfGucZi1zuOMbtllMTpifAzy6Ag/4NYv4NZY8HwBwrVVEQ3d3fPp1xMwioiIoSja42u2+XgxiD17XrzATdxFxJMSImJAITUiYmVzvjz8PQITYRhyM2GTC5YLWzRnlWtGDlmtxNnOZawxtXOJzlZYnDfMAKmwFDhPwPOfgedrQpVq18LDKiSNYz04s9bxvOE0oQlSOjToGCVIQtBCsJp1hr4XDwYYCD/g6K/g6L79jnyb1M0iYVNb8rjUVEXVzbM3x4cRW4zjNTNERvTOPB8DmAg/AzCbSXExJMFTCYmZq4IAJiYkTEpXbM+D49/AghNhGRtlaYmbhwtYuMmNa0csHC1y1ZtVrPCza5m7BpiyOW4ApLDYP+B7L+B7M8aarFXOiD/g8s/g8tKXW9XfKGiqZVwsDAQcDEysfPACE2EMsmZtha5Wa1o5yslrRjkcLXONziW5GrBs0YtmWXFhcgCp8BVYP+BYL+BYPxs1WI5XwcI4TUTiL0qouLTExEQIQhGoiKmU7jIhEzcZm4mIlnjPXweICC/oTj+hOdc3nnx553PfNlibgyIjc2VatlRsiohNhvLJlmNi5553YAg/EyiUzYi0kpRIRKJRMJiYmJhMJiYkIkRIiQmrTvz/FeQCE2ENWLPLmbNm61gwYMVrRq1yrcTlniW5Mjho4auGrhyyxACpIBRIP+DPD+DPNMxnGdb1eAzw3UxEUxGkRFrlaZtPGby3FxE6nwPH8YdqCD/hLi/hLRiIqcZ1zrrXcePjcbjK5SimtYrlGlYRNTNWm05jYHi+EAg+lziZqYTJFi0zEgi6uCYmBMIkiSLiZu85599/BAITYQ3ZYWLfHlcrXORu5WtGrBmtc48uNawZMWuPE3Ys8eRgAKoAFEg/4QIP4QIXj8GZzOdZ5Tw1jhWsRSLjOZnfHt3CrklO4vN3c3UTwnlfhTrsCD/hIs/hItZYnhvoxeGNxd3e8zxjJTHTwfADxL1WKirZZzm7u8txz8TyY0hMHUdeskEIoxiiiQjCEYRITgjCMIwjAQjAhGU4RJozrjvtv3ACE2EN8zHLmzNG61i3as1rTJkarXDls0W5XLho4YtMjPJmYgCpoBSoP+FPD+FPEB4fhePiZyyq8Rio1Ua34m8El3x6dc48Ol1cTEkzU4h069B0qQg/4RlP4RlQETS8XhURRMLmefhcZTCE78Lw/A8HxOaUplKYlNXV0JrYCD9zwYmbzlMyBMiYmJRMJgCJRMSIkiUSJTmZ4+H4s/AgAhNhDjK3w5GzBktZsWbla0cYsy3E1zZFuRy2aY8eLJkauWwAqhAVGD/hYq/hY14A6de3fyOuppSYmay25+B4JxXmc2nKYziKxrHTr06KxXBVQTtu853ljIg/4SZv4Sb9Aq4mM4slMJhEFW7WxComJiCN1md8enWtxKZzVgorPJ16CD9b0UQiUxK4mYSBMJgiYkTEwiYkXARMRKYmExcSzfj+fGgCE2ENMLFmxaYsK3KyxOFrTNhxLcLFoyWsWOFs3cM8eZswYgClkcg/4WIP4WIfB8AA6HCNNSZlxggv6NC/o0PvAC558dypZ5TziFg0GREcJChQoUKGGPA5mGDWAhNhDZxkYZsLJutZMGrJa0ysWC3Fia5FuLG4xMXLlwxYYWAApbGIP+JTT+JTXW2tjp16TqNVGt4cyD/hDw/hDx58nh+EOPC6Atw4iFizkOfhkigQQoY4SGOefKw44hNhGZhjbt2bFmtyYmbNa0YZGK1yyzYlrLE4Z4sjLI4zY2IApXE4P+JW7+JWu/CvVYaLq6jnwAhPwjufhHB4ea94RTnFHDZhoAhoC6LWJQSBgIGBg4edkVoCE2EMWbXI3ws8q1k2Y5VrRg4ZLcWVgxWt8LBy5YOMrhhmxgCpUBPoP+Ktj+KuHXheH4m6U1cFs243fGc3tM1DWMcu/Y5RitaonLrjnyu4CD/g7Q/g7h7d+3h1i6ulRThGGowpCUcZzOZ562YuZXczW9ceHPtxsAg/gKvR8EgRKZTCYTV1cFZxcTWalEwmJhLNbje/B8+PEAITYRiwscrZhhYLW+NzkWtGDButxNWTNbhcscTRs0ytXONsAKnwFIhPxb5fi4ByMuQZMuquBSUYTjeefFpvOM4yjJbFnzGacJIp49Gmc6rwrBGiEM23ZW0YP+DW7+DWXiugZQukQqM+JukRMxlnfLmYyhNTPTr4nHEibm5nOOvTrfgIP0u+YqVsxlJMSBExKJTCYmAExEomExMTEyvN9/Fz5QITYRjb48rJm5aLWzLLkWtG7FktcM2mZa1ZMGrNs1xZGjhoAKgQEzhPxevfi9faNOq6ETHq15ssV51RlPBOlpyZlLUxKRVxs9N+TKg/4NdP4NdRMEQvp18jjipqJXk3x8DwXDO6zGYlE658K48ITdyI8negBCMBKICKCAIpoxjPDz7uoAITYQ3ZtGTFzjyrcuPG2WtMjnKtcuczdbiZNGjFw3YtGOFiAKdCeE/FTZ+Km3FjaJ5eFpwRwTyRowRtGUaTTnOM5sdtbKg/4Rlv4Rl4luqzFTrjw3jnrK6zU0mpi9cem6AIPl5no3NUiImVxIiUzJKYvO+/ozwCE2EOGzlw4YNmC1k4xMFrTI0ZrcThqzWuW2Vg4xtGuFk1yACocBNYP+KqT+KpvhWeG8bxmU7ZvjHGONXVRGuHXomOWL1UVKZ3jvFcSD/hL+/hL/zE4zq9TSkREQqYmcxmePLm4ceGYSszXPl1iZg/CrdTEzuNxcBE1KJTEpiYiYTEpi5nPHz+r2gCE2EN8LLK3bOMq1ticNlrTLjyLXDhhhWs2rBiycs2+RvhygClcVg/4thv4tid03jjrepnGt6zgAhPwj4fhHR0sCl7XldHPs24sYhNXKdeKEZTRnGM8NdePUITYRiZtMLVw3ZrXOVhkWtMzZqtcN82Zbjw5WGVs2wsmDjKAKiwE1hPxcLfi4XxY2rXuwymlGsMerXkwxnGcL0w0vSejbsw4GKUMEpKTtlkqAg/4SJv4SJxV5RMRCr8DwfG3FLi6tK+Pbvy5sZtGZjfDwcRxAhMnQc/KgghOMEQAhGBCcIxAgjON76eC5gCE2EOMjXLlbYca1q3cMVrTE4xLXONs5W4muLC3zN2uVq3ygClQShPxjOfjGH28icrRlGE4xvKOcg/4RBP4Q++JdZSRV4xxAhcdiIdPBAhIYJY5cjPhAITYRiytHGVm2xrWGRy4WtHGbItxZMLJa0cY3Dhu4cNmeNgAKVROD/jHq/jHrVyxGpxdN8OPBsIP+Eij+Eily51tcWXrdY4iF1EEOnRIIYYY4ZZbcXLkgITYQ4buXDRuyarWuPK0WtG2LKtc4muNbjzZcbNuzYtsTLMAKiQE6g/402v40y+/gThiGN1c3meN8c3u91uM2xGnaPAPOvEYSmY3XGq4gg/4QyP4Qz8eHipKY04OEaYirXW8c6yzeW7LmVous63jijICEyc51axlGAREJwSIRIowAESMJwmjOOHh6Y9AhNhDdxmx5mrhutcY2uFa0x48y3E2ZZFrfG5Ys3DXI1zNWYAqEATCE/G/B+N+Hjbc2HBel5YVZ1nWcZkZUaMuRoQtKMI0y4suDHaMwg/4PtP4Ptbir4XidIUTExurmZ3w4qu63CYut8u/CcoThRgjdeM0YIynCMqwEYRgQRhGMZp1vlnjw+BghNhDFixbt2DdqtcNszBa0Y5mq1zlYMlrHCxcY82JywZOGgAp4MYP+Omz+Ol/qdenl8MlNTqqqsEIlms1mZnc5zOW8N4CD/hAO/hAb5F14FxUJhKYzV3O523FgiamIxPJMAIP2ubOZyzMxNZSgiYgJiSLi6zErvr7dUCE2EOHLXCwY5HC1m1zN1rRnlyLcTDJjWs2LnM2wsGTJtiZgCssC1wGD/i1q/i1Z8HwuN66tbAOvTMFsxmbuUyqImohVTqEQETEhE1eM9OvgXiKxwxjWGCrhSpmMszMxmJlc3c3czdzmefbuOHHAiKVERC4zM3bLK7vLZeV3m+OeK9kMTqI4K1GKrFYxjp16B27+VNUAg/4lEP4lG+Hfpz6Hi+IAcufaYxXCeEaiKnBMTDMZmc2ymbTK5iZXz8DweXPW8WmV3dzdWipiEVDE0VdLqEImauZiZAd+3k1nfHjnjvO5RFYjhjFcI5RWqxFMSqUJZq7rMIITMXEqIAHheH4V1ACD7VcTERNXNzdkiYTAExMxMTEwmBEwki4mIlMARMTCYTEgImJiYlEgCYJiYBEoFZgkmCJqQupTVwBMAAiZgiQCYExN1cWvwffR7AAhNhDjGyYNXGNytwsHLla0ZNWy3CzwslrTFmb4WrFs0aMmwAqUAUKD/jj8/jjv68riOfTrEg8HwMxdb1NKYqAqbOfhd17jcXMxnExhyPAAg/4rpv4rk/D8TnEdfA8HlzB4eN5zmcylGKjFYxiMajfibwVMSm5nKd0c4ITJznXqhKCSBNNEiQiiBGCMEYAhEhEjCca37Z4AITYQwZNmGHC3YLXLViyWtHORgtxMcjJa3y42ObI1ysGTHEAKogFGg/471v471+PAc5xuM3lc5pqa1GojGIxERieEYVNTupmM5vOefPPHPPPW++OuZIP+KZj+KZm6cOPlc+U8r1dTMt3vO873KVRjWHC9WtvLbM3M3N3E4xPa/AKAhM3O5tZEpzmjFCMYRESMIwiQjKcoxlOESCEQQihFOFWHk53eITYQ0xtMTHK4zLW+JyyWtHDZqtwuHONbjaN8uPE3y5crTGAKrwFThPxg8fjCFxASnjlBOUbZ82PE06CMLQRlAgkjFHLo0ilYRhFGCtMeLTo4OIQxadGXIZs4hPxQlfihPkBky7sckrsejTa6UzTo22nCcYzIpShbFlyDFj2XjJNj0adGnJlxVjCaMphGAIPwPM83nEQJjNxMBCYlMXEpgIJiYlKExKC8ZxcESEpnM79PeiE2ENmbdkya5HC1k2zMlrRxiYrcLRs5WtmmNphbuMzLC1xgCpgBQ4P+MXz+MYuNVz5OvQHDjwmLxdRNIRNZhM3x6b3uWWYukxFR08HwDVYAg/4ouP4or1denVjIOPDw8MxcyuCsVisMN+JxiJpEpTczMzMHg6bAhNXC5cEoxhWMYoyiRhGISnCMJyjGARlOU4IRIREZo1w69rwIITYQ3zZnDhoyyrWzTIzWtGjJotxNcjhblbMsTBthc4mLhyAKhwE4g/4zMv4zM4m86zF1nVd+wHSajEQYuZuczu8zbNTUMb5OYIP+J4D+J3N18rrwzjeONd/A8EDx+F2i8TiMKxTGIwia2bjnkITvcVGcbqyiRhOMIowQilOEYRhEEIkIiKeHo43UITYQ2zZcjFljyLWjlrmWtMzjKtcN27BbjxNmWNtkbN2rfEAKlAFTg/4tIP4tIcZcubwfAB4ERiohV0qFROCJlcWmFxM3IVNRKZuZm5ue/heGcubqgv7cm/tyf4/iefD36BlthuBtjsJHETYsuBNmyi80VLmma+Dyg9eRu0ozm5kkQATExMSiYmBEhKJiUEokAtJeffm/aCE2EZnGXKybNGy3MwZsFrTFkYrXGJpiWtXDho3YOWrTK0cACqABT4P+Kv7+Kv/GfA8F06nTr4G+U8GKqoxEcLUuZiYtbN2KnEIzCYmEjLM7vPfxPFmIg/4pdv4pd/B8DwfAZwcufgc6mMxcTIKtRFlXV4RKMzcpmKnBETdTKrInv28Ug+HrenNTJdxIiQkCYlEgiQiYmJiYmAExJEyvj7fN6wAhNhGZs4Y5cTBstc4s2Va0yNXC1xjbsFuPE2ZZMWRu1yOG4AqoAr8Bg/43rv43r/I8nyvL9Lw+F1NNXU6zwzixdzc2zNzu5zMyiYhEIiERiIxUYYRTF4ukRicRKbznObveePLmAHTr069OvTq6dWt63reM6mb5c+HEAACJ71dzbMTClRUdPB8B37BnHTNAg/4oEP4oEfC8Pp15cXFnO85vLa25zVzmLpKEE4RU0pMlS4RjFKq6IphURhEXjcJJiphETAAcuet8OPLm1t068ufbv4ni+Jxjr4Hg9u4AAHTrwmFESuFq3jjrbWw8PwuPHgCC+b5vdu67ajNyrVXKLC2WLE3LuUGbmwLKlQsLASgLABYsWAAFgAllSiUlSypQSksspWzdvfp/AM/BwCE2EYm+RmyxZWy1oxYtlrRphbrXDNw1WsmDVxkZscLjMwagCmUag/5Aqv5Aqzp1x34eDjrG6RE0ru3sg/4Yuv4YuzvLrjnGXHWUqvwJaoCGqoytg0FBQUGgYFBwMGg4CFg42vgIG8AhNhDVthxZnLnKtxucLha0cN2y1w4xOVrFviyNsjhzkc5moAqJATiD/hvg/hvh1x4Z4bxJWaVOLqKhSE3m83xjmze52sxiPAvwHgCD/iuQ/iuR8WI3ji4xtcSxqsVjUYqoiMTBE1mMxa5jNZxzwkCE3dCPVjOMYxCMIxhFGEUJwhFAgBGBFCas8/VhgCE2ENMuRnhYsWi1lmyNlrRziaLXLTE3Ws3LjG0x5mLLMwcgClQUhPw7Xfh2fz8SK0koVKsNMemD/imC/imDePymL1dIwFWAhcliGfnQwQwwQoUdehTAITYRiwt8TfC0aLcjlo5WtMrPKtcM82VbhaY2eXEwaYnDNyAKVBWC/rwj+vCZmblvXVqeNYCD/ilW/ilBzwusTU4zVzXPXW+YhZtUauWAIYIUs+LxqwAhNhGJk3yt2LlgtaNcTha0bsXC1ziZOVuJo5xM2jRmwxN8wAqqAUqE/EBp+IDXVrYMMbqpxlCWCWKlJSRjOc51jes5zjCEM2vUZMu7HacIRiunOqM8W3ZlyUnAg/4pwP4pwc4eF4fjcek4iLTa7vOc3xm5CpwxFRV0GU5TczcIhUdvF8TevC3QhOBzI83LEjBGIiiIwRQIiEYIwRQjCMowQjCIjCMIkU6z5e2HWCE2EYm7Jk2x5my3KxbslrRnkyLcLFuyW5WGPI5ZZsLZs5bgCp0BRIP+Icj+Ic2Ic+FSkpVYqNXGazNpvM7Zmbiojl37ET0mIiauJnr27nDqg/4rKP4rEc+Cx4c8743m4iIxjVVrWuFcoqi2WW5zvlzOnXtcJq4jNdenU8PAhOF0kfBM0IynCcBGEYRhFCMAQjAEIkYRQigCMZzjj4O+HQAhNhDNthZscjlwtYtGTRa0c4Wy3C0cOVrbLmatWTlhhw48oAo9CIL+tvv63rttmoL+2eP7Z95zJyiDxi7nfHAhNhDRqyaYWbRstZuWLNa0Zs2S3CyzY1rZi1csczJljcN8oAruAYABg/4Z/v4Z8+fSefgeD4HGLi1rTMTScZq6mJikRUajGIrVajUYpUWqYstebvO74zu4m4Jm8r3GUl5u93ved8efXfXPPjFRw4cunncvG8bxgIP+J+D+J9vOeF634m9TwnhOrxKW5tlmJi4m6UTSFxCCt1lN1nUXV3d7zvO9748ePG8sYxy4cOEacJRiaROLkQiqxgxWdbZAg8fA1+f3i0phcTExMSCYmJRMTExIBEokiSJIkiUTESJJiUJq4EwImJiQACZ33+Aav4OAITYQ3bY2rRniwrWDLFmWtMePKtw43LJbmYOGbhu3csGmTGAKrQFZg/4jdP4jjaxPKmt+NnUa4TVLq4RNXi5uNklxcSnFoIlmt3d8+nUDny8WJ4rJxfLjqcCD/it6/iuBxxlPTx/G8HlBUIrFxi4uLiyUzFwQgJiUyEwRIcONXiaKEc+3WbiEl4EjDwKmQjCKCMoiEYTlOCMIkIkIwiQiAAAhGCMEYRhGEU43082cPBwhNhGNrixYmzjItYsseNa0ytmS3C1zN1uVo1w4sjdnlYuMwApYE4P+Kq7+KsXk58Nst1N9t1FAg/4rWP4raYzvG4qJiOPDnmbAhpioQF/AoCBIOBhZGvgIHAAhNhGNk0x43ONstY4WjJa0xMsq1wyy4VrdowyYcmRmxZMMoA=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EARwDgIAEHQTcB7AGARBipj1zFGOdSaWVqMf3XWRTAhIISBBE//8DRTUISBBEgIACRTUFAzgLZBkgMgkAkJsDATfAHkUzCQCQggIB28UeRTgIAP4DAHuF0jQSTsCkP9MApD8eGGeCgAfJ8oDNAEoAJQAS86ASgAAB8HwgAAqEATmD/hx6/hx7dOoDenNjNXEpiajXPkcufjc9REKJzG9d+3flIIP+D3b+D3dvQDo6+VuKqYsu5nr4Xh9OvLnibAEXHPl4es2Ag/O3xiJiYm7JC6zjNSTEwAmJCVzu99/Hn0ghNhDlpkYZszXMtwuWWFa0wuXK1w1y5VrjFmZuGeFjlwscQApmIIP+HlT+HknmHPhxxx4cYkuiMX0ms9Jog/4Ppv4Pq6DtLTDE4mGVz14eLy8eJ4iEydKXPnOKKMKymjCYnOdY1x8N1iE2EM8ONi4yYnK1yzZ5lrTC0bLXOZizWsnGXEycM2jXLicgCnYng/4fXP4fT+qJ6sc6ur0iKqr5IqpxM1nHHwOdAIT8H6H4P0TBh4GPJWhGMZr4dGnFhhNOEZq205MMYoTicKXF3xhKcIopkSEYRhGERGc8PF1tgCE2EMnOPC5YNWi1nhbNVrRnjZrXDRgxW4cmNywx5mOJo0bACmUbg/4g8v4g88Z5xrjjmnMzeFajWKt4QIT8H1H4PqcWPiYclcE8E6VgnC7DDfu3tICE4HIl0bopwnCZFFOOGuXbjwAhNhDPFkasGbVitbt3DRa0ZtMq1xiat1rZk3wtWbRy5ZtGoAp/LIP+IsD+IsHxvHiYnjw8XhcBMSQjGK1jVcq1jETjvvuAg/4RHP4RHd679vB8Dv258JqkVUVSpiatdZi8zuOuJzaEt2JcnHGU4wnGMwjBGEYRhGEYIwiI5+7WWwAhNhDJvkaYmDdstY5sLZa0w4ci3FmbtlrFg1yuXLluxcsmYAryAbYBgv7cS/tyv4K3nS5VLLKsrs2LUZMzMcuGWSJc3JUm8qZuUsqSQwb484SS5Yuy03mzc85VlWddzYSatrXnnnPPO3ZdlTcLFZZHN+T5/msAgv5mS/mZOSyblll8d53xYuWXKZXNzsWbLcqxNkudzcd53myipVCw2LLKlqdlFuVVa07nZVlVNCEMsyksshlysEZc3x7zN+D4QIL1q0qUlQBUQLNipQJUqUllixZQEJZU2VKSiUSkssWErNEqwqyVECUqVZRKCy1t734fh+X6gCE2EN27bDkYtXK3LkZt1rRw0crXGZjjW5MTNqzaYcuZy0xACv8BnQGD/inq/infxEVNRF1eL1vhmiZogmrqamJE2LxJSYs3UzJcTK4svj4XPfLn0663y563reM4zjOt1dXVlWAAutb5TMRBJFzFs63jKYmAhPwb2fg3zlFCMCCcpynCMpyBKcCE5QnBFCMZEEIwQrScownKcIIqVggiYdV8erXq16NOTLmz6NOTLo05s+rXo06teTKZMoADLk06N+BGcIzIxpGkbYtOjLkadGXIAIKfFu2rLGWFNlSxZUFABZUsqLKllEolJZZSUllJQlJRKSxUWWVKASrFq3b8P2/LgCE2EMmWXKxcNXK3I3csFrRrmYrXGbIwW5W2Rk0y5WLZyxaACl0ZhPxnpfjPp2OHwuDkwyvLHC8ZoQhOGDCAg/4P5v4P9ejnyvF1IRIjN45ghYtJDm4CGFGhISFTp0OaITYRhctWzBo0YLWbXK0WtMrPGtxYWrha5ZMcTnJmZs2eHGAKfzmC/wAT9f4AJ+wAblncm5ZZW52CWJZTNwHjz8nwgIP+DqD+DqEAHTr4Hg+Nx1eLxMFSi6uLi4mLGevieKOvTxZAg+1XMzMSTMiJiYmrgiYlMTKJESSmb48efh+AITYQ0aOMbBsyxLcLdiyWtGrnKtc5cLhaxZt2LbLkaMWuVwAKrAFZg/472v472+XNrYYy7d/CzSkTExdSTM2zG63W4zHGt1lIVUV048HhZ1OpiIuateM649M4gIP+D4b+D4fv2degceDv28Goi4RBEVU4RFTq6nFwiauLxurlMze+HF04xKLFrjMb116c8UCC+74/jksRkizV1SUlSyWEqlkLLnSFgCWylq2u9779gCE2EMWzRq2y4WK1q0Z5lrTK0wrXDFtlWuMLZyxzMWznMxbACqQBT4P+QAr+P/mufDveM825yzF1CMRGojGIiIgUISmb5+B4IbiYhTUMQiGufLvUgIP+EHr+EImLrPgeT5Hg9s6iOCFTS0JiZm7Zu5mVzU1Thx4DhVVWKTGaubmdx11vMoPwPCnc8Y2lMpIurrOMwmCJRMJiYkIkJgImJRKYJnO+vqugITYQxwssTXFixrceJpkWtMmLCtcN8LNa3bZm7hgwyNcWXEAKigE9g/4lfP4lfavhx1vhx7IxGoqkREVEYRTc5bu8xOVpmZlMK1fKpIP+Cq7+Cruenh+F4Pgc+Xh8OLN5uayImphVNMVFVCInE1dRMJlzidiD163pxE1NrSurFxEhEgJgiUATEnHxfRoAITYRhYsXOLFmZrczdgzWtMzDEtcsmjVbjysWmbK1y4cLVmAKbSKD/i66/i63xx6dXbubmM1urhJEYvhExwmE/Aux+BemGTLkRgbsOSFJSURmvOuWWfHi4diE6FOPOEKRhOc4zTlOEYIicb5ejB1AITYRmy42mXK0ZrXLFm5WtMzFutxZczla4YuHLPIwatWLBqAKiQE2g/4wcP4wcRnccY3F4nDhWMYxEYYlSMzmb43nd3eWeXHpONCD/gXa/gXbHgceDhPCcREpzO888555va5KiKxGMY1Gr6deWViE7GC/PJTjNOU0SMCEYRgBGScpynCcIp4Z4+XGHgIhNhDHE1xuGGFotc42bda0c4WC1wzZMVrbIxbY8rFxhzNWoAq7AWOD/jKa/jKbAiQAA69HPlz5d6RKL1KYRCorPTr4nHE4movFym5m7m2YylMxeuPbn4DOHmdwg/4F8P4F8QOvQAAOXNrfLn5XOIQkiITMWz18Lw/C8GJzGY4xmcri6zwmlUqoYnhvpvh38Lw3ieKAg8amESmZTU4uErXEzEzBeM1MSq4CYJgiUCYBBMVmJi6ySmc3cS5+THwIITYQ1ytXLTC0zLWbdg0WtG+JgtwucmRbkZMWjBxhwsmOVgAKfjGD/jU+/jUx6vC8MJgiUxmJXV1dZRN1MQ4eD4HPlz5GwIP+BeL+Be3gqw7d+1woiJ1MVcIlMyy3x6dau6PBhMWqUY1jWs5xQnKcpwjARIRhGCMESMY138mDwAAhNhGVm3cscbJotbOWbBa0cMsa3FkbZFrBy0c5HLdu1yM2wAqSATuD/i3s/i3tKtV4zpvwszV1MIYnU1Os4uZtZEEzd9e3flz6dWCD/gg0/gg1OvRx4c+XeuXk9s1MzUymWamrqIYvE1ZETEY58uvSYeGAhOBLHVGMCMUJwRhGCMJwRhGCdL0nKsooREIxRjXH1aT7QCE2ENWLNnjzM2C1tibs1rRyyYLXDnJiWsW2TKzcuW+RwzcACtsBfoP+NhD+NhHy+mZTjjWamZzE3F1Op0jVkzKcTWIqogTJOLxUVEQiaMGIqmIVK12mrguuK2Zy4uLc7u9pli/CvWOgg/4ErP4EreKueLrOrxE4iMTUREIxNMXiZTc5mLhFRDEzE5xdxWYJibq4RMrtmcrZm52zG441dcavDE6Ylg0rE+FmoyCD9To+AWFSSuRMTExKJEwJq4mLqUTEwTVwEwEwiQACJgTUkShExNZqZJRZfPx/NifgYCE2EYnDDIyZtnK1lmx41rTMwYLcOFtjWsWWZw4cMcmLNhZACtwBkAGD/jcU/jcVA5c+3fxOdJpCaurq4EosCsxa6XFTCZLSiZABdAAF1CLicZAABy59M4jE4RIuuOvBz4HggIP+B8L+B8MDp15c/I44mkXCYuE1et6zrNEXCZEJiLWtFpiLrv43j+B4PLmHLmAB06+JxpKefTqAADny8WJnMzEwqI1nlx8LwfAAg/Ux7ZBBEouLgRNTCatJMSiUSRIRIRMTCYACJoJSmYAmCYAIkBEiJi6kJTPHPh+XHiAhNhGVo1ctG7Zitw43Lda0yZsK1y4yMluJy1Yt3OJvkZNHIAplGoT8c8X4545yva9seLTo4+DHCsZwhDFchPwa7fg13z5seLDgy5MuTbmw0ratIXpGc4XSMrHAghjgjBDCjhr0NMVwITYQ2ZMsOJoyarWLJk0WtMLFutc5WTZayxNsuNxmxYseNuAKmAFMg/5Utv5Uq+YADlz8beorU4Jmbmczd8+XMb14eMrvM3aZiKxUcGuHPkceFoP+DCz+DCuQAGM63EWuJmJhF4uEA7d/K66wiKioiambu85vv06nXp4Yg/E8zx+sJJtMwlEyJiSJBARMSSiSLq6kBKbnn4fmzwAhNhDVi0y4nDHGtcsmzZa0cM3C3CyzNlrZy5wsGDbFmxsGYAprHoT8qGX5UM2TLovh0adGndeUIQgQjCeLTiiAg/4OGP4OGXh+FvS6q+mcJlc5uOPDjmbAhchiIMregggjQxoUKCEhjlvzKHUAITYQzZN2rHNlYrczFjhWtGjnKtxNGjNa3cY2bJq1wtW+ZuAKZh+D/lgK/lgLHbvVs1vHGJmUImo4DgCE/Bj9+DH8Zs+jTxtOa+S+AhGFYzjltrMIhNXG5NUIQhOM04TThEinPDl33sAhNhGVvjbMcLVqtcMm+Za0YYmS3E4wt1uJk1YsGGLNky4m4AqdAVKD/lp0/lp1degHXodeng1NtxMwcGK1jgrEImZtOZ49OoLjMWTIhUY48A7Ag/4MtP4MtUSB16GcTCIYVi9SWtmZu7mZmaOnfsHlcdRyioRc3neb79u5z5eKg/K8qPdzQEykkkC6mJIESgmrhFxKLq4CJAlc7vxfLnzAITYRizMsmXKwxLWjVw4WtGWRgtcMGmVaycZG+Rm5zZnLZqAKhgE9g/5buP5buQOXPp18TeFQiS4zN8/A8FjPNHGOMXFwMTiHgeH4SY5cwIP+DWT+DWUCJIupiYCpF4y7d/EzTWcXBMpXOd9Orp148IP0u3rpqS0zEySCJIIAlEkxMSSZvPi+a8ghNhGFy1bY3DbItyOWLNa0ZtmK1xkctluXE4ytcmJw3zZcoAqOAUCE/Lql+XVMGLHix5s+jTwMcqQjCKca49GkyZVKximqvCqJJSNIYsuQaoP+DOL+DOMHTrVmM6uJiUxMTOMnDi8Lw/E3TEKhRa2Zvv4HgjmAg8e9Pq8aIhMplMSJhJEomARITExImLm89/VAITYRiaYceJwwYrcjFzmWtMeNmtxMsjha4cZsrZu5YN2TdiAKnQFNg/5ftP5ftbomDW+04RiU5TaM1actzbMZJhSdHTwfA69Ex0iKpVSm3k+R5ICD/gx8/gx98Pwjv2PF8TrEERU6moYRFRERUEwuctpzLOt626de13iamEWx4fgeCIP0vI8nmnNzlMgACJAE1IRKJRKYRMFXBMxfH4B5tCE2EMGLLHhbNca3HmYsVrRu1zLcWVjkWtseJqwaN2DNy2zACQEKvQK+AYP+ImL+ImGQ3oziYzjON669O/bwfA8XxPB8DxdJuF1EQ5eLwIzEouJuJExERNREREQhERMRF4mARE0iE0mYmaImpq4TETMLi4zC5iUxNyldwmMxmZmU4RHLxfE8nhN1MTU+B5fleP43g+AAg/4KKP4KN+gceB16denXp4vieL4ni+J4fheD4HPlx4ZxU0i6E58TjCJ1JShCJm4mUZiaupmpmETKJmS4mJpM4tcWlMxKWaubSmEESmZWuUTMWhKJIIiqio5eH4Xh6qYgxdXXbvy5gIP3PJqbm1zMXCUCYkSiYmJiYmJRKJIuriYAE1ICauAi4JgAiQCJIkBExMTEokhNSi6uExMTExJExJEgi4mJiSU3vj7dPgQhNhGbGxYMWGJgtytXLJa0Ztca3EwxZlrZllctMTdk4Y5mwAqhAtgBgv7M8/sz18Hw/EnJjxcjmXGWRXiply7O3ab4XK29Xc7m5ZZt3e2pJySa27Zeb4uW27unc7bs7NbKtba0scuXO83cubIbmzc3ZKqzWqFwSsSIzssqp23fN8+e734Z7znQgv5pE/mkV9P0fHNburtNk7FuU5uGETO+uzIRzYm4gy5c3GRJENzVzeSXIXmxiwknNytbVUsslW11s7zzmrNlblzuRZcsyyRLLNssu5U7zuLDLMk5zw8XxnmZ8ICC+TO93RcoSkqWWATZZYssWKCUEoJUqVKEqWLKJZQud5SWCwoBYlSpZUSCy2zYmyWUlssWBKAALCyy3vx/ge/UITYQwzMWrZzkyrW+XLiWtHGFstcMmTBa2Z4cONixaYseHIAJAAqFATuD/lcO/lcNmrxnGavW0SAAmZTaUiCoUxNX27+BIIT8I7X4R682nRp0Z82XJhwNeoADNFSUoUUSvKKqc4xvl2bcmXHSoIPwLlFxMTETEzMTKSUwmBMJiUJiYkmZvj5fj14QITYRmzYcLdvjzLceZy0WtMTjCtwt8jda1zZHDbCzx5srRgAKnAFBg/5ZUP5ZUTOC63reuvTr069HPk69OPDxcRNxBFMRiqxGmlEm658usSCE/Cet+E9cw4DTo16t+7bs27NOhhwJytfNOUJRhCCMYIwnKsMNLxjOsI1phyYYgITgIQrGc6xRIynAIwijCcIRhOUQIIyiBGEUZ119GDuAITYQ3xN22VkzbLczFiwWtHDButwuGOVbkZNczLCzYtMrFwAKngFChPyRAfkiB16suTTo4PA4OKsJkkJQpKEoShJaNISQnOc8M71jFPJt2adGvVp0acl8WGkgg/4X+v4X+5i6zir1ERiIhEwuk3F53ne95uyoiqqKjh37ceExE8K32negg/G1u5TMZlcyAJgImCauJiYmJgJiSYtee/pz4QAhNhDJxjxNG7HMta4cTJa0bt2i3C0cYluRg1aYWjNy0cN8gAphHIP+Sf7+Sf879I4uG9b1mESiAiSE/C/x+F/kyMvGx4I0SijWc46dGky5AITrYuLnjKcYRnCaMRGMa1vwc9ghNhGHEyw5GGPMta5crNa0YsXK1w4xZFrVq4YsmrHI1ys8wApbF4L/ADcN/gBuV8deNjnnlWW+AIP+F/T+F+nhcYnWdTExeY414bp1hctgoNHHBCQkMKGGOe/Ez5AhNhDFtkY42DNuta4nLVa0Y48K3E5atlrPHmcscuPE1a4moApgGoP+TJ7+TJ8neOet1MIiEVfLrjWwg/4YGv4YGzyN4rhPC6mLmczuuvPp1IXDZaHM2wCFChI4IYZ68Pg2sCE2EY2bDIzy4sq1u3ZY1rTGyZLXONtiWtcWXGzw5MzVhhygCk8egv8AQFH+AICn4fgAAHv0AIL+pBP6kF9+gAB8PwAAg6hMQElhMSWnO+/iACE2EY8bJvka5My1zmxMlrRxhxrcLJo2W42jhthwssrbM3xACpwBSIP+UAT+UAUAzhnDw/C69PF4WlacTieDCMTicGJpExc2zdzbNY8PwvF8DjiAg/4Y+v4Y+zw/Cc+Tv2c+Tv2uqiKiKiCplEym5tnN5mdri4lFKqOnPlXbKoOPOznNzKJqyUpmJQmJiYkTUkTCUJImJgTEpnPHv6LzACE2EMWrVqycNWy1tmxNVrRm0yrXDDM5WtsTBhlxZnLVlkagCn8xg/5RjP5RjTx/G8/tdIiKilRUUpEJmZu7mbi2N6eH4QCD/hju/hj96M48K4qomFxbLM5223GamIVMIjl4fhOPAITicbh46xrGKMYRCEYAEYEYRhGEUY1w8XPPvCE2ENMTRy5ytXC1m1atFrTNlwrXGNzjWtW7hi0aM8zBy0ZACn8yg/5TWv5TW84PF8TxdXa5pwVwxjFNREXFrvM5u2cbz03og/4ZGP4ZGfB8A4cekVERCpzGZtzm93ldoIpUVy61w6dQg/gyPN3znMpkCJiUTUiJJiYTCVzz8P0XYCE2ENs2Vo3YZWy1xmzMlrRo4brcOHE2W5cLlqwZYW7FzhZgClwYg/5VYv5VX91mcc8ZxmERCqvFbIP+GMj+GL+uvjc+k0q6mszW8c5dQITtYuHtgjGcYpiMZ4dPJcYhNhGXHlaYWOHEtYtGTJa0xN2S1xhaMlrVuxwsWTbG4Zt8wApdHYP+WSz+WSuW9Bz1aZlJENb7TICD/hlA/hlN5PF8QO0tRhEIubcbjqCE52OMU14xmRIwiI1rj58dQCE2EOGrnKxzNmS3Flw41rRtlZLcTlmwWuGTfFlbtcrhu3ZACnwtg/5abv5ab3g1G4zDE61GMVUVNZxlbd3O4nXftznpMIP+GZ7+GZ9y32ng1OLZneb3nOcze4TENRp058q3XgeChO1k376xnCcROU4QjAQjCIIoRinGufnx0CE2ENWDbNjzMWa3HjZOVrRthxrcLdnhW5sLdqxysWjdxlwgCoEBMYP+XDj+XDnp1558Dx9SvE0xiNVUVF4urTK8zN2rr08HwOsUg/4ZnP4ZnbrjWNVGNYYTbrOd5vjG7tconDUY6eD4DtmqhONyOTVetYpwiIwIRgEEUYERFGs74efDoCE2ENWbBmyZOXC1nly5lrRqzcrXLFrhWs8znNjyOWTRs5xACm0tg/5edP5edQAAiZmt4zGauETi8TTfbrgAg/4ZGv4ZGwAA8Lw/G56IqKlSYyZrjw34PhCD8DxOPGbmUymYlEwIkmYSTCV56+3PICE2EM2jlm2ZsGa1s2zM1rRrjwrXDRi0W4WuNswxMMrDFlzACrkBZIP+XVr+XVXIOvTw6mblMxBicTSIiFVSMKqYYIohOV5jM2mLWLrny8PE2mJiIpEKmt8IkIP+EdD+EeHsCJ1eJ0rBSYmphMWm2YkXEzM3MzdxmpKkSiXTwfA58rqomIiYiKIiazrnF8yD+DvNnd8ZkJmJmJCJIki6uAiSJRMTCYmJiYmJiYTCYmJTETMCYmJiZcfP8mOgITYQzcZGjlhjarcLjE2WtG+Fktwt2GFbic5sWNq2ZM8eZyAKgwFAg/5J6P5J6QA5c/I46YxFE3nOfB8LwwHNLNzcxmM4Rq+2eWeTqIP+FCr+FCsAJispi4uIImkwA8LjqKrE6vCLm3GO+u8pgvwF5s3u21UQTZbLEFi2WLLKAq7b78/D7+AhNhDRg3b5GDJmtxsnDNa0x4nC1wza4lrfFibM8TVnmzN24AplH4T8lBn5KHcwZMuDDky6NOyqSkaTpO18CoCD/hWc/hWdBvWcceG9ATGcZxueG4WLSMvPCI4CMhgjghI4YaacbDpgITYQ3btWDbNiarWLjG1WtGzFmtxNG+Na4xMXOPJlZsmDlqAKaB2D/lJy/lJz8DwfA8HDMxmauCGN8s1dWIX4VuPhW5ghijshrwWDxV9EcEJDFLNhcVi8FgyD8zx5iogi1pmUzOZzed59ICE2EMcLhhjcs2q1yxbN1rRqyzLcTbG3W5mTXLjxYsuLKwaACqcBS4P+XC7+XD+uXk9N4zV4upqYhUVVb8LMTEXEXFxG9+F4fLmBV5iazEpxKETEcdcwhPwswfhZxpgy4J2nSMEoSQhCCF4Z9WWqsKwrKspwhi16suQDBh4WO0aQnSsqoXle23gVyoPHCwSmbJJiYmCCJiUxImEwmJRMCImauJTFpnfj+D7QITYQ3ZuWLRo0xrcbNjmWtMLRmtws3Dla0cY8jTE0y48WHEAKpALNAYP+Wrr+Wre6sLoDWwLqS6m8XMJqYmK3pz5ADr069PJ4Xc3M2ShE4ulKIiUi0zExMRKJi4TUppEwTi4YKrh16d+3ft16denPk69HPkA58m9b1nF0FXBMSlNN6ZwC6IP+HAj+HBfp37c+R16Ac+QHgeD4GYxMQiLrMWu+PgeC6dQBMb1xxJIiYhAmrgmJiLiLRM1MJiamE1MTBNXE1Mwi4mJRJEgRITADOHXp37eLqbSiUTUkREOXg+A69B279u6D8jzYjGAZTMEQTFriUTCJATBMSImpiYSlFwAmCYAiQAmpmATAEwJhMEwTBEgABEhEomJhMTEgAAJi13vx/Jn4OCE2EM8bBo2YsW61liZslrRziYrXGZxkWtsOZtjbsMrfLjzACqAClgKD/lH6/lH7AAAAB16HPk8HwOvTw/C8HwPH4FxMRJJdTia5eH4Xg+B4PgeH4Xj8kkpCYkq1XSImOXh+F4vCOHj8JolNSQ5eP43i8EWq4np4fheH4XXo79jnyAOvQHXoABx4AB16PB8Dnyc+R16AAAHPkdejr0AAAAAATACC/rOb+s5wAAAAd4WALNw3CyVmkqUlslLAuVKSgXKslJc1Fllk3Gy5alShZKCwAAWAAAADNEoAAAGaZoAAAAAAfF8YgnzbbpbiQrasElspZUssoWAEollAAAAAsAAAALAAEoBKAAALAWSgAABYWVLASgSgFgsACxYAtdu/H+B/sCE2ENGGVxjyOMa3IxyY1rRtjcrcTVi5Wss2Rk3a5G+FvmbACsgBcYT8lfX5LC82nRhwMeJlyGPEy5GfMZchlyM+ZnzMeIy5GfNlyY8THiAALXwVngXkVtfFeEpyijGU4VwYZTK0vbDgx4sOAIP+HSb+HScXS6TBdLpMAACrIkVcSiQADv271y8nlVnTxfE8XQtCImOXi+J4PgeD4HXp37denftz5ILOQs1rZSWJZZVJUsSllEsWKJsEslRsVLKCUSiVZbFnb34fwL8AITYQwZOc2Ny1brWTXIzWtGONgtxMXLhbkauG+Zq1yYm2RsAKdDeE/JPR+SekyZWTLix6K492OEIwjCMIxgjj4GWEITSnFBOSKGXVrxY8gIL+tOP605Bm5vLvjU0oSyiUAsFhLwCCy0IglLKSyyygWUlAW+/r0CE2ENW7fMxaNma1hkcuVrRo3ZrcWHC2W4s2ZuxZ5GTbNmcACuEBhAGE/JSV+SktjxNerLkz5s+bXSE4TlWUYThAgRlWSLNweBvxRJwjKaEYRilOEIyhOEIwxbdmnRnzZ82fNp0Z82XJp0a9WvVp0bcEYxnJEhGE4RhOE4RJwhBSdM3Bgv61k/rWVKzZZZVlJYJc7lmyy5UuUlLLlWRubCpSUllM2Us3DvO5oXOwp5d891uPGceu58nwgIPxtrnMpQRMTCUARcSKuJRcSRJEgCJRIAAAAAiQiSJiYiYkSTGZ7+7HjCE2EN8jVu2YM2C1gzyuVrRi1aLcLRjhWs8zlrjYuW7Zs5agCl0ag/5Hdv5Hd9bdeWcbxmrhM1M4x16AhPw84fh5xxY2ZC0JSlGE4p1jPTs2gIP1O8szOSSYkJvPg+XwITYQxaY8bJk2zLcLnFjWtGjFutc48zBbia5GmXGwyNmTBgAKigEzhPyd5fk7zz5tOjfu37tuzg5qwijCMIwQUSklCUEIIIIRtlpTCIT8PfX4e+60y5NOjXq4PA4OSckkoSpGkoKRhJCVYJ1hdecV62zghJcrjxlCUYTRnGaERCMIgEIoIwIxTvv3x8DAITYQ5xYmTVo2xrcrhk1WtMjJmtcuWDNaxyt82ZhjbuHDTIAKnwFag/5Wov5WowDr08OmYylUxGIxTURVRGoiILhJK7m+MZm66zFzcTCrxMJRMRWekc+Qgv65m/rmcA3PXeSZk4SW6rW3Oxdlu23daqWSX4vp9QkkmTMuJBm+L2CDrzJvNzlc2iU1ImCYmJgBEgAiYRMFxMoBEiYTCWfH82fQITYQ1aN8mJq3xrW7TK0WtG7BitxZsrFblcNGTHNhaNXGZmAK1wLkAYT8Qtn4hbb2x4tuzg5JwjKtCFkpQhCUIShKUI0hCEKUUnKBCMJRhGE5yvFUrFGEyM4wimmRnKCCSCcqwKpTgjaZCcI3K49WvNn0ad2OBDPq16NLJlGTLky5MrBhMmVmzsmUAAAWuYcGPFp0ZcmfNnzadGu2LbYQxadGfMy5GPEWvYCD/hhk/hiD5eB4vic+VQwxEVSrRcsss1MwmE3FzbNXdImkpWhMIpNSSlNJoQurhMTUwmCJQlF1MTQImrBMXV0mBEgCrVbGQAABw4nheHy58ufgeD27+J4vgeD4nXfhcUTO+3flzVbejny8MIP3te2RV3MymYmJi6uBExMTEwTCYJiYkESiYmExIRJEiJCJARJMRIAAAAAAAARcAABEkSiSJIkiQBEgTCYmUs78P0Y8oCE2EZmmXJmZM3K3G3yuFrRg5wrcTBw5Ws8eJxibuWmbJmxgCmQXhPxhkfjDbhLFydWHFjwVkJSronSwhPwwFfhgZpl2b8WG2GU4QQjbLiqkhoywgKuDg4CBg0HBwEHAQqLh69BYACE2EMcLNzkatsy1k4xMFrRxmcrXLfLmWuWrNs2cYcLdgxYgCmsogv8ABIn+AAkVuA505qrKuW4DNJfQhPwnZfhOzY8QNWvdhtOUYwRhGME4Tx6NOLGY8WmE4mOMIoziiJyiRIwiBGMa3y8WHgIhNhDPK5zZmmTGtcZcrFa0Zsma1zixOFrTFjxtWbVwzxN2gAqMATqE/GZ5+M0fAFK5s+68ZRlOKqs61TjOk6QyadDDgNm3gYZTpVCtMea4g/4T3v4T8/Cc+TnyziaVOFThEwiYzEzfHt3du5064zFylvl34TuD8jwZgFkpiYQTUiJiYlKERMJlKZnO+fk8cCE2EYs2PK4xuMy1njw4lrRw3zLcLJqyW5nLJmyyNGDXI0xACrkBU4T8aoX41SaGjTmz5pwlPBGiFY1njpXLBGMIMWXIx4ho06NOrXo04MNKlaYcGnRt2bdnBxRiIIZN+4CE/Cel+E93AY8U5VpGE5ASTzZ+BlpOU4seTKyZRgw2vky6NOjTo06tejTmz6NOLHix2rGMUJ0rStAAg/C3cCYmExMzKVSmAupiSUSEAiYTAgQSklac8fH8N8EAITYRmYuGWFgwaLXGZy2WtHDPCtcuXOFblcNWjZs1ZZcTjIAKcyuD/jcW/jcXGtzFwmLpAeF4flc9XSUrjny664z2hPwoGfhQNGTLsqQIxjjzZzJlVlOMIzkngx4MeTLm0oPwkrXNiUTBFSRcWlMze73Obz6wITYQ5bOWzZy3aLWTjGzWtGbjGtxYc2Ra2x5GeFnlbM8rZoAKWBeD/jhe/jhfjOOOues1KEVvQIT8KCH4UEdWHFXBOU6VinHLs2gAg/W8chM3MymZTzzx8vgAITYQ3b4WuHM1crW7VwxWtGeJotcsmLla5cMm2ViwcuGTdgAKdi+D/jl0/jl16eDNrInpnDwrqIhEpmct5nmyzU1CdZCD/hPQ/hPR8CZwi5Z4+B4JMkIionBU1dXjLMudx1CE7jby5IQiCMIwjBEAQQiCNcOnhw7wITYQ1buMONgwcLWGJi5WtMWTKtcNHLRbkcYmWZxhy42zFwAKWxWE/HPF+Ocfh8C9KMEZXhW7DStagIP+E67+E7Or1dWkmTLHPwCGqJaAs4mAQKBgYFAwMDG1MGugITYQ1YsczVg3xrXDbExWtGzNgtctHDNa5x4mbRxkwuGeFsAKnQFHg/4whP4whYkTC6zjjw48NxV1ZiYieXPxNoiYiCprcbbjc2vh5PbM1dXrnjCE/Ca5+E13HiGTKzZ9m3Rp2beBlghGEcurXmz2va5WFYVRRnSaE6TtejJtyQQWniqyAIL1nbqMsstVubCwBLEEqbCTZZbKpbe+/r+XgCE2EMGrlq5bN2S3IwZsFrTHkbrXLlkxWtWWJy0zOMjlrkzACmkehPxh3fjDnvky7NvAyynCKEUqyy6tbNnMuQCE/Ckh+FIXHKdK4qwjKJKspwvgwpyz5uDwAITZaM6xnOZECMEVZ1x6c/QAITYQ1zYmOXHhyLXLZjlWtHONgtcs8ONazwt8LDExxMHDRqAKVhOD/jHE/jHFd+3XFzNzMMXXYIT8KLn4UTc+jTuvGiVZRjCecIXJWZmNAghghhhhV5GvECE2ENGLXK3cYsy3DhxZVrRgwyLXLnFmWsGzVi4zOGWNvmygCpsBT4P+MFj+MGfo69DwMsKms4zjNXi6mrqoiKqKRSpqUJM3GZu1l1crltz7d3bug/4V1v4V5ejwfAPD5bxuJ1nU6mpxMImpmpmUpEXqwZxvV1MTESRMwGMgg/gCvdkmYIIuJExIExMSiYlEiJRMTCSJESRIu+fHy+PAITYRmyYWTTDhyLcLVxhWtHLJqtwsHLhayc4cbhw1a5GePMAK4QPqAoP+L7r+L7tMOXN4ni+BdVisRE1dXDUUil3cbnNXKJjdZZpOIRAlEXERE3FzMymFXCMzl18Lw/AuIirmOPHwPBDp16de3fwvD8DjExcRcXFpmJSTMJhUxExMXUkAiSEquJiQA69PF1u853m83mUpmKio1XCcIuJmJRUCJmbhEVFUiV3BGKxy69AA69Hg+A69Adejr058vB8DviJQIRBMymrxGKhUzmcxc4mqmIlcTMXV1rHHwJxQg/4Swv4Sw3Xo69G9AymJxNRESvNZhDCIXVpqzGaJmrSjOMxdXEoKuaTCYICInGYkmURdBjOt8OPLn2tVKnBURCJxKKVNk5tVxJMylMVKIyuZXMdfE8Xt3Aq7mJJxNEELgRZmFxMIiLgtExcYmESLJgmiEwAF0EwDenHh16eD4Hj8GZzObvJMriomlRUxNRNTERBURCuXg+B16c+Xg+B5Pgd9YjSD9jh7eYiphMWuJBCYJiREgExMJESiYmEwmJiUSAiQBEpgCJESiQABEgBMACauIurq6uABMAAEJhMTEgAiREgAAAAARIAAAATAESRIRIEJi6upmrqQAATAIklMzOe/so+BgCE2EZGThvibtcq1zixZFrRy1brXDdo5WsW7Fs3b42bBw1yACpgBQoP+PRT+PRUN6ceGcTAeB4NIYmkQiazFzz8TxfE71lu73OWaKjDwOfKAhPwxpfhjTDFDLs27t+zaGHHDDes6zjGMJQpiwSyYDiYaRpBKsJqxvWKN6Vpng/S8+MIIXciCEzKUZqYurIkCJiLq8ZqRed8/L59AITYRjcM8jFoyyLWbBk0WtHLdotwssrZa0ZNMTdqxwsmmJwAKogFCg/4/XP4/XeOLhmONc63G+GcKjFVwjg4RisMInMZnbcc2c7zm83eZzjrhAIP+Fpj+FnXwda1itTq528GefPe98d3N4jlrtjpFL3e+d8Z4xzrjE4ng1Uaz041FgIToao9nHKNJyIRIxhGMIkQIRQCEZRhCMIhOU4TRrn68I+BAITYRmZNsLbKxxLW+VnjWtGTVitcssLRa4yZsbLK2YN8uHIAKlwFPgv6H+/oftLl8XMczJxnNxL67xzq6uoljnULNXNy8cvNnm97ut8e/GUCC/wAHMf4ADgfhlJSbzubnZs7mzViXlhXmVY3F5uRizb02STkJ8Mewg8QmYJiYESmJTEwJEkJiYi4mAiUkSiYmJi4mJlvxfLv4ECE2EM2bFnjct263FlYs1rRi4yrcLRyyW48uHJkw4mjRuyagCs8BeoP+TLL+TLMOPAM4A58jjwOvQ58gAc+Q58nXpz5eD4Hg+B4PgePyZpCpwiFTPa4RUKQhCZzOc73lcpqpqenh+Nugg/4xGP4xGQ3oOvQDjwM4N6LoAFWIljOM8OPDj4Hg+FmCEETFpnr4XWMlzM3N5mZmJpFRSqiMIXyxmgCDq0VEQJTMCbTEoREpiREExKZiREgJgiYmLq4mLoCJIlEokIuImEkl3PHy/Bj4ICE2EZmDhw0ZsWK1o1zM1rTK2wrcWXK5Ws2mHFha5mrHM1YAClkVg/5Niv5Ng9uWanCpoi9XnACD/jHW/jHB8V43HGcSuZmc4zdAhYNNDla4YCCGGNDDbfh4dMAhNhDXG4xtHLZutZYW7Ja0bNGC1wwcOFrdi5bMWrjEzxs3AApgGoT8nan5O8eFvlbHgvbDgrScqTlSCU2Ig/4x1P4x05h258r4bxMTE2l18LwwhNXE4eWRAnNGJFGc9PHrwiE2ENmeFqwx5sS3KyaNFrRu5crXOLHlW5HDnHhZtmbFtlyACmQcg/5Qxv5QveJMLrjrjjMWiEYjegCE/GFx+MK3GZs+7DingjgvScryvOXB4nFAhPAHJQnWsYoE4RRjGE54eHtj0CE2EZsTfHmc42C3G2Zt1rRtiwrXGRmxW4crjI0zYsrDHlYgCn4rg/5SJv5SNcZnW9b4XWM4mKvp18TNRwYULnM714uuuoT8YgH4w9YQra+Cspwz7t+TLky5MuCs4xnCNYRgRpXFjtTOhHgaPRvKMU0YkYTgBCJGMqkZzvy8cfAQITYQza5MuPM1zLcuNwwWtMThotcuGDJa2bsWbLG1b5HDdgAKYhyD/lPy/lPz3dXGcbqUzM1eGr6HgWCD/jC+/jC/8DdRwvhNTSS7vcc7OdiF0FUGrgIIIUMKOKWBCljnxeFaQCE2ENcbLNhw5HK1gxZslrRs5arcTDDlW5sTTC0yN8bnKzygCpEBPYP+VsL+VsPW+s7jnW+F6xVarFRV1NzM5Z3FrYanUxyiMVFVcTvlzsCD/jEw/jEx6dfGtyvheM45mXG53e74zHEhEUxFVPTw/C78LiamKvhz7biD9TyJ+A8wCZmJAhMJEzVxMFSgBMXGb4+j3oAhNhGZs4y5MjRktzY2eFa0x5ca3C5yOVrlzhcZMLHI5zNcoApeGIP+WLr+WLed3W8c+XHV0iFREuSE/GER+MHeUmCOKdIwqrOtY6dWtvCFwWaZXBwIIJYI4IYYUMMd+dAhNhDJq2cZGOPMtyNmmNa0btGK3E0zMFrlq4ZYXGZg5atMwAqBATeD/ln2/ln3Dlz8bjwjTE1lueM9eXNVylOV3N2JVhU+Bz6eKIP+MNr+MNsOHG5q4lcQVNB4Hg+Jmow4RGFGazN7nvXd3ITgcTl3gSqmnCKIRgjARhFAAiIxXv3YPAAhNhGJxhYs2zRwtyY2mVa0ys2a1zjZ5lrBs4atMzdyxYsGoApbE4T8s4n5Zxc0cvKz4p2nBWWGl4iD/jJ0/jJ11HHhx1mLL14PSwCGuoiBt4EQsDAwMDAwcnVwUQAhNhGFlhyssWNmtbucuFa0y5Ga1xkc5VrHEzc5szRm2Y5cwAruAvMBg/5LXP5LVdyQTacs1vE1TEIiLomEyRKImJi4kmrocufkb4Vy1rlWuFYw1M1nFxdTUrvM7zm85Xec5zdzdTSoVMRMzMzc559u/Tq5c2soXTCr1Cr1mJmZZJWXKa3rr08nlmbu95ve74ud73bcxEMRVQiLmJqmsa1WuVY1WMdpxgCD/i9e/i9R69JxjHLhrHCNImphREzc7XeZm243E5u7TNpnn4HgjhxRKYlNZq0SmJlCJhAuiKq8JmYmUxcCCIuJmYyjG9Zwzhzmd8b6998+Pfe9rVrWtcMY0qq1jhrXDp16XVTC6mZlMxMTBBBFTEXUSTErVKpiJpV+BxwAg/gTT4LlU1KEouriUgE1cJqRF1IQmEwmJiYlEgCYJgAmABMAEwCJAACJRMEXUzExMSRKJJgTV1dSJhMTAiQESCJCJCJCJAJTO/J9NgAhNhDhk4bsMLdstbMGOFa0YMGq1y2y5lrLKwZYmmHEwaMcYAqUAUGD/l28/l29mESus4uLxmohUVNJpUiUzFyvM5vjFoRXgeH4QdKAg/47Ov47O/C8N06vD8LzeG28krxEYJwRTlGq5YilW3M5TlcN6DOghMHYdmCU0U4ogjCMIwjCMIowjCMIwCEYRhGEYRhGMU64+zTAITYQ2zMGbVjlyLcTLFhWtGTBqtcN8zFa0YYmOVhhZN8mNgAKWRSD/l74/l75PAvUU0iLjeO9gIP+OM7+OM/hxzeM1NTBrw+24IbAiCv4GBgIGBQZAwcHH1sHDCE2EMseTMyzOW63MzxuVrTK1zLcOXI2W4mOLCzcuWjhkybgCmYZg/5gAP5gBZi+XHW6zWbmYtePB4dYg/44gv44b55b5T4k6hcZ4txvHWOuQIagpICtj4GAQMKgIWAgUGg4GNs4CBwMITYRkbN27dnjyLWTdrjWtGLFmtc4XOZbiZsWbRsxauW+NkAK7AKjAoP+PVz+PVHn411qMYpoq6mEIRFpZjM5q7ZjK1xcTGYmMrjjF3lLjVsrTaLpWcXMXmrqYRM2zEqpURERNQwrFYqo1FYYhBEoQwhCYshRogq0xM2nN3d5uZy59u7lzOnVy5gOnV4W4RM8+3cAAAABraYc+Xh4Zi5rKVxCIamo5eD4DnyAgv6QO/pBn18PgsWyJJJkSYnGSX1eMmeNxMGZvjvNyurPPN8TmZjeeebmzMjwmbNdzvjfDjxuWW6rVdnXne97Pe3ut7TZs8uru6VvOtu222VcsyGZuXLFgBKsASpYWXNAAAAAfB8L4vjfJ8vxbcm82Fs2q2UHw/B9IIL4N3QlSyiUFgSwksbKubJcqioy4E85SVKpZZQCWBU3KsCypZYATcqUlJRKSkpKE2JQLAEoACwABKAAAAAlEpKSkoCyl9/f+A3yACE2EYWDDFiZMHC3HicuFrRphwrcLnM4W5XDJk0yNG2bFhwgCm0cg/5Jpv5Jk/D4TnXPXWuK243FonW9XACE/HPV+Oetw8laYaYcGeFZxhWEZRjix2hAhoqsg6uHhEFBQcFBoWAg0CgIOBg5GxgF0CE2EMWGHI1aOMi1w2aMlrRy3crXLXE4W5m+LM3YMmLbDmxgCssBdYP+SSb+SSfGQc+XPl3qLgiYJiwicQjEVNREKijFk2lNTOLiZlM4vERUru+vTqc+XPl4vieT0zK43V0U4b8Lx+XIg/4uAv4uA+PABw4+JvE1E1NXEImKupZXLM1KInF1lM2mJhMSulpJjNTESiYDhx1vlz7ZuMXBKMxnHGOHEILx9V753qrAuaLJZKBcubLNlIssTZVzZULlJZQEEpQCULbvfh+34fwAITYQwzYsORw4brcTBw5WtG+Nktw5MuFbiyssLNrhcuMmPEAKYhiD/krE/krHzrnWdXREXCE1y54AhPxixfjF1rTHa8oxkRpGkaV1bdmshriMW8HAwMDAoGBgIFAoGBjbWAgbwCE2ENWTRtkcZMa1tiw4lrTHlwrcLPLhWtXDbGxy48LJuzYACp4BU4P+ThL+ThPwfA48OPA69AOXPtdVGKrDEQxF4QpETSZzMxmrxCCYmIqIYuOK53qZg/40cP40ce/bwfA69Dv2A58s4Kki8XBF4mJTGYmCkQlOUzcTREUmIVvh1qSDjEVVDM7XIJgCJRMASiUARMSi4SJgmCUzPHv59+4AITYRmxZMTFu3aLWLXKxWtG7fItxN8jdbkbsGzNhkZMW7LKAKlASJAofyLleRcuDwaCwQgsEIFAwEHgUBgMBQGAQGFROJRmFQCCwKDwQh0Xi0RiEHg0DgUDgUDgSDwYABJpOoFBoVDplNqVTrVbskrQKBQGAwKBwOApvYrHVqvUKjSKTRqPPJ7Op3NpuqFRUajp1OybTeKQdAoDBIFAoEgEAQGAwVB0FgsBgsGg4AIbDCHw6JwaBwOAwWBwCCwOAwGAIHAoLBIDASBIIgUAgMCIHAIAgEBgEBQGAoDAiBQJAoBAUCgsCgKAwCAEAgCFROJROJQ+HQ2GQ2GQuFIXCggsEgcCQWFQUAhvHs549rYOSk5Ik5IjYwBGQUFBQ0JAQStxJiXE1bAwkHAQJc4gxDhLCeCsF4GwPeXtparS1AAWlqkJGSk5KTlJWMjYaDgyCgIFDQMFGykrMTMtLzU3NTclJx0fGRqKi0NDoeGMK4UxPPRMTDxKJgICAhISGhoqIioaIhIaSj44AEBAhAwMBAIAgIGEh4SFQMDBQsAgICAgQQcBAggYKBgICAQAQMCgYCBEBAwAQMDBQMBBwUDAQcFAwEHBIOCCOj46PlImGhQILnjjxi++6XuUpmlllWEsqLKRsBNygmspcNksUlzssKlhYwE1sXLEdFp42KJbLm5UAASgAlAAlAACwABKCwAAGtVuJnw/he+CE2EMHLNlkx5sS3C4xMFrTC5xLXDVy0Ws8zlxkxt8jZo2zACqUBVYP+RaD+RZ1d43i6zi6mB069OvLn069u/hZwqkRcBFRFKFxMRNUiYjFxVzO9zzzl3vNgg/4+9P4/B66eT0ukxy8fxufIceBdETFxMZxdKRNRaJIm9XK6uJBJM4TUUx18TjCDx73PzbiU1C4uLWImCJiYkIkCYmJRIAAiQTEy4+L7NCE2EYWDnExw4mK1jhwtVrTDjarXDRnjWtWTdsyc5W7dw1xACsUBYIfyMMeRlOcBNZoSmUAAAAJ5PVAoM6nc+n9EotIpNGo9Go9MptQqNQqNMptEos8ns6nc+n9EotIpNGo9AoNGo9Op9UqtardOp9AoIIT8gS35Ar9wcjknc7oAAADrdda4RhORGE5RhGEI2vix4MOTLgw4MOLHgw0ra9K2vKdaAIN6V745tECplKRMAmEoTCUXExMSRKakRIAARITBbj8D8Z9AITYRjatGDDCzwrcbPLkWtMbnEtcMmWVbiYNcTRy5cMsTBuAKlgLGAYT8g7X5B20pgGDDCMIkYRRkFJyhGEZMOiuPdjhGURCcI492OBGUZXlGGXZt2bdWvZt3b9GnZhx7NujTo04sbNnaNOjTixsmUAYsYAGTKMWMyZWLGDBhAAB3e4Hd7gAA4fCAhPx5PfjyfZcgBq17MMIyjKMJwlFGBGIjHDqrl0XiIpThCN8k5ymRhMhMlOlaVhGERCMIwjKaEUpynCKEQBCIAEIiES10pgAAAcTih1OqAAPAHgEAgvwZ35dpTbVJTlm5ZtShKSxZZSUhcoWUlCUAlAASglFgWJblubEoFygAlCVLZYsSpVBuLXe/D+Bd+YAhNhGTHmyMnDBotbt8LJa0x5mS3FkZ41uRvlxM2uJuzaMswAqAAS2D/kVk/kVjkTF1MZw3reufLwfA8HhMIMZxdA1uJIX4/KPj8drYHAV1X3X3U0MDgMHgsDgMDgMTdGIYLMHgrbAXX4TCgITlZOPGMYSrCZNFCYihEAIxrPHz5x8EACE2EZsbZyybtsS1nhbuFrRq5brXDBzhWtWrdgxw4WbJxjYgCsoD9gGH8PWXh6jgcGgECgRAIDBILBkIgEEgUEgEGgECQKBQBBoDAIJAoHAoDAUHgMDg8BgsBgKBwKAQCBIBAIBAkAgUCgUAgUEQKAwBAYBAUCIJA0BgMBgcCgsDgsBhMDgcFgsBgcHgkJmdcrtEos8ns4nM4nM4nM+n9Coc2m6jUcnk9JtNwnE5ATKZhNpuTyek4nITqdgnU7CbTcCdTsAE2m4AAAQeDJzOE/nyYzAkciJHIgCG8b/Xjf7gYCHgIGCgIGCgoGIg4SGgERBwhAoBAQkBAIKAgEBCERBw0BAQMBAQcDAwMDBoEhUDCwsDEwsDBwcHAQaBQcDAQqAQMHCQJBoGAhUDAQMFAxEfHSMhKyk3NUdFU1FXVVtZT0yrqirqijogqagBS0gTs4R8cSckEvLAh4YIaHAhocAEZGgAABbW62t2AsBsBYDL6/Li5ACD7e5PwLaCIlMSkTVkTEzVwE1E1JE3UiUXCJVMSiUpqZiaJIlFwi6XUoSiQSQkgiYkiSaupAEXATAiQmAImYBMIkRKYEwETBMTExIImYCYkTEozvn7svhgITYRjYNceHC1bLcObJjWtG2Vwtw5WGRa4w43LnEyaNMWXEAKYhyH8iBnkQNCTyZF4skciKHQiczgAIfyBLeQJcJ3Ok1miczgotEJvNgAhr4uUAIKDgIOBgUCgIWCg4GZqUBbACE2EMnLhy5ZMca3M2aN1rTCxwrXGNmzWtWeVtictmTZq1bgCtkBVYfydleTstFYohcKhsMiMQi8WR+PACEQmLReWROBQCASGfT+aTVNpuiUTELhQFKpc2m82m6fT8kEhgEDgEEgsAgMMhpOp2mwh/Ic55DnVKpapVOgUGfT+cTlOp2AJ3OqnUrbLoFA4FOKrVJfLkBgCgUGcTlOp2BQ6FQaBRaInc6KZTatH5vZrPWKzPJ6SKRpuIP0PMn4NRNVKFomCCSZiY2iYlOCVTNTMAVKYmEkJmBFs58X1VAhNhDhtmcsHDfItY4mOZa0aMWa1zkxuVuPKzbNGzdm0wtmIAq1ATWH8pOnlJ1KNR55PaJRaZTaBQZZLY5HYBAUdjiezybzabzaZzKWyyQyCKxSBwJHI6n0/mUznU7p1PpAh/Idl5DsyIRGHw6RyKazSbzaezydzqazRQ6EjcaiERl0volFq1XqVTpVLnU7Tyeo9HyJxKXy6piE4XMj34RhGMIwjCcoxTESMCSMBCsEaIxnPHxeHDlAITYRmZtWuRk0yrWLVrkWtMeNstxMsWNbmyMGTlvjw48jloAKzAFLh/Kv55WC4ZJZJLZZIZAjscACVSuXS+kUmmU2iUVRKKjUbQmEEdjgFKpdCodIpM8nqcTmGQ2AQOAILBILBACH8g3XkFjq9er9crtSqaiUUAKPRp/PqbTJ/Po7HEIhKbTdRqOTyegT+fTebTWaR2OI1G6NR7BK4BN6xWZ9PwCE7maXZ0xhOESMBCcIwjGEIowjCMIwkjCKE4REEYRIwjCdCKE5Y+Xw0/BwITYQwc4smRkwYLWTHFlWtMznEtc42WZazxtXGRowcYmeFkA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VHAOAgAQdBJoHoAIBEGKmPXMUY51JpZWox/ddZFMDCEgQRP//A0U1BQM4C2QZIDIJAJCbAwE3wB5FMwkAkIICAdvFHkU4CAD+AwB7hdI0Ek7ApD/TAKQ/CrABQobweAeDzGElIGKgoaIhoyKjoqQjJSKjIiSjoyQioqQhoiIiIKGhoiEiICyo0NFwULB2dNBwUDDQkBEwcnIy8rQzMjT09GCC/svz+zHb8W+t8bhs0MuZJk4nHhks2bezZvjuXmy7W9ecvaCE8CObhjGsJkUIoRCEYCMEUIoRlGBCMIoRIicIp38A1lyAITYRkxsszhnjyrcrBvkWtGznMtxMmjRa0c5WbTE5cM3LJgAKggEsg/4jsP4jj3g8vB14NdY6xzbiypxFRWIqq1HLXLhw5Z5YsIP+KLT+KM3pz6ceXOMxubidNY1jWtcsajSIzbPHc+DvfECEzczhxRjOc4XhGEYRIkUIwnScIwCeXr1eAiE2ENMeVmwYMcK1w1cMVrRnkbLXLFw1W42mVq0bt2+HI0ZACooBNoT8T7H4n2TXHPHDGZK0MksGCThRlaWCatb4dLgpwhLBbJTFa0cmOkyD/iic/iidI4TwjgxRObzO+uOPPPNuIjhjwjprFUlO7eDw75uD8b2p9XecriUpEomCJiUSRKJAmV78P03jACE2EZMzBphYtm63K4aMVrTJhxrcLbG4W5GzZq2csnLdtiYACmIcg/4qEv4p/68WTxdbtF4iqxwxrHhXyYCD/ika/ikx8Dr4BGlRqaiEJcY78+fUhdFHTLLLHLDGhCEQwx26M1whNhGVhhzZmuXItbN8bla0bt8y1zhxuFubI5yuXGHCwbuWoAqQASyE/F5J+LyfLjhljedUZSxSybm7JopiSw4cenLtvnnVKWTDmyZwhPxLDfiVPlk0SlCN64cePDjz5dNc9awhgyYNmLRixSpON7x04ddghcpjGjhhlhhgjijgIYI0KGCGCKCBFCghhhhlt0cMWgAhNhGZi2Y5mTbItw5MmVa0yN8y1w1YsVuHLixt8Tli3yMmQAqIAS2E/F7h+LzOlFpywsccN8OPHfDfLW98NUaWxaM2zNmyYKUtdMCE/FUF+KoO08M8LKxwwyjSVrYMGTRbRgwUUvDLPLHDjnjlnY4AhcFmo87LAjijgI0cUIghQIYiFChI0eDz8cWiITYRicuGDNu3xLcTBo1WtGrLKtwtcrda3ytWbbE1cs8zfCAKjQEzg/49zv49z/Dw443jjw3jFYxjljhGoicca3ec888853mYinSfGvwNAIP+KkD+KkGN4ngquE8FSy3PWeO+eeM5yxeKxWuHDVcnbv061sCE52jbw4iU4wiiQijIIThFGEUIkUJxnhx6ax6QITYRlzZcrFo0brcuZs0WtGrHCtxMWbNayxMGLRlixt2rXCAKcyGE/IXB+Qq2O+W+XBhpnhrWaE6QtS0pYmCubDSIhPxOtfiedtXJfVHVTJTViyYMVrSjGMa1wtdNefKAhMXIreMaznOKZGEYkYpxTrj6uDiAITYQ3x5nDFrmZLWOVhkWtGrNitw4XLdbhYY2jXNlbs8uFsAKVBCF+P3r4/e1UWCmwV1Vld2JiwKD/iio/iipTPCamOXPwufCAIWTYINTOjR11z4e+IAhNhGPK4yY2zhqtxMMLda0Z5WK3DlbYluZq1xs2rhmybOWoAp9JIX47Yvjs9tw8d9s+BjtlrUwKqMBdhsFhsFdRNIiwM2HnvCE/F3R+Lu2kd0JZLYqYJYI2vPHXLfDnjhrhnhllxY4wIXTURa+GAhQwQoIYIYISEQpYYZcjg2qITYQyaNGuRuxxrWrLI1WtMmZktwuGuJa4ZZcTBg1csHLNgAKmwE1hPxuefjdNxYLZMmCVME7acm/JrwZ4VjCq8sbCw0y6N+ydqYKWpLBPBltGICE/GOF+MbOFayijW2fRjzXxVxRhKEEqynLDDHTfLfPazznKGCmDU0SsIXBaKGDYxwk6OuMiikkokgCNBBEghI4ZSGCOKGOnPyx6AAhNhGJq4zNnGLEtaNmTha0ctMS1xmbNFrfKzxOMbFg1Z4swAqDAS+D/j/u/j/96usXacXyrljpw5ctYpE3xvjed5dSZYeFetCE/GWB+MrXHOEIWsxLTpdeeXDjrnvOqVLS0ZmbRaloQy0z3wiEeBovAsYIQlGE4TRIwCMIyjAQRRTvz9cOUCE2EOM2RtkZOG63HlaZlrRiyyLXGJs4W5HLRqxYZMrDMzyACoYBL4P+QO7+QN/rx111mpwo1Go1jhjEMxveeeeLjPGpjGe0gIT8Zrn4zTaU1YcmOWG+HOcumWt7wjbBitqyYslLSkjG8cM8ttYAhM3Why8dYzRRjCJCIIwICU4RhOE4znwebTEAITYQwyZmzjKxyrW2ZuxWtMmLEtctHOVaxw5mTFqxYMW+PKAKbyaD/kWc/kWr47jrEU1WNa1jSrjNzvOb3eczx1OAg/4y5v4yz6vE4ItM2tYTVzDMuOPFx1CFw2egh2MsUYhAQEMUcUcUcEMMM9uVhwghNhDTG3YNWGVotas2GFa0ytm63FhbYVrFwwytGWRq2bsWgApuG4X5LTPkspweLhwseHhvgpkhmkooowUmEYyOyQCE/F7N+L1mFskNEs0MFJUTrfDHPfXLTfOAhcBnIdDAgjghQxwwoYUMsNORwMGiITYQzbYc2JrhbLWrNk0WtGjfMtcZWuVbjxY8jZtha5mmbGAKjAEyg/5L1v5L1/B49Z543hwjWOHDXDhjVVS7zvN9/A7pphVNX068IIT8ZzH4zmd14WhZRbDCd51w4cOPDed4RtklbQ1YLWhJO9764cPDnITB4CQ8C1IwRhWU4RgQnKYIQIIwiTheN8vRhmAhNhGJnhaYcuFytzYmONa0zM2K1w5btluVq4xtcTFgzZtcQAptGoT8oun5RRc+mGeGnDnvjjOksWLFkYsOKoCE/F85+L42ktEdEM0skJTheOGt8sdd9oCGnqSAtYGBgUGg4KDgIGBQMDBwcLcwawAhNhDRwzYsMTPKtw48LZa0aNci1xhws1rDC1xY2zfK0xN8wApbEoT8nGH5OHZWliwWlGV5a8GnBECE/GWF+Mp+K8Lq3ljxa9GmkYaUsoKFwDAoGDgYODjYWBgZ+aAhNhDNnmw5WLhktZMsrda0zYmK3Fhwt1ubI1b42WbE2YMmgApRDoP+UmL+UodHC6xq/A58rIT8Z9X4zp8LHNjlnyZ45YasnkDgmHgIODi5GdgaICE2EMHGFnhYssK3G3YtFrRhiYLcLhrlWucmRw1xM8TlzkbgCnIog/5UXv5UbdzmrxWmmqYYmKlLN3uOLjV43w5Ag/40LP40FdVdTCJiZzOd8ePPfHnuZajtHauDpvXEhIeDpy8B4URGEYwAQiIwjOEU79lQITYQyxN3LNw3xrcOPJkWtMTlytwssrVa4yZWjfJmws8LVqAKfCiD/lX+/lX9c+HGYrDr4GKxjhWqiMxxvjfHO97tz5WAhPxp2fjS1nhjhYb41c971rWELYMGbNk3YslMSEcNscLghcdmII9uhgIEMCEghEAghghQo69bDBoAITYQyatMTbNlcrcLPG1WtHLfMtcYsbNblZs3GZtmaOGWJyA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YbHAOAgAQdBLYI7AYBEGKmPXMUY51JpZWox/ddZFMDCEgQRP//A0U1BQM4C2QZIDIJAJCbAwE3wB5FMwkAkIICAdvFHkU4CAD+AwB7hdI0Ek7ApD/TAKQ/Ct4BgQGD/eofvUSJJgJgdOvic9YiqqIiaqIqatN7TcyiamLRuJSiaiInFxOcXMxdXLMzz7dwiZi6urrM3N5u5icNVwwPAwCD/Z3fs7zw/C8HwPB8Dv2OvQTEo3rMTF6tUgXCZxmolEzU3SUAlVqupiF1MLpVgcufLn06+B4PgeD5HPGppUts3LmPH4CD8Lznmxc5lFxaUkTEzV1nGaSiUJiSLqQiSJAABFwACJVcSiQIlE3UxnFwmbvv5fWMACE2EMsuNnhxMci1pkxOFrRw1wrXLRowWtXLVjkx5GTZswbgCmgdhPwSVfgkrpW9terh4rxrKsJwjKMJNF7QoIT7Bj7BnPm16uLxODgmmRhGE6VwY9WGUYCEd7DhQrXHOM0URFGOPl55R6QhNhGXM4ZZcONgtY5WDNa0cMsS1y1aNVrJhlcs8Tly2ZMWgAqSATmE/AJB+ASHl6oxpfBfVv3Z82G0ZRhGUZIQgll2bdGnVlpCkaEYLwrTLPZt2IP9EZ+iN3nhvU1eJjGfCzWIjE3i7jNz38TxcZ6mZzFzOJrE9s8roIPzvAenUpsuZLq4ARMEIlEpTEolmevfy4nzACE2EMszloyaZGS1yza41rRg4bLXOHJkW5cbZi0w4cTnC1YACo8BPYP+A77+A7/jw69PBq4uZXjNMKrGr8bOKpEzVrm8zzO7NZxFYdnHyOKD/SMfpGe/bny64xdYYavSYTc9enWbmbjaScTrkcOTSavHg8u/PXWD8LzPFmW7uZCYklMTAiYlEkTAmCRLPHw/Hh7gITYQ5zY2jPDlyLWLPM4WtHGRitct8TNa2atnLdtmYNsjBkAKkgE+g/4E7P4E7R1uN1mKwxGNVWIpVrmJuJTabyvdbknCsTyz4UuAg/0m36TcZ1qcIiazHft1znd5nizGVw1VarlyeJXDGMVeZ2615fjd5kCE5HAjDrxjFGMIoxgIRghFGBCMJynCMIhGEQJ1w5eGdIAhNhGJq3wuMmNytbsGmJa0xsHK1zjcuVrJw4bt8uZyxysG4AqQATyD/gai/gajYy8HwPF1mM0jEY1GKijGaurTMzMzM3mbuZmcTw3yiNCD/SMfpGXXo8HwJ0xFIrNZu73nPG745ZnMxwrWOHTl4WuGOThOd13m+diD4e1U+ntMzJMkwmIAmpESEokmEl8/J8OY9IAhNhDXHiwtMjVstatWjda0YMm61y4zMFrFq2ysMrNuyZNmoApjG4P+B1L+B1OE4yM8s8GIhUTEXFiE+lE+lF3Y8ezaZ70yxwyhCkMDFSMogIW7FR4eCKCFBHLHPBCQwS4HOoYtQCE2ENHDNywbNMy3K4YNVrRzkxLcTRozW5WWRs1w5WjFkzwgCuQBqwGD/hqO/hqP7x069Dr0AAADp1du/geD4kzTDEKiKIlMosF1MomLiF1CYuphvFrlOM4mJZnd8+nUDp1dOoAATHj4zm8zJE1SKjhfieD4GOV1oIL+JhP4mFmyUzQAAA8eXwfD48+tss3O5aABKsW5sbzsWU3Fhm8sRZSoLAAAAB8Xx/FsxJIibPefDz4x8vr3uIL8IfGld7brbYCy0CWXNiygCUJRYAEoJVgsAACUllSrAAAEWLKBSl7d3vfwHc/BwCE2EZm+Zo5zMWK3C2ZN1rRmwZrcTRi2W5WLZs3w4W2HDjbgClwcg/4kWP4kWQ69OrF0jME3XXhzTYCC/iWz+JbQ3Pjt7rpeSVxJAIXcUodTAghgjgjghEKOGXJ4MuAhNhDdgwbN8bFotyNmmFa0Ztma3CxcZluJlkcYWDFhlaNm4AriAY4Bg/4aHP4aHQAAAdOvDj27+JzTCd9OvDiAA1uYmCReM1eLRGcAiSrqYvE4mIxKIlaItFxmbuc3FyTWYrt5Pkd/AvhAg/0M36HXo8XxOfI58gAG9c+Xft4vBKHLwfA69AAHbv4FxTDFJm5mdzPHwPBB3bubtmKuamcYitKqqqsVqmJrMzm5XM5XXg+B4/AkgvwRx9/w4mbyttVaSgEsssURCUasLAsWLAiLCllgsspYssWKlE3LBY3Xw/H+A9nAITYRlZs2mZi3bLcbnE2WtG2TCtwuWeVa4YZW7PI1xMGmNgAKmwFAg/4dyP4dyeHHGR4PgePy2zKUaaxqNRFKupmZuc3jJ11F4vFKx18bji4Ag/zWX5rPr069OfJ4PgZ1URwiKmsxmZubnM5mbmpw5deh4WdESndd+HFmwITtRhDroQEUYxhFGEYwiEooCEYIynCMYRREJwnj270ZeAghNhDllhYuGzhutcYcmFa0cuXC1w5ysluZk3cOWLnLjxNnIAqaAUGD/h8u/h8vre+Xg+B4/C4sVOqxjPhXicKhdTVxdzPG885y2maMVqfCzyjgg/znn5z3xeGMc+V1iojU4mLm+/heLd5znN3M3MRwrGOHKscOFcKwq54u88c7sITxBwzvzRgiQiRgRkIBEIoRgRQiRgiJxrj5sUusITYQ3ytcjnFlarXGZo4WtMWVktxM2bZayYN8eJm0wtnONqAKrwE/g/4hTP4hTXixE5mbi8RqNa1jFVWLqamLiZjO/D8ry9beDUzmSMX034GdNIbm5OblQcYQkBAQEFBwRAkSg4eDh4eFhYeDh4ODhYGDQkJcYhxBe3iLnIiKhIiAhEHDwMTAwsLCw4CE8XcusPA8YRgIwRhGEIyjAIiMEYTpWUYTgjKcownKsa5efGEOgCE2EOWOXEwb4cq3MzauFrRoxzLcTdjmWssOHEyx42uFy1agCnAghPxEmfiJTwyjOl9W3Zp0RlHApCUoIQxyrPLkg/zxX53Xepy3mJ69PLxdzmqViNTqMX4whcRhIJs/BBAgQxwwxxSwQoSOPF4+WKPSACE2ENsmTG5cNMK3DkyYlrRljzLcWVkyWuWuZw2yt2rTMzYgCqUCuwGD/g/o/g/puhjJVhdc8ZTa4uaRNInF1ERE1F0QVMZ5c+nXp16de3fwsxUREVMKYKlE3BE1cpm7zOasq6XE3XXwvD8TxfC8PxNxFVMRmczz7d3LmOXMc+Xh0tcZXN4VGMT269Dr0isWg/4CRv4CR+/Ydu5y5h4Xh+VnDE4iJpVTU2ZnJms1aZmZXPHxvH5c+XPp16de05iLla0yurhEwiatUxFxCSAImYLq6IWjNLiImJhVjGR279LxFTqaRLLLN74cTny8PCyC/AH0fg22TEc1W21udzcqWWbmxcqyyzcEqWVKllhYWLFlJQAEtgJQAAAAWAJZZRKFgUVq3v1/gG+AITYQwytcWNs5crceTCwWtMmLCtc4sTlaybMWGVywyZWbTEAKaBmD/hWa/hWR48uar6x4NddcdTjGeW4ShPwPSfge51ZYYtuzj5suDLTDSaWGk5zuhoymp4RAEHAwJAwcBDwUTD3MDAQeCCE2EN2+HM4wtcy1u2xuFrTNmyLXOHI2WsGmTC0wtMrNg5YACqcCuwGD/h80/h81HgeCCmaldXV63q4ATCYmLhdSmETEwzgdenHh4uJm8rTEzEMoiJxFRVwhCuXh+Fz5Dr0PB8Dw9WhMdPH8bwfA8HwOfJx4Dr0AM4QYmCJiZmJXrfDj4Hg9u/geD4Xh9OfBIIP+BC7+BC8YyPJ8j0enWMrTczNymFQjEIq4iKYjEI6eD4Hh+E69BdROJiYCazUkxMIzi5ia3VWImJEwCEkSxmrq8ZVYxkA8LjpSCalFxmtuvieL4Xh8ufDjV548u9TYgvwF834NkmYq7bqbnc2WyyyvHVhblJQEsWLLKCVKTYACwAAAEqUAAFgsWFgAl3NzZYdzXb338/0+vQAhNhDHDiyOHGHKtYYm+Za0YOMq3E0YY1uVowxM2DRk1at2QApgHoP+GnT+GnUA8LjwzpV4zrKM443nYIP9vR+3pAM5111zxxrdTTfDNwCElxI8uVqShCE05powmnGvL01poCE2EOWmRm3bY2C1uyyZFrTGxzLXLHHjWsczRy0bYsOJm0cgCuwBcoT8eAX48C4stM8LzurDDK6caxnCKEIoownBKKBSVMGS2bFiyZsmTZg2ZNWLJgxYMFpWlCCsbzrhvXTl15+Dn4uPh5devXr269OnTlw48dS0NWTRmIP+Kxr+K0WF8lRMTCamqqqxhQuImKqsVWq1MTm8zOaTWWW7vM73d3ImNs3N2xUanBmNlRjVcuVcOGOF9uWKhOdwod+sqoooRgjBGMIkIgEIkJynCKEUYQiQjCMIwjAQjBFCICBBBGE4RjKIIk4Vjp7M5eAgITYQ2yMWuLFjaLcrhy0WtGjfEtctMTRa2xuGmJm3w5m2HIAKhwKYAYP+SiL+SkuLnbN3OZmNpuYsE1dQwrEY4VwxwrtfbPR0csa1w5VwrlHCNVqcVqMXreMuMpzeZznjvnne95zcztOc73xznjN5ZzM5u5ubvOd5zvd5uEo4b8Dn0xiC/wADSf4ABs75zcvJMzMzMzjwyRhliJcxHjfHeb63tt2e5d7dvm7PM7e3s7Oy55Or1rT3Lq9sZuTLmqsubhImMmZzMmTwx478neZgg/Y8qvd8HMpi4CYkTE1dBExIWlMzEThVTUxMSiYuCYkCakEwBF1cTEzUiJQAExIiUwTASlm+PwHEfCwhNhGTM3xuMuRitYMGDJa0b5cK1wyw5FrFnkcsMWVs1yN2QA=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5249</TotalTime>
  <Words>1701</Words>
  <Application>Microsoft Office PowerPoint</Application>
  <PresentationFormat>On-screen Show (4:3)</PresentationFormat>
  <Paragraphs>539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Dark 3410</vt:lpstr>
      <vt:lpstr>Virtual Memory 3</vt:lpstr>
      <vt:lpstr>Administrivia</vt:lpstr>
      <vt:lpstr>Goals for Today</vt:lpstr>
      <vt:lpstr>Virtual Memory</vt:lpstr>
      <vt:lpstr>Big Picture: Multiple Processes</vt:lpstr>
      <vt:lpstr>Big Picture: (Virtual) Memory</vt:lpstr>
      <vt:lpstr>Big Picture: (Virtual) Memory</vt:lpstr>
      <vt:lpstr>Processor &amp; Memory</vt:lpstr>
      <vt:lpstr>Multiple Processes </vt:lpstr>
      <vt:lpstr>Multiple Processes </vt:lpstr>
      <vt:lpstr>Solution? Multiple processes/processors</vt:lpstr>
      <vt:lpstr>PowerPoint Presentation</vt:lpstr>
      <vt:lpstr>PowerPoint Presentation</vt:lpstr>
      <vt:lpstr>Performance Review</vt:lpstr>
      <vt:lpstr>Beyond Flat Page Tables</vt:lpstr>
      <vt:lpstr>Page Table Review</vt:lpstr>
      <vt:lpstr>Page Table Review Example</vt:lpstr>
      <vt:lpstr>Performance Review</vt:lpstr>
      <vt:lpstr>PowerPoint Presentation</vt:lpstr>
      <vt:lpstr>Translation Lookaside Buffer (TLB)</vt:lpstr>
      <vt:lpstr>TLB Diagram</vt:lpstr>
      <vt:lpstr>A TLB in the Memory Hierarchy</vt:lpstr>
      <vt:lpstr>TLB Coherency</vt:lpstr>
      <vt:lpstr>Translation Lookaside Buffers (TLBs)</vt:lpstr>
      <vt:lpstr>TLB Parameters</vt:lpstr>
      <vt:lpstr>PowerPoint Presentation</vt:lpstr>
      <vt:lpstr>Virtually Addressed Caching</vt:lpstr>
      <vt:lpstr>Virtual vs. Physical Caches</vt:lpstr>
      <vt:lpstr>Indexing vs. Tagging</vt:lpstr>
      <vt:lpstr>Indexing vs. Tagging</vt:lpstr>
      <vt:lpstr>Typical Cache Setup</vt:lpstr>
      <vt:lpstr>Summary of Caches/TLBs/VM</vt:lpstr>
      <vt:lpstr>Summary of Caches/TLBs/VM</vt:lpstr>
      <vt:lpstr>Summary of Cache Design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384</cp:revision>
  <cp:lastPrinted>2012-04-05T12:16:42Z</cp:lastPrinted>
  <dcterms:created xsi:type="dcterms:W3CDTF">2006-08-16T00:00:00Z</dcterms:created>
  <dcterms:modified xsi:type="dcterms:W3CDTF">2012-04-12T15:45:55Z</dcterms:modified>
</cp:coreProperties>
</file>