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6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7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8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9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10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1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2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3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4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5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6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7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8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54" r:id="rId2"/>
    <p:sldId id="384" r:id="rId3"/>
    <p:sldId id="402" r:id="rId4"/>
    <p:sldId id="435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36" r:id="rId31"/>
    <p:sldId id="429" r:id="rId32"/>
    <p:sldId id="430" r:id="rId33"/>
    <p:sldId id="437" r:id="rId34"/>
    <p:sldId id="431" r:id="rId35"/>
    <p:sldId id="434" r:id="rId36"/>
  </p:sldIdLst>
  <p:sldSz cx="9144000" cy="6858000" type="screen4x3"/>
  <p:notesSz cx="7315200" cy="96012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77535" autoAdjust="0"/>
  </p:normalViewPr>
  <p:slideViewPr>
    <p:cSldViewPr>
      <p:cViewPr varScale="1">
        <p:scale>
          <a:sx n="50" d="100"/>
          <a:sy n="5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986B46-D496-4E93-B7E3-D814E31E2BB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TLB miss in hardware usually, but not always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stuff in software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Fully transparent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process ID could just be the PTBR</a:t>
            </a:r>
            <a:r>
              <a:rPr lang="en-US" baseline="0" dirty="0" smtClean="0"/>
              <a:t> for the process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A: have to flush</a:t>
            </a:r>
            <a:r>
              <a:rPr lang="en-US" baseline="0" dirty="0" smtClean="0"/>
              <a:t> entire cache on context switch</a:t>
            </a:r>
          </a:p>
          <a:p>
            <a:r>
              <a:rPr lang="en-US" dirty="0" smtClean="0"/>
              <a:t>A: </a:t>
            </a:r>
          </a:p>
          <a:p>
            <a:r>
              <a:rPr lang="en-US" dirty="0" smtClean="0"/>
              <a:t>Doing </a:t>
            </a:r>
            <a:r>
              <a:rPr lang="en-US" dirty="0"/>
              <a:t>synonym updates requires significant hardware – essentially an associative lookup on the physical address tags to see if you have multiple hits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8" tIns="47784" rIns="95568" bIns="47784"/>
          <a:lstStyle/>
          <a:p>
            <a:r>
              <a:rPr lang="en-US" dirty="0" smtClean="0"/>
              <a:t>A1:</a:t>
            </a:r>
            <a:r>
              <a:rPr lang="en-US" baseline="0" dirty="0" smtClean="0"/>
              <a:t> </a:t>
            </a:r>
            <a:r>
              <a:rPr lang="en-US" dirty="0" smtClean="0"/>
              <a:t>Physically-addressed: nothing;</a:t>
            </a:r>
            <a:r>
              <a:rPr lang="en-US" baseline="0" dirty="0" smtClean="0"/>
              <a:t> Virtually-addressed: need to flush cache</a:t>
            </a:r>
          </a:p>
          <a:p>
            <a:r>
              <a:rPr lang="en-US" baseline="0" dirty="0" smtClean="0"/>
              <a:t>A2: Physically-addressed: nothing; Virtually-addressed: 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8" tIns="47784" rIns="95568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14" tIns="47956" rIns="95914" bIns="47956"/>
          <a:lstStyle/>
          <a:p>
            <a:r>
              <a:rPr lang="en-US" dirty="0"/>
              <a:t>Where?</a:t>
            </a:r>
          </a:p>
          <a:p>
            <a:r>
              <a:rPr lang="en-US" dirty="0"/>
              <a:t>Caches: direct/n-way/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VM: </a:t>
            </a:r>
            <a:r>
              <a:rPr lang="en-US" dirty="0" err="1"/>
              <a:t>fa</a:t>
            </a:r>
            <a:r>
              <a:rPr lang="en-US" dirty="0"/>
              <a:t>, but with a table of contents to eliminate searches</a:t>
            </a:r>
          </a:p>
          <a:p>
            <a:r>
              <a:rPr lang="en-US" dirty="0"/>
              <a:t>TLB: 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Replacement?</a:t>
            </a:r>
          </a:p>
          <a:p>
            <a:r>
              <a:rPr lang="en-US" dirty="0"/>
              <a:t>varied</a:t>
            </a:r>
          </a:p>
          <a:p>
            <a:r>
              <a:rPr lang="en-US" dirty="0"/>
              <a:t>Writes?</a:t>
            </a:r>
          </a:p>
          <a:p>
            <a:r>
              <a:rPr lang="en-US" dirty="0"/>
              <a:t>Caches: usually write-back, or maybe write-through, or maybe no-write w/ invalidation</a:t>
            </a:r>
          </a:p>
          <a:p>
            <a:r>
              <a:rPr lang="en-US" dirty="0"/>
              <a:t>VM: write-back </a:t>
            </a:r>
          </a:p>
          <a:p>
            <a:r>
              <a:rPr lang="en-US" dirty="0"/>
              <a:t>TLB: usually no-write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14" tIns="47956" rIns="95914" bIns="47956"/>
          <a:lstStyle/>
          <a:p>
            <a:r>
              <a:rPr lang="en-US" dirty="0"/>
              <a:t>Where?</a:t>
            </a:r>
          </a:p>
          <a:p>
            <a:r>
              <a:rPr lang="en-US" dirty="0"/>
              <a:t>Caches: direct/n-way/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VM: </a:t>
            </a:r>
            <a:r>
              <a:rPr lang="en-US" dirty="0" err="1"/>
              <a:t>fa</a:t>
            </a:r>
            <a:r>
              <a:rPr lang="en-US" dirty="0"/>
              <a:t>, but with a table of contents to eliminate searches</a:t>
            </a:r>
          </a:p>
          <a:p>
            <a:r>
              <a:rPr lang="en-US" dirty="0"/>
              <a:t>TLB: 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Replacement?</a:t>
            </a:r>
          </a:p>
          <a:p>
            <a:r>
              <a:rPr lang="en-US" dirty="0"/>
              <a:t>varied</a:t>
            </a:r>
          </a:p>
          <a:p>
            <a:r>
              <a:rPr lang="en-US" dirty="0"/>
              <a:t>Writes?</a:t>
            </a:r>
          </a:p>
          <a:p>
            <a:r>
              <a:rPr lang="en-US" dirty="0"/>
              <a:t>Caches: usually write-back, or maybe write-through, or maybe no-write w/ invalidation</a:t>
            </a:r>
          </a:p>
          <a:p>
            <a:r>
              <a:rPr lang="en-US" dirty="0"/>
              <a:t>VM: write-back </a:t>
            </a:r>
          </a:p>
          <a:p>
            <a:r>
              <a:rPr lang="en-US" dirty="0"/>
              <a:t>TLB: usually no-write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 offset = 0x44c</a:t>
            </a:r>
          </a:p>
          <a:p>
            <a:r>
              <a:rPr lang="en-US" dirty="0" smtClean="0"/>
              <a:t>PTI = 0x12a</a:t>
            </a:r>
          </a:p>
          <a:p>
            <a:r>
              <a:rPr lang="en-US" dirty="0" smtClean="0"/>
              <a:t>PDI = 0x205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 offset = 0x44c</a:t>
            </a:r>
          </a:p>
          <a:p>
            <a:r>
              <a:rPr lang="en-US" dirty="0" smtClean="0"/>
              <a:t>PTI = 0x12a</a:t>
            </a:r>
          </a:p>
          <a:p>
            <a:r>
              <a:rPr lang="en-US" dirty="0" smtClean="0"/>
              <a:t>PDI = (0x719</a:t>
            </a:r>
            <a:r>
              <a:rPr lang="en-US" baseline="0" dirty="0" smtClean="0"/>
              <a:t> &gt;&gt; 2) = </a:t>
            </a:r>
            <a:r>
              <a:rPr lang="en-US" dirty="0" smtClean="0"/>
              <a:t>0x1c6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0" dirty="0" smtClean="0"/>
              <a:t>x slower!</a:t>
            </a:r>
          </a:p>
          <a:p>
            <a:r>
              <a:rPr lang="en-US" baseline="0" dirty="0" smtClean="0"/>
              <a:t>Pipelining? No. Parallelization?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6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6.emf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tags" Target="../tags/tag149.xml"/><Relationship Id="rId55" Type="http://schemas.openxmlformats.org/officeDocument/2006/relationships/tags" Target="../tags/tag154.xml"/><Relationship Id="rId63" Type="http://schemas.openxmlformats.org/officeDocument/2006/relationships/tags" Target="../tags/tag162.xml"/><Relationship Id="rId68" Type="http://schemas.openxmlformats.org/officeDocument/2006/relationships/tags" Target="../tags/tag167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9" Type="http://schemas.openxmlformats.org/officeDocument/2006/relationships/tags" Target="../tags/tag128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tags" Target="../tags/tag152.xml"/><Relationship Id="rId58" Type="http://schemas.openxmlformats.org/officeDocument/2006/relationships/tags" Target="../tags/tag157.xml"/><Relationship Id="rId66" Type="http://schemas.openxmlformats.org/officeDocument/2006/relationships/tags" Target="../tags/tag165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57" Type="http://schemas.openxmlformats.org/officeDocument/2006/relationships/tags" Target="../tags/tag156.xml"/><Relationship Id="rId61" Type="http://schemas.openxmlformats.org/officeDocument/2006/relationships/tags" Target="../tags/tag160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tags" Target="../tags/tag151.xml"/><Relationship Id="rId60" Type="http://schemas.openxmlformats.org/officeDocument/2006/relationships/tags" Target="../tags/tag159.xml"/><Relationship Id="rId65" Type="http://schemas.openxmlformats.org/officeDocument/2006/relationships/tags" Target="../tags/tag164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56" Type="http://schemas.openxmlformats.org/officeDocument/2006/relationships/tags" Target="../tags/tag155.xml"/><Relationship Id="rId64" Type="http://schemas.openxmlformats.org/officeDocument/2006/relationships/tags" Target="../tags/tag163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07.xml"/><Relationship Id="rId51" Type="http://schemas.openxmlformats.org/officeDocument/2006/relationships/tags" Target="../tags/tag150.xml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59" Type="http://schemas.openxmlformats.org/officeDocument/2006/relationships/tags" Target="../tags/tag158.xml"/><Relationship Id="rId67" Type="http://schemas.openxmlformats.org/officeDocument/2006/relationships/tags" Target="../tags/tag166.xml"/><Relationship Id="rId20" Type="http://schemas.openxmlformats.org/officeDocument/2006/relationships/tags" Target="../tags/tag119.xml"/><Relationship Id="rId41" Type="http://schemas.openxmlformats.org/officeDocument/2006/relationships/tags" Target="../tags/tag140.xml"/><Relationship Id="rId54" Type="http://schemas.openxmlformats.org/officeDocument/2006/relationships/tags" Target="../tags/tag153.xml"/><Relationship Id="rId62" Type="http://schemas.openxmlformats.org/officeDocument/2006/relationships/tags" Target="../tags/tag161.xml"/><Relationship Id="rId70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tags" Target="../tags/tag206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42" Type="http://schemas.openxmlformats.org/officeDocument/2006/relationships/tags" Target="../tags/tag209.xml"/><Relationship Id="rId47" Type="http://schemas.openxmlformats.org/officeDocument/2006/relationships/tags" Target="../tags/tag214.xml"/><Relationship Id="rId50" Type="http://schemas.openxmlformats.org/officeDocument/2006/relationships/tags" Target="../tags/tag217.xml"/><Relationship Id="rId55" Type="http://schemas.openxmlformats.org/officeDocument/2006/relationships/tags" Target="../tags/tag222.xml"/><Relationship Id="rId63" Type="http://schemas.openxmlformats.org/officeDocument/2006/relationships/tags" Target="../tags/tag230.xml"/><Relationship Id="rId68" Type="http://schemas.openxmlformats.org/officeDocument/2006/relationships/tags" Target="../tags/tag235.xml"/><Relationship Id="rId7" Type="http://schemas.openxmlformats.org/officeDocument/2006/relationships/tags" Target="../tags/tag174.xml"/><Relationship Id="rId71" Type="http://schemas.openxmlformats.org/officeDocument/2006/relationships/tags" Target="../tags/tag238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9" Type="http://schemas.openxmlformats.org/officeDocument/2006/relationships/tags" Target="../tags/tag196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tags" Target="../tags/tag204.xml"/><Relationship Id="rId40" Type="http://schemas.openxmlformats.org/officeDocument/2006/relationships/tags" Target="../tags/tag207.xml"/><Relationship Id="rId45" Type="http://schemas.openxmlformats.org/officeDocument/2006/relationships/tags" Target="../tags/tag212.xml"/><Relationship Id="rId53" Type="http://schemas.openxmlformats.org/officeDocument/2006/relationships/tags" Target="../tags/tag220.xml"/><Relationship Id="rId58" Type="http://schemas.openxmlformats.org/officeDocument/2006/relationships/tags" Target="../tags/tag225.xml"/><Relationship Id="rId66" Type="http://schemas.openxmlformats.org/officeDocument/2006/relationships/tags" Target="../tags/tag233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49" Type="http://schemas.openxmlformats.org/officeDocument/2006/relationships/tags" Target="../tags/tag216.xml"/><Relationship Id="rId57" Type="http://schemas.openxmlformats.org/officeDocument/2006/relationships/tags" Target="../tags/tag224.xml"/><Relationship Id="rId61" Type="http://schemas.openxmlformats.org/officeDocument/2006/relationships/tags" Target="../tags/tag228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4" Type="http://schemas.openxmlformats.org/officeDocument/2006/relationships/tags" Target="../tags/tag211.xml"/><Relationship Id="rId52" Type="http://schemas.openxmlformats.org/officeDocument/2006/relationships/tags" Target="../tags/tag219.xml"/><Relationship Id="rId60" Type="http://schemas.openxmlformats.org/officeDocument/2006/relationships/tags" Target="../tags/tag227.xml"/><Relationship Id="rId65" Type="http://schemas.openxmlformats.org/officeDocument/2006/relationships/tags" Target="../tags/tag232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Relationship Id="rId43" Type="http://schemas.openxmlformats.org/officeDocument/2006/relationships/tags" Target="../tags/tag210.xml"/><Relationship Id="rId48" Type="http://schemas.openxmlformats.org/officeDocument/2006/relationships/tags" Target="../tags/tag215.xml"/><Relationship Id="rId56" Type="http://schemas.openxmlformats.org/officeDocument/2006/relationships/tags" Target="../tags/tag223.xml"/><Relationship Id="rId64" Type="http://schemas.openxmlformats.org/officeDocument/2006/relationships/tags" Target="../tags/tag231.xml"/><Relationship Id="rId69" Type="http://schemas.openxmlformats.org/officeDocument/2006/relationships/tags" Target="../tags/tag236.xml"/><Relationship Id="rId8" Type="http://schemas.openxmlformats.org/officeDocument/2006/relationships/tags" Target="../tags/tag175.xml"/><Relationship Id="rId51" Type="http://schemas.openxmlformats.org/officeDocument/2006/relationships/tags" Target="../tags/tag218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170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tags" Target="../tags/tag205.xml"/><Relationship Id="rId46" Type="http://schemas.openxmlformats.org/officeDocument/2006/relationships/tags" Target="../tags/tag213.xml"/><Relationship Id="rId59" Type="http://schemas.openxmlformats.org/officeDocument/2006/relationships/tags" Target="../tags/tag226.xml"/><Relationship Id="rId67" Type="http://schemas.openxmlformats.org/officeDocument/2006/relationships/tags" Target="../tags/tag234.xml"/><Relationship Id="rId20" Type="http://schemas.openxmlformats.org/officeDocument/2006/relationships/tags" Target="../tags/tag187.xml"/><Relationship Id="rId41" Type="http://schemas.openxmlformats.org/officeDocument/2006/relationships/tags" Target="../tags/tag208.xml"/><Relationship Id="rId54" Type="http://schemas.openxmlformats.org/officeDocument/2006/relationships/tags" Target="../tags/tag221.xml"/><Relationship Id="rId62" Type="http://schemas.openxmlformats.org/officeDocument/2006/relationships/tags" Target="../tags/tag229.xml"/><Relationship Id="rId70" Type="http://schemas.openxmlformats.org/officeDocument/2006/relationships/tags" Target="../tags/tag2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45.xml"/><Relationship Id="rId21" Type="http://schemas.openxmlformats.org/officeDocument/2006/relationships/tags" Target="../tags/tag263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image" Target="../media/image8.emf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image" Target="../media/image9.emf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image" Target="../media/image11.emf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25.xml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10" Type="http://schemas.openxmlformats.org/officeDocument/2006/relationships/tags" Target="../tags/tag340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4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4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2.xml"/><Relationship Id="rId1" Type="http://schemas.openxmlformats.org/officeDocument/2006/relationships/tags" Target="../tags/tag35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356.xml"/><Relationship Id="rId9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notesSlide" Target="../notesSlides/notesSlide16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10" Type="http://schemas.openxmlformats.org/officeDocument/2006/relationships/tags" Target="../tags/tag401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4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4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4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.em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tags" Target="../tags/tag68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34" Type="http://schemas.openxmlformats.org/officeDocument/2006/relationships/tags" Target="../tags/tag63.xml"/><Relationship Id="rId42" Type="http://schemas.openxmlformats.org/officeDocument/2006/relationships/tags" Target="../tags/tag71.xml"/><Relationship Id="rId47" Type="http://schemas.openxmlformats.org/officeDocument/2006/relationships/tags" Target="../tags/tag76.xml"/><Relationship Id="rId50" Type="http://schemas.openxmlformats.org/officeDocument/2006/relationships/image" Target="../media/image5.emf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tags" Target="../tags/tag62.xml"/><Relationship Id="rId38" Type="http://schemas.openxmlformats.org/officeDocument/2006/relationships/tags" Target="../tags/tag67.xml"/><Relationship Id="rId46" Type="http://schemas.openxmlformats.org/officeDocument/2006/relationships/tags" Target="../tags/tag75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41" Type="http://schemas.openxmlformats.org/officeDocument/2006/relationships/tags" Target="../tags/tag70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tags" Target="../tags/tag61.xml"/><Relationship Id="rId37" Type="http://schemas.openxmlformats.org/officeDocument/2006/relationships/tags" Target="../tags/tag66.xml"/><Relationship Id="rId40" Type="http://schemas.openxmlformats.org/officeDocument/2006/relationships/tags" Target="../tags/tag69.xml"/><Relationship Id="rId45" Type="http://schemas.openxmlformats.org/officeDocument/2006/relationships/tags" Target="../tags/tag74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tags" Target="../tags/tag65.xml"/><Relationship Id="rId49" Type="http://schemas.openxmlformats.org/officeDocument/2006/relationships/notesSlide" Target="../notesSlides/notesSlide2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tags" Target="../tags/tag60.xml"/><Relationship Id="rId44" Type="http://schemas.openxmlformats.org/officeDocument/2006/relationships/tags" Target="../tags/tag73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Relationship Id="rId35" Type="http://schemas.openxmlformats.org/officeDocument/2006/relationships/tags" Target="../tags/tag64.xml"/><Relationship Id="rId43" Type="http://schemas.openxmlformats.org/officeDocument/2006/relationships/tags" Target="../tags/tag72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197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5.4 </a:t>
            </a: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54" y="829980"/>
            <a:ext cx="593251" cy="54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Thrashing (excessive paging)</a:t>
            </a:r>
            <a:endParaRPr lang="en-US" dirty="0"/>
          </a:p>
        </p:txBody>
      </p:sp>
      <p:sp>
        <p:nvSpPr>
          <p:cNvPr id="3752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6764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Q: What if working set is too large?</a:t>
            </a:r>
          </a:p>
          <a:p>
            <a:r>
              <a:rPr lang="en-US" dirty="0" smtClean="0"/>
              <a:t>Case 1: Single process using too many pages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Case 2: Too many processes</a:t>
            </a:r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2895600" y="457200"/>
            <a:ext cx="16764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working set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1600200" y="1066800"/>
            <a:ext cx="2971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4648200" y="1066800"/>
            <a:ext cx="3657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4648200" y="457200"/>
            <a:ext cx="1371600" cy="5334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swapped</a:t>
            </a:r>
            <a:endParaRPr lang="en-US" sz="2400" dirty="0"/>
          </a:p>
        </p:txBody>
      </p:sp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9144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1600200" y="2895600"/>
            <a:ext cx="36576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working set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1600200" y="3505200"/>
            <a:ext cx="2971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4648200" y="3505200"/>
            <a:ext cx="3657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5334000" y="2895600"/>
            <a:ext cx="1371600" cy="5334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swapped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1600200" y="4648200"/>
            <a:ext cx="5334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3"/>
            </p:custDataLst>
          </p:nvPr>
        </p:nvSpPr>
        <p:spPr>
          <a:xfrm>
            <a:off x="1600200" y="5257800"/>
            <a:ext cx="2971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>
          <a:xfrm>
            <a:off x="4648200" y="5257800"/>
            <a:ext cx="3657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</a:t>
            </a:r>
            <a:endParaRPr lang="en-US" sz="2400" dirty="0"/>
          </a:p>
        </p:txBody>
      </p:sp>
      <p:sp>
        <p:nvSpPr>
          <p:cNvPr id="25" name="Rectangle 24"/>
          <p:cNvSpPr/>
          <p:nvPr>
            <p:custDataLst>
              <p:tags r:id="rId15"/>
            </p:custDataLst>
          </p:nvPr>
        </p:nvSpPr>
        <p:spPr>
          <a:xfrm>
            <a:off x="2209800" y="4648200"/>
            <a:ext cx="6858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2971800" y="4648200"/>
            <a:ext cx="5334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7"/>
            </p:custDataLst>
          </p:nvPr>
        </p:nvSpPr>
        <p:spPr>
          <a:xfrm>
            <a:off x="3581400" y="4648200"/>
            <a:ext cx="6096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8"/>
            </p:custDataLst>
          </p:nvPr>
        </p:nvSpPr>
        <p:spPr>
          <a:xfrm>
            <a:off x="4267200" y="4648200"/>
            <a:ext cx="7620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9" name="Rectangle 28"/>
          <p:cNvSpPr/>
          <p:nvPr>
            <p:custDataLst>
              <p:tags r:id="rId19"/>
            </p:custDataLst>
          </p:nvPr>
        </p:nvSpPr>
        <p:spPr>
          <a:xfrm>
            <a:off x="5105400" y="4648200"/>
            <a:ext cx="6858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pic>
        <p:nvPicPr>
          <p:cNvPr id="18434" name="CP3 Ink fb22266d-73e6-4fee-a15e-e8129565891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84" y="4184040"/>
            <a:ext cx="3067951" cy="125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Thrashing</a:t>
            </a:r>
            <a:endParaRPr lang="en-US"/>
          </a:p>
        </p:txBody>
      </p:sp>
      <p:sp>
        <p:nvSpPr>
          <p:cNvPr id="37632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Thrashing</a:t>
            </a:r>
            <a:r>
              <a:rPr lang="en-US" dirty="0" smtClean="0"/>
              <a:t> b/c working set of process (or processes) greater than physical memory available</a:t>
            </a:r>
          </a:p>
          <a:p>
            <a:pPr lvl="2"/>
            <a:r>
              <a:rPr lang="en-US" dirty="0" smtClean="0"/>
              <a:t>Firefox steals page from Skype</a:t>
            </a:r>
          </a:p>
          <a:p>
            <a:pPr lvl="2"/>
            <a:r>
              <a:rPr lang="en-US" dirty="0" smtClean="0"/>
              <a:t>Skype steals page from Firefox</a:t>
            </a:r>
          </a:p>
          <a:p>
            <a:pPr lvl="1"/>
            <a:r>
              <a:rPr lang="en-US" dirty="0" smtClean="0"/>
              <a:t>I/O (disk activity) at 100% utilization</a:t>
            </a:r>
          </a:p>
          <a:p>
            <a:pPr lvl="2"/>
            <a:r>
              <a:rPr lang="en-US" dirty="0" smtClean="0"/>
              <a:t>But no useful work is getting done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Ideal: Size of disk, speed of memory (or cache)</a:t>
            </a:r>
          </a:p>
          <a:p>
            <a:r>
              <a:rPr lang="en-US" dirty="0" smtClean="0"/>
              <a:t>Non-ideal: Speed of disk</a:t>
            </a:r>
            <a:endParaRPr lang="en-US" dirty="0"/>
          </a:p>
        </p:txBody>
      </p:sp>
      <p:pic>
        <p:nvPicPr>
          <p:cNvPr id="19458" name="CP3 Ink 99a44236-bce8-4d80-b535-4d7c1e0bcfe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30" y="8267640"/>
            <a:ext cx="101700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9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 Assumption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6738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OS </a:t>
            </a:r>
            <a:r>
              <a:rPr lang="en-US" dirty="0" smtClean="0">
                <a:solidFill>
                  <a:schemeClr val="accent1"/>
                </a:solidFill>
              </a:rPr>
              <a:t>multiplexes</a:t>
            </a:r>
            <a:r>
              <a:rPr lang="en-US" dirty="0" smtClean="0"/>
              <a:t> physical memory among processes</a:t>
            </a:r>
          </a:p>
          <a:p>
            <a:pPr lvl="1"/>
            <a:r>
              <a:rPr lang="en-US" dirty="0" smtClean="0"/>
              <a:t>assumption # 2: </a:t>
            </a:r>
            <a:br>
              <a:rPr lang="en-US" dirty="0" smtClean="0"/>
            </a:br>
            <a:r>
              <a:rPr lang="en-US" dirty="0" smtClean="0"/>
              <a:t>recent accesses predict future accesses</a:t>
            </a:r>
          </a:p>
          <a:p>
            <a:pPr lvl="1"/>
            <a:r>
              <a:rPr lang="en-US" dirty="0" smtClean="0"/>
              <a:t>working set usually </a:t>
            </a:r>
            <a:r>
              <a:rPr lang="en-US" dirty="0" smtClean="0">
                <a:solidFill>
                  <a:schemeClr val="accent1"/>
                </a:solidFill>
              </a:rPr>
              <a:t>changes slowly </a:t>
            </a:r>
            <a:r>
              <a:rPr lang="en-US" dirty="0" smtClean="0"/>
              <a:t>over time</a:t>
            </a: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143000" y="2524780"/>
            <a:ext cx="7315200" cy="2133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 rot="16200000">
            <a:off x="-131702" y="3295860"/>
            <a:ext cx="187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working set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1066800" y="4658380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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>
            <p:custDataLst>
              <p:tags r:id="rId6"/>
            </p:custDataLst>
          </p:nvPr>
        </p:nvSpPr>
        <p:spPr>
          <a:xfrm>
            <a:off x="1143000" y="36677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7"/>
            </p:custDataLst>
          </p:nvPr>
        </p:nvSpPr>
        <p:spPr>
          <a:xfrm>
            <a:off x="11430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8"/>
            </p:custDataLst>
          </p:nvPr>
        </p:nvSpPr>
        <p:spPr>
          <a:xfrm>
            <a:off x="1371600" y="37439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9"/>
            </p:custDataLst>
          </p:nvPr>
        </p:nvSpPr>
        <p:spPr>
          <a:xfrm>
            <a:off x="13716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10"/>
            </p:custDataLst>
          </p:nvPr>
        </p:nvSpPr>
        <p:spPr>
          <a:xfrm>
            <a:off x="1600200" y="36677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11"/>
            </p:custDataLst>
          </p:nvPr>
        </p:nvSpPr>
        <p:spPr>
          <a:xfrm>
            <a:off x="16002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12"/>
            </p:custDataLst>
          </p:nvPr>
        </p:nvSpPr>
        <p:spPr>
          <a:xfrm>
            <a:off x="1828800" y="36677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13"/>
            </p:custDataLst>
          </p:nvPr>
        </p:nvSpPr>
        <p:spPr>
          <a:xfrm>
            <a:off x="1828800" y="2677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14"/>
            </p:custDataLst>
          </p:nvPr>
        </p:nvSpPr>
        <p:spPr>
          <a:xfrm>
            <a:off x="2057400" y="35915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15"/>
            </p:custDataLst>
          </p:nvPr>
        </p:nvSpPr>
        <p:spPr>
          <a:xfrm>
            <a:off x="2057400" y="27533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16"/>
            </p:custDataLst>
          </p:nvPr>
        </p:nvSpPr>
        <p:spPr>
          <a:xfrm>
            <a:off x="2286000" y="3515380"/>
            <a:ext cx="2286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17"/>
            </p:custDataLst>
          </p:nvPr>
        </p:nvSpPr>
        <p:spPr>
          <a:xfrm>
            <a:off x="2286000" y="28295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18"/>
            </p:custDataLst>
          </p:nvPr>
        </p:nvSpPr>
        <p:spPr>
          <a:xfrm>
            <a:off x="2514600" y="35915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19"/>
            </p:custDataLst>
          </p:nvPr>
        </p:nvSpPr>
        <p:spPr>
          <a:xfrm>
            <a:off x="2514600" y="29819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20"/>
            </p:custDataLst>
          </p:nvPr>
        </p:nvSpPr>
        <p:spPr>
          <a:xfrm>
            <a:off x="2743200" y="36677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21"/>
            </p:custDataLst>
          </p:nvPr>
        </p:nvSpPr>
        <p:spPr>
          <a:xfrm>
            <a:off x="2743200" y="29819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22"/>
            </p:custDataLst>
          </p:nvPr>
        </p:nvSpPr>
        <p:spPr>
          <a:xfrm>
            <a:off x="2971800" y="36677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23"/>
            </p:custDataLst>
          </p:nvPr>
        </p:nvSpPr>
        <p:spPr>
          <a:xfrm>
            <a:off x="2971800" y="29819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24"/>
            </p:custDataLst>
          </p:nvPr>
        </p:nvSpPr>
        <p:spPr>
          <a:xfrm>
            <a:off x="3200400" y="3515380"/>
            <a:ext cx="2286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25"/>
            </p:custDataLst>
          </p:nvPr>
        </p:nvSpPr>
        <p:spPr>
          <a:xfrm>
            <a:off x="3200400" y="29057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26"/>
            </p:custDataLst>
          </p:nvPr>
        </p:nvSpPr>
        <p:spPr>
          <a:xfrm>
            <a:off x="3429000" y="34391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27"/>
            </p:custDataLst>
          </p:nvPr>
        </p:nvSpPr>
        <p:spPr>
          <a:xfrm>
            <a:off x="3429000" y="28295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28"/>
            </p:custDataLst>
          </p:nvPr>
        </p:nvSpPr>
        <p:spPr>
          <a:xfrm>
            <a:off x="3657600" y="34391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29"/>
            </p:custDataLst>
          </p:nvPr>
        </p:nvSpPr>
        <p:spPr>
          <a:xfrm>
            <a:off x="3657600" y="28295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30"/>
            </p:custDataLst>
          </p:nvPr>
        </p:nvSpPr>
        <p:spPr>
          <a:xfrm>
            <a:off x="3886200" y="35153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31"/>
            </p:custDataLst>
          </p:nvPr>
        </p:nvSpPr>
        <p:spPr>
          <a:xfrm>
            <a:off x="3886200" y="2753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32"/>
            </p:custDataLst>
          </p:nvPr>
        </p:nvSpPr>
        <p:spPr>
          <a:xfrm>
            <a:off x="4114800" y="34391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33"/>
            </p:custDataLst>
          </p:nvPr>
        </p:nvSpPr>
        <p:spPr>
          <a:xfrm>
            <a:off x="4114800" y="2677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34"/>
            </p:custDataLst>
          </p:nvPr>
        </p:nvSpPr>
        <p:spPr>
          <a:xfrm>
            <a:off x="4343400" y="34391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35"/>
            </p:custDataLst>
          </p:nvPr>
        </p:nvSpPr>
        <p:spPr>
          <a:xfrm>
            <a:off x="43434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36"/>
            </p:custDataLst>
          </p:nvPr>
        </p:nvSpPr>
        <p:spPr>
          <a:xfrm>
            <a:off x="4572000" y="343918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37"/>
            </p:custDataLst>
          </p:nvPr>
        </p:nvSpPr>
        <p:spPr>
          <a:xfrm>
            <a:off x="45720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38"/>
            </p:custDataLst>
          </p:nvPr>
        </p:nvSpPr>
        <p:spPr>
          <a:xfrm>
            <a:off x="4800600" y="34391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39"/>
            </p:custDataLst>
          </p:nvPr>
        </p:nvSpPr>
        <p:spPr>
          <a:xfrm>
            <a:off x="4800600" y="267718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40"/>
            </p:custDataLst>
          </p:nvPr>
        </p:nvSpPr>
        <p:spPr>
          <a:xfrm>
            <a:off x="5029200" y="35915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41"/>
            </p:custDataLst>
          </p:nvPr>
        </p:nvSpPr>
        <p:spPr>
          <a:xfrm>
            <a:off x="50292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42"/>
            </p:custDataLst>
          </p:nvPr>
        </p:nvSpPr>
        <p:spPr>
          <a:xfrm>
            <a:off x="5257800" y="41249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43"/>
            </p:custDataLst>
          </p:nvPr>
        </p:nvSpPr>
        <p:spPr>
          <a:xfrm>
            <a:off x="5257800" y="2753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44"/>
            </p:custDataLst>
          </p:nvPr>
        </p:nvSpPr>
        <p:spPr>
          <a:xfrm>
            <a:off x="5486400" y="4201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45"/>
            </p:custDataLst>
          </p:nvPr>
        </p:nvSpPr>
        <p:spPr>
          <a:xfrm>
            <a:off x="5486400" y="2753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46"/>
            </p:custDataLst>
          </p:nvPr>
        </p:nvSpPr>
        <p:spPr>
          <a:xfrm>
            <a:off x="5715000" y="41249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47"/>
            </p:custDataLst>
          </p:nvPr>
        </p:nvSpPr>
        <p:spPr>
          <a:xfrm>
            <a:off x="5715000" y="2753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48"/>
            </p:custDataLst>
          </p:nvPr>
        </p:nvSpPr>
        <p:spPr>
          <a:xfrm>
            <a:off x="5943600" y="40487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49"/>
            </p:custDataLst>
          </p:nvPr>
        </p:nvSpPr>
        <p:spPr>
          <a:xfrm>
            <a:off x="5943600" y="2753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50"/>
            </p:custDataLst>
          </p:nvPr>
        </p:nvSpPr>
        <p:spPr>
          <a:xfrm>
            <a:off x="6172200" y="41249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51"/>
            </p:custDataLst>
          </p:nvPr>
        </p:nvSpPr>
        <p:spPr>
          <a:xfrm>
            <a:off x="61722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52"/>
            </p:custDataLst>
          </p:nvPr>
        </p:nvSpPr>
        <p:spPr>
          <a:xfrm>
            <a:off x="6400800" y="404878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64008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54"/>
            </p:custDataLst>
          </p:nvPr>
        </p:nvSpPr>
        <p:spPr>
          <a:xfrm>
            <a:off x="6629400" y="412498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55"/>
            </p:custDataLst>
          </p:nvPr>
        </p:nvSpPr>
        <p:spPr>
          <a:xfrm>
            <a:off x="6629400" y="2753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56"/>
            </p:custDataLst>
          </p:nvPr>
        </p:nvSpPr>
        <p:spPr>
          <a:xfrm>
            <a:off x="6858000" y="41249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57"/>
            </p:custDataLst>
          </p:nvPr>
        </p:nvSpPr>
        <p:spPr>
          <a:xfrm>
            <a:off x="68580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58"/>
            </p:custDataLst>
          </p:nvPr>
        </p:nvSpPr>
        <p:spPr>
          <a:xfrm>
            <a:off x="7086600" y="4201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59"/>
            </p:custDataLst>
          </p:nvPr>
        </p:nvSpPr>
        <p:spPr>
          <a:xfrm>
            <a:off x="7086600" y="2753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60"/>
            </p:custDataLst>
          </p:nvPr>
        </p:nvSpPr>
        <p:spPr>
          <a:xfrm>
            <a:off x="7315200" y="41249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61"/>
            </p:custDataLst>
          </p:nvPr>
        </p:nvSpPr>
        <p:spPr>
          <a:xfrm>
            <a:off x="7315200" y="2753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62"/>
            </p:custDataLst>
          </p:nvPr>
        </p:nvSpPr>
        <p:spPr>
          <a:xfrm>
            <a:off x="7543800" y="40487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63"/>
            </p:custDataLst>
          </p:nvPr>
        </p:nvSpPr>
        <p:spPr>
          <a:xfrm>
            <a:off x="75438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64"/>
            </p:custDataLst>
          </p:nvPr>
        </p:nvSpPr>
        <p:spPr>
          <a:xfrm>
            <a:off x="4343400" y="442978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65"/>
            </p:custDataLst>
          </p:nvPr>
        </p:nvSpPr>
        <p:spPr>
          <a:xfrm>
            <a:off x="5486400" y="366778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66"/>
            </p:custDataLst>
          </p:nvPr>
        </p:nvSpPr>
        <p:spPr>
          <a:xfrm>
            <a:off x="7086600" y="3515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67"/>
            </p:custDataLst>
          </p:nvPr>
        </p:nvSpPr>
        <p:spPr>
          <a:xfrm>
            <a:off x="6858000" y="3439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68"/>
            </p:custDataLst>
          </p:nvPr>
        </p:nvSpPr>
        <p:spPr>
          <a:xfrm>
            <a:off x="6629400" y="351538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60" grpId="0" animBg="1"/>
      <p:bldP spid="78" grpId="0" animBg="1"/>
      <p:bldP spid="94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8" grpId="0" animBg="1"/>
      <p:bldP spid="159" grpId="0" animBg="1"/>
      <p:bldP spid="160" grpId="0" animBg="1"/>
      <p:bldP spid="161" grpId="0" animBg="1"/>
      <p:bldP spid="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More Thrashing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Q: What if working set changes rapidly or unpredictably?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Thrashing b/c recent accesses don’t predict future accesses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43000" y="1457980"/>
            <a:ext cx="7315200" cy="2133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 rot="16200000">
            <a:off x="-131702" y="2229060"/>
            <a:ext cx="187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working set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66800" y="3591580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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1143000" y="26009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1143000" y="1610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1371600" y="29718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1371600" y="19050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1600200" y="2600980"/>
            <a:ext cx="228600" cy="2946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1600200" y="20574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1828800" y="228600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>
          <a:xfrm>
            <a:off x="2057400" y="32004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14"/>
            </p:custDataLst>
          </p:nvPr>
        </p:nvSpPr>
        <p:spPr>
          <a:xfrm>
            <a:off x="2057400" y="28956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15"/>
            </p:custDataLst>
          </p:nvPr>
        </p:nvSpPr>
        <p:spPr>
          <a:xfrm>
            <a:off x="2057400" y="16002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2286000" y="2667000"/>
            <a:ext cx="228600" cy="218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7"/>
            </p:custDataLst>
          </p:nvPr>
        </p:nvSpPr>
        <p:spPr>
          <a:xfrm>
            <a:off x="2286000" y="1905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18"/>
            </p:custDataLst>
          </p:nvPr>
        </p:nvSpPr>
        <p:spPr>
          <a:xfrm>
            <a:off x="2514600" y="32004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9"/>
            </p:custDataLst>
          </p:nvPr>
        </p:nvSpPr>
        <p:spPr>
          <a:xfrm>
            <a:off x="2514600" y="18288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20"/>
            </p:custDataLst>
          </p:nvPr>
        </p:nvSpPr>
        <p:spPr>
          <a:xfrm>
            <a:off x="2743200" y="2600980"/>
            <a:ext cx="228600" cy="218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21"/>
            </p:custDataLst>
          </p:nvPr>
        </p:nvSpPr>
        <p:spPr>
          <a:xfrm>
            <a:off x="2743200" y="1524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22"/>
            </p:custDataLst>
          </p:nvPr>
        </p:nvSpPr>
        <p:spPr>
          <a:xfrm>
            <a:off x="2971800" y="31242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23"/>
            </p:custDataLst>
          </p:nvPr>
        </p:nvSpPr>
        <p:spPr>
          <a:xfrm>
            <a:off x="2971800" y="19812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24"/>
            </p:custDataLst>
          </p:nvPr>
        </p:nvSpPr>
        <p:spPr>
          <a:xfrm>
            <a:off x="3200400" y="2448580"/>
            <a:ext cx="228600" cy="2946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25"/>
            </p:custDataLst>
          </p:nvPr>
        </p:nvSpPr>
        <p:spPr>
          <a:xfrm>
            <a:off x="3200400" y="19050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26"/>
            </p:custDataLst>
          </p:nvPr>
        </p:nvSpPr>
        <p:spPr>
          <a:xfrm>
            <a:off x="3429000" y="2667000"/>
            <a:ext cx="228600" cy="3149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3429000" y="16002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657600" y="32004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29"/>
            </p:custDataLst>
          </p:nvPr>
        </p:nvSpPr>
        <p:spPr>
          <a:xfrm>
            <a:off x="3657600" y="17627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30"/>
            </p:custDataLst>
          </p:nvPr>
        </p:nvSpPr>
        <p:spPr>
          <a:xfrm>
            <a:off x="3886200" y="3048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5257800" y="16002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>
          <a:xfrm>
            <a:off x="5715000" y="3058180"/>
            <a:ext cx="228600" cy="1422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33"/>
            </p:custDataLst>
          </p:nvPr>
        </p:nvSpPr>
        <p:spPr>
          <a:xfrm>
            <a:off x="5715000" y="19812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34"/>
            </p:custDataLst>
          </p:nvPr>
        </p:nvSpPr>
        <p:spPr>
          <a:xfrm>
            <a:off x="5943600" y="29819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5"/>
            </p:custDataLst>
          </p:nvPr>
        </p:nvSpPr>
        <p:spPr>
          <a:xfrm>
            <a:off x="5943600" y="1524000"/>
            <a:ext cx="228600" cy="3149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6"/>
            </p:custDataLst>
          </p:nvPr>
        </p:nvSpPr>
        <p:spPr>
          <a:xfrm>
            <a:off x="6172200" y="2514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7"/>
            </p:custDataLst>
          </p:nvPr>
        </p:nvSpPr>
        <p:spPr>
          <a:xfrm>
            <a:off x="6172200" y="19812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8"/>
            </p:custDataLst>
          </p:nvPr>
        </p:nvSpPr>
        <p:spPr>
          <a:xfrm>
            <a:off x="6400800" y="32004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9"/>
            </p:custDataLst>
          </p:nvPr>
        </p:nvSpPr>
        <p:spPr>
          <a:xfrm>
            <a:off x="6400800" y="1610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40"/>
            </p:custDataLst>
          </p:nvPr>
        </p:nvSpPr>
        <p:spPr>
          <a:xfrm>
            <a:off x="6629400" y="32766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41"/>
            </p:custDataLst>
          </p:nvPr>
        </p:nvSpPr>
        <p:spPr>
          <a:xfrm>
            <a:off x="6858000" y="2362200"/>
            <a:ext cx="228600" cy="863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42"/>
            </p:custDataLst>
          </p:nvPr>
        </p:nvSpPr>
        <p:spPr>
          <a:xfrm>
            <a:off x="6858000" y="3058180"/>
            <a:ext cx="228600" cy="218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43"/>
            </p:custDataLst>
          </p:nvPr>
        </p:nvSpPr>
        <p:spPr>
          <a:xfrm>
            <a:off x="6858000" y="1610380"/>
            <a:ext cx="228600" cy="1422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44"/>
            </p:custDataLst>
          </p:nvPr>
        </p:nvSpPr>
        <p:spPr>
          <a:xfrm>
            <a:off x="7086600" y="2667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5"/>
            </p:custDataLst>
          </p:nvPr>
        </p:nvSpPr>
        <p:spPr>
          <a:xfrm>
            <a:off x="7086600" y="1828800"/>
            <a:ext cx="228600" cy="863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6"/>
            </p:custDataLst>
          </p:nvPr>
        </p:nvSpPr>
        <p:spPr>
          <a:xfrm>
            <a:off x="7315200" y="3058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7"/>
            </p:custDataLst>
          </p:nvPr>
        </p:nvSpPr>
        <p:spPr>
          <a:xfrm>
            <a:off x="7315200" y="2133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8"/>
            </p:custDataLst>
          </p:nvPr>
        </p:nvSpPr>
        <p:spPr>
          <a:xfrm>
            <a:off x="7543800" y="2667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9"/>
            </p:custDataLst>
          </p:nvPr>
        </p:nvSpPr>
        <p:spPr>
          <a:xfrm>
            <a:off x="7543800" y="16764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50"/>
            </p:custDataLst>
          </p:nvPr>
        </p:nvSpPr>
        <p:spPr>
          <a:xfrm>
            <a:off x="4114800" y="26670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51"/>
            </p:custDataLst>
          </p:nvPr>
        </p:nvSpPr>
        <p:spPr>
          <a:xfrm>
            <a:off x="3886200" y="2743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52"/>
            </p:custDataLst>
          </p:nvPr>
        </p:nvSpPr>
        <p:spPr>
          <a:xfrm>
            <a:off x="7086600" y="24485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53"/>
            </p:custDataLst>
          </p:nvPr>
        </p:nvSpPr>
        <p:spPr>
          <a:xfrm>
            <a:off x="6858000" y="20574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54"/>
            </p:custDataLst>
          </p:nvPr>
        </p:nvSpPr>
        <p:spPr>
          <a:xfrm>
            <a:off x="6629400" y="2743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5"/>
            </p:custDataLst>
          </p:nvPr>
        </p:nvSpPr>
        <p:spPr>
          <a:xfrm>
            <a:off x="4343400" y="2590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6"/>
            </p:custDataLst>
          </p:nvPr>
        </p:nvSpPr>
        <p:spPr>
          <a:xfrm>
            <a:off x="4572000" y="25146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7"/>
            </p:custDataLst>
          </p:nvPr>
        </p:nvSpPr>
        <p:spPr>
          <a:xfrm>
            <a:off x="4800600" y="24384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8"/>
            </p:custDataLst>
          </p:nvPr>
        </p:nvSpPr>
        <p:spPr>
          <a:xfrm>
            <a:off x="5029200" y="2362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9"/>
            </p:custDataLst>
          </p:nvPr>
        </p:nvSpPr>
        <p:spPr>
          <a:xfrm>
            <a:off x="4114800" y="21336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60"/>
            </p:custDataLst>
          </p:nvPr>
        </p:nvSpPr>
        <p:spPr>
          <a:xfrm>
            <a:off x="3886200" y="2209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61"/>
            </p:custDataLst>
          </p:nvPr>
        </p:nvSpPr>
        <p:spPr>
          <a:xfrm>
            <a:off x="4343400" y="20574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62"/>
            </p:custDataLst>
          </p:nvPr>
        </p:nvSpPr>
        <p:spPr>
          <a:xfrm>
            <a:off x="4572000" y="1981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63"/>
            </p:custDataLst>
          </p:nvPr>
        </p:nvSpPr>
        <p:spPr>
          <a:xfrm>
            <a:off x="4800600" y="19050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64"/>
            </p:custDataLst>
          </p:nvPr>
        </p:nvSpPr>
        <p:spPr>
          <a:xfrm>
            <a:off x="5029200" y="1828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5"/>
            </p:custDataLst>
          </p:nvPr>
        </p:nvSpPr>
        <p:spPr>
          <a:xfrm>
            <a:off x="4114800" y="31242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66"/>
            </p:custDataLst>
          </p:nvPr>
        </p:nvSpPr>
        <p:spPr>
          <a:xfrm>
            <a:off x="4343400" y="3048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>
            <p:custDataLst>
              <p:tags r:id="rId67"/>
            </p:custDataLst>
          </p:nvPr>
        </p:nvSpPr>
        <p:spPr>
          <a:xfrm>
            <a:off x="4572000" y="3048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>
            <p:custDataLst>
              <p:tags r:id="rId68"/>
            </p:custDataLst>
          </p:nvPr>
        </p:nvSpPr>
        <p:spPr>
          <a:xfrm>
            <a:off x="4800600" y="3048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>
            <p:custDataLst>
              <p:tags r:id="rId69"/>
            </p:custDataLst>
          </p:nvPr>
        </p:nvSpPr>
        <p:spPr>
          <a:xfrm>
            <a:off x="5029200" y="31242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>
            <p:custDataLst>
              <p:tags r:id="rId70"/>
            </p:custDataLst>
          </p:nvPr>
        </p:nvSpPr>
        <p:spPr>
          <a:xfrm>
            <a:off x="5257800" y="28194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>
            <p:custDataLst>
              <p:tags r:id="rId71"/>
            </p:custDataLst>
          </p:nvPr>
        </p:nvSpPr>
        <p:spPr>
          <a:xfrm>
            <a:off x="5486400" y="32766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Preventing Thrashing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prevent thrashing?</a:t>
            </a:r>
          </a:p>
          <a:p>
            <a:pPr lvl="1"/>
            <a:r>
              <a:rPr lang="en-US" dirty="0" smtClean="0"/>
              <a:t>User: Don’t run too many apps</a:t>
            </a:r>
          </a:p>
          <a:p>
            <a:pPr lvl="1"/>
            <a:r>
              <a:rPr lang="en-US" dirty="0" smtClean="0"/>
              <a:t>Process: efficient and predictable </a:t>
            </a:r>
            <a:r>
              <a:rPr lang="en-US" dirty="0" err="1" smtClean="0"/>
              <a:t>mem</a:t>
            </a:r>
            <a:r>
              <a:rPr lang="en-US" dirty="0" smtClean="0"/>
              <a:t> usage</a:t>
            </a:r>
          </a:p>
          <a:p>
            <a:pPr lvl="1"/>
            <a:r>
              <a:rPr lang="en-US" dirty="0" smtClean="0"/>
              <a:t>OS: Don’t over-commit memory, memory-aware scheduling policies, etc.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8390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Summary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for each process:</a:t>
            </a:r>
          </a:p>
          <a:p>
            <a:pPr lvl="1"/>
            <a:r>
              <a:rPr lang="en-US" dirty="0" smtClean="0"/>
              <a:t>4MB contiguous in physical memory, or multi-level, …</a:t>
            </a:r>
          </a:p>
          <a:p>
            <a:pPr lvl="1"/>
            <a:r>
              <a:rPr lang="en-US" dirty="0" smtClean="0"/>
              <a:t>every load/store translated to physical addresses</a:t>
            </a:r>
          </a:p>
          <a:p>
            <a:pPr lvl="1"/>
            <a:r>
              <a:rPr lang="en-US" dirty="0" smtClean="0"/>
              <a:t>page table miss = </a:t>
            </a:r>
            <a:r>
              <a:rPr lang="en-US" i="1" dirty="0" smtClean="0">
                <a:solidFill>
                  <a:schemeClr val="accent1"/>
                </a:solidFill>
              </a:rPr>
              <a:t>page fault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load the swapped-out page and retry instruction,</a:t>
            </a:r>
            <a:br>
              <a:rPr lang="en-US" dirty="0" smtClean="0"/>
            </a:br>
            <a:r>
              <a:rPr lang="en-US" dirty="0" smtClean="0"/>
              <a:t>or kill program if the page really doesn’t exist,</a:t>
            </a:r>
            <a:br>
              <a:rPr lang="en-US" dirty="0" smtClean="0"/>
            </a:br>
            <a:r>
              <a:rPr lang="en-US" dirty="0" smtClean="0"/>
              <a:t>or tell the program it made a mistake</a:t>
            </a:r>
          </a:p>
        </p:txBody>
      </p:sp>
    </p:spTree>
    <p:extLst>
      <p:ext uri="{BB962C8B-B14F-4D97-AF65-F5344CB8AC3E}">
        <p14:creationId xmlns:p14="http://schemas.microsoft.com/office/powerpoint/2010/main" val="18122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Table Review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7086600" cy="6400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x86 Example: 2 level page tables, assume…</a:t>
            </a:r>
            <a:br>
              <a:rPr lang="en-US" sz="2600" dirty="0" smtClean="0"/>
            </a:br>
            <a:r>
              <a:rPr lang="en-US" sz="2600" dirty="0" smtClean="0"/>
              <a:t>32 bit </a:t>
            </a:r>
            <a:r>
              <a:rPr lang="en-US" sz="2600" dirty="0" err="1" smtClean="0"/>
              <a:t>vaddr</a:t>
            </a:r>
            <a:r>
              <a:rPr lang="en-US" sz="2600" dirty="0" smtClean="0"/>
              <a:t>, 32 bit </a:t>
            </a:r>
            <a:r>
              <a:rPr lang="en-US" sz="2600" dirty="0" err="1" smtClean="0"/>
              <a:t>paddr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4k </a:t>
            </a:r>
            <a:r>
              <a:rPr lang="en-US" sz="2600" dirty="0" err="1" smtClean="0"/>
              <a:t>PDir</a:t>
            </a:r>
            <a:r>
              <a:rPr lang="en-US" sz="2600" dirty="0" smtClean="0"/>
              <a:t>, 4k </a:t>
            </a:r>
            <a:r>
              <a:rPr lang="en-US" sz="2600" dirty="0" err="1" smtClean="0"/>
              <a:t>PTables</a:t>
            </a:r>
            <a:r>
              <a:rPr lang="en-US" sz="2600" dirty="0" smtClean="0"/>
              <a:t>, 4k Pages</a:t>
            </a:r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Q:How many bits for a physical page number?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A: 20</a:t>
            </a:r>
          </a:p>
          <a:p>
            <a:r>
              <a:rPr lang="en-US" sz="2600" dirty="0" smtClean="0"/>
              <a:t>Q: What is stored in each </a:t>
            </a:r>
            <a:r>
              <a:rPr lang="en-US" sz="2600" dirty="0" err="1" smtClean="0"/>
              <a:t>PageTableEntry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</a:t>
            </a:r>
            <a:r>
              <a:rPr lang="en-US" sz="2600" dirty="0" err="1" smtClean="0"/>
              <a:t>ppn</a:t>
            </a:r>
            <a:r>
              <a:rPr lang="en-US" sz="2600" dirty="0" smtClean="0"/>
              <a:t>, valid/dirty/r/w/x/…</a:t>
            </a:r>
          </a:p>
          <a:p>
            <a:r>
              <a:rPr lang="en-US" sz="2600" dirty="0" smtClean="0"/>
              <a:t>Q: What is stored in each </a:t>
            </a:r>
            <a:r>
              <a:rPr lang="en-US" sz="2600" dirty="0" err="1" smtClean="0"/>
              <a:t>PageDirEntry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</a:t>
            </a:r>
            <a:r>
              <a:rPr lang="en-US" sz="2600" dirty="0" err="1" smtClean="0"/>
              <a:t>ppn</a:t>
            </a:r>
            <a:r>
              <a:rPr lang="en-US" sz="2600" dirty="0" smtClean="0"/>
              <a:t>, valid/?/…</a:t>
            </a:r>
          </a:p>
          <a:p>
            <a:r>
              <a:rPr lang="en-US" sz="2600" dirty="0" smtClean="0"/>
              <a:t>Q: How many entries in a </a:t>
            </a:r>
            <a:r>
              <a:rPr lang="en-US" sz="2600" dirty="0" err="1" smtClean="0"/>
              <a:t>PageDirectory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1024 four-byte PDEs</a:t>
            </a:r>
          </a:p>
          <a:p>
            <a:r>
              <a:rPr lang="en-US" sz="2600" dirty="0" smtClean="0">
                <a:sym typeface="Wingdings" pitchFamily="2" charset="2"/>
              </a:rPr>
              <a:t>Q: How many </a:t>
            </a:r>
            <a:r>
              <a:rPr lang="en-US" sz="2600" dirty="0" err="1" smtClean="0">
                <a:sym typeface="Wingdings" pitchFamily="2" charset="2"/>
              </a:rPr>
              <a:t>entires</a:t>
            </a:r>
            <a:r>
              <a:rPr lang="en-US" sz="2600" dirty="0" smtClean="0">
                <a:sym typeface="Wingdings" pitchFamily="2" charset="2"/>
              </a:rPr>
              <a:t> in each </a:t>
            </a:r>
            <a:r>
              <a:rPr lang="en-US" sz="2600" dirty="0" err="1" smtClean="0">
                <a:sym typeface="Wingdings" pitchFamily="2" charset="2"/>
              </a:rPr>
              <a:t>PageTable</a:t>
            </a:r>
            <a:r>
              <a:rPr lang="en-US" sz="2600" dirty="0" smtClean="0">
                <a:sym typeface="Wingdings" pitchFamily="2" charset="2"/>
              </a:rPr>
              <a:t>?</a:t>
            </a:r>
          </a:p>
          <a:p>
            <a:r>
              <a:rPr lang="en-US" sz="2600" dirty="0" smtClean="0">
                <a:sym typeface="Wingdings" pitchFamily="2" charset="2"/>
              </a:rPr>
              <a:t>A: 1024 four-byte PTEs</a:t>
            </a: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762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133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11430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05800" y="9144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05800" y="16002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13716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05800" y="685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05800" y="1828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5400000">
            <a:off x="77724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23"/>
            </p:custDataLst>
          </p:nvPr>
        </p:nvCxnSpPr>
        <p:spPr>
          <a:xfrm rot="5400000">
            <a:off x="79248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24"/>
            </p:custDataLst>
          </p:nvPr>
        </p:nvCxnSpPr>
        <p:spPr>
          <a:xfrm rot="5400000">
            <a:off x="80772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CP3 Ink 6b70350a-f147-445d-89ad-d4e7f6676c5a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5" y="794639"/>
            <a:ext cx="8491951" cy="588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6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Page Table Example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229600" cy="6400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x86 Example: 2 level page tables, assume…</a:t>
            </a:r>
            <a:br>
              <a:rPr lang="en-US" sz="2600" dirty="0" smtClean="0"/>
            </a:br>
            <a:r>
              <a:rPr lang="en-US" sz="2600" dirty="0" smtClean="0"/>
              <a:t>32 bit </a:t>
            </a:r>
            <a:r>
              <a:rPr lang="en-US" sz="2600" dirty="0" err="1" smtClean="0"/>
              <a:t>vaddr</a:t>
            </a:r>
            <a:r>
              <a:rPr lang="en-US" sz="2600" dirty="0" smtClean="0"/>
              <a:t>, 32 bit </a:t>
            </a:r>
            <a:r>
              <a:rPr lang="en-US" sz="2600" dirty="0" err="1" smtClean="0"/>
              <a:t>paddr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4k </a:t>
            </a:r>
            <a:r>
              <a:rPr lang="en-US" sz="2600" dirty="0" err="1" smtClean="0"/>
              <a:t>PDir</a:t>
            </a:r>
            <a:r>
              <a:rPr lang="en-US" sz="2600" dirty="0" smtClean="0"/>
              <a:t>, 4k </a:t>
            </a:r>
            <a:r>
              <a:rPr lang="en-US" sz="2600" dirty="0" err="1" smtClean="0"/>
              <a:t>PTables</a:t>
            </a:r>
            <a:r>
              <a:rPr lang="en-US" sz="2600" dirty="0" smtClean="0"/>
              <a:t>, 4k Pages</a:t>
            </a:r>
            <a:br>
              <a:rPr lang="en-US" sz="2600" dirty="0" smtClean="0"/>
            </a:br>
            <a:r>
              <a:rPr lang="en-US" sz="2600" dirty="0" smtClean="0"/>
              <a:t>PTBR = 0x10005000 (physical)</a:t>
            </a:r>
          </a:p>
          <a:p>
            <a:pPr marL="0" indent="0"/>
            <a:r>
              <a:rPr lang="en-US" sz="2600" dirty="0" smtClean="0"/>
              <a:t>Write to virtual address </a:t>
            </a:r>
            <a:r>
              <a:rPr lang="en-US" sz="2600" dirty="0" smtClean="0">
                <a:solidFill>
                  <a:schemeClr val="accent1"/>
                </a:solidFill>
              </a:rPr>
              <a:t>0x7192a44c</a:t>
            </a:r>
            <a:r>
              <a:rPr lang="en-US" sz="2600" dirty="0" smtClean="0"/>
              <a:t>…</a:t>
            </a:r>
            <a:br>
              <a:rPr lang="en-US" sz="2600" dirty="0" smtClean="0"/>
            </a:br>
            <a:r>
              <a:rPr lang="en-US" sz="2600" dirty="0" smtClean="0"/>
              <a:t>Q: Byte offset in page?              PT Index?               PD Index?</a:t>
            </a:r>
          </a:p>
          <a:p>
            <a:r>
              <a:rPr lang="en-US" sz="2600" dirty="0" smtClean="0"/>
              <a:t>(1) </a:t>
            </a:r>
            <a:r>
              <a:rPr lang="en-US" sz="2600" dirty="0" err="1" smtClean="0"/>
              <a:t>PageDir</a:t>
            </a:r>
            <a:r>
              <a:rPr lang="en-US" sz="2600" dirty="0" smtClean="0"/>
              <a:t> is at 0x10005000, so…</a:t>
            </a:r>
            <a:br>
              <a:rPr lang="en-US" sz="2600" dirty="0" smtClean="0"/>
            </a:br>
            <a:r>
              <a:rPr lang="en-US" sz="2600" dirty="0" smtClean="0"/>
              <a:t>Fetch PDE from physical address 0x1005000+(4*PDI)</a:t>
            </a:r>
          </a:p>
          <a:p>
            <a:pPr lvl="1"/>
            <a:r>
              <a:rPr lang="en-US" sz="2400" dirty="0" smtClean="0"/>
              <a:t>suppose we get {0x12345, v=1, …}</a:t>
            </a:r>
          </a:p>
          <a:p>
            <a:r>
              <a:rPr lang="en-US" sz="2600" dirty="0" smtClean="0">
                <a:sym typeface="Wingdings" pitchFamily="2" charset="2"/>
              </a:rPr>
              <a:t>(2) </a:t>
            </a:r>
            <a:r>
              <a:rPr lang="en-US" sz="2600" dirty="0" err="1" smtClean="0">
                <a:sym typeface="Wingdings" pitchFamily="2" charset="2"/>
              </a:rPr>
              <a:t>PageTable</a:t>
            </a:r>
            <a:r>
              <a:rPr lang="en-US" sz="2600" dirty="0" smtClean="0">
                <a:sym typeface="Wingdings" pitchFamily="2" charset="2"/>
              </a:rPr>
              <a:t> is at 0x12345000, so…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Fetch PTE from physical address 0x12345000+(4*PTI)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suppose we get {0x14817, v=1, d=0, r=1, w=1, x=0, …}</a:t>
            </a:r>
          </a:p>
          <a:p>
            <a:r>
              <a:rPr lang="en-US" sz="2600" dirty="0" smtClean="0">
                <a:sym typeface="Wingdings" pitchFamily="2" charset="2"/>
              </a:rPr>
              <a:t>(3) Page is at 0x14817000, so…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Write data to physical address?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Also: update PTE with d=1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762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133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11430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05800" y="9144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05800" y="16002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13716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05800" y="685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05800" y="1828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>
            <p:custDataLst>
              <p:tags r:id="rId22"/>
            </p:custDataLst>
          </p:nvPr>
        </p:nvCxnSpPr>
        <p:spPr>
          <a:xfrm rot="5400000">
            <a:off x="77724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23"/>
            </p:custDataLst>
          </p:nvPr>
        </p:nvCxnSpPr>
        <p:spPr>
          <a:xfrm rot="5400000">
            <a:off x="79248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24"/>
            </p:custDataLst>
          </p:nvPr>
        </p:nvCxnSpPr>
        <p:spPr>
          <a:xfrm rot="5400000">
            <a:off x="80772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9077" y="5867400"/>
            <a:ext cx="18165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sym typeface="Wingdings" pitchFamily="2" charset="2"/>
              </a:rPr>
              <a:t>0x1481744c</a:t>
            </a:r>
            <a:endParaRPr lang="en-US" sz="2600" dirty="0" smtClean="0">
              <a:solidFill>
                <a:schemeClr val="accent1"/>
              </a:solidFill>
            </a:endParaRPr>
          </a:p>
        </p:txBody>
      </p:sp>
      <p:pic>
        <p:nvPicPr>
          <p:cNvPr id="21506" name="CP3 Ink 1b44d982-037c-4ce7-9ffe-1a502bbf321b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15" y="1619820"/>
            <a:ext cx="6356251" cy="52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Summary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for each process:</a:t>
            </a:r>
          </a:p>
          <a:p>
            <a:pPr lvl="1"/>
            <a:r>
              <a:rPr lang="en-US" dirty="0" smtClean="0"/>
              <a:t>4MB contiguous in physical memory, or multi-level, …</a:t>
            </a:r>
          </a:p>
          <a:p>
            <a:pPr lvl="1"/>
            <a:r>
              <a:rPr lang="en-US" dirty="0" smtClean="0"/>
              <a:t>every load/store translated to physical addresses</a:t>
            </a:r>
          </a:p>
          <a:p>
            <a:pPr lvl="1"/>
            <a:r>
              <a:rPr lang="en-US" dirty="0" smtClean="0"/>
              <a:t>page table miss: load a swapped-out page and retry instruction, or kill program</a:t>
            </a:r>
          </a:p>
          <a:p>
            <a:r>
              <a:rPr lang="en-US" dirty="0" smtClean="0"/>
              <a:t>Performance?</a:t>
            </a:r>
          </a:p>
          <a:p>
            <a:pPr lvl="1"/>
            <a:r>
              <a:rPr lang="en-US" dirty="0" smtClean="0"/>
              <a:t>terrible: memory is already slow</a:t>
            </a:r>
            <a:br>
              <a:rPr lang="en-US" dirty="0" smtClean="0"/>
            </a:br>
            <a:r>
              <a:rPr lang="en-US" dirty="0" smtClean="0"/>
              <a:t>translation makes it slower</a:t>
            </a:r>
          </a:p>
          <a:p>
            <a:r>
              <a:rPr lang="en-US" dirty="0" smtClean="0"/>
              <a:t>Solution?</a:t>
            </a:r>
          </a:p>
          <a:p>
            <a:pPr lvl="1"/>
            <a:r>
              <a:rPr lang="en-US" dirty="0" smtClean="0"/>
              <a:t>A cache, of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Address Translation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Pages, page tables, and memory </a:t>
            </a:r>
            <a:r>
              <a:rPr lang="en-US" dirty="0" err="1" smtClean="0">
                <a:sym typeface="Wingdings" pitchFamily="2" charset="2"/>
              </a:rPr>
              <a:t>mgmt</a:t>
            </a:r>
            <a:r>
              <a:rPr lang="en-US" dirty="0" smtClean="0">
                <a:sym typeface="Wingdings" pitchFamily="2" charset="2"/>
              </a:rPr>
              <a:t>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Role of Operating System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Context switches, working set, shared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Performance	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How slow is it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Making virtual memory fast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Translation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lookaside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buffer (TLB)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Virtual Memory Meets Caching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Making Virtual Memory Fast</a:t>
            </a:r>
          </a:p>
          <a:p>
            <a:pPr lvl="1" algn="ctr">
              <a:buNone/>
            </a:pPr>
            <a:r>
              <a:rPr lang="en-US" dirty="0" smtClean="0"/>
              <a:t>The Translation Lookaside Buffer (TLB)</a:t>
            </a:r>
          </a:p>
        </p:txBody>
      </p:sp>
      <p:pic>
        <p:nvPicPr>
          <p:cNvPr id="22530" name="CP3 Ink 5c4d2ff9-b8ec-40e8-8509-5422f8c3cbe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90" y="3940500"/>
            <a:ext cx="5932500" cy="19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 (TLB)</a:t>
            </a:r>
            <a:endParaRPr lang="en-US" dirty="0"/>
          </a:p>
        </p:txBody>
      </p:sp>
      <p:sp>
        <p:nvSpPr>
          <p:cNvPr id="36321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smtClean="0">
                <a:solidFill>
                  <a:schemeClr val="accent1"/>
                </a:solidFill>
              </a:rPr>
              <a:t>Translation Lookaside Buffer </a:t>
            </a:r>
            <a:r>
              <a:rPr lang="en-US" dirty="0" smtClean="0"/>
              <a:t>(TLB)</a:t>
            </a:r>
          </a:p>
          <a:p>
            <a:r>
              <a:rPr lang="en-US" dirty="0" smtClean="0"/>
              <a:t>A small, very fast cache of recent address mappings</a:t>
            </a:r>
          </a:p>
          <a:p>
            <a:pPr lvl="1"/>
            <a:r>
              <a:rPr lang="en-US" dirty="0" smtClean="0"/>
              <a:t>TLB hit: avoids </a:t>
            </a:r>
            <a:r>
              <a:rPr lang="en-US" dirty="0" err="1" smtClean="0"/>
              <a:t>PageTable</a:t>
            </a:r>
            <a:r>
              <a:rPr lang="en-US" dirty="0" smtClean="0"/>
              <a:t> lookup</a:t>
            </a:r>
          </a:p>
          <a:p>
            <a:pPr lvl="1"/>
            <a:r>
              <a:rPr lang="en-US" dirty="0" smtClean="0"/>
              <a:t>TLB miss: do </a:t>
            </a:r>
            <a:r>
              <a:rPr lang="en-US" dirty="0" err="1" smtClean="0"/>
              <a:t>PageTable</a:t>
            </a:r>
            <a:r>
              <a:rPr lang="en-US" dirty="0" smtClean="0"/>
              <a:t> lookup, cache result for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Diagram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726740"/>
              </p:ext>
            </p:extLst>
          </p:nvPr>
        </p:nvGraphicFramePr>
        <p:xfrm>
          <a:off x="3581399" y="2324100"/>
          <a:ext cx="25908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8382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91440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2514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15240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Flowchart: Magnetic Disk 24"/>
          <p:cNvSpPr/>
          <p:nvPr>
            <p:custDataLst>
              <p:tags r:id="rId7"/>
            </p:custDataLst>
          </p:nvPr>
        </p:nvSpPr>
        <p:spPr>
          <a:xfrm>
            <a:off x="7162800" y="51054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304800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15200" y="59436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41910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11"/>
            </p:custDataLst>
          </p:nvPr>
        </p:nvCxnSpPr>
        <p:spPr>
          <a:xfrm flipV="1">
            <a:off x="5562600" y="4495800"/>
            <a:ext cx="1600200" cy="6477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12"/>
            </p:custDataLst>
          </p:nvPr>
        </p:nvCxnSpPr>
        <p:spPr>
          <a:xfrm flipV="1">
            <a:off x="5562600" y="2743200"/>
            <a:ext cx="1600200" cy="4953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7" idx="1"/>
          </p:cNvCxnSpPr>
          <p:nvPr>
            <p:custDataLst>
              <p:tags r:id="rId13"/>
            </p:custDataLst>
          </p:nvPr>
        </p:nvCxnSpPr>
        <p:spPr>
          <a:xfrm>
            <a:off x="5562600" y="4724400"/>
            <a:ext cx="1752600" cy="1371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4"/>
            </p:custDataLst>
          </p:nvPr>
        </p:nvCxnSpPr>
        <p:spPr>
          <a:xfrm flipV="1">
            <a:off x="5562600" y="4343400"/>
            <a:ext cx="1600200" cy="2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38736122"/>
              </p:ext>
            </p:extLst>
          </p:nvPr>
        </p:nvGraphicFramePr>
        <p:xfrm>
          <a:off x="1524002" y="457200"/>
          <a:ext cx="46481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ppn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2057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581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675218595"/>
              </p:ext>
            </p:extLst>
          </p:nvPr>
        </p:nvGraphicFramePr>
        <p:xfrm>
          <a:off x="762000" y="2895600"/>
          <a:ext cx="22860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685800"/>
                <a:gridCol w="1295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>
            <a:off x="2438400" y="5334000"/>
            <a:ext cx="1066800" cy="3048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0"/>
            </p:custDataLst>
          </p:nvPr>
        </p:nvCxnSpPr>
        <p:spPr>
          <a:xfrm rot="16200000" flipH="1">
            <a:off x="2400300" y="5753100"/>
            <a:ext cx="1066800" cy="990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1"/>
            </p:custDataLst>
          </p:nvPr>
        </p:nvCxnSpPr>
        <p:spPr>
          <a:xfrm rot="16200000" flipH="1">
            <a:off x="2171700" y="4838700"/>
            <a:ext cx="1828800" cy="12954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TLB in the Memory Hierarchy</a:t>
            </a:r>
            <a:endParaRPr lang="en-US" dirty="0"/>
          </a:p>
        </p:txBody>
      </p:sp>
      <p:sp>
        <p:nvSpPr>
          <p:cNvPr id="3638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667000"/>
            <a:ext cx="8686800" cy="4114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(1) Check TLB for </a:t>
            </a:r>
            <a:r>
              <a:rPr lang="en-US" sz="2400" dirty="0" err="1" smtClean="0"/>
              <a:t>vaddr</a:t>
            </a:r>
            <a:r>
              <a:rPr lang="en-US" sz="2400" dirty="0" smtClean="0"/>
              <a:t> (~ 1 cycle)</a:t>
            </a:r>
          </a:p>
          <a:p>
            <a:pPr marL="514350" indent="-514350">
              <a:lnSpc>
                <a:spcPct val="110000"/>
              </a:lnSpc>
            </a:pP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(2) TLB Miss: traverse </a:t>
            </a:r>
            <a:r>
              <a:rPr lang="en-US" sz="2400" dirty="0" err="1" smtClean="0"/>
              <a:t>PageTables</a:t>
            </a:r>
            <a:r>
              <a:rPr lang="en-US" sz="2400" dirty="0" smtClean="0"/>
              <a:t> for </a:t>
            </a:r>
            <a:r>
              <a:rPr lang="en-US" sz="2400" dirty="0" err="1" smtClean="0"/>
              <a:t>vaddr</a:t>
            </a: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(3a)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valid entry for in-memory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Load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 entry into TLB; try again (tens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(3b)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entry for swapped-out (on-disk)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load from disk, fix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, try again (millions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(3c)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invalid entry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kill process</a:t>
            </a:r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228600" y="762000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37" name="Rectangle 36"/>
          <p:cNvSpPr/>
          <p:nvPr>
            <p:custDataLst>
              <p:tags r:id="rId4"/>
            </p:custDataLst>
          </p:nvPr>
        </p:nvSpPr>
        <p:spPr>
          <a:xfrm>
            <a:off x="2057400" y="533400"/>
            <a:ext cx="1371600" cy="9906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38" name="Rectangle 37"/>
          <p:cNvSpPr/>
          <p:nvPr>
            <p:custDataLst>
              <p:tags r:id="rId5"/>
            </p:custDataLst>
          </p:nvPr>
        </p:nvSpPr>
        <p:spPr>
          <a:xfrm>
            <a:off x="4267200" y="5334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9" name="Rectangle 38"/>
          <p:cNvSpPr/>
          <p:nvPr>
            <p:custDataLst>
              <p:tags r:id="rId6"/>
            </p:custDataLst>
          </p:nvPr>
        </p:nvSpPr>
        <p:spPr>
          <a:xfrm>
            <a:off x="6019800" y="7620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40" name="Flowchart: Magnetic Disk 39"/>
          <p:cNvSpPr/>
          <p:nvPr>
            <p:custDataLst>
              <p:tags r:id="rId7"/>
            </p:custDataLst>
          </p:nvPr>
        </p:nvSpPr>
        <p:spPr>
          <a:xfrm>
            <a:off x="7696200" y="762000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41" name="Rectangle 40"/>
          <p:cNvSpPr/>
          <p:nvPr>
            <p:custDataLst>
              <p:tags r:id="rId8"/>
            </p:custDataLst>
          </p:nvPr>
        </p:nvSpPr>
        <p:spPr>
          <a:xfrm>
            <a:off x="3124200" y="1676400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4572000" y="2682692"/>
            <a:ext cx="4572000" cy="8987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(2) TLB Hit</a:t>
            </a:r>
          </a:p>
          <a:p>
            <a:pPr marL="630238" lvl="1" indent="-168275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paddr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send to cache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54" name="CP3 Ink b0a05481-0d61-492c-b1ef-fff876624ba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84" y="413879"/>
            <a:ext cx="6932551" cy="565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8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8275" grpId="0" build="p" bldLvl="2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Coherency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479760"/>
            <a:ext cx="8686800" cy="2438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TLB Coherency: </a:t>
            </a:r>
            <a:r>
              <a:rPr lang="en-US" sz="2800" dirty="0" smtClean="0"/>
              <a:t>What can go wrong?</a:t>
            </a:r>
            <a:endParaRPr lang="en-US" sz="2800" dirty="0"/>
          </a:p>
          <a:p>
            <a:r>
              <a:rPr lang="en-US" sz="2800" dirty="0" smtClean="0"/>
              <a:t>A: </a:t>
            </a:r>
            <a:r>
              <a:rPr lang="en-US" sz="2800" dirty="0" err="1" smtClean="0"/>
              <a:t>PageTable</a:t>
            </a:r>
            <a:r>
              <a:rPr lang="en-US" sz="2800" dirty="0" smtClean="0"/>
              <a:t> or </a:t>
            </a:r>
            <a:r>
              <a:rPr lang="en-US" sz="2800" dirty="0" err="1" smtClean="0"/>
              <a:t>PageDir</a:t>
            </a:r>
            <a:r>
              <a:rPr lang="en-US" sz="2800" dirty="0" smtClean="0"/>
              <a:t> contents change</a:t>
            </a:r>
          </a:p>
          <a:p>
            <a:pPr lvl="1"/>
            <a:r>
              <a:rPr lang="en-US" sz="2400" dirty="0" smtClean="0"/>
              <a:t>swapping/paging activity, new shared pages, …</a:t>
            </a:r>
          </a:p>
          <a:p>
            <a:r>
              <a:rPr lang="en-US" sz="2800" dirty="0" smtClean="0"/>
              <a:t>A: Page Table Base Register changes</a:t>
            </a:r>
          </a:p>
          <a:p>
            <a:pPr lvl="1"/>
            <a:r>
              <a:rPr lang="en-US" sz="2400" dirty="0" smtClean="0"/>
              <a:t>context switch between processes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70140573"/>
              </p:ext>
            </p:extLst>
          </p:nvPr>
        </p:nvGraphicFramePr>
        <p:xfrm>
          <a:off x="3962400" y="4442160"/>
          <a:ext cx="2590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Flowchart: Magnetic Disk 28"/>
          <p:cNvSpPr/>
          <p:nvPr>
            <p:custDataLst>
              <p:tags r:id="rId4"/>
            </p:custDataLst>
          </p:nvPr>
        </p:nvSpPr>
        <p:spPr>
          <a:xfrm>
            <a:off x="7162800" y="497556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904885"/>
              </p:ext>
            </p:extLst>
          </p:nvPr>
        </p:nvGraphicFramePr>
        <p:xfrm>
          <a:off x="685800" y="3146760"/>
          <a:ext cx="46481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5661360"/>
            <a:ext cx="609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1000" y="5508960"/>
            <a:ext cx="609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79632005"/>
              </p:ext>
            </p:extLst>
          </p:nvPr>
        </p:nvGraphicFramePr>
        <p:xfrm>
          <a:off x="1066800" y="467076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9906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70836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78456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23847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3941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291816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0611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1927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451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532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Buffers (TLBs)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PTE changes, PDE changes, PTBR changes….</a:t>
            </a:r>
          </a:p>
          <a:p>
            <a:r>
              <a:rPr lang="en-US" dirty="0" smtClean="0"/>
              <a:t>Full Transparency: </a:t>
            </a:r>
            <a:r>
              <a:rPr lang="en-US" dirty="0" smtClean="0">
                <a:solidFill>
                  <a:schemeClr val="accent1"/>
                </a:solidFill>
              </a:rPr>
              <a:t>TLB coherency in hardware</a:t>
            </a:r>
          </a:p>
          <a:p>
            <a:pPr lvl="1"/>
            <a:r>
              <a:rPr lang="en-US" dirty="0" smtClean="0"/>
              <a:t>Flush TLB whenever PTBR register changes </a:t>
            </a:r>
            <a:br>
              <a:rPr lang="en-US" dirty="0" smtClean="0"/>
            </a:br>
            <a:r>
              <a:rPr lang="en-US" dirty="0" smtClean="0"/>
              <a:t>[easy – why?]</a:t>
            </a:r>
          </a:p>
          <a:p>
            <a:pPr lvl="1"/>
            <a:r>
              <a:rPr lang="en-US" dirty="0" smtClean="0"/>
              <a:t>Invalidate entries whenever PTE or PDE changes </a:t>
            </a:r>
            <a:br>
              <a:rPr lang="en-US" dirty="0" smtClean="0"/>
            </a:br>
            <a:r>
              <a:rPr lang="en-US" dirty="0" smtClean="0"/>
              <a:t>[hard – why?]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TLB coherency in software</a:t>
            </a:r>
            <a:endParaRPr lang="en-US" dirty="0" smtClean="0"/>
          </a:p>
          <a:p>
            <a:r>
              <a:rPr lang="en-US" dirty="0" smtClean="0"/>
              <a:t>If TLB has a no-write policy…</a:t>
            </a:r>
          </a:p>
          <a:p>
            <a:pPr lvl="1"/>
            <a:r>
              <a:rPr lang="en-US" dirty="0" smtClean="0"/>
              <a:t>OS invalidates entry after OS modifies page tables</a:t>
            </a:r>
          </a:p>
          <a:p>
            <a:pPr lvl="1"/>
            <a:r>
              <a:rPr lang="en-US" dirty="0" smtClean="0"/>
              <a:t>OS flushes TLB whenever OS does context switch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16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Parameters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TLB parameters (typical)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very small (64 – 256 entries), so very fast</a:t>
            </a:r>
          </a:p>
          <a:p>
            <a:pPr lvl="1"/>
            <a:r>
              <a:rPr lang="en-US" dirty="0" smtClean="0"/>
              <a:t>fully associative, or at least set associative</a:t>
            </a:r>
          </a:p>
          <a:p>
            <a:pPr lvl="1"/>
            <a:r>
              <a:rPr lang="en-US" dirty="0" smtClean="0"/>
              <a:t>tiny block size: why?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Intel Nehalem TLB (example)</a:t>
            </a:r>
          </a:p>
          <a:p>
            <a:pPr lvl="1"/>
            <a:r>
              <a:rPr lang="en-US" dirty="0" smtClean="0"/>
              <a:t>128-entry L1 Instruction TLB, 4-way LRU</a:t>
            </a:r>
          </a:p>
          <a:p>
            <a:pPr lvl="1"/>
            <a:r>
              <a:rPr lang="en-US" dirty="0" smtClean="0"/>
              <a:t>64-entry L1 Data TLB, 4-way LRU</a:t>
            </a:r>
          </a:p>
          <a:p>
            <a:pPr lvl="1"/>
            <a:r>
              <a:rPr lang="en-US" dirty="0" smtClean="0"/>
              <a:t>512-entry L2 Unified TLB, 4-way LRU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4026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Virtual Memory meets Caching</a:t>
            </a:r>
          </a:p>
          <a:p>
            <a:pPr lvl="1" algn="ctr">
              <a:buNone/>
            </a:pPr>
            <a:r>
              <a:rPr lang="en-US" dirty="0" smtClean="0"/>
              <a:t>Virtually vs. physically addressed caches</a:t>
            </a:r>
          </a:p>
          <a:p>
            <a:pPr lvl="1" algn="ctr">
              <a:buNone/>
            </a:pPr>
            <a:r>
              <a:rPr lang="en-US" dirty="0" smtClean="0"/>
              <a:t>Virtually vs. physically tagged caches</a:t>
            </a:r>
          </a:p>
        </p:txBody>
      </p:sp>
    </p:spTree>
    <p:extLst>
      <p:ext uri="{BB962C8B-B14F-4D97-AF65-F5344CB8AC3E}">
        <p14:creationId xmlns:p14="http://schemas.microsoft.com/office/powerpoint/2010/main" val="9181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Virtually Addressed Caching</a:t>
            </a:r>
            <a:endParaRPr lang="en-US" dirty="0"/>
          </a:p>
        </p:txBody>
      </p:sp>
      <p:sp>
        <p:nvSpPr>
          <p:cNvPr id="3644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86092"/>
            <a:ext cx="8686800" cy="1371600"/>
          </a:xfrm>
        </p:spPr>
        <p:txBody>
          <a:bodyPr/>
          <a:lstStyle/>
          <a:p>
            <a:r>
              <a:rPr lang="en-US" dirty="0" smtClean="0"/>
              <a:t>Q: Can we remove the TLB from the critical path?</a:t>
            </a:r>
          </a:p>
          <a:p>
            <a:r>
              <a:rPr lang="en-US" dirty="0" smtClean="0"/>
              <a:t>A: Virtually-Addressed Caches</a:t>
            </a:r>
          </a:p>
          <a:p>
            <a:endParaRPr lang="en-US" dirty="0"/>
          </a:p>
        </p:txBody>
      </p:sp>
      <p:sp>
        <p:nvSpPr>
          <p:cNvPr id="54" name="Rectangle 53"/>
          <p:cNvSpPr/>
          <p:nvPr>
            <p:custDataLst>
              <p:tags r:id="rId3"/>
            </p:custDataLst>
          </p:nvPr>
        </p:nvSpPr>
        <p:spPr>
          <a:xfrm>
            <a:off x="228600" y="1757692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55" name="Rectangle 54"/>
          <p:cNvSpPr/>
          <p:nvPr>
            <p:custDataLst>
              <p:tags r:id="rId4"/>
            </p:custDataLst>
          </p:nvPr>
        </p:nvSpPr>
        <p:spPr>
          <a:xfrm>
            <a:off x="2057400" y="1681492"/>
            <a:ext cx="2057400" cy="10668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56" name="Rectangle 55"/>
          <p:cNvSpPr/>
          <p:nvPr>
            <p:custDataLst>
              <p:tags r:id="rId5"/>
            </p:custDataLst>
          </p:nvPr>
        </p:nvSpPr>
        <p:spPr>
          <a:xfrm>
            <a:off x="2057400" y="2976892"/>
            <a:ext cx="20574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Virtually</a:t>
            </a:r>
          </a:p>
          <a:p>
            <a:pPr algn="ctr"/>
            <a:r>
              <a:rPr lang="en-US" sz="2800" dirty="0" smtClean="0"/>
              <a:t>Addressed</a:t>
            </a:r>
          </a:p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Rectangle 56"/>
          <p:cNvSpPr/>
          <p:nvPr>
            <p:custDataLst>
              <p:tags r:id="rId6"/>
            </p:custDataLst>
          </p:nvPr>
        </p:nvSpPr>
        <p:spPr>
          <a:xfrm>
            <a:off x="6019800" y="1757692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58" name="Flowchart: Magnetic Disk 57"/>
          <p:cNvSpPr/>
          <p:nvPr>
            <p:custDataLst>
              <p:tags r:id="rId7"/>
            </p:custDataLst>
          </p:nvPr>
        </p:nvSpPr>
        <p:spPr>
          <a:xfrm>
            <a:off x="7696200" y="1757692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59" name="Rectangle 58"/>
          <p:cNvSpPr/>
          <p:nvPr>
            <p:custDataLst>
              <p:tags r:id="rId8"/>
            </p:custDataLst>
          </p:nvPr>
        </p:nvSpPr>
        <p:spPr>
          <a:xfrm>
            <a:off x="4419600" y="2976892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</p:spTree>
    <p:extLst>
      <p:ext uri="{BB962C8B-B14F-4D97-AF65-F5344CB8AC3E}">
        <p14:creationId xmlns:p14="http://schemas.microsoft.com/office/powerpoint/2010/main" val="309011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vs. Physical Caches</a:t>
            </a:r>
            <a:endParaRPr lang="en-US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88962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5810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987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292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4572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2160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8382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819400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8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0480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8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3200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28194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8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6670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8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35150" y="3197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53200" y="31670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35150" y="35020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53200" y="34718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47431" y="26670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9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64546" y="34258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1185" y="1600200"/>
            <a:ext cx="451745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physical addresses</a:t>
            </a:r>
          </a:p>
        </p:txBody>
      </p:sp>
      <p:sp>
        <p:nvSpPr>
          <p:cNvPr id="364649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43572" y="3886200"/>
            <a:ext cx="4326633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virtual addresses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04800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Q: What happens on context switch?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What about virtual memory aliasing?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So what’s wrong with physically addressed caches?</a:t>
            </a:r>
          </a:p>
        </p:txBody>
      </p:sp>
    </p:spTree>
    <p:extLst>
      <p:ext uri="{BB962C8B-B14F-4D97-AF65-F5344CB8AC3E}">
        <p14:creationId xmlns:p14="http://schemas.microsoft.com/office/powerpoint/2010/main" val="6328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Role of the Operating System</a:t>
            </a:r>
          </a:p>
          <a:p>
            <a:pPr algn="ctr"/>
            <a:r>
              <a:rPr lang="en-US" dirty="0" smtClean="0"/>
              <a:t>Context switches, working set, </a:t>
            </a:r>
          </a:p>
          <a:p>
            <a:pPr algn="ctr"/>
            <a:r>
              <a:rPr lang="en-US" dirty="0" smtClean="0"/>
              <a:t>shared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Physically-Addressed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slow: requires TLB (and maybe </a:t>
            </a:r>
            <a:r>
              <a:rPr lang="en-US" dirty="0" err="1" smtClean="0"/>
              <a:t>PageTable</a:t>
            </a:r>
            <a:r>
              <a:rPr lang="en-US" dirty="0" smtClean="0"/>
              <a:t>) lookup first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Virtually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fast: start TLB lookup before cache lookup finishes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(paging, context switch, etc.)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need to purge stale cache lines (how?)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(two virtual mappings for one physical page)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could end up in cache twice (very bad!)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Physically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~fast: TLB lookup in parallel with cache lookup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</a:t>
            </a:r>
            <a:r>
              <a:rPr lang="en-US" dirty="0" smtClean="0">
                <a:sym typeface="Wingdings" pitchFamily="2" charset="2"/>
              </a:rPr>
              <a:t> no problem: phys. tag mismatch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 search and evict lines with same phys. tag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" y="1472625"/>
            <a:ext cx="77724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Virtually-Addressed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10972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Typical Cache Setup</a:t>
            </a:r>
            <a:endParaRPr lang="en-US" dirty="0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CPU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0382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L2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14446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749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9144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6732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2954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6963" y="2590800"/>
            <a:ext cx="8400826" cy="1824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L1: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virtually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addressed,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tagged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L2: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L3: On-chip … 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1295400"/>
            <a:ext cx="1295400" cy="866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L1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1905000"/>
            <a:ext cx="1676400" cy="569913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TLB SRAM</a:t>
            </a:r>
          </a:p>
        </p:txBody>
      </p:sp>
    </p:spTree>
    <p:extLst>
      <p:ext uri="{BB962C8B-B14F-4D97-AF65-F5344CB8AC3E}">
        <p14:creationId xmlns:p14="http://schemas.microsoft.com/office/powerpoint/2010/main" val="31577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 of Caches/TLBs/VM</a:t>
            </a:r>
            <a:endParaRPr lang="en-US" dirty="0"/>
          </a:p>
        </p:txBody>
      </p:sp>
      <p:sp>
        <p:nvSpPr>
          <p:cNvPr id="37754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Caches, Virtual Memory, &amp; TLBs</a:t>
            </a:r>
          </a:p>
          <a:p>
            <a:r>
              <a:rPr lang="en-US" sz="3000" dirty="0" smtClean="0"/>
              <a:t>Where can block be placed?</a:t>
            </a:r>
          </a:p>
          <a:p>
            <a:pPr lvl="1"/>
            <a:r>
              <a:rPr lang="en-US" sz="2600" dirty="0" smtClean="0"/>
              <a:t>Direct, n-way, fully associative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r>
              <a:rPr lang="en-US" sz="3000" dirty="0" smtClean="0"/>
              <a:t>What block is replaced on miss?</a:t>
            </a:r>
          </a:p>
          <a:p>
            <a:pPr lvl="1"/>
            <a:r>
              <a:rPr lang="en-US" sz="2600" dirty="0" smtClean="0"/>
              <a:t>LRU, Random, LFU, … </a:t>
            </a:r>
          </a:p>
          <a:p>
            <a:r>
              <a:rPr lang="en-US" sz="3000" dirty="0" smtClean="0"/>
              <a:t>How are writes handled?</a:t>
            </a:r>
          </a:p>
          <a:p>
            <a:pPr lvl="1"/>
            <a:r>
              <a:rPr lang="en-US" sz="2600" dirty="0" smtClean="0"/>
              <a:t>No-write (w/ or w/o automatic invalidation)</a:t>
            </a:r>
          </a:p>
          <a:p>
            <a:pPr lvl="1"/>
            <a:r>
              <a:rPr lang="en-US" sz="2600" dirty="0" smtClean="0"/>
              <a:t>Write-back (fast, block at time)</a:t>
            </a:r>
          </a:p>
          <a:p>
            <a:pPr lvl="1"/>
            <a:r>
              <a:rPr lang="en-US" sz="2600" dirty="0" smtClean="0"/>
              <a:t>Write-through (simple, reason about consistency)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42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 of Caches/TLBs/VM</a:t>
            </a:r>
            <a:endParaRPr lang="en-US" dirty="0"/>
          </a:p>
        </p:txBody>
      </p:sp>
      <p:sp>
        <p:nvSpPr>
          <p:cNvPr id="37754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Caches, Virtual Memory, &amp; TLBs</a:t>
            </a:r>
          </a:p>
          <a:p>
            <a:r>
              <a:rPr lang="en-US" dirty="0" smtClean="0"/>
              <a:t>Where can block be placed?</a:t>
            </a:r>
          </a:p>
          <a:p>
            <a:pPr lvl="1"/>
            <a:r>
              <a:rPr lang="en-US" dirty="0"/>
              <a:t>Caches: </a:t>
            </a:r>
            <a:r>
              <a:rPr lang="en-US" dirty="0" smtClean="0"/>
              <a:t>direct/n-way/fully associative (</a:t>
            </a:r>
            <a:r>
              <a:rPr lang="en-US" dirty="0" err="1" smtClean="0"/>
              <a:t>fa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VM: </a:t>
            </a:r>
            <a:r>
              <a:rPr lang="en-US" dirty="0" err="1"/>
              <a:t>fa</a:t>
            </a:r>
            <a:r>
              <a:rPr lang="en-US" dirty="0"/>
              <a:t>, but with a table of contents to eliminate searches</a:t>
            </a:r>
          </a:p>
          <a:p>
            <a:pPr lvl="1"/>
            <a:r>
              <a:rPr lang="en-US" dirty="0"/>
              <a:t>TLB: </a:t>
            </a:r>
            <a:r>
              <a:rPr lang="en-US" dirty="0" err="1" smtClean="0"/>
              <a:t>fa</a:t>
            </a:r>
            <a:endParaRPr lang="en-US" dirty="0"/>
          </a:p>
          <a:p>
            <a:r>
              <a:rPr lang="en-US" dirty="0" smtClean="0"/>
              <a:t>What block is replaced on miss?</a:t>
            </a:r>
          </a:p>
          <a:p>
            <a:pPr lvl="1"/>
            <a:r>
              <a:rPr lang="en-US" dirty="0" smtClean="0"/>
              <a:t>varied</a:t>
            </a:r>
          </a:p>
          <a:p>
            <a:r>
              <a:rPr lang="en-US" dirty="0" smtClean="0"/>
              <a:t>How are writes handled?</a:t>
            </a:r>
          </a:p>
          <a:p>
            <a:pPr lvl="1"/>
            <a:r>
              <a:rPr lang="en-US" dirty="0"/>
              <a:t>Caches: usually write-back, or maybe write-through, or maybe no-write w/ invalidation</a:t>
            </a:r>
          </a:p>
          <a:p>
            <a:pPr lvl="1"/>
            <a:r>
              <a:rPr lang="en-US" dirty="0"/>
              <a:t>VM: write-back </a:t>
            </a:r>
          </a:p>
          <a:p>
            <a:pPr lvl="1"/>
            <a:r>
              <a:rPr lang="en-US" dirty="0"/>
              <a:t>TLB: usually no-write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8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144000" cy="457200"/>
          </a:xfrm>
        </p:spPr>
        <p:txBody>
          <a:bodyPr/>
          <a:lstStyle/>
          <a:p>
            <a:r>
              <a:rPr lang="en-US" dirty="0" smtClean="0"/>
              <a:t>Summary of Cache Design Parameters</a:t>
            </a:r>
            <a:endParaRPr lang="en-US" dirty="0"/>
          </a:p>
        </p:txBody>
      </p:sp>
      <p:graphicFrame>
        <p:nvGraphicFramePr>
          <p:cNvPr id="3901543" name="Group 103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381000" y="762000"/>
          <a:ext cx="8378825" cy="5473701"/>
        </p:xfrm>
        <a:graphic>
          <a:graphicData uri="http://schemas.openxmlformats.org/drawingml/2006/table">
            <a:tbl>
              <a:tblPr/>
              <a:tblGrid>
                <a:gridCol w="1577975"/>
                <a:gridCol w="1730375"/>
                <a:gridCol w="2813050"/>
                <a:gridCol w="2257425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Paged Memory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TLB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(blocks)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1/4k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16k to 1M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64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kB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 to 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1M to 4G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 to 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Block size (B)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16-64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4k to 64k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4-32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rates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2%-5%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-4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to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0.01% to 2%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penalty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10-25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10M-100M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100-1000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9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Project3 available now</a:t>
            </a:r>
            <a:endParaRPr lang="en-US" i="1" dirty="0" smtClean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Design Doc due </a:t>
            </a:r>
            <a:r>
              <a:rPr lang="en-US" i="1" dirty="0" smtClean="0">
                <a:solidFill>
                  <a:schemeClr val="accent1"/>
                </a:solidFill>
              </a:rPr>
              <a:t>next week</a:t>
            </a:r>
            <a:r>
              <a:rPr lang="en-US" dirty="0" smtClean="0"/>
              <a:t>, Monday, April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Schedule a Design Doc review </a:t>
            </a:r>
            <a:r>
              <a:rPr lang="en-US" dirty="0" err="1" smtClean="0"/>
              <a:t>Mtg</a:t>
            </a:r>
            <a:r>
              <a:rPr lang="en-US" dirty="0" smtClean="0"/>
              <a:t> now for next week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Whole project due Monday, April 23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Competition/Games night Friday, April 27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, 5-7pm</a:t>
            </a:r>
          </a:p>
          <a:p>
            <a:pPr marL="115888" lvl="1" indent="0">
              <a:buNone/>
            </a:pPr>
            <a:endParaRPr lang="en-US" dirty="0" smtClean="0"/>
          </a:p>
          <a:p>
            <a:r>
              <a:rPr lang="en-US" dirty="0" smtClean="0"/>
              <a:t>HW5 is due </a:t>
            </a:r>
            <a:r>
              <a:rPr lang="en-US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/>
              <a:t> Tuesday, April 10th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Download updated version. </a:t>
            </a:r>
            <a:r>
              <a:rPr lang="en-US" dirty="0" smtClean="0">
                <a:solidFill>
                  <a:schemeClr val="accent1"/>
                </a:solidFill>
              </a:rPr>
              <a:t>Use updated version.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Online Survey due today.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Lab3 was </a:t>
            </a:r>
            <a:r>
              <a:rPr lang="en-US" dirty="0"/>
              <a:t>due </a:t>
            </a:r>
            <a:r>
              <a:rPr lang="en-US" i="1" dirty="0">
                <a:solidFill>
                  <a:schemeClr val="accent1"/>
                </a:solidFill>
              </a:rPr>
              <a:t>yesterday</a:t>
            </a:r>
            <a:r>
              <a:rPr lang="en-US" dirty="0"/>
              <a:t> Monday, April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Prelim3 is in two and a half weeks, Thursday, April 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Time and Location: 7:30pm in Olin </a:t>
            </a:r>
            <a:r>
              <a:rPr lang="en-US" smtClean="0"/>
              <a:t>Hall room 155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Old prelims are online in CMS</a:t>
            </a:r>
          </a:p>
        </p:txBody>
      </p:sp>
    </p:spTree>
    <p:extLst>
      <p:ext uri="{BB962C8B-B14F-4D97-AF65-F5344CB8AC3E}">
        <p14:creationId xmlns:p14="http://schemas.microsoft.com/office/powerpoint/2010/main" val="24015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operating systems </a:t>
            </a:r>
            <a:r>
              <a:rPr lang="en-US" dirty="0" smtClean="0"/>
              <a:t>(OS) manages </a:t>
            </a:r>
            <a:r>
              <a:rPr lang="en-US" dirty="0"/>
              <a:t>and multiplexes memory between process.  </a:t>
            </a:r>
            <a:r>
              <a:rPr lang="en-US" dirty="0" smtClean="0"/>
              <a:t>It…</a:t>
            </a:r>
            <a:endParaRPr lang="en-US" dirty="0"/>
          </a:p>
          <a:p>
            <a:pPr lvl="1"/>
            <a:r>
              <a:rPr lang="en-US" dirty="0" smtClean="0"/>
              <a:t>Enables processes to (explicitly) increase memory: </a:t>
            </a:r>
            <a:r>
              <a:rPr lang="en-US" dirty="0" err="1" smtClean="0">
                <a:solidFill>
                  <a:schemeClr val="accent1"/>
                </a:solidFill>
              </a:rPr>
              <a:t>sbrk</a:t>
            </a:r>
            <a:r>
              <a:rPr lang="en-US" dirty="0" smtClean="0"/>
              <a:t> and (implicitly) decrease memory</a:t>
            </a:r>
          </a:p>
          <a:p>
            <a:pPr lvl="1"/>
            <a:r>
              <a:rPr lang="en-US" dirty="0" smtClean="0"/>
              <a:t>Enables sharing of physical memory:              </a:t>
            </a:r>
            <a:r>
              <a:rPr lang="en-US" dirty="0" smtClean="0">
                <a:solidFill>
                  <a:schemeClr val="accent1"/>
                </a:solidFill>
              </a:rPr>
              <a:t>multiplexing</a:t>
            </a:r>
            <a:r>
              <a:rPr lang="en-US" dirty="0" smtClean="0"/>
              <a:t> memory via </a:t>
            </a:r>
            <a:r>
              <a:rPr lang="en-US" dirty="0" smtClean="0">
                <a:solidFill>
                  <a:schemeClr val="accent1"/>
                </a:solidFill>
              </a:rPr>
              <a:t>context switching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sharing </a:t>
            </a:r>
            <a:r>
              <a:rPr lang="en-US" dirty="0" smtClean="0"/>
              <a:t>memory, and </a:t>
            </a:r>
            <a:r>
              <a:rPr lang="en-US" dirty="0" smtClean="0">
                <a:solidFill>
                  <a:schemeClr val="accent1"/>
                </a:solidFill>
              </a:rPr>
              <a:t>paging</a:t>
            </a:r>
          </a:p>
          <a:p>
            <a:pPr lvl="1"/>
            <a:r>
              <a:rPr lang="en-US" dirty="0" smtClean="0"/>
              <a:t>Enables and limits the number of processes that can run simultaneously</a:t>
            </a:r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sbrk</a:t>
            </a:r>
            <a:endParaRPr lang="en-US" dirty="0"/>
          </a:p>
        </p:txBody>
      </p:sp>
      <p:sp>
        <p:nvSpPr>
          <p:cNvPr id="374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Suppose Firefox needs a new page of memory</a:t>
            </a:r>
          </a:p>
          <a:p>
            <a:r>
              <a:rPr lang="en-US" dirty="0" smtClean="0"/>
              <a:t>(1) Invoke the Operating System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	void *</a:t>
            </a:r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nbytes</a:t>
            </a:r>
            <a:r>
              <a:rPr lang="en-US" dirty="0" smtClean="0">
                <a:latin typeface="Consolas" pitchFamily="49" charset="0"/>
              </a:rPr>
              <a:t>);</a:t>
            </a:r>
          </a:p>
          <a:p>
            <a:r>
              <a:rPr lang="en-US" dirty="0" smtClean="0"/>
              <a:t>(2) OS finds a free page of physical memory</a:t>
            </a:r>
          </a:p>
          <a:p>
            <a:pPr lvl="1"/>
            <a:r>
              <a:rPr lang="en-US" dirty="0" smtClean="0"/>
              <a:t>clear the page (fill with zeros)</a:t>
            </a:r>
          </a:p>
          <a:p>
            <a:pPr lvl="1"/>
            <a:r>
              <a:rPr lang="en-US" dirty="0" smtClean="0"/>
              <a:t>add a new entry to Firefox’s </a:t>
            </a:r>
            <a:r>
              <a:rPr lang="en-US" dirty="0" err="1" smtClean="0"/>
              <a:t>PageTable</a:t>
            </a:r>
            <a:endParaRPr lang="en-US" dirty="0" smtClean="0"/>
          </a:p>
        </p:txBody>
      </p:sp>
      <p:pic>
        <p:nvPicPr>
          <p:cNvPr id="15362" name="CP3 Ink 56641997-7a86-4bbf-aed8-1ba36610131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54" y="3111900"/>
            <a:ext cx="6152851" cy="316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3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Context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Suppose Firefox is idle, but Skype wants to run</a:t>
            </a:r>
          </a:p>
          <a:p>
            <a:r>
              <a:rPr lang="en-US" dirty="0" smtClean="0"/>
              <a:t>(1) Firefox invokes the Operating System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sleep(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nseconds</a:t>
            </a:r>
            <a:r>
              <a:rPr lang="en-US" dirty="0" smtClean="0">
                <a:latin typeface="Consolas" pitchFamily="49" charset="0"/>
              </a:rPr>
              <a:t>);</a:t>
            </a:r>
          </a:p>
          <a:p>
            <a:r>
              <a:rPr lang="en-US" dirty="0" smtClean="0"/>
              <a:t>(2) OS saves Firefox’s registers, load </a:t>
            </a:r>
            <a:r>
              <a:rPr lang="en-US" dirty="0" err="1" smtClean="0"/>
              <a:t>skype’s</a:t>
            </a:r>
            <a:endParaRPr lang="en-US" dirty="0" smtClean="0"/>
          </a:p>
          <a:p>
            <a:pPr lvl="1"/>
            <a:r>
              <a:rPr lang="en-US" dirty="0" smtClean="0"/>
              <a:t>(more on this later)</a:t>
            </a:r>
          </a:p>
          <a:p>
            <a:r>
              <a:rPr lang="en-US" dirty="0" smtClean="0"/>
              <a:t>(3) OS changes the CPU’s Page Table Base Register</a:t>
            </a:r>
          </a:p>
          <a:p>
            <a:pPr lvl="1"/>
            <a:r>
              <a:rPr lang="en-US" dirty="0" smtClean="0"/>
              <a:t>Cop0:ContextRegister / CR3:PDBR</a:t>
            </a:r>
          </a:p>
          <a:p>
            <a:r>
              <a:rPr lang="en-US" dirty="0" smtClean="0"/>
              <a:t>(4) OS returns to Skype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Suppose Firefox and Skype want to share data</a:t>
            </a:r>
          </a:p>
          <a:p>
            <a:r>
              <a:rPr lang="en-US" dirty="0" smtClean="0"/>
              <a:t>(1) OS finds a free page of physical memory</a:t>
            </a:r>
          </a:p>
          <a:p>
            <a:pPr lvl="1"/>
            <a:r>
              <a:rPr lang="en-US" dirty="0" smtClean="0"/>
              <a:t>clear the page (fill with zeros)</a:t>
            </a:r>
          </a:p>
          <a:p>
            <a:pPr lvl="1"/>
            <a:r>
              <a:rPr lang="en-US" dirty="0" smtClean="0"/>
              <a:t>add a new entry to Firefox’s </a:t>
            </a:r>
            <a:r>
              <a:rPr lang="en-US" dirty="0" err="1" smtClean="0"/>
              <a:t>PageTable</a:t>
            </a:r>
            <a:endParaRPr lang="en-US" dirty="0" smtClean="0"/>
          </a:p>
          <a:p>
            <a:pPr lvl="1"/>
            <a:r>
              <a:rPr lang="en-US" dirty="0" smtClean="0"/>
              <a:t>add a new entry to Skype’s </a:t>
            </a:r>
            <a:r>
              <a:rPr lang="en-US" dirty="0" err="1" smtClean="0"/>
              <a:t>PageTable</a:t>
            </a:r>
            <a:endParaRPr lang="en-US" dirty="0" smtClean="0"/>
          </a:p>
          <a:p>
            <a:pPr lvl="2"/>
            <a:r>
              <a:rPr lang="en-US" dirty="0" smtClean="0"/>
              <a:t>can be same or different </a:t>
            </a:r>
            <a:r>
              <a:rPr lang="en-US" dirty="0" err="1" smtClean="0"/>
              <a:t>vaddr</a:t>
            </a:r>
            <a:endParaRPr lang="en-US" dirty="0" smtClean="0"/>
          </a:p>
          <a:p>
            <a:pPr lvl="2"/>
            <a:r>
              <a:rPr lang="en-US" dirty="0" smtClean="0"/>
              <a:t>can be same or different page permissions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386" name="CP3 Ink 82174d39-88f9-4264-a6ec-6ff075c29bb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30" y="2792520"/>
            <a:ext cx="5390100" cy="328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Suppose Skype needs a new page of memory, but Firefox is hogging it all</a:t>
            </a:r>
          </a:p>
          <a:p>
            <a:r>
              <a:rPr lang="en-US" sz="2800" dirty="0" smtClean="0"/>
              <a:t>(1) Invoke the Operating System</a:t>
            </a:r>
          </a:p>
          <a:p>
            <a:pPr lvl="1">
              <a:buNone/>
            </a:pPr>
            <a:r>
              <a:rPr lang="en-US" sz="2400" dirty="0" smtClean="0">
                <a:latin typeface="Consolas" pitchFamily="49" charset="0"/>
              </a:rPr>
              <a:t>	void *</a:t>
            </a:r>
            <a:r>
              <a:rPr lang="en-US" sz="2400" dirty="0" err="1" smtClean="0">
                <a:latin typeface="Consolas" pitchFamily="49" charset="0"/>
              </a:rPr>
              <a:t>sbrk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nbytes</a:t>
            </a:r>
            <a:r>
              <a:rPr lang="en-US" sz="2400" dirty="0" smtClean="0">
                <a:latin typeface="Consolas" pitchFamily="49" charset="0"/>
              </a:rPr>
              <a:t>);</a:t>
            </a:r>
          </a:p>
          <a:p>
            <a:r>
              <a:rPr lang="en-US" sz="2800" dirty="0" smtClean="0"/>
              <a:t>(2) OS can’t find a free page of physical memory</a:t>
            </a:r>
          </a:p>
          <a:p>
            <a:pPr lvl="1"/>
            <a:r>
              <a:rPr lang="en-US" sz="2400" dirty="0" smtClean="0"/>
              <a:t>Pick a page from Firefox instead (or other process)</a:t>
            </a:r>
          </a:p>
          <a:p>
            <a:r>
              <a:rPr lang="en-US" sz="2800" dirty="0" smtClean="0"/>
              <a:t>(3) If page table entry has dirty bit set…</a:t>
            </a:r>
          </a:p>
          <a:p>
            <a:pPr lvl="1"/>
            <a:r>
              <a:rPr lang="en-US" sz="2400" dirty="0" smtClean="0"/>
              <a:t>Copy the page contents to disk</a:t>
            </a:r>
          </a:p>
          <a:p>
            <a:r>
              <a:rPr lang="en-US" sz="2800" dirty="0" smtClean="0"/>
              <a:t>(4) Mark Firefox’s page table entry as “on disk”</a:t>
            </a:r>
          </a:p>
          <a:p>
            <a:pPr lvl="1"/>
            <a:r>
              <a:rPr lang="en-US" sz="2400" dirty="0" smtClean="0"/>
              <a:t>Firefox will fault if it tries to access the page</a:t>
            </a:r>
          </a:p>
          <a:p>
            <a:r>
              <a:rPr lang="en-US" sz="2800" dirty="0" smtClean="0"/>
              <a:t>(5)  Give the newly freed physical page to Skype</a:t>
            </a:r>
          </a:p>
          <a:p>
            <a:pPr lvl="1"/>
            <a:r>
              <a:rPr lang="en-US" sz="2400" dirty="0" smtClean="0"/>
              <a:t>clear the page (fill with zeros)</a:t>
            </a:r>
          </a:p>
          <a:p>
            <a:pPr lvl="1"/>
            <a:r>
              <a:rPr lang="en-US" sz="2400" dirty="0" smtClean="0"/>
              <a:t>add a new entry to </a:t>
            </a:r>
            <a:r>
              <a:rPr lang="en-US" sz="2400" dirty="0" err="1" smtClean="0"/>
              <a:t>Skyps’s</a:t>
            </a:r>
            <a:r>
              <a:rPr lang="en-US" sz="2400" dirty="0" smtClean="0"/>
              <a:t> </a:t>
            </a:r>
            <a:r>
              <a:rPr lang="en-US" sz="2400" dirty="0" err="1" smtClean="0"/>
              <a:t>PageTable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857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 Assumption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OS </a:t>
            </a:r>
            <a:r>
              <a:rPr lang="en-US" dirty="0" smtClean="0">
                <a:solidFill>
                  <a:schemeClr val="accent1"/>
                </a:solidFill>
              </a:rPr>
              <a:t>multiplexes</a:t>
            </a:r>
            <a:r>
              <a:rPr lang="en-US" dirty="0" smtClean="0"/>
              <a:t> physical memory among processes</a:t>
            </a:r>
          </a:p>
          <a:p>
            <a:pPr lvl="1"/>
            <a:r>
              <a:rPr lang="en-US" dirty="0" smtClean="0"/>
              <a:t>assumption # 1: </a:t>
            </a:r>
            <a:br>
              <a:rPr lang="en-US" dirty="0" smtClean="0"/>
            </a:br>
            <a:r>
              <a:rPr lang="en-US" dirty="0" smtClean="0"/>
              <a:t>processes use only a few pages at a time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working set </a:t>
            </a:r>
            <a:r>
              <a:rPr lang="en-US" dirty="0" smtClean="0"/>
              <a:t>= set of process’s recently actively pages</a:t>
            </a: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143000" y="2438400"/>
            <a:ext cx="7315200" cy="2133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 rot="16200000">
            <a:off x="-14255" y="2994037"/>
            <a:ext cx="1439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# recent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accesses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28600" y="457200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7159161" y="457200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828800" y="4495800"/>
            <a:ext cx="14478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6096000" y="4495800"/>
            <a:ext cx="16764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6324600" y="4419600"/>
            <a:ext cx="12192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0"/>
            </p:custDataLst>
          </p:nvPr>
        </p:nvSpPr>
        <p:spPr>
          <a:xfrm>
            <a:off x="1828800" y="4419600"/>
            <a:ext cx="11430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1"/>
            </p:custDataLst>
          </p:nvPr>
        </p:nvSpPr>
        <p:spPr>
          <a:xfrm>
            <a:off x="3657600" y="4495800"/>
            <a:ext cx="14478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12"/>
            </p:custDataLst>
          </p:nvPr>
        </p:nvSpPr>
        <p:spPr>
          <a:xfrm>
            <a:off x="1828800" y="4495800"/>
            <a:ext cx="14478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>
            <p:custDataLst>
              <p:tags r:id="rId13"/>
            </p:custDataLst>
          </p:nvPr>
        </p:nvSpPr>
        <p:spPr>
          <a:xfrm>
            <a:off x="6477000" y="4495800"/>
            <a:ext cx="12954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14"/>
            </p:custDataLst>
          </p:nvPr>
        </p:nvSpPr>
        <p:spPr>
          <a:xfrm>
            <a:off x="6553200" y="4419600"/>
            <a:ext cx="990600" cy="1524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15"/>
            </p:custDataLst>
          </p:nvPr>
        </p:nvSpPr>
        <p:spPr>
          <a:xfrm>
            <a:off x="1828800" y="4419600"/>
            <a:ext cx="11430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16"/>
            </p:custDataLst>
          </p:nvPr>
        </p:nvSpPr>
        <p:spPr>
          <a:xfrm>
            <a:off x="3657600" y="4495800"/>
            <a:ext cx="14478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17"/>
            </p:custDataLst>
          </p:nvPr>
        </p:nvSpPr>
        <p:spPr>
          <a:xfrm>
            <a:off x="6400800" y="3048000"/>
            <a:ext cx="609600" cy="1524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18"/>
            </p:custDataLst>
          </p:nvPr>
        </p:nvSpPr>
        <p:spPr>
          <a:xfrm>
            <a:off x="6477000" y="2743200"/>
            <a:ext cx="304800" cy="14306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19"/>
            </p:custDataLst>
          </p:nvPr>
        </p:nvSpPr>
        <p:spPr>
          <a:xfrm>
            <a:off x="6553200" y="2590800"/>
            <a:ext cx="76200" cy="14306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0"/>
            </p:custDataLst>
          </p:nvPr>
        </p:nvSpPr>
        <p:spPr>
          <a:xfrm>
            <a:off x="6858000" y="2667000"/>
            <a:ext cx="76200" cy="15068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21"/>
            </p:custDataLst>
          </p:nvPr>
        </p:nvSpPr>
        <p:spPr>
          <a:xfrm>
            <a:off x="7010400" y="3200400"/>
            <a:ext cx="76200" cy="1371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22"/>
            </p:custDataLst>
          </p:nvPr>
        </p:nvSpPr>
        <p:spPr>
          <a:xfrm>
            <a:off x="7162800" y="3962400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23"/>
            </p:custDataLst>
          </p:nvPr>
        </p:nvSpPr>
        <p:spPr>
          <a:xfrm>
            <a:off x="3657600" y="3048000"/>
            <a:ext cx="121919" cy="1524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>
          <a:xfrm>
            <a:off x="3733800" y="2819400"/>
            <a:ext cx="76200" cy="1752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25"/>
            </p:custDataLst>
          </p:nvPr>
        </p:nvSpPr>
        <p:spPr>
          <a:xfrm>
            <a:off x="3810000" y="3217524"/>
            <a:ext cx="76200" cy="13544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26"/>
            </p:custDataLst>
          </p:nvPr>
        </p:nvSpPr>
        <p:spPr>
          <a:xfrm>
            <a:off x="4572000" y="3979524"/>
            <a:ext cx="76200" cy="5924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27"/>
            </p:custDataLst>
          </p:nvPr>
        </p:nvSpPr>
        <p:spPr>
          <a:xfrm>
            <a:off x="4648200" y="3903324"/>
            <a:ext cx="76200" cy="6686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28"/>
            </p:custDataLst>
          </p:nvPr>
        </p:nvSpPr>
        <p:spPr>
          <a:xfrm>
            <a:off x="4953000" y="3065124"/>
            <a:ext cx="76200" cy="15068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29"/>
            </p:custDataLst>
          </p:nvPr>
        </p:nvSpPr>
        <p:spPr>
          <a:xfrm>
            <a:off x="2133600" y="3733800"/>
            <a:ext cx="457200" cy="838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30"/>
            </p:custDataLst>
          </p:nvPr>
        </p:nvSpPr>
        <p:spPr>
          <a:xfrm>
            <a:off x="2209800" y="2895600"/>
            <a:ext cx="76200" cy="1143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31"/>
            </p:custDataLst>
          </p:nvPr>
        </p:nvSpPr>
        <p:spPr>
          <a:xfrm>
            <a:off x="2971800" y="4055724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32"/>
            </p:custDataLst>
          </p:nvPr>
        </p:nvSpPr>
        <p:spPr>
          <a:xfrm>
            <a:off x="1981200" y="4055724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33"/>
            </p:custDataLst>
          </p:nvPr>
        </p:nvSpPr>
        <p:spPr>
          <a:xfrm>
            <a:off x="2362200" y="2514600"/>
            <a:ext cx="76200" cy="1752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34"/>
            </p:custDataLst>
          </p:nvPr>
        </p:nvSpPr>
        <p:spPr>
          <a:xfrm>
            <a:off x="2590800" y="2819400"/>
            <a:ext cx="76200" cy="1752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35"/>
            </p:custDataLst>
          </p:nvPr>
        </p:nvSpPr>
        <p:spPr>
          <a:xfrm>
            <a:off x="2514600" y="3217524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36"/>
            </p:custDataLst>
          </p:nvPr>
        </p:nvSpPr>
        <p:spPr>
          <a:xfrm>
            <a:off x="2286000" y="3505200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Magnetic Disk 67"/>
          <p:cNvSpPr/>
          <p:nvPr>
            <p:custDataLst>
              <p:tags r:id="rId37"/>
            </p:custDataLst>
          </p:nvPr>
        </p:nvSpPr>
        <p:spPr>
          <a:xfrm>
            <a:off x="4724400" y="47244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38"/>
            </p:custDataLst>
          </p:nvPr>
        </p:nvSpPr>
        <p:spPr>
          <a:xfrm>
            <a:off x="4800600" y="51054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39"/>
            </p:custDataLst>
          </p:nvPr>
        </p:nvSpPr>
        <p:spPr>
          <a:xfrm>
            <a:off x="4800600" y="54102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40"/>
            </p:custDataLst>
          </p:nvPr>
        </p:nvSpPr>
        <p:spPr>
          <a:xfrm>
            <a:off x="5334000" y="51054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41"/>
            </p:custDataLst>
          </p:nvPr>
        </p:nvSpPr>
        <p:spPr>
          <a:xfrm>
            <a:off x="5257800" y="55626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42"/>
            </p:custDataLst>
          </p:nvPr>
        </p:nvSpPr>
        <p:spPr>
          <a:xfrm>
            <a:off x="5791200" y="53340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43"/>
            </p:custDataLst>
          </p:nvPr>
        </p:nvSpPr>
        <p:spPr>
          <a:xfrm>
            <a:off x="2667000" y="5029200"/>
            <a:ext cx="11430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44"/>
            </p:custDataLst>
          </p:nvPr>
        </p:nvSpPr>
        <p:spPr>
          <a:xfrm>
            <a:off x="2667000" y="4800600"/>
            <a:ext cx="1143000" cy="1219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45"/>
            </p:custDataLst>
          </p:nvPr>
        </p:nvSpPr>
        <p:spPr>
          <a:xfrm>
            <a:off x="2667000" y="5334000"/>
            <a:ext cx="11430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46"/>
            </p:custDataLst>
          </p:nvPr>
        </p:nvSpPr>
        <p:spPr>
          <a:xfrm>
            <a:off x="2667000" y="5715000"/>
            <a:ext cx="11430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CP3 Ink c91f7c6f-def3-43aa-8d6f-2faca3467c71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80" y="4423980"/>
            <a:ext cx="494940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2" grpId="0" animBg="1"/>
      <p:bldP spid="14" grpId="0" animBg="1"/>
      <p:bldP spid="16" grpId="0" animBg="1"/>
      <p:bldP spid="23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DHAOAgAQdA1DOBgEgEyLlX21j80CILIMkqUkmamKmPXMUY51JpZWox/ddZFMCDghIEET//wNFNQRIEEU1BAYCC2QCC2UYKhQyCACOKQGtAX5DMwgA6BkBXgl+QxQyCACAFAJ2jOJBMwgAwAwCSvPiQQ8SEmT0TUEIAU1BEquq00GpqtNBHgQFguaACiwCDGZGZAt+z9ghNhDlo4ZMmeZytxY8jla0btcS3CxyNVrlziws8uLK0cY8YAosAgxntnsLem9MITYRmY4cWVq3crcuLGxWtG7FqtcZWWVa3xOXGXKxYOWOFwANARoBCQEXAQoyBoL+E5v4TlsUgvzh+cYoITYRmZ4mbVg2zLcrfDhWtM2LCtwt22ZbiaMnOTIzaYmrNsAKNQeC/hQD+FARmoP8BB+AdqYjiCE2ENszDE5Y5My1w4wt1rTKxcrcLZw2WsGmXJmcNmLBhkaACjIEgv4UE/hQUIP8Ft+Cv2AhNhDFm5cNnGZkta5GDZa0bMsi3FkzMFuJu3YN3LLIxaMcw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hQHAOAgAQdBLoH5AMBEGKmPXMUY51JpZWox/ddZFMDCEgQRP//A0U1BQM4C2QZIDIJAJCbAwE3wB5FMwkAkIICAdvFHkU4CAD+AwB7hdI0Ek7ApD/TAKQ/Cu0CgAKD/k0o/k0pVYXW8Zxmpi5lckoWlMTEwqUVNRV1cEiYmLTV0iKwikRMwGprDFViuFcI5RjFVVTUTCWV53fHe95453m+/brMzE1UU0qZiKvEKm0pjOIiUpMri11ExMTM3WZXXh4mc3eXG95u9rbq5xmkEoMRS4uLVHDHbPgVwIP+F0D+F1XwuvQO1RjGmoxOmpxnFRCqiYioTFXViEzU3Ga3MzMM1ms5cZ243crqZRmrmZhcLiUouESpEqupmJmJmJuJlN89898+vPd5uc5u54sqnE1GIi8XFIiKiIqoxVYqoxVaquGI6eD4G4VmExJMTETF1cwtFZoi5uiIxFUidceF6IL8AeZK7u3sud5UoAssCVFChYTUWWJcoWbBKAlJUqUJQLKlQACAmxZRYslhYqUFzYssEVKCWUlAAAEoSgSyym5W+fw77n1AITYRkcscbdmxxLcjPNmWtGzjKtcNGLNbja5mmbE5ZtsrBkAKkAE1g/5LjP5LjRjrrdTi+GI1jEVKJmTN5zx3vjO5uRUOmeXbmIT8aWX40s+DwOPkxwz2xzqwwQhLBLFbBgwWyQxKRjGNaxvDDGNYztntTeCExdLh1jNWE0UYowijKaERGE5JRlGEJwijGM8PB2ukITYQ2yYcLZzmcrc2HNlWtGbTGtctWjVbmZucLhzkYucObMAKhQEvg/5Oxv5O0c3cMszdXqMa7I7Y4YqEbvd53ec2mZ5cdQCE/GIJ+MNeVcVqRtCbDW+O+XO31vWcWKWDFgpiwWpaEoyy201xgIThc6OnqowihGEYRgjCMIiMEYCEYRlNG+forCE2ENsrhyybsXK3MwaNVrRs5brcLZjlWssmJo0b5MLJu0wgCpsBQ4P+T2T+T2OeHHV4YVGLxcTVl3ObZOnOIXVpldrtuNxm8zF1XTPka8CD/jRw/jRZz2YYzGZ63z3331vmvGNcq4djwo6Y5cOFYmM53u+M7nm3xzvOXHp4fKyD+AOPPjeSbi4ghdZiUggTUhMRMImCQmZnO/L8GfgIITYQ3y4XDNq1YrWGViyWtHLlotcNmLFa5xN2DhyzcYnDloAKcyiD/lWo/lWb6vLxu83BrGsY08reiNzebzu5zPO9gIP+M+b+M+c5Xiqioyu0uvkc6jE0iUXWb1zWhHgiMPAsYwjKIiihOU5TpOCAQrHT045gITYRkw4czLGwxLWORy2WtGzfGtc5G7NayzOceRlmZYnOVmAKpAFIg/5ONP5OP53w3rNK1z5DFOEaxHCquZ3fPO82yVEx2REWzz8Lw4uyJQxz6bqE/Hbx+O1uk8GG2WmOOnVrHBlljec4qWpbBbBgtaEoxjWefJlvdGKEslabJUwQlMnPLbGAg/Q8qPgOZi4tKYATF1cJiYBEgi4iREwEXExmePg+jfAhNhDhi3Y5WDFgta5GeFa0YYci1wycN1rDDjYssOJixxY3AAp7LYP+UhD+Ue2M8s6tvO76us5nMzMTgqMViNY4Vis9NxuD/jyC/jyBnjXO8yTq+k4anFYjlWIiozmbnOcuevBzsISXeh1ZpxjBCMIiaKESEYRhEEqxrr6coCE2EZHGLGxcM263Gyy5lrRmzarXGRixWtnGNpjbM2GLIwcgCqwBS4P+VSr+VS3MbXF1er7d+zWMcI4MXHHOc+Dy8G0wjEYz5Vxioozd3d3mtxa4meHPhPOD/jty/jtTiJq1zxb48ubnPHNyRrVYxHZGkXOe/geD4sTuZYjGsa4a1w4YqIvPHOOufF6AhO5ih4HQiQiiRCMIoTlFKMAjCcAEYAQQjAihGE4Vy92su0AhNhDdjkbNGTVmtbscWRa0bNma1y5ZMFuXC5YssLbI2ytswAqkAVyD/kuM/kuNAHj+N37d+wANb8C6jUYinAxGIqkXWWYtNzLMlxm5u0zEwt4PjePret+Ig/4f7P4f7QOXNdRIADlz1K8TM1dXS4uJJhE1MImCLRKYulwTjes8OPLn279gg49r19wwqkJuJtYiYBMSiRMSRIRcABEokIuATc53cxPfmCE2EOGjNszZYcK1tla5FrRm0arXDHM1W5WLTG0xtWTVllbgCpgBS4P+SPL+SPPyOfTj4G+18oqIiFTqIqIibibXMMxcztmZtdZXU1CMQmbvd53XdsCD/iWG/iWH4cdceHHhx1vVxMSiySJi6IiamJqUolF4uJqUSmEpmLrryeTog+mFFm12XEokAAiSJRMTEokCJhMJFt+r48ecITYQ1YuGLLK4YLczNpiWtHLhgtcM2Lla0ct2jFtjctMzZgAKdiyE/KdB+U43XwstqyhOE7TolPNfBG04RjGcYVinON8erXow3IP+IQz+IRXW4pETi6vF4zrjrMZrMSE0TU63jHOE7TuzShCCQCEYok4RAREb9mNgITYQzbucrJm4YLXGXIxWtMzdgtc4mThbiYN8LBtjZZGrNqAKeSqE/J1d+TrGi8q0x4terbs34kSsplZRjKNI2QpXJPHihPxEPfiI1Wraebbs06MOCMoKQlKErRlBKMYVhdjtvzZwg+nseX3mEzVzFpJAIkFze/B68/SAITYRkZt8TBticrXGZw2WtGbXMtcM8rJbjZNHLNo3xZMmFiAKXReD/kw6/kwz30qMIipi4XN43OCD/iOW/iOH78+FxMTV1eJVvhPHQIXBZZo5YEEEcEMEaGGOm/Gw6AAhNhGJw0aYcWJktzNHOVa0Z5cS1w0cM1rfI1ytm7BsyYsXAAphGoP+Tl7+Tl9rfKJ1OKiETcXLj04+CIT8SNH4kec2/dx8mGEUYRpCUFIYr4qZQIP3PJJu5i5SJiV54+H4/IAhNhDVo4ctceTItYtGrNa0wuGK3DiaNVrPLkZ42+PKzbsMwAqKATmE/KCR+UEnIhCUo0w2vTDSpGc5xjO+Tg4owjJGECEEoSSlj2beNtzXAIP+JAr+JAvFJ3W6zXPF1ZcSIjl37KqIxEREImZm579u7vw3YIN8Cc/VTUxAhayUTAiSYmJgBKVrz18vfmAhNhDBxlzN3DnGtxscuJa0YtmK1w1yY1uFk4xuWDnC2ctG4AqYATyE/KUh+UoGs7Zd2/hZcFbVpOEqynGMY4ZXXtplOMZxTlGkaQpClMVsWbFopROD/iQ0/iQb45rr064y544xczBNCIhy79I1GIxGJoEzGbb14N52hOBu6MUIRkjKc4ThWUxCMCAIowjCMIwjCMIwEa8HpweDgCE2EY2bdvhxs2q1zkyNlrTK0cLXLnDlW5sLHCzbuGeRu1wgCosDlAKC/viL++I3v0DtzzPKzzhYpeWSMRYsQi2zSbEsvLkSSljc3LDN+D4fo2TmeHrOZ48J6TmTFmls7HXm7fhvvz58+d+X18a2yzlzOTJlW7S3FWt1Zai5bKVbGybLs7d3btnuy3q2dkZmZk5lzEmZGUumzbbuLyb8nSCD/iNg/iNheD4API56rFaaip1Ukbxe4ylc0RMlkTCJTFyWtmLy6+J4vheH4m+vieL4Xh9OvTr069u/TMozEyi0RCJq4skZRcXE6mLxcSiVeXG+vHrvjecxN0QqMVWMVqsYqmFTVXSoTFbpOLqcTBOJKUmImauJq0XFTNJgTMWhcTBcQQUicSVON+JvFciDr0J3nNymSYkkmJTUkxMTAAETExMTMRMEwTExJExMTEokiYmJiYmJiUSIzjNTExEhE1cTVgImCJJIzUwTETBMJi6upiYmJiQACJACJAEXVwAJgCLqQAATBKWc+b58R8JAITYQ2xNMjbDmxLWuFvkWtGjNmtwtGjJbkysGOHNjyNmzRyAKkQE+g/4tXP4tc/EZwC+F4VEIiImIkkuJuL3N7m8xmZlMMT0vwHGD/jP0/jPn6unUHi8NzvO43jdIxGKqsaxjWKqKlbK5ubmzfLvydYTna4xnMSjKcYoxjCIhGEYTlOESEUIwjKcowihEirh374eAACE2EOWLhuzaMma3K1ZNlrRliwrcWPHkW5sjNxlx5czJsyaACpEBN4T8YlX4xK4RMuTj5scJwracKSpDAwYeFeTBWVWFnwYbopJSktl3VgCE/GZ1+Mzvfu16tOjDkvgjRJKcEYRjjyY63hhRhRky5MVJ4EpwjeWvFjiAhMnI5YgRRjGKKJGEQJhRSMIRimJ1rt3x7gAhNhDXC3zZWLRitaOcTha0Zscq3Cza5Vrhq1zMmLRi4bMGAAqbAUeD/jNC/jM35+H4Xk8MiIitRGM+JmIiaWu5vIIlMTMTcZi1xmszMXFTyz2gg/4yxv4y1+2cVUVpEEzc9/A73vebtU6jXIHiXjEcFJi7m8srm7ncdeHgxYCD+CsZ9fna4lEiYmJiYJiUJgiQCJImJhMXEwWz39W/GCE2ENm+PNmw5Wy1hhxsVrRwybLXLjFjWtWzlxhZ4mzdljzACncpg/40HP40BcsKzVxN3HXHXHh43GaYcGqxVUxmrIP+M8z+M8HOdc0zlcZxnE+B4vhNYqoiIlcZc9eHPECE2cbm1jGcIwEICMIxhFGEUYTgjGe3mtghNhGXC5aZHOZqtcuMmNa0ZYmi3DmxtlrXDmxYcOHM1c5XIApUEoP+NpT+NonhXDGNDcca8GOYg/4x3v4x0W7bjcTOM9txAIaMtEDgNAQECg0HAx9KnCE2EY3GVoxzOMS1zjZ5lrRy5wrcOVsyW5XGLC0xssrFgwZACl4Wg/44Cv44F3LMEzczKYvtnlzAg/4yHP4yCZpVcJiomZy468Hr0Ia8gIK/gSAgYCDgIGAg4CFhZ+VVQCE2EMnDRs4xNG61yxw5FrRjkbrXLPGxW5MeXKxat2Thg2cgCo8BOYP+OEL+ODPvy51bx4jjWdRjHCo4KicTDNZmevTqiZREK327+R36XoCD/jO0/jO1ceHPkzjlVVSJm7nM3nN7jMTiO3fs8CYiau3XlzvrrxccQIN8ER7dyiUplKUxMTExJMShEATK7nc5nOfUITYQ4ZM8OZxmZrXDNrjWtMeRgtcsXDda3c5cmVgwbN3DRwAKfy2E/HXF+OtXKltyZ6Y6XtOErQpSiUoxTmrVNGdK5tuzLkgAg/4yOP4yReTxN9HaNRFWnd7z1zxzzvNzcXVRjFdM4xnkg+nrdd7vc2XEpEoTEwmJiYlMXGePn8+AITYRicMmbXFhZrXGLKxWtGrPMtcMGbZaywsHORyyY42jhqAKYhmE/Hol+PRm97scsMK4FmClMEMmXkY6AIT8ZT34ykaUjaOCuCsKp3hWOfhcOkSEp3ocHgxhGKKaKMU74+e1ACE2ENWjRhizZGy1o3zM1rRm3arXLZq0W42jVw2YtnGJu0agCooBNIP+PDT+PCXvy54icQqdTqVJuc3u85vKW+G+F6itaxyxw6XWQIP+NLj+NKnv5HXVmZvM7m5zDOCMXjE8I4VwcmJxuLzPV3z1hONwuHfDWsSEYQIooxIIIEIRhCMJwjFGE4YfAcJ9oCE2EMmDJq1ZMcK3LixtFrRtkZrcTVxlW5MTFpmx42rZm5yACoMBNYP+F4L+F4GG4ut6zqlYoiETU1EbjOZ45zfFtd1ur6Z8CuiD/jFu/jF/mczusxmriJqMKrFY1HCsRVxO4vdZlcXDHGNbhONs5OWARThMhOU4AnISiQQijCcYxTrfmuwAITYRizMGmVizaLcuRhjWtG+bEtxZc2Fbjy5MjRq5YtGWLEAKWhWE/DSR+GjXW0adE4QpGkIRhFjggv774/vvXWb4Lm5be5ffAIaIsIGxgYGBgEDACBg4mXl4G4AhNhDfNlasGWNktb4nOVa0YuWa3EwcN1uXNmbOGOHK1ZZcgApQEYP+GzL+GzvcQVOL0xnWAIP+L6T+L4E6KlHFzrwcbIXIYqHRwxwQpZU6fAygITYQyxZWLRvkaLXLLM4WtGjJutxYcbVbiZNm+XHka5WrNiAKqwFIg/4dJP4dJUx4eNzxZhrGOGuHDGMKnK+LnN3czw69DlUVUxuOLjHWN3KY06Q1oIP+MCL+MCNy5+RnHJicWu9zu95njuc2mkUxEdOvQ8Ddr3PWOcbrOIisYcJ8Dm8LiITmbo+AYwlFBCcKwrSsBBGE5TlEgEYRgjAQhKMowijGMUYxrj4ud4EAITYRlaNGbPEybLWbbMwWtGzButxOHGJblb4cLJvibNGrnGAKjQE6g/4e2v4e5YquuKzrji8XiqjDU0qZi13d5vN3M1NViorFYnlvIIP+Mib+Mg3eec9XOOMbiYiajCqxHCMVhU1IhE4mIiFnHXHdgITB1pd9JCMrwinCYEYRIwjAhCMIwjCMEUZThFfXy48QITYQzyYmzlvmxLXDBg4WtHLhstcscLFayy5m7FyyaY8rXGAK4wF2g/4YkP4YkU+Dw41cSm7uc4VWsVisRFVjGNcOHLlw4Y1qMXhld8+PPffj33zc3Gt1uLq6mYmVShdzve+PHe+O88cyVrXbh4WPErxPI5cgg/4tPP4tPXid/Enlw4Y1ijM8czzvM5mW4i5ItK0zUxDFxJLMXHF3vwc+Dz3tdRyxjljXDHCMaiqRFpSREVETEzmuuJsAg/hz25nfHNxMphMESXUxdSgAAABExE0kiV1cTExMJiYkAiUSAJXd8/buvhIhNhDJu4aZGTFgtw5czZa0bt8K3FjxsluRk2ysmjBkxZM8IArWAY8Bg/4hrP4htb5A6de1xhrGMcHCogreM2tbNXc3u74z15cwOnXlz8bjgTmOvTq6dfAurxxjn06gBw4gAOXMB37eLicyuE0xFX2jnyCC/vrr++sd6D362WbmzvNKq5uRJJJVlLFgEppLcsgslAAA+D4QAHjyA8efi88vIvjvPM2eefHzoIPXwRMfCdxCEJgRdXExIABEkTCJBcAAAAImEwkJgACYiUTCYkARcXFxc55+rfoAITYRjYOcmXI5xLWjJyzWtMWLGtxYWORbjbZc2TEzYN8bBkAKVhaC/ugj+6F+2Wtdztkmb8HMg/4t+P4t+7zmbvMpqcU1x6bAhcRmIodXTAhgISGOPI4thCE2ENsLHG4bs2C3K4yY1rRgxZLcOHLlWsGLVzlc48Ldy3ZgCpQBXIP+K/b+K/cBy5gBy59rwxWKxioqMIorKZzUkQxIi5243ndzMRURLN3uFRpAgv7hg/uGEB3gAEsqk2IWxolmJc3Gy5qUWAAEmz15oIPhy8mFYxFQmd3a4TETARKYmCJCYkiUXUgAIkiZiYlEwZ7+60AhNhGVo5c42WLKtZtszha0ZNGK1wxZuFrBhkctcOZqzcsHAAqfAVuD/iv2/iwH7PB8AAAeB4PicaiIrFYxiqioE2mZqcRMRuFxMJuL2zCLxMTObnNce3flMoL+6bv7pxj36AAGbCksuaZ5wMskmrNzUs2ULlgmi2bO+PhmdIPxoyvMyuAImUwmpIlEpiYTExJEolEiJAiSJhMSEmb35fg38GAhNhGbI1a427litx42bRa0wtmq1y3ZtFrdg3yMm7VlkZY2YAprKIP+LuT+LuUB16d9ZjOLhCISiLxMUqwAg/4oUP4oUQHTr4m0IiJqrqYmMxdzHfwPBACD8TxuPHndzFoQmLiUgRcTd3mePm9gITYRhx5cuTHiYrWmJg4WtHGZqtxOWDlblbt8zZkzzNWjnMAKhgE4hPxazfi1nBjxTlhgVhGM6VoybdgEp2TlGWHVr1a9Gm14RnIAhPxSJfikTBgw5Muy8IyQRRjHHo0gZcm/JWCGLXq16terPm27MuRrg/MnOc3MhEhBMJkIiYRJKbggJ6+7PYAhNhDlviZssbjGtYsm+Fa0aN8i1wzwt1ubNiZ4srDFjZZXAArsAZsBg/45Lv45L/D8I69Ab06KxqtY1rGIqItMruU5mZWzEiaRBUxV0qahCJmc3e7uYs2vfPp1Dlz6dfA8Ht35c3hcdRUJufB8DwTr08XE3LjW2ZndIrEeBvygg/4qLP4qLQzgHPk8Hhc2vOZynIgTFwmVTE6qIpBMCkVEKmF1JEVNERJBMRIdOuM8uet4yqZmCYA1vojFRSlpXmN1x14dAIL7vKbNGmrVAE3ADc3KSoWWUATc2AAJQIAWwLEoWAllAAAXd+H3+D31ACE2EMWbNvizN8i3DmzMVrRphbrXDNi4W5nLhs0c5mjjDmbgCmIYg/5KQP5KQem5rcdXW9zcqxx4XFiD/iHK/iHL8PGZ3G43GYlF441SAIa2hoS3h0AgCBgYGAhYCFh5ulgIHBghNhDhhiYMmuNgtZZGuJa0zMMa3FhxYlrHGwcMc2HI3cMWoAqSAT2D/hyy/hyz4cYmZq8ZqauBExBGeHFw4hw49JRE4zUiYvXPpzqAhPw9Ufh6p0ac2fZhgtOkJLRRVVnOOPVrYMIVpwaY44YwQlCUoUnmw7JwsIP4C8u4zc3VxJKRKExMEwKlExMpiYuJXN3x8HyXuCE2EYcLNm1ys2y3NmaZFrRw1ZLcLVxhWsMrBtla5szhjlcACo4BNoP+Hx7+Hx+rXSa3w3SoVThCoiYzbebvc7vM5wYnhPbeOQCE/EGF+IMPhcNky5YscMdZ1RjSFKRxMDBC2DBClEoxjGdZ3neOXRvpQIS3Sh1YIyQmqjCMRGEYRRlOEBKcowjCKMYznfbvd4AhNhDFnixtWbLGtaOGOVa0xZGy1wxcYlubCzcMWTDC1ZY2wAqPATmD/iFY/iFZzjkvF4ROFKJm5y69OayYmIis+JdYwqNsvBrmhPxBIfiCRx4tdKqwwywqo0UhTBS0myuSEpQTjW9c9t9cdcs5xwNV9WwAhOVs5uGAnFOEYThEIwhGCMokYIwjIhEVjFOfD4sOUCE2ENmjXFlzMcy1i4b5VrTJharXDTI2Wt3ObM4bMMbXFhxgCqECxgGD/iLE/iKv8Xhxje3Os446mIRDE00pGL0iIqdFQoiJgVKLipmoSm43KbhJcZhmJtFwIuE8/C8Pt34cXgeD27+F4fheH4Xh+J4vTq6dQ6dXTqAOXMAADjwdenft4+pm0XUU7eD4DnyHTqCD/iCI/iCFvp18a4pq8XqFQiGazBJMLWWJqbiUxMxJNjMxKSEzS4uJmc4yREzExF1dRMTBMC6mN6us4ugGtokAAAAHTq8DwfC8PwtwTJMXnhxa2KsAg/W5erm6upiYJSTEgXEwlAEXUomJTExMETCYmJiUSImJRJEk1MxEgAAAAAAAABEgRIESCJAmUzd77+PPwcAhNhDNi1w5MrNqtcNMWVa0ZMma3DjaM1uNowzZW+FtlyZmYApgF4T8VfX4q+9MsnF0Y8WGk6ISraeCs5CE/FDJ+KGXXDRx9WOmOlZyijbDmvGwhOVxYYJSindVNFPDr5LjACE2EZGePIyyuMK1i3ZMVrRzjarcOJi5WsG2FllZssuTIzbACrMBWIP+MVD+MVEiSazjeLTCYia3pdHPESGKRiFIuLdfC8PlmZlMxmq69O/bw/C8XSacu/YOQIP+KWb+KWc6denXwrnUxOsxa5denV06ng6u5m7m5i6RWsVGKiek1FEyzz6ddbmM0mpiYDCD8jxbxFIRN2mQIupqYmJJmJTEwmJRMTCYiUSiUTCYmJBLOd+D474MITYQ5at8jVwybLcTdsxWtG2FgtxYXOFa2ct8jly1zY8LNkAKwAFlg/4y+v4y+96ceDcVdTEwgZpM1HHgHPhMTOJhFTiaRExCJmevieL278ufbv4HNkyMeLyzKYh28PwjnydphPxTXfimv1a2SOPgZbRteUYzJ4dV4Ixw6tYb8FVSaJFKMoQjKEZQWtlyGTLmz7scAGXZhTRjCqETPma8QIL8Bdu3qylpVgUghNmzc2LCywWFlllgEpKJUqbNNd9/L9cAITYQ0ZsnORgxxrW7jK2WtMzJitwt2bZaxYtHGFg4xtWmFkAKjAE5g/40jP40jZjnUZSzyzjXPkHTMOE1FTG1z17c4ibjcTkmeF64gIT8UTH4omdWvdhklO15VjlzZwyxVTRpHBCkqT4F5RwRlATnDDTDlzCD9bwPH8uYRFwm0iJgmJAmpIJhEkl58X1Y8AAhNhDTI2xtmmNwtYuGDla0wuMi1y0cuVrVu3YZcbZpjzMGwAqGAUCD/kPU/kPVAExUqvCIpUIq4SJmV5m73ObzMyajXbxfEACD/iX0/iX1AHPl49Mt3FwRVVGFVFVUVEQgiYutspuZgIP1O6bmbRcxcXExMExKLhMJhMTCYTCJiakm878Hy5+CACE2EOGzVrjZuGC1lhbtFrRwzarXLZrkWssbHMwbZWmFy2agCo8BP4P+RNz+RN06dfCudXq8XjdSLrJPfwPBdOtXEgmOfLwcXaanDo79u3eD/iZi/iZjM48PGW4yutxMRidNRXDjwVflcdRC3GPB8DweXPFpKsxnW4PlcRSLm1xJF1ZMSTEoAiRCYASm98/H5+UAITYQzbscjLJhyLWjHE5WtMWZwtcMGjBa4bN2OFniy4nDZgAKhQE1g/5HLP5HL+PDNSreK69OfIOV4phhUwynM5znN7rjq4xOYIP+Jdj+JbnrUEzvXh+F4fLmHi6ncXMUwrDGKrGqiBmYzmyEydSPTxxghCUYwijEIwjCcpwAIRghEjGvL4MeICE2EOMbhu0c4mq3FmZtVrRgxzLXDdphWtmjLC3YM8TBk1xgCoIBOYP+EBz+ECly8npuMzMXSsRWtVqNYiEb1si5yznjeb3cjU9IAIP+IUL+IUliIjTE8FKgXOd3nO9uLjO15KqsVw1iMYQ4LIPxE3M3KZiYuEkwIIFWlKLq6upCb5+L4sAhNhGFlmbY2+TKtxuXOVa0a48y1zhwt1rJiyaMcLfMyy5nIApaGIP+EVr+EVHjy58uelRURNJi9cyE/EOh+IcfDu38THatoyiRVnhhfPCE1WjFOa8ZokYl8fNdICE2EOcLJpkyZm61ywxZVrRjhZLcTJo3WtMLdkza5srRgzxgCloXg/4S2P4S4+t6zrjrJcTUYjpDwoP+Idr+IceY4Z4XiYXDM5zXgtiFxmQaGcRkKGBDHLhcXDmgITYRiY4nOLGzxLWDhm0WtMOPEtwtmbha1w5mrfLlxOcrNgAKWxiC/pTb+lQ528ud5U3l5eJbAIT8QmX4hI7QngrkvZCUY1jhb9m3HiCEzdSHbnCMJooxIqzx69dgITYRla4mrZxlarXLNw2WtMuHCtcssWRayzZcjTNhcZM2LGAKfTGD/hXs/hXFveOMbnv4Hi1xjizM3UMTqOW9OioqlXac13xAg/4hgv4hm8XqorE+FnpfCNXUxM7nN759u7W4uLhMq59Od4CD9zv1na6IIuUxIiQAExZd9fVzwCE2EZszPIyZtW63IyytFrTCybrXGTLmW5MrZw4bZWjNzhyACpYBToP+GJb+GJc69A6Ovlb1mLvO93txi4Q1FchqqqJRvG5mZXFzc3eWZu7Q4avogv7FE/sUU7wIsTJfHfXfXYlrs13R6987w4xiSmzuas1Ls1L5AIPzMy43aIREzNkoRJMTMJRIiYmAiQiRExKJiRM+X6teYCE2EMWjLG2xMGa1jjbNVrRo3ZrXGXHiW5WLLMwyY2GHEzcgCm4ig/4aYv4aY7zHGuNXi+XDr0dIcmIwm5c084T8RH34iP+FOUrVlNllv2bWLDOE4TnCMa2yyjGE1TTRIRhFOFYIwRhGMJznjy8GPgQhNhGZm0Z4ceNutaNsjha0aMm61wyyZVrPC1cN8rRhlxZGAApcGIP+G6L+G6OIuEXFrZqaieWegIP+Iiz+Ii3yN3wiMVSJid5jwa7zYIXHY5nbSCOCFDAhRx14XCtMITYQyasW2HC4xLcbdkxWtMmNqtcsW7da5zZmDTFhcNG7RgAKcSmD/h10/h113mkjF4iNb8beJiVyu2Zzdze6cYP+Ijz+Ij3zuMTqYzM5nny51MTFIiqukWmY3E9whNHQhy+HCMAEIiMIwEIwQnCK+HbryCE2EZHDFlkZ4sq1mwcs1rRs0wrcWXHhW5WDDMwysszZm5ZgClQQhPw6ofh0xwI2nOOOe3NnAIP+IlT+IluK66uovld0AIaUqoGpi4WBg4OBiYGFh5mqITYQzatcrfC2aLWmJk5WtGTNutw42eJa5csWuPKwbtWjDKAKkAE8g/5A5P5A5Uw6lt1mrpCopiMYxGKiIvE7q5zOZu5Tjw/C8HwPB8DOAIP+J5L+J5N37JIqcKqKmhKMxubzeW5suYgRhjl4PgZxw4+N44CD+AvBvje5mUTEzEpiYExMTARMTExF1JFiZ3z8vn4AITYRlys3LRq4yLWuZw2WtMWNgtcsW2ZbhwtsbVizy5nLFsAKYxqE/IIJ+QP27Fj2bdVUZQCCctezDUCE/FC9+KFPGtfRp4GGSU0IpxjLPCOMhqSWg7WDgIKBCBECQMDE0MfA4AAhNhGFlkw48ubEtY5mTBa0Ytmy1zlzM1rNg2x5WzJviyOcYApiHYP+Qlz+QnPxPF0ZmN43U0iIiK4eD4BQg/4ofv4oc+fTjU1FMTq0pmbnj27u4ITVznZqgRgjFCKJGE735tcwITYRlbZcuJsxxrWzDHiWtGbfKtcsXLla4bNGDlnjctGTXGAKugFPhPyHlfkPbli27M+bHix4s+bXSMoySpGGLHo06NOzbq18DHKcIxx5MoFMKcKyrSckZTjCcGLLknKEaIT8T034npceDDgw4JylPFj2YZIwiy7t+bPa8pzlhwa6IwgxZ8wGzDZaNKoygVlCMceXdvxY8uTigIP2PLuFXFzcyiYmpiZAhMJiQmrqRAiYEhMTCU5vj38nPwQAITYRlbsmmLCxzLcbPExWtMTHEtw4WbJaxyZcblwwxtHDnEAKaCGD/kVa/kVbOPDjOOvLweHHGdXUVNIjG9AAg/4n/P4n/SJ7cel8r5XV1Nrm1z18LwwAhM2WcrWgTRmjOEUSJFW+Hlz6QCE2EY2OLFlY5cq1qzwuFrTM2brXLjGyW5GzBvky4czFw0cgCnowg/5GHP5GHQzjjXHG6zSmq3prfQpUTExMk1nHPhaD/iiW/iiXDt38Cb4b4brOOeOvTq6daWuJXVouM648u9aAg49ry/DnGIhCUxmUzBAJSJTK5vPPycAhNhDPHlYZMOVytYYW+Ra0btMq1wyatVrhw2YNWGLG5bM2QApfGIP+Rvr+RvvridZiYzESREVdTACE/FF1+KLvjXvinSMoyqqqnj1a9GmFi0kWZtgjkjgjhEMMMM+DxbPAITYQ4zMmWVzlYLcTlq1WtHOJutc4cTFbjZscrJu3YNmDZuAKey6D/kcu/kcdqYVus1mCrrMO/heGcu9XFkyTi+DOOICD/iqY/iqtjK0xmrqanFKxw79jkxWoiKlbOa8nyPJ5AIPlq5mLmUxcXBMIiYiZi4urq4TN759/F5AhNhDTMwy42blitysGzZa0Ysmy3FkZuVuPKzZ5GbFg3a4coApVE4T8j6n5Hzb5IypBBOKefiZ5gIP+Kcj+Kb3n4HgiZqynGtiFs0EGDzcKBCgjR043AwAhNhDBvhaNHOTEtwuWmZa0x43K3Fka41rlm3bNM2LMwauWQAqWATWE/JNZ+Sa3JlhemHBp0adGvVlya9WfNr1bcEJyjCJGEISwWtbBDAirLTjygIT8Ud34o78ODTLJp0adGPFhwTlGFK5s+6sJJQSjOE4TThNGGGEbp1iAhOZi7MaWSRhOcYoiIIRhGCEYIwRhEijOfgO9OsAhNhGVqzyt8OZota4mbJa0x42i3E1ytVrdo5xY8jFlhw4XAA=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0ARwDgIAEHQSsCpIHARBipj1zFGOdSaWVqMf3XWRTAwhIEET//wNFNQUDOAtkGSAyCQCQmwMBN8AeRTMJAJCCAgHbxR5FOAgA/gMAe4XSNBJOwKQ/0wCkPx4dqgGCgAAAAAAAAAAAAAAAAAAAAADnQAB+BPwKAAAKkgFDg/4ogv4oicd+wVcTTet1cSmITiQxkdOviW1WIqIpM3m9utcb4cZAhPpvPprc97Bo05s+yMcEbTpOmGGGGGWfJlMWMWuVlNMTlNKtKyw4NfG5OCCD5ec9mYUhBFxKyRETAlMAmJSESSXN3x8Hx4ohNhGFuxaMmjluty5mONa0yucS1xhbs1rFiwyNWbJniyMMoApzJoP+KvL+KvNrbp16dcXMxmN1cSqL1dQNbdNghPpwvpw2TKwYcWPJFTFXNXNfFhojG861rnZOLm3whNHKQ78UIIIIITlNGE4owjCsZ49etsAhNhDBw2YsMWHMtxMW7da0ZYmS1yxzYVrlo0w42DPJhY4WIAqdAU+D/i5o/i5pAC661GasmUTWdTURFVGfAuCrqazV3M7cVswnDp4fhOfIeB4PlIP9Nx+m5ADp18bdQqr4ZxcXGZluGdeD43et1njW63jnqV1cGFIwAOHGgIN7D1bYiEEXKYlKYkSRcCYmrq6ImJq0SJiUTMJmbz17+DXQITYQzYs8mFtjYLceVu1WtGznEtxNczdaxZOM2Ng4ZtczXKAKogFGg/4vOv4vR1TU4vDEMdfG50Ba98udWM1ImZRdXMSTlJV8N9s9owCD/WofrNfB4ZqE44446555dXOsxmrqOni+J16DwN8KavExG9ZleWczuOM711x3qeaE70LYe+iQnKMIyjBBEhGEUIwnCJGCMAjCEYRhGUYwjGca1vWemPUAITYQ3zOGTHG1wrcLdi5WtGTNitcss2Za5Y5cbPM4y4WblsAKeCWD/jKk/jKX63G+MccztdRGMcNctY1FJZrnw47og/0xn6YPj43HpWqrExuMyubnM3nN278PBxe6hd5bBHr4YoYoYoYo4o4IYUMEcUcCGGGOefEwz5QhNhGNtjYOMmVstbYXDVa0b4nC1y1Yt1rNk4YsGeRvkbtG4ApYF4T8Yk34xJzBh4GO0aVlCcC+C+nhAIP9ZR+spOXPlzxaUk1vRkCD97vN7jK7mYlN5338eKAhNhGHCzctcjlotcM8rha0cZXK3E2yuFrlrixtseZm0YtnAAqGATSD/jLC/jKz46xWI4Ticbri43vO8885vZM4vg5Ry5cOXTWuXHl1u+6D/YCfr5fBq8zmeuOtbSpERhisVquE8KmozUzus83fHhzewIPHtT59kpSkSiUTExJEgmJQud55+LzjzCE2ENnOHM3a5Wi1viwtFrTFkaLcORg1WsmjNrjZM3DZrlcACqYBT4P+KpT+Kp3OLgXVxvWcHLnyGeRExNKnEKTMJiKmIzc31ifDmNpmmJ07eH4R4gCD/eBfu8aETV4zi4tN9/E8UeTw3m91cTURVNRqNYqMRMZXPHp16ccXi0yhuIk7gIPXSWb3U1ETC5tCpCblESRdXMExEoCETBMTms4zWYnrvjzz8CAhNhDLE5xNsmbMtxZGWZa0yYm63EzyMlrNnha4cmRu3Z5HAAo7BYP+LIj+LJfoAIL+OhP46N8AhoiQgbGPITYRiYZmzlxkZLcOFvmWtGrfItwtHLFa2ZMWDNu0YssubIAKXx2D/ixu/ixvA8C8MRU4nFpm834PDiCD/c5fucw6dYupTMWmJTWcY8fxgIPyuMSmbTGUzCJmM3Oc+Dz5ACE2EMcrDG1wt8K1q5ysVrRpjZLcTJg2WtsTjHjaMmrDI1ZACmEZg/4tiv4thclzc3G9XwnhvWM9u/iAhPuivueZxtCUE5TjOE8+rXixmnAAhPDW+XJ46CcowjCMU41rXTj4gCE2EZGONhjx5sS3IzY4VrRjhyLcOHHlW42rNk4YNmTZg1yACo8BNYP+MCT+MCG8Z7d/G4xiIjV4zGZ4zvceTDMzKEVFYxqsYrhvtvWgg/3mH7xfyenXlzxxi83GZmLiIidcuvDhXB0vUxcszmONcXOue+CE5GysvBsIUjS06ThBWMCEYIIkUYRIynCaM1ZxvwaAITYRkxZMTFs5yrWGNwzWtM2PEtcZGLVaxx42LZy5aYWbVyAKhwE1g/4zLP4zN8c86mJThy58mIwxFYiKnNbnOc3eZmEVB23yqYP935+7hiWtpvM7zjPOZzeVwiMVrGOGqrE1mbzPUeHM84TjbIOzeU5SjAiRjGEJyjCMpxgjCME5RhOFYJr4+HLUITYQwwuW2RqycrXDLE4WtGWVmtxM3LFawa5MTZjlx42WTEAKayCE/G1J+NpXXW2eWGmOWG1aKSwYI7sNp2wwurOE+2W+1702wXzXxXyYbTjFWs9ebWzyy0vKNIP0PAebMrWu4zExkleb3V7jgCE2EMGOHHlw5GC1lhc5VrRgxYrcOXHiWtmGJm1zOcTLHjygClkYhPxrLfjWlZNuiRxMeApMVwMdgIT7tL7tGE8jLs27MsYzXhOU7Srig/EiZRLKc3lMmeflx4AhNhDRqxbsmGXItx48eVa0yOGK1zkyYluJq4aMmWbFhYuHAApdGYP+NwD+NwfAq+kxicVdXV42jICE+/s+/dzjXq4eCN5RkgtXBhlgwoTrYV64axmjKcpymw1w58c+gCE2EMmrhk1ZsWq1g2YMlrRkyarcLRiyWtWeRk1Y5GTLNlbAClQTg/44wP44weupRvWcY69Ew5CE+8q+8PwwpWl02XVrYsbGhcBiGPnihiQo6Z5aabcwITYQ5xt2WLIwxrcuZnmWtHGbGtct8TBa3aM8bPFhwucrTCAKmgE6hPxyFfjkbyQjDNn2bdlY2vgnSspxlhY8mUZ4ZODgQhCMJQQtXJl3b+NryXxRg/39n7+fl4Pbvrd11xmLhcVMRV8N6Gpz4WYiavFpl18TxeXOeONqhPACOHwTGeCkqUkTVlMglaMq0rGN4TpWUJwEZq45xkSw2CE2EY3Llk0buG61qxZsVrTGzarXLdmyWuWDBuyw5GLXCxZACoABLoT8d2H47sXFgwynCFJWliw4LX4GG0SM8+jTGG2E6zuXwXrIhPvZvvZ2rLgnKMpop30adGnJOUyEcOzbq16MKM4TXtG9AIP4AqvR6zMSlMiUJiUTAgJJvj4/j1wAITYRjbY8TNi1YrWLJnkWtGOTKtxZGDdbjb4nOLDicOGOXEAKpQFUg/4axP4as/HwOfLwfA8HwOvQDxN1TV6aRqoqGJmSE1eJiCoq6zM3x3M3czmb268uecdQg/4Dov4Dq75eD4Dr03rOJgOnXlNpmEi6tdXBCExKLTVwQIWImJiLpMdenECDe1PuyqoqqlNpu4IETEwmAXCUSAESIuIupEpTd76+THuAITYQ1xtWDXFiZrWzPMxWtGWVotwscTdbhasXOHI1ZtHLXCAKYhmD/h8Y/h8Z4y3jnrjjOrqKVipjGIT8CdH4E6eNnzX0VpOU4TjWM8NteDDjAITjZ5IVRhOacKwnC9b48+HmACE2EM3Dlm3YY8y1u1y4VrTDiyLXLfC0W5MWHDlw5mzRriZgCo0BNYP+IET+IEXW+nXyOsOvieL053HGNszMTGIajDhjFYqIldZxnlcag/4Fbv4Fb+fLw/C8HlERw4+FaoYuKuMxbJPPwuM2zcZubmd8LziE7kHZvBO0yAhGEUKyjCcpyEIRhFGMUUVZ5+DHhCE2ENGzfM2ytcy3Fib5FrRqzcLcThzkWtGGJwxbY3DhkxYgCoIBMoP+JUr+JV3t4PDnTNXjOGI1VaapU1cc8c7njOczMohyzXKD/gUG/gT98DjylV1eN1M3Fzczd3ObZjOLiIiMNVpiboCE42KPfhaUqQTVhWAhGEYEYIQiCcpka1vr04AhNhGPIwy5WuTMtxN8LFa0b4mi3C2zZlrbG5Y5W7TGxY48oApWFYP+Jlj+Jl3NSm4FYiJ6dfEkhPwM/fgZrrJJKKMYxz7Ntr45AITvUj28MZAjGsY1vpgAITYRly5GORw2crWrNphWtMuXCtxZXDlayZsGGbM2yss2PKAKcCCD/ilS/ilT13nbPG9xnV6xjWuGNVyvlnF8cIP+BOD+BOHtelcJ4TrOC64xeb4x1rxdb64AhYtJDDq4oJo4oI4o0aEhQwxwwx142HTAITYQzcMWbJgyyLcmFizWtHORstcZMOZbhxMG7lqyZtGuLMAKVxGD/idu/id314E9nS8TWcZjkIT8DJn4GNd+bCnK8ryrRXEAhoyugYDAqBgEHBQMFAysvMAhNhGVriYMsTZktxN2WZa0Y5WC1w5bs1ubKzZs8OFi0ys24AqBATSD/iua/iub53bm4zmpxqOVdh5G8UGZu85vPGc53O8uddXAg/4GhP4Ghek71nV4zi4uV26deWampqIzUBONxN3Lny8GaIPh7levzRImZlZKJiESi6KlUxKVrznze/QhNhDHK3ZtMLFytxs3Lla0wuG63E3aslrVs3ZYWGLDmYtGQAqBATqD/gdE/gcljCoaRGJpURSsNTpErxujdXPWd5zecrnNc7rwQIL+TJv5Mrzc3LLKTuKauXO+JLyKosZvNFSefHmDjhF3KBMSmYmJjGamrq0xMxNXjMRJKJTPPy+sfAQhNhDRxmy5GWbCtbsMjNa0ZscS1y0bZVrDMwYtWDByxZsGQApTF4L+apP5qlunW7dtOTxfigCD/gOi/gOXqo1E8EC25bt3hFkEIxRjCcIwjWd8enpAITYQ4YsXOXLmbrczNjlWtMuJstc5HOFaxc5GjhpibuGOVsAKfDCD/gv+/gv/4yubKRiNKwiIjGdXF1tmc3bJfbw/CuiD/gPE/gOz664RjGIJXc5Zvec7vNzK6vF4zyngrR06gISnUjz7hGEQQnKMIEYCMIwjCMJwnGeHHw3UITYQ0ZsmGZtjbLWLVw5WtGWFotcMsTVa4xNsrXDhbsWORuAKUxGD/g1a/g1b8DwfAQjOs1NRYIP+BYL+BYPt35cayy3XOJ5ghdFJDp5YSFDAjnvxQCE2EN8TJjiZuMa3G1c41rRjiZLXLds4WuMeVtlbY2jZq3zACo8BOYP+ECb+ECdvXWJu7XE4nUVUYYzy5+JxiJS3GZtczN3CI1w4+FxAg/4ECv4EC3heH4l4imEE4zNzeb68ud3abJgQiMTVNXw69p6ghORoh15xggjCCcEU4TlOUYIEpyrKcoxhERhEnHDl3z5QITYQ4ZNGDFq5brXDXK0WtHDJstcZMbRbhYY2mVrlbOcbNyAKWBSE/CEZ+EI1vzVle00oWw4BkIT8C3X4Fm+PxKoIxjOePNnGsIXNUQaWOCGKOCOKFHLHfg8QITYQwwtGeXDlyrWWJk2WtGLXCtcYmDdayZsmOFpjcNG+FuAKbiGD/hNe/hNL8OeM7znjOZmq4Vw4a1rEacN9OcUAg/4EJv4EH9+NNcHC6vW2YtnLbObnrjeYhOxRzc8YJIRQrCcKynCMEY1vnz4eYCE2ENGjJrkZuWC1hkYM1rTK3YLXLnG5WtsOTE5cMcWRoyagClUTg/4R9P4SBew8rMVEEZhshPwLAfgV5tn0ac14xgjGVZQxgIWLRQx6MghgRo5Ya8TiACE2EZGLHCwcOci3NkbMVrRs3YLXGZg4W4nLhjjxZszfI4zACogBM4P+FQz+FQ14/C2a3iaiunh+EungeD4nGJjK7luZvM7jc5I46IP+Bfb+BfdV0qpgjO+3d06vA8HxNxRMSzDKWVxM1HHghOJoh1ZkIynCMJwjCcokIwIwhOUYQjCMCMIxrl5ceYAhNhGNs1xYW7ZgtYZsuZa0yZWy1w2cuVuFu0cMMrTHmbt8gAqIAUKD/Rffo11CVzWcRh279gdmq1WOFU04RKpqOM1uJzm85zc5lPHAgv5Mo/kzHwYllzud55koPk9rKrVmy5qW53NM2Ly831O+gIOvEnjebicKgJzMxJBEwsRKaEgTUymLxufB8+PIITYQwYtsORxjYLWbNi5WtMWNstxOGjha5Y4W7dmwx5M2FqAKWxmD/PUfnqQZ23O6zE1E4jHSAIP+BKr+BKsPAxfS+V0qy3Hc+CCFw2EycCAhinhjghhSpY68PPmgITYQ1yZmTFg4crcLly2WtGOFotxYsWVbhyMG7No3bYcLRsAKgwEwg/0jX6RtnbjXFmFYjWq1rCojGdZpd5nnedxfTx/G4zwAg/4FBv4FB3a9VqsRWYzObu7u87nre7zF4VWqjU9N66b0hHenDqzjGE6VhGEYBCMBCcq0nCKEJymw34uGHOAhNhGVqzwsmzTCtcNG7Za0yYsS1w0zNlrJnkysGeFwzytsoApdFoT6ez6eHHyMuDBKFJxrHDG8LxwYwIP+BmD+Bk/we3cuLuN446543UZAhcpiImzghQxoRDDHXh4ccCE2EMGmJkyzY2K1kwyYVrRpmZLcTbLmWsmLFs4y42LZuzaACpABPIP9np+zn6lW3rw8Zmb4Z4NacJ1nE1WcSlubnLdZlHLxfE8PwufJdIP+BOb+BOujnydOvmccRiIhKbmdrnM3dzczEkShFa8HwOfLenPkg3wA8nw0xF1MTVzWazFwRdSq4RMQq4lMXKYWvj6d9iE2EZmGVvma5WC1plaZlrRsyxrcOXGzWscWFu3aOMbBq1yAClQTg/3BH7g3ny61mMxbEV0MAIP+Bgb+Be3PDOGMrnN52cyFszSHVwRxRxQQwSxy04uIITYRkyNmGJm0bLWDDMxWtGORitctMzlaxxsXDTM1a5mjdqAKaR2D/gAy/gAzjqzG5uZvEVjWOWK5Z5c8R1CD/gSS/gST8beqxURETEonNzxd48NfUIXBZaGDWwQwQIIYIUcUZKhnhrwMuiAhNhGNuzbNsLTEtzYWGRa0zZnC1ziytFrhtmZs8zVi5ZtW4ApYFoP9z9+6N6PCmsKlOYzF1M6Ag/4F2P4Fy+rtzhF4uLi6vGd9AIWzOQwamOAQwwQkcM9+FoAhNhGNu2y4WmNotyN8LFa0x5Ga3DhY5VrJlhysMmTNla5cQAqKATSE/ALN+AWfJlGnRw8V6XpCUMWPFCODDqrKMZXllxY4R0wnWd4zja+JUIT8DLH4GWQYMOCFaVpGDHq16NObPqwwgiY92/Zt2YxCcJywoYSD8TxvTuSKEpcYkIhEwmE0VcJSTvj68wAhNhDllhYMGLVstbYmjVa0xNmy1xkc4lrbI3ws2WXI0cscIAqJAsgBg/4YNP4YV8XynxPH8Yzh27+JxxU6iKmohERSYlMoRiI1EQhcTExUTVzFzcZRuExdTEyLXq4RNIvBExJKMxIupgEsxNZogmJAFxJdFTMTNkwioxEE53O5yxNTjni7gv52I/nYfnee4Hw/A+X5Pl5E3CGMZeWwIlyyy2bHea0stxuWWbllqzctwWVZ3LEWM1BZRAsqzZZvNllTcom5ZcsgBCxCWWrdXieO/N79OoL6BZdrdqiWWUSxUoslQBRLFlASpQlJUoSgACUAllRZZUsssqUAEoAlJZUsWWWUsWVu+/wL9efcITYRlxuGmTI4zLWzBk4WtMORqtcYsOJazys22VkxZtsrbCAKmQKsAYP+Q9j+Q9kIkmLiy03KbrOLpQhMxcXF1OEVU6TUsRVcK1XCsVjGNVpVQmE5nfHO+Oed83ObymYmMRVcDC5nNxsmMrzmd5zOcpzO7zvN9W3FNxrWtdvA140eJrpgg/4QGv4QGw58jwLacGqjGMRComYuJTVzVrrNXO5u8zxXJMSi0VKExNiSLiZqV0tK88ePfj4fg9evNzitTwrGsYrWuGuVa5TpFNAXGcTKUqicYRNTGenfpdCD+ANe/cwmIrKYuLQQmJEolEwmpiQmJiREomJhMJAAiSJBEomImEouCYEouESExNXE1IARITAmAlN34Pty9wAhNhGPI0auGbLMtaucjJa0x4sa3E4buFuRjiY4W+JgyYY3IAqHAT2D/kMI/kL95h4PgZq6uJiahhqIIuZ5+Jzqbqczc5lcXZDV9gCD/h80/h8zkOfLw9cWbysqcTiJ1EYxjGMTiYTcxmrSyjOuNACD+BtevlaZmySZiYuriCYlEomAgExKU3nPs5ohNhDlk3ZtMebKtaY2LZa0ytGS3DhZOVuTDiaM2+Rk4cZcgApZFoP+RKz+RJtrPC+F1cXLdZeC8ICD/h2Y/h2ZieOuOJURBfDIhYNdHn5YEMMcEMJHDHXh78AAITYQzZOcjNgwbrcbbI1WtMWZmtc4W+Nbhx4mDXFmZ4m2ZkAKZxyD/kW4/kW/xnGM9N8M4443GYsnG8MWhfh3U+HcW/EYnLYOxVBRHVHAhlTzw4e1g6yFowksEcEMsMaGNHAhQo568+a4ITYQ2w5WLHC2zLczTLhWtGDJktcNGjda3x42rLE0yOcTlwAKnAFLg/5CWv5CW0SO3ft38rjisMTqMThq6tMWKqaipibucswmUzuc5qZorjjfg+EAgv6N4/o3l8vyDnc3nfFQGtmy5cvLktbZu4w4ubJspal3Pcx5hOhtvCMYThGKU4wRjBGEYRhGEYwiCMkYCMIoREIiMARjXH2ZR8GAITYQ3xNWGPG5YrXLdqwWtG2JutcOHLdbka5GWPE4aY3OJiAKlQFJg/5COv5CO+/Zz5OvQHjeP429TiMRTFYlpAgmlRiMRSIbi83xzxzvnnbrzcyC/pY7+lj81zqUHwfDl5c7lnc7m5slxcuCxVTVk3Ki1c3489iE0Y4yhCMEYiAijFGEYEYRhEIwiCEUIwEYIgijHL24R7whNhDPDjyMcjbEtYM8LJa0yZWS3E3b5FuLG4bYmmRzjzY3IApvK4P+RIL+RINvQYyBnDdTEzWazErqI1z5OvSD/hPa/hPbc+QdegHJz8rnwiKiJq8zd3fPlzRIg4xCIQhdxa4zEkTExMSiUzd+D5efMCE2EMWeZwxYsHK3C3y5lrTNiyrcOLDmW48TbC0a5c2Jy0bgCl4ggv8AJon+AE1P4m5sVso8DGbLNm4AhPwoOfhQTwsmXVWykIxrGeUbYQjOUksW0IKYSDVo2WURbd+P2CE2EZMrRg2xsci1gyytlrRxjwrcLNwzWuMTHKzbsczPK4yACqQBU4P+R7T+R7UBEriQiLoAXi6mEROL1M118Lw/E8XwLms1c3cx4NRmpqenh+E79jt3g/4VFP4VFQHgeD4kzFTae/heGAPL1mcrpUVFYcuvQ7ZqIiyZ5+FxWmMsZTBVgINiFShNkouJiYRNTUymYuJRImCYkRKE1IiUTEkpy478+fgoITYQwaMMrBg5YrcbPLiWtHOTKtcY2bVaxa4cLlviysXLLCAKmAFDg/5JEP5JE1xNxMqvGOPAq4nGaVOIIE9fE8Xt37d+HGtxmM1mJFX08HwAg/4VVv4VRcUpWa4xxd+nV4NZnd5rMTERVUxjl4PgXWM+BdRMRMXNyzW0w8eD8TxVKhBMkpBcRMiYXQmJiYmE1MTExMSXvn5O/WAhNhDNtiassmVitxucOJa0cM2y3Dkxs1rnM1ysGzHFjYtMwAp2L4P+Sgz+ShPOLrHPkBwnU8JqIlGWbu5yzFoRjr0Ag/4VQv4VLbrcd/A8EHg1my8RUYVWIw0xdXLcd+HEhORlTjWMZyRgiRARgEEBCaMcOfiz7AAhNhDBphyY2bFytbssLBa0wsMy3Fkx5lrdu3YZXDJqxy5GoArmAZUBgv8ANKn+AGm++NzrZ2u27NzcXw4ZNXaSSZxxmZmZnHp4zxmScsMz1xkmu6dkW9ndebduu3y993vmedt3e7u+Zuyd52129u7rHrfHwIL+i6v6L1c7NzcSIkm5WWSY4y8SWp55rll8bzc2Xc2tmlmzua7l1du3t3bStXbZTMs3FkvLMhCzEnJmZOEepZqD9zh7c2kFxIACYTCJIkISCYJq6upRNSvFkXESRMCJrMTVkJiRNSQAmAEkSRJMF3392J+EgCE2ENcLbJkwuW61w1bt1rTHjyrcLFm3W4nOJs4at8eZliYACsQCywGD/ldI/ldXmfA79g5c+koipi0zmMxMpmLXMzcyheJmYmJiJxKLiYQwqcQmphy5+JNaxrUajDDVarExO5455758d8b3N1nEqmInGI1WoxFrXnO85zvNyTMETETFTKeLO7zxnjc5nNTFRjHCuUdr8S9ag/4NYP4NaYnXPkFX5F44VjFVUUqIiJgmZrOIhUUiYkXMpbtM5XMzfHN7315c1WpCFRBExcWWXMpm4ububzve+fPwefi+D16804jWvAjkxjFVjVcNcI04YjhOoxi6YzVyvKy6RimIpi8TrPhbqYP2OnulkhEkxZEoRITExJAAmCUSmAq6urhIIkRIAmAEwJhEwAJhKaTExEgJRJMIuBMJiJESi6kIkJq4TFszvxfRdCE2EMMzRlhwtGi1mxcOFrTLjyLcWRq3Ws27jC0cuHLVg0ZgCrsBV4P+VOT+VOuM63qOfLnyC8IQw4RitXVxu7zd5u8spquHXwMRqERmY25+FxTNxbMXVxFZxnCE/En9+JO2FbYZZ92/JlDPCdYxrWMZwrSWJmtgwUstCEVV51ywy1nVFgYIUlHIpK0KTpVOM5x18Lh5MoCD8jiTMEpymUJCJTExM1MEEXV1cSTEyq6mESiYmJqYTEpXnw/VegAhNhGNxlbt8uZwtaNGDNa0YtMi1y1ysVrhq0buWeVrjyuWoApxKoP+WL7+WKGU3eXNuds1vhnU8L1EVNCERXfzOtiD/iVi/iV3q6nGauImcKjhfa+TFRESmZvO471x2IOqmoQlYmpqy0yiSJi4m74+b34AITYRhbs2DfLjbLXLJyxWtGWFqtxNMmFa0YucjTE1YM82RsAKlQFCg/5aEP5aE+KpiKvEwqIxVRFQLZbnjF2VMOmcRiUzjeOdXFzO8c8gg/4lov4lg7iLmdz16dXW7zO7wqq4VisYqKuLvn06vBxkhwrtw5V0Q5z4t8/BhOdwHgGYjECMIgEAgQiRhEQjCMIIRgThOdc/PrQhNhDXK4w5mDlytzM8uZa0wtmC3DhcNFuPG3b4srLI0w5nAAqSAUmD/lZa/lZbd+wAESEQioialfHt35Zgqy12m1xlKVXqe3fs6QCD/iFy/iFzdegAHPl4pnK01E6art37cI1WIqYzM5XK5zF5iYnHHhnC4ITJ2q8+sZwnCYiEQRgCMIoRQRgITkjAIwiIoznOenfXuCE2EM8LdxlZM2q1pixNlrTNkwrcOXHmW5s2Ny1auGWFozZACoUBM4P+V77+V7/F3GVzdXEcu/Y1GGJhLM2ublJFTA8LqIT8QOX4gc9k4YI0jCsMMa482dplOMUKMEpYI4I2nKMJzjp4HBFbgITF2I90hCMYwjFERCEYRgQIRQiinGscN9OXwEAhNhGJzmxZmjhitaY8uNa0zNsS1w3a4lrPE1bZGjnEycsGoAqSAUCD/lkQ/lkNu6nF1fLn4Hg+Jx1vUi1zvWyZhMC1txMzE1eLVes+AIP+Idj+IcOUo4118TxeXNxXeUlRw4d+x2iK1ERi5lbjG2W5m7zHPWbAg/S8T3cxcTKEJq0pTBEwmCYlExMTV1IklMs8/D8XsCE2EOcTLFhasMq1nmYNlrRi2arXLPLjWtcrds2cZcjfK5ygCngog/5b0v5b0/C8N3y3dxOKrVcnJVEzxdc7uefDjvCD/iGK/iGL3p0zhq8XG6nNGIqItbLOZ7zx8PmAhdJRmaSFPAQwRwRwRxRxQwIIUCGCGGOfL2tgITYRmbsGzRk0YLceHHhWtMuJstwtnOZa1bYXDJy4YucuLKAKejKD/lZM/lZNA6dfE3hyjThGK0qKqIub3fPO9zNNZ5c+F8yD/he4/he5A1vhnF1NZq0zNZqEVMJlaIi9Xw54uYTBow3jOEAhFFBGMIwiiRABFOuPPrr4CCE2EMnGVo3yZXC3CyxtlrRk3bLXDLE1WtcWRhkyOGTNo1zACnQwg/5VtP5VtXPkAPGzwjk4RidRisTwVcbm98d8ed9a57CC/q2L+rYwAPXnEgWxdy83lls8278cvwiD8LxvRTKEwmYmriZiYmAkmJCVzx9XrgAhNhGTDiZZHDRotY5sLla0w5cy1wwx4VrhgyYOG+LK0zN3AApUFIP+V1T+V1XO2U3MzlOHbpSD/hg6/hgbuIhNTUVcXNvPhc9No44IIIRDBHCpxODxQCE2EZGzljmZ4sq1g4ZMFrRw0cLcTBmwWuMLJq2yt2bnK3agCl0ThPy0tflpN24a4b5aVlKmaG44wIT8MKH4YNYSzRtO2NhrPLlOGIaqjK+BgIGChYCBg4GHgYWJkY+yITYQ0yYsuRvjcrW7Fm2WtMzXEtxZszJbjaYsjZtjxsWzjMAKSAyD/lsq/lsxtZPBw4CD/hnO/hmZiJvPF33xhOtvw3nCuO9Z8YAhNhDRy4ZtGbTEtYuW2Za0Z5Wy3E0ct1uVnhzNW7luzYY8wAo5A4P+XWD+XYHmg/4a3v4ateaFwmFwoCE2ENmGPM2yscS1u3auFrRjibrXDNu1W5mmJthZZG2HDjxgCrEC2QGD/k1S/k1Tdeh4Pgd+3Xo58g1vwJiNIipxNIlc5m8zMylKUpCJVcEIjfkcWJpERERCriRlM3SZiy03z8DwTlzAAAAHTq5c+XPlzdu7p18DwenXp1OXMAOfLr06quYm6mCpiOHfs3o6deHEg/4VDP4VDXHgZxdXSYDp18TcUqamJLqyIqJxAlWaBMpmLLTczz8TrjMXVrlN1cEQRCJiYupExeMkSAAAAIlEkSiUTVxMSRIAdOvLn4W4IiZqU1cXz8DwXbuXXPkAg3qcetyhEpZSkhExMSCJiYmExdXVxMRMTExICJTVxMARME1cBKJAmAAIkBEwJiZiYABMRIAAAIlEokBEgCYtK8+T474GITYRjx4czNg1cLWLLI3WtGDhqtxZG7ha1y5GzjM3a5WDbIAKYRiD/lVU/lVV48OPDvw3VkXSIvlz5bCE/DYt+GxfToz5uHivGsK0nSUqRzYcGcCE4UFbzmjSsEU4xnXLzZ8oITYQ3xuXDfLmwrWLZrlWtG2FutcMXOFa3atmzFzla5mrDMAKwQO8AoP+Var+Vau6zhUohdRM4nBGLqYRMIVMQiERMSmIzqYuCYmJhcTcXFxNXEyszFzx1lurlca8PheLkJRNJiQRLp4fheH4Xi+J4upi4iwkq4TMXVorNTV0mpiaETHLyeRExdTMSCJQiUOXh4iVxcESpcRdK4eL4nh+F4Pgd+3g+Bz5c+Wcb1MXBVoisxPDj06+B4PjcSpQqYiZL1nBhU0YQjj048SD/hpY/hpZ8TxfG8fxuMSialEomJiQsmYupmIkzCLlEzFzDMTEpixcTFxMXF1mrqYiITEC8T08nompml4uIlATUxMY69N648NxE1cxNXUlXV1MCJq4upiUAQSxKLqYmJQmEXExCUN+FtUxMSTNSJiTj279Ovbv06+B4PTr4Hg8ufgeD4Xh+FtF06+Fnr4Hg+B4PgeD4Hg9szEwupiYXWauJiYmAiUto2CCiNzYCSyylFllliyiUSyxYWVKlllyyWU2VLEi5stFlgWWVLFllllSgASiUAAAAALAAAAFk3KASrmwAAublJSyyyoFgAWAACxYAs3fh/CffiAhNhGZnlaN2GLMtZtWzha0zNGq3C3ysVuNplZMsrhi2w5WoAqOAUCD/lYC/lYT7d+3PkJjlz8DwfK68s8JxiERFRMVUrgZhcbiSslzme+vDIP+Gcr+Gc2ImrHLnjOt8N4QBmrjNSupiYTExM1MKmE1nHOgg9eJec3doQhEWlJMxKJRMSRJMCLqU1mls8/gGPKAITYQyaOMjHCycrcrBg4WtG+HMtwsGrdawct8WZzlYMcjJuAKkQE+g/5MuP5MuXh+F16eD4Hj8Nxa8XpWKphpFUgZjbctr14+ouYzrOs+E2CD/iiS/iiTd+3Xp16ceF1iKioqmLiWZ3e74tza2JqMRy68KpEJ117d+QCD6e54vmwiYmZXCSYkE1IIkiQiQXFrnj38uiE2EYmONy3yYcy1y5cuFrRg4brXGFqwWsnGVg1YNs2HDjbgCnUog/5PGv5PA++cc6667xbOM1MCEqVFVHLOtuXMhPxOqfidtYcF8lcVcSkpSpaFLQlKU5K1jXDDh8TiowCE0dLftRlNGKcUREjAjCME1b3x6c/QITYQ0YYWWNiwYrW7Zm5WtGbDKtw5XGJa3aNmWRzhbZWzBoAKWxaD/kzu/kzvDwpiojExnhx6ca0Ag/4ooP4ooQ5XdSrNceHXh3ighcVgJ564Z4UMMKOWOVHTjdEAITYRlwucrfHhcLWWPEwWtGrjGtws2DFawaMmOTG4xOG+HCAKfSqE/KD5+UIvJrpk16uDivGqsq2hKUoQpGELRlKddGnJl0aWYIP+Jyr+Jz3wOeq48KxGI5XynExBEzObnN338Lw+XOrdwITwFZ4BwwIEE4RRhEAEYwmjhw9FyiE2EOcLHGyauMS1gzyOFrRsxYLXLLFlWsWDDHjytMbDI0wgClQUg/5Ofv5Ofx06+FPCMRRjjECD/ijM/ijN8HwBExKZb4b3QIWzPZWcRziGGGW/Kx5AITYQyZYsbTJhzLWOFk2WtMTDItxYXDVa0xM2zlnlb5smNgAKoAKuAYP+Ucj+UckN6mVxdTMRCIiCImITSIupkuaTCYlN1cSJpMCaXESREwRLfDjiUSiYzreM63y58OLlzeB4PLn4WaRU1MkIi4Tc26+F4fgeD4Hg+B4PgeDy5uHF06uXNy5juIP+JXT+JXUO/bycbXc3GU3DKURnEQXFWpWJxETUqlUxMXEsXiaKmImJhKZiCp5eL4ni6JTUcvH8bw/C79u/br0dejr048ONTBWdZpMTBEwGt9OvTry563rbGXLm4cWtunWwg/a6py3c3MwRImJRJFwJgIkiUSms0lEXUgACJmrqQAETF1MTMTAATATBNSIlEkSCJESACU+D8BxQITYRiytGWRyyZLXLJyyWtGDTEtc4XONazxssuHNhbsGzLIAKqQFYgv8AJUX+AEqNzsts7zz43LgBmxUWYmRMVFSpuWWN27vb3b1eyzMzPiHzAIP+MR7+MR9068OPiceE4uLbrv06g8XxPN4XaV3MylOIvEYjETwpWI4VimLi5uMxKzaYyOSDqt1URFTGVpCEJiZlMiauACJiSMwTCYmpiYhMJiYmJud+L6LxgCE2EZcrFqybuHC1vmZOFrRu0bLcWVszW5WTfMzaZHLZm3aACosBOIP+RzL+R0nxPHxMzMceHPSmsarlGmqiEr3m88TMymIVOHLOfACD/jC4/jDF5ZiHC+U9M8LJm25vc9W7maqq1wPGMTiWTjjjz0CE0c52ZwQCYjCMUZThGCcpwRkggIoIxhWOXg7Y9QAhNhDjE4cssrfCtbs2TJa0ZtXK3C4xsVrnLla5HGFpjY42oAqoAUaD/kki/kkj5c968OmW6uGIjhGqqtRWFVURUxDOczx3fVz3vObzUVWorpPTPKsAg/4xXP4xXePDny54qKjFRGIkud7zve88b3udzMuVctdMa6PExjXDGoiLnOXOOd8cgITpbJdm8YxiiRhGEUJwjCMEE5RhEEZTlEgIkIxghEjOuPqxeBghNhDLE1aM8eFstaOXLRa0aZcK1yyys1rXC2yOWjZgxaMW4AqWATyD/kuC/kuD59YM4vlOsYxjGIYiCkImN3e745l46d3u86jhrHiPAxqE/GKF+MUOkbKRpO05RI3jhrhx4cdcda1irSGS2S2bczaMWLNiyIJ4a34steOE5m6HXujCKMUUYIRgEYTlOUYoRgIRkjACadeHzYAhNhDZw2yMWLhwtwsmTFa0wsWq3C4cZVuZhhYM3LHIwxt8YApwJIP+Tbb+Tc3F4xrw/CzURU6cJ6NKgud1xrnNgIP+Mor+Mmm88Z5xPg5jje5uRwcMcMa1jhz5WsCF0kkWpCAjI4o4IYAhQRoZbc7C2AAhNhGTK0aM2rBktauWTha0bY2C1xmx4luHM3YsWjJmwwtcgApZFYP+Uez+UfXTk1jTSItxx1zIg/4wyP4ws/FcONXFxdTeN8swhpSkV8OgkCQMDAwcHCys3A2wITYRlYN2bJnmyLcOJrkWtMmHCtct2WFbhcN8zVy2w4m7JuAKVBKD/lFq/lFr8DhfDWMIlvXGYIP+Mib+MifG5TFout63mIbACEvYeAgYBBoGFhZGlUQhNhDjG5xMMebCtbs8rha0ZMWa3ExyNVrdw3bscLZmyyt2AAqcAUWD/lZy/lZzMcqxioWvjm+ed8d3KaxjUdN66FRNZLnN3d7jnWyYVGt9I0CD/i/m/i/nOfC4RNKpGJqonC6zNzPPt36ZUhEKExOUsrm7rnw78tyAhO1keBZoBGEYRgjAIwijGCMCEYIRhGEYThAghCMSc51vx9cvBQAhNhDRoxYt82HItcNXLBa0y4sy1wxwtlrPG5Z5sjjEzY4cgAp+LoP+WO7+WNm45ViazOZ3O7ze743dkRWKx079nhZ1Vb4TAIP+MBz+MB/nGLxUOCqxPCapMTFzc3d3z6dXC5zrw8XkhIeAHXnGMIoTAEoowjCcIiEYIp14PLhygCE2ENm7NrhYOMK1o1buFrRvjZrcLds0WsW+Znjct2mJqyyACocBMoT8ur35dX4xrCM7sMrwjKNlKSwUpKFplYzjeV5wpp0cHga9GHFng/4v8P4v8fG3OK0wxeMxcyuZnM8c3xvN0liMcvB8A7RfXyCEzdaHJ4sUIRhAREwRhERghGSMIoxhhz89yCE2EN2WFplaNGC1hlYNFrTJibrcObJiW4WGHC4bM8TdrhbAClcTgv8AWn3+ALT3fLsss45M3niE/GRN+MhOc8SCCa8NOrXjmIaeoIGpj4EQKDgYeDl5eBugITYQ4btWTXCwZrcmXMwWtHDZgtxMGmNa4xNWOJmwatcTHCAKbh2E/L6B+X0u9s9MMseDDgUpS0LX0adGnVnwTmCE/GER+MHlijirmvgrKqdZ1jr2bZTz1kwghdNNn5UhDDHDDDDCRwwQwwS15eDJACE2EOGjHNlatWq1hmyslrRm0bLXGRhhW5sjZxmxt8LNyzagClIQg/5dpv5dp+vR0mqqqdLkhPxjFfjGLxY2rHROEMqmEIa8hIDAMCgYCBQMHE2aQCE2EYWzZxjxMMy1s4xMFrRkxbLcOVlmW4mzho0bt8mXE1ygCnAmg/5feP5fo2txHKMeBz5dilpm7Wu1zneOc7CD/jIu/jIbTKUzx8Lw+2YRCEIJi7lz6eDGQIXRVRa2MgQkKGCGAEEMEMEMEKOXE49lgCE2EM2mNixZZsK3K1Z5lrRw1zLXLFuxW5GGFjmbZcTBvkxgClQUg/5Shv5Sj+PDnwzVokmsZ1iD/jYu/jYhnhfLPJhVzOZ555iD9Ke9ptNlxN8/D7+AITYRmZucTTE5yLWDJpmWtHGZqtwtcLBa5zNmGFjlbtXLNqAKei6D/lOm/lOZjv06+JxTE2zuMxut1m0sVHgdenKIjGJqdWCD/jW4/jW9pE+NdcGBcbi1xdbiZtz5c+GbTWdd9JCE7FOvWMIwIwgEIkZRCJEjARjPbw78wCE2ENG2NxiYs3K1m5asVrRi4zLcWZozWuXDZw4wt2rTEzbgCpcBQoP+WRz+WR3p1YzVl0Hg+B3wTSoiMb8K4hEzNzM2uZx4PgeLiBEVhwqE/G/9+N/+cm3ZhwGXIGjTwMOCtkJp3lpxZZzvGYgtOEDJt2ZcFFIwUy6sIIPl6nq7REETMxmLiQRJExMwiUImEkxKYlMSm+/o36whNhDVxjZNczNgtw5meZa0aYWy1zixN1uLK5bYsLPLjasmQAptJIP+XGr+XGXMddbjMWlKQm6UiIxPCayAg/42iP42l863i8TiIrEarHDGMUYyztzrw+/QhcZkGdrQoYIRDAQwQwRwEMEMKvF4dqAhNhGNhlctMrNgtzOHOJa0aYmS1yyb5VrbIyc5m+RvlyuGYApTEoP+Wmr+WmXLwLxOJgb5ZgCD/jgW/jgD8NibiBOOeLuFq0EGTwssCCGFLLTkZ8wAITYQzat3Lhm0yrcLFlkWtG+LGtcsW7Ba3yOWzdthzNMzNyAKbSKD/l6Y/l6ZmOOEzdxmLmExK4uLwntdQIP+NrT+NsV283lOHCdRiNYxwqNKiczfGufHiIXQXQa2VAIIYIQhgjijijgQxz4/Cw6gITYRjaZm7DI3yrcLfE4WtMbdktcNWONayatsORrhyN2zbGAKVBSE/Lhl+XDMZMvGw0hSJGWW0YP+OFr+OFsRMTEMZ1nXXViFg1TC42OEgjQoY6c3LUAhNhGNviaYmTRwtwuHLha0aZsK3Czy4VrVw1asWGVhhbZsoAqsAUuD/kH6/kIV8jwfAGtZ7Z7Z1GLZvbjm7zN2shhyXTt38LdpuNtxuN1aIicX4Hj+M0CD/jle/jlR61Y58uvLrres6YjU8JpUxCZnMXO5du7p18LjwvV4zVxvHHHPXM3HHt5vSYCD9Tyd3FREIiZm0zJVolExKUpmYRCpiJiEFTMEpld3x8XyXwMAITYRjbN2OPNmxrWTBq2WtHDHGtcNsTZa1ys2zFhlxtsLZqAKeS6D/kWy/kWr1SLZjcbjjXWucbnJVYrHY5cKjVVU641Yg/45Xv45bVXqeGNRwjUVOLXHGMzxTvJw4xJdZ4dVgIThcDpzjKEUYJVAnCMIiICEUYzz9VkAITYQ4ws3GVg5yLcbDMwWtGLdktxNmTFazcs22VrlbMczZkAKVRSD/kf4/kf56dTp18CVVFRrKYL/ABYZ/gAsNzSXJty3vO9ghWoix+DRoSGFHHj8LDnAITYQzbuWzDGwbLXLFs0WtMeRktcsGzhaxzY8jBowxs3LlwAKXx2D/kqM/kqN4cQmJiLiZM1cYzyuJIT8dB346DwNm3lZcUbRlGaE4xwy35MohOhrJxnOEYogiTVvxdsO0CE2ENWbBthcN8K1vlbNlrRo0wrcTlu1WtcWbNlZMGDBgxYACn8xg/5L2v5L0a4cdTrNXNrnM5nd3IjEaiuFarE4q8cY68M2g/46SP46UZbhDk4RqsRCri63F3M25+BdzBMs9OuLkIXOXRaeWOAEMCGCGCFAEMCFBDABDDDHPm6WsCE2EOcrLHhYYXK3G1ZOVrRu3ZLcTPM0W4mWHHkaM27RqxyAClsUg/5Pqv5Pld8N9t8ESym44zzAhPx3yfjvb04M+THatIwktXJjwZSFx2Qx98EsMccKFDHDh8iyACE2EZmjbM3Y5si1hhYs1rTCzyLcTLEwW4suVo3c5mDVgyxgClUTg/5P/v5QC56HgTqeSMXXHACD/j0q/j0b3s8HUXEXi8WyhcdjosriY4pZI4EKOnQoACE2EYcOTEwc4my3M5zZVrRw4crcTZwzWuWLJpiZtcLNg0xACoMBM4P+Uu7+Uu9nHlbqIxNSzd73xzvbdyHCNa6OmsY0rGeXg8CD/jvM/jvNc+Xj8s8M4qoxUaYqJmpjYucznKNxKLxnXFuE52yHgOKARRIoRQhGCEZIynCcIxEYRjWuXnuIITYRkyssOPCxYLXGVi3WtGjDKtwtsrVayYs2jdnic42DLKAKfzGD/lb4/lcV0teMkVVa1rFaqIhMxW1znOc5vN3eN9Log/47vv47vxUcKw1EIuLna98c3u85mZmcRVYrVavUwITvYoeCYkIwjCKE5VpWUQQnCMpwjJGEUUZ4+2zAITYQ0Z42zHFhyrXGFkyWtHLPGtxNcORa2b5cONuzaucLNoAKfi+D/lpi/lp31cWuLWYiMRjCL8jjiajLc5u8yut+F5PkeCCD/jui/juR54isMTpjNSzd3d8+nFzxxjOazi4wxEVjOITicR4BJRpWUwnKcpowQihFEEZTRrfbtyAhNhGVizcZMrhwtc42mNa0xMsi1xhZ4VrLGwZNWOLJiYMWgApiFoP+Wpb+Wp3HOMZxx1mpiawOFoT8eoX49NcvCz4I2ngnOS8a5c2fbcCGrJCjj4OCIOAg4GBgYGDg4mXmYC+AITYQ1ZYWLRw0zLcbJs3WtMzDCtwsWzNblwuMWHLlzNWbHKAKQAaC/wBWVf4ArKbYhfjwA+O+vC2WgIeGSSC0mPyIITYRhzYWjZhmyrW2HLkWtMTNytws2DBbmZMXGNvlZs8bRsAKax+D/l0S/l0TiROb24rMRXCsVi/A8HpmAIP+PBr+PBvwfAHgXwnhHC8TE1OYy3Xg8b4ghcljMnXGjjQkMEUcEKFDGljtvxMO0CE2ENGOLM3ZtGi1q0x5lrTGzcLcTZs2WsWDbI1yYnDVniwgCk8Pg/5bmv5bqejpHCIa30zYg/49Rv49Oertxq9ZxmbkhrSOgLeNgSDQ8fTqQCE2EN8bls4YOci3NkZMVrRw4yLXGRriW5MOXC3zM8rZsyYACn0tg/5d5P5d7+HhxWavGcTEYRTEwhVxJcyceHg+B5vDNoP+PZb+PY/dbxfDeIhUzrPPxucTF1MCCZ5+F4fheHw4zACE4HIl350nAijMRAQjBCJCMIwjOu3lugAhNhDnHjaNM2JutYZGLJa0ws2i1w4atFrNjiwucbLC2zMHAArHAUOH8pLHlJZhcKReLQ2GRGIR2ORuNSORCezwQyBwJAoBAIIRufR2AIDAY/PJ7Npum03QWCKHQqDQKHQp/PlPpwCH8gQXkCDoVDTiczic1Co1yu1qt0SiiPR9S6VUYxA4DAYCgECgU2rs4gyGIZB4NBoOkUjTabp9P5VK5BIYtF0SiYCE4nGh3axSjKKMkUYEYokSE5RRhCYRRghCRKIinPHxdbwAITYRmbsHOVjjbrWzHFmWtMrVqtw4szJa0yNW2FizcssOFkAKuQFHh/Kjp5UdYjEI3GkdjgAAh8OhULh0FQKGyaTzSMwKAIBAYDAIDH51O1EopIJCT+fTmcUGgTudJ/Pgh/IHJ5A5bBYZ9P1Go4AAn8+qtUtMuQKaWm0U+YQKBQGFQSBQCAQGGQ1MJiUikk8nsUisOh8KhaCQUIPzvQn4DzFzSyaixWYmExargmF1cTBExMKkiLJmV3v0eoAhNhGZm5x5GGVmtbtMmZa0b4sq3Cwc5FrDK4a5GuNzjxsmYAqpATeH8ruXldlhqMxhK5Ums0E5nAE2m6pVOkUmrVeoVGhUNPJ7BILB4NHY5KZRNZpO51QaAoaH8fkXj7vmabTdPp+m03E4nIFHoyj0aZzKVyqOxyBwJKpXMpnQKDRKLQqHQKDPJ7OJyjyFxWWY/EyoYIEMMEKEI4gQwQkMRFHBAhJYIYU+rgbYITYQwbsGORg4crWTJqyWtGObMtct8jhbiw4WDNg5zNGDbCAKiwFJg/4L9v4L9wAFTUxSIhFRKExMXFy7+B1m5zleazdxdMRjXIeJiICD/g+S/g+D7gA8PWW5tbcTBisOE4jEYjPlbpUTE2zN3lMkB4vZsIPzOMpuQi4uUxIkCJBMBMAiYTAmJJleefo56CE2EM8rBs5b4XC1ljZsFrTJhcrXOLGzWsHDFmybZmOTCzbACogBPIP+Dnb+DncJhMWtmJMXWuPARUMIQmMx18TwYySnF8N9u/jAg/4NMv4NMw5c/IzjGKxdXnc7nwenUeLUZiYw1DUz4lsRJbLrw4yAg/O8jz+eUpQkSiYuEXBMSJgEwRITc7678WQhNhGTDmxN2rhktxY2LBa0xMG61zhZY1rBvjyN27Foza5XIAqLAT+D/hAy/hBH4XGIrFRFIoDLK5yFxFomLi4XaeNbRJy35GcAg/4Oov4Oi+FxGV3d5zO83m7IqtR0HhNRqdFpudru2Zbb1z7eHACD9jwHwPdWETUouriQRIJiYImJiatExMXF3nwevXxAITYQxbMMWZkyYLcLFw0WtMLRwtxNmjNayysm2Vu3y5XLnGAKezKD/hRi/hRjd023FkVVcIxiKhFERlu88c53u5zW+V48IIL+eFv54Xe/gknJiS50bZSE2GxVWeZ58e7whJeADwLGEEIwiJwjCIhGCMpyiQihGEYThhvxc8AhNhGJw5Zs3DlitYM2Dda0bsci1y3y5FrlgxxOcmRi4as8wAqiAU2D/hao/hapzgOXPpvSqisTEt3Pg9u8yTSDxMxUVE1eZZievidWY3WZkmM63y49AIP+EAj+EAnp1DrOOcZu7kjGq1quVRiayy6q73d3MKqMVFRyitRiIlc5ZjnrjkCD8LyvXvERMGZlImJRKEwmJmEShMJRICJiYJiVptnfXxwhNhGXFiysmuNitcMm7Na0a48i3E5wslrTNjzM2zNjhb5sQAqQATeE/DNV+GavlaaWlCMryuyq3hHPm4NpxIEEpSWhaVJWRindnwYaAIT8H7H4P2SsLwnCcq2jCeTfu37tuSEpShZKEIwThGMYXheV4XxVz5sohLdSPTrCEYIwjBGEYRRBGCKEUIoARjGdcufLftAhNhDNhjxYczNutyNsOVa0ZZHK1y5zZVuRtiwuWzfG3bYmwAqiAUqD/hzi/hzn60mt8OOrxw8PwiqjDE6suN9e3eZkxnDwM4anETFrtmNxJa8Z79vJg/4PXP4PR91VJTXOvB8DwTxYm80RiNNR4F1MTPXt3NsrKiq4VquCqzM3c+Hw4yCD8zyHwPNIgrMTFkxImBEwmCUTAiUxKJgESmLjOfF9OIAhNhDDI1zOceLItc4WbVa0csMi1y0ZOVrhmzasmDLCyyNsgAqIATmD/gcO/gb/78OJ5PDrG5tGKxGtY4cfGucZi1zuOMbtllMTpifAzy6Ag/4NYv4NZY8HwBwrVVEQ3d3fPp1xMwioiIoSja42u2+XgxiD17XrzATdxFxJMSImJAITUiYmVzvjz8PQITYRhyM2GTC5YLWzRnlWtGDlmtxNnOZawxtXOJzlZYnDfMAKmwFDhPwPOfgedrQpVq18LDKiSNYz04s9bxvOE0oQlSOjToGCVIQtBCsJp1hr4XDwYYCD/g6K/g6L79jnyb1M0iYVNb8rjUVEXVzbM3x4cRW4zjNTNERvTOPB8DmAg/AzCbSXExJMFTCYmZq4IAJiYkTEpXbM+D49/AghNhGRtlaYmbhwtYuMmNa0csHC1y1ZtVrPCza5m7BpiyOW4ApLDYP+B7L+B7M8aarFXOiD/g8s/g8tKXW9XfKGiqZVwsDAQcDEysfPACE2EMsmZtha5Wa1o5yslrRjkcLXONziW5GrBs0YtmWXFhcgCp8BVYP+BYL+BYPxs1WI5XwcI4TUTiL0qouLTExEQIQhGoiKmU7jIhEzcZm4mIlnjPXweICC/oTj+hOdc3nnx553PfNlibgyIjc2VatlRsiohNhvLJlmNi5553YAg/EyiUzYi0kpRIRKJRMJiYmJhMJiYkIkRIiQmrTvz/FeQCE2ENWLPLmbNm61gwYMVrRq1yrcTlniW5Mjho4auGrhyyxACpIBRIP+DPD+DPNMxnGdb1eAzw3UxEUxGkRFrlaZtPGby3FxE6nwPH8YdqCD/hLi/hLRiIqcZ1zrrXcePjcbjK5SimtYrlGlYRNTNWm05jYHi+EAg+lziZqYTJFi0zEgi6uCYmBMIkiSLiZu85599/BAITYQ3ZYWLfHlcrXORu5WtGrBmtc48uNawZMWuPE3Ys8eRgAKoAFEg/4QIP4QIXj8GZzOdZ5Tw1jhWsRSLjOZnfHt3CrklO4vN3c3UTwnlfhTrsCD/hIs/hItZYnhvoxeGNxd3e8zxjJTHTwfADxL1WKirZZzm7u8txz8TyY0hMHUdeskEIoxiiiQjCEYRITgjCMIwjAQjAhGU4RJozrjvtv3ACE2EN8zHLmzNG61i3as1rTJkarXDls0W5XLho4YtMjPJmYgCpoBSoP+FPD+FPEB4fhePiZyyq8Rio1Ua34m8El3x6dc48Ol1cTEkzU4h069B0qQg/4RlP4RlQETS8XhURRMLmefhcZTCE78Lw/A8HxOaUplKYlNXV0JrYCD9zwYmbzlMyBMiYmJRMJgCJRMSIkiUSJTmZ4+H4s/AgAhNhDjK3w5GzBktZsWbla0cYsy3E1zZFuRy2aY8eLJkauWwAqhAVGD/hYq/hY14A6de3fyOuppSYmay25+B4JxXmc2nKYziKxrHTr06KxXBVQTtu853ljIg/4SZv4Sb9Aq4mM4slMJhEFW7WxComJiCN1md8enWtxKZzVgorPJ16CD9b0UQiUxK4mYSBMJgiYkTEwiYkXARMRKYmExcSzfj+fGgCE2ENMLFmxaYsK3KyxOFrTNhxLcLFoyWsWOFs3cM8eZswYgClkcg/4WIP4WIfB8AA6HCNNSZlxggv6NC/o0PvAC558dypZ5TziFg0GREcJChQoUKGGPA5mGDWAhNhDZxkYZsLJutZMGrJa0ysWC3Fia5FuLG4xMXLlwxYYWAApbGIP+JTT+JTXW2tjp16TqNVGt4cyD/hDw/hDx58nh+EOPC6Atw4iFizkOfhkigQQoY4SGOefKw44hNhGZhjbt2bFmtyYmbNa0YZGK1yyzYlrLE4Z4sjLI4zY2IApXE4P+JW7+JWu/CvVYaLq6jnwAhPwjufhHB4ea94RTnFHDZhoAhoC6LWJQSBgIGBg4edkVoCE2EMWbXI3ws8q1k2Y5VrRg4ZLcWVgxWt8LBy5YOMrhhmxgCpUBPoP+Ktj+KuHXheH4m6U1cFs243fGc3tM1DWMcu/Y5RitaonLrjnyu4CD/g7Q/g7h7d+3h1i6ulRThGGowpCUcZzOZ562YuZXczW9ceHPtxsAg/gKvR8EgRKZTCYTV1cFZxcTWalEwmJhLNbje/B8+PEAITYRiwscrZhhYLW+NzkWtGDButxNWTNbhcscTRs0ytXONsAKnwFIhPxb5fi4ByMuQZMuquBSUYTjeefFpvOM4yjJbFnzGacJIp49Gmc6rwrBGiEM23ZW0YP+DW7+DWXiugZQukQqM+JukRMxlnfLmYyhNTPTr4nHEibm5nOOvTrfgIP0u+YqVsxlJMSBExKJTCYmAExEomExMTEyvN9/Fz5QITYRjb48rJm5aLWzLLkWtG7FktcM2mZa1ZMGrNs1xZGjhoAKgQEzhPxevfi9faNOq6ETHq15ssV51RlPBOlpyZlLUxKRVxs9N+TKg/4NdP4NdRMEQvp18jjipqJXk3x8DwXDO6zGYlE658K48ITdyI8negBCMBKICKCAIpoxjPDz7uoAITYQ3ZtGTFzjyrcuPG2WtMjnKtcuczdbiZNGjFw3YtGOFiAKdCeE/FTZ+Km3FjaJ5eFpwRwTyRowRtGUaTTnOM5sdtbKg/4Rlv4Rl4luqzFTrjw3jnrK6zU0mpi9cem6AIPl5no3NUiImVxIiUzJKYvO+/ozwCE2EOGzlw4YNmC1k4xMFrTI0ZrcThqzWuW2Vg4xtGuFk1yACocBNYP+KqT+KpvhWeG8bxmU7ZvjHGONXVRGuHXomOWL1UVKZ3jvFcSD/hL+/hL/zE4zq9TSkREQqYmcxmePLm4ceGYSszXPl1iZg/CrdTEzuNxcBE1KJTEpiYiYTEpi5nPHz+r2gCE2EN8LLK3bOMq1ticNlrTLjyLXDhhhWs2rBiycs2+RvhygClcVg/4thv4tid03jjrepnGt6zgAhPwj4fhHR0sCl7XldHPs24sYhNXKdeKEZTRnGM8NdePUITYRiZtMLVw3ZrXOVhkWtMzZqtcN82Zbjw5WGVs2wsmDjKAKiwE1hPxcLfi4XxY2rXuwymlGsMerXkwxnGcL0w0vSejbsw4GKUMEpKTtlkqAg/4SJv4SJxV5RMRCr8DwfG3FLi6tK+Pbvy5sZtGZjfDwcRxAhMnQc/KgghOMEQAhGBCcIxAgjON76eC5gCE2EOMjXLlbYca1q3cMVrTE4xLXONs5W4muLC3zN2uVq3ygClQShPxjOfjGH28icrRlGE4xvKOcg/4RBP4Q++JdZSRV4xxAhcdiIdPBAhIYJY5cjPhAITYRiytHGVm2xrWGRy4WtHGbItxZMLJa0cY3Dhu4cNmeNgAKVROD/jHq/jHrVyxGpxdN8OPBsIP+Eij+Eily51tcWXrdY4iF1EEOnRIIYYY4ZZbcXLkgITYQ4buXDRuyarWuPK0WtG2LKtc4muNbjzZcbNuzYtsTLMAKiQE6g/402v40y+/gThiGN1c3meN8c3u91uM2xGnaPAPOvEYSmY3XGq4gg/4QyP4Qz8eHipKY04OEaYirXW8c6yzeW7LmVous63jijICEyc51axlGAREJwSIRIowAESMJwmjOOHh6Y9AhNhDdxmx5mrhutcY2uFa0x48y3E2ZZFrfG5Ys3DXI1zNWYAqEATCE/G/B+N+Hjbc2HBel5YVZ1nWcZkZUaMuRoQtKMI0y4suDHaMwg/4PtP4Ptbir4XidIUTExurmZ3w4qu63CYut8u/CcoThRgjdeM0YIynCMqwEYRgQRhGMZp1vlnjw+BghNhDFixbt2DdqtcNszBa0Y5mq1zlYMlrHCxcY82JywZOGgAp4MYP+Omz+Ol/qdenl8MlNTqqqsEIlms1mZnc5zOW8N4CD/hAO/hAb5F14FxUJhKYzV3O523FgiamIxPJMAIP2ubOZyzMxNZSgiYgJiSLi6zErvr7dUCE2EOHLXCwY5HC1m1zN1rRnlyLcTDJjWs2LnM2wsGTJtiZgCssC1wGD/i1q/i1Z8HwuN66tbAOvTMFsxmbuUyqImohVTqEQETEhE1eM9OvgXiKxwxjWGCrhSpmMszMxmJlc3c3czdzmefbuOHHAiKVERC4zM3bLK7vLZeV3m+OeK9kMTqI4K1GKrFYxjp16B27+VNUAg/4lEP4lG+Hfpz6Hi+IAcufaYxXCeEaiKnBMTDMZmc2ymbTK5iZXz8DweXPW8WmV3dzdWipiEVDE0VdLqEImauZiZAd+3k1nfHjnjvO5RFYjhjFcI5RWqxFMSqUJZq7rMIITMXEqIAHheH4V1ACD7VcTERNXNzdkiYTAExMxMTEwmBEwki4mIlMARMTCYTEgImJiYlEgCYJiYBEoFZgkmCJqQupTVwBMAAiZgiQCYExN1cWvwffR7AAhNhDjGyYNXGNytwsHLla0ZNWy3CzwslrTFmb4WrFs0aMmwAqUAUKD/jj8/jjv68riOfTrEg8HwMxdb1NKYqAqbOfhd17jcXMxnExhyPAAg/4rpv4rk/D8TnEdfA8HlzB4eN5zmcylGKjFYxiMajfibwVMSm5nKd0c4ITJznXqhKCSBNNEiQiiBGCMEYAhEhEjCca37Z4AITYQwZNmGHC3YLXLViyWtHORgtxMcjJa3y42ObI1ysGTHEAKogFGg/471v471+PAc5xuM3lc5pqa1GojGIxERieEYVNTupmM5vOefPPHPPPW++OuZIP+KZj+KZm6cOPlc+U8r1dTMt3vO873KVRjWHC9WtvLbM3M3N3E4xPa/AKAhM3O5tZEpzmjFCMYRESMIwiQjKcoxlOESCEQQihFOFWHk53eITYQ0xtMTHK4zLW+JyyWtHDZqtwuHONbjaN8uPE3y5crTGAKrwFThPxg8fjCFxASnjlBOUbZ82PE06CMLQRlAgkjFHLo0ilYRhFGCtMeLTo4OIQxadGXIZs4hPxQlfihPkBky7sckrsejTa6UzTo22nCcYzIpShbFlyDFj2XjJNj0adGnJlxVjCaMphGAIPwPM83nEQJjNxMBCYlMXEpgIJiYlKExKC8ZxcESEpnM79PeiE2ENmbdkya5HC1k2zMlrRxiYrcLRs5WtmmNphbuMzLC1xgCpgBQ4P+MXz+MYuNVz5OvQHDjwmLxdRNIRNZhM3x6b3uWWYukxFR08HwDVYAg/4ouP4or1denVjIOPDw8MxcyuCsVisMN+JxiJpEpTczMzMHg6bAhNXC5cEoxhWMYoyiRhGISnCMJyjGARlOU4IRIREZo1w69rwIITYQ3zZnDhoyyrWzTIzWtGjJotxNcjhblbMsTBthc4mLhyAKhwE4g/4zMv4zM4m86zF1nVd+wHSajEQYuZuczu8zbNTUMb5OYIP+J4D+J3N18rrwzjeONd/A8EDx+F2i8TiMKxTGIwia2bjnkITvcVGcbqyiRhOMIowQilOEYRhEEIkIiKeHo43UITYQ2zZcjFljyLWjlrmWtMzjKtcN27BbjxNmWNtkbN2rfEAKlAFTg/4tIP4tIcZcubwfAB4ERiohV0qFROCJlcWmFxM3IVNRKZuZm5ue/heGcubqgv7cm/tyf4/iefD36BlthuBtjsJHETYsuBNmyi80VLmma+Dyg9eRu0ozm5kkQATExMSiYmBEhKJiUEokAtJeffm/aCE2EZnGXKybNGy3MwZsFrTFkYrXGJpiWtXDho3YOWrTK0cACqABT4P+Kv7+Kv/GfA8F06nTr4G+U8GKqoxEcLUuZiYtbN2KnEIzCYmEjLM7vPfxPFmIg/4pdv4pd/B8DwfAZwcufgc6mMxcTIKtRFlXV4RKMzcpmKnBETdTKrInv28Ug+HrenNTJdxIiQkCYlEgiQiYmJiYmAExJEyvj7fN6wAhNhGZs4Y5cTBstc4s2Va0yNXC1xjbsFuPE2ZZMWRu1yOG4AqoAr8Bg/43rv43r/I8nyvL9Lw+F1NNXU6zwzixdzc2zNzu5zMyiYhEIiERiIxUYYRTF4ukRicRKbznObveePLmAHTr069OvTq6dWt63reM6mb5c+HEAACJ71dzbMTClRUdPB8B37BnHTNAg/4oEP4oEfC8Pp15cXFnO85vLa25zVzmLpKEE4RU0pMlS4RjFKq6IphURhEXjcJJiphETAAcuet8OPLm1t068ufbv4ni+Jxjr4Hg9u4AAHTrwmFESuFq3jjrbWw8PwuPHgCC+b5vdu67ajNyrVXKLC2WLE3LuUGbmwLKlQsLASgLABYsWAAFgAllSiUlSypQSksspWzdvfp/AM/BwCE2EYm+RmyxZWy1oxYtlrRphbrXDNw1WsmDVxkZscLjMwagCmUag/5Aqv5Aqzp1x34eDjrG6RE0ru3sg/4Yuv4YuzvLrjnGXHWUqvwJaoCGqoytg0FBQUGgYFBwMGg4CFg42vgIG8AhNhDVthxZnLnKtxucLha0cN2y1w4xOVrFviyNsjhzkc5moAqJATiD/hvg/hvh1x4Z4bxJWaVOLqKhSE3m83xjmze52sxiPAvwHgCD/iuQ/iuR8WI3ji4xtcSxqsVjUYqoiMTBE1mMxa5jNZxzwkCE3dCPVjOMYxCMIxhFGEUJwhFAgBGBFCas8/VhgCE2ENMuRnhYsWi1lmyNlrRziaLXLTE3Ws3LjG0x5mLLMwcgClQUhPw7Xfh2fz8SK0koVKsNMemD/imC/imDePymL1dIwFWAhcliGfnQwQwwQoUdehTAITYRiwt8TfC0aLcjlo5WtMrPKtcM82VbhaY2eXEwaYnDNyAKVBWC/rwj+vCZmblvXVqeNYCD/ilW/ilBzwusTU4zVzXPXW+YhZtUauWAIYIUs+LxqwAhNhGJk3yt2LlgtaNcTha0bsXC1ziZOVuJo5xM2jRmwxN8wAqqAUqE/EBp+IDXVrYMMbqpxlCWCWKlJSRjOc51jes5zjCEM2vUZMu7HacIRiunOqM8W3ZlyUnAg/4pwP4pwc4eF4fjcek4iLTa7vOc3xm5CpwxFRV0GU5TczcIhUdvF8TevC3QhOBzI83LEjBGIiiIwRQIiEYIwRQjCMowQjCIjCMIkU6z5e2HWCE2EYm7Jk2x5my3KxbslrRnkyLcLFuyW5WGPI5ZZsLZs5bgCp0BRIP+Icj+Ic2Ic+FSkpVYqNXGazNpvM7Zmbiojl37ET0mIiauJnr27nDqg/4rKP4rEc+Cx4c8743m4iIxjVVrWuFcoqi2WW5zvlzOnXtcJq4jNdenU8PAhOF0kfBM0IynCcBGEYRhFCMAQjAEIkYRQigCMZzjj4O+HQAhNhDNthZscjlwtYtGTRa0c4Wy3C0cOVrbLmatWTlhhw48oAo9CIL+tvv63rttmoL+2eP7Z95zJyiDxi7nfHAhNhDRqyaYWbRstZuWLNa0Zs2S3CyzY1rZi1csczJljcN8oAruAYABg/4Z/v4Z8+fSefgeD4HGLi1rTMTScZq6mJikRUajGIrVajUYpUWqYstebvO74zu4m4Jm8r3GUl5u93ved8efXfXPPjFRw4cunncvG8bxgIP+J+D+J9vOeF634m9TwnhOrxKW5tlmJi4m6UTSFxCCt1lN1nUXV3d7zvO9748ePG8sYxy4cOEacJRiaROLkQiqxgxWdbZAg8fA1+f3i0phcTExMSCYmJRMTExIBEokiSJIkiUTESJJiUJq4EwImJiQACZ33+Aav4OAITYQ3bY2rRniwrWDLFmWtMePKtw43LJbmYOGbhu3csGmTGAKrQFZg/4jdP4jjaxPKmt+NnUa4TVLq4RNXi5uNklxcSnFoIlmt3d8+nUDny8WJ4rJxfLjqcCD/it6/iuBxxlPTx/G8HlBUIrFxi4uLiyUzFwQgJiUyEwRIcONXiaKEc+3WbiEl4EjDwKmQjCKCMoiEYTlOCMIkIkIwiQiAAAhGCMEYRhGEU43082cPBwhNhGNrixYmzjItYsseNa0ytmS3C1zN1uVo1w4sjdnlYuMwApYE4P+Kq7+KsXk58Nst1N9t1FAg/4rWP4raYzvG4qJiOPDnmbAhpioQF/AoCBIOBhZGvgIHAAhNhGNk0x43ONstY4WjJa0xMsq1wyy4VrdowyYcmRmxZMMoA==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1HAOAgAQdBMIG+AMBEGKmPXMUY51JpZWox/ddZFMDCEgQRP//A0U1BQM4C2QZIDIJAJCbAwE3wB5FMwkAkIICAdvFHkU4CAD+AwB7hdI0Ek7ApD/TAKQ/CokDhwKD/kxW/kxXOPLjq4vGa3GWYzq8IRm1zF1MRalFKiKjFcKxwxw1w1w4a1rFYUm05u8748ePXj16547u7TBUUjDCoDa0oVEzM5i4iKqGImkxbMzz8DwXTqeDDec5ud7XvdzusomIVGNOUVUTeJiaUqYRVMRFRDp4OqIRNZjMZmUTV1FxmM4mZxnl17Xgg/4Zyv4Z1+TpwcK5RwajFQ1vE4YVETOY2lc3GbvjOd5nN5WixFxcTEwnCIVESi07nOd8efXfh7689ze5vbd7mI1rGuVQqVRwxrVVAzjPBVVWqapjp4PgOfIiQLTKUxMImpCYuKmIUCpURF4mYkTnwuNMRqta6RyiOGcTFMXN5udzGa49ON3Ig/C7Z3m5tBMquImYmQAmJBExMSRcTBMJgAAAJqSpQSiQRcSCREoARcEXUxMSIkiREwExMSCYCJAiQABMAmBMBMExMAJqxExKrgJi2b5/AcPg4CE2EN2mNm0atmK1y3y41rRw4cLXGRu5Wt2+VhkxMm+JphzACowBO4P+TKT+TKGwDNXFyiIxWqxWKmEXGbnjvfHfGd5mJVHB4G/CAIP+LsL+LrXqAeHWd8ePVzm7Vwrhjprljlw1jhhwzF441u423HXl1kCD6e0+AbhBMrqSLhcTEiJiUTQgTFwmZvj35+D2ITYRlx4nGZw0zLWuNnmWtHDPMtc4WzRa4atcLVgzYOHDNqAKhQEwg/5Pbv5Pb+HHwdeDrnWYnBiOHA7YqqRte82lcRvl37biQIT8Vtn4rbc2iexglgjSMct8OHPpc2mFGlsVsGKmCVowhNe23Fw8mUCD+Cq9fZmZkmSLiRKJiYohJc3njxtWACE2EY2zRyzxuMa1q0cOVrTMwZrXLNphWt3OFsyauc2Zm2aACqEBSYP+T4r+T4HjynjjfLemFRiKiEXW7nLivJmiIipiZmctrzGYzC0xfC/Az4Ggg/4vLP4vO+mfC6+Vz6cdZrjXFnfO97vdziOFcsdDxr1HCsYqKmMzLdznLnO93uc1vlxiAIPXKUxCZu5TITExZJBCCYmLgImBNXAlZM339G/OITYQxcMnDBxiaLWmJljWtGORqtxYsrhawZ48uFq2b43GHKAKdSeD/lWo/lWX8GvDznnec504Vw5cOXDlXJiV7453veePHiCD/i5S/i5Tc+VVqsYa3ja5TLE0YqJwvhzuQITB3mHuzgQSjCKKMSMCEZRQRvy9rjAhNhDdmxxZszhqtzMGDJa0wtWq3Czx5lrLHmwt8rBsza5soAqWAUGD/lAE/lAXyq9RU4w1WMRWImE3OW83eWaRThWIwiV5vc7m5jPLr2uE/G3B+NrGc6YZZY4WVw5Zb3rGEsFsWK2LBbFKReeHDjaa1jWUrYMmLJgtaUJsdtccYIPxPWj3dyLkTBMXBMBEokBMAIIkZvwfZmAhNhGZo0y42Thkty5WzRa0bOW61y1YZFrNtjxMHDZmwatcQAqJATCD/lMI/lLjzFNXjNcZ5z1nrO74zEqnhGq1GtRwvpx6dfA79t0AhPxxZfjinjjpdW95YaTQwQpCVJWpakoQhVes61wyz215uHo1wIS3ah08aUYxgIRRJwjGCEUIwiiTrON4ThXT0iE2ENmjPIyZOca3NhZZVrRjhZLcLFoxW4WzhlibNnLnKyZgCqUBRYP+Vsb+VsfvrxeHPgqug4YVUSmcxmzPTr2isRVQu8zd3lbMXEoiqxz8znSE/HCd+OB2erPg0ss75zXON0YUpbBSlIwZdWuWGt64UYSlgxYM0sFpYJSjCaN64Z8XBxdIg/grhz9POWUymJiYJq6kmriYCLq6upIIupiUxJM78X2YgCE2EY3GPGxYNsS1u0yZVrRoxcLXDTC1W4cjhliwuMTZy0ZACqEBRIT8myn5Np6ww4MOSuBk06MuTXacp5tuwySwMUoSlKUpWlakKWSjNXHfHhx3y1nWGXdvtcCD/hvS/hvTzw3069N4b6denXDdSmDhlUxMwupi6mrjMTOZTF4RU1VxPibAhMloIxnGcZxiIQQRIxIwQjCMBCICKERGAirh7p4OITYQ4c4mjbLmZLWzVm5WtGjDEtc5sWNbmwtm+Rw2ZsmDnIAKgwE1hPyXmfkvHqbNurXo07sNIWhghilgpZSkBCECSasrzw3vfHvjn0iD/iCG/iB94nbvrdXrNTE4zUpWLhFIRMM4zUxcVxzPMITjaUQRhOEYowRhOESIICCKMIiMcPdq8AAhNhDfIxytcLXMtaMsOVa0yMWC3FkZtFrhgxzY8mNy5zYXIApmGYT8nxn5PjdsK1rjhlhjtXFGmCGCGKNMgIP+HLT+HLXpuMRWo5XwzraO+ObfOYVnsjgYEEUUkMUMEcccscMd9uD1QCE2EOMObIzY4si3DiZ41rTK4xLcTZo0W4mDjCxbMGTRlizAClcThPygDflAPzzxzx1rOZRoYNCD/hzK/hyvzXTWqqk3PGOfgwCFw2aYXPwQxIUEccuBx8eSITYRkcZm2No0crcWTLmWtGjnMtcYWeNbmatcjhvlb5szFwAKWxSE/KK9+UVvLPLOuG+G85wZIbrYgIP+HXL+HVtnpyrHCIq53nwb69yFzGKZfIwIo0EMUcEtuNtiITYQxwsW7FzkzLceRlmWtGjVmtcOMzNaza4nDjE2YsW7RkAKVxKE/KeB+U8vg5664XIYmhsliIP+HQr+HOXGulamt3PPPeefcIXFZSHQywRoY0cMteBwtAAhNhGZlmyucbNgtZYcjJa0ws8a3Cxy4VrfM5atGOFs0ZOMIApeFIT8qt35VZ8uPDPLe8YSliponslQhPw7Jfh11jPZmliRrfDh0z1teECGqppO1qAgoEg4GDgYWLnYWwAhNhDRo3Ys8OVqtx4crRa0ZZsy3CwcZFrfNmyZG7Fvlw4WIApLC4T8rw35Xk9dcs71nOiD/h4o/h3tzyxVQ4wAh59AoBR0BgUJmcDhACE2EZWGFxmYtHC1mxbMFrRu1crcTXHkWtnGNxjYsmTVwyzACv4CjwKD/j2Y/j2ZIk78sriRMLrJNXhSKmaCCIulxdTW9Zwugq3Tr4WaVURFRUYmETM3a0zJdzM9fE8XxuvHyOtSTMc/A3MImIlErghV0i6mSUTEpTOeHFEt6b0HPkc+XXp4+Mzu7u4KimoRjDp4viHPkA79nPl37ePhYurq5iImIpU0iJ1vXHh1qZCD/hbW/hbXOfI6RelVE6vERERNrnLMwlMSuU8/E8XxOJDr4Xh9Orp1DlzVeLiamYmLlNTETUpiQgkJjcY4wi6uL5eLq4WXmZzO93cZmFTSSIjGK1WqquXfs69HXo69A58i6zjcTEwQQuiJiJAmAFWxnt38bcQoqai4hURBm5zu+fheHy110wCC/BX4B3jLC+5vOzcoJZZRUoAEoAASxYsqUJRKAWAJUpKiwWVKllljcsWblASgSgBKJRKm5ubAAAACwWFlhYsLALAF3fj/Av0vwUAhNhDHKzysGOFwtZ4Wzla0c4si1wybMFrTHhbs2WVizbYsgAqZAUeD/jq+/jq/A48M43iaVhqcXE3FqRUTW2efbrMyuLtd3mMxU1itcB4mQIP+HsD+HsEDw/C8PwvL5bnczM01piqnEzETTEz2uFSItExcxK1xY45Ag/M8T0+rCIIuZm6zVxdAmCQImImJRMTEwmExMzG779/D9AAhNhGTDkcucrJmtc43DVa0c5Mq1xiYsFuZgyxtmORhhcsGoApfHIP+PLD+PLEDtM8N9L1eKhmOvDweoIP+HRT+HRUC8ZxmphaJvHHpcIXBZS/KkCCCCGFDCRoY5Z8HiWqAITYRjxNHGNrjwrXDhg4WtMuJqtwtWbBbiZYsjViyw48TViAKWBiD/j2K/j2V6Xi8ZjjG4yQrUACD/h00/h0lvn4XHhOmIXWZvLuAg/W5t3lEriYsu+PXz89AITYQwbN8zFrhxrWjBsyWtGDfCtwtMrla0as82FticOGbluAKaiCD/kG+/kG/KTK3HHHGcXg4ceDnyeD4ESCE/DrF+HWPNnzThCSSVcGGVYxjl0aWDC06NcSE8BOTwVIyEpook4ThVWt5314gITYRjc4cmFu0ZLXLbK2WtMLPMtxYcLBa3y5m7BtmZ5GmLKAKUBOE/IPh+QfHcvgvgvReWGWfNnCC/rZj+tmffrcsqbliwIP3L8mV2m7mU3nxwCE2EM27Vmzb43K1gybNlrTHiZLXLfDlWuG+NvmbMmOZg0YAClYTg/5BdP5Bbd9oxSBa8ZnQg/4efv4ec+eMoSrcMxucAIaujF3AoKDgIGBgIGBiYeVkZ4AhNhDjDmxYmGNstbZm+Ra0cMGC3DictluTK1y4WThzkyZGYApiHYL/AChh/gBQxFO55arcqSX4Md9Ag/4d0v4d03bv4GeGeTV6mIm2cutdXWyE3cyHL4aEJRgjCaKJGNb317YAITYQzcZs2FrkzLczJsxWtMLjCtwsMjRbjb4nDBthbuMWXGAKXBaD/kQQ/kP7444W4Sm25vny55wAg/4dxP4dsesrhMpRdRMdegCGkrBAYHgUFAwEDAQKBg4OJmZVaCE2ENsTLJibOGq3DjZOVrRyzxrcTlkxWucTDI3Zs2WFhhYACm4chPyIVfkQnmYseSeHZt3b+FnpOQvbTGGkhPw9lfh69ymjTmrhzZ82e15VhGMIyY8WUIaUnIC/gIaEgIBAQEDAoFAoGBgYWLs0BfAhNhDZywxuXOJmtx482Ra0ZY3K1w2bY1ubK4cZmjLIxyNMIAqRAUaD/j2s/j2t1s7d/A8HyuuoxOp1eJXEpm4ta4mJxNTMZm55+JxoqVcY69u4AIL+nPP6c9+L4znZc3Lnc2bLcb42IncWjUm4CzvO88+vPigAg8aQmLXFzVxE3Ukoki4mJhEokmJAElxcW318nftAITYRkZucuLK4xLWGRhmWtMTZotc4cjBbkyN2zNrmbNMrBoAKejSE/Ho9+PR8AYseidFI4I4J4ooQjWMbziwoxY9WvNn3b+BrQIP+GLz+GL0AYzM446zrNZoQVKrTEonGcZ5c/K4zAINwu0RURESlNhKSZRIATCZz39meQCE2ENcjLDjaNMa1tiZtVrRvizLcLJuyWssOTFjZMG2NiyZACoUCsgGD/kLG/kLHB43j+Vz5ThURNJqZqZiYuLTN2zGSUxcJTErq4mUCsxFplF0Qq6mATU4nfibxMF1JU4mibTmpmERaevheGAAHPl4OMznOYzE4itPE8fxjxoL+oiv6iLBm734PfjvCElxhxJJBUssTeaFyyyVc7LO82RNuec1RKsst3Hx/Z7JSzZdltlF52AmpQAA9e/BM3lyy2vO5p8aDqcVERErmZmySJImJiYmJESiYlEpgi6kImJiYmJIi6mLqyYBFwAiYkiRExMSAESARJEiJhMSIuESiYusze9+L3z8AACE2ENmbRi4ZYWi1y2wsFrRo5yLXLXNkWtMrnJicMGLRyyyACmwcg/5K4P5K4fFxW+HHW8b1x1dXRWeHPECE/D/5+H/3faMaY6ZcGfBjpOSSFq5MtMEwhcFkotLDBFFDBDBGlgjjgjgnhrw+Fj1QITYRhxNGDRxhzLXLZm5WtG7hstc5GWRblzOGLdq2ysmeHGAKkAKaAYP+OxT+OyHhxuN43jjjNZq4YnE4JrOLphU4RfDjy59OvhTEYqmpqsRERS4Um85nnm83dxmV1dTFQxiFKmbmbnbLjw8fhabWzO85vczEYxrGsU1HTxfE6+J14SCD/ibE/ia/0xSoqtMY0xcSTcZpebu85vNzz7d+XPlz1cImoJiZlaZXEpgLqY3PGc53xvjm+ObMKrhjWq6VyqunfteJgmZmaREVMRdbrKLRF1Hgb4UAg/A9K/fIhMJi5iCamRIiUTExMShMRMSEokiSExMTEhEwRJMSAJiJiYmJIlEokRMTEhEgCYmZzvv6sUAhNhDdpjw4nOFstZMcTJa0YZGK1xkZN1rBg3zYseZsyYYcYAqKAUSD/jhe/jhfzgACL1cRMURURFTEbxxjwfE71lMzN3m5mU4iq6d+wIP+MWz+MW3t3AA6zHNxXKaiqmsTiMVqeUJqUkTNXFyuTOCD14kZzeZmUQiRdxImCYmLgmCCEwmCYmEpvfPz98AhNhDVw5xucjfEtZMGLVa0zZcq1xjat1rFjjaNsuNzia5WQApdGYT8dJH46SWjTuwylIlOk4qyx21gg/4vsP4vsWM5iJhNLiJvhz6ZAIWDVINTPBBDACCOGGemfC05ACE2ENcTjKycZHK1syauVrTK5brcObG2W4nGbGya5nDZpjcACmYeg/47Tv47WW+nPhz1vBOLpKamNZ30AIP+L+b+L9nGeF8s8Gs0uJuZu7nv4njwAITwFLi47pxiiJwnKcIwjGefi5XSITYQ4csmmTFjzLcjPJhWtGGTMtcuMOVa3cZMLNjmZ5MeHCAKjQE7g/5AJv5AJ3WLvMTMVFRjXXocpiEJXM3dzm5vadwio5X43Xpw1QCD/jCS/jCf5ceiKhi6sdfE8XwvD8biRUTUpXMxJExeJlmuK68XWYPt705+AbmImJiYmQmAi4mrq6mCYJiUru157+P0ITYQ4xt2DNnkbLWbNq5WtG7BqtxMmGFbixNGTlhlzZMTliAKXxiD/kEM/kEN1m2a41upTRjWcYyAhPxh9fjD72RjaFo4IynCsY1jweNx8mWF0VEOljggAjhgjhjlxeHZICE2EMceJo4wtca3FhcOFrRi5cLXDlmwW4mWNq4x427NrhYgClYTg/5A6P5A6Xhd9TyYisXjOucAg/4y2P4y2XWcdY3aYit+FmiFi0kWdjhgljEsE8+Bw8AhNhDLE2ctcrBqtzZcLNa0aMWi1w0w5Vrhm1csWzZi2yOW4ApfF4L/ACNV/gBGx5s8b47mq24AhPxkdfjIn17MNIWjKJNWGvgcEIa0iIK5g4CBgIGBgUDAQaDg4ubj4G0AITYQ1xs8uZq3brXDjE0WtMbNstw4W2NaxaYWmHLlbt8uXCAKnwFJg/5CzP5C1dTC2LqYiIb8TMTQWtcXl064malVk7jc5nLcXapqnC/I7+BAg/4y3v4y0evJz8jnSIi4m+/jeTPGc5mUUxVcm9clYiqpGN4XDNbxxjcbnduvTwdcQIP2PD2Xcpi6uEERaUzExMAETEwmAiUTBImbvPfzc+kAITYQ1yucWZrlcrXOLCxWtGbRgtwuczJaxcsMjnCwY5nOXKAKlAE/g/5FVP5FVYuBczaM6z0c+REJRE1iKjCsxcyzFtzm87vaOvbjAIP+NEj+NDNMxScZxuOMcbOd53d8ZzOUorUcMcK5VisVVKvXHF3HWM5AhOpkn27yhGk4IRhEiIwjCMIkYRhFGCMpwCEYQIRjGt+u1CE2EZWuHE4b5ca1q3ZNFrRuzzLXLZyzWtGbhy1yY2THMzagCn8vg/5G1P5Gq8qtmOc7bjcZXM2jOs6uoxVY4axrVZ6d88SD/jMW/jMH7ze28c9b1ZUTisVHKejhVRETObu83z11zzCEwdKHbjJCEZTiiiiEIRhCJGEUQjWfD48tgCE2ENMbRs3bYcK1uwzYlrRw3yLcLVvlW5mDbEzYsmrVziygCpsBXIP+OaL+OaM48AAAB068OPgXEYiEVU8M6mMrjMzi8KYRlxc5nMTVMIlOY8PwvD7d3QCC/usr+6yzcAAAEsvO82KXO5ubmxCygQlS5sqbE3179e/i+P4vjIL5PV3vdWyICdmxZYSyyywFFEssCyiUJVWqq338f38AITYQwa48jbIyyrcbTFiWtGDZgtxNGOZbmbN8rllhc5srjMAKpQFrg/45Sv45WenPkd+wdegAAO3fwsmJq6RMKMSiZTNxmCcShREXiSRIm05denU8Dwe3fwCC/vC7+8M83CUNwAAHO8pNllKlWAAhKFzZcpNmzzzYSS86evcvQIPl0Xc5ZhKJgJmLiSYBEkSiUJgJiYSiYkiSJRJEkSRMJiQmYtM9fbnQITYRkZYmWRuyxrcLhviWtMbbKtcZXGJaxYsW7Ni0c5WGZmAKkAK2AYP+QBD+QBEHbv43PlOL1EYxeJxmrmZldXMXEszmblJF4mYhUREMTiyJq4E3Npli8XiZi5jKrxOFTEzmMpc/E3KOvieL27gACY69PJ4TlKbrOkRiKjW9ZxMIkLqD/iv+/iv/AXnG43Gbu7i5lU1mYTMzUwioiYi4urpCYTGauIuiM4ukVhiIqISi4upYzqU1MwQhEJnVqzPDjjIAA6de3fyOOrxMRKU3Fpnn4Xh+B4PTq6dQ79iD4UC5FkSqySLRMSEAACYmEwmCYlEgAAAATExMTEwCYRMTBcRJBMCQAARIJgJTK75+P4MfBQAhNhGTFjYNMWVqtaMmLNa0c5W61w3w41rRzmxuWjJu2aN2oAptH4T8j6n5H1bXwYcWPJl0aeNjtCCSEqQhKcsufKCD/iD0/iD169OvTes4zi3C6iMIrMOMVxiFy2BljghihQI40MMJAQwQw26lDoAhNhGTG4zYm+NgtY4mzFa0YZMa3DhxMlrbFmyOWblywY5MgAqwAVuD/hc6/hc7OfIEwAxnW+3fwrQ01GIrBrPBDTkxWMVqqxWNYRWiMIsmc7y478F5ufF8cIP+Hhz+Hh0AdenPk69OvTwfA8HwPF8Tw+SaTCLhE1cIlETAmYtMTV4ziyEoQIiKnt17RACD8jcRLMlzKZi4i4JqUJiYTE1KAmExKYTCYAAJiUSmZvj5/kx4gCE2EMWmFq0w4m63JlaYlrRqyZrcObC0W4sTjM5yNMLTKycACq4BZoP+F+D+F+HhxAAeBfCuGuHCuWMcI4OEaxiqxjFTVJmJXIJTO13G5mZu7bmctzec7nN7mdz1c+vcgv7QM/tA2wAAZSXNllVWrO5TLiCBuWbWwtsdzylkvjcxGGTfg+Pw78iD9rxnv9bJiUxMAiYmAgiZiUxIRKEwTAEwTBMTEiJRMSCYWz4PvzHvACE2EZcTbIywtca3Dmc41rTMzcLcLVy1WuMjhizyMsjBoyZ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iEARwDgIAEHQTcB7AGARBipj1zFGOdSaWVqMf3XWRTAhIISBBE//8DRTUISBBEgIACRTUFAzgLZBkgMgkAkJsDATfAHkUzCQCQggIB28UeRTgIAP4DAHuF0jQSTsCkP9MApD8eGGeCgAfJ8oDNAEoAJQAS86ASgAAB8HwgAAqEATmD/hx6/hx7dOoDenNjNXEpiajXPkcufjc9REKJzG9d+3flIIP+D3b+D3dvQDo6+VuKqYsu5nr4Xh9OvLnibAEXHPl4es2Ag/O3xiJiYm7JC6zjNSTEwAmJCVzu99/Hn0ghNhDlpkYZszXMtwuWWFa0wuXK1w1y5VrjFmZuGeFjlwscQApmIIP+HlT+HknmHPhxxx4cYkuiMX0ms9Jog/4Ppv4Pq6DtLTDE4mGVz14eLy8eJ4iEydKXPnOKKMKymjCYnOdY1x8N1iE2EM8ONi4yYnK1yzZ5lrTC0bLXOZizWsnGXEycM2jXLicgCnYng/4fXP4fT+qJ6sc6ur0iKqr5IqpxM1nHHwOdAIT8H6H4P0TBh4GPJWhGMZr4dGnFhhNOEZq205MMYoTicKXF3xhKcIopkSEYRhGERGc8PF1tgCE2EMnOPC5YNWi1nhbNVrRnjZrXDRgxW4cmNywx5mOJo0bACmUbg/4g8v4g88Z5xrjjmnMzeFajWKt4QIT8H1H4PqcWPiYclcE8E6VgnC7DDfu3tICE4HIl0bopwnCZFFOOGuXbjwAhNhDPFkasGbVitbt3DRa0ZtMq1xiat1rZk3wtWbRy5ZtGoAp/LIP+IsD+IsHxvHiYnjw8XhcBMSQjGK1jVcq1jETjvvuAg/4RHP4RHd679vB8Dv258JqkVUVSpiatdZi8zuOuJzaEt2JcnHGU4wnGMwjBGEYRhGEYIwiI5+7WWwAhNhDJvkaYmDdstY5sLZa0w4ci3FmbtlrFg1yuXLluxcsmYAryAbYBgv7cS/tyv4K3nS5VLLKsrs2LUZMzMcuGWSJc3JUm8qZuUsqSQwb484SS5Yuy03mzc85VlWddzYSatrXnnnPPO3ZdlTcLFZZHN+T5/msAgv5mS/mZOSyblll8d53xYuWXKZXNzsWbLcqxNkudzcd53myipVCw2LLKlqdlFuVVa07nZVlVNCEMsyksshlysEZc3x7zN+D4QIL1q0qUlQBUQLNipQJUqUllixZQEJZU2VKSiUSkssWErNEqwqyVECUqVZRKCy1t734fh+X6gCE2EN27bDkYtXK3LkZt1rRw0crXGZjjW5MTNqzaYcuZy0xACv8BnQGD/inq/infxEVNRF1eL1vhmiZogmrqamJE2LxJSYs3UzJcTK4svj4XPfLn0663y563reM4zjOt1dXVlWAAutb5TMRBJFzFs63jKYmAhPwb2fg3zlFCMCCcpynCMpyBKcCE5QnBFCMZEEIwQrScownKcIIqVggiYdV8erXq16NOTLmz6NOTLo05s+rXo06teTKZMoADLk06N+BGcIzIxpGkbYtOjLkadGXIAIKfFu2rLGWFNlSxZUFABZUsqLKllEolJZZSUllJQlJRKSxUWWVKASrFq3b8P2/LgCE2EMmWXKxcNXK3I3csFrRrmYrXGbIwW5W2Rk0y5WLZyxaACl0ZhPxnpfjPp2OHwuDkwyvLHC8ZoQhOGDCAg/4P5v4P9ejnyvF1IRIjN45ghYtJDm4CGFGhISFTp0OaITYRhctWzBo0YLWbXK0WtMrPGtxYWrha5ZMcTnJmZs2eHGAKfzmC/wAT9f4AJ+wAblncm5ZZW52CWJZTNwHjz8nwgIP+DqD+DqEAHTr4Hg+Nx1eLxMFSi6uLi4mLGevieKOvTxZAg+1XMzMSTMiJiYmrgiYlMTKJESSmb48efh+AITYQ0aOMbBsyxLcLdiyWtGrnKtc5cLhaxZt2LbLkaMWuVwAKrAFZg/472v472+XNrYYy7d/CzSkTExdSTM2zG63W4zHGt1lIVUV048HhZ1OpiIuateM649M4gIP+D4b+D4fv2degceDv28Goi4RBEVU4RFTq6nFwiauLxurlMze+HF04xKLFrjMb116c8UCC+74/jksRkizV1SUlSyWEqlkLLnSFgCWylq2u9779gCE2EMWzRq2y4WK1q0Z5lrTK0wrXDFtlWuMLZyxzMWznMxbACqQBT4P+QAr+P/mufDveM825yzF1CMRGojGIiIgUISmb5+B4IbiYhTUMQiGufLvUgIP+EHr+EImLrPgeT5Hg9s6iOCFTS0JiZm7Zu5mVzU1Thx4DhVVWKTGaubmdx11vMoPwPCnc8Y2lMpIurrOMwmCJRMJiYkIkJgImJRKYJnO+vqugITYQxwssTXFixrceJpkWtMmLCtcN8LNa3bZm7hgwyNcWXEAKigE9g/4lfP4lfavhx1vhx7IxGoqkREVEYRTc5bu8xOVpmZlMK1fKpIP+Cq7+Cruenh+F4Pgc+Xh8OLN5uayImphVNMVFVCInE1dRMJlzidiD163pxE1NrSurFxEhEgJgiUATEnHxfRoAITYRhYsXOLFmZrczdgzWtMzDEtcsmjVbjysWmbK1y4cLVmAKbSKD/i66/i63xx6dXbubmM1urhJEYvhExwmE/Aux+BemGTLkRgbsOSFJSURmvOuWWfHi4diE6FOPOEKRhOc4zTlOEYIicb5ejB1AITYRmy42mXK0ZrXLFm5WtMzFutxZczla4YuHLPIwatWLBqAKiQE2g/4wcP4wcRnccY3F4nDhWMYxEYYlSMzmb43nd3eWeXHpONCD/gXa/gXbHgceDhPCcREpzO888555va5KiKxGMY1Gr6deWViE7GC/PJTjNOU0SMCEYRgBGScpynCcIp4Z4+XGHgIhNhDHE1xuGGFotc42bda0c4WC1wzZMVrbIxbY8rFxhzNWoAq7AWOD/jKa/jKbAiQAA69HPlz5d6RKL1KYRCorPTr4nHE4movFym5m7m2YylMxeuPbn4DOHmdwg/4F8P4F8QOvQAAOXNrfLn5XOIQkiITMWz18Lw/C8GJzGY4xmcri6zwmlUqoYnhvpvh38Lw3ieKAg8amESmZTU4uErXEzEzBeM1MSq4CYJgiUCYBBMVmJi6ySmc3cS5+THwIITYQ1ytXLTC0zLWbdg0WtG+JgtwucmRbkZMWjBxhwsmOVgAKfjGD/jU+/jUx6vC8MJgiUxmJXV1dZRN1MQ4eD4HPlz5GwIP+BeL+Be3gqw7d+1woiJ1MVcIlMyy3x6dau6PBhMWqUY1jWs5xQnKcpwjARIRhGCMESMY138mDwAAhNhGVm3cscbJotbOWbBa0cMsa3FkbZFrBy0c5HLdu1yM2wAqSATuD/i3s/i3tKtV4zpvwszV1MIYnU1Os4uZtZEEzd9e3flz6dWCD/gg0/gg1OvRx4c+XeuXk9s1MzUymWamrqIYvE1ZETEY58uvSYeGAhOBLHVGMCMUJwRhGCMJwRhGCdL0nKsooREIxRjXH1aT7QCE2ENWLNnjzM2C1tibs1rRyyYLXDnJiWsW2TKzcuW+RwzcACtsBfoP+NhD+NhHy+mZTjjWamZzE3F1Op0jVkzKcTWIqogTJOLxUVEQiaMGIqmIVK12mrguuK2Zy4uLc7u9pli/CvWOgg/4ErP4EreKueLrOrxE4iMTUREIxNMXiZTc5mLhFRDEzE5xdxWYJibq4RMrtmcrZm52zG441dcavDE6Ylg0rE+FmoyCD9To+AWFSSuRMTExKJEwJq4mLqUTEwTVwEwEwiQACJgTUkShExNZqZJRZfPx/NifgYCE2EYnDDIyZtnK1lmx41rTMwYLcOFtjWsWWZw4cMcmLNhZACtwBkAGD/jcU/jcVA5c+3fxOdJpCaurq4EosCsxa6XFTCZLSiZABdAAF1CLicZAABy59M4jE4RIuuOvBz4HggIP+B8L+B8MDp15c/I44mkXCYuE1et6zrNEXCZEJiLWtFpiLrv43j+B4PLmHLmAB06+JxpKefTqAADny8WJnMzEwqI1nlx8LwfAAg/Ux7ZBBEouLgRNTCatJMSiUSRIRIRMTCYACJoJSmYAmCYAIkBEiJi6kJTPHPh+XHiAhNhGVo1ctG7Zitw43Lda0yZsK1y4yMluJy1Yt3OJvkZNHIAplGoT8c8X4545yva9seLTo4+DHCsZwhDFchPwa7fg13z5seLDgy5MuTbmw0ratIXpGc4XSMrHAghjgjBDCjhr0NMVwITYQ2ZMsOJoyarWLJk0WtMLFutc5WTZayxNsuNxmxYseNuAKmAFMg/5Utv5Uq+YADlz8beorU4Jmbmczd8+XMb14eMrvM3aZiKxUcGuHPkceFoP+DCz+DCuQAGM63EWuJmJhF4uEA7d/K66wiKioiambu85vv06nXp4Yg/E8zx+sJJtMwlEyJiSJBARMSSiSLq6kBKbnn4fmzwAhNhDVi0y4nDHGtcsmzZa0cM3C3CyzNlrZy5wsGDbFmxsGYAprHoT8qGX5UM2TLovh0adGndeUIQgQjCeLTiiAg/4OGP4OGXh+FvS6q+mcJlc5uOPDjmbAhchiIMregggjQxoUKCEhjlvzKHUAITYQzZN2rHNlYrczFjhWtGjnKtxNGjNa3cY2bJq1wtW+ZuAKZh+D/lgK/lgLHbvVs1vHGJmUImo4DgCE/Bj9+DH8Zs+jTxtOa+S+AhGFYzjltrMIhNXG5NUIQhOM04TThEinPDl33sAhNhGVvjbMcLVqtcMm+Za0YYmS3E4wt1uJk1YsGGLNky4m4AqdAVKD/lp0/lp1degHXodeng1NtxMwcGK1jgrEImZtOZ49OoLjMWTIhUY48A7Ag/4MtP4MtUSB16GcTCIYVi9SWtmZu7mZmaOnfsHlcdRyioRc3neb79u5z5eKg/K8qPdzQEykkkC6mJIESgmrhFxKLq4CJAlc7vxfLnzAITYRizMsmXKwxLWjVw4WtGWRgtcMGmVaycZG+Rm5zZnLZqAKhgE9g/5buP5buQOXPp18TeFQiS4zN8/A8FjPNHGOMXFwMTiHgeH4SY5cwIP+DWT+DWUCJIupiYCpF4y7d/EzTWcXBMpXOd9Orp148IP0u3rpqS0zEySCJIIAlEkxMSSZvPi+a8ghNhGFy1bY3DbItyOWLNa0ZtmK1xkctluXE4ytcmJw3zZcoAqOAUCE/Lql+XVMGLHix5s+jTwMcqQjCKca49GkyZVKximqvCqJJSNIYsuQaoP+DOL+DOMHTrVmM6uJiUxMTOMnDi8Lw/E3TEKhRa2Zvv4HgjmAg8e9Pq8aIhMplMSJhJEomARITExImLm89/VAITYRiaYceJwwYrcjFzmWtMeNmtxMsjha4cZsrZu5YN2TdiAKnQFNg/5ftP5ftbomDW+04RiU5TaM1actzbMZJhSdHTwfA69Ex0iKpVSm3k+R5ICD/gx8/gx98Pwjv2PF8TrEERU6moYRFRERUEwuctpzLOt626de13iamEWx4fgeCIP0vI8nmnNzlMgACJAE1IRKJRKYRMFXBMxfH4B5tCE2EMGLLHhbNca3HmYsVrRu1zLcWVjkWtseJqwaN2DNy2zACQEKvQK+AYP+ImL+ImGQ3oziYzjON669O/bwfA8XxPB8DxdJuF1EQ5eLwIzEouJuJExERNREREQhERMRF4mARE0iE0mYmaImpq4TETMLi4zC5iUxNyldwmMxmZmU4RHLxfE8nhN1MTU+B5fleP43g+AAg/4KKP4KN+gceB16denXp4vieL4ni+J4fheD4HPlx4ZxU0i6E58TjCJ1JShCJm4mUZiaupmpmETKJmS4mJpM4tcWlMxKWaubSmEESmZWuUTMWhKJIIiqio5eH4Xh6qYgxdXXbvy5gIP3PJqbm1zMXCUCYkSiYmJiYmJRKJIuriYAE1ICauAi4JgAiQCJIkBExMTEokhNSi6uExMTExJExJEgi4mJiSU3vj7dPgQhNhGbGxYMWGJgtytXLJa0Ztca3EwxZlrZllctMTdk4Y5mwAqhAtgBgv7M8/sz18Hw/EnJjxcjmXGWRXiply7O3ab4XK29Xc7m5ZZt3e2pJySa27Zeb4uW27unc7bs7NbKtba0scuXO83cubIbmzc3ZKqzWqFwSsSIzssqp23fN8+e734Z7znQgv5pE/mkV9P0fHNburtNk7FuU5uGETO+uzIRzYm4gy5c3GRJENzVzeSXIXmxiwknNytbVUsslW11s7zzmrNlblzuRZcsyyRLLNssu5U7zuLDLMk5zw8XxnmZ8ICC+TO93RcoSkqWWATZZYssWKCUEoJUqVKEqWLKJZQud5SWCwoBYlSpZUSCy2zYmyWUlssWBKAALCyy3vx/ge/UITYQwzMWrZzkyrW+XLiWtHGFstcMmTBa2Z4cONixaYseHIAJAAqFATuD/lcO/lcNmrxnGavW0SAAmZTaUiCoUxNX27+BIIT8I7X4R682nRp0Z82XJhwNeoADNFSUoUUSvKKqc4xvl2bcmXHSoIPwLlFxMTETEzMTKSUwmBMJiUJiYkmZvj5fj14QITYRmzYcLdvjzLceZy0WtMTjCtwt8jda1zZHDbCzx5srRgAKnAFBg/5ZUP5ZUTOC63reuvTr069HPk69OPDxcRNxBFMRiqxGmlEm658usSCE/Cet+E9cw4DTo16t+7bs27NOhhwJytfNOUJRhCCMYIwnKsMNLxjOsI1phyYYgITgIQrGc6xRIynAIwijCcIRhOUQIIyiBGEUZ119GDuAITYQ3xN22VkzbLczFiwWtHDButwuGOVbkZNczLCzYtMrFwAKngFChPyRAfkiB16suTTo4PA4OKsJkkJQpKEoShJaNISQnOc8M71jFPJt2adGvVp0acl8WGkgg/4X+v4X+5i6zir1ERiIhEwuk3F53ne95uyoiqqKjh37ceExE8K32negg/G1u5TMZlcyAJgImCauJiYmJgJiSYtee/pz4QAhNhDJxjxNG7HMta4cTJa0bt2i3C0cYluRg1aYWjNy0cN8gAphHIP+Sf7+Sf879I4uG9b1mESiAiSE/C/x+F/kyMvGx4I0SijWc46dGky5AITrYuLnjKcYRnCaMRGMa1vwc9ghNhGHEyw5GGPMta5crNa0YsXK1w4xZFrVq4YsmrHI1ys8wApbF4L/ADcN/gBuV8deNjnnlWW+AIP+F/T+F+nhcYnWdTExeY414bp1hctgoNHHBCQkMKGGOe/Ez5AhNhDFtkY42DNuta4nLVa0Y48K3E5atlrPHmcscuPE1a4moApgGoP+TJ7+TJ8neOet1MIiEVfLrjWwg/4YGv4YGzyN4rhPC6mLmczuuvPp1IXDZaHM2wCFChI4IYZ68Pg2sCE2EY2bDIzy4sq1u3ZY1rTGyZLXONtiWtcWXGzw5MzVhhygCk8egv8AQFH+AICn4fgAAHv0AIL+pBP6kF9+gAB8PwAAg6hMQElhMSWnO+/iACE2EY8bJvka5My1zmxMlrRxhxrcLJo2W42jhthwssrbM3xACpwBSIP+UAT+UAUAzhnDw/C69PF4WlacTieDCMTicGJpExc2zdzbNY8PwvF8DjiAg/4Y+v4Y+zw/Cc+Tv2c+Tv2uqiKiKiCplEym5tnN5mdri4lFKqOnPlXbKoOPOznNzKJqyUpmJQmJiYkTUkTCUJImJgTEpnPHv6LzACE2EMWrVqycNWy1tmxNVrRm0yrXDDM5WtsTBhlxZnLVlkagCn8xg/5RjP5RjTx/G8/tdIiKilRUUpEJmZu7mbi2N6eH4QCD/hju/hj96M48K4qomFxbLM5223GamIVMIjl4fhOPAITicbh46xrGKMYRCEYAEYEYRhGEUY1w8XPPvCE2ENMTRy5ytXC1m1atFrTNlwrXGNzjWtW7hi0aM8zBy0ZACn8yg/5TWv5TW84PF8TxdXa5pwVwxjFNREXFrvM5u2cbz03og/4ZGP4ZGfB8A4cekVERCpzGZtzm93ldoIpUVy61w6dQg/gyPN3znMpkCJiUTUiJJiYTCVzz8P0XYCE2ENs2Vo3YZWy1xmzMlrRo4brcOHE2W5cLlqwZYW7FzhZgClwYg/5VYv5VX91mcc8ZxmERCqvFbIP+GMj+GL+uvjc+k0q6mszW8c5dQITtYuHtgjGcYpiMZ4dPJcYhNhGXHlaYWOHEtYtGTJa0xN2S1xhaMlrVuxwsWTbG4Zt8wApdHYP+WSz+WSuW9Bz1aZlJENb7TICD/hlA/hlN5PF8QO0tRhEIubcbjqCE52OMU14xmRIwiI1rj58dQCE2EOGrnKxzNmS3Flw41rRtlZLcTlmwWuGTfFlbtcrhu3ZACnwtg/5abv5ab3g1G4zDE61GMVUVNZxlbd3O4nXftznpMIP+GZ7+GZ9y32ng1OLZneb3nOcze4TENRp058q3XgeChO1k376xnCcROU4QjAQjCIIoRinGufnx0CE2ENWDbNjzMWa3HjZOVrRthxrcLdnhW5sLdqxysWjdxlwgCoEBMYP+XDj+XDnp1558Dx9SvE0xiNVUVF4urTK8zN2rr08HwOsUg/4ZnP4ZnbrjWNVGNYYTbrOd5vjG7tconDUY6eD4DtmqhONyOTVetYpwiIwIRgEEUYERFGs74efDoCE2ENWbBmyZOXC1nly5lrRqzcrXLFrhWs8znNjyOWTRs5xACm0tg/5edP5edQAAiZmt4zGauETi8TTfbrgAg/4ZGv4ZGwAA8Lw/G56IqKlSYyZrjw34PhCD8DxOPGbmUymYlEwIkmYSTCV56+3PICE2EM2jlm2ZsGa1s2zM1rRrjwrXDRi0W4WuNswxMMrDFlzACrkBZIP+XVr+XVXIOvTw6mblMxBicTSIiFVSMKqYYIohOV5jM2mLWLrny8PE2mJiIpEKmt8IkIP+EdD+EeHsCJ1eJ0rBSYmphMWm2YkXEzM3MzdxmpKkSiXTwfA58rqomIiYiKIiazrnF8yD+DvNnd8ZkJmJmJCJIki6uAiSJRMTCYmJiYmJiYTCYmJTETMCYmJiZcfP8mOgITYQzcZGjlhjarcLjE2WtG+Fktwt2GFbic5sWNq2ZM8eZyAKgwFAg/5J6P5J6QA5c/I46YxFE3nOfB8LwwHNLNzcxmM4Rq+2eWeTqIP+FCr+FCsAJispi4uIImkwA8LjqKrE6vCLm3GO+u8pgvwF5s3u21UQTZbLEFi2WLLKAq7b78/D7+AhNhDRg3b5GDJmtxsnDNa0x4nC1wza4lrfFibM8TVnmzN24AplH4T8lBn5KHcwZMuDDky6NOyqSkaTpO18CoCD/hWc/hWdBvWcceG9ATGcZxueG4WLSMvPCI4CMhgjghI4YaacbDpgITYQ3btWDbNiarWLjG1WtGzFmtxNG+Na4xMXOPJlZsmDlqAKaB2D/lJy/lJz8DwfA8HDMxmauCGN8s1dWIX4VuPhW5ghijshrwWDxV9EcEJDFLNhcVi8FgyD8zx5iogi1pmUzOZzed59ICE2EMcLhhjcs2q1yxbN1rRqyzLcTbG3W5mTXLjxYsuLKwaACqcBS4P+XC7+XD+uXk9N4zV4upqYhUVVb8LMTEXEXFxG9+F4fLmBV5iazEpxKETEcdcwhPwswfhZxpgy4J2nSMEoSQhCCF4Z9WWqsKwrKspwhi16suQDBh4WO0aQnSsqoXle23gVyoPHCwSmbJJiYmCCJiUxImEwmJRMCImauJTFpnfj+D7QITYQ3ZuWLRo0xrcbNjmWtMLRmtws3Dla0cY8jTE0y48WHEAKpALNAYP+Wrr+Wre6sLoDWwLqS6m8XMJqYmK3pz5ADr069PJ4Xc3M2ShE4ulKIiUi0zExMRKJi4TUppEwTi4YKrh16d+3ft16denPk69HPkA58m9b1nF0FXBMSlNN6ZwC6IP+HAj+HBfp37c+R16Ac+QHgeD4GYxMQiLrMWu+PgeC6dQBMb1xxJIiYhAmrgmJiLiLRM1MJiamE1MTBNXE1Mwi4mJRJEgRITADOHXp37eLqbSiUTUkREOXg+A69B279u6D8jzYjGAZTMEQTFriUTCJATBMSImpiYSlFwAmCYAiQAmpmATAEwJhMEwTBEgABEhEomJhMTEgAAJi13vx/Jn4OCE2EM8bBo2YsW61liZslrRziYrXGZxkWtsOZtjbsMrfLjzACqAClgKD/lH6/lH7AAAAB16HPk8HwOvTw/C8HwPH4FxMRJJdTia5eH4Xg+B4PgeH4Xj8kkpCYkq1XSImOXh+F4vCOHj8JolNSQ5eP43i8EWq4np4fheH4XXo79jnyAOvQHXoABx4AB16PB8Dnyc+R16AAAHPkdejr0AAAAAATACC/rOb+s5wAAAAd4WALNw3CyVmkqUlslLAuVKSgXKslJc1Fllk3Gy5alShZKCwAAWAAAADNEoAAAGaZoAAAAAAfF8YgnzbbpbiQrasElspZUssoWAEollAAAAAsAAAALAAEoBKAAALAWSgAABYWVLASgSgFgsACxYAtdu/H+B/sCE2ENGGVxjyOMa3IxyY1rRtjcrcTVi5Wss2Rk3a5G+FvmbACsgBcYT8lfX5LC82nRhwMeJlyGPEy5GfMZchlyM+ZnzMeIy5GfNlyY8THiAALXwVngXkVtfFeEpyijGU4VwYZTK0vbDgx4sOAIP+HSb+HScXS6TBdLpMAACrIkVcSiQADv271y8nlVnTxfE8XQtCImOXi+J4PgeD4HXp37denftz5ILOQs1rZSWJZZVJUsSllEsWKJsEslRsVLKCUSiVZbFnb34fwL8AITYQwZOc2Ny1brWTXIzWtGONgtxMXLhbkauG+Zq1yYm2RsAKdDeE/JPR+SekyZWTLix6K492OEIwjCMIxgjj4GWEITSnFBOSKGXVrxY8gIL+tOP605Bm5vLvjU0oSyiUAsFhLwCCy0IglLKSyyygWUlAW+/r0CE2ENW7fMxaNma1hkcuVrRo3ZrcWHC2W4s2ZuxZ5GTbNmcACuEBhAGE/JSV+SktjxNerLkz5s+bXSE4TlWUYThAgRlWSLNweBvxRJwjKaEYRilOEIyhOEIwxbdmnRnzZ82fNp0Z82XJp0a9WvVp0bcEYxnJEhGE4RhOE4RJwhBSdM3Bgv61k/rWVKzZZZVlJYJc7lmyy5UuUlLLlWRubCpSUllM2Us3DvO5oXOwp5d891uPGceu58nwgIPxtrnMpQRMTCUARcSKuJRcSRJEgCJRIAAAAAiQiSJiYiYkSTGZ7+7HjCE2EN8jVu2YM2C1gzyuVrRi1aLcLRjhWs8zlrjYuW7Zs5agCl0ag/5Hdv5Hd9bdeWcbxmrhM1M4x16AhPw84fh5xxY2ZC0JSlGE4p1jPTs2gIP1O8szOSSYkJvPg+XwITYQxaY8bJk2zLcLnFjWtGjFutc48zBbia5GmXGwyNmTBgAKigEzhPyd5fk7zz5tOjfu37tuzg5qwijCMIwQUSklCUEIIIIRtlpTCIT8PfX4e+60y5NOjXq4PA4OSckkoSpGkoKRhJCVYJ1hdecV62zghJcrjxlCUYTRnGaERCMIgEIoIwIxTvv3x8DAITYQ5xYmTVo2xrcrhk1WtMjJmtcuWDNaxyt82ZhjbuHDTIAKnwFag/5Wov5WowDr08OmYylUxGIxTURVRGoiILhJK7m+MZm66zFzcTCrxMJRMRWekc+Qgv65m/rmcA3PXeSZk4SW6rW3Oxdlu23daqWSX4vp9QkkmTMuJBm+L2CDrzJvNzlc2iU1ImCYmJgBEgAiYRMFxMoBEiYTCWfH82fQITYQ1aN8mJq3xrW7TK0WtG7BitxZsrFblcNGTHNhaNXGZmAK1wLkAYT8Qtn4hbb2x4tuzg5JwjKtCFkpQhCUIShKUI0hCEKUUnKBCMJRhGE5yvFUrFGEyM4wimmRnKCCSCcqwKpTgjaZCcI3K49WvNn0ad2OBDPq16NLJlGTLky5MrBhMmVmzsmUAAAWuYcGPFp0ZcmfNnzadGu2LbYQxadGfMy5GPEWvYCD/hhk/hiD5eB4vic+VQwxEVSrRcsss1MwmE3FzbNXdImkpWhMIpNSSlNJoQurhMTUwmCJQlF1MTQImrBMXV0mBEgCrVbGQAABw4nheHy58ufgeD27+J4vgeD4nXfhcUTO+3flzVbejny8MIP3te2RV3MymYmJi6uBExMTEwTCYJiYkESiYmExIRJEiJCJARJMRIAAAAAAAARcAABEkSiSJIkiQBEgTCYmUs78P0Y8oCE2EZmmXJmZM3K3G3yuFrRg5wrcTBw5Ws8eJxibuWmbJmxgCmQXhPxhkfjDbhLFydWHFjwVkJSronSwhPwwFfhgZpl2b8WG2GU4QQjbLiqkhoywgKuDg4CBg0HBwEHAQqLh69BYACE2EMcLNzkatsy1k4xMFrRxmcrXLfLmWuWrNs2cYcLdgxYgCmsogv8ABIn+AAkVuA505qrKuW4DNJfQhPwnZfhOzY8QNWvdhtOUYwRhGME4Tx6NOLGY8WmE4mOMIoziiJyiRIwiBGMa3y8WHgIhNhDPK5zZmmTGtcZcrFa0Zsma1zixOFrTFjxtWbVwzxN2gAqMATqE/GZ5+M0fAFK5s+68ZRlOKqs61TjOk6QyadDDgNm3gYZTpVCtMea4g/4T3v4T8/Cc+TnyziaVOFThEwiYzEzfHt3du5064zFylvl34TuD8jwZgFkpiYQTUiJiYlKERMJlKZnO+fk8cCE2EYs2PK4xuMy1njw4lrRw3zLcLJqyW5nLJmyyNGDXI0xACrkBU4T8aoX41SaGjTmz5pwlPBGiFY1njpXLBGMIMWXIx4ho06NOrXo04MNKlaYcGnRt2bdnBxRiIIZN+4CE/Cel+E93AY8U5VpGE5ASTzZ+BlpOU4seTKyZRgw2vky6NOjTo06tejTmz6NOLHix2rGMUJ0rStAAg/C3cCYmExMzKVSmAupiSUSEAiYTAgQSklac8fH8N8EAITYRmYuGWFgwaLXGZy2WtHDPCtcuXOFblcNWjZs1ZZcTjIAKcyuD/jcW/jcXGtzFwmLpAeF4flc9XSUrjny664z2hPwoGfhQNGTLsqQIxjjzZzJlVlOMIzkngx4MeTLm0oPwkrXNiUTBFSRcWlMze73Obz6wITYQ5bOWzZy3aLWTjGzWtGbjGtxYc2Ra2x5GeFnlbM8rZoAKWBeD/jhe/jhfjOOOues1KEVvQIT8KCH4UEdWHFXBOU6VinHLs2gAg/W8chM3MymZTzzx8vgAITYQ3b4WuHM1crW7VwxWtGeJotcsmLla5cMm2ViwcuGTdgAKdi+D/jl0/jl16eDNrInpnDwrqIhEpmct5nmyzU1CdZCD/hPQ/hPR8CZwi5Z4+B4JMkIionBU1dXjLMudx1CE7jby5IQiCMIwjBEAQQiCNcOnhw7wITYQ1buMONgwcLWGJi5WtMWTKtcNHLRbkcYmWZxhy42zFwAKWxWE/HPF+Ocfh8C9KMEZXhW7DStagIP+E67+E7Or1dWkmTLHPwCGqJaAs4mAQKBgYFAwMDG1MGugITYQ1YsczVg3xrXDbExWtGzNgtctHDNa5x4mbRxkwuGeFsAKnQFHg/4whP4whYkTC6zjjw48NxV1ZiYieXPxNoiYiCprcbbjc2vh5PbM1dXrnjCE/Ca5+E13HiGTKzZ9m3Rp2beBlghGEcurXmz2va5WFYVRRnSaE6TtejJtyQQWniqyAIL1nbqMsstVubCwBLEEqbCTZZbKpbe+/r+XgCE2EMGrlq5bN2S3IwZsFrTHkbrXLlkxWtWWJy0zOMjlrkzACmkehPxh3fjDnvky7NvAyynCKEUqyy6tbNnMuQCE/Ckh+FIXHKdK4qwjKJKspwvgwpyz5uDwAITZaM6xnOZECMEVZ1x6c/QAITYQ1zYmOXHhyLXLZjlWtHONgtcs8ONazwt8LDExxMHDRqAKVhOD/jHE/jHFd+3XFzNzMMXXYIT8KLn4UTc+jTuvGiVZRjCecIXJWZmNAghghhhhV5GvECE2ENGLXK3cYsy3DhxZVrRgwyLXLnFmWsGzVi4zOGWNvmygCpsBT4P+MFj+MGfo69DwMsKms4zjNXi6mrqoiKqKRSpqUJM3GZu1l1crltz7d3bug/4V1v4V5ejwfAPD5bxuJ1nU6mpxMImpmpmUpEXqwZxvV1MTESRMwGMgg/gCvdkmYIIuJExIExMSiYlEiJRMTCSJESRIu+fHy+PAITYRmyYWTTDhyLcLVxhWtHLJqtwsHLhayc4cbhw1a5GePMAK4QPqAoP+L7r+L7tMOXN4ni+BdVisRE1dXDUUil3cbnNXKJjdZZpOIRAlEXERE3FzMymFXCMzl18Lw/AuIirmOPHwPBDp16de3fwvD8DjExcRcXFpmJSTMJhUxExMXUkAiSEquJiQA69PF1u853m83mUpmKio1XCcIuJmJRUCJmbhEVFUiV3BGKxy69AA69Hg+A69Adejr058vB8DviJQIRBMymrxGKhUzmcxc4mqmIlcTMXV1rHHwJxQg/4Swv4Sw3Xo69G9AymJxNRESvNZhDCIXVpqzGaJmrSjOMxdXEoKuaTCYICInGYkmURdBjOt8OPLn2tVKnBURCJxKKVNk5tVxJMylMVKIyuZXMdfE8Xt3Aq7mJJxNEELgRZmFxMIiLgtExcYmESLJgmiEwAF0EwDenHh16eD4Hj8GZzObvJMriomlRUxNRNTERBURCuXg+B16c+Xg+B5Pgd9YjSD9jh7eYiphMWuJBCYJiREgExMJESiYmEwmJiUSAiQBEpgCJESiQABEgBMACauIurq6uABMAAEJhMTEgAiREgAAAAARIAAAATAESRIRIEJi6upmrqQAATAIklMzOe/so+BgCE2EZGThvibtcq1zixZFrRy1brXDdo5WsW7Fs3b42bBw1yACpgBQoP+PRT+PRUN6ceGcTAeB4NIYmkQiazFzz8TxfE71lu73OWaKjDwOfKAhPwxpfhjTDFDLs27t+zaGHHDDes6zjGMJQpiwSyYDiYaRpBKsJqxvWKN6Vpng/S8+MIIXciCEzKUZqYurIkCJiLq8ZqRed8/L59AITYRjcM8jFoyyLWbBk0WtHLdotwssrZa0ZNMTdqxwsmmJwAKogFCg/4/XP4/XeOLhmONc63G+GcKjFVwjg4RisMInMZnbcc2c7zm83eZzjrhAIP+Fpj+FnXwda1itTq528GefPe98d3N4jlrtjpFL3e+d8Z4xzrjE4ng1Uaz041FgIToao9nHKNJyIRIxhGMIkQIRQCEZRhCMIhOU4TRrn68I+BAITYRmZNsLbKxxLW+VnjWtGTVitcssLRa4yZsbLK2YN8uHIAKlwFPgv6H+/oftLl8XMczJxnNxL67xzq6uoljnULNXNy8cvNnm97ut8e/GUCC/wAHMf4ADgfhlJSbzubnZs7mzViXlhXmVY3F5uRizb02STkJ8Mewg8QmYJiYESmJTEwJEkJiYi4mAiUkSiYmJi4mJlvxfLv4ECE2EM2bFnjct263FlYs1rRi4yrcLRyyW48uHJkw4mjRuyagCs8BeoP+TLL+TLMOPAM4A58jjwOvQ58gAc+Q58nXpz5eD4Hg+B4PgePyZpCpwiFTPa4RUKQhCZzOc73lcpqpqenh+Nugg/4xGP4xGQ3oOvQDjwM4N6LoAFWIljOM8OPDj4Hg+FmCEETFpnr4XWMlzM3N5mZmJpFRSqiMIXyxmgCDq0VEQJTMCbTEoREpiREExKZiREgJgiYmLq4mLoCJIlEokIuImEkl3PHy/Bj4ICE2EZmDhw0ZsWK1o1zM1rTK2wrcWXK5Ws2mHFha5mrHM1YAClkVg/5Niv5Ng9uWanCpoi9XnACD/jHW/jHB8V43HGcSuZmc4zdAhYNNDla4YCCGGNDDbfh4dMAhNhDXG4xtHLZutZYW7Ja0bNGC1wwcOFrdi5bMWrjEzxs3AApgGoT8nan5O8eFvlbHgvbDgrScqTlSCU2Ig/4x1P4x05h258r4bxMTE2l18LwwhNXE4eWRAnNGJFGc9PHrwiE2ENmeFqwx5sS3KyaNFrRu5crXOLHlW5HDnHhZtmbFtlyACmQcg/5Qxv5QveJMLrjrjjMWiEYjegCE/GFx+MK3GZs+7DingjgvScryvOXB4nFAhPAHJQnWsYoE4RRjGE54eHtj0CE2EZsTfHmc42C3G2Zt1rRtiwrXGRmxW4crjI0zYsrDHlYgCn4rg/5SJv5SNcZnW9b4XWM4mKvp18TNRwYULnM714uuuoT8YgH4w9YQra+Cspwz7t+TLky5MuCs4xnCNYRgRpXFjtTOhHgaPRvKMU0YkYTgBCJGMqkZzvy8cfAQITYQza5MuPM1zLcuNwwWtMThotcuGDJa2bsWbLG1b5HDdgAKYhyD/lPy/lPz3dXGcbqUzM1eGr6HgWCD/jC+/jC/8DdRwvhNTSS7vcc7OdiF0FUGrgIIIUMKOKWBCljnxeFaQCE2ENcbLNhw5HK1gxZslrRs5arcTDDlW5sTTC0yN8bnKzygCpEBPYP+VsL+VsPW+s7jnW+F6xVarFRV1NzM5Z3FrYanUxyiMVFVcTvlzsCD/jEw/jEx6dfGtyvheM45mXG53e74zHEhEUxFVPTw/C78LiamKvhz7biD9TyJ+A8wCZmJAhMJEzVxMFSgBMXGb4+j3oAhNhGZs4y5MjRktzY2eFa0x5ca3C5yOVrlzhcZMLHI5zNcoApeGIP+WLr+WLed3W8c+XHV0iFREuSE/GER+MHeUmCOKdIwqrOtY6dWtvCFwWaZXBwIIJYI4IYYUMMd+dAhNhDJq2cZGOPMtyNmmNa0btGK3E0zMFrlq4ZYXGZg5atMwAqBATeD/ln2/ln3Dlz8bjwjTE1lueM9eXNVylOV3N2JVhU+Bz6eKIP+MNr+MNsOHG5q4lcQVNB4Hg+Jmow4RGFGazN7nvXd3ITgcTl3gSqmnCKIRgjARhFAAiIxXv3YPAAhNhGJxhYs2zRwtyY2mVa0ys2a1zjZ5lrBs4atMzdyxYsGoApbE4T8s4n5Zxc0cvKz4p2nBWWGl4iD/jJ0/jJ11HHhx1mLL14PSwCGuoiBt4EQsDAwMDAwcnVwUQAhNhGFlhyssWNmtbucuFa0y5Ga1xkc5VrHEzc5szRm2Y5cwAruAvMBg/5LXP5LVdyQTacs1vE1TEIiLomEyRKImJi4kmrocufkb4Vy1rlWuFYw1M1nFxdTUrvM7zm85Xec5zdzdTSoVMRMzMzc559u/Tq5c2soXTCr1Cr1mJmZZJWXKa3rr08nlmbu95ve74ud73bcxEMRVQiLmJqmsa1WuVY1WMdpxgCD/i9e/i9R69JxjHLhrHCNImphREzc7XeZm243E5u7TNpnn4HgjhxRKYlNZq0SmJlCJhAuiKq8JmYmUxcCCIuJmYyjG9Zwzhzmd8b6998+Pfe9rVrWtcMY0qq1jhrXDp16XVTC6mZlMxMTBBBFTEXUSTErVKpiJpV+BxwAg/gTT4LlU1KEouriUgE1cJqRF1IQmEwmJiYlEgCYJgAmABMAEwCJAACJRMEXUzExMSRKJJgTV1dSJhMTAiQESCJCJCJCJAJTO/J9NgAhNhDhk4bsMLdstbMGOFa0YMGq1y2y5lrLKwZYmmHEwaMcYAqUAUGD/l28/l29mESus4uLxmohUVNJpUiUzFyvM5vjFoRXgeH4QdKAg/47Ov47O/C8N06vD8LzeG28krxEYJwRTlGq5YilW3M5TlcN6DOghMHYdmCU0U4ogjCMIwjCMIowjCMIwCEYRhGEYRhGMU64+zTAITYQ2zMGbVjlyLcTLFhWtGTBqtcN8zFa0YYmOVhhZN8mNgAKWRSD/l74/l75PAvUU0iLjeO9gIP+OM7+OM/hxzeM1NTBrw+24IbAiCv4GBgIGBQZAwcHH1sHDCE2EMseTMyzOW63MzxuVrTK1zLcOXI2W4mOLCzcuWjhkybgCmYZg/5gAP5gBZi+XHW6zWbmYtePB4dYg/44gv44b55b5T4k6hcZ4txvHWOuQIagpICtj4GAQMKgIWAgUGg4GNs4CBwMITYRkbN27dnjyLWTdrjWtGLFmtc4XOZbiZsWbRsxauW+NkAK7AKjAoP+PVz+PVHn411qMYpoq6mEIRFpZjM5q7ZjK1xcTGYmMrjjF3lLjVsrTaLpWcXMXmrqYRM2zEqpURERNQwrFYqo1FYYhBEoQwhCYshRogq0xM2nN3d5uZy59u7lzOnVy5gOnV4W4RM8+3cAAAABraYc+Xh4Zi5rKVxCIamo5eD4DnyAgv6QO/pBn18PgsWyJJJkSYnGSX1eMmeNxMGZvjvNyurPPN8TmZjeeebmzMjwmbNdzvjfDjxuWW6rVdnXne97Pe3ut7TZs8uru6VvOtu222VcsyGZuXLFgBKsASpYWXNAAAAAfB8L4vjfJ8vxbcm82Fs2q2UHw/B9IIL4N3QlSyiUFgSwksbKubJcqioy4E85SVKpZZQCWBU3KsCypZYATcqUlJRKSkpKE2JQLAEoACwABKAAAAAlEpKSkoCyl9/f+A3yACE2EYWDDFiZMHC3HicuFrRphwrcLnM4W5XDJk0yNG2bFhwgCm0cg/5Jpv5Jk/D4TnXPXWuK243FonW9XACE/HPV+Oetw8laYaYcGeFZxhWEZRjix2hAhoqsg6uHhEFBQcFBoWAg0CgIOBg5GxgF0CE2EMWGHI1aOMi1w2aMlrRy3crXLXE4W5m+LM3YMmLbDmxgCssBdYP+SSb+SSfGQc+XPl3qLgiYJiwicQjEVNREKijFk2lNTOLiZlM4vERUru+vTqc+XPl4vieT0zK43V0U4b8Lx+XIg/4uAv4uA+PABw4+JvE1E1NXEImKupZXLM1KInF1lM2mJhMSulpJjNTESiYDhx1vlz7ZuMXBKMxnHGOHEILx9V753qrAuaLJZKBcubLNlIssTZVzZULlJZQEEpQCULbvfh+34fwAITYQwzYsORw4brcTBw5WtG+Nktw5MuFbiyssLNrhcuMmPEAKYhiD/krE/krHzrnWdXREXCE1y54AhPxixfjF1rTHa8oxkRpGkaV1bdmshriMW8HAwMDAoGBgIFAoGBjbWAgbwCE2ENWTRtkcZMa1tiw4lrTHlwrcLPLhWtXDbGxy48LJuzYACp4BU4P+ThL+ThPwfA48OPA69AOXPtdVGKrDEQxF4QpETSZzMxmrxCCYmIqIYuOK53qZg/40cP40ce/bwfA69Dv2A58s4Kki8XBF4mJTGYmCkQlOUzcTREUmIVvh1qSDjEVVDM7XIJgCJRMASiUARMSi4SJgmCUzPHv59+4AITYRmxZMTFu3aLWLXKxWtG7fItxN8jdbkbsGzNhkZMW7LKAKlASJAofyLleRcuDwaCwQgsEIFAwEHgUBgMBQGAQGFROJRmFQCCwKDwQh0Xi0RiEHg0DgUDgUDgSDwYABJpOoFBoVDplNqVTrVbskrQKBQGAwKBwOApvYrHVqvUKjSKTRqPPJ7Op3NpuqFRUajp1OybTeKQdAoDBIFAoEgEAQGAwVB0FgsBgsGg4AIbDCHw6JwaBwOAwWBwCCwOAwGAIHAoLBIDASBIIgUAgMCIHAIAgEBgEBQGAoDAiBQJAoBAUCgsCgKAwCAEAgCFROJROJQ+HQ2GQ2GQuFIXCggsEgcCQWFQUAhvHs549rYOSk5Ik5IjYwBGQUFBQ0JAQStxJiXE1bAwkHAQJc4gxDhLCeCsF4GwPeXtparS1AAWlqkJGSk5KTlJWMjYaDgyCgIFDQMFGykrMTMtLzU3NTclJx0fGRqKi0NDoeGMK4UxPPRMTDxKJgICAhISGhoqIioaIhIaSj44AEBAhAwMBAIAgIGEh4SFQMDBQsAgICAgQQcBAggYKBgICAQAQMCgYCBEBAwAQMDBQMBBwUDAQcFAwEHBIOCCOj46PlImGhQILnjjxi++6XuUpmlllWEsqLKRsBNygmspcNksUlzssKlhYwE1sXLEdFp42KJbLm5UAASgAlAAlAACwABKCwAAGtVuJnw/he+CE2EMHLNlkx5sS3C4xMFrTC5xLXDVy0Ws8zlxkxt8jZo2zACqUBVYP+RaD+RZ1d43i6zi6mB069OvLn069u/hZwqkRcBFRFKFxMRNUiYjFxVzO9zzzl3vNgg/4+9P4/B66eT0ukxy8fxufIceBdETFxMZxdKRNRaJIm9XK6uJBJM4TUUx18TjCDx73PzbiU1C4uLWImCJiYkIkCYmJRIAAiQTEy4+L7NCE2EYWDnExw4mK1jhwtVrTDjarXDRnjWtWTdsyc5W7dw1xACsUBYIfyMMeRlOcBNZoSmUAAAAJ5PVAoM6nc+n9EotIpNGo9Go9MptQqNQqNMptEos8ns6nc+n9EotIpNGo9AoNGo9Op9UqtardOp9AoIIT8gS35Ar9wcjknc7oAAADrdda4RhORGE5RhGEI2vix4MOTLgw4MOLHgw0ra9K2vKdaAIN6V745tECplKRMAmEoTCUXExMSRKakRIAARITBbj8D8Z9AITYRjatGDDCzwrcbPLkWtMbnEtcMmWVbiYNcTRy5cMsTBuAKlgLGAYT8g7X5B20pgGDDCMIkYRRkFJyhGEZMOiuPdjhGURCcI492OBGUZXlGGXZt2bdWvZt3b9GnZhx7NujTo04sbNnaNOjTixsmUAYsYAGTKMWMyZWLGDBhAAB3e4Hd7gAA4fCAhPx5PfjyfZcgBq17MMIyjKMJwlFGBGIjHDqrl0XiIpThCN8k5ymRhMhMlOlaVhGERCMIwjKaEUpynCKEQBCIAEIiES10pgAAAcTih1OqAAPAHgEAgvwZ35dpTbVJTlm5ZtShKSxZZSUhcoWUlCUAlAASglFgWJblubEoFygAlCVLZYsSpVBuLXe/D+Bd+YAhNhGTHmyMnDBotbt8LJa0x5mS3FkZ41uRvlxM2uJuzaMswAqAAS2D/kVk/kVjkTF1MZw3reufLwfA8HhMIMZxdA1uJIX4/KPj8drYHAV1X3X3U0MDgMHgsDgMDgMTdGIYLMHgrbAXX4TCgITlZOPGMYSrCZNFCYihEAIxrPHz5x8EACE2EZsbZyybtsS1nhbuFrRq5brXDBzhWtWrdgxw4WbJxjYgCsoD9gGH8PWXh6jgcGgECgRAIDBILBkIgEEgUEgEGgECQKBQBBoDAIJAoHAoDAUHgMDg8BgsBgKBwKAQCBIBAIBAkAgUCgUAgUEQKAwBAYBAUCIJA0BgMBgcCgsDgsBhMDgcFgsBgcHgkJmdcrtEos8ns4nM4nM4nM+n9Coc2m6jUcnk9JtNwnE5ATKZhNpuTyek4nITqdgnU7CbTcCdTsAE2m4AAAQeDJzOE/nyYzAkciJHIgCG8b/Xjf7gYCHgIGCgIGCgoGIg4SGgERBwhAoBAQkBAIKAgEBCERBw0BAQMBAQcDAwMDBoEhUDCwsDEwsDBwcHAQaBQcDAQqAQMHCQJBoGAhUDAQMFAxEfHSMhKyk3NUdFU1FXVVtZT0yrqirqijogqagBS0gTs4R8cSckEvLAh4YIaHAhocAEZGgAABbW62t2AsBsBYDL6/Li5ACD7e5PwLaCIlMSkTVkTEzVwE1E1JE3UiUXCJVMSiUpqZiaJIlFwi6XUoSiQSQkgiYkiSaupAEXATAiQmAImYBMIkRKYEwETBMTExIImYCYkTEozvn7svhgITYRjYNceHC1bLcObJjWtG2Vwtw5WGRa4w43LnEyaNMWXEAKYhyH8iBnkQNCTyZF4skciKHQiczgAIfyBLeQJcJ3Ok1miczgotEJvNgAhr4uUAIKDgIOBgUCgIWCg4GZqUBbACE2EMnLhy5ZMca3M2aN1rTCxwrXGNmzWtWeVtictmTZq1bgCtkBVYfydleTstFYohcKhsMiMQi8WR+PACEQmLReWROBQCASGfT+aTVNpuiUTELhQFKpc2m82m6fT8kEhgEDgEEgsAgMMhpOp2mwh/Ic55DnVKpapVOgUGfT+cTlOp2AJ3OqnUrbLoFA4FOKrVJfLkBgCgUGcTlOp2BQ6FQaBRaInc6KZTatH5vZrPWKzPJ6SKRpuIP0PMn4NRNVKFomCCSZiY2iYlOCVTNTMAVKYmEkJmBFs58X1VAhNhDhtmcsHDfItY4mOZa0aMWa1zkxuVuPKzbNGzdm0wtmIAq1ATWH8pOnlJ1KNR55PaJRaZTaBQZZLY5HYBAUdjiezybzabzaZzKWyyQyCKxSBwJHI6n0/mUznU7p1PpAh/Idl5DsyIRGHw6RyKazSbzaezydzqazRQ6EjcaiERl0volFq1XqVTpVLnU7Tyeo9HyJxKXy6piE4XMj34RhGMIwjCcoxTESMCSMBCsEaIxnPHxeHDlAITYRmZtWuRk0yrWLVrkWtMeNstxMsWNbmyMGTlvjw48jloAKzAFLh/Kv55WC4ZJZJLZZIZAjscACVSuXS+kUmmU2iUVRKKjUbQmEEdjgFKpdCodIpM8nqcTmGQ2AQOAILBILBACH8g3XkFjq9er9crtSqaiUUAKPRp/PqbTJ/Po7HEIhKbTdRqOTyegT+fTebTWaR2OI1G6NR7BK4BN6xWZ9PwCE7maXZ0xhOESMBCcIwjGEIowjCMIwkjCKE4REEYRIwjCdCKE5Y+Xw0/BwITYQwc4smRkwYLWTHFlWtMznEtc42WZazxtXGRowcYmeFkA=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YVHAOAgAQdBJoHoAIBEGKmPXMUY51JpZWox/ddZFMDCEgQRP//A0U1BQM4C2QZIDIJAJCbAwE3wB5FMwkAkIICAdvFHkU4CAD+AwB7hdI0Ek7ApD/TAKQ/CrABQobweAeDzGElIGKgoaIhoyKjoqQjJSKjIiSjoyQioqQhoiIiIKGhoiEiICyo0NFwULB2dNBwUDDQkBEwcnIy8rQzMjT09GCC/svz+zHb8W+t8bhs0MuZJk4nHhks2bezZvjuXmy7W9ecvaCE8CObhjGsJkUIoRCEYCMEUIoRlGBCMIoRIicIp38A1lyAITYRkxsszhnjyrcrBvkWtGznMtxMmjRa0c5WbTE5cM3LJgAKggEsg/4jsP4jj3g8vB14NdY6xzbiypxFRWIqq1HLXLhw5Z5YsIP+KLT+KM3pz6ceXOMxubidNY1jWtcsajSIzbPHc+DvfECEzczhxRjOc4XhGEYRIkUIwnScIwCeXr1eAiE2ENMeVmwYMcK1w1cMVrRnkbLXLFw1W42mVq0bt2+HI0ZACooBNoT8T7H4n2TXHPHDGZK0MksGCThRlaWCatb4dLgpwhLBbJTFa0cmOkyD/iic/iidI4TwjgxRObzO+uOPPPNuIjhjwjprFUlO7eDw75uD8b2p9XecriUpEomCJiUSRKJAmV78P03jACE2EZMzBphYtm63K4aMVrTJhxrcLbG4W5GzZq2csnLdtiYACmIcg/4qEv4p/68WTxdbtF4iqxwxrHhXyYCD/ika/ikx8Dr4BGlRqaiEJcY78+fUhdFHTLLLHLDGhCEQwx26M1whNhGVhhzZmuXItbN8bla0bt8y1zhxuFubI5yuXGHCwbuWoAqQASyE/F5J+LyfLjhljedUZSxSybm7JopiSw4cenLtvnnVKWTDmyZwhPxLDfiVPlk0SlCN64cePDjz5dNc9awhgyYNmLRixSpON7x04ddghcpjGjhhlhhgjijgIYI0KGCGCKCBFCghhhhlt0cMWgAhNhGZi2Y5mTbItw5MmVa0yN8y1w1YsVuHLixt8Tli3yMmQAqIAS2E/F7h+LzOlFpywsccN8OPHfDfLW98NUaWxaM2zNmyYKUtdMCE/FUF+KoO08M8LKxwwyjSVrYMGTRbRgwUUvDLPLHDjnjlnY4AhcFmo87LAjijgI0cUIghQIYiFChI0eDz8cWiITYRicuGDNu3xLcTBo1WtGrLKtwtcrda3ytWbbE1cs8zfCAKjQEzg/49zv49z/Dw443jjw3jFYxjljhGoicca3ec888853mYinSfGvwNAIP+KkD+KkGN4ngquE8FSy3PWeO+eeM5yxeKxWuHDVcnbv061sCE52jbw4iU4wiiQijIIThFGEUIkUJxnhx6ax6QITYRlzZcrFo0brcuZs0WtGrHCtxMWbNayxMGLRlixt2rXCAKcyGE/IXB+Qq2O+W+XBhpnhrWaE6QtS0pYmCubDSIhPxOtfiedtXJfVHVTJTViyYMVrSjGMa1wtdNefKAhMXIreMaznOKZGEYkYpxTrj6uDiAITYQ3x5nDFrmZLWOVhkWtGrNitw4XLdbhYY2jXNlbs8uFsAKVBCF+P3r4/e1UWCmwV1Vld2JiwKD/iio/iipTPCamOXPwufCAIWTYINTOjR11z4e+IAhNhGPK4yY2zhqtxMMLda0Z5WK3DlbYluZq1xs2rhmybOWoAp9JIX47Yvjs9tw8d9s+BjtlrUwKqMBdhsFhsFdRNIiwM2HnvCE/F3R+Lu2kd0JZLYqYJYI2vPHXLfDnjhrhnhllxY4wIXTURa+GAhQwQoIYIYISEQpYYZcjg2qITYQyaNGuRuxxrWrLI1WtMmZktwuGuJa4ZZcTBg1csHLNgAKmwE1hPxuefjdNxYLZMmCVME7acm/JrwZ4VjCq8sbCw0y6N+ydqYKWpLBPBltGICE/GOF+MbOFayijW2fRjzXxVxRhKEEqynLDDHTfLfPazznKGCmDU0SsIXBaKGDYxwk6OuMiikkokgCNBBEghI4ZSGCOKGOnPyx6AAhNhGJq4zNnGLEtaNmTha0ctMS1xmbNFrfKzxOMbFg1Z4swAqDAS+D/j/u/j/96usXacXyrljpw5ctYpE3xvjed5dSZYeFetCE/GWB+MrXHOEIWsxLTpdeeXDjrnvOqVLS0ZmbRaloQy0z3wiEeBovAsYIQlGE4TRIwCMIyjAQRRTvz9cOUCE2EOM2RtkZOG63HlaZlrRiyyLXGJs4W5HLRqxYZMrDMzyACoYBL4P+QO7+QN/rx111mpwo1Go1jhjEMxveeeeLjPGpjGe0gIT8Zrn4zTaU1YcmOWG+HOcumWt7wjbBitqyYslLSkjG8cM8ttYAhM3Why8dYzRRjCJCIIwICU4RhOE4znwebTEAITYQwyZmzjKxyrW2ZuxWtMmLEtctHOVaxw5mTFqxYMW+PKAKbyaD/kWc/kWr47jrEU1WNa1jSrjNzvOb3eczx1OAg/4y5v4yz6vE4ItM2tYTVzDMuOPFx1CFw2egh2MsUYhAQEMUcUcUcEMMM9uVhwghNhDTG3YNWGVotas2GFa0ytm63FhbYVrFwwytGWRq2bsWgApuG4X5LTPkspweLhwseHhvgpkhmkooowUmEYyOyQCE/F7N+L1mFskNEs0MFJUTrfDHPfXLTfOAhcBnIdDAgjghQxwwoYUMsNORwMGiITYQzbYc2JrhbLWrNk0WtGjfMtcZWuVbjxY8jZtha5mmbGAKjAEyg/5L1v5L1/B49Z543hwjWOHDXDhjVVS7zvN9/A7pphVNX068IIT8ZzH4zmd14WhZRbDCd51w4cOPDed4RtklbQ1YLWhJO9764cPDnITB4CQ8C1IwRhWU4RgQnKYIQIIwiTheN8vRhmAhNhGJnhaYcuFytzYmONa0zM2K1w5btluVq4xtcTFgzZtcQAptGoT8oun5RRc+mGeGnDnvjjOksWLFkYsOKoCE/F85+L42ktEdEM0skJTheOGt8sdd9oCGnqSAtYGBgUGg4KDgIGBQMDBwcLcwawAhNhDRwzYsMTPKtw48LZa0aNci1xhws1rDC1xY2zfK0xN8wApbEoT8nGH5OHZWliwWlGV5a8GnBECE/GWF+Mp+K8Lq3ljxa9GmkYaUsoKFwDAoGDgYODjYWBgZ+aAhNhDNnmw5WLhktZMsrda0zYmK3Fhwt1ubI1b42WbE2YMmgApRDoP+UmL+UodHC6xq/A58rIT8Z9X4zp8LHNjlnyZ45YasnkDgmHgIODi5GdgaICE2EMHGFnhYssK3G3YtFrRhiYLcLhrlWucmRw1xM8TlzkbgCnIog/5UXv5UbdzmrxWmmqYYmKlLN3uOLjV43w5Ag/40LP40FdVdTCJiZzOd8ePPfHnuZajtHauDpvXEhIeDpy8B4URGEYwAQiIwjOEU79lQITYQyxN3LNw3xrcOPJkWtMTlytwssrVa4yZWjfJmws8LVqAKfCiD/lX+/lX9c+HGYrDr4GKxjhWqiMxxvjfHO97tz5WAhPxp2fjS1nhjhYb41c971rWELYMGbNk3YslMSEcNscLghcdmII9uhgIEMCEghEAghghQo69bDBoAITYQyatMTbNlcrcLPG1WtHLfMtcYsbNblZs3GZtmaOGWJyA=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YbHAOAgAQdBLYI7AYBEGKmPXMUY51JpZWox/ddZFMDCEgQRP//A0U1BQM4C2QZIDIJAJCbAwE3wB5FMwkAkIICAdvFHkU4CAD+AwB7hdI0Ek7ApD/TAKQ/Ct4BgQGD/eofvUSJJgJgdOvic9YiqqIiaqIqatN7TcyiamLRuJSiaiInFxOcXMxdXLMzz7dwiZi6urrM3N5u5icNVwwPAwCD/Z3fs7zw/C8HwPB8Dv2OvQTEo3rMTF6tUgXCZxmolEzU3SUAlVqupiF1MLpVgcufLn06+B4PgeD5HPGppUts3LmPH4CD8Lznmxc5lFxaUkTEzV1nGaSiUJiSLqQiSJAABFwACJVcSiQIlE3UxnFwmbvv5fWMACE2EMsuNnhxMci1pkxOFrRw1wrXLRowWtXLVjkx5GTZswbgCmgdhPwSVfgkrpW9terh4rxrKsJwjKMJNF7QoIT7Bj7BnPm16uLxODgmmRhGE6VwY9WGUYCEd7DhQrXHOM0URFGOPl55R6QhNhGXM4ZZcONgtY5WDNa0cMsS1y1aNVrJhlcs8Tly2ZMWgAqSATmE/AJB+ASHl6oxpfBfVv3Z82G0ZRhGUZIQgll2bdGnVlpCkaEYLwrTLPZt2IP9EZ+iN3nhvU1eJjGfCzWIjE3i7jNz38TxcZ6mZzFzOJrE9s8roIPzvAenUpsuZLq4ARMEIlEpTEolmevfy4nzACE2EMszloyaZGS1yza41rRg4bLXOHJkW5cbZi0w4cTnC1YACo8BPYP+A77+A7/jw69PBq4uZXjNMKrGr8bOKpEzVrm8zzO7NZxFYdnHyOKD/SMfpGe/bny64xdYYavSYTc9enWbmbjaScTrkcOTSavHg8u/PXWD8LzPFmW7uZCYklMTAiYlEkTAmCRLPHw/Hh7gITYQ5zY2jPDlyLWLPM4WtHGRitct8TNa2atnLdtmYNsjBkAKkgE+g/4E7P4E7R1uN1mKwxGNVWIpVrmJuJTabyvdbknCsTyz4UuAg/0m36TcZ1qcIiazHft1znd5nizGVw1VarlyeJXDGMVeZ2615fjd5kCE5HAjDrxjFGMIoxgIRghFGBCMJynCMIhGEQJ1w5eGdIAhNhGJq3wuMmNytbsGmJa0xsHK1zjcuVrJw4bt8uZyxysG4AqQATyD/gai/gajYy8HwPF1mM0jEY1GKijGaurTMzMzM3mbuZmcTw3yiNCD/SMfpGXXo8HwJ0xFIrNZu73nPG745ZnMxwrWOHTl4WuGOThOd13m+diD4e1U+ntMzJMkwmIAmpESEokmEl8/J8OY9IAhNhDXHiwtMjVstatWjda0YMm61y4zMFrFq2ysMrNuyZNmoApjG4P+B1L+B1OE4yM8s8GIhUTEXFiE+lE+lF3Y8ezaZ70yxwyhCkMDFSMogIW7FR4eCKCFBHLHPBCQwS4HOoYtQCE2ENHDNywbNMy3K4YNVrRzkxLcTRozW5WWRs1w5WjFkzwgCuQBqwGD/hqO/hqP7x069Dr0AAADp1du/geD4kzTDEKiKIlMosF1MomLiF1CYuphvFrlOM4mJZnd8+nUDp1dOoAATHj4zm8zJE1SKjhfieD4GOV1oIL+JhP4mFmyUzQAAA8eXwfD48+tss3O5aABKsW5sbzsWU3Fhm8sRZSoLAAAAB8Xx/FsxJIibPefDz4x8vr3uIL8IfGld7brbYCy0CWXNiygCUJRYAEoJVgsAACUllSrAAAEWLKBSl7d3vfwHc/BwCE2EZm+Zo5zMWK3C2ZN1rRmwZrcTRi2W5WLZs3w4W2HDjbgClwcg/4kWP4kWQ69OrF0jME3XXhzTYCC/iWz+JbQ3Pjt7rpeSVxJAIXcUodTAghgjgjghEKOGXJ4MuAhNhDdgwbN8bFotyNmmFa0Ztma3CxcZluJlkcYWDFhlaNm4AriAY4Bg/4aHP4aHQAAAdOvDj27+JzTCd9OvDiAA1uYmCReM1eLRGcAiSrqYvE4mIxKIlaItFxmbuc3FyTWYrt5Pkd/AvhAg/0M36HXo8XxOfI58gAG9c+Xft4vBKHLwfA69AAHbv4FxTDFJm5mdzPHwPBB3bubtmKuamcYitKqqqsVqmJrMzm5XM5XXg+B4/AkgvwRx9/w4mbyttVaSgEsssURCUasLAsWLAiLCllgsspYssWKlE3LBY3Xw/H+A9nAITYRlZs2mZi3bLcbnE2WtG2TCtwuWeVa4YZW7PI1xMGmNgAKmwFAg/4dyP4dyeHHGR4PgePy2zKUaaxqNRFKupmZuc3jJ11F4vFKx18bji4Ag/zWX5rPr069OfJ4PgZ1URwiKmsxmZubnM5mbmpw5deh4WdESndd+HFmwITtRhDroQEUYxhFGEYwiEooCEYIynCMYRREJwnj270ZeAghNhDllhYuGzhutcYcmFa0cuXC1w5ysluZk3cOWLnLjxNnIAqaAUGD/h8u/h8vre+Xg+B4/C4sVOqxjPhXicKhdTVxdzPG885y2maMVqfCzyjgg/znn5z3xeGMc+V1iojU4mLm+/heLd5znN3M3MRwrGOHKscOFcKwq54u88c7sITxBwzvzRgiQiRgRkIBEIoRgRQiRgiJxrj5sUusITYQ3ytcjnFlarXGZo4WtMWVktxM2bZayYN8eJm0wtnONqAKrwE/g/4hTP4hTXixE5mbi8RqNa1jFVWLqamLiZjO/D8ry9beDUzmSMX034GdNIbm5OblQcYQkBAQEFBwRAkSg4eDh4eFhYeDh4ODhYGDQkJcYhxBe3iLnIiKhIiAhEHDwMTAwsLCw4CE8XcusPA8YRgIwRhGEIyjAIiMEYTpWUYTgjKcownKsa5efGEOgCE2EOWOXEwb4cq3MzauFrRoxzLcTdjmWssOHEyx42uFy1agCnAghPxEmfiJTwyjOl9W3Zp0RlHApCUoIQxyrPLkg/zxX53Xepy3mJ69PLxdzmqViNTqMX4whcRhIJs/BBAgQxwwxxSwQoSOPF4+WKPSACE2ENsmTG5cNMK3DkyYlrRljzLcWVkyWuWuZw2yt2rTMzYgCqUCuwGD/g/o/g/puhjJVhdc8ZTa4uaRNInF1ERE1F0QVMZ5c+nXp16de3fwsxUREVMKYKlE3BE1cpm7zOasq6XE3XXwvD8TxfC8PxNxFVMRmczz7d3LmOXMc+Xh0tcZXN4VGMT269Dr0isWg/4CRv4CR+/Ydu5y5h4Xh+VnDE4iJpVTU2ZnJms1aZmZXPHxvH5c+XPp16de05iLla0yurhEwiatUxFxCSAImYLq6IWjNLiImJhVjGR279LxFTqaRLLLN74cTny8PCyC/AH0fg22TEc1W21udzcqWWbmxcqyyzcEqWVKllhYWLFlJQAEtgJQAAAAWAJZZRKFgUVq3v1/gG+AITYQwytcWNs5crceTCwWtMmLCtc4sTlaybMWGVywyZWbTEAKaBmD/hWa/hWR48uar6x4NddcdTjGeW4ShPwPSfge51ZYYtuzj5suDLTDSaWGk5zuhoymp4RAEHAwJAwcBDwUTD3MDAQeCCE2EN2+HM4wtcy1u2xuFrTNmyLXOHI2WsGmTC0wtMrNg5YACqcCuwGD/h80/h81HgeCCmaldXV63q4ATCYmLhdSmETEwzgdenHh4uJm8rTEzEMoiJxFRVwhCuXh+Fz5Dr0PB8Dw9WhMdPH8bwfA8HwOfJx4Dr0AM4QYmCJiZmJXrfDj4Hg9u/geD4Xh9OfBIIP+BC7+BC8YyPJ8j0enWMrTczNymFQjEIq4iKYjEI6eD4Hh+E69BdROJiYCazUkxMIzi5ia3VWImJEwCEkSxmrq8ZVYxkA8LjpSCalFxmtuvieL4Xh8ufDjV548u9TYgvwF834NkmYq7bqbnc2WyyyvHVhblJQEsWLLKCVKTYACwAAAEqUAAFgsWFgAl3NzZYdzXb338/0+vQAhNhDHDiyOHGHKtYYm+Za0YOMq3E0YY1uVowxM2DRk1at2QApgHoP+GnT+GnUA8LjwzpV4zrKM443nYIP9vR+3pAM5111zxxrdTTfDNwCElxI8uVqShCE05powmnGvL01poCE2EOWmRm3bY2C1uyyZFrTGxzLXLHHjWsczRy0bYsOJm0cgCuwBcoT8eAX48C4stM8LzurDDK6caxnCKEIoownBKKBSVMGS2bFiyZsmTZg2ZNWLJgxYMFpWlCCsbzrhvXTl15+Dn4uPh5devXr269OnTlw48dS0NWTRmIP+Kxr+K0WF8lRMTCamqqqxhQuImKqsVWq1MTm8zOaTWWW7vM73d3ImNs3N2xUanBmNlRjVcuVcOGOF9uWKhOdwod+sqoooRgjBGMIkIgEIkJynCKEUYQiQjCMIwjAQjBFCICBBBGE4RjKIIk4Vjp7M5eAgITYQ2yMWuLFjaLcrhy0WtGjfEtctMTRa2xuGmJm3w5m2HIAKhwKYAYP+SiL+SkuLnbN3OZmNpuYsE1dQwrEY4VwxwrtfbPR0csa1w5VwrlHCNVqcVqMXreMuMpzeZznjvnne95zcztOc73xznjN5ZzM5u5ubvOd5zvd5uEo4b8Dn0xiC/wADSf4ABs75zcvJMzMzMzjwyRhliJcxHjfHeb63tt2e5d7dvm7PM7e3s7Oy55Or1rT3Lq9sZuTLmqsubhImMmZzMmTwx478neZgg/Y8qvd8HMpi4CYkTE1dBExIWlMzEThVTUxMSiYuCYkCakEwBF1cTEzUiJQAExIiUwTASlm+PwHEfCwhNhGTM3xuMuRitYMGDJa0b5cK1wyw5FrFnkcsMWVs1yN2QA==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0dHAOAgAQdBP4FxgIBEGKmPXMUY51JpZWox/ddZFMDCEgQRP//A0U1BQM4C2QZIDIJAJCbAwE3wB5FMwkAkIICAdvFHkU4CAD+AwB7hdI0Ek7ApD/TAKQ/CqYBRoP+P2T+P1Hw/C3Mca548fXWc7zfGriqxXLWNaxyiogZu5zeW9zM5i4qKw5Rjpw1wIP+K6r+K6+vJ7XF44+F4fKcXqOFVWIqJSzjjW4IRECYmWZy3vNxa8b8T0+nGYSHgKfTvBSsooxihFERIoRhGCMABAjKcIwjCcJTRheOXswj4QAhNhGTC2bucjhqtZtsbFa0aM8S3Fky4VrnJky4cmPG2xt2oApxI4P+QlT+QkXvV9b3vjvM8dXjHDWtcuFaxEVx6d82g/4rWP4rS+vTr4VxVajTCKmUzc8c55z4tccghZtZLJsYSBAIUEYhhQoUcNeXlg1wITYQ5xuWLZhiYLWLjC1WtMLHMtxMmbNa0xZMTNq4xuMmJoAKWhiD/j9E/j9FHZOKwqKhW+HfpxqD/i12/i13HftvWcEF1nl4PhcahONxo9G6MUUZwnGM61z48OwhNhGPI2wsWDjItcMMLJa0ZZGC1wyyN1rZnlxY2TJhizY2wAqKATWE/IVZ+Qp/Lq1terk5MacIylSksErSpKUJVVjWeGlTPihCUrQxYckwg/4tgv4te94yzil8s4YnEomYzmc5u7iHTw/CPCzpRmPFxz2Ag+3nc95i5vYlKUSiSLRJE1MTAmMt77+vHmAhNhGLCycN2LJqtwssORa0xuGy3E4btFrNk0wuWOXLlwsGgApyIIT8iJ35ET5yz5tOjg8Dg4IRlCUqSpCkJRtXNnyAhPxcPfi4f06L2jDBh1RjaEowVllYZ42umeNwhOtLHXHOqaMYwjGEYThOCMY4cvNjmCE2EM8uTC2ctsq3C2xtlrTC3xrcLVkwWsWLhxmzYszVm3xgCmcbg/5G+v5G6+7HfXFu7mFRjGHLfLm6AIT8V5H4r0bN1cVLWtKk5VjhrPHDj8Lhs4CFwGgZWuOGNHBCQoUcMcc9+TgzACE2EYcTDFhY4my1zkY5lrTK4wrXLfC3WuMrjFia5MeZlkYACmQbhPyK1fkVry5HGrklaEkpqzneOOW22WCE/Fvp+LfXVrZNcZrozIoKX0Z8kciFwGkQa+VBChghhEKGWOvB4uDOACE2ENcOFk5YMGS1g5a5VrTI1crcWZs2Ws82VuwcsnDLMzZgCmMVg/5Hzv5H3XLr248LxNUxFdddZIT8Wi34s748CuquKcpwx1w4Y6c99oCGqpabiYWFg4GBgYGDQMDBxdrCwFgAITYQ4Y5WjVjiYLWeHGyWtGbfGtwuGjhbiw4s2Rpixs8LHIAKaCOD/gyk/gylJjK4zG0zdSiI1UY4VHKegIT8VVX4qq9erXq5OqtJ2WpaVoUSIwnFVecMoIPhwktcStFxMzESRJM75+y6ACE2EYmThrhbMMy3DhcY1rRm3cLXDhy2WssbhvlbtWTLKwxACnoshPwckfg430nDzYZVwKWtgpLAhGFY3reOeN5zihSGjXwkgIP+Kxj+KzPyDlDEQq44xvO53eUymcTEVhwVyxcAg/U4zubi84ySmpQmEomJImU3O9+b4PAhNhDZg0w4WzlqtzM8OFa0Zucq1w5ytVuPFhzZmuVkza4mwAqUATqD/hDO/hDP6dXfM3ZiMcorxJxwjU4URuNzx3fHbwct5mmuFdI8adUAhPxVyfirlhFqx0olGUy+XJlvXDW8cM6roQwUwYLamLFkxYsUkWdvhprlhMncnzcMZ1RITBBGCIjCMCBCKEScEIwnGuPg749QITYQ2xOMrLFmxLW7JyzWtG+bItcuceJa5at2eXDlZ5sONqAKfS6D/hOc/hOT1DE1eN8OdcYze74znjMkY4VwxjFarhjh4EYwg/4rXP4rU61xrcbvjOZ3CGGsVqtVioRMLm7nm3xyhM3OdGcwQIwnCspoRQjCE5RRlWRFh6ulsCE2ENcrBoycOWC3G1aOFrRg2brXDFg0WsGbNwybt8TNy0agCqIBQYP+I3r+I5+Mc6zCbpDEaxrGtY1jFMVWEVFzPHe98eefD3nc8cKrhw12rwowhPxWBfisLgwyrJKVJWhSEIQrCcLxw4a3x3w471nWEcGDFkxZsnEhmwYqYsNKzvWu1juAg/K9S/f3MxMTBKJExKamJmJEwIQJq4mCC875+zPgACE2EZmOJm1c5Wi3Iwcs1rTM4yrXOZy1W5GjXHhcN22HLlcACpIBNoP+Jrj+Jrnx3g8O+M4zyxjVcuGMYxGJRlvM89uNxOnCuGKw1ntxxwCE/FRt+KjeWC+bHmvirCUUY1jPDeuFecVoWpicCOBgrK863rprphtnUIPp8AeP12u5Sm4uri6kmriaREwRYmZmZuePXx9AITYRiZM2Ldu3xLW7lvlWtMLPKtwtWDFbkb5seLE2cZWGHIAKbh2E/FYx+KwvLDhw2yzxnBa1MGDBgxQwRyabTiCE/FCt+KFWPCx5o4pYFoQKzVrWOenDjhxghcljsLgY454yOCFDDBChhjlhryNLaCE2EYcOFs4c48K1pjy41rRiwcLcWFi2WscrLGxZYWGLFmzAClkVg/4o/v4pDToOHHyOOqU4TNCE/FQ9+KielbDVr0YaKyvgjWCFwmSxsssaWKFDDHDLHfl4MoAhNhDBmxZs8WVotatGrNa0zN2C1zkcs1uXNhYNGjHI4Y5GwAp8MIP+K8j+K9+y0Sw4RwjhGohVwzN3m3WkYxy4cu3a+0ZAg/4rCP4rBc501EYxNXW4zmd24pmdHRrhjGKiVue984S3ehj6s4TIRIhCKEYRQIRIRRhGCOHv3cohNhDPM4zOGWNqtbOcbha0bOGa3DkauVuJs2w427XLkyNXAArTAWOD/hHk/hHxVrxeHLyfI8Pws4ESN1mLrNKxnB0uGIikJq2ZbnMzMxVX42cNKtd3O5zNzN1mkRGuOPAkhPx7wfj3vgxbcWDToy5M+bHiZcg3XpCSNZs+TKTwxjG8UZUQtLBLFJgIzw59GnHO8Z1hJS1sGCmJghKE41lhjOs8t8KD9Ll7O4imEIm7iZiYmriYlMxcCJIuauJq4hUxMTFhMJmJiYmkRMTBMxK77/AMx8AAITYQ5ysWzVpmaLWebFmWtGeRktw42TNawbOMzhsyaOHLbEAKjAExhfhT++FPWGfBQwQRIE8UsEqmCeGWOeCeREiiiggRQRQTQMG4E0sQhPx70fj3Zjl0Y0KxjGsK1RjKMJRtSFpWlSSSCcYzhh0ul17ghLeADwLMQjAhGEUYRnSckIwhOU4wjCInPLwd7kAhNhDVo3xMMrJotcuWGFa0a5sa1xmxt1uLC2zZcrVq3bZHAArAAUiE/DE1+GKWeFWUYcDo8CmDDgtKlKUlGSN5zreOONSNqTlwp2tC0pq3re+e96zhHhdXqZ8whvHs949fYaLioCBQtHbUcLGxETIoWFg4OBgIKChIaEgoiEhICEQcBAw8XFRcagYeBg4CCgoSCjIqKioKKgIaDg7nDWG8DYHAhPA1qdfbNOBECcokIkAgEYRCMEIoyEEEYRimvr7cId4hNhDfK4ZY82Rktc48uNa0YYsy3Dlx5VuZm0cOWDBk2aY2gAq9AocBhfjGM+MY29dh8NhcJiaI40U8UJARRSQTRTRSSSSRRQRRxQwSwRwwzzyx3pa4508SKKaKSiKi/LZfOZ1rte0mVlkjijmlihkgmhojkQyxzw2q5MTJHHHAggkigmkUU4LBsdjxrM+AhvHwB4+AYOBhI+OkZCViIFAQEBCQUJCQiChBBQMHAwsLGxMXFwcbCw6Dg0JBREJGQkhEKCFioaIhkBCwMHBw8DAQNTgrBeAMAra3QsPBwKFhIOGgIJBQKFIWAgSAgICAipOOQkJBQERCQEBDQcFU4CwHaWq8vRVWcOCD9zl7tomEzJMEwuJq4kiSJRaUTExUxMTBExBIym5zNlRjGMQhMxMhKQQTBITEgiZmpvr8DxHwQCE2EZc2XE4a42K1m3bsVrRizarcOLHlWuW2VlkzM2rNm1aACvYBaYX41SPjVJAKYJYY4p4kGAZXKBgcBRHAkhIo0KmiklglgjhjwGZzGdzjQ6AtwkMUCKCGCOGGmy2KmCOGOzF4rC4SmhLIAzSH8euHj1xAIdAYNBIFBIAgMBkahUMI5HYjAYPA4PAYLAIFBoFAoRDofDiIQCDQSDQCDTOxWOmU1RKKQeEwmCwWEoDAoNBINCIdC4VFIHCIJBIJLa9X69X6NR1AoICOgIPzvOr4B6wExISiZKtEomVXExMBMAITESShaLqZgiYRMESTEwmYtPHyfRjxACE2EZHLLNibtMq1ywxuFrRmzcLcOVnjWuG2Vg5zM8OTK3xgCpoBNIfxx1eOOuHwCDwWDwGCwCCwJCEGgUGg0EgkAgkCgQiqdTsIJBU9nk5nFBoE/nxK5pCAhfj1E+PUWOCKKCaCSCCCFHBKjgQxQjAsplQ0WjYjE0UwQzzGbw1ohO5ieB0EEpwmijFCIIRghGEaRhGKEZkY34vFcgAhNhDFq0YNGrBmtYOWmJa0ytWC1y3aZFuRnmas2jRg5ct8wApqF4X47uvjurrjtSx1wxwwoIJosZlcpLIAh/Hcd47h4JDoHDoJCoRBoAQGBwGDweb1yuzSaoXHZSHSzooYIYIUcMMcM9ubhmAhNhDlxkYY2rPMtxYmOFa0zYsy3CyYNluVqwaMWuZjjcZMoApWEYT8dfX460cEdEaRjWt8ctstoIP+PkT+PmO+aYwrGp8DjwwAhddRDq45YY0cEMs9+HjAITYRjyMW7Rm1YLcjBsxWtHOFmtxMMzFa5zOHDlkyxMcWPCAKZhSG8dVnjqpg4iGg42qq6qroJGDhYCPhokCH8fE3j4bhcMQSJzye1is2iUweEQGFQmAQkIa4ioC9gQgyBgYGFqZuClAhNhGRo4bZWLFmtzOG7da0cNnC3DjyYVuJsyzOGuFi0bNGQA=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AcHAOAgAQdBNYDuAEBEGKmPXMUY51JpZWox/ddZFMDCEgQRP//A0U1BQM4C2QZIDIJAJCbAwE3wB5FMwkAkIICAdvFHkU4CAD+AwB7hdI0Ek7ApD/TAKQ/CrsBTYP+Pt7+Pteuar48PL1zjN3WaiNNVjGK1WNRwxWlMWvN3vnnjzdd3xvK4Y4axy4a4V4HHWSE/FT9+KpGl9XD4WvVjxRpG0JUlKEoQTTjjvhx5cePDhvW8KwlTBgyYsWTFixYsWDFa0ITjW+OuHHPLWtcIITRaMZTjGM5xiIhEIwilFBFCJGCESEZTIwjAEIRiI1w92E/AgAhNhGZzjbNWzNotytMmZa0ZOWK3DiZ5VrdpjcZcLRiyZtcQAqEATOD/kDi/kDb4YnUYmrjcZvbc3ub3czZhrGKqtRFOE8OPgXQg/4qvP4qr4vdcY4xxraWamIitYxjVYjE4vEM1ub3fXHk8PBshNnOj2ZpRRQiijCMYRBBGAQjEJxVw14uHAAhNhDbCwxuXGJwtaOczNa0w5GC3DlYtFuJi2aMs2ZqybsGgAqmAUaD/kWM/kWNd+teDHXXPU8I4cNdOHDFY0rOLnN7cevbrM3DJmZzHGs1dZxdRfKfCnpyhPxTUfimpYI5p5J4lJynONcNb4b1y1vWM4MUMUt1d2Kma2SEBW9a1w1w3wzx42OGXJlAg/U8j1bZ2mFpSTEoJiQECJiLgiSJgkmV3Oe/pz6QITYQ3xssmHK4yLWbXG2WtMeJitctWDNa0zOHGZw4Y5cTdgAKcyWD/keG/keLnWa3p1dPD8Lw+TE8IxisVNDNd8XkhPxVNfip7jTDK8N+7ejDg0w1rWtaIQlbBS0tVcmCwITuU6tUSkYIkZxREYEUYzvt47qAITYQ3c5sTljlarcTNw2WtMrlmtcssrFbmY5mzXDkZOGzFiAKggEvg/5I/P5I/e09fO78JpWcca23e53m2SIxitYxWoxeudLAg/4qtP4qtdTlvXWtzlmJiKjg4RjWNVRF3O5zHXh4dXmEpqnGMYxjCcJxhOE5RQCMIwnKcIhGc8fHzx8EACE2EM2bfLkyNMq1oyZM1rRg1ZrcWVtkW4cjnDkYMWLZzhzACo0BNIP+S4b+S4HWt8J1nXHW4mcs3u7u5zSIVCKquFdOXLpjlPgc5yCD/ioy/ionnHOM3c8Y4xmt6lWIrFVwrlrFaUu453njx69e7rPEhNXO4OmqKUUYTRjGE5REIwIwIwgRhGEY1nh6+OXgACE2EYXOVvjy5cS1llcOFrRk2brcTVvjWtWuVowaY2TDM5agCokBNYP+Uv7+Uv+rdYcbzdr01XSuWuHDFYi4zed7zved3czFR0325QCD/ilg/ilh79llMRrEaVcZm73PPN9ZzkqcMVWIxinLnfhdQITwJLT1YRhFCJCMIwjEAITlEhGEYREY1rr48esAITYQ0zNsOJvkyLWLnFkWtHDfKtwuG7Ba5ZMGbDK0Y5WLDMAKZRqE/K5F+V0etVZVpWzFLBa2aOCuDbwODUCE/EkN+JHmFMlMlMVKQTnhxtLbbgs9wITvZI+BYoITlOKMaxjNWePDECE2EOcTdm3bMmq1u4cs1rRpjbLcThplWsMmVyxctMLDMxzAClEPhflMW+UynAMNgJMJRFVWttCD/ieK/ieLKrjjMx1xEoXMYjB4GuWGGOOm/OqgITYQ2yZsrBw2zLWDRsyWtHOZutcOGzdazZNWDhmwzNW7PEAKswFOg/5GTP5GTXh+F1q3HXGs8L5ODpGKioiWVznNzeWUQ1nHSK1VFzd7vM3mMxOL4HiZhPxb1fi3rZMuxTFHFOl4544crgsdaxnKGKGaWCmS0rSlGc6305MuuM6zjKksWDBbFDEhExxvHShlg/O8Z8CoUglMlxJMXF1MTERMIkmJTUpiJi6ukxEouJmZnefV48AhNhDVlkYZcrJgtbtcmFa0csWy3E3csluNviyMGLlmxcOWQAqJATaD/kmm/km1yxvgiMRjPgXGGKqcZ1xnN337eHrri6ukRFRhjOlAg/4uOv4uE4mLu7ZX38DvPG73vbOL5OWukdOEcKq64s5c3N4O88SEh4IPAc5wiAAjMJKIQjKcScEUUZ4+bjeAgCE2ENXLLDibuHC1y4xsVrRriYrcLnK1WuGbHI2c5W2JwzxACmkgg/5OiP5Of+/Gutc74rXjGNcMcq5YxUcM9NiD/iw6/iwltyjk5NKMuN7zned54z3cZIXQXQamGGKOAjQRwQoRCRxy059YITYQxcuc2VgwyrW2bIzWtGLZgtwsWDFa1wtWbDM5at3DLKAKZxyE/KIB+UQGOOF4YVYYZTkwSpgpghbTxM8Ag/4r8P4r8el6jpHKuDExd7zfO+cd9zuFxWQg08ckMAhhRwoIyNPfmYMQITYRlaY2LliwyrXLRllWtGbVytxN8LJbhwtMLVtlaNXDRqAKVxKD/k4c/k4r4VjlWMRUVfDjQIP+Lib+Lhl16ZtFxcZ4cZmGgMAIDAMHAQMBAkHCydTBUQAhNhDNvicM2DZgtytmWFa0c5sS1ywxN1rDNmw42jPLhauMQApODoP+Ucz+UdmZqaI1x4CD/i4o/i4FtEzN34fbuIa4hIK/gUDAQsHG08HNACE2EYWTbNjw4Wq1gxbtlrTHlZLcLlw0W5G7BzjcY2rZrhcgCrQBVYP+UpT+UpvUzFXExMSXUxMRJjJi01cSiIphFTWYzFx18DZK5uczM3KTF+J4fhYz5ACE/F4Z+Lv+Wndv4HB3b+BwdWvVr0adWvNnzZzBhNMo3TnCcU4TQShClJUlRmjKkpRhUvGt0Zzgja9sWOCD8KUpkuJTMxcTEoEIkmLiQi6mLgSiQiamETMSSRbM+H6r2iE2EMWWZuxY48S3EzwtVrRxkxrcOLE4W5suRiwbtmjfM5xgCmAag/5UOv5UP6ugUvhngrEcM8OOIIT8XaX4uu61xsmU22vWs6xhPFXVW1iFg1kkexgQCGCGGCGGFLDbl4cUITYQ2zZWbJq0brWWJi4WtG7lutcsGTZazY5MmJphYMGbRuAKfy6D/laq/lbL7LkzrOpxGMYxjFQRudzd3dcavhz5MZ6Ug/4trP4tt8bpjVds9Gspuc7vN7jnOWZq6jU+J4fhO3fshIdx4BlKEEITjNOE4TkQBCKKcIxjGscOvL2gITYRmy48zls3bLcjPJkWtMjJotcZcbVa2bNmTRpia5mONoAKmgFGg/5X9P5X9Xg+B4uLTE4nTEaiqiplGVrjMTIq1WMxltmLgRWeHHtNAIP+Lcz+Lc14Pgc+Co4RpVTWbud53nje5lOsVjoPIaxjAbji2vdze3GefDrkg/K9LwfD47mQSmazUhEzF1MEAiYuBExCLq4tMzN9fD8PwiE2EOHObM0ctsa1q1YtVrRhkaLcLFrkW4sOFu0x4XGZgzygCmAag/5Y0P5Y0RvVb1dTiYqlRPDnioP+Lyb+LyceDE8WXGrilY4T4HPloIXIYiHUoIIIkcEaOKWBGlnxeDkAITYQyZsMeRtkarcbXNmWtMjlktw5nONa3cuGLBhjaZGDnEAKkAE6hPy1FflqHm16tuzi5KwjCEpWhaEKITlGMIxmnFMrIgQhHFl2a82PNhCE/Fs5+LZHGz5s+bDknalKKSrFec8eGta3RUpK2Q4SEqRnOOGGvFvwabaQgvw19fx6R2my2lWBmxN5siyyrVve92LoITYQ3YtsuNi4cLcLli1WtGGXEtcNcbJa5auMLHEzaM2LNmAKoQFEg/5bqv5bra58Ous4vUZwRhhiazW+fheGxuauJo6dfCzhJuuvTjvVxJOsnICD/i4G/i3x7c+XHHFzjr06ng1zzM3VarwufJ4FqXWeblz5xYxGHgRVQlncdySD968883uMkpiZiZiYmJxNAmLjOJTCalNTETGcZi5zfXxfB7AhNhDNk4bZnLVytaNcbha0Ztma1wyZuVrhnja5nLNy5YuXAAqbAT+D/l3A/l3Nqc6utdegYhiazi3Pt3dOuN4ur6TRSZ7+F4eOcXM3i634DICE/F0N+LmWEbxq06tYb7XhekaLYsuRmz7sdIzx4MNbplMWPFqhSULXhe3BtpxAhOlsl4HiEYTIxiBCUoATiRhGEYQjJCKMIxRMOXquACE2ENGONtibOWS3Hkbs1rRqwxrXLnM5W5WuZvlbN8rJy0wgCmUZg/5fnP5fnRkuU3iarHHgutSAhPxeffi8/atfCraOC9I1rOeXJlZ82+yGqJSAvYNAQUCQEHAQcBAwMDAxMvMwd8AhNhDRvhctGTNitxtseZa0xNcy3Djy4VrTC0aZWzBw1wuW4AqCATSD/mAY/mAj2xeM4vGuvRURFMRV4XGXGOfLwcbjNZQidc+wg/4wGP4v/c0XNc469OrrF8WYmJ5MVWGt+RvTWalm5t1AhLdiPfQkgjFCqMCcEYCCCUZCKMUU5308O/WAITYQ2aNszRvkyLW2VyyWtGeVktcZG2NbmyM3LbCwzOWeNuAKogFFg/5h0v5h03Xp37eLhaanDEYPA3qcMXi6yzfVju3WWYuLuYTmEVnhnt18K9CD/i/i/i/jVeM8JxGmM0y268uO2dztvhvo4cnTHKOUawmLnOd5zvO97zzryazshPBUngmqAQiRIwiCEYoxjCEJQhJCaMIxEYRgIwjGM78fhw7QITYRjb4sjhsxbLWLnM3WtGLVytxZW2Fbict3GNo4YtWTduAKOwSC/wBetf4AvW7Ag/4skP4skeHEg+HFxCE2ENGTHFlcN2a1xiY41rTIwarXLJsxW5MWJxiZOGLDDl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8cA4CABB0CBAQBEOdYQ9jHGB9AubrQ9P9vdskDCkgQRP//A0UoRigFAgtkGRQyCADwFQJ8uOJBMwgAtBAC6wbjQRGrqtNBHgMBBEAKMgOC/gRj+BGQgv4QC/hAMCE2EMGrBrjZOWy3Djw5VrRgwbLXLBowW5cmVs1zNGWLG4Yg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5219</TotalTime>
  <Words>1658</Words>
  <Application>Microsoft Office PowerPoint</Application>
  <PresentationFormat>On-screen Show (4:3)</PresentationFormat>
  <Paragraphs>459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Dark 3410</vt:lpstr>
      <vt:lpstr>Virtual Memory 2</vt:lpstr>
      <vt:lpstr>Goals for Today</vt:lpstr>
      <vt:lpstr>PowerPoint Presentation</vt:lpstr>
      <vt:lpstr>Role of the Operating System</vt:lpstr>
      <vt:lpstr>sbrk</vt:lpstr>
      <vt:lpstr>Context Switch</vt:lpstr>
      <vt:lpstr>Shared Memory</vt:lpstr>
      <vt:lpstr>Multiplexing</vt:lpstr>
      <vt:lpstr>Paging Assumption 1</vt:lpstr>
      <vt:lpstr>Thrashing (excessive paging)</vt:lpstr>
      <vt:lpstr>Thrashing</vt:lpstr>
      <vt:lpstr>Paging Assumption 2</vt:lpstr>
      <vt:lpstr>More Thrashing</vt:lpstr>
      <vt:lpstr>Preventing Thrashing</vt:lpstr>
      <vt:lpstr>PowerPoint Presentation</vt:lpstr>
      <vt:lpstr>Performance</vt:lpstr>
      <vt:lpstr>Page Table Review</vt:lpstr>
      <vt:lpstr>Page Table Example</vt:lpstr>
      <vt:lpstr>Performance</vt:lpstr>
      <vt:lpstr>PowerPoint Presentation</vt:lpstr>
      <vt:lpstr>Translation Lookaside Buffer (TLB)</vt:lpstr>
      <vt:lpstr>TLB Diagram</vt:lpstr>
      <vt:lpstr>A TLB in the Memory Hierarchy</vt:lpstr>
      <vt:lpstr>TLB Coherency</vt:lpstr>
      <vt:lpstr>Translation Lookaside Buffers (TLBs)</vt:lpstr>
      <vt:lpstr>TLB Parameters</vt:lpstr>
      <vt:lpstr>PowerPoint Presentation</vt:lpstr>
      <vt:lpstr>Virtually Addressed Caching</vt:lpstr>
      <vt:lpstr>Virtual vs. Physical Caches</vt:lpstr>
      <vt:lpstr>Indexing vs. Tagging</vt:lpstr>
      <vt:lpstr>Typical Cache Setup</vt:lpstr>
      <vt:lpstr>Summary of Caches/TLBs/VM</vt:lpstr>
      <vt:lpstr>Summary of Caches/TLBs/VM</vt:lpstr>
      <vt:lpstr>Summary of Cache Design Parameters</vt:lpstr>
      <vt:lpstr>Administrivia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379</cp:revision>
  <cp:lastPrinted>2012-04-05T12:16:42Z</cp:lastPrinted>
  <dcterms:created xsi:type="dcterms:W3CDTF">2006-08-16T00:00:00Z</dcterms:created>
  <dcterms:modified xsi:type="dcterms:W3CDTF">2012-04-11T14:53:58Z</dcterms:modified>
</cp:coreProperties>
</file>