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notesSlides/notesSlide2.xml" ContentType="application/vnd.openxmlformats-officedocument.presentationml.notesSlide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notesSlides/notesSlide3.xml" ContentType="application/vnd.openxmlformats-officedocument.presentationml.notesSlide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notesSlides/notesSlide4.xml" ContentType="application/vnd.openxmlformats-officedocument.presentationml.notesSlide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notesSlides/notesSlide5.xml" ContentType="application/vnd.openxmlformats-officedocument.presentationml.notesSlide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notesSlides/notesSlide6.xml" ContentType="application/vnd.openxmlformats-officedocument.presentationml.notesSlide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notesSlides/notesSlide7.xml" ContentType="application/vnd.openxmlformats-officedocument.presentationml.notesSlide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notesSlides/notesSlide8.xml" ContentType="application/vnd.openxmlformats-officedocument.presentationml.notesSlide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notesSlides/notesSlide9.xml" ContentType="application/vnd.openxmlformats-officedocument.presentationml.notesSlide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notesSlides/notesSlide10.xml" ContentType="application/vnd.openxmlformats-officedocument.presentationml.notesSlide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notesSlides/notesSlide11.xml" ContentType="application/vnd.openxmlformats-officedocument.presentationml.notesSlide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notesSlides/notesSlide12.xml" ContentType="application/vnd.openxmlformats-officedocument.presentationml.notesSlide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notesSlides/notesSlide13.xml" ContentType="application/vnd.openxmlformats-officedocument.presentationml.notesSlide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notesSlides/notesSlide14.xml" ContentType="application/vnd.openxmlformats-officedocument.presentationml.notesSlide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notesSlides/notesSlide15.xml" ContentType="application/vnd.openxmlformats-officedocument.presentationml.notesSlide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notesSlides/notesSlide16.xml" ContentType="application/vnd.openxmlformats-officedocument.presentationml.notesSlide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notesSlides/notesSlide17.xml" ContentType="application/vnd.openxmlformats-officedocument.presentationml.notesSlide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notesSlides/notesSlide18.xml" ContentType="application/vnd.openxmlformats-officedocument.presentationml.notesSlide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notesSlides/notesSlide19.xml" ContentType="application/vnd.openxmlformats-officedocument.presentationml.notesSlide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354" r:id="rId2"/>
    <p:sldId id="355" r:id="rId3"/>
    <p:sldId id="384" r:id="rId4"/>
    <p:sldId id="383" r:id="rId5"/>
    <p:sldId id="258" r:id="rId6"/>
    <p:sldId id="385" r:id="rId7"/>
    <p:sldId id="386" r:id="rId8"/>
    <p:sldId id="257" r:id="rId9"/>
    <p:sldId id="259" r:id="rId10"/>
    <p:sldId id="387" r:id="rId11"/>
    <p:sldId id="260" r:id="rId12"/>
    <p:sldId id="353" r:id="rId13"/>
    <p:sldId id="261" r:id="rId14"/>
    <p:sldId id="262" r:id="rId15"/>
    <p:sldId id="264" r:id="rId16"/>
    <p:sldId id="265" r:id="rId17"/>
    <p:sldId id="323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99" r:id="rId28"/>
    <p:sldId id="400" r:id="rId29"/>
    <p:sldId id="401" r:id="rId30"/>
    <p:sldId id="402" r:id="rId31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6600"/>
    <a:srgbClr val="0000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8" autoAdjust="0"/>
    <p:restoredTop sz="82594" autoAdjust="0"/>
  </p:normalViewPr>
  <p:slideViewPr>
    <p:cSldViewPr>
      <p:cViewPr varScale="1">
        <p:scale>
          <a:sx n="53" d="100"/>
          <a:sy n="53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86B46-D496-4E93-B7E3-D814E31E2BB1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7762F-F553-4D61-B576-BE80FD6C5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8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00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0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each </a:t>
            </a:r>
            <a:r>
              <a:rPr lang="en-US" dirty="0" err="1" smtClean="0"/>
              <a:t>mmu</a:t>
            </a:r>
            <a:r>
              <a:rPr lang="en-US" dirty="0" smtClean="0"/>
              <a:t> has own mappings</a:t>
            </a:r>
          </a:p>
          <a:p>
            <a:r>
              <a:rPr lang="en-US" dirty="0" smtClean="0"/>
              <a:t>Easy relocation</a:t>
            </a:r>
          </a:p>
          <a:p>
            <a:r>
              <a:rPr lang="en-US" dirty="0" smtClean="0"/>
              <a:t>Higher memory utilization</a:t>
            </a:r>
          </a:p>
          <a:p>
            <a:r>
              <a:rPr lang="en-US" dirty="0" smtClean="0"/>
              <a:t>Easy sharing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8875" y="588963"/>
            <a:ext cx="4552950" cy="3414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2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6529" y="4342150"/>
            <a:ext cx="5908957" cy="411386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39" tIns="45369" rIns="90739" bIns="4536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04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/>
              <a:t>per</a:t>
            </a:r>
            <a:r>
              <a:rPr lang="en-US" baseline="0" dirty="0" smtClean="0"/>
              <a:t> word … too expensive: 4GB </a:t>
            </a:r>
            <a:r>
              <a:rPr lang="en-US" baseline="0" dirty="0" err="1" smtClean="0"/>
              <a:t>PageTable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arrray</a:t>
            </a:r>
            <a:endParaRPr lang="en-US" baseline="0" dirty="0" smtClean="0"/>
          </a:p>
          <a:p>
            <a:r>
              <a:rPr lang="en-US" baseline="0" dirty="0" smtClean="0"/>
              <a:t>per block… ?</a:t>
            </a:r>
          </a:p>
          <a:p>
            <a:r>
              <a:rPr lang="en-US" baseline="0" dirty="0" smtClean="0"/>
              <a:t>Variable … complicated hardware</a:t>
            </a:r>
          </a:p>
          <a:p>
            <a:r>
              <a:rPr lang="en-US" baseline="0" dirty="0" smtClean="0"/>
              <a:t>We will  stick to 4kb pages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8875" y="588963"/>
            <a:ext cx="4552950" cy="34147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7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6529" y="4342150"/>
            <a:ext cx="5908957" cy="411386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39" tIns="45369" rIns="90739" bIns="45369"/>
          <a:lstStyle/>
          <a:p>
            <a:r>
              <a:rPr lang="en-US" dirty="0" smtClean="0"/>
              <a:t>4kb pages = 12</a:t>
            </a:r>
            <a:r>
              <a:rPr lang="en-US" baseline="0" dirty="0" smtClean="0"/>
              <a:t> bits for page offset, 20 bits for VPN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VADDR</a:t>
            </a:r>
            <a:r>
              <a:rPr lang="en-US" baseline="0" dirty="0" smtClean="0"/>
              <a:t> = 0x00401538</a:t>
            </a:r>
          </a:p>
          <a:p>
            <a:r>
              <a:rPr lang="en-US" baseline="0" dirty="0" smtClean="0"/>
              <a:t>PFN = VADDR/4kb = VADDR&gt;&gt;12 = 0x401</a:t>
            </a:r>
          </a:p>
          <a:p>
            <a:r>
              <a:rPr lang="en-US" baseline="0" dirty="0" err="1" smtClean="0"/>
              <a:t>PageTableEntry</a:t>
            </a:r>
            <a:r>
              <a:rPr lang="en-US" baseline="0" dirty="0" smtClean="0"/>
              <a:t> at 0x90000804 contains 0x4123B000</a:t>
            </a:r>
          </a:p>
          <a:p>
            <a:r>
              <a:rPr lang="en-US" baseline="0" dirty="0" smtClean="0"/>
              <a:t>Data at 0x4123B538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2</a:t>
            </a:r>
            <a:r>
              <a:rPr lang="en-US" baseline="30000" dirty="0" smtClean="0"/>
              <a:t>20</a:t>
            </a:r>
            <a:r>
              <a:rPr lang="en-US" dirty="0" smtClean="0"/>
              <a:t> entries in </a:t>
            </a:r>
            <a:r>
              <a:rPr lang="en-US" dirty="0" err="1" smtClean="0"/>
              <a:t>pagetable</a:t>
            </a:r>
            <a:r>
              <a:rPr lang="en-US" dirty="0" smtClean="0"/>
              <a:t>, so 2</a:t>
            </a:r>
            <a:r>
              <a:rPr lang="en-US" baseline="30000" dirty="0" smtClean="0"/>
              <a:t>22</a:t>
            </a:r>
            <a:r>
              <a:rPr lang="en-US" dirty="0" smtClean="0"/>
              <a:t> bytes = 4MB (w/ 4byte entries), so 40MB (25% of total!)</a:t>
            </a:r>
          </a:p>
          <a:p>
            <a:r>
              <a:rPr lang="en-US" dirty="0" smtClean="0"/>
              <a:t>Q: Can we possibly</a:t>
            </a:r>
            <a:r>
              <a:rPr lang="en-US" baseline="0" dirty="0" smtClean="0"/>
              <a:t> have a “full” </a:t>
            </a:r>
            <a:r>
              <a:rPr lang="en-US" baseline="0" dirty="0" err="1" smtClean="0"/>
              <a:t>pagetable</a:t>
            </a:r>
            <a:r>
              <a:rPr lang="en-US" baseline="0" dirty="0" smtClean="0"/>
              <a:t>? </a:t>
            </a:r>
          </a:p>
          <a:p>
            <a:r>
              <a:rPr lang="en-US" baseline="0" dirty="0" smtClean="0"/>
              <a:t>A: Not enough physical memory pages – some </a:t>
            </a:r>
            <a:r>
              <a:rPr lang="en-US" baseline="0" dirty="0" err="1" smtClean="0"/>
              <a:t>pagetable</a:t>
            </a:r>
            <a:r>
              <a:rPr lang="en-US" baseline="0" dirty="0" smtClean="0"/>
              <a:t> entries will be duplicates!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A:</a:t>
            </a:r>
            <a:r>
              <a:rPr lang="en-US" baseline="0" dirty="0" smtClean="0"/>
              <a:t> now access to NULL will fail</a:t>
            </a:r>
          </a:p>
          <a:p>
            <a:r>
              <a:rPr lang="en-US" baseline="0" dirty="0" smtClean="0"/>
              <a:t>A: we might not have that much physical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Q: Benefits?</a:t>
            </a:r>
          </a:p>
          <a:p>
            <a:r>
              <a:rPr lang="en-US" baseline="0" dirty="0" smtClean="0"/>
              <a:t>A1: Don’t need 4MB contiguous physical memory</a:t>
            </a:r>
          </a:p>
          <a:p>
            <a:r>
              <a:rPr lang="en-US" baseline="0" dirty="0" smtClean="0"/>
              <a:t>A2: Don’t need to allocate every </a:t>
            </a:r>
            <a:r>
              <a:rPr lang="en-US" baseline="0" dirty="0" err="1" smtClean="0"/>
              <a:t>PageTable</a:t>
            </a:r>
            <a:r>
              <a:rPr lang="en-US" baseline="0" dirty="0" smtClean="0"/>
              <a:t>, only those containing valid PTEs</a:t>
            </a:r>
          </a:p>
          <a:p>
            <a:r>
              <a:rPr lang="en-US" baseline="0" dirty="0" smtClean="0"/>
              <a:t>Q: Drawbacks?</a:t>
            </a:r>
          </a:p>
          <a:p>
            <a:r>
              <a:rPr lang="en-US" baseline="0" dirty="0" smtClean="0"/>
              <a:t>A: </a:t>
            </a:r>
            <a:r>
              <a:rPr lang="en-US" baseline="0" smtClean="0"/>
              <a:t>Longer lookups.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A: can make code read-only, executable;</a:t>
            </a:r>
            <a:r>
              <a:rPr lang="en-US" baseline="0" dirty="0" smtClean="0"/>
              <a:t> make data read-write but not executable; etc.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A: can make different views</a:t>
            </a:r>
            <a:r>
              <a:rPr lang="en-US" baseline="0" dirty="0" smtClean="0"/>
              <a:t> of same data </a:t>
            </a:r>
            <a:r>
              <a:rPr lang="en-US" dirty="0" smtClean="0"/>
              <a:t>with</a:t>
            </a:r>
            <a:r>
              <a:rPr lang="en-US" baseline="0" dirty="0" smtClean="0"/>
              <a:t> different permissions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0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00" y="4343704"/>
            <a:ext cx="5485805" cy="411389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4" tIns="45707" rIns="91414" bIns="45707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A: can make code read-only, executable;</a:t>
            </a:r>
            <a:r>
              <a:rPr lang="en-US" baseline="0" dirty="0" smtClean="0"/>
              <a:t> make data read-write but </a:t>
            </a:r>
            <a:r>
              <a:rPr lang="en-US" baseline="0" smtClean="0"/>
              <a:t>not executable; etc.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2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2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407" tIns="45203" rIns="90407" bIns="4520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407" tIns="45203" rIns="90407" bIns="4520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407" tIns="45203" rIns="90407" bIns="4520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6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407" tIns="45203" rIns="90407" bIns="4520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8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1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 dirty="0" err="1" smtClean="0"/>
              <a:t>Lec</a:t>
            </a:r>
            <a:r>
              <a:rPr lang="en-US" dirty="0" smtClean="0"/>
              <a:t> 0: Topic</a:t>
            </a:r>
            <a:endParaRPr lang="en-US" dirty="0"/>
          </a:p>
        </p:txBody>
      </p:sp>
      <p:sp>
        <p:nvSpPr>
          <p:cNvPr id="11" name="Rectangle 10"/>
          <p:cNvSpPr/>
          <p:nvPr>
            <p:custDataLst>
              <p:tags r:id="rId1"/>
            </p:custDataLst>
          </p:nvPr>
        </p:nvSpPr>
        <p:spPr>
          <a:xfrm>
            <a:off x="1371600" y="3884474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Hakim Weatherspoon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CS 3410, Spring 2011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Computer Science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Cornell University</a:t>
            </a:r>
            <a:endParaRPr lang="en-US" sz="2700" dirty="0">
              <a:solidFill>
                <a:srgbClr val="898989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8600" y="6096000"/>
            <a:ext cx="3886200" cy="381000"/>
          </a:xfrm>
        </p:spPr>
        <p:txBody>
          <a:bodyPr>
            <a:normAutofit/>
          </a:bodyPr>
          <a:lstStyle>
            <a:lvl1pPr algn="r">
              <a:defRPr lang="en-US" sz="1800" dirty="0">
                <a:solidFill>
                  <a:srgbClr val="FFFF66"/>
                </a:solidFill>
              </a:defRPr>
            </a:lvl1pPr>
          </a:lstStyle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dirty="0" smtClean="0">
                <a:solidFill>
                  <a:srgbClr val="FFFF66"/>
                </a:solidFill>
                <a:latin typeface="+mn-lt"/>
              </a:rPr>
              <a:t>See: P&amp;H Appendix C.0, C.1,</a:t>
            </a:r>
            <a:r>
              <a:rPr lang="en-US" baseline="0" dirty="0" smtClean="0">
                <a:solidFill>
                  <a:srgbClr val="FFFF66"/>
                </a:solidFill>
                <a:latin typeface="+mn-lt"/>
              </a:rPr>
              <a:t> C.2</a:t>
            </a:r>
            <a:endParaRPr lang="en-US" dirty="0">
              <a:solidFill>
                <a:srgbClr val="FFFF6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noProof="0" dirty="0" smtClean="0"/>
              <a:t>Spring 2011</a:t>
            </a:r>
          </a:p>
          <a:p>
            <a:pPr lvl="0"/>
            <a:r>
              <a:rPr lang="en-US" noProof="0" dirty="0" smtClean="0"/>
              <a:t>Computer Science</a:t>
            </a:r>
          </a:p>
          <a:p>
            <a:pPr lvl="0"/>
            <a:r>
              <a:rPr lang="en-US" noProof="0" dirty="0" smtClean="0"/>
              <a:t>Cornell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 smtClean="0">
                <a:solidFill>
                  <a:srgbClr val="FFFFFF"/>
                </a:solidFill>
                <a:latin typeface="Calibri"/>
              </a:rPr>
              <a:t>Copyright Hakim Weatherspoon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F1BFF-0630-044F-A176-B68CCF226FFC}" type="slidenum">
              <a:rPr lang="en-US">
                <a:solidFill>
                  <a:srgbClr val="FFFFFF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9628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42719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914400"/>
            <a:ext cx="4268788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304800"/>
            <a:ext cx="4343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914400"/>
            <a:ext cx="4346575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3050"/>
            <a:ext cx="3236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340350" cy="6203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236913" cy="5041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533400"/>
            <a:ext cx="8686800" cy="594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81000" y="457200"/>
            <a:ext cx="8394700" cy="25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None/>
        <a:defRPr sz="32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1pPr>
      <a:lvl2pPr marL="458788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2pPr>
      <a:lvl3pPr marL="917575" indent="-22860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–"/>
        <a:defRPr sz="24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3pPr>
      <a:lvl4pPr marL="13747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4pPr>
      <a:lvl5pPr marL="18319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2.emf"/><Relationship Id="rId4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07.xml"/><Relationship Id="rId13" Type="http://schemas.openxmlformats.org/officeDocument/2006/relationships/tags" Target="../tags/tag212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02.xml"/><Relationship Id="rId7" Type="http://schemas.openxmlformats.org/officeDocument/2006/relationships/tags" Target="../tags/tag206.xml"/><Relationship Id="rId12" Type="http://schemas.openxmlformats.org/officeDocument/2006/relationships/tags" Target="../tags/tag211.xml"/><Relationship Id="rId17" Type="http://schemas.openxmlformats.org/officeDocument/2006/relationships/tags" Target="../tags/tag216.xml"/><Relationship Id="rId2" Type="http://schemas.openxmlformats.org/officeDocument/2006/relationships/tags" Target="../tags/tag201.xml"/><Relationship Id="rId16" Type="http://schemas.openxmlformats.org/officeDocument/2006/relationships/tags" Target="../tags/tag215.xml"/><Relationship Id="rId1" Type="http://schemas.openxmlformats.org/officeDocument/2006/relationships/tags" Target="../tags/tag200.xml"/><Relationship Id="rId6" Type="http://schemas.openxmlformats.org/officeDocument/2006/relationships/tags" Target="../tags/tag205.xml"/><Relationship Id="rId11" Type="http://schemas.openxmlformats.org/officeDocument/2006/relationships/tags" Target="../tags/tag210.xml"/><Relationship Id="rId5" Type="http://schemas.openxmlformats.org/officeDocument/2006/relationships/tags" Target="../tags/tag204.xml"/><Relationship Id="rId15" Type="http://schemas.openxmlformats.org/officeDocument/2006/relationships/tags" Target="../tags/tag214.xml"/><Relationship Id="rId10" Type="http://schemas.openxmlformats.org/officeDocument/2006/relationships/tags" Target="../tags/tag209.xml"/><Relationship Id="rId19" Type="http://schemas.openxmlformats.org/officeDocument/2006/relationships/notesSlide" Target="../notesSlides/notesSlide6.xml"/><Relationship Id="rId4" Type="http://schemas.openxmlformats.org/officeDocument/2006/relationships/tags" Target="../tags/tag203.xml"/><Relationship Id="rId9" Type="http://schemas.openxmlformats.org/officeDocument/2006/relationships/tags" Target="../tags/tag208.xml"/><Relationship Id="rId14" Type="http://schemas.openxmlformats.org/officeDocument/2006/relationships/tags" Target="../tags/tag2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24.xml"/><Relationship Id="rId13" Type="http://schemas.openxmlformats.org/officeDocument/2006/relationships/tags" Target="../tags/tag229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219.xml"/><Relationship Id="rId7" Type="http://schemas.openxmlformats.org/officeDocument/2006/relationships/tags" Target="../tags/tag223.xml"/><Relationship Id="rId12" Type="http://schemas.openxmlformats.org/officeDocument/2006/relationships/tags" Target="../tags/tag228.xml"/><Relationship Id="rId17" Type="http://schemas.openxmlformats.org/officeDocument/2006/relationships/tags" Target="../tags/tag233.xml"/><Relationship Id="rId2" Type="http://schemas.openxmlformats.org/officeDocument/2006/relationships/tags" Target="../tags/tag218.xml"/><Relationship Id="rId16" Type="http://schemas.openxmlformats.org/officeDocument/2006/relationships/tags" Target="../tags/tag232.xml"/><Relationship Id="rId1" Type="http://schemas.openxmlformats.org/officeDocument/2006/relationships/tags" Target="../tags/tag217.xml"/><Relationship Id="rId6" Type="http://schemas.openxmlformats.org/officeDocument/2006/relationships/tags" Target="../tags/tag222.xml"/><Relationship Id="rId11" Type="http://schemas.openxmlformats.org/officeDocument/2006/relationships/tags" Target="../tags/tag227.xml"/><Relationship Id="rId5" Type="http://schemas.openxmlformats.org/officeDocument/2006/relationships/tags" Target="../tags/tag221.xml"/><Relationship Id="rId15" Type="http://schemas.openxmlformats.org/officeDocument/2006/relationships/tags" Target="../tags/tag231.xml"/><Relationship Id="rId10" Type="http://schemas.openxmlformats.org/officeDocument/2006/relationships/tags" Target="../tags/tag226.xml"/><Relationship Id="rId19" Type="http://schemas.openxmlformats.org/officeDocument/2006/relationships/notesSlide" Target="../notesSlides/notesSlide7.xml"/><Relationship Id="rId4" Type="http://schemas.openxmlformats.org/officeDocument/2006/relationships/tags" Target="../tags/tag220.xml"/><Relationship Id="rId9" Type="http://schemas.openxmlformats.org/officeDocument/2006/relationships/tags" Target="../tags/tag225.xml"/><Relationship Id="rId14" Type="http://schemas.openxmlformats.org/officeDocument/2006/relationships/tags" Target="../tags/tag2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5.xml"/><Relationship Id="rId1" Type="http://schemas.openxmlformats.org/officeDocument/2006/relationships/tags" Target="../tags/tag23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7.xml"/><Relationship Id="rId1" Type="http://schemas.openxmlformats.org/officeDocument/2006/relationships/tags" Target="../tags/tag236.xml"/><Relationship Id="rId4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240.xml"/><Relationship Id="rId2" Type="http://schemas.openxmlformats.org/officeDocument/2006/relationships/tags" Target="../tags/tag239.xml"/><Relationship Id="rId1" Type="http://schemas.openxmlformats.org/officeDocument/2006/relationships/tags" Target="../tags/tag238.xml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248.xml"/><Relationship Id="rId13" Type="http://schemas.openxmlformats.org/officeDocument/2006/relationships/tags" Target="../tags/tag253.xml"/><Relationship Id="rId18" Type="http://schemas.openxmlformats.org/officeDocument/2006/relationships/tags" Target="../tags/tag258.xml"/><Relationship Id="rId26" Type="http://schemas.openxmlformats.org/officeDocument/2006/relationships/slideLayout" Target="../slideLayouts/slideLayout2.xml"/><Relationship Id="rId3" Type="http://schemas.openxmlformats.org/officeDocument/2006/relationships/tags" Target="../tags/tag243.xml"/><Relationship Id="rId21" Type="http://schemas.openxmlformats.org/officeDocument/2006/relationships/tags" Target="../tags/tag261.xml"/><Relationship Id="rId7" Type="http://schemas.openxmlformats.org/officeDocument/2006/relationships/tags" Target="../tags/tag247.xml"/><Relationship Id="rId12" Type="http://schemas.openxmlformats.org/officeDocument/2006/relationships/tags" Target="../tags/tag252.xml"/><Relationship Id="rId17" Type="http://schemas.openxmlformats.org/officeDocument/2006/relationships/tags" Target="../tags/tag257.xml"/><Relationship Id="rId25" Type="http://schemas.openxmlformats.org/officeDocument/2006/relationships/tags" Target="../tags/tag265.xml"/><Relationship Id="rId2" Type="http://schemas.openxmlformats.org/officeDocument/2006/relationships/tags" Target="../tags/tag242.xml"/><Relationship Id="rId16" Type="http://schemas.openxmlformats.org/officeDocument/2006/relationships/tags" Target="../tags/tag256.xml"/><Relationship Id="rId20" Type="http://schemas.openxmlformats.org/officeDocument/2006/relationships/tags" Target="../tags/tag260.xml"/><Relationship Id="rId1" Type="http://schemas.openxmlformats.org/officeDocument/2006/relationships/tags" Target="../tags/tag241.xml"/><Relationship Id="rId6" Type="http://schemas.openxmlformats.org/officeDocument/2006/relationships/tags" Target="../tags/tag246.xml"/><Relationship Id="rId11" Type="http://schemas.openxmlformats.org/officeDocument/2006/relationships/tags" Target="../tags/tag251.xml"/><Relationship Id="rId24" Type="http://schemas.openxmlformats.org/officeDocument/2006/relationships/tags" Target="../tags/tag264.xml"/><Relationship Id="rId5" Type="http://schemas.openxmlformats.org/officeDocument/2006/relationships/tags" Target="../tags/tag245.xml"/><Relationship Id="rId15" Type="http://schemas.openxmlformats.org/officeDocument/2006/relationships/tags" Target="../tags/tag255.xml"/><Relationship Id="rId23" Type="http://schemas.openxmlformats.org/officeDocument/2006/relationships/tags" Target="../tags/tag263.xml"/><Relationship Id="rId10" Type="http://schemas.openxmlformats.org/officeDocument/2006/relationships/tags" Target="../tags/tag250.xml"/><Relationship Id="rId19" Type="http://schemas.openxmlformats.org/officeDocument/2006/relationships/tags" Target="../tags/tag259.xml"/><Relationship Id="rId4" Type="http://schemas.openxmlformats.org/officeDocument/2006/relationships/tags" Target="../tags/tag244.xml"/><Relationship Id="rId9" Type="http://schemas.openxmlformats.org/officeDocument/2006/relationships/tags" Target="../tags/tag249.xml"/><Relationship Id="rId14" Type="http://schemas.openxmlformats.org/officeDocument/2006/relationships/tags" Target="../tags/tag254.xml"/><Relationship Id="rId22" Type="http://schemas.openxmlformats.org/officeDocument/2006/relationships/tags" Target="../tags/tag262.xml"/><Relationship Id="rId27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7.xml"/><Relationship Id="rId1" Type="http://schemas.openxmlformats.org/officeDocument/2006/relationships/tags" Target="../tags/tag266.xml"/><Relationship Id="rId4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9.xml"/><Relationship Id="rId1" Type="http://schemas.openxmlformats.org/officeDocument/2006/relationships/tags" Target="../tags/tag26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1.xml"/><Relationship Id="rId1" Type="http://schemas.openxmlformats.org/officeDocument/2006/relationships/tags" Target="../tags/tag270.xml"/><Relationship Id="rId4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79.xml"/><Relationship Id="rId13" Type="http://schemas.openxmlformats.org/officeDocument/2006/relationships/tags" Target="../tags/tag284.xml"/><Relationship Id="rId18" Type="http://schemas.openxmlformats.org/officeDocument/2006/relationships/notesSlide" Target="../notesSlides/notesSlide13.xml"/><Relationship Id="rId3" Type="http://schemas.openxmlformats.org/officeDocument/2006/relationships/tags" Target="../tags/tag274.xml"/><Relationship Id="rId7" Type="http://schemas.openxmlformats.org/officeDocument/2006/relationships/tags" Target="../tags/tag278.xml"/><Relationship Id="rId12" Type="http://schemas.openxmlformats.org/officeDocument/2006/relationships/tags" Target="../tags/tag283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273.xml"/><Relationship Id="rId16" Type="http://schemas.openxmlformats.org/officeDocument/2006/relationships/tags" Target="../tags/tag287.xml"/><Relationship Id="rId1" Type="http://schemas.openxmlformats.org/officeDocument/2006/relationships/tags" Target="../tags/tag272.xml"/><Relationship Id="rId6" Type="http://schemas.openxmlformats.org/officeDocument/2006/relationships/tags" Target="../tags/tag277.xml"/><Relationship Id="rId11" Type="http://schemas.openxmlformats.org/officeDocument/2006/relationships/tags" Target="../tags/tag282.xml"/><Relationship Id="rId5" Type="http://schemas.openxmlformats.org/officeDocument/2006/relationships/tags" Target="../tags/tag276.xml"/><Relationship Id="rId15" Type="http://schemas.openxmlformats.org/officeDocument/2006/relationships/tags" Target="../tags/tag286.xml"/><Relationship Id="rId10" Type="http://schemas.openxmlformats.org/officeDocument/2006/relationships/tags" Target="../tags/tag281.xml"/><Relationship Id="rId4" Type="http://schemas.openxmlformats.org/officeDocument/2006/relationships/tags" Target="../tags/tag275.xml"/><Relationship Id="rId9" Type="http://schemas.openxmlformats.org/officeDocument/2006/relationships/tags" Target="../tags/tag280.xml"/><Relationship Id="rId14" Type="http://schemas.openxmlformats.org/officeDocument/2006/relationships/tags" Target="../tags/tag28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295.xml"/><Relationship Id="rId13" Type="http://schemas.openxmlformats.org/officeDocument/2006/relationships/tags" Target="../tags/tag300.xml"/><Relationship Id="rId18" Type="http://schemas.openxmlformats.org/officeDocument/2006/relationships/tags" Target="../tags/tag305.xml"/><Relationship Id="rId3" Type="http://schemas.openxmlformats.org/officeDocument/2006/relationships/tags" Target="../tags/tag290.xml"/><Relationship Id="rId7" Type="http://schemas.openxmlformats.org/officeDocument/2006/relationships/tags" Target="../tags/tag294.xml"/><Relationship Id="rId12" Type="http://schemas.openxmlformats.org/officeDocument/2006/relationships/tags" Target="../tags/tag299.xml"/><Relationship Id="rId17" Type="http://schemas.openxmlformats.org/officeDocument/2006/relationships/tags" Target="../tags/tag304.xml"/><Relationship Id="rId2" Type="http://schemas.openxmlformats.org/officeDocument/2006/relationships/tags" Target="../tags/tag289.xml"/><Relationship Id="rId16" Type="http://schemas.openxmlformats.org/officeDocument/2006/relationships/tags" Target="../tags/tag303.xml"/><Relationship Id="rId20" Type="http://schemas.openxmlformats.org/officeDocument/2006/relationships/notesSlide" Target="../notesSlides/notesSlide14.xml"/><Relationship Id="rId1" Type="http://schemas.openxmlformats.org/officeDocument/2006/relationships/tags" Target="../tags/tag288.xml"/><Relationship Id="rId6" Type="http://schemas.openxmlformats.org/officeDocument/2006/relationships/tags" Target="../tags/tag293.xml"/><Relationship Id="rId11" Type="http://schemas.openxmlformats.org/officeDocument/2006/relationships/tags" Target="../tags/tag298.xml"/><Relationship Id="rId5" Type="http://schemas.openxmlformats.org/officeDocument/2006/relationships/tags" Target="../tags/tag292.xml"/><Relationship Id="rId15" Type="http://schemas.openxmlformats.org/officeDocument/2006/relationships/tags" Target="../tags/tag302.xml"/><Relationship Id="rId10" Type="http://schemas.openxmlformats.org/officeDocument/2006/relationships/tags" Target="../tags/tag297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291.xml"/><Relationship Id="rId9" Type="http://schemas.openxmlformats.org/officeDocument/2006/relationships/tags" Target="../tags/tag296.xml"/><Relationship Id="rId14" Type="http://schemas.openxmlformats.org/officeDocument/2006/relationships/tags" Target="../tags/tag30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313.xml"/><Relationship Id="rId13" Type="http://schemas.openxmlformats.org/officeDocument/2006/relationships/tags" Target="../tags/tag318.xml"/><Relationship Id="rId18" Type="http://schemas.openxmlformats.org/officeDocument/2006/relationships/tags" Target="../tags/tag323.xml"/><Relationship Id="rId3" Type="http://schemas.openxmlformats.org/officeDocument/2006/relationships/tags" Target="../tags/tag308.xml"/><Relationship Id="rId21" Type="http://schemas.openxmlformats.org/officeDocument/2006/relationships/tags" Target="../tags/tag326.xml"/><Relationship Id="rId7" Type="http://schemas.openxmlformats.org/officeDocument/2006/relationships/tags" Target="../tags/tag312.xml"/><Relationship Id="rId12" Type="http://schemas.openxmlformats.org/officeDocument/2006/relationships/tags" Target="../tags/tag317.xml"/><Relationship Id="rId17" Type="http://schemas.openxmlformats.org/officeDocument/2006/relationships/tags" Target="../tags/tag322.xml"/><Relationship Id="rId2" Type="http://schemas.openxmlformats.org/officeDocument/2006/relationships/tags" Target="../tags/tag307.xml"/><Relationship Id="rId16" Type="http://schemas.openxmlformats.org/officeDocument/2006/relationships/tags" Target="../tags/tag321.xml"/><Relationship Id="rId20" Type="http://schemas.openxmlformats.org/officeDocument/2006/relationships/tags" Target="../tags/tag325.xml"/><Relationship Id="rId1" Type="http://schemas.openxmlformats.org/officeDocument/2006/relationships/tags" Target="../tags/tag306.xml"/><Relationship Id="rId6" Type="http://schemas.openxmlformats.org/officeDocument/2006/relationships/tags" Target="../tags/tag311.xml"/><Relationship Id="rId11" Type="http://schemas.openxmlformats.org/officeDocument/2006/relationships/tags" Target="../tags/tag316.xml"/><Relationship Id="rId5" Type="http://schemas.openxmlformats.org/officeDocument/2006/relationships/tags" Target="../tags/tag310.xml"/><Relationship Id="rId15" Type="http://schemas.openxmlformats.org/officeDocument/2006/relationships/tags" Target="../tags/tag320.xml"/><Relationship Id="rId23" Type="http://schemas.openxmlformats.org/officeDocument/2006/relationships/slideLayout" Target="../slideLayouts/slideLayout6.xml"/><Relationship Id="rId10" Type="http://schemas.openxmlformats.org/officeDocument/2006/relationships/tags" Target="../tags/tag315.xml"/><Relationship Id="rId19" Type="http://schemas.openxmlformats.org/officeDocument/2006/relationships/tags" Target="../tags/tag324.xml"/><Relationship Id="rId4" Type="http://schemas.openxmlformats.org/officeDocument/2006/relationships/tags" Target="../tags/tag309.xml"/><Relationship Id="rId9" Type="http://schemas.openxmlformats.org/officeDocument/2006/relationships/tags" Target="../tags/tag314.xml"/><Relationship Id="rId14" Type="http://schemas.openxmlformats.org/officeDocument/2006/relationships/tags" Target="../tags/tag319.xml"/><Relationship Id="rId22" Type="http://schemas.openxmlformats.org/officeDocument/2006/relationships/tags" Target="../tags/tag32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29.xml"/><Relationship Id="rId1" Type="http://schemas.openxmlformats.org/officeDocument/2006/relationships/tags" Target="../tags/tag328.xml"/><Relationship Id="rId4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337.xml"/><Relationship Id="rId13" Type="http://schemas.openxmlformats.org/officeDocument/2006/relationships/tags" Target="../tags/tag342.xml"/><Relationship Id="rId18" Type="http://schemas.openxmlformats.org/officeDocument/2006/relationships/notesSlide" Target="../notesSlides/notesSlide16.xml"/><Relationship Id="rId3" Type="http://schemas.openxmlformats.org/officeDocument/2006/relationships/tags" Target="../tags/tag332.xml"/><Relationship Id="rId7" Type="http://schemas.openxmlformats.org/officeDocument/2006/relationships/tags" Target="../tags/tag336.xml"/><Relationship Id="rId12" Type="http://schemas.openxmlformats.org/officeDocument/2006/relationships/tags" Target="../tags/tag341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331.xml"/><Relationship Id="rId16" Type="http://schemas.openxmlformats.org/officeDocument/2006/relationships/tags" Target="../tags/tag345.xml"/><Relationship Id="rId1" Type="http://schemas.openxmlformats.org/officeDocument/2006/relationships/tags" Target="../tags/tag330.xml"/><Relationship Id="rId6" Type="http://schemas.openxmlformats.org/officeDocument/2006/relationships/tags" Target="../tags/tag335.xml"/><Relationship Id="rId11" Type="http://schemas.openxmlformats.org/officeDocument/2006/relationships/tags" Target="../tags/tag340.xml"/><Relationship Id="rId5" Type="http://schemas.openxmlformats.org/officeDocument/2006/relationships/tags" Target="../tags/tag334.xml"/><Relationship Id="rId15" Type="http://schemas.openxmlformats.org/officeDocument/2006/relationships/tags" Target="../tags/tag344.xml"/><Relationship Id="rId10" Type="http://schemas.openxmlformats.org/officeDocument/2006/relationships/tags" Target="../tags/tag339.xml"/><Relationship Id="rId4" Type="http://schemas.openxmlformats.org/officeDocument/2006/relationships/tags" Target="../tags/tag333.xml"/><Relationship Id="rId9" Type="http://schemas.openxmlformats.org/officeDocument/2006/relationships/tags" Target="../tags/tag338.xml"/><Relationship Id="rId14" Type="http://schemas.openxmlformats.org/officeDocument/2006/relationships/tags" Target="../tags/tag343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353.xml"/><Relationship Id="rId13" Type="http://schemas.openxmlformats.org/officeDocument/2006/relationships/tags" Target="../tags/tag358.xml"/><Relationship Id="rId18" Type="http://schemas.openxmlformats.org/officeDocument/2006/relationships/tags" Target="../tags/tag363.xml"/><Relationship Id="rId26" Type="http://schemas.openxmlformats.org/officeDocument/2006/relationships/tags" Target="../tags/tag371.xml"/><Relationship Id="rId3" Type="http://schemas.openxmlformats.org/officeDocument/2006/relationships/tags" Target="../tags/tag348.xml"/><Relationship Id="rId21" Type="http://schemas.openxmlformats.org/officeDocument/2006/relationships/tags" Target="../tags/tag366.xml"/><Relationship Id="rId7" Type="http://schemas.openxmlformats.org/officeDocument/2006/relationships/tags" Target="../tags/tag352.xml"/><Relationship Id="rId12" Type="http://schemas.openxmlformats.org/officeDocument/2006/relationships/tags" Target="../tags/tag357.xml"/><Relationship Id="rId17" Type="http://schemas.openxmlformats.org/officeDocument/2006/relationships/tags" Target="../tags/tag362.xml"/><Relationship Id="rId25" Type="http://schemas.openxmlformats.org/officeDocument/2006/relationships/tags" Target="../tags/tag370.xml"/><Relationship Id="rId2" Type="http://schemas.openxmlformats.org/officeDocument/2006/relationships/tags" Target="../tags/tag347.xml"/><Relationship Id="rId16" Type="http://schemas.openxmlformats.org/officeDocument/2006/relationships/tags" Target="../tags/tag361.xml"/><Relationship Id="rId20" Type="http://schemas.openxmlformats.org/officeDocument/2006/relationships/tags" Target="../tags/tag365.xml"/><Relationship Id="rId29" Type="http://schemas.openxmlformats.org/officeDocument/2006/relationships/tags" Target="../tags/tag374.xml"/><Relationship Id="rId1" Type="http://schemas.openxmlformats.org/officeDocument/2006/relationships/tags" Target="../tags/tag346.xml"/><Relationship Id="rId6" Type="http://schemas.openxmlformats.org/officeDocument/2006/relationships/tags" Target="../tags/tag351.xml"/><Relationship Id="rId11" Type="http://schemas.openxmlformats.org/officeDocument/2006/relationships/tags" Target="../tags/tag356.xml"/><Relationship Id="rId24" Type="http://schemas.openxmlformats.org/officeDocument/2006/relationships/tags" Target="../tags/tag369.xml"/><Relationship Id="rId5" Type="http://schemas.openxmlformats.org/officeDocument/2006/relationships/tags" Target="../tags/tag350.xml"/><Relationship Id="rId15" Type="http://schemas.openxmlformats.org/officeDocument/2006/relationships/tags" Target="../tags/tag360.xml"/><Relationship Id="rId23" Type="http://schemas.openxmlformats.org/officeDocument/2006/relationships/tags" Target="../tags/tag368.xml"/><Relationship Id="rId28" Type="http://schemas.openxmlformats.org/officeDocument/2006/relationships/tags" Target="../tags/tag373.xml"/><Relationship Id="rId10" Type="http://schemas.openxmlformats.org/officeDocument/2006/relationships/tags" Target="../tags/tag355.xml"/><Relationship Id="rId19" Type="http://schemas.openxmlformats.org/officeDocument/2006/relationships/tags" Target="../tags/tag364.xml"/><Relationship Id="rId31" Type="http://schemas.openxmlformats.org/officeDocument/2006/relationships/notesSlide" Target="../notesSlides/notesSlide17.xml"/><Relationship Id="rId4" Type="http://schemas.openxmlformats.org/officeDocument/2006/relationships/tags" Target="../tags/tag349.xml"/><Relationship Id="rId9" Type="http://schemas.openxmlformats.org/officeDocument/2006/relationships/tags" Target="../tags/tag354.xml"/><Relationship Id="rId14" Type="http://schemas.openxmlformats.org/officeDocument/2006/relationships/tags" Target="../tags/tag359.xml"/><Relationship Id="rId22" Type="http://schemas.openxmlformats.org/officeDocument/2006/relationships/tags" Target="../tags/tag367.xml"/><Relationship Id="rId27" Type="http://schemas.openxmlformats.org/officeDocument/2006/relationships/tags" Target="../tags/tag372.xml"/><Relationship Id="rId30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382.xml"/><Relationship Id="rId13" Type="http://schemas.openxmlformats.org/officeDocument/2006/relationships/tags" Target="../tags/tag387.xml"/><Relationship Id="rId18" Type="http://schemas.openxmlformats.org/officeDocument/2006/relationships/notesSlide" Target="../notesSlides/notesSlide18.xml"/><Relationship Id="rId3" Type="http://schemas.openxmlformats.org/officeDocument/2006/relationships/tags" Target="../tags/tag377.xml"/><Relationship Id="rId7" Type="http://schemas.openxmlformats.org/officeDocument/2006/relationships/tags" Target="../tags/tag381.xml"/><Relationship Id="rId12" Type="http://schemas.openxmlformats.org/officeDocument/2006/relationships/tags" Target="../tags/tag386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376.xml"/><Relationship Id="rId16" Type="http://schemas.openxmlformats.org/officeDocument/2006/relationships/tags" Target="../tags/tag390.xml"/><Relationship Id="rId1" Type="http://schemas.openxmlformats.org/officeDocument/2006/relationships/tags" Target="../tags/tag375.xml"/><Relationship Id="rId6" Type="http://schemas.openxmlformats.org/officeDocument/2006/relationships/tags" Target="../tags/tag380.xml"/><Relationship Id="rId11" Type="http://schemas.openxmlformats.org/officeDocument/2006/relationships/tags" Target="../tags/tag385.xml"/><Relationship Id="rId5" Type="http://schemas.openxmlformats.org/officeDocument/2006/relationships/tags" Target="../tags/tag379.xml"/><Relationship Id="rId15" Type="http://schemas.openxmlformats.org/officeDocument/2006/relationships/tags" Target="../tags/tag389.xml"/><Relationship Id="rId10" Type="http://schemas.openxmlformats.org/officeDocument/2006/relationships/tags" Target="../tags/tag384.xml"/><Relationship Id="rId4" Type="http://schemas.openxmlformats.org/officeDocument/2006/relationships/tags" Target="../tags/tag378.xml"/><Relationship Id="rId9" Type="http://schemas.openxmlformats.org/officeDocument/2006/relationships/tags" Target="../tags/tag383.xml"/><Relationship Id="rId14" Type="http://schemas.openxmlformats.org/officeDocument/2006/relationships/tags" Target="../tags/tag38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398.xml"/><Relationship Id="rId13" Type="http://schemas.openxmlformats.org/officeDocument/2006/relationships/tags" Target="../tags/tag403.xml"/><Relationship Id="rId18" Type="http://schemas.openxmlformats.org/officeDocument/2006/relationships/notesSlide" Target="../notesSlides/notesSlide19.xml"/><Relationship Id="rId3" Type="http://schemas.openxmlformats.org/officeDocument/2006/relationships/tags" Target="../tags/tag393.xml"/><Relationship Id="rId7" Type="http://schemas.openxmlformats.org/officeDocument/2006/relationships/tags" Target="../tags/tag397.xml"/><Relationship Id="rId12" Type="http://schemas.openxmlformats.org/officeDocument/2006/relationships/tags" Target="../tags/tag402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392.xml"/><Relationship Id="rId16" Type="http://schemas.openxmlformats.org/officeDocument/2006/relationships/tags" Target="../tags/tag406.xml"/><Relationship Id="rId1" Type="http://schemas.openxmlformats.org/officeDocument/2006/relationships/tags" Target="../tags/tag391.xml"/><Relationship Id="rId6" Type="http://schemas.openxmlformats.org/officeDocument/2006/relationships/tags" Target="../tags/tag396.xml"/><Relationship Id="rId11" Type="http://schemas.openxmlformats.org/officeDocument/2006/relationships/tags" Target="../tags/tag401.xml"/><Relationship Id="rId5" Type="http://schemas.openxmlformats.org/officeDocument/2006/relationships/tags" Target="../tags/tag395.xml"/><Relationship Id="rId15" Type="http://schemas.openxmlformats.org/officeDocument/2006/relationships/tags" Target="../tags/tag405.xml"/><Relationship Id="rId10" Type="http://schemas.openxmlformats.org/officeDocument/2006/relationships/tags" Target="../tags/tag400.xml"/><Relationship Id="rId4" Type="http://schemas.openxmlformats.org/officeDocument/2006/relationships/tags" Target="../tags/tag394.xml"/><Relationship Id="rId9" Type="http://schemas.openxmlformats.org/officeDocument/2006/relationships/tags" Target="../tags/tag399.xml"/><Relationship Id="rId14" Type="http://schemas.openxmlformats.org/officeDocument/2006/relationships/tags" Target="../tags/tag40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08.xml"/><Relationship Id="rId1" Type="http://schemas.openxmlformats.org/officeDocument/2006/relationships/tags" Target="../tags/tag40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0.xml"/><Relationship Id="rId1" Type="http://schemas.openxmlformats.org/officeDocument/2006/relationships/tags" Target="../tags/tag40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418.xml"/><Relationship Id="rId13" Type="http://schemas.openxmlformats.org/officeDocument/2006/relationships/tags" Target="../tags/tag423.xml"/><Relationship Id="rId18" Type="http://schemas.openxmlformats.org/officeDocument/2006/relationships/tags" Target="../tags/tag428.xml"/><Relationship Id="rId3" Type="http://schemas.openxmlformats.org/officeDocument/2006/relationships/tags" Target="../tags/tag413.xml"/><Relationship Id="rId21" Type="http://schemas.openxmlformats.org/officeDocument/2006/relationships/notesSlide" Target="../notesSlides/notesSlide20.xml"/><Relationship Id="rId7" Type="http://schemas.openxmlformats.org/officeDocument/2006/relationships/tags" Target="../tags/tag417.xml"/><Relationship Id="rId12" Type="http://schemas.openxmlformats.org/officeDocument/2006/relationships/tags" Target="../tags/tag422.xml"/><Relationship Id="rId17" Type="http://schemas.openxmlformats.org/officeDocument/2006/relationships/tags" Target="../tags/tag427.xml"/><Relationship Id="rId2" Type="http://schemas.openxmlformats.org/officeDocument/2006/relationships/tags" Target="../tags/tag412.xml"/><Relationship Id="rId16" Type="http://schemas.openxmlformats.org/officeDocument/2006/relationships/tags" Target="../tags/tag426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411.xml"/><Relationship Id="rId6" Type="http://schemas.openxmlformats.org/officeDocument/2006/relationships/tags" Target="../tags/tag416.xml"/><Relationship Id="rId11" Type="http://schemas.openxmlformats.org/officeDocument/2006/relationships/tags" Target="../tags/tag421.xml"/><Relationship Id="rId5" Type="http://schemas.openxmlformats.org/officeDocument/2006/relationships/tags" Target="../tags/tag415.xml"/><Relationship Id="rId15" Type="http://schemas.openxmlformats.org/officeDocument/2006/relationships/tags" Target="../tags/tag425.xml"/><Relationship Id="rId10" Type="http://schemas.openxmlformats.org/officeDocument/2006/relationships/tags" Target="../tags/tag420.xml"/><Relationship Id="rId19" Type="http://schemas.openxmlformats.org/officeDocument/2006/relationships/tags" Target="../tags/tag429.xml"/><Relationship Id="rId4" Type="http://schemas.openxmlformats.org/officeDocument/2006/relationships/tags" Target="../tags/tag414.xml"/><Relationship Id="rId9" Type="http://schemas.openxmlformats.org/officeDocument/2006/relationships/tags" Target="../tags/tag419.xml"/><Relationship Id="rId14" Type="http://schemas.openxmlformats.org/officeDocument/2006/relationships/tags" Target="../tags/tag4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tags" Target="../tags/tag45.xml"/><Relationship Id="rId117" Type="http://schemas.openxmlformats.org/officeDocument/2006/relationships/tags" Target="../tags/tag136.xml"/><Relationship Id="rId21" Type="http://schemas.openxmlformats.org/officeDocument/2006/relationships/tags" Target="../tags/tag40.xml"/><Relationship Id="rId42" Type="http://schemas.openxmlformats.org/officeDocument/2006/relationships/tags" Target="../tags/tag61.xml"/><Relationship Id="rId47" Type="http://schemas.openxmlformats.org/officeDocument/2006/relationships/tags" Target="../tags/tag66.xml"/><Relationship Id="rId63" Type="http://schemas.openxmlformats.org/officeDocument/2006/relationships/tags" Target="../tags/tag82.xml"/><Relationship Id="rId68" Type="http://schemas.openxmlformats.org/officeDocument/2006/relationships/tags" Target="../tags/tag87.xml"/><Relationship Id="rId84" Type="http://schemas.openxmlformats.org/officeDocument/2006/relationships/tags" Target="../tags/tag103.xml"/><Relationship Id="rId89" Type="http://schemas.openxmlformats.org/officeDocument/2006/relationships/tags" Target="../tags/tag108.xml"/><Relationship Id="rId112" Type="http://schemas.openxmlformats.org/officeDocument/2006/relationships/tags" Target="../tags/tag131.xml"/><Relationship Id="rId133" Type="http://schemas.openxmlformats.org/officeDocument/2006/relationships/tags" Target="../tags/tag152.xml"/><Relationship Id="rId138" Type="http://schemas.openxmlformats.org/officeDocument/2006/relationships/tags" Target="../tags/tag157.xml"/><Relationship Id="rId16" Type="http://schemas.openxmlformats.org/officeDocument/2006/relationships/tags" Target="../tags/tag35.xml"/><Relationship Id="rId107" Type="http://schemas.openxmlformats.org/officeDocument/2006/relationships/tags" Target="../tags/tag126.xml"/><Relationship Id="rId11" Type="http://schemas.openxmlformats.org/officeDocument/2006/relationships/tags" Target="../tags/tag30.xml"/><Relationship Id="rId32" Type="http://schemas.openxmlformats.org/officeDocument/2006/relationships/tags" Target="../tags/tag51.xml"/><Relationship Id="rId37" Type="http://schemas.openxmlformats.org/officeDocument/2006/relationships/tags" Target="../tags/tag56.xml"/><Relationship Id="rId53" Type="http://schemas.openxmlformats.org/officeDocument/2006/relationships/tags" Target="../tags/tag72.xml"/><Relationship Id="rId58" Type="http://schemas.openxmlformats.org/officeDocument/2006/relationships/tags" Target="../tags/tag77.xml"/><Relationship Id="rId74" Type="http://schemas.openxmlformats.org/officeDocument/2006/relationships/tags" Target="../tags/tag93.xml"/><Relationship Id="rId79" Type="http://schemas.openxmlformats.org/officeDocument/2006/relationships/tags" Target="../tags/tag98.xml"/><Relationship Id="rId102" Type="http://schemas.openxmlformats.org/officeDocument/2006/relationships/tags" Target="../tags/tag121.xml"/><Relationship Id="rId123" Type="http://schemas.openxmlformats.org/officeDocument/2006/relationships/tags" Target="../tags/tag142.xml"/><Relationship Id="rId128" Type="http://schemas.openxmlformats.org/officeDocument/2006/relationships/tags" Target="../tags/tag147.xml"/><Relationship Id="rId144" Type="http://schemas.openxmlformats.org/officeDocument/2006/relationships/tags" Target="../tags/tag163.xml"/><Relationship Id="rId149" Type="http://schemas.openxmlformats.org/officeDocument/2006/relationships/notesSlide" Target="../notesSlides/notesSlide2.xml"/><Relationship Id="rId5" Type="http://schemas.openxmlformats.org/officeDocument/2006/relationships/tags" Target="../tags/tag24.xml"/><Relationship Id="rId90" Type="http://schemas.openxmlformats.org/officeDocument/2006/relationships/tags" Target="../tags/tag109.xml"/><Relationship Id="rId95" Type="http://schemas.openxmlformats.org/officeDocument/2006/relationships/tags" Target="../tags/tag114.xml"/><Relationship Id="rId22" Type="http://schemas.openxmlformats.org/officeDocument/2006/relationships/tags" Target="../tags/tag41.xml"/><Relationship Id="rId27" Type="http://schemas.openxmlformats.org/officeDocument/2006/relationships/tags" Target="../tags/tag46.xml"/><Relationship Id="rId43" Type="http://schemas.openxmlformats.org/officeDocument/2006/relationships/tags" Target="../tags/tag62.xml"/><Relationship Id="rId48" Type="http://schemas.openxmlformats.org/officeDocument/2006/relationships/tags" Target="../tags/tag67.xml"/><Relationship Id="rId64" Type="http://schemas.openxmlformats.org/officeDocument/2006/relationships/tags" Target="../tags/tag83.xml"/><Relationship Id="rId69" Type="http://schemas.openxmlformats.org/officeDocument/2006/relationships/tags" Target="../tags/tag88.xml"/><Relationship Id="rId113" Type="http://schemas.openxmlformats.org/officeDocument/2006/relationships/tags" Target="../tags/tag132.xml"/><Relationship Id="rId118" Type="http://schemas.openxmlformats.org/officeDocument/2006/relationships/tags" Target="../tags/tag137.xml"/><Relationship Id="rId134" Type="http://schemas.openxmlformats.org/officeDocument/2006/relationships/tags" Target="../tags/tag153.xml"/><Relationship Id="rId139" Type="http://schemas.openxmlformats.org/officeDocument/2006/relationships/tags" Target="../tags/tag158.xml"/><Relationship Id="rId80" Type="http://schemas.openxmlformats.org/officeDocument/2006/relationships/tags" Target="../tags/tag99.xml"/><Relationship Id="rId85" Type="http://schemas.openxmlformats.org/officeDocument/2006/relationships/tags" Target="../tags/tag104.xml"/><Relationship Id="rId3" Type="http://schemas.openxmlformats.org/officeDocument/2006/relationships/tags" Target="../tags/tag22.xml"/><Relationship Id="rId12" Type="http://schemas.openxmlformats.org/officeDocument/2006/relationships/tags" Target="../tags/tag31.xml"/><Relationship Id="rId17" Type="http://schemas.openxmlformats.org/officeDocument/2006/relationships/tags" Target="../tags/tag36.xml"/><Relationship Id="rId25" Type="http://schemas.openxmlformats.org/officeDocument/2006/relationships/tags" Target="../tags/tag44.xml"/><Relationship Id="rId33" Type="http://schemas.openxmlformats.org/officeDocument/2006/relationships/tags" Target="../tags/tag52.xml"/><Relationship Id="rId38" Type="http://schemas.openxmlformats.org/officeDocument/2006/relationships/tags" Target="../tags/tag57.xml"/><Relationship Id="rId46" Type="http://schemas.openxmlformats.org/officeDocument/2006/relationships/tags" Target="../tags/tag65.xml"/><Relationship Id="rId59" Type="http://schemas.openxmlformats.org/officeDocument/2006/relationships/tags" Target="../tags/tag78.xml"/><Relationship Id="rId67" Type="http://schemas.openxmlformats.org/officeDocument/2006/relationships/tags" Target="../tags/tag86.xml"/><Relationship Id="rId103" Type="http://schemas.openxmlformats.org/officeDocument/2006/relationships/tags" Target="../tags/tag122.xml"/><Relationship Id="rId108" Type="http://schemas.openxmlformats.org/officeDocument/2006/relationships/tags" Target="../tags/tag127.xml"/><Relationship Id="rId116" Type="http://schemas.openxmlformats.org/officeDocument/2006/relationships/tags" Target="../tags/tag135.xml"/><Relationship Id="rId124" Type="http://schemas.openxmlformats.org/officeDocument/2006/relationships/tags" Target="../tags/tag143.xml"/><Relationship Id="rId129" Type="http://schemas.openxmlformats.org/officeDocument/2006/relationships/tags" Target="../tags/tag148.xml"/><Relationship Id="rId137" Type="http://schemas.openxmlformats.org/officeDocument/2006/relationships/tags" Target="../tags/tag156.xml"/><Relationship Id="rId20" Type="http://schemas.openxmlformats.org/officeDocument/2006/relationships/tags" Target="../tags/tag39.xml"/><Relationship Id="rId41" Type="http://schemas.openxmlformats.org/officeDocument/2006/relationships/tags" Target="../tags/tag60.xml"/><Relationship Id="rId54" Type="http://schemas.openxmlformats.org/officeDocument/2006/relationships/tags" Target="../tags/tag73.xml"/><Relationship Id="rId62" Type="http://schemas.openxmlformats.org/officeDocument/2006/relationships/tags" Target="../tags/tag81.xml"/><Relationship Id="rId70" Type="http://schemas.openxmlformats.org/officeDocument/2006/relationships/tags" Target="../tags/tag89.xml"/><Relationship Id="rId75" Type="http://schemas.openxmlformats.org/officeDocument/2006/relationships/tags" Target="../tags/tag94.xml"/><Relationship Id="rId83" Type="http://schemas.openxmlformats.org/officeDocument/2006/relationships/tags" Target="../tags/tag102.xml"/><Relationship Id="rId88" Type="http://schemas.openxmlformats.org/officeDocument/2006/relationships/tags" Target="../tags/tag107.xml"/><Relationship Id="rId91" Type="http://schemas.openxmlformats.org/officeDocument/2006/relationships/tags" Target="../tags/tag110.xml"/><Relationship Id="rId96" Type="http://schemas.openxmlformats.org/officeDocument/2006/relationships/tags" Target="../tags/tag115.xml"/><Relationship Id="rId111" Type="http://schemas.openxmlformats.org/officeDocument/2006/relationships/tags" Target="../tags/tag130.xml"/><Relationship Id="rId132" Type="http://schemas.openxmlformats.org/officeDocument/2006/relationships/tags" Target="../tags/tag151.xml"/><Relationship Id="rId140" Type="http://schemas.openxmlformats.org/officeDocument/2006/relationships/tags" Target="../tags/tag159.xml"/><Relationship Id="rId145" Type="http://schemas.openxmlformats.org/officeDocument/2006/relationships/tags" Target="../tags/tag164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5" Type="http://schemas.openxmlformats.org/officeDocument/2006/relationships/tags" Target="../tags/tag34.xml"/><Relationship Id="rId23" Type="http://schemas.openxmlformats.org/officeDocument/2006/relationships/tags" Target="../tags/tag42.xml"/><Relationship Id="rId28" Type="http://schemas.openxmlformats.org/officeDocument/2006/relationships/tags" Target="../tags/tag47.xml"/><Relationship Id="rId36" Type="http://schemas.openxmlformats.org/officeDocument/2006/relationships/tags" Target="../tags/tag55.xml"/><Relationship Id="rId49" Type="http://schemas.openxmlformats.org/officeDocument/2006/relationships/tags" Target="../tags/tag68.xml"/><Relationship Id="rId57" Type="http://schemas.openxmlformats.org/officeDocument/2006/relationships/tags" Target="../tags/tag76.xml"/><Relationship Id="rId106" Type="http://schemas.openxmlformats.org/officeDocument/2006/relationships/tags" Target="../tags/tag125.xml"/><Relationship Id="rId114" Type="http://schemas.openxmlformats.org/officeDocument/2006/relationships/tags" Target="../tags/tag133.xml"/><Relationship Id="rId119" Type="http://schemas.openxmlformats.org/officeDocument/2006/relationships/tags" Target="../tags/tag138.xml"/><Relationship Id="rId127" Type="http://schemas.openxmlformats.org/officeDocument/2006/relationships/tags" Target="../tags/tag146.xml"/><Relationship Id="rId10" Type="http://schemas.openxmlformats.org/officeDocument/2006/relationships/tags" Target="../tags/tag29.xml"/><Relationship Id="rId31" Type="http://schemas.openxmlformats.org/officeDocument/2006/relationships/tags" Target="../tags/tag50.xml"/><Relationship Id="rId44" Type="http://schemas.openxmlformats.org/officeDocument/2006/relationships/tags" Target="../tags/tag63.xml"/><Relationship Id="rId52" Type="http://schemas.openxmlformats.org/officeDocument/2006/relationships/tags" Target="../tags/tag71.xml"/><Relationship Id="rId60" Type="http://schemas.openxmlformats.org/officeDocument/2006/relationships/tags" Target="../tags/tag79.xml"/><Relationship Id="rId65" Type="http://schemas.openxmlformats.org/officeDocument/2006/relationships/tags" Target="../tags/tag84.xml"/><Relationship Id="rId73" Type="http://schemas.openxmlformats.org/officeDocument/2006/relationships/tags" Target="../tags/tag92.xml"/><Relationship Id="rId78" Type="http://schemas.openxmlformats.org/officeDocument/2006/relationships/tags" Target="../tags/tag97.xml"/><Relationship Id="rId81" Type="http://schemas.openxmlformats.org/officeDocument/2006/relationships/tags" Target="../tags/tag100.xml"/><Relationship Id="rId86" Type="http://schemas.openxmlformats.org/officeDocument/2006/relationships/tags" Target="../tags/tag105.xml"/><Relationship Id="rId94" Type="http://schemas.openxmlformats.org/officeDocument/2006/relationships/tags" Target="../tags/tag113.xml"/><Relationship Id="rId99" Type="http://schemas.openxmlformats.org/officeDocument/2006/relationships/tags" Target="../tags/tag118.xml"/><Relationship Id="rId101" Type="http://schemas.openxmlformats.org/officeDocument/2006/relationships/tags" Target="../tags/tag120.xml"/><Relationship Id="rId122" Type="http://schemas.openxmlformats.org/officeDocument/2006/relationships/tags" Target="../tags/tag141.xml"/><Relationship Id="rId130" Type="http://schemas.openxmlformats.org/officeDocument/2006/relationships/tags" Target="../tags/tag149.xml"/><Relationship Id="rId135" Type="http://schemas.openxmlformats.org/officeDocument/2006/relationships/tags" Target="../tags/tag154.xml"/><Relationship Id="rId143" Type="http://schemas.openxmlformats.org/officeDocument/2006/relationships/tags" Target="../tags/tag162.xml"/><Relationship Id="rId148" Type="http://schemas.openxmlformats.org/officeDocument/2006/relationships/slideLayout" Target="../slideLayouts/slideLayout6.xml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3" Type="http://schemas.openxmlformats.org/officeDocument/2006/relationships/tags" Target="../tags/tag32.xml"/><Relationship Id="rId18" Type="http://schemas.openxmlformats.org/officeDocument/2006/relationships/tags" Target="../tags/tag37.xml"/><Relationship Id="rId39" Type="http://schemas.openxmlformats.org/officeDocument/2006/relationships/tags" Target="../tags/tag58.xml"/><Relationship Id="rId109" Type="http://schemas.openxmlformats.org/officeDocument/2006/relationships/tags" Target="../tags/tag128.xml"/><Relationship Id="rId34" Type="http://schemas.openxmlformats.org/officeDocument/2006/relationships/tags" Target="../tags/tag53.xml"/><Relationship Id="rId50" Type="http://schemas.openxmlformats.org/officeDocument/2006/relationships/tags" Target="../tags/tag69.xml"/><Relationship Id="rId55" Type="http://schemas.openxmlformats.org/officeDocument/2006/relationships/tags" Target="../tags/tag74.xml"/><Relationship Id="rId76" Type="http://schemas.openxmlformats.org/officeDocument/2006/relationships/tags" Target="../tags/tag95.xml"/><Relationship Id="rId97" Type="http://schemas.openxmlformats.org/officeDocument/2006/relationships/tags" Target="../tags/tag116.xml"/><Relationship Id="rId104" Type="http://schemas.openxmlformats.org/officeDocument/2006/relationships/tags" Target="../tags/tag123.xml"/><Relationship Id="rId120" Type="http://schemas.openxmlformats.org/officeDocument/2006/relationships/tags" Target="../tags/tag139.xml"/><Relationship Id="rId125" Type="http://schemas.openxmlformats.org/officeDocument/2006/relationships/tags" Target="../tags/tag144.xml"/><Relationship Id="rId141" Type="http://schemas.openxmlformats.org/officeDocument/2006/relationships/tags" Target="../tags/tag160.xml"/><Relationship Id="rId146" Type="http://schemas.openxmlformats.org/officeDocument/2006/relationships/tags" Target="../tags/tag165.xml"/><Relationship Id="rId7" Type="http://schemas.openxmlformats.org/officeDocument/2006/relationships/tags" Target="../tags/tag26.xml"/><Relationship Id="rId71" Type="http://schemas.openxmlformats.org/officeDocument/2006/relationships/tags" Target="../tags/tag90.xml"/><Relationship Id="rId92" Type="http://schemas.openxmlformats.org/officeDocument/2006/relationships/tags" Target="../tags/tag111.xml"/><Relationship Id="rId2" Type="http://schemas.openxmlformats.org/officeDocument/2006/relationships/tags" Target="../tags/tag21.xml"/><Relationship Id="rId29" Type="http://schemas.openxmlformats.org/officeDocument/2006/relationships/tags" Target="../tags/tag48.xml"/><Relationship Id="rId24" Type="http://schemas.openxmlformats.org/officeDocument/2006/relationships/tags" Target="../tags/tag43.xml"/><Relationship Id="rId40" Type="http://schemas.openxmlformats.org/officeDocument/2006/relationships/tags" Target="../tags/tag59.xml"/><Relationship Id="rId45" Type="http://schemas.openxmlformats.org/officeDocument/2006/relationships/tags" Target="../tags/tag64.xml"/><Relationship Id="rId66" Type="http://schemas.openxmlformats.org/officeDocument/2006/relationships/tags" Target="../tags/tag85.xml"/><Relationship Id="rId87" Type="http://schemas.openxmlformats.org/officeDocument/2006/relationships/tags" Target="../tags/tag106.xml"/><Relationship Id="rId110" Type="http://schemas.openxmlformats.org/officeDocument/2006/relationships/tags" Target="../tags/tag129.xml"/><Relationship Id="rId115" Type="http://schemas.openxmlformats.org/officeDocument/2006/relationships/tags" Target="../tags/tag134.xml"/><Relationship Id="rId131" Type="http://schemas.openxmlformats.org/officeDocument/2006/relationships/tags" Target="../tags/tag150.xml"/><Relationship Id="rId136" Type="http://schemas.openxmlformats.org/officeDocument/2006/relationships/tags" Target="../tags/tag155.xml"/><Relationship Id="rId61" Type="http://schemas.openxmlformats.org/officeDocument/2006/relationships/tags" Target="../tags/tag80.xml"/><Relationship Id="rId82" Type="http://schemas.openxmlformats.org/officeDocument/2006/relationships/tags" Target="../tags/tag101.xml"/><Relationship Id="rId19" Type="http://schemas.openxmlformats.org/officeDocument/2006/relationships/tags" Target="../tags/tag38.xml"/><Relationship Id="rId14" Type="http://schemas.openxmlformats.org/officeDocument/2006/relationships/tags" Target="../tags/tag33.xml"/><Relationship Id="rId30" Type="http://schemas.openxmlformats.org/officeDocument/2006/relationships/tags" Target="../tags/tag49.xml"/><Relationship Id="rId35" Type="http://schemas.openxmlformats.org/officeDocument/2006/relationships/tags" Target="../tags/tag54.xml"/><Relationship Id="rId56" Type="http://schemas.openxmlformats.org/officeDocument/2006/relationships/tags" Target="../tags/tag75.xml"/><Relationship Id="rId77" Type="http://schemas.openxmlformats.org/officeDocument/2006/relationships/tags" Target="../tags/tag96.xml"/><Relationship Id="rId100" Type="http://schemas.openxmlformats.org/officeDocument/2006/relationships/tags" Target="../tags/tag119.xml"/><Relationship Id="rId105" Type="http://schemas.openxmlformats.org/officeDocument/2006/relationships/tags" Target="../tags/tag124.xml"/><Relationship Id="rId126" Type="http://schemas.openxmlformats.org/officeDocument/2006/relationships/tags" Target="../tags/tag145.xml"/><Relationship Id="rId147" Type="http://schemas.openxmlformats.org/officeDocument/2006/relationships/tags" Target="../tags/tag166.xml"/><Relationship Id="rId8" Type="http://schemas.openxmlformats.org/officeDocument/2006/relationships/tags" Target="../tags/tag27.xml"/><Relationship Id="rId51" Type="http://schemas.openxmlformats.org/officeDocument/2006/relationships/tags" Target="../tags/tag70.xml"/><Relationship Id="rId72" Type="http://schemas.openxmlformats.org/officeDocument/2006/relationships/tags" Target="../tags/tag91.xml"/><Relationship Id="rId93" Type="http://schemas.openxmlformats.org/officeDocument/2006/relationships/tags" Target="../tags/tag112.xml"/><Relationship Id="rId98" Type="http://schemas.openxmlformats.org/officeDocument/2006/relationships/tags" Target="../tags/tag117.xml"/><Relationship Id="rId121" Type="http://schemas.openxmlformats.org/officeDocument/2006/relationships/tags" Target="../tags/tag140.xml"/><Relationship Id="rId142" Type="http://schemas.openxmlformats.org/officeDocument/2006/relationships/tags" Target="../tags/tag16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69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71.xml"/><Relationship Id="rId4" Type="http://schemas.openxmlformats.org/officeDocument/2006/relationships/tags" Target="../tags/tag17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79.xml"/><Relationship Id="rId13" Type="http://schemas.openxmlformats.org/officeDocument/2006/relationships/notesSlide" Target="../notesSlides/notesSlide4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11" Type="http://schemas.openxmlformats.org/officeDocument/2006/relationships/tags" Target="../tags/tag182.xml"/><Relationship Id="rId5" Type="http://schemas.openxmlformats.org/officeDocument/2006/relationships/tags" Target="../tags/tag176.xml"/><Relationship Id="rId10" Type="http://schemas.openxmlformats.org/officeDocument/2006/relationships/tags" Target="../tags/tag181.xml"/><Relationship Id="rId4" Type="http://schemas.openxmlformats.org/officeDocument/2006/relationships/tags" Target="../tags/tag175.xml"/><Relationship Id="rId9" Type="http://schemas.openxmlformats.org/officeDocument/2006/relationships/tags" Target="../tags/tag18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90.xml"/><Relationship Id="rId13" Type="http://schemas.openxmlformats.org/officeDocument/2006/relationships/tags" Target="../tags/tag195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85.xml"/><Relationship Id="rId7" Type="http://schemas.openxmlformats.org/officeDocument/2006/relationships/tags" Target="../tags/tag189.xml"/><Relationship Id="rId12" Type="http://schemas.openxmlformats.org/officeDocument/2006/relationships/tags" Target="../tags/tag194.xml"/><Relationship Id="rId17" Type="http://schemas.openxmlformats.org/officeDocument/2006/relationships/tags" Target="../tags/tag199.xml"/><Relationship Id="rId2" Type="http://schemas.openxmlformats.org/officeDocument/2006/relationships/tags" Target="../tags/tag184.xml"/><Relationship Id="rId16" Type="http://schemas.openxmlformats.org/officeDocument/2006/relationships/tags" Target="../tags/tag198.xml"/><Relationship Id="rId1" Type="http://schemas.openxmlformats.org/officeDocument/2006/relationships/tags" Target="../tags/tag183.xml"/><Relationship Id="rId6" Type="http://schemas.openxmlformats.org/officeDocument/2006/relationships/tags" Target="../tags/tag188.xml"/><Relationship Id="rId11" Type="http://schemas.openxmlformats.org/officeDocument/2006/relationships/tags" Target="../tags/tag193.xml"/><Relationship Id="rId5" Type="http://schemas.openxmlformats.org/officeDocument/2006/relationships/tags" Target="../tags/tag187.xml"/><Relationship Id="rId15" Type="http://schemas.openxmlformats.org/officeDocument/2006/relationships/tags" Target="../tags/tag197.xml"/><Relationship Id="rId10" Type="http://schemas.openxmlformats.org/officeDocument/2006/relationships/tags" Target="../tags/tag192.xml"/><Relationship Id="rId19" Type="http://schemas.openxmlformats.org/officeDocument/2006/relationships/notesSlide" Target="../notesSlides/notesSlide5.xml"/><Relationship Id="rId4" Type="http://schemas.openxmlformats.org/officeDocument/2006/relationships/tags" Target="../tags/tag186.xml"/><Relationship Id="rId9" Type="http://schemas.openxmlformats.org/officeDocument/2006/relationships/tags" Target="../tags/tag191.xml"/><Relationship Id="rId14" Type="http://schemas.openxmlformats.org/officeDocument/2006/relationships/tags" Target="../tags/tag19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subTitle" sz="quarter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Hakim Weatherspoon</a:t>
            </a:r>
          </a:p>
          <a:p>
            <a:r>
              <a:rPr lang="en-US" b="1" dirty="0" smtClean="0"/>
              <a:t>CS 3410, Spring 2012</a:t>
            </a:r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Cornell University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6096000"/>
            <a:ext cx="3018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  <a:cs typeface="Calibri"/>
              </a:rPr>
              <a:t>P &amp; H Chapter 5.4 (up to TLBs)</a:t>
            </a:r>
          </a:p>
        </p:txBody>
      </p:sp>
      <p:pic>
        <p:nvPicPr>
          <p:cNvPr id="4" name="CP3 Ink 8ed3e0ef-e21b-4c14-bfac-b88316bff19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2234" y="5967900"/>
            <a:ext cx="254251" cy="32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32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3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Multiple Processes </a:t>
            </a:r>
            <a:endParaRPr lang="en-US" dirty="0"/>
          </a:p>
        </p:txBody>
      </p:sp>
      <p:sp>
        <p:nvSpPr>
          <p:cNvPr id="360345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Q: Can </a:t>
            </a:r>
            <a:r>
              <a:rPr lang="en-US" dirty="0"/>
              <a:t>we relocate second program?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24400" y="1674771"/>
            <a:ext cx="1219200" cy="762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1750971"/>
            <a:ext cx="1371600" cy="40386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257800" y="3122571"/>
            <a:ext cx="1828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5257800" y="2436771"/>
            <a:ext cx="0" cy="6858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086600" y="4646571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27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86600" y="4094121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28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086600" y="2360571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29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086600" y="3524209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0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23064" y="5713371"/>
            <a:ext cx="1435136" cy="62017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31" name="Rectangle 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724400" y="3818941"/>
            <a:ext cx="1219200" cy="7620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6" name="Rectangle 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239000" y="4798971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37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39000" y="4246521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38" name="Rectangle 1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39000" y="2512971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9" name="Rectangle 1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239000" y="3676609"/>
            <a:ext cx="1371600" cy="569912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40" name="Line 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5257800" y="3133141"/>
            <a:ext cx="0" cy="62017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019800" y="5562600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0x000…0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00460" y="2297668"/>
            <a:ext cx="88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0x7ff…f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00460" y="1676400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0xfff…f</a:t>
            </a:r>
          </a:p>
        </p:txBody>
      </p:sp>
    </p:spTree>
    <p:extLst>
      <p:ext uri="{BB962C8B-B14F-4D97-AF65-F5344CB8AC3E}">
        <p14:creationId xmlns:p14="http://schemas.microsoft.com/office/powerpoint/2010/main" val="399747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550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-152400" y="0"/>
            <a:ext cx="9296400" cy="457200"/>
          </a:xfrm>
        </p:spPr>
        <p:txBody>
          <a:bodyPr/>
          <a:lstStyle/>
          <a:p>
            <a:r>
              <a:rPr lang="en-US" dirty="0" smtClean="0"/>
              <a:t>Solution? Multiple processes/processors</a:t>
            </a:r>
            <a:endParaRPr lang="en-US" dirty="0"/>
          </a:p>
        </p:txBody>
      </p:sp>
      <p:sp>
        <p:nvSpPr>
          <p:cNvPr id="360550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Q: Can we relocate second program?</a:t>
            </a:r>
          </a:p>
          <a:p>
            <a:r>
              <a:rPr lang="en-US" dirty="0" smtClean="0"/>
              <a:t>A: Yes, </a:t>
            </a:r>
            <a:r>
              <a:rPr lang="en-US" dirty="0" smtClean="0">
                <a:solidFill>
                  <a:schemeClr val="accent1"/>
                </a:solidFill>
              </a:rPr>
              <a:t>but…</a:t>
            </a:r>
          </a:p>
          <a:p>
            <a:pPr lvl="1"/>
            <a:r>
              <a:rPr lang="en-US" dirty="0" smtClean="0"/>
              <a:t>What if they don’t fit?</a:t>
            </a:r>
          </a:p>
          <a:p>
            <a:pPr lvl="1"/>
            <a:r>
              <a:rPr lang="en-US" dirty="0" smtClean="0"/>
              <a:t>What if not contiguous?</a:t>
            </a:r>
          </a:p>
          <a:p>
            <a:pPr lvl="1"/>
            <a:r>
              <a:rPr lang="en-US" dirty="0" smtClean="0"/>
              <a:t>Need to recompile/</a:t>
            </a:r>
            <a:r>
              <a:rPr lang="en-US" dirty="0" err="1" smtClean="0"/>
              <a:t>relink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3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24400" y="1665830"/>
            <a:ext cx="1219200" cy="762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4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838200"/>
            <a:ext cx="1371600" cy="494243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5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257800" y="3113630"/>
            <a:ext cx="1828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5257800" y="2427830"/>
            <a:ext cx="0" cy="6858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7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086600" y="46376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28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86600" y="408518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29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086600" y="23516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0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086600" y="3515268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1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23064" y="5704430"/>
            <a:ext cx="1435136" cy="62017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32" name="Rectangle 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724400" y="3810000"/>
            <a:ext cx="1219200" cy="7620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3" name="Rectangle 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086600" y="518160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34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086600" y="175260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35" name="Rectangle 1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086600" y="990600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6" name="Rectangle 1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086600" y="2971800"/>
            <a:ext cx="1371600" cy="569912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7" name="Line 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5257800" y="3124200"/>
            <a:ext cx="0" cy="62017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5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endParaRPr lang="en-US" i="1" dirty="0" smtClean="0"/>
          </a:p>
          <a:p>
            <a:r>
              <a:rPr lang="en-US" i="1" dirty="0" smtClean="0"/>
              <a:t>All problems in computer science can be solved by another level of indirection.</a:t>
            </a:r>
          </a:p>
          <a:p>
            <a:pPr algn="r"/>
            <a:r>
              <a:rPr lang="en-US" i="1" dirty="0" smtClean="0"/>
              <a:t> </a:t>
            </a:r>
          </a:p>
          <a:p>
            <a:pPr algn="r"/>
            <a:r>
              <a:rPr lang="en-US" i="1" dirty="0" smtClean="0"/>
              <a:t>–  David Wheeler</a:t>
            </a:r>
          </a:p>
          <a:p>
            <a:pPr algn="r"/>
            <a:r>
              <a:rPr lang="en-US" i="1" dirty="0" smtClean="0"/>
              <a:t>– or, Butler Lampson</a:t>
            </a:r>
          </a:p>
          <a:p>
            <a:pPr algn="r"/>
            <a:r>
              <a:rPr lang="en-US" i="1" dirty="0" smtClean="0"/>
              <a:t>–  or, Leslie </a:t>
            </a:r>
            <a:r>
              <a:rPr lang="en-US" i="1" dirty="0" err="1" smtClean="0"/>
              <a:t>Lamport</a:t>
            </a:r>
            <a:endParaRPr lang="en-US" i="1" dirty="0" smtClean="0"/>
          </a:p>
          <a:p>
            <a:pPr algn="r"/>
            <a:r>
              <a:rPr lang="en-US" i="1" dirty="0" smtClean="0"/>
              <a:t>–  or, Steve </a:t>
            </a:r>
            <a:r>
              <a:rPr lang="en-US" i="1" dirty="0" err="1" smtClean="0"/>
              <a:t>Bellovin</a:t>
            </a:r>
            <a:endParaRPr lang="en-US" i="1" dirty="0" smtClean="0"/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75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Virtual Memory</a:t>
            </a:r>
            <a:endParaRPr lang="en-US"/>
          </a:p>
        </p:txBody>
      </p:sp>
      <p:sp>
        <p:nvSpPr>
          <p:cNvPr id="36075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Virtual Memory: A Solution for All Problems</a:t>
            </a:r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1"/>
                </a:solidFill>
              </a:rPr>
              <a:t>process</a:t>
            </a:r>
            <a:r>
              <a:rPr lang="en-US" dirty="0" smtClean="0"/>
              <a:t> has its own </a:t>
            </a:r>
            <a:r>
              <a:rPr lang="en-US" dirty="0" smtClean="0">
                <a:solidFill>
                  <a:schemeClr val="accent1"/>
                </a:solidFill>
              </a:rPr>
              <a:t>virtual address space</a:t>
            </a:r>
          </a:p>
          <a:p>
            <a:pPr lvl="1"/>
            <a:r>
              <a:rPr lang="en-US" dirty="0" smtClean="0"/>
              <a:t>Programmer can code as if they own all of memory</a:t>
            </a:r>
          </a:p>
          <a:p>
            <a:endParaRPr lang="en-US" dirty="0" smtClean="0"/>
          </a:p>
          <a:p>
            <a:r>
              <a:rPr lang="en-US" dirty="0" smtClean="0"/>
              <a:t>On-the-fly at runtime, for each memory access</a:t>
            </a:r>
          </a:p>
          <a:p>
            <a:pPr lvl="1"/>
            <a:r>
              <a:rPr lang="en-US" dirty="0" smtClean="0"/>
              <a:t>all access is </a:t>
            </a:r>
            <a:r>
              <a:rPr lang="en-US" i="1" dirty="0" smtClean="0"/>
              <a:t>indirect</a:t>
            </a:r>
            <a:r>
              <a:rPr lang="en-US" dirty="0" smtClean="0"/>
              <a:t> through a virtual address</a:t>
            </a:r>
          </a:p>
          <a:p>
            <a:pPr lvl="1"/>
            <a:r>
              <a:rPr lang="en-US" dirty="0" smtClean="0"/>
              <a:t>translate fake </a:t>
            </a:r>
            <a:r>
              <a:rPr lang="en-US" dirty="0" smtClean="0">
                <a:solidFill>
                  <a:schemeClr val="accent1"/>
                </a:solidFill>
              </a:rPr>
              <a:t>virtual address </a:t>
            </a:r>
            <a:r>
              <a:rPr lang="en-US" dirty="0" smtClean="0"/>
              <a:t>to a real </a:t>
            </a:r>
            <a:r>
              <a:rPr lang="en-US" dirty="0" smtClean="0">
                <a:solidFill>
                  <a:schemeClr val="accent1"/>
                </a:solidFill>
              </a:rPr>
              <a:t>physical address</a:t>
            </a:r>
          </a:p>
          <a:p>
            <a:pPr lvl="1"/>
            <a:r>
              <a:rPr lang="en-US" dirty="0" smtClean="0"/>
              <a:t>redirect load/store to the physical 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Address Spaces</a:t>
            </a:r>
            <a:endParaRPr lang="en-US" dirty="0"/>
          </a:p>
        </p:txBody>
      </p:sp>
      <p:pic>
        <p:nvPicPr>
          <p:cNvPr id="3750916" name="Picture 4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 t="18208" r="58060" b="17166"/>
          <a:stretch>
            <a:fillRect/>
          </a:stretch>
        </p:blipFill>
        <p:spPr bwMode="auto">
          <a:xfrm>
            <a:off x="0" y="0"/>
            <a:ext cx="7121492" cy="685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</p:pic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7315200" y="633626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wikipedia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96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Address Space</a:t>
            </a:r>
            <a:endParaRPr lang="en-US"/>
          </a:p>
        </p:txBody>
      </p:sp>
      <p:sp>
        <p:nvSpPr>
          <p:cNvPr id="360960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2971800"/>
            <a:ext cx="8686800" cy="3962400"/>
          </a:xfrm>
        </p:spPr>
        <p:txBody>
          <a:bodyPr/>
          <a:lstStyle/>
          <a:p>
            <a:r>
              <a:rPr lang="en-US" dirty="0" smtClean="0"/>
              <a:t>Programs load/store to virtual addresses</a:t>
            </a:r>
          </a:p>
          <a:p>
            <a:r>
              <a:rPr lang="en-US" dirty="0" smtClean="0"/>
              <a:t>Actual memory uses physical addresses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Memory Management Unit</a:t>
            </a:r>
            <a:r>
              <a:rPr lang="en-US" dirty="0" smtClean="0"/>
              <a:t> (MMU)</a:t>
            </a:r>
            <a:endParaRPr lang="en-US" dirty="0"/>
          </a:p>
          <a:p>
            <a:pPr lvl="1"/>
            <a:r>
              <a:rPr lang="en-US" dirty="0" smtClean="0"/>
              <a:t>Responsible for translating on the fly</a:t>
            </a:r>
          </a:p>
          <a:p>
            <a:pPr lvl="1"/>
            <a:r>
              <a:rPr lang="en-US" dirty="0" smtClean="0"/>
              <a:t>Essentially, just a big array of integers: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paddr</a:t>
            </a:r>
            <a:r>
              <a:rPr lang="en-US" dirty="0" smtClean="0"/>
              <a:t> = </a:t>
            </a:r>
            <a:r>
              <a:rPr lang="en-US" dirty="0" err="1" smtClean="0"/>
              <a:t>PageTable</a:t>
            </a:r>
            <a:r>
              <a:rPr lang="en-US" dirty="0" smtClean="0"/>
              <a:t>[</a:t>
            </a:r>
            <a:r>
              <a:rPr lang="en-US" dirty="0" err="1" smtClean="0"/>
              <a:t>vaddr</a:t>
            </a:r>
            <a:r>
              <a:rPr lang="en-US" dirty="0" smtClean="0"/>
              <a:t>];</a:t>
            </a:r>
          </a:p>
        </p:txBody>
      </p:sp>
      <p:sp>
        <p:nvSpPr>
          <p:cNvPr id="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52600" y="685800"/>
            <a:ext cx="1066800" cy="685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2400" y="609600"/>
            <a:ext cx="1371600" cy="167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429000" y="533400"/>
            <a:ext cx="1371600" cy="22860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752600" y="1752600"/>
            <a:ext cx="1066800" cy="533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MMU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Line 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2819400" y="1981200"/>
            <a:ext cx="6096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286000" y="1371600"/>
            <a:ext cx="0" cy="3810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4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52400" y="990601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A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52400" y="12954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B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Rectangle 1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52400" y="16002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C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Rectangle 10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429000" y="5334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X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Rectangle 1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429000" y="19812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Y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429000" y="16002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Z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Rectangle 2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705600" y="609600"/>
            <a:ext cx="1371600" cy="167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4" name="Rectangle 1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705600" y="990601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X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Rectangle 1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6705600" y="12954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Y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Rectangle 1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6705600" y="1600200"/>
            <a:ext cx="1371600" cy="304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Z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" name="Rectangle 10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429000" y="9144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C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Rectangle 1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429000" y="12954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B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Rectangle 10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429000" y="2286000"/>
            <a:ext cx="13716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A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" name="Rectangle 29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410200" y="685800"/>
            <a:ext cx="1066800" cy="6858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410200" y="1752600"/>
            <a:ext cx="1066800" cy="533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MMU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2" name="Line 6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H="1" flipV="1">
            <a:off x="4800600" y="1981200"/>
            <a:ext cx="6096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Line 6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5943600" y="1371600"/>
            <a:ext cx="0" cy="3810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3" grpId="0" animBg="1"/>
      <p:bldP spid="24" grpId="0" animBg="1"/>
      <p:bldP spid="25" grpId="0" animBg="1"/>
      <p:bldP spid="26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16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Virtual Memory Advantages</a:t>
            </a:r>
            <a:endParaRPr lang="en-US"/>
          </a:p>
        </p:txBody>
      </p:sp>
      <p:sp>
        <p:nvSpPr>
          <p:cNvPr id="361165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304800"/>
            <a:ext cx="8915400" cy="6172200"/>
          </a:xfrm>
        </p:spPr>
        <p:txBody>
          <a:bodyPr>
            <a:normAutofit/>
          </a:bodyPr>
          <a:lstStyle/>
          <a:p>
            <a:r>
              <a:rPr lang="en-US" dirty="0" smtClean="0"/>
              <a:t>Advantages</a:t>
            </a:r>
          </a:p>
          <a:p>
            <a:r>
              <a:rPr lang="en-US" dirty="0" smtClean="0"/>
              <a:t>Easy relocation</a:t>
            </a:r>
          </a:p>
          <a:p>
            <a:pPr lvl="1"/>
            <a:r>
              <a:rPr lang="en-US" dirty="0" smtClean="0"/>
              <a:t>Loader puts code anywhere in physical memory</a:t>
            </a:r>
          </a:p>
          <a:p>
            <a:pPr lvl="1"/>
            <a:r>
              <a:rPr lang="en-US" dirty="0" smtClean="0"/>
              <a:t>Creates </a:t>
            </a:r>
            <a:r>
              <a:rPr lang="en-US" dirty="0" smtClean="0">
                <a:solidFill>
                  <a:schemeClr val="accent1"/>
                </a:solidFill>
              </a:rPr>
              <a:t>virtual mappings </a:t>
            </a:r>
            <a:r>
              <a:rPr lang="en-US" dirty="0" smtClean="0"/>
              <a:t>to give illusion of correct layout</a:t>
            </a:r>
          </a:p>
          <a:p>
            <a:r>
              <a:rPr lang="en-US" dirty="0" smtClean="0"/>
              <a:t>Higher memory utilization</a:t>
            </a:r>
          </a:p>
          <a:p>
            <a:pPr lvl="1"/>
            <a:r>
              <a:rPr lang="en-US" dirty="0" smtClean="0"/>
              <a:t>Provide illusion of contiguous memory</a:t>
            </a:r>
          </a:p>
          <a:p>
            <a:pPr lvl="1"/>
            <a:r>
              <a:rPr lang="en-US" dirty="0" smtClean="0"/>
              <a:t>Use all physical memory, even physical address 0x0</a:t>
            </a:r>
          </a:p>
          <a:p>
            <a:r>
              <a:rPr lang="en-US" dirty="0" smtClean="0"/>
              <a:t>Easy sharing</a:t>
            </a:r>
          </a:p>
          <a:p>
            <a:pPr lvl="1"/>
            <a:r>
              <a:rPr lang="en-US" dirty="0" smtClean="0"/>
              <a:t>Different mappings for different programs / cores</a:t>
            </a:r>
          </a:p>
          <a:p>
            <a:r>
              <a:rPr lang="en-US" dirty="0" smtClean="0"/>
              <a:t>And more to come…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Address Translation</a:t>
            </a:r>
          </a:p>
          <a:p>
            <a:pPr algn="ctr"/>
            <a:r>
              <a:rPr lang="en-US" dirty="0" smtClean="0"/>
              <a:t>Pages, Page Tables, and </a:t>
            </a:r>
          </a:p>
          <a:p>
            <a:pPr algn="ctr"/>
            <a:r>
              <a:rPr lang="en-US" dirty="0" smtClean="0"/>
              <a:t>the Memory Management Unit (MMU)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38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Address Translation</a:t>
            </a:r>
            <a:endParaRPr lang="en-US"/>
          </a:p>
        </p:txBody>
      </p:sp>
      <p:sp>
        <p:nvSpPr>
          <p:cNvPr id="37038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Attempt #1: How does MMU translate addresses? 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paddr</a:t>
            </a:r>
            <a:r>
              <a:rPr lang="en-US" dirty="0" smtClean="0"/>
              <a:t> = </a:t>
            </a:r>
            <a:r>
              <a:rPr lang="en-US" dirty="0" err="1" smtClean="0"/>
              <a:t>PageTable</a:t>
            </a:r>
            <a:r>
              <a:rPr lang="en-US" dirty="0" smtClean="0"/>
              <a:t>[</a:t>
            </a:r>
            <a:r>
              <a:rPr lang="en-US" dirty="0" err="1" smtClean="0"/>
              <a:t>vaddr</a:t>
            </a:r>
            <a:r>
              <a:rPr lang="en-US" dirty="0" smtClean="0"/>
              <a:t>];</a:t>
            </a:r>
          </a:p>
          <a:p>
            <a:r>
              <a:rPr lang="en-US" dirty="0" smtClean="0"/>
              <a:t>Granularity?</a:t>
            </a:r>
          </a:p>
          <a:p>
            <a:pPr lvl="1"/>
            <a:r>
              <a:rPr lang="en-US" dirty="0" smtClean="0"/>
              <a:t>Per word…</a:t>
            </a:r>
          </a:p>
          <a:p>
            <a:pPr lvl="1"/>
            <a:r>
              <a:rPr lang="en-US" dirty="0" smtClean="0"/>
              <a:t>Per block…</a:t>
            </a:r>
          </a:p>
          <a:p>
            <a:pPr lvl="1"/>
            <a:r>
              <a:rPr lang="en-US" smtClean="0"/>
              <a:t>Variable..…</a:t>
            </a:r>
            <a:endParaRPr lang="en-US" dirty="0" smtClean="0"/>
          </a:p>
          <a:p>
            <a:r>
              <a:rPr lang="en-US" dirty="0" smtClean="0"/>
              <a:t>Typical:</a:t>
            </a:r>
          </a:p>
          <a:p>
            <a:pPr lvl="1"/>
            <a:r>
              <a:rPr lang="en-US" dirty="0" smtClean="0"/>
              <a:t>4KB – 16KB </a:t>
            </a:r>
            <a:r>
              <a:rPr lang="en-US" dirty="0" smtClean="0">
                <a:solidFill>
                  <a:schemeClr val="accent1"/>
                </a:solidFill>
              </a:rPr>
              <a:t>pages</a:t>
            </a:r>
          </a:p>
          <a:p>
            <a:pPr lvl="1"/>
            <a:r>
              <a:rPr lang="en-US" dirty="0" smtClean="0"/>
              <a:t>4MB – 256MB</a:t>
            </a:r>
            <a:r>
              <a:rPr lang="en-US" dirty="0" smtClean="0">
                <a:solidFill>
                  <a:schemeClr val="accent1"/>
                </a:solidFill>
              </a:rPr>
              <a:t> jumbo pages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35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59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Address Translation</a:t>
            </a:r>
            <a:endParaRPr lang="en-US"/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52400" y="3048000"/>
            <a:ext cx="86868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Attempt #1: For any access to virtual address:</a:t>
            </a:r>
          </a:p>
          <a:p>
            <a:pPr lvl="1"/>
            <a:r>
              <a:rPr lang="en-US" dirty="0" smtClean="0"/>
              <a:t>Calculate </a:t>
            </a:r>
            <a:r>
              <a:rPr lang="en-US" dirty="0" smtClean="0">
                <a:solidFill>
                  <a:schemeClr val="accent1"/>
                </a:solidFill>
              </a:rPr>
              <a:t>virtual page number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1"/>
                </a:solidFill>
              </a:rPr>
              <a:t>page offset</a:t>
            </a:r>
          </a:p>
          <a:p>
            <a:pPr lvl="1"/>
            <a:r>
              <a:rPr lang="en-US" dirty="0" smtClean="0"/>
              <a:t>Lookup </a:t>
            </a:r>
            <a:r>
              <a:rPr lang="en-US" dirty="0" smtClean="0">
                <a:solidFill>
                  <a:schemeClr val="accent1"/>
                </a:solidFill>
              </a:rPr>
              <a:t>physical page number</a:t>
            </a:r>
            <a:r>
              <a:rPr lang="en-US" dirty="0" smtClean="0"/>
              <a:t> at </a:t>
            </a:r>
            <a:r>
              <a:rPr lang="en-US" dirty="0" err="1" smtClean="0"/>
              <a:t>PageTable</a:t>
            </a:r>
            <a:r>
              <a:rPr lang="en-US" dirty="0" smtClean="0"/>
              <a:t>[</a:t>
            </a:r>
            <a:r>
              <a:rPr lang="en-US" dirty="0" err="1" smtClean="0"/>
              <a:t>vpn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Calculate physical address as </a:t>
            </a:r>
            <a:r>
              <a:rPr lang="en-US" dirty="0" err="1" smtClean="0"/>
              <a:t>ppn:offset</a:t>
            </a:r>
            <a:endParaRPr lang="en-US" dirty="0" smtClean="0"/>
          </a:p>
        </p:txBody>
      </p:sp>
      <p:sp>
        <p:nvSpPr>
          <p:cNvPr id="3625987" name="Text Box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077200" y="609600"/>
            <a:ext cx="89832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FF"/>
                </a:solidFill>
                <a:latin typeface="Calibri"/>
              </a:rPr>
              <a:t>vaddr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25988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143000" y="609600"/>
            <a:ext cx="6858000" cy="457200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25989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943600" y="6096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25990" name="Text Box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80125" y="609600"/>
            <a:ext cx="160948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Page Offset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25991" name="Text Box 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274279" y="609600"/>
            <a:ext cx="275492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Calibri"/>
              </a:rPr>
              <a:t>Virtual page number</a:t>
            </a:r>
          </a:p>
        </p:txBody>
      </p:sp>
      <p:sp>
        <p:nvSpPr>
          <p:cNvPr id="3625994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05000" y="2286000"/>
            <a:ext cx="6096000" cy="457202"/>
          </a:xfrm>
          <a:prstGeom prst="rect">
            <a:avLst/>
          </a:prstGeom>
          <a:noFill/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25995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5943600" y="2285998"/>
            <a:ext cx="0" cy="457202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25996" name="Text Box 1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080125" y="2286000"/>
            <a:ext cx="156780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Calibri"/>
              </a:rPr>
              <a:t>Page offset</a:t>
            </a:r>
          </a:p>
        </p:txBody>
      </p:sp>
      <p:sp>
        <p:nvSpPr>
          <p:cNvPr id="3625997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362200" y="2286000"/>
            <a:ext cx="290727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  <a:latin typeface="Calibri"/>
              </a:rPr>
              <a:t>Physical page number</a:t>
            </a:r>
          </a:p>
        </p:txBody>
      </p:sp>
      <p:sp>
        <p:nvSpPr>
          <p:cNvPr id="26" name="Flowchart: Alternate Process 25"/>
          <p:cNvSpPr/>
          <p:nvPr>
            <p:custDataLst>
              <p:tags r:id="rId12"/>
            </p:custDataLst>
          </p:nvPr>
        </p:nvSpPr>
        <p:spPr>
          <a:xfrm>
            <a:off x="1981200" y="1449387"/>
            <a:ext cx="3200400" cy="457200"/>
          </a:xfrm>
          <a:prstGeom prst="flowChartAlternateProcess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Lookup in </a:t>
            </a:r>
            <a:r>
              <a:rPr lang="en-US" sz="2400" dirty="0" err="1" smtClean="0"/>
              <a:t>PageTable</a:t>
            </a:r>
            <a:endParaRPr lang="en-US" sz="2400" dirty="0"/>
          </a:p>
        </p:txBody>
      </p:sp>
      <p:sp>
        <p:nvSpPr>
          <p:cNvPr id="27" name="Text Box 3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077200" y="2286000"/>
            <a:ext cx="92525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FFFFFF"/>
                </a:solidFill>
                <a:latin typeface="Calibri"/>
              </a:rPr>
              <a:t>paddr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Line 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3581400" y="1066800"/>
            <a:ext cx="0" cy="3810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9" name="Line 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3581400" y="1905000"/>
            <a:ext cx="0" cy="3810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7010400" y="1066800"/>
            <a:ext cx="0" cy="12192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533400"/>
            <a:ext cx="9067800" cy="6324600"/>
          </a:xfrm>
        </p:spPr>
        <p:txBody>
          <a:bodyPr>
            <a:normAutofit/>
          </a:bodyPr>
          <a:lstStyle/>
          <a:p>
            <a:r>
              <a:rPr lang="en-US" dirty="0"/>
              <a:t>Lab3 is due next Monday</a:t>
            </a:r>
          </a:p>
          <a:p>
            <a:endParaRPr lang="en-US" dirty="0" smtClean="0"/>
          </a:p>
          <a:p>
            <a:r>
              <a:rPr lang="en-US" dirty="0" smtClean="0"/>
              <a:t>HW5 is due </a:t>
            </a:r>
            <a:r>
              <a:rPr lang="en-US" i="1" dirty="0" smtClean="0">
                <a:solidFill>
                  <a:schemeClr val="accent1"/>
                </a:solidFill>
              </a:rPr>
              <a:t>next</a:t>
            </a:r>
            <a:r>
              <a:rPr lang="en-US" dirty="0" smtClean="0"/>
              <a:t> Tuesday 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/>
              <a:t>Download updated version. </a:t>
            </a:r>
            <a:r>
              <a:rPr lang="en-US" dirty="0" smtClean="0">
                <a:solidFill>
                  <a:schemeClr val="accent1"/>
                </a:solidFill>
              </a:rPr>
              <a:t>Use updated version.</a:t>
            </a:r>
          </a:p>
          <a:p>
            <a:pPr marL="573088" lvl="1" indent="-457200">
              <a:buFont typeface="Arial"/>
              <a:buChar char="•"/>
            </a:pPr>
            <a:endParaRPr lang="en-US" dirty="0"/>
          </a:p>
          <a:p>
            <a:pPr marL="115888" lvl="1" indent="0">
              <a:buNone/>
            </a:pPr>
            <a:endParaRPr lang="en-US" dirty="0"/>
          </a:p>
          <a:p>
            <a:pPr marL="173038" lvl="1" indent="0">
              <a:buNone/>
            </a:pPr>
            <a:endParaRPr lang="en-US" dirty="0" smtClean="0"/>
          </a:p>
          <a:p>
            <a:pPr marL="17303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03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Simple </a:t>
            </a:r>
            <a:r>
              <a:rPr lang="en-US" dirty="0" err="1" smtClean="0"/>
              <a:t>PageTable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2286000"/>
            <a:ext cx="6248400" cy="2667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Q: Where to store page tables?</a:t>
            </a:r>
          </a:p>
          <a:p>
            <a:r>
              <a:rPr lang="en-US" sz="2800" dirty="0" smtClean="0"/>
              <a:t>A: In memory, of course…</a:t>
            </a:r>
            <a:br>
              <a:rPr lang="en-US" sz="2800" dirty="0" smtClean="0"/>
            </a:br>
            <a:r>
              <a:rPr lang="en-US" sz="2800" dirty="0" smtClean="0"/>
              <a:t>Special </a:t>
            </a:r>
            <a:r>
              <a:rPr lang="en-US" sz="2800" i="1" dirty="0" smtClean="0">
                <a:solidFill>
                  <a:schemeClr val="accent1"/>
                </a:solidFill>
              </a:rPr>
              <a:t>page table base register</a:t>
            </a:r>
            <a:r>
              <a:rPr lang="en-US" sz="2800" dirty="0" smtClean="0">
                <a:solidFill>
                  <a:schemeClr val="accent1"/>
                </a:solidFill>
              </a:rPr>
              <a:t/>
            </a:r>
            <a:br>
              <a:rPr lang="en-US" sz="2800" dirty="0" smtClean="0">
                <a:solidFill>
                  <a:schemeClr val="accent1"/>
                </a:solidFill>
              </a:rPr>
            </a:br>
            <a:r>
              <a:rPr lang="en-US" sz="2800" dirty="0" smtClean="0"/>
              <a:t>(CR3:PTBR on x86)</a:t>
            </a:r>
            <a:br>
              <a:rPr lang="en-US" sz="2800" dirty="0" smtClean="0"/>
            </a:br>
            <a:r>
              <a:rPr lang="en-US" sz="2800" dirty="0" smtClean="0"/>
              <a:t>(Cop0:ContextRegister on MIPS)</a:t>
            </a:r>
            <a:endParaRPr lang="en-US" sz="2800" i="1" dirty="0" smtClean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0" y="1143000"/>
            <a:ext cx="1066800" cy="685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533400"/>
            <a:ext cx="1371600" cy="167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762000"/>
            <a:ext cx="1371600" cy="548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191000" y="1219200"/>
            <a:ext cx="1066800" cy="533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MMU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Line 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3429000" y="1447800"/>
            <a:ext cx="685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1000" y="1143000"/>
            <a:ext cx="1371600" cy="761999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Data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Rectangl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239000" y="838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239000" y="36576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Rectangle 10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239000" y="4648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TextBox 18"/>
          <p:cNvSpPr txBox="1"/>
          <p:nvPr>
            <p:custDataLst>
              <p:tags r:id="rId12"/>
            </p:custDataLst>
          </p:nvPr>
        </p:nvSpPr>
        <p:spPr>
          <a:xfrm>
            <a:off x="2133600" y="533400"/>
            <a:ext cx="3261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sym typeface="Symbol"/>
              </a:rPr>
              <a:t>Read </a:t>
            </a:r>
            <a:r>
              <a:rPr lang="en-US" sz="2400" dirty="0" err="1" smtClean="0">
                <a:solidFill>
                  <a:schemeClr val="bg1"/>
                </a:solidFill>
                <a:sym typeface="Symbol"/>
              </a:rPr>
              <a:t>Mem</a:t>
            </a:r>
            <a:r>
              <a:rPr lang="en-US" sz="2400" dirty="0" smtClean="0">
                <a:solidFill>
                  <a:schemeClr val="bg1"/>
                </a:solidFill>
                <a:sym typeface="Symbol"/>
              </a:rPr>
              <a:t>[0x00201538]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>
            <p:custDataLst>
              <p:tags r:id="rId13"/>
            </p:custDataLst>
          </p:nvPr>
        </p:nvSpPr>
        <p:spPr>
          <a:xfrm>
            <a:off x="5791200" y="60006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21" name="TextBox 20"/>
          <p:cNvSpPr txBox="1"/>
          <p:nvPr>
            <p:custDataLst>
              <p:tags r:id="rId14"/>
            </p:custDataLst>
          </p:nvPr>
        </p:nvSpPr>
        <p:spPr>
          <a:xfrm>
            <a:off x="5775138" y="25908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23" name="Rectangle 10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39000" y="1600200"/>
            <a:ext cx="1371600" cy="1295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>
            <p:custDataLst>
              <p:tags r:id="rId16"/>
            </p:custDataLst>
          </p:nvPr>
        </p:nvSpPr>
        <p:spPr>
          <a:xfrm>
            <a:off x="5791200" y="49338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25" name="TextBox 24"/>
          <p:cNvSpPr txBox="1"/>
          <p:nvPr>
            <p:custDataLst>
              <p:tags r:id="rId17"/>
            </p:custDataLst>
          </p:nvPr>
        </p:nvSpPr>
        <p:spPr>
          <a:xfrm>
            <a:off x="5765520" y="394329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27" name="TextBox 26"/>
          <p:cNvSpPr txBox="1"/>
          <p:nvPr>
            <p:custDataLst>
              <p:tags r:id="rId18"/>
            </p:custDataLst>
          </p:nvPr>
        </p:nvSpPr>
        <p:spPr>
          <a:xfrm>
            <a:off x="5791200" y="10668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</p:spTree>
    <p:extLst>
      <p:ext uri="{BB962C8B-B14F-4D97-AF65-F5344CB8AC3E}">
        <p14:creationId xmlns:p14="http://schemas.microsoft.com/office/powerpoint/2010/main" val="128715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0" name="Rectangle 1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39000" y="838200"/>
            <a:ext cx="1371600" cy="3962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22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239000" y="2514600"/>
            <a:ext cx="13716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3" name="Rectangle 1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39000" y="1524000"/>
            <a:ext cx="1371600" cy="914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3657600"/>
            <a:ext cx="13716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29" name="Straight Connector 28"/>
          <p:cNvCxnSpPr/>
          <p:nvPr>
            <p:custDataLst>
              <p:tags r:id="rId6"/>
            </p:custDataLst>
          </p:nvPr>
        </p:nvCxnSpPr>
        <p:spPr>
          <a:xfrm>
            <a:off x="6172200" y="1295400"/>
            <a:ext cx="1066800" cy="2286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>
            <p:custDataLst>
              <p:tags r:id="rId7"/>
            </p:custDataLst>
          </p:nvPr>
        </p:nvCxnSpPr>
        <p:spPr>
          <a:xfrm rot="5400000" flipH="1" flipV="1">
            <a:off x="5791200" y="2819400"/>
            <a:ext cx="1828800" cy="10668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>
            <p:custDataLst>
              <p:tags r:id="rId8"/>
            </p:custDataLst>
          </p:nvPr>
        </p:nvCxnSpPr>
        <p:spPr>
          <a:xfrm>
            <a:off x="6019800" y="3657600"/>
            <a:ext cx="1219200" cy="990600"/>
          </a:xfrm>
          <a:prstGeom prst="line">
            <a:avLst/>
          </a:prstGeom>
          <a:ln w="28575">
            <a:solidFill>
              <a:schemeClr val="bg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22" idx="1"/>
          </p:cNvCxnSpPr>
          <p:nvPr>
            <p:custDataLst>
              <p:tags r:id="rId9"/>
            </p:custDataLst>
          </p:nvPr>
        </p:nvCxnSpPr>
        <p:spPr>
          <a:xfrm flipV="1">
            <a:off x="6019800" y="2705100"/>
            <a:ext cx="1219200" cy="571500"/>
          </a:xfrm>
          <a:prstGeom prst="line">
            <a:avLst/>
          </a:prstGeom>
          <a:ln w="28575">
            <a:solidFill>
              <a:schemeClr val="bg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Table 52"/>
          <p:cNvGraphicFramePr>
            <a:graphicFrameLocks noGrp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783732905"/>
              </p:ext>
            </p:extLst>
          </p:nvPr>
        </p:nvGraphicFramePr>
        <p:xfrm>
          <a:off x="457200" y="4648200"/>
          <a:ext cx="2590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066800"/>
              </a:tblGrid>
              <a:tr h="4572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</a:rPr>
                        <a:t>vpn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 smtClean="0">
                          <a:solidFill>
                            <a:schemeClr val="bg1"/>
                          </a:solidFill>
                        </a:rPr>
                        <a:t>pgoff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920053587"/>
              </p:ext>
            </p:extLst>
          </p:nvPr>
        </p:nvGraphicFramePr>
        <p:xfrm>
          <a:off x="3733800" y="533400"/>
          <a:ext cx="2438399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42"/>
                <a:gridCol w="185765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0x10045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0x4123B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0x00000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0x20340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Rectangle 10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239000" y="4419600"/>
            <a:ext cx="13716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>
            <p:custDataLst>
              <p:tags r:id="rId13"/>
            </p:custDataLst>
          </p:nvPr>
        </p:nvCxnSpPr>
        <p:spPr>
          <a:xfrm rot="16200000" flipH="1">
            <a:off x="5429250" y="2038350"/>
            <a:ext cx="2400300" cy="1219200"/>
          </a:xfrm>
          <a:prstGeom prst="line">
            <a:avLst/>
          </a:prstGeom>
          <a:ln w="28575">
            <a:solidFill>
              <a:schemeClr val="bg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39000" y="990600"/>
            <a:ext cx="13716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39" name="Straight Connector 38"/>
          <p:cNvCxnSpPr>
            <a:endCxn id="38" idx="1"/>
          </p:cNvCxnSpPr>
          <p:nvPr>
            <p:custDataLst>
              <p:tags r:id="rId15"/>
            </p:custDataLst>
          </p:nvPr>
        </p:nvCxnSpPr>
        <p:spPr>
          <a:xfrm rot="5400000" flipH="1" flipV="1">
            <a:off x="5753100" y="1447800"/>
            <a:ext cx="1752600" cy="1219200"/>
          </a:xfrm>
          <a:prstGeom prst="line">
            <a:avLst/>
          </a:prstGeom>
          <a:ln w="28575">
            <a:solidFill>
              <a:schemeClr val="bg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>
            <p:custDataLst>
              <p:tags r:id="rId16"/>
            </p:custDataLst>
          </p:nvPr>
        </p:nvCxnSpPr>
        <p:spPr>
          <a:xfrm>
            <a:off x="6019800" y="4038600"/>
            <a:ext cx="1219200" cy="228600"/>
          </a:xfrm>
          <a:prstGeom prst="line">
            <a:avLst/>
          </a:prstGeom>
          <a:ln w="28575">
            <a:solidFill>
              <a:schemeClr val="bg1"/>
            </a:solidFill>
            <a:headEnd type="oval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1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239000" y="4038600"/>
            <a:ext cx="13716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TextBox 54"/>
          <p:cNvSpPr txBox="1"/>
          <p:nvPr>
            <p:custDataLst>
              <p:tags r:id="rId18"/>
            </p:custDataLst>
          </p:nvPr>
        </p:nvSpPr>
        <p:spPr>
          <a:xfrm>
            <a:off x="1193624" y="5039380"/>
            <a:ext cx="1016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vaddr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>
            <p:custDataLst>
              <p:tags r:id="rId19"/>
            </p:custDataLst>
          </p:nvPr>
        </p:nvSpPr>
        <p:spPr>
          <a:xfrm>
            <a:off x="6400800" y="5181600"/>
            <a:ext cx="838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PTBR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>
            <p:custDataLst>
              <p:tags r:id="rId20"/>
            </p:custDataLst>
          </p:nvPr>
        </p:nvCxnSpPr>
        <p:spPr>
          <a:xfrm rot="10800000">
            <a:off x="8610600" y="24384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>
            <p:custDataLst>
              <p:tags r:id="rId21"/>
            </p:custDataLst>
          </p:nvPr>
        </p:nvCxnSpPr>
        <p:spPr>
          <a:xfrm rot="5400000">
            <a:off x="7467600" y="3886200"/>
            <a:ext cx="2895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>
            <p:custDataLst>
              <p:tags r:id="rId22"/>
            </p:custDataLst>
          </p:nvPr>
        </p:nvCxnSpPr>
        <p:spPr>
          <a:xfrm rot="10800000">
            <a:off x="7239000" y="5334000"/>
            <a:ext cx="1676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1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Page Size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Overhead for VM Attempt #1 (example)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Virtual address space (for each process):</a:t>
            </a:r>
          </a:p>
          <a:p>
            <a:pPr lvl="1"/>
            <a:r>
              <a:rPr lang="en-US" dirty="0" smtClean="0"/>
              <a:t>total memory: 2</a:t>
            </a:r>
            <a:r>
              <a:rPr lang="en-US" baseline="30000" dirty="0" smtClean="0"/>
              <a:t>32</a:t>
            </a:r>
            <a:r>
              <a:rPr lang="en-US" dirty="0" smtClean="0"/>
              <a:t> bytes = 4GB</a:t>
            </a:r>
          </a:p>
          <a:p>
            <a:pPr lvl="1"/>
            <a:r>
              <a:rPr lang="en-US" dirty="0" smtClean="0"/>
              <a:t>page size: 2</a:t>
            </a:r>
            <a:r>
              <a:rPr lang="en-US" baseline="30000" dirty="0" smtClean="0"/>
              <a:t>12</a:t>
            </a:r>
            <a:r>
              <a:rPr lang="en-US" dirty="0" smtClean="0"/>
              <a:t> bytes = 4KB</a:t>
            </a:r>
          </a:p>
          <a:p>
            <a:pPr lvl="1"/>
            <a:r>
              <a:rPr lang="en-US" dirty="0" smtClean="0"/>
              <a:t>entries in </a:t>
            </a:r>
            <a:r>
              <a:rPr lang="en-US" dirty="0" err="1" smtClean="0"/>
              <a:t>PageTable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PageTable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Physical address space:</a:t>
            </a:r>
          </a:p>
          <a:p>
            <a:pPr lvl="1"/>
            <a:r>
              <a:rPr lang="en-US" dirty="0" smtClean="0"/>
              <a:t>total memory: 2</a:t>
            </a:r>
            <a:r>
              <a:rPr lang="en-US" baseline="30000" dirty="0" smtClean="0"/>
              <a:t>29</a:t>
            </a:r>
            <a:r>
              <a:rPr lang="en-US" dirty="0" smtClean="0"/>
              <a:t> bytes = 512MB</a:t>
            </a:r>
          </a:p>
          <a:p>
            <a:pPr lvl="1"/>
            <a:r>
              <a:rPr lang="en-US" dirty="0" smtClean="0"/>
              <a:t>overhead for 10 processes?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52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Invalid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4419600"/>
            <a:ext cx="8686800" cy="198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Cool Trick #1: Don’t map all pages </a:t>
            </a:r>
          </a:p>
          <a:p>
            <a:r>
              <a:rPr lang="en-US" dirty="0" smtClean="0"/>
              <a:t>Need </a:t>
            </a:r>
            <a:r>
              <a:rPr lang="en-US" dirty="0" smtClean="0">
                <a:solidFill>
                  <a:schemeClr val="accent1"/>
                </a:solidFill>
              </a:rPr>
              <a:t>valid bit</a:t>
            </a:r>
            <a:r>
              <a:rPr lang="en-US" dirty="0" smtClean="0"/>
              <a:t> for each </a:t>
            </a:r>
            <a:br>
              <a:rPr lang="en-US" dirty="0" smtClean="0"/>
            </a:br>
            <a:r>
              <a:rPr lang="en-US" dirty="0" smtClean="0"/>
              <a:t>page table entry</a:t>
            </a:r>
          </a:p>
          <a:p>
            <a:r>
              <a:rPr lang="en-US" dirty="0" smtClean="0"/>
              <a:t>Q: Why?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05324303"/>
              </p:ext>
            </p:extLst>
          </p:nvPr>
        </p:nvGraphicFramePr>
        <p:xfrm>
          <a:off x="838200" y="457200"/>
          <a:ext cx="3505200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1430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0x10045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0x4123B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0x00000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39000" y="838200"/>
            <a:ext cx="1371600" cy="548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9144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39000" y="37338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39000" y="47244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239000" y="1676400"/>
            <a:ext cx="1371600" cy="1295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5791200" y="60768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775138" y="26670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12" name="TextBox 11"/>
          <p:cNvSpPr txBox="1"/>
          <p:nvPr>
            <p:custDataLst>
              <p:tags r:id="rId11"/>
            </p:custDataLst>
          </p:nvPr>
        </p:nvSpPr>
        <p:spPr>
          <a:xfrm>
            <a:off x="5791200" y="50100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13" name="TextBox 12"/>
          <p:cNvSpPr txBox="1"/>
          <p:nvPr>
            <p:custDataLst>
              <p:tags r:id="rId12"/>
            </p:custDataLst>
          </p:nvPr>
        </p:nvSpPr>
        <p:spPr>
          <a:xfrm>
            <a:off x="5765520" y="401949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14" name="TextBox 13"/>
          <p:cNvSpPr txBox="1"/>
          <p:nvPr>
            <p:custDataLst>
              <p:tags r:id="rId13"/>
            </p:custDataLst>
          </p:nvPr>
        </p:nvSpPr>
        <p:spPr>
          <a:xfrm>
            <a:off x="5791200" y="11430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39000" y="5791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17" name="Straight Connector 16"/>
          <p:cNvCxnSpPr/>
          <p:nvPr>
            <p:custDataLst>
              <p:tags r:id="rId15"/>
            </p:custDataLst>
          </p:nvPr>
        </p:nvCxnSpPr>
        <p:spPr>
          <a:xfrm>
            <a:off x="4343400" y="1219200"/>
            <a:ext cx="2895600" cy="457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>
            <p:custDataLst>
              <p:tags r:id="rId16"/>
            </p:custDataLst>
          </p:nvPr>
        </p:nvCxnSpPr>
        <p:spPr>
          <a:xfrm flipV="1">
            <a:off x="4343400" y="2971800"/>
            <a:ext cx="2895600" cy="1219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6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Beyond Flat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304800"/>
            <a:ext cx="8686800" cy="1219200"/>
          </a:xfrm>
        </p:spPr>
        <p:txBody>
          <a:bodyPr/>
          <a:lstStyle/>
          <a:p>
            <a:r>
              <a:rPr lang="en-US" dirty="0" smtClean="0"/>
              <a:t>Assume most of </a:t>
            </a:r>
            <a:r>
              <a:rPr lang="en-US" dirty="0" err="1" smtClean="0"/>
              <a:t>PageTable</a:t>
            </a:r>
            <a:r>
              <a:rPr lang="en-US" dirty="0" smtClean="0"/>
              <a:t> is empty</a:t>
            </a:r>
          </a:p>
          <a:p>
            <a:r>
              <a:rPr lang="en-US" dirty="0" smtClean="0"/>
              <a:t>How to translate addresses? </a:t>
            </a:r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381000" y="1600200"/>
            <a:ext cx="1981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 bits</a:t>
            </a:r>
            <a:endParaRPr lang="en-US" sz="2400" dirty="0"/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152400" y="5496580"/>
            <a:ext cx="838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PTBR</a:t>
            </a:r>
            <a:endParaRPr lang="en-US" sz="2400" dirty="0"/>
          </a:p>
        </p:txBody>
      </p:sp>
      <p:sp>
        <p:nvSpPr>
          <p:cNvPr id="8" name="Rectangle 7"/>
          <p:cNvSpPr/>
          <p:nvPr>
            <p:custDataLst>
              <p:tags r:id="rId5"/>
            </p:custDataLst>
          </p:nvPr>
        </p:nvSpPr>
        <p:spPr>
          <a:xfrm>
            <a:off x="2362200" y="1600200"/>
            <a:ext cx="1981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 bits</a:t>
            </a:r>
            <a:endParaRPr lang="en-US" sz="2400" dirty="0"/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4343400" y="1600200"/>
            <a:ext cx="19812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10 bits</a:t>
            </a:r>
            <a:endParaRPr lang="en-US" sz="2400" dirty="0"/>
          </a:p>
        </p:txBody>
      </p:sp>
      <p:sp>
        <p:nvSpPr>
          <p:cNvPr id="10" name="TextBox 9"/>
          <p:cNvSpPr txBox="1"/>
          <p:nvPr>
            <p:custDataLst>
              <p:tags r:id="rId7"/>
            </p:custDataLst>
          </p:nvPr>
        </p:nvSpPr>
        <p:spPr>
          <a:xfrm>
            <a:off x="6756224" y="1524000"/>
            <a:ext cx="1016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</a:rPr>
              <a:t>vaddr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>
            <p:custDataLst>
              <p:tags r:id="rId8"/>
            </p:custDataLst>
          </p:nvPr>
        </p:nvCxnSpPr>
        <p:spPr>
          <a:xfrm flipV="1">
            <a:off x="990600" y="5638800"/>
            <a:ext cx="609600" cy="1018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>
            <p:custDataLst>
              <p:tags r:id="rId9"/>
            </p:custDataLst>
          </p:nvPr>
        </p:nvCxnSpPr>
        <p:spPr>
          <a:xfrm>
            <a:off x="1219200" y="4953000"/>
            <a:ext cx="3810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>
            <p:custDataLst>
              <p:tags r:id="rId10"/>
            </p:custDataLst>
          </p:nvPr>
        </p:nvCxnSpPr>
        <p:spPr>
          <a:xfrm rot="5400000" flipH="1" flipV="1">
            <a:off x="-266700" y="3467100"/>
            <a:ext cx="2971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>
            <p:custDataLst>
              <p:tags r:id="rId11"/>
            </p:custDataLst>
          </p:nvPr>
        </p:nvSpPr>
        <p:spPr>
          <a:xfrm>
            <a:off x="1676400" y="4810780"/>
            <a:ext cx="1600200" cy="3048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PDEntry</a:t>
            </a:r>
            <a:endParaRPr lang="en-US" sz="2400" dirty="0"/>
          </a:p>
        </p:txBody>
      </p:sp>
      <p:sp>
        <p:nvSpPr>
          <p:cNvPr id="19" name="TextBox 18"/>
          <p:cNvSpPr txBox="1"/>
          <p:nvPr>
            <p:custDataLst>
              <p:tags r:id="rId12"/>
            </p:custDataLst>
          </p:nvPr>
        </p:nvSpPr>
        <p:spPr>
          <a:xfrm>
            <a:off x="1371600" y="5648980"/>
            <a:ext cx="229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Page Directory</a:t>
            </a:r>
          </a:p>
        </p:txBody>
      </p:sp>
      <p:cxnSp>
        <p:nvCxnSpPr>
          <p:cNvPr id="21" name="Straight Arrow Connector 20"/>
          <p:cNvCxnSpPr/>
          <p:nvPr>
            <p:custDataLst>
              <p:tags r:id="rId13"/>
            </p:custDataLst>
          </p:nvPr>
        </p:nvCxnSpPr>
        <p:spPr>
          <a:xfrm>
            <a:off x="3657600" y="3886200"/>
            <a:ext cx="3810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>
            <p:custDataLst>
              <p:tags r:id="rId14"/>
            </p:custDataLst>
          </p:nvPr>
        </p:nvCxnSpPr>
        <p:spPr>
          <a:xfrm rot="5400000" flipH="1" flipV="1">
            <a:off x="2705100" y="2933700"/>
            <a:ext cx="1905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>
            <p:custDataLst>
              <p:tags r:id="rId15"/>
            </p:custDataLst>
          </p:nvPr>
        </p:nvSpPr>
        <p:spPr>
          <a:xfrm>
            <a:off x="4060091" y="4963180"/>
            <a:ext cx="1774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Page Table</a:t>
            </a:r>
          </a:p>
        </p:txBody>
      </p:sp>
      <p:sp>
        <p:nvSpPr>
          <p:cNvPr id="26" name="Rectangle 25"/>
          <p:cNvSpPr/>
          <p:nvPr>
            <p:custDataLst>
              <p:tags r:id="rId16"/>
            </p:custDataLst>
          </p:nvPr>
        </p:nvSpPr>
        <p:spPr>
          <a:xfrm>
            <a:off x="4136291" y="3743980"/>
            <a:ext cx="1600200" cy="3048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PTEntry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>
            <p:custDataLst>
              <p:tags r:id="rId17"/>
            </p:custDataLst>
          </p:nvPr>
        </p:nvCxnSpPr>
        <p:spPr>
          <a:xfrm>
            <a:off x="3276600" y="4953000"/>
            <a:ext cx="7620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>
            <p:custDataLst>
              <p:tags r:id="rId18"/>
            </p:custDataLst>
          </p:nvPr>
        </p:nvCxnSpPr>
        <p:spPr>
          <a:xfrm>
            <a:off x="6096000" y="3429000"/>
            <a:ext cx="304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>
            <p:custDataLst>
              <p:tags r:id="rId19"/>
            </p:custDataLst>
          </p:nvPr>
        </p:nvCxnSpPr>
        <p:spPr>
          <a:xfrm rot="5400000" flipH="1" flipV="1">
            <a:off x="5372100" y="2705100"/>
            <a:ext cx="1447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>
            <p:custDataLst>
              <p:tags r:id="rId20"/>
            </p:custDataLst>
          </p:nvPr>
        </p:nvSpPr>
        <p:spPr>
          <a:xfrm>
            <a:off x="6400800" y="3886200"/>
            <a:ext cx="1774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Page</a:t>
            </a:r>
          </a:p>
        </p:txBody>
      </p:sp>
      <p:sp>
        <p:nvSpPr>
          <p:cNvPr id="41" name="Rectangle 40"/>
          <p:cNvSpPr/>
          <p:nvPr>
            <p:custDataLst>
              <p:tags r:id="rId21"/>
            </p:custDataLst>
          </p:nvPr>
        </p:nvSpPr>
        <p:spPr>
          <a:xfrm>
            <a:off x="6477000" y="2286000"/>
            <a:ext cx="1600200" cy="161038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42" name="Rectangle 41"/>
          <p:cNvSpPr/>
          <p:nvPr>
            <p:custDataLst>
              <p:tags r:id="rId22"/>
            </p:custDataLst>
          </p:nvPr>
        </p:nvSpPr>
        <p:spPr>
          <a:xfrm>
            <a:off x="6477000" y="3276600"/>
            <a:ext cx="1600200" cy="3048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Word</a:t>
            </a:r>
            <a:endParaRPr lang="en-US" sz="2400" dirty="0"/>
          </a:p>
        </p:txBody>
      </p:sp>
      <p:sp>
        <p:nvSpPr>
          <p:cNvPr id="45" name="Rectangle 44"/>
          <p:cNvSpPr/>
          <p:nvPr>
            <p:custDataLst>
              <p:tags r:id="rId23"/>
            </p:custDataLst>
          </p:nvPr>
        </p:nvSpPr>
        <p:spPr>
          <a:xfrm>
            <a:off x="6324600" y="1600200"/>
            <a:ext cx="3810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cxnSp>
        <p:nvCxnSpPr>
          <p:cNvPr id="46" name="Straight Arrow Connector 45"/>
          <p:cNvCxnSpPr/>
          <p:nvPr>
            <p:custDataLst>
              <p:tags r:id="rId24"/>
            </p:custDataLst>
          </p:nvPr>
        </p:nvCxnSpPr>
        <p:spPr>
          <a:xfrm>
            <a:off x="5715000" y="3884612"/>
            <a:ext cx="6858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>
            <p:custDataLst>
              <p:tags r:id="rId25"/>
            </p:custDataLst>
          </p:nvPr>
        </p:nvSpPr>
        <p:spPr>
          <a:xfrm>
            <a:off x="4136291" y="3352800"/>
            <a:ext cx="1600200" cy="161038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3" name="Rectangle 32"/>
          <p:cNvSpPr/>
          <p:nvPr>
            <p:custDataLst>
              <p:tags r:id="rId26"/>
            </p:custDataLst>
          </p:nvPr>
        </p:nvSpPr>
        <p:spPr>
          <a:xfrm>
            <a:off x="1676400" y="4038600"/>
            <a:ext cx="1600200" cy="161038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8" name="Rectangle 27"/>
          <p:cNvSpPr/>
          <p:nvPr>
            <p:custDataLst>
              <p:tags r:id="rId27"/>
            </p:custDataLst>
          </p:nvPr>
        </p:nvSpPr>
        <p:spPr>
          <a:xfrm>
            <a:off x="5105400" y="863025"/>
            <a:ext cx="3747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Multi-level </a:t>
            </a:r>
            <a:r>
              <a:rPr lang="en-US" sz="3200" dirty="0" err="1" smtClean="0">
                <a:solidFill>
                  <a:schemeClr val="bg1"/>
                </a:solidFill>
              </a:rPr>
              <a:t>PageTable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>
            <p:custDataLst>
              <p:tags r:id="rId28"/>
            </p:custDataLst>
          </p:nvPr>
        </p:nvSpPr>
        <p:spPr>
          <a:xfrm>
            <a:off x="381000" y="1600200"/>
            <a:ext cx="39624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30" name="TextBox 29"/>
          <p:cNvSpPr txBox="1"/>
          <p:nvPr>
            <p:custDataLst>
              <p:tags r:id="rId29"/>
            </p:custDataLst>
          </p:nvPr>
        </p:nvSpPr>
        <p:spPr>
          <a:xfrm>
            <a:off x="76200" y="6334780"/>
            <a:ext cx="3450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* x86 does exactly this</a:t>
            </a:r>
          </a:p>
        </p:txBody>
      </p:sp>
    </p:spTree>
    <p:extLst>
      <p:ext uri="{BB962C8B-B14F-4D97-AF65-F5344CB8AC3E}">
        <p14:creationId xmlns:p14="http://schemas.microsoft.com/office/powerpoint/2010/main" val="129837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8" grpId="0" animBg="1"/>
      <p:bldP spid="19" grpId="0"/>
      <p:bldP spid="24" grpId="0"/>
      <p:bldP spid="26" grpId="0" animBg="1"/>
      <p:bldP spid="31" grpId="0" animBg="1"/>
      <p:bldP spid="33" grpId="0" animBg="1"/>
      <p:bldP spid="28" grpId="0"/>
      <p:bldP spid="3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Page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4419600"/>
            <a:ext cx="8686800" cy="198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Cool Trick #2: Page permissions!</a:t>
            </a:r>
          </a:p>
          <a:p>
            <a:r>
              <a:rPr lang="en-US" dirty="0" smtClean="0"/>
              <a:t>Keep </a:t>
            </a:r>
            <a:r>
              <a:rPr lang="en-US" dirty="0" smtClean="0">
                <a:solidFill>
                  <a:schemeClr val="accent1"/>
                </a:solidFill>
              </a:rPr>
              <a:t>R, W, X permission bits </a:t>
            </a: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each page table entry</a:t>
            </a:r>
          </a:p>
          <a:p>
            <a:r>
              <a:rPr lang="en-US" dirty="0" smtClean="0"/>
              <a:t>Q: Why?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355041207"/>
              </p:ext>
            </p:extLst>
          </p:nvPr>
        </p:nvGraphicFramePr>
        <p:xfrm>
          <a:off x="838200" y="457200"/>
          <a:ext cx="3505200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285750"/>
                <a:gridCol w="285750"/>
                <a:gridCol w="285750"/>
                <a:gridCol w="28575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X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0x10045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0x4123B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0x00000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39000" y="838200"/>
            <a:ext cx="1371600" cy="548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9144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39000" y="37338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39000" y="47244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239000" y="1676400"/>
            <a:ext cx="1371600" cy="1295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5791200" y="60768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775138" y="26670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12" name="TextBox 11"/>
          <p:cNvSpPr txBox="1"/>
          <p:nvPr>
            <p:custDataLst>
              <p:tags r:id="rId11"/>
            </p:custDataLst>
          </p:nvPr>
        </p:nvSpPr>
        <p:spPr>
          <a:xfrm>
            <a:off x="5791200" y="50100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13" name="TextBox 12"/>
          <p:cNvSpPr txBox="1"/>
          <p:nvPr>
            <p:custDataLst>
              <p:tags r:id="rId12"/>
            </p:custDataLst>
          </p:nvPr>
        </p:nvSpPr>
        <p:spPr>
          <a:xfrm>
            <a:off x="5765520" y="401949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14" name="TextBox 13"/>
          <p:cNvSpPr txBox="1"/>
          <p:nvPr>
            <p:custDataLst>
              <p:tags r:id="rId13"/>
            </p:custDataLst>
          </p:nvPr>
        </p:nvSpPr>
        <p:spPr>
          <a:xfrm>
            <a:off x="5791200" y="11430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39000" y="5791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16" name="Straight Connector 15"/>
          <p:cNvCxnSpPr/>
          <p:nvPr>
            <p:custDataLst>
              <p:tags r:id="rId15"/>
            </p:custDataLst>
          </p:nvPr>
        </p:nvCxnSpPr>
        <p:spPr>
          <a:xfrm>
            <a:off x="4343400" y="1219200"/>
            <a:ext cx="2895600" cy="457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>
            <p:custDataLst>
              <p:tags r:id="rId16"/>
            </p:custDataLst>
          </p:nvPr>
        </p:nvCxnSpPr>
        <p:spPr>
          <a:xfrm flipV="1">
            <a:off x="4343400" y="2971800"/>
            <a:ext cx="2895600" cy="1219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93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Aliasing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4419600"/>
            <a:ext cx="8686800" cy="198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Cool Trick #3: </a:t>
            </a:r>
            <a:r>
              <a:rPr lang="en-US" dirty="0" smtClean="0">
                <a:solidFill>
                  <a:schemeClr val="accent1"/>
                </a:solidFill>
              </a:rPr>
              <a:t>Aliasing</a:t>
            </a:r>
          </a:p>
          <a:p>
            <a:r>
              <a:rPr lang="en-US" dirty="0" smtClean="0"/>
              <a:t>Map the same physical page</a:t>
            </a:r>
            <a:br>
              <a:rPr lang="en-US" dirty="0" smtClean="0"/>
            </a:br>
            <a:r>
              <a:rPr lang="en-US" dirty="0" smtClean="0"/>
              <a:t>at several virtual addresses</a:t>
            </a:r>
          </a:p>
          <a:p>
            <a:r>
              <a:rPr lang="en-US" dirty="0" smtClean="0"/>
              <a:t>Q: Why?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55897369"/>
              </p:ext>
            </p:extLst>
          </p:nvPr>
        </p:nvGraphicFramePr>
        <p:xfrm>
          <a:off x="838200" y="457200"/>
          <a:ext cx="3505200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285750"/>
                <a:gridCol w="285750"/>
                <a:gridCol w="285750"/>
                <a:gridCol w="28575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X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0xC20A3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0x4123B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0x00000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39000" y="838200"/>
            <a:ext cx="1371600" cy="5486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9144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39000" y="37338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39000" y="47244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239000" y="1676400"/>
            <a:ext cx="1371600" cy="1295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5791200" y="60768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775138" y="26670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12" name="TextBox 11"/>
          <p:cNvSpPr txBox="1"/>
          <p:nvPr>
            <p:custDataLst>
              <p:tags r:id="rId11"/>
            </p:custDataLst>
          </p:nvPr>
        </p:nvSpPr>
        <p:spPr>
          <a:xfrm>
            <a:off x="5791200" y="501009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13" name="TextBox 12"/>
          <p:cNvSpPr txBox="1"/>
          <p:nvPr>
            <p:custDataLst>
              <p:tags r:id="rId12"/>
            </p:custDataLst>
          </p:nvPr>
        </p:nvSpPr>
        <p:spPr>
          <a:xfrm>
            <a:off x="5765520" y="401949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14" name="TextBox 13"/>
          <p:cNvSpPr txBox="1"/>
          <p:nvPr>
            <p:custDataLst>
              <p:tags r:id="rId13"/>
            </p:custDataLst>
          </p:nvPr>
        </p:nvSpPr>
        <p:spPr>
          <a:xfrm>
            <a:off x="5791200" y="11430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39000" y="5791200"/>
            <a:ext cx="13716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16" name="Straight Connector 15"/>
          <p:cNvCxnSpPr/>
          <p:nvPr>
            <p:custDataLst>
              <p:tags r:id="rId15"/>
            </p:custDataLst>
          </p:nvPr>
        </p:nvCxnSpPr>
        <p:spPr>
          <a:xfrm>
            <a:off x="4343400" y="1219200"/>
            <a:ext cx="2895600" cy="457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>
            <p:custDataLst>
              <p:tags r:id="rId16"/>
            </p:custDataLst>
          </p:nvPr>
        </p:nvCxnSpPr>
        <p:spPr>
          <a:xfrm flipV="1">
            <a:off x="4343400" y="2971800"/>
            <a:ext cx="2895600" cy="12192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067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Paging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52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Can we run process larger than physical memory?</a:t>
            </a:r>
          </a:p>
          <a:p>
            <a:pPr lvl="1"/>
            <a:r>
              <a:rPr lang="en-US" dirty="0" smtClean="0"/>
              <a:t>The “virtual” in “virtual memory”</a:t>
            </a:r>
            <a:endParaRPr lang="en-US" i="1" dirty="0" smtClean="0"/>
          </a:p>
          <a:p>
            <a:r>
              <a:rPr lang="en-US" dirty="0" smtClean="0"/>
              <a:t>View memory as a “cache” for secondary storage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Swap</a:t>
            </a:r>
            <a:r>
              <a:rPr lang="en-US" dirty="0" smtClean="0"/>
              <a:t> memory pages out to disk when not in use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Page</a:t>
            </a:r>
            <a:r>
              <a:rPr lang="en-US" dirty="0" smtClean="0"/>
              <a:t> them back in when needed</a:t>
            </a:r>
          </a:p>
          <a:p>
            <a:endParaRPr lang="en-US" dirty="0" smtClean="0"/>
          </a:p>
          <a:p>
            <a:r>
              <a:rPr lang="en-US" dirty="0" smtClean="0"/>
              <a:t>Assumes Temporal/Spatial Locality</a:t>
            </a:r>
          </a:p>
          <a:p>
            <a:pPr lvl="1"/>
            <a:r>
              <a:rPr lang="en-US" dirty="0" smtClean="0"/>
              <a:t>Pages used recently most likely to be used again soon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31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4419600"/>
            <a:ext cx="57912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Cool Trick #4: </a:t>
            </a:r>
            <a:r>
              <a:rPr lang="en-US" dirty="0" smtClean="0">
                <a:solidFill>
                  <a:schemeClr val="accent1"/>
                </a:solidFill>
              </a:rPr>
              <a:t>Paging/Swapping</a:t>
            </a:r>
          </a:p>
          <a:p>
            <a:r>
              <a:rPr lang="en-US" dirty="0" smtClean="0"/>
              <a:t>Need more bits: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Dirty, </a:t>
            </a:r>
            <a:r>
              <a:rPr lang="en-US" dirty="0" err="1" smtClean="0">
                <a:solidFill>
                  <a:schemeClr val="accent1"/>
                </a:solidFill>
              </a:rPr>
              <a:t>RecentlyUsed</a:t>
            </a:r>
            <a:r>
              <a:rPr lang="en-US" dirty="0" smtClean="0">
                <a:solidFill>
                  <a:schemeClr val="accent1"/>
                </a:solidFill>
              </a:rPr>
              <a:t>, …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97838694"/>
              </p:ext>
            </p:extLst>
          </p:nvPr>
        </p:nvGraphicFramePr>
        <p:xfrm>
          <a:off x="838200" y="457200"/>
          <a:ext cx="3505200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285750"/>
                <a:gridCol w="285750"/>
                <a:gridCol w="285750"/>
                <a:gridCol w="28575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V</a:t>
                      </a:r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W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X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D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/>
                        <a:t>Physical Page Number</a:t>
                      </a:r>
                      <a:endParaRPr lang="en-US" sz="2400" b="0" dirty="0"/>
                    </a:p>
                  </a:txBody>
                  <a:tcPr marL="0" marR="0" marT="0" marB="0"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invalid</a:t>
                      </a:r>
                      <a:endParaRPr lang="en-US" sz="2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0x10045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invalid</a:t>
                      </a:r>
                      <a:endParaRPr lang="en-US" sz="2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invalid</a:t>
                      </a:r>
                      <a:endParaRPr lang="en-US" sz="2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disk sector 200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disk sector 25</a:t>
                      </a:r>
                      <a:endParaRPr lang="en-US" sz="2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0x00000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invalid</a:t>
                      </a:r>
                      <a:endParaRPr lang="en-US" sz="2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239000" y="838200"/>
            <a:ext cx="1371600" cy="39624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239000" y="914400"/>
            <a:ext cx="1371600" cy="3810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" name="Rectangle 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239000" y="3733800"/>
            <a:ext cx="13716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239000" y="1524000"/>
            <a:ext cx="1371600" cy="914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5791200" y="44958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0x00000000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775138" y="21336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0x90000000</a:t>
            </a:r>
          </a:p>
        </p:txBody>
      </p:sp>
      <p:sp>
        <p:nvSpPr>
          <p:cNvPr id="12" name="TextBox 11"/>
          <p:cNvSpPr txBox="1"/>
          <p:nvPr>
            <p:custDataLst>
              <p:tags r:id="rId10"/>
            </p:custDataLst>
          </p:nvPr>
        </p:nvSpPr>
        <p:spPr>
          <a:xfrm>
            <a:off x="5791200" y="3810000"/>
            <a:ext cx="1463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0x10045000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5765520" y="2819400"/>
            <a:ext cx="1473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0x4123B000</a:t>
            </a:r>
          </a:p>
        </p:txBody>
      </p:sp>
      <p:sp>
        <p:nvSpPr>
          <p:cNvPr id="14" name="TextBox 13"/>
          <p:cNvSpPr txBox="1"/>
          <p:nvPr>
            <p:custDataLst>
              <p:tags r:id="rId12"/>
            </p:custDataLst>
          </p:nvPr>
        </p:nvSpPr>
        <p:spPr>
          <a:xfrm>
            <a:off x="5791200" y="990600"/>
            <a:ext cx="1489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0xC20A3000</a:t>
            </a:r>
          </a:p>
        </p:txBody>
      </p:sp>
      <p:sp>
        <p:nvSpPr>
          <p:cNvPr id="15" name="Rectangle 1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239000" y="4419600"/>
            <a:ext cx="1371600" cy="381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Flowchart: Magnetic Disk 15"/>
          <p:cNvSpPr/>
          <p:nvPr>
            <p:custDataLst>
              <p:tags r:id="rId14"/>
            </p:custDataLst>
          </p:nvPr>
        </p:nvSpPr>
        <p:spPr>
          <a:xfrm>
            <a:off x="7162800" y="5105400"/>
            <a:ext cx="1524000" cy="1295400"/>
          </a:xfrm>
          <a:prstGeom prst="flowChartMagneticDisk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0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39000" y="2743200"/>
            <a:ext cx="1371600" cy="3810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Rectangle 10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315200" y="5943600"/>
            <a:ext cx="685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25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" name="Rectangle 1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924800" y="5486400"/>
            <a:ext cx="685800" cy="3048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tIns="0"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200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20" name="Straight Connector 19"/>
          <p:cNvCxnSpPr/>
          <p:nvPr>
            <p:custDataLst>
              <p:tags r:id="rId18"/>
            </p:custDataLst>
          </p:nvPr>
        </p:nvCxnSpPr>
        <p:spPr>
          <a:xfrm>
            <a:off x="4343400" y="1219200"/>
            <a:ext cx="2895600" cy="3048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>
            <p:custDataLst>
              <p:tags r:id="rId19"/>
            </p:custDataLst>
          </p:nvPr>
        </p:nvCxnSpPr>
        <p:spPr>
          <a:xfrm flipV="1">
            <a:off x="4343400" y="2438400"/>
            <a:ext cx="2895600" cy="17526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32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Memory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Address Translation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Pages, page tables, and memory </a:t>
            </a:r>
            <a:r>
              <a:rPr lang="en-US" dirty="0" err="1" smtClean="0">
                <a:sym typeface="Wingdings" pitchFamily="2" charset="2"/>
              </a:rPr>
              <a:t>mgmt</a:t>
            </a:r>
            <a:r>
              <a:rPr lang="en-US" dirty="0" smtClean="0">
                <a:sym typeface="Wingdings" pitchFamily="2" charset="2"/>
              </a:rPr>
              <a:t> unit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Paging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Role of Operating System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Context switches, working set, shared memory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Performance	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How slow is it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Making virtual memory fast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Translation </a:t>
            </a:r>
            <a:r>
              <a:rPr lang="en-US" dirty="0" err="1" smtClean="0">
                <a:sym typeface="Wingdings" pitchFamily="2" charset="2"/>
              </a:rPr>
              <a:t>lookaside</a:t>
            </a:r>
            <a:r>
              <a:rPr lang="en-US" dirty="0" smtClean="0">
                <a:sym typeface="Wingdings" pitchFamily="2" charset="2"/>
              </a:rPr>
              <a:t> buffer (TLB)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Virtual Memory </a:t>
            </a:r>
            <a:r>
              <a:rPr lang="en-US" smtClean="0">
                <a:sym typeface="Wingdings" pitchFamily="2" charset="2"/>
              </a:rPr>
              <a:t>Meets Caching</a:t>
            </a:r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95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Virtual Memory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Address Translation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Pages, page tables, and memory </a:t>
            </a:r>
            <a:r>
              <a:rPr lang="en-US" dirty="0" err="1" smtClean="0">
                <a:sym typeface="Wingdings" pitchFamily="2" charset="2"/>
              </a:rPr>
              <a:t>mgmt</a:t>
            </a:r>
            <a:r>
              <a:rPr lang="en-US" dirty="0" smtClean="0">
                <a:sym typeface="Wingdings" pitchFamily="2" charset="2"/>
              </a:rPr>
              <a:t> unit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Paging</a:t>
            </a:r>
          </a:p>
          <a:p>
            <a:pPr marL="0" indent="0"/>
            <a:r>
              <a:rPr lang="en-US" dirty="0" smtClean="0">
                <a:sym typeface="Wingdings" pitchFamily="2" charset="2"/>
              </a:rPr>
              <a:t>Next time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Role of Operating System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Context switches, working set, shared memory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Performance	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How slow is it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ym typeface="Wingdings" pitchFamily="2" charset="2"/>
              </a:rPr>
              <a:t>Making virtual memory fast</a:t>
            </a:r>
          </a:p>
          <a:p>
            <a:pPr marL="1031875" lvl="2" indent="-457200">
              <a:buFont typeface="Arial"/>
              <a:buChar char="•"/>
            </a:pP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Translation </a:t>
            </a:r>
            <a:r>
              <a:rPr lang="en-US" dirty="0" err="1" smtClean="0">
                <a:solidFill>
                  <a:schemeClr val="accent1"/>
                </a:solidFill>
                <a:sym typeface="Wingdings" pitchFamily="2" charset="2"/>
              </a:rPr>
              <a:t>lookaside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 buffer (TLB)</a:t>
            </a:r>
          </a:p>
          <a:p>
            <a:pPr marL="573088" lvl="1" indent="-457200">
              <a:buFont typeface="Arial"/>
              <a:buChar char="•"/>
            </a:pP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Virtual Memory Meets Caching</a:t>
            </a:r>
            <a:endParaRPr lang="en-US" dirty="0">
              <a:solidFill>
                <a:schemeClr val="accent1"/>
              </a:solidFill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6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048000"/>
            <a:ext cx="8763000" cy="381000"/>
          </a:xfrm>
        </p:spPr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88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97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Big Picture: Multiple Processes</a:t>
            </a:r>
            <a:endParaRPr lang="en-US" dirty="0"/>
          </a:p>
        </p:txBody>
      </p:sp>
      <p:sp>
        <p:nvSpPr>
          <p:cNvPr id="369971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How to Run multiple processes?</a:t>
            </a:r>
          </a:p>
          <a:p>
            <a:r>
              <a:rPr lang="en-US" i="1" dirty="0" smtClean="0"/>
              <a:t>Time-multiplex </a:t>
            </a:r>
            <a:r>
              <a:rPr lang="en-US" dirty="0" smtClean="0"/>
              <a:t>a single CPU core (</a:t>
            </a:r>
            <a:r>
              <a:rPr lang="en-US" dirty="0" smtClean="0">
                <a:solidFill>
                  <a:schemeClr val="accent1"/>
                </a:solidFill>
              </a:rPr>
              <a:t>multi-tasking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Web browser, </a:t>
            </a:r>
            <a:r>
              <a:rPr lang="en-US" dirty="0" err="1" smtClean="0"/>
              <a:t>skype</a:t>
            </a:r>
            <a:r>
              <a:rPr lang="en-US" dirty="0" smtClean="0"/>
              <a:t>, office, … all must co-exist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Many cores per processor (</a:t>
            </a:r>
            <a:r>
              <a:rPr lang="en-US" dirty="0" smtClean="0">
                <a:solidFill>
                  <a:schemeClr val="accent1"/>
                </a:solidFill>
              </a:rPr>
              <a:t>multi-core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or many processors (</a:t>
            </a:r>
            <a:r>
              <a:rPr lang="en-US" dirty="0" smtClean="0">
                <a:solidFill>
                  <a:schemeClr val="accent1"/>
                </a:solidFill>
              </a:rPr>
              <a:t>multi-processor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Multiple programs run </a:t>
            </a:r>
            <a:r>
              <a:rPr lang="en-US" i="1" dirty="0" smtClean="0"/>
              <a:t>simultaneously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6"/>
          <p:cNvGrpSpPr/>
          <p:nvPr>
            <p:custDataLst>
              <p:tags r:id="rId1"/>
            </p:custDataLst>
          </p:nvPr>
        </p:nvGrpSpPr>
        <p:grpSpPr>
          <a:xfrm>
            <a:off x="2057400" y="971490"/>
            <a:ext cx="6858000" cy="5334000"/>
            <a:chOff x="2057400" y="457200"/>
            <a:chExt cx="6858000" cy="5334000"/>
          </a:xfrm>
        </p:grpSpPr>
        <p:sp>
          <p:nvSpPr>
            <p:cNvPr id="133" name="Right Triangle 132"/>
            <p:cNvSpPr/>
            <p:nvPr>
              <p:custDataLst>
                <p:tags r:id="rId142"/>
              </p:custDataLst>
            </p:nvPr>
          </p:nvSpPr>
          <p:spPr>
            <a:xfrm rot="10800000">
              <a:off x="7620000" y="914400"/>
              <a:ext cx="609600" cy="6858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115"/>
            <p:cNvSpPr/>
            <p:nvPr>
              <p:custDataLst>
                <p:tags r:id="rId143"/>
              </p:custDataLst>
            </p:nvPr>
          </p:nvSpPr>
          <p:spPr>
            <a:xfrm>
              <a:off x="7924800" y="457200"/>
              <a:ext cx="990600" cy="5334000"/>
            </a:xfrm>
            <a:prstGeom prst="roundRect">
              <a:avLst>
                <a:gd name="adj" fmla="val 30422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ounded Rectangle 116"/>
            <p:cNvSpPr/>
            <p:nvPr>
              <p:custDataLst>
                <p:tags r:id="rId144"/>
              </p:custDataLst>
            </p:nvPr>
          </p:nvSpPr>
          <p:spPr>
            <a:xfrm>
              <a:off x="2057400" y="457200"/>
              <a:ext cx="914400" cy="3048000"/>
            </a:xfrm>
            <a:prstGeom prst="roundRect">
              <a:avLst>
                <a:gd name="adj" fmla="val 30422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ounded Rectangle 123"/>
            <p:cNvSpPr/>
            <p:nvPr>
              <p:custDataLst>
                <p:tags r:id="rId145"/>
              </p:custDataLst>
            </p:nvPr>
          </p:nvSpPr>
          <p:spPr>
            <a:xfrm>
              <a:off x="2057400" y="457200"/>
              <a:ext cx="6400800" cy="609600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ight Triangle 127"/>
            <p:cNvSpPr/>
            <p:nvPr>
              <p:custDataLst>
                <p:tags r:id="rId146"/>
              </p:custDataLst>
            </p:nvPr>
          </p:nvSpPr>
          <p:spPr>
            <a:xfrm rot="5400000">
              <a:off x="2552700" y="876300"/>
              <a:ext cx="609600" cy="685800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TextBox 144"/>
            <p:cNvSpPr txBox="1"/>
            <p:nvPr>
              <p:custDataLst>
                <p:tags r:id="rId147"/>
              </p:custDataLst>
            </p:nvPr>
          </p:nvSpPr>
          <p:spPr>
            <a:xfrm>
              <a:off x="8001000" y="5083314"/>
              <a:ext cx="838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Write-</a:t>
              </a:r>
              <a:br>
                <a:rPr lang="en-US" sz="2000" dirty="0" smtClean="0">
                  <a:solidFill>
                    <a:schemeClr val="bg1"/>
                  </a:solidFill>
                </a:rPr>
              </a:br>
              <a:r>
                <a:rPr lang="en-US" sz="2000" dirty="0" smtClean="0">
                  <a:solidFill>
                    <a:schemeClr val="bg1"/>
                  </a:solidFill>
                </a:rPr>
                <a:t>Back</a:t>
              </a:r>
            </a:p>
          </p:txBody>
        </p:sp>
      </p:grpSp>
      <p:grpSp>
        <p:nvGrpSpPr>
          <p:cNvPr id="3" name="Group 154"/>
          <p:cNvGrpSpPr/>
          <p:nvPr>
            <p:custDataLst>
              <p:tags r:id="rId2"/>
            </p:custDataLst>
          </p:nvPr>
        </p:nvGrpSpPr>
        <p:grpSpPr>
          <a:xfrm>
            <a:off x="5791200" y="1657290"/>
            <a:ext cx="2286000" cy="4648200"/>
            <a:chOff x="6629400" y="1143000"/>
            <a:chExt cx="1447800" cy="4648200"/>
          </a:xfrm>
        </p:grpSpPr>
        <p:sp>
          <p:nvSpPr>
            <p:cNvPr id="108" name="Rounded Rectangle 107"/>
            <p:cNvSpPr/>
            <p:nvPr>
              <p:custDataLst>
                <p:tags r:id="rId140"/>
              </p:custDataLst>
            </p:nvPr>
          </p:nvSpPr>
          <p:spPr>
            <a:xfrm>
              <a:off x="6705600" y="1143000"/>
              <a:ext cx="1295400" cy="4648200"/>
            </a:xfrm>
            <a:prstGeom prst="roundRect">
              <a:avLst>
                <a:gd name="adj" fmla="val 19208"/>
              </a:avLst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/>
            <p:cNvSpPr txBox="1"/>
            <p:nvPr>
              <p:custDataLst>
                <p:tags r:id="rId141"/>
              </p:custDataLst>
            </p:nvPr>
          </p:nvSpPr>
          <p:spPr>
            <a:xfrm>
              <a:off x="6629400" y="533400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Memory</a:t>
              </a:r>
            </a:p>
          </p:txBody>
        </p:sp>
      </p:grpSp>
      <p:grpSp>
        <p:nvGrpSpPr>
          <p:cNvPr id="4" name="Group 148"/>
          <p:cNvGrpSpPr/>
          <p:nvPr>
            <p:custDataLst>
              <p:tags r:id="rId3"/>
            </p:custDataLst>
          </p:nvPr>
        </p:nvGrpSpPr>
        <p:grpSpPr>
          <a:xfrm>
            <a:off x="152400" y="1657290"/>
            <a:ext cx="1600200" cy="4670286"/>
            <a:chOff x="152400" y="1143000"/>
            <a:chExt cx="1676400" cy="4670286"/>
          </a:xfrm>
        </p:grpSpPr>
        <p:sp>
          <p:nvSpPr>
            <p:cNvPr id="93" name="Rounded Rectangle 92"/>
            <p:cNvSpPr/>
            <p:nvPr>
              <p:custDataLst>
                <p:tags r:id="rId138"/>
              </p:custDataLst>
            </p:nvPr>
          </p:nvSpPr>
          <p:spPr>
            <a:xfrm>
              <a:off x="152400" y="1143000"/>
              <a:ext cx="1676400" cy="46482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TextBox 136"/>
            <p:cNvSpPr txBox="1"/>
            <p:nvPr>
              <p:custDataLst>
                <p:tags r:id="rId139"/>
              </p:custDataLst>
            </p:nvPr>
          </p:nvSpPr>
          <p:spPr>
            <a:xfrm>
              <a:off x="228600" y="5105400"/>
              <a:ext cx="144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Instruction</a:t>
              </a:r>
              <a:br>
                <a:rPr lang="en-US" sz="2000" dirty="0" smtClean="0">
                  <a:solidFill>
                    <a:schemeClr val="bg1"/>
                  </a:solidFill>
                </a:rPr>
              </a:br>
              <a:r>
                <a:rPr lang="en-US" sz="2000" dirty="0" smtClean="0">
                  <a:solidFill>
                    <a:schemeClr val="bg1"/>
                  </a:solidFill>
                </a:rPr>
                <a:t>Fetch</a:t>
              </a:r>
            </a:p>
          </p:txBody>
        </p:sp>
      </p:grpSp>
      <p:grpSp>
        <p:nvGrpSpPr>
          <p:cNvPr id="5" name="Group 153"/>
          <p:cNvGrpSpPr/>
          <p:nvPr>
            <p:custDataLst>
              <p:tags r:id="rId4"/>
            </p:custDataLst>
          </p:nvPr>
        </p:nvGrpSpPr>
        <p:grpSpPr>
          <a:xfrm>
            <a:off x="3886200" y="1657290"/>
            <a:ext cx="2057400" cy="4648200"/>
            <a:chOff x="3886200" y="1143000"/>
            <a:chExt cx="2819400" cy="4648200"/>
          </a:xfrm>
        </p:grpSpPr>
        <p:sp>
          <p:nvSpPr>
            <p:cNvPr id="106" name="Rounded Rectangle 105"/>
            <p:cNvSpPr/>
            <p:nvPr>
              <p:custDataLst>
                <p:tags r:id="rId136"/>
              </p:custDataLst>
            </p:nvPr>
          </p:nvSpPr>
          <p:spPr>
            <a:xfrm>
              <a:off x="3886200" y="1143000"/>
              <a:ext cx="2819400" cy="4648200"/>
            </a:xfrm>
            <a:prstGeom prst="roundRect">
              <a:avLst>
                <a:gd name="adj" fmla="val 11944"/>
              </a:avLst>
            </a:prstGeom>
            <a:solidFill>
              <a:schemeClr val="accent3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TextBox 140"/>
            <p:cNvSpPr txBox="1"/>
            <p:nvPr>
              <p:custDataLst>
                <p:tags r:id="rId137"/>
              </p:custDataLst>
            </p:nvPr>
          </p:nvSpPr>
          <p:spPr>
            <a:xfrm>
              <a:off x="4648200" y="5391090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Execute</a:t>
              </a:r>
            </a:p>
          </p:txBody>
        </p:sp>
      </p:grpSp>
      <p:grpSp>
        <p:nvGrpSpPr>
          <p:cNvPr id="6" name="Group 152"/>
          <p:cNvGrpSpPr/>
          <p:nvPr>
            <p:custDataLst>
              <p:tags r:id="rId5"/>
            </p:custDataLst>
          </p:nvPr>
        </p:nvGrpSpPr>
        <p:grpSpPr>
          <a:xfrm>
            <a:off x="1752600" y="1657290"/>
            <a:ext cx="2133600" cy="4648201"/>
            <a:chOff x="1828800" y="1143000"/>
            <a:chExt cx="2057400" cy="4648201"/>
          </a:xfrm>
        </p:grpSpPr>
        <p:sp>
          <p:nvSpPr>
            <p:cNvPr id="111" name="Rounded Rectangle 110"/>
            <p:cNvSpPr/>
            <p:nvPr>
              <p:custDataLst>
                <p:tags r:id="rId132"/>
              </p:custDataLst>
            </p:nvPr>
          </p:nvSpPr>
          <p:spPr>
            <a:xfrm>
              <a:off x="2751083" y="1143000"/>
              <a:ext cx="1135117" cy="4648200"/>
            </a:xfrm>
            <a:prstGeom prst="roundRect">
              <a:avLst>
                <a:gd name="adj" fmla="val 30962"/>
              </a:avLst>
            </a:prstGeom>
            <a:solidFill>
              <a:schemeClr val="accent1">
                <a:lumMod val="5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>
              <p:custDataLst>
                <p:tags r:id="rId133"/>
              </p:custDataLst>
            </p:nvPr>
          </p:nvSpPr>
          <p:spPr>
            <a:xfrm>
              <a:off x="1828800" y="3505200"/>
              <a:ext cx="2057400" cy="2286000"/>
            </a:xfrm>
            <a:prstGeom prst="roundRect">
              <a:avLst>
                <a:gd name="adj" fmla="val 15859"/>
              </a:avLst>
            </a:prstGeom>
            <a:solidFill>
              <a:schemeClr val="accent1">
                <a:lumMod val="5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ight Triangle 114"/>
            <p:cNvSpPr/>
            <p:nvPr>
              <p:custDataLst>
                <p:tags r:id="rId134"/>
              </p:custDataLst>
            </p:nvPr>
          </p:nvSpPr>
          <p:spPr>
            <a:xfrm rot="16200000">
              <a:off x="2458847" y="3132658"/>
              <a:ext cx="550314" cy="533400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>
              <p:custDataLst>
                <p:tags r:id="rId135"/>
              </p:custDataLst>
            </p:nvPr>
          </p:nvSpPr>
          <p:spPr>
            <a:xfrm>
              <a:off x="2133600" y="5083315"/>
              <a:ext cx="144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bg1"/>
                  </a:solidFill>
                </a:rPr>
                <a:t>Instruction</a:t>
              </a:r>
              <a:br>
                <a:rPr lang="en-US" sz="2000" dirty="0" smtClean="0">
                  <a:solidFill>
                    <a:schemeClr val="bg1"/>
                  </a:solidFill>
                </a:rPr>
              </a:br>
              <a:r>
                <a:rPr lang="en-US" sz="2000" dirty="0" smtClean="0">
                  <a:solidFill>
                    <a:schemeClr val="bg1"/>
                  </a:solidFill>
                </a:rPr>
                <a:t>Decode</a:t>
              </a:r>
            </a:p>
          </p:txBody>
        </p:sp>
      </p:grpSp>
      <p:sp>
        <p:nvSpPr>
          <p:cNvPr id="136" name="Arc 135"/>
          <p:cNvSpPr/>
          <p:nvPr>
            <p:custDataLst>
              <p:tags r:id="rId6"/>
            </p:custDataLst>
          </p:nvPr>
        </p:nvSpPr>
        <p:spPr>
          <a:xfrm rot="10800000" flipV="1">
            <a:off x="2743200" y="16572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ounded Rectangle 126"/>
          <p:cNvSpPr/>
          <p:nvPr>
            <p:custDataLst>
              <p:tags r:id="rId7"/>
            </p:custDataLst>
          </p:nvPr>
        </p:nvSpPr>
        <p:spPr>
          <a:xfrm>
            <a:off x="5943600" y="1657290"/>
            <a:ext cx="1981200" cy="4648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>
            <a:endCxn id="104" idx="2"/>
          </p:cNvCxnSpPr>
          <p:nvPr>
            <p:custDataLst>
              <p:tags r:id="rId8"/>
            </p:custDataLst>
          </p:nvPr>
        </p:nvCxnSpPr>
        <p:spPr>
          <a:xfrm>
            <a:off x="8229600" y="6305490"/>
            <a:ext cx="381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Arc 103"/>
          <p:cNvSpPr/>
          <p:nvPr>
            <p:custDataLst>
              <p:tags r:id="rId9"/>
            </p:custDataLst>
          </p:nvPr>
        </p:nvSpPr>
        <p:spPr>
          <a:xfrm rot="5400000">
            <a:off x="8305800" y="5695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Arc 104"/>
          <p:cNvSpPr/>
          <p:nvPr>
            <p:custDataLst>
              <p:tags r:id="rId10"/>
            </p:custDataLst>
          </p:nvPr>
        </p:nvSpPr>
        <p:spPr>
          <a:xfrm rot="10800000">
            <a:off x="7924800" y="5695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4" name="Straight Connector 133"/>
          <p:cNvCxnSpPr>
            <a:stCxn id="143" idx="2"/>
          </p:cNvCxnSpPr>
          <p:nvPr>
            <p:custDataLst>
              <p:tags r:id="rId11"/>
            </p:custDataLst>
          </p:nvPr>
        </p:nvCxnSpPr>
        <p:spPr>
          <a:xfrm rot="5400000">
            <a:off x="1828800" y="2800290"/>
            <a:ext cx="18288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 147"/>
          <p:cNvSpPr/>
          <p:nvPr>
            <p:custDataLst>
              <p:tags r:id="rId12"/>
            </p:custDataLst>
          </p:nvPr>
        </p:nvSpPr>
        <p:spPr>
          <a:xfrm rot="16200000" flipV="1">
            <a:off x="7315200" y="15810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 Box 1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667000" y="4648200"/>
            <a:ext cx="685800" cy="304800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0" rIns="0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1600" dirty="0" smtClean="0">
                <a:solidFill>
                  <a:srgbClr val="FFFFFF"/>
                </a:solidFill>
              </a:rPr>
              <a:t>extend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51" name="Freeform 150"/>
          <p:cNvSpPr/>
          <p:nvPr>
            <p:custDataLst>
              <p:tags r:id="rId14"/>
            </p:custDataLst>
          </p:nvPr>
        </p:nvSpPr>
        <p:spPr>
          <a:xfrm>
            <a:off x="4953000" y="2190690"/>
            <a:ext cx="609600" cy="1524000"/>
          </a:xfrm>
          <a:custGeom>
            <a:avLst/>
            <a:gdLst>
              <a:gd name="connsiteX0" fmla="*/ 0 w 685800"/>
              <a:gd name="connsiteY0" fmla="*/ 0 h 762000"/>
              <a:gd name="connsiteX1" fmla="*/ 685800 w 685800"/>
              <a:gd name="connsiteY1" fmla="*/ 0 h 762000"/>
              <a:gd name="connsiteX2" fmla="*/ 685800 w 685800"/>
              <a:gd name="connsiteY2" fmla="*/ 762000 h 762000"/>
              <a:gd name="connsiteX3" fmla="*/ 0 w 685800"/>
              <a:gd name="connsiteY3" fmla="*/ 762000 h 762000"/>
              <a:gd name="connsiteX4" fmla="*/ 0 w 685800"/>
              <a:gd name="connsiteY4" fmla="*/ 0 h 762000"/>
              <a:gd name="connsiteX0" fmla="*/ 0 w 685800"/>
              <a:gd name="connsiteY0" fmla="*/ 0 h 762000"/>
              <a:gd name="connsiteX1" fmla="*/ 685800 w 685800"/>
              <a:gd name="connsiteY1" fmla="*/ 190500 h 762000"/>
              <a:gd name="connsiteX2" fmla="*/ 685800 w 685800"/>
              <a:gd name="connsiteY2" fmla="*/ 762000 h 762000"/>
              <a:gd name="connsiteX3" fmla="*/ 0 w 685800"/>
              <a:gd name="connsiteY3" fmla="*/ 762000 h 762000"/>
              <a:gd name="connsiteX4" fmla="*/ 0 w 685800"/>
              <a:gd name="connsiteY4" fmla="*/ 0 h 762000"/>
              <a:gd name="connsiteX0" fmla="*/ 0 w 685800"/>
              <a:gd name="connsiteY0" fmla="*/ 0 h 762000"/>
              <a:gd name="connsiteX1" fmla="*/ 685800 w 685800"/>
              <a:gd name="connsiteY1" fmla="*/ 190500 h 762000"/>
              <a:gd name="connsiteX2" fmla="*/ 685800 w 685800"/>
              <a:gd name="connsiteY2" fmla="*/ 571500 h 762000"/>
              <a:gd name="connsiteX3" fmla="*/ 0 w 685800"/>
              <a:gd name="connsiteY3" fmla="*/ 762000 h 762000"/>
              <a:gd name="connsiteX4" fmla="*/ 0 w 685800"/>
              <a:gd name="connsiteY4" fmla="*/ 0 h 762000"/>
              <a:gd name="connsiteX0" fmla="*/ 0 w 685800"/>
              <a:gd name="connsiteY0" fmla="*/ 0 h 762000"/>
              <a:gd name="connsiteX1" fmla="*/ 685800 w 685800"/>
              <a:gd name="connsiteY1" fmla="*/ 317500 h 762000"/>
              <a:gd name="connsiteX2" fmla="*/ 685800 w 685800"/>
              <a:gd name="connsiteY2" fmla="*/ 571500 h 762000"/>
              <a:gd name="connsiteX3" fmla="*/ 0 w 685800"/>
              <a:gd name="connsiteY3" fmla="*/ 762000 h 762000"/>
              <a:gd name="connsiteX4" fmla="*/ 0 w 685800"/>
              <a:gd name="connsiteY4" fmla="*/ 0 h 762000"/>
              <a:gd name="connsiteX0" fmla="*/ 0 w 685800"/>
              <a:gd name="connsiteY0" fmla="*/ 0 h 952500"/>
              <a:gd name="connsiteX1" fmla="*/ 685800 w 685800"/>
              <a:gd name="connsiteY1" fmla="*/ 317500 h 952500"/>
              <a:gd name="connsiteX2" fmla="*/ 685800 w 685800"/>
              <a:gd name="connsiteY2" fmla="*/ 952500 h 952500"/>
              <a:gd name="connsiteX3" fmla="*/ 0 w 685800"/>
              <a:gd name="connsiteY3" fmla="*/ 762000 h 952500"/>
              <a:gd name="connsiteX4" fmla="*/ 0 w 685800"/>
              <a:gd name="connsiteY4" fmla="*/ 0 h 9525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0 w 685800"/>
              <a:gd name="connsiteY4" fmla="*/ 0 h 12700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0 w 685800"/>
              <a:gd name="connsiteY4" fmla="*/ 635000 h 1270000"/>
              <a:gd name="connsiteX5" fmla="*/ 0 w 685800"/>
              <a:gd name="connsiteY5" fmla="*/ 0 h 12700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171450 w 685800"/>
              <a:gd name="connsiteY4" fmla="*/ 635000 h 1270000"/>
              <a:gd name="connsiteX5" fmla="*/ 0 w 685800"/>
              <a:gd name="connsiteY5" fmla="*/ 0 h 12700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171450 w 685800"/>
              <a:gd name="connsiteY4" fmla="*/ 635000 h 1270000"/>
              <a:gd name="connsiteX5" fmla="*/ 0 w 685800"/>
              <a:gd name="connsiteY5" fmla="*/ 508000 h 1270000"/>
              <a:gd name="connsiteX6" fmla="*/ 0 w 685800"/>
              <a:gd name="connsiteY6" fmla="*/ 0 h 1270000"/>
              <a:gd name="connsiteX0" fmla="*/ 0 w 685800"/>
              <a:gd name="connsiteY0" fmla="*/ 0 h 1270000"/>
              <a:gd name="connsiteX1" fmla="*/ 685800 w 685800"/>
              <a:gd name="connsiteY1" fmla="*/ 317500 h 1270000"/>
              <a:gd name="connsiteX2" fmla="*/ 685800 w 685800"/>
              <a:gd name="connsiteY2" fmla="*/ 952500 h 1270000"/>
              <a:gd name="connsiteX3" fmla="*/ 0 w 685800"/>
              <a:gd name="connsiteY3" fmla="*/ 1270000 h 1270000"/>
              <a:gd name="connsiteX4" fmla="*/ 0 w 685800"/>
              <a:gd name="connsiteY4" fmla="*/ 762000 h 1270000"/>
              <a:gd name="connsiteX5" fmla="*/ 171450 w 685800"/>
              <a:gd name="connsiteY5" fmla="*/ 635000 h 1270000"/>
              <a:gd name="connsiteX6" fmla="*/ 0 w 685800"/>
              <a:gd name="connsiteY6" fmla="*/ 508000 h 1270000"/>
              <a:gd name="connsiteX7" fmla="*/ 0 w 685800"/>
              <a:gd name="connsiteY7" fmla="*/ 0 h 12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" h="1270000">
                <a:moveTo>
                  <a:pt x="0" y="0"/>
                </a:moveTo>
                <a:lnTo>
                  <a:pt x="685800" y="317500"/>
                </a:lnTo>
                <a:lnTo>
                  <a:pt x="685800" y="952500"/>
                </a:lnTo>
                <a:lnTo>
                  <a:pt x="0" y="1270000"/>
                </a:lnTo>
                <a:lnTo>
                  <a:pt x="0" y="762000"/>
                </a:lnTo>
                <a:lnTo>
                  <a:pt x="171450" y="635000"/>
                </a:lnTo>
                <a:lnTo>
                  <a:pt x="0" y="508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9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648200" y="3181290"/>
            <a:ext cx="152400" cy="762000"/>
          </a:xfrm>
          <a:custGeom>
            <a:avLst/>
            <a:gdLst>
              <a:gd name="connsiteX0" fmla="*/ 0 w 609600"/>
              <a:gd name="connsiteY0" fmla="*/ 0 h 1143000"/>
              <a:gd name="connsiteX1" fmla="*/ 609600 w 609600"/>
              <a:gd name="connsiteY1" fmla="*/ 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30480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304800 w 609600"/>
              <a:gd name="connsiteY4" fmla="*/ 0 h 1143000"/>
              <a:gd name="connsiteX0" fmla="*/ 0 w 304800"/>
              <a:gd name="connsiteY0" fmla="*/ 0 h 1143000"/>
              <a:gd name="connsiteX1" fmla="*/ 304800 w 304800"/>
              <a:gd name="connsiteY1" fmla="*/ 152400 h 1143000"/>
              <a:gd name="connsiteX2" fmla="*/ 304800 w 304800"/>
              <a:gd name="connsiteY2" fmla="*/ 990600 h 1143000"/>
              <a:gd name="connsiteX3" fmla="*/ 0 w 304800"/>
              <a:gd name="connsiteY3" fmla="*/ 1143000 h 1143000"/>
              <a:gd name="connsiteX4" fmla="*/ 0 w 30480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1143000">
                <a:moveTo>
                  <a:pt x="0" y="0"/>
                </a:moveTo>
                <a:lnTo>
                  <a:pt x="304800" y="152400"/>
                </a:lnTo>
                <a:lnTo>
                  <a:pt x="304800" y="9906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70" name="Rectangle 4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400800" y="3714690"/>
            <a:ext cx="1143000" cy="1066800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76" name="Rectangle 22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362199" y="2266890"/>
            <a:ext cx="1143001" cy="1363663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 anchorCtr="1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register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file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7" name="Oval 24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2362200" y="4038600"/>
            <a:ext cx="1219200" cy="457199"/>
          </a:xfrm>
          <a:prstGeom prst="ellipse">
            <a:avLst/>
          </a:prstGeom>
          <a:solidFill>
            <a:schemeClr val="tx1"/>
          </a:solidFill>
          <a:ln w="25400" cap="sq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1800" dirty="0" smtClean="0">
                <a:solidFill>
                  <a:srgbClr val="FFFFFF"/>
                </a:solidFill>
                <a:latin typeface="Calibri"/>
              </a:rPr>
              <a:t>control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9" name="Rounded Rectangle 118"/>
          <p:cNvSpPr/>
          <p:nvPr>
            <p:custDataLst>
              <p:tags r:id="rId19"/>
            </p:custDataLst>
          </p:nvPr>
        </p:nvSpPr>
        <p:spPr>
          <a:xfrm>
            <a:off x="152400" y="1657290"/>
            <a:ext cx="1600200" cy="4648200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730" name="Rectangle 2"/>
          <p:cNvSpPr>
            <a:spLocks noGrp="1" noChangeArrowheads="1"/>
          </p:cNvSpPr>
          <p:nvPr>
            <p:ph type="title"/>
            <p:custDataLst>
              <p:tags r:id="rId20"/>
            </p:custDataLst>
          </p:nvPr>
        </p:nvSpPr>
        <p:spPr>
          <a:xfrm>
            <a:off x="228600" y="0"/>
            <a:ext cx="8763000" cy="457200"/>
          </a:xfrm>
        </p:spPr>
        <p:txBody>
          <a:bodyPr>
            <a:noAutofit/>
          </a:bodyPr>
          <a:lstStyle/>
          <a:p>
            <a:r>
              <a:rPr lang="en-US" dirty="0" smtClean="0"/>
              <a:t>Big Picture: (Virtual) Memory</a:t>
            </a:r>
            <a:endParaRPr lang="en-US" dirty="0"/>
          </a:p>
        </p:txBody>
      </p:sp>
      <p:sp>
        <p:nvSpPr>
          <p:cNvPr id="2249753" name="Line 25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V="1">
            <a:off x="2514600" y="3638491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2249775" name="Line 4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V="1">
            <a:off x="8686800" y="1428690"/>
            <a:ext cx="0" cy="16764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9779" name="Line 51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2209800" y="31812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/>
          </a:p>
        </p:txBody>
      </p:sp>
      <p:sp>
        <p:nvSpPr>
          <p:cNvPr id="2249780" name="Text Box 52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105400" y="2724090"/>
            <a:ext cx="470000" cy="394275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non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1800" dirty="0" err="1">
                <a:solidFill>
                  <a:srgbClr val="FFFFFF"/>
                </a:solidFill>
                <a:latin typeface="Calibri"/>
              </a:rPr>
              <a:t>alu</a:t>
            </a:r>
            <a:endParaRPr lang="en-US" sz="1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Line 49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2209800" y="1428690"/>
            <a:ext cx="0" cy="17526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48" name="Line 44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4800600" y="34860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50" name="Line 44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4419600" y="37908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54" name="Line 49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2057400" y="4648200"/>
            <a:ext cx="152400" cy="1524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78" name="Text Box 5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6477000" y="4400490"/>
            <a:ext cx="976100" cy="413639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80" name="Line 49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V="1">
            <a:off x="4191000" y="3333690"/>
            <a:ext cx="0" cy="9144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 type="oval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82" name="Text Box 5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6324600" y="4019490"/>
            <a:ext cx="518900" cy="394275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d</a:t>
            </a:r>
            <a:r>
              <a:rPr lang="en-US" baseline="-25000" dirty="0" smtClean="0">
                <a:solidFill>
                  <a:srgbClr val="FFFFFF"/>
                </a:solidFill>
                <a:latin typeface="Calibri"/>
              </a:rPr>
              <a:t>in</a:t>
            </a:r>
            <a:endParaRPr lang="en-US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3" name="Text Box 5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010400" y="4019490"/>
            <a:ext cx="518900" cy="394275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err="1" smtClean="0">
                <a:solidFill>
                  <a:srgbClr val="FFFFFF"/>
                </a:solidFill>
                <a:latin typeface="Calibri"/>
              </a:rPr>
              <a:t>d</a:t>
            </a:r>
            <a:r>
              <a:rPr lang="en-US" baseline="-25000" dirty="0" err="1" smtClean="0">
                <a:solidFill>
                  <a:srgbClr val="FFFFFF"/>
                </a:solidFill>
                <a:latin typeface="Calibri"/>
              </a:rPr>
              <a:t>out</a:t>
            </a:r>
            <a:endParaRPr lang="en-US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4" name="Line 45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V="1">
            <a:off x="6858000" y="478149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85" name="Text Box 5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400800" y="3638490"/>
            <a:ext cx="976100" cy="394275"/>
          </a:xfrm>
          <a:prstGeom prst="rect">
            <a:avLst/>
          </a:prstGeom>
          <a:noFill/>
          <a:ln w="25400" cap="sq" algn="ctr">
            <a:noFill/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err="1" smtClean="0">
                <a:solidFill>
                  <a:srgbClr val="FFFFFF"/>
                </a:solidFill>
                <a:latin typeface="Calibri"/>
              </a:rPr>
              <a:t>addr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6" name="Line 44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6858000" y="2876490"/>
            <a:ext cx="0" cy="8382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oval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88" name="Line 48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>
            <a:off x="8534400" y="31050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 dirty="0"/>
          </a:p>
        </p:txBody>
      </p:sp>
      <p:sp>
        <p:nvSpPr>
          <p:cNvPr id="89" name="Line 44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8229600" y="3333690"/>
            <a:ext cx="152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90" name="Line 49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8229600" y="3333690"/>
            <a:ext cx="0" cy="9144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29" name="Line 45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V="1">
            <a:off x="8458200" y="348609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30" name="Line 45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V="1">
            <a:off x="5334000" y="348609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31" name="Line 45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V="1">
            <a:off x="4648200" y="394329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32" name="Line 45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V="1">
            <a:off x="2971800" y="5029200"/>
            <a:ext cx="0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99" name="Line 25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V="1">
            <a:off x="2895599" y="3638491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00" name="Line 25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 flipV="1">
            <a:off x="3124199" y="3638491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01" name="Line 25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V="1">
            <a:off x="3352799" y="3638491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02" name="Line 34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V="1">
            <a:off x="2057400" y="4267200"/>
            <a:ext cx="304800" cy="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25" name="Rounded Rectangle 124"/>
          <p:cNvSpPr/>
          <p:nvPr>
            <p:custDataLst>
              <p:tags r:id="rId47"/>
            </p:custDataLst>
          </p:nvPr>
        </p:nvSpPr>
        <p:spPr>
          <a:xfrm>
            <a:off x="3886200" y="1657290"/>
            <a:ext cx="2057400" cy="4648200"/>
          </a:xfrm>
          <a:prstGeom prst="roundRect">
            <a:avLst>
              <a:gd name="adj" fmla="val 11944"/>
            </a:avLst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Connector 139"/>
          <p:cNvCxnSpPr/>
          <p:nvPr>
            <p:custDataLst>
              <p:tags r:id="rId48"/>
            </p:custDataLst>
          </p:nvPr>
        </p:nvCxnSpPr>
        <p:spPr>
          <a:xfrm flipV="1">
            <a:off x="2057400" y="6305490"/>
            <a:ext cx="1600200" cy="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>
            <p:custDataLst>
              <p:tags r:id="rId49"/>
            </p:custDataLst>
          </p:nvPr>
        </p:nvCxnSpPr>
        <p:spPr>
          <a:xfrm rot="10800000">
            <a:off x="1905001" y="4019491"/>
            <a:ext cx="53340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>
            <p:custDataLst>
              <p:tags r:id="rId50"/>
            </p:custDataLst>
          </p:nvPr>
        </p:nvCxnSpPr>
        <p:spPr>
          <a:xfrm rot="5400000">
            <a:off x="6553200" y="3638490"/>
            <a:ext cx="4724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>
            <p:custDataLst>
              <p:tags r:id="rId51"/>
            </p:custDataLst>
          </p:nvPr>
        </p:nvCxnSpPr>
        <p:spPr>
          <a:xfrm rot="16200000" flipH="1">
            <a:off x="800101" y="2457390"/>
            <a:ext cx="2514600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 93"/>
          <p:cNvSpPr/>
          <p:nvPr>
            <p:custDataLst>
              <p:tags r:id="rId52"/>
            </p:custDataLst>
          </p:nvPr>
        </p:nvSpPr>
        <p:spPr>
          <a:xfrm rot="5400000">
            <a:off x="3276600" y="5695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Arc 96"/>
          <p:cNvSpPr/>
          <p:nvPr>
            <p:custDataLst>
              <p:tags r:id="rId53"/>
            </p:custDataLst>
          </p:nvPr>
        </p:nvSpPr>
        <p:spPr>
          <a:xfrm rot="10800000">
            <a:off x="1752601" y="5695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Connector 112"/>
          <p:cNvCxnSpPr/>
          <p:nvPr>
            <p:custDataLst>
              <p:tags r:id="rId54"/>
            </p:custDataLst>
          </p:nvPr>
        </p:nvCxnSpPr>
        <p:spPr>
          <a:xfrm rot="10800000">
            <a:off x="2057400" y="971490"/>
            <a:ext cx="6553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Arc 113"/>
          <p:cNvSpPr/>
          <p:nvPr>
            <p:custDataLst>
              <p:tags r:id="rId55"/>
            </p:custDataLst>
          </p:nvPr>
        </p:nvSpPr>
        <p:spPr>
          <a:xfrm>
            <a:off x="8305800" y="9714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Arc 117"/>
          <p:cNvSpPr/>
          <p:nvPr>
            <p:custDataLst>
              <p:tags r:id="rId56"/>
            </p:custDataLst>
          </p:nvPr>
        </p:nvSpPr>
        <p:spPr>
          <a:xfrm rot="5400000">
            <a:off x="2133601" y="3409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Arc 119"/>
          <p:cNvSpPr/>
          <p:nvPr>
            <p:custDataLst>
              <p:tags r:id="rId57"/>
            </p:custDataLst>
          </p:nvPr>
        </p:nvSpPr>
        <p:spPr>
          <a:xfrm rot="16200000">
            <a:off x="2057400" y="9714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Arc 120"/>
          <p:cNvSpPr/>
          <p:nvPr>
            <p:custDataLst>
              <p:tags r:id="rId58"/>
            </p:custDataLst>
          </p:nvPr>
        </p:nvSpPr>
        <p:spPr>
          <a:xfrm rot="10800000">
            <a:off x="2057400" y="34098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Arc 122"/>
          <p:cNvSpPr/>
          <p:nvPr>
            <p:custDataLst>
              <p:tags r:id="rId59"/>
            </p:custDataLst>
          </p:nvPr>
        </p:nvSpPr>
        <p:spPr>
          <a:xfrm rot="10800000" flipV="1">
            <a:off x="1752601" y="40194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Arc 134"/>
          <p:cNvSpPr/>
          <p:nvPr>
            <p:custDataLst>
              <p:tags r:id="rId60"/>
            </p:custDataLst>
          </p:nvPr>
        </p:nvSpPr>
        <p:spPr>
          <a:xfrm rot="16200000" flipV="1">
            <a:off x="3276600" y="16572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Connector 137"/>
          <p:cNvCxnSpPr/>
          <p:nvPr>
            <p:custDataLst>
              <p:tags r:id="rId61"/>
            </p:custDataLst>
          </p:nvPr>
        </p:nvCxnSpPr>
        <p:spPr>
          <a:xfrm rot="10800000">
            <a:off x="3048000" y="1657290"/>
            <a:ext cx="533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 142"/>
          <p:cNvSpPr/>
          <p:nvPr>
            <p:custDataLst>
              <p:tags r:id="rId62"/>
            </p:custDataLst>
          </p:nvPr>
        </p:nvSpPr>
        <p:spPr>
          <a:xfrm rot="10800000" flipV="1">
            <a:off x="2743200" y="1581090"/>
            <a:ext cx="609600" cy="609600"/>
          </a:xfrm>
          <a:prstGeom prst="arc">
            <a:avLst/>
          </a:prstGeom>
          <a:ln w="762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4" name="Straight Connector 143"/>
          <p:cNvCxnSpPr/>
          <p:nvPr>
            <p:custDataLst>
              <p:tags r:id="rId63"/>
            </p:custDataLst>
          </p:nvPr>
        </p:nvCxnSpPr>
        <p:spPr>
          <a:xfrm rot="10800000" flipV="1">
            <a:off x="3048000" y="1581088"/>
            <a:ext cx="4648200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48" idx="0"/>
          </p:cNvCxnSpPr>
          <p:nvPr>
            <p:custDataLst>
              <p:tags r:id="rId64"/>
            </p:custDataLst>
          </p:nvPr>
        </p:nvCxnSpPr>
        <p:spPr>
          <a:xfrm rot="5400000">
            <a:off x="7886700" y="1923990"/>
            <a:ext cx="76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Line 8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>
            <a:off x="685798" y="3257490"/>
            <a:ext cx="2" cy="762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 type="arrow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59" name="Text Box 11"/>
          <p:cNvSpPr txBox="1">
            <a:spLocks noChangeArrowheads="1"/>
          </p:cNvSpPr>
          <p:nvPr>
            <p:custDataLst>
              <p:tags r:id="rId66"/>
            </p:custDataLst>
          </p:nvPr>
        </p:nvSpPr>
        <p:spPr bwMode="auto">
          <a:xfrm>
            <a:off x="304800" y="4019490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Consolas" pitchFamily="49" charset="0"/>
              </a:rPr>
              <a:t>PC</a:t>
            </a:r>
            <a:endParaRPr lang="en-US" dirty="0">
              <a:solidFill>
                <a:srgbClr val="FFFFFF"/>
              </a:solidFill>
              <a:latin typeface="Consolas" pitchFamily="49" charset="0"/>
            </a:endParaRPr>
          </a:p>
        </p:txBody>
      </p:sp>
      <p:sp>
        <p:nvSpPr>
          <p:cNvPr id="66" name="Line 18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 flipH="1">
            <a:off x="1219200" y="3638490"/>
            <a:ext cx="0" cy="114300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69" name="Line 21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685798" y="4324288"/>
            <a:ext cx="2" cy="457201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 type="arrow" w="med" len="med"/>
            <a:tailEnd type="none" w="med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3" name="Line 49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 flipH="1" flipV="1">
            <a:off x="1295400" y="2724090"/>
            <a:ext cx="152400" cy="0"/>
          </a:xfrm>
          <a:prstGeom prst="line">
            <a:avLst/>
          </a:prstGeom>
          <a:noFill/>
          <a:ln w="25400" cap="sq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75" name="Rectangle 4"/>
          <p:cNvSpPr>
            <a:spLocks noChangeArrowheads="1"/>
          </p:cNvSpPr>
          <p:nvPr>
            <p:custDataLst>
              <p:tags r:id="rId70"/>
            </p:custDataLst>
          </p:nvPr>
        </p:nvSpPr>
        <p:spPr bwMode="auto">
          <a:xfrm>
            <a:off x="304800" y="2190690"/>
            <a:ext cx="990600" cy="1066800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memory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3" name="Oval 17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457200" y="4781490"/>
            <a:ext cx="990600" cy="685800"/>
          </a:xfrm>
          <a:prstGeom prst="ellipse">
            <a:avLst/>
          </a:prstGeom>
          <a:solidFill>
            <a:schemeClr val="tx1"/>
          </a:solidFill>
          <a:ln w="2540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new</a:t>
            </a:r>
            <a:br>
              <a:rPr lang="en-US" dirty="0" smtClean="0">
                <a:solidFill>
                  <a:srgbClr val="FFFFFF"/>
                </a:solidFill>
                <a:latin typeface="Calibri"/>
              </a:rPr>
            </a:br>
            <a:r>
              <a:rPr lang="en-US" dirty="0" smtClean="0">
                <a:solidFill>
                  <a:srgbClr val="FFFFFF"/>
                </a:solidFill>
                <a:latin typeface="Calibri"/>
              </a:rPr>
              <a:t>pc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6" name="Line 49"/>
          <p:cNvSpPr>
            <a:spLocks noChangeShapeType="1"/>
          </p:cNvSpPr>
          <p:nvPr>
            <p:custDataLst>
              <p:tags r:id="rId72"/>
            </p:custDataLst>
          </p:nvPr>
        </p:nvSpPr>
        <p:spPr bwMode="auto">
          <a:xfrm flipH="1" flipV="1">
            <a:off x="1447800" y="2724090"/>
            <a:ext cx="0" cy="1524000"/>
          </a:xfrm>
          <a:prstGeom prst="line">
            <a:avLst/>
          </a:prstGeom>
          <a:noFill/>
          <a:ln w="25400" cap="sq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95" name="Line 18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685800" y="3638490"/>
            <a:ext cx="533400" cy="0"/>
          </a:xfrm>
          <a:prstGeom prst="line">
            <a:avLst/>
          </a:prstGeom>
          <a:noFill/>
          <a:ln w="25400" cap="sq">
            <a:solidFill>
              <a:schemeClr val="accent1"/>
            </a:solidFill>
            <a:round/>
            <a:headEnd type="oval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67" name="Line 49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 flipV="1">
            <a:off x="1447800" y="4248090"/>
            <a:ext cx="609600" cy="0"/>
          </a:xfrm>
          <a:prstGeom prst="line">
            <a:avLst/>
          </a:prstGeom>
          <a:noFill/>
          <a:ln w="25400" cap="sq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9771" name="Line 43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>
            <a:off x="3505200" y="2495490"/>
            <a:ext cx="14478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9772" name="Line 44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3505200" y="3333690"/>
            <a:ext cx="114046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9776" name="Line 48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 flipH="1">
            <a:off x="5562600" y="2876490"/>
            <a:ext cx="28194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 dirty="0"/>
          </a:p>
        </p:txBody>
      </p:sp>
      <p:sp>
        <p:nvSpPr>
          <p:cNvPr id="2249777" name="Line 49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 flipV="1">
            <a:off x="2209800" y="1428690"/>
            <a:ext cx="64770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>
            <a:off x="4191000" y="4216627"/>
            <a:ext cx="2209800" cy="31463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91" name="Line 49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 flipV="1">
            <a:off x="7543800" y="4248090"/>
            <a:ext cx="6858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26" name="Line 44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V="1">
            <a:off x="3352800" y="4800600"/>
            <a:ext cx="10668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47" name="Text Box 11"/>
          <p:cNvSpPr txBox="1">
            <a:spLocks noChangeArrowheads="1"/>
          </p:cNvSpPr>
          <p:nvPr>
            <p:custDataLst>
              <p:tags r:id="rId82"/>
            </p:custDataLst>
          </p:nvPr>
        </p:nvSpPr>
        <p:spPr bwMode="auto">
          <a:xfrm rot="16200000">
            <a:off x="-609596" y="3867088"/>
            <a:ext cx="4724398" cy="30479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49" name="Text Box 11"/>
          <p:cNvSpPr txBox="1">
            <a:spLocks noChangeArrowheads="1"/>
          </p:cNvSpPr>
          <p:nvPr>
            <p:custDataLst>
              <p:tags r:id="rId83"/>
            </p:custDataLst>
          </p:nvPr>
        </p:nvSpPr>
        <p:spPr bwMode="auto">
          <a:xfrm rot="16200000">
            <a:off x="1371600" y="409569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inst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3" name="TextBox 152"/>
          <p:cNvSpPr txBox="1"/>
          <p:nvPr>
            <p:custDataLst>
              <p:tags r:id="rId84"/>
            </p:custDataLst>
          </p:nvPr>
        </p:nvSpPr>
        <p:spPr>
          <a:xfrm>
            <a:off x="1371600" y="636258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IF/ID</a:t>
            </a:r>
          </a:p>
        </p:txBody>
      </p:sp>
      <p:sp>
        <p:nvSpPr>
          <p:cNvPr id="154" name="Text Box 11"/>
          <p:cNvSpPr txBox="1">
            <a:spLocks noChangeArrowheads="1"/>
          </p:cNvSpPr>
          <p:nvPr>
            <p:custDataLst>
              <p:tags r:id="rId85"/>
            </p:custDataLst>
          </p:nvPr>
        </p:nvSpPr>
        <p:spPr bwMode="auto">
          <a:xfrm rot="16200000">
            <a:off x="1524001" y="3867089"/>
            <a:ext cx="4724400" cy="30479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5" name="TextBox 154"/>
          <p:cNvSpPr txBox="1"/>
          <p:nvPr>
            <p:custDataLst>
              <p:tags r:id="rId86"/>
            </p:custDataLst>
          </p:nvPr>
        </p:nvSpPr>
        <p:spPr>
          <a:xfrm>
            <a:off x="3505200" y="638169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ID/EX</a:t>
            </a:r>
          </a:p>
        </p:txBody>
      </p:sp>
      <p:sp>
        <p:nvSpPr>
          <p:cNvPr id="157" name="Text Box 11"/>
          <p:cNvSpPr txBox="1">
            <a:spLocks noChangeArrowheads="1"/>
          </p:cNvSpPr>
          <p:nvPr>
            <p:custDataLst>
              <p:tags r:id="rId87"/>
            </p:custDataLst>
          </p:nvPr>
        </p:nvSpPr>
        <p:spPr bwMode="auto">
          <a:xfrm rot="16200000">
            <a:off x="5562601" y="3867090"/>
            <a:ext cx="4724400" cy="30479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58" name="Text Box 11"/>
          <p:cNvSpPr txBox="1">
            <a:spLocks noChangeArrowheads="1"/>
          </p:cNvSpPr>
          <p:nvPr>
            <p:custDataLst>
              <p:tags r:id="rId88"/>
            </p:custDataLst>
          </p:nvPr>
        </p:nvSpPr>
        <p:spPr bwMode="auto">
          <a:xfrm rot="16200000">
            <a:off x="3581401" y="3867089"/>
            <a:ext cx="4724400" cy="304799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72" name="Rectangle 19"/>
          <p:cNvSpPr>
            <a:spLocks noChangeArrowheads="1"/>
          </p:cNvSpPr>
          <p:nvPr>
            <p:custDataLst>
              <p:tags r:id="rId89"/>
            </p:custDataLst>
          </p:nvPr>
        </p:nvSpPr>
        <p:spPr bwMode="auto">
          <a:xfrm>
            <a:off x="8382000" y="2724090"/>
            <a:ext cx="152400" cy="762000"/>
          </a:xfrm>
          <a:custGeom>
            <a:avLst/>
            <a:gdLst>
              <a:gd name="connsiteX0" fmla="*/ 0 w 609600"/>
              <a:gd name="connsiteY0" fmla="*/ 0 h 1143000"/>
              <a:gd name="connsiteX1" fmla="*/ 609600 w 609600"/>
              <a:gd name="connsiteY1" fmla="*/ 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30480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304800 w 609600"/>
              <a:gd name="connsiteY4" fmla="*/ 0 h 1143000"/>
              <a:gd name="connsiteX0" fmla="*/ 0 w 304800"/>
              <a:gd name="connsiteY0" fmla="*/ 0 h 1143000"/>
              <a:gd name="connsiteX1" fmla="*/ 304800 w 304800"/>
              <a:gd name="connsiteY1" fmla="*/ 152400 h 1143000"/>
              <a:gd name="connsiteX2" fmla="*/ 304800 w 304800"/>
              <a:gd name="connsiteY2" fmla="*/ 990600 h 1143000"/>
              <a:gd name="connsiteX3" fmla="*/ 0 w 304800"/>
              <a:gd name="connsiteY3" fmla="*/ 1143000 h 1143000"/>
              <a:gd name="connsiteX4" fmla="*/ 0 w 30480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1143000">
                <a:moveTo>
                  <a:pt x="0" y="0"/>
                </a:moveTo>
                <a:lnTo>
                  <a:pt x="304800" y="152400"/>
                </a:lnTo>
                <a:lnTo>
                  <a:pt x="304800" y="9906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75" name="TextBox 174"/>
          <p:cNvSpPr txBox="1"/>
          <p:nvPr>
            <p:custDataLst>
              <p:tags r:id="rId90"/>
            </p:custDataLst>
          </p:nvPr>
        </p:nvSpPr>
        <p:spPr>
          <a:xfrm>
            <a:off x="5334000" y="638169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EX/MEM</a:t>
            </a:r>
          </a:p>
        </p:txBody>
      </p:sp>
      <p:sp>
        <p:nvSpPr>
          <p:cNvPr id="179" name="TextBox 178"/>
          <p:cNvSpPr txBox="1"/>
          <p:nvPr>
            <p:custDataLst>
              <p:tags r:id="rId91"/>
            </p:custDataLst>
          </p:nvPr>
        </p:nvSpPr>
        <p:spPr>
          <a:xfrm>
            <a:off x="7315200" y="63816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MEM/WB</a:t>
            </a:r>
          </a:p>
        </p:txBody>
      </p:sp>
      <p:sp>
        <p:nvSpPr>
          <p:cNvPr id="180" name="Text Box 11"/>
          <p:cNvSpPr txBox="1">
            <a:spLocks noChangeArrowheads="1"/>
          </p:cNvSpPr>
          <p:nvPr>
            <p:custDataLst>
              <p:tags r:id="rId92"/>
            </p:custDataLst>
          </p:nvPr>
        </p:nvSpPr>
        <p:spPr bwMode="auto">
          <a:xfrm rot="16200000">
            <a:off x="3505200" y="472440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err="1" smtClean="0">
                <a:solidFill>
                  <a:srgbClr val="FFFFFF"/>
                </a:solidFill>
                <a:latin typeface="+mj-lt"/>
              </a:rPr>
              <a:t>imm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1" name="Text Box 11"/>
          <p:cNvSpPr txBox="1">
            <a:spLocks noChangeArrowheads="1"/>
          </p:cNvSpPr>
          <p:nvPr>
            <p:custDataLst>
              <p:tags r:id="rId93"/>
            </p:custDataLst>
          </p:nvPr>
        </p:nvSpPr>
        <p:spPr bwMode="auto">
          <a:xfrm rot="16200000">
            <a:off x="3505200" y="318129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B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2" name="Text Box 11"/>
          <p:cNvSpPr txBox="1">
            <a:spLocks noChangeArrowheads="1"/>
          </p:cNvSpPr>
          <p:nvPr>
            <p:custDataLst>
              <p:tags r:id="rId94"/>
            </p:custDataLst>
          </p:nvPr>
        </p:nvSpPr>
        <p:spPr bwMode="auto">
          <a:xfrm rot="16200000">
            <a:off x="3505200" y="234309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A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3" name="Text Box 11"/>
          <p:cNvSpPr txBox="1">
            <a:spLocks noChangeArrowheads="1"/>
          </p:cNvSpPr>
          <p:nvPr>
            <p:custDataLst>
              <p:tags r:id="rId95"/>
            </p:custDataLst>
          </p:nvPr>
        </p:nvSpPr>
        <p:spPr bwMode="auto">
          <a:xfrm rot="16200000">
            <a:off x="3619504" y="5810191"/>
            <a:ext cx="533398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ctrl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4" name="Line 25"/>
          <p:cNvSpPr>
            <a:spLocks noChangeShapeType="1"/>
          </p:cNvSpPr>
          <p:nvPr>
            <p:custDataLst>
              <p:tags r:id="rId96"/>
            </p:custDataLst>
          </p:nvPr>
        </p:nvSpPr>
        <p:spPr bwMode="auto">
          <a:xfrm flipV="1">
            <a:off x="3505199" y="60006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85" name="Text Box 11"/>
          <p:cNvSpPr txBox="1">
            <a:spLocks noChangeArrowheads="1"/>
          </p:cNvSpPr>
          <p:nvPr>
            <p:custDataLst>
              <p:tags r:id="rId97"/>
            </p:custDataLst>
          </p:nvPr>
        </p:nvSpPr>
        <p:spPr bwMode="auto">
          <a:xfrm rot="16200000">
            <a:off x="5676901" y="5810190"/>
            <a:ext cx="533398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ctrl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6" name="Line 25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 flipV="1">
            <a:off x="5562596" y="6000688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87" name="Text Box 11"/>
          <p:cNvSpPr txBox="1">
            <a:spLocks noChangeArrowheads="1"/>
          </p:cNvSpPr>
          <p:nvPr>
            <p:custDataLst>
              <p:tags r:id="rId99"/>
            </p:custDataLst>
          </p:nvPr>
        </p:nvSpPr>
        <p:spPr bwMode="auto">
          <a:xfrm rot="16200000">
            <a:off x="7658101" y="5810190"/>
            <a:ext cx="533398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ctrl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88" name="Line 25"/>
          <p:cNvSpPr>
            <a:spLocks noChangeShapeType="1"/>
          </p:cNvSpPr>
          <p:nvPr>
            <p:custDataLst>
              <p:tags r:id="rId100"/>
            </p:custDataLst>
          </p:nvPr>
        </p:nvSpPr>
        <p:spPr bwMode="auto">
          <a:xfrm flipV="1">
            <a:off x="7543796" y="6000688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89" name="Text Box 11"/>
          <p:cNvSpPr txBox="1">
            <a:spLocks noChangeArrowheads="1"/>
          </p:cNvSpPr>
          <p:nvPr>
            <p:custDataLst>
              <p:tags r:id="rId101"/>
            </p:custDataLst>
          </p:nvPr>
        </p:nvSpPr>
        <p:spPr bwMode="auto">
          <a:xfrm rot="16200000">
            <a:off x="5562600" y="4095690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B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0" name="Text Box 11"/>
          <p:cNvSpPr txBox="1">
            <a:spLocks noChangeArrowheads="1"/>
          </p:cNvSpPr>
          <p:nvPr>
            <p:custDataLst>
              <p:tags r:id="rId102"/>
            </p:custDataLst>
          </p:nvPr>
        </p:nvSpPr>
        <p:spPr bwMode="auto">
          <a:xfrm rot="16200000">
            <a:off x="5562600" y="2724090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D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1" name="Text Box 11"/>
          <p:cNvSpPr txBox="1">
            <a:spLocks noChangeArrowheads="1"/>
          </p:cNvSpPr>
          <p:nvPr>
            <p:custDataLst>
              <p:tags r:id="rId103"/>
            </p:custDataLst>
          </p:nvPr>
        </p:nvSpPr>
        <p:spPr bwMode="auto">
          <a:xfrm rot="16200000">
            <a:off x="7543800" y="2724091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D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2" name="Text Box 11"/>
          <p:cNvSpPr txBox="1">
            <a:spLocks noChangeArrowheads="1"/>
          </p:cNvSpPr>
          <p:nvPr>
            <p:custDataLst>
              <p:tags r:id="rId104"/>
            </p:custDataLst>
          </p:nvPr>
        </p:nvSpPr>
        <p:spPr bwMode="auto">
          <a:xfrm rot="16200000">
            <a:off x="7543800" y="4095690"/>
            <a:ext cx="762000" cy="304799"/>
          </a:xfrm>
          <a:prstGeom prst="rect">
            <a:avLst/>
          </a:pr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+mj-lt"/>
              </a:rPr>
              <a:t>M</a:t>
            </a:r>
            <a:endParaRPr lang="en-US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93" name="Line 25"/>
          <p:cNvSpPr>
            <a:spLocks noChangeShapeType="1"/>
          </p:cNvSpPr>
          <p:nvPr>
            <p:custDataLst>
              <p:tags r:id="rId105"/>
            </p:custDataLst>
          </p:nvPr>
        </p:nvSpPr>
        <p:spPr bwMode="auto">
          <a:xfrm flipV="1">
            <a:off x="3505200" y="61530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4" name="Line 25"/>
          <p:cNvSpPr>
            <a:spLocks noChangeShapeType="1"/>
          </p:cNvSpPr>
          <p:nvPr>
            <p:custDataLst>
              <p:tags r:id="rId106"/>
            </p:custDataLst>
          </p:nvPr>
        </p:nvSpPr>
        <p:spPr bwMode="auto">
          <a:xfrm flipV="1">
            <a:off x="3505200" y="58482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5" name="Line 25"/>
          <p:cNvSpPr>
            <a:spLocks noChangeShapeType="1"/>
          </p:cNvSpPr>
          <p:nvPr>
            <p:custDataLst>
              <p:tags r:id="rId107"/>
            </p:custDataLst>
          </p:nvPr>
        </p:nvSpPr>
        <p:spPr bwMode="auto">
          <a:xfrm flipV="1">
            <a:off x="5562599" y="61530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6" name="Line 25"/>
          <p:cNvSpPr>
            <a:spLocks noChangeShapeType="1"/>
          </p:cNvSpPr>
          <p:nvPr>
            <p:custDataLst>
              <p:tags r:id="rId108"/>
            </p:custDataLst>
          </p:nvPr>
        </p:nvSpPr>
        <p:spPr bwMode="auto">
          <a:xfrm flipV="1">
            <a:off x="5562599" y="5848289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7" name="Line 25"/>
          <p:cNvSpPr>
            <a:spLocks noChangeShapeType="1"/>
          </p:cNvSpPr>
          <p:nvPr>
            <p:custDataLst>
              <p:tags r:id="rId109"/>
            </p:custDataLst>
          </p:nvPr>
        </p:nvSpPr>
        <p:spPr bwMode="auto">
          <a:xfrm flipV="1">
            <a:off x="7543799" y="6153090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98" name="Line 25"/>
          <p:cNvSpPr>
            <a:spLocks noChangeShapeType="1"/>
          </p:cNvSpPr>
          <p:nvPr>
            <p:custDataLst>
              <p:tags r:id="rId110"/>
            </p:custDataLst>
          </p:nvPr>
        </p:nvSpPr>
        <p:spPr bwMode="auto">
          <a:xfrm flipV="1">
            <a:off x="7543799" y="5848290"/>
            <a:ext cx="228601" cy="1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62" name="Oval 17"/>
          <p:cNvSpPr>
            <a:spLocks noChangeArrowheads="1"/>
          </p:cNvSpPr>
          <p:nvPr>
            <p:custDataLst>
              <p:tags r:id="rId111"/>
            </p:custDataLst>
          </p:nvPr>
        </p:nvSpPr>
        <p:spPr bwMode="auto">
          <a:xfrm>
            <a:off x="2476500" y="1496667"/>
            <a:ext cx="1066800" cy="762000"/>
          </a:xfrm>
          <a:prstGeom prst="ellipse">
            <a:avLst/>
          </a:prstGeom>
          <a:solidFill>
            <a:schemeClr val="tx1"/>
          </a:solidFill>
          <a:ln w="25400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1" hangingPunct="1">
              <a:lnSpc>
                <a:spcPct val="80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1400" dirty="0" smtClean="0">
                <a:solidFill>
                  <a:srgbClr val="FFFFFF"/>
                </a:solidFill>
                <a:latin typeface="Calibri"/>
              </a:rPr>
              <a:t>compute</a:t>
            </a:r>
            <a:br>
              <a:rPr lang="en-US" sz="1400" dirty="0" smtClean="0">
                <a:solidFill>
                  <a:srgbClr val="FFFFFF"/>
                </a:solidFill>
                <a:latin typeface="Calibri"/>
              </a:rPr>
            </a:br>
            <a:r>
              <a:rPr lang="en-US" sz="1400" dirty="0" smtClean="0">
                <a:solidFill>
                  <a:srgbClr val="FFFFFF"/>
                </a:solidFill>
                <a:latin typeface="Calibri"/>
              </a:rPr>
              <a:t>jump/branch</a:t>
            </a:r>
            <a:br>
              <a:rPr lang="en-US" sz="1400" dirty="0" smtClean="0">
                <a:solidFill>
                  <a:srgbClr val="FFFFFF"/>
                </a:solidFill>
                <a:latin typeface="Calibri"/>
              </a:rPr>
            </a:br>
            <a:r>
              <a:rPr lang="en-US" sz="1400" dirty="0" smtClean="0">
                <a:solidFill>
                  <a:srgbClr val="FFFFFF"/>
                </a:solidFill>
                <a:latin typeface="Calibri"/>
              </a:rPr>
              <a:t>targets</a:t>
            </a:r>
            <a:endParaRPr lang="en-US" sz="1400" dirty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64" name="Group 163"/>
          <p:cNvGrpSpPr/>
          <p:nvPr>
            <p:custDataLst>
              <p:tags r:id="rId112"/>
            </p:custDataLst>
          </p:nvPr>
        </p:nvGrpSpPr>
        <p:grpSpPr>
          <a:xfrm>
            <a:off x="838200" y="3486090"/>
            <a:ext cx="304800" cy="304800"/>
            <a:chOff x="990600" y="2971800"/>
            <a:chExt cx="304800" cy="304800"/>
          </a:xfrm>
          <a:solidFill>
            <a:schemeClr val="tx1"/>
          </a:solidFill>
        </p:grpSpPr>
        <p:sp>
          <p:nvSpPr>
            <p:cNvPr id="165" name="Freeform 164"/>
            <p:cNvSpPr/>
            <p:nvPr>
              <p:custDataLst>
                <p:tags r:id="rId130"/>
              </p:custDataLst>
            </p:nvPr>
          </p:nvSpPr>
          <p:spPr>
            <a:xfrm>
              <a:off x="990600" y="2971800"/>
              <a:ext cx="304800" cy="304800"/>
            </a:xfrm>
            <a:custGeom>
              <a:avLst/>
              <a:gdLst>
                <a:gd name="connsiteX0" fmla="*/ 0 w 685800"/>
                <a:gd name="connsiteY0" fmla="*/ 0 h 762000"/>
                <a:gd name="connsiteX1" fmla="*/ 685800 w 685800"/>
                <a:gd name="connsiteY1" fmla="*/ 0 h 762000"/>
                <a:gd name="connsiteX2" fmla="*/ 685800 w 685800"/>
                <a:gd name="connsiteY2" fmla="*/ 7620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762000"/>
                <a:gd name="connsiteX1" fmla="*/ 685800 w 685800"/>
                <a:gd name="connsiteY1" fmla="*/ 190500 h 762000"/>
                <a:gd name="connsiteX2" fmla="*/ 685800 w 685800"/>
                <a:gd name="connsiteY2" fmla="*/ 7620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762000"/>
                <a:gd name="connsiteX1" fmla="*/ 685800 w 685800"/>
                <a:gd name="connsiteY1" fmla="*/ 190500 h 762000"/>
                <a:gd name="connsiteX2" fmla="*/ 685800 w 685800"/>
                <a:gd name="connsiteY2" fmla="*/ 5715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762000"/>
                <a:gd name="connsiteX1" fmla="*/ 685800 w 685800"/>
                <a:gd name="connsiteY1" fmla="*/ 317500 h 762000"/>
                <a:gd name="connsiteX2" fmla="*/ 685800 w 685800"/>
                <a:gd name="connsiteY2" fmla="*/ 571500 h 762000"/>
                <a:gd name="connsiteX3" fmla="*/ 0 w 685800"/>
                <a:gd name="connsiteY3" fmla="*/ 762000 h 762000"/>
                <a:gd name="connsiteX4" fmla="*/ 0 w 685800"/>
                <a:gd name="connsiteY4" fmla="*/ 0 h 762000"/>
                <a:gd name="connsiteX0" fmla="*/ 0 w 685800"/>
                <a:gd name="connsiteY0" fmla="*/ 0 h 952500"/>
                <a:gd name="connsiteX1" fmla="*/ 685800 w 685800"/>
                <a:gd name="connsiteY1" fmla="*/ 317500 h 952500"/>
                <a:gd name="connsiteX2" fmla="*/ 685800 w 685800"/>
                <a:gd name="connsiteY2" fmla="*/ 952500 h 952500"/>
                <a:gd name="connsiteX3" fmla="*/ 0 w 685800"/>
                <a:gd name="connsiteY3" fmla="*/ 762000 h 952500"/>
                <a:gd name="connsiteX4" fmla="*/ 0 w 685800"/>
                <a:gd name="connsiteY4" fmla="*/ 0 h 9525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635000 h 1270000"/>
                <a:gd name="connsiteX5" fmla="*/ 0 w 685800"/>
                <a:gd name="connsiteY5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171450 w 685800"/>
                <a:gd name="connsiteY4" fmla="*/ 635000 h 1270000"/>
                <a:gd name="connsiteX5" fmla="*/ 0 w 685800"/>
                <a:gd name="connsiteY5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171450 w 685800"/>
                <a:gd name="connsiteY4" fmla="*/ 635000 h 1270000"/>
                <a:gd name="connsiteX5" fmla="*/ 0 w 685800"/>
                <a:gd name="connsiteY5" fmla="*/ 508000 h 1270000"/>
                <a:gd name="connsiteX6" fmla="*/ 0 w 685800"/>
                <a:gd name="connsiteY6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762000 h 1270000"/>
                <a:gd name="connsiteX5" fmla="*/ 171450 w 685800"/>
                <a:gd name="connsiteY5" fmla="*/ 635000 h 1270000"/>
                <a:gd name="connsiteX6" fmla="*/ 0 w 685800"/>
                <a:gd name="connsiteY6" fmla="*/ 508000 h 1270000"/>
                <a:gd name="connsiteX7" fmla="*/ 0 w 685800"/>
                <a:gd name="connsiteY7" fmla="*/ 0 h 1270000"/>
                <a:gd name="connsiteX0" fmla="*/ 0 w 685800"/>
                <a:gd name="connsiteY0" fmla="*/ 0 h 1270000"/>
                <a:gd name="connsiteX1" fmla="*/ 685800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762000 h 1270000"/>
                <a:gd name="connsiteX5" fmla="*/ 97971 w 685800"/>
                <a:gd name="connsiteY5" fmla="*/ 635000 h 1270000"/>
                <a:gd name="connsiteX6" fmla="*/ 0 w 685800"/>
                <a:gd name="connsiteY6" fmla="*/ 508000 h 1270000"/>
                <a:gd name="connsiteX7" fmla="*/ 0 w 685800"/>
                <a:gd name="connsiteY7" fmla="*/ 0 h 1270000"/>
                <a:gd name="connsiteX0" fmla="*/ 0 w 685800"/>
                <a:gd name="connsiteY0" fmla="*/ 0 h 1270000"/>
                <a:gd name="connsiteX1" fmla="*/ 489857 w 685800"/>
                <a:gd name="connsiteY1" fmla="*/ 317500 h 1270000"/>
                <a:gd name="connsiteX2" fmla="*/ 685800 w 685800"/>
                <a:gd name="connsiteY2" fmla="*/ 952500 h 1270000"/>
                <a:gd name="connsiteX3" fmla="*/ 0 w 685800"/>
                <a:gd name="connsiteY3" fmla="*/ 1270000 h 1270000"/>
                <a:gd name="connsiteX4" fmla="*/ 0 w 685800"/>
                <a:gd name="connsiteY4" fmla="*/ 762000 h 1270000"/>
                <a:gd name="connsiteX5" fmla="*/ 97971 w 685800"/>
                <a:gd name="connsiteY5" fmla="*/ 635000 h 1270000"/>
                <a:gd name="connsiteX6" fmla="*/ 0 w 685800"/>
                <a:gd name="connsiteY6" fmla="*/ 508000 h 1270000"/>
                <a:gd name="connsiteX7" fmla="*/ 0 w 685800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62000 h 1270000"/>
                <a:gd name="connsiteX5" fmla="*/ 97971 w 489857"/>
                <a:gd name="connsiteY5" fmla="*/ 635000 h 1270000"/>
                <a:gd name="connsiteX6" fmla="*/ 0 w 489857"/>
                <a:gd name="connsiteY6" fmla="*/ 508000 h 1270000"/>
                <a:gd name="connsiteX7" fmla="*/ 0 w 489857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62000 h 1270000"/>
                <a:gd name="connsiteX5" fmla="*/ 97971 w 489857"/>
                <a:gd name="connsiteY5" fmla="*/ 635000 h 1270000"/>
                <a:gd name="connsiteX6" fmla="*/ 0 w 489857"/>
                <a:gd name="connsiteY6" fmla="*/ 508000 h 1270000"/>
                <a:gd name="connsiteX7" fmla="*/ 0 w 489857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62000 h 1270000"/>
                <a:gd name="connsiteX5" fmla="*/ 40821 w 489857"/>
                <a:gd name="connsiteY5" fmla="*/ 635000 h 1270000"/>
                <a:gd name="connsiteX6" fmla="*/ 0 w 489857"/>
                <a:gd name="connsiteY6" fmla="*/ 508000 h 1270000"/>
                <a:gd name="connsiteX7" fmla="*/ 0 w 489857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62000 h 1270000"/>
                <a:gd name="connsiteX5" fmla="*/ 40821 w 489857"/>
                <a:gd name="connsiteY5" fmla="*/ 635000 h 1270000"/>
                <a:gd name="connsiteX6" fmla="*/ 0 w 489857"/>
                <a:gd name="connsiteY6" fmla="*/ 555625 h 1270000"/>
                <a:gd name="connsiteX7" fmla="*/ 0 w 489857"/>
                <a:gd name="connsiteY7" fmla="*/ 0 h 1270000"/>
                <a:gd name="connsiteX0" fmla="*/ 0 w 489857"/>
                <a:gd name="connsiteY0" fmla="*/ 0 h 1270000"/>
                <a:gd name="connsiteX1" fmla="*/ 489857 w 489857"/>
                <a:gd name="connsiteY1" fmla="*/ 317500 h 1270000"/>
                <a:gd name="connsiteX2" fmla="*/ 489857 w 489857"/>
                <a:gd name="connsiteY2" fmla="*/ 952500 h 1270000"/>
                <a:gd name="connsiteX3" fmla="*/ 0 w 489857"/>
                <a:gd name="connsiteY3" fmla="*/ 1270000 h 1270000"/>
                <a:gd name="connsiteX4" fmla="*/ 0 w 489857"/>
                <a:gd name="connsiteY4" fmla="*/ 714375 h 1270000"/>
                <a:gd name="connsiteX5" fmla="*/ 40821 w 489857"/>
                <a:gd name="connsiteY5" fmla="*/ 635000 h 1270000"/>
                <a:gd name="connsiteX6" fmla="*/ 0 w 489857"/>
                <a:gd name="connsiteY6" fmla="*/ 555625 h 1270000"/>
                <a:gd name="connsiteX7" fmla="*/ 0 w 489857"/>
                <a:gd name="connsiteY7" fmla="*/ 0 h 12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9857" h="1270000">
                  <a:moveTo>
                    <a:pt x="0" y="0"/>
                  </a:moveTo>
                  <a:lnTo>
                    <a:pt x="489857" y="317500"/>
                  </a:lnTo>
                  <a:lnTo>
                    <a:pt x="489857" y="952500"/>
                  </a:lnTo>
                  <a:lnTo>
                    <a:pt x="0" y="1270000"/>
                  </a:lnTo>
                  <a:lnTo>
                    <a:pt x="0" y="714375"/>
                  </a:lnTo>
                  <a:lnTo>
                    <a:pt x="40821" y="635000"/>
                  </a:lnTo>
                  <a:lnTo>
                    <a:pt x="0" y="55562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Text Box 11"/>
            <p:cNvSpPr txBox="1">
              <a:spLocks noChangeArrowheads="1"/>
            </p:cNvSpPr>
            <p:nvPr>
              <p:custDataLst>
                <p:tags r:id="rId131"/>
              </p:custDataLst>
            </p:nvPr>
          </p:nvSpPr>
          <p:spPr bwMode="auto">
            <a:xfrm>
              <a:off x="1081086" y="3002753"/>
              <a:ext cx="152400" cy="228600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 anchorCtr="1">
              <a:no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1600" dirty="0" smtClean="0">
                  <a:solidFill>
                    <a:srgbClr val="FFFFFF"/>
                  </a:solidFill>
                  <a:latin typeface="Consolas" pitchFamily="49" charset="0"/>
                </a:rPr>
                <a:t>+4</a:t>
              </a:r>
              <a:endParaRPr lang="en-US" sz="1600" dirty="0">
                <a:solidFill>
                  <a:srgbClr val="FFFFFF"/>
                </a:solidFill>
                <a:latin typeface="Consolas" pitchFamily="49" charset="0"/>
              </a:endParaRPr>
            </a:p>
          </p:txBody>
        </p:sp>
      </p:grpSp>
      <p:sp>
        <p:nvSpPr>
          <p:cNvPr id="171" name="Line 25"/>
          <p:cNvSpPr>
            <a:spLocks noChangeShapeType="1"/>
          </p:cNvSpPr>
          <p:nvPr>
            <p:custDataLst>
              <p:tags r:id="rId113"/>
            </p:custDataLst>
          </p:nvPr>
        </p:nvSpPr>
        <p:spPr bwMode="auto">
          <a:xfrm flipV="1">
            <a:off x="990600" y="5467290"/>
            <a:ext cx="1" cy="228600"/>
          </a:xfrm>
          <a:prstGeom prst="line">
            <a:avLst/>
          </a:prstGeom>
          <a:noFill/>
          <a:ln w="25400" cap="sq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</p:spPr>
        <p:txBody>
          <a:bodyPr anchor="ctr" anchorCtr="1">
            <a:noAutofit/>
          </a:bodyPr>
          <a:lstStyle/>
          <a:p>
            <a:endParaRPr lang="en-US" dirty="0"/>
          </a:p>
        </p:txBody>
      </p:sp>
      <p:sp>
        <p:nvSpPr>
          <p:cNvPr id="173" name="Line 49"/>
          <p:cNvSpPr>
            <a:spLocks noChangeShapeType="1"/>
          </p:cNvSpPr>
          <p:nvPr>
            <p:custDataLst>
              <p:tags r:id="rId114"/>
            </p:custDataLst>
          </p:nvPr>
        </p:nvSpPr>
        <p:spPr bwMode="auto">
          <a:xfrm>
            <a:off x="2057400" y="4248091"/>
            <a:ext cx="0" cy="1143000"/>
          </a:xfrm>
          <a:prstGeom prst="line">
            <a:avLst/>
          </a:prstGeom>
          <a:noFill/>
          <a:ln w="25400" cap="sq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cxnSp>
        <p:nvCxnSpPr>
          <p:cNvPr id="174" name="Straight Connector 173"/>
          <p:cNvCxnSpPr/>
          <p:nvPr>
            <p:custDataLst>
              <p:tags r:id="rId115"/>
            </p:custDataLst>
          </p:nvPr>
        </p:nvCxnSpPr>
        <p:spPr>
          <a:xfrm rot="5400000">
            <a:off x="4343400" y="4248090"/>
            <a:ext cx="152400" cy="0"/>
          </a:xfrm>
          <a:prstGeom prst="line">
            <a:avLst/>
          </a:prstGeom>
          <a:ln w="889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Line 49"/>
          <p:cNvSpPr>
            <a:spLocks noChangeShapeType="1"/>
          </p:cNvSpPr>
          <p:nvPr>
            <p:custDataLst>
              <p:tags r:id="rId116"/>
            </p:custDataLst>
          </p:nvPr>
        </p:nvSpPr>
        <p:spPr bwMode="auto">
          <a:xfrm>
            <a:off x="4419600" y="3790890"/>
            <a:ext cx="22654" cy="99060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59" name="Line 44"/>
          <p:cNvSpPr>
            <a:spLocks noChangeShapeType="1"/>
          </p:cNvSpPr>
          <p:nvPr>
            <p:custDataLst>
              <p:tags r:id="rId117"/>
            </p:custDataLst>
          </p:nvPr>
        </p:nvSpPr>
        <p:spPr bwMode="auto">
          <a:xfrm flipV="1">
            <a:off x="2209800" y="4800600"/>
            <a:ext cx="457200" cy="0"/>
          </a:xfrm>
          <a:prstGeom prst="line">
            <a:avLst/>
          </a:prstGeom>
          <a:noFill/>
          <a:ln w="25400" cap="sq">
            <a:solidFill>
              <a:srgbClr val="66FF33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46" name="Line 45"/>
          <p:cNvSpPr>
            <a:spLocks noChangeShapeType="1"/>
          </p:cNvSpPr>
          <p:nvPr>
            <p:custDataLst>
              <p:tags r:id="rId118"/>
            </p:custDataLst>
          </p:nvPr>
        </p:nvSpPr>
        <p:spPr bwMode="auto">
          <a:xfrm flipV="1">
            <a:off x="5486400" y="3409890"/>
            <a:ext cx="0" cy="228600"/>
          </a:xfrm>
          <a:prstGeom prst="line">
            <a:avLst/>
          </a:prstGeom>
          <a:noFill/>
          <a:ln w="25400" cap="sq">
            <a:solidFill>
              <a:srgbClr val="00FF00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160" name="Oval 159"/>
          <p:cNvSpPr/>
          <p:nvPr>
            <p:custDataLst>
              <p:tags r:id="rId119"/>
            </p:custDataLst>
          </p:nvPr>
        </p:nvSpPr>
        <p:spPr>
          <a:xfrm>
            <a:off x="4645660" y="4800600"/>
            <a:ext cx="993140" cy="92710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rtlCol="0" anchor="ctr"/>
          <a:lstStyle/>
          <a:p>
            <a:pPr algn="ctr"/>
            <a:r>
              <a:rPr lang="en-US" dirty="0" smtClean="0"/>
              <a:t>forward</a:t>
            </a:r>
            <a:br>
              <a:rPr lang="en-US" dirty="0" smtClean="0"/>
            </a:br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161" name="Oval 160"/>
          <p:cNvSpPr/>
          <p:nvPr>
            <p:custDataLst>
              <p:tags r:id="rId120"/>
            </p:custDataLst>
          </p:nvPr>
        </p:nvSpPr>
        <p:spPr>
          <a:xfrm>
            <a:off x="2324099" y="4936551"/>
            <a:ext cx="1066802" cy="91440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rtlCol="0" anchor="ctr"/>
          <a:lstStyle/>
          <a:p>
            <a:pPr algn="ctr"/>
            <a:r>
              <a:rPr lang="en-US" dirty="0" smtClean="0"/>
              <a:t>detect</a:t>
            </a:r>
            <a:br>
              <a:rPr lang="en-US" dirty="0" smtClean="0"/>
            </a:br>
            <a:r>
              <a:rPr lang="en-US" dirty="0" smtClean="0"/>
              <a:t>hazard</a:t>
            </a:r>
            <a:endParaRPr lang="en-US" dirty="0"/>
          </a:p>
        </p:txBody>
      </p:sp>
      <p:sp>
        <p:nvSpPr>
          <p:cNvPr id="217" name="Rectangle 19"/>
          <p:cNvSpPr>
            <a:spLocks noChangeArrowheads="1"/>
          </p:cNvSpPr>
          <p:nvPr>
            <p:custDataLst>
              <p:tags r:id="rId121"/>
            </p:custDataLst>
          </p:nvPr>
        </p:nvSpPr>
        <p:spPr bwMode="auto">
          <a:xfrm>
            <a:off x="4343400" y="2819400"/>
            <a:ext cx="152400" cy="609600"/>
          </a:xfrm>
          <a:custGeom>
            <a:avLst/>
            <a:gdLst>
              <a:gd name="connsiteX0" fmla="*/ 0 w 609600"/>
              <a:gd name="connsiteY0" fmla="*/ 0 h 1143000"/>
              <a:gd name="connsiteX1" fmla="*/ 609600 w 609600"/>
              <a:gd name="connsiteY1" fmla="*/ 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30480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304800 w 609600"/>
              <a:gd name="connsiteY4" fmla="*/ 0 h 1143000"/>
              <a:gd name="connsiteX0" fmla="*/ 0 w 304800"/>
              <a:gd name="connsiteY0" fmla="*/ 0 h 1143000"/>
              <a:gd name="connsiteX1" fmla="*/ 304800 w 304800"/>
              <a:gd name="connsiteY1" fmla="*/ 152400 h 1143000"/>
              <a:gd name="connsiteX2" fmla="*/ 304800 w 304800"/>
              <a:gd name="connsiteY2" fmla="*/ 990600 h 1143000"/>
              <a:gd name="connsiteX3" fmla="*/ 0 w 304800"/>
              <a:gd name="connsiteY3" fmla="*/ 1143000 h 1143000"/>
              <a:gd name="connsiteX4" fmla="*/ 0 w 30480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1143000">
                <a:moveTo>
                  <a:pt x="0" y="0"/>
                </a:moveTo>
                <a:lnTo>
                  <a:pt x="304800" y="152400"/>
                </a:lnTo>
                <a:lnTo>
                  <a:pt x="304800" y="9906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18" name="Line 43"/>
          <p:cNvSpPr>
            <a:spLocks noChangeShapeType="1"/>
          </p:cNvSpPr>
          <p:nvPr>
            <p:custDataLst>
              <p:tags r:id="rId122"/>
            </p:custDataLst>
          </p:nvPr>
        </p:nvSpPr>
        <p:spPr bwMode="auto">
          <a:xfrm flipH="1">
            <a:off x="4267200" y="1600200"/>
            <a:ext cx="2133600" cy="0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0" name="Line 43"/>
          <p:cNvSpPr>
            <a:spLocks noChangeShapeType="1"/>
          </p:cNvSpPr>
          <p:nvPr>
            <p:custDataLst>
              <p:tags r:id="rId123"/>
            </p:custDataLst>
          </p:nvPr>
        </p:nvSpPr>
        <p:spPr bwMode="auto">
          <a:xfrm flipH="1">
            <a:off x="6400800" y="1600200"/>
            <a:ext cx="0" cy="1276288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oval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1" name="Line 43"/>
          <p:cNvSpPr>
            <a:spLocks noChangeShapeType="1"/>
          </p:cNvSpPr>
          <p:nvPr>
            <p:custDataLst>
              <p:tags r:id="rId124"/>
            </p:custDataLst>
          </p:nvPr>
        </p:nvSpPr>
        <p:spPr bwMode="auto">
          <a:xfrm flipV="1">
            <a:off x="4114800" y="1447800"/>
            <a:ext cx="0" cy="1733490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oval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2" name="Line 43"/>
          <p:cNvSpPr>
            <a:spLocks noChangeShapeType="1"/>
          </p:cNvSpPr>
          <p:nvPr>
            <p:custDataLst>
              <p:tags r:id="rId125"/>
            </p:custDataLst>
          </p:nvPr>
        </p:nvSpPr>
        <p:spPr bwMode="auto">
          <a:xfrm flipH="1" flipV="1">
            <a:off x="4267200" y="1600197"/>
            <a:ext cx="0" cy="1352492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4" name="Line 43"/>
          <p:cNvSpPr>
            <a:spLocks noChangeShapeType="1"/>
          </p:cNvSpPr>
          <p:nvPr>
            <p:custDataLst>
              <p:tags r:id="rId126"/>
            </p:custDataLst>
          </p:nvPr>
        </p:nvSpPr>
        <p:spPr bwMode="auto">
          <a:xfrm flipV="1">
            <a:off x="4114800" y="3200399"/>
            <a:ext cx="228600" cy="0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5" name="Line 43"/>
          <p:cNvSpPr>
            <a:spLocks noChangeShapeType="1"/>
          </p:cNvSpPr>
          <p:nvPr>
            <p:custDataLst>
              <p:tags r:id="rId127"/>
            </p:custDataLst>
          </p:nvPr>
        </p:nvSpPr>
        <p:spPr bwMode="auto">
          <a:xfrm flipV="1">
            <a:off x="4114800" y="2362199"/>
            <a:ext cx="304800" cy="0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oval" w="med" len="med"/>
            <a:tailEnd type="none" w="sm" len="sm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26" name="Line 43"/>
          <p:cNvSpPr>
            <a:spLocks noChangeShapeType="1"/>
          </p:cNvSpPr>
          <p:nvPr>
            <p:custDataLst>
              <p:tags r:id="rId128"/>
            </p:custDataLst>
          </p:nvPr>
        </p:nvSpPr>
        <p:spPr bwMode="auto">
          <a:xfrm flipV="1">
            <a:off x="4267200" y="2133599"/>
            <a:ext cx="175054" cy="1"/>
          </a:xfrm>
          <a:prstGeom prst="line">
            <a:avLst/>
          </a:prstGeom>
          <a:noFill/>
          <a:ln w="57150" cap="sq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oval" w="med" len="med"/>
            <a:tailEnd type="none" w="sm" len="sm"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216" name="Rectangle 19"/>
          <p:cNvSpPr>
            <a:spLocks noChangeArrowheads="1"/>
          </p:cNvSpPr>
          <p:nvPr>
            <p:custDataLst>
              <p:tags r:id="rId129"/>
            </p:custDataLst>
          </p:nvPr>
        </p:nvSpPr>
        <p:spPr bwMode="auto">
          <a:xfrm>
            <a:off x="4419600" y="2057400"/>
            <a:ext cx="152400" cy="609600"/>
          </a:xfrm>
          <a:custGeom>
            <a:avLst/>
            <a:gdLst>
              <a:gd name="connsiteX0" fmla="*/ 0 w 609600"/>
              <a:gd name="connsiteY0" fmla="*/ 0 h 1143000"/>
              <a:gd name="connsiteX1" fmla="*/ 609600 w 609600"/>
              <a:gd name="connsiteY1" fmla="*/ 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11430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0 w 609600"/>
              <a:gd name="connsiteY4" fmla="*/ 0 h 1143000"/>
              <a:gd name="connsiteX0" fmla="*/ 304800 w 609600"/>
              <a:gd name="connsiteY0" fmla="*/ 0 h 1143000"/>
              <a:gd name="connsiteX1" fmla="*/ 609600 w 609600"/>
              <a:gd name="connsiteY1" fmla="*/ 152400 h 1143000"/>
              <a:gd name="connsiteX2" fmla="*/ 609600 w 609600"/>
              <a:gd name="connsiteY2" fmla="*/ 990600 h 1143000"/>
              <a:gd name="connsiteX3" fmla="*/ 0 w 609600"/>
              <a:gd name="connsiteY3" fmla="*/ 1143000 h 1143000"/>
              <a:gd name="connsiteX4" fmla="*/ 304800 w 609600"/>
              <a:gd name="connsiteY4" fmla="*/ 0 h 1143000"/>
              <a:gd name="connsiteX0" fmla="*/ 0 w 304800"/>
              <a:gd name="connsiteY0" fmla="*/ 0 h 1143000"/>
              <a:gd name="connsiteX1" fmla="*/ 304800 w 304800"/>
              <a:gd name="connsiteY1" fmla="*/ 152400 h 1143000"/>
              <a:gd name="connsiteX2" fmla="*/ 304800 w 304800"/>
              <a:gd name="connsiteY2" fmla="*/ 990600 h 1143000"/>
              <a:gd name="connsiteX3" fmla="*/ 0 w 304800"/>
              <a:gd name="connsiteY3" fmla="*/ 1143000 h 1143000"/>
              <a:gd name="connsiteX4" fmla="*/ 0 w 304800"/>
              <a:gd name="connsiteY4" fmla="*/ 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1143000">
                <a:moveTo>
                  <a:pt x="0" y="0"/>
                </a:moveTo>
                <a:lnTo>
                  <a:pt x="304800" y="152400"/>
                </a:lnTo>
                <a:lnTo>
                  <a:pt x="304800" y="990600"/>
                </a:lnTo>
                <a:lnTo>
                  <a:pt x="0" y="1143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25400" cap="sq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 anchorCtr="1">
            <a:no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14400" y="457200"/>
            <a:ext cx="6659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Memory: big </a:t>
            </a:r>
            <a:r>
              <a:rPr lang="en-US" sz="2800" dirty="0">
                <a:solidFill>
                  <a:schemeClr val="bg1"/>
                </a:solidFill>
              </a:rPr>
              <a:t>&amp; slow 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vs</a:t>
            </a:r>
            <a:r>
              <a:rPr lang="en-US" sz="2800" dirty="0" smtClean="0">
                <a:solidFill>
                  <a:schemeClr val="bg1"/>
                </a:solidFill>
              </a:rPr>
              <a:t> Caches: small </a:t>
            </a:r>
            <a:r>
              <a:rPr lang="en-US" sz="2800" dirty="0">
                <a:solidFill>
                  <a:schemeClr val="bg1"/>
                </a:solidFill>
              </a:rPr>
              <a:t>&amp; </a:t>
            </a:r>
            <a:r>
              <a:rPr lang="en-US" sz="2800" dirty="0" smtClean="0">
                <a:solidFill>
                  <a:schemeClr val="bg1"/>
                </a:solidFill>
              </a:rPr>
              <a:t>fast</a:t>
            </a:r>
          </a:p>
        </p:txBody>
      </p:sp>
      <p:sp>
        <p:nvSpPr>
          <p:cNvPr id="8" name="Oval 7"/>
          <p:cNvSpPr/>
          <p:nvPr/>
        </p:nvSpPr>
        <p:spPr>
          <a:xfrm>
            <a:off x="0" y="1962089"/>
            <a:ext cx="1607127" cy="1638301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val 198"/>
          <p:cNvSpPr/>
          <p:nvPr/>
        </p:nvSpPr>
        <p:spPr>
          <a:xfrm>
            <a:off x="6168736" y="3486089"/>
            <a:ext cx="1607127" cy="1638301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7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8162" name="Rectangle 2"/>
          <p:cNvSpPr>
            <a:spLocks noChangeArrowheads="1"/>
          </p:cNvSpPr>
          <p:nvPr/>
        </p:nvSpPr>
        <p:spPr bwMode="auto">
          <a:xfrm>
            <a:off x="1066800" y="1143000"/>
            <a:ext cx="2514600" cy="54102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8163" name="Text Box 3"/>
          <p:cNvSpPr txBox="1">
            <a:spLocks noChangeArrowheads="1"/>
          </p:cNvSpPr>
          <p:nvPr/>
        </p:nvSpPr>
        <p:spPr bwMode="auto">
          <a:xfrm>
            <a:off x="1676400" y="2514600"/>
            <a:ext cx="1697901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$1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1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$3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4   ]</a:t>
            </a:r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0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]</a:t>
            </a: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M[ 12  ]</a:t>
            </a:r>
            <a:endParaRPr lang="en-US" sz="1600" b="1" dirty="0">
              <a:solidFill>
                <a:schemeClr val="bg1"/>
              </a:solidFill>
            </a:endParaRPr>
          </a:p>
          <a:p>
            <a:r>
              <a:rPr lang="en-US" sz="1600" b="1" dirty="0" smtClean="0">
                <a:solidFill>
                  <a:schemeClr val="bg1"/>
                </a:solidFill>
              </a:rPr>
              <a:t>LB  $2 </a:t>
            </a:r>
            <a:r>
              <a:rPr lang="en-US" sz="1600" b="1" dirty="0">
                <a:solidFill>
                  <a:schemeClr val="bg1"/>
                </a:solidFill>
                <a:sym typeface="Symbol" pitchFamily="18" charset="2"/>
              </a:rPr>
              <a:t> M[   5  ]</a:t>
            </a:r>
            <a:endParaRPr lang="en-US" sz="1600" b="1" dirty="0">
              <a:solidFill>
                <a:schemeClr val="bg1"/>
              </a:solidFill>
            </a:endParaRPr>
          </a:p>
          <a:p>
            <a:endParaRPr lang="en-US" sz="1600" b="1" dirty="0">
              <a:solidFill>
                <a:schemeClr val="bg1"/>
              </a:solidFill>
            </a:endParaRPr>
          </a:p>
          <a:p>
            <a:pPr eaLnBrk="1" hangingPunct="1"/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548164" name="Rectangle 4"/>
          <p:cNvSpPr>
            <a:spLocks noChangeArrowheads="1"/>
          </p:cNvSpPr>
          <p:nvPr/>
        </p:nvSpPr>
        <p:spPr bwMode="auto">
          <a:xfrm>
            <a:off x="6096000" y="1143000"/>
            <a:ext cx="2514600" cy="541020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48165" name="Rectangle 5"/>
          <p:cNvSpPr>
            <a:spLocks noChangeArrowheads="1"/>
          </p:cNvSpPr>
          <p:nvPr/>
        </p:nvSpPr>
        <p:spPr bwMode="auto">
          <a:xfrm>
            <a:off x="3581400" y="1143000"/>
            <a:ext cx="2514600" cy="5410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/>
          </a:p>
        </p:txBody>
      </p:sp>
      <p:sp>
        <p:nvSpPr>
          <p:cNvPr id="3548166" name="Rectangle 6"/>
          <p:cNvSpPr>
            <a:spLocks noGrp="1" noChangeArrowheads="1"/>
          </p:cNvSpPr>
          <p:nvPr>
            <p:ph type="title"/>
          </p:nvPr>
        </p:nvSpPr>
        <p:spPr>
          <a:xfrm>
            <a:off x="708025" y="0"/>
            <a:ext cx="7772400" cy="465137"/>
          </a:xfrm>
        </p:spPr>
        <p:txBody>
          <a:bodyPr/>
          <a:lstStyle/>
          <a:p>
            <a:r>
              <a:rPr lang="en-US" dirty="0" smtClean="0"/>
              <a:t>Big Picture: (Virtual) Memory</a:t>
            </a:r>
            <a:endParaRPr lang="en-US" dirty="0"/>
          </a:p>
        </p:txBody>
      </p:sp>
      <p:sp>
        <p:nvSpPr>
          <p:cNvPr id="3548176" name="Text Box 16"/>
          <p:cNvSpPr txBox="1">
            <a:spLocks noChangeArrowheads="1"/>
          </p:cNvSpPr>
          <p:nvPr/>
        </p:nvSpPr>
        <p:spPr bwMode="auto">
          <a:xfrm>
            <a:off x="1600200" y="10668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Processor</a:t>
            </a:r>
          </a:p>
        </p:txBody>
      </p:sp>
      <p:sp>
        <p:nvSpPr>
          <p:cNvPr id="3548177" name="Text Box 17"/>
          <p:cNvSpPr txBox="1">
            <a:spLocks noChangeArrowheads="1"/>
          </p:cNvSpPr>
          <p:nvPr/>
        </p:nvSpPr>
        <p:spPr bwMode="auto">
          <a:xfrm>
            <a:off x="6858000" y="1066800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Memory</a:t>
            </a:r>
          </a:p>
        </p:txBody>
      </p:sp>
      <p:sp>
        <p:nvSpPr>
          <p:cNvPr id="3548186" name="AutoShape 26"/>
          <p:cNvSpPr>
            <a:spLocks noChangeArrowheads="1"/>
          </p:cNvSpPr>
          <p:nvPr/>
        </p:nvSpPr>
        <p:spPr bwMode="auto">
          <a:xfrm>
            <a:off x="1323975" y="4265613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48187" name="Text Box 27"/>
          <p:cNvSpPr txBox="1">
            <a:spLocks noChangeArrowheads="1"/>
          </p:cNvSpPr>
          <p:nvPr/>
        </p:nvSpPr>
        <p:spPr bwMode="auto">
          <a:xfrm>
            <a:off x="4038600" y="5456237"/>
            <a:ext cx="10550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Misses:   </a:t>
            </a:r>
          </a:p>
          <a:p>
            <a:pPr eaLnBrk="1" hangingPunct="1"/>
            <a:r>
              <a:rPr lang="en-US" b="1" dirty="0">
                <a:solidFill>
                  <a:schemeClr val="bg1"/>
                </a:solidFill>
              </a:rPr>
              <a:t>Hits: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      </a:t>
            </a:r>
          </a:p>
        </p:txBody>
      </p:sp>
      <p:sp>
        <p:nvSpPr>
          <p:cNvPr id="3548188" name="Text Box 28"/>
          <p:cNvSpPr txBox="1">
            <a:spLocks noChangeArrowheads="1"/>
          </p:cNvSpPr>
          <p:nvPr/>
        </p:nvSpPr>
        <p:spPr bwMode="auto">
          <a:xfrm>
            <a:off x="4267200" y="106680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b="1">
                <a:solidFill>
                  <a:schemeClr val="bg1"/>
                </a:solidFill>
              </a:rPr>
              <a:t>Cache</a:t>
            </a:r>
          </a:p>
        </p:txBody>
      </p:sp>
      <p:sp>
        <p:nvSpPr>
          <p:cNvPr id="3548189" name="Rectangle 29"/>
          <p:cNvSpPr>
            <a:spLocks noChangeArrowheads="1"/>
          </p:cNvSpPr>
          <p:nvPr/>
        </p:nvSpPr>
        <p:spPr bwMode="auto">
          <a:xfrm>
            <a:off x="4267200" y="3048000"/>
            <a:ext cx="5334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190" name="Rectangle 30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1" name="Rectangle 31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2" name="Text Box 32"/>
          <p:cNvSpPr txBox="1">
            <a:spLocks noChangeArrowheads="1"/>
          </p:cNvSpPr>
          <p:nvPr/>
        </p:nvSpPr>
        <p:spPr bwMode="auto">
          <a:xfrm>
            <a:off x="4191000" y="2590800"/>
            <a:ext cx="1471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tag    data</a:t>
            </a:r>
          </a:p>
        </p:txBody>
      </p:sp>
      <p:sp>
        <p:nvSpPr>
          <p:cNvPr id="3548193" name="Rectangle 33"/>
          <p:cNvSpPr>
            <a:spLocks noChangeArrowheads="1"/>
          </p:cNvSpPr>
          <p:nvPr/>
        </p:nvSpPr>
        <p:spPr bwMode="blackWhite">
          <a:xfrm>
            <a:off x="4267200" y="365760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548194" name="Rectangle 34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5" name="Rectangle 35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196" name="Rectangle 36"/>
          <p:cNvSpPr>
            <a:spLocks noChangeArrowheads="1"/>
          </p:cNvSpPr>
          <p:nvPr/>
        </p:nvSpPr>
        <p:spPr bwMode="auto">
          <a:xfrm>
            <a:off x="4800600" y="30480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100</a:t>
            </a:r>
          </a:p>
        </p:txBody>
      </p:sp>
      <p:sp>
        <p:nvSpPr>
          <p:cNvPr id="3548197" name="Rectangle 37"/>
          <p:cNvSpPr>
            <a:spLocks noChangeArrowheads="1"/>
          </p:cNvSpPr>
          <p:nvPr/>
        </p:nvSpPr>
        <p:spPr bwMode="auto">
          <a:xfrm>
            <a:off x="4800600" y="33528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110</a:t>
            </a:r>
          </a:p>
        </p:txBody>
      </p:sp>
      <p:sp>
        <p:nvSpPr>
          <p:cNvPr id="3548198" name="Rectangle 38"/>
          <p:cNvSpPr>
            <a:spLocks noChangeArrowheads="1"/>
          </p:cNvSpPr>
          <p:nvPr/>
        </p:nvSpPr>
        <p:spPr bwMode="auto">
          <a:xfrm>
            <a:off x="4800600" y="39624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150</a:t>
            </a:r>
          </a:p>
        </p:txBody>
      </p:sp>
      <p:sp>
        <p:nvSpPr>
          <p:cNvPr id="3548199" name="Rectangle 39"/>
          <p:cNvSpPr>
            <a:spLocks noChangeArrowheads="1"/>
          </p:cNvSpPr>
          <p:nvPr/>
        </p:nvSpPr>
        <p:spPr bwMode="auto">
          <a:xfrm>
            <a:off x="4800600" y="365760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140</a:t>
            </a:r>
          </a:p>
        </p:txBody>
      </p:sp>
      <p:sp>
        <p:nvSpPr>
          <p:cNvPr id="3548200" name="Rectangle 40"/>
          <p:cNvSpPr>
            <a:spLocks noChangeArrowheads="1"/>
          </p:cNvSpPr>
          <p:nvPr/>
        </p:nvSpPr>
        <p:spPr bwMode="blackWhite">
          <a:xfrm>
            <a:off x="4038600" y="30480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01" name="Rectangle 41"/>
          <p:cNvSpPr>
            <a:spLocks noChangeArrowheads="1"/>
          </p:cNvSpPr>
          <p:nvPr/>
        </p:nvSpPr>
        <p:spPr bwMode="blackWhite">
          <a:xfrm>
            <a:off x="4038600" y="365760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548202" name="Rectangle 42"/>
          <p:cNvSpPr>
            <a:spLocks noChangeArrowheads="1"/>
          </p:cNvSpPr>
          <p:nvPr/>
        </p:nvSpPr>
        <p:spPr bwMode="ltGray">
          <a:xfrm>
            <a:off x="4259263" y="4244975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3" name="Rectangle 43"/>
          <p:cNvSpPr>
            <a:spLocks noChangeArrowheads="1"/>
          </p:cNvSpPr>
          <p:nvPr/>
        </p:nvSpPr>
        <p:spPr bwMode="ltGray">
          <a:xfrm>
            <a:off x="4792663" y="454977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4" name="Rectangle 44"/>
          <p:cNvSpPr>
            <a:spLocks noChangeArrowheads="1"/>
          </p:cNvSpPr>
          <p:nvPr/>
        </p:nvSpPr>
        <p:spPr bwMode="ltGray">
          <a:xfrm>
            <a:off x="4030663" y="424497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8205" name="Rectangle 45"/>
          <p:cNvSpPr>
            <a:spLocks noChangeArrowheads="1"/>
          </p:cNvSpPr>
          <p:nvPr/>
        </p:nvSpPr>
        <p:spPr bwMode="ltGray">
          <a:xfrm>
            <a:off x="4268788" y="484028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6" name="Rectangle 46"/>
          <p:cNvSpPr>
            <a:spLocks noChangeArrowheads="1"/>
          </p:cNvSpPr>
          <p:nvPr/>
        </p:nvSpPr>
        <p:spPr bwMode="ltGray">
          <a:xfrm>
            <a:off x="4802188" y="48402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7" name="Rectangle 47"/>
          <p:cNvSpPr>
            <a:spLocks noChangeArrowheads="1"/>
          </p:cNvSpPr>
          <p:nvPr/>
        </p:nvSpPr>
        <p:spPr bwMode="ltGray">
          <a:xfrm>
            <a:off x="4802188" y="514508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08" name="Rectangle 48"/>
          <p:cNvSpPr>
            <a:spLocks noChangeArrowheads="1"/>
          </p:cNvSpPr>
          <p:nvPr/>
        </p:nvSpPr>
        <p:spPr bwMode="ltGray">
          <a:xfrm>
            <a:off x="4040188" y="484028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3548209" name="Rectangle 49"/>
          <p:cNvSpPr>
            <a:spLocks noChangeArrowheads="1"/>
          </p:cNvSpPr>
          <p:nvPr/>
        </p:nvSpPr>
        <p:spPr bwMode="ltGray">
          <a:xfrm>
            <a:off x="4794250" y="4246563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0" name="Rectangle 50"/>
          <p:cNvSpPr>
            <a:spLocks noChangeArrowheads="1"/>
          </p:cNvSpPr>
          <p:nvPr/>
        </p:nvSpPr>
        <p:spPr bwMode="ltGray">
          <a:xfrm>
            <a:off x="4278313" y="4821238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1" name="Rectangle 51"/>
          <p:cNvSpPr>
            <a:spLocks noChangeArrowheads="1"/>
          </p:cNvSpPr>
          <p:nvPr/>
        </p:nvSpPr>
        <p:spPr bwMode="ltGray">
          <a:xfrm>
            <a:off x="4826000" y="48212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2" name="Rectangle 52"/>
          <p:cNvSpPr>
            <a:spLocks noChangeArrowheads="1"/>
          </p:cNvSpPr>
          <p:nvPr/>
        </p:nvSpPr>
        <p:spPr bwMode="ltGray">
          <a:xfrm>
            <a:off x="4826000" y="5126038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3" name="Rectangle 53"/>
          <p:cNvSpPr>
            <a:spLocks noChangeArrowheads="1"/>
          </p:cNvSpPr>
          <p:nvPr/>
        </p:nvSpPr>
        <p:spPr bwMode="ltGray">
          <a:xfrm>
            <a:off x="4049713" y="4821238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4" name="Rectangle 54"/>
          <p:cNvSpPr>
            <a:spLocks noChangeArrowheads="1"/>
          </p:cNvSpPr>
          <p:nvPr/>
        </p:nvSpPr>
        <p:spPr bwMode="auto">
          <a:xfrm>
            <a:off x="4276725" y="4217988"/>
            <a:ext cx="5334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5" name="Rectangle 55"/>
          <p:cNvSpPr>
            <a:spLocks noChangeArrowheads="1"/>
          </p:cNvSpPr>
          <p:nvPr/>
        </p:nvSpPr>
        <p:spPr bwMode="auto">
          <a:xfrm>
            <a:off x="4810125" y="36385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6" name="Rectangle 56"/>
          <p:cNvSpPr>
            <a:spLocks noChangeArrowheads="1"/>
          </p:cNvSpPr>
          <p:nvPr/>
        </p:nvSpPr>
        <p:spPr bwMode="auto">
          <a:xfrm>
            <a:off x="4810125" y="3943350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17" name="Rectangle 57"/>
          <p:cNvSpPr>
            <a:spLocks noChangeArrowheads="1"/>
          </p:cNvSpPr>
          <p:nvPr/>
        </p:nvSpPr>
        <p:spPr bwMode="auto">
          <a:xfrm>
            <a:off x="4824413" y="4522788"/>
            <a:ext cx="10668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8" name="Rectangle 58"/>
          <p:cNvSpPr>
            <a:spLocks noChangeArrowheads="1"/>
          </p:cNvSpPr>
          <p:nvPr/>
        </p:nvSpPr>
        <p:spPr bwMode="auto">
          <a:xfrm>
            <a:off x="4810125" y="4233863"/>
            <a:ext cx="1066800" cy="304800"/>
          </a:xfrm>
          <a:prstGeom prst="rect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19" name="Rectangle 59"/>
          <p:cNvSpPr>
            <a:spLocks noChangeArrowheads="1"/>
          </p:cNvSpPr>
          <p:nvPr/>
        </p:nvSpPr>
        <p:spPr bwMode="ltGray">
          <a:xfrm>
            <a:off x="4040188" y="4225925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0" name="Rectangle 60"/>
          <p:cNvSpPr>
            <a:spLocks noChangeArrowheads="1"/>
          </p:cNvSpPr>
          <p:nvPr/>
        </p:nvSpPr>
        <p:spPr bwMode="blackWhite">
          <a:xfrm>
            <a:off x="4048125" y="3638550"/>
            <a:ext cx="2286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1" name="Rectangle 61"/>
          <p:cNvSpPr>
            <a:spLocks noChangeArrowheads="1"/>
          </p:cNvSpPr>
          <p:nvPr/>
        </p:nvSpPr>
        <p:spPr bwMode="ltGray">
          <a:xfrm>
            <a:off x="4270375" y="3638550"/>
            <a:ext cx="5334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548222" name="Rectangle 62"/>
          <p:cNvSpPr>
            <a:spLocks noChangeArrowheads="1"/>
          </p:cNvSpPr>
          <p:nvPr/>
        </p:nvSpPr>
        <p:spPr bwMode="auto">
          <a:xfrm>
            <a:off x="4797425" y="304482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548223" name="Rectangle 63"/>
          <p:cNvSpPr>
            <a:spLocks noChangeArrowheads="1"/>
          </p:cNvSpPr>
          <p:nvPr/>
        </p:nvSpPr>
        <p:spPr bwMode="auto">
          <a:xfrm>
            <a:off x="4797425" y="3349625"/>
            <a:ext cx="1066800" cy="3048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7" name="Rectangle 5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086600" y="1752600"/>
            <a:ext cx="1371600" cy="40386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086600" y="464820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70" name="Rectangle 1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086600" y="409575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71" name="Rectangle 11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236220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72" name="Rectangle 1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086600" y="3525838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019800" y="5562600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0x000…0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00460" y="2297668"/>
            <a:ext cx="88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0x7ff…f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00460" y="1676400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0xfff…f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14400" y="457200"/>
            <a:ext cx="6659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Memory: big </a:t>
            </a:r>
            <a:r>
              <a:rPr lang="en-US" sz="2800" dirty="0">
                <a:solidFill>
                  <a:schemeClr val="bg1"/>
                </a:solidFill>
              </a:rPr>
              <a:t>&amp; slow  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vs</a:t>
            </a:r>
            <a:r>
              <a:rPr lang="en-US" sz="2800" dirty="0" smtClean="0">
                <a:solidFill>
                  <a:schemeClr val="bg1"/>
                </a:solidFill>
              </a:rPr>
              <a:t> Caches: small </a:t>
            </a:r>
            <a:r>
              <a:rPr lang="en-US" sz="2800" dirty="0">
                <a:solidFill>
                  <a:schemeClr val="bg1"/>
                </a:solidFill>
              </a:rPr>
              <a:t>&amp; </a:t>
            </a:r>
            <a:r>
              <a:rPr lang="en-US" sz="2800" dirty="0" smtClean="0">
                <a:solidFill>
                  <a:schemeClr val="bg1"/>
                </a:solidFill>
              </a:rPr>
              <a:t>fast</a:t>
            </a:r>
          </a:p>
        </p:txBody>
      </p:sp>
    </p:spTree>
    <p:extLst>
      <p:ext uri="{BB962C8B-B14F-4D97-AF65-F5344CB8AC3E}">
        <p14:creationId xmlns:p14="http://schemas.microsoft.com/office/powerpoint/2010/main" val="112815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14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Processor &amp; Memory</a:t>
            </a:r>
            <a:endParaRPr lang="en-US"/>
          </a:p>
        </p:txBody>
      </p:sp>
      <p:sp>
        <p:nvSpPr>
          <p:cNvPr id="360141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304800"/>
            <a:ext cx="6096000" cy="6400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CPU address/data bus...</a:t>
            </a:r>
          </a:p>
          <a:p>
            <a:r>
              <a:rPr lang="en-US" dirty="0" smtClean="0"/>
              <a:t>	… routed through caches</a:t>
            </a:r>
          </a:p>
          <a:p>
            <a:r>
              <a:rPr lang="en-US" dirty="0" smtClean="0"/>
              <a:t>	… to main memory</a:t>
            </a:r>
          </a:p>
          <a:p>
            <a:pPr lvl="1"/>
            <a:r>
              <a:rPr lang="en-US" dirty="0" smtClean="0"/>
              <a:t>Simple, fast, but…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Q: What happens for LW/SW </a:t>
            </a:r>
            <a:br>
              <a:rPr lang="en-US" dirty="0" smtClean="0"/>
            </a:br>
            <a:r>
              <a:rPr lang="en-US" dirty="0" smtClean="0"/>
              <a:t>to an invalid location?</a:t>
            </a:r>
          </a:p>
          <a:p>
            <a:pPr lvl="1"/>
            <a:r>
              <a:rPr lang="en-US" dirty="0" smtClean="0"/>
              <a:t>0x000000000 (NULL)</a:t>
            </a:r>
          </a:p>
          <a:p>
            <a:pPr lvl="1"/>
            <a:r>
              <a:rPr lang="en-US" dirty="0" smtClean="0"/>
              <a:t>uninitialized pointer</a:t>
            </a:r>
          </a:p>
          <a:p>
            <a:pPr lvl="1"/>
            <a:endParaRPr lang="en-US" dirty="0"/>
          </a:p>
          <a:p>
            <a:r>
              <a:rPr lang="en-US" dirty="0" smtClean="0"/>
              <a:t>A: Need a memory management unit (MMU)</a:t>
            </a:r>
          </a:p>
          <a:p>
            <a:pPr lvl="1"/>
            <a:r>
              <a:rPr lang="en-US" dirty="0" smtClean="0"/>
              <a:t>Throw (and/or handle) an exception</a:t>
            </a:r>
            <a:endParaRPr lang="en-US" dirty="0"/>
          </a:p>
          <a:p>
            <a:endParaRPr lang="en-US" dirty="0"/>
          </a:p>
        </p:txBody>
      </p:sp>
      <p:sp>
        <p:nvSpPr>
          <p:cNvPr id="360141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24400" y="1665830"/>
            <a:ext cx="1219200" cy="762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601413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1742030"/>
            <a:ext cx="1371600" cy="40386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01414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257800" y="3113630"/>
            <a:ext cx="1828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01415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5257800" y="2427830"/>
            <a:ext cx="0" cy="6858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601417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086600" y="46376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3601418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86600" y="408518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3601419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086600" y="2351630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601420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086600" y="3515268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601421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23064" y="5704430"/>
            <a:ext cx="1435136" cy="62017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19800" y="5562600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0x000…0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00460" y="2297668"/>
            <a:ext cx="88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0x7ff…f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00460" y="1676400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0xfff…f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14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345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Multiple Processes </a:t>
            </a:r>
            <a:endParaRPr lang="en-US" dirty="0"/>
          </a:p>
        </p:txBody>
      </p:sp>
      <p:sp>
        <p:nvSpPr>
          <p:cNvPr id="360345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Q: What happens when another program is executed concurrently on </a:t>
            </a:r>
            <a:r>
              <a:rPr lang="en-US" dirty="0" smtClean="0">
                <a:solidFill>
                  <a:schemeClr val="accent1"/>
                </a:solidFill>
              </a:rPr>
              <a:t>another</a:t>
            </a:r>
            <a:r>
              <a:rPr lang="en-US" dirty="0" smtClean="0"/>
              <a:t> processor?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A:  The addresses will conflict</a:t>
            </a:r>
          </a:p>
          <a:p>
            <a:pPr lvl="1"/>
            <a:r>
              <a:rPr lang="en-US" dirty="0" smtClean="0"/>
              <a:t>Even though, CPUs may take </a:t>
            </a:r>
          </a:p>
          <a:p>
            <a:pPr marL="173038" lvl="1" indent="0">
              <a:buNone/>
            </a:pPr>
            <a:r>
              <a:rPr lang="en-US" dirty="0"/>
              <a:t>	</a:t>
            </a:r>
            <a:r>
              <a:rPr lang="en-US" dirty="0" smtClean="0"/>
              <a:t>turns </a:t>
            </a:r>
            <a:r>
              <a:rPr lang="en-US" dirty="0"/>
              <a:t>using </a:t>
            </a:r>
            <a:r>
              <a:rPr lang="en-US" dirty="0" smtClean="0"/>
              <a:t>memory bus</a:t>
            </a:r>
            <a:endParaRPr lang="en-US" dirty="0"/>
          </a:p>
        </p:txBody>
      </p:sp>
      <p:sp>
        <p:nvSpPr>
          <p:cNvPr id="22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724400" y="1674771"/>
            <a:ext cx="1219200" cy="76200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86600" y="1750971"/>
            <a:ext cx="1371600" cy="4038600"/>
          </a:xfrm>
          <a:prstGeom prst="rect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5257800" y="3122571"/>
            <a:ext cx="1828800" cy="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5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V="1">
            <a:off x="5257800" y="2436771"/>
            <a:ext cx="0" cy="68580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6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086600" y="4646571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27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7086600" y="4094121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28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086600" y="2360571"/>
            <a:ext cx="1371600" cy="56991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29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086600" y="3524209"/>
            <a:ext cx="1371600" cy="56991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30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023064" y="5713371"/>
            <a:ext cx="1435136" cy="62017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Memory</a:t>
            </a:r>
          </a:p>
        </p:txBody>
      </p:sp>
      <p:sp>
        <p:nvSpPr>
          <p:cNvPr id="31" name="Rectangle 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724400" y="3818941"/>
            <a:ext cx="1219200" cy="762000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CPU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6" name="Rectangle 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239000" y="4798971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Text</a:t>
            </a:r>
          </a:p>
        </p:txBody>
      </p:sp>
      <p:sp>
        <p:nvSpPr>
          <p:cNvPr id="37" name="Rectangle 1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239000" y="4246521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Data</a:t>
            </a:r>
          </a:p>
        </p:txBody>
      </p:sp>
      <p:sp>
        <p:nvSpPr>
          <p:cNvPr id="38" name="Rectangle 1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239000" y="2512971"/>
            <a:ext cx="1371600" cy="569913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Stack</a:t>
            </a:r>
          </a:p>
        </p:txBody>
      </p:sp>
      <p:sp>
        <p:nvSpPr>
          <p:cNvPr id="39" name="Rectangle 1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239000" y="3676609"/>
            <a:ext cx="1371600" cy="569912"/>
          </a:xfrm>
          <a:prstGeom prst="rect">
            <a:avLst/>
          </a:prstGeom>
          <a:solidFill>
            <a:srgbClr val="006600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Heap</a:t>
            </a:r>
          </a:p>
        </p:txBody>
      </p:sp>
      <p:sp>
        <p:nvSpPr>
          <p:cNvPr id="40" name="Line 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5257800" y="3133141"/>
            <a:ext cx="0" cy="620170"/>
          </a:xfrm>
          <a:prstGeom prst="line">
            <a:avLst/>
          </a:prstGeom>
          <a:noFill/>
          <a:ln w="76200">
            <a:solidFill>
              <a:srgbClr val="FFFFFF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019800" y="5562600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0x000…0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00460" y="2297668"/>
            <a:ext cx="88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0x7ff…f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00460" y="1676400"/>
            <a:ext cx="837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0xfff…f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3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3_INK_TAG" val="base64:AKkBHAOAgAQdAhomARATIuVfbWPzQIgsgySpSSZqAwhIEET//wNFNQUCC2QZFDIIAI4pAa0BfkMzCADoGQFeCX5DEmT0TUEIAU1BHgMCBDQKLAIMZkZkC37P2CE2EOWjhkyZ5nK3FjyOVrRu1xLcLHI1WuXOLCzy4srRxjxgCiwCDGe2ewt6b0whNhGZjhxZWrdyty4sbFa0bsWq1xlZZVrfE5cZcrFg5Y4XAA==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rk 3410">
  <a:themeElements>
    <a:clrScheme name="Dark 34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FF0000"/>
      </a:accent2>
      <a:accent3>
        <a:srgbClr val="7030A0"/>
      </a:accent3>
      <a:accent4>
        <a:srgbClr val="00B0F0"/>
      </a:accent4>
      <a:accent5>
        <a:srgbClr val="AAE2CA"/>
      </a:accent5>
      <a:accent6>
        <a:srgbClr val="FFC000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 3410</Template>
  <TotalTime>4877</TotalTime>
  <Words>1325</Words>
  <Application>Microsoft Office PowerPoint</Application>
  <PresentationFormat>On-screen Show (4:3)</PresentationFormat>
  <Paragraphs>483</Paragraphs>
  <Slides>30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Dark 3410</vt:lpstr>
      <vt:lpstr>Virtual Memory</vt:lpstr>
      <vt:lpstr>Administrivia</vt:lpstr>
      <vt:lpstr>Goals for Today</vt:lpstr>
      <vt:lpstr>Virtual Memory</vt:lpstr>
      <vt:lpstr>Big Picture: Multiple Processes</vt:lpstr>
      <vt:lpstr>Big Picture: (Virtual) Memory</vt:lpstr>
      <vt:lpstr>Big Picture: (Virtual) Memory</vt:lpstr>
      <vt:lpstr>Processor &amp; Memory</vt:lpstr>
      <vt:lpstr>Multiple Processes </vt:lpstr>
      <vt:lpstr>Multiple Processes </vt:lpstr>
      <vt:lpstr>Solution? Multiple processes/processors</vt:lpstr>
      <vt:lpstr>PowerPoint Presentation</vt:lpstr>
      <vt:lpstr>Virtual Memory</vt:lpstr>
      <vt:lpstr>Address Spaces</vt:lpstr>
      <vt:lpstr>Address Space</vt:lpstr>
      <vt:lpstr>Virtual Memory Advantages</vt:lpstr>
      <vt:lpstr>PowerPoint Presentation</vt:lpstr>
      <vt:lpstr>Address Translation</vt:lpstr>
      <vt:lpstr>Address Translation</vt:lpstr>
      <vt:lpstr>Simple PageTable</vt:lpstr>
      <vt:lpstr>Summary</vt:lpstr>
      <vt:lpstr>Page Size Example</vt:lpstr>
      <vt:lpstr>Invalid Pages</vt:lpstr>
      <vt:lpstr>Beyond Flat Page Tables</vt:lpstr>
      <vt:lpstr>Page Permissions</vt:lpstr>
      <vt:lpstr>Aliasing</vt:lpstr>
      <vt:lpstr>PowerPoint Presentation</vt:lpstr>
      <vt:lpstr>Paging</vt:lpstr>
      <vt:lpstr>Paging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Caches</dc:title>
  <dc:creator>Hakim Weatherspoon</dc:creator>
  <cp:lastModifiedBy>Hakim Weatherspoon</cp:lastModifiedBy>
  <cp:revision>357</cp:revision>
  <dcterms:created xsi:type="dcterms:W3CDTF">2006-08-16T00:00:00Z</dcterms:created>
  <dcterms:modified xsi:type="dcterms:W3CDTF">2012-04-07T13:40:11Z</dcterms:modified>
</cp:coreProperties>
</file>