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0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1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3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6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7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notesSlides/notesSlide18.xml" ContentType="application/vnd.openxmlformats-officedocument.presentationml.notesSlide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9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20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1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22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23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24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5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26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27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28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notesSlides/notesSlide29.xml" ContentType="application/vnd.openxmlformats-officedocument.presentationml.notesSlide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30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326" r:id="rId3"/>
    <p:sldId id="260" r:id="rId4"/>
    <p:sldId id="323" r:id="rId5"/>
    <p:sldId id="299" r:id="rId6"/>
    <p:sldId id="298" r:id="rId7"/>
    <p:sldId id="317" r:id="rId8"/>
    <p:sldId id="318" r:id="rId9"/>
    <p:sldId id="301" r:id="rId10"/>
    <p:sldId id="324" r:id="rId11"/>
    <p:sldId id="311" r:id="rId12"/>
    <p:sldId id="289" r:id="rId13"/>
    <p:sldId id="315" r:id="rId14"/>
    <p:sldId id="262" r:id="rId15"/>
    <p:sldId id="296" r:id="rId16"/>
    <p:sldId id="290" r:id="rId17"/>
    <p:sldId id="291" r:id="rId18"/>
    <p:sldId id="292" r:id="rId19"/>
    <p:sldId id="269" r:id="rId20"/>
    <p:sldId id="302" r:id="rId21"/>
    <p:sldId id="313" r:id="rId22"/>
    <p:sldId id="271" r:id="rId23"/>
    <p:sldId id="293" r:id="rId24"/>
    <p:sldId id="320" r:id="rId25"/>
    <p:sldId id="321" r:id="rId26"/>
    <p:sldId id="294" r:id="rId27"/>
    <p:sldId id="273" r:id="rId28"/>
    <p:sldId id="303" r:id="rId29"/>
    <p:sldId id="314" r:id="rId30"/>
    <p:sldId id="295" r:id="rId31"/>
    <p:sldId id="274" r:id="rId32"/>
    <p:sldId id="275" r:id="rId33"/>
    <p:sldId id="304" r:id="rId34"/>
    <p:sldId id="306" r:id="rId35"/>
    <p:sldId id="307" r:id="rId36"/>
    <p:sldId id="309" r:id="rId37"/>
    <p:sldId id="316" r:id="rId38"/>
    <p:sldId id="277" r:id="rId39"/>
    <p:sldId id="322" r:id="rId40"/>
    <p:sldId id="325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2" autoAdjust="0"/>
    <p:restoredTop sz="77336" autoAdjust="0"/>
  </p:normalViewPr>
  <p:slideViewPr>
    <p:cSldViewPr>
      <p:cViewPr varScale="1">
        <p:scale>
          <a:sx n="50" d="100"/>
          <a:sy n="50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57550-4237-4217-9535-9186910C81D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0D4BA-5386-4A83-A3F2-BB59DFCC6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suspicious: a lot of zero constants in this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</a:t>
            </a:r>
            <a:r>
              <a:rPr lang="en-US" dirty="0" err="1" smtClean="0"/>
              <a:t>pick_random</a:t>
            </a:r>
            <a:r>
              <a:rPr lang="en-US" dirty="0" smtClean="0"/>
              <a:t>, square, other functions; pi, e, </a:t>
            </a:r>
            <a:r>
              <a:rPr lang="en-US" dirty="0" err="1" smtClean="0"/>
              <a:t>randomval</a:t>
            </a:r>
            <a:r>
              <a:rPr lang="en-US" dirty="0" smtClean="0"/>
              <a:t>; some</a:t>
            </a:r>
            <a:r>
              <a:rPr lang="en-US" baseline="0" dirty="0" smtClean="0"/>
              <a:t> undefined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71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2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r>
              <a:rPr lang="en-US" dirty="0" smtClean="0"/>
              <a:t>fixed address:</a:t>
            </a:r>
            <a:r>
              <a:rPr lang="en-US" baseline="0" dirty="0" smtClean="0"/>
              <a:t> drawbacks? advantages?</a:t>
            </a:r>
          </a:p>
          <a:p>
            <a:r>
              <a:rPr lang="en-US" dirty="0" smtClean="0"/>
              <a:t>(makes linking trivial: few relocations needed)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.got = global offset table</a:t>
            </a:r>
          </a:p>
          <a:p>
            <a:r>
              <a:rPr lang="en-US" dirty="0" smtClean="0"/>
              <a:t>filled in by linker (or</a:t>
            </a:r>
            <a:r>
              <a:rPr lang="en-US" baseline="0" dirty="0" smtClean="0"/>
              <a:t> loader)</a:t>
            </a:r>
          </a:p>
          <a:p>
            <a:r>
              <a:rPr lang="en-US" baseline="0" dirty="0" smtClean="0"/>
              <a:t>all jumps go indirect via global offset table</a:t>
            </a:r>
          </a:p>
          <a:p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-32708(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) = 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endParaRPr lang="en-US" sz="1200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dirty="0" smtClean="0"/>
              <a:t>-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32704(</a:t>
            </a:r>
            <a:r>
              <a:rPr lang="en-US" sz="12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1200" dirty="0" smtClean="0">
                <a:solidFill>
                  <a:srgbClr val="FFFFFF"/>
                </a:solidFill>
                <a:latin typeface="Consolas" pitchFamily="49" charset="0"/>
              </a:rPr>
              <a:t>) = gets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t8 = index of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r>
              <a:rPr lang="en-US" sz="1200" baseline="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needs to be loaded/linked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t7 = </a:t>
            </a: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12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12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0D4BA-5386-4A83-A3F2-BB59DFCC68C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r>
              <a:rPr lang="en-US" dirty="0" smtClean="0"/>
              <a:t>.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smtClean="0"/>
              <a:t>.so</a:t>
            </a:r>
          </a:p>
          <a:p>
            <a:r>
              <a:rPr lang="en-US" dirty="0" smtClean="0"/>
              <a:t>PIC: why?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baseline="0" dirty="0" smtClean="0"/>
              <a:t>note:</a:t>
            </a:r>
          </a:p>
          <a:p>
            <a:r>
              <a:rPr lang="en-US" baseline="0" dirty="0" smtClean="0"/>
              <a:t>funny label names</a:t>
            </a:r>
          </a:p>
          <a:p>
            <a:r>
              <a:rPr lang="en-US" baseline="0" dirty="0" smtClean="0"/>
              <a:t>alignment directives</a:t>
            </a:r>
          </a:p>
          <a:p>
            <a:r>
              <a:rPr lang="en-US" baseline="0" dirty="0" smtClean="0"/>
              <a:t>.data versus .</a:t>
            </a:r>
            <a:r>
              <a:rPr lang="en-US" baseline="0" dirty="0" err="1" smtClean="0"/>
              <a:t>rdata</a:t>
            </a:r>
            <a:endParaRPr lang="en-US" baseline="0" dirty="0" smtClean="0"/>
          </a:p>
          <a:p>
            <a:r>
              <a:rPr lang="en-US" baseline="0" dirty="0" smtClean="0"/>
              <a:t>frame pointer equals stack pointer</a:t>
            </a:r>
          </a:p>
          <a:p>
            <a:r>
              <a:rPr lang="en-US" baseline="0" dirty="0" smtClean="0"/>
              <a:t>totally </a:t>
            </a:r>
            <a:r>
              <a:rPr lang="en-US" baseline="0" dirty="0" err="1" smtClean="0"/>
              <a:t>unoptimized</a:t>
            </a:r>
            <a:endParaRPr lang="en-US" baseline="0" dirty="0" smtClean="0"/>
          </a:p>
          <a:p>
            <a:r>
              <a:rPr lang="en-US" dirty="0" smtClean="0"/>
              <a:t>use</a:t>
            </a:r>
            <a:r>
              <a:rPr lang="en-US" baseline="0" dirty="0" smtClean="0"/>
              <a:t> of LA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3587" cy="3430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5259" cy="411229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0398" tIns="45198" rIns="90398" bIns="45198" anchor="ctr"/>
          <a:lstStyle/>
          <a:p>
            <a:r>
              <a:rPr lang="en-US" dirty="0" smtClean="0"/>
              <a:t>cost of loading big executables</a:t>
            </a:r>
          </a:p>
          <a:p>
            <a:r>
              <a:rPr lang="en-US" dirty="0" err="1" smtClean="0"/>
              <a:t>dll</a:t>
            </a:r>
            <a:r>
              <a:rPr lang="en-US" dirty="0" smtClean="0"/>
              <a:t> hell, versioning problems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function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func</a:t>
            </a:r>
            <a:r>
              <a:rPr lang="en-US" baseline="0" dirty="0" smtClean="0"/>
              <a:t> invocation / stack</a:t>
            </a:r>
          </a:p>
          <a:p>
            <a:r>
              <a:rPr lang="en-US" baseline="0" dirty="0" smtClean="0"/>
              <a:t>file or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prog</a:t>
            </a:r>
            <a:r>
              <a:rPr lang="en-US" baseline="0" dirty="0" smtClean="0"/>
              <a:t> execution / data segment</a:t>
            </a:r>
          </a:p>
          <a:p>
            <a:r>
              <a:rPr lang="en-US" baseline="0" dirty="0" err="1" smtClean="0"/>
              <a:t>undef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to free / heap</a:t>
            </a:r>
          </a:p>
          <a:p>
            <a:r>
              <a:rPr lang="en-US" baseline="0" dirty="0" smtClean="0"/>
              <a:t>bug in this code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58" tIns="44929" rIns="89858" bIns="4492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</a:t>
            </a:r>
            <a:r>
              <a:rPr lang="en-US" dirty="0" err="1" smtClean="0"/>
              <a:t>compiller</a:t>
            </a:r>
            <a:r>
              <a:rPr lang="en-US" dirty="0" smtClean="0"/>
              <a:t> produces</a:t>
            </a:r>
            <a:r>
              <a:rPr lang="en-US" baseline="0" dirty="0" smtClean="0"/>
              <a:t> assembly files (contain MIPS assembly, pseudo-instructions, directives, etc.)</a:t>
            </a:r>
            <a:endParaRPr lang="en-US" dirty="0" smtClean="0"/>
          </a:p>
          <a:p>
            <a:r>
              <a:rPr lang="en-US" dirty="0" smtClean="0"/>
              <a:t>MIPS assembler produces object files (contain MIPS</a:t>
            </a:r>
            <a:r>
              <a:rPr lang="en-US" baseline="0" dirty="0" smtClean="0"/>
              <a:t> machine code, missing symbols, some layout information, etc.)</a:t>
            </a:r>
            <a:endParaRPr lang="en-US" dirty="0" smtClean="0"/>
          </a:p>
          <a:p>
            <a:r>
              <a:rPr lang="en-US" dirty="0" smtClean="0"/>
              <a:t>MIPS linker produces executable file (contains MIPS machine code, no missing symbols, some layout information)</a:t>
            </a:r>
          </a:p>
          <a:p>
            <a:r>
              <a:rPr lang="en-US" dirty="0" smtClean="0"/>
              <a:t>OS</a:t>
            </a:r>
            <a:r>
              <a:rPr lang="en-US" baseline="0" dirty="0" smtClean="0"/>
              <a:t> loader gets it into memory and jumps to first instruction (machine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 pitchFamily="34" charset="0"/>
          <a:ea typeface="+mj-ea"/>
          <a:cs typeface="Helvetic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37.xml"/><Relationship Id="rId9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notesSlide" Target="../notesSlides/notesSlide9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6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notesSlide" Target="../notesSlides/notesSlide16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26" Type="http://schemas.openxmlformats.org/officeDocument/2006/relationships/tags" Target="../tags/tag144.xml"/><Relationship Id="rId3" Type="http://schemas.openxmlformats.org/officeDocument/2006/relationships/tags" Target="../tags/tag121.xml"/><Relationship Id="rId21" Type="http://schemas.openxmlformats.org/officeDocument/2006/relationships/tags" Target="../tags/tag139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5" Type="http://schemas.openxmlformats.org/officeDocument/2006/relationships/tags" Target="../tags/tag143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20" Type="http://schemas.openxmlformats.org/officeDocument/2006/relationships/tags" Target="../tags/tag138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24" Type="http://schemas.openxmlformats.org/officeDocument/2006/relationships/tags" Target="../tags/tag142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23" Type="http://schemas.openxmlformats.org/officeDocument/2006/relationships/tags" Target="../tags/tag141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28.xml"/><Relationship Id="rId19" Type="http://schemas.openxmlformats.org/officeDocument/2006/relationships/tags" Target="../tags/tag137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Relationship Id="rId22" Type="http://schemas.openxmlformats.org/officeDocument/2006/relationships/tags" Target="../tags/tag140.xml"/><Relationship Id="rId27" Type="http://schemas.openxmlformats.org/officeDocument/2006/relationships/tags" Target="../tags/tag14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" Type="http://schemas.openxmlformats.org/officeDocument/2006/relationships/tags" Target="../tags/tag148.xml"/><Relationship Id="rId21" Type="http://schemas.openxmlformats.org/officeDocument/2006/relationships/tags" Target="../tags/tag166.xml"/><Relationship Id="rId7" Type="http://schemas.openxmlformats.org/officeDocument/2006/relationships/tags" Target="../tags/tag152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0" Type="http://schemas.openxmlformats.org/officeDocument/2006/relationships/tags" Target="../tags/tag165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80.xml"/><Relationship Id="rId13" Type="http://schemas.openxmlformats.org/officeDocument/2006/relationships/tags" Target="../tags/tag185.xml"/><Relationship Id="rId18" Type="http://schemas.openxmlformats.org/officeDocument/2006/relationships/tags" Target="../tags/tag190.xml"/><Relationship Id="rId26" Type="http://schemas.openxmlformats.org/officeDocument/2006/relationships/tags" Target="../tags/tag198.xml"/><Relationship Id="rId3" Type="http://schemas.openxmlformats.org/officeDocument/2006/relationships/tags" Target="../tags/tag175.xml"/><Relationship Id="rId21" Type="http://schemas.openxmlformats.org/officeDocument/2006/relationships/tags" Target="../tags/tag193.xml"/><Relationship Id="rId7" Type="http://schemas.openxmlformats.org/officeDocument/2006/relationships/tags" Target="../tags/tag179.xml"/><Relationship Id="rId12" Type="http://schemas.openxmlformats.org/officeDocument/2006/relationships/tags" Target="../tags/tag184.xml"/><Relationship Id="rId17" Type="http://schemas.openxmlformats.org/officeDocument/2006/relationships/tags" Target="../tags/tag189.xml"/><Relationship Id="rId25" Type="http://schemas.openxmlformats.org/officeDocument/2006/relationships/tags" Target="../tags/tag197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174.xml"/><Relationship Id="rId16" Type="http://schemas.openxmlformats.org/officeDocument/2006/relationships/tags" Target="../tags/tag188.xml"/><Relationship Id="rId20" Type="http://schemas.openxmlformats.org/officeDocument/2006/relationships/tags" Target="../tags/tag192.xml"/><Relationship Id="rId29" Type="http://schemas.openxmlformats.org/officeDocument/2006/relationships/tags" Target="../tags/tag201.xml"/><Relationship Id="rId1" Type="http://schemas.openxmlformats.org/officeDocument/2006/relationships/tags" Target="../tags/tag173.xml"/><Relationship Id="rId6" Type="http://schemas.openxmlformats.org/officeDocument/2006/relationships/tags" Target="../tags/tag178.xml"/><Relationship Id="rId11" Type="http://schemas.openxmlformats.org/officeDocument/2006/relationships/tags" Target="../tags/tag183.xml"/><Relationship Id="rId24" Type="http://schemas.openxmlformats.org/officeDocument/2006/relationships/tags" Target="../tags/tag196.xml"/><Relationship Id="rId32" Type="http://schemas.openxmlformats.org/officeDocument/2006/relationships/tags" Target="../tags/tag204.xml"/><Relationship Id="rId5" Type="http://schemas.openxmlformats.org/officeDocument/2006/relationships/tags" Target="../tags/tag177.xml"/><Relationship Id="rId15" Type="http://schemas.openxmlformats.org/officeDocument/2006/relationships/tags" Target="../tags/tag187.xml"/><Relationship Id="rId23" Type="http://schemas.openxmlformats.org/officeDocument/2006/relationships/tags" Target="../tags/tag195.xml"/><Relationship Id="rId28" Type="http://schemas.openxmlformats.org/officeDocument/2006/relationships/tags" Target="../tags/tag200.xml"/><Relationship Id="rId10" Type="http://schemas.openxmlformats.org/officeDocument/2006/relationships/tags" Target="../tags/tag182.xml"/><Relationship Id="rId19" Type="http://schemas.openxmlformats.org/officeDocument/2006/relationships/tags" Target="../tags/tag191.xml"/><Relationship Id="rId31" Type="http://schemas.openxmlformats.org/officeDocument/2006/relationships/tags" Target="../tags/tag203.xml"/><Relationship Id="rId4" Type="http://schemas.openxmlformats.org/officeDocument/2006/relationships/tags" Target="../tags/tag176.xml"/><Relationship Id="rId9" Type="http://schemas.openxmlformats.org/officeDocument/2006/relationships/tags" Target="../tags/tag181.xml"/><Relationship Id="rId14" Type="http://schemas.openxmlformats.org/officeDocument/2006/relationships/tags" Target="../tags/tag186.xml"/><Relationship Id="rId22" Type="http://schemas.openxmlformats.org/officeDocument/2006/relationships/tags" Target="../tags/tag194.xml"/><Relationship Id="rId27" Type="http://schemas.openxmlformats.org/officeDocument/2006/relationships/tags" Target="../tags/tag199.xml"/><Relationship Id="rId30" Type="http://schemas.openxmlformats.org/officeDocument/2006/relationships/tags" Target="../tags/tag20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Relationship Id="rId9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4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5.xml"/><Relationship Id="rId1" Type="http://schemas.openxmlformats.org/officeDocument/2006/relationships/tags" Target="../tags/tag21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tags" Target="../tags/tag233.xml"/><Relationship Id="rId26" Type="http://schemas.openxmlformats.org/officeDocument/2006/relationships/notesSlide" Target="../notesSlides/notesSlide20.xml"/><Relationship Id="rId3" Type="http://schemas.openxmlformats.org/officeDocument/2006/relationships/tags" Target="../tags/tag218.xml"/><Relationship Id="rId21" Type="http://schemas.openxmlformats.org/officeDocument/2006/relationships/tags" Target="../tags/tag236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tags" Target="../tags/tag232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20" Type="http://schemas.openxmlformats.org/officeDocument/2006/relationships/tags" Target="../tags/tag235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24" Type="http://schemas.openxmlformats.org/officeDocument/2006/relationships/tags" Target="../tags/tag239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23" Type="http://schemas.openxmlformats.org/officeDocument/2006/relationships/tags" Target="../tags/tag238.xml"/><Relationship Id="rId10" Type="http://schemas.openxmlformats.org/officeDocument/2006/relationships/tags" Target="../tags/tag225.xml"/><Relationship Id="rId19" Type="http://schemas.openxmlformats.org/officeDocument/2006/relationships/tags" Target="../tags/tag234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Relationship Id="rId22" Type="http://schemas.openxmlformats.org/officeDocument/2006/relationships/tags" Target="../tags/tag2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4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4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4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notesSlide" Target="../notesSlides/notesSlide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12" Type="http://schemas.openxmlformats.org/officeDocument/2006/relationships/notesSlide" Target="../notesSlides/notesSlide25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10" Type="http://schemas.openxmlformats.org/officeDocument/2006/relationships/tags" Target="../tags/tag259.xml"/><Relationship Id="rId4" Type="http://schemas.openxmlformats.org/officeDocument/2006/relationships/tags" Target="../tags/tag253.xml"/><Relationship Id="rId9" Type="http://schemas.openxmlformats.org/officeDocument/2006/relationships/tags" Target="../tags/tag25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62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notesSlide" Target="../notesSlides/notesSlide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75.xml"/><Relationship Id="rId13" Type="http://schemas.openxmlformats.org/officeDocument/2006/relationships/tags" Target="../tags/tag280.xml"/><Relationship Id="rId18" Type="http://schemas.openxmlformats.org/officeDocument/2006/relationships/tags" Target="../tags/tag285.xml"/><Relationship Id="rId26" Type="http://schemas.openxmlformats.org/officeDocument/2006/relationships/notesSlide" Target="../notesSlides/notesSlide28.xml"/><Relationship Id="rId3" Type="http://schemas.openxmlformats.org/officeDocument/2006/relationships/tags" Target="../tags/tag270.xml"/><Relationship Id="rId21" Type="http://schemas.openxmlformats.org/officeDocument/2006/relationships/tags" Target="../tags/tag288.xml"/><Relationship Id="rId7" Type="http://schemas.openxmlformats.org/officeDocument/2006/relationships/tags" Target="../tags/tag274.xml"/><Relationship Id="rId12" Type="http://schemas.openxmlformats.org/officeDocument/2006/relationships/tags" Target="../tags/tag279.xml"/><Relationship Id="rId17" Type="http://schemas.openxmlformats.org/officeDocument/2006/relationships/tags" Target="../tags/tag284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269.xml"/><Relationship Id="rId16" Type="http://schemas.openxmlformats.org/officeDocument/2006/relationships/tags" Target="../tags/tag283.xml"/><Relationship Id="rId20" Type="http://schemas.openxmlformats.org/officeDocument/2006/relationships/tags" Target="../tags/tag287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11" Type="http://schemas.openxmlformats.org/officeDocument/2006/relationships/tags" Target="../tags/tag278.xml"/><Relationship Id="rId24" Type="http://schemas.openxmlformats.org/officeDocument/2006/relationships/tags" Target="../tags/tag291.xml"/><Relationship Id="rId5" Type="http://schemas.openxmlformats.org/officeDocument/2006/relationships/tags" Target="../tags/tag272.xml"/><Relationship Id="rId15" Type="http://schemas.openxmlformats.org/officeDocument/2006/relationships/tags" Target="../tags/tag282.xml"/><Relationship Id="rId23" Type="http://schemas.openxmlformats.org/officeDocument/2006/relationships/tags" Target="../tags/tag290.xml"/><Relationship Id="rId10" Type="http://schemas.openxmlformats.org/officeDocument/2006/relationships/tags" Target="../tags/tag277.xml"/><Relationship Id="rId19" Type="http://schemas.openxmlformats.org/officeDocument/2006/relationships/tags" Target="../tags/tag286.xml"/><Relationship Id="rId4" Type="http://schemas.openxmlformats.org/officeDocument/2006/relationships/tags" Target="../tags/tag271.xml"/><Relationship Id="rId9" Type="http://schemas.openxmlformats.org/officeDocument/2006/relationships/tags" Target="../tags/tag276.xml"/><Relationship Id="rId14" Type="http://schemas.openxmlformats.org/officeDocument/2006/relationships/tags" Target="../tags/tag281.xml"/><Relationship Id="rId22" Type="http://schemas.openxmlformats.org/officeDocument/2006/relationships/tags" Target="../tags/tag28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4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4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Assemblers, Linkers, and Loaders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en-US" dirty="0" smtClean="0"/>
              <a:t>See: P&amp;H Appendix B.3-4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787575"/>
            <a:ext cx="4572000" cy="20036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Hakim </a:t>
            </a:r>
            <a:r>
              <a:rPr lang="en-US" sz="2700" b="1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Weatherspoon</a:t>
            </a:r>
            <a:endParaRPr lang="en-US" sz="2700" b="1" dirty="0" smtClean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CS 3410, Spring </a:t>
            </a: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2012</a:t>
            </a:r>
            <a:endParaRPr lang="en-US" sz="2700" b="1" dirty="0" smtClean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Computer Science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Review of Program Layout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334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6096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479143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1242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28956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48768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648200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5720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5626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532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438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344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5720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5626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53069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43669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876869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867469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34269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532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5720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562669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39069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172269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781869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53269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43669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991169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3962969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39269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5" grpId="0" animBg="1"/>
      <p:bldP spid="26" grpId="0" animBg="1"/>
      <p:bldP spid="29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648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FFFF"/>
                </a:solidFill>
              </a:rPr>
              <a:t>Output is </a:t>
            </a:r>
            <a:r>
              <a:rPr lang="en-US" dirty="0" err="1" smtClean="0">
                <a:solidFill>
                  <a:srgbClr val="FFFFFF"/>
                </a:solidFill>
              </a:rPr>
              <a:t>obj</a:t>
            </a:r>
            <a:r>
              <a:rPr lang="en-US" dirty="0" smtClean="0">
                <a:solidFill>
                  <a:srgbClr val="FFFFFF"/>
                </a:solidFill>
              </a:rPr>
              <a:t> files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Binary machine code, but not executable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May refer to external symbols</a:t>
            </a:r>
          </a:p>
          <a:p>
            <a:pPr lvl="1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Each object file has illusion of its own address space</a:t>
            </a:r>
          </a:p>
          <a:p>
            <a:pPr lvl="2"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Addresses will need to be fixed later</a:t>
            </a:r>
          </a:p>
          <a:p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3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4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5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>
            <p:custDataLst>
              <p:tags r:id="rId6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Symbols and References</a:t>
            </a:r>
            <a:endParaRPr lang="en-US" dirty="0"/>
          </a:p>
        </p:txBody>
      </p:sp>
      <p:sp>
        <p:nvSpPr>
          <p:cNvPr id="26019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Global labels: </a:t>
            </a:r>
            <a:r>
              <a:rPr lang="en-US" dirty="0" smtClean="0"/>
              <a:t>Externally visible “exported” symbols</a:t>
            </a:r>
          </a:p>
          <a:p>
            <a:pPr lvl="1"/>
            <a:r>
              <a:rPr lang="en-US" dirty="0" smtClean="0"/>
              <a:t>Can be referenced from other object files</a:t>
            </a:r>
          </a:p>
          <a:p>
            <a:pPr lvl="1"/>
            <a:r>
              <a:rPr lang="en-US" dirty="0" smtClean="0"/>
              <a:t>Exported functions, global variables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Local labels:  </a:t>
            </a:r>
            <a:r>
              <a:rPr lang="en-US" dirty="0" smtClean="0"/>
              <a:t>Internal  visible only symbols</a:t>
            </a:r>
          </a:p>
          <a:p>
            <a:pPr lvl="1"/>
            <a:r>
              <a:rPr lang="en-US" dirty="0" smtClean="0"/>
              <a:t>Only used within this object file</a:t>
            </a:r>
          </a:p>
          <a:p>
            <a:pPr lvl="1"/>
            <a:r>
              <a:rPr lang="en-US" dirty="0" smtClean="0"/>
              <a:t>static functions, static variables, loop labels, …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43000" y="609600"/>
            <a:ext cx="7772400" cy="61722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Header</a:t>
            </a:r>
          </a:p>
          <a:p>
            <a:pPr lvl="1"/>
            <a:r>
              <a:rPr lang="en-GB" dirty="0" smtClean="0"/>
              <a:t>Size and position of pieces of 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Text Segment</a:t>
            </a:r>
          </a:p>
          <a:p>
            <a:pPr lvl="1"/>
            <a:r>
              <a:rPr lang="en-GB" dirty="0" smtClean="0"/>
              <a:t>instructions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Debugging Information</a:t>
            </a:r>
          </a:p>
          <a:p>
            <a:pPr lvl="1"/>
            <a:r>
              <a:rPr lang="en-GB" dirty="0" smtClean="0"/>
              <a:t>line number </a:t>
            </a:r>
            <a:r>
              <a:rPr lang="en-GB" dirty="0" smtClean="0">
                <a:sym typeface="Wingdings" pitchFamily="2" charset="2"/>
              </a:rPr>
              <a:t> code address map, etc.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Symbol Table</a:t>
            </a:r>
          </a:p>
          <a:p>
            <a:pPr lvl="1"/>
            <a:r>
              <a:rPr lang="en-GB" dirty="0" smtClean="0"/>
              <a:t>External (exported) references</a:t>
            </a:r>
          </a:p>
          <a:p>
            <a:pPr lvl="1"/>
            <a:r>
              <a:rPr lang="en-GB" dirty="0" smtClean="0"/>
              <a:t>Unresolved (imported) references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3886200" cy="6172200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pi = 3;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e = 2;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 = 7;</a:t>
            </a:r>
          </a:p>
          <a:p>
            <a:endParaRPr lang="en-US" sz="2400" dirty="0" smtClean="0"/>
          </a:p>
          <a:p>
            <a:r>
              <a:rPr lang="en-US" sz="2400" dirty="0" smtClean="0"/>
              <a:t>extern char *username;</a:t>
            </a:r>
          </a:p>
          <a:p>
            <a:r>
              <a:rPr lang="en-US" sz="2400" dirty="0" smtClean="0"/>
              <a:t>extern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…);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square(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is_prime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x)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pick_prime</a:t>
            </a:r>
            <a:r>
              <a:rPr lang="en-US" sz="2400" dirty="0" smtClean="0"/>
              <a:t>() { … }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pick_random</a:t>
            </a:r>
            <a:r>
              <a:rPr lang="en-US" sz="2400" dirty="0" smtClean="0"/>
              <a:t>() { </a:t>
            </a:r>
          </a:p>
          <a:p>
            <a:r>
              <a:rPr lang="en-US" sz="2400" dirty="0" smtClean="0"/>
              <a:t>	return </a:t>
            </a:r>
            <a:r>
              <a:rPr lang="en-US" sz="2400" dirty="0" err="1" smtClean="0"/>
              <a:t>randomval</a:t>
            </a:r>
            <a:r>
              <a:rPr lang="en-US" sz="2400" dirty="0" smtClean="0"/>
              <a:t>;  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52400" y="314980"/>
            <a:ext cx="1192827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267200" y="685800"/>
            <a:ext cx="4724400" cy="228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-S … </a:t>
            </a:r>
            <a:r>
              <a:rPr lang="en-US" sz="2800" dirty="0" err="1" smtClean="0">
                <a:solidFill>
                  <a:schemeClr val="bg1"/>
                </a:solidFill>
              </a:rPr>
              <a:t>math.c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-c … </a:t>
            </a:r>
            <a:r>
              <a:rPr lang="en-US" sz="2800" dirty="0" err="1" smtClean="0">
                <a:solidFill>
                  <a:schemeClr val="bg1"/>
                </a:solidFill>
              </a:rPr>
              <a:t>math.s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--disassemble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objdump</a:t>
            </a:r>
            <a:r>
              <a:rPr lang="en-US" sz="2800" dirty="0" smtClean="0">
                <a:solidFill>
                  <a:schemeClr val="bg1"/>
                </a:solidFill>
              </a:rPr>
              <a:t> --</a:t>
            </a:r>
            <a:r>
              <a:rPr lang="en-US" sz="2800" dirty="0" err="1" smtClean="0">
                <a:solidFill>
                  <a:schemeClr val="bg1"/>
                </a:solidFill>
              </a:rPr>
              <a:t>syms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Objdump</a:t>
            </a:r>
            <a:r>
              <a:rPr lang="en-US" dirty="0" smtClean="0"/>
              <a:t> disassembly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781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--disassemble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 </a:t>
            </a: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r>
              <a:rPr lang="en-US" dirty="0" smtClean="0">
                <a:latin typeface="Consolas" pitchFamily="49" charset="0"/>
              </a:rPr>
              <a:t>Disassembly of section .text: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/>
              <a:t>00000000 &lt;</a:t>
            </a:r>
            <a:r>
              <a:rPr lang="en-US" dirty="0" err="1" smtClean="0"/>
              <a:t>pick_random</a:t>
            </a:r>
            <a:r>
              <a:rPr lang="en-US" dirty="0" smtClean="0"/>
              <a:t>&gt;:</a:t>
            </a:r>
          </a:p>
          <a:p>
            <a:r>
              <a:rPr lang="en-US" dirty="0" smtClean="0"/>
              <a:t>   0: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 4:	afbe0000 	sw	s8,0(sp)</a:t>
            </a:r>
          </a:p>
          <a:p>
            <a:r>
              <a:rPr lang="en-US" dirty="0" smtClean="0"/>
              <a:t>   8:	03a0f021 	move	s8,sp</a:t>
            </a:r>
          </a:p>
          <a:p>
            <a:r>
              <a:rPr lang="en-US" dirty="0" smtClean="0"/>
              <a:t>   c:	3c020000 	</a:t>
            </a:r>
            <a:r>
              <a:rPr lang="en-US" dirty="0" err="1" smtClean="0"/>
              <a:t>lui</a:t>
            </a:r>
            <a:r>
              <a:rPr lang="en-US" dirty="0" smtClean="0"/>
              <a:t>	v0,0x0</a:t>
            </a:r>
          </a:p>
          <a:p>
            <a:r>
              <a:rPr lang="en-US" dirty="0" smtClean="0"/>
              <a:t>  10:	8c420008 	lw	v0,8(v0)</a:t>
            </a:r>
          </a:p>
          <a:p>
            <a:r>
              <a:rPr lang="en-US" dirty="0" smtClean="0"/>
              <a:t>  14:	03c0e821 	move	sp,s8</a:t>
            </a:r>
          </a:p>
          <a:p>
            <a:r>
              <a:rPr lang="en-US" dirty="0" smtClean="0"/>
              <a:t>  18:	8fbe0000 	lw	s8,0(sp)</a:t>
            </a:r>
          </a:p>
          <a:p>
            <a:r>
              <a:rPr lang="en-US" dirty="0" smtClean="0"/>
              <a:t>  1c:	27bd0008 	</a:t>
            </a:r>
            <a:r>
              <a:rPr lang="en-US" dirty="0" err="1" smtClean="0"/>
              <a:t>addiu</a:t>
            </a:r>
            <a:r>
              <a:rPr lang="en-US" dirty="0" smtClean="0"/>
              <a:t>	sp,sp,8</a:t>
            </a:r>
          </a:p>
          <a:p>
            <a:r>
              <a:rPr lang="en-US" dirty="0" smtClean="0"/>
              <a:t>  20:	03e00008 	</a:t>
            </a:r>
            <a:r>
              <a:rPr lang="en-US" dirty="0" err="1" smtClean="0"/>
              <a:t>jr</a:t>
            </a:r>
            <a:r>
              <a:rPr lang="en-US" dirty="0" smtClean="0"/>
              <a:t>	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  24:	00000000 	nop</a:t>
            </a:r>
          </a:p>
          <a:p>
            <a:endParaRPr lang="en-US" dirty="0" smtClean="0"/>
          </a:p>
          <a:p>
            <a:r>
              <a:rPr lang="en-US" dirty="0" smtClean="0"/>
              <a:t>00000028 &lt;square&gt;:</a:t>
            </a:r>
          </a:p>
          <a:p>
            <a:r>
              <a:rPr lang="en-US" dirty="0" smtClean="0"/>
              <a:t>  28:	27bdfff8 	</a:t>
            </a:r>
            <a:r>
              <a:rPr lang="en-US" dirty="0" err="1" smtClean="0"/>
              <a:t>addiu</a:t>
            </a:r>
            <a:r>
              <a:rPr lang="en-US" dirty="0" smtClean="0"/>
              <a:t>	sp,sp,-8</a:t>
            </a:r>
          </a:p>
          <a:p>
            <a:r>
              <a:rPr lang="en-US" dirty="0" smtClean="0"/>
              <a:t>  2c:	afbe0000 	sw	s8,0(sp)</a:t>
            </a:r>
          </a:p>
          <a:p>
            <a:r>
              <a:rPr lang="en-US" dirty="0" smtClean="0"/>
              <a:t>  30:	03a0f021 	move	s8,sp</a:t>
            </a:r>
          </a:p>
          <a:p>
            <a:r>
              <a:rPr lang="en-US" dirty="0" smtClean="0"/>
              <a:t>  34:	afc40008 	sw	a0,8(s8)</a:t>
            </a:r>
          </a:p>
          <a:p>
            <a:r>
              <a:rPr lang="en-US" dirty="0" smtClean="0"/>
              <a:t>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Objdump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70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csug01 ~$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mipsel-linux-objdump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--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syms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math.o</a:t>
            </a:r>
            <a:endParaRPr lang="en-US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math.o</a:t>
            </a:r>
            <a:r>
              <a:rPr lang="en-US" dirty="0" smtClean="0">
                <a:latin typeface="Consolas" pitchFamily="49" charset="0"/>
              </a:rPr>
              <a:t>:     file format elf32-tradlittlemips</a:t>
            </a:r>
          </a:p>
          <a:p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SYMBOL TABLE: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</a:t>
            </a:r>
            <a:r>
              <a:rPr lang="en-US" dirty="0" err="1" smtClean="0">
                <a:latin typeface="Consolas" pitchFamily="49" charset="0"/>
              </a:rPr>
              <a:t>df</a:t>
            </a:r>
            <a:r>
              <a:rPr lang="en-US" dirty="0" smtClean="0">
                <a:latin typeface="Consolas" pitchFamily="49" charset="0"/>
              </a:rPr>
              <a:t> *ABS*	00000000 </a:t>
            </a:r>
            <a:r>
              <a:rPr lang="en-US" dirty="0" err="1" smtClean="0">
                <a:latin typeface="Consolas" pitchFamily="49" charset="0"/>
              </a:rPr>
              <a:t>math.c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.text	00000000 .text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.data	00000000 .data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bss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bss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.mdebug.abi32	00000000 .mdebug.abi32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00000008 l     O .data	00000004 </a:t>
            </a:r>
            <a:r>
              <a:rPr lang="en-US" dirty="0" err="1" smtClean="0">
                <a:latin typeface="Consolas" pitchFamily="49" charset="0"/>
              </a:rPr>
              <a:t>randomval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00000060 l     F .text	00000028 </a:t>
            </a:r>
            <a:r>
              <a:rPr lang="en-US" dirty="0" err="1" smtClean="0">
                <a:latin typeface="Consolas" pitchFamily="49" charset="0"/>
              </a:rPr>
              <a:t>is_prime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</a:t>
            </a:r>
            <a:r>
              <a:rPr lang="en-US" dirty="0" err="1" smtClean="0">
                <a:latin typeface="Consolas" pitchFamily="49" charset="0"/>
              </a:rPr>
              <a:t>rodata</a:t>
            </a:r>
            <a:r>
              <a:rPr lang="en-US" dirty="0" smtClean="0">
                <a:latin typeface="Consolas" pitchFamily="49" charset="0"/>
              </a:rPr>
              <a:t>	00000000 .</a:t>
            </a:r>
            <a:r>
              <a:rPr lang="en-US" dirty="0" err="1" smtClean="0">
                <a:latin typeface="Consolas" pitchFamily="49" charset="0"/>
              </a:rPr>
              <a:t>rodata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l    d  .comment	00000000 .comment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O .data	00000004 pi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00000004 g     O .data	00000004 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g     F .text	00000028 </a:t>
            </a:r>
            <a:r>
              <a:rPr lang="en-US" dirty="0" err="1" smtClean="0">
                <a:latin typeface="Consolas" pitchFamily="49" charset="0"/>
              </a:rPr>
              <a:t>pick_random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00000028 g     F .text	00000038 square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00000088 g     F .text	0000004c </a:t>
            </a:r>
            <a:r>
              <a:rPr lang="en-US" dirty="0" err="1" smtClean="0">
                <a:latin typeface="Consolas" pitchFamily="49" charset="0"/>
              </a:rPr>
              <a:t>pick_prime</a:t>
            </a:r>
            <a:endParaRPr lang="en-US" dirty="0" smtClean="0">
              <a:latin typeface="Consolas" pitchFamily="49" charset="0"/>
            </a:endParaRP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username</a:t>
            </a:r>
          </a:p>
          <a:p>
            <a:pPr>
              <a:tabLst>
                <a:tab pos="4572000" algn="l"/>
              </a:tabLst>
            </a:pPr>
            <a:r>
              <a:rPr lang="en-US" dirty="0" smtClean="0">
                <a:latin typeface="Consolas" pitchFamily="49" charset="0"/>
              </a:rPr>
              <a:t>00000000         *UND*	00000000 </a:t>
            </a:r>
            <a:r>
              <a:rPr lang="en-US" dirty="0" err="1" smtClean="0">
                <a:latin typeface="Consolas" pitchFamily="49" charset="0"/>
              </a:rPr>
              <a:t>printf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Separate Compilation</a:t>
            </a:r>
            <a:endParaRPr lang="en-GB"/>
          </a:p>
        </p:txBody>
      </p:sp>
      <p:sp>
        <p:nvSpPr>
          <p:cNvPr id="261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Q: Why separate compile/assemble and linking steps?</a:t>
            </a:r>
          </a:p>
          <a:p>
            <a:r>
              <a:rPr lang="en-GB" dirty="0" smtClean="0"/>
              <a:t>A: Can recompile one object, then just </a:t>
            </a:r>
            <a:r>
              <a:rPr lang="en-GB" dirty="0" err="1" smtClean="0"/>
              <a:t>relink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HW3 </a:t>
            </a:r>
            <a:r>
              <a:rPr lang="en-US" dirty="0"/>
              <a:t>due </a:t>
            </a:r>
            <a:r>
              <a:rPr lang="en-US" b="1" i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/>
              <a:t> </a:t>
            </a:r>
            <a:r>
              <a:rPr lang="en-US" dirty="0" smtClean="0"/>
              <a:t>Tuesday,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HW4 available by tomorrow, Wednesday March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</a:t>
            </a:r>
            <a:r>
              <a:rPr lang="en-US" dirty="0" smtClean="0"/>
              <a:t>Work-in-Progress circuit due before spring break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Saturday, March 17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to Sunday, March 25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marL="573088" lvl="1" indent="-457200">
              <a:buFont typeface="Arial"/>
              <a:buChar char="•"/>
            </a:pPr>
            <a:r>
              <a:rPr lang="en-US"/>
              <a:t>HW4 due after spring break, before Prelim2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29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</a:t>
            </a:r>
            <a:r>
              <a:rPr lang="en-US" dirty="0" smtClean="0"/>
              <a:t>due Monday, April 2</a:t>
            </a:r>
            <a:r>
              <a:rPr lang="en-US" baseline="30000" dirty="0" smtClean="0"/>
              <a:t>nd</a:t>
            </a:r>
            <a:r>
              <a:rPr lang="en-US" dirty="0" smtClean="0"/>
              <a:t>, after Prelim2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7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Linkers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Linkers</a:t>
            </a:r>
            <a:endParaRPr lang="en-GB"/>
          </a:p>
        </p:txBody>
      </p:sp>
      <p:sp>
        <p:nvSpPr>
          <p:cNvPr id="262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Linker </a:t>
            </a:r>
            <a:r>
              <a:rPr lang="en-GB" dirty="0" smtClean="0"/>
              <a:t>combines object files into an executable file</a:t>
            </a:r>
          </a:p>
          <a:p>
            <a:pPr lvl="1"/>
            <a:r>
              <a:rPr lang="en-GB" dirty="0" smtClean="0"/>
              <a:t>Relocate each object’s text and data segments</a:t>
            </a:r>
          </a:p>
          <a:p>
            <a:pPr lvl="1"/>
            <a:r>
              <a:rPr lang="en-GB" dirty="0" smtClean="0"/>
              <a:t>Resolve as-yet-unresolved symbols</a:t>
            </a:r>
          </a:p>
          <a:p>
            <a:pPr lvl="1"/>
            <a:r>
              <a:rPr lang="en-GB" dirty="0" smtClean="0"/>
              <a:t>Record top-level entry point in executable file</a:t>
            </a:r>
          </a:p>
          <a:p>
            <a:endParaRPr lang="en-GB" dirty="0" smtClean="0"/>
          </a:p>
          <a:p>
            <a:r>
              <a:rPr lang="en-GB" dirty="0" smtClean="0"/>
              <a:t>End result: a program on disk, ready to execute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8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76200" y="46738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1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2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3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2743200" y="46738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5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6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7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8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9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0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1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2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3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4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5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6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27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 hidden="1"/>
          <p:cNvSpPr/>
          <p:nvPr>
            <p:custDataLst>
              <p:tags r:id="rId1"/>
            </p:custDataLst>
          </p:nvPr>
        </p:nvSpPr>
        <p:spPr>
          <a:xfrm>
            <a:off x="1118358" y="9144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 hidden="1"/>
          <p:cNvSpPr/>
          <p:nvPr>
            <p:custDataLst>
              <p:tags r:id="rId2"/>
            </p:custDataLst>
          </p:nvPr>
        </p:nvSpPr>
        <p:spPr>
          <a:xfrm>
            <a:off x="1118358" y="21336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 hidden="1"/>
          <p:cNvSpPr/>
          <p:nvPr>
            <p:custDataLst>
              <p:tags r:id="rId3"/>
            </p:custDataLst>
          </p:nvPr>
        </p:nvSpPr>
        <p:spPr>
          <a:xfrm>
            <a:off x="1373592" y="1658644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 hidden="1"/>
          <p:cNvSpPr/>
          <p:nvPr>
            <p:custDataLst>
              <p:tags r:id="rId4"/>
            </p:custDataLst>
          </p:nvPr>
        </p:nvSpPr>
        <p:spPr>
          <a:xfrm>
            <a:off x="3785358" y="1066800"/>
            <a:ext cx="838200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 hidden="1"/>
          <p:cNvSpPr/>
          <p:nvPr>
            <p:custDataLst>
              <p:tags r:id="rId5"/>
            </p:custDataLst>
          </p:nvPr>
        </p:nvSpPr>
        <p:spPr>
          <a:xfrm>
            <a:off x="4038600" y="17526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>
            <p:custDataLst>
              <p:tags r:id="rId6"/>
            </p:custDataLst>
          </p:nvPr>
        </p:nvSpPr>
        <p:spPr>
          <a:xfrm>
            <a:off x="4038600" y="1524000"/>
            <a:ext cx="582966" cy="2286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>
            <p:custDataLst>
              <p:tags r:id="rId7"/>
            </p:custDataLst>
          </p:nvPr>
        </p:nvSpPr>
        <p:spPr>
          <a:xfrm>
            <a:off x="280158" y="685800"/>
            <a:ext cx="2209800" cy="4876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8"/>
            </p:custDataLst>
          </p:nvPr>
        </p:nvSpPr>
        <p:spPr>
          <a:xfrm>
            <a:off x="76200" y="457200"/>
            <a:ext cx="1194558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main.o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9"/>
            </p:custDataLst>
          </p:nvPr>
        </p:nvSpPr>
        <p:spPr>
          <a:xfrm>
            <a:off x="280158" y="990600"/>
            <a:ext cx="2209800" cy="2133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7" name="Rectangle 6"/>
          <p:cNvSpPr/>
          <p:nvPr>
            <p:custDataLst>
              <p:tags r:id="rId10"/>
            </p:custDataLst>
          </p:nvPr>
        </p:nvSpPr>
        <p:spPr>
          <a:xfrm>
            <a:off x="280158" y="31242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00 D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latin typeface="Consolas" pitchFamily="49" charset="0"/>
              </a:rPr>
              <a:t>*UND* 	pi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8" name="Rectangle 7"/>
          <p:cNvSpPr/>
          <p:nvPr>
            <p:custDataLst>
              <p:tags r:id="rId11"/>
            </p:custDataLst>
          </p:nvPr>
        </p:nvSpPr>
        <p:spPr>
          <a:xfrm>
            <a:off x="280158" y="4343400"/>
            <a:ext cx="2209800" cy="990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40,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4C, LW/</a:t>
            </a:r>
            <a:r>
              <a:rPr lang="en-US" sz="2000" dirty="0" err="1" smtClean="0">
                <a:latin typeface="Consolas" pitchFamily="49" charset="0"/>
              </a:rPr>
              <a:t>gp</a:t>
            </a:r>
            <a:r>
              <a:rPr lang="en-US" sz="2000" dirty="0" smtClean="0">
                <a:latin typeface="Consolas" pitchFamily="49" charset="0"/>
              </a:rPr>
              <a:t>, pi</a:t>
            </a:r>
          </a:p>
          <a:p>
            <a:r>
              <a:rPr lang="en-US" sz="2000" dirty="0" smtClean="0">
                <a:latin typeface="Consolas" pitchFamily="49" charset="0"/>
              </a:rPr>
              <a:t>54, JL, square</a:t>
            </a: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>
          <a:xfrm>
            <a:off x="2947158" y="685800"/>
            <a:ext cx="2209800" cy="434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2743200" y="457200"/>
            <a:ext cx="1229696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math.o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>
          <a:xfrm>
            <a:off x="2947158" y="990600"/>
            <a:ext cx="2209800" cy="1676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>
          <a:xfrm>
            <a:off x="2947158" y="2667000"/>
            <a:ext cx="2209800" cy="1219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latin typeface="Consolas" pitchFamily="49" charset="0"/>
              </a:rPr>
              <a:t>*UND*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*UND*	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>
          <a:xfrm>
            <a:off x="2947158" y="3886200"/>
            <a:ext cx="2209800" cy="10668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28, JL, 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30, LUI,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34, LA, </a:t>
            </a:r>
            <a:r>
              <a:rPr lang="en-US" sz="2000" dirty="0" err="1" smtClean="0">
                <a:latin typeface="Consolas" pitchFamily="49" charset="0"/>
              </a:rPr>
              <a:t>uname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27" name="Rectangle 26"/>
          <p:cNvSpPr/>
          <p:nvPr>
            <p:custDataLst>
              <p:tags r:id="rId17"/>
            </p:custDataLst>
          </p:nvPr>
        </p:nvSpPr>
        <p:spPr>
          <a:xfrm>
            <a:off x="2971800" y="5410200"/>
            <a:ext cx="2209800" cy="1371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8"/>
            </p:custDataLst>
          </p:nvPr>
        </p:nvSpPr>
        <p:spPr>
          <a:xfrm>
            <a:off x="2819400" y="5105400"/>
            <a:ext cx="125233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printf.o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19"/>
            </p:custDataLst>
          </p:nvPr>
        </p:nvSpPr>
        <p:spPr>
          <a:xfrm>
            <a:off x="2971800" y="5715000"/>
            <a:ext cx="2209800" cy="381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30" name="Rectangle 29"/>
          <p:cNvSpPr/>
          <p:nvPr>
            <p:custDataLst>
              <p:tags r:id="rId20"/>
            </p:custDataLst>
          </p:nvPr>
        </p:nvSpPr>
        <p:spPr>
          <a:xfrm>
            <a:off x="2971800" y="6096000"/>
            <a:ext cx="2209800" cy="4572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3C T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endParaRPr lang="en-US" sz="2000" dirty="0" smtClean="0">
              <a:latin typeface="Consolas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21"/>
            </p:custDataLst>
          </p:nvPr>
        </p:nvSpPr>
        <p:spPr>
          <a:xfrm>
            <a:off x="5638800" y="685800"/>
            <a:ext cx="2209800" cy="6172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2"/>
            </p:custDataLst>
          </p:nvPr>
        </p:nvSpPr>
        <p:spPr>
          <a:xfrm>
            <a:off x="5638800" y="914400"/>
            <a:ext cx="2209800" cy="441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4C04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...</a:t>
            </a:r>
          </a:p>
        </p:txBody>
      </p:sp>
      <p:sp>
        <p:nvSpPr>
          <p:cNvPr id="36" name="Rectangle 35"/>
          <p:cNvSpPr/>
          <p:nvPr>
            <p:custDataLst>
              <p:tags r:id="rId23"/>
            </p:custDataLst>
          </p:nvPr>
        </p:nvSpPr>
        <p:spPr>
          <a:xfrm>
            <a:off x="5638800" y="5943600"/>
            <a:ext cx="2209800" cy="9144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</a:rPr>
              <a:t>entry:400100</a:t>
            </a:r>
          </a:p>
          <a:p>
            <a:r>
              <a:rPr lang="en-US" sz="2000" dirty="0" smtClean="0">
                <a:latin typeface="Consolas" pitchFamily="49" charset="0"/>
              </a:rPr>
              <a:t>text: 400000</a:t>
            </a:r>
          </a:p>
          <a:p>
            <a:r>
              <a:rPr lang="en-US" sz="2000" dirty="0" smtClean="0">
                <a:latin typeface="Consolas" pitchFamily="49" charset="0"/>
              </a:rPr>
              <a:t>data:1000000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530649" y="381000"/>
            <a:ext cx="1327351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calc.exe</a:t>
            </a:r>
          </a:p>
        </p:txBody>
      </p:sp>
      <p:sp>
        <p:nvSpPr>
          <p:cNvPr id="40" name="Rectangle 39"/>
          <p:cNvSpPr/>
          <p:nvPr>
            <p:custDataLst>
              <p:tags r:id="rId25"/>
            </p:custDataLst>
          </p:nvPr>
        </p:nvSpPr>
        <p:spPr>
          <a:xfrm>
            <a:off x="5638800" y="5334000"/>
            <a:ext cx="2209800" cy="6096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onsolas" pitchFamily="49" charset="0"/>
              </a:rPr>
              <a:t>0077616B</a:t>
            </a:r>
            <a:endParaRPr lang="en-US" sz="2000" dirty="0">
              <a:latin typeface="Consolas" pitchFamily="49" charset="0"/>
            </a:endParaRPr>
          </a:p>
        </p:txBody>
      </p:sp>
      <p:cxnSp>
        <p:nvCxnSpPr>
          <p:cNvPr id="32" name="Straight Arrow Connector 31"/>
          <p:cNvCxnSpPr/>
          <p:nvPr>
            <p:custDataLst>
              <p:tags r:id="rId26"/>
            </p:custDataLst>
          </p:nvPr>
        </p:nvCxnSpPr>
        <p:spPr>
          <a:xfrm>
            <a:off x="457200" y="13716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7"/>
            </p:custDataLst>
          </p:nvPr>
        </p:nvCxnSpPr>
        <p:spPr>
          <a:xfrm>
            <a:off x="457200" y="21320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28"/>
            </p:custDataLst>
          </p:nvPr>
        </p:nvCxnSpPr>
        <p:spPr>
          <a:xfrm>
            <a:off x="457200" y="25908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>
            <p:custDataLst>
              <p:tags r:id="rId29"/>
            </p:custDataLst>
          </p:nvPr>
        </p:nvCxnSpPr>
        <p:spPr>
          <a:xfrm>
            <a:off x="3124200" y="1522412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30"/>
            </p:custDataLst>
          </p:nvPr>
        </p:nvCxnSpPr>
        <p:spPr>
          <a:xfrm>
            <a:off x="3124200" y="2054224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>
            <p:custDataLst>
              <p:tags r:id="rId31"/>
            </p:custDataLst>
          </p:nvPr>
        </p:nvCxnSpPr>
        <p:spPr>
          <a:xfrm>
            <a:off x="3124200" y="2286000"/>
            <a:ext cx="3048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/>
        <p:txBody>
          <a:bodyPr/>
          <a:lstStyle/>
          <a:p>
            <a:r>
              <a:rPr lang="en-US" dirty="0" smtClean="0"/>
              <a:t>Linker Example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8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Object file</a:t>
            </a:r>
            <a:endParaRPr lang="en-GB"/>
          </a:p>
        </p:txBody>
      </p:sp>
      <p:sp>
        <p:nvSpPr>
          <p:cNvPr id="2606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457200"/>
            <a:ext cx="8001000" cy="6172200"/>
          </a:xfrm>
        </p:spPr>
        <p:txBody>
          <a:bodyPr>
            <a:noAutofit/>
          </a:bodyPr>
          <a:lstStyle/>
          <a:p>
            <a:r>
              <a:rPr lang="en-GB" dirty="0" smtClean="0"/>
              <a:t>Header</a:t>
            </a:r>
            <a:endParaRPr lang="en-GB" sz="2800" dirty="0" smtClean="0"/>
          </a:p>
          <a:p>
            <a:pPr lvl="1"/>
            <a:r>
              <a:rPr lang="en-GB" sz="2600" dirty="0" smtClean="0">
                <a:solidFill>
                  <a:schemeClr val="accent1"/>
                </a:solidFill>
              </a:rPr>
              <a:t>location of main entry point (if any)</a:t>
            </a:r>
          </a:p>
          <a:p>
            <a:r>
              <a:rPr lang="en-GB" dirty="0" smtClean="0"/>
              <a:t>Text Segment</a:t>
            </a:r>
          </a:p>
          <a:p>
            <a:pPr lvl="1"/>
            <a:r>
              <a:rPr lang="en-GB" sz="2600" dirty="0" smtClean="0"/>
              <a:t>instructions</a:t>
            </a:r>
          </a:p>
          <a:p>
            <a:r>
              <a:rPr lang="en-GB" dirty="0" smtClean="0"/>
              <a:t>Data Segment</a:t>
            </a:r>
          </a:p>
          <a:p>
            <a:pPr lvl="1"/>
            <a:r>
              <a:rPr lang="en-GB" sz="2600" dirty="0" smtClean="0"/>
              <a:t>static data (local/global </a:t>
            </a:r>
            <a:r>
              <a:rPr lang="en-GB" sz="2600" dirty="0" err="1" smtClean="0"/>
              <a:t>vars</a:t>
            </a:r>
            <a:r>
              <a:rPr lang="en-GB" sz="2600" dirty="0" smtClean="0"/>
              <a:t>, strings, constants)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Relocation Information</a:t>
            </a:r>
          </a:p>
          <a:p>
            <a:pPr lvl="1"/>
            <a:r>
              <a:rPr lang="en-GB" sz="2600" dirty="0" smtClean="0"/>
              <a:t>Instructions and data that depend on actual addresses</a:t>
            </a:r>
          </a:p>
          <a:p>
            <a:pPr lvl="1"/>
            <a:r>
              <a:rPr lang="en-GB" sz="2600" dirty="0" smtClean="0"/>
              <a:t>Linker patches these bits after relocating segments</a:t>
            </a:r>
          </a:p>
          <a:p>
            <a:r>
              <a:rPr lang="en-GB" dirty="0" smtClean="0"/>
              <a:t>Symbol Table</a:t>
            </a:r>
          </a:p>
          <a:p>
            <a:pPr lvl="1"/>
            <a:r>
              <a:rPr lang="en-GB" sz="2600" dirty="0" smtClean="0"/>
              <a:t>Exported and imported references</a:t>
            </a:r>
          </a:p>
          <a:p>
            <a:r>
              <a:rPr lang="en-GB" dirty="0" smtClean="0"/>
              <a:t>Debugging Information</a:t>
            </a:r>
            <a:endParaRPr lang="en-GB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 rot="16200000">
            <a:off x="-538490" y="320549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Object File</a:t>
            </a: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5400000" flipH="1" flipV="1">
            <a:off x="-571500" y="1638300"/>
            <a:ext cx="2057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>
          <a:xfrm rot="5400000" flipH="1" flipV="1">
            <a:off x="-533400" y="5410200"/>
            <a:ext cx="1981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>
          <a:xfrm rot="10800000">
            <a:off x="457200" y="6096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7"/>
            </p:custDataLst>
          </p:nvPr>
        </p:nvCxnSpPr>
        <p:spPr>
          <a:xfrm rot="10800000">
            <a:off x="457200" y="6400800"/>
            <a:ext cx="22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 Formats</a:t>
            </a:r>
            <a:endParaRPr lang="en-US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Unix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pPr lvl="1"/>
            <a:r>
              <a:rPr lang="en-US" dirty="0" smtClean="0"/>
              <a:t>COFF: Common Object File Format</a:t>
            </a:r>
          </a:p>
          <a:p>
            <a:pPr lvl="1"/>
            <a:r>
              <a:rPr lang="en-US" dirty="0" smtClean="0"/>
              <a:t>ELF: Executable and Linking Format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PE: Portable Executable</a:t>
            </a:r>
          </a:p>
          <a:p>
            <a:endParaRPr lang="en-US" dirty="0" smtClean="0"/>
          </a:p>
          <a:p>
            <a:r>
              <a:rPr lang="en-US" dirty="0" smtClean="0"/>
              <a:t>All support both executable and object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Loaders and Libraries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Goal for Today: Putting it all Together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Loaders</a:t>
            </a:r>
            <a:endParaRPr lang="en-GB"/>
          </a:p>
        </p:txBody>
      </p:sp>
      <p:sp>
        <p:nvSpPr>
          <p:cNvPr id="2634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1"/>
                </a:solidFill>
              </a:rPr>
              <a:t>Loader</a:t>
            </a:r>
            <a:r>
              <a:rPr lang="en-GB" dirty="0" smtClean="0"/>
              <a:t> reads executable from disk into memory</a:t>
            </a:r>
          </a:p>
          <a:p>
            <a:pPr lvl="1"/>
            <a:r>
              <a:rPr lang="en-GB" dirty="0" smtClean="0"/>
              <a:t>Initializes registers, stack, arguments to first function</a:t>
            </a:r>
          </a:p>
          <a:p>
            <a:pPr lvl="1"/>
            <a:r>
              <a:rPr lang="en-GB" dirty="0" smtClean="0"/>
              <a:t>Jumps to entry-point</a:t>
            </a:r>
          </a:p>
          <a:p>
            <a:r>
              <a:rPr lang="en-GB" dirty="0" smtClean="0"/>
              <a:t>Part of the Operating System (OS)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Static Libraries</a:t>
            </a:r>
            <a:endParaRPr lang="en-US" dirty="0"/>
          </a:p>
        </p:txBody>
      </p:sp>
      <p:sp>
        <p:nvSpPr>
          <p:cNvPr id="3169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Static Library</a:t>
            </a:r>
            <a:r>
              <a:rPr lang="en-US" dirty="0" smtClean="0"/>
              <a:t>: Collection of object files </a:t>
            </a:r>
            <a:br>
              <a:rPr lang="en-US" dirty="0" smtClean="0"/>
            </a:br>
            <a:r>
              <a:rPr lang="en-US" dirty="0" smtClean="0"/>
              <a:t>(think: like a zip archive)</a:t>
            </a:r>
          </a:p>
          <a:p>
            <a:endParaRPr lang="en-US" dirty="0" smtClean="0"/>
          </a:p>
          <a:p>
            <a:r>
              <a:rPr lang="en-US" dirty="0" smtClean="0"/>
              <a:t>Q: But every program contains entire library!</a:t>
            </a:r>
          </a:p>
          <a:p>
            <a:r>
              <a:rPr lang="en-US" dirty="0" smtClean="0"/>
              <a:t>A: Linker picks only object files needed to resolve undefined references at link time</a:t>
            </a:r>
          </a:p>
          <a:p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>
                <a:solidFill>
                  <a:schemeClr val="accent1"/>
                </a:solidFill>
              </a:rPr>
              <a:t>libc.a</a:t>
            </a:r>
            <a:r>
              <a:rPr lang="en-US" dirty="0" smtClean="0"/>
              <a:t> contains many objects:</a:t>
            </a:r>
          </a:p>
          <a:p>
            <a:pPr lvl="1"/>
            <a:r>
              <a:rPr lang="en-US" dirty="0" err="1" smtClean="0"/>
              <a:t>printf.o</a:t>
            </a:r>
            <a:r>
              <a:rPr lang="en-US" dirty="0" smtClean="0"/>
              <a:t>, </a:t>
            </a:r>
            <a:r>
              <a:rPr lang="en-US" dirty="0" err="1" smtClean="0"/>
              <a:t>fprintf.o</a:t>
            </a:r>
            <a:r>
              <a:rPr lang="en-US" dirty="0" smtClean="0"/>
              <a:t>, </a:t>
            </a:r>
            <a:r>
              <a:rPr lang="en-US" dirty="0" err="1" smtClean="0"/>
              <a:t>vprintf.o</a:t>
            </a:r>
            <a:r>
              <a:rPr lang="en-US" dirty="0" smtClean="0"/>
              <a:t>, </a:t>
            </a:r>
            <a:r>
              <a:rPr lang="en-US" dirty="0" err="1" smtClean="0"/>
              <a:t>sprintf.o</a:t>
            </a:r>
            <a:r>
              <a:rPr lang="en-US" dirty="0" smtClean="0"/>
              <a:t>, </a:t>
            </a:r>
            <a:r>
              <a:rPr lang="en-US" dirty="0" err="1" smtClean="0"/>
              <a:t>snprintf.o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read.o</a:t>
            </a:r>
            <a:r>
              <a:rPr lang="en-US" dirty="0" smtClean="0"/>
              <a:t>, </a:t>
            </a:r>
            <a:r>
              <a:rPr lang="en-US" dirty="0" err="1" smtClean="0"/>
              <a:t>write.o</a:t>
            </a:r>
            <a:r>
              <a:rPr lang="en-US" dirty="0" smtClean="0"/>
              <a:t>, </a:t>
            </a:r>
            <a:r>
              <a:rPr lang="en-US" dirty="0" err="1" smtClean="0"/>
              <a:t>open.o</a:t>
            </a:r>
            <a:r>
              <a:rPr lang="en-US" dirty="0" smtClean="0"/>
              <a:t>, </a:t>
            </a:r>
            <a:r>
              <a:rPr lang="en-US" dirty="0" err="1" smtClean="0"/>
              <a:t>close.o</a:t>
            </a:r>
            <a:r>
              <a:rPr lang="en-US" dirty="0" smtClean="0"/>
              <a:t>, </a:t>
            </a:r>
            <a:r>
              <a:rPr lang="en-US" dirty="0" err="1" smtClean="0"/>
              <a:t>mkdir.o</a:t>
            </a:r>
            <a:r>
              <a:rPr lang="en-US" dirty="0" smtClean="0"/>
              <a:t>, </a:t>
            </a:r>
            <a:r>
              <a:rPr lang="en-US" dirty="0" err="1" smtClean="0"/>
              <a:t>readdir.o</a:t>
            </a:r>
            <a:r>
              <a:rPr lang="en-US" dirty="0" smtClean="0"/>
              <a:t>, …</a:t>
            </a:r>
          </a:p>
          <a:p>
            <a:pPr lvl="1"/>
            <a:r>
              <a:rPr lang="en-US" dirty="0" err="1" smtClean="0"/>
              <a:t>rand.o</a:t>
            </a:r>
            <a:r>
              <a:rPr lang="en-US" dirty="0" smtClean="0"/>
              <a:t>, </a:t>
            </a:r>
            <a:r>
              <a:rPr lang="en-US" dirty="0" err="1" smtClean="0"/>
              <a:t>exit.o</a:t>
            </a:r>
            <a:r>
              <a:rPr lang="en-US" dirty="0" smtClean="0"/>
              <a:t>, </a:t>
            </a:r>
            <a:r>
              <a:rPr lang="en-US" dirty="0" err="1" smtClean="0"/>
              <a:t>sleep.o</a:t>
            </a:r>
            <a:r>
              <a:rPr lang="en-US" dirty="0" smtClean="0"/>
              <a:t>, </a:t>
            </a:r>
            <a:r>
              <a:rPr lang="en-US" dirty="0" err="1" smtClean="0"/>
              <a:t>time.o</a:t>
            </a:r>
            <a:r>
              <a:rPr lang="en-US" dirty="0" smtClean="0"/>
              <a:t>,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3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Shared Libraries</a:t>
            </a:r>
            <a:endParaRPr lang="en-US"/>
          </a:p>
        </p:txBody>
      </p:sp>
      <p:sp>
        <p:nvSpPr>
          <p:cNvPr id="31713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But every program still contains part of library!</a:t>
            </a:r>
          </a:p>
          <a:p>
            <a:r>
              <a:rPr lang="en-US" dirty="0" smtClean="0"/>
              <a:t>A: shared libraries</a:t>
            </a:r>
          </a:p>
          <a:p>
            <a:pPr lvl="1"/>
            <a:r>
              <a:rPr lang="en-US" dirty="0" smtClean="0"/>
              <a:t>executable files all point to single </a:t>
            </a:r>
            <a:r>
              <a:rPr lang="en-US" i="1" dirty="0" smtClean="0">
                <a:solidFill>
                  <a:schemeClr val="accent1"/>
                </a:solidFill>
              </a:rPr>
              <a:t>shared library</a:t>
            </a:r>
            <a:r>
              <a:rPr lang="en-US" i="1" dirty="0" smtClean="0"/>
              <a:t> </a:t>
            </a:r>
            <a:r>
              <a:rPr lang="en-US" dirty="0" smtClean="0"/>
              <a:t>on disk</a:t>
            </a:r>
          </a:p>
          <a:p>
            <a:pPr lvl="1"/>
            <a:r>
              <a:rPr lang="en-US" dirty="0" smtClean="0"/>
              <a:t>final linking (and relocations) done by the loader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Optimizations:</a:t>
            </a:r>
          </a:p>
          <a:p>
            <a:pPr lvl="1"/>
            <a:r>
              <a:rPr lang="en-US" dirty="0" smtClean="0"/>
              <a:t>Library compiled at fixed non-zero address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Jump table in each program instead of relocations</a:t>
            </a:r>
          </a:p>
          <a:p>
            <a:pPr lvl="1"/>
            <a:r>
              <a:rPr lang="en-US" dirty="0" smtClean="0"/>
              <a:t>Can even patch jumps on-the-fly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Direct call: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00400010 &lt;main&gt;: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0x00400620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</a:t>
            </a:r>
            <a:r>
              <a:rPr lang="en-US" sz="2800" dirty="0" err="1" smtClean="0">
                <a:latin typeface="Consolas" pitchFamily="49" charset="0"/>
              </a:rPr>
              <a:t>jal</a:t>
            </a:r>
            <a:r>
              <a:rPr lang="en-US" sz="2800" dirty="0" smtClean="0">
                <a:latin typeface="Consolas" pitchFamily="49" charset="0"/>
              </a:rPr>
              <a:t> 0x00400330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00400330 &lt;</a:t>
            </a:r>
            <a:r>
              <a:rPr lang="en-US" sz="2800" dirty="0" err="1" smtClean="0">
                <a:latin typeface="Consolas" pitchFamily="49" charset="0"/>
              </a:rPr>
              <a:t>printf</a:t>
            </a:r>
            <a:r>
              <a:rPr lang="en-US" sz="2800" dirty="0" smtClean="0">
                <a:latin typeface="Consolas" pitchFamily="49" charset="0"/>
              </a:rPr>
              <a:t>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00400620 &lt;gets&gt;: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533400"/>
            <a:ext cx="487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Drawbacks:</a:t>
            </a:r>
            <a:endParaRPr lang="en-US" sz="3200" noProof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Linker or loader must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edit every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use of a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symbol </a:t>
            </a:r>
            <a:b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(call site, global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use, …)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3200" baseline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accent1"/>
                </a:solidFill>
                <a:cs typeface="Arial" pitchFamily="34" charset="0"/>
              </a:rPr>
              <a:t>Idea: </a:t>
            </a:r>
            <a:endParaRPr lang="en-US" sz="3600" dirty="0" smtClean="0">
              <a:solidFill>
                <a:schemeClr val="accent1"/>
              </a:solidFill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Put all symbols in a single “global offset table”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Code does lookup as needed</a:t>
            </a:r>
          </a:p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endParaRPr lang="en-US" dirty="0" smtClean="0">
              <a:solidFill>
                <a:srgbClr val="FFFF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0x00400620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0x00400330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304800"/>
            <a:ext cx="4495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638800" y="15240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638800" y="20574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638800" y="25908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638800" y="31242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638800" y="3657600"/>
            <a:ext cx="28956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4876800" y="990600"/>
            <a:ext cx="358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GOT: global offset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Indirect 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39624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lw t9, ? # 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lw t9, ? # gets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00400330 &lt;</a:t>
            </a:r>
            <a:r>
              <a:rPr lang="en-US" sz="2800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00400620 &lt;gets&gt;:</a:t>
            </a:r>
          </a:p>
          <a:p>
            <a:pPr lvl="0">
              <a:lnSpc>
                <a:spcPct val="9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267200" y="609600"/>
            <a:ext cx="480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data segment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global offset table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be loaded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at -32712(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gp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Arial" pitchFamily="34" charset="0"/>
              </a:rPr>
              <a:t>.got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.word 00400010 # main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.word 00400330 # </a:t>
            </a:r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printf</a:t>
            </a:r>
            <a:endParaRPr lang="en-US" sz="28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Arial" pitchFamily="34" charset="0"/>
              </a:rPr>
              <a:t>.word 00400620 # gets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676401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Dynamic 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10600" cy="63246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Indirect call with on-demand dynamic linking: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00400010 &lt;main&gt;: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load address of prints</a:t>
            </a:r>
            <a:b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# from .got[1]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lw t9, -32708(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gp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)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also load the index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t8, 1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# now call it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rgbClr val="FFFFFF"/>
                </a:solidFill>
                <a:latin typeface="Consolas" pitchFamily="49" charset="0"/>
              </a:rPr>
              <a:t>jalr</a:t>
            </a: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 t9</a:t>
            </a:r>
          </a:p>
          <a:p>
            <a:pPr lvl="0">
              <a:lnSpc>
                <a:spcPct val="90000"/>
              </a:lnSpc>
            </a:pPr>
            <a:r>
              <a:rPr lang="en-US" sz="2000" dirty="0" smtClean="0">
                <a:solidFill>
                  <a:srgbClr val="FFFFFF"/>
                </a:solidFill>
                <a:latin typeface="Consolas" pitchFamily="49" charset="0"/>
              </a:rPr>
              <a:t>	...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.got 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open</a:t>
            </a:r>
          </a:p>
          <a:p>
            <a:pPr lvl="0">
              <a:defRPr/>
            </a:pPr>
            <a:r>
              <a:rPr lang="en-US" sz="2000" dirty="0" smtClean="0">
                <a:latin typeface="Consolas" pitchFamily="49" charset="0"/>
              </a:rPr>
              <a:t>	.word 00400888 # prints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gets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nsolas" pitchFamily="49" charset="0"/>
              </a:rPr>
              <a:t>	.word 00400888 # </a:t>
            </a:r>
            <a:r>
              <a:rPr lang="en-US" sz="2000" dirty="0" err="1" smtClean="0">
                <a:latin typeface="Consolas" pitchFamily="49" charset="0"/>
              </a:rPr>
              <a:t>foo</a:t>
            </a:r>
            <a:endParaRPr lang="en-US" sz="2000" dirty="0" smtClean="0">
              <a:latin typeface="Consolas" pitchFamily="49" charset="0"/>
            </a:endParaRPr>
          </a:p>
          <a:p>
            <a:pPr lvl="0">
              <a:lnSpc>
                <a:spcPct val="90000"/>
              </a:lnSpc>
            </a:pPr>
            <a:endParaRPr lang="en-US" sz="2800" dirty="0" smtClean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95800" y="1066800"/>
            <a:ext cx="449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00400888 &lt;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dlresolve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&gt;: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t9 = 0x400888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t8 = index of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that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   needs to be loaded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load that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... # t7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loadfromdisk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(t8)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save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func’s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address so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so next call goes direct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... # got[t8] =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also jump to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func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t7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	# it will return directly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# to main, not here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 rot="16200000" flipH="1">
            <a:off x="1828799" y="3581399"/>
            <a:ext cx="4876800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Big Picture</a:t>
            </a:r>
            <a:endParaRPr lang="en-US" dirty="0"/>
          </a:p>
        </p:txBody>
      </p:sp>
      <p:sp>
        <p:nvSpPr>
          <p:cNvPr id="8" name="Rounded Rectangle 7"/>
          <p:cNvSpPr/>
          <p:nvPr>
            <p:custDataLst>
              <p:tags r:id="rId2"/>
            </p:custDataLst>
          </p:nvPr>
        </p:nvSpPr>
        <p:spPr>
          <a:xfrm>
            <a:off x="228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228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math.c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>
            <p:custDataLst>
              <p:tags r:id="rId4"/>
            </p:custDataLst>
          </p:nvPr>
        </p:nvSpPr>
        <p:spPr>
          <a:xfrm>
            <a:off x="2514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>
            <p:custDataLst>
              <p:tags r:id="rId5"/>
            </p:custDataLst>
          </p:nvPr>
        </p:nvSpPr>
        <p:spPr>
          <a:xfrm>
            <a:off x="4800600" y="35814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>
            <p:custDataLst>
              <p:tags r:id="rId6"/>
            </p:custDataLst>
          </p:nvPr>
        </p:nvSpPr>
        <p:spPr>
          <a:xfrm>
            <a:off x="4800600" y="45720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libm.o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>
            <p:custDataLst>
              <p:tags r:id="rId7"/>
            </p:custDataLst>
          </p:nvPr>
        </p:nvSpPr>
        <p:spPr>
          <a:xfrm>
            <a:off x="2514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>
            <p:custDataLst>
              <p:tags r:id="rId8"/>
            </p:custDataLst>
          </p:nvPr>
        </p:nvSpPr>
        <p:spPr>
          <a:xfrm>
            <a:off x="2514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endCxn id="13" idx="1"/>
          </p:cNvCxnSpPr>
          <p:nvPr>
            <p:custDataLst>
              <p:tags r:id="rId9"/>
            </p:custDataLst>
          </p:nvPr>
        </p:nvCxnSpPr>
        <p:spPr>
          <a:xfrm>
            <a:off x="1524000" y="9906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524000" y="19812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1"/>
            </p:custDataLst>
          </p:nvPr>
        </p:nvCxnSpPr>
        <p:spPr>
          <a:xfrm>
            <a:off x="3810000" y="9144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2"/>
            </p:custDataLst>
          </p:nvPr>
        </p:nvCxnSpPr>
        <p:spPr>
          <a:xfrm>
            <a:off x="3810000" y="19050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3"/>
            </p:custDataLst>
          </p:nvPr>
        </p:nvCxnSpPr>
        <p:spPr>
          <a:xfrm>
            <a:off x="3810000" y="2971800"/>
            <a:ext cx="990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>
            <p:custDataLst>
              <p:tags r:id="rId14"/>
            </p:custDataLst>
          </p:nvPr>
        </p:nvSpPr>
        <p:spPr>
          <a:xfrm>
            <a:off x="4800600" y="25908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io.o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>
          <a:xfrm>
            <a:off x="4800600" y="6096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calc.o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>
            <p:custDataLst>
              <p:tags r:id="rId16"/>
            </p:custDataLst>
          </p:nvPr>
        </p:nvSpPr>
        <p:spPr>
          <a:xfrm>
            <a:off x="4800600" y="1600200"/>
            <a:ext cx="12954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math.o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>
            <p:custDataLst>
              <p:tags r:id="rId17"/>
            </p:custDataLst>
          </p:nvPr>
        </p:nvCxnSpPr>
        <p:spPr>
          <a:xfrm rot="5400000" flipH="1" flipV="1">
            <a:off x="5867400" y="3276600"/>
            <a:ext cx="1676400" cy="1219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>
            <p:custDataLst>
              <p:tags r:id="rId18"/>
            </p:custDataLst>
          </p:nvPr>
        </p:nvSpPr>
        <p:spPr>
          <a:xfrm>
            <a:off x="7239000" y="2209800"/>
            <a:ext cx="1447800" cy="762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calc.exe</a:t>
            </a:r>
          </a:p>
        </p:txBody>
      </p:sp>
      <p:cxnSp>
        <p:nvCxnSpPr>
          <p:cNvPr id="32" name="Straight Arrow Connector 31"/>
          <p:cNvCxnSpPr>
            <a:stCxn id="11" idx="3"/>
          </p:cNvCxnSpPr>
          <p:nvPr>
            <p:custDataLst>
              <p:tags r:id="rId19"/>
            </p:custDataLst>
          </p:nvPr>
        </p:nvCxnSpPr>
        <p:spPr>
          <a:xfrm flipV="1">
            <a:off x="6096000" y="2819400"/>
            <a:ext cx="10668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20"/>
            </p:custDataLst>
          </p:nvPr>
        </p:nvCxnSpPr>
        <p:spPr>
          <a:xfrm flipV="1">
            <a:off x="6096000" y="2590800"/>
            <a:ext cx="1066800" cy="381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1"/>
            </p:custDataLst>
          </p:nvPr>
        </p:nvCxnSpPr>
        <p:spPr>
          <a:xfrm>
            <a:off x="6096000" y="1981200"/>
            <a:ext cx="1066800" cy="4572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>
            <p:custDataLst>
              <p:tags r:id="rId22"/>
            </p:custDataLst>
          </p:nvPr>
        </p:nvCxnSpPr>
        <p:spPr>
          <a:xfrm rot="16200000" flipH="1">
            <a:off x="6057900" y="1028700"/>
            <a:ext cx="1219200" cy="11430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 rot="5400000">
            <a:off x="7048500" y="4000500"/>
            <a:ext cx="1752600" cy="158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24"/>
            </p:custDataLst>
          </p:nvPr>
        </p:nvSpPr>
        <p:spPr>
          <a:xfrm>
            <a:off x="6934200" y="4876800"/>
            <a:ext cx="2057400" cy="18288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Executing </a:t>
            </a:r>
          </a:p>
          <a:p>
            <a:pPr algn="ctr"/>
            <a:r>
              <a:rPr lang="en-US" sz="2800" dirty="0" smtClean="0"/>
              <a:t>in</a:t>
            </a:r>
          </a:p>
          <a:p>
            <a:pPr algn="ctr"/>
            <a:r>
              <a:rPr lang="en-US" sz="2800" dirty="0" smtClean="0"/>
              <a:t>Memory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Dynamic Shared Objects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Windows: dynamically loaded library (DLL)</a:t>
            </a:r>
          </a:p>
          <a:p>
            <a:pPr lvl="1"/>
            <a:r>
              <a:rPr lang="en-US" dirty="0" smtClean="0"/>
              <a:t>PE format</a:t>
            </a:r>
          </a:p>
          <a:p>
            <a:r>
              <a:rPr lang="en-US" dirty="0" smtClean="0"/>
              <a:t>Unix: dynamic shared object (DSO)</a:t>
            </a:r>
          </a:p>
          <a:p>
            <a:pPr lvl="1"/>
            <a:r>
              <a:rPr lang="en-US" dirty="0" smtClean="0"/>
              <a:t>ELF format</a:t>
            </a:r>
          </a:p>
          <a:p>
            <a:r>
              <a:rPr lang="en-US" dirty="0" smtClean="0"/>
              <a:t>Unix also supports Position Independent Code (PIC)</a:t>
            </a:r>
          </a:p>
          <a:p>
            <a:pPr lvl="2"/>
            <a:r>
              <a:rPr lang="en-US" dirty="0" smtClean="0"/>
              <a:t>Program determines its current address whenever needed (no absolute jumps!)</a:t>
            </a:r>
          </a:p>
          <a:p>
            <a:pPr lvl="2"/>
            <a:r>
              <a:rPr lang="en-US" dirty="0" smtClean="0"/>
              <a:t>Local data: access via offset from current PC, etc.</a:t>
            </a:r>
          </a:p>
          <a:p>
            <a:pPr lvl="2"/>
            <a:r>
              <a:rPr lang="en-US" dirty="0" smtClean="0"/>
              <a:t>External data: indirection through Global Offset Table (GOT)</a:t>
            </a:r>
          </a:p>
          <a:p>
            <a:pPr lvl="2"/>
            <a:r>
              <a:rPr lang="en-US" dirty="0" smtClean="0"/>
              <a:t>… which in turn is accessed via offset from current PC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Static and Dynamic Linking</a:t>
            </a:r>
            <a:endParaRPr lang="en-GB" dirty="0"/>
          </a:p>
        </p:txBody>
      </p:sp>
      <p:sp>
        <p:nvSpPr>
          <p:cNvPr id="263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Static linking</a:t>
            </a:r>
          </a:p>
          <a:p>
            <a:pPr lvl="1"/>
            <a:r>
              <a:rPr lang="en-GB" dirty="0" smtClean="0"/>
              <a:t>Big executable files (all/most of needed libraries inside)</a:t>
            </a:r>
          </a:p>
          <a:p>
            <a:pPr lvl="1"/>
            <a:r>
              <a:rPr lang="en-GB" dirty="0" smtClean="0"/>
              <a:t>Don’t benefit from updates to library</a:t>
            </a:r>
          </a:p>
          <a:p>
            <a:pPr lvl="1"/>
            <a:r>
              <a:rPr lang="en-GB" dirty="0" smtClean="0"/>
              <a:t>No load-time linking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Dynamic linking </a:t>
            </a:r>
          </a:p>
          <a:p>
            <a:pPr lvl="1"/>
            <a:r>
              <a:rPr lang="en-GB" dirty="0" smtClean="0"/>
              <a:t>Small executable files (just point to shared library)</a:t>
            </a:r>
          </a:p>
          <a:p>
            <a:pPr lvl="1"/>
            <a:r>
              <a:rPr lang="en-GB" dirty="0" smtClean="0"/>
              <a:t>Library update benefits all programs that use it</a:t>
            </a:r>
          </a:p>
          <a:p>
            <a:pPr lvl="1"/>
            <a:r>
              <a:rPr lang="en-GB" dirty="0" smtClean="0"/>
              <a:t>Load-time cost to do final linking</a:t>
            </a:r>
          </a:p>
          <a:p>
            <a:pPr lvl="2"/>
            <a:r>
              <a:rPr lang="en-GB" dirty="0" smtClean="0"/>
              <a:t>But </a:t>
            </a:r>
            <a:r>
              <a:rPr lang="en-GB" dirty="0" err="1" smtClean="0"/>
              <a:t>dll</a:t>
            </a:r>
            <a:r>
              <a:rPr lang="en-GB" dirty="0" smtClean="0"/>
              <a:t> code is probably already in memory</a:t>
            </a:r>
          </a:p>
          <a:p>
            <a:pPr lvl="2"/>
            <a:r>
              <a:rPr lang="en-GB" dirty="0" smtClean="0"/>
              <a:t>And can do the linking incrementally, on-demand</a:t>
            </a:r>
          </a:p>
        </p:txBody>
      </p:sp>
    </p:spTree>
    <p:extLst>
      <p:ext uri="{BB962C8B-B14F-4D97-AF65-F5344CB8AC3E}">
        <p14:creationId xmlns:p14="http://schemas.microsoft.com/office/powerpoint/2010/main" val="3906132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Add </a:t>
            </a:r>
            <a:r>
              <a:rPr lang="en-US" dirty="0" smtClean="0"/>
              <a:t>1 to 100</a:t>
            </a:r>
            <a:endParaRPr lang="en-US" dirty="0"/>
          </a:p>
        </p:txBody>
      </p:sp>
      <p:sp>
        <p:nvSpPr>
          <p:cNvPr id="25958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n = 100;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main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argc</a:t>
            </a:r>
            <a:r>
              <a:rPr lang="en-US" sz="2400" dirty="0" smtClean="0"/>
              <a:t>, char* </a:t>
            </a:r>
            <a:r>
              <a:rPr lang="en-US" sz="2400" dirty="0" err="1" smtClean="0"/>
              <a:t>argv</a:t>
            </a:r>
            <a:r>
              <a:rPr lang="en-US" sz="2400" dirty="0" smtClean="0"/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m = n;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int</a:t>
            </a:r>
            <a:r>
              <a:rPr lang="en-US" sz="2400" dirty="0" smtClean="0"/>
              <a:t> count = 0;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endParaRPr lang="en-US" sz="2400" dirty="0" smtClean="0"/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for (</a:t>
            </a:r>
            <a:r>
              <a:rPr lang="en-US" sz="2400" dirty="0" err="1" smtClean="0"/>
              <a:t>i</a:t>
            </a:r>
            <a:r>
              <a:rPr lang="en-US" sz="2400" dirty="0" smtClean="0"/>
              <a:t> = 1;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&lt;= m;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	count +=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endParaRPr lang="en-US" sz="2400" dirty="0" smtClean="0"/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400" dirty="0" smtClean="0"/>
              <a:t>		</a:t>
            </a:r>
            <a:r>
              <a:rPr lang="en-US" sz="2400" dirty="0" err="1" smtClean="0"/>
              <a:t>printf</a:t>
            </a:r>
            <a:r>
              <a:rPr lang="en-US" sz="2400" dirty="0" smtClean="0"/>
              <a:t> ("Sum 1 to %d is %d\n", n, count);</a:t>
            </a:r>
          </a:p>
          <a:p>
            <a:r>
              <a:rPr lang="en-US" sz="2400" dirty="0" smtClean="0"/>
              <a:t>}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# Assemble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[csug01] 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mipsel-linux-gcc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–S add1To100.c</a:t>
            </a:r>
          </a:p>
        </p:txBody>
      </p:sp>
    </p:spTree>
    <p:extLst>
      <p:ext uri="{BB962C8B-B14F-4D97-AF65-F5344CB8AC3E}">
        <p14:creationId xmlns:p14="http://schemas.microsoft.com/office/powerpoint/2010/main" val="173890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 </a:t>
            </a:r>
            <a:r>
              <a:rPr lang="en-US" dirty="0" smtClean="0"/>
              <a:t>output is assembly files</a:t>
            </a:r>
          </a:p>
          <a:p>
            <a:pPr lvl="1">
              <a:buClr>
                <a:srgbClr val="FFFF00"/>
              </a:buClr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r>
              <a:rPr lang="en-US" dirty="0" smtClean="0"/>
              <a:t> output is </a:t>
            </a:r>
            <a:r>
              <a:rPr lang="en-US" dirty="0" err="1" smtClean="0"/>
              <a:t>obj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Linker</a:t>
            </a:r>
            <a:r>
              <a:rPr lang="en-US" dirty="0" smtClean="0"/>
              <a:t> joins object files into one executable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Loader</a:t>
            </a:r>
            <a:r>
              <a:rPr lang="en-US" dirty="0" smtClean="0"/>
              <a:t> brings it into memory and starts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648200" y="533400"/>
            <a:ext cx="4267200" cy="65532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$L2: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slt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$2,$3,$2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bne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$2,$0,$L3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$2,$3,$2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sw      $2,32($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$2,$2,1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sw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b       $L2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$L3:    la      $4,$str0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$5,28($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$6,32($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jal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printf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move    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sp,$fp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  <a:cs typeface="Arial" pitchFamily="34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$31,44($sp)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lw      $fp,40($sp)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$sp,$sp,48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SzPct val="80000"/>
              <a:tabLst>
                <a:tab pos="68262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  <a:cs typeface="Arial" pitchFamily="34" charset="0"/>
              </a:rPr>
              <a:t>        j       $31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>
            <p:custDataLst>
              <p:tags r:id="rId2"/>
            </p:custDataLst>
          </p:nvPr>
        </p:nvCxnSpPr>
        <p:spPr>
          <a:xfrm rot="5400000">
            <a:off x="1257300" y="3771900"/>
            <a:ext cx="6477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3"/>
            </p:custDataLst>
          </p:nvPr>
        </p:nvSpPr>
        <p:spPr>
          <a:xfrm>
            <a:off x="83156" y="416778"/>
            <a:ext cx="4336444" cy="666982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.data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globl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    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n:     .word   100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rdata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$str0: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b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"Sum 1 to %d is %d\n"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.text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.align  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.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globl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main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main: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addiu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$sp,$sp,-48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$31,44($sp)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$fp,40($sp)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move    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fp,$sp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$4,48($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$5,52($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la      $2,n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lw      $2,0($2)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$2,28($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$0,32($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li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$2,1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sw      $2,24($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fp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304800" y="-76200"/>
            <a:ext cx="8610600" cy="457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r>
              <a:rPr lang="en-US" smtClean="0"/>
              <a:t>Example: Add 1 to 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8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Add </a:t>
            </a:r>
            <a:r>
              <a:rPr lang="en-US" dirty="0" smtClean="0"/>
              <a:t>1 to 100</a:t>
            </a:r>
            <a:endParaRPr lang="en-US" dirty="0"/>
          </a:p>
        </p:txBody>
      </p:sp>
      <p:sp>
        <p:nvSpPr>
          <p:cNvPr id="25958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457200"/>
            <a:ext cx="8686800" cy="6400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# Compile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[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csug01]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mipsel-linux-gcc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–c add1To100.o</a:t>
            </a:r>
          </a:p>
          <a:p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# Link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[csug01]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mipsel-linux-gcc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–o add1To100 add1To100.o ${LINKFLAGS}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# -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nostartfiles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–</a:t>
            </a:r>
            <a:r>
              <a:rPr lang="en-US" sz="2400" dirty="0" err="1" smtClean="0">
                <a:solidFill>
                  <a:schemeClr val="accent1"/>
                </a:solidFill>
                <a:latin typeface="Consolas" pitchFamily="49" charset="0"/>
              </a:rPr>
              <a:t>nodefaultlibs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# -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static -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mno-xgot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 -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mno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-embedded-pic 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           -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mno-abicalls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 -G 0 -DMIPS -Wall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# Load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[csug01] simulate add1To100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Sum 1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to 100 is 5050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MIPS 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program exits with status 0 (approx. 2007 instructions in 143000 </a:t>
            </a:r>
            <a:r>
              <a:rPr lang="en-US" sz="2400" dirty="0" err="1">
                <a:solidFill>
                  <a:schemeClr val="accent1"/>
                </a:solidFill>
                <a:latin typeface="Consolas" pitchFamily="49" charset="0"/>
              </a:rPr>
              <a:t>nsec</a:t>
            </a:r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 at 14.14034 MHz)</a:t>
            </a:r>
          </a:p>
          <a:p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endParaRPr lang="en-US" sz="2400" dirty="0">
              <a:solidFill>
                <a:schemeClr val="accent1"/>
              </a:solidFill>
              <a:latin typeface="Consolas" pitchFamily="49" charset="0"/>
            </a:endParaRP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04800" y="3749457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n = 100;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main (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argc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char*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argv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[ ]) {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, m = n, count = 0, </a:t>
            </a:r>
            <a:r>
              <a:rPr lang="en-US" sz="280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*A = </a:t>
            </a:r>
            <a:r>
              <a:rPr lang="en-US" sz="2800" dirty="0" err="1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malloc</a:t>
            </a:r>
            <a:r>
              <a:rPr lang="en-US" sz="280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(4 * m)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;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for (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= 1;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&lt;= m;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++) { count += 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; </a:t>
            </a:r>
            <a:r>
              <a:rPr lang="en-US" sz="280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A[</a:t>
            </a:r>
            <a:r>
              <a:rPr lang="en-US" sz="2800" dirty="0" err="1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] = count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; }</a:t>
            </a:r>
          </a:p>
          <a:p>
            <a:pPr marL="342900" lvl="0" indent="-342900">
              <a:spcBef>
                <a:spcPct val="20000"/>
              </a:spcBef>
              <a:buSzPct val="80000"/>
              <a:tabLst>
                <a:tab pos="800100" algn="l"/>
                <a:tab pos="1600200" algn="l"/>
                <a:tab pos="18288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printf</a:t>
            </a: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("Sum 1 to %d is %d\n", n, count);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54338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610600" cy="457200"/>
          </a:xfrm>
        </p:spPr>
        <p:txBody>
          <a:bodyPr/>
          <a:lstStyle/>
          <a:p>
            <a:r>
              <a:rPr lang="en-US" dirty="0" err="1" smtClean="0"/>
              <a:t>Globals</a:t>
            </a:r>
            <a:r>
              <a:rPr lang="en-US" dirty="0" smtClean="0"/>
              <a:t> and Locals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66738"/>
            <a:ext cx="8610600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Variables	Visibility	Lifetime	Location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Function-Local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Global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SzPct val="80000"/>
              <a:tabLst>
                <a:tab pos="3200400" algn="l"/>
                <a:tab pos="3543300" algn="l"/>
                <a:tab pos="5086350" algn="l"/>
                <a:tab pos="685800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Dynamic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228600" y="3429000"/>
            <a:ext cx="8686800" cy="3429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 Pointers can be trouble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*trouble()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a; …; return &amp;a;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char *evil()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char s[20]; gets(s); return s;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}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*bad()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{ s =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malloc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(20); … free(s); … return s;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(Can’t do this in Java, C#,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Compilers and Assemblers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1417</TotalTime>
  <Words>1886</Words>
  <Application>Microsoft Office PowerPoint</Application>
  <PresentationFormat>On-screen Show (4:3)</PresentationFormat>
  <Paragraphs>676</Paragraphs>
  <Slides>40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Dark 3410</vt:lpstr>
      <vt:lpstr>Assemblers, Linkers, and Loaders</vt:lpstr>
      <vt:lpstr>Administrivia</vt:lpstr>
      <vt:lpstr>Goal for Today: Putting it all Together</vt:lpstr>
      <vt:lpstr>Example: Add 1 to 100</vt:lpstr>
      <vt:lpstr>PowerPoint Presentation</vt:lpstr>
      <vt:lpstr>Example: Add 1 to 100</vt:lpstr>
      <vt:lpstr>Globals and Locals</vt:lpstr>
      <vt:lpstr>Globals and Locals</vt:lpstr>
      <vt:lpstr>PowerPoint Presentation</vt:lpstr>
      <vt:lpstr>Big Picture</vt:lpstr>
      <vt:lpstr>Review of Program Layout</vt:lpstr>
      <vt:lpstr>Big Picture</vt:lpstr>
      <vt:lpstr>Big Picture</vt:lpstr>
      <vt:lpstr>Symbols and References</vt:lpstr>
      <vt:lpstr>Object file</vt:lpstr>
      <vt:lpstr>Example</vt:lpstr>
      <vt:lpstr>Objdump disassembly</vt:lpstr>
      <vt:lpstr>Objdump symbols</vt:lpstr>
      <vt:lpstr>Separate Compilation</vt:lpstr>
      <vt:lpstr>PowerPoint Presentation</vt:lpstr>
      <vt:lpstr>Big Picture</vt:lpstr>
      <vt:lpstr>Linkers</vt:lpstr>
      <vt:lpstr>Linker Example </vt:lpstr>
      <vt:lpstr>Linker Example </vt:lpstr>
      <vt:lpstr>Linker Example </vt:lpstr>
      <vt:lpstr>Object file</vt:lpstr>
      <vt:lpstr>File Formats</vt:lpstr>
      <vt:lpstr>PowerPoint Presentation</vt:lpstr>
      <vt:lpstr>Big Picture</vt:lpstr>
      <vt:lpstr>Loaders</vt:lpstr>
      <vt:lpstr>Static Libraries</vt:lpstr>
      <vt:lpstr>Shared Libraries</vt:lpstr>
      <vt:lpstr>Direct Function Calls</vt:lpstr>
      <vt:lpstr>Indirect  Function Calls</vt:lpstr>
      <vt:lpstr>Indirect  Function Calls</vt:lpstr>
      <vt:lpstr>Dynamic  Linking</vt:lpstr>
      <vt:lpstr>Big Picture</vt:lpstr>
      <vt:lpstr>Dynamic Shared Objects</vt:lpstr>
      <vt:lpstr>Static and Dynamic Linking</vt:lpstr>
      <vt:lpstr>Recap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</dc:title>
  <dc:creator>Hakim Weatherspoon</dc:creator>
  <cp:lastModifiedBy>Hakim Weatherspoon</cp:lastModifiedBy>
  <cp:revision>201</cp:revision>
  <dcterms:created xsi:type="dcterms:W3CDTF">2010-02-19T22:50:05Z</dcterms:created>
  <dcterms:modified xsi:type="dcterms:W3CDTF">2012-03-13T15:05:53Z</dcterms:modified>
</cp:coreProperties>
</file>