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340" r:id="rId2"/>
    <p:sldId id="401" r:id="rId3"/>
    <p:sldId id="402" r:id="rId4"/>
    <p:sldId id="378" r:id="rId5"/>
    <p:sldId id="377" r:id="rId6"/>
    <p:sldId id="398" r:id="rId7"/>
    <p:sldId id="392" r:id="rId8"/>
    <p:sldId id="393" r:id="rId9"/>
    <p:sldId id="394" r:id="rId10"/>
    <p:sldId id="395" r:id="rId11"/>
    <p:sldId id="396" r:id="rId12"/>
    <p:sldId id="388" r:id="rId13"/>
    <p:sldId id="383" r:id="rId14"/>
    <p:sldId id="390" r:id="rId15"/>
    <p:sldId id="389" r:id="rId16"/>
    <p:sldId id="384" r:id="rId17"/>
    <p:sldId id="391" r:id="rId18"/>
    <p:sldId id="399" r:id="rId19"/>
    <p:sldId id="400" r:id="rId20"/>
    <p:sldId id="385" r:id="rId21"/>
    <p:sldId id="386" r:id="rId22"/>
    <p:sldId id="397" r:id="rId23"/>
    <p:sldId id="381" r:id="rId24"/>
    <p:sldId id="403" r:id="rId25"/>
    <p:sldId id="404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7" autoAdjust="0"/>
    <p:restoredTop sz="91451" autoAdjust="0"/>
  </p:normalViewPr>
  <p:slideViewPr>
    <p:cSldViewPr>
      <p:cViewPr>
        <p:scale>
          <a:sx n="50" d="100"/>
          <a:sy n="50" d="100"/>
        </p:scale>
        <p:origin x="-108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A9E9-BD0C-4D20-AA02-9B036352FB8F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8023-2F2A-4EC4-99A5-752A5F971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</a:t>
            </a:r>
            <a:r>
              <a:rPr lang="en-US" baseline="0" dirty="0" smtClean="0"/>
              <a:t> by r</a:t>
            </a:r>
            <a:r>
              <a:rPr lang="en-US" dirty="0" smtClean="0"/>
              <a:t>emoving the NOPs.  That is, putting a</a:t>
            </a:r>
            <a:r>
              <a:rPr lang="en-US" baseline="0" dirty="0" smtClean="0"/>
              <a:t> independent instruction in the delay slot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8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</a:t>
            </a:r>
            <a:r>
              <a:rPr lang="en-US" dirty="0" smtClean="0">
                <a:sym typeface="Wingdings" pitchFamily="2" charset="2"/>
              </a:rPr>
              <a:t> in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printf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err="1" smtClean="0">
                <a:sym typeface="Wingdings" pitchFamily="2" charset="2"/>
              </a:rPr>
              <a:t>ra</a:t>
            </a:r>
            <a:r>
              <a:rPr lang="en-US" baseline="0" dirty="0" smtClean="0">
                <a:sym typeface="Wingdings" pitchFamily="2" charset="2"/>
              </a:rPr>
              <a:t>  called from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? or called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?</a:t>
            </a:r>
          </a:p>
          <a:p>
            <a:r>
              <a:rPr lang="en-US" baseline="0" dirty="0" smtClean="0">
                <a:sym typeface="Wingdings" pitchFamily="2" charset="2"/>
              </a:rPr>
              <a:t>0(sp)  looks like in </a:t>
            </a:r>
            <a:r>
              <a:rPr lang="en-US" baseline="0" dirty="0" err="1" smtClean="0">
                <a:sym typeface="Wingdings" pitchFamily="2" charset="2"/>
              </a:rPr>
              <a:t>printf</a:t>
            </a:r>
            <a:r>
              <a:rPr lang="en-US" baseline="0" dirty="0" smtClean="0">
                <a:sym typeface="Wingdings" pitchFamily="2" charset="2"/>
              </a:rPr>
              <a:t>, called by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, and not going to call anything else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4,8(sp)  looks like </a:t>
            </a:r>
            <a:r>
              <a:rPr lang="en-US" baseline="0" dirty="0" err="1" smtClean="0">
                <a:sym typeface="Wingdings" pitchFamily="2" charset="2"/>
              </a:rPr>
              <a:t>args</a:t>
            </a:r>
            <a:r>
              <a:rPr lang="en-US" baseline="0" dirty="0" smtClean="0">
                <a:sym typeface="Wingdings" pitchFamily="2" charset="2"/>
              </a:rPr>
              <a:t> are str1 and 0x15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20(sp)  looks like a return address, probably main called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 with less than 4 </a:t>
            </a:r>
            <a:r>
              <a:rPr lang="en-US" baseline="0" dirty="0" err="1" smtClean="0">
                <a:sym typeface="Wingdings" pitchFamily="2" charset="2"/>
              </a:rPr>
              <a:t>args</a:t>
            </a:r>
            <a:endParaRPr lang="en-US" baseline="0" dirty="0" smtClean="0">
              <a:sym typeface="Wingdings" pitchFamily="2" charset="2"/>
            </a:endParaRP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44(sp)  looks like a return address, probably init called main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how large is </a:t>
            </a:r>
            <a:r>
              <a:rPr lang="en-US" baseline="0" dirty="0" err="1" smtClean="0">
                <a:sym typeface="Wingdings" pitchFamily="2" charset="2"/>
              </a:rPr>
              <a:t>init’s</a:t>
            </a:r>
            <a:r>
              <a:rPr lang="en-US" baseline="0" dirty="0" smtClean="0">
                <a:sym typeface="Wingdings" pitchFamily="2" charset="2"/>
              </a:rPr>
              <a:t> stack frame?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3/8/2012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" Type="http://schemas.openxmlformats.org/officeDocument/2006/relationships/tags" Target="../tags/tag81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9.emf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10.emf"/><Relationship Id="rId4" Type="http://schemas.openxmlformats.org/officeDocument/2006/relationships/tags" Target="../tags/tag111.xml"/><Relationship Id="rId9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11.emf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image" Target="../media/image14.emf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15.emf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3.emf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5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2.8 and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2.12 </a:t>
            </a: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1033260"/>
            <a:ext cx="254251" cy="52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86000"/>
            <a:ext cx="8686800" cy="4419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 SAVED: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MIPS calls these temporary registers, $t0-t9</a:t>
            </a:r>
            <a:endParaRPr lang="en-US" sz="2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calling routine saves the registers that it does not want a called procedure to overwrite 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register values are NOT preserved across procedure calls 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1"/>
                </a:solidFill>
              </a:rPr>
              <a:t>CALLEE SAVED: </a:t>
            </a:r>
            <a:r>
              <a:rPr lang="en-US" sz="2800" dirty="0" smtClean="0">
                <a:solidFill>
                  <a:schemeClr val="accent1"/>
                </a:solidFill>
              </a:rPr>
              <a:t>MIPS calls these saved registers, $s0-s8 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register values are preserved across procedure calls 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the called procedure saves register values in its AR, uses the registers for local variables, restores register values before it returns. </a:t>
            </a:r>
          </a:p>
        </p:txBody>
      </p:sp>
    </p:spTree>
    <p:extLst>
      <p:ext uri="{BB962C8B-B14F-4D97-AF65-F5344CB8AC3E}">
        <p14:creationId xmlns:p14="http://schemas.microsoft.com/office/powerpoint/2010/main" val="27345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68086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44486"/>
            <a:ext cx="86868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Registers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$t0-$t9 are caller-saved registers</a:t>
            </a:r>
            <a:endParaRPr lang="en-US" sz="2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that are used to hold temporary quantities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that need not be preserved across calls</a:t>
            </a:r>
          </a:p>
          <a:p>
            <a:pPr marL="34290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>
                <a:solidFill>
                  <a:schemeClr val="accent1"/>
                </a:solidFill>
              </a:rPr>
              <a:t> $s0-s8 are </a:t>
            </a:r>
            <a:r>
              <a:rPr lang="en-US" sz="2800" dirty="0" err="1" smtClean="0">
                <a:solidFill>
                  <a:schemeClr val="accent1"/>
                </a:solidFill>
              </a:rPr>
              <a:t>callee</a:t>
            </a:r>
            <a:r>
              <a:rPr lang="en-US" sz="2800" dirty="0" smtClean="0">
                <a:solidFill>
                  <a:schemeClr val="accent1"/>
                </a:solidFill>
              </a:rPr>
              <a:t>-saved registers</a:t>
            </a:r>
            <a:endParaRPr lang="en-US" sz="2600" dirty="0" smtClean="0">
              <a:solidFill>
                <a:schemeClr val="accent1"/>
              </a:solidFill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… that hold long-lived values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… that should be preserved across calls</a:t>
            </a:r>
          </a:p>
        </p:txBody>
      </p:sp>
    </p:spTree>
    <p:extLst>
      <p:ext uri="{BB962C8B-B14F-4D97-AF65-F5344CB8AC3E}">
        <p14:creationId xmlns:p14="http://schemas.microsoft.com/office/powerpoint/2010/main" val="15244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15267"/>
            <a:ext cx="86868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test(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a,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b) {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tmp</a:t>
            </a:r>
            <a:r>
              <a:rPr lang="en-US" sz="1600" dirty="0" smtClean="0">
                <a:latin typeface="Consolas" pitchFamily="49" charset="0"/>
              </a:rPr>
              <a:t> = (</a:t>
            </a:r>
            <a:r>
              <a:rPr lang="en-US" sz="1600" dirty="0" err="1" smtClean="0">
                <a:latin typeface="Consolas" pitchFamily="49" charset="0"/>
              </a:rPr>
              <a:t>a&amp;b</a:t>
            </a:r>
            <a:r>
              <a:rPr lang="en-US" sz="1600" dirty="0" smtClean="0">
                <a:latin typeface="Consolas" pitchFamily="49" charset="0"/>
              </a:rPr>
              <a:t>)+(</a:t>
            </a:r>
            <a:r>
              <a:rPr lang="en-US" sz="1600" dirty="0" err="1" smtClean="0">
                <a:latin typeface="Consolas" pitchFamily="49" charset="0"/>
              </a:rPr>
              <a:t>a|b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 = sum(tmp,1,2,3,4,5);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u = sum(</a:t>
            </a:r>
            <a:r>
              <a:rPr lang="en-US" sz="1600" dirty="0" err="1" smtClean="0">
                <a:latin typeface="Consolas" pitchFamily="49" charset="0"/>
              </a:rPr>
              <a:t>s,tmp,b,a,b,a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return u + a + b;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28194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s0 = a0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s1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onsolas" pitchFamily="49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 &amp;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t1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 = a |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0 = t0 + t1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t0, 24(sp) # </a:t>
            </a:r>
            <a:r>
              <a:rPr lang="en-US" sz="2400" dirty="0" err="1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tmp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4,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5,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LW t0, 24(sp)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v0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s1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s0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s1,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s0,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v0 = v0 + s0 + s1</a:t>
            </a:r>
          </a:p>
        </p:txBody>
      </p:sp>
      <p:pic>
        <p:nvPicPr>
          <p:cNvPr id="6146" name="CP3 Ink 65031016-a3c2-487b-9e14-773a02d9ba8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00" y="598619"/>
            <a:ext cx="10780200" cy="627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3657600" cy="17339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test(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a,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b) {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tmp</a:t>
            </a:r>
            <a:r>
              <a:rPr lang="en-US" sz="1600" dirty="0" smtClean="0">
                <a:latin typeface="Consolas" pitchFamily="49" charset="0"/>
              </a:rPr>
              <a:t> = (</a:t>
            </a:r>
            <a:r>
              <a:rPr lang="en-US" sz="1600" dirty="0" err="1" smtClean="0">
                <a:latin typeface="Consolas" pitchFamily="49" charset="0"/>
              </a:rPr>
              <a:t>a&amp;b</a:t>
            </a:r>
            <a:r>
              <a:rPr lang="en-US" sz="1600" dirty="0" smtClean="0">
                <a:latin typeface="Consolas" pitchFamily="49" charset="0"/>
              </a:rPr>
              <a:t>)+(</a:t>
            </a:r>
            <a:r>
              <a:rPr lang="en-US" sz="1600" dirty="0" err="1" smtClean="0">
                <a:latin typeface="Consolas" pitchFamily="49" charset="0"/>
              </a:rPr>
              <a:t>a|b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 = sum(tmp,1,2,3,4,5);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u = sum(</a:t>
            </a:r>
            <a:r>
              <a:rPr lang="en-US" sz="1600" dirty="0" err="1" smtClean="0">
                <a:latin typeface="Consolas" pitchFamily="49" charset="0"/>
              </a:rPr>
              <a:t>s,tmp,b,a,b,a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return u + a + b;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28194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s0 = a0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s1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onsolas" pitchFamily="49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 &amp;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t1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 = a |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0 = t0 + t1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t0, 24(sp) # </a:t>
            </a:r>
            <a:r>
              <a:rPr lang="en-US" sz="2400" dirty="0" err="1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tmp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4,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5,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LW t0, 24(sp)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v0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s1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s0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s1,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s0,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v0 = v0 + s0 + s1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886200" y="609600"/>
            <a:ext cx="2476500" cy="586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 test: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$s0, $a0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$s1,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AND $t0, $a0,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OR $t1, $a0,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$t0, $t0, $t1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$a0, $t0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$a1, 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$a2, 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$a3, 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$t1, 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$t1 16($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$t1, 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$t1, 20($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SW $t0, 24($</a:t>
            </a:r>
            <a:r>
              <a:rPr lang="en-US" sz="2000" dirty="0" err="1" smtClean="0">
                <a:solidFill>
                  <a:schemeClr val="accent1"/>
                </a:solidFill>
              </a:rPr>
              <a:t>sp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JAL sum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NOP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362700" y="609600"/>
            <a:ext cx="2628900" cy="586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LW $t0, 24($</a:t>
            </a:r>
            <a:r>
              <a:rPr lang="en-US" sz="2000" dirty="0" err="1" smtClean="0">
                <a:solidFill>
                  <a:schemeClr val="accent1"/>
                </a:solidFill>
              </a:rPr>
              <a:t>sp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$a0, </a:t>
            </a:r>
            <a:r>
              <a:rPr lang="en-US" sz="2000" dirty="0" smtClean="0">
                <a:solidFill>
                  <a:schemeClr val="accent1"/>
                </a:solidFill>
              </a:rPr>
              <a:t>$v0 # s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$a1, </a:t>
            </a:r>
            <a:r>
              <a:rPr lang="en-US" sz="2000" dirty="0" smtClean="0">
                <a:solidFill>
                  <a:schemeClr val="accent1"/>
                </a:solidFill>
              </a:rPr>
              <a:t>$t0 # </a:t>
            </a:r>
            <a:r>
              <a:rPr lang="en-US" sz="2000" dirty="0" err="1" smtClean="0">
                <a:solidFill>
                  <a:schemeClr val="accent1"/>
                </a:solidFill>
              </a:rPr>
              <a:t>tmp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$a2, </a:t>
            </a:r>
            <a:r>
              <a:rPr lang="en-US" sz="2000" dirty="0" smtClean="0">
                <a:solidFill>
                  <a:schemeClr val="accent1"/>
                </a:solidFill>
              </a:rPr>
              <a:t>$s1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$a3, </a:t>
            </a:r>
            <a:r>
              <a:rPr lang="en-US" sz="2000" dirty="0" smtClean="0">
                <a:solidFill>
                  <a:schemeClr val="accent1"/>
                </a:solidFill>
              </a:rPr>
              <a:t>$s0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$s1, 16($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$s0, 20($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JAL sum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NOP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add u (v0) and a (s0)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$v0, $v0, $s0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$v0, $v0, $s1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</a:rPr>
              <a:t> # </a:t>
            </a:r>
            <a:r>
              <a:rPr lang="en-US" sz="2000" dirty="0" smtClean="0">
                <a:solidFill>
                  <a:schemeClr val="accent1"/>
                </a:solidFill>
              </a:rPr>
              <a:t>$v0 = u + a + 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990600"/>
            <a:ext cx="98443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5563" y="5253335"/>
            <a:ext cx="94448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20" name="TextBox 19"/>
          <p:cNvSpPr txBox="1"/>
          <p:nvPr>
            <p:custDataLst>
              <p:tags r:id="rId6"/>
            </p:custDataLst>
          </p:nvPr>
        </p:nvSpPr>
        <p:spPr>
          <a:xfrm>
            <a:off x="228600" y="2628925"/>
            <a:ext cx="38100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How many bytes do we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need to allocate for the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stack frame?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24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32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40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44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48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7170" name="CP3 Ink 04a71677-1f08-4420-b6d5-d89b2915598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40" y="5051280"/>
            <a:ext cx="1423800" cy="6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6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3657600" cy="17339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test(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a,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b) {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tmp</a:t>
            </a:r>
            <a:r>
              <a:rPr lang="en-US" sz="1600" dirty="0" smtClean="0">
                <a:latin typeface="Consolas" pitchFamily="49" charset="0"/>
              </a:rPr>
              <a:t> = (</a:t>
            </a:r>
            <a:r>
              <a:rPr lang="en-US" sz="1600" dirty="0" err="1" smtClean="0">
                <a:latin typeface="Consolas" pitchFamily="49" charset="0"/>
              </a:rPr>
              <a:t>a&amp;b</a:t>
            </a:r>
            <a:r>
              <a:rPr lang="en-US" sz="1600" dirty="0" smtClean="0">
                <a:latin typeface="Consolas" pitchFamily="49" charset="0"/>
              </a:rPr>
              <a:t>)+(</a:t>
            </a:r>
            <a:r>
              <a:rPr lang="en-US" sz="1600" dirty="0" err="1" smtClean="0">
                <a:latin typeface="Consolas" pitchFamily="49" charset="0"/>
              </a:rPr>
              <a:t>a|b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 = sum(tmp,1,2,3,4,5);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u = sum(</a:t>
            </a:r>
            <a:r>
              <a:rPr lang="en-US" sz="1600" dirty="0" err="1" smtClean="0">
                <a:latin typeface="Consolas" pitchFamily="49" charset="0"/>
              </a:rPr>
              <a:t>s,tmp,b,a,b,a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return u + a + b;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28194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s0 = a0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s1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onsolas" pitchFamily="49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 &amp;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t1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 = a |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0 = t0 + t1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t0, 24(sp) # </a:t>
            </a:r>
            <a:r>
              <a:rPr lang="en-US" sz="2400" dirty="0" err="1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tmp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4,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5,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LW t0, 24(sp)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v0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s1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s0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s1,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s0,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v0 = v0 + s0 + s1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886200" y="609600"/>
            <a:ext cx="2476500" cy="586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 test: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$s0, $a0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$s1,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AND $t0, $a0,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OR $t1, $a0,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$t0, $t0, $t1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$a0, $t0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$a1, 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$a2, 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$a3, 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$t1, 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$t1 16($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$t1, 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$t1, 20($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SW $t0, 24($</a:t>
            </a:r>
            <a:r>
              <a:rPr lang="en-US" sz="2000" dirty="0" err="1" smtClean="0">
                <a:solidFill>
                  <a:schemeClr val="accent1"/>
                </a:solidFill>
              </a:rPr>
              <a:t>sp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JAL sum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NOP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362700" y="609600"/>
            <a:ext cx="2628900" cy="586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LW $t0, 24($</a:t>
            </a:r>
            <a:r>
              <a:rPr lang="en-US" sz="2000" dirty="0" err="1" smtClean="0">
                <a:solidFill>
                  <a:schemeClr val="accent1"/>
                </a:solidFill>
              </a:rPr>
              <a:t>sp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$a0, </a:t>
            </a:r>
            <a:r>
              <a:rPr lang="en-US" sz="2000" dirty="0" smtClean="0">
                <a:solidFill>
                  <a:schemeClr val="accent1"/>
                </a:solidFill>
              </a:rPr>
              <a:t>$v0 # s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$a1, </a:t>
            </a:r>
            <a:r>
              <a:rPr lang="en-US" sz="2000" dirty="0" smtClean="0">
                <a:solidFill>
                  <a:schemeClr val="accent1"/>
                </a:solidFill>
              </a:rPr>
              <a:t>$t0 # </a:t>
            </a:r>
            <a:r>
              <a:rPr lang="en-US" sz="2000" dirty="0" err="1" smtClean="0">
                <a:solidFill>
                  <a:schemeClr val="accent1"/>
                </a:solidFill>
              </a:rPr>
              <a:t>tmp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$a2, </a:t>
            </a:r>
            <a:r>
              <a:rPr lang="en-US" sz="2000" dirty="0" smtClean="0">
                <a:solidFill>
                  <a:schemeClr val="accent1"/>
                </a:solidFill>
              </a:rPr>
              <a:t>$s1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$a3, </a:t>
            </a:r>
            <a:r>
              <a:rPr lang="en-US" sz="2000" dirty="0" smtClean="0">
                <a:solidFill>
                  <a:schemeClr val="accent1"/>
                </a:solidFill>
              </a:rPr>
              <a:t>$s0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$s1, 16($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$s0, 20($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JAL sum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NOP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add u (v0) and a (s0)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$v0, $v0, $s0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$v0, $v0, $s1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</a:rPr>
              <a:t> # </a:t>
            </a:r>
            <a:r>
              <a:rPr lang="en-US" sz="2000" dirty="0" smtClean="0">
                <a:solidFill>
                  <a:schemeClr val="accent1"/>
                </a:solidFill>
              </a:rPr>
              <a:t>$v0 = u + a + 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 rot="5400000">
            <a:off x="-838200" y="4495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1524000" y="4495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1219200" y="2667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1219200" y="3048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1219200" y="34290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and $s1)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1219200" y="41910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</a:p>
          <a:p>
            <a:pPr algn="ctr"/>
            <a:r>
              <a:rPr lang="en-US" sz="2400" dirty="0" smtClean="0"/>
              <a:t>($t0)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1219200" y="53340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/>
              <a:t>o</a:t>
            </a:r>
            <a:r>
              <a:rPr lang="en-US" sz="2400" dirty="0" smtClean="0"/>
              <a:t>utgoing </a:t>
            </a:r>
            <a:r>
              <a:rPr lang="en-US" sz="2400" dirty="0" err="1" smtClean="0"/>
              <a:t>args</a:t>
            </a:r>
            <a:endParaRPr lang="en-US" sz="2400" dirty="0" smtClean="0"/>
          </a:p>
          <a:p>
            <a:pPr algn="ctr"/>
            <a:r>
              <a:rPr lang="en-US" sz="2400" dirty="0"/>
              <a:t>s</a:t>
            </a:r>
            <a:r>
              <a:rPr lang="en-US" sz="2400" dirty="0" smtClean="0"/>
              <a:t>pace for a0 - a3</a:t>
            </a:r>
          </a:p>
          <a:p>
            <a:pPr algn="ctr"/>
            <a:r>
              <a:rPr lang="en-US" sz="2400" dirty="0" smtClean="0"/>
              <a:t>and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arg</a:t>
            </a:r>
            <a:endParaRPr lang="en-US" sz="2400" dirty="0"/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25908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152400" y="60299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990600"/>
            <a:ext cx="98443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5563" y="5253335"/>
            <a:ext cx="94448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Epilog</a:t>
            </a:r>
          </a:p>
        </p:txBody>
      </p:sp>
    </p:spTree>
    <p:extLst>
      <p:ext uri="{BB962C8B-B14F-4D97-AF65-F5344CB8AC3E}">
        <p14:creationId xmlns:p14="http://schemas.microsoft.com/office/powerpoint/2010/main" val="18973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3657600" cy="17339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test(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a,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b) {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tmp</a:t>
            </a:r>
            <a:r>
              <a:rPr lang="en-US" sz="1600" dirty="0" smtClean="0">
                <a:latin typeface="Consolas" pitchFamily="49" charset="0"/>
              </a:rPr>
              <a:t> = (</a:t>
            </a:r>
            <a:r>
              <a:rPr lang="en-US" sz="1600" dirty="0" err="1" smtClean="0">
                <a:latin typeface="Consolas" pitchFamily="49" charset="0"/>
              </a:rPr>
              <a:t>a&amp;b</a:t>
            </a:r>
            <a:r>
              <a:rPr lang="en-US" sz="1600" dirty="0" smtClean="0">
                <a:latin typeface="Consolas" pitchFamily="49" charset="0"/>
              </a:rPr>
              <a:t>)+(</a:t>
            </a:r>
            <a:r>
              <a:rPr lang="en-US" sz="1600" dirty="0" err="1" smtClean="0">
                <a:latin typeface="Consolas" pitchFamily="49" charset="0"/>
              </a:rPr>
              <a:t>a|b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 = sum(tmp,1,2,3,4,5);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u = sum(</a:t>
            </a:r>
            <a:r>
              <a:rPr lang="en-US" sz="1600" dirty="0" err="1" smtClean="0">
                <a:latin typeface="Consolas" pitchFamily="49" charset="0"/>
              </a:rPr>
              <a:t>s,tmp,b,a,b,a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return u + a + b;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28194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s0 = a0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s1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onsolas" pitchFamily="49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 &amp;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t1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 = a |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0 = t0 + t1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t0, 24(sp) # </a:t>
            </a:r>
            <a:r>
              <a:rPr lang="en-US" sz="2400" dirty="0" err="1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tmp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4,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5,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LW t0, 24(sp)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v0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s1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s0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s1,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s0,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v0 = v0 + s0 + s1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886200" y="609600"/>
            <a:ext cx="2476500" cy="59105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 test: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$s0, $a0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$s1,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AND $t0, $a0,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OR $t1, $a0,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$t0, $t0, $t1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$a0, $t0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$a1, 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$a2, 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$a3, 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$t1, 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$t1 16($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$t1, 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$t1, 20($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SW $t0, 24($</a:t>
            </a:r>
            <a:r>
              <a:rPr lang="en-US" sz="2000" dirty="0" err="1" smtClean="0">
                <a:solidFill>
                  <a:schemeClr val="accent1"/>
                </a:solidFill>
              </a:rPr>
              <a:t>sp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JAL sum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NOP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362700" y="609600"/>
            <a:ext cx="2628900" cy="59105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LW $t0, 24($</a:t>
            </a:r>
            <a:r>
              <a:rPr lang="en-US" sz="2000" dirty="0" err="1" smtClean="0">
                <a:solidFill>
                  <a:schemeClr val="accent1"/>
                </a:solidFill>
              </a:rPr>
              <a:t>sp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$a0, </a:t>
            </a:r>
            <a:r>
              <a:rPr lang="en-US" sz="2000" dirty="0" smtClean="0">
                <a:solidFill>
                  <a:schemeClr val="accent1"/>
                </a:solidFill>
              </a:rPr>
              <a:t>$v0 # s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$a1, </a:t>
            </a:r>
            <a:r>
              <a:rPr lang="en-US" sz="2000" dirty="0" smtClean="0">
                <a:solidFill>
                  <a:schemeClr val="accent1"/>
                </a:solidFill>
              </a:rPr>
              <a:t>$t0 # </a:t>
            </a:r>
            <a:r>
              <a:rPr lang="en-US" sz="2000" dirty="0" err="1" smtClean="0">
                <a:solidFill>
                  <a:schemeClr val="accent1"/>
                </a:solidFill>
              </a:rPr>
              <a:t>tmp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$a2, </a:t>
            </a:r>
            <a:r>
              <a:rPr lang="en-US" sz="2000" dirty="0" smtClean="0">
                <a:solidFill>
                  <a:schemeClr val="accent1"/>
                </a:solidFill>
              </a:rPr>
              <a:t>$s1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$a3, </a:t>
            </a:r>
            <a:r>
              <a:rPr lang="en-US" sz="2000" dirty="0" smtClean="0">
                <a:solidFill>
                  <a:schemeClr val="accent1"/>
                </a:solidFill>
              </a:rPr>
              <a:t>$s0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$s1, 16($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$s0, 20($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JAL sum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NOP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add u (v0) and a (s0)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$v0, $v0, $s0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$v0, $v0, $s1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</a:rPr>
              <a:t> # </a:t>
            </a:r>
            <a:r>
              <a:rPr lang="en-US" sz="2000" dirty="0" smtClean="0">
                <a:solidFill>
                  <a:schemeClr val="accent1"/>
                </a:solidFill>
              </a:rPr>
              <a:t>$v0 = u + a + 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1219200" y="2133600"/>
            <a:ext cx="0" cy="4572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>
            <a:off x="3581400" y="2133600"/>
            <a:ext cx="0" cy="4572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1219200" y="2362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1219200" y="2743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152400" y="22098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152400" y="62585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990600"/>
            <a:ext cx="98443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5563" y="5253335"/>
            <a:ext cx="94448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18" name="Rectangle 17"/>
          <p:cNvSpPr/>
          <p:nvPr>
            <p:custDataLst>
              <p:tags r:id="rId12"/>
            </p:custDataLst>
          </p:nvPr>
        </p:nvSpPr>
        <p:spPr>
          <a:xfrm>
            <a:off x="1219200" y="3124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</a:t>
            </a:r>
            <a:r>
              <a:rPr lang="en-US" sz="2400" dirty="0" smtClean="0"/>
              <a:t> $s1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1219200" y="3505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</a:t>
            </a:r>
            <a:r>
              <a:rPr lang="en-US" sz="2400" dirty="0" smtClean="0"/>
              <a:t> $s0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1219200" y="3886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</a:t>
            </a:r>
            <a:r>
              <a:rPr lang="en-US" sz="2400" dirty="0" smtClean="0"/>
              <a:t>ocal $t0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1219200" y="4267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arg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16"/>
            </p:custDataLst>
          </p:nvPr>
        </p:nvSpPr>
        <p:spPr>
          <a:xfrm>
            <a:off x="1219200" y="4648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</a:t>
            </a:r>
            <a:r>
              <a:rPr lang="en-US" sz="2400" dirty="0" smtClean="0"/>
              <a:t>utgoing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arg</a:t>
            </a:r>
            <a:endParaRPr lang="en-US" sz="2400" dirty="0"/>
          </a:p>
        </p:txBody>
      </p:sp>
      <p:sp>
        <p:nvSpPr>
          <p:cNvPr id="25" name="Rectangle 24"/>
          <p:cNvSpPr/>
          <p:nvPr>
            <p:custDataLst>
              <p:tags r:id="rId17"/>
            </p:custDataLst>
          </p:nvPr>
        </p:nvSpPr>
        <p:spPr>
          <a:xfrm>
            <a:off x="1219200" y="5029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pace for $a3</a:t>
            </a:r>
            <a:endParaRPr lang="en-US" sz="2400" dirty="0"/>
          </a:p>
        </p:txBody>
      </p:sp>
      <p:sp>
        <p:nvSpPr>
          <p:cNvPr id="26" name="Rectangle 25"/>
          <p:cNvSpPr/>
          <p:nvPr>
            <p:custDataLst>
              <p:tags r:id="rId18"/>
            </p:custDataLst>
          </p:nvPr>
        </p:nvSpPr>
        <p:spPr>
          <a:xfrm>
            <a:off x="1219200" y="5410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pace for $a2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9"/>
            </p:custDataLst>
          </p:nvPr>
        </p:nvSpPr>
        <p:spPr>
          <a:xfrm>
            <a:off x="1219200" y="5791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pace for $a1</a:t>
            </a:r>
            <a:endParaRPr lang="en-US" sz="2400" dirty="0"/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1219200" y="6172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pace for $a0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04690" y="579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4690" y="541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8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" y="50292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" y="46482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4690" y="61530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" y="42672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0" y="38862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00" y="35622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" y="31812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" y="28002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2000" y="24192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258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304800"/>
            <a:ext cx="8686800" cy="533400"/>
          </a:xfrm>
        </p:spPr>
        <p:txBody>
          <a:bodyPr/>
          <a:lstStyle/>
          <a:p>
            <a:r>
              <a:rPr lang="en-US" dirty="0" smtClean="0"/>
              <a:t>Calling Convention Example: </a:t>
            </a:r>
            <a:br>
              <a:rPr lang="en-US" dirty="0" smtClean="0"/>
            </a:br>
            <a:r>
              <a:rPr lang="en-US" dirty="0" smtClean="0"/>
              <a:t>Prolog, Epilog</a:t>
            </a:r>
            <a:endParaRPr lang="en-US" dirty="0"/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" y="381000"/>
            <a:ext cx="2057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-40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JR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00600" y="1066800"/>
            <a:ext cx="3886200" cy="6172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# allocate frame</a:t>
            </a:r>
          </a:p>
          <a:p>
            <a:r>
              <a:rPr lang="en-US" sz="2200" dirty="0" smtClean="0"/>
              <a:t># save $</a:t>
            </a:r>
            <a:r>
              <a:rPr lang="en-US" sz="2200" dirty="0" err="1" smtClean="0"/>
              <a:t>ra</a:t>
            </a:r>
            <a:endParaRPr lang="en-US" sz="2200" dirty="0" smtClean="0"/>
          </a:p>
          <a:p>
            <a:r>
              <a:rPr lang="en-US" sz="2200" dirty="0" smtClean="0"/>
              <a:t># save old $</a:t>
            </a:r>
            <a:r>
              <a:rPr lang="en-US" sz="2200" dirty="0" err="1" smtClean="0"/>
              <a:t>fp</a:t>
            </a:r>
            <a:endParaRPr lang="en-US" sz="2200" dirty="0" smtClean="0"/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callee</a:t>
            </a:r>
            <a:r>
              <a:rPr lang="en-US" sz="2200" dirty="0" smtClean="0"/>
              <a:t> save ...</a:t>
            </a:r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callee</a:t>
            </a:r>
            <a:r>
              <a:rPr lang="en-US" sz="2200" dirty="0" smtClean="0"/>
              <a:t> save ...</a:t>
            </a:r>
          </a:p>
          <a:p>
            <a:r>
              <a:rPr lang="en-US" sz="2200" dirty="0" smtClean="0"/>
              <a:t># set new frame pointer</a:t>
            </a:r>
          </a:p>
          <a:p>
            <a:r>
              <a:rPr lang="en-US" sz="2200" dirty="0" smtClean="0"/>
              <a:t>	...</a:t>
            </a:r>
          </a:p>
          <a:p>
            <a:r>
              <a:rPr lang="en-US" sz="2200" dirty="0" smtClean="0"/>
              <a:t>	...</a:t>
            </a:r>
          </a:p>
          <a:p>
            <a:r>
              <a:rPr lang="en-US" sz="2200" dirty="0" smtClean="0"/>
              <a:t># restore …</a:t>
            </a:r>
          </a:p>
          <a:p>
            <a:r>
              <a:rPr lang="en-US" sz="2200" dirty="0" smtClean="0"/>
              <a:t># restore …</a:t>
            </a:r>
          </a:p>
          <a:p>
            <a:r>
              <a:rPr lang="en-US" sz="2200" dirty="0" smtClean="0"/>
              <a:t># restore old $</a:t>
            </a:r>
            <a:r>
              <a:rPr lang="en-US" sz="2200" dirty="0" err="1" smtClean="0"/>
              <a:t>fp</a:t>
            </a:r>
            <a:endParaRPr lang="en-US" sz="2200" dirty="0" smtClean="0"/>
          </a:p>
          <a:p>
            <a:r>
              <a:rPr lang="en-US" sz="2200" dirty="0" smtClean="0"/>
              <a:t># restore $</a:t>
            </a:r>
            <a:r>
              <a:rPr lang="en-US" sz="2200" dirty="0" err="1" smtClean="0"/>
              <a:t>ra</a:t>
            </a:r>
            <a:endParaRPr lang="en-US" sz="2200" dirty="0" smtClean="0"/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dealloc</a:t>
            </a:r>
            <a:r>
              <a:rPr lang="en-US" sz="2200" dirty="0" smtClean="0"/>
              <a:t> frame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43000" y="762001"/>
            <a:ext cx="3505200" cy="62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test:</a:t>
            </a: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</a:t>
            </a:r>
            <a:endParaRPr lang="en-US" sz="2400" baseline="0" noProof="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6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00600" y="1066800"/>
            <a:ext cx="3886200" cy="6172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# allocate frame</a:t>
            </a:r>
          </a:p>
          <a:p>
            <a:r>
              <a:rPr lang="en-US" sz="2200" dirty="0" smtClean="0"/>
              <a:t># save $</a:t>
            </a:r>
            <a:r>
              <a:rPr lang="en-US" sz="2200" dirty="0" err="1" smtClean="0"/>
              <a:t>ra</a:t>
            </a:r>
            <a:endParaRPr lang="en-US" sz="2200" dirty="0" smtClean="0"/>
          </a:p>
          <a:p>
            <a:r>
              <a:rPr lang="en-US" sz="2200" dirty="0" smtClean="0"/>
              <a:t># save old $</a:t>
            </a:r>
            <a:r>
              <a:rPr lang="en-US" sz="2200" dirty="0" err="1" smtClean="0"/>
              <a:t>fp</a:t>
            </a:r>
            <a:endParaRPr lang="en-US" sz="2200" dirty="0" smtClean="0"/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callee</a:t>
            </a:r>
            <a:r>
              <a:rPr lang="en-US" sz="2200" dirty="0" smtClean="0"/>
              <a:t> save ...</a:t>
            </a:r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callee</a:t>
            </a:r>
            <a:r>
              <a:rPr lang="en-US" sz="2200" dirty="0" smtClean="0"/>
              <a:t> save ...</a:t>
            </a:r>
          </a:p>
          <a:p>
            <a:r>
              <a:rPr lang="en-US" sz="2200" dirty="0" smtClean="0"/>
              <a:t># set new frame pointer</a:t>
            </a:r>
          </a:p>
          <a:p>
            <a:r>
              <a:rPr lang="en-US" sz="2200" dirty="0" smtClean="0"/>
              <a:t>	...</a:t>
            </a:r>
          </a:p>
          <a:p>
            <a:r>
              <a:rPr lang="en-US" sz="2200" dirty="0" smtClean="0"/>
              <a:t>	...</a:t>
            </a:r>
          </a:p>
          <a:p>
            <a:r>
              <a:rPr lang="en-US" sz="2200" dirty="0" smtClean="0"/>
              <a:t># restore …</a:t>
            </a:r>
          </a:p>
          <a:p>
            <a:r>
              <a:rPr lang="en-US" sz="2200" dirty="0" smtClean="0"/>
              <a:t># restore …</a:t>
            </a:r>
          </a:p>
          <a:p>
            <a:r>
              <a:rPr lang="en-US" sz="2200" dirty="0" smtClean="0"/>
              <a:t># restore old $</a:t>
            </a:r>
            <a:r>
              <a:rPr lang="en-US" sz="2200" dirty="0" err="1" smtClean="0"/>
              <a:t>fp</a:t>
            </a:r>
            <a:endParaRPr lang="en-US" sz="2200" dirty="0" smtClean="0"/>
          </a:p>
          <a:p>
            <a:r>
              <a:rPr lang="en-US" sz="2200" dirty="0" smtClean="0"/>
              <a:t># restore $</a:t>
            </a:r>
            <a:r>
              <a:rPr lang="en-US" sz="2200" dirty="0" err="1" smtClean="0"/>
              <a:t>ra</a:t>
            </a:r>
            <a:endParaRPr lang="en-US" sz="2200" dirty="0" smtClean="0"/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dealloc</a:t>
            </a:r>
            <a:r>
              <a:rPr lang="en-US" sz="2200" dirty="0" smtClean="0"/>
              <a:t> frame</a:t>
            </a: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" y="381000"/>
            <a:ext cx="2057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-40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JR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762001"/>
            <a:ext cx="3505200" cy="624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test: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ADDIU $</a:t>
            </a: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sp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 $</a:t>
            </a: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sp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 -44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SW 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ra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40($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SW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$</a:t>
            </a:r>
            <a:r>
              <a:rPr kumimoji="0" lang="en-US" sz="24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fp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 36($</a:t>
            </a:r>
            <a:r>
              <a:rPr kumimoji="0" lang="en-US" sz="24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sp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SW $s1, 32($</a:t>
            </a:r>
            <a:r>
              <a:rPr lang="en-US" sz="2400" baseline="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SW $s0, 28($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ADDIU $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fp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$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40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sz="2400" baseline="0" noProof="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LW $s0, 28($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LW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$s1, 32($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LW $</a:t>
            </a:r>
            <a:r>
              <a:rPr lang="en-US" sz="2400" baseline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fp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36($</a:t>
            </a:r>
            <a:r>
              <a:rPr lang="en-US" sz="2400" baseline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LW 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ra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40($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ADDIU $</a:t>
            </a:r>
            <a:r>
              <a:rPr lang="en-US" sz="2400" baseline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$</a:t>
            </a:r>
            <a:r>
              <a:rPr lang="en-US" sz="2400" baseline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44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JR 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ra</a:t>
            </a:r>
            <a:endParaRPr lang="en-US" sz="2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NOP</a:t>
            </a:r>
            <a:endParaRPr lang="en-US" sz="2400" baseline="0" noProof="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4800" y="304800"/>
            <a:ext cx="8686800" cy="533400"/>
          </a:xfrm>
        </p:spPr>
        <p:txBody>
          <a:bodyPr/>
          <a:lstStyle/>
          <a:p>
            <a:r>
              <a:rPr lang="en-US" dirty="0" smtClean="0"/>
              <a:t>Calling Convention Example: </a:t>
            </a:r>
            <a:br>
              <a:rPr lang="en-US" dirty="0" smtClean="0"/>
            </a:br>
            <a:r>
              <a:rPr lang="en-US" dirty="0" smtClean="0"/>
              <a:t>Prolog, Epilog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581400"/>
            <a:ext cx="81464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Body</a:t>
            </a:r>
          </a:p>
        </p:txBody>
      </p:sp>
      <p:pic>
        <p:nvPicPr>
          <p:cNvPr id="8194" name="CP3 Ink 48094f35-40ab-45aa-9be0-bde4f52929f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5" y="2860920"/>
            <a:ext cx="1474651" cy="14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5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3657600" cy="17339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test(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a,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b) {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tmp</a:t>
            </a:r>
            <a:r>
              <a:rPr lang="en-US" sz="1600" dirty="0" smtClean="0">
                <a:latin typeface="Consolas" pitchFamily="49" charset="0"/>
              </a:rPr>
              <a:t> = (</a:t>
            </a:r>
            <a:r>
              <a:rPr lang="en-US" sz="1600" dirty="0" err="1" smtClean="0">
                <a:latin typeface="Consolas" pitchFamily="49" charset="0"/>
              </a:rPr>
              <a:t>a&amp;b</a:t>
            </a:r>
            <a:r>
              <a:rPr lang="en-US" sz="1600" dirty="0" smtClean="0">
                <a:latin typeface="Consolas" pitchFamily="49" charset="0"/>
              </a:rPr>
              <a:t>)+(</a:t>
            </a:r>
            <a:r>
              <a:rPr lang="en-US" sz="1600" dirty="0" err="1" smtClean="0">
                <a:latin typeface="Consolas" pitchFamily="49" charset="0"/>
              </a:rPr>
              <a:t>a|b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 = sum(tmp,1,2,3,4,5);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u = sum(</a:t>
            </a:r>
            <a:r>
              <a:rPr lang="en-US" sz="1600" dirty="0" err="1" smtClean="0">
                <a:latin typeface="Consolas" pitchFamily="49" charset="0"/>
              </a:rPr>
              <a:t>s,tmp,b,a,b,a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return u + a + b;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28194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s0 = a0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s1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onsolas" pitchFamily="49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 &amp;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t1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 = a |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0 = t0 + t1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t0, 24(sp) # </a:t>
            </a:r>
            <a:r>
              <a:rPr lang="en-US" sz="2400" dirty="0" err="1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tmp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4,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5,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LW t0, 24(sp)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v0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s1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s0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s1,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s0,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v0 = v0 + s0 + s1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886200" y="609600"/>
            <a:ext cx="2476500" cy="586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 test: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$s0, $a0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$s1,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AND $t0, $a0,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OR $t1, $a0, $a1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$t0, $t0, $t1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$a0, $t0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$a1, 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$a2, 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$a3, 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$t1, 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$t1 16($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LI $t1, 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$t1, 20($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SW $t0, 24($</a:t>
            </a:r>
            <a:r>
              <a:rPr lang="en-US" sz="2000" dirty="0" err="1" smtClean="0">
                <a:solidFill>
                  <a:schemeClr val="accent1"/>
                </a:solidFill>
              </a:rPr>
              <a:t>sp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JAL sum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NOP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362700" y="609600"/>
            <a:ext cx="2628900" cy="586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LW $t0, 24($</a:t>
            </a:r>
            <a:r>
              <a:rPr lang="en-US" sz="2000" dirty="0" err="1" smtClean="0">
                <a:solidFill>
                  <a:schemeClr val="accent1"/>
                </a:solidFill>
              </a:rPr>
              <a:t>sp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$a0, </a:t>
            </a:r>
            <a:r>
              <a:rPr lang="en-US" sz="2000" dirty="0" smtClean="0">
                <a:solidFill>
                  <a:schemeClr val="accent1"/>
                </a:solidFill>
              </a:rPr>
              <a:t>$v0 # s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$a1, </a:t>
            </a:r>
            <a:r>
              <a:rPr lang="en-US" sz="2000" dirty="0" smtClean="0">
                <a:solidFill>
                  <a:schemeClr val="accent1"/>
                </a:solidFill>
              </a:rPr>
              <a:t>$t0 # </a:t>
            </a:r>
            <a:r>
              <a:rPr lang="en-US" sz="2000" dirty="0" err="1" smtClean="0">
                <a:solidFill>
                  <a:schemeClr val="accent1"/>
                </a:solidFill>
              </a:rPr>
              <a:t>tmp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MOVE $a2, </a:t>
            </a:r>
            <a:r>
              <a:rPr lang="en-US" sz="2000" dirty="0" smtClean="0">
                <a:solidFill>
                  <a:schemeClr val="accent1"/>
                </a:solidFill>
              </a:rPr>
              <a:t>$s1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$a3, </a:t>
            </a:r>
            <a:r>
              <a:rPr lang="en-US" sz="2000" dirty="0" smtClean="0">
                <a:solidFill>
                  <a:schemeClr val="accent1"/>
                </a:solidFill>
              </a:rPr>
              <a:t>$s0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$s1, 16($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SW $s0, 20($</a:t>
            </a:r>
            <a:r>
              <a:rPr lang="en-US" sz="2000" dirty="0" err="1" smtClean="0">
                <a:solidFill>
                  <a:schemeClr val="bg1"/>
                </a:solidFill>
              </a:rPr>
              <a:t>sp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JAL sum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NOP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add u (v0) and a (s0)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$v0, $v0, $s0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ADD $v0, $v0, $s1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</a:rPr>
              <a:t> # </a:t>
            </a:r>
            <a:r>
              <a:rPr lang="en-US" sz="2000" dirty="0" smtClean="0">
                <a:solidFill>
                  <a:schemeClr val="accent1"/>
                </a:solidFill>
              </a:rPr>
              <a:t>$v0 = u + a + 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990600"/>
            <a:ext cx="98443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Prolog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5563" y="5253335"/>
            <a:ext cx="94448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Epilog</a:t>
            </a:r>
          </a:p>
        </p:txBody>
      </p:sp>
      <p:sp>
        <p:nvSpPr>
          <p:cNvPr id="20" name="TextBox 19"/>
          <p:cNvSpPr txBox="1"/>
          <p:nvPr>
            <p:custDataLst>
              <p:tags r:id="rId6"/>
            </p:custDataLst>
          </p:nvPr>
        </p:nvSpPr>
        <p:spPr>
          <a:xfrm>
            <a:off x="228600" y="2628925"/>
            <a:ext cx="38100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How can we optimize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the code?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9218" name="CP3 Ink 34622305-728d-4fb0-a695-cf50b774fcf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00" y="2271959"/>
            <a:ext cx="4135800" cy="41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00600" y="1066800"/>
            <a:ext cx="3886200" cy="6172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# allocate frame</a:t>
            </a:r>
          </a:p>
          <a:p>
            <a:r>
              <a:rPr lang="en-US" sz="2200" dirty="0" smtClean="0"/>
              <a:t># save $</a:t>
            </a:r>
            <a:r>
              <a:rPr lang="en-US" sz="2200" dirty="0" err="1" smtClean="0"/>
              <a:t>ra</a:t>
            </a:r>
            <a:endParaRPr lang="en-US" sz="2200" dirty="0" smtClean="0"/>
          </a:p>
          <a:p>
            <a:r>
              <a:rPr lang="en-US" sz="2200" dirty="0" smtClean="0"/>
              <a:t># save old $</a:t>
            </a:r>
            <a:r>
              <a:rPr lang="en-US" sz="2200" dirty="0" err="1" smtClean="0"/>
              <a:t>fp</a:t>
            </a:r>
            <a:endParaRPr lang="en-US" sz="2200" dirty="0" smtClean="0"/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callee</a:t>
            </a:r>
            <a:r>
              <a:rPr lang="en-US" sz="2200" dirty="0" smtClean="0"/>
              <a:t> save ...</a:t>
            </a:r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callee</a:t>
            </a:r>
            <a:r>
              <a:rPr lang="en-US" sz="2200" dirty="0" smtClean="0"/>
              <a:t> save ...</a:t>
            </a:r>
          </a:p>
          <a:p>
            <a:r>
              <a:rPr lang="en-US" sz="2200" dirty="0" smtClean="0"/>
              <a:t># set new frame pointer</a:t>
            </a:r>
          </a:p>
          <a:p>
            <a:r>
              <a:rPr lang="en-US" sz="2200" dirty="0" smtClean="0"/>
              <a:t>	...</a:t>
            </a:r>
          </a:p>
          <a:p>
            <a:r>
              <a:rPr lang="en-US" sz="2200" dirty="0" smtClean="0"/>
              <a:t>	...</a:t>
            </a:r>
          </a:p>
          <a:p>
            <a:r>
              <a:rPr lang="en-US" sz="2200" dirty="0" smtClean="0"/>
              <a:t># restore …</a:t>
            </a:r>
          </a:p>
          <a:p>
            <a:r>
              <a:rPr lang="en-US" sz="2200" dirty="0" smtClean="0"/>
              <a:t># restore …</a:t>
            </a:r>
          </a:p>
          <a:p>
            <a:r>
              <a:rPr lang="en-US" sz="2200" dirty="0" smtClean="0"/>
              <a:t># restore old $</a:t>
            </a:r>
            <a:r>
              <a:rPr lang="en-US" sz="2200" dirty="0" err="1" smtClean="0"/>
              <a:t>fp</a:t>
            </a:r>
            <a:endParaRPr lang="en-US" sz="2200" dirty="0" smtClean="0"/>
          </a:p>
          <a:p>
            <a:r>
              <a:rPr lang="en-US" sz="2200" dirty="0" smtClean="0"/>
              <a:t># restore $</a:t>
            </a:r>
            <a:r>
              <a:rPr lang="en-US" sz="2200" dirty="0" err="1" smtClean="0"/>
              <a:t>ra</a:t>
            </a:r>
            <a:endParaRPr lang="en-US" sz="2200" dirty="0" smtClean="0"/>
          </a:p>
          <a:p>
            <a:r>
              <a:rPr lang="en-US" sz="2200" dirty="0" smtClean="0"/>
              <a:t># </a:t>
            </a:r>
            <a:r>
              <a:rPr lang="en-US" sz="2200" dirty="0" err="1" smtClean="0"/>
              <a:t>dealloc</a:t>
            </a:r>
            <a:r>
              <a:rPr lang="en-US" sz="2200" dirty="0" smtClean="0"/>
              <a:t> frame</a:t>
            </a: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" y="381000"/>
            <a:ext cx="2057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-40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JR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3000" y="762001"/>
            <a:ext cx="3505200" cy="624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test: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ADDIU $</a:t>
            </a: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sp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 $</a:t>
            </a:r>
            <a:r>
              <a:rPr kumimoji="0" lang="en-US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sp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 -44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SW 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ra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40($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SW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$</a:t>
            </a:r>
            <a:r>
              <a:rPr kumimoji="0" lang="en-US" sz="24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fp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 36($</a:t>
            </a:r>
            <a:r>
              <a:rPr kumimoji="0" lang="en-US" sz="2400" b="0" i="0" u="none" strike="noStrike" kern="1200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sp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SW $s1, 32($</a:t>
            </a:r>
            <a:r>
              <a:rPr lang="en-US" sz="2400" baseline="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SW $s0, 28($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ADDIU $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fp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$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40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sz="2400" baseline="0" noProof="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LW $s0, 28($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LW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$s1, 32($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LW $</a:t>
            </a:r>
            <a:r>
              <a:rPr lang="en-US" sz="2400" baseline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fp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36($</a:t>
            </a:r>
            <a:r>
              <a:rPr lang="en-US" sz="2400" baseline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LW 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ra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40($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ADDIU $</a:t>
            </a:r>
            <a:r>
              <a:rPr lang="en-US" sz="2400" baseline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$</a:t>
            </a:r>
            <a:r>
              <a:rPr lang="en-US" sz="2400" baseline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</a:t>
            </a:r>
            <a:r>
              <a:rPr lang="en-US" sz="24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44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JR $</a:t>
            </a:r>
            <a:r>
              <a:rPr lang="en-US" sz="2400" noProof="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ra</a:t>
            </a:r>
            <a:endParaRPr lang="en-US" sz="2400" noProof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400" baseline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NOP</a:t>
            </a:r>
            <a:endParaRPr lang="en-US" sz="2400" baseline="0" noProof="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4800" y="304800"/>
            <a:ext cx="8686800" cy="533400"/>
          </a:xfrm>
        </p:spPr>
        <p:txBody>
          <a:bodyPr/>
          <a:lstStyle/>
          <a:p>
            <a:r>
              <a:rPr lang="en-US" dirty="0" smtClean="0"/>
              <a:t>Calling Convention Example: </a:t>
            </a:r>
            <a:br>
              <a:rPr lang="en-US" dirty="0" smtClean="0"/>
            </a:br>
            <a:r>
              <a:rPr lang="en-US" dirty="0" smtClean="0"/>
              <a:t>Prolog, Epilog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581400"/>
            <a:ext cx="81464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Body</a:t>
            </a:r>
          </a:p>
        </p:txBody>
      </p:sp>
      <p:pic>
        <p:nvPicPr>
          <p:cNvPr id="10242" name="CP3 Ink 57067b58-4d7b-4145-bead-d1f3b79350a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5" y="5798280"/>
            <a:ext cx="1237351" cy="98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1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Review: Calling Conventions 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call a</a:t>
            </a:r>
            <a:r>
              <a:rPr lang="en-US" sz="2400" dirty="0" smtClean="0"/>
              <a:t> </a:t>
            </a:r>
            <a:r>
              <a:rPr lang="en-US" sz="2400" dirty="0"/>
              <a:t>routine (i.e. transfer control to procedure)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pass arguments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fixed length, variable length, </a:t>
            </a:r>
            <a:r>
              <a:rPr lang="en-US" sz="2000" dirty="0" smtClean="0"/>
              <a:t>recursively</a:t>
            </a:r>
            <a:endParaRPr lang="en-US" sz="2000" dirty="0"/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return to the caller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Putting results in a place where caller can find them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Manage register</a:t>
            </a:r>
          </a:p>
          <a:p>
            <a:pPr marL="115888" lvl="1" indent="0">
              <a:buNone/>
            </a:pPr>
            <a:r>
              <a:rPr lang="en-US" dirty="0" smtClean="0"/>
              <a:t>Today </a:t>
            </a:r>
          </a:p>
          <a:p>
            <a:pPr marL="573088" lvl="1" indent="-457200"/>
            <a:r>
              <a:rPr lang="en-US" sz="2400" dirty="0" smtClean="0"/>
              <a:t>More on Calling Conventions</a:t>
            </a:r>
            <a:endParaRPr lang="en-US" sz="2400" dirty="0"/>
          </a:p>
          <a:p>
            <a:pPr marL="573088" lvl="1" indent="-457200"/>
            <a:r>
              <a:rPr lang="en-US" sz="2400" dirty="0" err="1" smtClean="0"/>
              <a:t>globals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local accessible data</a:t>
            </a:r>
          </a:p>
          <a:p>
            <a:pPr marL="573088" lvl="1" indent="-457200"/>
            <a:r>
              <a:rPr lang="en-US" sz="2400" dirty="0" err="1" smtClean="0"/>
              <a:t>callee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callrer</a:t>
            </a:r>
            <a:r>
              <a:rPr lang="en-US" sz="2400" dirty="0" smtClean="0"/>
              <a:t> saved registers</a:t>
            </a:r>
            <a:endParaRPr lang="en-US" sz="2400" dirty="0"/>
          </a:p>
          <a:p>
            <a:pPr marL="573088" lvl="1" indent="-457200"/>
            <a:r>
              <a:rPr lang="en-US" sz="2400" dirty="0" smtClean="0"/>
              <a:t>Calling Convention examples and debugging</a:t>
            </a:r>
          </a:p>
        </p:txBody>
      </p:sp>
    </p:spTree>
    <p:extLst>
      <p:ext uri="{BB962C8B-B14F-4D97-AF65-F5344CB8AC3E}">
        <p14:creationId xmlns:p14="http://schemas.microsoft.com/office/powerpoint/2010/main" val="35881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600" dirty="0"/>
              <a:t>Minimum stack size for a standard function?</a:t>
            </a:r>
          </a:p>
        </p:txBody>
      </p:sp>
      <p:cxnSp>
        <p:nvCxnSpPr>
          <p:cNvPr id="5" name="Straight Connector 4"/>
          <p:cNvCxnSpPr/>
          <p:nvPr>
            <p:custDataLst>
              <p:tags r:id="rId2"/>
            </p:custDataLst>
          </p:nvPr>
        </p:nvCxnSpPr>
        <p:spPr>
          <a:xfrm rot="5400000">
            <a:off x="3429000" y="44196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 rot="5400000">
            <a:off x="5791200" y="44196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486400" y="25908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5486400" y="29718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5486400" y="33528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5486400" y="41148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5486400" y="52578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4419600" y="25146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4419600" y="58775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1266" name="CP3 Ink 0f992422-8212-4a0e-a2d6-d5b6dbe3e650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" y="1104600"/>
            <a:ext cx="5644351" cy="131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9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Leaf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Leaf function</a:t>
            </a:r>
            <a:r>
              <a:rPr lang="en-US" i="1" dirty="0" smtClean="0"/>
              <a:t> </a:t>
            </a:r>
            <a:r>
              <a:rPr lang="en-US" dirty="0" smtClean="0"/>
              <a:t>does not invoke any other functions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f(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 smtClean="0"/>
              <a:t> y) { return (</a:t>
            </a:r>
            <a:r>
              <a:rPr lang="en-US" dirty="0" err="1" smtClean="0"/>
              <a:t>x+y</a:t>
            </a:r>
            <a:r>
              <a:rPr lang="en-US" dirty="0" smtClean="0"/>
              <a:t>); }</a:t>
            </a:r>
          </a:p>
          <a:p>
            <a:endParaRPr lang="en-US" dirty="0" smtClean="0"/>
          </a:p>
          <a:p>
            <a:r>
              <a:rPr lang="en-US" dirty="0" smtClean="0"/>
              <a:t>Optimizations?</a:t>
            </a:r>
          </a:p>
          <a:p>
            <a:r>
              <a:rPr lang="en-US" dirty="0" smtClean="0"/>
              <a:t>	No saved </a:t>
            </a:r>
            <a:r>
              <a:rPr lang="en-US" dirty="0" err="1" smtClean="0"/>
              <a:t>regs</a:t>
            </a:r>
            <a:r>
              <a:rPr lang="en-US" dirty="0" smtClean="0"/>
              <a:t> (or locals)</a:t>
            </a:r>
          </a:p>
          <a:p>
            <a:r>
              <a:rPr lang="en-US" dirty="0" smtClean="0"/>
              <a:t>	No outgoing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	Don’t push $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	No frame at all?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 rot="5400000">
            <a:off x="3429000" y="4412137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5791200" y="4412137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5486400" y="2583337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5486400" y="2964337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5486400" y="3345337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5486400" y="4107337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5486400" y="5250337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4419600" y="2507137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419600" y="5870117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2290" name="CP3 Ink a09ff072-1c68-4c5f-a25c-89e655f2d7f6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00" y="2549040"/>
            <a:ext cx="4610400" cy="38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4109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2143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1752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5039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96396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533400"/>
            <a:ext cx="35052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19400" y="2209800"/>
            <a:ext cx="3505200" cy="7950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19400" y="6477000"/>
            <a:ext cx="35052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5562600"/>
            <a:ext cx="350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19400" y="5105400"/>
            <a:ext cx="35052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19400" y="4343400"/>
            <a:ext cx="35052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4" name="CP3 Ink f9a418d8-23b6-4606-b2ae-c770fd5c1852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40" y="2697780"/>
            <a:ext cx="6983400" cy="380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295400" y="533400"/>
            <a:ext cx="3124200" cy="190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smtClean="0"/>
              <a:t>init(): 	0x400000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err="1" smtClean="0"/>
              <a:t>printf</a:t>
            </a:r>
            <a:r>
              <a:rPr lang="en-US" sz="2400" dirty="0" smtClean="0"/>
              <a:t>(s, …): 	0x4002B4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err="1" smtClean="0"/>
              <a:t>vnorm</a:t>
            </a:r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): 	0x40107C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smtClean="0"/>
              <a:t>main(</a:t>
            </a:r>
            <a:r>
              <a:rPr lang="en-US" sz="2400" dirty="0" err="1" smtClean="0"/>
              <a:t>a,b</a:t>
            </a:r>
            <a:r>
              <a:rPr lang="en-US" sz="2400" dirty="0" smtClean="0"/>
              <a:t>):	0x4010A0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2400" dirty="0" smtClean="0"/>
              <a:t>pi:	0x10000000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2400" dirty="0" smtClean="0"/>
              <a:t>str1:	0x10000004</a:t>
            </a:r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685800"/>
            <a:ext cx="1752600" cy="6172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3581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2800" y="3962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0x004010c4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4724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3200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0" y="2057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0x7FFFFFF4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62800" y="2438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2800" y="2819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1676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0x0040010c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62800" y="5486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0x00000015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62800" y="5867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0x10000004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62800" y="6248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0x00401090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5105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62800" y="1295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>
            <p:custDataLst>
              <p:tags r:id="rId17"/>
            </p:custDataLst>
          </p:nvPr>
        </p:nvSpPr>
        <p:spPr>
          <a:xfrm>
            <a:off x="4648200" y="685800"/>
            <a:ext cx="2286000" cy="1600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/>
          <a:lstStyle/>
          <a:p>
            <a:r>
              <a:rPr lang="en-US" sz="2400" dirty="0" smtClean="0"/>
              <a:t>CPU:</a:t>
            </a:r>
          </a:p>
          <a:p>
            <a:r>
              <a:rPr lang="en-US" sz="2400" dirty="0" smtClean="0"/>
              <a:t>$pc=0x004003C0</a:t>
            </a:r>
          </a:p>
          <a:p>
            <a:r>
              <a:rPr lang="en-US" sz="2400" dirty="0" smtClean="0"/>
              <a:t>$sp=0x7FFFFFAC</a:t>
            </a:r>
          </a:p>
          <a:p>
            <a:r>
              <a:rPr lang="en-US" sz="2400" dirty="0" smtClean="0"/>
              <a:t>$</a:t>
            </a:r>
            <a:r>
              <a:rPr lang="en-US" sz="2400" dirty="0" err="1" smtClean="0"/>
              <a:t>ra</a:t>
            </a:r>
            <a:r>
              <a:rPr lang="en-US" sz="2400" dirty="0" smtClean="0"/>
              <a:t>=0x00401090</a:t>
            </a:r>
            <a:endParaRPr lang="en-US" sz="2400" dirty="0"/>
          </a:p>
        </p:txBody>
      </p:sp>
      <p:sp>
        <p:nvSpPr>
          <p:cNvPr id="33" name="TextBox 32"/>
          <p:cNvSpPr txBox="1"/>
          <p:nvPr>
            <p:custDataLst>
              <p:tags r:id="rId18"/>
            </p:custDataLst>
          </p:nvPr>
        </p:nvSpPr>
        <p:spPr>
          <a:xfrm>
            <a:off x="5791200" y="5867400"/>
            <a:ext cx="1371600" cy="381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0x7FFFFFB0</a:t>
            </a:r>
          </a:p>
        </p:txBody>
      </p:sp>
      <p:sp>
        <p:nvSpPr>
          <p:cNvPr id="34" name="TextBox 33"/>
          <p:cNvSpPr txBox="1"/>
          <p:nvPr>
            <p:custDataLst>
              <p:tags r:id="rId19"/>
            </p:custDataLst>
          </p:nvPr>
        </p:nvSpPr>
        <p:spPr>
          <a:xfrm>
            <a:off x="228600" y="2514600"/>
            <a:ext cx="3352800" cy="4419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 err="1" smtClean="0">
                <a:solidFill>
                  <a:schemeClr val="bg1"/>
                </a:solidFill>
              </a:rPr>
              <a:t>func</a:t>
            </a:r>
            <a:r>
              <a:rPr lang="en-US" sz="2800" dirty="0" smtClean="0">
                <a:solidFill>
                  <a:schemeClr val="bg1"/>
                </a:solidFill>
              </a:rPr>
              <a:t> is running?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Who called it?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Has it called anything?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Will it?</a:t>
            </a: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Args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Stack depth?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Call trace?</a:t>
            </a: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62800" y="43434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0x7FFFFFDC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338" name="CP3 Ink 71e2986c-8daa-4289-b5bc-ca2f871d4b5e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5" y="373619"/>
            <a:ext cx="8424151" cy="63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1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609600"/>
            <a:ext cx="9067800" cy="63246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Upcoming agenda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Schedule </a:t>
            </a:r>
            <a:r>
              <a:rPr lang="en-US" dirty="0"/>
              <a:t>PA2 Design Doc </a:t>
            </a:r>
            <a:r>
              <a:rPr lang="en-US" dirty="0" err="1"/>
              <a:t>Mtg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="1" i="1" dirty="0" smtClean="0">
                <a:solidFill>
                  <a:schemeClr val="accent1"/>
                </a:solidFill>
              </a:rPr>
              <a:t>this</a:t>
            </a:r>
            <a:r>
              <a:rPr lang="en-US" dirty="0" smtClean="0"/>
              <a:t> </a:t>
            </a:r>
            <a:r>
              <a:rPr lang="en-US" dirty="0"/>
              <a:t>Sunday or Monday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HW3 due next </a:t>
            </a:r>
            <a:r>
              <a:rPr lang="en-US" dirty="0" smtClean="0"/>
              <a:t>Tuesday, March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PA2 Work-in-Progress circuit due before spring break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Spring break: Saturday, March 17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to Sunday, March 25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HW4 due after spring break, before Prelim2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chemeClr val="accent1"/>
                </a:solidFill>
              </a:rPr>
              <a:t>Prelim2 </a:t>
            </a:r>
            <a:r>
              <a:rPr lang="en-US" dirty="0" smtClean="0">
                <a:solidFill>
                  <a:schemeClr val="accent1"/>
                </a:solidFill>
              </a:rPr>
              <a:t>Thursday, March 29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, right </a:t>
            </a:r>
            <a:r>
              <a:rPr lang="en-US" dirty="0">
                <a:solidFill>
                  <a:schemeClr val="accent1"/>
                </a:solidFill>
              </a:rPr>
              <a:t>after spring </a:t>
            </a:r>
            <a:r>
              <a:rPr lang="en-US" dirty="0" smtClean="0">
                <a:solidFill>
                  <a:schemeClr val="accent1"/>
                </a:solidFill>
              </a:rPr>
              <a:t>break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PA2 due Monday, April 2</a:t>
            </a:r>
            <a:r>
              <a:rPr lang="en-US" baseline="30000" dirty="0" smtClean="0"/>
              <a:t>nd</a:t>
            </a:r>
            <a:r>
              <a:rPr lang="en-US" dirty="0" smtClean="0"/>
              <a:t>, after Prelim2</a:t>
            </a:r>
            <a:endParaRPr lang="en-US" dirty="0"/>
          </a:p>
          <a:p>
            <a:pPr marL="173038" lvl="1" indent="0">
              <a:buNone/>
            </a:pPr>
            <a:endParaRPr lang="en-US" dirty="0" smtClean="0"/>
          </a:p>
        </p:txBody>
      </p:sp>
      <p:pic>
        <p:nvPicPr>
          <p:cNvPr id="15362" name="CP3 Ink 05310b57-ed6f-480a-a8a4-98bb41ca3dc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95" y="4378500"/>
            <a:ext cx="5203651" cy="25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400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How to write and Debug a MIPS program using calling convention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/>
              <a:t>remaining </a:t>
            </a:r>
            <a:r>
              <a:rPr lang="en-US" dirty="0" err="1" smtClean="0"/>
              <a:t>arg</a:t>
            </a:r>
            <a:r>
              <a:rPr lang="en-US" dirty="0" smtClean="0"/>
              <a:t> words passed </a:t>
            </a:r>
            <a:r>
              <a:rPr lang="en-US" dirty="0" smtClean="0">
                <a:solidFill>
                  <a:schemeClr val="accent1"/>
                </a:solidFill>
              </a:rPr>
              <a:t>in parent’s stack frame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/>
              <a:t>stack frame at $</a:t>
            </a:r>
            <a:r>
              <a:rPr lang="en-US" dirty="0" err="1"/>
              <a:t>sp</a:t>
            </a:r>
            <a:endParaRPr lang="en-US" dirty="0"/>
          </a:p>
          <a:p>
            <a:pPr lvl="2"/>
            <a:r>
              <a:rPr lang="en-US" dirty="0"/>
              <a:t>contains </a:t>
            </a:r>
            <a:r>
              <a:rPr lang="en-US" dirty="0">
                <a:solidFill>
                  <a:schemeClr val="accent1"/>
                </a:solidFill>
              </a:rPr>
              <a:t>$</a:t>
            </a:r>
            <a:r>
              <a:rPr lang="en-US" dirty="0" err="1">
                <a:solidFill>
                  <a:schemeClr val="accent1"/>
                </a:solidFill>
              </a:rPr>
              <a:t>ra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(clobbered on JAL  </a:t>
            </a:r>
            <a:r>
              <a:rPr lang="en-US" dirty="0" smtClean="0"/>
              <a:t>to </a:t>
            </a:r>
            <a:r>
              <a:rPr lang="en-US" dirty="0"/>
              <a:t>sub-functions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 contains </a:t>
            </a:r>
            <a:r>
              <a:rPr lang="en-US" dirty="0" smtClean="0">
                <a:solidFill>
                  <a:schemeClr val="accent1"/>
                </a:solidFill>
              </a:rPr>
              <a:t>$</a:t>
            </a:r>
            <a:r>
              <a:rPr lang="en-US" dirty="0" err="1" smtClean="0">
                <a:solidFill>
                  <a:schemeClr val="accent1"/>
                </a:solidFill>
              </a:rPr>
              <a:t>fp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contains </a:t>
            </a:r>
            <a:r>
              <a:rPr lang="en-US" dirty="0">
                <a:solidFill>
                  <a:schemeClr val="accent1"/>
                </a:solidFill>
              </a:rPr>
              <a:t>local </a:t>
            </a:r>
            <a:r>
              <a:rPr lang="en-US" dirty="0" err="1">
                <a:solidFill>
                  <a:schemeClr val="accent1"/>
                </a:solidFill>
              </a:rPr>
              <a:t>vars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(possibly </a:t>
            </a:r>
            <a:endParaRPr lang="en-US" dirty="0" smtClean="0"/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clobbered by </a:t>
            </a:r>
            <a:r>
              <a:rPr lang="en-US" dirty="0"/>
              <a:t>sub-functions)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contains extra arguments to </a:t>
            </a:r>
            <a:r>
              <a:rPr lang="en-US" dirty="0" smtClean="0">
                <a:solidFill>
                  <a:schemeClr val="accent1"/>
                </a:solidFill>
              </a:rPr>
              <a:t>sub-functions</a:t>
            </a:r>
          </a:p>
          <a:p>
            <a:pPr marL="688975" lvl="2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	(i.e. argument “spilling)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>
                <a:solidFill>
                  <a:schemeClr val="accent1"/>
                </a:solidFill>
              </a:rPr>
              <a:t>contains space for first 4 arguments </a:t>
            </a:r>
            <a:endParaRPr lang="en-US" dirty="0" smtClean="0">
              <a:solidFill>
                <a:schemeClr val="accent1"/>
              </a:solidFill>
            </a:endParaRPr>
          </a:p>
          <a:p>
            <a:pPr marL="688975" lvl="2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to sub-functions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callee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save </a:t>
            </a:r>
            <a:r>
              <a:rPr lang="en-US" dirty="0" err="1" smtClean="0"/>
              <a:t>regs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accent1"/>
                </a:solidFill>
              </a:rPr>
              <a:t>preserved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caller </a:t>
            </a:r>
            <a:r>
              <a:rPr lang="en-US" dirty="0" smtClean="0"/>
              <a:t>save </a:t>
            </a:r>
            <a:r>
              <a:rPr lang="en-US" dirty="0" err="1" smtClean="0"/>
              <a:t>regs</a:t>
            </a:r>
            <a:r>
              <a:rPr lang="en-US" dirty="0" smtClean="0"/>
              <a:t>  are </a:t>
            </a:r>
            <a:r>
              <a:rPr lang="en-US" dirty="0" smtClean="0">
                <a:solidFill>
                  <a:schemeClr val="accent1"/>
                </a:solidFill>
              </a:rPr>
              <a:t>not </a:t>
            </a:r>
          </a:p>
          <a:p>
            <a:pPr lvl="1"/>
            <a:r>
              <a:rPr lang="en-US" dirty="0"/>
              <a:t>Global data accessed via $</a:t>
            </a:r>
            <a:r>
              <a:rPr lang="en-US" dirty="0" err="1" smtClean="0"/>
              <a:t>gp</a:t>
            </a:r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rot="5400000">
            <a:off x="4724400" y="41910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>
            <a:off x="7086600" y="41910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781800" y="2362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6781800" y="2743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6781800" y="31242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6781800" y="38862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6781800" y="50292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715000" y="22860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5715000" y="56489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Review: Calling Conventions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call a</a:t>
            </a:r>
            <a:r>
              <a:rPr lang="en-US" sz="2400" dirty="0" smtClean="0"/>
              <a:t> </a:t>
            </a:r>
            <a:r>
              <a:rPr lang="en-US" sz="2400" dirty="0"/>
              <a:t>routine (i.e. transfer control to procedure)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pass arguments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fixed length, variable length, </a:t>
            </a:r>
            <a:r>
              <a:rPr lang="en-US" sz="2000" dirty="0" smtClean="0"/>
              <a:t>recursively</a:t>
            </a:r>
            <a:endParaRPr lang="en-US" sz="2000" dirty="0"/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return to the caller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Putting results in a place where caller can find them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Manage register</a:t>
            </a:r>
          </a:p>
          <a:p>
            <a:pPr marL="115888" lvl="1" indent="0">
              <a:buNone/>
            </a:pPr>
            <a:r>
              <a:rPr lang="en-US" dirty="0" smtClean="0"/>
              <a:t>Today </a:t>
            </a:r>
          </a:p>
          <a:p>
            <a:pPr marL="573088" lvl="1" indent="-457200"/>
            <a:r>
              <a:rPr lang="en-US" sz="2400" dirty="0" smtClean="0"/>
              <a:t>More on Calling Conventions</a:t>
            </a:r>
            <a:endParaRPr lang="en-US" sz="2400" dirty="0"/>
          </a:p>
          <a:p>
            <a:pPr marL="573088" lvl="1" indent="-457200"/>
            <a:r>
              <a:rPr lang="en-US" sz="2400" dirty="0" err="1" smtClean="0"/>
              <a:t>globals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local accessible data</a:t>
            </a:r>
          </a:p>
          <a:p>
            <a:pPr marL="573088" lvl="1" indent="-457200"/>
            <a:r>
              <a:rPr lang="en-US" sz="2400" dirty="0" err="1" smtClean="0"/>
              <a:t>callee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callrer</a:t>
            </a:r>
            <a:r>
              <a:rPr lang="en-US" sz="2400" dirty="0" smtClean="0"/>
              <a:t> saved registers</a:t>
            </a:r>
            <a:endParaRPr lang="en-US" sz="2400" dirty="0"/>
          </a:p>
          <a:p>
            <a:pPr marL="573088" lvl="1" indent="-457200"/>
            <a:r>
              <a:rPr lang="en-US" sz="2400" dirty="0" smtClean="0"/>
              <a:t>Calling Convention examples and debugging</a:t>
            </a: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381000" y="5867400"/>
            <a:ext cx="8229600" cy="838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Warning:</a:t>
            </a:r>
            <a:r>
              <a:rPr lang="en-US" sz="2800" dirty="0" smtClean="0">
                <a:solidFill>
                  <a:schemeClr val="bg1"/>
                </a:solidFill>
              </a:rPr>
              <a:t> There is no one true MIPS calling convention.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lecture != book != </a:t>
            </a:r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!= </a:t>
            </a:r>
            <a:r>
              <a:rPr lang="en-US" sz="2800" dirty="0" err="1" smtClean="0">
                <a:solidFill>
                  <a:schemeClr val="bg1"/>
                </a:solidFill>
              </a:rPr>
              <a:t>spim</a:t>
            </a:r>
            <a:r>
              <a:rPr lang="en-US" sz="2800" dirty="0" smtClean="0">
                <a:solidFill>
                  <a:schemeClr val="bg1"/>
                </a:solidFill>
              </a:rPr>
              <a:t> != web</a:t>
            </a:r>
          </a:p>
        </p:txBody>
      </p:sp>
    </p:spTree>
    <p:extLst>
      <p:ext uri="{BB962C8B-B14F-4D97-AF65-F5344CB8AC3E}">
        <p14:creationId xmlns:p14="http://schemas.microsoft.com/office/powerpoint/2010/main" val="41196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Recap: Conventions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4008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>
                <a:solidFill>
                  <a:schemeClr val="accent1"/>
                </a:solidFill>
              </a:rPr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/>
              <a:t>remaining </a:t>
            </a:r>
            <a:r>
              <a:rPr lang="en-US" dirty="0" err="1" smtClean="0"/>
              <a:t>arg</a:t>
            </a:r>
            <a:r>
              <a:rPr lang="en-US" dirty="0" smtClean="0"/>
              <a:t> words passed </a:t>
            </a:r>
            <a:r>
              <a:rPr lang="en-US" dirty="0" smtClean="0">
                <a:solidFill>
                  <a:schemeClr val="accent1"/>
                </a:solidFill>
              </a:rPr>
              <a:t>in parent’s stack frame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/>
              <a:t>stack frame at $</a:t>
            </a:r>
            <a:r>
              <a:rPr lang="en-US" dirty="0" err="1"/>
              <a:t>sp</a:t>
            </a:r>
            <a:endParaRPr lang="en-US" dirty="0"/>
          </a:p>
          <a:p>
            <a:pPr lvl="2"/>
            <a:r>
              <a:rPr lang="en-US" dirty="0"/>
              <a:t>contains </a:t>
            </a:r>
            <a:r>
              <a:rPr lang="en-US" dirty="0">
                <a:solidFill>
                  <a:schemeClr val="accent1"/>
                </a:solidFill>
              </a:rPr>
              <a:t>$</a:t>
            </a:r>
            <a:r>
              <a:rPr lang="en-US" dirty="0" err="1">
                <a:solidFill>
                  <a:schemeClr val="accent1"/>
                </a:solidFill>
              </a:rPr>
              <a:t>ra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(clobbered on JAL  </a:t>
            </a:r>
            <a:r>
              <a:rPr lang="en-US" dirty="0" smtClean="0"/>
              <a:t>to </a:t>
            </a:r>
            <a:r>
              <a:rPr lang="en-US" dirty="0"/>
              <a:t>sub-functions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 contains </a:t>
            </a:r>
            <a:r>
              <a:rPr lang="en-US" dirty="0" smtClean="0">
                <a:solidFill>
                  <a:schemeClr val="accent1"/>
                </a:solidFill>
              </a:rPr>
              <a:t>$</a:t>
            </a:r>
            <a:r>
              <a:rPr lang="en-US" dirty="0" err="1" smtClean="0">
                <a:solidFill>
                  <a:schemeClr val="accent1"/>
                </a:solidFill>
              </a:rPr>
              <a:t>fp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contains </a:t>
            </a:r>
            <a:r>
              <a:rPr lang="en-US" dirty="0">
                <a:solidFill>
                  <a:schemeClr val="accent1"/>
                </a:solidFill>
              </a:rPr>
              <a:t>local </a:t>
            </a:r>
            <a:r>
              <a:rPr lang="en-US" dirty="0" err="1">
                <a:solidFill>
                  <a:schemeClr val="accent1"/>
                </a:solidFill>
              </a:rPr>
              <a:t>vars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(possibly </a:t>
            </a:r>
            <a:endParaRPr lang="en-US" dirty="0" smtClean="0"/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clobbered by </a:t>
            </a:r>
            <a:r>
              <a:rPr lang="en-US" dirty="0"/>
              <a:t>sub-functions)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contains extra arguments to </a:t>
            </a:r>
            <a:r>
              <a:rPr lang="en-US" dirty="0" smtClean="0">
                <a:solidFill>
                  <a:schemeClr val="accent1"/>
                </a:solidFill>
              </a:rPr>
              <a:t>sub-functions</a:t>
            </a:r>
          </a:p>
          <a:p>
            <a:pPr marL="688975" lvl="2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	(i.e. argument “spilling)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>
                <a:solidFill>
                  <a:schemeClr val="accent1"/>
                </a:solidFill>
              </a:rPr>
              <a:t>contains space for first 4 arguments </a:t>
            </a:r>
            <a:endParaRPr lang="en-US" dirty="0" smtClean="0">
              <a:solidFill>
                <a:schemeClr val="accent1"/>
              </a:solidFill>
            </a:endParaRPr>
          </a:p>
          <a:p>
            <a:pPr marL="688975" lvl="2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to sub-functions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callee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save </a:t>
            </a:r>
            <a:r>
              <a:rPr lang="en-US" dirty="0" err="1" smtClean="0"/>
              <a:t>regs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accent1"/>
                </a:solidFill>
              </a:rPr>
              <a:t>preserved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caller </a:t>
            </a:r>
            <a:r>
              <a:rPr lang="en-US" dirty="0" smtClean="0"/>
              <a:t>save </a:t>
            </a:r>
            <a:r>
              <a:rPr lang="en-US" dirty="0" err="1" smtClean="0"/>
              <a:t>regs</a:t>
            </a:r>
            <a:r>
              <a:rPr lang="en-US" dirty="0" smtClean="0"/>
              <a:t>  are </a:t>
            </a:r>
            <a:r>
              <a:rPr lang="en-US" dirty="0" smtClean="0">
                <a:solidFill>
                  <a:schemeClr val="accent1"/>
                </a:solidFill>
              </a:rPr>
              <a:t>not </a:t>
            </a:r>
          </a:p>
          <a:p>
            <a:pPr lvl="1"/>
            <a:r>
              <a:rPr lang="en-US" dirty="0"/>
              <a:t>Global data accessed via $</a:t>
            </a:r>
            <a:r>
              <a:rPr lang="en-US" dirty="0" err="1" smtClean="0"/>
              <a:t>gp</a:t>
            </a:r>
            <a:endParaRPr lang="en-US" dirty="0"/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rot="5400000">
            <a:off x="4379160" y="4495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>
            <a:off x="6741360" y="4495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436560" y="2667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6436560" y="3048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6436560" y="34290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6436560" y="41910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6436560" y="53340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369760" y="25908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5369760" y="59537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050" name="CP3 Ink 72a746ed-a57c-4bef-bcb5-22825ee63570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04" y="1315020"/>
            <a:ext cx="4017151" cy="47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4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38943"/>
              </p:ext>
            </p:extLst>
          </p:nvPr>
        </p:nvGraphicFramePr>
        <p:xfrm>
          <a:off x="228600" y="511654"/>
          <a:ext cx="3733800" cy="627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18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 save)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6401847"/>
              </p:ext>
            </p:extLst>
          </p:nvPr>
        </p:nvGraphicFramePr>
        <p:xfrm>
          <a:off x="4038600" y="511653"/>
          <a:ext cx="4114800" cy="61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saved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callee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$s5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$s6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$s7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$t8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more 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 for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global data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3075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Global variables in data segment</a:t>
            </a:r>
          </a:p>
          <a:p>
            <a:pPr lvl="1"/>
            <a:r>
              <a:rPr lang="en-US" dirty="0" smtClean="0"/>
              <a:t>Exist for all time, accessible to all routines</a:t>
            </a:r>
          </a:p>
          <a:p>
            <a:r>
              <a:rPr lang="en-US" dirty="0" smtClean="0"/>
              <a:t>Dynamic variables in heap segment</a:t>
            </a:r>
          </a:p>
          <a:p>
            <a:pPr lvl="1"/>
            <a:r>
              <a:rPr lang="en-US" dirty="0" smtClean="0"/>
              <a:t>Exist between </a:t>
            </a:r>
            <a:r>
              <a:rPr lang="en-US" dirty="0" err="1" smtClean="0">
                <a:solidFill>
                  <a:schemeClr val="accent1"/>
                </a:solidFill>
              </a:rPr>
              <a:t>malloc</a:t>
            </a:r>
            <a:r>
              <a:rPr lang="en-US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free()</a:t>
            </a:r>
          </a:p>
          <a:p>
            <a:r>
              <a:rPr lang="en-US" dirty="0" smtClean="0"/>
              <a:t>Local variables in stack frame</a:t>
            </a:r>
          </a:p>
          <a:p>
            <a:pPr lvl="1"/>
            <a:r>
              <a:rPr lang="en-US" dirty="0" smtClean="0"/>
              <a:t>Exist solely for the duration of the stack frame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Dangling pointers into freed heap </a:t>
            </a:r>
            <a:r>
              <a:rPr lang="en-US" dirty="0" err="1" smtClean="0"/>
              <a:t>mem</a:t>
            </a:r>
            <a:r>
              <a:rPr lang="en-US" dirty="0" smtClean="0"/>
              <a:t> are bad</a:t>
            </a:r>
          </a:p>
          <a:p>
            <a:r>
              <a:rPr lang="en-US" dirty="0" smtClean="0"/>
              <a:t>Dangling pointers into old stack frames are bad</a:t>
            </a:r>
          </a:p>
          <a:p>
            <a:pPr lvl="1"/>
            <a:r>
              <a:rPr lang="en-US" dirty="0" smtClean="0"/>
              <a:t>C lets you create these, Java does not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*</a:t>
            </a:r>
            <a:r>
              <a:rPr lang="en-US" dirty="0" err="1" smtClean="0"/>
              <a:t>foo</a:t>
            </a:r>
            <a:r>
              <a:rPr lang="en-US" dirty="0" smtClean="0"/>
              <a:t>() { </a:t>
            </a:r>
            <a:r>
              <a:rPr lang="en-US" dirty="0" err="1" smtClean="0"/>
              <a:t>int</a:t>
            </a:r>
            <a:r>
              <a:rPr lang="en-US" dirty="0" smtClean="0"/>
              <a:t> a; return &amp;a; }</a:t>
            </a:r>
            <a:endParaRPr lang="en-US" dirty="0"/>
          </a:p>
        </p:txBody>
      </p:sp>
      <p:pic>
        <p:nvPicPr>
          <p:cNvPr id="3074" name="CP3 Ink 6eec6349-c2ed-4c3b-8602-95a90d149da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0" y="2480400"/>
            <a:ext cx="7593600" cy="263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9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86000"/>
            <a:ext cx="8686800" cy="1981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Caller-save registers are responsibility of the caller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Caller-save register values saved only if used after call/return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callee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 function can use caller-saved registers 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Callee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-save register are the responsibility of the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callee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Values must be saved by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callee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 before they can be used 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Caller can assume that these registers will be restored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CP3 Ink 6f8a3af1-2f9b-400b-9c4b-82a9ca860ed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31" y="2234760"/>
            <a:ext cx="2813700" cy="247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86000"/>
            <a:ext cx="8686800" cy="3124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MIPS ($t0-$t0), x86 (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eax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ecx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and 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edx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are caller-save…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 a function can freely modify these registers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but must assume that their contents have been destroyed if it in turns calls a function. 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600" dirty="0" smtClean="0">
                <a:solidFill>
                  <a:schemeClr val="accent1"/>
                </a:solidFill>
              </a:rPr>
              <a:t>MIPS $s0 - $s7), x86 (</a:t>
            </a:r>
            <a:r>
              <a:rPr lang="en-US" sz="2600" dirty="0" err="1" smtClean="0">
                <a:solidFill>
                  <a:schemeClr val="accent1"/>
                </a:solidFill>
              </a:rPr>
              <a:t>ebx</a:t>
            </a:r>
            <a:r>
              <a:rPr lang="en-US" sz="2600" dirty="0" smtClean="0">
                <a:solidFill>
                  <a:schemeClr val="accent1"/>
                </a:solidFill>
              </a:rPr>
              <a:t>, </a:t>
            </a:r>
            <a:r>
              <a:rPr lang="en-US" sz="2600" dirty="0" err="1" smtClean="0">
                <a:solidFill>
                  <a:schemeClr val="accent1"/>
                </a:solidFill>
              </a:rPr>
              <a:t>esi</a:t>
            </a:r>
            <a:r>
              <a:rPr lang="en-US" sz="2600" dirty="0" smtClean="0">
                <a:solidFill>
                  <a:schemeClr val="accent1"/>
                </a:solidFill>
              </a:rPr>
              <a:t>, </a:t>
            </a:r>
            <a:r>
              <a:rPr lang="en-US" sz="2600" dirty="0" err="1" smtClean="0">
                <a:solidFill>
                  <a:schemeClr val="accent1"/>
                </a:solidFill>
              </a:rPr>
              <a:t>edi</a:t>
            </a:r>
            <a:r>
              <a:rPr lang="en-US" sz="2600" dirty="0" smtClean="0">
                <a:solidFill>
                  <a:schemeClr val="accent1"/>
                </a:solidFill>
              </a:rPr>
              <a:t>, </a:t>
            </a:r>
            <a:r>
              <a:rPr lang="en-US" sz="2600" dirty="0" err="1" smtClean="0">
                <a:solidFill>
                  <a:schemeClr val="accent1"/>
                </a:solidFill>
              </a:rPr>
              <a:t>ebp</a:t>
            </a:r>
            <a:r>
              <a:rPr lang="en-US" sz="2600" dirty="0" smtClean="0">
                <a:solidFill>
                  <a:schemeClr val="accent1"/>
                </a:solidFill>
              </a:rPr>
              <a:t>, </a:t>
            </a:r>
            <a:r>
              <a:rPr lang="en-US" sz="2600" dirty="0" err="1" smtClean="0">
                <a:solidFill>
                  <a:schemeClr val="accent1"/>
                </a:solidFill>
              </a:rPr>
              <a:t>esp</a:t>
            </a:r>
            <a:r>
              <a:rPr lang="en-US" sz="2600" dirty="0" smtClean="0">
                <a:solidFill>
                  <a:schemeClr val="accent1"/>
                </a:solidFill>
              </a:rPr>
              <a:t>) are </a:t>
            </a:r>
            <a:r>
              <a:rPr lang="en-US" sz="2600" dirty="0" err="1" smtClean="0">
                <a:solidFill>
                  <a:schemeClr val="accent1"/>
                </a:solidFill>
              </a:rPr>
              <a:t>callee</a:t>
            </a:r>
            <a:r>
              <a:rPr lang="en-US" sz="2600" dirty="0" smtClean="0">
                <a:solidFill>
                  <a:schemeClr val="accent1"/>
                </a:solidFill>
              </a:rPr>
              <a:t>-save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 function may call another function and know that the </a:t>
            </a:r>
            <a:r>
              <a:rPr lang="en-US" sz="2400" dirty="0" err="1" smtClean="0">
                <a:solidFill>
                  <a:schemeClr val="accent1"/>
                </a:solidFill>
              </a:rPr>
              <a:t>callee</a:t>
            </a:r>
            <a:r>
              <a:rPr lang="en-US" sz="2400" dirty="0" smtClean="0">
                <a:solidFill>
                  <a:schemeClr val="accent1"/>
                </a:solidFill>
              </a:rPr>
              <a:t>-save registers have not been modified</a:t>
            </a:r>
          </a:p>
          <a:p>
            <a:pPr marL="458788" lvl="1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However, if it modifies these registers itself, it must restore them to their original values before returning.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5122" name="CP3 Ink 925edf78-b58b-4a7a-afdb-9b4af969e2f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4" y="2080200"/>
            <a:ext cx="1169551" cy="192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2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Caller-saved vs. </a:t>
            </a:r>
            <a:r>
              <a:rPr lang="en-US" dirty="0" err="1" smtClean="0"/>
              <a:t>Callee</a:t>
            </a:r>
            <a:r>
              <a:rPr lang="en-US" dirty="0" smtClean="0"/>
              <a:t>-saved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16002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Caller-save: If necessary… ($t0 .. $t9)</a:t>
            </a:r>
          </a:p>
          <a:p>
            <a:pPr lvl="1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save before calling anything; restore after it returns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-save: Always… ($s0 .. $s7)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 before modifying; restore before returning</a:t>
            </a: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8600" y="2286000"/>
            <a:ext cx="86868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caller-save register must be saved and restored around any call to a subroutine.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 contrast, for a </a:t>
            </a:r>
            <a:r>
              <a:rPr lang="en-US" sz="2800" dirty="0" err="1" smtClean="0">
                <a:solidFill>
                  <a:schemeClr val="accent1"/>
                </a:solidFill>
              </a:rPr>
              <a:t>callee</a:t>
            </a:r>
            <a:r>
              <a:rPr lang="en-US" sz="2800" dirty="0" smtClean="0">
                <a:solidFill>
                  <a:schemeClr val="accent1"/>
                </a:solidFill>
              </a:rPr>
              <a:t>-save register, a caller need do no extra work at a call site (the </a:t>
            </a:r>
            <a:r>
              <a:rPr lang="en-US" sz="2800" dirty="0" err="1" smtClean="0">
                <a:solidFill>
                  <a:schemeClr val="accent1"/>
                </a:solidFill>
              </a:rPr>
              <a:t>callee</a:t>
            </a:r>
            <a:r>
              <a:rPr lang="en-US" sz="2800" dirty="0" smtClean="0">
                <a:solidFill>
                  <a:schemeClr val="accent1"/>
                </a:solidFill>
              </a:rPr>
              <a:t> saves and restores the register if it is used).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ZHAOAgAQdBNoB2AEBEOHj++NLDiFKokklO22QJr4DCEgQRP//A0U1BQM4C2QZIDIJAJCbAwE3wB5FMwkAkIICAdvFHkU4CAD+AwB7hdI0Ek7ApD/TAKQ/CrkBaYP9kN+yH79nPl4PgdejwfAHgeD4meGeVxGLpiiISlmJXdspmalETMxE3FxfPp1CY8fG7uxNRi6avhPbv2qwgv6ae/pp/NBY3Bmy5551o7lZUuWWMslikAM2LKA+D4fm85MjNwuzs8z4Uvx0g/Wr17mKUKuYiZJEwExIlMTCYIlEiJESETEwhMJi4kTBJK1xfPx/Dr4MITYQ4xYWrPEwyrWLjM4WtMbbCtc4sbZbhyZGznLka4cTdiAKZRyE/ANl+AbPNnZ82WWG116VlGdI0niy2kCD/hX0/hX1q3h+F4dcY3NzEKisZ5deUITwFTmxnGM6okScIxXYdvJlICE2EY8zJg4xNXK3K2ZM1rRtlbLcLlkxW5GuPG1ZY8rJtjyACqkBOofjdON1QuFCezyczin06q1So1CezxK5UJBIVEos2m6kUlKpWg0HFFok5nFHo1LpU7nRPYfwnyeE+VN5sIBAYlE5BIZRKZZLZdL00monU7RyOxiMppNVAoKfT8TKZwiEwCAwCAwSCkGAg/gjyYueebzFxdXUxCJiYmVokKQqYmFpQzz989IhNhDhmyYOM2ZotYuW2Na0bZWS3C2ctVrJniyNcLFg2xYsQArHAUSH4wLjA4bDIHAoHAkBgAAEYjMOh8Wi8ej8sls4nNCodAoNIpNEkMFg0NgUJgcNgcCTmcT2eT+fUGgKbTE9ngCH8LR3haPp1PolFnE5TabgATudUulVutWOxWGwVutU+nT+fS2WRmMINBIFAoBAIBG1Go8mk8YjMMhqBwJFYoCEwc51QlGEYIwghGEysYREZTlOESFxCJaNowhEjOdZ5eHhh4EAITYRhxNWLhy1YLW+XDjWtGWJytwtcbZa5Z5XGLNhxOWzJkAKpwE5h+XS5c+BwqFiGoPFJ3OqLRKDQE9ngFCksFhkJhUJg0LgsBgsLQKEwFAYAgkCgiEQWEIChvCvJ4V74iLikbGQEJARM5O1FTXV7AGAQJingYGBgYCBhICAhIRFQEFAQUAQKDQ8DBRog49zz5hdzM1MKuJtMTBZMSiAiUTExNXPXxfFj0AhNhDlvhctW+PCtbYcjNa0yucS3FkbtVrjEyys2jdxmYMcgApoIIP9AN+gHBx4d6zEsxFTq9RFXrLGQIT8LQX4Wg2fMadGHBGEKKJISJwrgvp2bYWzPMnHPHDDCEMEMMEcUMEMcct+JraoITYRhzZcmLNkbrWLDLjWtMbPCtcMnLda2YsMOZmzxs8OPKAKkAE6hPnLPnLTRp3VlJRKYleWGLDhNOjfaMqwjKMISha0pShCV6cHkcnRpIP+F5D+F5E6deFpuudZm1oi8X4Hi+J4viXpjGIiFxczKZtvWwCD15m+NzayJmpRdZxmriEZqZRmBFxF1JNxx34/i58YITYQ0bZMjhq5brcTFi4WtG7HKtc5G7ZbjYtG7LM2YYWTnGAKbSGE+2U+2ZnKtseTTo4eas4TjCcowipOkcFbWmCE/C/1+GA9bDgvq37seKdoQlKFoQlKAjhMYITNxuTGEIzIVJyjCMYRRIr5ejCgITYRlxscWZy1yrWbBzlWtMjjItcY2zVaxx4XOPC0btmbbKAKVhSE+sC+sD1Tz8LDaNI0lGk5XphAg/4Y1P4Y1efSaipxmExnF1aE5WrDyaoRRiqrfDhnMCE2EY2uJjkbMm61wyaZFrTLlZLXOPM5WsmjZmycs3DFy3aACnIng/2tH7XuuNZqYuHC9RrlHCKG65znLOPB8DeghPwyjfhlJtXFO0cBKMJwrOeGN54YTEEo6uLxMeIAg/WzPGctxJa8ZQKlExa1zx6+Lx9YITYRjyYmTdw1zLWznJjWtG2LEtcY8TFa3YNsrJmwzOWzJqAKaiGD/b/ft9eucb1vkcfA3w3wnFYjEYMeHrOZg/4aJv4aCZTzrnrq8XXFtMVEaisRi8cs6IXEYTJwkESKNDGjhIYQR035uBtgITYRkasMjPK3brcORg5WtGLRutxZnGZa1ct2znE1csMzTGAKlgE4h+P44/kCazRN5tN5tN5so9GERiBPJ6oFBTSakUipI5EodCmcynM4UmkEnIfwzweGeECIxBBoPFIrGIylUrE8npKJSkEhSiUk6nZOJykEhhEJgsEROJFBg/E8rw+6U1mZTMJmLgImCYRMQQmLLLvv6rgAITYQ5xYmDfJhaLcWVgxWtGLNytw5G2Fa2zY2+VviYuGzjIAKYhWH5CjkKUIhMLhUdjkvl01mkxmCZzIAh/DO94Z31Mps6ndQqNardWq9Go6hUMCE0czbhvGM04RjGMcevfHlACE2EM2rZq4zMmi3Fix5lrTNlyrcTBpmWuWjbJjwucTZywbACl0Xh+Py4/MjMYkcil8um82m82T+fACH8M5HhnJKBQaVS6hUalU6FQ1EooCE62KPNyzhOCMCa8b105+EITYRmYs8TZjkxLW+PCwWtGjbEtc4WrJa5YtMmVnjcsGbDKAKex+H5lrmW0JgsDgsHgsmq9WrdaqNQns8S2WIlE04nMmhqBiH8M+3hn3Q6CwhBoHF51O59P51O51O1KpafT9IJDBIah6E6mLm3nBCcIJwmjOMEVY1vpx4+cAhNhGTFlw4W7dgtxuWuZa0y5GS3EybY1uFjhcNWjNvjYMGwApcFobksuSzAJiZXlDCxEPFQcJBgIbw2leG0sAtLVKRcLBQsBAR8UCFozUWTnQwwRoY44YY58XgY9MAITYRjy42rBw5cLW7ltkWtG+JotcN8uVa0ct2+RhjZY8rFgAKeyyD/QFfoC/H1O0pqeFYxrhXCsREXMzO3Gc873M86iyD/hta/htb4c+WeE8IiolF5bcZ5uebmylYjTwN6wCE4XKcfTOqMYRRhGBBCMIRE5ThOEYsOHj43WAhNhGJo3a4WTlytbNGrla0a5sa3DkcsVuZhlxuWLVu2yZnAArNAU+H5LLksyWywl8uUWiT2eUejUulT+fSeTIHAikUlSKSo1Hkkli0Xg0HRWKJfLig0AAJ1O6BQadT6tK4PAoHA4TBoDB4GIfw7GeHY0nU7J1O1Coc8ntKpdQqNMptCoahUMjUbSORKbTJ7PJ3OpvNlDoSazQlcqACXS+PR+PR+MRFAYPAoTCIHBYMg/GzxREERc2lMkomJhEglEgImBFwETVwmZmU535PjvOAITYQxcuXDZg1cLWWRlhWtGrBytxZmuVbjbsWDRm1yOMrnMAKtgFGh+IY4hkm82CZzJM5lI5FHY5F4tC4VAICj0fTqdzabzqdqRSU4nKMRkAEnkxAIChEJCgUEIfxDyeIeUjEZCgUFTKbOp3PJ7Pp/Pp/MpmoVDSKRwSCw2GJjMFDoSdzoAE6nc4nM0mqfT8IZDSEdqHXRhCiCMJroohGEZRhGEYwjCcoyQjCKMIkIkYRhNWuPg469wAhNhGVvhzZGuZitbOGTla0bMcy3C5aOFrbGzaucTXGwxZcYAqhATOH5ZLlk4zGFBoE5nE/n07nU5nEtliVyoJ9P1IpM2m6eT0BCoXC4VCYQQqBAIfxGKeIxWEwhAYBBILGIzKJTNJrNpuoVDCQSFM5lNZonc6AUajzqdzqdplJ4CCFk1EEWplhhihRwEEsUMEcEMUMMUcEMUcQIIYUMEst+ZhbACE2EZMeHLhatGi3K4yMFrRnhxrcTVs5WuHLDMxcNWWbG5yACmwgg/zTX5p/PCrcOPa0xVVGJrG1t668JgCE/ElF+JI2enRpZcnJzZV4ThJKUpYo4J6sNIVAhO1bnzjKMSM1YRhOEUUYzrl4tXWAITYQ4btm+PFhyrXLnE4WtG2JytcZszVa5b5srJkzw48WVgAKigE6g/02X6bPGefLrEm4mqvTVYwxBS4u5u5sraUzLE4npxeIg/4jXv4jX+/br058nBrFVEJzOb3ve53cyjUVXQ7MOEUnK+MeC5CD18Bc+u+OVrq4TG9ZiZgmpRKpmBEomExcXO+Psz4QITYRkcuczVm4YLWTZoxWtMLTKtxYsWVazZYcOHGxxNGOVuAKfjCD/YefsL+u9eHO53E1Gq1w1WODUmYzc7uc3md3njrvcyCD/iL8/iMDxx4TyzwUJSi6mJmLRNERONxcXnXGcyCF2C3Hywwxo4IYIUcEIEAQRwCCGAhhlwubQbYhNhDFtiY43GbMtcYXLha0aOGK3C1Y5lrHKyxs3DbC3YM3I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LHAOAgAQdBP4EhAUBEOHj++NLDiFKokklO22QJr4DCEgQRP//A0U1BQM4C2QZIDIJAJCbAwE3wB5FMwkAkIICAdvFHkU4CAD+AwB7hdI0Ek7ApD/TAKQ/Cv4BlAGD/idM/idN69PDrHGrxmtwu4ynOYzW1rmVoqsaxjljGI1VVWMYjVVrGNNRERMROEriZmbi1ZjMbvPO+bm51u7vbju+N7vbMzm7vjvO972KxWsVw30rQIP+GeL+GePjw74xus4zi6miEQhSKUaYmkJjOLiRWUxNl2XETBE2XdSmLi4zMZjMzdzd2tet6malFXiEYYrFa1isVMbq7mV8O/CtgIOuG4iIJmZlMTEzEwESmJQSJiUAiSJiSJAi4AiYmJRcTEwQiaupTFxIBExdSJgCJiUxc76+3HoAITYQ1ZYcrHM1bLcTluwWtMOXItw4mjlblZMW7Bg2Y5GrbEAKjQPKAYbxCDeIPuLiouEhSNQcHCwMPAwcDBwMDAwEHAQcFBwEHAQsFBwUDBISDhCAgIGAgIJBQUFAxEDBQMRCw0DBQMFAwSAgEFAISBgoCCgYKAIGAgCBhICAQCGgYKAQCCgyAgYCDIeEg4GBgRBwECQcHAwMKgYuWi4AgICAgIGAgUHAkbKSspKyUnHR6KiwAQcFFxUzDQ8DCwdJhfC2H8PYbw1hPCWA8BLm4IT8OIX4cV9WPFjxFkpSjgjgjKSyUoUUSlSNGCFEpJQEYSrKMpynTDCKN5TjNGcr0rCKKcIlYoqoyvCaacYwRjFCaMZpqzrCM4zijC8pTThGU4wSrSaQlOU6VlMAAyZcmXVOEJN/U6va7fS6fK5fG47nc8CDoiZTCYRNTImIlEomhEpXEkTExMQgFpIupRJExKJCYiYmImLqYmYmLq4EEXUxYIkITEwkJiYmE1KYImakRIiREkSIupJRM54+f4se0CE2EZMTPDjZ5sK1vicZlrRxkyLcTHMwWtM2TLia5W7ZzkyACmkcg/4hMP4hPdVeOfDrw5646zSJiVcfA58ghPx84fj5vy4uLkwywpzrKqFJ2pC0dmHAhcRdj4IIkEUs8E8EaGAhhjnyeHaAITYRkZscLXM3cLWTLK4WtGONwtc5sbBa4buWzZvlytMzdoAKdCeE/EN1+IbvPmEItm3iY8EqQwSwQtgwUxWpaKs8MuHj3oP+Plb+Plfp1HXouqurXGZmJKmk1VMI4oXNYRpaYUCIghQwkEMCCEQwwQwp9jHBmiE2ENc2RvibNWS3JkwtFrRw2aLXLBgxW5mDBszxscWLHjbACo8CrwGD/kHA/kHBHXo58nXpz5eP0u6SQXqyt1kmJYupiYJTCUwRJUwKgqdTU1ExSaUiYTFoiamKmouIupqamIzV5bOvgeD06u3drYdS5u1zMlTFVqfC8fxuvTE8gIP+DEL+DEMa2q3Dj06+Jzoq6WqbVE1CIIQiISVLUxhOpKmImImt6SZiczcLBMxaZTJKriRNriZJuJuJmdb5c3bu5czp16ZpEKRcLXLMZTG9d6qC+pd3zShKEVFm5ubmwJZZZZZZLNzZUsualiyyyyyefHn15ykpKCbiyzc2LlAJSWUlSxYWVKJQtu22+/wP9wAhNhDNu3cs8OJwtYMmzZa0xtsK1xjcZFrJllZYWzhniY4cQApbFoP+QT7+QU+dSmt63yuIpNLog/4afP4aoUTV1emCFX4Xi66AhcNjM7DFDFHFGhjgngjjrweDywAhNhGPExaucrjMtZtcLFa0zNmS3E5ytVrVjjZM3GFhkctHAAp4J4X5CBPkITsvuK6iquy3CSpoqoMJNiKsJVVVFDXLg4cTh8KAg/4bHv4bJ9b0ZwYzE4ucXrOM63rdLq649ONwhMWq86oxqigSihGBCKKMYxVvz9sOwCE2ENMLLM1yt2S3I2ys1rTJmcLXGNvlWucbfE4x5sTdq4c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0FHAOAgAQdBLYBjgEBEOHj++NLDiFKokklO22QJr4DCEgQRP//A0U1BQM4C2QZIDIJAJCbAwE3wB5FMwkAkIICAdvFHkU4CAD+AwB7hdI0Ek7ApD/TAKQ/Cu4CnwGH8BiHgMRIVCwhkNQ+HRODQOAoLACCkFQGBoDAIDAIAgCAwCAwFAYBAIDAoBAIBBkEgEMh8OgsEgUDg0HhkNikVSyWphMU2m6eT1RKLOJzOp3NpvOJzOp3PJ7Pp/QKDQKDPJ7Npuo1HTqdk2m4AAJ3Op3OqTSKfTqnUqnUrPZrPZq3WqLRAIfxxjeOMcgEBAEEEAgEAQRAoBAoEgUAIBAUAgMCgCAQBBEFgUFgUBQOAoDJ6hUadT6NR6FQ55PZpNVKpaiUVNJqlUrRyOxaLw6HxSKxiMxqNxyOxiMxaLxKJwqFwiEoZDUMhpDIaAACfT+QSGWS2XS+YTGaTWZTOWS2TSeNRsCDx8CebzzIq4mZmYkmJTVwBMCJiYmgi4m6uJiJi6mJnFzBFwiSYuESq8TKrmLoCs1cKyQlERYiSCs1YTExMznfPz+uACE2EOWbNtkcNMa1yzzZFrRyyyrXGHE2W5WjBrmyMsbnCwZACoABIofwGCeAwWaTUjMYJrNE3m0plEplEvl0tiyAQKAwRCobDEQAh/IM95Bn5nMifz4odCUmkUOhU+nU+nUuXQBBIBAIFCovFkDAhMHc4N4zVqqRjGUYgjOVY5eDwXOAITYQ3cNWuRkxyLcjfE2WtGbhstc5HOVa4b48eVoybMGDhmAKcCeH8BZngMHnAAAnU7pVLt0likMhkOiUIg0EgsAisFisPjaE/IZJ+QwHlgADo9ClbXhOEZoolYYZgITjY6yIFYxRRCCcCKJGNeD14u4AITYQzxMs2bCwZrWLPJmWtGuJwtcsGeFbkcsnGHM0zYWjbKA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UgHAOAgAQdBOoGwgEBEOHj++NLDiFKokklO22QJr4DCEgQRP//A0U1BQM4C2QZIDIJAJCbAwE3wB5FMwkAkIICAdvFHkU4CAD+AwB7hdI0Ek7ApD/TAKQ/CqUBRYP+AmL+AmPp14cfAu9XiMTiIhGWc73vnfG82Z1OnCNdLrzo4a6VwxM7nrXh668OPK4AhPu6vu+8kN+7i6LyrCMFIUhSlJYoYFoRKxrC8rywqsubPiwopzrGNaY7ZcWnFlhWQIP1OT2U0mLWkiUTARN4uETRMSmEphJK1zc248brwiE2EY8LLK4yYmK3DibNlrTFibrXDLFiWuWrfJhzNmeXG4bACnkqg/4JEP4JAb5+B4Kp746siq1WsOFYioqrq648PBq8gIP9tJ+2xrWcOXKfCnldTu85yzM2yzMrnG+GZsCE0alap1RjNWEYpyrStJ0hGESV4Vnr5M48gCE2EMGmHE0YtMi1zjx5lrTLicLXLVuwWt2bVnhZZmWbK5xgCmMcg/4L4P4L4fE8VHOssszmsxeIjlnwIIT7ZL7ZOlXAw5JZI4JIRnOFZ4Ya5ayE43GjLo6SMIwnOESFZTvh27WwITYQ3YNGLZw2wrcOZlkWtHDZqtctmOFawbt2WJhjaMGONmAKhAEzg/4SGv4SGzp1Oc5m7tVYxjVYiqhF1lm97m8zE1PDfgTAg/3OH7nEmDliNa1Ws4tm87zu+Od3O6zCopqI4X05z4XhgIToap07tYwjCKMRGU5IyjBAEYThEjFOc65+HDcAITYQwZsXLnKxwrcLFm1WtGTDKtxMWjlbmx4WbJywaOWGJkAKkwE/g/4TeP4TeddeNZXEViOF+FNRiYm7b59u64jMSTFrTnN3mUtZ8LfgcsCD/gAC/gAD8DMcIxeLm9u/Dvd5m0YY5d+zsxjhVIm5zOUzds3c8a7r4oPt61R7+yUrTCYhMImgTFgETCJvFxccYvrx82PEITYQzZsMbLLlarWuXIwWtMTTGtcZXDNa0zM2bZi1atmTTCAKah2E/DIl+GOXPePJlwY62GClMWCmSWporijOAIT7W77W2GDJPVHQwRlGKt7xyx14uDS9ZoWzPIM3DDDDHGhQwRkKeGW3HmkAITYQzaOMmPDlZLXLnE4WtGrRutxN2DZa3xM8OPHhYZGDNsAKWhOD/hcq/hdBrwM46axqOE4ucTKE+9k+9jR2bd2Ok4QvgxoVgIbAUCYDhIWEgUHBwcLKzsBAXQAhNhDPGyxY2OPMtxsmjNa0x5mK3FlzY1rRy0xYsrVlkYsmAAp8KYT8NBn4Z+b5p4KIRXY45YZ8HLyYZxhO0JQwJUjmrgySwIP+AHb+AGnncS3G5lmoh4Hi+JPKeE8IiIiWa705yITwBGHF4MYIkIyQhGEIook4RRRjPL0Zy1AhNhGHC2xt8WNytw48WVa0y42S3E3ytFrNy3wtWORvibsm4AqBATKD/h70/h714eHuec5mYqsRqNRWqqKpcbnN73nfHjnvPe+OOdwAgv4/E/j8X5M7ycSzV7LZSVKm4LnVuvefDl3AhPCmeXB5cZREScIwigjAQjCMCEYwRjGaOPn3lwghNhDRplwuXLFotxZGTFa0auGq1xmbY1rlpkxZczbFjbsGYAp5N4L+WYv5Zj2WVUuTz4A5ZLGJJkZU4zImz4/XzqCD/geg/geJRErreOePB7dwd64xubldxLDWsRwVURjOr1N0g3gXYhNTKYiRMri4mJAESStlnr5t+YAhNhDTHjbuG2JstYMGrZa0csXK3Ezw41rXI0yucrRs3zNnAAqLATeD/guE/gt55vH1eZym0VVcOGuGMRU4ynM5niVtNVVYxynwOfCAg/4G6P4G64deisVwrGIhOczxzvju85hqeU8jwo4MRF74z3x5cb4ghOBzoPAc0SJGEYRCAgCMIRCKMpwinO+nkw0AITYQwyMMbfHkyrczLJiWtGLNitcZGTFaxy5mLJxlyOGrZgAKXxaE/CAx+EBnFhvLGvO807RwT2YdAIT8C8X4F4+BSuyeqWBCFYZ4cGHByoXRVQaWCFLBKglhjllphlw+ACE2ENcePC0YY8i3E2YtFrRyxxrcLFhhWt2GXLkYOMWXDlZgClgUhPwcKfg4t3MeymKWaGJCWO1ayIP+CHT+CIfwE6nExdTmufLjcIVrIYtHGhQI445568mxACE2EMMzfG5Z4cq1k4atFrTCwzLXDdthWuGjJzkw4WebNhcACnMlg/4W5P4W497m7zluZTqaqqKiInDF8t6og/4GEP4GL+k8eV8GKxGKYisYrhUVFxuOvDveeICFq0UMmljjghQwwQgjilklijihhhhjpx97QCE2EMmDLKwxtWS1i4bZFrTGzcrXGFvhW5MeXJkZ4mLZy4ZgClYUg/4TIv4TO/GGuThWIVvhzmiD/gkg/gkx7Dr0ySvXPtecAIXGY6HMxo0aNDLLPfi4ckAhNhDnMyaYcrhitZ4sWVa0cuGi1xhwtFrVk5ysmzdhiZZsIAqUAT+D/hY4/hZH6cV4RcROLwc+W8SYYiMVhhDExMXG73vPG+M7m71z5TCD/gkS/gjj8CKiI55531nwa6vBjrnfPc2nVVUYcJ6RyxyxwVV4uLjM3zrvlkCD9jpPwGkmphVTESlciUTJEyEwQpAJnPHr5u+QITYQ4wsWONo4brW+Zs3WtGmRmtxYmOVbjy5nONqwYNmrJoAKYxmD/h0O/hzp6767nnnnOU4jhiuU9t8ghPwMdfgYxnLFXFDFDFCRcz024NK4hZtRHNq4YYIYUKGCOCWGem+mvCAhNhGJzkbtmbPKtYYm7Za0wsMy1y0csluFjjYNG7Jo2ZOcQApaFYT8NnH4bS46l+A0QwStFC+Ks5CD/ghI/ghFs5Rz4bxxq7rvrjdghcJlGDxcMIRwxxw05eeHNCE2EOHONuzbZsy1hkbt1rTNicrcTXCwWuGWLIxatHLBw3bACmsgg/4hpP4huW81xq8TWKxrXDHDHCtReuuu64P+BZb+BXvSeE4usouV5m83m73HfhzzIITgc6MO/eU5TQjFCMBCMZxnhx8+GAAhNhDTLhYOMOZqtatcrZa0btsq1zlxZluJywaNmzXFlbNswApaFYP+Ix7+IxnOcsxuLiaxPSdcKIP+Bhj+BgOKnwNaqrXxrvjw8OaFxWSQaWmCOJDBLBLDPbl2ACE2EOczZkzx5GC1k0Y5FrTG4crXDHI5WtHDZhmxYWOZuycACn4vg/4mDP4mDfJvjPGM4cHTWOGtVqtQm74uexxJnW/A59qog/4H3v4H3+0uk6VMmct7zxzna4qtR0PExrVXrweHk3nYhNnShHwKQiJwijCMAhEgBEjGdb8HfDnAITYQyZuW2LG5xrXDRs3WtHOFmtxOWmFa2xOWLLC1yN2LVkAKgQEyg/4mqP4mq6ncZrOM4hUCs6yqVKiopVpi4XjfbniAg/4Jov4Jh+URSt45uN83N49cc87zM3URprWOGNVqsNc/A45whOtih3ZzhGEJwJIRgRjFECMEYRhGJOd9PBcQITYQ5Yt2+JljyLWWbI3WtGuRgtcscORa5c5MjHM0x5WuFwAKrwFRg/4rov4rtfA6z28XxPJ6ZWy3GdXycsY4VwYVCUzeZ3NzLweUwiohdbmZ3N5zmbzKeF+BjQCD/gju/gjtnrjXHh11OJ04RwrTEzN7vjfHOc7vd5Q4Yxy6O3LWscHCaym53N7Zu853fOu6uICD8jyvX3QuJQkEl1ZNShImE0CYkRdXUiLqQTLOevpz2CE2EYWLNlmZ5HC1phaY1rTG5wrXLFuyW4mDbJjxsseHK1bgCoEBMYP+MDT+MDVvw3XOV4iuGOFcMVflXWoJ3PHO97473vPO3WKkg/4ILP4ILXbdVEYupTlbn27+FxirqUXCoVFTF3PW66iE1dRHwDFOEYREYkIwJIThGCKAQjFO+fowxCE2EM8LXMzyNcS1iza4lrRi2cLXLFk1W42ONowZtW2Fk1yACusBXIfhqOGpAACNRsi8WSWSSGQS2WTmcT+fT2eS2WRWKQCApVK1Op9EotIpNKpdEos6nahUNGo2ReLFFoiezyRyKLxaEwiDQeJRNLJank9Ah+3e7d8AAKBQSeT1Pp/NJrQKDSqXSqXUKjSKTQqHOJynU7SaTwaDwGAROJSeTSuVKXSlHoxP58QqFp5PZxOaBQaNR6BQZtN02m6GwwCDrztejczWYlqYiKlaScxMk1MTCYmESgiYmLmJiURCUTKLipiYmJtnfX07j0AhNhGRkxcOXDBwtc4crFa0bs8a1www5FuFk3c4sOZrmzNWgAp0G4fjqOPTlBCoWnE5nk9pVLqUjg8ChcChMAh8Ch8SiYCH757vVaSUKhqNR5dL5VK5ZF4HAILAIHAIbCITAYAAhONwp15sUYTIxjMjGc47dbUAITYQ3btsuFnicLXLRmyWtG+RotxMMLRbjZM8eJplxMc2ViAKhwEmh+YG5heHRmMQ2GReFQeCQEhxOZwm82mcyoNAptMp9OotEUGgAIfwAveAFOFwaDwSCoBA4AQSCkslqnU+lUunU+pVOiUWcTlLpeCFuzkEGdnhhQwwwwQAQwkMBDDHbicTJDqAITYRmzOHGZy2zLW+JtjWtGTPGtcY2bRa0YMmjPGwZM2+HGAKei2D/TPfpn2thzrM2zSJ4XwnDF9o4NRUYmeHg8Mrg/3m37zd4PgHPlwpwampqblm8ufTrSYsvddbZkCE4mqHHjeEYRViSnSsooowhGEYwiRirh4+mUfBQCE2EYsWZlkYMsq3Lmb5FrTFkbrXDFxjW5sbdo4ZtXDnK0wgCmEcg/2Gn7DvPBmrjbMZXExq+V+B18Sog/3TX7oHnqqw4Z4TicMLcY531nPEhPACU+3Gcp0rKckSMU54du+eQCE2EMGDNnkbYci3M2YtFrRhixrXLPDlWsGjbFjxt3DVkzzAClcVhPuDvuD5TzZ+RjyRtGFZxy23gIP+AEL+AEPp1q6usxJOOPTIhc1gkOlhEKGGGOWnG2rgITYRhcZWGFqwbrWONizWtMLNktc4WzBbkxZGjdk2YNmWNgAKVhKD/awftXa5U5NTUXy44nSD/gGg/gGJ48+XHXOto49rrGCGuISCmZ8gUDAwsXOzcFB2wCE2EN22Rs3Yssa1s1as1rTNmZLcTPM0W5mmZjlatHLBpibACn4phPwL4fgXxMmXFjZs7TkyyrGsZzTnCFqYLYMmLJDNW1Kgg/4FLP4FLTt3xly5o4b5RWNMYppwnFLm+deHN5CE42LoxhCVIIIxrGcIoVlGEYRgjCMZ4cenPPsAITYRiw482PFmcLXDJs5WtGzXGtcNmbBa0aYnLJm1Y4sTjGAKcyGE/GoB+NPXHmjl3XlXBXBOVYTTjWc8dct9Nde+YIP+A/z+A/Hnyc/I69I1HCsa4VjWlSmZ41eQhcRhMnPBFBDFGQwoI4IYI0MCGOOnJ1tIITYQ0yY3GZnhcrcLnG5WtG7litwuc2ZblZtMeLFix5mbdqA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RHAOAgAQdBMgF0gQBEOHj++NLDiFKokklO22QJr4DCEgQRP//A0U1BQM4C2QZIDIJAJCbAwE3wB5FMwkAkIICAdvFHkU4CAD+AwB7hdI0Ek7ApD/TAKQ/CkQJhPyj6flH1z5ttJ3ihPxnwfjPhy5NMaXkhasxk77Y5UwhNhGFkwctGzdwty4mrla0y5mK1yzc41rXNkzYmjNgyYNm4AqiAUqE/J9h+T9Ol8E7RwT0b92fNnza6VjWeON64a3reOGc5xhOUZwQnCdKwnNMjKMaI0lJox7rYoP+Mtj+MtnG8Zxz5ccBrfScNVjEajg1GpqJmpmYupzMytki7uYCotXh78GD9TrxuJohM3KSRMSBMEwTAJgmCaAi5i536Pkx6QAhNhGFhhx5mWFmtxZcbZa0YuHC1w0aZlrdtiZt8rDHjb5sYAqAASqE/Gyt+Ni3FPAkowT0NENEMlKUxStgtbFLBKkILw1zz6yD/jUC/jUF1PSeFYxwvV63idTi8IZiJilYqtcu98yFqsjjjhlgQIYIYI4IUMMEcUKGBDBDBHEjp1KHWCE2EZsrNizxNsq3Iyws1rRg3wrcThiyWtGjFi2a42rFuxwgCrkBWYP+NhL+Nh/l4enLw+GL1nF08Lw/K46YRFRU4irxEXiMYxGK4TUIq0RNKVSonF43GYubzO53HXl32IP+IdL+IcXr4nOOfldU8/A8HwPBdOvC8XgoqeGcImoqaVhUVGIuhE1NTGcZiYmrF5m5lddcb4iD8a7TcWlITF1MxExMTUwSSmExEhMxMIugi4mJE1JKYtN8fgFwITYQyxNMOJu5zLWrdm0WtHGFstcMsuJaxyNWOTLia5GrFsAKngFEg/5STP5SU6qW4766tzm9t3xzfGeObuREUq6lnW4uNsza5iJ4XrUdriiD/iWu/iXTjW+l8r4Z5TVYiNRhqdImLxckJupRLE4vE6zEsFVPDn4GVoTqYOrWEEEIzRjCcE4RjCJKMIoRgRlCMoynKcIwnCMYRRhCad+jldYhNhDZqwbYczNutZZcLJa0c5Mi3DlY5VrXC5zOHLTG4bsMgAquAWOD/jYw/jYx69AAB069Orp1du/Tr425pUUjFQrPLfTOo1WJYiSKiIxi9XFyymYQTN5nnG2dZyCD/hrm/hrn48AABw4xLGXTry59MoTiaROs43w44uUrRMQpU4miSZRNREREQTMXnhz07oLwtulIJYCEsopLEmYit26ALC4ubLzolllmyyp2+fl+/wAhNhDLGzyNnGLCtys2TZa0YtnC1xicNluFmzaN8LFo2ZtXAAqEATiD/k/Q/k/D58uo79vBq7nO8548eOeed3nOZ3KVkbrnVxmqjTwJ6UCD/hwW/hwd30DOEylExFRi8UqEYmCpYYYrlPKtRHCZAIPys1MpvN2mJSJgEJVMTCCpiauVs34fruAhNhGTGxxN2TnCtcsWjda0ysGy1y1ct1rRw0bsmbDLkZ5WgAp+K4T8c9H453YTw6NOLHqnSlMUsEqMkczFClqWjONa4ctdts9YgIP+EBD+ECPV9OvQpUIYnhx6XqdTEVMEqms9NzKE5V43jWM0YRhSMJwQmiRhGERGMZ1x697pACE2EZmzJqxZOMi3IyY4lrRg3YLcOZyyW5WWJhlcY8zRpiygCmIdhPx0Vfjor1ISlK2BipipiwYLZLWtCM5Y9oCC/oy7+jL/OWJ2Xbu+brq7xJ60g8eRzvMpJkmExME3x8Hw+gAhNhDLMyxOMuJqtc5c2Ja0yYnK1w1w5FrRhjcNcuNywbt3IAppIoP+PBr+PBsVflb4OmOGOEYxCFIzMc4z3gCD/hRe/hRfHgeD4l4jTDEwIRaMuOL7gIXOTZmUQEEaEhgjQQwRxQo1OPwbWCE2EOGOFs0cN8a1xjcOVrTNkYrXGLLiWsW+LNjyscmVo4xgCmsbhPyRlfkjlvLPbTbXTLPLhw5ceXPhnhRybMSE/Cs9+FZ+GC9q2w2nSNoYrZM2TNg0VjHehcFkMugRwJYY4YYEEaGCOm3JxawhNhGNu2atWOZktx5seFa0cOWC1zkYuFrBk3yYszJuxcscYAq5AVOD/hpS/hpTYzd1luudZ1nTwO/asajVVUYkmWbvObvNrwcorGKiV5u7ta4mYGt+FdCE/GLh+MXFix8KuBijix4s8s8suemvDfDXDGEpStbBTBS1KQsRrG+XJl1yrOcoypamKmCWKOCcpqxnOPB0a7iDxq0XiYlKLrMXMXFwETExMTEoJiYkiYXi6zUxMAmJJi2efwC4ACE2EN8jlrmx5Wa1njbtFrRi2zLXDFm0W4srZjlZOWuTNlagCoQChgGD/iDe/iDfDuze7XDGOGOHLGNYnFyu83PXt3xNoEUjGenHlx5b1cTF7rwfC8PHXhupiKjSKiCEXC1sufidZialMzPGOc7vi3OSeEdnha7Ag/4xcP4xcQ4bxXDHCNIvN8c9c8d8byvFVivA58vGViqmb25vB14OvBx1xxq8RrhwmPO30nhKW7zned8c53m4iIrWtajlw1y1rhOLTvN7nnvOeO7ze9eHrjaD5fBET8G5mJACYkBExMRMAJiS03M3EThSoxFQiLmcxcXFwAJiYJgCJIlExMJq4mYlfP1er4IAITYQ1bs82JmyxLc2bJkWtMrdwtcsGbBbjxscTBuzcuWLTGAKjAEyg/4oBP4n8c8+NdY5uN3E4co4cNRwxUauk5nd7vN2ienfyOPawIP+Lsr+Ls3XCe0dMdsaxjMbnjnjne98eO+vHjncxOsYxXCI4Z8Lr04ghOVxId24ijKJGEUQAhGESCMIwnGuPfw4dIAhNhGTMzZYm7TMtZuXLNa0atXC1zkyMluPM3bOWbZo4zNGIAqIAS2D/ijE/ii1XwnV6vhnGdbZved743uOdXTVcOHLh4XDp2xEAIP+MtT+Msud6543HGtrm4zhFVXCumuWumuEYmrb5u/XqIXFUYcIYIYYUMJDBDBDBHJHHFDBDBDBBHFDDDXq42uAITYRjbZMLnGwyrWzBvjWtM2bItc5sjJawaMmWVu4YtmWbIA=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cbHAOAgAQdBMAIygQBEOHj++NLDiFKokklO22QJr4DCEgQRP//A0U1BQM4C2QZIDIJAJCbAwE3wB5FMwkAkIICAdvFHkU4CAD+AwB7hdI0Ek7ApD/TAKQ/CpoBTYP+R+7+R+9jIAc+XHF4mpqIqIVGJiIRMJmrXF3m7u7vM7rnUwrE8s+Bz5CD/jsw/jsxdegAc+Xg1md5zN3CLqonE4xhpwjFNRNRBV1M8eHWtxmYzW9TAIOuSIhM3cylMJEouBNXCQmYImETUoECriYyuc8/T3ohNhDBwwZ5HDLEtcs2mFa0xOcy3FjxNlrjMwc5WmZk5Z4XAAqQATeD/k3e/k3RTtxjrXOOOM4zq9TUxMRERhjEarGMcMVwjFRnceS69YP+N9j+N/GMxManlPK+V8GKiK1OJpdXMxa7nLc5u7tz5ePy3gCEwdaPZjBCEIk4RijFCcpwhOUYRgjAjAjCMIxjW/D4boAhNhGLHmYYWjNqtZNs2Fa0xY3K3E1YMluRpmxOGrJtkcuWoArxAa4Bg/5IAv5IAwBz5deni+J5PCZkuUzFwnASIi6mrSmUXGaQkQiYRBEKIiOng+B37HPkDnyeD4Hft37d+3Xpz5PB8A58gABw4+B4PjcawiIlcZTKevheHy5gmACC/wATxf4AJ4wAG4Lc1KjZmk2BKzcGbEtxsooiFlZZRedlM0HOvHnx553NzZVgAAD5Pl+L4/q9yVKp3nS7zsoPj+J8oIL4PEabdlqlLKSpUWLKlEsqUJSUCUAWAFgsEtgBKJSUsBYCxKJRKABbb34/wXfqITYQ5x5MrnI5wrcjZwxWtG+Nktwt2OFazZuHDPGyct2LNkAKXReD/kBW/kBJ48N8s8s9r5OU4tfGM8SD/jiw/ji14641x4dcda54zRyz0xSE5EcpGKFYTjFGMa6+ezAhNhGTNkZM8LRstYsGDBa0xY2i3Eywt1rTG5bscOHNics8QAq9AXqD/gnE/gnF6dQ6dXSefhZqcQxV6moERKJlZczCZFwiZi02lE1FXUpjcW5+F4ficVIurnn27jwU5m4vFxSp5X2HYIL+kcP6Rx+T5QzQLLc0VZYJsiyES43mpuWpZc0Nhc2JuWAAlHwdkkhNy3uefHwmgIPxMSu8zGYmRMSiRMTEkSAACYRIAAiSJBMAARMTExIlITc8e/kz8EAhNhDRm3b5WjNmtyMGOFa0xM2y1y0xY1rbE0ZsHDVlhcuMoApjGoP+ElD+ElHOG6uOOOcXO8Zms8OuEoT8J734T39tsnBxY6ZaYZTjCSFI6L2pEIWrQQ5mOGGASkcEaOGW/H1tgCE2EMWTRq1YNW61i4w4VrTGwyLcOVm2WsGDlkzbM2GJozxgCn42g/4CFv4CF+tzzca3qdYxjGtRqoUMzbjd8Z3fNtacRPK+2gCC/oyb+jJ18Xl9byVKWxvO5cd8WWbLO7W0OdZ8IIP0uszm0i0WRnFkTEwmBExCaTFpm+Pfw9+0ITYQ2ZM2LHFjyLXLVriWtGGVwtctcTlbiZY2bJrhwuGTPIAKmgFHg/4CRP4CT7ghGuPAHCrxMUSqarERVJXEwTbnPHe+Odua0qprOMCE/CuZ+FZ+MI1vW+fZtHD4XLyZYXrOcawIQlKFoUpaGClKSUSiQRleUYzijOdFaINRSEKiZiYu7uJiYF1cXVxEwEwmJhNTE1cTFwvPg+bvyCE2ENW+Zo3ZNsa1iwYMFrTM0crXDhmxWtGjRtjctcTJg4aACpwBWoL+2Mv7YzAHnx2S5uWIkZYSxEWrbZ0APi+P4myWLFzZa2tzR8aD/iQe/iQT5gHPl3qU3N3NzmypIkRNVOqYxXLr0APA8HwsxEVTApM2u99fE8Ubg/I8PNRWESmWZSmJgRdSJhMXUxIiQCYmCYACLgmJlefH8m/gICE2EYW2Zw1yZGq3MywuVrTK4yrcLhziWucLVq4xMczHJkygClgUhPxN2fibt4eDDLCmqrAwRpmAg/4fbv4fb8Y48r1UViYbrfhwhcRUnrlhjjghhQxw4PJtACE2EYXLNo4aNmK1w5btVrRgyxrcTPLlWtcrZyxcZGzVtibACpoBTYP+Kaz+Ka3w/CDr0N4uLqZiJqCEWghEXEwucZAdOvC8RGIoqd44466zzIP+FQD+FQHjwDODsxWsYiJpcTFTMrzM7mZXM8+3cAd1zuZm6YjE9M9KkIP1OOZucpmJmYlExMLq6kmAmrgAhCCYmSYlKUze+vfr6QAhNhDTI0ysMbXGtyMnDRa0YNXK1wyxt1uRg3yYcbFoxYYWQApkHYT8U3X4puxt2abZZY5ZYVRIyrbDmx0sg/4Zdv4Zdx16c8ZiZymLjNGuPbN4hchhMnSQQwQwwoRChjRwz25GHSAhNhDLK4bYsuRmtZZWzRa0Z5W61w5ZN1rDLhY482FkwaYcYApcHoP+P+L+P+MVfZGKrWnCNTq4ub2zzIP+NAL+NAMdemYzW3GuLMovVRhyq4PWs3YhBQkm5LvxfJ0AITYRhaYmzhlmYLWrPExWtG2Rstc5cjda2xN8eFs0cOWDluAKWBaD/keM/keNAdejny3rOpcuYIT8Yn34xPwE5M2fNn0VxsWMhcVkIc7HGhghQwwwpYbcXTkAITYQyx5m+NqwZLcLTKwWtGbVstxOMTJazys3DbMybMmDDKAKmQE/g/5KGv5KGzwfA8XUzKcThiMRqKxVVisYjERNzxzz3x7uu87yVHDhw6VjpACE/GCR+MEkrSOCNJUhacEYxnWccN8OHPXLhnhnGkLUyYs2LU5FMmKmAjeeNrXxgITJ1HZqRghEIkYRCMpyihEQnABABGK+vmuIITYRia5cLLEycrcTBszWtGzPMtwsXDNa2wsGjXGxb4WzJuAKfS2D/k7Y/k7tzHOJisRycsYxWsFZze768usTEVVcHLfS9IP+MED+MDvhFVUTGWZzd7vm4xeKjlrhrhGJieN958e+PcCE8CSh4HijBGEYRBEIEooESM4Xrn5bnCE2EYszZk2YMnK1q3ZYVrRo3aLXLfK0WuGDFu5x5ceZlizACmAYg/5Tbv5Tfdy4xdIisa4VyjpepkCE/Fkd+LGu1KQySpCU1Y4cNc8OHHHhhmBEBdwcGQJAwJAwcDEzMutAITYQ2xOGeJjjxrXDhq1WtG2HCtcYmLBbmY5szBi3Z482ZyAKXxWE/KJN+USeWTYxYJWnTDLPLLTHGQCD/i8u/i8bvOUynPDfC+GeVzqGYEgYDAMDAoGBg4FBwUCh52HtACE2EOW7RswaOXC1o0cMVrRllarcLJtkW4mLDCwYZMLjGwxgCngug/5VdP5Vg9xcwlERjEY1qsaRC7znPNM5xnhrXLfaZIP+L9T+L9XN1FYiqRAvbe9zuZxhyw8qsaxjWdc4u4XIZBlcbBDBDAEICGAhggEAQks+rNUAITYQ0btHLlzhZLcbZniWtG+LMtcYWjha3zYWTBhlcZWOZiAKVBOH8f9nj/BlajUeaTVQKCJtNwCG8gF3j/1uUvLTMwoaASckAISnUy8sQQjBGNeLpgAhNhGXK5wucTditYsczVa0xYsS3FiYuVrLJixs3DHI1zMcQApCCoL/ACi9/gBRfACC/wAe1f4APawAhJdLDry5b4cOoCE2EY2eLDixOcy1o2YMlrRowYLcTjDlWsWrZgxyZmLnKxYACosBI4fyKveRTGCwKGwCGwCJxCLwKEoLAYPBYDA4GgUCkUxmEDgSfT+fT+cAh/HjJ48h4HCIBBkOgEKgEOQqDQSBQaAQCAQOFwCd1is0Cgp9P45HYGCE4SMbxmQmmhOU4RlNERjPHv2w5gAhNhGZu5cZGbNstb5mDFa0cYXK3E0xs1rdoyyMMrhm0aNGQApSD4fyIreRFcRCCQCDQJJa1M4Agv8AHm3+ADzcZqRvwbqGiqyBo4mDgUHCwsrLrYAhNhGRq2b4WuFotbMWbla0Ys8y3CyyNFrjE5cZWjNszY4mYAqUASmH8jankbVh0AgMGQBAILAITAoWg8DgkVQAgcGgMQh8OIhEZRKZ5PaVS6YAh/H4V4/C0DgUDgaCwGBwGBwCBQGAQSGROFQqBQKCQiBR+iUWkUmjUebTeWS2NRuAgITsW5d4zTQBGIRgjAIwiTnr58YAITYQxxMmjnJicrWGPHiWtGbTGtwscjZblcY8TFsxc4mThsAKXBGH8krXklbiUTT6fqdT55PZ1O1Go4CH8fZ3j7PhULTKZqZTZxOZtN08noCF0E2RjnToYYYa6cDfiCE2EMWbHGybM2i3FmxMVrRjmarXOVwxW42jXIxcMM2ZnjxACmQTh/JXF5LAUNlVRqFVqlVqlNpk5nEjkQCH8fPnj55g0FgsolM8ntQqNQqNMptAoICGlqhQxsLBwKBQMHBxtDIrACE2ENGDly4cYnC3G4at1rTC0zLXGRozWs8uNtkZ43LhgwbACnEYh/J0R5Oi4TD0LQlAYBAYRBIJCoVCINC5lM6VS4fx3NeO4OCQCDQaEQKFQKBQKAQOAweBwmBzerVeUSmF0VEmxgihgjihRkMMKm3Jy3AhNhDVuzyZXLFotaMcrZa0cs8S1ywwsluRy5cNMWbLlbtWwApTEIX5Lovku5wirGSYaS6iKieCMIP+Pkj+PjvqWlGHC4CGkKqAq0PAwKDhYOPr4GQAITYQ4a5GbXHiZrWDBi0WtGWbEtxOHDJa0zOGuTHjw4sOZoA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sCHAOAgAQdAxquBgEgEyLlX21j80CILIMkqUkmauHj++NLDiFKokklO22QJr4CDghIEET//wNFNQRIEEU1BAYCC2QCC2UYKhQyCACOKQGtAX5DMwgA6BkBXgl+QxQyCACAFAJ2jOJBMwgAwAwCSvPiQQ8SEmT0TUEIAU1BEquq00GpqtNBHgQDguaACiwCDGZGZAt+z9ghNhDlo4ZMmeZytxY8jla0btcS3CxyNVrlziws8uLK0cY8YAosAgxntnsLem9MITYRmY4cWVq3crcuLGxWtG7FqtcZWWVa3xOXGXKxYOWOFwANARoBCQEXAQorAgtkrJQIVlYhNhDlw0xNsmJotaZcbha0wsWa3DlatVrhvhyNm7jNkxY8o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SfARwDgIAEHQSgCuAHARDh4/vjSw4hSqJJJTttkCa+AiQISBBE//8DRTUISBBEgIACRTUHSBBE/wFFNQlIEESAgPwHRTUFAzgLZBkgMgkAkJsDATfAHkUzCQCQggIB28UeRTgIAP4DAHuF0jQSTsCkP9MApD8eFYUBgoJQAAAAAAAAAAJQAAAAAAAAAArdAVyG8pCXlITF1dgBGwEAg4AQUBCSMgjYwgoSCgI9gjBN1d21utreSj4GDgIOBgoOEIxBQiGgCDgYGDh4NCoOCg0HEQsDAISG5FDkURBwQBfX9REwcBAkHAwcPEyUmjI1JwSDh5pg3BlPTS8sh4aOgIOIgYCBgIWDRsNEw6LgIOAQEJCQkFBQyCQCBgYOLiotFIPxvG8OJvNwm0ymZq6urqRMQlMJTCM4uIkrOM1KYAiSJiUTEpmc78PzSiE2EMsuXMzYYcK1iwzNlrRpiarcOLDjW4WTXMyYtW7fK1cgCrUBOYfyqZeVQ+GwSN0Cg0Si0CgzicqJRSRSMm82ns8osgQJBoFBoBCINAoNAoFAkCgcAgMAgcCg8GhcIgsBi4CG5WDlZYWBipmYm5qpqKOiXNwYBwAR8dMTNhHwEEgIWAgYODg4WFQsKhYOBQsDAwMTBQEDOIPxvKeOvjNxmpVMXFxNpiJiYmrXQqZiUrnO/B8mY7AhNhDJhjZ4WTLItZZWuVa0bYnC3EwzZVuFg5w5WrJm3y5cgAr5AVaH8sIHlhBRqRwqJwqFwKCwBAoDBIBBIDAEOh8ahcEgSARueT2aTWXS+PRGGw6EwGBwCAQOCQWHQOAQSBRecTmhUOiUWbTdOJyi0TQGAwKDwIIFA4NB4RCYhESG5MTkxUFDIqAgoCCgYGBiYGFi4yNQ8NJwEHAwsDPXNxU1E3NQMRDy0OIGNkpOGi4ODh5Kvrre2r66ZmEHBJ6PQUBBQcFAwMDAoOBi5KTlJUCD8D4Azjzc8d5mZkmF0FXV1dTF1MxImAImJqYkJmriJTV1lMznwfTuo9ohNhDhyzaZmGVotbZM2Na0zZcS3E3zYVrZsxw5M2Fq2cN2IArIAvABgv8AAan+AANUfTlu53GXllXZ2dW2uu7Oty2yxJMenrPWeOcznJnJmYzJJlyCEuMiGWbEm3hMuTJcGttblpOzty7V83bs1s7vnbu2tuu23q3u27291vm97ve3udy1V3t222k2qkOczPU+C/B4AIL+Svv5K/FjbLO5vO83NzebISEMscolwyXNlluJMsJVlLNjZZsq2nSpZFTS3LZTsLc0q3q11dlJubjUzZJm8smXN53LUslcXEQKm5sUd53LljEvC+LI3nnnvx8PM6CD8LxvVtNIiBK4tEyEzUwmJTIKi9XUphIiQIkARMJE1dTExMSiSEokETExIBExMTE1vW9TMXjNTExFxMSRMAQmBJV1nGasRdSBEpgTUokABJK4mc+X3vzAITYRhcM27lmyyrczZwwWtGOXItcN2jVbkyYnDHCzzY2zloAK2QPDAYfxf2eL++Fw5AYJCYJD4VDYdD4chsMg8DgcFg8Lg8FgsFgqBoBACBIIgUCQyBQaCQSBQKAQKAwKAwCAQCBQCAQCCQODQGAQGAQOAwNASBQGBQGBQOAICgkDgkAgEBgUBgEDgEBQJAIAgECQCASmsVmtVuvV+1TOAQBAkAgMBgkDQOBIDAUBgM3sllrFZplNp1Pp1PrFZr1fqVToVDT6fgAKfTprNKHQqXSqfTqnUqvVqbTKDQCZzICG8DrngeHkYeKg4yFloWUgYyJiEBAx0BCRURFRkVARUFCQUNBQkJBQURAQCIgIiBhoaKhISEiICCgIKAgCCg4OHgodBwEGhIOAg0LAwMPCwsLDwcPBwcXDwsDEw6HQsDBwcLBwsPAwsHB2uKMU4UwrhLCeBqODgIGFgoWBgYBAwMCgYCDg4KLkpOSk5KTkpOMjYiJiImCg4SFQkKAAlJWWl6ansLG4ubq7uru2t6anKChAg/O8R8D4jUVMZnM2ETMXUpoCSYiSriUTEwq4mCSLgmEwXATArNAmoAXEoLqYXEJhcISRKYAJQBCU1MLokmrhCSJlM1nr4vo16gAhNhDZjkyZcjRstzYWzZa0aOGC1w2aMVrhhly4mWLNlZ5MgApmFofxtheNsMgkFgcChsMjsclMolcqlMoS+XRch/INl5Bsyj0abzaj0ap1Kr1an06g0BQaBIyF100WptEMEJGJ8Hm1QCE2EZmTNtiYYci1gxY5FrTKyarcLLM1W48bJvlYZMLXJlaACrQBPYfx1SeOqWezwKHQiczhQaBPZ5RaJO51K5VE4kQ6HpRKVCoc4nNCodKpdMptAoMslsMhsLhUdjgJqIfx+yeP2WKxQJXKiAQFPJ7QqHUKjUqnUqnVqvSqXQKCoVDRqNwmESGQT2eUulU+nUulU2mUmkT2eAmIg/gaPR6zNTElriQmCYmJRKETCCREphM3ff1d0CE2EY2DVuyzNcy3DkyYlrRxicrcLPKwW5mTLJjbsMzZowYgCmEWh/Hch47kRGo2SyWySSyaTyiUyKRx6PiH8gKnkBVE4nJRqPOp3SKTTqfSqXPp+ITuYubljNGMSKcZ1w4dtiE2EM8ebIzYMcK3Dhy5VrTK2xrXGVrhW5sONvlYM2LFkzygCmkZh/HiZ48TSj0ZNZonc6lcql8ulcqkskAAh/IG95A3yMxhFouo1HpVLplNo1HnE5AAhqCggrGJg4NAkCIGAQcPEzcjA4CAITYQ1Ztm+LDiaLcjlswWtMLdktcssrNbjaM2+LNjytcOFwAKpAE6h/HoN49BwAKNR1Op9AoNIkcCQFAUFgsDg8NiERg8GS+XTGHIHAICQSPTOZR+PQeDAIfx+yeP2UACNxpCYRDYZDYEgMAgJAYFAoDBoTCIZDVAoNckMCgUAgKDwGc2Cw0ajzSagIPzvM8/nLcpRMxKYlEokETUiLhcCLhN58H1b6AhNhGZy5c4suPGta4mmRa0atWa3E3zM1rZoxcYcTFi2aY2QAplHYfx73ePguNAKJRaFQ6ZTaVS6NR55PVCoYCE/IJZ+QPXvgL2nKcr2nKEWLGAhcxiGnnIYCGCGCGFBLDHPLHHThdUITYQ4bNHDFs4aLcbdpkWtMmVwtxY82Fa4yuMLlsxYYcLPGAKRAuC/wAjFf4ARiwAhvIN55BvQWlqAIa+gl3EwMTIy8TPACE2EYcjbI1xMsa1vjbY1rTLkzLcLNqwW4XGJniYNMjHNizACkEHgv8AI83+AEecAIL/ACQl/gBITACHj0ags7k8RkAhNhGJi5auHLXItcuW7la0cYma1y5ZOFuNiycYmWFkybMWYApBC4T8hTX5Cf+GAIbyDFeQVO3AAIZgRA28fDxsrJwgITYQ0Z5mOFg5yrWDVzmWtGTLKtcucuFazat3OZjiZZHGLCAKPwiG8hdXkKvuwIL/ACPV/gBHrACGpJSVnYuXmwAhNhGZjkxYWuRstZNsLNa0a5GK1y0YtFrPKzxOMmFsxYYmQApDCIL/ACjt/gBR1olAh/IJh5A6aOJpNYeeQSCzeQxmGxIhNhDBuxytWDNytyNWbda0YtGC3CwaZVrNw1cNcjVpkxOWgAq9AU2E/Ivt+RfcBa4RgZs+bPq18Lh8LHCMIynCEYpxwsGElNgw4MMpxhe17FK2va6lQIfyDgeQcEBO50E9nhPZ5N5tT6dW61ZZlAkAgUCgEBgUAg0BhSFIHEIFBIFBJDUKjVKrVKrVqvVqvUqnUKjUqnSKTOJymUzAg68DNoIiU3MzEyiSYLRMTCauIlEwkRMCRKUTMp4+D4u/gAAhNhDLIyzZGjnKty4WbBa0cM2y1xiYuVuFy5yY3DHHkzNcQApeGYfyMoeRlECdTsolFTicp5PU0moAgv8AISn+AEJUDx5NwJXjyIa2iIKzjSCgUDAwMFCoFBwcfLyMBgAhNhDXDkc4WWRutw42TFa0aYmq3C5xOFuLNiYZcjZhmzZsoAq5ATuH8kRnkiNCHQ+AwCGwyEwiGwyFwpDYYJTKElkkbjUZjEZjEVikPhyDQdLJapFJnE5oFBnU7mk1Tyegh/H6d4/TwjMYjcajsciMQhcKgcCQaDidTtQqHPp/QqHPp/Pp/Op2pVLTyepNJ4hEYRCYFA4JBUPhwITF1oc/KIEYwmjFGEYIRgjCJGAhFBGESEYTjHH34w8DACE2EOMrXCwzZWi3NmbMVrTFkxLXDVpjWt3LNo0yZWeRw0zACsEG8wKH8nbnk7dERiENhkPh0RiEXhUBhkXhEBh0ZjETiUVikTiUXhEAgIgMAgMBQOAQGAwKBwSAwGAQCBwCAQGAQCAkAgMCgsCQGBQVAYoodCU2mTebT2eTudTudKXSk/nxOZwiMQQWCIRCUUiqOR1KJSm03TyeqJRVMps4nM4nM8ntCodMptUqtYrNgsNgsNms9mmcAmtqmsBmdms9kstcrtYrNWq9Uqtcrtkstqm8CgEBgkAgcCQCDwaChA4JA05tFpsVjrVbq1XqVTqlVqlVqlVrVbrFZrFZr1fqlVq1Xq1XqFRqFRpFJoVDo1HolFn0/nk9mk1UymqVS1Kpcymcul8qlaSSVCITB0DgKBwGAoDAYDBUBQWAQWBQOAQNAUBgMBQGAQEgMAgEAgMCgaBQGBwCCoDAICgCAwKBwCAwFAIDAoFAYBAYBAUBQGCQFAoBAoBAIBAIFAIBAEAgCAoAgsEgcAgMAgsMhcEgoIbx9HePo8BAwEDAQUHAwECgEPDQsJDw0TERcIQcIQMJBwUBBwhAwCAgIGBQBAkBAQMFAwEBAIKDhJNgDALA2B7S1trewsaytXFyuLkwFgNbW62t1xcsBYDX1+wBgFgLAa+v1paqiplpeQkYyNiImKi4iJhoeIiSBgINAwkKgoCJiImIjYyFhIGAIKDINAQJAwkDAAg4KDgIGBgoCHhoWEhYSHhouKkZCXlpGQjYyHhoWEgYCFhIWEiYiPjpOSl5aZmJuanZyjoqWkqahgXAjBeCmEcIXNxb21raMB4CYBqIBAQMDCQ8RCwEBAoCAgYIQEDBQMFCwUBAwCAg4SAg4SBgBBwUDAwEAhIWAgoCBg4KBgIGAgICAQELDQcGgEDAw0LCIGBQEAh4BAQqFQMEgYBCICAgYKBgYsCD6ep6dySTJUpiSYuCYlEgAiSJESiREiJCJiYmJiZRMJgBMJgE1KJKuJhMTEomFqSBEomEiYTCCVXMCYmCaTEWi4TAETFxVhFxMIlEkxMJRIIlV1JEomYlUwCYXSYSCakRIAAAAABEzCJAiSJAIkiRMTMXfH4DuPgIITYRkbtmLFvhyLXLZs5WtGWHEtcN3GFawytGuHC0xs8rdoAKzwFxg/4adv4ad/M3GL1dRiY0xV6iCExxjNc4zW62M0XWZiZippSLxJZCaVMSXczmLmJTFqitRqotnPXXh58DmIP+E5D+E5HgtbLjHFxneZZmauKtV1MXiyU5JWq5i4zGamaQpU1dTCqjDERNCsMYqIqYTExFxnl16eTwg+nre3nBJKbiSJiSExUTUotcTMTEwmJhImriLiJiauJiQq4mrq0XUgJhMTFpz37+PHjAITYQ1ZOGWVljzLcuLI4WtMTVktxMmzJa0xZWmJzlwtGTNwAK0wLxAYP+Mcr+Mcsdenj1ni5tsxc3FyzGGIiKiaRpyjFYiqqHBqaiojEYqKxFRFTUIUiZqbSwKqYkm5ltZGUWLpBSaQidVNUREpTNxM2znjne+Oc5njN3vOc5ze7u25LixkmS5i4XC4ShOLiEQJzd9b48b8GfD59/BIL+MfP4x9Hr347m876+HlxicuXneJMm5VqzO8WbKWOy1t2be5aqlrNiWSjZO4SbgQgWpqio3lxUsVc3KWbmxbWvK7OzZaNqu4kmSWMjL4STfEQmW8uXnZIzJlzcr38VxYP4AxU/BcqREImJTMWmJgCYmJRNXNXExMQCJImJgJRMTEwSiUSiYSRIIkJgRIAiYkmEwBMJhNSEwIAmJiYq4mJibgRIQmrq8XJFxMRKF1IASSjLv7txPwwAITYRiYMnOZrlZLcLhvlWtM2LMtxMmTJbmZM2TRg5yN3DFsAKtQFUg/4TKP4TF/BdOuNxc2yuJqKiqcenPWcXFQwiKiIiJqW8WszF3c3c3mcspxThPgd+zgCD/hdE/hcx8N4m+DhGo4FxxnrfNzdXNzzxmyaaavFVVRrFa1XCKhNspjZa5TLOBxCEp3J9esaRlGBFGE5ThBCIjGIBGVZRRgjKcooRhGUYyjCMJwhGEYRJxrn36YeBgCE2EM2mPFmx4263Dkx41rRw2cLcLVkzW4WmXJlxMczXG3YgCnUqg/4VIP4VIczV6b0XRV6zicKiqqS4zGdd+3MAhPwuqfhc/rBWmnVrMWMzpY41jOMIQpClqYI5q5suadyD7eh7cIImJiYlKVxcXCRMxmc8efi0ITYQ3xZMeLCyaLcjRhjWtGDnItcNmmVbma4cjVpiy4mbNmAKVhaC/p97+n3yXu87Il453nSE/C3h+FvEzZ+RjtCV5VnDHLPkyoP1tzOW52mLTc3z8PwcACE2EMHDXG5xtGC1xmcZVrRk5bLXDXKzWsmDLNkyOMeRi2bgCokBNYP+GfL+GfnBMzE3RhdJiIhFERfPwvD6buSYlWeGcZ4YhPwubfhcl05JSopOc44cLNna9XBwTjOSEqSobEJUiirG8M+LHjgAhOVuj27oQjBGCkYEYRmnAjARlEhGESMZ1nn4sesAITYQ5Z4mThhkZLW+VriWtMmVutwtGzha5aMc2bIxwtGbNoAKeTaD/h6u/h6vAAHXpvXg4tcrXVwiscK4YxFZxxjddZiD/hWS/hWTAAHLn27+VvTTVUxA3a95vM8b268t5wCD7eB3mZRMymUxIiYEglExcJSlM8efkz6AITYRkytGGFg5wrcrZxiWtGrZwtcs8LFaxyY8LfE4zZGTnKAKVxOE/DmZ+HM3ToSzTyTxRUrS6wCD/hh0/hh1zh37b1z1ma3w3MCE1crTnvOESc5zrl26cwAhNhDdgxYMcWXMtwsmeNa0wtMy1y0zZlrhnkZ4sbVyyYM3AAp5KIP+Iuz+ItPvtzrvXGrKutxM5ldI1FarU8t9uMiE/Csx+FanHO1cF8U8FcU5SlTFTFipaUIKzVnHPg4eLDWE6WaHZjBCMU4xRjAhEhEjCcJzjXHxb0AhNhDDLhwuW+ZstzNWWRa0ytMi1xjYNFrhrmcOM2NpiZNGoAplGIT8Pn34fV6aN+40ZrbKZpUjeO2db4SE/DD9+GI+OjfuK4r4MOCsIztrkyxAhoSmh4WHQsCg0CQcDBwsLL08BA4GITYQ3ZZc2bC5ZLWGXIxWtGLZstxNWDRawb4WbHKyaNmzFyAKsALCAYT8VLn4qXdGkBr1bdnBxRhW00StIxgpORKcITya9W3AjGCcooRJowjCE5RhCBDFr1adGvVr1ZcmHBnzZ82XJlyGXIZcmmUpsm3ZjxMuRlyGXIAGHAABOVK2vSM8GG18WPNn1a9WvZhIRx7NubOCMIwqVIP98R++JugGcTF1vG6zVpi6sgq4JxrxfE8XkmJJiYImEETEETELqYmLqYzi6urqYJgJiYAVaJAAKsADlz6dfA8HxOPPxPF8DwfA8HxPF8DwfA8HpuJtNWA79vD8LxdTYIL4I4xezW2s3O5udLmk3KSkoShKSpSUCUCxKSgJUpYmwCxKAAFgsWWFglsCwlFgCmu+e/D8vt+FACE2EMGzlm4buXK3MwZM1rRliyrXLDGwW4WeJwzYMGLRhhyACm0mg/4k/v4lDekSAHheH4GcTVYnC4ZzHi8OIIP9pN+0ncublzAceHg1VzMXMSir8CPD8ICE4luLlhS1JQhCc6zimBGEUJtOfj2v1iE2EOGuPJhZ5HC1hjYMVrRm0xLcTNlhWtG7jM1xNmDBpjcACowBPIP+CgD+CgHp1AuI3qYugVOLxeJjn4ni+V3pFIqaUTmudeL27yCD/hvm/hvnug7d/G48p5XwvhJczLNxmc9e3fO27zeUrpiq4T4UHiCD+BOvoyqYE1cTIuJiYkImiJiSSYkTNznj5fh4ITYQ4aNGOZy1aLWOFi1WtGznItwtXONbiZ5nGTG0ZNWbViAKgwE2g/4NhP4NheHGMxxjdXica58hFYnEYmiUzlmZtaSaz0zAg/4dCv4dC/CvTles1md34PgeCPFxd2mqisajVaqsTjNTc3HPXPiAg+zOEJSzKZAJJiYmJiLqYmJJWvn18uAhNhDVo0zZWrdktbtsWNa0xZci1y1Yt1rTDmy5GLhtiwtWYAqBATKE/CBV+EDmFIwnKcoySlCUaDLwuHuyylNFFdWE6ZcmPEMOAIP+Hgz+HgOKmJUMZi5ZnMTx4eHEZJERER08XxOPAYyAhOxTuzhCJBGCMCCCAimIoRhGEYRmrPPp084hNhDVk5y4WbRqtxtceRa0ZNsK3Cybt1rRyxZZszVg0cscQApiHYP+EZT+EZG3Hg48Jq8VWmmJrNbrjqSE/D5x+HyfSyZXD4XLyXTQjRCkmCFqwoCD8D0PTtEIu8pkSi0569e4ITYRkwsGrZzkcrWbRmwWtGuLKtw4czhbhcYnGVs3yMm7hmAKpgFLg/4UDP4UFZc9bi8TyvkT0io1hiamZvizm5L4cfEuoxFTUyuYym2XGOMs664xkIP+Hgr+HfvHS+W9ZznOepzzzZuWmMcNY4MQXPXwPBxvcbmZmKqq4Y1rHJ0UjM43xzuEh4A256xnCcUZwRQiEZTgIRQihERhCJCIBAQQiinHL3TwUCE2EOGDZs2a4sK1qxZ5FrRrhwrcOFw4W5MbLG3ytWeRnlcACoABOIL/ADcp/gBuVSix3neefHed5uefD36G4AAWS5nkhPx+hfj9DY8Qy5GPFnzadGnRnzZ82XIz5hjxAAGbPmz4oZSElknGMYxBARhOERBGCUyMIxhEjCMESd9PHh4AITYRjcY8zRuwzLWmLM3WtMrTMtcOcTRaycsHOFq3xtcrXEAJAQq9BJgDg/5LLP5LNddegc+TeuvTvXLx/G8vyvN6XNrWusriZRdQBcZmMmYlMzNswuUXZMbqrhNFTEZEyiC1CqiIaYicRU1NTjOJiaidTEJIknEyiZqVSQgwikKRCJpJEoImZmZSYmomEJItUzUzEXEb1nF1dZxnHPlx4denPk69Dv2denHh4PgdenXo69A69Hg+Bz5c+XPl4NRYmpmCuXh+Fz5AF0Ad+3Xp16deh16HPlzmt1Lt37b1MG9ceG9ZxdKnEwgTvp16denXW9bAOXNdAIP+PyD+PxHvdBnDp14ceGbibrnExNxa53FxM2i05ha5ubXbM1tc3TMliUXUpmZhCYiUXBUkIIiIrKLmblUwxOEETKJUhV6uKuphiahESmSauJiZrM1N4SVBFMIqkRUNTVRSIirqZRN4uiJ6eH4Xg+B4fheH4Xg+B4fheH4Xh+F37dejr0OfJvW9b1nGcJgJhdTF1vXPFxFxOM0GM4ugDlzAJgmAmC6pBF3069Ovbv4Hg+F4fTr279OvgZghEpi3PxPF8Lw/C8Pt36dQDGXXoILPwd9v0mSVasMShpSyyxZuWUiyk3KlllixZYqWWVKllsAyrFlJUspKWLLLAXLcsLFWAlLm5SUCWVKFzZKJZvNlubAATZKc7zubm7lgFgBZYAC5uWwsCUAJbmwFlEsslEoSygACyyywE2ALAEssu5ud53k2V57+A/tufh4hNhGXNhcMcjBotyNcjla0xYma1ywxsluJwyZMMObKwYt8wAqQAUSE/E3B+JuEAIRKVMOBlyMeLTDNw805REU0CCBDFvwJyrKdJ6OLxNtgg/38X7+MAOXM8DwTp1cOLp14Zvpc1mE4sq8XUzE8e3GYiYmLvlz3YIPzL58UImJi5qEVZNphATJIiUSBEkTEyvr7suwhNhDfDictcLTMtZ5MmJa0xY8K1xma4VrbDmctMOFiyYYWYAkACqMBSYP+Gd7+GefPTOCYGt8meClVU4uV3mevheH03EriyIIz4G6xOqqC5m+PLm6gg/4jhv4jb+PXlzOXMd+3j4411Zm6vENVqMdOfLpGqxUVmt3nN9dces93PdqcI1XgS6CD87wPZ3CKKhEzKbmLiYkRdXEgiYAQgiSUzFxmfL9XHAAhNhDTDiYsMLnItY4mDNa0ZMsq1w0zYVrhhmYYm2PJiYMcgAqKATOD/h70/h718Lwzr06wtV6iNVVVGJqJVE4vGZneeO98eefBrOSD/iCy/iCz4cTp18a41NVhFXV3m+N5454553xzm8zOEa4dL8DQhLeApy8DzIRhGESMohCMIwgjBGEUUCKcMfL2uEAhNhGHHiaZcTPMtaYWbZa0Y5XK3EzbNFuNi3bs8bLNjbMmoAqcAUSD/gEw/gExDwvD7bxNKnV6mExMrZnr4Hg6zKETU1NcfAzURGEXC43jn4nOgIP+KML+KMMOHHjeOeO7jG4lCqViNVyuvMnGKqbuc8Z8Ht3z1nnedzVVqumfAaCDrzOM3JMzJKJXF1YJgETEzExdXiaTUi5i2c9fbjQhNhDFg2cMnLTItxuGbha0zYXK1y2ZtlrdzkZt2bHJjaZWQAqOATSD/gfc/gfH8Xhx7tzmZYajpHLhjUcrqFxd5ju45zvMzms9OuuAg/4lyv4lz68HwGoxjGtYqrXnOeOc7vnfOeOdyhiuFcsY4X4GcYmE3dSPRx1TjFGUSMJwjKcIIIRghERQnKcVa4eXjh4GITYRjb4WTJszcrcrdmwWtMjbGtxZsLBa2xMnGZplxOHLhkAKiAE7g/4Q3P4Q4aceAdeGYteLQYiqjCmM1ExbMc53nMphUdvF8RKD/icw/ic95PD8IOk1WGIiEXF2vO2c3m8xnG6nF1FMRGsuk8+wg/c5ezcTE2m0pq4mJRMSJqYEJgESla98fF7+MCE2EM8rXLkyt3C1zjZ5VrRvmyLcOXC0W5cbVoyxZcebI4bgCl0ZhPwodfhQ7ZWTi5scsMY44xTpK0NCgIP+J3r+J3trbSMRqMRQmeuOO4Tgc6PD48IxhOEQE65eLjwAITYQ1bt2DjFmYrXGZkzWtG2RwtxNcjZa3xt8zJwzaNnLHGAKbiOD/hWW/hWL5r5xzcZW1OtRjGMYxwrXCo4Z3YCD/ih4/ih3l3qCI1VcFRhMXGY4zmd1xmSF0l0GvQoUaCGCGCGCEIYoUEcMuJybECE2ENWrZm0a5WK1ixYslrRzjYrXDZg2W5sLVw2ys27LM1ygCsEBboP+Gyb+Gyc8PwvH4M1a43jKIimOnXob0VZmEwVnBdHDjwupiIiKQq8KupOK7tJKZnKbJiFToIP+J+b+J+czgq8Tpi8ExllvhxOnU8DweXPxNxEzHfwvDOXM79vBiZ3E3UkQiKYnCowxGoiMKmCLRsvceCCD+CK8P15RCYRdXCYkmEzEoTBEgiQhEoSlEgImLxmAIkARKJCbvw/bjgAhNhDjNjcZsOJgtcZW7Ra0YYW63E1YsluXCwZMW7jE1xsGIAp9LYP+Hm7+Hm/t3d4mZtcxFVqtaxwxqFTec73vfHe3WKuD/iic/iidxlz1EY1GsRGs1lm873x3vjnOZiKjUeBnpwCFk1kDXykMAghIIUKBDBBDBCBCSz4XHxaAITYQwxsnGFvkxrXDTDjWtGLRytwtsLRbjaOcrJlkcNW7NwAKjgE2hPwjUfhGp0acuTh2vWs0YQhgtDFDFXZWyU4VheM7rxvDDCsYzth2RpkAg/4qkP4qkZjGeCK1hSMrzNuvgdYImmLxeMxMXLdccc9ZvkCE3dCfTwxQjOEREjCcEYEIwECCEYIxRVjl4el2ACE2EOWrLI3aOci1nhxOVrRg5ZrXOLE3WtHLdjibYWDXI2xgCpEBO4P+EbT+EavjdZSzrOs6hnhMVHCMY1PCazGZ4zvOeN8Z43ncojlnxHYAg/4sXP4sL4Uq23O+M93kx1zzzd1PCOVcNaxqNVGFTVzbM3eO/TjQg/M8jy+s5TE1KJiUWmYlcSkIREEBKYmc9evfn5ghNhGVllw4WDRmtcZGmNa0bMWS1wxY5FrZg1cZXLdy3ZZGAAqAATWD/hS4/hS747i5uFViMYaqKqEZmc5jdWOOoYRGFZ6ZzACD/iwY/iwL24NTFJXJud3u82mKjHLr0HhbqKi0XPHWcyCE5W51caARhOKEUAEEIyjCKMQIwnHHw9bqACE2EZmTTFmx48a3M5aMlrTEzZrcWZmxW5mDZlhbt3DFg3bgCmggg/4XOv4XO+Xg46kzMpgiKrGo1Va3wmyD/izE/izF8XWyo1rWqxVREymczxrubIWLWINfDHFCghgCGCGCOBCjpwuJhyQhNhDRiyZNsTfCtassbJa0ZsXK3CzZt1rRg1cZsTZqxatmYAp+L4P+GCz+GC08DwfCuEXjMbjjNXnHi6tE1FaaqKxTlnlx4SCD/i14/i15NbXMzczF6np4fhceG9TURioqpJm8xz4cbsCE71MvNuighGAgEUSKEQRgjNOefoy4ACE2EMWDnC3ZYma1uyaZVrTJicLXGViwW43DVwywuMrBhkagCmUbg/4ecv4eZ+seLWbznMWnV4iIjlz7MIT8VtX4rgbZOHihgYpYJWlaUEJXlnphmIXWRRauVDFHFCEJDDDDPhcmwQAhNhDdk1YscTZwtc43ONa0yNcS3E4bt1rhhizMWjbI2xZGIApREoT8Nsn4bZeBViYJRRhhwZYSgv70e/vR/l7lVNxnmYCFg1xrUMMMMMaWXA4PBCE2EOWbfGyy4cy1qwYN1rTM5ZLcOFhkW5szly1cN8bVmwaACmsgg/4enP4ened86ylPCMYxqtRwuIm641eQg/4swP4swd+FvFcGoiLm53eZzud3fPXGcIXDZiDG4mVGghhghhghEMASz4vBw6YhNhDFyyYuGWRgtzYczla0y5WS3C0xMVrNjlw5cjNswyZsQAp3LoP+IAr+IAtuuPLry48s6XQCdRVKpNE1cb14MbuD/i0a/i0FZ6b4bxlxdeHEB49TnjKKqMcI4NT4nHkghORm4c4zIzhMjKKAiIkQRhGMa4+bhj4AITYRhYY8mRo3ZLWLFkzWtG7TMtwsG2JbiY5mWXJkw5mWLEAKhAEyg/4PUv4PU8ZZx3rl5PSZDE1WKjVRESjN1xjMZttfTz/A6IP+MEb+MEfwfAc+XOOG8RFVWKiogzOb3nN5u5u4uojhPgXQhOlo08OM4TTRiIkIkIhCMCEYRhFFOdcPJjygITYRjyM22VpjcrcjBhkWtMbZmtxOcWJbicNmDTI2w5W7nGAKgAEzg/4QXv4QX1bqamoVx8bnVTUrTld4yRMREKimJ131OYP+MFz+ME/GL4Smcznn263HGbuSIxy58jwM1ERMpy3XdeyE4nGj0cMyKJGUYRgIoRghFCKKMART07dMe0AhNhDNyzc5mbZutxtGLJa0cOGq3DjxMlrBy2Yt3Lds4ZMcIApoHYP+FBj+FBnOOcXOYuURUcKrhOr6ddcag/4vKP4vHcVFVEUrOLhdy4x4OvF13sCFz1kGnlghgEEMEMMEsEaWGm+OGXOAITYRibNHDHIyyLcuNlhWtHLRgtcZGrZbjxZnLdlmcZWmbKAKSQuE/CX1+EvvjZaWowRug/4wwv4ww/C43GbhkIWDUQ4vDp68bbYAITYRhYss2bExcrWDdnhWtGDlqtxZmzBazaNWzbE0b5mmNiAKlgE/g/4WHP4WF88+Xm8MzMxCsVrGKxhEWZlvPDicNyLmNxmcryjM63XAg/4wov4wsenPlvFVqsYiJltxvd53czEVHbr0OkRVYxNTFpzN5nPOutwAg/SxnO97uZgRMxJEwnGYmJRMwRMXUxNXUwmJXnj5PX2AITYRky4sORk5YrWDZi4WtGuVutw48ORa1x42LbM1yMWubMAKgwEyhPwwBfhgDNOjXq22lg35JkpynSCUJLTpl4GGcokYzVheitCD/jDq/jDrCYmpYRSIiETC4y3nHO74rsjGr8J16ITjcSfXqnAgRhFFCMYTlOU4EIRhCMJwnCMZ3z769YAhNhDFzkbY8jXKtyNmmJa0ZOMa1y3YYVuVvizZWDFllYs2QApVEYP+GNj+GM/e+FxcM4b116CE/GKV+MTdCQjGLXwuHgwghrCMgreJgINAoOBh4mjgbAAhNhDhrmbtcWZgtYNGTla0ytcK1wwbNlrJxlbN8jRk0xM2wAo/BoP+GXj+GXW96IbxgmeMC+djI2UAh5ohthgskCE2EMMrZhhzMnK1tlyMlrTFlbLcWNy4WsG+VhjatGzdjiyACmoigv6oK/qgve/B55YMk5Ilm29WzfG4g/4x7P4xyd7rnz6dXk1nNxEV0xrlqqxcTut5hLdyfPvFOIhOU0YRlOUY0rKcc+vbECE2EM8rNpjbsmC1qzZ4lrRq0yrXDZm3W5GmXG5yucLnI4xgCpUBQYP+HEL+HEGfN7bi0IqKqtZ8TOkEzs2yOHEtEyTLcznK5i+V8KCD/jGk/jGz6dfAvGNKqTNu/breb3dpxPCOg8aYxjCiZvc5vN3e73rjcoTkciXVx1mrKcIwjCICMpwlGEZTlGcpynKIhEIRCca6ea5wITYQ5bZmmPGwxrWObDkWtMWRwtw5MTRbmxsMWVzlYZGzDCAKggEvg/4gWP4gbfC8WJZldXwnWNU8S6VE5jbc2deWUTW+V0CD/jEc/jEjwioxWKwq4zPPv4Hi7vjm74Z1WPAPAiMQcU+ChOpoj4BjEJTlGE4TIREYzhJKElI1heVZ6+S5QCE2ENHOXEwwssq1m1aOFrTLmcrcTHKxWtmeRiyyuGzDNhcACmshg/4hWP4hU8qsdenfhvCKisKxOLxnl1xAhPxk6fjJZw6cmUY8W+14Y5ThBKGCNp4J4L0ghOVwp92pSMECMYTE5TRjGuHk4dAhNhDRriauMuXEtZOMWJa0aYsK3Dkc5VrLKyZZmDlq2YZWQAqYAUGD/iQI/iQJb3FzmL4XwnXLPgZ1epXW12uYkIktlN2lmpTOM9s4g/4xJv4xJ3gc6xUYVmsuPXt3ueN5lKdVHgeH4Ts1VYxNKyWzO526x4MbsITncCvXuRhGEYThGIRlOSMpyjJGCJGFZRhGEYQiBGM65eXHoCE2EYcznEzysMa3DlwuVrRiycrcLjHiW5GLRjjZscTVtkyACnQlg/4mmv4mm3Xrw56zRiqjVanhnWWbnjPGc5jjxIP+MN7+MN94ni6nExETUTV43Vxa6TF62zHEhIeBm3h1mjFGEYxhWVZRhCEZUnCEY38ByoAhNhGNq3yNHGNutwtsTRa0ZZWK3CzZNVrlkyxN2ONu0aNmAAqCATGD/jry/jrzuiLqazUmJq9c/G8fzOtXi8ZqYlGa3F8eXOJ4gIP+JZb+JZflz8DOp1VVNTcbnd9enXjbjO5ySjEYxGOnfty5+ACD8TK5TKYlMTAgiRMSklEkrz4Poz4wITYRhbNWWLNlYrXGJq0WtGuNotwsMLdbmYtGTZmyytWLdqAKhwE9g/49VP49V4zUXLMWmDEYGIioaViJ0uZzd7niWmJweH4WdWCD/iWI/iV5hq9Ti9Fxud55nPN3mc0iIxGq1HLWq1MTM8by6pjvUoPwtZ3dxdSJSmkSiUyEwTAhNSLi53ubnM+kITYQxZs2LZu2xLcbHIxWtGbLGtwucuZa1csWWNg0YM8LJsAKfzKD/j8e/j8f5c2dXMERGJwREqlMXOW7ZuYzURPbxfEAg/4mJv4mJ8Z8LPBqo0M53njnjfFd5rdTBhjFYioTy5+B4ICD5dLnK5mUyJqagVkXVxMSi4mZXvj4+/YAITYRjYZWjJphxrWzHLjWtMOFytxMszNbmY4crVo3wt2DJwAKcCiD/kC4/kCr66zEyTF0Dj03q6mMTClXy68uOIP+Js7+JrXcRmLdfA8Hp1B1bmZlVRUTwvpx6b5Ag69j18oiaREJqaubi0pEpvfXjM9AITYRlyYcLByzyrWWPHkWtMeRktcZMbZawa5ceTI0bNcrJyAKrQFMg/5CKv5CJczZBERPLn4WZqYJL4+B4PTnGSYmontOFRV1cTc3c7vMbrNIhrjiAIT8TS34mh8/I04JyunlxY4w22wyvAlCkMWHBkjSEJyvDPky1jeM6wnado4oUyUwWtaiMY1nOl6xg/G5c543NkwiYRMWlEiJiUTEiJRMTUlXCQiUXFxM54/ALAAhNhDFmxb4W2bItYuMWVa0xuMS1w1xsVrlmxxucTls0xNcYArvApECg/5KTP5KTVWXQAIkOnUAAAdenOJTcSTjNShEIEymYuoREThOERMTMZm1kzVTFTU1NKhhEQVJmefgeCXXernNzOScRWMYrHZGIVMTGV3fPp1ADeuvTw8RcZqYmpiIVE4MERcSlNXELxcQTSYi6TRiKjU6iZzrw99Qg/4huv4hu3TqcOIAOXMMZAAAGM+BeIYIiVIRdRF0pU1hCBKcRCKRc2uLUmcXbKc3bNzFzMLrcXMZvWzwPB6ZwnCagjMWuOvgZWSlMSJAA6denXxssTFRSVCImJouIRNTK5RE1SKuJjNJmU1lMIErXfGD8DMpm5iImCZlKJpURCIm1ykmJIlMEwAi4AEwAExMTEwImJIkRdSi4AEwACJiYmJiSJQlF1MomJQmACJQmCYmJRJEgTUpq6mYmrq4CLqSLq6lF1MXBEhF1dXV0md/BcvOITYQ0yMHLfG1YrWLZi4WtGDFotcOWOZazYtGTfMwcOGORiAKpALAAYP+U77+U92OcbnM5rOr1NJsuYnBCkTExa5hVYYhiTERqtRqcQFJxE4mJxdTiKpipqaiGqYnEVFNXQqYKuNs1nG4Zq9rnN5ud7nc3M5bzO87XSKQueOb47vjlx3PHO855uMAgv8ACcH+ABOm3EYyyk3Ic3m83GRjJLywm5UTfXvltlqllsq5q5o2RuVZ552Vc0ETcu3d3Zq5U21q7ptu18M9s74eN5pq5LMllSG5LHJyeHr38GSDx4Wc5zJECUXBSYJmJTF1cTBBMXJMTSImLq4mImpQJJiREkXUpgJgImJExKphKuOLxcTUxIIkDEquJSmamJIuE1JAJhKV9/fjkCE2EZc2PFhY5WK3MzaZFrRzjcLcWLI1WsmmLG1ZN2LbFmcACosBPYP9cd+uLvr0DwfA8vHG8t4nFYxjGsRqKiJkynN3nd53xrMKxXLl00CD/jLI/jK958eAZwqdMNXUzFpjOMxKJTiUVMSybZTHes3khOZwHVwxIooRARiIwRlGEYIRIARpOESOHfy0PBQhNhDTDlaMceZotZ4czBa0cuca1y3yMFrdliYOHDlq3bOXIAp0I4P93p+7t753u7vccZQ1WtdNcOGuFVGs9N3sg/4wyP4wqRWFRqKvV1dzE5nN8Z8HPjud8YaUrICBwCg4BAIBBIGAgUGgYOCg0DAQsDG1sAvgITYQxbM2DHNmYLWTRs3WtMTdutxMMeNa3aNcThvlyNWrlqAKUxSD/ZXfsw8VfS+WMYiqq64wgv8ABqH+AA0OZ5zcUXO+NQCF1U0GnhnI4IYUaOfPoiE2EZcWVs2zMHC1u1YuFrTEwbrcLDE3WuWjnLka4WzZzmzACmYeg/3dH7uk79ufDNREVq6q8UrPTjy41YCD/jWC/jV16pjyeG1yVNIYmp4c/A3QhbtFBBr0YjijgQwQkKGGmXD4mDMAITYQzcZWDNq1arW+Nw1WtHDLGtxYsTFbiYssObG0aMMTTGAKdyaD/gLC/gLDcubhx4cTp1Cs1vG1ytET04+A0IT8Y134xr2DCyZc2cwYRmhDJLRDFKQvXDDbXHjAhcViI83TDDJBFBEgijQoYUEcEcUZHDLXo4odICE2EYXDLEzaNW63C5ZsVrRm0cLXOPLlW4cbltjcNm7dzjxACmQlgv5V0/lXUA9e8qa2zduvLdqfD4iD/jYk/jYlAOXPwL1PCcXUzFspubrrrMiE3UjONZxnGMQBCMEYRKxx4d9e0CE2ENmbJgya4mi3KxcY1rRrkwrXGZu5WuW7ZoyYMsjFk3ZgCooBN4P+CUz+CUXeNwb13rN5vNXFYrljhwrhWoiIkueN8Z653tut6mCD/jTc/jTt7c3I79oqKrGKrCom0cb4zx3z453m0wxFYjlPbfgUg/A9DzblKbXKUXVxMSiQiYiYmESJlc8efmz7ACE2ENcLFsyaMma3CyyMlrTGzaLXDBxiWtsTnE1ysMjjJkxgCloWg/4K4P4Ky/F5c8VeLq8TETrfTjCD/jYG/jX374z2NTTV1ma6657AhId5x9aEIxhOKKd8O/TYITYQ2a5nOJq4ZLceFrkWtMOVqtw5WLRaxw5WTFvhaNcbDIAKWRaD/gyY/gyZ8GNxxbndXq9Yro6Ag/414v4149Q1UampJud475CFk00UepRwEMCGGCWO3E1wACE2ENcLBlkZOMq1syctlrTNhxrXOHC4WsWjHNkwsMmZzkygClwWg/4Obv4Obzny5xOYyul8M9s4hPxp9fjT7MmXhXwMUbTgvLXbDECFzlUGhngjihihgjghjT25OO4hNhDFu3ZtcLLGtY5MrRa0ZNnK3Dic41uNhicYXDZw4ytcYAp3K4P+D6L+D6XeXMUxjlvXTFY4QN53PO+Oc3u7vhx1oIP+NXr+NV+IpEtt569OuYlelVjEanBdzl3rrniAhKeAo08D1hGESMIwRgAQCEYqzrl5MeMAITYQ2yMWOZqwarczjLlWtHDDItcuMLlbhYuGLDDkcsmWTGAKTg2D/hA8/hAL4a1w4VHXHWyE/God+NQe7bZWWPEgho62gYK9h4OFi5mbUQAhNhDds1bOcrJgtbuWLJa0aNMq3FhZtFrhhlc4sLdi2cuHIApkIYT8szX5ZmwaNOjTwMdo2hRKUoUQhCVZXiCC/wASgf4AJQQd53nnJuavNSyR476UhMHS5uEkgIzRIkUIooZ+2zAhNhGVywZ4mzlstZ4mOZa0yMsy3C4xZFuXDjZsmLjCzxt2AAo3A4P+Wbb+WaXQg/49ev49a+KCzdAhNhGNmwZtHLHMtYtmrJa0xtMS3E3aYVrfJmbNmeJq3at8IArOAo4Cg/5P3v5P37p4Pgdenft5PK5mzJK1l1YoUVNQiIupVdKhEcvF7TFQiqiKVWJrERURFRBURCIlMxJNKlMxOUoicWqYuIURWYtJdXOY43eczLcTa7XFxFlxMyjeMpmtxK02mYtFzUzKUXAE3EzcxcriZWtcpgREXF1DhnwOfaqAgv7Ic/sh34fgfP83nx58eeUJcREEZZLcKlzcDNzSqfD9nwyoJEthdlWdyu87LeVEJV3nRLm4qiypaWWWxU3LaNLNdSsvEWWVC5ssqpsTeElxcLl5uUlmyk2RFkqERYXKYlzvO+vl5dCC+zYtu7Ns2LLKsqUlCbAABLAss3KSypZSLKllACUAAALCUsAABYEsoEssoJQASgAAlASgEqUBKJQCym3ff4B+2fhIITYQ2xZXLhs5bLWzZxjWtMuJytc4sLFa5xMczXC2Y5W7lkAK0wPHAoP+Sdz+SenkVYABdAceF1vWcddSuJgmkomYTNJRCJiYus1nWcWRExMTVxKamEVJExMQpicRTE0qzMZu5ubzm+O+M8Ymmq1jGOm9eFeoxBWamZXeZ6qvycZu5spicREQphEwuUqmoqEExMRMIgiDWYmLi5iLqYlKUoRNJpKSc8ufLnrblzxnhx4ceXPlz6dfA8HxOJCZ4+F4fbv06u3cHdvYg/4EdP4Eg+h16AAHPkB068ufheH4Hg+RzYurqyLxaCEwROM1SpVIQQxeETUXAlC6rIldwkDMTlM3NXFoTOM4mrhCJmZc/A8HpupJrNSXi0xbt38TOppU1MMTFIwYVC8LiFVNIW2zLKSCQzcXa4icXUxczM2kmETEpXz8TxenXp1eF4fDj069OvLny59OvTr4W4TF118Lw9b5c1WCYmyD8LdxdyRMRNIIlMykAmJgBExKExExdZxvFxMRJCLq6uJiYlEolNXV1dTEiLq4EwTAAiVTCM4lMSiUphMJqUSCJImJhMJRIAmrhMEwAAEwEwAQTVwlNXBNXUiJiauriYkiQAAESRIiQAF34funwMAhNhDJhjcNGuVgtcMnGVa0aN2C1zhZN1uXGyZtMTZpkwuGYAkCCr0D5gKD/kkC/kkDHftz5eLjbOc3m7nMTKJiUJiYmLxKUsxtcRmKRBiKiKmC0WmImImrmazAqcXjNVNTiKVERiURFkyupupiJpEKiSAhE0YupRMTETAiYSiYmUWhF1MxK6uCYQmKuJiRExNCLiZSLRcZiRCIRExMLmImamEHLx+lxy8XxPD8Lr0OfIAAAAF4VKBMItCLRc4yBz5d+3fhjuCD/iOS/iOTFXE4iYvGYmUyuV3F3NpzF1mFzESiabiZi4QsXGRMymErExMKuIuELxdTSMxS0REEVJETEsKnERKpiCouriazUXUxeJpCIkTEwmJRKaskuEwi6EAiamiYi0TV1YmriEIi6mImUJi4lKsoJoRGOupqufLnyujegAAAAeBmMKJWmImIkzPPt3A8HwPH8byeXTyQgvk/BX4F82qNCrKSyyyxCxYstlLBLLG5ubAlm5SUm5WdzcstyyyyyyyyyxZubmoJRKTcsqUAlAAE2XNzYsAAAAEouWwlTebLNyliywAAlAAAAAWLBYWAAFgsAAAat3e34ft7+CAhNhGHExcsW7NotcsMjda0cuMi1zlzMFrJvhbNMTFq3ZMWYAphIYP+JXL+JXMEwBjPkXisQjN3HWJkg/4E0v4E0wdOoHXp3xMxMSRjeImE1cDmpUghOMY1JwjGCMYFcPLzwxAhNhGTLhcZsLLItc5nOFa0YYXC3C4yuVrHM5ZYm7VlhYs3IAkACr4BXoP+PsL+Ps/kOvRziLLiriInFceAeBMYqMSXO58HwvDXNxdROnSa1URdbcevheHi5SlFwpVu3fxAg/4RoP4Rq+AunhZ1jFUtuc3nn4Xhh3u95u4ajhWuUx5F1iYnN56663nNxdRiuW9dmqqqmZzmfD8jyWt7g4+AufHM8ZtcymAAmIJgmJExIImBEomAJi4AiYmJi13vfk9Y+DAhNhGVxkc4suPGtxs2TNa0aNMy3FjzYlrJm3cN2TRwyxuW4AqAATSD/kJ8/kKP5zE4vE6anhEaiMImJjMXbiRm4icVFUxx1NiD/hH8/hH72xOIqsVFJZcXOuLjNxNV0OnDEYN5vPGfBm9ghN3GdURjGKIhGCAhGMIohGAIwnGt8/BjxiE2EN2bNk1cMmK1hhZNFrRwwbLXDds1WtXDZyxcY2GFq5aACl0Yg/5Dmv5Dl91aJETBHPl1hqyE/CTJ+Eketc06KThGc5z26tbLNnCF00kGfnjihhhQoSOGWfC4ODTAITYQwYsWOHNharcWbDlWtGOVgtwsMblbjysGzBnhyM2TZyAKQQeC/wAnOf4ATn4PAIT8IuX4Rh9QzIeBS6BwWix+ACE2EYXObCwZtMy1q0YtlrTLhYLXDloxW5m7luxzMGTBk3zACoIBMYP+RHr+RHvGamZmZRnhDr0KionhdJXHfxvBuZ4xc3wu9IP+Eor+EovwPB8Tjqcb1zxxjimO8ZmZmlVisYz5F4qoio3w3uCD8byPVtESTi4mLLLEwTExMJgTPHwfTcAhNhDZvkaNcuVitZuWDFa0y5cK1y0ZZVrVtky4WzjDmcOcIAqpAsoBg/5OBP5OBfB8B16HXo69OpbMWmN1abkmxEiisViKrERFRGMRqK1EIrGFYxESi6mCJq4iKvSYtEopqYmW25zFIQZbhebZvjnPPPHjne9zxvd7ne73xu7lMQm5lcqTVXhCtXiq6X05coL+Urv5Sv9e1huLPOSpLFyypLzcy+LJEpE4ySZdWzTPJdq2dkKydhbZ1rWttWy2LKuaWW5cqLZt2dztqrLi8uXJmOXwRLzcuXLljLJYmXjx5s+Eg/crzecE1NpTCZEwmAABExMEwzi4mJRMAiYmJIlExMTExIiYmJiSJJq4BMJgmCYRdSETBMCamLq4kmJgCYTEhAiSYExJfP3U+0AhNhDjM4aYmzXMtc5sOZa0yZWq3ExYNFrZtmxtcTllmaMsQAkDCr0C0QGD/kgg/kgbzi6mr4b5ccTjeM4zSSVrjKUrZZzmczcsrudzu7m5u5nLdxYiYqIxLE4qI1FQjOEqmrrNJiUSmoqqwoZiImp1ERi6iYhFIRKYmmI6degAZwRUsKqIjCZTlPfwPBMZsIP+Bsz+Bt/wPH4LjjrdbxvGWYzNpTNrmczGYlOMzEprMRETdYio1iMVURGKqMThERBUxESkTMSi4ExcVdXVTVxeuMTcRNTE1mpmImiJhKYurhK8ZiQAHTr4SpwxMZi1zNrZrfDid+3kgIPl6Hq3FUnF1uMwlMTMJi6TExMTNXETExMTdJhMF1IiUTVkSAAAmAXSYCYmJiYATBMBEhMJgAIkATAmAAE1dTMRKVt8fF8fE+8AITYRlbsm2Fs1yrcOPEzWtMOPMtcM8bha2aYszZkxxMmrfCAKYBmD/iaE/iaF58nXo8DPCeU4jVViajvxg/08n6eXjwb071XHHGrXd2reAIXPSQwaeCCBBAhhQwktubihwQAhNhDfCwy43GJwtY5mWVa0w42a1wxcOVrRy0wtWjhtjb5nAAkACuEBhAGD/gSY/gSZ58vB8Dny58nHgFXjOM4zUpTEwugAAABvV1dJIiYREIiJiIRSgi4uZm5uZmbXNspXU4nwvL8ohfj26+PbuKMopmnWWhZbVXgp5IaIaGR12v1mtabTgAAACurA4DAyQwwRwyxQwwoYoYIYEMEpBDJHFBJBJJBRBBEihQQwEEcEEcMcEsFK68CDx0XuZkhJExNIExMkJqU3AFZIupnC5xdLmEhAEwTEkwTQAmJiYAFSRdZnff1c9CE2EOGOFhhauGy1owZ41rTDiyrXGXDkWtcbhnjyOMmFhiygCngtg/4GkP4GheYzi51ms4upqLwqagYtF4yV4PneCIT8fjn4+7euMeLg4ownKNUpowSQjZCNIwQnSMo5ppCE0cqHZiUQjGcIwnCKIIwIwRRRTnp4sesAITYRhbNMLFoxcrWLJvmWtHLDCtcMsOJaxcscbZg3cN2rRmAKZReE/BDZ+CG3JlwrVgjHBp0ZcmfMXwCH8e53j3PhkNhhBkAgiOzyez6fzKZkYm6GqpSAsYmBQKBQMAgUHDxM/FwN4CE2EMmjVs4YM2S3K4btVrRkycLXGZniWtcLTC0Y5XLlwzagCkAGg/4I9P4I6+PTIIX48hvjx1wOMwMAh5ggtRi8QCE2EZMzBi3bsm61qzxMVrTHlbrcTRoxWuWjnI5ZYmzJphcACoQBLoP+CXb+CXmazUb069M4RFMTqVVaYuZm448OMS1sh/HvN49v4GgaPzicppNYdD0RQWAwGCwCAwSAQSAQaCQKEQSCQZApDRqPQKCpFJCE52x08ZOCJOCIQhEgABGd9PLYgCE2EMs2RmxysMi1vjcsVrRkwbLcTdo0Wsmzdm4xssLNq5aACm8ehvBtZ4NrYqLCHgYODhYBAwEIiISAiEXQUK2twIbx3peO9OJiAmoGAjIKKgoCBQMOiULR4CwGvL2E7GiPbqjGMJwIEZTiirfLzY2AITYQ1ct2+RzlYrXLnEwWtMbfCtc5cTJbicN8LZs0YMMzhkAKUQ+D/gyy/gy1qfCYxETw68JAg/491v49xb6+B1i03jnVgIXWSNLPDCjllrw+BoAhNhDNoybtG7XEtzZMrBa0ZtWC3FhYuVrPNkxMWrHIwzNGYAqGASWE/CGp+EMfLeaEY5NtqwnGEYUnRGU5owNXJ5G3YIfx3CeO5uCIHAoDAoBCoXCoBBIBBoBBIRAoJAoJCECgMCgMBgsFm9isc2m4hatRDBsYYIYIRDAhQQoIUBDFHDPgcvC0wCE2EN3LJo5y5WS1hjctFrTK4cLXOZu0W5GeZk0cZHGLK5aAClsUhPwcufg5Rx6tfAy5IyglPBn0ZZRAgv8AHL3+ADlnsqyxGZfFdIammICtiSBhUDAwsHDxMzGsBCE2EN8eTIxZssK3G5Y4VrRgxcrXLjIzW43GJmyYM2uFphZgCocBIYfwhfeEL9EIiQOBQKBwiEw6HwyGwiEwWCReLKjUKTSKrHJtS6UAh/Hy94+X0AgJCoFAonPp/VKrXK7UqnQqHNJqmExikVh0Hg8KhYCE8BUh28aEYwnGSFZRhCMYQTheevoxoCE2EY2uTCybNmi3C3Y41rTHkyrcLFm3WtszRrlaZceLHmyACncwg/4Txv4Tx3LmAQi6lMTCcZeBupiJCETy48Ngg/49VP49VXLmA7MYjGJJzPV3b43xrjGcUi9Xy3iQhOlqh2cKdIRjEhMjCMIkAQiRRhGMYzz9mUAhNhDfHjwsMrdmtcY27Fa0Y43C1w4ct1rHG2b5GTRq5c5cQAqBATKC/pfj+l+edNtaWMnO8y4kmSJLLV68tefAhfj1Q+PVGy1ckkkkIY5Y6bbLcDBPDHHBDNBBNFFJRBRJJFBBHldtocKAhNnWcnfWMQhGERGERCcCMEIoRhEhGOHbzVghNhDjM5wt8bZutzZmjVa0ZZWa3DmyYVuHNlascTTE2cZWAAqFASeF+F+r4X61cEMMFWDwVNE07EYkZjKwoY0KGBFHJVXgAIfx7RePZOCQeEQaBQCS06n06nz6fpxORGYBBYHB4DBYBAoBBoBCoBEIPBoGhOhwocXnxhGAAIRRhOEQqw8Phw6gITYRmxYWrRgwaLc2Vs1WtMbFgtcOWmJbmbs8zBnkaZGWZyAKcCKE/DIx+GRmtMeIA4vEjCFKKI0jGNMOa8CG8fZnj6XWuBMCgEHHwcLDoCDgIJDQEJBQkBEQMICE4nMnz9KU4EYTRThCZCMIzjXL04ZAITYQyxNnLRs1crXDfFlWtMTJutwsGOVa5ZZGrhy0xOcbdgAKvgFDhPw2MfhsZtfDGE8nL5XH4zj8ZmQpCUIxrGNceLGjGU5Rg0XlSMozhNOEJwTjCuLDPICG8fBnj4NjI2ch4iEpcHYPvr9bW6Fi4uBh4OAIqGhISIgoOWiYCPlpeMjUjAIOBhYSEgoSEhoaIhkJAEDEwM3OAITidB08NYzijCcIwjOCE4EEIoRhGEYRhFCMIwjCIQihGEY1r3buoCE2EMmGTGzyMGq1k2wslrTC1xrXLVhhW5nOPIxa4sTRozYACnsbh/DsZ4djSEwiAwAgcChcKjMYl8unM4odCotEnc6nIIfx9LePpeZTOcTmkUmoVGsVmuV2rVepVOhUOTSeEQmLxadghryGXcHAwECgIFBwBAIGBQsTWx6yITYRkcYWbJixcLXGZjkWtGjLKtxNcjda1atmzJzlYtGWJoAKyQFQhPw+jfh8vx49WW15XhhlVHBlpKRRCSUEkIEU4VnGsyMK0GbPgw2uUnEhGlWzaeDOrICG8et3j1Xh4+UiYRBQUJAQEJBwdDcUsTEkrCwMDCwsJAQEJCQEJCQUNDIhBQULAwMHHyUmJOSl5aPjiKgohM31/gDALA2ByeqYEITN2nNx4YzghGU4TgmhOUQIwIwRhGEYEIoRCESEQhGEROc8c8fDj4AAITYQxxsXONk0brcbfHiWtGuJqtcN2rFa0y4cjNqxYN8jdyAKpwE7hfiKA+InO+rC1X3YmiNBHBBEiikTThpNLhK4oYEsEMMsUZFHBCmnqrYTCgCH8fEnj4xhcIQyJxKCwiAQSBQSCQOBIFBYyoVDCYTGHwOBwdA4FAYVAohDYZDIBBkGgEhoVDnk9UymgIP3vA8fnnd3MymCSJJTUxJBMTUwCYkTO/L9F2AhNhDfC1cuMjFwtbNm2Na0c48i1w0bYlrVk2Ys2jdu3cNmAApcE4X4juviO5jgV1MDgGHwxi8UAIfx9NePn2CxdPJ6pFJUKhlCoYCGto5VzKBgoOAgYGBg4ubk4GyAITYRlzYcbJphYLc2RkzWtG7nItxMcrhbjyuGeNowaN3DJgAKPgWE/Edp+I7XJlCC/wAbDf4ANh7Ah5xC4/RYKCE2EYsrlnhwtcy3G3wslrTE0zLcOJzhWt2bVgxyN3Dds3bgCoIBKIP+JMj+JMPLjw58g8XwNTiMRUwlczPHwPB4ccZ1sIfx88ePkWBTenU+aTUITDYLB4LAUCgEGg0MhUGg0KgUGlNSqdSqdEos6naE53Ch3cKBFGVRGMIwAhFBGddfVhIhNhGXDiaNsOZstaOcmJa0xtWy3E5zYVrlrjc5cWZzkxZWYApwHofxMveJl8BAIDB4NEYhH48o9Gnc6ns8oNAm82CH8f03j+nChUNUqnRKLRKLOp2oFBi0XgkFhMIhsMCF0VzO4OFBCCCGAQkcNONw7UAhNhGLG3aYczDMtY4WeNa0Zs263Fics1rXFibMGrJm0aMWgApZE4X4nqPiepBHFfdhcJhcJhcIAIfx+oeP1EFKpc8ntGo9AoM2m4CFymMgz9sJDDBDDHLg8uwAITYRhwtWTZg0crWGHLkWtGzJutcNnOJbixNsbBplbY3DRuAKOwSD/igI/igV5IT8fCH49+Z6wIeWR+GzsCE2EMMThgzwtsK3K4bslrTK2yLXOJoyW5cmXJlaMcWLM0xgCn0thvFF54ovYiJRUWAEbGSUmnJ0F5ep6fjI2EhRExAAh/IB95AP6pVVGo4AUWiTmcKLRAQeDJxOZtN55PZxOVCoYIXIYqDSyoEEMCFGQiCGAIQIIYUdebrh1wAhNhDJviwsm2TItbsGmFa0bOMK3DkcuFrJy4Z42jRs4bs8gApVE4T8VZH4qycOByeQz5itAIfyA5eQHObTdOp2nk9KBQQAhpSwgmB4GBEDBwcLDyM3A3ghNhGTM5Y4sbJgtYtWrFa0ZMMK3FlaMFuXHlbtMzhxhc5sIAp9HYfxYkeLEmBQMk8mkciksklsslcWRKKxSDQeSSWaTVRKKIfx8uePl2KQeGqdT6VS69X7NZ7RMYHM7NZ61W6VS5pNUMhohcxiINTLBDAQkMMMUsBDDLbXi6cQITYQ2zN2bPJibLcWVu4WtGblktc5sbNbmc5mTJphyNmrLEAKXxGH8Vb3irfQ+HKVS6pVbVL4PCoOm4CH8f8Hj/hTSapVK41G4hD4BB4HCYgAhoDAyCs5GBQMCg5G5g4K2CE2EZm7NnhyNsy1mzYYVrRowwrcTBvkWsG2RwyYYWrhw0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BHAOAgAQdBKYGgAMBEOHj++NLDiFKokklO22QJr4DCEgQRP//A0U1BQILZBkUMggAgBQCdoziQTMIAMAMAkrz4kESq6rTQamq00EKLAIKRV3QCz2IbCE2EY8eNkxcOHK1mwcOVrRtiyLXDPMzWsWeHKwxMGjhwxxgCiwCC1TKmApXVdAhNhDPNlcY2uPItasm2Ja0ZY3K3E5aMVuVk1Y4mObM3cM24A=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sxHAOAgAQdBOwE3AUBEOHj++NLDiFKokklO22QJr4DCEgQRP//A0U1BQM4C2QZIDIJAJCbAwE3wB5FMwkAkIICAdvFHkU4CAD+AwB7hdI0Ek7ApD/TAKQ/CpMBQIP+NGD+NHHtz5ETU1eLxeM4JiJhKbzrYA6ZioxVIq44xx14/TqAg/43cP43Z+MSdOvkceFcs8M8M1mFyuczxjv27gDuid5m0w1HDPiAhOhi7M4IICCcIVhOEYThCIQjCBBGE4RjCKESESad9PJn1CE2EOG2XC2b4my1jmyN1rRmwzLXLHExWsnLZrhaMMWbKzxgClwYg/41Kv41L6c+XObzxvds4vhvp16AhPx1JfjqB0s+bh2umhSEsCl8WmGUhdpA18MKEIRCjjpzdMghNhDHMwa4smXKtZOGbZa0cOHK3FjZ5lrFzmaYcjFszxtWYApXFYP+LsD+Lqc6OV8LpN5c47xsg/4zEP4zGb41xjjGamMNT2zghbM00KCGKGFGjRy4PHw4YCE2EZsmZgyaMMy3JhxtlrRlkwrXGRxhW5HOTEybYcrRpibACl0Wg/4w+v4w++lzW6yyubqZ6bqgg/4x4v4x4/AtqdRiNXExfPHe+oCFxmIg08MUEMEUaGGFHPhcTHmgITYQ4bsMmTIzyLXLZy1WtGTfItxNMOJaxx5W7Vg1btHLRkAKdyyD/jKS/jKF6nHMZjMMU4Kwrn43NLK2ZiYnTp18bICD/jJ0/jJ1HgbrVYjERmN5ved89zdzasIxieg1kITN2IcXgxqnCJCMYBAhFCJFCaM53373YCE2EM3GRkzbtXK3E0wt1rRo0yLXOLE2WscbNqyc42zPHiaACpEBP4P+M/j+M+9xxzjPDcTpnAKuFYqqjEWuUzcZm8zmbuZm4rF+EdCD/jLS/jK/8B0jFud958Xp163PO952iapHCNY1rhjVUTN3OWU5TrjyAIP2J3zzupTExMWTFxIJiJTVxMxMIuoCYmZvOd8/H5AhNhDnNjaM8TPKtcYmrVa0zYnK3DmwtFuZgyxY2OJu0bOcYAqAAS+E/HDV+OGvKyb93BwThGEJSlSkqSnSsIRRRhhXjWM5YNuzHiCD/jHC/jHD3npvUcmp1NWm1pvdzueLNwVVVjhz5dOog/C9byea8zLKUxMTEomCCYCLq4vfX3Y4ACE2EMWGPDly4Wq1lkxNVrTG2yrXONrjWssrjKzyuWrdw5YgCnMhhPx36fjvxvfFt2cPJVOMU4RlBSMkoUnoxykAhPxdHfi6jR2cHgZcC0KWpDFSlrUhAu2yz3xghcVkoM7LHCjIIYYYIYIYI4BHHDXi8DDpgCE2EOcWLG3zZWi1i4ZMFrRnjyrcLjIxW5meZpmcYmjNm3cAClsVg/45fP45fTwMVyxwqLm+M+G3zIP+MOT+MOUZ3jeLxNVPbOqkhoK8gYS9g4AQMDAwaDja+AgcCCE2EYcrHDhw5XK3KzcN1rTFhbLcLdjkWs2rVllyuGzli1agCmokg/43xv43t+9WOtxcZxnCqxVYiorNZjv4niiD/jRW/jRh4d+w5Xwaioq0zczaVxuuOtiD+BNej1TcTcokSSQlMXN8fB8eACE2EYWbZy2ZYsq1piw4lrRliYrXGFm4W5MjVi2xs8WTK2ygClYShPxs7fjZjnn4mfBWiSS+ScSD/jWo/jWz5TN8ueLTvXgxOYWjOZmGBHBDDBPHTfi484AhNhDRvibNGLhstxMsWRa0zNsy1w0yt1uPLhbt27TC4aOcwAqEAS+D/jle/jlP8POu+NxmriIqOXXo4RGITGU9eXGVxmMcfC45wIT8Z2X4zmVdlcU6TXhed65dGllhOaCULSbELRlGLPg35MqEt3oc2uGc0YwiEYIwQRlOCJCMIoRjOvTxz7ghNhDFoybtcmNgtZZcLNa0zMcS1yyauVuRhkaYsOPGxaOMoAqFATCD/jne/jnLieSoiZu93ue88btNThUVOK4RqsaiLx4vDn1Ag/413v4113GuMbXO8Xi8KxOKrFajg4TErvO5znfDxeF6hNHO4953RjBCE5RThGMIoRQjKMIwIk4Vnl5ON4KAITYRjx48LVuwcrWWPNmWtMTVqtcsmjRbjZMGTdtmauWLXGAKgwEyg/44nv44kY7h4cTOaMNVg4ce3fwOMxcZTO45srrMdL4AhPxuNfjcjxTDZhlKEZThObLq17t+rXuwwle07YZIzlONTHm0yIPyPQ9O5LzdokTEzEkTCBE1MTF1ZnPq+DAhNhDHGxcNMzRqtbOMmZa0yZmK3DmatFuHMzx4WjHHmY5m4ApoHoP+Obj+Obnt4MdVzOYmIqsVjhXSdb4d9cSE/G7p+N3WWLPmjRSlIynCcMJVhlnwcPBhhOFzo9XKiRIEYThFOKc66eLAITYRlZs2OLFkZLXLLI1WtGbJgtctW7dbjZNXGXDlwtsbJmAKVROD/jjU/jjjcoOisRSXLjaE/HDJ+OFfDk05MuTLBGFaY82GQITnbOXe8YxRThWc9PFoITYQ0Y4WjTE2xrWDjCxWtGuFutcuHLJa4xY2mFm5yYXLZmAKfS6D/jq2/jq38WMZpKp1nEYqqxERN3N3d044pUOXg+NmgIP+OJr+OJurNTFYnUk3d5vOWYnDp16OiIY468XhxIXHY6DQ0kMIIYIQCGCGKOKFFHBDBHBLPl7WqCE2EZcWVo4YMGy1viY5lrRszYrXGRhmW4mrNhhxMczVoyagCmQbhfjw0+PCW8wc1WJslihiQQSRQTV4zG5TDwCE/HFl+OLMDJGkJUgRXhv2ba54gITmcaPZvNNGUYTlOCcZznPftCE2EMcrdphZN263K4ZZlrRm0xrcOZgxW4mTVg4aMm+NtjYgCloWg/49av49c7qaqEkzCr5bdIP+NvL+Nse4nV4iaid1xjwa8tuFwWihg2caGKOCGCFHDHPj8DMAITYRlY48uLDjZrcjDJhWtGLRwtxMsuFa1b4W7dqwYOGmbGAKWRKD/j36/j3n1fCeEzeZ4x1vp1CE/HEB+OJWuOWODAwShky6L2CGlqqCq49BwMGg4GBhZudUwCE2EYmbLFhbY2y1s4b5lrRsyxLcWFnjWuMbHDiatsrfLlyAClkTg/4+wv4+0cXpitRERMcN6yCE/G+R+N5mk1IVpOEZscNt94CGjLSCYBg0BAwULAQMHD3KDtAhNhGFzmw42TRktyNcOJa0b4ci3DkyZFrls4cN2zBrjc43AAqiAUyD/jiI/jiJ5c3Di6TGGKjUVWIxFXhMTCJuEzMXFVcJucs3c5jNzN317dyriQCD/hGK/hGL79nV08/pzji5xczN1N0RMRESqFImImpQiIVhU4RRiJg58vFnIIP1tzm7jNprNZq4tF1KJIkmrqU1dSi6kTAImJiYmZjO/L8uvCAhNhDliyy5W7ZktcOGuRa0xuGC3C1atFrDG2asWLDHlw4WAArDAV6D/kZo/kZpxnt35c+HEDjw8PWZyuIprFcMY1GIq23Gd3mb116B0mIpEC73PG5yzGaIanp16TFAhPwFmfgLN37uDwNerHiAzZ+FWVJUhCKN1b1nhjO86xmrSNISlm06AjInGKsJxTjCcY0rSMlJKRpCOiaD86vHi8XWdbibmYq7q6tdJiYESiYmESRKUokgQmESq4mJiZiZJu9+P46vgoAhNhGVoxatGzlgtcuGOVa0Z48K3EzYtFrRu0ZMmLdvmw43AAp6L4P+SHT+SHeM45mZuJ0xjWMVESlmVznN7tc1fbPgAIP+AzT+Ayfr27+BmkKmLhNs3c3mbkm6Qiow5TYAhclioIdeIIYBCIYBAIYEEcCGBHBGjtzcMGaAITYQ3xN22NjlxLcWJi3WtMTTMtwtHGZa0ZsW7nC1Y4czfKAKbR2D/kse/ksP74zvOZ51xi+E8uGta04b5c9Ag/4BYP4BU+vlbjU6nE4mkzd3PF1rweNghcthIYNXHEggghhhhgliliQwzw4fDsQAITYQ0y5sThtmcrXGFywWtG7jKtxNMjla2zY8TVphZs2WFqAKYRuD/kzi/kzzjdBM0jEcMcK1PLnrfECD/gF6/gFj4QxqKqYzO8zxzxzzeGvYhc1hDXxSiCFHEjgQwxx15NIAITYQzb5cOFq2wrcbLG4WtM2FytxNGzFa0aYmGHG4bt8eFmAKYhuD/kme/km36cHjRitVq8Uibt114NXIg/4Cyv4Cwa6unOM654sQXjj061EghcliIYNTHEgCGFChjhrtwdcGeCE2EMG7FllYZmC1g5bZlrRvkwrcTRo5W5WeFjiYMWeRmwwgCnMrg/5OnP5OneNxdzKYxGsYxiMTC5u53O8pmr8Lr0dAg/4DCv4DC+nFGpwicZi5Tmb3G2yxVNTyGoTiciEerpIRIwjAjKKCMEQRRrXHvyy7wCE2EM2rRk3ZsMa3K5x5VrRljZLcTZw3WscjHFiaY2zjE3yACpwBSIP+UDj+UDmtq3HGLqachPLCsWZvn06ruDHHg8KcVUXd3nnrnWauJlDF08SD/gMS/gMT6ROqiKzO2+I8Ws3MKxGOF08DML4+B4KucXF00q/G44UiZXHh+J4rqIPwvQrzfJxMTEkzUzEkzAAmCYAiQgmCQM79PwY8ACE2EMsmPHmZZWC1iwy5FrRmxaLXGLJhWsmGFwwc5cbhvjxACncvg/5WVv5WVw8GszNzEVjFaxiMRNXi0st3e3PG/E8vygCC/k2T+TZQ3xHJxFzrt3u9ebtmpJOJ69/AAITwRyZwrjrOAEYooIyjAQmjCIine+vHXtAhNhDNu2ZOMWFgtyY3DBa0yM2a3DjZsVrBm0c4cjLFjaY2AApuI4L/AFUd/gCqXebrbOw3LLLLyOczPG2Ag/4AfP4Ak+ExU8M8J1WscMcmpibvjPFzeHy5gIXDZCBpYYCEhgQhDFHHFHFOnlzMMGkAITYQyyNHLLCzYLcTRzkWtGjdqtcsHLZazYt3DJhmYN8zHKAKWhaD/lc6/lcnqNRwiIxSLuvBi+Ngg/4CPP4CNVxMIzK7XjrwKIa8hoOAwGgIGAECgYGJnZWBgLQhNhDnCxZOHDRotb4smNa0YtMK1w2xNlrjHly5WrJy5buMwAqNATKE/JB1+SDvPHRweBv3a9WHBjxZcmXJjxY8WmkpyjCSCCEbJShJgw0pEIT8DRH4GiWHBp0bdm3Zr1a9WXJWk5SnqvKkpSkgvLCrGZOtMt43hN3A5M5JFV4XlOUSMEYwnScJyABGuPl4XOAhNhGHK4zNXLVutassbda0b5Mi1xixM1rVo4ZYsORxmbssoAp6MIP+Scr+Sd3E63y48pqIz426zq63jMWymzrpCmIcM4oAg/4Gyv4GseM6vG6TLv4nWcs3d2lpXI8SYqYm28eHEdyD9bwPD8uC5uLiLiJCQCJAJnj4PmuQITYQxZN8bHM0ZLcrDCwWtMzVwtxMnONaybZm7dzkyNcbNkAKbCKD/kwE/kv/5xqwOnVwrjwukQqE8O/K7IT8DtX4HUa1lp1awhnycPFjhGEZJFq5MeKkAIThatfBjKMEkIQIxjGMUUYRrfPx4SAhNhDNrjYMWrBgtas2GVa0aZHC3E2Ys1uVo3xMmLjHiyssoApjHIP+Tkb+Tkd4vib1eJqInWdTBi+HXpaD/ge0/ge1b1z5eXwzGcXSmIvE8ufKrIP4m+BU8eNzImJi4mU3x7+jECE2ENnONo2a4261g2x4lrRpjwrcOVkxWsHOPHma5MeJzizACngsg/5QAP5P/beBOmrqJ3W53PGPH1zSRhWo1UdL5TqJg/4HSv4HNfFYzOVsxvExenTv4EYrUVUzi5XPHHhs8YN8BT7cKkmUxMJTEzEkTEkXF3vv5N6AITYQ0ysMmRvhaLcjlrhWtMmRitcOWbRblwssLDE5YNWTnGAKfTCD/lKQ/lKT5nHGeE1y69NRTFYmDLizOVpVeGM9uOsQg/4HEv4G78xia61zeDrfh1eblFRqtVwrFVUMszl1x4M7yIThcZt4oRiijCMIgRgQBGEYxTnXi548YCE2EYmeJwyctnC1yzbZVrRviaLXGRmwW5cTHDlzM8mVmxcACmwcg/5W5P5W0fF468HXGcxeGsY1jUcN8OZshPwKOfgUFrPRXRXRXFGUIzwxyzzzzyz4WECF0lEWlihgjlRwSwSwQRkaPA5WCHRAITYQycOMzdizYrcWVi4WtGOLItw4szFa2xtWLbEyyOcLVsAKWRKE/Kqt+VUXJLdXZHBWMcseCx5wg/4Guv4Gsa3jjrjUzN42uIagpoBdoGFgYODgYOJs4WAggCE2EMnDPI3b5Wi1gwatlrTE2yrcLVi2WtsOFtibOG7hjlcgCoYBN4P+SM7+SMOu48Gua8xFVjFY4KwirW3u93uOMZqKYw6LrtKD/gnA/gnV8IM9s6aRExMzJMIqYmpi63V1uZmZmYeD4HXAhOxvhAveN4oiJCJCMEYIRlGEIwjCcIk4TnXfxzwIITYRmy4crhg2aLcbDG5WtMLNotxN8mVawwtG+Fi4YOWuZyAKbB6F+Sur5K3ba4LZLZp5o5kkUUUEUE0tWDyGRxV84IP+CbL+Canj4kO18L1eN1cTlxda8GJ63kCEp3IO/CARjFOEZoxnWsZ4dughNhGJzhzOWDVutaY2rFa0YsWK1xkcuVrPHizY2zZpjyYsoApYFYP+SWD+SXHscsYjgqoqeXfUgIP+CzT+CzeDwPBxdXF2nhxiLIWbSJM/XDBBGjRwx35mFlghNhDVy4wtXLlwtYN2jNa0xY2C1ywZ5luPE4zOMubJibuMwAqpAUKE/Jpx+TTnPm37uPow0IQhKUJQnmz7LwjCcMujSxYwSnaGHdjhCbHo04sbRpxY8GHBhIT8Fmn4LNcWOU4Ww2jCkIIRjHLq1yrVGLFlyMuQatebPsw49mWKcJxhOStK0z5suQCE62SHbCsUxGCMEYCEYRgRgRgjCMAjCMIwjCMU65ePllxgITYRmysseZqywrWrNtkWtGbLGtxYcTda0yY2bVq3cscTBqAKZSGD/lA0/lA1dOu54d4laYRENRjDUcOOqIP+C07+C08c77eH0nStKnEwiZTl4NbyhO1ih2yM4xIiMIwiIo1rw+DDACE2EM8jZjlYuWS1jlbtVrRrjarXOFhlW5WrRrhYMmzVjibACl4UhPyjqflHH0xhnxZ8V7RpCOK8ozCD/gmg/gmTrhiuGdSvcc+WczaGjLCCgbWBQKDgYGDg4WRo4CBvACE2EZsbXDlb5GC1jmzNlrTDmYrXOZmzW5GrLE4YucbBjkxAClYRg/5SIv5SA41x7c8bhxjrDuCD/gtQ/gtnvXi9ONIjHC9aAIXNYaLPwxzwywwx34vBwYAhNhGJpkyNMLBytaMG7Va0ysGa3CwYNFuVhhyOGjTI3zMWAApZFIP+Uw7+UwHMQxeJVeM8LnHEg/4LKv4LE5vE6463CYzrjc8whqCegoO5gSBQcDAwMTJ0MAwEITYRib4srljicrWuNqxWtGWTItwuGrhbhcNMbhrkcNMjBmAKbB6E/K+d+V8/OhfBh2cPhcHgbcE04xEp4seCAIT8FM34Kha1yYdWHhbdk5aIQtalpShC+LWrUIS3adGEIxnGcYpwiCMZ5eTlcAAhNhDli3c5W2HKtx5nLBa0x5mK3DkyuFuHEya5WzNzhzN2YApcFIT8qtX5Va+BlhJaEISTtpxXjECD/gv6/gv76c7rdWXrj268IjCGnqKBhMAiAgYOBhYGJkZ+BYCAITYQxyuGTJrhZrXGPI3WtMbButcYcbNbiw48zdo5yY8jluAKXhmD/leE/leF69Gt9uPLOk4nERfTvhmD/gzg/gzh7d3fMcY3V4QanpNRgIXUTNHHAQxwwkJDDHbnY4MsITYQ5aM82PJizLWeXHiWtGrnCtcM2ORbhaZseJy5ysXDdyAKiAE4g/5aOv5aL+YePy3lMsRWKxWqqoiJZrc53y5kzF0MXw4u3cCD/gvS/gu/8MN8M4VVVFXibtnbOZtcQ7eD4B4WcREzLwfE8VMAg/M8yvdzNTOUxJFxImETBMSRdSiRMWznxfNnoCE2ENWDLCxasnK3I5ZMFrRk1ZLcTbG3WtGbNo2Z42LnNmZACqoBS4T8tpH5bN8N16YaYbRhCl7MlaQkgjGE4surWzZ4wFK5s+y8CMYZdm3JhhCIQjTHs27NoIT8F734L482PgZclcFYVTz5MrHGd1SUJUlK2HAlPZt3YcujTKd0yEIUtfgXlJKKssctMI3sg/Q8bz1ru5mbiSBCRICJACJiYSiUSiSU3PX2849QITYQ4YOWWRuyaLcmLK0WtGzDKtwtG+JawbM2rhg3ct2zLCAKkAE2hPy8Jfl4T2T07t/A24sdsNrwnCsq0vZjxM+CMKwnaEpQxSlSUrRwZc2GF4P+DFj+DFm9Wcc8udbWQw7eL4jjwdFaqqIzF2u17jvfHPOFw2MxdcEECGOOGGEEMEMEMEJDAIUCGACFLPqZYG6AITYQyyYcjli5wrXDNwzWtGbBitcYWuJa2YtW2Juya5cOViA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WHAOAgAQdBKAJlAMBEOHj++NLDiFKokklO22QJr4DCEgQRP//A0U1BQM4C2QZIDIJAJCbAwE3wB5FMwkAkIICAdvFHkU4CAD+AwB7hdI0Ek7ApD/TAKQ/CrsBXIP+O+j+O+kImrXjnjjWUiK5d+zGIxiKqEZXlvv4HW7iSIPGzVaiDM53e85ytNTw1x4MdrqE/B49+Dx8MmXhY7LLVlWE4zqrjyZWeeGN6zglKksEKWloWhCVZzrlMcaopUlTBC1LSohGMcbg8DgteDDMg/U8CfgNEUQlcSmJmJAlEiYExKJiYEwCJiQBCYurjNzm88efPsAhNhDjI0Z5HDFgtbZG7Fa0c5HC3E2cNFrTEwcsmmZu4bZWoAqIATGD/j9O/j8ty4Z6ceG8ZjbOes898c7TCKqMajhy1jhHC8c+m5mD/hBy/hBli9c8c8d45x1jMSjGtRyxrpqsQhxzd8c5514+ueSEpzK4bxjEjFWE0YRQjAIynCMIiKNY3x8PDDwUITYQzasWzZllwrcWNziWtG+ZotcZWDNa4aOGbnE3cuGrXCAKpQFFg/5DGv5DGec3xq4qqjhMRiI1HBCst5zfHM2msVHatYrRec8973NkavwOfDCD/hAk/hALT2vhc5vjffp173O7sqq4ajhjg5XiZzd93HjeZnFcNa5arhRmO/Dzenggg/G9Zv4DiUwuARKYuJq4i8TF1MxdXBEourhExFwtvn5Ph3yAITYRiYMWDPMxyrWTJi1WtMOJmtcs2OVaxbsMjRrhYM8LViAKei+D/kck/kctbrNSmjEYxiNRUVIy43nnecyYnlvtnACD/hCM/hB9qbxMVFKq05u+d7ztxuU0jFaiq1fTjfheGITJ2oO3lnAEAgIRIwjGCJGEyscvF0y6QCE2EZGOJviYZmi3M0b5lrRswyrXOPM2WuczjDjcs2bBniYACnIghPyR4fkjjw58WeWGmGikc2nRKUpUlKUI5MtIAIP+ESb+EQnWe29brm43zzvfW+t5jEdJ8JEghcliMLbDPDHBLBHBChgQoUKGGW/MwwaAITYQ1xs82bCxwrWThjjWtGblitcM2bFaxY4cbJjkyt2WZmAKlwE7g/5MCv5MFWUaViNYxHCKxE1duM7zd8xjnKbzt4MdZuV63jnrjACD/hC6/hCTrOKurnOb48c9d8c7yzVarpWuQ8aOHDXZiJjbnOd56x4eediE53ER8EowRhFCMIwjCMYEYCEYwIwjBKMIIwjFGc8vTww4ACE2EMcTJhixtnC1g5cY1rRljYrcTRq2WtWePLjbNWOFozbACn0qhPyKhfkUhxpZaaTDnYZ1XklKUrYLWyWxWxWjiz4NuDbEg/4UgP4UjcceGeR2qeU8Iwqphc3cztnbnrw+ng8uoIPzvM9HrEXcxMMiYuJReM4upmc5zvnmb9AhNhDHHixtMmVytaNMuNa0wuGq3FjYNVuZg4cNWTZs5aNnIAqOATeD/kXq/kXpl4kYcERi43Ob473vN8ZucwNOFa4dK1iOCL4d/C7xQIP+F+z+F93u1tc5bjnFwimKxGK1HKIxMRaYuLtvN848Ph1khO9gj34xIwjCMIVpWlaVhGEUJyrSMqyBERjGN8evHh5wITYRiy42LZy1crWOVtmWtMeFstxMGuZa0YNmeRgxZs3LlsAKlgEzg/5LoP5Lu4uec3ZWMa4cuHTlrWKrNzxvjfh9ue4Iw4Mct9JmgIT8LU34WmccloUtCUoTTjeOeuW971rRaltmHhWxUpCk51wz3477cICFzGIgj2cEckcUMEKCFBDBCEMUskcUMUcMkcUcEMCOOO/PwQ7gITYQ1cN3DPNlarWuPJkWtGzPGtctWLZayzNMrRuyyOXDXEAKXxaD/lAS/lAbzxvjYVjWnDPgZcCE/CkR+FGfBTBa1FMLHXHja5a20IaqloKBwKgIGAgYCDgIMg4WHq4OCCE2EZGLhkwbuG61pmxMlrTK2xrcLBpmWsXLJy1aZHDZtmZgCloRhPycufk5d40sGLBijbHDLLDlgIT8La34W17bb4bzwwvkritXMIaknoKDwHBwcLAQKAg42dTAITYRiasnGFu0bLWrTK2WtGGRwtcNXDZbicuW2Rw1bsW7FmAKWROD/k76/k7t1F6tuec5RnlqAIP+Frb+Fp2rxwxwntelx4M77oaYpoCBvYGCgYBAoNDztPCQgCE2EOGTZo2YN2y3HjZOFrRlkaLcLNi0W4cLPG2bMXOTG4ygCncsg/4xjv4xj+HEDXHnjnG8Z0xWtYxiohMplW+XNQCD/hMC/hMD8PwgOhwjU6vG8blM3NrjNZrOuvTM4ITkaOfdBCKMJQhOCM4xIwRhEIwjGt8vLbAhNhDfG2xscuVwtaNWGZa0ZtMK1wxYZFuTHmaOWbZqwa4W4AppJYP+Noz+No3qi43ibq4lKEwurTCanpuKg/4Vuv4Vu/D5TerhV4VGoxGoxFMTDNbxzuSE7Vod+cowIxhEBEhEjKsMenltACE2EZsbVq0YssK1ywY4VrTKwarcTBu5WtmLhlibuG2NqwYAClARhPxlMfjKZcLHgUSklNbCg/4Xpv4Xp3PhF6uIqLcu4IawgqmHgAgYFCxtOpAhNhDRziZOcblitbOGjJa0asMK3CxctlrVnkcOGrnK3a4WIAp5KIP+Np7+No/ueP23cXEVWMYrURU1uMt3u7zw7+J16IP+F3D+F2+TtOKqoYzjMbZ3nvvrvc5itajwt+BvQITV1o83LGc4zgRhGEYRhAgjCJNO99+ePSAhNhDdzhwtmzBwtyOcLha0asGC1wzbY1uLG3xMmDHHlbtnIAppHIP+N+j+N+3UcdZxZ058r5TqsIxx5cZsg/4YwP4YpYrjHOO54e47uKMYxynXBQCGjqibj4EgoMIGBg0GgYCDhY2vgIHAgCE2EMW7Ro4zMMa1ticZFrRhkaLcLBw0WssmVk4Y5mrJkzcACo4BN4P+O57+O591XubmajGNY1jhitKM5cc52u5tuN5nd3MMTw4Ag/4YQv4YQ1c8VquWKqJu8743x454zlOMVy6PIrHRwwlc3e+rv4OwhNnWjDwTeAgEYRQjCMIwnAhCMEIkUIwjCMIznr4uHAAhNhDZhhb4WDFytxNseRa0ZYmq1zjzN1rbG4zMMOTIyY48QArKAVeD/jx+/jxTznEs5ze53nc8a44maxGsa1y1rUYzrnrweXg8ONXCJt1134eDgbZzeWcNa6a5axwvXPHO8oT8M5n4Zu8cYxrON4VhGS0rSwQtDBGUUZzjPHLLLbi30120ywxQhLFPgYeBj0DJS1sGKkoJ1re88OHC00x4QITkcJ3ZxQQjAjGARgJwIkYxnGtZyQlKFEoYJYEiOGtYkYRgRCKMYzrydMO8ITYQzy4WeVvjbLWbJq1WtGmZstctcmJazY4sLFy3xMszdgAKTw+E/HzJ+PluWTBLFipJiysIg/4Yzv4Yv83moRGeG2SGnKiAgcChDxMrPwMcITYRkcuWrhk2ZLXGbIzWtGuRotc42rVbkbsW+TK1bNsWRqAKvgFNhuMO4w8AFtb4OwfjCpkIiAkIGKg4aFhIRCwSDgoeBg4GBgoIgIKAgIOBhYCBgIZBQSAgYWJg0TAQcFAw8JKwsjKghPxeTfi8nAB0+lnza8k4IwnCsr0SUlCUIwjOsbxjGUIWlaspxjGcJSwSpSUp1wZ2OICE43Gh05znGcYkAjGEUpwgQinKIihCKEQQjCCMIiKE4EVdfTnLrCE2EMczVpkZ5Wq1wzxY1rRk3ZLXDNo4W4s2Zpkx4meZgyy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svHAOAgAQdBK4D9gIBEOHj++NLDiFKokklO22QJr4DCEgQRP//A0U1BQM4C2QZIDIJAJCbAwE3wB5FMwkAkIICAdvFHkU4CAD+AwB7hdI0Ek7ApD/TAKQ/CnUmhPyBpfkDVhlyGbPoVyRyLKSRhGRCbLTXLj8bTlCD/hqU/hqH63R4Pgc8bxx4Z1OLxEzOYsnhx7TerITR0I98klCEYThNGcJoREYqxrGufg0AITYQ5bNW7Fs4xLcjRg3WtGDfCtcYXOZa4ctG7TI2cY3DZoAKkwE6g/5Jwv5Jw3Xp4/DnXGOMXdVjGscI6RhWJxdzd5zfHOc8czm0tTwvlwiD/hsQ/hsj8DwfA8PhOojWsRBM5d/A4ovCKnUxWcZZjjWZXaL1x1VghPAHJhG8YziiTCIjBCMAQilGEYIwiIozrXbvr4AAITYQxbZMzDC3ZLXONzmWtG7hmtcs8ORazYtseNnmaN2bNuAKkAE2g/5KkP5Kkee+K8onDlHDHTGtVFLvOZ8PwPBCsxETioieHPwPB5SAg/4cTv4cT4xGqxFTU3M5nO+N5zM0xXLr0DwLjEQmZ4x4OPFZhONxo92cYRhGCE4RlWUZwjCMIyQjAIkYIThOF53y7ceIITYQxxtMONtjYLXONmyWtMeRwtxNG7FbhZ5cbfKwaN8rTCAKbB6E/Jil+TE+mXJnwXtOUaXyZdU5WpCNLyxznECE/Dm9+HMnFPRjyY5Xreee1+HGt7xjgjovmoCE5SF6xujGoQjGE00Y119GWgAhNhDHHlzOcTjMtbZszFa0aN8a1zlyMlubExa4suZw5xM8gAqHASyE/J2h+TqPPihCM4ZZZYY45452Gc4sDBTNTZgxYsWKVMMtdc+sg/4dfv4dX+fG+d8XPHHW+TGOGOGNRyzq62nO953fHHg6xYCExdLHzZoJIRpWKMYwjCEECMJwjFOdb3273gIhNhDnE3ZsmDdgtbNWjla0cMG61yyctVrZiyxucjJjlxMWYAqHATeD/kfE/kfFG244xxmYmorVaxiOUYqIZvPG88d53OYRwdL7VfCD/h/C/h/DHRqqxqrxtM5STec5znadlxE1WIqqnhxeB4PQhOlox68eGMQgiIxRhFCKCMIyiIRQiIo3w83C7QAhNhGNlhxsWmJwtwucTBa0aMci3Exy5FuZjlc5mbnM4xM8oAqAAS2D/kec/kd754xeLxxjnjvXGV15vLiTTk4VjVVjV4vHXlaE/EPV+IdtGN2GWGmG2G2HVvwZNeSVJQpKUJRgrLHTLTTi00iAg/A4eDJMUhC4yuZCBEpiZnM5zxnnsCE2EOcLXHlxsGi1kybNVrRxiyLcTFiwWsmbNzhZMWGbM5yACmkbhPyY5fkyBwTjg4eK8MMK2nSMoSlPFjzVsIT8QEn4gP5UhkjkYoYIZK4JyThnwa448oCE6WLpxEJRjGEUZxjOtcOvTPnAITYQ1aMGuPKzyLWOHK3WtHLJitcY2DlbjyZG+Ziwbt2jloAKWxeD/koA/koV8JvR2hycIVvXg8sgg/4iHv4iMfAdehUbq4Xrj244q4SHa14aopzhOE61nPDPffoAITYQ2xNGWZkxYrWGVmwWtG7NqtcNnGFbmZuWbjM1bZGTLGAKcCGE/Jl9+TL/h5M9MNFIWtilglSEoxjWt545Y8WHAIP+IgD+IgHPS+18FIub4548b45lU4jlfgZwg/gbc58POybiUwmJiYuLZz38XfkAITYQ3bOWDli2xrceJlhWtMbbCtxOGmVa0YNG7DK2c5szhkAKZx2D/k2m/k2Z6zV4sZ6XwjXCtRia3XHcgIT8RZ34irY6bYaaRxba5YYoUlSWDDqLAITFzuHhjCCEYxmjGcIopzx8HW6gITYRlaYm7JszxLXGPFhWtHDNstxNWjBa4aNnDDI3zYsbJqAKhgEuhPygmflBN4lZWjgrirSdMMMc73xuPgvOso2hbBTFgtkwYJRyY54Qg/4icv4ic5xbrrjXOueJhqcRy58o4RwjUYmDLO58PHXdgITnZuXhhGCJFGJERgRhCMIiMEIxvl4uuOwhNhDTE5zY2DPCtZZsrBa0bMWa3DibY1uNu5w5nLVo2ZYcIAqWATiD/ktO/ktd0wOeN1muPTeI0xWtVyanXVzzvnbnnG8XiIjGI4eD5WSE/Eyp+Jm+0mQlmYI4r2woqrzw1x4a56XwKZKZm6OSFJSnC8454bcWcITdwOyQhCyEIwjOqsYRhOCKaaEMEpShGE6zRRhWc8/HvqAhNhDVjjZOMjHItcNm7da0cOMS1w4x4VuHMybscOPI4Ys8oAp9MIP+T47+T593mZREaarVVqMEWzHGubN8W5vNTrPhb7cggv7bI/tsXk7jHC5u5tljNzcss3Kt3Z2efg87wITF3Iz78YRIk4TlGU5EIwQIRQjGEYxjGt9O+/MAITYRkaMnGTJhyLWDVy0WtMjVitcOcOJblaZMWXIza5GbFyAKiAEwg/5P6P5P2cTqqxMW3Mzm7zvN7lNXqdNRyx05cOmOW/A552CD/ig8/igxrnNzdsxdzEppjFY4a4Y1HCKuJbvfHfh578eohYNdBDr4QIIUUMEcUcUMMCGBDFDBDFCQoYJadXC0ACE2ENcjXC0bM8i1i0ZYVrTCzxLcLZvjWtsWFyyYsWDfKwbACnYug/49tv49o/D8LaLxes6zrPLeERVYdJ1qIrEJnM9Y8Wt8QIL+fhP5+FFlllzvPPO+PPO53OyrmlsZHjs8eYOPU9G4VNTUwEpkmJCYkLmZ319eNCE2EN27VphysmK1o1Z5VrTDmyrXGJs2WsGTlk3YtsjDJhyACqQBQoT8laH5K7eFrlmy5NOjbSdZxnBSVLUpHNn3XjKEEIxnGNZzhjxb5KxrGcZRhSkeFr1AhPwZufgzVuw4NOjPmy5IUUhKJGKeHdv2Y4RhJCEYwnKbLu37M8KpwjCcIRpjtKaD8rzr9upiZubJRMXExKJgESRMTUomJJiQJvn7POPGITYQwbt27lg5YrWuHM3WtGWZutw5WTZa3cscLDJmwuGeNiAKkQE6g/5MBP5MBTw1zcRGsVwjgwqoi07nwfA8FuJiFYVV1Ln4Hg+F16ZjAIP+DXj+DXkrGqqolmb3d3nObuCtdOvTopE4zi6uJy68ud7rcyCE53AlXwLWEiMIowCEYRIwRghGEYEIkJwiiTnj3647gCE2ENW7jI1cuHK1myzMVrRjkbrcORvjWsWLDE1xNGrJo2YACnMkg/5Pav5Pa+vgXnPLeN4Qgxnlz8TMRURdccLwhPwaWfg0ttg08rXkngrKcaxrlxY6010wqxIRpJCFwGUw8sEMssaOFGghIAIUMM+HycEGsCE2EZmrHI2btMi3E0yNVrRizbrcOTLhWt2TfG1aM2LDGwYgCo0BN4P+UZr+UX/jy3wmKuc1xjrnGefLx8JmlTipjCMRGpwq0Z1z7bqgg/4OAv4N5e/er43tM0xHbw/COSYmJqIxdRMpldyzc7x4PDIAhN3IZ+nGRKJKMAiigjCMIxhOUYRghERjGuG/Bzx7QCE2EMnONlib5Wi1g4bs1rRhjYLXOXKwWtHDByxyM8jRy1bAClsWg/5Xmv5Xj73HPhxxxqUxU8BQhPwbzfg3bln4mnJOk6QjGMcdNJvAhOxg5cZXjVNWVYTnXHz4yCE2EMMeJg1xZWq1i0Ys1rRxkcrcWbM5W4cTNkxyYmjNtlYgCmYdg/5bCP5bFeN8OeLZrMTV1HCIVWeXXVCD/gvw/gvzuOWeF9GoxGIxdLZjweHg2ITZynPhOMU04wnCMIoxjOuPj3gAITYQ5YZMLnK5ZrcLJgzWtG2JktxNmbFaxcN2TDDkYsXLhsAKWhWD/lgU/lgF79qjE8GHAxuc8diD/g5o/g5ri+G+HPVxdXDjiZmGophWwsAQMDAwKBg4eTo4NeAhNhDFm0ZuMmPMtZtsbla0wtcS3FmcNVuNs4cOHDRoyyYsIAqVAUCD/km6/kmt6nbu8DwYuM1dKjFVVKgtxZ59u7EqjDThMTE7rjO9c1iD/hCW/hCXHHg5c/E3ynSZnOc53c5uTEVquU6iCZvd73O3HGaqe0xyAITpZp9PHKEIRhFGMU4CMIRgiAEIhAQjCcIxnGunlxl4CCE2EM2eFq4ZY261hmwuVrRi3xrcWJk2W42rZljxuWLLI3cACowBNoT8np35PT8GHSyscr4K4I4pUtSkqUtSSE41vXPky1iIRstfRp4mOViD/hCu/hCv8HwOfS+DDE6zCZW3ec5zMsRjlx4eBdIrMbjry53mwIPytxMWzFkpWkiYExJEoTEzExMr3x8HrfoAITYQyaM2LnNmxrczdjhWtMzRwtxMGLFa5assjVg2aY8TluAKgwExg/5Q6P5Q6dxmuer1fLnyPAuNTUrm+vheHEzc1MxCgcrAg/4Qwv4Qr75ZxcZnPPwPBPDq2cIrEYifCvERU3W77+F4Y57AhOxhnet4xjGMURARhOBAjKKIRRjXLz0fAwAhNhGNxlw5MjNqtZuGuRa0Z4mi3EzZMluJhhytWLRviwt24ApoH4T8qPH5Ua5aUtK86owjKUqUlCkJX4W3JWqD/g/k/g/tng8DPKdTymogW5zu++vHmMiE7ltfFnCBFGMUUYymijHDl5KQITYRkYsMmXCzYrW+LK1WtMrJmtcYm7dayxNmrDDicYmONoAKUxKE/KU9+Up/LkaoRyTxRWvQg/4RZP4RZeXNyym2UcarYIXRSQ5uMghhhhnptycFgCE2EZW7JowyNsq3E1cM1rRriZrcLfK3WtGOZtmY42eNvmYgCmodg/5ZMv5ZM+Wc8866zxjdXDhWuGOFdt6rIIT8INH4Qaa6MezHknkjgSQnCs51Zaa16oTjcbfjjWcbwiijCMYwnFPDv4cNgCE2ENsjVricYnK3Dlbs1rTDkxrXGVoxW4sOZrhxN8Lhy5wgClYTg/5Xsv5Xs96arhPBFTy641uD/hHg/hHh7d3TjFpleOLXEIaAuEJeiAg4ODg4GHkZdeAhNhGHM0atMLnEtzNXONa0zYWC1w4cM1rlpmYZm7XC0zNGIApyKIP+Woz+Wo3neamJqKcGIxNTExaZm5uLxz5Ag/4R7P4R7fC41UVdXFwlNuN7zmcrinCfC8PwgIWTSItWhQI4IYAQEMCGCOCEhhlty8bSACE2EMGjnK0bNci1y3ZuFrTI5aLcTZw0W4m7Fpiy5czBu5ygCo0BQYP+Sub+SucqwcYuJiYqIqXDj4GYwpCMzl1McYziaqdRFKvhlWSD/hOG/hOHPB8AHJqKIyzGefTqyza5mKiq0dKVEWm13Ldbu8iE5EYTvGapNVGEYIkIwjAhEQiQiIRQihGERGN9PLPBACE2EMc2JzhaNXC1jlyYVrRu1xrcLVmwWsW7HGzYssTnJjcgCp0BQ4T8nU35OpwBlyZ0IowgSQtlyVolPFj1a9m3Zt0abXMeLh4KpqwhRDZt2SgAhPwm3fhNvAEpwSUjJCMqwy6tebOyZcGHBhyZcmXNnyZc2fNnzTnCM4pl8FaZQIPzpqd5zaZJJJiYmJiREomEwImAiUwmJjN8/L8GPeAhNhDbLkauW+XCtZ42GZa0aY2K1y2ZsVubJhbs8LjCywsGAAqKAT2D/k9K/k9L9LyeEQRCcWuOcd9b6zdsxNKiojCsNMRFQpC+XPVAg/4Uev4Ue+3GZzFymSLq8a79ueoiIpUQqaQmIXMbmeLcbrrwnQCDfAD2dxCJRcSVFWhMzMBKJBExIklmePf1YwAhNhDRkxzNmzTEtw5XDBa0xY2q1xiYY1rdo2Zs2mRixas8oAqVAUGD/lb6/lb76dXPk7zGY3MypWKxqtVWKiJrK8zfPlzHh8l0VTW/C8PzN3SD/hUE/hUFHfs71iaYrU1hUpmbvN3m7mYpXLnyHhZieFxK56+F4fGN7ITlUjG+G85kSE4IhGEYRgBCcowIwRACMIx09eDqACE2ENGWbMyYt2K1zizZlrRk0ZrcLBnlWtmDFjjascTXMxxgCnkohPyzzflnljhwZ82nRt2bbRRlWk0IximhGUIUrmx5ooT8KC34UI8W3Zr1ZcmHBeUCSkbQlCkKQhIrLHTSjnCEp3HHzwiTjGMUCMEYRQihFFWN8vJnwCE2EOcLlphbtnC1lkxuVrRgxcrXOJkxWuWzZw0aZsTTK0bgCl0Yg/5XIv5XIzhXLPCaYuMZ1vl36ZyAg/4Vbv4VXfBcuszFxCms63rvE8SFwGcgasEaFChjjnryMOKAITYQ4YM8TlwwbrW+Jo0WtMWRktxZHORbkzM8bHNiaMnDJsAKZxuE/Lcd+W49vthlllfBOjBKUqUYM/I0yIT8KAX4T88+qLNW08E4EYwnPDTg5M94gIXNXMzXAiQwRwxo4IUsc8+FwLVAITYQ1xN2eNqwarczbLhWtMzhwtcNGjJa1YOG7Bs3xsceFgAKYBaE/LQl+Wgu9Kym1a92GSkJ4s9kwIT8Kfn4U6dejTixtGm1ZThCdMeAhoa0gIC/QSAgSBgYGDhYmTm4GgAhNhGXM5cMHGNitaN8LVa0Yt8i1xlys1rdjja5meNriaYWIAp9KIT8t5n5bzd2/jZcE5RjON8OTLWmmUYYbTlOkYShCmKdsEiE/CuR+FcnZtphthRThHFt2cPha8FpSxQtSArLHTHeeMCE5FU41qnEgjCJEIRhOUUUa5+mj4AAITYRiatszDM2xLcLNwyWtMjNitcuG7VazZZmDbM1x4cWRmAKcCaD/l3k/l33xzxV6nVBpOInE4qpqYZxx4cZ2IP+Fl7+Fj3V5jceDrwR4N73djGKqKrU8t+NuACE6Gx1caEYTgmQjCcBGEYRE2HfyYUAITYQ3ZtWeZzkbrXGXE1WtMjBgtct8zBaxaMsTjKwcZGuXKAKiwEzg/5XbP5Xab6TeueubhxOnXxM4xWMaxqek4YxRU5njd5vwZ79eoCD/heo/hez4eHwnG+h16EwImp1Or0ZrcZRKCM678JjIIWrEZOCSRARwRxoUMEMEJBChghQwQwQxRoIUKGfG5GBtiE2EN8zjGza42S1zhzM1rTK1ZrcTHDmW5sjXMxYNsOLK0aACqgBQ4T8ldn5K7StL2y5N+CcYxrCKSVIStC1+FWkISivOc8ubOrEjBCUIRtfVr4XD2RmhPwtrfhbXz5seLLk06Mto0UhRSkIQVlhjnyZ6xnOKMoSxZcjFBBCcq492/Zt1a9GmU8Ig/YvumZuZlKYkzjOM1cRKJgq6kqZTWcZi6ExMXfPz+72gCE2EOGDFo2Y48a1tkyNlrTC0YLXOTK4W5mrZtibZXLJjjZgCnUog/5QZP5QZWcZxuss1ut1aYmmo1jWmqMceSyD/hfw/hf/6eD4Hk9MxeM6VGK1VRRE2m5mOPDvGuaEpyJ1w1nGEYqVhOE4KyRgRIwnG99e+PSAITYQxas27di1aLWrPI0WtMWXGtc4cuRblaOcORnkZ4W+RmAKhwE0hPykUflIvpwcGOV5VwRlK0qWpSmCFCc63vlK4YThGTBKtG7fsiCD/hfY/hfn6eD4G+U8L6SiYy3d5vMzCmsHiXV4lt16dXheHNcwg/QjeczMTMzNkomAi4hMEEhMyznr6rygITYQ2zMWuJm3ZLcrZtmWtGuTMtcuHDZayaZMbFrmw4mbfKAKZxmD/lWe/lWfXx4eHw7641MYjDUcM8tAhPwt1fhbrasOSuSua9CMV2HBnrHKhpyekZ2Eg4KFgYOBQaBgUHAwcfPw8DgQITYRjc5GbXHmcLcTJk4WtGuRotctWzJaxascTfI1wucmbIAKXxiD/lcE/lb/23jjrrwumKxqsTy47kCD/hcu/hchjV9L5ODVGbzx7uvg7IXQVQamKGJCjRoYUMcuTw8WQCE2ENnOVi0bYci1mxYslrRm1brcTRu3Wt22JiwZNMzTHhwgCrEBaYL/ACGV/gBC/+Hnfq88znOeM8TjJOLcrbeRM3Nuts6Ts6zskuK3OsuXCatTJzE5sqcy5klnZYP+FUb+FTnr4Xh+NsoghiZmJiTCkwnMWkhUTSEzM7i0wqJxJMTBSBczOJQmpsiFRUYgg/O7ezuImEiJREpi6uJiYAACLqQmrhCUSiQi4kETExMTAAvdyCE2EYWDfCzYs2q3G4xt1rRw0YLcWRsyWtmuVu0Z427PIz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ADHAOAgAQdBKoBpAIBEOHj++NLDiFKokklO22QJr4DCEgQRP//A0U1BQM4C2QZIDIJAJCbAwE3wB5FMwkAkIICAdvFHkU4CAD+AwB7hdI0Ek7ApD/TAKQ/HgQDgpmgCm4og/4IvP4IvQADwazd3mZndzSuFeBPhKwAg/4MfP4MfQADsrWNaxGKle856z4eXj5AhOlo484VjOM5oxIwjCKEUIwjCMJxrn6dZbghNhDhxiYsnDVktzMceVa0ZZm63E2ytVrPLmzNM2Jm1xNWQAqqAVCD/ghw/ghx1uJmN68XxPN5ZjjVpqIxWIwwqKpSExKcxut3VhaJXF2SFTyziYP+CmD+CmHwfA69O/br069OeJhSIiFMTicTjK83nObymJxeHTwfADwGuHDhqMSvd5uONTnYg/K8jj4uYuLZJmJJiRMJiYCJiYEwmJgmJRJBMSTExc9fgGXgACE2EMG2Fm1y5GK1myZsFrTC3crXDBhhW5mDJg1x5crBuxygCmQhg/2KH7EWHUvry54uAJi6KjlddNiD/hug/hutisHhZ4RGKpWqxEVikzW813CD1415m4mt5uJmrqYkTFxvz/JjoCE2EM2rFqxyZGa1g1wtFrRoybrcLLM3WsHDVyxcY2+Jzl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+JBRwDgIAEHQSUDc4HARDh4/vjSw4hSqJJJTttkCa+AhIISBBE//8DRTUISBBEgIACRTUEBwM4C2QCC2QYNiAyCQCQmwMBN8AeRTMJAJCCAgHbxR5FOAgA/gMAe4XSNBQyCACOKQGtAX5DMwgA6BkBXgl+Qw8SEk7ApD/TAKQ/EmT0TUEIAU1BHlvuBIKAAH4S/CYAAAAAAAAAAPk+UAAAAAAAAAAAAAAAAAAAGaAAJQAAAAAAAAAAAAAAAAAAAAGaAAAAAAAAAAAAAAAAAABmgAAAAAAAAAAAAAAAAAAAAAAHNoAACp0BSYP+Ioz+In/rjLt3dOrp1MZzjnNbjK6kmak1nCppFRVVTCo01EVbi8nl4ebAg/zn350GOvRz5M4VZy59u/lddIiVTOImpiYyicLhMspja2bmczHHh4vbrrKDep171UplK6RCUzMxcESESRcExMTExMTEhE3N56+jvGghNhGRi1b4WDPGtZZmzJa0b5Mi1y1wt1rlk1ytmrNy2ytnIAplGoP+H6L+H6Ptdcp5b5ceG6lV1nXWNzKD/SwfpYe3gxjny58uOriYkvhxiLiGmJiCgK+CQECg4GBg0CgUPH0sCYAAITYRiZOHLnGzcrWTnI0WtMjhotc4cLRbjcsGTXJhbMnOZyAKjwE/g/4jvP4jvXPkOXPwPB8zricZwgtxc73nLKZmETUYrHCtcK1FVeuNTNCD/VAfqgV0PA8HGWYzO658NmJpUVGIqsQxVKRNztuc5rrw8PhdwIPzPAnz0xmEiSRJMTBMSCEwki6lMTM5338m69IhNhDDG5cMcjHCtcMcbZa0cOcy1w3w5lrbI5bsWuVg2ZMWgAqRAT6D/ica/icVxzDwa4xzWnTUcMYPEzCJmMxklk58vJqZkaeF4vkMcIT6g76hvEz5suTHmvihRZErFl0aclUUIynQhFj2bdGnJeKM4XlfFwcU4xCDr3mfJtKbJuJJEomJiYJq6khNSJJubzz8+8eYITYRjbYmDLC3xrcrLLlWtGeNitcNMmFbjyMsrXE3bYW7HKAKdiuD/ipo/ipX8EePw3G1ruMwY1jHDWsRGJLjnw8HGbCD/P2fn9dDpCMaVEYReJtmOM5Zyze9eD28fU2Ag+HwBU+nOd3MkkwiSJgmJiZZvPHv4c6AITYQwxMnLnDixLWuPE3WtGLPKtxNsrFbjwucrBg4b5nLXGAKXxeE/FC9+KF/Bh3b+FltWlaRQWrgigCD/TSfppfB8DOOM8LwYzi664ndAIXHYaCLSwQQoUcMKFTbk44MACE2EY2WRkwc5Mq3I0Y5VrRpmwrcOTHhWt2zFo5ZMnDlizYACpEBR4P+LID+LIEO8+B5fTcTMEMRHDesZ8LdTEuvieLyuZibmLo69AAHfsCD/QJfoEwVfa5rV4mJTuu/heHy5xcXF1HXp4vDIh28PwjnyAARIISnYS68CM4ppynCMIoRQgEIgAIERERgRjOuPXtQ7QAhNhDjE4zMGOLKtZtGTha0xYW63C2yZVrRk3bsGbRq2YNcoAqKATOD/iuu/iuveH4RdM469PBwlCqxXDDCNxx68uPGc5nMb1x1U0CE+re+rfBlyMeKMMlbQJVlVWFY3hVHFwcUYyrgw6serHktDACE2cKXNjKMYzmnCKE4RgjCCCCCJFGKM5zjXHxTwIAhNhGHNlassONutYt2jJa0YZmS1w5yuFrlnlZNGuZs0Y43AAqaAUmD/iY4/iY566qJgBz5ZiamoYicCkUiTK0xmrTczM48fhaZiI7eL4jp1IP+AL7+AKfmjr4HggPF4bucyREwlN1mmKxwxrFYhCZWl18LnNzF1mhVgIPHpejMRCIVcpmcpiRNJi6urRMSiYmJq6kCJhJOb7+jjPuAITYQ5YtcbNw0YLWTbE5WtGWHEtcMMbRa1a48eTEwyN2jVwAKYB2D/ieQ/iebrG9DGekyqkRMTd1PXwCE/AEF+AHVl0aRr1cG0ZoRShSOBiX0AIPwriJhMzdylIJvfl88+YAhNhGHC2xs8LPCtzMWDRa0aZGK1w1cOFuVizwuGjRxkxZMoAqCATCD/imw/imxeD4Hi8OOs4vURVTw4+B4PjcYktMzMRMxMs4c+WyE/AAp+ABVhwQtGi05ThVl1a5TxpVjGU4RjBGSEI5Nepp0aYTlanVgRTimIyQAiRhGCJEjWePi3lxAITYQ2wtmLJo5xrWzVg4WtGjBktc4WeNayy5MLPJkbYWzPEAKcSOD/iwm/iwn4cRxuucZXWdRUYiIqJ1vwPB8rjiE+3w+3xxYxqx5o4J2jCcK0uinOOXdvyZawiCExdJy0Ip3jGMIwmhOVZThCq6+Hg1zACE2EMcLlq4bZsS1qyc5VrTE1xrXDTKyW48OXMwcOXLBk1yACn4vhPxZmfizNFbwnCMlEqQlSEo0vTDG8o1IwZcmXJt2bdmPEIP99F++jHid+GeEwiszNuM5ccbi6upiHTxfE58rrGeHEIN8BT6MIvMzMyIQCYmJiUkpi89fJ5vKITYQzc48TbC0wrWzFkyWtMjXKtxY8TRaxys8bPDmbZWbRoAKmQFIg/4vkP4vkTv269PH5cYzSoiqqIl4F1GLrOOLPHp1AdOuJsus1cJub4u+uPGQg/3937+858s4nheFThK46+B4LGc5lMzg6degDp18TeIqoiEtszvHPGd2g/YtvOVzK1pJCJgQmJRITEwmARMTCSU3O/L8WvAAITYQwbtmrhxiYLcrhiyWtGbVstxMGLVa0atsrhu2ZNW7HCAKwwLeAYP+JZj+JYvqDHNmMykqSDE4ioVMU1Gq4VURUKnVRFQTS0IiZmczbMTVzbN3nMZu76+F4Y3rnrOoisRGKiLRM2uJnMTd1YPB8Dw9ZuMkzczm98bm5tELrKIvEYxUVEIIilSqZRdKiKVCkT08HwHPl1CD/agftP5B4jGsaqdXjNTGV3udxOZiZlaYlNXMSlMWiUxcWq6TSrVcRYLqYuroDw/C8XHHO56zmcpiYRVVWNYxjFcuvQG9cJnEouMxktRCLJiFKIzFxMXSYkuLBCEwi6lKLiOnfhxwgvs+78B0zu9tA2UlmbChEss2Vc2SpRZLKlFiWUlsJQSJKLbLLmyyUM3c2G4ZoNiWWALBYFhYCyywlAlFgWSlhbfPy/g1PmAhNhDJtkxY2rRwtyOWTVa0cOW63Cyws1uLJjcM2rFg0xOGgAqZAVSD/h8C/h8HrnyAANQwqKVcTNrvn279OrlzBjdIQhEoiUSsmwq+fLwQg/4OZv4OW+cwAAc218buJRUarDt4fhdejegcsRiqqlwXMzM2lmefgeC6dbrqg69yfRmKi4ubSCUxcSiYkAAESAmAIlNSmJmd+D66PMAhNhDhsyc5GjNstY5mLla0ct8a3ExyslrTEwwuWuXK2zM8QAplIIP+H/j+H/uB16HXoHgZjEVKt458MoCD/g4C/g335jjwAMTOJiZjfDxcZmyFuzUUGhlEcMKGBDFCIYYY58Hk4GmAITYQ1yuW+Jy4xrWLfFkWtHLlstxMsuJa4wuG2XKzYtGOJwAK3gGFAYP+I6r+I6s6dSpi4ubtcXU0xnVceAAC6REVOIpEyZXvp15c3bu7c4mJqYmATESVPHp1dOusxNUpSLTnfTq5c3TrjNzQg/4Mzv4MzzWzkrFYrF43OYzbJ17dwAHi6m5zJaYioiqrl4fhc+TenRjGIqomZtubkmYvn4Hgjxzebu0NVwrXTv2b0O3fxt2Ag/U8iY+C9wqYupghExKUgiRCEwkSAACYTEoTAATAAQmESkAJiUWXx8Xz6v4MITYQ4cZWDbMxYrW7Jg5WtGjlotxY3GJa1cZWTPLixOWONqAKogFUg/4nsP4nsQDr0zVpZmd3N1fK+Tt36FQxFUqIKmJDMTczNxuOLOZzERPheT5Ag/4NBv4NBwC68TfCtaioiXNzve+MePEWimpxFVpSWZ23NzmMtwKiNVGIiJgAg9e09XMREzNxcXEwmJhV0mVxMxMQEwlARKAIkkiSYve+/muAITYQ0ysmrFs1YLcrBnkWtGbBktwt2+Ra0cuHGbC4yOM2NmAKiwE9g/4sGP4sGQ8Pwu9XOZmmGsUcJiqQiU3Gbm7nbc3M3Vaz5HfsoIP+DVj+DVkCoVERFkufheH5HepRKEVKcbq5mrq1XM1zir8WgITsW36ZKxnGaICMIhCKEYIwQIIyiiEYq1082UfBQCE2ENWOVu0Ys263EybsFrRq5YrXLds3WtWORs5Zs2WPLkYgCmwhg/4sYP4sYRzYtMF4yhM6zrj279ufKOKE/Bm1+DNtky8DDZipKlISjOs63rjhpYcHHxRzgIPwvUeP4triREpi0ze4uamc+P4AITYQxcsMLfM2YLWbJo4WtGrJktctszBazb5MzVhlzNGLbGAKah2D/ivk/ivhvwPBcOMuOOMpmLiIhwnQhPwarfg1lyZcjPmxWlaWCVpymneee2XOAIXOSY2mCCCVCjjgQQwRwRo58Dl5I9IAITYQ4yNWeTLhwrcrlhjWtGrfMtct3GRbhcs8uJizcM27lqAKeiWE/F2Z+Ls1TTLLTLHDGsq0haWLBK1oWlXFjwZcG/FjwIT8GgX4NA2rLijiYo4EpwnGqdYxqjWGOmXBHg8DioXGYxnUZHDAQQwRwQwwhDChlR04uuDTACE2EYsmVw3xt2y1hjy5lrTMyzLXGXMzWuGbVixb4WLJs2cgClQUg/4siv4sizk4TiiIzw3ibIP+Dyz+Dy0rdZxcQxvXXEZAhdJNJl8GhIY4Ucct+RXAITYQxy4c2FlmyrczlvkWtMzhwtxYmThaywsHOHLhxucLfMAKey+D/i/S/i/T3p5PkeLwmZiDUVVRFKipiMzm95zc5xnWaoCD/g3u/g3v58m9cFYjWKGZvM7zmec7nMxcIinLj4xog/A9xz9Obu0ouACBCYmYuJi4vO+vouQhNhDBtmbN22XEtYMGbNa0YNGq1xkZsVrZywaZmuFywwuWwApuJIP+MST+MSmnh+EdenOs458OOs4zWUrip1fgGIP+D9D+D8PqmCr6TFRE456yuMk3euujwYTia2aFcM05Ck5TjWE0YRhGcbxz8WPGITYQ1ZYseZwxZrcmVqwWtGbJytcNWTZayxZsTZzhYZWjVgAKkwE8g/40DP40A+MSxk8HwPJ1xiauoxFRip5c/I5xKZTNrXdxuMo3w4+Fz6aAg/4OMP4OQe3fs8PwiY5EKVNxLMc/C8PxOcTVxE1NXF4XCZjcc9cd9IP2J9OoqCMzM3BMTMkgiYhMImBCauLu9759eflAITYQzZMGLZi0arXObNjWtGLnEtcNsONblYYmDfM1xNWbZmAKXBqD/jQy/jQziZmWYyuLKvRyjwfAg/4N6P4N6eXPtLGMRq8GU8XXHgiE6WJ25whKsBCcEU64deeOoCE2EMmmbE0b5XC3JlwtlrRu1bLcONplW4c2bI0zY2uJy1yAClkXg/4zGv4zC+7XHXOtxtMmL7b4YIT8HDH4OE6uFn1XzVxI0vCcMau/UIR3o8shOc5xCsMOPnghNhDhvlyuXLPKtbYWzha0xYci3FmZ5lrbLmy4mLHDlascQAqcAT2E/Got+NROc5Tljxa7VVgQtCkoSrky5Muy8IEY5c2cxXRlCcBC+rXs25qghPwe8fg+HyZ82vVnzVtCkoRsjCKccubOZ5XlElk27DFCEJSinGccdK48W/AAhO1Ll3hCcU4TgiiIowEEYRgiIwRgRkjCMKwnWvNwx6AhNhDdkzyYWGFktZtG7Fa0xtm61xixtVuTK2YuWuJuzwsswAqIATeD/jbu/jbvO/br069PDwTF0xGKioqETUxdXbM5XOa328fxuvRkg/4OZP4OefCb1dVeKqsYioXO5zOZubZXMzc1kiqnwvL8renQg8fAjyfDTdpiUSExKaETBMxImJjK2b8HyXnAITYRjaMGGJrhaLcrRpjWtMjFmtxOWTNblYNMuFrjyuczjGAKZyGD/jeu/jevAielpmbueeOsZlnHHlbsg/4QSv4QSwO3fwsxRCrrNZm08cc7wIToaIdPSlWca0jKEqQglOM5xnOddOuwITYQ2YucmRnlyLXGFhjWtHOPEtc5W7VawyNMjJnmctmDhgAKkgE8g/45+v46C+3Xp4vBNrjMMYnpz5VfLn4GaqazWWVsxtudxcTidRHK4wCD/g6Q/g6LzjOpwqiruYzx7d+nXt37ZurqJpUxW9cdbiVspuOfTvKD8zxJ+AYRMpTEIiYmRATVwReLxcETFxabvfg+e7AhNhGFg5Y4WOLMtZsmuJa0ZucK3EyZN1uJq5yYcebG2cuMQApZF4P+OfD+OfnhNxmMpKmoYceAg/4OVv4OS8cJ4RTE1mNxvN+L06iE7Fo9esoowhOBGd75dd9AITYRmZ4W7Jg0ZLczZo3WtG+bKtcYW7FbkaM8mLC4xY2jPMAKYRqD/jk8/jk9ExV4uOOOLdTq66ZqwIP+Dq7+Dq8cufhb4RwvgiZltO76gIXBZCHOwwIEEcEJBBLFHHbj8KwwITYRjbNcbjFjzLcLZxjWtHGbGtcZGmJaxYY27PI0yYmjhiAKoAFChPx2ufjttzN+7Lkz5tuCspxgUUpSuqaBCMqyqVhhwYRKKMIRgkhh4HB3YYxAg/4P3v4P5cOPDerpidQqESzPPwOq1ruZlCOng+AOmFQjKbjwfE8XM8bAhHgKHNvKsYziRIThGU5VghFCMEJwjCcpoRhCKU4EQjGunpwdgCE2EM8rbE3bM3C1g5ws1rRq2crcTBrjWucbnC4asMbRrjbgCmIag/48yP48yXLmCt654zHGrnhd3ACD/g4I/g4JZwHgK6R2jkhx5eDPPYCFuzEGLw8EECOGCGCGEjU4XMxwZAAhNhGNg5YtmeFstcOWGJa0ZtWi1xmbsFrJu1Z5HOVo1bMGoAq8AWiD/iGu/iGjvet63EnPkHXoO/bxai5mk4UohOJxFVURUMTEXEsiVst3ebXJSnLwfA58uvR16HLn2sCD/hGm/hGznp4Pgd+3Pkdegb0Nb8DOoqFTCJohGV3M5tN3M3a5uZuZtcTBVQqIiFcvB8Des4B4ni+NxIPtKoROLid3NpSAATARdSJgESRJEokBExMTEkSBItfP2dx5gCE2EOcjZkxY4XC1uya41rRi2arcOZo3W4suPG2zZGLluzzACsgBaoP+I/L+I/PwPBcOOtxMVx1epIQmoiICYmLpnGTr274znHg1ZSOXfs58jehEwhETEImhmOPDiHTr16eCg/4ULP4ULdbc+XXp37eX23FrpmVpFRWIjEVEKQrj068ufbv4GbiMrmrRJ06+FeIiFXWaKzEs3c8/A8EOnWY4gIP1u+YiZStNxZMgiRMEwTCYmAhMJiUSRICJiYEwmJiUSCYmLvr79x4wITYQ0yN2jFi4wrW7Zg2WtGuJmtct8WVawbMm2Vw1x5W2HIAK0AFkhPxYJfiwTxY7XpWcmeWLfu34IyrJGWLXq04IIRgQRhGStECSU4QnBGEYRlWeLHKd7bbLwqrGKEIUpLJnzFM23hVAhPwkzfhJnz5suTLky5GGFseLLSdJyQkpXNOiCEJk04ZdmFGkZTpOk0JoiLHq16tejTmxyrCsZwnGBCCmHAa9kcsgg/M8G6iIJm5uJhImRMTEwAJhME1MJEwmARMIESSmJRMxNy3vx+8+gCE2EYceJllaMHC1i3bN1rTFhbrcLRs0W4mbRjicYnObHmbgCmkig/4sUP4sUXPk744eP0zjcTa4tVRTGufIAIT8JE34SJ17BogyQpKyMUa1rG8t+7eAhORwI9OM0UUIoiMIwiRhOtcfJjgAITYRma48zhgyYLWDbHjWtMrhutxNmGFa0x42+Rg5yOMeTEAKaR+D/iwq/iwpnnym9uLnrMMTiIprHPk8PwiE/CNp+EZ3fsjSEKXxXthslOF061z6taEQhOlij2ZoQlGAijGMJo1jes8ufnAhNhGXLmzOcbTGtZ4XORa0zNWi1wxZtlubIzxZmOJo3xt8QAp/MYP+Ldj+LdnwM8+3ceDyy3W6zqaVOJIqaiqioipjfDw8ZsCD/hKy/hKz58kwO1sTw3i6VdXjMZjMLq4mZmc5x3hIhOlToxlCMEKxjBBGE4TRhFCIRgAnO+nlywAhNhDRgwYucTFytasceRa0Z48S3FicYVuXDkzNG2TI1Z5GIApeHIT8WK34sVwZMuqslp0KVXht4XDpUIP+FBr+FBsGcZis4mLqYXq9669AhOtbi54JRjOKKIijGd9PHaghNhDdswwtGzTKtws8bJa0c4sq1zlyNVrXJhcZMeRjhaOcwApuJYP+L2T+L2UHDiupmLXJMKQxMRLt38SE/CWB+EsEGLG2XtSyiE4XhWM6xz6teTKteACFw2Wgh09MCCGCGCAhgISEjgjjjllwuBbAITYRmZ4nLBsyaLc2TLiWtGmJitxY2rlaxb422ZswYNcbnGAKaCOD/jBI/jBJOXPleYvG4uLrMZrK5zMzjfLQg/4U0P4U0Thx8K2mrxaWVzmONZTdcajYhOpLozkIwjSsIkUIiJFHHn5sKCE2EOGmRq1cMWy1pkwtVrRhmcrXGVu0W5WOXE0aN2rlyxYgCo0BPYP+M7D+M7Hr0eLw4x1jjE0xWq1UVPJwiqiEzuOLd5zfG952yRVds9PCg/4TSv4TS9bVaJ1EKnExvGavn4nOEAlEzUxCELiZnNccbmiDfA0R8D2iJoi4lcZqREomJRMTAhMExMSZ318neCE2EMmWNjlxY2q1yxZNVrRs4bLXDjI5WtcmZi0x4sThrmbACmseg/4zav4zazrEc8ceGcJqYQpV8J7+BkCD/hMu/hMvO14jlPCNZ4JXN3u+sdfDx3CFwWOkzM8MkMMCGOGGCFBGhRxz4HDw6IAhNhDVs4cYcbXEtxsnGJa0cYsS3FkwsFuVk4yOG7Ri2w5mAApZF4P+MpL+MpMcaiauazFyjlnHYIP+Exj+Exl37eA1yrGIus3O4487hMnScvDNOKESKEa5eixAITYRlxuM2Jg4YrWeJllWtMuLGtcYmeRa4xYnLBtlxOWeLKAKkQE5g/41ov41tfA8vg3HGLiarUYrFVnwJ1GIhd5zniRmpiIiccfA8HwvB6TkhPwpkfhTTwY5SnaFlo0lBOVV8uTTWs5xipKUsBojKUooXht4HBlptXGAhOpid9GkYBFEiEAREEYBGMoxTqrG8cenqCE2EZnDVyxc5MK3G5ctlrRwzZrcThplWsWTXFmxMseVvkxgCnwtg/43JP43JfN5XmJq6iKjThVYwqrq0rm9zmduPheLjsCD/hOQ/hOR1nlep4XwnDC43nO98Z4uKxeIpPLn5G8QhNXQdOsYxiihOESEUCEUIwIkYo1w8PXHmCE2EZMLBi2ZN263K0wtFrTJmwrcOLCzW4sONm0ZMXDZlhxAClsXg/44VP44W43jnG43GYuCr7XGgIP+FYL+FXXlnpnlvG4zNrueeuvGQITdSE51jOYnCKs78HhuMCE2EM2jZpkbYsa1g3yOVrRwyarcTRixW5sblq1ZY8rjNlcACogBOYP+OrT+OrXzTjrjw3wvEsTVajlXKcMZi5m7Zm9xzcY2morhPhJ8AIP+E97+E9/rrE8N9N8rwnFwjjrcWuriikRdZretpjMXeOeHj8CD17j2y6TLISWsQikIFIETMpZznPh+H4ghNhGNgzc5WeZwtaN2jBa0cNci3DjzZlrNqxZZW7HKyZs8IApYF4P+OoT+OoveMzNxZi8RfDPQyIP+E5L+E3fc9KxPBNTOZ5u7m8eE426HbvSMIEU1ZzrGeeYhNhGJtiZYsbPGtb5mOFa0xMsa1xmaNVuVqzbZWzRuyyNsYApVFIP+OZT+OY+2Nuri41eNR01Yg/4TkP4Tc6YxEpreOuL4r8OE4G7j3qjKSEYRnh079OAhNhDLE5xYmDDEtYsXLFa0cuGy3CwbsFuZg3y5XOLIzxs2QAqUAT6D/jty/jtli8ucdY6466yVUacNaxWJqLTc3z8DwXLmmVTWI4RhjPDcAIP+FXb+FYOrmM1ep4NVjFIi15vec3dxNRXDr0cKjERKZu7ca8HHPeSE6GiPdglGBGKcIxQnAAhOUQIRhFCMJwCccOHfnj0gITYQxwtGjlnkbLWuLFiWtGeRytcZcWNblY5cTJjjaZWjnMAKXhuC/wAbjf4ANxwHm867nnO82zyzQIP+Ezz+Ez0B5V6rk6RiZxvHh447hHgBzZxhCNYxEYJyrO/H48IAITYRia4nGXG2zLcWHNkWtGjdotxMWDNbjx5meFyxxN82JkAKOAOC/rbL+ts+gIT8NGX4aM84hMFdICE2EYWONkzbNGi1q3YZlrRu0ZLXDJw0WsGDDDlYtGeVliZgCpMBQIP+HSL+HRfmRNXirioiIrEIrMXm8uvTqFpSTREKmJpetlCE/DN1+GbHCZ823Zy9GFONV4RnGCkKStSmTPmHAvalqSlKRGM6zrfC17t5lITgcTj3hCU5znGMYwiQRAjAEIwJyiQnCE4BGE55evCPYCE2EMMrVpkxN3C3CxZNFrRgzwrcTjEyWs8jjLkxuGjfK4ZgCmIWhfh3a+HdvDVoo5MDisXirYoI4MDkMGgAg/4Yqv4Yq4nOETjOrRnGetbAhrSGWsHAIKBgCDg4ODg4urg4C0AhNhGHHiaZcWVitbNm7Va0cuGa1xictlrLFlY4sOVyxy5cQAqlAU6D/iHs/iHtPB8DjSa3jbMbXMTVNViNIxNTEUhCrglWYubnN7bi4liajHXpVoP+Fwr+FvXxXbv43HDlPJpqzM73x473nNppTEYio1MTN7c5vNruYuIiFYqqnpE+J4qD8TzK93nCppESmZJVNXExMyTARMTACJiYTBMSQmMuvX0Z8wAhNhGRzjaZGuVotYsWTBa0aZGa3EwYNFrJw2YYszDG1cOGoAqzAVWD/iO8/iO9xdpTW8brImp1jv256lNKVEKhTCppETVxFk5bnnHG+MbSiIir8Lx/GziD/hcs/hct8zjXCNVqKvG3Nxnm8Phx47m5TERFXhTSoRF3dzlmbiU4zi4mETWpqsceXHhz5ITvQp4BnORAjBCMIxhERgiRIRIREYBBGCESAghOCMIwjCcKwvhw59NesCE2EOMjJywYNsa3M3bYlrTKzxLXDRqwWt2LjM2ytMzZniygCpIBSIP+K7z+K73v279vB8DyenHXGJmRhVYYUUikQRmbmdryzF3ZupNVjU9Ha4P+GF7+GF/nyzjON4zi4iEVODEqmJTEkVJNXEkFTExlK7StdPDwg+HueXuZlczKSYSTExMJhMATAiSATEkBOc+L6M+UITYRibZsblqxZrcuNjmWtMzNmtxNXDdbiy4sjZu0zMmDNmAKbSSD/iuA/iuBOPDnjdZrMXjNSEoqeGN6XyyAg/4YKP4YKTlz6ROow5KxUJle87ufF8Lw3eMghdUi1scEEAghIQhQRxQwwwz11zmYITYRkaZWzhjjwrcjfC1WtG7VktwtGjNbkcsszDIya5WjhiAKYhyD/isW/isXzjrmtrtExJKUVvhqAIP+F6z+F63r0YqmoxjXKuVUbmee77iFi1TC4uWGOCGKEgjghIUM+phZoCE2EMXOFjkwtHC3EzxNVrTEyaLXDRqwW4cTBszb5GLdxiaACpABQYP+LXz+LW28XWY6+F4YHDjJczm7RNQiJzEsKrTGenXxNqnF1z5eD4HhwIP+GOj+GPNSERdAdOviZ4XqcEVmiakXcZzOY6+N4/TjLbNd+Xflm4L8FfLd7dmXLlrasoWWFigllSpRbbvnfPv4aCE2EZMWNm0zMm61w1ZYVrTM5xLXOPLjW5WWJvjcsmjZqwcgCmggg/4sXv4sX0wBy59u/mcdXUKzWcddZzCD/hrm/hrndOoAYzVpla654TCGlp5XwaCgEAgIGDIGBgSBgIGBhYeNqYCDwQAhNhDhm1xN2LDItauWbJa0bssK1xma5lrRpkxNWDJgxw5MwAqPATiE/F+V+L73Lp0Y8XBxYY4ZRlGkKWUlKFEmBC0ZQnOa+GNZzTgrk27NdIP+GTb+GSfuYzyhwjU8FIurTmd3x3fW95m4lEJiNI1Pbr0zAITrZIeAZoIRhGCJFGMEYRhGAQiQjAhFGEU6308lwCE2EMWzVy1bsG61y3cM1rTLhaLcLJkxWt82Nw2Z5XGZkxYACl4ag/4whP4whTGaus44sszNrdZrqIT8OCn4cFTNnzZ+Fe08UbVohGMM9J5whcVkGblRoYQCGCOXI5GSECE2EMGmPMyYtcK3K3xtVrRu5cLcTRs2W5XDVk2yuMLNuzZACqMBTYP+NFD+NFE3o58vD8Lx+FkZiSlVw58piJ5c/AzialFpm5zO7nK5TKbpUYqug5CD/hja/hjbOfI48JjEsRChcTPPxPF8DwfA8HwPB8LdIiJiboIpNWuWYtMpWHighJd6HNwoxhNGMSIIwRgRhGCMIwAEUAQiQigjBErXLxccfBQhNhDFw5cuGzHGtb5W+Na0auHK3E5xuFuJg1xOW+FwyZ4soApiG4P+NH7+NH9WUru24zGamIqrx28Eg/4Y6v4Y63SdVwrVcJ1OtxneeOevO+aFqzkebjhhgQQwQiFCR34W+PUAITYQzcMsbBo2ZLcbhy4WtMOTCtc5czZbkasmWNk5zMHDnCAKXxmD/jRa/jRr1O+W+GdXGYzNxbGccMCD/hiC/hh3rU4nlfCMKmTdx13XjoWzLZWOCEjI44IYEMKvA4mPRCE2ENmeLGxbYWa1tiZN1rRo3bLcORq5W5MmVplYZHDFlhwgCnMpg/43kv43kzweHPHWuMzcYnEURCq1quFQjjrvjqCD/hlq/hlrI4Xyng4XV4zV1cVdss5nLLdc8bCDr4A9GZi8zNTNSiZXEwmExaZnee93ICE2EZcblkzbt3K3HmYtFrTJmcrcOXDkWuWrlyxzZWbnFiaACloTg/40qv40h8b6b5ddbZtcXdCD/htk/htjjry58ufC4lM6zx0Ahc5dl44YpY4Y4YYYY8Lk4cMAITYQww5W+Ro4yrcbnKyWtMWNktxMWmNbjaYXLBs1ZtmbNoAKVhSC/wARMf4AIl+fDLNs2qNngIP+GUz+GUHpxxhiohRcTx4AhcVkI87TDEhI4IUM+NwMwCE2EN8jZphytXC3KxcNVrTLkzLcLlq3W43OTK5ZtGebMyygCmoag/445v445/E58M3Wa4xtzZi4vOrzAIP+HGr+HGvpdYnU8JxvWY3HGN7t1IamhLeChICAhICAgYCBgYKFgoVCwsTQxcHdACE2ENsbDDmx5HK1y0xuFrTIyYrcORwxW4WDBzkw5GbHGxagCoMBLIT8d+n48A53hWF5ThKUsGJq18bPgvBW12GGeGOGWl0q2jGD/hnC/hm94XqeE4mJXMc8eH4ni8NsXqdTq9XjOuKutT1AhOdTiiacYoxjhvOMKQta1IRjGKCE063078fEITYRhcZWDXEzzLXDJowWtGrhotcsGjZazzNsLdu0xZW7BwAKYRqD/jyq/jy5Vxrdb4ccTF4mNTyhx6QAhPw0dfho9xUhmjqnojSKscOGeeG1nrGEp1OXWSAqqjCatZ5Z3vxAITYQwaZnGJyzYLWbdjkWtGDlotxZcjda5cuM2JtiYtGjViAKaByD/jty/jtp44mZ3O5zqcNQrNWx4fhcwIT8M434Zr9+y9LVwLVyVwQhOEbssOPq12CFzF0GpRQxQxIUKNGjghS35eDEACE2ENsbbLkbZcS3CwZYVrTE0xrXDnCzWtceRszyt2zHGwxACngmg/4/cP4/cbzbN7m3PXHGdRquGOVY1iMRNcdc/D8Qg/4aLP4aLfEnep4XiIqsQZrN7lnKMs136beChbM5Hm6UECCFDFHBDBChQwQoYIUMMdOFw7UAITYRlaMmGJjhxLWuVzhWtMLNotcs27JawYtsTVwxaMMebIAKXCGD/j1g/j1hAA6dfCyMWxNTjniOIIL+sTP6xNAAzUrNliefHuNAhcBlodLAiIo4SFCIRCSz4vCtECE2EZnDnI4zNGy1jhxtFrRs0YrcLhwyW5GbJu1YuMuXGyaACoEBNIP+QMz+QM3w7x3x11vU6rFcNVjHCMQhW6mZm5znN7znOcuPC9iD/hsK/hsLR0vhVKpMWNxmczmeLLM3NylOJxFVSemwg/GxN5zMLmUpIkIkRJF1MTExKUzx+A67ACE2ENcWPKzx5nC1jlyZFrTJlZLcOVnlWuGGJswZtGGTG3bgCnwwg/4Hev4Hb+YdenGuMbnM5rcXi6xitY4VpqIgnHHh4OJyg/4V3v4V3ZA6L5XwaauprMcWVyqUZXvLrHgxG4TJynXnKEkEZVRhCcIwnKYRhEhERjGuHbvdQCE2ENcOJtiYsmC3JiaMFrRs4ZrXDZqxW5mrDIwZs2zdizagClYcg/4Fpv4FpwAO3fyN41Sa56vIgv6eI/p4kADnVljvPh5NhOBxHVrKBBOE0SKc54cPPaAhNhDHJkcOcjHEtaNsTJa0xYWK1zlatlrTLlctceNyzbMMgAqlAUyD/gkY/gkZKvbNbIiI4TDxuOmEF22644zMxrjweFli0WdfC8PlubSmKnWfG51Qg/4XWP4XWTwPB8Sb0Su3XhxZ3G4sqNRWL8LJF8+nV1xlCIxDW/E46nUyluOvDnmAg/O8SPgOVIlMpTCJiJiYsi4ImJhKJiYmJESgBKV3vxfLj0ghNhDPJia5GbZqtYNmORa0bYmC1xmYtFrVu1cs2jhzmYMcQAqXAUSD/gvM/gvFvcXW6zjNXrOoG+UqVOGFTUJiLRmszcZu7vHixGRi9dCD/hgE/hfpmuzU423nd8Y7jw8cXGc5zmLqq1iOEcI5RwrEl2dfE6wuN63dAIPyMynM2mIiYpDMSm5mEXExIiSRMIiJiJRKZdfR6vWAITYRlxNcjjI5brcOFsyWtGTHGtxMHDBbhat3DJs0yt2eHEAKUROD/g6c/g6Zt4GcKKicLnCD/hcw/hcb8Vyyus1snTeAhaM1Dm44iBHCS25mOgAhNhDNu5YOGLHItx4cmVa0yY8S3Czc5FrFjhc4mDFg3yNcoApZFYP+Drb+DtPpXA8rjqanEq3EZIP+GBL+GAu+HU6eDjcTGYrM4yCFzVmTlhhglI4UKOnK1tAAITYQ5cM2eFtjZrWebK4WtMTfEtcsm7FbkcOWbhkyw4XGNsAKgwE4g/4TFP4TFQ71u83MXUcI4RWlRCIiVzM5tmJuZWvWfG8XtwCD/haE/haFC8TFYnEXq1xcJgKnEEFzc3O5lvXXwO8ghMXajv01unCMYEUYRhOAhGCMAEIwEUYzvfPveAghNhDDLhYM2DJwtcZsrla0bOG61ywzMlrZzha5WThwyYZsYApqH4P+E7z+E71z5d6mczeZuZQ1GsY5KqNAhPwsFfhYLYsfCraWKlJUghWdcN8N8d22WeKFm0SDVwoI5I4IYIUEIQxxwzz5FrAhNhGXLjaYXDZmtcNnLFa0ZMma1w0atVrHE4ZZsbBs0ZuMYApjGYP+ExD+ExGr54tzjnXFvE8IrtPLGYT8LEn4WJcWPQYI4o0UnK6d6ZdebOCFaJi8Cggijgjgjgjhgllty8cOqCE2EZXDNi1w5HC1phaYlrRxhyrXOXEzW4XGLMwxscrJm1agCm4hg/4WTv4WUeK83xjjW+E4xGqjFRThOHLcQIP+FfT+Fd3riKiMRV6mic4zGWZzfOt86IXQTRa2BBFDBHFGhhQwQwQwwIUM9+JjxAAhNhDZq1w5WDLMtcs8Lha0xMMq3DkbOVrTKyZYcrLCyatMoApcFYP+E67+E73pE9qwwpMZ5daxsIP+F8r+F8t4Xh8riau6yuNxNoa2hIKxh4NAQKBgUDCwcTMyMBaAITYQ0yuG7lwybLXDhljWtMbNutwsMrdazaMmrfGxxZm+XMAKfjWD/hd4/hd5Dr07sccbqaiMYqNTQqFMIuZznebyu+F3gIP+Fyj+FykKvVVVYqr1cQrLN73znrPG9puavEpxi9Yag/gTvmXPObi01KJTBMJhAiasExKN8fd416AhNhDNizcsWeNotZuMmVa0bsWi3DhwuVrfM5aMGbTJjbZWQApyKoP+GRT+GRU7d1XSYiFRS153u7uExF1zjrXHqIP+FVj+FVk7d3geD411VYqNRCJhJEpbudu6+oCE4HOnLwPMQCCcokJwCEYRmnGcb59uwCE2ENGjdi1zOMy3K2xslrTMyyrcLjDjW4XOTCywsMjPFmxgCn0thPwK/fgV/4HBxYwy5NtrxmuqnKMFJSlglgtazFHFh0XAg/4UnP4Unc4zgOHHxOOIio0xWMVeEITWY3W3WpyAhMnKh04QhCKK8YoIwhFCMEYRCsJwmnl6sJAhNhDjLlat3ONytZs2Tla0atGa3DhzNVrjFlYuWbjFkYtsYAriAYsBg/4Fgv4FgzM6zi6ABreJiImSUokmrRMSESGtgC6XS6JgAKt278ufDiDp1xnW+VzG+HHlz1vW2Mgb0eCAhPwk2fhJtN9s2/dnzMeIAyZdmGyEIozlVScIRIzx5s4YsYYsYAy5GPE06DHiADJlaNODDgwgw4MeLXq24Iywb92nRnzY8THiGPE16iKD9yPbMQi1zFxEwIklKUSiUTAmJi4ACJiJhMSmLq4mpAExFwi6kAmrgmpAJiZkmb7+uj4EITYQzZt8TBwwxLWDfK1WtGrVotwtMmVaxYOGOJs1xYnOJuAKaB+E/AmB+BMPNlaNIZMui9oyQjKsFYZ8WPAAhPwmUfhM1hgYcAate7DKtJpyqhWmGtNohLc7PthAknOMYwnCIRhevJ3wzCE2ENWznE5aMGK3HkaZVrRllZrcTLHkWt2mJjkc5cWVgzcgCoIBMYP91d+675b1vWcHg+B37eLwuM4lCoioionERwisQrnrO4CD/g+u/g+/7denXpz5HftMTi6iIw0xFCbm85nd5vHg4myE73JhGM0YoRjGaMJwjCIBCcpwCKt8/JjHwAAhNhGPEybMMbnGtcNGLRa0xZWa3FjzZVuZi2cNWObMzx4nIAqMATeD/gDq/gDreHGN1kIVGKjEYjERCrhczmefLvXeNxc4nxPF8QCD/g8k/g8la3phq6NTFZxxjnne87m6vURiIx4euXj8rqKq8du4hOZuhy8t0YynKcIwRRREIwjKcpwhFARgiJ11888DACE2ENGeRsya5G61yycOFrRk4YLcLdxlWs22FmxasnDRzkcgCqYBSIP+Alr+AmXh3iJgrXXoMRqMKOLwfA8Nm4mlU8TdXUzM8enUcOZM1OJ4ce0Ig/4O9P4O3+EbxlbfXp1HW13LEY1jhXK+Ezeb6t8WYnDHLv2HgTGoiLuZ8NvdgISXYdGcBOE4owjCMIwRhGEIwjKcE4RhGEUEYIwjACMIok76eXOXggAhNhGXHizY8znCtbMGbBa0aNGi3C5a5lrhg4ytWGZlkZ5GYAqhAUOD/gUE/gUTrrrvrdNMdOfLlUcGMTG53Ph9u61TA8DMYutx16dZ3jMFMTy5+NxAhPwdyfg7TzVzRpNhY23Fj1rzqnKlpWpTBCk5RnjzZ2OMZoQlinLgVlJErDbmz4Mog/hj15nju4uZi4kukSmBBMTEzEwICCYTItfh+rmPeCE2EY27lnixtHK1i3bslrRmzYrXDZpiWtcTLKwa4XDFm4agCpMBNoT8Dkn4HDd/Ez0hCZVhna85Y8WfNt2a9W3BFCBCEoSWUhBLHky4KoT8H234Pl+PsyxrWNUZX1b92vVhwYcGHBe0aShKUkkIwVhWc6wx2ywnMIR4AhHwHCMIQJRgjCKKKMIgRlOEJynKcCatcfFx0CE2ENMeNkwwsmy3K2xOVrRw3aLcLJo5W5XOTE4xYcbPK0ZgCokBNYP+CWL+CU/w5jdZWUjRjBwmoRa7d+3eLi4IRNXy5+FIhPwfBfg+BjooyVtCd6xw4zXGeFGNIUlihaleNhtGBVWbLkyynpkAhHgSHNnOsaokSEYTlGEYTgBAQnKspwjGNcPDyz6wITYRmyMMrbC3ZLcebNhWtGbZwtxN2jJbkyYsmJriyMmbVkAKdSWD/g22/g2n75ca6641eM4mkYqsVVRExvHdWQCE/BoZ+DQ1iwRyRyTpGyEYwjjjWtbxwwvDDTPu5uCwhOxkj2ZwJwRThEjCKMJyjGcV54cO2wAhNhGZyzYNsbNktxOWjRa0b5ca1wxyYVrVmwass2ZuwYOHIApWFIX4LzvgvhwGFwiqvIV2LlkUtEtIg/4PIP4PJ8XTW9XwvErzu+6FyF0M9tccIEcuzjVAITYQ0ZMmbBsxYLW+NozWtGjVotwuWbdbjc4WTbK3ZM8rLGAKswFgg/4dWv4dW4kAc+QNZ1NURComF1m88e3fG4TSqqtVFYUSznN3vMZm7m5uYmkVhytWgIP+IET+IEXp1AFWDrM3ebtMXCarEax058vIzqMVec5zx3xvd3eJ1VcMVwrVcKrFRMXN7vd866vFwIPXariZm7nJMBEzFxJF1KYlEkQBIiUSSiRUpoAmJCZvn6fgx5AhNhDBlkzY2LPCtaZGjZa0zYmC3C3at1rRsxzOcLRnhcYcgAqEATiD/iJ2/iJ31vrWY3WcTicVhiKYzVJiYtM2nK7mZhy8PwgAg/4eWv4eW/A8HtNYngqKmLbvN5vMbrnjLM8Y3OYVpyjUa3oPAIP0vCn4BuoVMSmxJCAJJIkBMXOcznwfHoAhNhGbFjcuHLPItZYmWNa0y5XC1y1xsVrXK3aNGeTM0ytGIAp/M4P+I3L+I3PozVxmsxMWLgRMO29KjF1C4zOXXp1HIIP+Hl7+Hl/pEYiqqIVuJbvLjx6dXh263mZVFYxGo8Dx/GGwhO1bH0YwiBFCcCMCUYBMjGUUYE2HHx8sOwAhNhGVpixMHDdwtZZGjBa0aMWC3E5yMFuRk1asWDFixxuWIAqYAUOD/icC/icDGvF6ef04ridEYmqiIoXVxMzExNVMcufkccQRlczz6denh8rAg/4eoP4eoefJ1rh4PSdXpURidTE1MJUkmY2t18Lw+3ftxiVoTJPXp4tTAIPXwB5uUsrmSUyBMARJExMCLqYlKLiSbzx7+fHkACE2ENWuNkwbtmq1u0ws1rRzjyLcTXC0W4W7XG2yt2LRvmxACmIUhPxL1fiX/ll1YdSGLRDFSVK1w1CE/EAJ+H/2mfNngzZbTlCeTLGOcIawhIuLh4ODgYGBgYOBgYeln4KBwAAhNhGTDlZNmeFwtcMWmRa0aMcK1yycMlrBs2zMcTBy0a5XIAq3AVWD/ivE/ivF1vhx6cbxnGZjr08vlms1vEohiaqcNX4WaYupTKZuZyu43jimNhEYnHLwfAMZ6IT8P6n4f1c+bPmzwybdm/dr1adFaKIJSjCEZRiRMurCighGUIQQjCM5VjGEYTlNOEZwiIwM+beAg+EzFxDFQiM3dzKYlExKJTCYTAEwRdXjNJhMCJRKSZvO/H8efaAhNhGJi1ZscjBmtwssjJa0a5Wi3Dma4VuZzicsW+Jw3Y48gApsIYP+LCb+LB/ffhEzUpmXGM1nU4iqalF0hPw9Efh5z25EKShDBHBHEwVwVhdpnjwzxtcwhchiJdGQIo4IUMSGAhQwoY5acXfDqiE2EZWuJhjzZMK3E5xYlrRi0zLcLNjmW4W7ZhizZHDBnhxACmshg/4rZP4rZRjPg641eJ5Xpi4zOy9b8CXQhPw90fh7pGTLolfJXRfIlKkEZRnljPTPOkCF0UmJx5FFBAQQxwwowEM9Ohgh1gAhNhDbK5YN22VwtzZMjVa0yZWa3CwbM1rdu1atMjhq3cM2oAqlAU6D/i66/i678Pwu/bny58vBxcWmLTGaXUVFMVHLn5G8QitzM+D4XhgiyIYnDExV659uIIP+IV7+IV+rurrjwzU4zqaYiIpUk2t15c4zOYXMYnh16A8bjWEpmdpzMt43NoPypibzM5SRMSmYkESESiYJiYmEokRJExKJRKZnr4Po14ghNhGZk2xMHLButbOXDFa0yNWq3EyYM1rJzlYOW2NzjzZWIAqRATqD/jFg/jFhie67nd3U1qq1iqqKqKxEVCU5i5ubztxmc1xxx5Zwg/4fqv4fq+vTtxrGnBVRMTWYzN3ebu9zeW244zNzMRWtY6Y8DfTFgISHgZLv40YRhGAJyjGU4BCKCMIwihOUYRgjGMY3y89sITYRkyscTjGybLW7RhlWtHGVitxN8jhbibZG7bC4ytnOJuAKaSKD/jKy/jKzxmrTFs4uswubzdzuTlfhdgCE/ERB+IiHVr0ad04UtXFeU5XjOMZxVinbPKCE7FOrGMAhOBFGKEREjnz8tsAhNhGVqzZ4sjZmtZuWuRa0cuWa3FkcMVrTM0yM27Zu3zN2gAqJATiD/jcS/jcT558Dx/G83tucxtGcVUcI4ViukRSZvebu7zd7u7krPDUAg/4gnv4gn3Xp16demdRiKwirwmau4suriYUpF4ubXmO8NoP3uXo8ZjMrkmIkTFomEwAIlEwmJXx8ny3lACE2EYsWXG1x5Gq1xmzZlrTE4wrXGFu0Wtmjdi1auGORyzZACmIag/43Qv43T8c4ym26upwqK1nwJcyE/ECt+IE/JfJaGCVoWrasKzvhnthncMCF1UjTzwxQxAhQoY5bcTg4MkAhNhDVzhzM2mFktyOczha0atWi3DmbOVrRu0atW2Zm3yt8QApmHYP+Njj+NinvV5uZm4u6lOFU4ce1gIP+IB7+IB94GYjFaqsVqRM7ufB136iFq00MWrphggghIEEMMEMEsc9ONwMWYCE2EMGuFo2cZWi1m4zNFrRw4ZrXLfK5Wt3GFiyc4XDFu0cgCn4ug/46XP46XXLn1nt5vC5uMwiZyzN4rHDXTWq0wqa59udgg/4gsv4gs2txLwN6picTwmqwrLc7ucourXmvBq92hMHej05xnGcZRhGESIjKcoiMJoRIxnj7KXcAITYQ2Z5WDJjkYrXOLM2WtMLRotxYs2Ra3aYcmFs5bZWrXCAKXxqE/HA9+OB8ZIZ+JptGSiEJyvLPJUCD/iJq/iJrGem8Xi6taM1nHXU2hdBRnYIIIYYY4YxCljRz25NjgCE2EOXLPIzZZcS1s3ys1rRljarcThwzWtcePNhy5GbbCwwgCpYBP4P+PQz+PQfPh4ZtuuOuMXFwqeFa5Y10xwamFwlFJned8+PW88W3Plxsg/4hIP4hFebF4zyzwvpnVVVVELmOM8bzPHc843edzueJSmqqsRqeETSEdp24UkhGUYzjEThGEYRjAEIRIRIwijAEU4Vv0ccusCE2EOW7fFmyNsa1m0buVrRrjYrXDBxhW4mGNw0buMbBgyZgCQEK5wGhAYP+OQr+OQty5g79jwfA48OvTxcF1bGZSuJRERBFxMxdStFpmlTiYmJQQQkJqZpDp4fhOvQAZwceA3oAOXPlz8TcRMIVMRa57+J4vTqmAIP+IDb+IDcA48Dr069PD8LyekzCYuJmIi8IhEpiQVMTiYmAoQiIRNEBEpi4mePTq6dQB06nbuOXMAAkJiZrNLq6q6zhz5CC/CD4ffltgbSrLCxZSwAAAAAJuVc2AAlAsLAlAmwEpLc2JsALKC759+ft8/MAITYQ5ct2zfDkcLWuHDlWtMjJstxYcjNa2ZNGbRlkcNczRmAKYSKD/jLc/jLdB16AB16cYXMyjvpIg/4fov4fowb0AHg+B4upuZqdceFwhN3E5M4JRrFOEYwiRiRhFGN+vplIITYQ0yOWTDMwYLcmTG4WtGDRitcNWeRawy5WmbHmwuMWNoAJAAqxAVuD/h/6/h/7NXfgXnlz4b1xxdSlEyuJuJLEwiIrPjXTCZllM3x7d9buBKiBIugAhPwMofgZRMbFwc2GmG2GWGV5VggklSEM2nQakpWQXnfTi34b1jeEJSpSUsmHBmlglkpaKtZ461rHHq15MoCD8CaRMZjMWklMWTEwhMTEyCauAAAJhEkSAJTd8fZzHiAhNhGPCwwt8jXItaOWOZa0Zs261w0ZsVrhu0asm7hu0ys2YAqXAT6D/iSI/iSJ5cweD4Hh1txuZMVWtRwcK04VBcbbm7uczNzGe3i+I48MAIP+BBD+BBHt3B16VTDGNNQ1Mzm95454zubmbmZtMQrDTwOvR069AITqW5cYSjGc5xREYRhEIwnStJwlOU5TlOAjCMUJwjOOXonOITYRhYuMeTCxbLcjdw0WtMWNwtxMWeFa2bZnDnKwxsXDRwAKiwE1g/4k6v4kzfN8Te63VpiYiYmauJiRFRUMRMl2Td8seDw4gIP+BDD+BBvxfK68JqIiItKZuNx4PheGcdtzdwzURFVGI5d/AkCEt2Iw7dZRghOUwgnScoynCU4TRhMQnKcIxjXPz5w4ACE2EYcOHMzxt2C3FhyM1rTNmZrcLVhkW5GWTCyysmeZhkbACpcBQoP+KFr+KFsic479vN6ZXApV1EComIiomkr5c/AywiJiVnfxvH8Lw6uE/AkF+BIMy5MuTXq36J0jaGCdoQhCUaThOEZwnGKMYserXsxoRIzIxCtM+YCD6exHprZSslKYkTCJTVwJrOLiYImEomSbvfg+bPIhNhDBw4ZNXObItzYnDRa0Yt3K3ExytFuFliaOGbXI2yYmQApfGoP+Jyr+Jzfv0mfA58u0NTVxJeuuosCD/gXe/gXV4tcYuuMRF1EImdc8LITlZqdGc4IRjGcIxC9dvFhQITYQ0zOcjhvlyLXDDHhWtMTBgtxYm7hawxtMuFy2ctWrBuAKnwFJg/4uev4uewHHh37eTw41cXMQKw1q61vxMzEMZjMXc5ubueNbreMxEMRHgL6Ag/4EVP4EVQHftdXq+E4ioiMxOU8+3fwPB8LcXiVTEquEiUrmZm6zrjp4NIP3OPlzQKmxKZi4uJiRExMJiYJVdTGcTExNJiSZcd+X1v1AITYRmZOGznM1aLWmVjjWtG7Jitc4szda2YssrPDmzNGblyAKZR+D/i4m/i4nBupyzOYmpiEq3y34nh9AhPwIRfgQjGjTsnSmBgjYirONa46bYwyghM3QhDu3EEIwQjFFFNWuPiz4QCE2EY2GFu2cZmi3JlYsVrRo4ZLXGJw2Wt8rPIzxYmjXG1agCmQbg/4tWv4tWyr69OerrKdzczDEVwwAg/4Efv4Efzv2rUY1jGK1eLi9x3457oWzOQ5WGGGGeGEghgRxQwT052GDOCE2EMGznMyxMMa1jiw5lrRrlarcLFpiWsWLnG4buMLLG3zACpABPYP+MCb+MDnwHPk6zW26zCorHLnyuuHHwLhCZTN3G4u8szJdXrPSZIP+BSb+BSc3pusXqcNZxcXz8TxfA8HwPB8LjSJQlJCaurTc5rjy78p2g/cx7KYSXCEpTKYlEwBNZqYRdEEzd3M58vr4wCE2EY8TnFmaMma1hlaY1rRo2crXDLG2W5nGVmxw5MWbI2yACowBNYP+MVj+MVk3rx8bZiKxppVKjU4ipxMZq7ve953OaRPidemwg/4Ewv4EwzwvD7TFYVFRETM5nnPGdzuOM5nNxmIjEY08DfDt38iEydaLu3QIIRQrCMJ0nJCMIREZThGE5ThGKdb6+HDIITYRjyOcbZg3cLc2TFiWtGDlitxN3GZayZZszhy3aZGTfCAKbyKD/jJo/jJnl4Xh9ucXdpSyuN1xiy9XrhKD/gam/gaR8VjPa1RURERLM3PGbtx1uIyAhcFloZdKghghggghghghgjgCGOGWe/Dw5wAhNhDlq5bMcjdotat8bla0c5WC1xjYNVuZiya5cuNm4ZMG4AqKATmE/Gpt+NUXJlZN+7i5MKYlKWCVqQwRwTgjNddWsa1rOc6poWlK2zCAg/4Eov4EqcZzyzidKxURETJNxK6uEUpEwu1zc3GZjnPTz4PyvI8POZu5ZSlMTCYkiUxeLggQmEkxe/F8t4ghNhDNziZMMjFqtc4mbda0ws2S1wyYtluRvhZscWVoycZmwApnHIP+NTj+NTl16d6rNZiyUxNThwrv2IT8CJX4ES2bPohS2JgtCVYVjeeGOeGulYXJYBn0EEKGFDHFHBDBDDDDPTjY8kAhNhDfE0Z4mTDMtzNcjRa0wtW63E5xMVrXK1yuMLJviwuWwAplHIP+NL7+NNGq6648ufLjq6IRUTrPLICD/gSE/gR3xW+HPpvhOIwlGV7rvw8XhxCE42rizghOqqM4RhOE4p108VsAITYQ5YMmTBkwaLcOJg1WtGzBktw5WuFa1aNmTVk5zZWjJkAKoQE/hPxudfjc1x0x4uHmy4sdKyrKEYTtHAwSnwL2nCcYxy6teTKZMspkEoUlKlc2nFcAhPwM9fgaHnm37uDqvirgjglJSMJwjNHLmxznG9Jytr1VoYsezbuwwRTjOGOmVGaD8iYTc1tuslxcTEwmETExMTEkSiUSBEzO+ffyY8QhNhDRqwaZmWZktzNmbVa0aYcy3EzytlrNxizM2GLC5ws2IAqOATWD/jq6/jq78Gp41uLmIieE8IxiuEYjSnCIurvjnr149+vXjxvvWZCD/gQ0/gQ1vUXyarhrERq2b3Od7zOd5vnfHO543TFcMcseBfKKAITVzkO7FGERFGMIwnKMICAITlWUyKMJ15uuU/AgITYQ4ZYWjhswcLWTVjlWtGrlutxMm7VbkxMmGJszaMm7DCAKrgFZg/4gav4gawAq+GYirpCFTON4uevgeDy47TExUOjEVFILbu+vLndxlCYVKKjOAIP+Cr7+Cr8AO/bw4mbuLWhSNQ1w58u1cMRE5znw+XXnN7ZicRisVjhVVrFKkzd5eL5Hk8uYg/ex5PGWZmYtEkLq4mJAmE1KJglCSYJgBExMTCYmLqyZznwfLvwAITYQwYtsLJvibrcuNs2WtMONgtw5XDFbkasMrdg1atGmHMAKhwE0g/4kxv4kxzr08vpuLhdNMViMKqeE0wjbM9Y53N1fTwfAieCD/glC/glDNb4VOoxiMITm7453nO9zudoliaqqxUcs45c+gITF0o9GZKcY1lOCMAQQjARQnKcIwiTjGNdfBhygITYRjaY2LnEyaLW7Vw1WtMmbEtwtGLBaybs3LRw0YN8mLIAKkwE0g/4lpP4lpeW7i4uJQUVMRvwPB8Lw/G41eL4XqyZucxnXg14HgoT8EjH4JGclo4J5o4JyjNOdars+rXgwzvHDHDPDGMJLStC0dGvZjxCEwdiPLwwjOMYRjCaEYyigQQjBGE4RhGMJyrCda5ebGXggITYQzYtcWXDlarWGbE4WtGrDMtc5mWVbkw5mWZs5Z4W2NyAKmQFBhPxSlfilL4HBpXLk4+CsMNhKUJQlBKKBAAGDDojSEoQhOc14Z9WuU7CE/BMd+CY/Lk06NuzTkvijZRSMaRhCMJIIEIzRnOMcerXmwwjCMUxWi9tOjeCE6mafTnBFGJWCKCKE5ThGAACEYEIxhEiRvXLxau8AITYQ3aN2WZkxxrcmRjjWtGWPCtxY2ONaybtHGNk1Z5W2NuAKWheE/FEB+KIHToZ8xihl42GSyOK8YIP+Csj+CsnWwMZIk3wvYIWjPM3GijhQQwRwwwxz5PBwYYAhNhDTM0ZtMuPEtasMrla0bNcS3EzyZFrZw1aucTLI1xYsIAqSAUCD/i5O/i5Pc+TerrjXNd5iazgwrHCuUaYzVzE5i17vd3nK6ziJ6brwgIP+Ccz+Cc1jLwfA8XhcKjlPCdKSSmYurq6mJiEzESTWYtZuurkAg/O8ifbuJi6zFxEkTMprNSTKJIghFwRMESTnffweuCE2EOGLnHhZY2y3HhatlrRziZLcOFs4WtMTdo2xtXDFrixACloWg/4usP4ut9yTJcJUxvHLiIP+CUr+CS3danVamojLPOu+56iF1EUGplihgRwQwQo4acTgYc0AITYRicNGDBq2yLWjBq1WtGTDGtxOXLda1bsm+Jw4cNMWFmAKWhaD/i08/i05vrwRdZmcrqdX0qSE/BHt+CN/fwEsEckcE4TjOdcc20CFzFkWlghCMhghS25eOIAhNhDnFlxYmrJstyZGbVa0Yt2C1yxy4luVzhbNnDfMwzNGoAqXATqD/i++/i+/YzMcZnebi4qK1FRUNbxMXEETNxPHh5vDcWiNX4jOAIT8FVH4KqWfNnzacFIyhaOCNpk4mXZt3Y4QjCE5Tjj1a8mWytKwjOmOzPmAhMnYO/FFGU4RhGMJwjCZOEUEkIRgIyjCCMEZ1vj163QAITYRlauGrjKzyrXGRw1WtGbbCtxNmTFa3bNsrZgwzNMmTKAKbCaD/jBu/jBvAAukTCZmblMVrjwa32CD/gn4/gn5HPkA8S9RqqiJXc728Pt3c+XchbslFn4YoZEKCOGGGGCEghII4I0ccNedNQAhNhDBi2ZucmbMtb5nDVa0as8i1y0atlrHIzxMcTRqzZMXIApzJoP+Mgb+Mgc8DweXMq+M6zEyiUppy8Pwnfs1nACE/BcR+C4knINWvhYaQSrKMU4Y5Vvgws+bg4qxhONs5N5wJTQjFNGEYRIwRTjW9898PGAhNhDdw5yNmDNwtcNGzha0cMMi1y3ysFrFk0xZMzPFmZMcQAqXAT+D/jYg/jYh58nXp16eTyylON4hiKxUVVTERKWefLnneZuVomJ1PC/CiuSD/gpE/gpFmHXpdXjfCaxEQiUyKXrNLlPPwvD8LihMXK4ut668OtwAhMHUcXDCqMIxjFGIEYRhEhGEYIwRghGARJkYzw9ODwIAITYRmcMMjjEyarXLFpkWtGWPCtc5MrVazctmebHhaOHGRiAKaR2D/jZe/jZfucb1N1ldzNxer4S1uI4AhPwS8fgl53YcubPsw4IWlijgnKsp3ldhrHWAhLdiOvjoRgnCMIwQijGc78nDDhAhNhGZribtszlqtc42zda0ctcS1zjbuFrHE4Ys8rXIwzNGIApiG4P+NYb+NYdjnw78OeuOJi5hM4vhvoCE/BO9+Cd9qvow6K5q2BCs54WXKIXAZLKoIEEsMsMaGCEhUy422PMAITYQzb5cbdrhcrWbDLhWtM2NqtxMMuFawbOMOXNjZuWuXKAKlAE+g/44LP44M8eHMbrdZxNTiMRWmowwqpi5m/B8LwzlzqaRClTG+HXlmICD/guq/gu98CbiNZ5ThhCImbud53eXHCMRy58jt38bNTFrnjLnw8PhxzKD9ztHu7lJKUxMxJF0RNSCYTExJFwTEzm+PfyXnCE2EMWGLLkaM8S3CybtFrRm4ZLXGLLhW5WTFg5wsnOFuxaACmQag/47CP47D73246zrjrjXGNhjgiMAhPwRMfgiFqzX0TyMELTlCMY1vTXXDtCFzGAgzscCGFDCQwwRwJ8PmY4MsCE2EN22Fljatsy1jiyZVrTK3YrXDNvhW5XGLNlZtWWVphyACqMBV4P+IUz+IU3WwACYmYlcxcWkiamlMZwmAPA8HwsxSkUq0zOYmZdfE8Xp4eOmQIP+JF7+JF/xfEAAO11jDCsZiaLZjM3mevgeC4cQMZxMCYuJmQmrUzjeeni6g/G6cZtN3NxMiSUTEiJiYkiQBMImJiYmJRKExJEkpmc8+vm35gAhNhGFsycuceJytbY2mFa0btWq3EywuFuFmyb42WZzmY4soApnIoP+JQj+JQkCd4vHHhmromBON8OvKYCD/iUQ/iURA87rwrDS8XMXJle8defbuITqZcsIyKzjMjGE4RQijCcMN+fnl2AhNhDPC3yYXLLEtxs22Fa0bsmK1zmaNVrPLjcN2rBoyzMmAAqMAT2D/ixo/ixpXXXp5OszcCmMNVisNThJOZzO7ze85jimFRHB43k+VwCD/iWY/iWr8DwfA79vB6Z1nhFRVTq6mpErmLCpq8XUpi5Xk5653ACD9LmXmbTIkkTExMAIlCYRMJq4lMrzx9HrgCE2EZsuRm4y5MK1mzxslrRxkbrXGZs3W5XORu1a4nDbK1cgCmgdg/4sgP4sges9ufDOLrNbxmQxeuPRxwCD/iU8/iU946jwL4cI7RwvVt3vOd33t4OQhNHSn0booJThOE4pwnCd8OvHj5ghNhDdo4yNcjDCtZMGDNa0x5HK3Fmb4lrBrlw43LZuxy42wApiHIP+K3T+K33Rz7XFxuOLcZow5b5ayIP+JTj+JUfoZ8KNY1rURmryznMd6nuAhONivetazRhGCIjGa8+HwXUAITYRjxOGWVu0crcWPG4WtHDlstw5cmNa2zNmLlm0ZN2mLEAKkAE5g/4uZP4uZeXh66txzi4RWqxiNQxCo3Fzz6dakpUYjERrOOPLvUiD/idm/idn8WvA8nwr4XyvSooi4zlu7tKOHPlyjE4VnN3nnHN35eDiAIP0PI9HZmUzKYmUxMXi6ImLqUokESXN3nj4Ph8gITYRkzM2bXMzcLWWRuxWtGTTItcOHDJbhat8mXK2xMGbfMAKaB2D/jDu/jDv6dWcXcbreM1cREThyy8DwYT8SsH4lYdGlorSVpYGKtJRnWd45Zb2TKCFa5BqZ4IEEBBHChhhhhUy05eDHCE2ENsWFi5Y4Wy1hlaMFrTJhwrcLZu1WsG+NmyZYm+Rw3zACm0ig/4yFP4yFTOLqM4zOa4xlmN1upmHDfKuAIT8UHX4oOzJl2beFjwJRhGVYVhNhleM60yyhECEwcTfFCcIzjCM5RQBEnGeXg73SCE2EM8TNw4YYWC1lhasVrTFjZLcOVm4WsMOZliyYmmZmwaACoIBNoL/ABBR/gAgpHv1tz3zrZZYy549+gyzLl8XBrq9AIP+JpD+JpEcOPmc+k4rF1KbvN77+B4JzZvN8VyIxOMRydgAhO1Tp1jKNJokUU4RgCEYREUYQIwjCM4J16OuG4AhNhGLM5xNcORqtZNMORa0zMXK3Djb5luZk4wsMeTJiasGwAqWAUCD/gB0/gB1B16Lrjw69PF4Wm4zWcQqsVFKRUsTSppiSbmfD8jyXfsAg/4cXP4cXQDwPB5c/C8PyOMRDF1MIlMIlCcXjNZqZ3WZTmI59u7lzISHEjWNYoThNFFFGE5RjSsEIk5RIRhFCIjBGAnGeXuyeAAhNhDfHhbNmLVstZsmmVa0bMsS3EyYsVrBpjxsGrnC3w4cYAqcAUOD/gPu/gPvOPDr08HwPL1NzmrwxGKxUVFRFKotxrwRO4SwilZ6dfAnOq2Ag/4evv4evzv258vD8LwekxjEViIhE5i53m+NdY3q9K5DpUVRM3M9+3dXgscwg/S7yTOUymJExMwmExAiZiSpqRGYupiSYubz4Pm36gAhNhDJwza4muRstx4sONa0cYXC3C4y41rlviYZHOJlhzYXAAqZAUKD/gV8/gVv68+XhwlMRVRiHSIxFIJkiJm5y78ubM5ZuZiKjGMRrj53WoT8PXn4et6wjmrCUkITguy4MeOOFWsYxmnBCVMEMGbPmaIWwUtSU0azrHHLi8DTjIP3PAj4F4yARMCCYlMSJBCEwCExMXLM75+L34AhNhDJvlZNWmZytbuXLZa0btGy3C1ZY1uLDlaOMbBszY42wAqcAUOD/gd4/gd5M479vN5C+DVVjWKwikSjM23lm4zJleUzEYrFcqrpz7TIg/4fVP4fVTv2umKxGEROY3ed73x3xvMzF404Y1jHQ6a5cOHCOEzvO854z1zfEITjZq1vjvOMRCIIwhGBGU4RhGMIwIwCMICAiRjPL07x8AAhNhDltkyN8TJqtbYmzZa0ZZmC3DmYY1rdsyZN8rBzmxtWoApfKoP+DWD+DXHt4PgePyzW9Xienh+EAAAByIL+uWP65dz36+HJibhzoAAAHxiCzGJZs7VLKsqWFltuyr54ITYQ1yZmOZhibrWOVyzWtMWLItxZcOJa0wtm7Fk0xYczLIAKkwFBg/4NaP4NaevTweG6zjny4wIYYnFE9ramkLuevbuzF1dUw0iozrfDnACD/h4m/h4n3rxdTGeWeU8IxHBE1La+/Trmd2TiK4ceHSaxEQtOczu+dd+G9oPt53n7pJExlJKQCEwmJARdSESSuZzx6+DoITYRhwuWbZq0cLWDVqwWtMzBotcsm+Ra5b5s2Fs3cN2bnMAKigE3g/4PJP4PJcZOvTxdXMyYnFRhhVREKlAm2ZvK077eXwgAg/4c9P4c9fB8AiehGGGFKmZvN3zcWc7ZXc4k1EcM+F4vaoCE8CS5OPDGaKMIwjCMIoRjKcEIoRgjBGEUIiKdcPB1x8EAITYRlZNW2FlkbrXLRk1WtGGXMtcMXGRbkZM8TnM4bNsLdyAKaSWD/g88/g89HHhMUqYuttrjeOMZjKETrWSD/h72/h73Hbv4FxRiRNccZjjjMyszNZCEcTXNCKMIgQjCMIwjCKE0cePk16whNhGFkyyt2OXEtxYWmNa0cuHK1yyaM1rLDlYN3GZi3bucoAqQAT6D/hDk/hDliZgAETV3EkRMDjwus4lURi+ExWatcdfG8fwL6oP+Hv7+Hv/wPB5czlzBy59OvibqJrdeD4Xhjw8ZTkmEIiKqGJ1OM1WwhGaMawIRgjGKcIwQIRhCMIkJwmiIwCMIwnCat9PDeBghNhDnHiZZcbPEtZNmWRa0YZca3DkYOFrViywuHDRyyZYmQAqGATOD/hM6/hM76dR16eDE3NXisajSjr43j+JzqKmi17nM8W4xYIP+Hdz+Hd26HTr5nHVUiZnNZXOefheHfGN5zd1mIiIw4bx22ITF1MPPmIwnCMIoRhECEEIiKJOEYRTjp5LwECE2EMHGFu3ytm61gyzZlrRiybrXLlxlWtmzlnmcuMbBs3aACmYeg/4TzP4Tv+ouYuN1mtxmsxMxFZ8jvQCE/D7F+H1PPq17pwglW16ZaXVhcvCeDDOE1cTrxgghBAhNCcUYxjPHp30AITYQ3ZNsTVo3YrcbZnkWtGTlitw5G2VawxZGeNxiYZMLBkAKbiGD/hcY/hcZ7XzN8dc42zcxGo4Y4Vw5Z5c6riCD/h16/h1748pOV4xqNTpW4mLjivm73naFyE9IjgQyoI4IYYISCFDDDTLjcDDsgCE2EYmGHNmcYWC3KyxY1rTFmZLcOZs2Wt8OJk4bt2eZm4ZACloWg/4Vgv4Vg/D1yPCtqEXFuPDMgIP+Htj+HtmuODtxmsptnHHTiITqZufWacYRhOM4zjO+nbiAITYRmauGrVw3cLcLVy3WtMzNitcuWDlayyOGjJy2YNceTMAKjgE+g/4XmP4XpeQDODr07xUrqYqdREVFTEKmrq8ZZXObjNZ4deiQg/4eJP4eLdAOXM7d+lowUiLxlNzuM3dt1xi01apxes+J4viO4ITFqjedZxjGMCCCJOESE5TlOUUEIwEYRQjEiqvfPly+AiE2EYmbjKwbMHK3GyZMFrTI1ZrXGXFjWucmbNkyNnOHK3yACncqg/4ZMP4ZMQYjfbdXi6zibXmZ2zM3nec7jwcRYIP+HOz+HO0du/hZ6+Z1rFTqaqpYmYtLM5id8OMQhLdiHZrBCEU4IwijCMYRIRhGEYRK35uePQAhNhGVplb4czPItYscuNa0ZN2q1zkxs1rRmycZmWFixys8QAqBATaD/gBc/gBdDnyDr0ddTN1apiUJohURSIqpia8P0PHrAIP+Iqb+IqcOvQOPB4W2ECKvCKKzFxxibq6zXHXg9vBvAIP1uvWyJJSmLicZqYkTCaurhMTEpjLO89fF8oAhNhGHKzaZc2ZqtZZsjRa0Y4sK3FixOVrlm5as2jHHhZYWgArFAVyE/Ac1+A5vHivbTbBw+FxdGGk4TlCcp4L2QQQpGUK6NObPq16q5dm3VhRhKMoyjCccebOJXjGEUaRkpKEkkqyhUIP+JJz+JJ3jw69O9cvD8LweE4iFRURCMBMZy59OtWc614PgeHpZcXV4py79hyiaonG6ucXGY3Xgy2CD8jncialAuYtKYmLqYBE1JExMSTCUXATAiYJhMTEhMXPHw/Ln2iE2EN3Lhs4YOMa3Iww41rRjkcrXGZi3WuXDBszx5MmbI1bgCp8BP4P+BZj+BZmY69PJ5ZiUoRiMavxJxEVMwmLRcXlluMtxGUXi9VnWJIT8SQX4kg8+bHiy4p2wQlZKMsaOnRlrOsb1vWc61ihKFrYrUyOEyUtKU4YYZZzwgITsYMfDyxijCMYRhGEYQRgBFAjCMIhGU4QnKMIwjCMcfJ1usCE2EOWTBgwxMMi3C2asVrTC3crXLZs0W5GbLEybsmWNwyYACpwBRoP+CIj+CInw641mpTicNOFVVVFRUYhEznObu6uYTtHG7mZiKqsMTV8OutiD/iRC/iRD3yusVWKqIuNzm83xne98dzmbKiIqMarWOzlw4a5awmpzvN8Z5x4fLmCExdqfNypzlOABGAEUIgBGBGAQjAQjNFON9u2fcCE2EZcWTLmaMmC3HlcZVrTE1bLXLDC1WsWbVxjZYWOTDkbgClgTg/4J7v4J7+HFeuuM63wuh2CE/EmV+JMvgcHZe05TjHLo0jOAhdBZkbYY0cMKNHHgcXPhgCE2EOWuRtmZ5si1w4aMFrRpkbLcWHE3WucmJtiaucTFhkbACosBPIP+Dfr+Df2M43rw8XM1KkQVEUeBeERM23vlzq0UqaqcXFbqZIP+JJj+JKnt37d+3fWFOU40imYzm+eOOZzcXio5Zx2icIm7uc5y5xfEg/gDxZu9zdZiYkkAESCARKYlEolc+L7NeEAhNhGJs3zZGrbKtxt8eVa0c4Wi1w2bt1rXC2bt2rPE0zM8QApfGYP+D+r+D+uau4mZTMIMNXrXcIT8RJH4iSeFjhSFoUSjS9scqxXw02iFuzEGjnQQwEEMCGCGGeG3JtAAITYQyy5mzRtmYLcrNhjWtMuXCtcMMbRbkzOMzdqyaY3DByAKWhmC/oFL+gV8zedzW3zO3zOxvFCD/iXW/iXHViohG9dcca5xea51XECE3ZYgjKMEYIzXw49+PrAhNhDfCzyuM2TItZ4WLha0zZsq1w1aYVuRwyZsWGFnkbNW4AqFATGD/hF8/hF9K3U1nGcZqUb1nDODS9XQi45+F4fa+fjePy5ghPxIofiRRNVcE8E4VTjOGXVr0aWTKcHBONZwQpCmTPmnivix4saD9Be9zMxklMTEomJqYExcSi4TM53379/WITYQ2xOczPFjwrXGbI2WtMmPCtcZMLhbkwtMLbJmaN2jXEAKkQE6g/4T+v4T9c1Y43FxczEQqqioiIcfE2pCkzG7ucyzw69PB8Dv2IP+I7z+I83t4viDEYiorEIImZZnN9eHPjOZ3M5iZxNOEV4Hk+Rz5TCE4lrznONYxjFGCMIhGU4CMIRQIRIRRhFGMZ4eLpn4ECE2EN8rPGycOHC1g4ctVrTJlbLXGJviWuWmTFmwssjli4cACmQeg/4VDP4VDXGovXPha63FzMSiYnW48ACD/iWs/iWteRxxNMXWazjjWU3Nx11zcoSHW4+NCMoxAQjErGeG+vLygCE2EY2uPC5wtma1zjw41rRsycrcLTM5WuGONljZN2LBo2YACpYBQoT8LhH4XCcuRlyDLky5NdMm3ZvwJxjCMKMEKSlGyEIRlFGEYkaxqrVbTox4gIP+I+b+I+eJTA1vW+G57d/E46nFXi8ZiZJyvOczxcW1xeEVinheP429du6D7acZzMppAJlKAiSQRMTUokEolMzN9/Rn2iE2EZmGFs3yNMy1tiZtFrRjkarXOZw2WtWmJlkyN8eRoxzAClgUhPwuWfhct4GmlEKyRjCOfhcNoIT8SnX4lO+FXDSEUE4q3yZWUIXBZhn6YUEIhQzy4XD1ACE2ENczFgzb5Mq1u3xMVrRmzaLXORuwW5GjRmyZZWeRljygCnEghPwxYfhix00jk24rwrEUSyb92nRlyZcmXIw4AIT8ShH4lCdmON9mOUEIwrKMcejTo05s+bPSqMCFbCBrY4YIYCCGCGFDDGhgIU+JvxQhNhDfM2aNGTjEtZ5sbBa0bNMi3EycN1uZgzy48jNhicOcIAphG4P+Gib+GieJm9brNXExmsxG9XwzwIT8Rrn4jXc2fhYck8DBWlaTlhiuyww1AITRZGM005pwjERjO+nix7AhNhGbDlbMGbdgtxMcTVa0yNMq1xmx4VrJzlYt82RwyxM8IApwJ4P+Gvr+GvsceAOE4YmJi0t1udzvO+M8+NiD/iKe/iKf79nPkHhbxwaqmFTEVFWhN8r4wISHch07xhGCMJwIRhFFCcpwRhGE58HmtQAhNhDPE2w5c2JmtauXDRa0xYsi1zmb5VubNlbZsuPE0Zs3AAqXAU2D/iC2/iC3By5jhxMZiZi43VpxvExdTV1jjwDt38a4rCIZLhMxE5rjXXV0g/4p2P4p2Qdeg48Dhx8C50pi4Ii4mMtz17dw5c6sSmJggRdXGeHerkCD9jz+dKpBEzDJImEwTEwkRKYCExJIAStm+Pi+XXsAITYQ4xZWGZs1xrW2Vo4WtMWLCtxN8TNawZNGOHFlZMceZsAKZhuD/iUG/iUHNZ4679u/DerxMUq+nXlAhPxUGfioNMVq5K4r5K2rCKNWPBwdGWqFxmEzKCCBFHDDHDChRwwy05G2DVAhNhGVu3w5mOTMtyMmeZa0ZZcq3DlZuFuNnlZt8WFvlyssIAqDATeD/iwK/iwLdenj4ncbxx4NNacGrqrxMptmcxu7jjG6zinK+3AAg/4qmP4qmVXERGJqKuJi0hJBKpgheM1urOOu+u9ghOBxJ9sglBCMyMYxCMkIyiIECEYCMY3nl5s+ECE2ENcbVwxaZsa3I0aslrRs4ZrcWbFlW5WGHM4ZMM2XNiZAClwVg/4sLv4sP+3WauMxcTJjjwqAhPxVKfiqLw7q2lkhghCU2FrrXSCFszUOfQoII4YI4I4Z8fgY84AhNhDPC4xZMOVqtyMGGNa0ZtXC3CzbNluPMwZtcuZqyyYmIApYFIP+K07+K1XcRaE1cVfDONWAg/4qov4qj7rWKxFYzDdd08yGpJhYw8DBwCDgEBComVl4GuAhNhDlq3x5mmVwtbZm7Na0zNWC1y1YOVrhg2a4sLTG5buGoAqMATyD/i2E/i2HjHh1tbNZxNRiNOEb8rcVFxlnO3TqQiFVDExNZx1wg/4tAP4tDeXk6iIxiOE4EFr48uc7yur4X0c+TxN4ihec5c68Hh3uwITuWd+aACMIokUIoBCMEIwjCKJCIRTnXLz4bCE2EYW2LFkytGq1xicZVrRi4aLcLltlW5mOTCwzYsLfM1ZACm4jg/4y/P4y+bG9SmZuMrJiUZqLxnxvB4YAhPxZ6fiznyjRp4V6LRlOlZVjNdhjGccebfaYhchiIdDKQRwEEAQo4pYoYCOOfK2x6IAhNhDfC1aMWWZmtZtceRa0xsmS1y4bYVrBhmZ42jdvjxsW4AqfAUOD/jck/jcl69OvTOKnlfK+m6iZmZmLjjG5zPFmLpFdvB8AeFOMcK4Itx3nvXfvzIP+K8D+K8G669PB8Dw8M4zw3qKqtYiKRWYmEzMzNzx4cXgeD4HHEsxczK8bxHGghOVm5uNCEkEozldFMAIBGUQIwCAijEnHD3Zy5gAhNhDlwxZ5GbLEtYsGuVa0b5W63C2bY1uZgxzZmrFy5bYWQAqEATGD/iDq/iED8bvy3V1mZuLQpqeEcnKOUajhMpZm7zjwfA6xIIP+Loj+Ln/j0jPCeDUUhGZzPWvD6c63W6tcXU3V43jr25zAhOJhRTjeJGBBCE4QjCIRIxhERTje+/THwEAhNhGFhmwucrXEtwsnLda0ZNGa1ziY4VuRkwaZsLRlkcZMgAprHYP+JTr+JS3qM4u4tmM43SorF9uPTqCE/F0R+LoeIyZeRlxQyTpCUJqzvPG15s6GtoaBtYODgICAgYAgUCgYCDgoNCxNfArgITYRhbuWubE1xrWuXK4WtHDDGtxNczRa4cOW7XDhZtmrfCAKfDaD/iui/iu33jPDjwkhio1WIiEwzEzdzO1txxi5ianlPieH4lCD/i9I/i9JzyzwaiILNxMogq6kXABnG8xuufTxcUCD8zrS5ubmQRIACJiYQiJlc7ylvzfOITYQxb5WORnmyLWThqyWtHLhstxM2rJa3aMMmJnmZOWeNgAKWReD/iwO/iwPK54zMs1mE434HPsAhPxe3fi9vNl8kciyV5Vqxy13AITZ0J8+d0xERjOuXj1wACE2EN2bJywcN2K1vlYslrTK2yrXDJhiWtWbBo5xuMONrlzAClwXg/4rEP4rH8SiRcXV6mOV4z2AhPxe3fi9dlCEKSjgvasrq3hv0aZAhcpgodHHBDEgBDDPLgcfHkAhNhDNlhZYcWZstYOMLla0xsGy1xibs1uJo0ZYcmRu5YYWgAqHATuD/i2G/i2Lzz1mZWVnEVGq1GMTpSVzl1cuaJUiqVUTrPDvwIP+MQ7+MRvMavTU8s8s4lMTJZtlcxdadejxMxSLZnjXOu/DwauD5e89fnFyESJiwAImpiYmJuJiYurmZzvy+vIhNhDRg5zNMmbMtaMnLda0aNcS3E5aYlrZs2Zs2bNi4Y4WwAqxAVaE/F2h+LtEBky5s/Cy2nKac8OTLOsLpyQyadBGDVr3XQhGM4XRmXte2eScJwrEIShmy5GPEIP+L87+L88AcOPhc8b4ZiXHyuMKWnM8enU5c3Tr23gwTVynr4Xh9OvTnWSZi4UGMpgAg9e89nmRBUwmZSmJiUTEiYmJRKCYTF1dXi4hMETEiYlMLZ4+7fAhNhGVhmxt2jJitx5sTRa0atmi3DjYN1uLM0xOM2LC4cYsIAppJYL/AAQp/gAIVARuVs7OtdbNd8WfBuYAg/4yEv4yEwdOvjbrDGatbMTMWLjPDnWwhOhrjKc6zjCaEYRgRIwIRIxvweTDkCE2EYcrdsxYsHC1rkYsVrRjjxrXDluxW4WrNs5ysmGFmybACrMBV4P+NlT+NlVz5ADt38a8YjEUm85ve95ZuyIqsRw4+JmCLjKZyvLM8V3NWi6uJjjyVgCD/i/Q/i/Rc+QA48OuJupipxTCmEVcFzK+PheH4nGanRiSV1N1usxcyhEUxz1zvwyE0cKuOuGFSMIooiIQnKKEYRhGERGEYRIRgihFCMEIyrSMpynAnCZOFdPVhHwgITYQxxOczBtkZrWmFkxWtG7Zqtc5mGZa1aYcmZw0cMsTFoAKxgFsg/4vbv4vf+3g+AA7d/AmoqImKUiF3nN5ndZyu5u01li2IVHLwfA58rqIC1WO3d4Hg9Ovkc8QrNZrM1uuOuPCcoP+K1b+K0/fLm6dQ3rrUbiKzoiCEVhGFRU6VMJi7u7zNzlnHPl4+LXhTt16C6YzjPaacM4u4ucceG+nXtuQgvXwWrbLNq1ZVlBYlSyypZZRZYILKEoAsCWWWULt6vv7fn+wITYRhYsG7PDhcrWrlhkWtGznKtxM8jJbjzOWzVviZt2TnEAKwAF2hPwtJfhahyAAAy5MODToy5MOAIwGjTovSEIKEIwnCcIpxnlzZwZ4QnCsE5ThBGgSjGEcm3Zp0Z82XJlyadGnRv3cXibZQIL+Sgv5KDAAA+X5Pfr36+H4PPgPh+Ad5QhblEAAM2LCksqwEXNzSWXNzfHmXx50g3BMBMzGIImbuSAkmExMJRJEkSiYmJIICSQAiQEwExEgmJZ4+3ugITYRlc5GThsxZLc2ZxhWtGLdgtcN82RawwsG7TI5c5nOJwAJAQrgAasBg/4HqP4HqQAAAAdOrwPB7d/CuWp0KTCphMTM1KCriYnNZYulTESXEGMxNtxMzFRKJTMxMEhF0iZmJWiIiYmSZlz8bx/A8HwPB8Lw+3fp1OPDwYL+Siv5KLAAAAB3jz47wZZSbFVGyEuWVc3LJSasqKy1KEoWWW5bKTc3LKslJCyzctzYWQslCU+L4wCC+r5vv7syQm3q2CLFFlAACUJQSkoShLKSpSUEqCxZQSgASgAJQLCVc134fwjXoCE2EZMzRvmZZGC1tjyMlrRnhbLXLdziWuWDDLmbtmuRk4ZgCo4BQoP+Hhj+Hius6uEcvF4cvD8LwdIXFxZDF8ufLON0lMTVZxvUxMESBWyE/Cop+FRNCMIIX0Yb7NuqqCEoRhNGM4Zc2fRp0VhCIjj1a9WvVrxYzFjA0xCC9Q1qktiiwJYFixYWKLLAG77+X4QhNhGTGwyNWjTGtx4W2Za0ZMsi3FkauVrHC0aOGWVrlbssIAqLAp8Bg/4fZv4fa6LrevD4biUzMCUzGV2hUcHClTSFREVFRCoilIu5vOe/buq+LObzc3NVWMeF16eNeMVURcJvOdz16dd68fWbu5hCGLlcIqorEYxitYjWcc+HWgCD/hzc/hzr6Hi+Jz5deTE4nCphVMYVEStcREUiJmMrmicILy24synfLm8DwfAyqYqUTMr4+B4PTaFxE3iUoy1vlz8bcViKVUVGp01eJoxFVEp3fHjnvXfewIL8FfHTu7bbKgFRZZYoWVBc3KCVAWKlhYLCgsWFgSiyVLAWUlLLm5UssqWWy3fh+P8E37AhNhDdo0Z5nLDItbYm7Va0ZMWS3C4aYVrLFkbZmLNvlZOG4Ar3AaIBgv62G/rZX3VtzfG+Lxm5eWZMmQnZttncs7evd8967Nat63lycuZbyzknMiYlYZcuJLIl2a2bNSzLJASy8qFWwblW7vvPjkCC/s4T+zl/PW+Pfjedzu1Z5mr527bMrbb126vNccmVIjw4Q2bllNuzUQyhITfGpGcniZzDNy4iWbNnXZLYRXN52psmc+TM4IP3se3mBU1MzcLqYmJRcXEwTEBMJiSExMRcSiYmJRMXUhMJqSJhMSiREiJi6mJiYi6uJrNSCJRMJiSJSCLqYzPf20+IITYRhaMWTDHmxrcjnHiWtGOJutwuMzRaycNmmJphbNMzfGAJAArkAWaE+Y6+Y/SRhWmvVvyVgpXJw+Fw+Fy9V7Fo0ktWSMYIwlGSMowvAIJQrKc4zTklGEpwunOM4QkITThPRxeIAIbxNdeJslAQcFFR8dBwURCQMRBxUDO4IwThbC+HqmAhIOEQQQKDQZACCg4aFgIBAQBAwEHAICDgEEgIOAgUGgYRAQkBAQUGg4NAQMCgIOFgb3DmHQCD8Kuec1ERCpm0ziZqYTZMXEoki4i6kLhWYKXNRMTESTExIiImCViU57/AZ6QhNhDTKxyuXLHKtZMXGZa0b4cK3ExY4VrDDhZZMTVm4aMMwAqnAVWD/cVfuK6u45668u/TnreM4zUpXBXCcYBdCrqYlK4zFzMREREESq4q4VvhxOiD/ig6/ig78TMYcp6Ryno4TjNTiYjCJJuWYubtNxM0SC8Xc3czmImKubu728HxvHCD8bwZqKiEXG5mJRKM1YTEpiYJgRdE1cRcEwmLq6uATFpvPk+a7CE2EZWeLCxcZsS1oycuFrRw4zLXLRy4WsHOLNjzY8rlk2aACpwBVIP8t1+W7degOnUdOo6dTp15c/A8HyONKITUTCi6ReIurSWiiSbupmJx11dggv8AEiX+ACRN8PwAzR8Xxj4PhPHnnc3nc7KsplIWWWWRUqUEVKueyoPwsXMzc2mJSiUTCYlExdTEiJCYTCVZmEwnExMJAEzx+Abn2CE2EYmzhiwxNMq3M3b41rRu2arcOPMyWs3DLI3zOGmZljyACn86g/y4H5cHp17d/K64ipqJqkVNE43i4tdxM0pUzG43FyL5bsCC/wAO6f4AHdZfg+H4OtUvcq5ZuM7BLLmryriSoTznPYCDjBMJIlBImYlMSJiriCJSTEokvn7bgCE2EZMTfMyaNHC1ricNFrRi2xLcTnJjWtcrjGwa5mrhg5cACpcBR4P80Z+aN8XRJCJ6eD4AdpwxSoqCImJmaiZiUbqIqWY4z1x4vheHy59uOK6gg/41rP41rcXdXGcZxdXQYERdZjNbq4lNTU1NTExa4SVvTeuPDnOq4oPFxGJiatNxFwlIQqREymJTKJRNExMWtaZqFb9G/EAhNhDZw3yOXDBytb4szla0ZZHK1xlaslrBvhyt2DHM3yNWYAqHAT2D/LUflo8jlz7XGpxEREJoqZhOM0mYXUziYJXczlceH4Hg9IL/AAkt/gASj+Abnrbm55muzuJ59d5subFzcuGWCbljed7zQIPwoTmZtMxKJgiYCLi5iZCJqUSiQTM8fF8efSAhNhDVriZuWLNwtaNXDBa0yZsa3FjZsVrlrmbMc2bIzcMWYAp8OYL+F7P4XZmS5pm+O+NS1bLZ4Rm5XfCJdnbduXfg+OcAgv8ABhX+AAxOWWSXnv13nnlyyWNzqkSTNa1tmWYvrb4Ag+mucyKRCU2mQImRJETExMSiQZ6+zeghNhGFy3zM3GFmtxYnLBa0yNHC1xkcuFrRlmaOGTDIycMWAAp8QYfg7uDvACczgJ7PAILBBOp2TicgmExAKLRE3mybzYCG8bwnjeFACTkgursC2txQUJLS4La3AL6/UVGqKkCD8Tkzm7zdxYCyREKQJRMECExMTMSW338fr5whNhDVu4yucTJktbZmzla0aMWa3C4aNlrbC3bt8ebM5ZM8oArEAU6G4jTiNUJCoyNIOCiYiHhhBwQhoeAgYGAgYCDgoKDhIWOj5SVVFSrq8tLUvr8vr8BOzi3tlraAh/HC544XVCoaiUWeT2kUmkUmcTkTSaii0Sdzqk0io1Cp1Ko1Cj0afz6dzpT6cms0IrFCRSMkEhATqdo9H0ajYITBxunGCCEIQgjCaEYBCM4xIynCMIThFGMYEIECMUCEISEYVrly8N4CITYQ4xNWOPGyYrWOZs2WtMuJotxZWrNayxscWJmyy5mbjKAKYymH43bjd53OgAE6nZPp+mk1J5PQTabggv8AELn+ACF3nQAHnwWO8PPgHr2AhNHG590EEUCIBCMREjGFZ698+4AhNhDdhmwtMLbEtbsHLRa0yNGi3E0yMluXI3zZHDPDjcsmIApLG4L+I1P4jVAAAAyC/wAQGf4AIDQAAAPghOJnRjGKBFEgIzx5+HPnACE2EYmrDJixtmq1swaZFrTNkarcLTI4Ws2WVw5b48ThiyzACkoWgv4jA/iMEAAlAIP+Nlr+NlsAA7dzt3CE5XCcvHOM4xRRRnXLzWIhNhGbLkbZsuJutwt3LJa0ZuGi3CwaNVuTJlxNWbdizy5XAApQHIP9It+kXHfsHXoAAIL/AAp9/gAU/EoWAACEwao1nGZKqMYoxhGMZ4eHnn2AITYRlcOcrfK1YrWePG5WtGWZotc4mDVaww48TVvjbNmubCAKVxmC/iNz+I3Uo53c8+O8HeAAhPxm6fjN1Y8QyZcWPJlyZRkygITFojCMVaxjdFFNO/Fzx6whNhGVvlZZMzVitbNW+Fa0yY8i1wzaOVuHM2asXDXG3a4mYArRAYABg/yrn5V06dQOXPxPF6NcaArNEXV4upq8ZxZYuJupgVdXjOF1OLxM1CauUJhExcZZjv4Xh+B4PgWcJi4mfB8Lw+3ft38abQCC/wABZf4AAszcAzZTZc2bzY3CyWCyblJsAuaQSXNLNpZZcWybFkrB4883KWWazed53nN98IN4k8ZlIRalziQEiYkRJVokRIRKJi4mJrMVdXV0JiYTAExMSRKJgmJEoCYnwfdcgCE2EY22Zs0wtGS1u3Z41rRk1yLcTnK3WsM2VhkcMsbRxkxgCkoOg/z535+GpzW8b1nhfgCD/jDg/jDRzSoiJlx4AIWRDBEEdODwuYAhNhGVs3yMnDFmtzZXDRa0YuWC3Ezc5VrRpkbN2DVjjxMmwApFCoP9DV+h7YyzreCE/GIJ+MOnXZS+CsCGnJaDtYuFg4KDhiE2EMHLdiyyscy1i1cY1rRk5zLcWRg5WsXDlzja5muHC4YAClAOhPpvPpwY3hhxZcGPFjlIg/4wuP4wp6mpxvlz5dcWhl9Awt/BwqDgYOChIYAhNhDZizaYsjFmtZNcjRa0cuWa1w4YN1rJthYtsuXMwaN8oApUEYP9Xd+rtxzm6zW8Z4ceVeCAg/4woP4wlcYzhON64xxrqIXLYSHN2wwxxwwwp48HmiE2EMGGPM1wtsi1lkwtFrRuzZLXDPFjWtMWJo5aNszfM2zACkQKg/2Dn7CfZF9IyIP+MLr+MI2bi+MxxIeGTAn8DiMpQoAhNhDbGywuWTnGtzN2zda0YtXK1wzasFrVq5zNMbhu5aMWAArGAWiD/dNfuk9sZVYXR37O/br079vB8DwfA8HwPD4WM4mIpGFQqcERERCJxYlmMzmM3FymYmJnh4/TczE8OOungoP+N9j+N+ns79nh+EHPkZwiYmJq9b4cfCtEQhkXPPxOKJmLZlc1aEpyzLMJqJhCEQ6eD0mrxeuMVsCD9Tx7uIoQm7lJMSBMCYJgmJq4CYTACJiYkmJRMCaupJi0XBmfF8efgoAhNhGNw4yYWGRutZsMrRa0yZMS1y2zOVuLNhyOWmJu4cZHIAp6M4T7kb7kcAz5mfNrwQjCCEowNGnRp0TQgE2XZt2Z7RCD/jXq/jXrOfIOvRy59rYkd/E8UxnOM1MXARGcZzSwg+Hud/JlMLTMpCYTCYIESSSlOfB8+fMAITYQwYMmTbHlxrcTbKzWtGzVstctsTJa5ZuGuTM2y5czHMAKYxuD/fWfvrbqJM1dZrOJxvXNrjw3yIX41jPjWNuvwWDxFaKGKGCGCO/HY/EYGieaWsCE2ch16xQgQhMvXDMhKUAhNhGHI2yNGjjEtx5cTZa0bNWC1zhZNVrTM3c4cbdyzZuGgArbAWeE+9w+9xAM+bLk06ODgTRIQhCikZKV0ad1UI0rGMceTKUrWl7ZcmugZNerHinKMEIwjix5s+rXu37t+zbuwwRtt4F9IIT8Z/n4z/QCMIRxY91Vp0jGE0yMY482elccFYwjCTFlyGXJnza9XB4GvBCEYUvbLk1yhOkUMWfNp0Z82nRnzVpCkaVya8U7gIP1uM3u7rKUxYmAmIuJiUxEwImLq6mpExaLIQgiUgTUkSImJJb49/Hn4IAhNhDZqzb4WeNotwucTNa0a4W61zkxYVrfDkc4WbTHlYN2IApkLoP9yp+5VdegAAM4CbxmJxdAOnWD/jKG/jKHAAAOnXwJjFTiZnM+D43jgIPxucSmQhMRcriUwExMSlc3eb8Hr6QhNhDhizcOGLhotbMXGJa0YM2i1ywaNlrVizZOXOZgwzZMQAqSAUGD/edfvOwB068OPgeD43FUSmLdenWtzMytE1Dhx4VfbOFLrN115cyE/GTl+MnMAZcmXJnza7KVkhRKejTsvCMpwiEK4dGnRp0Y4EU4VlGtAIPXseT1u4RMJJmJEwmETRE1ZIkRMIuplMzPPz+fACE2EMMTDFmb4ma3IzyuVrTC3xLXGbLmWt3DdnhxZM2ZzhzACnYohu4w7jFFxUXAxkzMTc1Ozk3NTMxLy0rKSspKyknJI2MCVlI2MkyD/jMm/jMndOurvW9b1vGYmrq6urqwG9GAg+mJXMSSjK4uJiUSJSkznv4+gCE2EMMTnJkbMnC1nkaYlrTIxxrXLbMzWt2rdg4atHGRqzYgCmclg/2kX7SMO3d27+BlCETSIiamJN14vgeCgv8AAr3+AAV8B58e+d55zvNsXKuXK9LAg45SiC7SmJiYXCYlMSnffz78ICE2ENG7JhjZY2y3K2yZFrRzkcrXOJnjWtsjTE4wuG7ZsxZgCmEeg/4AUv4AUwurxzreudXWaupqr6CD/i7e/i7fDhx8CZ6b7XwmKi2d14cdwITc0zhCUIIIqopownG99ut3gCE2EZWzhmzxYXC1u2yYlrTIzZLcObLiWsXGTDjYM8rRi2yACsYBXIP+Aaz+Aa0ceHh1m7i9XyY1EYREFXEXUzFx18TxenXp14caszUZxvTOB16OvR37c+Xg8CUZpdTHDwSE/F59+Lz8Zs+ytrTpW1ZYZTRXleU1YVleUYwTpWmHBjxZcmPFp0b8WLXq06GPEJyUqtfJl2VlCUIRIyxxzyCEwdKfVmjKCEEIVhOKcCMAIRQihGEUACMIwjAAjCIRgBGUZyrl7MHgoCE2EY8OHMwZtWi1y1yY1rTGyxrcWFs5W42jbK5bN2LFszZgCqMBVIP+ILj+ILnv258t63pvQCri4zWWazE1MQhNXrOIugHTr0RSFErRKKnXPhdAg/4zzP4zzePDr069OPB16APA8HyOeqpDGazUpJi5yvr27gOHGCVWXSYRKuPLxeXHAIPERERJlMSlCYkiUxMSSmriYCLhEoRMTCQSAmb3x83q+DghNhDhgyc42DDEtxM3LFa0b42q3DmzNFrRqzxYW7BuxZs8IAppJIL+0ov7Sx+ILFtlXO5VZeXGbzrQhPxoAfjPxzhky6K2WUjSMowjGc1Z6eJxdGlohJeAI8XbGsIwggE4ThFGCKad8vDr2CE2EMnOJvkyZXC3DlxNFrRmxyrcWRwwWsmLRixcOWuPNiygClsbhPxHFfiOLZs5s27NvCy0nKMUYJVpEIP+Np7+Np9jJEmYq0ImM466m4TVWUYJpxRhNFETrn5boCE2ENnGLJjY42S3IxY4lrRw4brXLnI2W5sTRjkZuczhnlZAClgThPxHwfiPh2bd2G07VokjS8qAg/4z2v4z2/A8HhxxcTSUVcUAhcRiszDAhRwwwwRyz4u/GCE2EY2TjHhysWC3G1cN1rTHjyrXGTK3Ws8eXDix4mmZhmbACo8BQ4P+LCb+LCfw6brbbabpWI4Yjg1FaioUWmcszO13mcs0FNX4Xl+Ig/40Lv40L28Z4b5Z4KiGLpKYmJRcE1BETKbXdZrMTNrWjfTxdSCD9bt6+4mEZJJTEyRdXV1MTAmCYETCJiRKVz18nvyAITYQzYsMzPNkzLWuJvjWtMWTKtw5WeFa5b42jDCxwsGWRgAKaR6D/iw0/iw16dXPGW11ms6mJoq9cfA5wIP+M57+M5+Jclajg4OEYUmeMc78OvB4gITrYtPLmhCMZRhGMJwnCcIzVrwdPGAhNhDjC1Y5MTRytyOGzJa0x5Wa1wxZsFuNyww4WrjKxYNcQAprH4P+Kzr+Ky9z6dV5bTM4yrMTWdTwz0oAg/4zvv4zyXDjwcnDGManheM4m2c8Y8WuoIW7MQZ+VBBDBLBCIYYI4o4IUs+PwbUAITYRjbt8mHM4cLWzdtiWtMTBstcZnLla3ZMm2HMywtcTbEAKaSCD/i5a/i5v8Pt4PDNZxZThGsY1pimOPLwdZIP+NI7+NHfr4HPpvgphVym7TMtxxx4+uICD+AvHRud7TEkJSJTc534Pj9ghNhDNu3yMXDFstaMWORa0btca1wwyM1uVxlYNczlqyZ5MQApVFYT8WPH4sY9vAwyjBKMCE7ZZIoP+NeD+NeFaropJNeDiZIakmFrBoEgUCgYGBhZmbWwhNhGJwxaOWuVytzYWzJa0cMHC3DmYYluPI3wucTVk5YZMwApiHoP+L0j+L0kA3rNXjOM1c5Vnhx0Ag/40tv40t+fIOkRwjVYIuGYnnrq4gITNzuPWMaookYRhFFCcJ108uPMAITYRlZY3LNtkyrWuFqyWtGjbGtcMm+Zbmc4WbPE1aZGmFwAKeCaD/jE8/jE9iauM6zi6tmZm2azW8ZRx1vHHwOOghPxvJfjeT1a9Gnia81cFaVleFU4TRhOEYQvix5M+a8SE4WLizhCEYThFMjKcopymjCac4xny79whNhDXM5xt8TZotcN8OZa0bt2K1zhbtlrBjlws3LVzhcYWQAp4M4P+Ngz+Ng0Dr0zjJKLQRSk+NuowiERMDNceXOyD/jV+/jV/Aq+nXwLURCGYmb5+BzcalcolF4466+F1AIPyvS8fxbm7SSgmJAERMSi4klK54+X4MCE2EYsmJzkxtWC1y4ytVrTHmwrcTJm3W5sbVg4xtsrlrhbgCm8jg/45JP45H7mYOfJx4daibLWlO8ZrNUCE/GrJ+NXeWTDgMuRq18TDSVo4IShKEcFaXtptW4CE70uflIQjCMU4TlNBFCcIxhWOnoucITYQxzNseJwxxLXLRhjWtGLTMtct2zZa3ZtGzZhlbtsjZkAKnAFQg/4gmv4gmyJLpz5eHRaSGEVERGEYYnEou13dzlnM2yuphUVVdPD8I3o7AIP+OVT+OVU79jv2b1movU1V4TREkXFxCkITGYXEymYsmYuLi4iYOfI7gIP0uvWIiJSm0pSTEwmEomExMJiYmJgIIBIlFxMru+fHy/IAITYQ4yM2eVm5arcLDM1WtGDJutxNczhazbNm+XFhctczNkAKrAFSg/4iDv4iD0TxnhxrMTCqqqxDF4VKrmZz18Lw9bIiojWdRK1uvjdaziYm0xmas4Y7gIP+OVb+OVd4Xh+BfBwYVmbvM7y3ebzG4TqK6Zx4F4REpmZtdzKPHq72mdRprp16HfxtgIThZsOOd4xRQijCKIQihEEYRgRgAEIwEEYIkYRAinh78J+EACE2EMcjFqzbZG61nkyMlrRhmxrcWVkwW5GGZrmx42ebCzZgCpYBRYP+Kmr+Kmvr058u9RusxxiQxFVURSoioirq1zNztd5XdrIRqNOhoIP+OgL+OgPhx79vBxrOLxOJiqhCoicTWYu4uJUglNriauLq2TPDrweLgIPHwNx9fKUSiSUxISiUTEomEwmImETAmEpiZmb4+vvxgCE2EOGuHIyxYma1m0yMlrTIyyrcWFpiWtcOFkwbsWbDGzxACmcdg/4qPv4qP3LmmJjNc63OyKansupAhPxzYfjmxYsbRGFJYp4J2VleMY6bb9GnKIWLTRZ22FBAQkMEcEKGGOuGevD64CE2ENsbLFmct8K1mwZ5VrTDiZLcLbDhWtcWRsxxNMLBwwbACmAZg/4pWP4pY6i7rJmt6zEKnW+2MoP+OYD+OWvUtTq+G+GamZu83nweXMCFo0EGhpQIIo4o0MMKFTPla8UAITYQ2ZtsuHLjaLcrVk0WtMOVstxNmGJazY4W2NhjY5WmXCAKdSiD/i0Y/i0Z68uOudbrnWZzjOJxWq4RjEagJ3w8fwOIg/46CP46CdVx5b4XwvhURrdXd5mM4mkZlc8az1CEydDmzhNGMKhFCJEEIkUZ1x69O4AhNhGbDiZNm2VgtbsMmVa0xNcy1xmy5luZizbucrRy2aY3IApcFoT8Vw34rh6VaNO7fwstIQnSKmPBMIP+O5b+O5fr0ZwYziQ307zIhdBVn54YIYEMUcKGCOWvG24oITYQ1aOcjBg5yLWmNs1WtGDJqtxOGOFbkcMW7PFiaNGjdgAKYBqD/i5w/i55Z1eLxMzWamJVes9M0IP+Ogb+OfvHHhnteqw4XC1uOuMcbIXNYiPTxoRCgjghQwQxsDm5cUAhNhDlk1y4cOZqtxucTRa0xMGS1y1aMFuJwwyZXDZjhx5MgApvJIP+L67+L6+t1nExdWuM5nMs0mKww6THibCD/jye/jyPuMVwvhdZZjNzMzNyuJmovp1AhchhMzKgRRxRwRxwRwQoYIUJCRw04PEtcCE2ENMmLFjbMGy1owbYlrRi1ZLcTlo0WuWjJsxy5GbVqwzACmEZg/4yhv4ykZ4d+XHG8WlYqeF9pIP+OoT+OnnPgb6Z4X0vExEXm7rvfcCFqz2NphjhSwSwQoYIUE8uJxcemCE2EOMTJi0Yt8a1hmytlrRm2yrcTXIyW5mbJs0zNGbLK2cACrMBXoP+M/7+M//t3Oc1mMouIRGJxNUpUVGEC5tMpRdTKc8OMxtMriyhSouphEoqeHHwM4CD/jr+/jr/mDV6VEKoialMThNTmbzOdrTdxcswVEdPD8LwfA8PhMxCKimmKxTUyXllPfh3AIPxPS9G5N3mJgEkwmFSRdWARKSYkqJiYmJCJRMTExeExMTGV57+7XiAITYQ2wtGOHLlYrcrLM0WtHLdytwsszdayysMONnmauceHKAKiQEwhPxudfjdLza9XD4XD0XphtWBGUYRpFKSEJQjKEYSrTHo06te7CCE/HYR+OxGxSuSaUbTolAghGcJyjGVZVQrCtNPA4PC4eLDcIThYYQKzTTEYRhERhGEYQjCMJwnGNY1Vjvx+BghNhDnK0b4mWZstaNMTha0aOGq3Ezc41uXDixs2zRvkw4W4AqXATyE/HJR+OT3VxdFYTlUhGUJYs+acsGHJOMoRQjKcV4Txo4ZXTghCFI6tuwAg/47tP47t4Q04TE4mcuvheH4Xh+B4PhZmpKSJdfG8GpXEzFxcF0AhO1g6d5iEYxhFGE4ThGEUEZFJwjKcEUIAmjOKN8vRlyAITYQ1ZNsjRi3zLXDFm5WtM2PCtxNWbNblaYm7Zzjw4mOJsAKnAFQg/45Ov45O+PDeuvTr0zialiyTpzqURMF4uImIQKREJi08ZzeW5my8TVR279gg/49RP49Re0XwajV0TPHdz1N8bvjfFm5RSsarFVjFYjgaE3rcXUxlNyu6uokg9fAHp5EyysTExNSExcXIIiASCLoq4CJCS29+29QITYQ2cMnDluyzLWDlowWtM2PMtc4WrJa2y4WrhtlyMGjBqAKbieD/jyW/jyh4b5X046vhxqAWmdzeWZvKeOu92CD/jnE/jm36+BfXxuOFThEVnCiYlczBlrMQITsYubniQjGE4BEEQhCKMcO3lx4wCE2EMMWZg4aY3K1qwx5VrRs5YLcWVyyWs2GVu5xtmbdw3bgCqQBW4XycXk42l0gDS6QABrNa1WPkTJoZEkMUKVLJLHBCgTwQQxxQoYII4EEcUMMZGnjiweGw9log/4tGv4tG1WA6dQAHqeq5bRcTK0xJCETC4EIkiUSmJSiYTETAIP3seD4+4RJJKAiYmEouZiQqYJiYsCcSIlEolEyiSJi4svj784AITYQyaN27HNicrWDDHkWtMTfEtwtWLdbkbZMrlpictmGHMAKZRmH5oLmgwQ2GROCQGBwOBwGAx6h0KczhLZYhvFvR4t6QRETGICAgkJBy9tb11enJ0CE5yM8d6xjEhOUUF8fB2x4ACE2EZcLjHiY5MK1jjY5VrRkxaLXDdmyW48TVqyyMnLlozbgClUTg/0Qn6IVy59c1m8pjWeHhIT8W634t12zbxsdJSRThnrchcliMXXDKnRoYY6cTh4soCE2EZmeHHkxZMi3MzxuFrRgwbrXLZjmW5muHHhasWrHK1wgClETg/05H6b/jGZTnHHW+G+G+nCD/i3M/i25ETVwIzV+D4SFk1BrUsEZDCgntxNwITYQ3yMsmbK2xrcrJwzWtHLXMtws8uNa3btMrhqwatm+JmAKXhSE+t8+t9wwrHDKcUq4o6tuzJhAg/4t/v4t55q8XWYzHGurhxdQhqCehIW/gYOAgYGBgUDAwcDNxM8AITYQxcOMjHC3xLWThxhWtHOJmtcs2uFbmxY2jZhkwt8WNgAKWBKE+w0+wpx6NOHDTPCqUc0MgIT8XCX4uF5Wvwq4J4qo4V8ohqCcn4eBg4GFgYVBwcbWoG+AITYQxbMcLPCwarcePLkWtMbRotcZsTFayxY8ebEyytGrBsAKVRaD/a2ftbe0wupqdThUxO5gg/4ukP4ukd43reM4usxdZqrnQITNbLInBCZOcJzx82uIITYQ0w5XLlzixrWzdtjWtGmRqtctcLdbmaY2DZyzb4WbJoAKpgFKhPwA+fgB9AvaEbXyZc2fZt1XQjKE5Rz5scbxnGadp6NOgy5AlNgw5MuzHIIZ+NlnQIT8WjH4tDcYNerXq37t+7Xq06MMqRghJLDwMNI0nBDDLDh0aS1wyZWjTky5MMIzhOk7ymCDVKsIgXa0zEokImIhMJALhIRMSiRMWnfm+PHoACE2EZsjFy1xMsa1gxcMlrRthxrcLRg2WsMzRtixYmzhk1wgCngvg/4Dav4DXeo8HwPDxcpqMVinC9QpCLrJmeLnfGd5sIP+LLD+LKvI1vlDEaq6mZvN3u85nLK4vCMRTkughHgZDwLMlFKKME4hGQgQnBEnBGefpwyAITYRixM2GNi1bLcjhm4WtMbdstxMcLZa4btHDPHkZuMTdmAKpAFRg/4fyv4fy0TnHPl37c+QAEpoREkpm4mq58i6Dp18DOmmGLqbxtmuvLnPUIP+PUr+PUt4fhdenHhvWcAA8TMRFwuYmpqazWY79u506hdXVTc1NzCYI1vlzUCD8p4e06nE1MLm4Jq8Zq6uJTEomBExJMSiYmpETMJi4XK735PivgYhNhGXEya42LHKtxOWbha0YZWy3Dka5FuJs2zMWbjK4yMMQApaG4P+Iwr+IwsDeplCLhETjn4HGYP+PMz+PM0DlDFYnExJvXFvqITicrk5apzRlOUSE0U65ebXECE2EMc2XNiy4sq3C1atFrRo1yLcWVwzW5XOXHlaM2DTJlagCl8dhPxFNfiKbAFK7sdkEVbXpr4GOICD/j6w/j6xAHbvwmFwlZPWZIXTSZO2GGNCgghgIYYY0cMM9+Lh2AAhNhGLFlys2zdotw48uZa0ZMW63EyzYVrJg2aOXDljmbtcIApYFYX4iTviJPUU3R13X4bD5CuKCGjA4KmC/wAZ9f4AM+3nx3jcsXE5qIPouKmJRZd3vj4Pj5AhNhDNplZN8rbGtytcuJa0xNWa3DmZslrNphxsmjFpkyYsoAqaAUGD/ik8/ik7kmM469PHxE3iVUaVSrxZa8ZJjjWPB8Dw/C8XUXV1Lp4PgACE/HxR+PjvRt2adGfNnzZcUVEoISitWUEYIpsuy88OrXsw48mW16VVpGEYIRCD9bwYlm83KYRJVi6mCalE1cTCYmCYJiRMZz4vkz7gITYQ0c4W+ZmzYrXOPI0WtG2ZwtxZGLFbkaN8zhmzwsszRiAKZxmG8Ux3imPhYRGwEBEw0TCR1PTUdEoaAACH8ewXj2DhcKQiBQiCQaBQCV1is0SiqBQQAITF0OTjggijKsIpq3vfDrwAITYRlYNMzdxiYLXLhu0WtMuHGtwtsrJblauHDhvkcM8zlkAKZxeG8UWHii5g4GEgULBQshS0lLSUtIq6oIfx6uePUGAQmDQCBQGDJPRqPRKLOp2m03CGgLxUx8DBQaAgYCBIFBx8/HrgITYQ4Z4WmVm0ZrcLBuzWtGDDCtxNMWFazxMGGbHkaNGOXMAKgQEjh/FZF4rOUEhcMhMGhMKhMEhMGiUrlUnk0bjSGwxIJCpVLUCggIfx7yePduEwiEwaCwiAwSAQhAo/PJ7Pp/Op2pFJTabo1G0KhYCD5cuNYLu8yTUzExK4Nzve764AITYRkctXDTMwbLWjfM3WtMrbItxZMuRa3xs2bRsyys2jDCAKYhiH8Us3ilnAolFUajqdT5xOZlM55PaBQYT8foH4/QQOJxVrtGnNnyZcWOcghdFZBqZ4YIIYIJZI4SeVPgcXQCE2EMWLFjiw4Wy1phbYlrTEzarcWVyyWsWblnmc48TbFmcgCmgXhfixk+LGVFHDFCxOIwuExeKw+GvulkSgh/HyZ4+TUKhcUgMTVCo0aj0ajzyezSazSap0hOZu5OuEJJpwnOE4zrr4eGwhNhDhy2xN2OLCtbtMOZa0x5m63FkwtVrfFlZ4cuPI5c48YApzI4fxcOeLe+WgASORJbLE7nSl0qezyezydzpOZwCH8gBHj/Rm4AE+n6bTdNpulktjkdikViERQ6HghdRJj8THJHFChEMEIIUEMMEMceRxbQAhNhDVg0cZsjjKtZMHLVa0bN2S1y1zZluPLhZZm+ZmxZtW4AqSAUSH8ZwnjOFAAJ7PBO50lssJTKACiUUnk9CQSEh8OJfLiezwTudAh/H694/XwACMRkTicptNybTcAkUjItFwoFBKFQybTchkNEnkwIS3Yj16kIwlGk4wRTjBGEUZVhCKEIymQiQAIwihNGd+Lvj2ACE2EOWrRzmwtcS1q5zMVrTK5YLXDXE3WsMOJywzY2LHI1ZACl8Wh/Gex4z2U8noUSiqRSZtN6FQ6VS6JRSE/H7t+P3dp0BjxM2fNnwYcmWlQIXWSY+2GWFKjQkKfF5WCwAhNhGJk5ZYW+ZgtcOWTha0xZnK1yyYYluXI4atsOLJly5GIAqoAVyH8P2Xh+zTicgAmUzAAJ/Pk7nRPZ4JPJhDYYQSCkQiIACczhOZxM5lQaBOZwnc6ACG8gpXkFLRcUAC1tAACkpVRUllZi0tRfX5gTApeXoC4uQoqNDQ8JCkDAIWEACD8yM7zczKYJgFEkSuBaIuAmEolCYiYJqRExNXExKJTK834fpx5gAhNhGTK5csMWPEtcZGrJa0w5GC1xhYs1ubCwasGjFgzcs24ArAAU+H8QwXiGDAJbLJDII7HInEoTCEMhpSKSplNmExTqdhNpuQ6HoVCyNRsTyek+n8kks0ms4nMymcymaZTMCH8grHkFZAKhUaZTa1W61W6NR1EopAICn8+ms0UOhBDYYUKhp5PSbTcQiEkvl03m1NplVqlZrFNpih0ICD8r1uPp8bmSZiJq4lJKJiYi4Ai4RJNSIRMImSSYSmePi+q8whNhGNs4c48jBotatXGFa0xuMS3CzatVrVk3b4mzFw5yM8QAqXAUCH8UkniklAiUTJ/PlBoBP58IfDiOR0mUzJZLSGQ0isUE/nyfz6bzaazRN5sIfyD6eQfUCazQjscQOBEajYn0/KJRShUMnk9J1OyaTUT6fpBIYhEYhEUOh4g+Xhc0zM2mSYSLiREqmJgSiYRISJiZcd8/PAITYQ2Y4cTdo2zLcLfGyWtGTXMtcMGzdazauMTFrhyYW2NiAKYhqF+KaD4poQghweCxdUcCHBZHIYnEAAh/ILl5Bcwn0/n0/rEjgCAQGb1yu0KhgAhcljmjrAIYUKGWCevFz4oCE2EM2rLM1YMmy3I5c4lrTE3xrcLlu4WtmzfMwYOGjJnjbACmkYh/FHV4o6ySyRFYpE4lF4tH49JZJJ5NIZAIfyDIeQZEnE5VCo06n2Cw2az2Kx1KpziciFg1DMzoI4YIUcEcCOOnH4GDQAITYRkcucTfC3bLczLG2WtGblitwt2zFbjxNcjjI3bt8eNiAKiAEuh/Fe94r3wBN5so9Gms0mcylsslsslcqk8mjscRGICcTkoVDAh/ILV5BawBNJqnU7nU7o1HpVLp1PqFRolFnU7UCgiaTUiUTAhOpm4PFjBKcQEZRIwijGEYSjCcIwnWOPHy5bgCE2EMcrbK5Ztci3KzZOFrRu4brcWFgxWsGLFm4ZMMLdwxzACmgah/FQ94qHwn0/KJRVAoM2m88ntAoNCoc8ns4AhvIal5DUwoqMgIFBQZCwkbGSspPz1SCFyWMgz9cMCEhQwiGOGm/Jx5QhNhDnI1bZHLHItaYWGZa0zNsi3ExcNFuNk0c5m+JvjcY8IAppHIX4tuPi25DA4BbZhcJi8Vj8dg8EwOAAh/IPF5B4wnE5UKh0ik1Sq1ar0Khp9PwAhc5gotPSgghiRwQwwwRoY4Za8bgWqCE2EOWzjNmaOWq3K1xNlrTCxaLcLlrmW48zLLja48zFiyyACnYsh/F9J4vpQTabgEajaDwaCwSJxKLxZOZwn8+TmcE/nwCH8hnHkM5BDYYATicqVS55PZ9P5tN0+n6WS1IJCSSSgIPyMc5XaSRKUigFpiLTvw/TdiE2ENGzNm0bNmi1rkbtVrTI2xLXLFq5Wt2GFnmzMmGbM1YgCrEBSIfxkReMiMAAJ1O04nJPJ6jkdQeDRuNTGYTmcUGgUGgTebJnMgJtN5xOaBQaRSaJRZ9P51O55PVIh/IUB5CgQAAlssQmEEolKbTdTKbPp/Pp/OJzMJjKJTHI6i0XAgEBgEBCAwCFwqIxCJxJMYPwtcVTFzdsiUxMJqauJiQiRSJJq01NFomZmU8fR8mPMCE2EZW7doybsGi3IzcYVrRi1yLcOVjlWsHLJg4ctMTLJjYACrgBPIfxpveNLmSibzYnc6lMolsskski8WQqFp9P5xOaFQ55PZtN51O5pNZlM5RKY1G4NB4LBCl0qfz6fz6bzYCH8hI3kIJnogEBJxOaJRaRSaVS6BQVEoqXS+KRWCQWBwKJxKQyCZzKdzqi0So1Cj0afz4l8uIRCYdDwITsaJd/GiRQQiEYQjAhGKEYCqKMpwkAijXL2QAhNhGVzjzMG7Vstat8zZa0ZsWq1y2a5lrhg0xsHOPEzyN24AqFASeH8chnjkNAns8UGgS+XTebTWaTGYSuVR2OROJQOBIpFSdTtQKCh/INZ5BrQIpFUmk82m9EotGo9Op9MptMptGo8+n6fT8l0vQSCoXKYiTUzoIYkJCEIhQwICGGGO3NzwaIITYQ3YN8TNuxyrWrXE2WtG7DItcNG7BbkcsceHE1b4cbfKAKjAE2h/HPd45753Ok1miczgm82IzGCKRUnk9E2m4ILBBRaIns8FBoAIfyFIeQpGEQlAoGi0XJdLygUEm03JZLRJJKCfT8S6XoJBQAhO5i6OGEYxqjGE4RRjKcCCEYJRgIFIwimjhw5+fF4AAhNhGNzhaNmGRstb4muZa0zMG61yxx41uTC2cZMThxiytsoArFAVCH8dmHjs5gxGYxEYhGYxHY5GYwh8OATyew6HxKDoJAInKpXLJbKJSTSahHo+h0PQSCkFggUOhJ3Ok9ngECh/IaN5DB5+TyezSa0aj0ajz6fqFQwFNplRqFnmEDgUFnVdrlLpU5nBN5sE2m6mU1RKKT6fhOJyhkNQOBATmE8AYIeAcM4KRggKwiIoIwjOEQSiBGURKKEUEUEIgjFOePk54d4CE2EM2TbJiyOWS1s2a5FrTI4ZrcOPFiWtcjNuwaYm2VgzaACowBKYfx8DePgcAEMhsej8cjscjsSicKhcCgcFgkTiUhkEnk03m1DoVPpwCH8gR3kCPABQqHNpvQKDRqPRqPTKbUqnTqfTKbRKLOJzMpnLJbHI6AhPAWvLWacZxhMjCMIwIwQjARTVw9PC6gITYRmYsmeJg5zLXLfM5WtG7Fitc5MLBayaYWzFu5ZNcjTGAKdjCE/I+R+R8eIADRp3XtHBGEoRpGUYIpzmu28jk6tYCD/d+fu7+oADp11vGcbqZlMTNTCpq9ZACE5GLLtkpNNNFCMIRRhOEYwRJyiRKxx9PDKPgQITYRlYtMrTJhzLWDbHjWtGjjMtcsHGVa1ZtHDRw3zM2rHKAKhQE2g/5Jfv5Jf84Yz27u3flOYLZrbMZibXM5mYk1WKrp16Dt3IP9+h+/R6dXXpx4LrlU4amoJhbMWzlnM5jNTERrnyHbuITJzHH0wghCEREmIwjCMIoIwjBERhOE5zw4+PeXOCE2EMWzlqxaOGq1w2c5VrRqwbLXLbC3WsW7BszzMGmNy3aACpABNoT8lH35KP2rXwseKOCMoQjCcaxrOM8ezbo06NOrTKpNMjKKEbGPFnCD/gJM/gJNTHi1HGOcZu4iIxWsVy58t6q/KvVcMRVtzfG726uXPICEzdSMu+EYk4RhGE4CEYRlFCJCIjCIjOeHo4YYgCE2EMG7du5xMnK1m1Y5lrRs2ZLcLnI3W5GmZuzcNW+RswYgClQVg/5LSP5LV3QeIjUYhjj04siC/khL+SEwd8bFzc943YWTTRQZPAxxwoYSOevLxwYwITYRjxZXOXMxbrWDbHlWtGWLMtwt8OZbhxZGrJq0xN3DdyAKgQEwg/5O5v5O5+XNrettxzjjHHF4VGMVWMYrThdXDMTXfpnGwIP+AEL+AEPp1cufhb5MRqdSmduLi59OMySmCE8PD5ZWhOZug8BkIoRgCMJwjFKcpwE5TgRjHHz8s5dYITYQ2x5mbXHmYLWbhziWtGObMtctmDJa1bt8zlviwscubIAKjwE/g/5XXv5XXzGRzvt6fTnG7mI1iuGOGMYxGJmbzeb3eb43c3cRqK4R2cnIg/4Atv4At/F8Tv269HHUY1eoTETciUhExCrhMXFxlKZmM4RmQIPzvI8uV5mckpCZiUkTEoTAiYTCUSiSc339s8whNhDJvlcsczNgtY5nLRa0Y5Wa3EyysVuZljatGbFs3ZuWwAqIATiD/lgM/lgNG7rcE1FVi+01OIRE3N9/C8PWyImlRUQrnqYsg/4BkP4BkRy30nTVxcznv4HfM5u7q6quXHh0vEQItNzvHgxtYITN1jtoxnCMIoymIkYRlOAEIwEIwnOU159PHJ4IITYQyxNm7JtmxrceXNjWtMubEtxYsrhbhys3GXCwZtcuJkAKtgFUg/5a1v5a1/A67jnWaula58g4Rpiphm7nrw43cGJh4m6ippMWzFlxMspmRTGe0UCD/gG4/gG58rjfTetxN3HXp1DxcZlMYjFVU+BcKuevheGreVpRUVVRFKYvEImSc14fhePPMITF3IQ5+GtYpyrKcpwVlEhGAQjCMIwRAEEYRhFCKCMEZJxhGFbYbTv4DnCfggAhNhDZu5bssLHMtbuMWRa0ct2i3CxcsVrRy0YuXONxmcY2AAraAWeE/JDN+SF3CLXMeLDgx4mXJKeSMJQhKJFUnOFZ0qIRhGCIThBCBRh2bdm3dv1a9l5KIRhFOMYTpGNL2yyx6taE/A3Z+BtvTixtWszZ6VlNOWPFxbTvWM4xIShSFpUzZ8w0RhaUoQhGUYxnGc5zjj2bdm3VryZZYa3necYxohKMowWnox6FroPwvM8XxYqCJTaRMxMxMXV1dSiUJiUTEgELiauLoiYmJRMCaus1dSTE3O/D9WI9wCE2ENWGLMya5XC1y4wtlrRnmYrcTXG3Wt8LFxhZ4WmHGxbgCpsBOYT8nCn5OFW/dp0cO0axnGBa1KYoYIWlOlaTheMZ1nWNYThbLky5MuTLaCCD/gTu/gTveP43XpOscI4RVTMXLNtzu955ucymGMRiunftnGM8IhCE5W6HNvOM5okYQnKcpynCUZRgRhWlZTlOEUJwjOE53z8dLwMAITYQ3ysMzdiywrWePM3WtG7fGtc4m7NayYtWTfC1Y42zNoAKnQFIg/5Puv5PpfFeB4MbqUIMZOnfGauk4nE4jEUxKJBMr3m853vOdpueXPtGAIP+Bvz+Bu3u8jyfK763jLmdOp1nPG+M3U1CIIqNa4a1jGFSTM1mbicrjfC5AIPXwFPrzFzc2mamlBMpurq6kmrq4TVwEwEESk3z+A5jxiE2ENMLhy2wtMa3JiZOFrRliaLXONnlWtGbPCwb4WGLIwcACpcBSoP+STb+STcAO/bxcTc2iYVCoilVUYiIE5zXGZu21zcxNRjEdOfLtcaAg/0136a8dehz5OPC8KVVVEVJGZLiUwiZgoktuZXIJrv28OtyhNnST5M6znOJFGEQEYEYEYEYBGUYRnScJ0nBBGEYRRjHP2SXgAAhNhDfEybN8zhmtx4nLha0xt8i1y0btluZiwbZWzlw0bN3AAqzAUuD/knO/km/7sb1zxzxtnV4ah2iuEYQzO743mZTTE4jn43OqiMVUSm8zu7b6dXTr4CE+q0+qny5rY9F8l8S04VjeeHPgz3ZV5ShS2imCSkl01Y59GWs44Y4Y415I0haFq7MerbszoSHYlx4JzXhUmjCciMooRE6VjKMIkITlEghGEIwnJFFGEZxw5+nCMvBACE2EM2bhs3yN8q3E1ZtVrRjiarcLJu4WuWDHG5ZYWjjEwwgCqwBT4P+UQD+UQHwK48N6zW8eD27g8PGbvczMRiuGOGsYxqdTCczOZ3O73m83m5IaqsYnteIgIP9Lp+l18PlnG+GanFZwDfJGKqkJmRNWRMRnU0mlYq0rnjbM3N3Xg+F5vDeQITkYMc5xnOJGAjGKcUJwCMJyjCMAAQnKMJyjGEZThGUREvl6sYw8FAhNhDPIzzOMeHMtZN8zRa0xuWC3Fjw4VrHFizMMjXM4ZZWQAp7KIP+Ua7+Ua937FXw3jbi5114c8SxEUxEYvpxxnxNgIT6HT6HVGBix8KdrWlmjRS8pxvOMZ1jeGGnFyZct4XAZKJlbYYYIUMkMUEMUcEcE5CCGGWnE4NBriE2EOHOJtlbZnC3IwzMVrTG3YrXOFriWsGGRzhctc2TDiYgCnEkg/5Q9v5Q4/D7R4PLm4cS44rvOS4iKrU9h0CE+lK+lZyZ8zHiY8RshLBmtSiNZ1xzwx15t5tAhOFxoQ6tYwnEjGERGE5RhMjPDfoxhsAhNhDFq2Y5MbZstYY22Fa0wuXC3C1Z5lrfCxcssTNvhZNW4AqAASmE/KqN+VUfg5Iz0cXVhleGON4xhGlLYLWpTBCUIUnTHScbgIP9JZ+kt0m54U4Y6V0azjrXG85Xebu9uevH4cZghJdaUefGEUYoThGVZVlOMJwjCMEYxvh18GDuACE2EMGmVrkbNsK1vmZMlrTHhbrcLBzjWtceNszbt8zNwxbgCmAWg/5TFv5TF0Ty4b5RiMXVc+XObkCD/W1fra3bviOfDdXUo49Oa7CGnpiGgLOFQUHAwaBg4OJh5mThIXAgITYRhZZmjhlmYLcTVuzWtMzJitw5XDVa4xNGbBi0ctGeXGAKkgE7g/5WgP5Wc749OoeHyzmM3aeE6rXCsVhiFImLi83u854yyvVxNIP9Ox+nfivD8INY1rHDGkbTfNvM3xvO83ObTjKV1Najtz8SeCiEh4ClDn3hOd5oiMpynKcIoRhOkYI0nCMIkYREUZ4+vOU/AAAhNhDdnjyMsWNgtYucTVa0yOcS1zkw41uXKxcZW2HKxZ4soApwJIP+V5r+V5tnGM9OvideHGLZTcxvHGbXM55ZqIT7Gj7Glky5MurXxNOCOCeBIhOMZxnGcF7RnACEycikOzGUIkYowIwIwiIxw35OmmIhNhDRo0ysnOTItbZmTVa0x4nC1y5cZVuLDicY2rFm3b5XAArEAWOD/lko/lkp3oxnW+nXp18Tc1NXBCYkm1pmZuriZrKblMTUwmJiEVFIq/CuMREJicxlmu/jeP4Hg9t2g/1K36lflzPF8Tny58ufLvw3jOJhSL4ThiqrSKJWuLxa7jc7ubTEzkmJiOXXgnE1OIOEyrwfI8mJ8OiD8rynj5nNzMylMSmEokEShJF1MXUl1dXUwAFXVwixEkTVs4tmefn81esAITYRlb48TBy4aLXDXDiWtMeHMtc4cTJbizNGjhoxyOGrTCAKgAEuhPy2/flt/tcLXihWlZTkhBHFjzZ9l4QjKMYwnTLm16NOYIT6gL6gPLkDNn4F7RtelU4Xhn2bcWO14TJowrbHmZ82kITB1oQ5c5zmmiRhFGAIRITgiirXDx8qPKAhNhGVmybMGbZgtaOGbJa0aM2a3Ezc41rFhlysWjPDkytHAApyJoL/AFqJ/gC1F8eW4zW+PfKtsuiI34A5AIT6hr6hvLkZ8zBh1XzRstGUZwjOCNY1nLXixtsAg+HuT4tZvd2mS6uLxmribrdXPHyfFvHjACE2EYsuPJixOWS3I1xMlrRrkwrcWTCxWuXLbGza4c2JwxYgCpIBPYP+XuL+XuPlzdu7WwOOMxkTF1dEUqIiYiYmEQ34Xh+Bvj4Hgu3cg/0+n6fXr0b079g6dfEyqIiYhMIkuVr1MTS43PPwvD4TuJb0hOZkxsNbzijGCKKIjCMIoQnAjKcIwjGE5RhOSMUb35+GEOwAITYQ1bZGrBnlbLWTRmwWtMTTMtwsmjNblyuWrPI5c5MzBoAKsAFChPy+rfl9Lx2vgwynSobdmnRp0Z8FKwkYEI4Lyiy6teLHCNaZcnDyVhWlaQSjmiYghfX4ev9qtswuEwOArqCSWy3AYHBS24KW3DYfCUwRwyRwK8Fg8JhcFg8JhcJhcJWhhggQwRW2WkSEt0IS5s6RhNWFUU4RhEJynCMpyAhEQjBGEYRhGKNcPTrCPYAhNhDVowyOGDBwtwt3LBa0ZMG61xjyZluZq4bM2DhnkxtWYAqeAUmD/l/G/l/Pkmr4ZpCAaurVMKmqREhmIurIubm5zM2XUxPgeT5HHhCD/bJftb5nXPl15bTmc9enU8GZ48d5mpjEYRFVVVwxGI4RESXMyutrtvh4fhd+3iiD8T0oj3ZWtdXAEXEpiU1cTETF1cSmpmCauiBKZnj19G44ACE2ENmeFswxY2K1hkaN1rRrkyrcWLK2Wt2uVi4xtcuJrmcACoQBMYT8wi35hF5TwUz7NurXsxyngrKcJqpximRnGM7wmjKUdGHBXACD/SZfpM+/bryjeqvwrwxEYaxUVESzLKSITV5rd7yAhONuo6MU1U0JwihGMIynCMIhGAQnCePt1jHpACE2EMcbdviZM2a1ywcOFrRk5wrXOZnhW5s2LNiyNmrHNjzACtoBiwGD/gFu/gFvceAAM4RNXw49OvSU1U1MImJJXebvOc5vc3DFY4axrEVikSlmZzMbG9N6DGeFwhMJlGYu05m5yuYkiIrV64CD/jJ0/jJ1degAOnV279u/Tr27+FtBSaXRSIFkpTU1mLiZlFqtJiWLxMXGefgeC6dQ6dfA3wVCkqmJlC4mkIuVzbjy8GSD9TcM3nMzNgAESCJIkiQRIBNXExMJgmAAESBMAESAmIuJqYmAErvx/XjoITYQ0cNcWNq1bLWrhi4WtHDTCtc48bRa0aZWmJy0xs2+ZkAKpgFIhPwKkfgVJ1ZZRheMYadHFzXlFCcIRpJCykF+BjhKKCpW+LGtWAjStBTLu38bfaEQhPxrLfjWX2pTtfZweBp0IKQlKUkoFYTnG+G2eOGMyNpQyZcjFCEKISijGbXu3s9KgIThbObOCUYE4RTTJwjCMIwAACMAIRQihETjWeHPwYeBgCE2ENceJm1btMK1q2aslrTJjyLcOFmwW5WTdk4YNHONs4xgCpABQIP+CBT+CBV37HXo69OvTwai4mCIiGoiMYnETSphcZm853e7uaYz4XPkg/40uP40uXPkb0ziJ4IqMYRQu5y3N8Zu8rTlMpmtKrFVjOOnUIN8Cd/BmzK0yiSLq4mJgExEomEoki6kItx6+jnyACE2EYWeVg3yNW61m4aYlrRyyyLXDHKwWs8TNhhcMM2ZuwZACl8YhfgjQ+CNG6G3EYnIYOiWZJDAQU1WwUiD/jXi/jXjvV1bOrqaupRx6dashOhm5d4yhOMycUU54dPHcQAhNhGZzmYOcmTEtysm+Na0x48K3E5buFuLGxyN2GZu1yM2wAqfAUKE/Blh+DLENuCcazirKMpQspSVKQpCUowjCMYxjNPHq14scJxhBCSkcGvicXgYQIP+NRj+NRkOeqxEYjERUwtc5u93Oc3MkMNVg8jeFF3W4uvB8Lw62ITgcyPJ0zjERhGEYRhFCcBCKEYRhFGU4AhGBCcEYoznfTwZ9YAhNhDRo1b482RktzOMTla0bssy1zlauFuFy5buWrPM3Z4sQAqSAUaD/g6w/g6xDp1eB4PiZREzWW2bu7upqOXXoOnXlz7ZkhmZmczmOLccanergIP+NJ7+NJ8JhdXiaVhSqSS3M3nhxGM8ufhTU1ElysmWazM8YzaD+BK83izcpmJAmJJiazSYkCCYRIRMJgEs9fgGICE2EYcWLLjxsWS1jlbZlrRkzyrXOPDkWsMzRm2cYXDRy5YACtkBeYP+BZD+BZEAB279OvheH4Xh+NxoVs3c5bi4nE1U4idb7S1WERd53nO873edynEa1wjlWqqIla+fTu3O7251MNMYnWdcvDCD/ixu/ixvAAVcTjOM6SpUwpEJq2YWc/C8PwvD7bREKmi0ZhVxoqYZTcM1NiHPxueJmcXFxK5mYuOOloPwomZmZXKyJhMKuJRJMTBEwlMTJEiJiYlMTBEJq4JiYuJTCYImJqYIialEyWmWfB9WeAAhNhDhw2b5sORwtZZsjda0YNXC3DmxMVuZlhctHOJxiyN2YApkHoP+DIL+DIfaU5q8XqaavBrfbv4nXldgg/4slP4sfeupiIpi8Jmby8HwvDxncxdghOBwndgkgRjEjCKKKdY5eHIhNhDJy5b5MWFwtYOGbha0b5mS1y0bs1rjIyxZcWRw0bOcwApTEYP+C4L+C4emODV6zjOM1ACE/Fst+LXvh5o1grLHgy0ywgCFy2CaGWFLHKjRz04wITYRhzYmuPDiyrXLRq3WtG2VqtxM2OJa3zMMrZy4cYcbnMAKgAEwhPwa2fg11jOCIhGlr2DJlzZ9GnVr3b9WVGasEYLTwYdGkIP+LLb+LJ2IQjK8318DwQ48OfLjwOHHwM0hiZM48PwvDxmEzdaEfA6MIwEYAICMoowEYRIxrXi6Y9IhNhDBo2Zs8TRmtbZmrla0ZuWi3EyZ41rNk2ZZmDDIzxMmQAqTAUOD/g8Y/g8ZDa5TcRCqisKwQXlud3OYmmOXfscOPiZhAVnlz1GQg/4u1P4u1Q8CM8oqoJicsznOc7u8l1MVOs8FY3o8DwfA3FrTNceHc5iD+Cnn+DKYsTVxMouATEkxMRCImYmUwhNXEzKXHzfDj2ghNhGNyxyscLhmtyOGjda0Ztci1xmyslrltmcuWrnGyZsGIAqRAUGD/gmw/gmxHLm6dRM5xmLohFVfgTjF1cznMyymZzmOLMzBq/C48ICD/i6C/i6Dc+WcM4HgTFMKys269uKUQqKxEIluMzdy3GTrjiyAhOloj08sSEICIjGERGAIwihGBCESCMIoRjCMU8PXw05gITYQ2y4W7dqxwrcbNm5WtGTjKtcs8LNbia4m2NtmxZMLTKAKXxqF+CpL4KkwUU2W4SeGvCYXAYG6G3EYnCYUg/4uMv4uMwcuet6tcSCYuoXLYplcDHCjQQhChQy6eWLJACE2ENMbZu1b4W63K3yOVrRwzcrcORuzW5cWRm3zMcuNhlxACpoBQ4P+Eub+Eu2by41zxvW9ThUYqMRVVEREKmJTm53M3fDv28PhMIhieG+nXxM4g/4tcP4tYc8s8t9M8t8s4mrXEZNzm83mc3d5qZRGrw5b15E1iqZvM8677nmAg/IZu0xImZuJRKJRMSgJhKJgBMTF1ZNznx/Hn2AhNhDDJlyZMmNotYN8jJa0ZNGi3FhcNVuPLjb4cWVtjcsMQApoHoP+FPj+FQHXXp3ibmU1FVio1ekTjM4Ag/4siv4sfevLn4GeDVUhV4ynjHHPOuu7hdRE1cMBBBDBChQwkMKGCXA4uXMAITYRlYt2LDDiyLcLZwxWtMbhqtcZW2Ja5wuMeFy2yt2eXGAKUxKD/hOc/hOd6dXROGkVOGSD/i4M/i4N1tqc1ZuuZxCGmJxXwJAQcDAwMDDxNDC1ACE2EZHDJjiZ5Gq1w0ZM1rTJmZLXDjHlW5c2XLlbNsTVi0cgCnUsg/4WbP4We43dXBFR058jxrpVs3PPwvD8TcTbN7xxkIP+LJD+LHXFXUSzmc+D4XhnfExLFKnp18TcRfCDV2CE0dY8DxBCKMIRAIARiRVz9FqAITYRkaNW2ZszYLXLjE5WtGbDCtcYmzBa2cOcTZuza5G2ZoAKhQE1g/4Wkv4Wg+/Plz5eHw3GVwiqrVT4E1iYMznn06oymFwwMZCE/GGV+MMtt2bdmXIxLQoRlhTz5MtY4USUsWnQyJQkSrDfxOLkyoToanbqjBEARBCIIQjCMIwjEinHDp47kCE2EZmTJq0xsWi1pkxYVrTK0yLXGNw1WssrDCya4srhjhagCnkpg/4XHv4XLaREUVblz1OL1OJiphMxmPB8Txe3dFCE/GNJ+MYMnG6uXRpGWMssYziQpKEsEcDBh2bdU4iF00kWthjihghgIIAgjQwRwQkJCljrxNsOsCE2EMGrdzhzY8i1lhbtFrRuyYLcTLK4WssLTLlaZMONgxcACpoBRoP+GaT+GaV083t1i5uClYwq/AzEIhK1tzVgJSytuW5u7nO3XeyD/jFY/jFZTeKRiaikTKc8eXPN3NwmcQjl4PgHPkeFx4RwqMVBczm9zz11zkCD5fA3fnz3xzKUSvGYJqYmImriakTCUxMTExMTAEXGb83z684hNhGTGxwsWTBmtcNXDla0Y5mS3C5y5FrdgzZtMbBvmc5WYArLAXqF8i55F0BrNaNJpTSaXGR12V3U0TkEMMCGGKOKGKGIghgjilgQRxRwEcKEhgRQyQwQEMBLRLFHBCjihhijhRwTyRoIYI6cFgwC68CC/ukL+6QwHr2OdJViyyoliLmyaKZpuLYuVIsmyxZXNSy3LZNJRY3CywA9e4OOEQmJu5iUTEmYkFJgmE1MomJiYJhM1cSmKuJgiSJEBEiYkJRKARImV5jfj+H6wCE2EZWbDG3a42S1i0aMVrTMybrXDVgxW4czfC4bOXLBqyZACqIBToP9rh+150Ewdu/Tr4Hg+F4ficYhIq6VMTG8XGYLoqVEQiZq1zPXwvD8Lw/AvrEgg/4r1P4r4+gdehx4b1x4d+3g4rKricZiItEkIlEl0uCcXREJhUxdXq/B8ACD8ay5m5tMIialKSYJiREolExMSImJiYTEkSRMxOb8X049ACE2EYmTfG4ZOWq1m0YNVrTIybrcTTC3W4mjFw4xtcmRi1yACn8uhPwHwfgPfix4suTbinOU4oVwXpGCk7RpGUp4MOLHmz4sZo0ghPxQhfihTzCU8EZRkhGlbRhOk5XIxx6terXq16NOTKZs4IN5WbzNzMCCEosTExMSJlmbuePn9CE2EMWeJs5aZcy3M0aYlrRu1yrXGNphWucLdowyMWbJxiwgCokBN4T8B/H4D+WTKy5NMoxrCElrTlorJKKCMIwnGbCnLXa8EZR0cPhYcACD/im8/im9Yy1vpLV1cTPXxvH7cyblOYmQI5eP2i8TrNRPLmCD7exn29pgiESSkERcRMTEiLhKRd73168gITYQ1ws3DlwzYrW+bIyWtGLBgtcYWTNa1b5HDJu2ZuGzBwAKaiKD/gXQ/gXRiXeIyud8NxFVjFVwVU1PDi0Ag/4p9v4p9+/Z14QxGIiKuJRmJmJtnF8ahOJwOLnmiQjCEYkUSMIoRjhy8d0AITYQ4wscmJhhzLWzBmwWtGbjMtwsG7FazYYmTPM3asG2JgAKkQE6hPwNzfgbbxseLLk4MlYTtXBKi0p5s+y8o0nScqwrlzZy6KEFKVzZ9EUwg/4qFv4qDeKriem+E4zrNZTz7d9bTaZuE04ceDsRETnr4ni1fGGQg/Y6eH58piIiJJm0xMTBEouCYBAmJSzPg+bvzCE2ENGLLLjcscq1tma5VrRxicrcTHE4WsXObG4ZsG2Vw0agCnEng/4JXv4JX3h+F4eo3FxxrNSanhFVisVEKuuepIP+KL7+KL9064iHC+EVGM6tdzdzczKV13wyhMHYhx+GlOCAhEijCcIpThGEVb6efCwhNhDVy2bs27VmtYN2OFa0bM8S3C5ysluFzmbsnLZmyyuWgApdGoT8FNX4Ka2LGzTx6NPAyyRknCVZacmUg/4qYv4qY3DivVgEM43wvv2AhJZphFOKcZVhOcZ1rj19QCE2EMczFg1bOGi1qwcM1rRmwbLcWbCzWtMONw2Z5mbFo1ZACpQBP4P+DRr+DSucZrNWtNRXDGMcFQuJub6+F4fDic4zN3KYRGIrl16GtZwAg/4plP4pmcYup1OFXVzPXwvDq0oFTPDj069OvhbnExFxMpu4sPD5XxCDfAXn3MpuLXFwmLiYmJiJhEoEwgiYlNk2XfHfPzghNhDNywbt8jZotc5W2Za0auGK3Ezws1rBy2bMWjZlmcsmIApuIoP+DXD+DXOHPk79u+ItmtxKYioaxx4M6kCE/FLN+KXHAvZq18LDgjgjSEYyujWN2fFja5ZghJaoznNGMAjCcIxRhWFZxinh4PSAITYQxxt8mNxlbLcmJo4WtG+LGtcucrJa1xNmbJszZ5MjPMAKXheD/gzU/gzVF11huMxOIrGOfLkAhfimq+KasYTC5CuqOSGKGGOeLE4DAoTRoxxjOcZynCJNevB4cOcAITYRjc5nGJm4ZLXDBqzWtMjfGtwtGLhbibuGTJw3xtsOFmAKaB6E/B3V+DwGmGmGlaVtHAtCkKSlSuDHg4PC4dCE/FKN+KTvBPBPBGk5VTjMnCtMtteKuXJvgvwx9s7u71Zsotb3dLvnQCE2EOWDhu5cMmq1s3Y41rRvhbrcLfJlW48zNhjxs2WFtibgCmAZhPwbrfg3jxY8TFj2XtG0ZIoyy4ssgIP+Kr7+Kq3wbpVxfDcFXKuvTdiFyWGi0csMAhghhI0cs+Fw8GiAITYQ3cMszHK1yLWTRpjWtG+JutxNcrlbmaN8jjNlxZMLPIAKgAE1g/4QdP4QdQ8HV5jdTFVGMRWjCoipqJTmN5vO83xvi8GAg/4qDv4qDw8TvqMTU1dTaYnMbrivNzNkxdXERThnwMxgg/e16fO0E1JcJEXExMTCYupIupSTN8/J8GghNhDLGyyZcmNgtcMsbVa0yMWy3C1Y4VrVnlwsWGZrlZtmAAqIAVKD/gnm/gnnAA79jOAAAADp18TdTCUIusxcde3flzHLmOnXOIP+Loj+LokADwfAOfIAAAAiUExIkJpdTAmB4ni9u4CD8Lhz3MxCpRNwlMXEpiQmJTATAmCYmEXUgTCJCZ36PlxyITYRkaMcTFwzbrWeJk0WtGOPEtw5cOFazcNWjnHla5WGHIAKqgFcg/2+n7fUYyAAYzqS8TExMJTKZmM4vG9TGMxFxMIVV4uJuYuUSmJmcc+Xj6mQhPxThfinDGHAABp0Z82+0YwjGFaTlOCMAkSyb923Zt2b8RGKsUyEJRohCMIkJyjk4PA4OKSD7RE5mwiYIlNxMSBExMSJiYKzjNXEgiQiQBEzVwlN78f068AhNhGVk3YZG2bItYtmrJa0ZuWS3C0yMVuLIzwuceJg0ZtWQAqKAT+D/QLfoFzxfE8fhuN1nE4aqsT0nDE4vGU3Nzc2dzM5iZiCsSx0AIP+JgD+JgEzjFZ4XpEWi5nn4XMTExCJoibrr5Hg43jcTMgxzqCD9DcruYubWTIJhCYiUTEwTV1NSJTIXnn7ccghNhGVm0bsmjRwty4WeZa0yMnC3EycYlrNy0aZWuNljY5MYAq6AVeD/Rtfo23Pk58t669N63rjiUolCoETret8ufbv4Xh+FkjWcSmW8cZlM2uBfLwcLie3j+MmIIT8TNn4mbVKtGnFj1a82fVr2XQlGEJkY5dWvNnzZ8GHJlpUvCM004RhMjFFKMJRtOUI5NeKMkJQi0acwIPh7EezmJC0SEShMSLqSYBEwIzrdZxcJoTBMJVcRKJt18nzXAAhNhGNk2ZucWLItcsGDVa0Ztmy3E1Y4lrJm1YOMrFniatHAApjHIP9cl+ul8DeI6wmuNXHHF1dRUNToIT8Sw34lg55I4+FlwTwTwRlFGVZwx0z4q5Qg/Y8W5TFpiyS4uZm99fJoCE2ENG2ZoxZOMK3NhcNVrTM2yrcTFjhW43LhowYMGbDK3ZgCpsBO4T7A77APHGEImnRwcE0lJSha+rXq16NOTLinGE0zLk24IxhGMGbg8DPmZoAhPxNQfiajxsmfMRhuwqTRMvA4OrXs25s+jTswoCGfdv4GdFGcqowrRrwAITVzodGNYxRmjCKESKJCMEEIkJyjKMBFFGM6q4eHh7AITYQ4yN2eTFkxrXDFs3WtG7dktw5G+Ra1wtWzPMyZN8mJuAKYRiD/beftve/Z14Zxut8OeJTFbhkg/4lXP4lXcZeAcI6X0zwmrvGeceChpakga2HICAgYKBQcBCwKFka8wAAITYQ1yZXOVxlxrWuXE1WtGTVktcM2jBazytsmVu3zM2DhiAKmgFMg/yqn5VV5nPwfC8M6dTlaZjMwmCJEExM4ukIi5iZSJREoXE5XfCNAIP+J8b+J8dWYmDny8PwvL6ZXAjeN1dzExMTUwi6zE5rKBRaUxJVOG8VWoOOiYmIu71dZi4sQTEriYmJiYmKuJq4mYmJIkCYmLm+/v3HtCE2EMsrTFhaZMy1i5ctlrRg0xrXDLNlWuGjRy3cNsbdvjYgCqcBU4P909+6V4hVu3dV1eauETWatIiKjEUpMyuZRKMxdzMzEogialjPDj4Gc4CD/idY/idTyHXo58ng+B16eHi85vc2iIqpRmJlWYiYmlSRM0iDEptM3SJ4ce3XlM8Ag/M8D1bYiJq5ZTExMiSLq6lE1dXCYkIkiUSRMTNSJiZXec+H5L2gITYQ1ass2LKyxrWrFlhWtM2Fitct3LBa4yt2jBo3xYXOZoAKqgFUg/zG35kmp7d+3HgqhHHt37d/A8HwPB8TjSERiKqoxEqlaalSs1czupmEQmWVzc5rw6vxwIP+JZb+JZuZ1x4denl9syp28nyOvTOJjOACUzMpGJwgQiIURFxMyuLiS9Z8HwPBg8edx3nMiZmIRUiyQCJgTEzF1dTATNXViJgIkiZc/T8ePAAhNhGRmyauczRstxsWDZa0xY8q1wzbZVuVnmzMXLPE0aNsQAqNATCE+n2+n3VpWlaYcGPFjxZ82fNnzZcmXJnzaaWnSMmGlaXlOFsOLHiAhPxEcfiI5Y8WfNlya9WvVt2bdmXJWhgw5s+yKkFoQRTVvLTXJlCDx8DeL1lnM2kmJExKJiYmJTEExM55+j4MeEAhNhDNm3asWrHItZssjda0bMsq3EwZtluNwycNGjVhhYM3AApXFoP9CB+hBDxM3hGJqkY455CD/iM0/iM1DE5xnGcZq86zvACFwWShy8scUEKFChhT25mCQCE2EY2+Vu3xtMy3G3cN1rTIzYrcTPFjWuWTXMxa5WmLNmxACqkBTIP9Zh+sv41xq6XU649HHg79uMVNKRURFGs0UiYu7b4+B4LhxDmmbm448PB4NoP+IsL+Ip/esZhc5vOeLp1eD4Hh8MzGYtaYMRhFXrNTGCr4cXTqcOPCVTV63jnOOICEydo8B3QnKNJ0jAhWVZVlEjAIoRhGEYRIRQCEUIwRhETjGM8fRbghNhGNw0ZYmzTCty43LFa0xNsS1w3ZsVrVg0aMmLZiwxZsQAqXAUmE+U8+U9GbPxuPxuP0uDglGRadIySnGUaYaTtGEIKVTYV0IRJxleMJoRrCsMurWIL+xjv7GPHw/B58d53mpY3Ks7zZZctO5UTMTEA2WlLlzQCD8zxHwDcxEEVMXEkJhJGaupTESiYkFxKJIRIlM78H2a5AITYQ5ZMGDRq0bLWuLI3WtMblmtxMnGZbhbt2DZi3auGbByAKjwE4hPo5vo52PE06MeCGWlJwIQBKakYRhCCiEIwnKsYZd2/dv2Z65IT8Pen4e9UYJytTLxsdkKxjXLkymVk4eK6sIhRSkbQkwYdGnZXPuITJkvOE4RgjWKaKCEIRgimIwjCYjCMEJpzrXXrn4AAhNhDXLkYYXDTKtZsGzda0wsW63DlzOVrhu2yuXONixy5MoAqVAUCD/WofrQ+ucTHgxmd1vhnk4axwrhUQSubvN5tx4ePyRFKqFRKuvbvy56CE/D1N+HqOevVr1Zck8S0rRpNGdb1jed5xmQhClMStNk6UCJMrDXu3zllAg+nuPb2i0wiUriZgiYmExMTABIiRMTdze/djoCE2EZMrluwx5Wa1xkyYlrRmwYrXDRoyW5WLFqyzMmmLDkcgCowBOYP8yl+ZTmFXdb115ceFzEKMKmkxmBcSiVzFxeM1caiAhPxCXfiEvxY2PFnzcHgcXJeV4XjdOM4RiIIRRkjCjBKEJRI0y2pCgITiYZIxnBeE4RRRjAjCcpiEYTkjCMIkJwRhNXP1Zy5wITYQ3cOMrZuyZLW+RizWtM2JmtxZmLJbja48bBpkasc2ZwAKhgE6g/3cX7u/NHTxfEOfJjerxMTFpm4mZxNMCZm5tCIhXPW+IIP+IJb+IJmLq6mDxfE8XW4ueNXK7xc2Jq4giIjE4Qmp6ddcIIP1vD4zERFLnMouEzFxJEgiYTExJEkk9efrzAAhNhDVpjZs2mLKtwtnLJa0yNWS3C4ZZVrJrkytcbjK4bZmoAq2AVeE+dE+dXjCdr7Nuwy5AGbOyZc2fgZZRlCUIQklFGEYIwQjGEIwSIRhNNGNYzmz6tequXhcNgwgg/4d3P4d2c43y51VgA3pz5c+XHhmoVMrSmLomEXEwqYmCUXV4ukJMXOtvC8MhOZvISQVjdEjAjCcIwjCcpynJGCMCMIxhGEYRlGEYRQihFCKMIggIzy9+k/AACE2EZcWTIzYM8S1o2bYlrTFiarXGFqzWs8bJszy42rFq0aACtUBhAGH4BLgEwABPJ6Uajp9P1CoabTcnU7KJRSkUlNJqUCgk8npQqGTKZgTabibTcTicgE2m4AAACbzZNZoT2eCczgAhvD+d4fzwABRUZDwyVlEzMJWUIuKIOCIuKQ8MSMgS8sTc0SckBGxgiYgRMQAQ8MAAALy9MFYLXFyWFiJqbCD8S5bTEQkXMzUkCYSmEwzBMJxKAiYkSiREgRIRIIlCYkJgRMTExKJImYmbzx8vrPqACE2EOcLlkyZNGC3K0bt1rRwzYrcTnC4WtW2Ntlwt2LBwwagCmAjh+Ne41+bzYACdTtPJ6o1HTqdhOJyAIbw8reHleNjAAL6/XFynp9ERIRsYIP2vFsEzMzMxKQkTN8e/ooAITYQzxM2bLNiwrWblu1WtGGLGtwt8mVbkwtcmNg5cNmeHIAKhAEwh+D04PUCQyATmcJ3Ok1mgTmcErlSPx6GwyGwyFwqFwpCYQCH8QfHiD5AnM4E7nSOxxC4UEajZRKKqVTn0/olFoFBn0/T6fiD8zHHK5rMZjJMTE1IFzVwmJq1znfh+THYITYRkaNGrNmywrczRm3WtHLNgtw5GLda5Y4cWVi4atcORuAKZSGHwdg8AChUNNJqpFJUiklEopPJ6IX4iIviIjAAwmFYTCsJhUkpXUZ/PIXKXV4eNDBDBDDBHCEMKGWCOGm3LwQaYCE2EZcLZtmbN3C1pmbt1rRi2zLcWXKxWtmDjE3cZWDRhmYACrQBSIfg9OD1ILBAgkFEGg4BEonAoHAoHCITDofFIqlUrTabpxOScTklEpJZLRDIaT2eKjUJ3OiH8RCXiITKRSZtN6BQaFQ6BQVGo4BM5lQaBSaRS6VSaRP58o9GTOZI/HiFQsnU7J9PxPJ6SiUo5HYNB4PyM5mYsmUiIqphMZWlMXATVxaYTCpgmCJRKefm+PXkACE2ENHLBk2ZYnC1tlcMFrRo5arcWFw0WsWmNk0a4nDnExaACntAg/4Lcv4Lc29HPkAADlEYqkIuJqohi4mams4yuduPggCC/lVr+VW3x/EWAAAJcJYVG8thNTuVnv5PdIP4A8Gc8bJiSUkxITExMSiREkSiQiSTPh+3i/YAITYQ3YOW2XLmZrceXM1WtGeJytcNG+RbjzNXLfG1wtW7lkAKnQFQg/5Gvv5GvwAcb1uM1cTARClTETEquphdAHLn5XPgpESuLjfDviZ2g/4L7P4L7QB4ni+Z35MXSFXEpmbXMJmsxfPwvDdOoBE1cRJJMb1z4eHq2YSWSc4QiQRQjOJFGESMIwjBFCJCMCEYRgRQihERgiCMY1rt5KHg4CE2EMWrbHhxNWq1kzYtVrTJjxLcLVgxWuWzBllyZnDVgwbgCp8BRoP+SO7+SO/euOM1mJSicK1fib4MXMZuevieL4HGpqpUTjjy3q8JZXm4nG/C4xSD/gz+/gz/8RPTemIhWYzni8Xp4c7mYmo1iJ8LMQTM3e63e7zOYuKrDE43wsCD8TzvF8UgyWSKRKJjMSTV1JEoRE1MJSkmUzm+fn9XqCE2EOczBy0zNsK3EwZY1rTFicLXGJqwWtm2Jpmc5MThowcgCpEBP4P+UPT+UPVdef02uJrERisHQqIjNZqbcZvOc7bnKajUcK7c+R069gCD/g2W/g2Xc+V6vSqRZPPxvH8DM1cTSpVMROLiauri5tOWasONAIP2unm5nNzKbhJMTExNSARNTCAmJmLJubzvy+s/AAAhNhDBy0aYWjdstat2GJa0c5XC1zlYsluPI0w4mGRkxxNWwApuH4P+UYb+UYc8HwNxvXGueONXU1UYnW+XflWQg/4NRP4NRTws44Y6T0nhxxmczu95nwbjvPOFx2EyNMKAIIUcEMcEcEaWOOfA4VpgITYQxw4mbJgyyLWbbNmWtGOFmtcMXOFawyZW+bHmys8eRgAKZyGD/lBA/lA5zca2dcXUkIuJSMZ6S7CD/g1+/g2RmPA69Ds4VwxrF4ta9t3xrx3EhM3Ulz7xmnGcSCEYRRgirHDl58MAITYRkc5sjduycLcTVkxWtHOVmtcOGDRbkaOczPI4YY2jnCAKfCuD/lSe/lSv1zxuM1x1xxtmZq9Rwxy1jpXCNRJzrwdc92CD/g3C/g2xvPDj048L4XwvTGaTM5JuMzOc5c668NwAhJdzizmVimjGESEYwinKIEU63vx7x8CAITYRkxuMuJm2brXOJlkWtGWXCtc4XLBaza5mzDG2Ys8eXGAKWRSD/lIC/lIT7DwojUaqeXPlm4CD/g/S/g/VgQzWatXOq40AhrCKgLVBwECQMDAwsLD0sTAXgCE2EMsLZgyZY2q1gwaNFrTCwZLXDNi4W48mFqzyucmPK1ZgCocBMYP+Vjj+Vjnxaq43Er1nU4vlOMViMViFSTnN3nNzO+ng1ICD/g36/g374c+DUarDFRNXMznM8c3xve+N3d3ERWI6X5HXXACE62aHdnGKIIRQijCdJwQjCE4RRhGMpwjO+vnpACE2ENsmHLlc5m61hkat1rTI5aLXOFm3W4WGXK3yt2eZriygCmQcg/5XOP5XOXHhvhvHHG5zOZzdxU8L6YwAg/4Q/P4Q7+GeHPt14XWYmZWyndc6u4TqabxQVjNFGEYwjFON9fJjqCE2EMcrli3YZMi3KwxNlrRtiarcLnC5WuM2NhkzMMrdzibgCpYBQoP+WBD+WBHODW+UMNIiJtmc3nOc3mLm4misV058niZxVTExdxnl37bQg/4PCP4PCevTny79vDwZorDGIxGKioJTFri8t75c3LnFwkjOM478OMiE6FbzjOc4xiThGEQQAiCEZTlEhGARhMjGMb4+Tjh4ACE2EZWDZqwZucy3Dia5FrRg4YrXGVi2WtsuZk3ZMGDdswbgCnYog/5asv5asyr3rvFZxNTq9Tw4+BmMKgI48vB4TICE/B1p+DrUyZc2fhXhCV6XTZdWvFdNNMjKtsuKNYTrZOXlgRnGKE4IwjCMCMIok0449vFhyCE2EOGrNm0ZuWK1lmzOFrTJkarcLTMxW5c2FviZNm2Vs3yACmMdg/5civ5ci3PXHW+HHWYuLiYREaRIhPwdYfg6xSpXJfNXFfFOkZVhNPDTfu3ghO9jy4VZkSMYRnKZGdb5+PHYITYRjYsWDnG1arWOPG4WtMblytxZsORaxzYmLJu5w5mDLEAKdSeD/l22/l23xk79vD1cpmJTF6vDEVUcL4X25+BYg/4O1P4O1evQ48OEMRpi6iE3C9zGUxz6eLTYhMXej0ZxnGsYkIwihOEYTlOCKMZzw4ePHhAhNhGRtkzNMzTItaOWLJa0Y5Ga1wxYuFrLEzzOcOFhlx4nAAqGATKE/L1t+Xrc4/G5eS6MIQpTJe2JCUIRQqjHHixrxnGM4RlPJPEAg/4Qcv4QczeoRU1MHHwPB6XcTEomIcfG4oiatG669ONghLd6XNvOc5xTEYRQjCMABCMIwjCcIxnh4euPKCE2EZcjVhmc5HK3Ezc5FrRjkxrcWJs5W5WeFtizMMbLG3ygCpkBQ4P+Xrj+Xrtx1vF4zSIgNXcTAqKqkYRNJnMt5zeZncpmjE+FvGCD/hGk/hGHxntz4ZrLd5vr06vHxxve5mSIxEajVYjTUYjEVCLjccWdx36eTACE8AU580axnGKcEIwhGESIQnKcCMEQihGEBBGEUY4a8PXDtCE2EYmDBxmaMGy1plZNlrRtiaLcLXG1WscOXHmw5MrdmxxACnMog/5gsv5gszr0OkqqqxNXWW7473z3x3xni49sqIP+Dlz+Dl0mDwLqq1NRNQmkTEXUSzXXWY2AhNnQc3HOMSMIowiihGEZTlEijGt+vhl1gCE2EZGDlzmcs8S1ixY4lrRpmZLcLBo0Wtcrls0bZnGRo4bgDQEaARcBCiwCDGv2vwlzOYAhNhDbFiyuWTZktbNWjZa0b5XK1w1aNFuZlhYt3GNq1xZcYA0AGgAXAAqjAUyD/kO4/kO548AZwYzqmKnUzjNTEwlGZmcpXetok58vBxdsxuF0isZ6Ty79gIP9QJ+oFqwc+R06+JmkReuOOONxJNXECptz8DwXDiVdIpERcLiUb4Xx1sCEl1IZ88axjGMUUIwIEYRhFGEQIRhGESCEUESKMIwjCMEVcPTjGHgYITYQ1cZmDJmyxLWjLM5WtMuPItcM2WNa3YtWTlu5zMWbBgAKkwK7AYP+RXr+RXvw9cvB8DxdXXGJm1xM0mImJTUxEVFIVNIhExcLgmJqIRCICJi4zFhEMKURKYqYRFxKJmYuYkRAmrXHXt35cwAAATBdTF1K8TNZ5de25gCD/YNfsG956d+3fpeJpGpxeoiLxNROKVETF1dWiFFRKATU1CItE3JMTBMWu28cYmUxmLhJmriyIuJm6uYLxcXE3C8ZqwAAAdenk1lJDCJVfDeuXXoAg/K8afPrMWzMzMTJF1KrqQTExNTdXVxMQAurqYmCLqZiYms0JgASgRKYAEwACYiQiREwmCYkBEISJTNSBK5vj68z8FAhNhGZthzZcLbEtcZGuZa0btWS1zlxt1rNrhyYWObCzaNsgApmH4T8hon5DRQYMLJlzZ9WvhY7TwTpGiOCswCD/g5M/g5NBy5uXPGbrN1MqlFxXECE6EuThRghJCUZRRjNGMU8PbhHjCE2EMGjHKybsWy1o1bZFrTExcrXLVs0Ws8LBwxyYcLnJhzACQEKrQFeg/4JmP4Jp2+HXlxxtM3UxFQxFQqFKVVMTUxcswRGIihd3N3z8LmIsXO547zvebvF8rrAg/4DRv4DS6zjOs0MXU43qYpEUpJMXARczmZzMomISTMzPLy+G8Zi4UXUxaM43W+3E2CD6eRzmc2tKZhKSUxISgIARMJiUTNSQhNTEhJIkSjN+X5cPgghNhGZu1Z5GLZwtxNGDVa0ct8q1xkbt1rNg3ctsrnCxYZMgAkACrYBXYP+RSD+RSEOHHhx6ZiFTUqmYmJnNXty61cTIhERfa6ilImJJuW+PgeCtlKYmKVEKtykg/4Wmv4Wmw79u/bw6tmbZgnF6ngw6HSuFarCZzvN+L08HfHebuJqsYjFViO1YxqMRWU3d3t4vkeS8WCDrwpm1lrhZMTBExMTEokEwmJRKAEkSmAImJgmJiUrnj5vhz5QITYQwYZc2NpmxLcbJq5WtGGPEtwt2zlazw5sLJw0yNG7RsAKgAEtg/5Jiv5JizxeE5m7iarHCOGsVEMZhK5u93lx1x7dQIP+FK7+FK8xFarljhFatfG+eeueO854ztuzUcI7PAnAhO1aHfrCMIwQjBOE5VpWUIwSnKtKwmRRnl5sdAAhNhDHLlxZsbhutwtMjZa0zZci3E1c5lrZk2btHGFw0ys2QAp/LoP+SqL+SpvniZi4zrerqagrfTOJ1OoUi42y41zNAIP+FSL+FQPvjVYrhNZ1tueO8z1rwb5545zV4jGK1PTfgcejsITNznPxoIJyrSsJwRlGAlNERIwqrh37XOAhNhGFy4wsHORktzMMzJa0Zs8a3FiYZlrbLjw4nLRk5Ztm4AqeAUaD/k7O/k7Pc+WceH4Xl8sxnE4mkRK6zEzV4zgpVTRV4zy5+FbEIgccZ11xnICD/hWA/hWBc+XXp16d+EYRFVCoqIVCpiYmW7XOXPwPB5c+HHU5qZTJM75eDqZAg/gbxbXvN2ExJIiQvGcXE1ICETATEyi4tec9/VrwgCE2EZcuJzmxY2q1y0x5FrRs3yrcObG1WuXOTHmcs8zZmwbgClwUhPyagfk1BZMvEz5q0lOU7Y8lawCD/hdW/hdXVc54bxMJxz1WaIa6hKOHhUDBwMLAkDCxNfAwNwAhNhGFozws2zDKtw5m7ha0bNsa3CyZMlrfJhw5MzVi3xs2IAqNATmD/lJ6/lJ7b14Pgejy3W6VWKrVVVYqcSu25zu7znLcXSODg6VGgIP+Fmr+Fmt4PgTEVPCcITGVSkCYhUKVF4zKc2548HhzvYCEydLThrOtUyJGEZynKcIyRgCEYIRhGEUYRTjXDt3x7QAhNhDFywy42LNwtbZWWZa0aMca1y5bsVrFuzc5MeNrlcY3AAplHoP+Unb+UnccOKY3rqzG6zFRhyz224CE/CuF+FcMaNPMy5pYmBasq1neeOOVnZyEl2nPwwJFYRhWE0JwqvPDrz5gITYRkxZm+Jo5YrXGFnkWtMmRutwsmLdaza4nDhixyY2TDCAKYRmD/lHI/lHJCuuN441NTiYxnllohPwshfhZDDVbBTNDBGGFhvHPbHtzAIXAZiLM1wwQwoYI4oyNLPhcfBkgITYQ4cZGLXKwcLWrFvkWtMzVstcMWTBa3wsMjBk3btszBmAKjAE5hPyoSflQlY8XBwVTTgkpLBKlKQlBOCcVcezbgrGKEYEJ5MuzbxNdJIP+F8r+F8tx4XVYrhVMXN3nOd3mZzExWHDevCnCKubnPPlzN5WAg/I8z1czFpmEkpiQRMJRKJgRcEhM3z9PjQAhNhDNq3ZMGeRqtcNnLBa0ZMMi3E3x5VuTK0bYsOXLiytcwAqCAS2D/laO/laPuu8xxrKYjThHLVcIxFZRmbnOczuZ4+B5vDCD/hZG/hZH8HwNTwrXDFairjd8c8ePPfHOd5nczNY1HaPEqOSEzdCXL0zgRnKKcooRQRgjAIThEjWePnrAITYRlZOGeRuzwrWTFyyWtMTlktcOWrFazxtmjhzlZZM2bMAKZhmD/lgW/lgh1G4zjdbjabXidcengeGAg/4ZdP4ZZdZqrxeLi4uVzuOOdeOAhpycWsHBQECgEHAQcBAwMBCwMTOyq2AhNhDRqwZsMWNmtbMMzNa0cZGy1xhYYlrdswY5XGRrlcYcgAqFATeD/lpw/lp508fxvJ1czNKxGqrTERRNrynNtzm7m0ziuE+A0IP+FzT+F0fwHg+BjU8JxJlcTEwVmpRMJwrOs4zVxczxx1h5YIPh8AejmLncylMSJRMJgEIIJi4lK53z9HnoITYQ4b5WzBhlzLXLjK1WtMmNotxYmTdazy4WWFpkx43DZqAKZRyD/lqs/lqt1szes4zV4zEkROF1IIT8Le34W99Gk2X1Q0UxJTXnhwzxy4ebPrCE4nC4+OBGcJpwjGE4oxrPHxcOYCE2EOG2LG0atmq1oycY1rTHkyrXDlm4WucWJpjbZG7jG4YgCmYcg/5Z9P5Z9WMzNbxcTU1CJq8b5c3hAIX4WyPhbJYLB4qmyC5ZHNLFXDPKtYfGY1WAhNnMj14qThOEyMUSca1y8Wu4ITYRja5XGHKzaLXDjDjWtHLFotxY2+FaxbZW7JpjasXOJiAKfSiE/LZ1+Wz1lxZcmPFOiEITxY82fdjslCEYTVRrg0x1a4T8MfX4Y7c19GPBOl4znOOe1zXGt71nCUpUpSOTDq16gITlWyxnGs4zmiEIQhOEUYTCMa34vDhxACE2EZGzHE0bsmy3Fky5lrRq4bLXDXI2W5cWTM1ZZHLBm2YACowBOIP+X9T+X+/euvLry3yzimKxwjVcJ1mJrItLMS3N5u7nJOszYIP+F4j+F4l0zwanlOlKIXu97vre5y2ubnMXEVFYjFYz4XHQhOZq6MEU5wrCaMIhGU5RhCMownCcozlORFCMYRjPl8VkITYRmY4szDC1bLcrPDjWtMLJstcMGWNbmxMcTFg1auG+RkAKRw+E/Lch+W5HToy5MeIy5ACC/rJT+slZZQlAg+1zc3MRcXnnyCE2EZXGFy5Z48a1iybM1rRjjZLcLFlmW42rdq0xNnGHG5xACn01g/5OvP5OvTr0A5xM7rNbxeJ0qKqkRUxMJjMb6deHHlz7AIP+HAr+HAsug6dfAzGIpUoTMLqazSxM3Ez18Lw/A8HGQIPxomyy8rJgImIuri6sESEmbvn4/cAhNhGbFiYYWjlktZ5mzFa0cNWS3E5YtVrjDmw42GJk1yMGwAqhAUyD/lCc/lCdqwOvTny8PwvD8Lx+EXNSorXXpdVfgZpCFyucxczMzKcptM6vpnwGqIP+HWD+HWHv2O/Y48Jir1vtmpwms1uuvheH069u/TM0lE1MQqYlKW9ZiZia58u+neiD8IiUyzMySSImLq6uJAhMAIlAESSGW8+D5N/BACE2EOXGHM2yOcq1oxy5lrTNmarcLlw3WtM2ZplyOcLRzlxAClsXg/5QhP5QhXOcXKZiYiKnpz4Sg/4dJv4dJ0a1jUcKhGZvnXe+YIXUTZOueNHBDBCQo5acHh4dQCE2ENMzLM2xNMS1y2ctFrRk2zLcOVk1WsXGVi1YucrNw3ZgCloVg/5PuP5Pw6icZi4mJiJ1eq4gg/4ddP4dZ3K8XwvlmJieOOuM+CCE62Do3JThGMYxnGuXbj1AITYQ4bOMzjMwaLXDNy3WtHDhotc4mjha4Z5mGHI5YNWmbCAKfjCD/lEE/lD3663reLiYzWalNTES7bxeFTiYCZjn08fwtoP+Hez+Hd/r43PpvU1nF1MTM3fXp1b41xnjV1dRGJ1Ot+FPXsCD8pdruZWExMwhCBaZBK7vPPxe/IAhNhDFnmaNm2Rutctm2Na0xNci3DkxsluFk3cuHDJgzbtWAAqKATqD/lPq/lPr4cWcPBwylMKqq1EcpqExcTFzXGJzNzbMXU9PJ8hzg/4c6v4c6+fJ16Ok4jWKqESu7XvM54uc5udxZFREaYqmM4cAg+nkZnOZzOVwJiYuJhMTAhNTExMxIEs8fF8u/WAhNhGbKyyNmjFytxOGuJa0x5Wy1zkx4VrTIxcMWeRmwy5MQApaF4P+Vfr+VfscOPhXOmJibZ14/LaD/h40/h41HXpvFxCETrfLn2uFa5l45Y4UaGFCjhjwuLlywCE2ENs2TC4yN8K1w1btVrTM2ZLXLHC1W5cbPDmcZmTBq0agCl4ZhPysXflYvNOhmz5MvEy0hKMIVlhwTwiD/h8e/h8fKtjNXUxOM4mccYrIhHgTbjnGtYxiiRRRrj6rICE2EZseNjias8K3E4Y5VrRpmxLcLNw2W5m7Vg2buG7hi2bgCo8BOoP+Wvz+Wv3GTny8vhlKcU1w58onlNTUozFyu7mct3N2VVeR4fhcgIP+HkL+HkPnyM4hSoiJmu/ieL43j+V1iITGYrMRdTFkzcpuN6mOoITB3OHeM6zqmRIoowigggIRgIIwjCJEVjfXx3WAITYQ3aNM2NpkxLcTnGxWtMrTItwsWTlbjcsmLbHjYYc2FwAKcSqD/ly6/ly7AeF4flcamriczNsrlmZnNzmdboCD/h0A/h0BARPa6YjCmr4XNVOLhE3HHHOdgIPwPE3Obu5tMiJiaurRdXExcJnPl+m4ACE2EZmrdm5ZMXK3Eyy4VrRwycrXORo0Wt22Vs5xYmWHE2YgCsEBYIP+RVj+RVnvXI79gmHgccKpFQwuWZnfPwPB6cYm4kQnp18LNIxdWmZvn23tlmM1KmM4SwmDwoP+JSr+JStvRx4Bz5PD1e2bvMzNMYrWq4Zx0rFViJ3Od9eHHwY43m6usYjhjGMcK1qoYu5yu5bx5PneeeGAg+XwBPrzNpmZWIkiYlEzVwTESRMJiQESiSJARMExMSTExKc735/WPgohNhGZgzyYWjRytY48bla0w5mK1wxbuVrVsxa5MbdxiyZMoAp/MIP+Sab+SafOHOEzJEanVRikKzhZtnN3cxnwPH8Y5oT8RuX4jc8WNuw0wUpZSrDGt73w1wzyscK0nSUrShCjJp0GgIThcqPVnGMyMESMIkIwhEAIoRTnh5+WHMAhNhDXC1aMGDhotY5mmFa0buMy3C4xtluPM3cOMLFs2zOGQAp+L4P+SrL+SrfS9Z4ZxdZq11KzGWqng4VRGXNxx4OMgIP+I3j+I2msTqeF6vW64uNzvidOrx9bve8s1FY1wnwq69CEyc7fpIRTTIwiQQjKKEYk4EYRRnfH14R8ACE2EZWLTFiZ5cK1k5ZZVrRw2xrcORm3WtG7hy3bYsbJi0ZACowBPoP+Tsr+Tr3qTHg4zOYmpwiMTEBZMzUsREYYViMMTExnNeDWcoP+I2z+I3PHXp37eH0vERGlREThEVSpq4mZXZlMZZnLcrjPTweEwIP2vE9Gbzm5zEzBICYmCYiSJETEwmCS18/D9F4gITYQzcscbRpmYrXOVu5WtGuNgtct27Fbma5crdkxcYceLIAKVBOD/k2c/k2d8C55KmYtOt8Ag/4lJP4lJccbrMIYOHXhNoaAwBBLuDQaDIGDiYurgIwhNhDfLmbY8uFotxN2jVa0YuWi1ywa4VrNy2y5cbLE0yNWYAqpAVOD/lNM/lNNAc+QeH4Tr058ufLwccvH4XBFXSlTV1reM9OvTMTKbuNss3MzEqqnheD4HJqD/iQG/iQHAXQDW4kFFKhiUxlz8Lw+nXt38DwfG4xBKsqsjNLE3M3Xi1mE2RjGcZxiSkhCU4poxjCKMIowiQigjBGACERCKCMBGCKKs8fVi8GAITYQyasMuVjhbrcOZs3WtG2FstcMGzhawx5mOHGybtGeJmAKWRSD/lOA/lOJnjW9ccbxdIxfZACD/iRE/iQx1npntfK6iXGeu89QhdMzcECOGGFDDDDPTm47ACE2EZsbDMwauXK1o5Y5VrTGycLcTZnkWt2uHJkZNsTfGwZACmEYg/5SXv5SX3PFt1xxxrNTWI1rfbaE/EeN+I8dmSwTzXxTxXKxvDj7seOFwmSkzs8cEEMEcEcEMKOGXA5lMCE2EYcuZw5cZsi1vmxY1rRywarXDPI4WuGLRk0zMnLTGzZACpYBPYP+VCD+VBvO9ceHft4us42uoYrHDFaqoiWW89enUzMShgxnwL1x8DjEgIT8S4n4l1c3D4W/dr1RtS1oUlGc51wzres6xQgtDFhwM06KIqwnPDq0yxyx3qCE1dKXPyoxinGEwEYAAQCEUQIwijXHy87sACE2EYcWLC1Y4mi1u2zYlrRk3brcTli0W4mORq3y5WuPJhcACmochPysbflY3wYbxxZ6VhelYTohSFI4sOLHwIT8R934j78WPdj1X0VxKTgjWdbsctNK4YXEY7F0wQSwxo4UKGCNCjjrzNMGiCE2EY8bhnicssS1qxa41rRw4ZrXGVm3W4WThnjxYWeTMwyACmofg/5Xsv5Xs9bus3i0pjON1uLtms9s4wCE/E1J+JqXJl3b+RjtCUZTTXnOasZzw4McaoTwJHozlGc4pwnKcCEUYRjOunox3CE2EOXDFhhcuGC1o1ytVrTFlbrXDNq0WtG+Nm3bssjdrmyACpABO4P+W5z+W6+M444443i8TiqxWs+NvU4TE3bi3N5ndxslVTwz43l+U1iD/iR+/iR16sTppq9ZjMXN8fI6qzwzEIgq4i01mt441cxxDw4AhOhueAyEYTIxhERhGEYRgIRIRhGCEQRhNG8779rwUCE2EYnLJmxysMK1vhbsVrTK4xrXDfLlW42DXFhw5cThm4cgCmUdg/5beP5beQ3FWmLEZqYYz2zMAIT8SVn4krQ3Y8VMFsVJRVrPDXHLPTTixoTwFTk54xjOE0YRhOEYTjC6+njx6AAhNhGNrkZYcjNwtxOGzFa0Y4261ywaMFuXK2ytnGFuzcYnAApeHIP+WpD+WpEYyzjK0pKi+HHtYIT8SSn4klRq18jDihglJCK861jlptCEp3oc+s5okYwjEjFGeGvPw4ghNhDVy3yZWLZotaYsTNa0Ztma3CzYMVuJiyc5sbhxhcMnAApwJIT8usH5dZ6aWji7MdJyuIylCkLQtKkJRlWmOsSD/iSy/iSl6+J4c+BbEacohFzOczeYzO4443cghOJyodPKJokUJwRQiRIqz282WwAhNhDhuzcZcTbMtYs8LJa0Ytmq1yyZOFrJhhaMcuJpibZmoApaFoT8tyX5bk2zbxsuCdIyhGVbYcmmAIP+JlL+JlNE961eJoK49OM2hdNVBq4YEMMKFGjjnty7FCE2EOXOHExZ48a1owY5FrRs3wrXDbCxW5MThxkaNWjNkwzACrgBWYP+XyL+XyPwfAeL4jvXLyelomrE3FqmqrFVVVSKhQhMWiV1mszueN5m1xNSmU4zy5+M3oCD/iSK/iSLHPk3VKYKxdVGERdExK1zd3mLubXM3d3czdXiMKiKKmJiERV9O+nTqIR4IcfDec4xhEihOCMIkEYRhGESESEYRhGCMIwjCMIymhGESCJCJGEIxRnjy9OUfAghNhDRu5ZNm2TMtYMczRa0wtMS1yyaY1rPCxctM2THhbMcQAqyAV6D/kUs/kUtAAPE8XtdIwQhcXbPPt3KyQiKVGpxFIuWZm3XwvD6c5Zlcoiawh04+BOAg/4qgv4qgwADevBxd2zOZi6pjWOnfseBMYiJcW53nc5mUajEYRrfkZxiqxMXdzu+PF082r4gg/K8T0ZmImtrmEwkmYkE1cEwARIRKJiSJJgiYmExMSJi03vj7LgAITYRhcuHDFszxrWTVg2WtG7LCtcYWuNbiY4seNs2zZsrRwAKfi+D/kps/kp76eSxvGaViKxFRiMThE1MXM5ZnOWO/bv2AIP+KMz+KMm/C48p1GlSXm8zuczxZzebmYmqrEeF4/jceACE427i5SKKMZwjCMBARhERCKE4zw7eC7QhNhDPEza4cTlmtyNmGNa0xYsK1w5YZVrDJkcZG7bC4asXAAqBATCD/kuw/kul5xJvlx1vVwERbGXbv4nHCATV1fLv23KE/FGl+KM+eSWnjY8C06VleF4XVx6NKEc6N43hWEoSjauTDSUAhOVs6MUJVVRThEhOAQRgjCcIowinCtcfTjYhNhDjJhZYWrBgtwsWeRa0wtGi1w2ytFrBhlZsXOVzmw42YAqYAUOD/k8i/k8Nvr08Ws48fGbsqIw1ERCCZiwiamoi+l6YqIiLiY446457sIP+KSD+KSOOvTr069N4nhOGJq0IuoYvWaJiFxdxfg+J3rNZrMyu2+Hg6uKAhLdzj1QrGc5xiEYRCMACEUIwjABGBEiirXLz5w8HACE2EMHLVsyaNGC3MyxtVrRjizLXGRuzWtHGRvjwuc2TIyYgClMRg/5OhP5Ok+g8DHHoYz03YIP+Krb+KrWREZxmddcMgIaMop+FgIEQMHFwsXQwdkAhNhDhziw43DJktw42bJa0xNcq1w4zMVrdu5ZsceNu3y4WgAqIATuD/lLC/lLDOPHXWpmcIxGKxfhWaTi0rvObzO9szacI1HLPZwCD/ilC/ilDF8GoikWuYvn43WIuIuEERCFXFxm4zOa3rrweTgCD+CvFvc87uYmYkExMEwCCLqYTEhKU54+X4c+0ITYRjyNmGHE0crW2FgzWtGjJgtctmeZawbN3DBq2b4mDhwAKXBiD/lNc/lNpvPDnw58txEXqaiMAhPxSdfikftfVhwTyYaJwrGdccN5phM3W4OmCs1UYoozjhn1Y7CE2EYmDZtjZucy3E4wt1rTMzwrXLBy5W4WbJk3wuMONw5ZgCl4bg/5SVP5SVQ3Gcc6uJRERicNb7IT8UjX4pGxuy5maNqIKzjOtY8HdvwCE7GTl44xiiiiIxhOGGeHm3CE2EMm+LGzx5HK3Ewbs1rRq0aLcORxmWtGrDExY43DhzlcACpcBPYT8qC35UE8NMODLgy6OHgRihCUIWlCV9l5QhCMYXZcmUZMKUZRvqqhPBnwRgIT8Vwn4rl6Yt+K9p5s+illoJJzTnl0aU6xnKMIYMeIasMoEcurDeF5bbYagg/c6efteZSjMLhImACJIlEkSATN8/J8l6wAhNhDBtkbN8LHCtxYmONa0Zs8a3C4aNFubNjZt2eZm4x4sgAqjAUuD/lVg/lVhdOrpN4jENSi5jM3d3d3OZubi00xEV079t6MZ7SipqYmozjfDy/K5gIP+Kgz+Kg1EvF6TM1eJiqYjDEVGJhgku8znNzmN679uvTr044mKvV1AxnHOIsCD87zvJ8eSbSkkRMTExMSgkJQEJQTEwmJiUXEzOd+D6de0ITYRhaM8LNk2ZLWmZg1WtHDZktcsmLJazZtW+bKyx5muZoAKdCKD/lfw/lfx5c+3fxuNSld5Zu7uczlU4zy1gIP+K8L+K8Pp16dfC48M6iJikTOMzN3N8cdZzICFwGWx9sCCGWFChghghghghQwQoZZ8zPHqgCE2EOcWVhkZNGy1o0w5lrTM2yrcTZmxW43ORq4bZmGFiyygCosBOoP+Wxb+WxeYeHiOOtwiMKwcufhZiKgXNzxmb3OZuZGIw8Dny0CD/io4/io58HwG6w4KYzVu/geD069NqmrwUicDGaTa8suNVfjgg/O8j0+NomYtJFxImImJiUSQiYJiUxKV76+vPlAhNhGNi1asmePKtYtsTda0c4si3C1wsVrHC2xY8LRy3yNmIApbFoP+W0T+W0njy3rjrNSma3q+HHlkhPxUrfio/hkvmw4owF1Z5ZbWsITwBbroRnOcYxijOc77deIhNhDFjiYYcWZmtyNGjNa0xNGi3C4a5VuRm1cMWTJhiwuGQApnH4P+Wrz+Wq/qq5jbHGpXC4moRiB2hPxUAfin/iyZc2fhXslSk6VhONZwx028TisAhKd5zbxjNEijCMYRRhOMcOnkuUAhNhDRpjbuMOTCtcYmWRa0b4WS1xjZslrXG2YtWeVm5Z4m4AqIAT6D/l0o/l0pHft4+rm8TFRiojGfEzFIXFrmZuZyu5ubsmGo5b7Ag/4qwP4qwRMckxhUplfPt36ZlEVNIiJEpmyy4mpjPLvQhO9tnOF7zijFGEScowjAjAhEQiQjACIiL5eHpj4EITYQ1bN8Tdm2bLczJs2WtGGFitcsGGRa2zZsbbC4atm2RsAKcimC/wBe6f4AvdRKS1nnLbm53LKElxzdwIT8U2X4psxkymbPxMOSeCFIwjSaKKEYznON4bc2cIXMR3xidChghQwRwRxRwQiCEQkd+lih2gAhNhGZwyYYnOTGtY48uNa0Z5sK3ExbslrBuzcuceZjjcY2QAqgAUSE/JtV+Tatp0GfNlyZcmfNtxTSjGEaVhGlaQjKEFCUZIRQjCcIRx6tebPa9K2unICD/i66/i67b0eD4Ewa30TUxUREUmriUSTKZuYJuJjee3fp14ceXPwPBeB4IIP3I8febmUImYkJhNXV1ImBEokXjNXE1MwJXnz/LrzgITYQxZMGOJrkyrcTJwyWtGLRqtws8rFbka4crTDhcsMzXCAKngFRg/5QAv5QAwOXMRImOfLw9SQiGs1EIwRESdfA8Hp1NteLq5i4uJxLEcu/Y6Tgg/4wIv4wIwN6HXoOvSYq9TUTEOvjc4i1TEky49u/Tr4Hg+Jx5+R1JuN1YugLAIPhhMItNk3EwkJiQCYJgTARKBExMTEwlIzM58Hz79IhNhDNnhcZWbHItws2GNa0w48i1xlZZVrTCxaMMTPK3ZZGoApmHYP+Ug7+Ug9y5s4zVs1cXUwir6Z58gCE/F6B+L0FWjNKOJghKErwjGd4ZbcHVrCF002VrQwwwoYIUMEISp6cffDqgCE2EMMOFzmw5mi1llyZFrTGxyLXGFs3WsmGJkxc4WjZmyZgClgTg/5Tlv5ThfB6YvhnE1cReueJg/4wvP4wsefHlz4cdXEXjPLrwIXDZhoY0MMcKOGGOnF4ECE2ENW+XG4xtmK1tiaslrRjlaLXLhjlW4mWJvja5GmJuzaACl0ag/5UFP5UFQeB4PhZ1OJiYXjnw54kg/4xrP4xrQa3F1KZIur5cYyAhMXU5MYIzrGMYxhFGKs8vPnAITYRhZNmmFnhYrcbhk3WtGOFmtcNGDZbhy4m7DE3Z4srlmAKjAE7g/5Yov5YncufJz5eDUzOYuLxVajWsNVdJXM7nd5zbMUquXfs1voAg/4v0P4vw+oeJ4vkZxWlRV1m7Zu7yzO202mImohVKzireN4/YIPzr3ETc7uUwQkmLETBEwiYmExMXEymZ3vz+ughNhDZowZOWGVytbsczFa0cOcq1xhzZlrRphyM8WbI3zYnIApuLoP+WqT+WqUOfIDp18K4qcXFru5zd3dztbOLuIP+L+D+L+EN6AuuRVQwgqmkVU43cb11niCD86M5m7mbhKJSJRIRKJiYknPi+u5AITYRhZtmjLKwxLWLPHmWtMeTMtw4XDda1y5M2TM2cOMOTKAKrgFUg/5FbP5FbeXMBV8ozymoipiZnM9/A8ERd1BGN+NuMIiJlK1zPPwO65uLgqKcOfbv5QCD/jPi/jPjxkB16eDw544zM3MRVajpz5DxtxiJjM+D4HfN3mV1EVFVET4E6rEYJm7njHh9u4CD8Dgu83mJiJCyYmJBEwTCUXUkTExMSRIiUATEkzd+H6bgITYRlaNW7Ri0ZrWbdlhWtGuRotwtG7hbixNmeLExbMmzlwAKhwEvg/5KZv5KefA8WIzi8XynFRWKnCERnW8ZjbLa658nh+EAg/4zHP4zE+PhbxHTPCImMzud3Oczu83xi7jERqK7dejjwIXFYpn44oISNChQQwQwEEMEMEJDBDBDBDDBHHfm0GsAITYQ2Y5MrZy2YLcuVm1WtGDFwtctWzZaybZszPExYY8zPMAKigExg/5MFv5MEc9O/Dnw463rOLqamM9OvTr4XGpqasJScdY6uXOE/GbR+M1vLqrirmradowqrG8dOTLGG+E7xrKMIShRCzJn3XWuhHY4OOEowVjGc5VlGEYIQjAiijCIRhOc8vThHwYAITYRmcMsTFm2aLW+LE0WtGWZstxM8Lha5yMcLds2zNXDBwAKlgFEg/5QKv5QK7p16PD8LwaSmYlCIilEELRMSVdVbp18bKIVKWdeDw79gIP+M9D+M9Hp1dejr064iIRhVKiaThSCZmbmc8fC8Pp1YzC4lJON8O/KO4CD8D3I8nybi0ylIJgmAEXVwIlExMJgmJTFs79XvHoAITYRiyNsTVkycLXLVphWtGzZqtcNGmZbkaYWDTM2b5m7RkAKYxuF+T0T5PNb2EwuEwuCwd1+CweEnBBfkMLBaIP+NTT+NS/Lny58ufLnyuiBMTaIhctgoNHCgI4I0KEI1OdngyghNhDJphcNHGZitbYWWFa0ZN2y3DjxtVrZw1wt8WRhlyZsQAqsAVCE/Kdl+U7PFjxY2rWtchEz5terbZKKSCk5IRtfJl2bdmGE0JpwrCN7Z4QnOKqMILNGvUZAg/40Bv40B7rel058jv2OPCr5XUwqazrKXPwPB7d+nXpakTjNXHfxvH8TrEiYTEssZICD6amZtmJImrlaQJhImpiJgQE1MTEwiZiYkJTMzufN6+UAITYQwaYWLfMzyrcjnK0WtGTFutcNsWJawcZmmPDixY2TDKAKXxqD/lTu/lTvmOM8NxK6tE1ZrPIAhPxobfjQ3zZ9mHExRwRpCM06xww1zITnZOSnWE5yijGMIzhNfDzXECE2ENMbJkzYYmS1i0Y4lrRgwarXDPM0W43GLC2YsMrHLhygCq8BVoP+VCb+VBnr25448ubhxq3GcptukwVNRVVjFYqIqYmLqYmLm43Ob3HFldxcIqqxyc/K58iD/jPy/jP/5c55deG+nh+F37OeInF1DUYVUQiZXNsouYlUzESIiaiIqJVxibu4yt4fgeDHEIPXhWmUrSuYuLCQJgmJhMTBeLiYmAESQlExKJJmZz4vpuwhNhDFjlZY3LZotauGOZa0ysci1xjZMluRo0b5MuXG1yMW4ApsI4P+VQT+VQ/geD4G9ZhMrSlNIqKjW+HFwIT8ZrX4zZ8RCOaMqUtCkqTlOSMZzuytujS3gITua5xje84xIRQijCIRRnPDt1x7wCE2ENWDTNia5Wi1lmbtVrRyyxrcLRw2W5cLTCxa4XLFm4cgCmUeg/5Tuv5Tuwcem63rjExupROt9OfCaIP+M2j+M2kHiTWNViFZxmZuePDw6nKFyWGyc6FLDChgQQwkJDHDTi8G0AAhNhGbLmcNXLlgtxYmuJa0cNmi1y1wtluPM0Y5crdi5aNGIAqXAT+E/Kwp+ViOGLfu37t+7i6MMEZ0hCkqUtC0oIQqVqz5s6cJygSlCEIRlOmvdjgAg/41tP41t+PLny48M4xTEYikl3xnec5m11Thw79nKIpBMrTHPhz4toP1PDmIla5m4lMSJhMARKCJiYmQmJiZm9+T4r4EITYQ3yMsWRrjxLcOFzmWtM2HCtcYsuNawYuWjdw5yOW7NmAKpQFQhPyuxfldjhEBo07t/Ayyiix6Mq6acYIYMOAZs+zDBCMYTVRjGacJoooIYtOhnzCD/jTC/jTD69AHXpz5eDypSs+BmKipqbl4PheH06u3fpuERMQRMTVxJaYzWZxlnACD9quubzebTEzBKJRIJiYupRKJgAAiREwmJi4ub4+b4L4IITYQxbZMLNmyxLWzXC5WtGDfMtws3GVbhb4XLVmxZOWDNiAKcyWE/LJt+WTcI4sOCtq0vCsJoa9W2VJyYterHHJhwIT8bU342pwxQy8DLirCKcJwy7NuzGijWlY48mPEg/M4eHNxaZkmJCZhMSld78Hx9+gAITYQxcNcjbDmarcjHM4WtG7VmtcYceZbmYNsrlhhaNGDZoAKmgFEg/5cUP5cUZzrOHPl4vCLJrl5PkeD4HXhRqYiIkWmZuZi5TMSkQ6eH4TOOACD/jVk/jVl5uXPk58uuqvE1F8ufheH4m5c/E4oKkiai4pdLlOa2uJkOvTxQIP2OeZk3OYuYmC6uJImBNXUgRJEomJRJJc76+m9oCE2ENsrfNlZOcK3I1xNVrRi2zLXGFk2WsWWRmybt2zdzlaACmIfgv8AWT3+ALJ/vB5mWbKWWWSSXNCE/Gp5+NT3LkG69qWhijasKxnhrWuXJlyoAIP2q65nqysBFiZlnj6u+QAhNhDhwzZ4sTdwtxY3OFa0aMW63CwcYlrdizx5nGNriZMHAAppIIP+W6r+W6sOfK4mLi6uEwRERPDjjICD/jUA/jUBCJ8SYxGr0hFxN3d5jxfE8UCE6WTpzjKMqzhGEYThCcIoowrPH044gCE2EMc2VlhcOci1szzZVrRg1brXLBywWt27BvjasXLhticACqIBUIP+XrT+XrUzgOPAOfLr07wrKJqDFZwOHHwMogl18bx+nXGZy2lMKdPB8DnyBoCE/Go1+NRsz5gx4gDBWiUZQinBl2bcmVmz4KwQjJDHq17NuzDCMiMJqyrO16VBlIP4E6895ZmYlEkiYmauJiUExMJgAIkiYESCSZZnn5vWACE2EN2LBlhcNGi1vjbuFrRtjYLXLHE0Ws8zBsxcsMTNtmyACooBPIP+YAL+YAMeD4Hft4fheLwmBTE4piJVKLqImIuWXFc5nMJrnwmAg/40mP40mRnGM8ufjZwxEEJmV3e2c3eWZuMxKYRFK1PLOJqE7WDfvjMjEinKIjABGUYRgAhFGUUYRTjj7qPgQCE2EOcTVnlYOMi1wxyuFrRs3crXGFxhWsmOZu1zOcWTKxbACpoBSoP+Ryr+RysGcOvTwcZmZlKpwxTFRSFTEJiZmZyzLNzd7i0MYrXTr5XXxNiD/jdc/jdddOpz5PF8TjicIip4WoiZqSs6mJmpTMSXV3FlxcSmF1x6X3CD87zJ9nqmCJiRJMSJiYTAmCYiYupiREwBMStfHxfLn0AhNhDnDkwtWDfItZtmzFa0a5My1wxZsVrVm3ZZs2Vzhc42AAqeAUiD/kem/kenDwfA66lFonE4PAuIgLuOvbvw3CkRVQq8ZRlNpuLvGa6eDy5gg/43oP43oQmO0uGKYzG534PgdbubmUK1dcoqYTN5u72zu4FRqcdPF8Tn2uJAg4+Cu/XedzZMEomYuBMEoTExF1cBCJiYkmJiUrnj6vOfYCE2ENMjNm3aZXK1xjyMlrRi5yrcWZqxW42jZq1cY2bVo3wgCpcBQ4P+Ta7+Ta8Ktz5ePU3c1emIxwuvAmNKVmbXO99Oqb3mc5ZlURyeJ4/jIIP+N6T+N6UO/Zz5ZqqiKRKXPwvD6XmJiamJqac/I5prNTBdXWzKYdSE4xPDWaMYiEQjCcIiEUIwIwBCMBGEYITkjGdcPF0y8DAhNhDXCyZOWjPEtwsGjJa0at8K1zmb41uVm1bN3DZqyYsWoAppH4P+Tdr+TeXg3q4jdZq4mpQreo3p16bAhPxvLfjeHzsmXVfAtG06YbVRiw027Nq9uCCEl2HPvFJCE4RnCaMJkZzjn05+ICE2EYmGRvmwsW61tlbtVrTHmcrXDVnmW4sThmwxsWGTLkxgCl0Zg/5NSv5NUcHXpmt1mrxvETU444qE/G5Z+Nx/KaNOgxRtKCMYseDXLSCFz1UGnlIEAghRwRpa8nPEITYQ5cMWuTDjyLcmHNiWtGOTKtcMszBayc427ZiyZOG2NgAKlAE+g/5P6P5P9+jw9ZWzV1UVGI1M+BcEW6+B4Lp1mOdXMXFxKZRNU6CD/jf4/jgF5O/KKnhfC8TVouL5+N3iUmeHF279u/gXKsxK6zETMxughHax8uMowhCMIk4xIoRhGAhGESE5RgICMJwRjGd+Drn3ACE2EMmzbHjaMWi1yzYZVrTE3aLcLFy3W4seVo4yOcWLLkygCngugv8AQc3+AIOf36M05147fDc3Nzc7NLcd4WAAhPxzWfjmt27DXqM+ZlZN9lUZwmQhKEpRyZchjxAAhO1w5VjOM5wiRRgnKcIwihEhERhOE615uOHaITYQ1buMuNticLceVliWtGuXItxYmuFawxuMuRvmY48TdqAKciqD/lM0/lM1CYTU5iuOt1jx+EZrOM4zC4o7eL4jqIT8c6n451QzZ2Rl4melaVhn4GdOVYRIyilOMaVWg68jvYmUTCLhYEwmYkTee/oz5AAhNhDHFlxY2zFotaMcWJa0bN3K1xkx4lrluxcs82VziYYnIApnJoL/AEt1/gCW7AD36e+bNuWLlSyYAIP+OJ7+OJ8AOjr43HhvCE1CU2nwfC8MhNEqowjBFOM4TRlOU0IwnAjGd9vBj1AhNhGPGxcOMWFwtYtczda0bZMS1w1YslrRuxZuGLho5xYWwAqYAUiD/lcA/lcBdOoOfLnSSaziFRFaKilQku4zNzd3Xg1cXCovhfAdOvgShPxxtfjjbSmDBh2VSpGUIxlOMYzhGMUZxmunNWE5Tolkz4rKLRSmhp4nF4HByYyD8b1PJze73Mrq4mrgABMCJRJEgACS5vPXz5+BACE2EZcOTDjzM8K1ixYM1rRu5yrXDhkyWuMblllzZGmNnixgCnQtg/5abP5abS6O/bwfA8HwPF4JEoqYqaqIiIiInXHpmIP+OQz+OQ058i6mInSGIiIiEKyXM5jNbx17eHCD9DhxmeN5zFpJq4mABMEpXN57+WAhNhDFlhxN8mTMtxY8zFa0c4mq3DmytluJw5c5GTRq0xYWIAqMATWE/Lit+XFdjJwiEilMOCEcWPVr4GOLHo00rWmeEJwiQhHJp0JghPxy5fjlzYMMo0jasoE5Zd2/Vr0adWvFWU66NOrXu37ssrwjGMYThGDEhOJxIdfCjBEiIwiAgEECAjCaMYzrh6MeECE2ENGebFiyZsa3M4buFrTGybLcOTLkWtWzloxxtm7JhmxACqIBRoP+XUr+XUvfDjreM6zUTAC4upiJqKjU4msxM3XfxPF8Tw8bXccazVxMQ6eL4gCD/jqU/jp949rxvHPGVzz8DwQeCnObtMp1OmqxGnDPbv5HXhuozi4zrdbNokCD+CK9varTaZiUTAmJiZq4JiYuriUpmaKioiCLSzfg+nnygCE2EZczjM4aMWC1g0zMVrRg5arcWTGyWuWTLLjZ4mrFqxxgCmkgg/5fEP5fEXTq6demZiatluMzM3Mbxzzxg/44dv44d1069OGL1GM8rxEVBte8dbyAhaNBkZ4UKWGGCEIYIUEcEKOfM3s4ITYRlZN2+XFmarXDHMxWtMblutcs2OFa0bOMjRowy4mrJqAKmgFFg/5GSv5GSzl3oDr08PUWREa46ga3wmJ3278ONWuuOo8XUbqYR08PwuvQAIT8doX47QzDHEZchGFIwgkQy8DGy6tezbswxll1a9GnFjZMuRlyYYEYogAAg/I87zeZVzd3JJExJMxKEIiUCCJATElpu73x8Pj6QCE2EZmzhy1ZscS1m5bsFrTMxcrcLTFjW4nGFxhYs2bRm0xgCpoBRIP+R6T+R6UPH8LcTEKqIvxN4nE4JZnM5i5YuL4cfA8HxN0qJqUxNy48vB6dQIP+O3j+O3kO01ioiZnLw+3fMbZlUaxjVYhc5nn274zc3d5zdXNViNPC327gg/gLl6PG5ublEpE1IIuCYCJRMETAJSEzm/F9WtAhNhDBs1aZcbNmtzNWLNa0ZZsS1xkzZVrlnmws8LXNkcsMYAqSATuE/Jn5+TP3XqzwnKMYQQxadGHAxY+FllFEqnCc5wrOqMxSDRv3Y8RoqIP+O1b+O1fehCIia4+F4fic+PieL4HGLxmogi8ZqCCVzlnGas6yhOxmj0csZxgjCJGEQCAQjAjKIjCMIoTjWN64c+PwECE2EMMmZsyYuWK3I3bOVrRgwaLXONphWsmLXK2xOM2HEwcACl4Yg/5Ngv5Ng9bd2MxnWauJpPDj25iE/HZZ+Oy3BTPwsOKGK+BArOs19cCEydSPNwownCKcE5Vhhw9OtCE2EMWTRnkzMGi1vkxY1rRm2xrcOFs2WsseXKzxZGDdgwagCmAZg/5Mzv5Mz+vTjON1vFxU0qcNXWyE/HYF+OwPVr4WXApSCEYQVjCtst84hKd6HJy4YTlNGE4RJr5+bDYAITYRjZMGuJkzxrWDfNjWtGeFytwtcbVa1xYWbTCyctHGPCAKhAE0g/5PKP5PHeauvDv28PVomEYiqjEqmRKbuc23JDWfC48Ag/48Av48Azq6dem9NYmpxK4lNZiVRMROEXUt1s3PPkCE8BOXWMZxnCZFGEYRREYQjCBKdJwjSsEYxvhz8V0gITYQxwscrZnjcLWLFpkWtGmJmtc4WbNayYMsjhs5xsG2RiAKfi+D/lDi/lDjeD4Hn9uOM6mqYiKjDDWcETdZbZmZm9ceHMCD/ju0/ju16dXgQxfDPC5pJeZzmd7zvN3mFREVwz43PkCD8T0vB8eZmZmSYAiSJhcExdJTOfF9euQhNhDnK5ZYWGJwtzYWDBa0aOWa1yyatVuNqwxsMzlixZM2oApuIIT8pMH5SXZymRhjUqiijKMJ2jHJweBjxZSE/HrF+PU/Xmz5s+zbux2hScooxjWGGl5wjhwZQIXFYyDSxpIIRChQwISFDHLHnZ2wITYQ5xtmeNthbLcrVtkWtGDhstxMXLdaxwtm2FhicM8jnMAKlgE8hPyqlflVZhiJyZMu7HgjacE4q1jes6znGMkqQyZchky6K492OECk82vJUIP+PLr+PLvejw/Cd+3hqmERjFYrEViE1cZvceD27nTrwvPDeJm43w5xYIP0PM9nNwzMphImYlExNXUXV1MWgASWzvr4/PoAITYQ1y42bZwyxrWzBjkWtGWPItwt2OVa1xOcrFnjwsmzJwAKgAExg/5XwP5XwW9d+3h6TEYvSqiKukXWcSuJtNlxdZxvQIP+PLT+PLV061fgTEQxaROWY47zNzeauF1EVjPieP43PkCEl4CrzaxrOU5TgRRQiQEEYRjCcohFWu/kucAhNhDDHhwsnDbCtZOcmNa0ysMS3CwZ5VrLKyaZm2Ri2YsWYApzKYT8tYH5awQZcmXJrtFGMICkVIQhCEEMOrXwODmmg/48hP48hQa3rfgXURiGJgyi8rmXXt36dY4ghOVwp9WpFMEpwjCMIxhGEQijO+XntQAhNhGTG0b5MzhutYZGuRa0zZGS1y3as1uHK5c5MjLNhZuMwAqSATWE/Llh+XL/Jwc2G2Gk0oyUtjxSnky8DLSsp482fJlF7bcFYRgli16owyCE/HnB+PN2dUaRtGiUYQy7t+7fq16LxI10acWNmz5MuqsYRjFfFjxY5oTmbr9OKKKJGNKwjCcpwQEAhGARIxnO9+XfiCE2EMXGFkyc5sa3DmzY1rRxkyrXDHHjW5WWPLlYsXDNmyxgCqABQ4P+XXj+XX3fLny48M4ADlu6RE1Ska48t4648PwufFlLeLi63qUX4Hk+Rx4AhPx73fj3PjZCsKz4I73fDgwY41ggjSUbTzV1VxVzI2rgva9L0xyrFWdcGfNhwIP2vA9fcRlc3FxJNXV1MSJLm5zCMNVqaJRmEymb3vn1zoAhNhDXI1yMcrlwtbYWrla0w5sK3E1xZVrbG3y5W7HCwZsWIApxKoP+X8T+X8UcuZ03U4sjM3G62mRIvE1vhYCC/wAXjf4ALxxuHxTJHLNsllWWzsXZedughOdq4+mcZRlMjCMYRIwhGEYTlMjCMJ1x9eFgITYQ3Y48uNoyzLcuJg1WtMWZktxYW+VbmZM2+LJkbZGzHCAKcimD/kbI/kbJzqQZwHTr4EzwYiqEzczvXOvD8ACD/j9C/j9D8PHTny69HPkF0mMwzS0IhTpuuPCE1RQlBGdZzRIoRlFGEUYRiRjXT0YR8DAhNhGNxiYNsmNgtw5HLVa0x5sy1xmauVrDCxxMGmVszxtMQAp8LYbyRWeSK2Dgo2Mi4oSMghYRFxRS0hgXAi9vC7ugAIfx9bePreHQ+DQeCQUUCgqJRU+n5QqGTaboxGSAQEAAhNnIl0ccIwijOCCERGBGUSKcpwinOvD4bgAhNhGTGxcZsjDItcs2GJa0ZZnC1wxzMFrlqxyuGbnM4bOHAAqmAUKF+Sfz5J/dfrgAAhgaDFpICGCGGWGO2y2aWGBDBCEksEMkskphMKCH8gH3kA/jkdAACfz5V5hA4BBYBBIDBIJAoBBoJBoLBIdAYRAoBHaNR6hUahUaxWahUaNR5tNyfT8Ag/gDl4/PrdzUiJiYTFouJi4EwARMXUpqZiMwze/L8uvUITYQ2bMcjRwyZrW+VrjWtGrlitctGzNayc4WGNq2bt2eVwAKVhWH8lRnkqNAJ5PVAoM0ms8nqnCE/IAB+QAEA4vEZcmHBOTGhcxiGfnI44UMKGOe3GyxACE2EM2rFrkbM2C1g5zNVrTG0yLcLhywWuMWNi5b48rHCzagCpcBLIfyaheTUOBwWCwKFJLJEdjkPh0NhkHg0FgiDQcTqdqJRVMpqiUVQqHPJ7OAh/Hzd4+V4XBIBAYioVDUikzSa0Cgz6fzqdqBQRFIqj8eSGQInEkBgECgcJCEwd6MPAaIhGcEYRhGEZEYQiijCMYwrXi8mGIhNhDlrlxNM2LGtcZmmNa0cMGi1wzcMlrdm1yuXDFy3atGoAqPAUmF+U175TUYsDhMLVWijDA4DDzRoUCJJQCeYBVWEsgANfrjT6YAhfj7U+Pt+SLA4CmhTQE80wkQoJ5rQabTgNJpQ02nABhsOTzAg/A5ZubmESmZmZmEiYlCSETMIShGYmItETEqWTPHwfZrACE2EMsmRkxY43K3K3aYVrRs4ZLcTJi0W4mTFy3YMG+XK2ZgCtYBa4fymaeUzOBQVBYIIJBQAENhhDYZCYRD4dGYQhybzZM5kS+XCIxAJtN00mqaTUnE5EOh5I5EUejKPRlNpik0gnM4AACG8fnXj9JgIpFxQjYxHx0fHR8cj44RcUQcFAQMZGykOjVlZra3MCYFFxchUVKUlUxMlBQi2ty4uSur01NoqLBCwgAAg/OxN7znJIIkJEwmLgJiJlVxdRdZqJXUwmpgSmpJqSJqQJTEXEpbz6fj16ghNhDdrhaNsTdutyZGTZa0xM2a3Fha41rDMzbNmLbIxZuXIAqlAUuH8qTnlSdAI7HEVikNhkFgiAQEiUTBPJ6UikqNR1CoZMpmAIjEEAgKJRMlEpJBIQCH8funj91AJ1O1Go84nM6nanU8nE5BAICUGgKbTFLpROZwAKFQ00mqbTcolFJpNQCD9Tyt+rmYza4VcJTEzUzETCUJBJECYiwF0mYiWePf1XIhNhGTFhxscTlotcMmrNa0y4mS3CxaOVuTC0xsG2bExY42wArWAW6G8rnXldHigAABXV6wsaipqKmkpS2twKSlRkaTk6Lq7C+vy0tS4uRfX4WlqEtLkHBQ8NCwkPDQMBAwCAgQh/IGt5AnZyAAAKHQlLpU/n07nU1mhN5sBPJ6m03J1OxIpGEJhBKZQSuVCTyYIrFAoVDm03oVDo1HqFRq1XplNoVDUSigg+HwB6ORmZuLhJExMpiSZqLiYJJoiauJRJEiakiSYms0JqUXiYkJRKUWz4vtxPwcITYQwxtsOHCxaLXGRnlWtGLBgtcYW7JbmctMzZw2aNMeZiAK1AFfhvI6B5HQYGAAjo8AAT0+lJWSk6ansrOkpaSlT0+ATk7AwEHBRMRCwhCQpbW66u6ytqKmio6ChmJmWlyYmRISIIfyI/eRH+czgCczgAATWaJ3Op/PqTSKfTqLRJ3Ok3mwBQKDQqHTqfWq3VqvUKjOp2SKRpPJpzOKfTqvVqnUqPRprNCczgUSioPxvK65zxvdrUqamkykEkSBKBMIuBCQSwhKI4iUXiJmGZvn5vhx8CAhNhGHI5x5cuJitaZMzJa0yMGi3C1ZYVrZllzYXLVwwytcwAquAT2H8lpXktLAJrNE7nUtlkplEbjUPh0AgKRSNSqXRKLSqXQqHOJzKJTEonAoGiMQE9ngTebAh/IWh5C0QCPR9QKDQqHSKTSqXQKDPJ6oVDRiMxWKTOZUulU2mU2mUOhT2eKPRhL5cEOh4ISnehzcsxNGMIxgRpGEUEKwghGEU0UIxkhEnCKM8fFzz7QhNhGPHhaN8rZutb4WWVa0YMca3CwzNFrdw5ZMmDBszyNMYAq8AUeH8mXnky9gMAACLReJROMQ0gUPj0fj0fk0nTyep5PU+n6eT1Mpmj0fIZDQm82VOpUmkU+nUulUOhJ+h/Imd5Ez5pNQApdKpdKr8oQOATax2Ko1Cg0BPZ4icSRqNp9P1IpKhUMoFBCVStEIjDofFIrGo3Ho+hyE62SnZrGMk0RFGaKE4JRhOUQQiIQihGCMEYBGEyM8vZi8DCE2EZWjFs4ZuGS1kwY4lrTLmyrXOTI3WuWzTFlaM2DPHjaACsEE/gKG31vsAAAAAAAAABdXZcXK+v7Kzuru8vcCYFwJgXA2B8DYHwZg3BWC8FYLwphXDGGcPYfxJYwQQMRCwAgYGDg4IIJCQsBBEHDQcCQEIQEBAwkKQMCIGAg4FAwMPAEBBQMFBICBgUBBwMFAwEECFgoVBwMKg4VDwEHBwMHBwECgUBAIFBICAgYKCIKAgICAgoCAgIJBQUBAQEDAwECgYBAQSAQJAQ8FCwUDAIBAwUHBIFAICBQKAhYKFgIODQaDgUHAQsChUDCwMDGx0eRUWEVFoyNiIFAoCBgINBQMEgYBBoNBwcBDwUGIBAQSCgYCAgYCAgYCDgUCgYCAgIBAQKFgo2Qg5OSAg/48pv48pwAAAAAAAAAHLmc+Tw/C58vB8Dr079ufLjw48M4upiJq4mJIETNSmpqYETMImEomUxYLpVxE1cIuBMIuslpiZqZiU3G0rtKtsxK4iNVFYiKREIF1JKbjM2zM1M1OBE0RAhMILIEJiRUxUwQmiYRIIkKt27+JvDFRUVUIqiJwmYi4mJmYqa3GlZjCZXUQMZXu/gf4m+Jwg/Ii7lcXtaV4IiYxdXV1uJSAF1cTjepRKJmCYmYCIRIm6upKmBMLAUiQmLTARExKYkRMRMXCYTEJiQJgImJQTBEzBMTExMTExMSiQAmAARIi6upACauAATAEwCYAAAAAACJAEwmrqQJiauJqLqUSuAETMSZ6+/c/BgAhNhDlpmYs8jPEtbN3ONa0yM2q1yzw41rVi5ZYWrFo0cOHIAqkAVWD/g3e/g3fN6OvQA58lXSp0itTqaQnMt334deLebjNRFYrp37O1xFQgJjjrxfQ8GiD/jqg/jqhPF8Q69ADv2denj8t1N1KYhEVGIiq4+NkqS2U2uJeJ1wwiULTnXg4yIP2O/WYiErmZEpBMBMCYmYmJhAQlATCREokE3eefoz6gCE2EMnDNu2cuci1ozZsVrTI3aLcTdlkWsWTJk2aYWuFk4bACpYBRYT8IhH4RCc+bPmy5AZMuy9K2nKEJwrCq9aVZ822kIFIwhCUZQjKci+qsbVwXzZcAIP+Onr+OnuJiasHTquMsskqavp16M4iIilREqtFozE8/A47xzx16eDQgvs8yW3q6qIlWVZYlllVNgCUAW93zfh+fCE2EZMLjC3yN8K1i3xsVrTMxarXOFplWtcuNiyy5MrliwzACogBMIT8KIH4UW5RraeBKUoUnmikhNn2bZTbaQvKtkaRyadF7UrshPxyufjlVlCsiMIThDLsy0jEjfVr0Vx7ssq0y2vCaGHBjxZcm0CEp2HVnGMIxAhGCMIwjCMIQhGESaqada8HHzAhNhGRu2aMGDFgtyY8LZa0xZnC3E0yM1rTLlbsGzBjiasmwAqGATWD/hTA/hS/nv2zV1MKmJ6dfE44mCZzHF05zCIKRSr4ce3fkIP+ObL+Oafn0qIYzWZ8HxPF1ve6zMyxEdGMVEIm4m0zvHh8vHrig+nuT6/O4mrgiYSiyQmBEokEpu76+L39ACE2EY8WRgwYZWK1izbZlrRq1xrcLfGzWt8Tlg5yZWDlzhxACnIjhPwxdfhip0k5bcE5pyjCEoUhSEpQpOl8G/kbZIP+N+j+N+2jlz8adRhU1OZic3cbxxxz6eDG5ITuZOHlw1mnCMaThGE5TEYwmnWuXju0ITYQzYOcrLGzxLWuLIwWtGLhitw4WzNaxaMmjFywyY2TNuAKcB+E/De9+G9/Tm24MdMMJyUhKlrStHBfJpxZ8WcAhPxvOfjed1Sw5GCNIwQvJG845abcG3JpzZZghNXUny8c4kYVlWVZRmnGc0YRvxeIITYRiYOWrBrjbrWebK4WtGzPMtxMmTBayw4mDdy4b48uJmAKUg+D/hoa/hoNcp6MVet8NwCD/jjw/jjf6444ul8uva8Ahq6UXMDAoWDgYmFs4CWAITYRiyOW2TG2ZLXLZg0WtGzdytctsbNbmbuGmRzjcN2TVmAKkwFDhPwDkfgHJAUrivSMIQhIjKsqq3zZwxXQQgjCYKtWsBzOawCF+P3z4/fQMngrsbVOjjjhjiQyKIJILr7gmkgmggkggQIoZY8e1mtAabTqwIP1uaczOVylNSiU3V1dXUSiYmkxMIzAlNWhNxu+fl8YITYRhyY8TXHkaLcLFiyWtMTFmtcNWTBa1ctMLXC3aYmDXCAKYh2E/AYJ+Aw2ytDPmDJlzZ9mGU6Tpr5GmICD/j6A/j534u3c5cwiaupTNJuQhJdiXTqITIwjCKMKwnWufi15gCE2EN8zZu2bNWS3G4Z5lrRriarcLRw3WtcjFm0ZMWeTLhxACrwBT4X4FhvgV3vAlijQxypcNn89odA2eiQRQTJIIooaIYkCBHFLBHFKjRwwwypYKZJSBFNTQwGBxFKG8eonj1FASEJDQkJBQRZ4SwnfX6srYNFoNBwUBBQEFAQkBBQJAoNBwpDkHCwUDAoBBICAgoJFRsYlpeMhQIPHwFj1+NzWYtMLIQlMXIRNCYARMTEwIkuri6kSvPg+nXnAITYQ1c4cLdozbrceTE0WtMuJgtcZmDhbmcZmTNnhYZsrFqAK0QFNhfgfy+B+mmmiGCWSeCeCOPBZnMZnMNDoGJwEUECRBIiRQQQRQQQxQwwxwxwxwwxwyo0MMMEsEqGCHBYXCIbx5uePMmTjoFEQURAQ0JAwUHZ4kxLgjBK2t0ih4CBgYaAREFBQEJAwRAwMBCwsHAwsHBwsDAoeBgIGEgYSEhIKEhIGEgYaHgoiJIPp7T3bi8Zq6u4iS6uJlMTCVTARJEwITVxMxcTVwJW4+f5OPUAhNhGPC0YNWzLKtzOGuNa0yYcK3Fjys1rBuwyt8zJxiy5XAAqTAT2D/g1W/g1XOfJznp5epuLqMRqNRUUhMX18Lw+HGbXNzbKUKqu3g+A7AIP+PQb+PQc48G4xNVOIJiJqZpMxmnPwvD8TxfI5zExLMXMXUpYy8ECD97l6fVMSm5iSJlV1dXjMJiJETEwCLiS5vO/F78ghNhDDCyy4W2Jgta5mGVa0YNGi1yzwsFrPM0ZYmuVzicMmQAphG4P+DYL+DYMvcWyvFxFIxfKYmdCD/jx6/jx7O0YxyjSE3meM8Xg9u/ewhOBypcnbOcpwQjCM4TTjeOPi35QhNhDVi0cM2+TMtZZmOJa0y42C3DicY1rNqzbMmblnkx5mYApaGIP+DO7+DO84xBdWTUxGN9tgg/48dP48dTwJrGo01vGc3M88c+aEl2nLwzihKcJwnCM61x59diE2EZsWVlhx5Wy3C0a5VrRizwrcWFllWssTRo5x42mHFjcACocBMYP+Dc7+Dc8mLi0xdEVMDGXSZiaVM0mIuuPDw/A8HoCF+PRD49ETBRw1SRRRQRRqcnptOM1m2FQzx2yQwJoIooJIl0MENgCE1dDTwZxVpWKMIkUIwhFCESKE4RRjKqc779dewCE2EM8uNljcuWa3Mxct1rRs0ZLcTZthW5GGNuzwuGDHLiZgCosBO4P+EHr+EHsqzv28nhNwRClUqopEImEJJm5ucpzVxfbweACD/jzE/jzF8PwuvQmPCzGKpFMXU1Oby3nc53fHM5m90jFVrVcIh0CD+CMevtm4uZETExMSTV1dXSYEomJmJiYuluvu3gAhNhDPNlY4seJwtZM8mZa0YZsS3C0aZFrhjkZsWzhllcs8wApwG4fwiKeEROAwqFwCCwIicSRuNJrNFDoU1mk3mydgh/H0F4+d4XFIrEoLDSfT9NJqk0nRaLwKBwSCoICEwdTbtIRlWMUYyiTVrj588AAhNhDjC4YsGrPGtYtHDFa0xtcq1w5zZFrVlmzZMbjG2xtGoAqeATuG8J3XhO7EbGR8dLxEKg4GBQSEgoKEioCCgISAQECg0HBwcHAwcLAxC9vLm4wHgK5uF7eECIT8erH49WRhwXspSCkZRiIzIwjOSESRG0Ya3U6vA4OTLixsWMzghOFxo9mc5SmEJkYRIhCMEYEIoEZIIyjFOs78fTHrACE2EYW7BxlbMGa1g5YMlrRpkbrcLnCwWuW2LI3bs8ObK3cACm8dhPwo1fhRrjDLSsKyrKcEo5uDwNepr1CYh/Hl148u4dAYDCoBBIJBINBCBQGBzeuV2gUFNJqJuIW7QR5G2eARwQwQwwIY0qO3G2tcITYRmYNGrBniyrc2RszWtG+RqtwuWWRbicNGWZw0cNceTGAKaBeF+Ex74TH0U8k6GGWCzG4zF4pg8EYYh/Hll48pUIgEEgEKgEEgsEmter9IpKfT8hSFzWCvyMcMEMEcKOCFHLTgcTDkgCE2ENm2NjhzNMS1ywcsFrTG5yLcTRliWt2rjJlxMWWXC2bgCosBKoT8KXX4Uuayy2hemPFeWDHinIzZ9F4QWnSEITjCsNObWIfx6LePP+Ew2MQuGQODQaAwKASuoVGgUElktjMCgcHgcFgaCwBAIJCIBCoBDoAAhM3Sl1cIRlWEURGCMIkJymhNFfDyceIhNhDFwzY48bZitctcuZa0Y5cS1xmbYVuZlkxsGGNo5xZGYAp7MYP+Fvz+Fv0OfLx+V3EoiKxqNUoTGYmZzGbi1HXpYIP+PRT+PRUOHHxLxqoxMzM3uc3m88b3mdzJUYxwx0HQhOFyJdm8wnBCaEQBCKCMIxhGERGefqy4wCE2EYcLRo2y4si1pmcMlrRs5YLXLBqwWsnOZy3Zs3LRziwgCmskh/C+l4X0wEXixOZwodCUGgE/nwTebACG8fmXj8zAYAwCYCwGrK1OTpERIACFm0UeXlhhkjgRkEMMEMEMMEMMMKOGWfF3w6ohNhGZjmc5GLFmtxYWDJa0aYmS1wyZtlrZnicM8WVi5zYW4AqfATuG8NCXhoTjYyJiJGQm4aBgYOCgYKChICCgoCAgYaFhEIQBAwMHAwMDBwMCgYWMMC4EYHwMv75OgIT8euH49cdOjPmz5sNoJUjCFKpRQnKE6TlGESsowRgRynO57Rpata6D9jHXjxja6zFSmZi5ImITABEoJgDM8fN8V6ghNhGTM3Z5GzBwtyN8jda0zOGK3C5ct1rJs4bs2bVtmYN24AptGobw0seGlmGh0FGwUKhYCDgZSpqKOim5oR8oh/Ho149G4nEkUgcKgUIg0AQCb2az1KpziciIS0CE6W7Tw7zimiIynGN51w59fCAhNhGVk2x5HDJityMseNa0bOWS3Djc4VrdvjxZG7nJlbZsIApuHYbw0GeGg2NjJGEgoOAg4KJgoeCkrW0tbSpqFDQAh/Hit48V4ZDYkgkEgyFCBTezWeuV2iUVQqGAhdMzNMEEMSEQgQyyzz34WnPAITYQ5xtmuZhkarWLhq4WtGrVktw5cbRa0xMsjfIzZYsmbGAKkgFBhfhsu+Gy+SUC2y2y2yuqNERxCaOKe6+qWOGKNDDEA1eqNjnoLgwuEIT8e6X4909OgCtJTxY82fgYYRIo49V2PZtzI5dVcu6ukBzueJyBixiD8zcTGU3mVxcEhExKExMImETAJhMCbmd8e/i79wAhNhDlm0yYmrZytaZWbha0bY8i1xkyYluPI0xMcTlw3aYWQAqQATuE/Dlt+HKfOadGvBWk0YFIQslc6HR0adVUJTQjBEqreeGd040x4IiE/Hot+PRuRKeSilkpIximnwzvd+U5xvDDGs5khGCSUpUhgRCE5nA4e+KcIpwE4RhEIwQhGMIRTghGMpwTgEZRYfAcsAAhNhGbHjYsmmXCtyM2rNa0yMmS1zmzZVuRkxxZGrhjjyZcwAovAglIpEAPT/Sf6ARAITYQyc43OVi1ZrceZriWtMLDGtcY8uZa5b5mrfI4xZMjJkAKLwIJSKRAD0/0n+gDYCE2EMcTfG4cYmy1lkcOVrTC0xLXDVuxWtHOJsyZ4sTJq3bgCi8CCUikQA9P9J/oAkAhNhGLDlbOcTnKtZuWGJa0bs261wzzM1rNy1bZcTnHkb4WgAo9DIXtDtEBkcgAhvH1l4+swFraAIPECZ3mb4AhNhDjKxct2jPCtc5mmZa0aM8S1zjx5VrFoxwt2mHHixucQAqXATyH4CTgJQABI5Ek8mkcikcik8mkcijscjcaiMQh8OQCAifT8oVDCbTcAIfx5WePK0AATyep5PZlM6ZTaRSaNR6dT6BQaNR51O1Op4nE5AItFwCEtiiQleErwqrBWU5TjKcpSjKspywwnBBEEYEVce3k1t3AITYRmaYWDHM0xLcbJoxWtG+PMtc5WWNaxcNMWHDkxs2TJqAKjQE1huCQ4JEAEDAIeGh4aJiEHBAtreen6iprq+wsbKzqqumpwACH8fAnj4FABQqGplNolFoFBTyegnM4n8+o9GptMqNQp9OpdKns8ACD97wdymMzN448OfDjw4gRCJpKdxcXUsTc3x6+jfkAITYQyxMGLPI2bLcjZjkWtGDBstxMG7hblaNWjfHhZ48blsAKrgE6h+Ic4h2SSUBBYJFYpF4tD4dB4MiERJxOU2m6eT2TSeVSuTSeRSOKRWCQVE4kTebFHoyH8eRXjyLmk1AU6n0ym1is1Cozyep5PSLRdF4sm82ms0oNAp9OqtUqdSo9GUejEdjhKpWAhNnM4eOKcYzjBGEZThURghGEIoIwvCMIwnKEIkZznh4O2PggITYQxbtGjJg0brWOZvmWtGePEtcuceNa4YtWLbI4cYmmFkAKZB2H44TjhQnU7TSaqBQVOp6kUmRRGIgAhPx6vfj1fDJlSm3b2TKwYYyiAIW7KZGOBBBHDBPFTJPJPBHHGplyM8OmITYQzbNmLTGwarXDhvkWtHDXGtcNseNa3cM2eVw4Zt2GFwAKahiH4/jj+YBASfT9RKKnU7kUPgsAh8YjMOgMNIbx8SePiW8vSNjETECIhYBCxkbCRcIAhrKOgKOTg4BBoMg4GDQsPF1MDBYGITYQ2xY8jls5arW+Fk5WtMLRktxNszBa4ytWrTMyx4m7BkAKlQFLg/z0H56WmMjW3Hg58nXo8HwPJ4SlE4mp1jr0AAMZdOut8ueolF4mN6mwg/49xv49u+bnyHfs58nPk3pV6RFTUEs8+3cAA69HXp16eH4Xh1UkXi5Sg/gR5OWYzdpAkTExMATBMAIlCYJRcTCSVu/s75AhNhDBhjYZW7DItcYcrJa0xuMq1xibMFrNqzY5GTJvkbMmIAq2AWWD/MzfmbcHTqpa4zVpTSmr7d/EyTUzCKmJhMzOavfDiBVymBJExCKYImHXxPF6deXPt35Qg/48wv48t+YOjr5nPClEzd5denW4nKbjNZi5uJhEYp069AOk1GFUi4ldytM5q02G9dU7kIP0MeHcxMWuakmYmwImEwmBMZhIiAhMJgmE4JiYmZImJBMTKZzx8Xy3ACE2EY3GbM5aNWa3C0xZFrRrjZLcTfJjWssmFhjYsmTPHhxACl0kgv4ng/ieFmgDYtUrN5eb40iD/j0M/j0Nd+wA8beKVEJWzbMdTkCD9zmzeeK4TCaXCYmxMzPPfuxQITYQ2Y4cjNs0arcbjLlWtGbHKtct2uZazY5HLlq3cZnGNwAKayWE+jm+jny5IRtdky6poCMqkZRDLwuHyNsQg/4+Qv4+Q+XPny69HftmFFSmBNXEXjKc2IXQUV4mcghRpUMKEgBChQx16WKHTCE2EN3LZsyxuGq3IwxsFrRhjcrXDVxmWtWzbKxwtc2LK4YACpkBQoT69j69llyadHFyXpeU0pKSpSUoUhKcE4VVRva4QjGUYQgSjLHs27t+i8iD/j2u/j2vGcMTWIihDeMzOZ3XO8xM1FdOvQOXPxN4ROcTcd+nXW/BzICD8j1Ho9diYtImJJgImJhKJRMTExMTCYki5Z5+X5MeQCE2EM8LPC2cNHK1g4bOFrTI5brcOHDkWscjJqyyt8TVg4zACpsBO4fs+Oz5IDAAgEBACEQmDQGAQGAQBAIHAoDAYBA4BA4BBQi8WTOZTWaUWiU+nUejAIbx6HePQ8jYwImIACOj5iJgIBAIBBQcEgYCBQMBAy7AGAV9f01PWVttb1lag/e8eEzm5tcSEwmJUJhKYkiSJCJnF59/xZ4AITYQ5atWeZyyZLWDVxlWtGbdwtc5WzNa4zMmDBgxzOW7TKAKrAFEhvAP14B+wj44Q8MSkqpqeio6qrrK2qq6qrV1eAAVFTERMdHyUnJRMTISMZGpiZCH8hWXkKzCbzYTWaE1mil0qfz6i0Sk0ij0ai0RRaIAAUKh0aj1Sq2Kx2iZzWyWWkUlPp+AhNnE6N4ShIQnOMYkYEIwnIihWk0JyjKIIowRgnKEYsN+Dw49ACE2ENcTBswx4WC3Jkc5FrRvlarXOJg2W4WbVyyas2zHHmagCl4Xh/ATJ4CZQJpNVAoKlUtTKbOJzNpuhPyDyfkHlAlNKbBhSnWnF4iGrpCEuYmAEDCwUBBoFDwdjCsAACE2ENWzPHkbuHK1oyZMlrRlkzLXDdzhWsmmNs2bY8rlmzwgCssBRofwLKeBZUkEhQaDwOBQ+HRuNSmUS2WS+XJ3OiRyJAoGkEhTqdzKZzabzqdzabzicziczCYyqVxiMwiEwmEJbLE5nACH8gDXkAbJ9P1UqtKpdWq9crter9QqM4nKMRknM4T2eJrNEXixBoPDofAoHB4NIZBNZpQaBSaRR6NP58o9GR+PAITicSXVyoyihFGUREiTgIwjCMCEUEIkIwCEYESMZ14/FlzAITYQxxMW2NlharW2Fm4WtGuZqtxZWeRbkb5GrHK2zNHLDMAKxQFGh/BAp4IFREomgMAh8OjMGiErlUxmExmCfz4SmUEWi6aTVUKjPJ7RKLTKbSqXRqPPp/KpXFouJPJlFoig0AQ0h/IEN5AhxRqOqlVrVbtExm9isdQqM0mqMRkUGgE7nSJxJC4VDYZEYhHY5L5dPZ5R6NR6NR6NO50pdKTOZITCBNiD5e55/GauLlNpgi6lMpiUwBBMSImkTCLiZTN3nxfNv3AhNhDTK5c5ceZktyMcjla0xssq1w3cM1uVphYOc2JrkzMMwAqSATiH8Gb3gzfAJ/PlHoyezxHY4RSKlAoJPJ6RqNkTiRSaRM5lQaBPZ4o9GIfyA1eQGsAhULSyWptN00mpPp+TqdkymZPp+UCgk6ncYjMWi8QiKJRMg/W8Tx+ec3cpJiUzEymCEIVJEBNXJd57+zHgACE2EMW2RxjcMWK3Dmw5VrRm2aLcOJsyWtWTJs3bsMbXK5wgCmoXh/BrV4Na5DIJTKJbLJbFIJBYBFJLJJLJEbjQh/IAt5AF5tN5tN6lU7JLYJA4HNbJZaVS0+n4hdBZDoYxDCjghI5a78XDliE2EM3DlpmyZmC3C5YZVrRnkbLXOXK4W4sjZu4xsXGZxhYgCmsZhvBmx4M2RHR8bGTMxTx0BCw0lV1U3NAAh/IBZ5ALRPJ7Op3VqvaJbA4FBZrYLDQqGACFxGQweBjhhlgQoYI0McM9eRrh0AAhNhDFzhxNWbdgtxuMrZa0yNGi1xlx4VrhxlcZcmVgybtHIAqVATWG8Gy3g2XAmpuHhoWEhYSCg4KDIyNCWl5KTnJ2io6ytrq+qq1hYgCH8gnnkE9AqFRoFBp1PqFRolFnE5JpNQm82n8+p9OqdSqdSotEms0TebAAhN3Q4uVWM4xRihCaEYIoQnCMplZRCNIxirPDw98OwCE2EMnGJu1a48a1zlxtFrRvlxLcWNtlWuGjFszaucmFu2ZgCq4BQIfwfheD8MABLZZHY5G41E4lBYJBIKi0XSCQk8nqcTlPp/JpPHo/EonBoPA4EiMQFBoBO4fyBSeQKUABNpvOp3PJ7Pp/PJ7Npuo1HTickcjqQyBTaZSaRUahUahTaZP58ns8ELhRLoR4GcmuFNOEYxRQjCE0IxQjKKARSmIRhGEYRjCcaxnfbwYeBCE2EMGTBy1YYmC3I1ctFrTNhYLXLBkzWtnLFk0YYcOFo3ygCn4nh/CNJ4RpQgkFIJBUOh8IhMCgaHw4ms0UejTWaTudKfTgh/IPl5B8wm03J9P1Mps4nM2m6eT0m03SSSxaLxiMpRKQhLdyfPwxjJEjCKKMEYEYIwijHDy9MOQAITYQ3wtceJnkarcbZk0WtGuXKtxNsmNazcYcjZjhbNGWZgAKpgFMh/Cfl4T8wCNRsEzmRQaAJvNgQ6Ho1GydTtKJSjUbQCAkfjyg0Cczifz6dzpRaITOZACH8glXkErAJnMgTWaEKhYnE5J9P04nKfT8oVDTSaqFQ06nZPJ6j0fh0PhEJEDgRCYQAIPwJmIRmLTJMymFxFxMSiUTAAgAImCUymYvPX2XiCE2EMXOJk2w5Ma1llcsFrRjmcLcORm5WscbfDkzZGLPM2aACnImhfhSq+FKsAYHASyX3YfDY3GZHIY/HYfDW2AAh/IEB5AgQBQqHQKDTqfWq3ZLLYrHWKzSKTNpuACEybr3jGKdwiIIwjCcIzhNOE9PJjzAITYRjw5sjhk4xLWuNyyWtMzFmtwtGbdaybMGzJk0y5m7BwAKdSGG8KCHhQRBAwEnJUNBOzlDHSE/PS8tFxRCQotLUIfyA2eQG0E+n84nNQqNgsNqms1r1fqlVn0/JtNxG40AhMnYz661nGcIkQhNFOaMcPB1x6QhNhDjK1YNWTBytxNmbRa0yYsK3E4cY1uRuyzOcLVi1b5moAqaATqG8KxHhWJAEZGxMRIyEbGRsZIyEbGRMQAS0vNTc9P1EjATNpa21vXV5bW4h/IMZ5BjQBRqPPp/UKjYLDZLLWq3TqfNJqAVGoVGoWOxW2bQOcV+vUmkTebEbjQAg+3hON3NpJSmLFwqYmEzKLiJqUiZWjjx8XwaITYRky4sWLE1yrWrLFiWtHDLCtxZGuVbjxZszhtmwsWmZwAKqAE6h/C614XWwReLSeTSmUSGQRWKQWCIlEyeT1PJ6oVDUqlqZTZVK49H4RCYXCo7HE3mxPZ4AIfyC5eQXMFEos4nNIpNMptCoc8nqdTskUjROJJLJE/nyn06g0Cj0ah0Kfz6azRP58ReLACD+EPTtPHNyESSi0JhEXEJETKJQmEzbPm+jXoAITYRmc5cjjNhZrWrZy4WtGDHCtcOWGVbmyYW2FphbYWTdyAKdiKH8Mq3hlXEDgRA4Eg8GhMISGQJzOE/nyi0RN5sQICH8hlXkMrE4nJPp+p1PnE5USipNJ0CgaMxhIZATsCFs0DG4mMghIYiCCOBDGlI5cDmYmwAITYQyZZmbDG3YrWrPK4WtHLHKtc5MbNa0yYmbNqxytseJsAKpgFYh/DX54a/QAARmME9nhQaAS2WETiQjkdJpNU6nacTkmk1EcjoAotEUWiKDQAAh/IOJ5BxQAATWaAR6PlCoZRKKJ5PSaTVNJqmUzJpNRPJ6AJJJULhSAwAAIP4E4eb5MERcWsmLiYmJRcTWYhdTQJi4lBMImYVcJqQmpmYmV3nv7cdACE2EYmDDHhZtmK1g2zOVrTK2xLXOJqyW5WzLM1ZsmeNyycgCt8BdIX4cIvhwjGfzwMTiAAGPx0cUslNFtltltltgJZAAAMplaKcBgcFg8RicZjcdj8RicBgaq5JZJZp004uvAAhgIfyCAeQQETmcAm82AAUKh0ik1qt2Kx2i02Kx0ymzSagm03AAAns8ns8ptMqtUqtUrNYqNQpdKns8m82ms0ms0nM4UGgCezwACgUEIP2PA9PmmrTcTVwSm6lKphMJVMxMSmEwTASpJE1JISJqYSqYLqLi0LoEzOc+/uPgoAhNhDdgxasG7JwtwtG+Na0zNMS3FmyNlrPMxb5GOJq5aMcgAqtAUWH1prUCJRMAEVikLhUNhkHg0NhiEwgQaDgn0/jkdlUrmUzmk1nE5m03mk1kklAAIfyEXeQi8Ci0QAFAoM+n86ndAoM0mqlUsTSagpdKns8odCptMptMptMptMo9Gm82ACE0c6vBzzhKkUpyrOcYk4IwIIXlGEJoQlOMEpkSKMIyijGOPl75R8EACE2ENcLLK1yY263LlZtVrTE0YLXLDDlW4XLZpmaMGrlk5bgCrEBP4fiAOHFnYAJbLJfLpbLJDIIrFILBIFA0YjJOp2m03kklj0fjUbiUTg0HgEBhMIiMQJbLACH8glHkFFjQAJ9P6RSaxWapVahUaFQ5xOU8npDoemMwnM4o9GqtUqtUqtUptMns8m82JzOAIS3W4M4wjOc6xnAjKMIoThFGEUEYQjBGCEUUCJCM4308ursACE2EOHLfC4YNmq3G4Y4VrTGxYLXOHJiWuGbdxmYsMeFjhaACk4Wh+MM4w0CfT9Npumk1ACE/ISR+QkkDi8RhwAAhOByOHVOM5zjFOK89/FWITYQ1yuWDbE2cLW7LHhWtMLZotcZW7BblcssjDC2cOceNsAKURaH4xrjGwE4nIm03CgUEIbyFgeQsEuLkR0eIiJCAgSFm1EDTxkaERwR14nEw0AhNhDPM5Ytc2PGtbNmmFa0YNWi1xhytluZkyYYWTDM4bN2wAqnAUKH5PDk8QSCQpDIJHIpXKpLJEbjQoFBm03n0/n0/n0/nE5TicgBBYIg8GBA4ECH8glHkEpBOp2plNoVDpFJolFT6fiJROFwqMxiUyidzqczhP58AFKpahUNOp2TqdgAhO9jz1rSdZxjCKMIhGMYCEUoowIRhGUYwQnKcEYIla8XjweDgCE2ENcbVg1bM3K1s5ZuVrRplbLXDBs1W5GOTNmy4suHI5ygCmQXh+gi6EOPEzmSRyKPx6RyKQyBK5UAh/IKR5BEZuTicqRSZ9P6JRZ1O1AoIIasiKOFg4SAQaHIGDgYODi6eFgbwCE2EMczdrixZWC3MyZ5FrRuwarXGRkyWsWDlk3yMsLJs3bgClQUh+ac5p0JlM1EoqcTkpVLUoCD/kK8/kK9Ac+ThxOHF3CE7VuHrjCM4Joxjh4uuPAAITYQ5a5GOPM2yLWGLM5WtGePEtws27Zbhy5MjPNkbuW2FmAKlwE6h+m86b0E9nhSaQpdKnM4l8uRmME2m6kUlRKKTabgEMhqCwRBoOTSazaH8g7XkHbBBoOSaTqdT6BQZ9P1AoJBIKlcqT2eFBoABPJ6o1HTickGg8pAhNXShy8dawjGKcKTITlOJCMowjAARhGCInG+Xk4XaCE2EYWOXFizNmi1y1zNFrRs3arXDJtkW4WuHNmyMcuFowYACl8WhuwK7BmMTs4m5qZmJuam5pNzQIfyCgeQP2hqBQVUqtGo9AoNAoKkUkCFk00V+RjRwI0cMccdeHxMWaAhNhDBlizM8LDKtaYsmNa0yMGS3C5YYluPNhwsmLBi5xOcIApjHYfq9Or1iERAE2m6cTlQqGqVTnE5VCoghfkJo+QmnTacACilNOmnjiYvFIXAZ6DK1xwoZYCFDChRwzx04e9sgCE2EN2jhzkzNGK3FiYY1rRi5YLXLVs0WuWuZvka4mGRk1aACqwBPIftsO2xh8OAJLJIfDojEIrFIjEIjEITCIHAgTyep9P0ul8SicEgsJhCRyJNZoms0JnMgIfyCDeQQecTkAo1Hm03nk9oVDplNplNpVLnU7BJpOk8mUGgTebTmcTudKHQkdjiGQ0kUjCE2cyPVvGEkIxhCaaNJxhGCMYAgIwIoRijBGcY4dvBh3AhNhDjFmbZMbJwtx5m7Va0ZtGa3DlyMFrfJixNGzBvixtWQAp9IIfvBu8HCJRNKJTFIrFIrDIbBILDYZG41JZJN5tSaRUYwIfyAOeQB0J9P08ns0mtAoNEotOp9Wq9isdardSqdKpcykMDhc5dHnZYYYIYAIYYCCFCrtxt8GwAITYQ3b4cbVy3YrW+Nm2WtMLfMtxMWTNblxsGubGzY5GGVkAKeiaG15r0JOSAC1tI+Ol4SBQUARhKStJS4ACH8gnHkE5CdzoAIVC55Pa5J4VAYRCYVB4DBZ3YrHRKLBCFo0EeFprIoYYoY44YY4EMEMEkMMCOGHA6OGCDZCE2ENWjZy0cNGq1plxuVrRy3xrcTXKyW5GrhjmbNMblxhy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CHAOAgAQdA9IBUgEQ4eP740sOIUqiSSU7bZAmvgMISBBE//8DRTUFAzgLZBkgMgkAkJsDATfAHkUzCQCQggIB28UeRTgIAP4DAHuF0jQSTsCkP9MApD8KmgJphuj66RmEhoOSkZCXhIOFg4WBiULEo2Aj4KLgINCwCDhoKEhoiGiLjCuFK+mjoqOjIyIhIiEhICGgoaGhoKChoGGhYMhYGFh4GJhYmHi4ONhY2JjYeNi5GNk42VkZObjY2NiYWNkIiECG8Xx3i+HhEaiouMiYSDgIGAQBAQEAICAgoGGhYqHgoJAQSpw1hvElfAQKCgYOAgYODgYWHg4WDg4ODgIVCwEKg4OBgYCDg4GDQcHAwcDBwUCQEHDQcNBQkNDQEZBw0CCD9DznwDO5smJQCkxMTWYiETeJWmK3QWq63V1KFTOJLKkQCYTFwiSIzO/gPnPIITYRlc5mbVs5crceVtmWtMjlitcuGrVa2YN2jhgxysGDHCA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2759</TotalTime>
  <Words>2472</Words>
  <Application>Microsoft Office PowerPoint</Application>
  <PresentationFormat>On-screen Show (4:3)</PresentationFormat>
  <Paragraphs>801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1_Dark 3410</vt:lpstr>
      <vt:lpstr>Calling Conventions</vt:lpstr>
      <vt:lpstr>Goals for Today</vt:lpstr>
      <vt:lpstr>Goals for Today</vt:lpstr>
      <vt:lpstr>Recap: Conventions so far</vt:lpstr>
      <vt:lpstr>MIPS Register Conventions</vt:lpstr>
      <vt:lpstr>Globals and Locals</vt:lpstr>
      <vt:lpstr>Caller-saved vs. Callee-saved</vt:lpstr>
      <vt:lpstr>Caller-saved vs. Callee-saved</vt:lpstr>
      <vt:lpstr>Caller-saved vs. Callee-saved</vt:lpstr>
      <vt:lpstr>Caller-saved vs. Callee-saved</vt:lpstr>
      <vt:lpstr>Caller-saved vs. Callee-saved</vt:lpstr>
      <vt:lpstr>Calling Convention Example</vt:lpstr>
      <vt:lpstr>Calling Convention Example</vt:lpstr>
      <vt:lpstr>Calling Convention Example</vt:lpstr>
      <vt:lpstr>Calling Convention Example</vt:lpstr>
      <vt:lpstr>Calling Convention Example:  Prolog, Epilog</vt:lpstr>
      <vt:lpstr>Calling Convention Example:  Prolog, Epilog</vt:lpstr>
      <vt:lpstr>Calling Convention Example</vt:lpstr>
      <vt:lpstr>Calling Convention Example:  Prolog, Epilog</vt:lpstr>
      <vt:lpstr>Minimum stack size for a standard function?</vt:lpstr>
      <vt:lpstr>Leaf Functions</vt:lpstr>
      <vt:lpstr>Anatomy of an executing program</vt:lpstr>
      <vt:lpstr>Debugging</vt:lpstr>
      <vt:lpstr>Administrivia</vt:lpstr>
      <vt:lpstr>Recap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</dc:title>
  <dc:creator>Hakim Weatherspoon</dc:creator>
  <cp:lastModifiedBy>Hakim Weatherspoon</cp:lastModifiedBy>
  <cp:revision>308</cp:revision>
  <cp:lastPrinted>2011-03-08T14:52:53Z</cp:lastPrinted>
  <dcterms:created xsi:type="dcterms:W3CDTF">2010-02-19T22:50:05Z</dcterms:created>
  <dcterms:modified xsi:type="dcterms:W3CDTF">2012-03-08T20:28:45Z</dcterms:modified>
</cp:coreProperties>
</file>