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heme/theme3.xml" ContentType="application/vnd.openxmlformats-officedocument.them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notesSlides/notesSlide8.xml" ContentType="application/vnd.openxmlformats-officedocument.presentationml.notesSlide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9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10.xml" ContentType="application/vnd.openxmlformats-officedocument.presentationml.notesSlide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notesSlides/notesSlide11.xml" ContentType="application/vnd.openxmlformats-officedocument.presentationml.notesSlide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3"/>
  </p:notesMasterIdLst>
  <p:sldIdLst>
    <p:sldId id="340" r:id="rId3"/>
    <p:sldId id="345" r:id="rId4"/>
    <p:sldId id="351" r:id="rId5"/>
    <p:sldId id="352" r:id="rId6"/>
    <p:sldId id="354" r:id="rId7"/>
    <p:sldId id="355" r:id="rId8"/>
    <p:sldId id="356" r:id="rId9"/>
    <p:sldId id="357" r:id="rId10"/>
    <p:sldId id="386" r:id="rId11"/>
    <p:sldId id="358" r:id="rId12"/>
    <p:sldId id="375" r:id="rId13"/>
    <p:sldId id="359" r:id="rId14"/>
    <p:sldId id="360" r:id="rId15"/>
    <p:sldId id="383" r:id="rId16"/>
    <p:sldId id="361" r:id="rId17"/>
    <p:sldId id="362" r:id="rId18"/>
    <p:sldId id="363" r:id="rId19"/>
    <p:sldId id="364" r:id="rId20"/>
    <p:sldId id="384" r:id="rId21"/>
    <p:sldId id="365" r:id="rId22"/>
    <p:sldId id="382" r:id="rId23"/>
    <p:sldId id="385" r:id="rId24"/>
    <p:sldId id="366" r:id="rId25"/>
    <p:sldId id="367" r:id="rId26"/>
    <p:sldId id="389" r:id="rId27"/>
    <p:sldId id="376" r:id="rId28"/>
    <p:sldId id="368" r:id="rId29"/>
    <p:sldId id="369" r:id="rId30"/>
    <p:sldId id="370" r:id="rId31"/>
    <p:sldId id="390" r:id="rId32"/>
    <p:sldId id="371" r:id="rId33"/>
    <p:sldId id="391" r:id="rId34"/>
    <p:sldId id="388" r:id="rId35"/>
    <p:sldId id="372" r:id="rId36"/>
    <p:sldId id="377" r:id="rId37"/>
    <p:sldId id="378" r:id="rId38"/>
    <p:sldId id="379" r:id="rId39"/>
    <p:sldId id="374" r:id="rId40"/>
    <p:sldId id="387" r:id="rId41"/>
    <p:sldId id="392" r:id="rId42"/>
  </p:sldIdLst>
  <p:sldSz cx="9144000" cy="6858000" type="screen4x3"/>
  <p:notesSz cx="7315200" cy="9601200"/>
  <p:custDataLst>
    <p:tags r:id="rId4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7" autoAdjust="0"/>
    <p:restoredTop sz="78330" autoAdjust="0"/>
  </p:normalViewPr>
  <p:slideViewPr>
    <p:cSldViewPr>
      <p:cViewPr>
        <p:scale>
          <a:sx n="50" d="100"/>
          <a:sy n="50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r">
              <a:defRPr sz="1200"/>
            </a:lvl1pPr>
          </a:lstStyle>
          <a:p>
            <a:fld id="{CD32A9E9-BD0C-4D20-AA02-9B036352FB8F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8" tIns="48329" rIns="96658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8" tIns="48329" rIns="96658" bIns="4832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r">
              <a:defRPr sz="1200"/>
            </a:lvl1pPr>
          </a:lstStyle>
          <a:p>
            <a:fld id="{2A968023-2F2A-4EC4-99A5-752A5F971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25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8F8037D-6923-4746-81A4-E0AE6E13D84D}" type="slidenum">
              <a:rPr lang="en-GB"/>
              <a:pPr/>
              <a:t>2</a:t>
            </a:fld>
            <a:endParaRPr lang="en-GB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5713" y="722313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6031" y="4560447"/>
            <a:ext cx="5359800" cy="431781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# data at 0x1000</a:t>
            </a:r>
            <a:r>
              <a:rPr lang="en-US" dirty="0" smtClean="0">
                <a:solidFill>
                  <a:schemeClr val="accent1"/>
                </a:solidFill>
              </a:rPr>
              <a:t>0000</a:t>
            </a:r>
          </a:p>
          <a:p>
            <a:r>
              <a:rPr lang="en-US" dirty="0" smtClean="0"/>
              <a:t># data at 0x1000</a:t>
            </a:r>
            <a:r>
              <a:rPr lang="en-US" dirty="0" smtClean="0">
                <a:solidFill>
                  <a:schemeClr val="accent1"/>
                </a:solidFill>
              </a:rPr>
              <a:t>FFFF</a:t>
            </a:r>
          </a:p>
          <a:p>
            <a:r>
              <a:rPr lang="en-US" dirty="0" smtClean="0"/>
              <a:t>(64KB range)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68023-2F2A-4EC4-99A5-752A5F9716E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66FAF-A707-43A3-A455-F65A3AD02816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Q: Minimum</a:t>
            </a:r>
            <a:r>
              <a:rPr lang="en-US" baseline="0" dirty="0" smtClean="0"/>
              <a:t> frame size?</a:t>
            </a:r>
          </a:p>
          <a:p>
            <a:pPr lvl="0"/>
            <a:r>
              <a:rPr lang="en-US" baseline="0" dirty="0" smtClean="0"/>
              <a:t>A: 24 bytes (ra+fp+4args)</a:t>
            </a:r>
          </a:p>
          <a:p>
            <a:pPr lvl="0"/>
            <a:r>
              <a:rPr lang="en-US" baseline="0" dirty="0" smtClean="0"/>
              <a:t>Q: What if this function makes no sub-calls?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68023-2F2A-4EC4-99A5-752A5F9716E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239C67D-B6F2-4BA1-BA06-23BD433EFAB9}" type="slidenum">
              <a:rPr lang="en-GB"/>
              <a:pPr/>
              <a:t>3</a:t>
            </a:fld>
            <a:endParaRPr lang="en-GB"/>
          </a:p>
        </p:txBody>
      </p:sp>
      <p:sp>
        <p:nvSpPr>
          <p:cNvPr id="3379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5713" y="722313"/>
            <a:ext cx="4800600" cy="3600450"/>
          </a:xfrm>
        </p:spPr>
      </p:sp>
      <p:sp>
        <p:nvSpPr>
          <p:cNvPr id="3379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76031" y="4560447"/>
            <a:ext cx="5359800" cy="4317816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D79B830-A992-4305-A8A4-B747D9028ED9}" type="slidenum">
              <a:rPr lang="en-GB"/>
              <a:pPr/>
              <a:t>4</a:t>
            </a:fld>
            <a:endParaRPr lang="en-GB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5713" y="722313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6031" y="4560447"/>
            <a:ext cx="5359800" cy="431781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9ED129B-54EC-4126-B6FC-A77BA95DBFAF}" type="slidenum">
              <a:rPr lang="en-GB"/>
              <a:pPr/>
              <a:t>5</a:t>
            </a:fld>
            <a:endParaRPr lang="en-GB"/>
          </a:p>
        </p:txBody>
      </p:sp>
      <p:sp>
        <p:nvSpPr>
          <p:cNvPr id="4813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5713" y="722313"/>
            <a:ext cx="4800600" cy="3600450"/>
          </a:xfrm>
        </p:spPr>
      </p:sp>
      <p:sp>
        <p:nvSpPr>
          <p:cNvPr id="4813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76031" y="4560447"/>
            <a:ext cx="5359800" cy="4317816"/>
          </a:xfrm>
          <a:noFill/>
          <a:ln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D6998C2-1705-414A-B0D8-635D6E35C227}" type="slidenum">
              <a:rPr lang="en-GB"/>
              <a:pPr/>
              <a:t>6</a:t>
            </a:fld>
            <a:endParaRPr lang="en-GB"/>
          </a:p>
        </p:txBody>
      </p:sp>
      <p:sp>
        <p:nvSpPr>
          <p:cNvPr id="5017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5713" y="722313"/>
            <a:ext cx="4800600" cy="3600450"/>
          </a:xfrm>
        </p:spPr>
      </p:sp>
      <p:sp>
        <p:nvSpPr>
          <p:cNvPr id="5017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76031" y="4560447"/>
            <a:ext cx="5359800" cy="4317816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E3DD32-5241-43A7-8E7D-C9AD131C5D98}" type="slidenum">
              <a:rPr lang="en-GB"/>
              <a:pPr/>
              <a:t>10</a:t>
            </a:fld>
            <a:endParaRPr lang="en-GB"/>
          </a:p>
        </p:txBody>
      </p:sp>
      <p:sp>
        <p:nvSpPr>
          <p:cNvPr id="5325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5713" y="722313"/>
            <a:ext cx="4800600" cy="3600450"/>
          </a:xfrm>
        </p:spPr>
      </p:sp>
      <p:sp>
        <p:nvSpPr>
          <p:cNvPr id="5325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76031" y="4560447"/>
            <a:ext cx="5359800" cy="4317816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E3DD32-5241-43A7-8E7D-C9AD131C5D98}" type="slidenum">
              <a:rPr lang="en-GB"/>
              <a:pPr/>
              <a:t>11</a:t>
            </a:fld>
            <a:endParaRPr lang="en-GB"/>
          </a:p>
        </p:txBody>
      </p:sp>
      <p:sp>
        <p:nvSpPr>
          <p:cNvPr id="5325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5713" y="722313"/>
            <a:ext cx="4800600" cy="3600450"/>
          </a:xfrm>
        </p:spPr>
      </p:sp>
      <p:sp>
        <p:nvSpPr>
          <p:cNvPr id="5325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76031" y="4560447"/>
            <a:ext cx="5359800" cy="4317816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arguments</a:t>
            </a:r>
            <a:r>
              <a:rPr lang="en-US" baseline="0" dirty="0" smtClean="0"/>
              <a:t> are in caller’s frame, not </a:t>
            </a:r>
            <a:r>
              <a:rPr lang="en-US" baseline="0" dirty="0" err="1" smtClean="0"/>
              <a:t>callee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68023-2F2A-4EC4-99A5-752A5F9716E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$at? BLT </a:t>
            </a:r>
            <a:r>
              <a:rPr lang="en-US" dirty="0" err="1" smtClean="0"/>
              <a:t>psuedo</a:t>
            </a:r>
            <a:r>
              <a:rPr lang="en-US" dirty="0" smtClean="0"/>
              <a:t>-instruction and others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66FAF-A707-43A3-A455-F65A3AD0281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5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6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7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400" baseline="0">
                <a:solidFill>
                  <a:schemeClr val="accent1"/>
                </a:solidFill>
              </a:defRPr>
            </a:lvl1pPr>
          </a:lstStyle>
          <a:p>
            <a:r>
              <a:rPr lang="en-US" dirty="0" err="1" smtClean="0"/>
              <a:t>Lec</a:t>
            </a:r>
            <a:r>
              <a:rPr lang="en-US" dirty="0" smtClean="0"/>
              <a:t> 0: Topic</a:t>
            </a:r>
            <a:endParaRPr lang="en-US" dirty="0"/>
          </a:p>
        </p:txBody>
      </p:sp>
      <p:sp>
        <p:nvSpPr>
          <p:cNvPr id="11" name="Rectangle 10"/>
          <p:cNvSpPr/>
          <p:nvPr>
            <p:custDataLst>
              <p:tags r:id="rId1"/>
            </p:custDataLst>
          </p:nvPr>
        </p:nvSpPr>
        <p:spPr>
          <a:xfrm>
            <a:off x="1371600" y="3884474"/>
            <a:ext cx="64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b="1" dirty="0" smtClean="0">
                <a:solidFill>
                  <a:srgbClr val="898989"/>
                </a:solidFill>
              </a:rPr>
              <a:t>Hakim</a:t>
            </a:r>
            <a:r>
              <a:rPr lang="en-US" sz="2700" b="1" baseline="0" dirty="0" smtClean="0">
                <a:solidFill>
                  <a:srgbClr val="898989"/>
                </a:solidFill>
              </a:rPr>
              <a:t> </a:t>
            </a:r>
            <a:r>
              <a:rPr lang="en-US" sz="2700" b="1" baseline="0" dirty="0" err="1" smtClean="0">
                <a:solidFill>
                  <a:srgbClr val="898989"/>
                </a:solidFill>
              </a:rPr>
              <a:t>Weatherspoon</a:t>
            </a:r>
            <a:endParaRPr lang="en-US" sz="2700" b="1" dirty="0" smtClean="0">
              <a:solidFill>
                <a:srgbClr val="898989"/>
              </a:solidFill>
            </a:endParaRPr>
          </a:p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b="1" dirty="0" smtClean="0">
                <a:solidFill>
                  <a:srgbClr val="898989"/>
                </a:solidFill>
              </a:rPr>
              <a:t>CS 3410, Spring 2012</a:t>
            </a:r>
          </a:p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dirty="0" smtClean="0">
                <a:solidFill>
                  <a:srgbClr val="898989"/>
                </a:solidFill>
              </a:rPr>
              <a:t>Computer Science</a:t>
            </a:r>
          </a:p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dirty="0" smtClean="0">
                <a:solidFill>
                  <a:srgbClr val="898989"/>
                </a:solidFill>
              </a:rPr>
              <a:t>Cornell University</a:t>
            </a:r>
            <a:endParaRPr lang="en-US" sz="2700" dirty="0">
              <a:solidFill>
                <a:srgbClr val="898989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8DAD8180-0208-4416-817E-A92D59F702ED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228600" y="6096000"/>
            <a:ext cx="3886200" cy="381000"/>
          </a:xfrm>
        </p:spPr>
        <p:txBody>
          <a:bodyPr>
            <a:normAutofit/>
          </a:bodyPr>
          <a:lstStyle>
            <a:lvl1pPr algn="r">
              <a:defRPr lang="en-US" sz="1800" dirty="0">
                <a:solidFill>
                  <a:srgbClr val="FFFF66"/>
                </a:solidFill>
              </a:defRPr>
            </a:lvl1pPr>
          </a:lstStyle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dirty="0" smtClean="0">
                <a:solidFill>
                  <a:srgbClr val="FFFF66"/>
                </a:solidFill>
                <a:latin typeface="+mn-lt"/>
              </a:rPr>
              <a:t>See: P&amp;H Appendix C.0, C.1,</a:t>
            </a:r>
            <a:r>
              <a:rPr lang="en-US" baseline="0" dirty="0" smtClean="0">
                <a:solidFill>
                  <a:srgbClr val="FFFF66"/>
                </a:solidFill>
                <a:latin typeface="+mn-lt"/>
              </a:rPr>
              <a:t> C.2</a:t>
            </a:r>
            <a:endParaRPr lang="en-US" dirty="0">
              <a:solidFill>
                <a:srgbClr val="FFFF66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8180-0208-4416-817E-A92D59F702ED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8180-0208-4416-817E-A92D59F702ED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8180-0208-4416-817E-A92D59F702ED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E8CA1-DDEF-4FC1-9E49-20ABC572E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lvl="0"/>
            <a:r>
              <a:rPr lang="en-US" noProof="0" dirty="0" smtClean="0"/>
              <a:t>Spring 2011</a:t>
            </a:r>
          </a:p>
          <a:p>
            <a:pPr lvl="0"/>
            <a:r>
              <a:rPr lang="en-US" noProof="0" dirty="0" smtClean="0"/>
              <a:t>Computer Science</a:t>
            </a:r>
          </a:p>
          <a:p>
            <a:pPr lvl="0"/>
            <a:r>
              <a:rPr lang="en-US" noProof="0" dirty="0" smtClean="0"/>
              <a:t>Cornell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81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dirty="0" smtClean="0">
                <a:solidFill>
                  <a:srgbClr val="FFFFFF"/>
                </a:solidFill>
                <a:latin typeface="Calibri"/>
              </a:rPr>
              <a:t>Copyright Hakim Weatherspoon</a:t>
            </a:r>
            <a:endParaRPr lang="en-US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EF1BFF-0630-044F-A176-B68CCF226FFC}" type="slidenum">
              <a:rPr lang="en-US">
                <a:solidFill>
                  <a:srgbClr val="FFFFFF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5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400" baseline="0">
                <a:solidFill>
                  <a:schemeClr val="accent1"/>
                </a:solidFill>
              </a:defRPr>
            </a:lvl1pPr>
          </a:lstStyle>
          <a:p>
            <a:r>
              <a:rPr lang="en-US" dirty="0" err="1" smtClean="0"/>
              <a:t>Lec</a:t>
            </a:r>
            <a:r>
              <a:rPr lang="en-US" dirty="0" smtClean="0"/>
              <a:t> 0: Topic</a:t>
            </a:r>
            <a:endParaRPr lang="en-US" dirty="0"/>
          </a:p>
        </p:txBody>
      </p:sp>
      <p:sp>
        <p:nvSpPr>
          <p:cNvPr id="11" name="Rectangle 10"/>
          <p:cNvSpPr/>
          <p:nvPr>
            <p:custDataLst>
              <p:tags r:id="rId1"/>
            </p:custDataLst>
          </p:nvPr>
        </p:nvSpPr>
        <p:spPr>
          <a:xfrm>
            <a:off x="1371600" y="3884474"/>
            <a:ext cx="64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b="1" dirty="0" smtClean="0">
                <a:solidFill>
                  <a:srgbClr val="898989"/>
                </a:solidFill>
                <a:latin typeface="Calibri"/>
              </a:rPr>
              <a:t>Hakim Weatherspoon</a:t>
            </a:r>
          </a:p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b="1" dirty="0" smtClean="0">
                <a:solidFill>
                  <a:srgbClr val="898989"/>
                </a:solidFill>
                <a:latin typeface="Calibri"/>
              </a:rPr>
              <a:t>CS 3410, Spring 2011</a:t>
            </a:r>
          </a:p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dirty="0" smtClean="0">
                <a:solidFill>
                  <a:srgbClr val="898989"/>
                </a:solidFill>
                <a:latin typeface="Calibri"/>
              </a:rPr>
              <a:t>Computer Science</a:t>
            </a:r>
          </a:p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dirty="0" smtClean="0">
                <a:solidFill>
                  <a:srgbClr val="898989"/>
                </a:solidFill>
                <a:latin typeface="Calibri"/>
              </a:rPr>
              <a:t>Cornell University</a:t>
            </a:r>
            <a:endParaRPr lang="en-US" sz="2700" dirty="0">
              <a:solidFill>
                <a:srgbClr val="898989"/>
              </a:solidFill>
              <a:latin typeface="Calibri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FFFFF"/>
                </a:solidFill>
                <a:latin typeface="Calibri"/>
              </a:rPr>
              <a:pPr/>
              <a:t>3/7/2012</a:t>
            </a:fld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228600" y="6096000"/>
            <a:ext cx="3886200" cy="381000"/>
          </a:xfrm>
        </p:spPr>
        <p:txBody>
          <a:bodyPr>
            <a:normAutofit/>
          </a:bodyPr>
          <a:lstStyle>
            <a:lvl1pPr algn="r">
              <a:defRPr lang="en-US" sz="1800" dirty="0">
                <a:solidFill>
                  <a:srgbClr val="FFFF66"/>
                </a:solidFill>
              </a:defRPr>
            </a:lvl1pPr>
          </a:lstStyle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dirty="0" smtClean="0">
                <a:solidFill>
                  <a:srgbClr val="FFFF66"/>
                </a:solidFill>
                <a:latin typeface="+mn-lt"/>
              </a:rPr>
              <a:t>See: P&amp;H Appendix C.0, C.1,</a:t>
            </a:r>
            <a:r>
              <a:rPr lang="en-US" baseline="0" dirty="0" smtClean="0">
                <a:solidFill>
                  <a:srgbClr val="FFFF66"/>
                </a:solidFill>
                <a:latin typeface="+mn-lt"/>
              </a:rPr>
              <a:t> C.2</a:t>
            </a:r>
            <a:endParaRPr lang="en-US" dirty="0">
              <a:solidFill>
                <a:srgbClr val="FFFF66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FFFFF"/>
                </a:solidFill>
                <a:latin typeface="Calibri"/>
              </a:rPr>
              <a:pPr/>
              <a:t>3/7/2012</a:t>
            </a:fld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BDEA6CC7-8620-4377-8649-ADC80D5E0768}" type="slidenum">
              <a:rPr lang="en-US" sz="1200" smtClean="0">
                <a:solidFill>
                  <a:srgbClr val="FFFFFF"/>
                </a:solidFill>
                <a:latin typeface="Calibri"/>
              </a:rPr>
              <a:pPr algn="r">
                <a:defRPr/>
              </a:pPr>
              <a:t>‹#›</a:t>
            </a:fld>
            <a:endParaRPr lang="en-US" sz="1200" dirty="0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FFFFF"/>
                </a:solidFill>
                <a:latin typeface="Calibri"/>
              </a:rPr>
              <a:pPr/>
              <a:t>3/7/2012</a:t>
            </a:fld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BDEA6CC7-8620-4377-8649-ADC80D5E0768}" type="slidenum">
              <a:rPr lang="en-US" sz="1200" smtClean="0">
                <a:solidFill>
                  <a:srgbClr val="FFFFFF"/>
                </a:solidFill>
                <a:latin typeface="Calibri"/>
              </a:rPr>
              <a:pPr algn="r">
                <a:defRPr/>
              </a:pPr>
              <a:t>‹#›</a:t>
            </a:fld>
            <a:endParaRPr lang="en-US" sz="1200" dirty="0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304800"/>
            <a:ext cx="42672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2672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FFFFF"/>
                </a:solidFill>
                <a:latin typeface="Calibri"/>
              </a:rPr>
              <a:pPr/>
              <a:t>3/7/2012</a:t>
            </a:fld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BDEA6CC7-8620-4377-8649-ADC80D5E0768}" type="slidenum">
              <a:rPr lang="en-US" sz="1200" smtClean="0">
                <a:solidFill>
                  <a:srgbClr val="FFFFFF"/>
                </a:solidFill>
                <a:latin typeface="Calibri"/>
              </a:rPr>
              <a:pPr algn="r">
                <a:defRPr/>
              </a:pPr>
              <a:t>‹#›</a:t>
            </a:fld>
            <a:endParaRPr lang="en-US" sz="1200" dirty="0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304800"/>
            <a:ext cx="42719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914400"/>
            <a:ext cx="4268788" cy="5562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304800"/>
            <a:ext cx="43434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914400"/>
            <a:ext cx="4346575" cy="5562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FFFFF"/>
                </a:solidFill>
                <a:latin typeface="Calibri"/>
              </a:rPr>
              <a:pPr/>
              <a:t>3/7/2012</a:t>
            </a:fld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BDEA6CC7-8620-4377-8649-ADC80D5E0768}" type="slidenum">
              <a:rPr lang="en-US" sz="1200" smtClean="0">
                <a:solidFill>
                  <a:srgbClr val="FFFFFF"/>
                </a:solidFill>
                <a:latin typeface="Calibri"/>
              </a:rPr>
              <a:pPr algn="r">
                <a:defRPr/>
              </a:pPr>
              <a:t>‹#›</a:t>
            </a:fld>
            <a:endParaRPr lang="en-US" sz="1200" dirty="0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FFFFF"/>
                </a:solidFill>
                <a:latin typeface="Calibri"/>
              </a:rPr>
              <a:pPr/>
              <a:t>3/7/2012</a:t>
            </a:fld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BDEA6CC7-8620-4377-8649-ADC80D5E0768}" type="slidenum">
              <a:rPr lang="en-US" sz="1200" smtClean="0">
                <a:solidFill>
                  <a:srgbClr val="FFFFFF"/>
                </a:solidFill>
                <a:latin typeface="Calibri"/>
              </a:rPr>
              <a:pPr algn="r">
                <a:defRPr/>
              </a:pPr>
              <a:t>‹#›</a:t>
            </a:fld>
            <a:endParaRPr lang="en-US" sz="1200" dirty="0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8180-0208-4416-817E-A92D59F702ED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FFFFF"/>
                </a:solidFill>
                <a:latin typeface="Calibri"/>
              </a:rPr>
              <a:pPr/>
              <a:t>3/7/2012</a:t>
            </a:fld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BDEA6CC7-8620-4377-8649-ADC80D5E0768}" type="slidenum">
              <a:rPr lang="en-US" sz="1200" smtClean="0">
                <a:solidFill>
                  <a:srgbClr val="FFFFFF"/>
                </a:solidFill>
                <a:latin typeface="Calibri"/>
              </a:rPr>
              <a:pPr algn="r">
                <a:defRPr/>
              </a:pPr>
              <a:t>‹#›</a:t>
            </a:fld>
            <a:endParaRPr lang="en-US" sz="1200" dirty="0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3050"/>
            <a:ext cx="32369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340350" cy="62039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0"/>
            <a:ext cx="3236913" cy="5041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FFFFF"/>
                </a:solidFill>
                <a:latin typeface="Calibri"/>
              </a:rPr>
              <a:pPr/>
              <a:t>3/7/2012</a:t>
            </a:fld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BDEA6CC7-8620-4377-8649-ADC80D5E0768}" type="slidenum">
              <a:rPr lang="en-US" sz="1200" smtClean="0">
                <a:solidFill>
                  <a:srgbClr val="FFFFFF"/>
                </a:solidFill>
                <a:latin typeface="Calibri"/>
              </a:rPr>
              <a:pPr algn="r">
                <a:defRPr/>
              </a:pPr>
              <a:t>‹#›</a:t>
            </a:fld>
            <a:endParaRPr lang="en-US" sz="1200" dirty="0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FFFFF"/>
                </a:solidFill>
                <a:latin typeface="Calibri"/>
              </a:rPr>
              <a:pPr/>
              <a:t>3/7/2012</a:t>
            </a:fld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BDEA6CC7-8620-4377-8649-ADC80D5E0768}" type="slidenum">
              <a:rPr lang="en-US" sz="1200" smtClean="0">
                <a:solidFill>
                  <a:srgbClr val="FFFFFF"/>
                </a:solidFill>
                <a:latin typeface="Calibri"/>
              </a:rPr>
              <a:pPr algn="r">
                <a:defRPr/>
              </a:pPr>
              <a:t>‹#›</a:t>
            </a:fld>
            <a:endParaRPr lang="en-US" sz="1200" dirty="0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FFFFF"/>
                </a:solidFill>
                <a:latin typeface="Calibri"/>
              </a:rPr>
              <a:pPr/>
              <a:t>3/7/2012</a:t>
            </a:fld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BDEA6CC7-8620-4377-8649-ADC80D5E0768}" type="slidenum">
              <a:rPr lang="en-US" sz="1200" smtClean="0">
                <a:solidFill>
                  <a:srgbClr val="FFFFFF"/>
                </a:solidFill>
                <a:latin typeface="Calibri"/>
              </a:rPr>
              <a:pPr algn="r">
                <a:defRPr/>
              </a:pPr>
              <a:t>‹#›</a:t>
            </a:fld>
            <a:endParaRPr lang="en-US" sz="1200" dirty="0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FFFFF"/>
                </a:solidFill>
                <a:latin typeface="Calibri"/>
              </a:rPr>
              <a:pPr/>
              <a:t>3/7/2012</a:t>
            </a:fld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BDEA6CC7-8620-4377-8649-ADC80D5E0768}" type="slidenum">
              <a:rPr lang="en-US" sz="1200" smtClean="0">
                <a:solidFill>
                  <a:srgbClr val="FFFFFF"/>
                </a:solidFill>
                <a:latin typeface="Calibri"/>
              </a:rPr>
              <a:pPr algn="r">
                <a:defRPr/>
              </a:pPr>
              <a:t>‹#›</a:t>
            </a:fld>
            <a:endParaRPr lang="en-US" sz="1200" dirty="0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FFFFF"/>
                </a:solidFill>
                <a:latin typeface="Calibri"/>
              </a:rPr>
              <a:pPr/>
              <a:t>3/7/2012</a:t>
            </a:fld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FFFFF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8180-0208-4416-817E-A92D59F702ED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304800"/>
            <a:ext cx="42672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2672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8180-0208-4416-817E-A92D59F702ED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304800"/>
            <a:ext cx="42719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914400"/>
            <a:ext cx="4268788" cy="5562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304800"/>
            <a:ext cx="43434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914400"/>
            <a:ext cx="4346575" cy="5562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8180-0208-4416-817E-A92D59F702ED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8180-0208-4416-817E-A92D59F702ED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8180-0208-4416-817E-A92D59F702ED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3050"/>
            <a:ext cx="32369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340350" cy="62039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0"/>
            <a:ext cx="3236913" cy="5041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8180-0208-4416-817E-A92D59F702ED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8180-0208-4416-817E-A92D59F702ED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685800"/>
            <a:ext cx="8686800" cy="579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DAD8180-0208-4416-817E-A92D59F702ED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C2E8CA1-DDEF-4FC1-9E49-20ABC572EB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81000" y="457200"/>
            <a:ext cx="8394700" cy="25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FFFF00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80000"/>
        <a:buFontTx/>
        <a:buNone/>
        <a:defRPr sz="32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1pPr>
      <a:lvl2pPr marL="458788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8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2pPr>
      <a:lvl3pPr marL="917575" indent="-228600" algn="l" defTabSz="914400" rtl="0" eaLnBrk="1" latinLnBrk="0" hangingPunct="1">
        <a:spcBef>
          <a:spcPct val="20000"/>
        </a:spcBef>
        <a:buClr>
          <a:schemeClr val="accent1"/>
        </a:buClr>
        <a:buFont typeface="Calibri" pitchFamily="34" charset="0"/>
        <a:buChar char="–"/>
        <a:defRPr sz="24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3pPr>
      <a:lvl4pPr marL="1374775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4pPr>
      <a:lvl5pPr marL="1831975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»"/>
        <a:defRPr sz="20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685800"/>
            <a:ext cx="8686800" cy="579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FFFFFF"/>
                </a:solidFill>
                <a:latin typeface="Calibri"/>
              </a:rPr>
              <a:pPr/>
              <a:t>3/7/2012</a:t>
            </a:fld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FFFFFF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381000" y="584200"/>
            <a:ext cx="8394700" cy="25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80000"/>
        <a:buFontTx/>
        <a:buNone/>
        <a:defRPr sz="32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1pPr>
      <a:lvl2pPr marL="458788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8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2pPr>
      <a:lvl3pPr marL="917575" indent="-228600" algn="l" defTabSz="914400" rtl="0" eaLnBrk="1" latinLnBrk="0" hangingPunct="1">
        <a:spcBef>
          <a:spcPct val="20000"/>
        </a:spcBef>
        <a:buClr>
          <a:schemeClr val="accent1"/>
        </a:buClr>
        <a:buFont typeface="Calibri" pitchFamily="34" charset="0"/>
        <a:buChar char="–"/>
        <a:defRPr sz="24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3pPr>
      <a:lvl4pPr marL="1374775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4pPr>
      <a:lvl5pPr marL="1831975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»"/>
        <a:defRPr sz="20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image" Target="../media/image2.emf"/><Relationship Id="rId4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7.xml"/><Relationship Id="rId1" Type="http://schemas.openxmlformats.org/officeDocument/2006/relationships/tags" Target="../tags/tag5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4" Type="http://schemas.openxmlformats.org/officeDocument/2006/relationships/notesSlide" Target="../notesSlides/notesSlide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6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4" Type="http://schemas.openxmlformats.org/officeDocument/2006/relationships/notesSlide" Target="../notesSlides/notesSlide10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73.xml"/><Relationship Id="rId13" Type="http://schemas.openxmlformats.org/officeDocument/2006/relationships/tags" Target="../tags/tag78.xml"/><Relationship Id="rId18" Type="http://schemas.openxmlformats.org/officeDocument/2006/relationships/tags" Target="../tags/tag83.xml"/><Relationship Id="rId26" Type="http://schemas.openxmlformats.org/officeDocument/2006/relationships/slideLayout" Target="../slideLayouts/slideLayout2.xml"/><Relationship Id="rId3" Type="http://schemas.openxmlformats.org/officeDocument/2006/relationships/tags" Target="../tags/tag68.xml"/><Relationship Id="rId21" Type="http://schemas.openxmlformats.org/officeDocument/2006/relationships/tags" Target="../tags/tag86.xml"/><Relationship Id="rId7" Type="http://schemas.openxmlformats.org/officeDocument/2006/relationships/tags" Target="../tags/tag72.xml"/><Relationship Id="rId12" Type="http://schemas.openxmlformats.org/officeDocument/2006/relationships/tags" Target="../tags/tag77.xml"/><Relationship Id="rId17" Type="http://schemas.openxmlformats.org/officeDocument/2006/relationships/tags" Target="../tags/tag82.xml"/><Relationship Id="rId25" Type="http://schemas.openxmlformats.org/officeDocument/2006/relationships/tags" Target="../tags/tag90.xml"/><Relationship Id="rId2" Type="http://schemas.openxmlformats.org/officeDocument/2006/relationships/tags" Target="../tags/tag67.xml"/><Relationship Id="rId16" Type="http://schemas.openxmlformats.org/officeDocument/2006/relationships/tags" Target="../tags/tag81.xml"/><Relationship Id="rId20" Type="http://schemas.openxmlformats.org/officeDocument/2006/relationships/tags" Target="../tags/tag85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11" Type="http://schemas.openxmlformats.org/officeDocument/2006/relationships/tags" Target="../tags/tag76.xml"/><Relationship Id="rId24" Type="http://schemas.openxmlformats.org/officeDocument/2006/relationships/tags" Target="../tags/tag89.xml"/><Relationship Id="rId5" Type="http://schemas.openxmlformats.org/officeDocument/2006/relationships/tags" Target="../tags/tag70.xml"/><Relationship Id="rId15" Type="http://schemas.openxmlformats.org/officeDocument/2006/relationships/tags" Target="../tags/tag80.xml"/><Relationship Id="rId23" Type="http://schemas.openxmlformats.org/officeDocument/2006/relationships/tags" Target="../tags/tag88.xml"/><Relationship Id="rId10" Type="http://schemas.openxmlformats.org/officeDocument/2006/relationships/tags" Target="../tags/tag75.xml"/><Relationship Id="rId19" Type="http://schemas.openxmlformats.org/officeDocument/2006/relationships/tags" Target="../tags/tag84.xml"/><Relationship Id="rId4" Type="http://schemas.openxmlformats.org/officeDocument/2006/relationships/tags" Target="../tags/tag69.xml"/><Relationship Id="rId9" Type="http://schemas.openxmlformats.org/officeDocument/2006/relationships/tags" Target="../tags/tag74.xml"/><Relationship Id="rId14" Type="http://schemas.openxmlformats.org/officeDocument/2006/relationships/tags" Target="../tags/tag79.xml"/><Relationship Id="rId22" Type="http://schemas.openxmlformats.org/officeDocument/2006/relationships/tags" Target="../tags/tag8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tags" Target="../tags/tag98.xml"/><Relationship Id="rId3" Type="http://schemas.openxmlformats.org/officeDocument/2006/relationships/tags" Target="../tags/tag93.xml"/><Relationship Id="rId7" Type="http://schemas.openxmlformats.org/officeDocument/2006/relationships/tags" Target="../tags/tag97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6" Type="http://schemas.openxmlformats.org/officeDocument/2006/relationships/tags" Target="../tags/tag96.xml"/><Relationship Id="rId5" Type="http://schemas.openxmlformats.org/officeDocument/2006/relationships/tags" Target="../tags/tag95.xml"/><Relationship Id="rId4" Type="http://schemas.openxmlformats.org/officeDocument/2006/relationships/tags" Target="../tags/tag94.xml"/><Relationship Id="rId9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" Type="http://schemas.openxmlformats.org/officeDocument/2006/relationships/tags" Target="../tags/tag99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tags" Target="../tags/tag109.xml"/><Relationship Id="rId13" Type="http://schemas.openxmlformats.org/officeDocument/2006/relationships/notesSlide" Target="../notesSlides/notesSlide12.xml"/><Relationship Id="rId3" Type="http://schemas.openxmlformats.org/officeDocument/2006/relationships/tags" Target="../tags/tag104.xml"/><Relationship Id="rId7" Type="http://schemas.openxmlformats.org/officeDocument/2006/relationships/tags" Target="../tags/tag108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6" Type="http://schemas.openxmlformats.org/officeDocument/2006/relationships/tags" Target="../tags/tag107.xml"/><Relationship Id="rId11" Type="http://schemas.openxmlformats.org/officeDocument/2006/relationships/tags" Target="../tags/tag112.xml"/><Relationship Id="rId5" Type="http://schemas.openxmlformats.org/officeDocument/2006/relationships/tags" Target="../tags/tag106.xml"/><Relationship Id="rId10" Type="http://schemas.openxmlformats.org/officeDocument/2006/relationships/tags" Target="../tags/tag111.xml"/><Relationship Id="rId4" Type="http://schemas.openxmlformats.org/officeDocument/2006/relationships/tags" Target="../tags/tag105.xml"/><Relationship Id="rId9" Type="http://schemas.openxmlformats.org/officeDocument/2006/relationships/tags" Target="../tags/tag1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13" Type="http://schemas.openxmlformats.org/officeDocument/2006/relationships/tags" Target="../tags/tag43.xml"/><Relationship Id="rId18" Type="http://schemas.openxmlformats.org/officeDocument/2006/relationships/tags" Target="../tags/tag48.xml"/><Relationship Id="rId26" Type="http://schemas.openxmlformats.org/officeDocument/2006/relationships/slideLayout" Target="../slideLayouts/slideLayout2.xml"/><Relationship Id="rId3" Type="http://schemas.openxmlformats.org/officeDocument/2006/relationships/tags" Target="../tags/tag33.xml"/><Relationship Id="rId21" Type="http://schemas.openxmlformats.org/officeDocument/2006/relationships/tags" Target="../tags/tag51.xml"/><Relationship Id="rId7" Type="http://schemas.openxmlformats.org/officeDocument/2006/relationships/tags" Target="../tags/tag37.xml"/><Relationship Id="rId12" Type="http://schemas.openxmlformats.org/officeDocument/2006/relationships/tags" Target="../tags/tag42.xml"/><Relationship Id="rId17" Type="http://schemas.openxmlformats.org/officeDocument/2006/relationships/tags" Target="../tags/tag47.xml"/><Relationship Id="rId25" Type="http://schemas.openxmlformats.org/officeDocument/2006/relationships/tags" Target="../tags/tag55.xml"/><Relationship Id="rId2" Type="http://schemas.openxmlformats.org/officeDocument/2006/relationships/tags" Target="../tags/tag32.xml"/><Relationship Id="rId16" Type="http://schemas.openxmlformats.org/officeDocument/2006/relationships/tags" Target="../tags/tag46.xml"/><Relationship Id="rId20" Type="http://schemas.openxmlformats.org/officeDocument/2006/relationships/tags" Target="../tags/tag50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tags" Target="../tags/tag41.xml"/><Relationship Id="rId24" Type="http://schemas.openxmlformats.org/officeDocument/2006/relationships/tags" Target="../tags/tag54.xml"/><Relationship Id="rId5" Type="http://schemas.openxmlformats.org/officeDocument/2006/relationships/tags" Target="../tags/tag35.xml"/><Relationship Id="rId15" Type="http://schemas.openxmlformats.org/officeDocument/2006/relationships/tags" Target="../tags/tag45.xml"/><Relationship Id="rId23" Type="http://schemas.openxmlformats.org/officeDocument/2006/relationships/tags" Target="../tags/tag53.xml"/><Relationship Id="rId10" Type="http://schemas.openxmlformats.org/officeDocument/2006/relationships/tags" Target="../tags/tag40.xml"/><Relationship Id="rId19" Type="http://schemas.openxmlformats.org/officeDocument/2006/relationships/tags" Target="../tags/tag49.xml"/><Relationship Id="rId4" Type="http://schemas.openxmlformats.org/officeDocument/2006/relationships/tags" Target="../tags/tag34.xml"/><Relationship Id="rId9" Type="http://schemas.openxmlformats.org/officeDocument/2006/relationships/tags" Target="../tags/tag39.xml"/><Relationship Id="rId14" Type="http://schemas.openxmlformats.org/officeDocument/2006/relationships/tags" Target="../tags/tag44.xml"/><Relationship Id="rId22" Type="http://schemas.openxmlformats.org/officeDocument/2006/relationships/tags" Target="../tags/tag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Calling Conventions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subTitle" sz="quarter" idx="1"/>
            <p:custDataLst>
              <p:tags r:id="rId2"/>
            </p:custDataLst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Hakim Weatherspoon</a:t>
            </a:r>
          </a:p>
          <a:p>
            <a:r>
              <a:rPr lang="en-US" b="1" dirty="0" smtClean="0"/>
              <a:t>CS 3410, </a:t>
            </a:r>
            <a:r>
              <a:rPr lang="en-US" b="1" smtClean="0"/>
              <a:t>Spring 2012</a:t>
            </a:r>
            <a:endParaRPr lang="en-US" b="1" dirty="0" smtClean="0"/>
          </a:p>
          <a:p>
            <a:r>
              <a:rPr lang="en-US" dirty="0" smtClean="0"/>
              <a:t>Computer Science</a:t>
            </a:r>
          </a:p>
          <a:p>
            <a:r>
              <a:rPr lang="en-US" dirty="0" smtClean="0"/>
              <a:t>Cornell University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6096000"/>
            <a:ext cx="2256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Calibri"/>
                <a:cs typeface="Calibri"/>
              </a:rPr>
              <a:t>See P&amp;H 2.8 and </a:t>
            </a:r>
            <a:r>
              <a:rPr lang="en-US" dirty="0">
                <a:solidFill>
                  <a:srgbClr val="FFFF00"/>
                </a:solidFill>
                <a:latin typeface="Calibri"/>
                <a:cs typeface="Calibri"/>
              </a:rPr>
              <a:t>2.12 </a:t>
            </a:r>
          </a:p>
        </p:txBody>
      </p:sp>
      <p:pic>
        <p:nvPicPr>
          <p:cNvPr id="1026" name="CP3 Ink dacc3d7d-56cf-40e7-8132-52ee77b718b9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995" y="411420"/>
            <a:ext cx="8797051" cy="194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900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560388"/>
          </a:xfrm>
          <a:ln/>
        </p:spPr>
        <p:txBody>
          <a:bodyPr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dirty="0"/>
              <a:t>Take 3: JAL/JR with Activation Records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762000" y="1676400"/>
            <a:ext cx="2057400" cy="3124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main: 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jal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mult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 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Laftercall1: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add $1,$2,$3</a:t>
            </a:r>
          </a:p>
          <a:p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jal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mult</a:t>
            </a:r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Laftercall2: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sub $3,$4,$5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3962400" y="1371600"/>
            <a:ext cx="2057400" cy="4343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mult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:</a:t>
            </a:r>
            <a:r>
              <a:rPr lang="en-US" sz="1800" dirty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r>
              <a:rPr lang="en-US" sz="1800" dirty="0">
                <a:solidFill>
                  <a:schemeClr val="tx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addiu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en-US" sz="1800" dirty="0" smtClean="0">
                <a:solidFill>
                  <a:schemeClr val="accent1"/>
                </a:solidFill>
                <a:latin typeface="Arial" charset="0"/>
              </a:rPr>
              <a:t>$sp,$sp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,-4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sw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$31, 0</a:t>
            </a:r>
            <a:r>
              <a:rPr lang="en-US" sz="1800" dirty="0" smtClean="0">
                <a:solidFill>
                  <a:schemeClr val="accent1"/>
                </a:solidFill>
                <a:latin typeface="Arial" charset="0"/>
              </a:rPr>
              <a:t>($</a:t>
            </a:r>
            <a:r>
              <a:rPr lang="en-US" sz="1800" dirty="0" err="1" smtClean="0">
                <a:solidFill>
                  <a:schemeClr val="accent1"/>
                </a:solidFill>
                <a:latin typeface="Arial" charset="0"/>
              </a:rPr>
              <a:t>sp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beq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 $4, $0, Lout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...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jal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mult</a:t>
            </a:r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Linside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: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…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Lout:</a:t>
            </a:r>
          </a:p>
          <a:p>
            <a:r>
              <a:rPr lang="en-US" sz="1800" dirty="0">
                <a:solidFill>
                  <a:schemeClr val="tx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lw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$31, 0</a:t>
            </a:r>
            <a:r>
              <a:rPr lang="en-US" sz="1800" dirty="0" smtClean="0">
                <a:solidFill>
                  <a:schemeClr val="accent1"/>
                </a:solidFill>
                <a:latin typeface="Arial" charset="0"/>
              </a:rPr>
              <a:t>($</a:t>
            </a:r>
            <a:r>
              <a:rPr lang="en-US" sz="1800" dirty="0" err="1" smtClean="0">
                <a:solidFill>
                  <a:schemeClr val="accent1"/>
                </a:solidFill>
                <a:latin typeface="Arial" charset="0"/>
              </a:rPr>
              <a:t>sp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)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addiu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en-US" sz="1800" dirty="0" smtClean="0">
                <a:solidFill>
                  <a:schemeClr val="accent1"/>
                </a:solidFill>
                <a:latin typeface="Arial" charset="0"/>
              </a:rPr>
              <a:t>$sp,$sp,4</a:t>
            </a:r>
            <a:endParaRPr lang="en-US" sz="1800" dirty="0">
              <a:solidFill>
                <a:schemeClr val="accent1"/>
              </a:solidFill>
              <a:latin typeface="Arial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jr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 $31</a:t>
            </a:r>
          </a:p>
        </p:txBody>
      </p:sp>
      <p:sp>
        <p:nvSpPr>
          <p:cNvPr id="52229" name="Freeform 5"/>
          <p:cNvSpPr>
            <a:spLocks/>
          </p:cNvSpPr>
          <p:nvPr/>
        </p:nvSpPr>
        <p:spPr bwMode="auto">
          <a:xfrm>
            <a:off x="1803400" y="2006600"/>
            <a:ext cx="2138363" cy="376238"/>
          </a:xfrm>
          <a:custGeom>
            <a:avLst/>
            <a:gdLst>
              <a:gd name="T0" fmla="*/ 0 w 1347"/>
              <a:gd name="T1" fmla="*/ 458 h 474"/>
              <a:gd name="T2" fmla="*/ 730 w 1347"/>
              <a:gd name="T3" fmla="*/ 409 h 474"/>
              <a:gd name="T4" fmla="*/ 904 w 1347"/>
              <a:gd name="T5" fmla="*/ 68 h 474"/>
              <a:gd name="T6" fmla="*/ 1347 w 1347"/>
              <a:gd name="T7" fmla="*/ 2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47" h="474">
                <a:moveTo>
                  <a:pt x="0" y="458"/>
                </a:moveTo>
                <a:cubicBezTo>
                  <a:pt x="120" y="450"/>
                  <a:pt x="579" y="474"/>
                  <a:pt x="730" y="409"/>
                </a:cubicBezTo>
                <a:cubicBezTo>
                  <a:pt x="881" y="344"/>
                  <a:pt x="801" y="136"/>
                  <a:pt x="904" y="68"/>
                </a:cubicBezTo>
                <a:cubicBezTo>
                  <a:pt x="1007" y="0"/>
                  <a:pt x="1255" y="16"/>
                  <a:pt x="1347" y="2"/>
                </a:cubicBezTo>
              </a:path>
            </a:pathLst>
          </a:custGeom>
          <a:noFill/>
          <a:ln w="28575" cmpd="sng">
            <a:solidFill>
              <a:schemeClr val="accent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0" name="Freeform 6"/>
          <p:cNvSpPr>
            <a:spLocks/>
          </p:cNvSpPr>
          <p:nvPr/>
        </p:nvSpPr>
        <p:spPr bwMode="auto">
          <a:xfrm>
            <a:off x="4616450" y="1828800"/>
            <a:ext cx="1735139" cy="1751013"/>
          </a:xfrm>
          <a:custGeom>
            <a:avLst/>
            <a:gdLst>
              <a:gd name="T0" fmla="*/ 343 w 1295"/>
              <a:gd name="T1" fmla="*/ 1294 h 1375"/>
              <a:gd name="T2" fmla="*/ 1138 w 1295"/>
              <a:gd name="T3" fmla="*/ 1189 h 1375"/>
              <a:gd name="T4" fmla="*/ 1105 w 1295"/>
              <a:gd name="T5" fmla="*/ 178 h 1375"/>
              <a:gd name="T6" fmla="*/ 0 w 1295"/>
              <a:gd name="T7" fmla="*/ 121 h 1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95" h="1375">
                <a:moveTo>
                  <a:pt x="343" y="1294"/>
                </a:moveTo>
                <a:cubicBezTo>
                  <a:pt x="475" y="1277"/>
                  <a:pt x="1011" y="1375"/>
                  <a:pt x="1138" y="1189"/>
                </a:cubicBezTo>
                <a:cubicBezTo>
                  <a:pt x="1265" y="1003"/>
                  <a:pt x="1295" y="356"/>
                  <a:pt x="1105" y="178"/>
                </a:cubicBezTo>
                <a:cubicBezTo>
                  <a:pt x="915" y="0"/>
                  <a:pt x="230" y="133"/>
                  <a:pt x="0" y="121"/>
                </a:cubicBezTo>
              </a:path>
            </a:pathLst>
          </a:custGeom>
          <a:noFill/>
          <a:ln w="28575" cmpd="sng">
            <a:solidFill>
              <a:schemeClr val="accent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381000" y="5734050"/>
            <a:ext cx="8077200" cy="40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02000"/>
              </a:lnSpc>
              <a:spcBef>
                <a:spcPts val="800"/>
              </a:spcBef>
              <a:buClr>
                <a:srgbClr val="000000"/>
              </a:buClr>
              <a:buSzPct val="126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>
                <a:solidFill>
                  <a:schemeClr val="bg1"/>
                </a:solidFill>
                <a:latin typeface="Tahoma" pitchFamily="34" charset="0"/>
              </a:rPr>
              <a:t>Stack used to save and restore contents of $</a:t>
            </a:r>
            <a:r>
              <a:rPr lang="en-GB" sz="2800" dirty="0" smtClean="0">
                <a:solidFill>
                  <a:schemeClr val="bg1"/>
                </a:solidFill>
                <a:latin typeface="Tahoma" pitchFamily="34" charset="0"/>
              </a:rPr>
              <a:t>31</a:t>
            </a:r>
            <a:endParaRPr lang="en-GB" sz="2800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553200" y="2971800"/>
            <a:ext cx="533400" cy="457200"/>
            <a:chOff x="6553200" y="2971800"/>
            <a:chExt cx="533400" cy="457200"/>
          </a:xfrm>
        </p:grpSpPr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6553200" y="2971800"/>
              <a:ext cx="457200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6553200" y="3028890"/>
              <a:ext cx="533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 err="1">
                  <a:solidFill>
                    <a:schemeClr val="bg1"/>
                  </a:solidFill>
                  <a:latin typeface="Arial" charset="0"/>
                </a:rPr>
                <a:t>sp</a:t>
              </a:r>
              <a:endParaRPr lang="en-US" sz="20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7010400" y="1306512"/>
            <a:ext cx="1752600" cy="41036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7010400" y="2226518"/>
            <a:ext cx="1752600" cy="44884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Laftercall1</a:t>
            </a: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7010400" y="2675359"/>
            <a:ext cx="1752600" cy="44884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Linside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6324600" y="1002268"/>
            <a:ext cx="12041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high </a:t>
            </a:r>
            <a:r>
              <a:rPr lang="en-US" dirty="0" err="1">
                <a:solidFill>
                  <a:schemeClr val="bg1"/>
                </a:solidFill>
                <a:latin typeface="Tahoma" pitchFamily="34" charset="0"/>
              </a:rPr>
              <a:t>mem</a:t>
            </a:r>
            <a:endParaRPr lang="en-US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6351589" y="5334000"/>
            <a:ext cx="11160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low </a:t>
            </a:r>
            <a:r>
              <a:rPr lang="en-US" dirty="0" err="1">
                <a:solidFill>
                  <a:schemeClr val="bg1"/>
                </a:solidFill>
                <a:latin typeface="Tahoma" pitchFamily="34" charset="0"/>
              </a:rPr>
              <a:t>mem</a:t>
            </a:r>
            <a:endParaRPr lang="en-US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7010400" y="3124200"/>
            <a:ext cx="1752600" cy="44884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Linside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7010400" y="3581400"/>
            <a:ext cx="1752600" cy="44884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Linside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553200" y="3429000"/>
            <a:ext cx="533400" cy="457200"/>
            <a:chOff x="6553200" y="2971800"/>
            <a:chExt cx="533400" cy="457200"/>
          </a:xfrm>
        </p:grpSpPr>
        <p:sp>
          <p:nvSpPr>
            <p:cNvPr id="20" name="Line 5"/>
            <p:cNvSpPr>
              <a:spLocks noChangeShapeType="1"/>
            </p:cNvSpPr>
            <p:nvPr/>
          </p:nvSpPr>
          <p:spPr bwMode="auto">
            <a:xfrm>
              <a:off x="6553200" y="2971800"/>
              <a:ext cx="457200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6553200" y="3028890"/>
              <a:ext cx="533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 err="1">
                  <a:solidFill>
                    <a:schemeClr val="bg1"/>
                  </a:solidFill>
                  <a:latin typeface="Arial" charset="0"/>
                </a:rPr>
                <a:t>sp</a:t>
              </a:r>
              <a:endParaRPr lang="en-US" sz="20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553200" y="3886200"/>
            <a:ext cx="533400" cy="457200"/>
            <a:chOff x="6553200" y="2971800"/>
            <a:chExt cx="533400" cy="457200"/>
          </a:xfrm>
        </p:grpSpPr>
        <p:sp>
          <p:nvSpPr>
            <p:cNvPr id="23" name="Line 5"/>
            <p:cNvSpPr>
              <a:spLocks noChangeShapeType="1"/>
            </p:cNvSpPr>
            <p:nvPr/>
          </p:nvSpPr>
          <p:spPr bwMode="auto">
            <a:xfrm>
              <a:off x="6553200" y="2971800"/>
              <a:ext cx="457200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6553200" y="3028890"/>
              <a:ext cx="533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 err="1">
                  <a:solidFill>
                    <a:schemeClr val="bg1"/>
                  </a:solidFill>
                  <a:latin typeface="Arial" charset="0"/>
                </a:rPr>
                <a:t>sp</a:t>
              </a:r>
              <a:endParaRPr lang="en-US" sz="20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4939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560388"/>
          </a:xfrm>
          <a:ln/>
        </p:spPr>
        <p:txBody>
          <a:bodyPr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dirty="0"/>
              <a:t>Take 3: JAL/JR with Activation Records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381000" y="5734050"/>
            <a:ext cx="8077200" cy="981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02000"/>
              </a:lnSpc>
              <a:spcBef>
                <a:spcPts val="800"/>
              </a:spcBef>
              <a:buClr>
                <a:srgbClr val="000000"/>
              </a:buClr>
              <a:buSzPct val="126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>
                <a:solidFill>
                  <a:schemeClr val="bg1"/>
                </a:solidFill>
                <a:latin typeface="Tahoma" pitchFamily="34" charset="0"/>
              </a:rPr>
              <a:t>Stack used to save and restore contents of $</a:t>
            </a:r>
            <a:r>
              <a:rPr lang="en-GB" sz="2800" dirty="0" smtClean="0">
                <a:solidFill>
                  <a:schemeClr val="bg1"/>
                </a:solidFill>
                <a:latin typeface="Tahoma" pitchFamily="34" charset="0"/>
              </a:rPr>
              <a:t>31</a:t>
            </a:r>
          </a:p>
          <a:p>
            <a:pPr>
              <a:lnSpc>
                <a:spcPct val="102000"/>
              </a:lnSpc>
              <a:spcBef>
                <a:spcPts val="800"/>
              </a:spcBef>
              <a:buClr>
                <a:srgbClr val="000000"/>
              </a:buClr>
              <a:buSzPct val="126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solidFill>
                  <a:schemeClr val="accent1"/>
                </a:solidFill>
                <a:latin typeface="Tahoma" pitchFamily="34" charset="0"/>
              </a:rPr>
              <a:t>How about arguments?</a:t>
            </a:r>
            <a:endParaRPr lang="en-GB" sz="2800" dirty="0">
              <a:solidFill>
                <a:schemeClr val="accent1"/>
              </a:solidFill>
              <a:latin typeface="Tahoma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553200" y="2971800"/>
            <a:ext cx="533400" cy="457200"/>
            <a:chOff x="6553200" y="2971800"/>
            <a:chExt cx="533400" cy="457200"/>
          </a:xfrm>
        </p:grpSpPr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6553200" y="2971800"/>
              <a:ext cx="457200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6553200" y="3028890"/>
              <a:ext cx="533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 err="1">
                  <a:solidFill>
                    <a:schemeClr val="bg1"/>
                  </a:solidFill>
                  <a:latin typeface="Arial" charset="0"/>
                </a:rPr>
                <a:t>sp</a:t>
              </a:r>
              <a:endParaRPr lang="en-US" sz="20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7010400" y="1306512"/>
            <a:ext cx="1752600" cy="41036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7010400" y="2226518"/>
            <a:ext cx="1752600" cy="44884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Laftercall1</a:t>
            </a: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7010400" y="2675359"/>
            <a:ext cx="1752600" cy="44884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Linside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6324600" y="1002268"/>
            <a:ext cx="12041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high </a:t>
            </a:r>
            <a:r>
              <a:rPr lang="en-US" dirty="0" err="1">
                <a:solidFill>
                  <a:schemeClr val="bg1"/>
                </a:solidFill>
                <a:latin typeface="Tahoma" pitchFamily="34" charset="0"/>
              </a:rPr>
              <a:t>mem</a:t>
            </a:r>
            <a:endParaRPr lang="en-US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6351589" y="5334000"/>
            <a:ext cx="11160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low </a:t>
            </a:r>
            <a:r>
              <a:rPr lang="en-US" dirty="0" err="1">
                <a:solidFill>
                  <a:schemeClr val="bg1"/>
                </a:solidFill>
                <a:latin typeface="Tahoma" pitchFamily="34" charset="0"/>
              </a:rPr>
              <a:t>mem</a:t>
            </a:r>
            <a:endParaRPr lang="en-US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7010400" y="3124200"/>
            <a:ext cx="1752600" cy="44884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Linside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7010400" y="3581400"/>
            <a:ext cx="1752600" cy="44884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Linside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553200" y="3429000"/>
            <a:ext cx="533400" cy="457200"/>
            <a:chOff x="6553200" y="2971800"/>
            <a:chExt cx="533400" cy="457200"/>
          </a:xfrm>
        </p:grpSpPr>
        <p:sp>
          <p:nvSpPr>
            <p:cNvPr id="20" name="Line 5"/>
            <p:cNvSpPr>
              <a:spLocks noChangeShapeType="1"/>
            </p:cNvSpPr>
            <p:nvPr/>
          </p:nvSpPr>
          <p:spPr bwMode="auto">
            <a:xfrm>
              <a:off x="6553200" y="2971800"/>
              <a:ext cx="457200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6553200" y="3028890"/>
              <a:ext cx="533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 err="1">
                  <a:solidFill>
                    <a:schemeClr val="bg1"/>
                  </a:solidFill>
                  <a:latin typeface="Arial" charset="0"/>
                </a:rPr>
                <a:t>sp</a:t>
              </a:r>
              <a:endParaRPr lang="en-US" sz="20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553200" y="3886200"/>
            <a:ext cx="533400" cy="457200"/>
            <a:chOff x="6553200" y="2971800"/>
            <a:chExt cx="533400" cy="457200"/>
          </a:xfrm>
        </p:grpSpPr>
        <p:sp>
          <p:nvSpPr>
            <p:cNvPr id="23" name="Line 5"/>
            <p:cNvSpPr>
              <a:spLocks noChangeShapeType="1"/>
            </p:cNvSpPr>
            <p:nvPr/>
          </p:nvSpPr>
          <p:spPr bwMode="auto">
            <a:xfrm>
              <a:off x="6553200" y="2971800"/>
              <a:ext cx="457200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6553200" y="3028890"/>
              <a:ext cx="533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 err="1">
                  <a:solidFill>
                    <a:schemeClr val="bg1"/>
                  </a:solidFill>
                  <a:latin typeface="Arial" charset="0"/>
                </a:rPr>
                <a:t>sp</a:t>
              </a:r>
              <a:endParaRPr lang="en-US" sz="20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762000" y="1676400"/>
            <a:ext cx="2057400" cy="3124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main: 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jal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mult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 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Laftercall1: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add $1,$2,$3</a:t>
            </a:r>
          </a:p>
          <a:p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jal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mult</a:t>
            </a:r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Laftercall2: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sub $3,$4,$5</a:t>
            </a: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3962400" y="1371600"/>
            <a:ext cx="2057400" cy="4343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mult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:</a:t>
            </a:r>
            <a:r>
              <a:rPr lang="en-US" sz="1800" dirty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r>
              <a:rPr lang="en-US" sz="1800" dirty="0">
                <a:solidFill>
                  <a:schemeClr val="tx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addiu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en-US" sz="1800" dirty="0" smtClean="0">
                <a:solidFill>
                  <a:schemeClr val="accent1"/>
                </a:solidFill>
                <a:latin typeface="Arial" charset="0"/>
              </a:rPr>
              <a:t>$sp,$sp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,-4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sw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$31, 0</a:t>
            </a:r>
            <a:r>
              <a:rPr lang="en-US" sz="1800" dirty="0" smtClean="0">
                <a:solidFill>
                  <a:schemeClr val="accent1"/>
                </a:solidFill>
                <a:latin typeface="Arial" charset="0"/>
              </a:rPr>
              <a:t>($</a:t>
            </a:r>
            <a:r>
              <a:rPr lang="en-US" sz="1800" dirty="0" err="1" smtClean="0">
                <a:solidFill>
                  <a:schemeClr val="accent1"/>
                </a:solidFill>
                <a:latin typeface="Arial" charset="0"/>
              </a:rPr>
              <a:t>sp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beq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 $4, $0, Lout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...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jal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mult</a:t>
            </a:r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Linside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: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…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Lout:</a:t>
            </a:r>
          </a:p>
          <a:p>
            <a:r>
              <a:rPr lang="en-US" sz="1800" dirty="0">
                <a:solidFill>
                  <a:schemeClr val="tx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lw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$31, 0</a:t>
            </a:r>
            <a:r>
              <a:rPr lang="en-US" sz="1800" dirty="0" smtClean="0">
                <a:solidFill>
                  <a:schemeClr val="accent1"/>
                </a:solidFill>
                <a:latin typeface="Arial" charset="0"/>
              </a:rPr>
              <a:t>($</a:t>
            </a:r>
            <a:r>
              <a:rPr lang="en-US" sz="1800" dirty="0" err="1" smtClean="0">
                <a:solidFill>
                  <a:schemeClr val="accent1"/>
                </a:solidFill>
                <a:latin typeface="Arial" charset="0"/>
              </a:rPr>
              <a:t>sp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)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addiu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en-US" sz="1800" dirty="0" smtClean="0">
                <a:solidFill>
                  <a:schemeClr val="accent1"/>
                </a:solidFill>
                <a:latin typeface="Arial" charset="0"/>
              </a:rPr>
              <a:t>$sp,$sp,4</a:t>
            </a:r>
            <a:endParaRPr lang="en-US" sz="1800" dirty="0">
              <a:solidFill>
                <a:schemeClr val="accent1"/>
              </a:solidFill>
              <a:latin typeface="Arial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jr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 $31</a:t>
            </a:r>
          </a:p>
        </p:txBody>
      </p:sp>
      <p:sp>
        <p:nvSpPr>
          <p:cNvPr id="52230" name="Freeform 6"/>
          <p:cNvSpPr>
            <a:spLocks/>
          </p:cNvSpPr>
          <p:nvPr/>
        </p:nvSpPr>
        <p:spPr bwMode="auto">
          <a:xfrm>
            <a:off x="4616450" y="1828800"/>
            <a:ext cx="1735139" cy="1751013"/>
          </a:xfrm>
          <a:custGeom>
            <a:avLst/>
            <a:gdLst>
              <a:gd name="T0" fmla="*/ 343 w 1295"/>
              <a:gd name="T1" fmla="*/ 1294 h 1375"/>
              <a:gd name="T2" fmla="*/ 1138 w 1295"/>
              <a:gd name="T3" fmla="*/ 1189 h 1375"/>
              <a:gd name="T4" fmla="*/ 1105 w 1295"/>
              <a:gd name="T5" fmla="*/ 178 h 1375"/>
              <a:gd name="T6" fmla="*/ 0 w 1295"/>
              <a:gd name="T7" fmla="*/ 121 h 1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95" h="1375">
                <a:moveTo>
                  <a:pt x="343" y="1294"/>
                </a:moveTo>
                <a:cubicBezTo>
                  <a:pt x="475" y="1277"/>
                  <a:pt x="1011" y="1375"/>
                  <a:pt x="1138" y="1189"/>
                </a:cubicBezTo>
                <a:cubicBezTo>
                  <a:pt x="1265" y="1003"/>
                  <a:pt x="1295" y="356"/>
                  <a:pt x="1105" y="178"/>
                </a:cubicBezTo>
                <a:cubicBezTo>
                  <a:pt x="915" y="0"/>
                  <a:pt x="230" y="133"/>
                  <a:pt x="0" y="121"/>
                </a:cubicBezTo>
              </a:path>
            </a:pathLst>
          </a:custGeom>
          <a:noFill/>
          <a:ln w="28575" cmpd="sng">
            <a:solidFill>
              <a:schemeClr val="accent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29" name="Freeform 5"/>
          <p:cNvSpPr>
            <a:spLocks/>
          </p:cNvSpPr>
          <p:nvPr/>
        </p:nvSpPr>
        <p:spPr bwMode="auto">
          <a:xfrm>
            <a:off x="1803400" y="2006600"/>
            <a:ext cx="2138363" cy="376238"/>
          </a:xfrm>
          <a:custGeom>
            <a:avLst/>
            <a:gdLst>
              <a:gd name="T0" fmla="*/ 0 w 1347"/>
              <a:gd name="T1" fmla="*/ 458 h 474"/>
              <a:gd name="T2" fmla="*/ 730 w 1347"/>
              <a:gd name="T3" fmla="*/ 409 h 474"/>
              <a:gd name="T4" fmla="*/ 904 w 1347"/>
              <a:gd name="T5" fmla="*/ 68 h 474"/>
              <a:gd name="T6" fmla="*/ 1347 w 1347"/>
              <a:gd name="T7" fmla="*/ 2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47" h="474">
                <a:moveTo>
                  <a:pt x="0" y="458"/>
                </a:moveTo>
                <a:cubicBezTo>
                  <a:pt x="120" y="450"/>
                  <a:pt x="579" y="474"/>
                  <a:pt x="730" y="409"/>
                </a:cubicBezTo>
                <a:cubicBezTo>
                  <a:pt x="881" y="344"/>
                  <a:pt x="801" y="136"/>
                  <a:pt x="904" y="68"/>
                </a:cubicBezTo>
                <a:cubicBezTo>
                  <a:pt x="1007" y="0"/>
                  <a:pt x="1255" y="16"/>
                  <a:pt x="1347" y="2"/>
                </a:cubicBezTo>
              </a:path>
            </a:pathLst>
          </a:custGeom>
          <a:noFill/>
          <a:ln w="28575" cmpd="sng">
            <a:solidFill>
              <a:schemeClr val="accent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235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Arguments &amp; Return Values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8991600" cy="6172200"/>
          </a:xfrm>
        </p:spPr>
        <p:txBody>
          <a:bodyPr>
            <a:normAutofit/>
          </a:bodyPr>
          <a:lstStyle/>
          <a:p>
            <a:pPr>
              <a:lnSpc>
                <a:spcPct val="84000"/>
              </a:lnSpc>
            </a:pPr>
            <a:r>
              <a:rPr lang="en-US" sz="2800" dirty="0"/>
              <a:t>Need consistent way of passing arguments and getting the result of a subroutine invocation</a:t>
            </a:r>
          </a:p>
          <a:p>
            <a:pPr>
              <a:lnSpc>
                <a:spcPct val="84000"/>
              </a:lnSpc>
            </a:pPr>
            <a:endParaRPr lang="en-US" sz="2800" dirty="0"/>
          </a:p>
          <a:p>
            <a:pPr>
              <a:lnSpc>
                <a:spcPct val="84000"/>
              </a:lnSpc>
            </a:pPr>
            <a:r>
              <a:rPr lang="en-US" sz="2800" dirty="0"/>
              <a:t>Given a procedure signature, need to know where arguments should be placed</a:t>
            </a:r>
          </a:p>
          <a:p>
            <a:pPr lvl="1">
              <a:lnSpc>
                <a:spcPct val="84000"/>
              </a:lnSpc>
            </a:pPr>
            <a:r>
              <a:rPr lang="en-US" sz="2400" dirty="0" err="1">
                <a:latin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</a:rPr>
              <a:t> min(</a:t>
            </a:r>
            <a:r>
              <a:rPr lang="en-US" sz="2400" dirty="0" err="1">
                <a:latin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</a:rPr>
              <a:t> a, </a:t>
            </a:r>
            <a:r>
              <a:rPr lang="en-US" sz="2400" dirty="0" err="1">
                <a:latin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</a:rPr>
              <a:t> b);</a:t>
            </a:r>
          </a:p>
          <a:p>
            <a:pPr lvl="1">
              <a:lnSpc>
                <a:spcPct val="84000"/>
              </a:lnSpc>
            </a:pPr>
            <a:r>
              <a:rPr lang="en-US" sz="2400" dirty="0" err="1">
                <a:latin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</a:rPr>
              <a:t>subf</a:t>
            </a:r>
            <a:r>
              <a:rPr lang="en-US" sz="2400" dirty="0">
                <a:latin typeface="Courier New" pitchFamily="49" charset="0"/>
              </a:rPr>
              <a:t>(</a:t>
            </a:r>
            <a:r>
              <a:rPr lang="en-US" sz="2400" dirty="0" err="1">
                <a:latin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</a:rPr>
              <a:t> a, </a:t>
            </a:r>
            <a:r>
              <a:rPr lang="en-US" sz="2400" dirty="0" err="1">
                <a:latin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</a:rPr>
              <a:t> b, </a:t>
            </a:r>
            <a:r>
              <a:rPr lang="en-US" sz="2400" dirty="0" err="1">
                <a:latin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</a:rPr>
              <a:t> c, </a:t>
            </a:r>
            <a:r>
              <a:rPr lang="en-US" sz="2400" dirty="0" err="1">
                <a:latin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</a:rPr>
              <a:t> d, </a:t>
            </a:r>
            <a:r>
              <a:rPr lang="en-US" sz="2400" dirty="0" err="1">
                <a:latin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</a:rPr>
              <a:t> e);</a:t>
            </a:r>
          </a:p>
          <a:p>
            <a:pPr lvl="1">
              <a:lnSpc>
                <a:spcPct val="84000"/>
              </a:lnSpc>
            </a:pPr>
            <a:r>
              <a:rPr lang="en-US" sz="2400" dirty="0" err="1">
                <a:latin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</a:rPr>
              <a:t>isalpha</a:t>
            </a:r>
            <a:r>
              <a:rPr lang="en-US" sz="2400" dirty="0">
                <a:latin typeface="Courier New" pitchFamily="49" charset="0"/>
              </a:rPr>
              <a:t>(char c);</a:t>
            </a:r>
          </a:p>
          <a:p>
            <a:pPr lvl="1">
              <a:lnSpc>
                <a:spcPct val="84000"/>
              </a:lnSpc>
            </a:pPr>
            <a:r>
              <a:rPr lang="en-US" sz="2400" dirty="0" err="1">
                <a:latin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</a:rPr>
              <a:t>treesort</a:t>
            </a:r>
            <a:r>
              <a:rPr lang="en-US" sz="2400" dirty="0">
                <a:latin typeface="Courier New" pitchFamily="49" charset="0"/>
              </a:rPr>
              <a:t>(</a:t>
            </a:r>
            <a:r>
              <a:rPr lang="en-US" sz="2400" dirty="0" err="1">
                <a:latin typeface="Courier New" pitchFamily="49" charset="0"/>
              </a:rPr>
              <a:t>struct</a:t>
            </a:r>
            <a:r>
              <a:rPr lang="en-US" sz="2400" dirty="0">
                <a:latin typeface="Courier New" pitchFamily="49" charset="0"/>
              </a:rPr>
              <a:t> Tree *root);</a:t>
            </a:r>
          </a:p>
          <a:p>
            <a:pPr lvl="1">
              <a:lnSpc>
                <a:spcPct val="84000"/>
              </a:lnSpc>
            </a:pPr>
            <a:r>
              <a:rPr lang="en-US" sz="2400" dirty="0" err="1">
                <a:latin typeface="Courier New" pitchFamily="49" charset="0"/>
              </a:rPr>
              <a:t>struct</a:t>
            </a:r>
            <a:r>
              <a:rPr lang="en-US" sz="2400" dirty="0">
                <a:latin typeface="Courier New" pitchFamily="49" charset="0"/>
              </a:rPr>
              <a:t> Node *</a:t>
            </a:r>
            <a:r>
              <a:rPr lang="en-US" sz="2400" dirty="0" err="1">
                <a:latin typeface="Courier New" pitchFamily="49" charset="0"/>
              </a:rPr>
              <a:t>createNode</a:t>
            </a:r>
            <a:r>
              <a:rPr lang="en-US" sz="2400" dirty="0">
                <a:latin typeface="Courier New" pitchFamily="49" charset="0"/>
              </a:rPr>
              <a:t>();</a:t>
            </a:r>
          </a:p>
          <a:p>
            <a:pPr lvl="1">
              <a:lnSpc>
                <a:spcPct val="84000"/>
              </a:lnSpc>
            </a:pPr>
            <a:r>
              <a:rPr lang="en-US" sz="2400" dirty="0" err="1">
                <a:latin typeface="Courier New" pitchFamily="49" charset="0"/>
              </a:rPr>
              <a:t>struct</a:t>
            </a:r>
            <a:r>
              <a:rPr lang="en-US" sz="2400" dirty="0">
                <a:latin typeface="Courier New" pitchFamily="49" charset="0"/>
              </a:rPr>
              <a:t> Node </a:t>
            </a:r>
            <a:r>
              <a:rPr lang="en-US" sz="2400" dirty="0" err="1">
                <a:latin typeface="Courier New" pitchFamily="49" charset="0"/>
              </a:rPr>
              <a:t>mynode</a:t>
            </a:r>
            <a:r>
              <a:rPr lang="en-US" sz="2400" dirty="0">
                <a:latin typeface="Courier New" pitchFamily="49" charset="0"/>
              </a:rPr>
              <a:t>();</a:t>
            </a:r>
          </a:p>
          <a:p>
            <a:pPr lvl="1">
              <a:lnSpc>
                <a:spcPct val="84000"/>
              </a:lnSpc>
            </a:pPr>
            <a:endParaRPr lang="en-US" sz="2400" dirty="0">
              <a:latin typeface="Courier New" pitchFamily="49" charset="0"/>
            </a:endParaRPr>
          </a:p>
          <a:p>
            <a:pPr>
              <a:lnSpc>
                <a:spcPct val="84000"/>
              </a:lnSpc>
            </a:pPr>
            <a:r>
              <a:rPr lang="en-US" sz="2800" dirty="0"/>
              <a:t>Too many combinations of char, short, </a:t>
            </a:r>
            <a:r>
              <a:rPr lang="en-US" sz="2800" dirty="0" err="1"/>
              <a:t>int</a:t>
            </a:r>
            <a:r>
              <a:rPr lang="en-US" sz="2800" dirty="0"/>
              <a:t>, void *, </a:t>
            </a:r>
            <a:r>
              <a:rPr lang="en-US" sz="2800" dirty="0" err="1"/>
              <a:t>struct</a:t>
            </a:r>
            <a:r>
              <a:rPr lang="en-US" sz="2800" dirty="0"/>
              <a:t>, etc.</a:t>
            </a:r>
          </a:p>
          <a:p>
            <a:pPr lvl="1">
              <a:lnSpc>
                <a:spcPct val="84000"/>
              </a:lnSpc>
            </a:pPr>
            <a:r>
              <a:rPr lang="en-US" sz="2400" dirty="0"/>
              <a:t>MIPS treats char, short, </a:t>
            </a:r>
            <a:r>
              <a:rPr lang="en-US" sz="2400" dirty="0" err="1"/>
              <a:t>int</a:t>
            </a:r>
            <a:r>
              <a:rPr lang="en-US" sz="2400" dirty="0"/>
              <a:t> and void * identically</a:t>
            </a:r>
          </a:p>
        </p:txBody>
      </p:sp>
    </p:spTree>
    <p:extLst>
      <p:ext uri="{BB962C8B-B14F-4D97-AF65-F5344CB8AC3E}">
        <p14:creationId xmlns:p14="http://schemas.microsoft.com/office/powerpoint/2010/main" val="413467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Argument Passing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52800" y="1371600"/>
            <a:ext cx="5254625" cy="4111625"/>
          </a:xfrm>
        </p:spPr>
        <p:txBody>
          <a:bodyPr/>
          <a:lstStyle/>
          <a:p>
            <a:r>
              <a:rPr lang="en-US" dirty="0"/>
              <a:t>First four arguments are passed in registers</a:t>
            </a:r>
          </a:p>
          <a:p>
            <a:pPr lvl="1"/>
            <a:r>
              <a:rPr lang="en-US" dirty="0"/>
              <a:t>Specifically, $4, $5, $6 and $7, aka </a:t>
            </a:r>
            <a:r>
              <a:rPr lang="en-US" dirty="0" smtClean="0"/>
              <a:t>$a0</a:t>
            </a:r>
            <a:r>
              <a:rPr lang="en-US" dirty="0"/>
              <a:t>, </a:t>
            </a:r>
            <a:r>
              <a:rPr lang="en-US" dirty="0" smtClean="0"/>
              <a:t>$a1</a:t>
            </a:r>
            <a:r>
              <a:rPr lang="en-US" dirty="0"/>
              <a:t>, </a:t>
            </a:r>
            <a:r>
              <a:rPr lang="en-US" dirty="0" smtClean="0"/>
              <a:t>$a2</a:t>
            </a:r>
            <a:r>
              <a:rPr lang="en-US" dirty="0"/>
              <a:t>, </a:t>
            </a:r>
            <a:r>
              <a:rPr lang="en-US" dirty="0" smtClean="0"/>
              <a:t>$a3</a:t>
            </a:r>
            <a:endParaRPr lang="en-US" dirty="0"/>
          </a:p>
          <a:p>
            <a:r>
              <a:rPr lang="en-US" dirty="0"/>
              <a:t>The returned result is passed back in a register</a:t>
            </a:r>
          </a:p>
          <a:p>
            <a:pPr lvl="1"/>
            <a:r>
              <a:rPr lang="en-US" dirty="0"/>
              <a:t>Specifically, $2, aka </a:t>
            </a:r>
            <a:r>
              <a:rPr lang="en-US" dirty="0" smtClean="0"/>
              <a:t>$v0</a:t>
            </a:r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685800" y="1676400"/>
            <a:ext cx="2057400" cy="3124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main: 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 li </a:t>
            </a:r>
            <a:r>
              <a:rPr lang="en-US" sz="1800" dirty="0" smtClean="0">
                <a:solidFill>
                  <a:schemeClr val="accent1"/>
                </a:solidFill>
                <a:latin typeface="Arial" charset="0"/>
              </a:rPr>
              <a:t>$a0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, 6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 li </a:t>
            </a:r>
            <a:r>
              <a:rPr lang="en-US" sz="1800" dirty="0" smtClean="0">
                <a:solidFill>
                  <a:schemeClr val="accent1"/>
                </a:solidFill>
                <a:latin typeface="Arial" charset="0"/>
              </a:rPr>
              <a:t>$a1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, 7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jal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min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 // result in </a:t>
            </a:r>
            <a:r>
              <a:rPr lang="en-US" sz="1800" dirty="0" smtClean="0">
                <a:solidFill>
                  <a:schemeClr val="accent1"/>
                </a:solidFill>
                <a:latin typeface="Arial" charset="0"/>
              </a:rPr>
              <a:t>$v0</a:t>
            </a:r>
            <a:endParaRPr lang="en-US" sz="1800" dirty="0">
              <a:solidFill>
                <a:schemeClr val="accent1"/>
              </a:solidFill>
              <a:latin typeface="Arial" charset="0"/>
            </a:endParaRPr>
          </a:p>
          <a:p>
            <a:endParaRPr lang="en-US" sz="1800" dirty="0">
              <a:solidFill>
                <a:srgbClr val="BC101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55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Conventions so far: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1"/>
            <a:r>
              <a:rPr lang="en-US" dirty="0" err="1" smtClean="0"/>
              <a:t>args</a:t>
            </a:r>
            <a:r>
              <a:rPr lang="en-US" dirty="0" smtClean="0"/>
              <a:t> passed in $a0, $a1, $a2, $a3</a:t>
            </a:r>
          </a:p>
          <a:p>
            <a:pPr lvl="1"/>
            <a:r>
              <a:rPr lang="en-US" dirty="0" smtClean="0"/>
              <a:t>return value (if any) in $v0, $v1</a:t>
            </a:r>
          </a:p>
          <a:p>
            <a:pPr lvl="1"/>
            <a:r>
              <a:rPr lang="en-US" dirty="0" smtClean="0"/>
              <a:t>stack frame at $sp</a:t>
            </a:r>
          </a:p>
          <a:p>
            <a:pPr lvl="2"/>
            <a:r>
              <a:rPr lang="en-US" dirty="0" smtClean="0"/>
              <a:t>contains $</a:t>
            </a:r>
            <a:r>
              <a:rPr lang="en-US" dirty="0" err="1" smtClean="0"/>
              <a:t>ra</a:t>
            </a:r>
            <a:r>
              <a:rPr lang="en-US" dirty="0" smtClean="0"/>
              <a:t> (clobbered on JAL to sub-functions)</a:t>
            </a:r>
          </a:p>
          <a:p>
            <a:r>
              <a:rPr lang="en-US" dirty="0" smtClean="0"/>
              <a:t>Q: What about argument lists?</a:t>
            </a:r>
          </a:p>
        </p:txBody>
      </p:sp>
    </p:spTree>
    <p:extLst>
      <p:ext uri="{BB962C8B-B14F-4D97-AF65-F5344CB8AC3E}">
        <p14:creationId xmlns:p14="http://schemas.microsoft.com/office/powerpoint/2010/main" val="197623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Many Arguments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86400" y="1371600"/>
            <a:ext cx="3121025" cy="4111625"/>
          </a:xfrm>
        </p:spPr>
        <p:txBody>
          <a:bodyPr>
            <a:normAutofit lnSpcReduction="10000"/>
          </a:bodyPr>
          <a:lstStyle/>
          <a:p>
            <a:r>
              <a:rPr lang="en-US"/>
              <a:t>What if there are more than 4 arguments?</a:t>
            </a:r>
          </a:p>
          <a:p>
            <a:endParaRPr lang="en-US"/>
          </a:p>
          <a:p>
            <a:r>
              <a:rPr lang="en-US"/>
              <a:t>Use the stack for the additional arguments</a:t>
            </a:r>
          </a:p>
          <a:p>
            <a:pPr lvl="1"/>
            <a:r>
              <a:rPr lang="en-US"/>
              <a:t>“spill”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685800" y="1143000"/>
            <a:ext cx="2209800" cy="4876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main: 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 li </a:t>
            </a:r>
            <a:r>
              <a:rPr lang="en-US" sz="1800" dirty="0" smtClean="0">
                <a:solidFill>
                  <a:schemeClr val="bg1"/>
                </a:solidFill>
                <a:latin typeface="Arial" charset="0"/>
              </a:rPr>
              <a:t>$a0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, 0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 li </a:t>
            </a:r>
            <a:r>
              <a:rPr lang="en-US" sz="1800" dirty="0" smtClean="0">
                <a:solidFill>
                  <a:schemeClr val="bg1"/>
                </a:solidFill>
                <a:latin typeface="Arial" charset="0"/>
              </a:rPr>
              <a:t>$a1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, 1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 li </a:t>
            </a:r>
            <a:r>
              <a:rPr lang="en-US" sz="1800" dirty="0" smtClean="0">
                <a:solidFill>
                  <a:schemeClr val="bg1"/>
                </a:solidFill>
                <a:latin typeface="Arial" charset="0"/>
              </a:rPr>
              <a:t>$a2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, 2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 li </a:t>
            </a:r>
            <a:r>
              <a:rPr lang="en-US" sz="1800" dirty="0" smtClean="0">
                <a:solidFill>
                  <a:schemeClr val="bg1"/>
                </a:solidFill>
                <a:latin typeface="Arial" charset="0"/>
              </a:rPr>
              <a:t>$a3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, 3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 li $8, 4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addiu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en-US" sz="1800" dirty="0" smtClean="0">
                <a:solidFill>
                  <a:schemeClr val="accent1"/>
                </a:solidFill>
                <a:latin typeface="Arial" charset="0"/>
              </a:rPr>
              <a:t>$sp,$sp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,-4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sw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$8, 0</a:t>
            </a:r>
            <a:r>
              <a:rPr lang="en-US" sz="1800" dirty="0" smtClean="0">
                <a:solidFill>
                  <a:schemeClr val="accent1"/>
                </a:solidFill>
                <a:latin typeface="Arial" charset="0"/>
              </a:rPr>
              <a:t>($</a:t>
            </a:r>
            <a:r>
              <a:rPr lang="en-US" sz="1800" dirty="0" err="1" smtClean="0">
                <a:solidFill>
                  <a:schemeClr val="accent1"/>
                </a:solidFill>
                <a:latin typeface="Arial" charset="0"/>
              </a:rPr>
              <a:t>sp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latin typeface="Arial" charset="0"/>
              </a:rPr>
              <a:t>  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jal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subf</a:t>
            </a:r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 // result in </a:t>
            </a:r>
            <a:r>
              <a:rPr lang="en-US" sz="1800" dirty="0" smtClean="0">
                <a:solidFill>
                  <a:schemeClr val="bg1"/>
                </a:solidFill>
                <a:latin typeface="Arial" charset="0"/>
              </a:rPr>
              <a:t>$v0</a:t>
            </a:r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endParaRPr lang="en-US" sz="1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>
            <a:off x="3352800" y="3124200"/>
            <a:ext cx="4572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3276600" y="3124200"/>
            <a:ext cx="533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 err="1">
                <a:solidFill>
                  <a:schemeClr val="bg1"/>
                </a:solidFill>
                <a:latin typeface="Arial" charset="0"/>
              </a:rPr>
              <a:t>sp</a:t>
            </a:r>
            <a:endParaRPr lang="en-US" sz="2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3810000" y="1066800"/>
            <a:ext cx="1447800" cy="4876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3810000" y="2743200"/>
            <a:ext cx="1447800" cy="533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4476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Many Arguments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86400" y="1371600"/>
            <a:ext cx="3121025" cy="41116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if there are more than 4 arguments?</a:t>
            </a:r>
          </a:p>
          <a:p>
            <a:endParaRPr lang="en-US" dirty="0"/>
          </a:p>
          <a:p>
            <a:r>
              <a:rPr lang="en-US" dirty="0"/>
              <a:t>Use the stack for the additional arguments</a:t>
            </a:r>
          </a:p>
          <a:p>
            <a:pPr lvl="1"/>
            <a:r>
              <a:rPr lang="en-US" dirty="0"/>
              <a:t>“spill”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685800" y="1143000"/>
            <a:ext cx="2209800" cy="4876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800" dirty="0" smtClean="0">
              <a:solidFill>
                <a:schemeClr val="tx1"/>
              </a:solidFill>
              <a:latin typeface="Arial" charset="0"/>
            </a:endParaRPr>
          </a:p>
          <a:p>
            <a:endParaRPr lang="en-US" sz="1800" dirty="0" smtClean="0">
              <a:solidFill>
                <a:schemeClr val="tx1"/>
              </a:solidFill>
              <a:latin typeface="Arial" charset="0"/>
            </a:endParaRPr>
          </a:p>
          <a:p>
            <a:r>
              <a:rPr lang="en-US" sz="1800" dirty="0" smtClean="0">
                <a:solidFill>
                  <a:schemeClr val="bg1"/>
                </a:solidFill>
                <a:latin typeface="Arial" charset="0"/>
              </a:rPr>
              <a:t>main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: 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 li </a:t>
            </a:r>
            <a:r>
              <a:rPr lang="en-US" sz="1800" dirty="0" smtClean="0">
                <a:solidFill>
                  <a:schemeClr val="bg1"/>
                </a:solidFill>
                <a:latin typeface="Arial" charset="0"/>
              </a:rPr>
              <a:t>$a0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, 0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 li </a:t>
            </a:r>
            <a:r>
              <a:rPr lang="en-US" sz="1800" dirty="0" smtClean="0">
                <a:solidFill>
                  <a:schemeClr val="bg1"/>
                </a:solidFill>
                <a:latin typeface="Arial" charset="0"/>
              </a:rPr>
              <a:t>$a1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, 1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 li </a:t>
            </a:r>
            <a:r>
              <a:rPr lang="en-US" sz="1800" dirty="0" smtClean="0">
                <a:solidFill>
                  <a:schemeClr val="bg1"/>
                </a:solidFill>
                <a:latin typeface="Arial" charset="0"/>
              </a:rPr>
              <a:t>$a2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, 2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 li </a:t>
            </a:r>
            <a:r>
              <a:rPr lang="en-US" sz="1800" dirty="0" smtClean="0">
                <a:solidFill>
                  <a:schemeClr val="bg1"/>
                </a:solidFill>
                <a:latin typeface="Arial" charset="0"/>
              </a:rPr>
              <a:t>$a3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, 3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addiu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en-US" sz="1800" dirty="0" smtClean="0">
                <a:solidFill>
                  <a:schemeClr val="accent1"/>
                </a:solidFill>
                <a:latin typeface="Arial" charset="0"/>
              </a:rPr>
              <a:t>$sp,$sp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,-8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 li $8, 4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sw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$8, 0</a:t>
            </a:r>
            <a:r>
              <a:rPr lang="en-US" sz="1800" dirty="0" smtClean="0">
                <a:solidFill>
                  <a:schemeClr val="accent1"/>
                </a:solidFill>
                <a:latin typeface="Arial" charset="0"/>
              </a:rPr>
              <a:t>($</a:t>
            </a:r>
            <a:r>
              <a:rPr lang="en-US" sz="1800" dirty="0" err="1" smtClean="0">
                <a:solidFill>
                  <a:schemeClr val="accent1"/>
                </a:solidFill>
                <a:latin typeface="Arial" charset="0"/>
              </a:rPr>
              <a:t>sp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)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 li $8, 5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sw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$8, 4</a:t>
            </a:r>
            <a:r>
              <a:rPr lang="en-US" sz="1800" dirty="0" smtClean="0">
                <a:solidFill>
                  <a:schemeClr val="accent1"/>
                </a:solidFill>
                <a:latin typeface="Arial" charset="0"/>
              </a:rPr>
              <a:t>($</a:t>
            </a:r>
            <a:r>
              <a:rPr lang="en-US" sz="1800" dirty="0" err="1" smtClean="0">
                <a:solidFill>
                  <a:schemeClr val="accent1"/>
                </a:solidFill>
                <a:latin typeface="Arial" charset="0"/>
              </a:rPr>
              <a:t>sp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)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jal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subf</a:t>
            </a:r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 // result in </a:t>
            </a:r>
            <a:r>
              <a:rPr lang="en-US" sz="1800" dirty="0" smtClean="0">
                <a:solidFill>
                  <a:schemeClr val="bg1"/>
                </a:solidFill>
                <a:latin typeface="Arial" charset="0"/>
              </a:rPr>
              <a:t>$v0</a:t>
            </a:r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endParaRPr lang="en-US" sz="1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7589" name="Line 5"/>
          <p:cNvSpPr>
            <a:spLocks noChangeShapeType="1"/>
          </p:cNvSpPr>
          <p:nvPr/>
        </p:nvSpPr>
        <p:spPr bwMode="auto">
          <a:xfrm>
            <a:off x="3352800" y="3638490"/>
            <a:ext cx="4572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3276600" y="3638490"/>
            <a:ext cx="533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 err="1">
                <a:solidFill>
                  <a:schemeClr val="bg1"/>
                </a:solidFill>
                <a:latin typeface="Arial" charset="0"/>
              </a:rPr>
              <a:t>sp</a:t>
            </a:r>
            <a:endParaRPr lang="en-US" sz="2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3810000" y="1066800"/>
            <a:ext cx="1447800" cy="4876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3810000" y="2743200"/>
            <a:ext cx="1447800" cy="533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3810000" y="3276600"/>
            <a:ext cx="1447800" cy="533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35067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Length Arguments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33400"/>
            <a:ext cx="9448800" cy="6324600"/>
          </a:xfrm>
        </p:spPr>
        <p:txBody>
          <a:bodyPr>
            <a:noAutofit/>
          </a:bodyPr>
          <a:lstStyle/>
          <a:p>
            <a:pPr>
              <a:lnSpc>
                <a:spcPct val="94000"/>
              </a:lnSpc>
            </a:pPr>
            <a:r>
              <a:rPr lang="en-US" sz="2400" dirty="0" err="1">
                <a:latin typeface="Courier New" pitchFamily="49" charset="0"/>
              </a:rPr>
              <a:t>printf</a:t>
            </a:r>
            <a:r>
              <a:rPr lang="en-US" sz="2400" dirty="0">
                <a:latin typeface="Courier New" pitchFamily="49" charset="0"/>
              </a:rPr>
              <a:t>(“Coordinates are: %d %d %d\n”, 1, 2, 3);</a:t>
            </a:r>
          </a:p>
          <a:p>
            <a:pPr>
              <a:lnSpc>
                <a:spcPct val="94000"/>
              </a:lnSpc>
            </a:pPr>
            <a:endParaRPr lang="en-US" sz="2400" dirty="0">
              <a:latin typeface="Courier New" pitchFamily="49" charset="0"/>
            </a:endParaRPr>
          </a:p>
          <a:p>
            <a:pPr>
              <a:lnSpc>
                <a:spcPct val="94000"/>
              </a:lnSpc>
            </a:pPr>
            <a:r>
              <a:rPr lang="en-US" sz="2800" dirty="0"/>
              <a:t>Could just use the regular calling convention, placing first four arguments in registers, spilling the rest onto the stack</a:t>
            </a:r>
          </a:p>
          <a:p>
            <a:pPr lvl="1">
              <a:lnSpc>
                <a:spcPct val="94000"/>
              </a:lnSpc>
            </a:pPr>
            <a:r>
              <a:rPr lang="en-US" sz="2400" dirty="0" err="1"/>
              <a:t>Callee</a:t>
            </a:r>
            <a:r>
              <a:rPr lang="en-US" sz="2400" dirty="0"/>
              <a:t> requires special-case code</a:t>
            </a:r>
          </a:p>
          <a:p>
            <a:pPr lvl="1">
              <a:lnSpc>
                <a:spcPct val="94000"/>
              </a:lnSpc>
            </a:pPr>
            <a:r>
              <a:rPr lang="en-US" sz="2400" dirty="0"/>
              <a:t>if(</a:t>
            </a:r>
            <a:r>
              <a:rPr lang="en-US" sz="2400" dirty="0" err="1"/>
              <a:t>argno</a:t>
            </a:r>
            <a:r>
              <a:rPr lang="en-US" sz="2400" dirty="0"/>
              <a:t> == 1) use a0, … else if (</a:t>
            </a:r>
            <a:r>
              <a:rPr lang="en-US" sz="2400" dirty="0" err="1"/>
              <a:t>argno</a:t>
            </a:r>
            <a:r>
              <a:rPr lang="en-US" sz="2400" dirty="0"/>
              <a:t> == 4) use a3, else use stack offset</a:t>
            </a:r>
          </a:p>
          <a:p>
            <a:pPr lvl="1">
              <a:lnSpc>
                <a:spcPct val="94000"/>
              </a:lnSpc>
            </a:pPr>
            <a:endParaRPr lang="en-US" sz="2400" dirty="0"/>
          </a:p>
          <a:p>
            <a:pPr>
              <a:lnSpc>
                <a:spcPct val="94000"/>
              </a:lnSpc>
            </a:pPr>
            <a:r>
              <a:rPr lang="en-US" sz="2800" dirty="0"/>
              <a:t>Best to use an (initially confusing but ultimately simpler) approach:</a:t>
            </a:r>
          </a:p>
          <a:p>
            <a:pPr lvl="1">
              <a:lnSpc>
                <a:spcPct val="94000"/>
              </a:lnSpc>
            </a:pPr>
            <a:r>
              <a:rPr lang="en-US" sz="2400" dirty="0"/>
              <a:t>Pass the first four arguments in registers, as usual</a:t>
            </a:r>
          </a:p>
          <a:p>
            <a:pPr lvl="1">
              <a:lnSpc>
                <a:spcPct val="94000"/>
              </a:lnSpc>
            </a:pPr>
            <a:r>
              <a:rPr lang="en-US" sz="2400" dirty="0"/>
              <a:t>Pass the rest on the stack</a:t>
            </a:r>
          </a:p>
          <a:p>
            <a:pPr lvl="1">
              <a:lnSpc>
                <a:spcPct val="94000"/>
              </a:lnSpc>
            </a:pPr>
            <a:r>
              <a:rPr lang="en-US" sz="2400" dirty="0"/>
              <a:t>Reserve space on the stack for all arguments, including the first four</a:t>
            </a:r>
          </a:p>
          <a:p>
            <a:pPr>
              <a:lnSpc>
                <a:spcPct val="94000"/>
              </a:lnSpc>
            </a:pPr>
            <a:r>
              <a:rPr lang="en-US" sz="2800" dirty="0"/>
              <a:t>Simplifies functions that use variable-length arguments</a:t>
            </a:r>
          </a:p>
          <a:p>
            <a:pPr lvl="1">
              <a:lnSpc>
                <a:spcPct val="94000"/>
              </a:lnSpc>
            </a:pPr>
            <a:r>
              <a:rPr lang="en-US" sz="2400" dirty="0"/>
              <a:t>Store a0-a3 on the slots allocated on the stack, refer to all arguments through the stack</a:t>
            </a:r>
          </a:p>
        </p:txBody>
      </p:sp>
    </p:spTree>
    <p:extLst>
      <p:ext uri="{BB962C8B-B14F-4D97-AF65-F5344CB8AC3E}">
        <p14:creationId xmlns:p14="http://schemas.microsoft.com/office/powerpoint/2010/main" val="323797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Register Layout on Stack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86400" y="1371600"/>
            <a:ext cx="3121025" cy="3810000"/>
          </a:xfrm>
        </p:spPr>
        <p:txBody>
          <a:bodyPr>
            <a:noAutofit/>
          </a:bodyPr>
          <a:lstStyle/>
          <a:p>
            <a:r>
              <a:rPr lang="en-US" sz="2800" dirty="0"/>
              <a:t>First four arguments are in registers</a:t>
            </a:r>
          </a:p>
          <a:p>
            <a:r>
              <a:rPr lang="en-US" sz="2800" dirty="0"/>
              <a:t>The rest are on the stack</a:t>
            </a:r>
          </a:p>
          <a:p>
            <a:r>
              <a:rPr lang="en-US" sz="2800" dirty="0"/>
              <a:t>There is room on the stack for the first four arguments, just in case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685800" y="1143000"/>
            <a:ext cx="2209800" cy="4876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main: 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 li </a:t>
            </a:r>
            <a:r>
              <a:rPr lang="en-US" sz="1800" dirty="0" smtClean="0">
                <a:solidFill>
                  <a:schemeClr val="bg1"/>
                </a:solidFill>
                <a:latin typeface="Arial" charset="0"/>
              </a:rPr>
              <a:t>$a0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, 0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 li </a:t>
            </a:r>
            <a:r>
              <a:rPr lang="en-US" sz="1800" dirty="0" smtClean="0">
                <a:solidFill>
                  <a:schemeClr val="bg1"/>
                </a:solidFill>
                <a:latin typeface="Arial" charset="0"/>
              </a:rPr>
              <a:t>$a1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, 1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 li </a:t>
            </a:r>
            <a:r>
              <a:rPr lang="en-US" sz="1800" dirty="0" smtClean="0">
                <a:solidFill>
                  <a:schemeClr val="bg1"/>
                </a:solidFill>
                <a:latin typeface="Arial" charset="0"/>
              </a:rPr>
              <a:t>$a2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, 2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 li </a:t>
            </a:r>
            <a:r>
              <a:rPr lang="en-US" sz="1800" dirty="0" smtClean="0">
                <a:solidFill>
                  <a:schemeClr val="bg1"/>
                </a:solidFill>
                <a:latin typeface="Arial" charset="0"/>
              </a:rPr>
              <a:t>$a3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, 3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addiu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en-US" sz="1800" dirty="0" smtClean="0">
                <a:solidFill>
                  <a:schemeClr val="accent1"/>
                </a:solidFill>
                <a:latin typeface="Arial" charset="0"/>
              </a:rPr>
              <a:t>$sp,s$p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,-24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 li $8, 4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sw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$8, 16</a:t>
            </a:r>
            <a:r>
              <a:rPr lang="en-US" sz="1800" dirty="0" smtClean="0">
                <a:solidFill>
                  <a:schemeClr val="accent1"/>
                </a:solidFill>
                <a:latin typeface="Arial" charset="0"/>
              </a:rPr>
              <a:t>($</a:t>
            </a:r>
            <a:r>
              <a:rPr lang="en-US" sz="1800" dirty="0" err="1" smtClean="0">
                <a:solidFill>
                  <a:schemeClr val="accent1"/>
                </a:solidFill>
                <a:latin typeface="Arial" charset="0"/>
              </a:rPr>
              <a:t>sp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)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 li $8, 5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sw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$8, 20</a:t>
            </a:r>
            <a:r>
              <a:rPr lang="en-US" sz="1800" dirty="0" smtClean="0">
                <a:solidFill>
                  <a:schemeClr val="accent1"/>
                </a:solidFill>
                <a:latin typeface="Arial" charset="0"/>
              </a:rPr>
              <a:t>($</a:t>
            </a:r>
            <a:r>
              <a:rPr lang="en-US" sz="1800" dirty="0" err="1" smtClean="0">
                <a:solidFill>
                  <a:schemeClr val="accent1"/>
                </a:solidFill>
                <a:latin typeface="Arial" charset="0"/>
              </a:rPr>
              <a:t>sp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)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jal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subf</a:t>
            </a:r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 // result </a:t>
            </a:r>
            <a:r>
              <a:rPr lang="en-US" sz="1800" dirty="0" smtClean="0">
                <a:solidFill>
                  <a:schemeClr val="bg1"/>
                </a:solidFill>
                <a:latin typeface="Arial" charset="0"/>
              </a:rPr>
              <a:t>in$ 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v0</a:t>
            </a:r>
          </a:p>
          <a:p>
            <a:endParaRPr lang="en-US" sz="1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>
            <a:off x="3352800" y="3505200"/>
            <a:ext cx="4572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3276600" y="3505200"/>
            <a:ext cx="53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 err="1">
                <a:solidFill>
                  <a:schemeClr val="bg1"/>
                </a:solidFill>
                <a:latin typeface="Arial" charset="0"/>
              </a:rPr>
              <a:t>sp</a:t>
            </a:r>
            <a:endParaRPr lang="en-US" sz="2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3810000" y="1066800"/>
            <a:ext cx="1447800" cy="4876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68" name="Rectangle 8"/>
          <p:cNvSpPr>
            <a:spLocks noChangeArrowheads="1"/>
          </p:cNvSpPr>
          <p:nvPr/>
        </p:nvSpPr>
        <p:spPr bwMode="auto">
          <a:xfrm>
            <a:off x="3810000" y="1752600"/>
            <a:ext cx="14478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6571" name="Rectangle 11"/>
          <p:cNvSpPr>
            <a:spLocks noChangeArrowheads="1"/>
          </p:cNvSpPr>
          <p:nvPr/>
        </p:nvSpPr>
        <p:spPr bwMode="auto">
          <a:xfrm>
            <a:off x="3810000" y="2133600"/>
            <a:ext cx="14478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space for </a:t>
            </a:r>
            <a:r>
              <a:rPr lang="en-US" sz="1600" dirty="0" smtClean="0">
                <a:solidFill>
                  <a:schemeClr val="bg1"/>
                </a:solidFill>
              </a:rPr>
              <a:t>$a3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6572" name="Rectangle 12"/>
          <p:cNvSpPr>
            <a:spLocks noChangeArrowheads="1"/>
          </p:cNvSpPr>
          <p:nvPr/>
        </p:nvSpPr>
        <p:spPr bwMode="auto">
          <a:xfrm>
            <a:off x="3810000" y="2514600"/>
            <a:ext cx="14478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space for </a:t>
            </a:r>
            <a:r>
              <a:rPr lang="en-US" sz="1600" dirty="0" smtClean="0">
                <a:solidFill>
                  <a:schemeClr val="bg1"/>
                </a:solidFill>
              </a:rPr>
              <a:t>$a2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6573" name="Rectangle 13"/>
          <p:cNvSpPr>
            <a:spLocks noChangeArrowheads="1"/>
          </p:cNvSpPr>
          <p:nvPr/>
        </p:nvSpPr>
        <p:spPr bwMode="auto">
          <a:xfrm>
            <a:off x="3810000" y="2895600"/>
            <a:ext cx="14478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space for </a:t>
            </a:r>
            <a:r>
              <a:rPr lang="en-US" sz="1600" dirty="0" smtClean="0">
                <a:solidFill>
                  <a:schemeClr val="bg1"/>
                </a:solidFill>
              </a:rPr>
              <a:t>$a1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3810000" y="3276600"/>
            <a:ext cx="14478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space for </a:t>
            </a:r>
            <a:r>
              <a:rPr lang="en-US" sz="1600" dirty="0" smtClean="0">
                <a:solidFill>
                  <a:schemeClr val="bg1"/>
                </a:solidFill>
              </a:rPr>
              <a:t>$a0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6576" name="Rectangle 16"/>
          <p:cNvSpPr>
            <a:spLocks noChangeArrowheads="1"/>
          </p:cNvSpPr>
          <p:nvPr/>
        </p:nvSpPr>
        <p:spPr bwMode="auto">
          <a:xfrm>
            <a:off x="3810000" y="1371600"/>
            <a:ext cx="14478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80455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69225" cy="987425"/>
          </a:xfrm>
        </p:spPr>
        <p:txBody>
          <a:bodyPr/>
          <a:lstStyle/>
          <a:p>
            <a:r>
              <a:rPr lang="en-US" dirty="0"/>
              <a:t>Frame Layout on Stack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04800" y="3886200"/>
            <a:ext cx="533400" cy="476310"/>
            <a:chOff x="304800" y="4343400"/>
            <a:chExt cx="533400" cy="476310"/>
          </a:xfrm>
        </p:grpSpPr>
        <p:sp>
          <p:nvSpPr>
            <p:cNvPr id="68613" name="Line 5"/>
            <p:cNvSpPr>
              <a:spLocks noChangeShapeType="1"/>
            </p:cNvSpPr>
            <p:nvPr/>
          </p:nvSpPr>
          <p:spPr bwMode="auto">
            <a:xfrm>
              <a:off x="381000" y="4343400"/>
              <a:ext cx="457200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14" name="Text Box 6"/>
            <p:cNvSpPr txBox="1">
              <a:spLocks noChangeArrowheads="1"/>
            </p:cNvSpPr>
            <p:nvPr/>
          </p:nvSpPr>
          <p:spPr bwMode="auto">
            <a:xfrm>
              <a:off x="304800" y="4419600"/>
              <a:ext cx="533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 err="1">
                  <a:solidFill>
                    <a:schemeClr val="bg1"/>
                  </a:solidFill>
                  <a:latin typeface="Arial" charset="0"/>
                </a:rPr>
                <a:t>sp</a:t>
              </a:r>
              <a:endParaRPr lang="en-US" sz="20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838200" y="685800"/>
            <a:ext cx="2057400" cy="5410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838200" y="2133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8617" name="Rectangle 9"/>
          <p:cNvSpPr>
            <a:spLocks noChangeArrowheads="1"/>
          </p:cNvSpPr>
          <p:nvPr/>
        </p:nvSpPr>
        <p:spPr bwMode="auto">
          <a:xfrm>
            <a:off x="838200" y="2514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space for </a:t>
            </a:r>
            <a:r>
              <a:rPr lang="en-US" sz="1600" dirty="0" smtClean="0">
                <a:solidFill>
                  <a:schemeClr val="bg1"/>
                </a:solidFill>
              </a:rPr>
              <a:t>$a3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8618" name="Rectangle 10"/>
          <p:cNvSpPr>
            <a:spLocks noChangeArrowheads="1"/>
          </p:cNvSpPr>
          <p:nvPr/>
        </p:nvSpPr>
        <p:spPr bwMode="auto">
          <a:xfrm>
            <a:off x="838200" y="2895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space for </a:t>
            </a:r>
            <a:r>
              <a:rPr lang="en-US" sz="1600" dirty="0" smtClean="0">
                <a:solidFill>
                  <a:schemeClr val="bg1"/>
                </a:solidFill>
              </a:rPr>
              <a:t>$a2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8619" name="Rectangle 11"/>
          <p:cNvSpPr>
            <a:spLocks noChangeArrowheads="1"/>
          </p:cNvSpPr>
          <p:nvPr/>
        </p:nvSpPr>
        <p:spPr bwMode="auto">
          <a:xfrm>
            <a:off x="838200" y="3276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space for </a:t>
            </a:r>
            <a:r>
              <a:rPr lang="en-US" sz="1600" dirty="0" smtClean="0">
                <a:solidFill>
                  <a:schemeClr val="bg1"/>
                </a:solidFill>
              </a:rPr>
              <a:t>$a1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8620" name="Rectangle 12"/>
          <p:cNvSpPr>
            <a:spLocks noChangeArrowheads="1"/>
          </p:cNvSpPr>
          <p:nvPr/>
        </p:nvSpPr>
        <p:spPr bwMode="auto">
          <a:xfrm>
            <a:off x="838200" y="3657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space for </a:t>
            </a:r>
            <a:r>
              <a:rPr lang="en-US" sz="1600" dirty="0" smtClean="0">
                <a:solidFill>
                  <a:schemeClr val="bg1"/>
                </a:solidFill>
              </a:rPr>
              <a:t>$a0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8621" name="Rectangle 13"/>
          <p:cNvSpPr>
            <a:spLocks noChangeArrowheads="1"/>
          </p:cNvSpPr>
          <p:nvPr/>
        </p:nvSpPr>
        <p:spPr bwMode="auto">
          <a:xfrm>
            <a:off x="838200" y="1752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3276600" y="1143000"/>
            <a:ext cx="285706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blue() {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   pink(0,1,2,3,4,5);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}</a:t>
            </a:r>
            <a:endParaRPr lang="en-US" sz="2400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04800" y="1143000"/>
            <a:ext cx="533400" cy="476310"/>
            <a:chOff x="304800" y="4343400"/>
            <a:chExt cx="533400" cy="476310"/>
          </a:xfrm>
        </p:grpSpPr>
        <p:sp>
          <p:nvSpPr>
            <p:cNvPr id="17" name="Line 5"/>
            <p:cNvSpPr>
              <a:spLocks noChangeShapeType="1"/>
            </p:cNvSpPr>
            <p:nvPr/>
          </p:nvSpPr>
          <p:spPr bwMode="auto">
            <a:xfrm>
              <a:off x="381000" y="4343400"/>
              <a:ext cx="457200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304800" y="4419600"/>
              <a:ext cx="533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 err="1">
                  <a:solidFill>
                    <a:schemeClr val="bg1"/>
                  </a:solidFill>
                  <a:latin typeface="Arial" charset="0"/>
                </a:rPr>
                <a:t>sp</a:t>
              </a:r>
              <a:endParaRPr lang="en-US" sz="20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838200" y="1371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</a:t>
            </a:r>
            <a:r>
              <a:rPr lang="en-US" dirty="0" smtClean="0">
                <a:solidFill>
                  <a:schemeClr val="bg1"/>
                </a:solidFill>
              </a:rPr>
              <a:t>eturn address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23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6" grpId="0" animBg="1"/>
      <p:bldP spid="68617" grpId="0" animBg="1"/>
      <p:bldP spid="68618" grpId="0" animBg="1"/>
      <p:bldP spid="68619" grpId="0" animBg="1"/>
      <p:bldP spid="68620" grpId="0" animBg="1"/>
      <p:bldP spid="68621" grpId="0" animBg="1"/>
      <p:bldP spid="68624" grpId="0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7770813" cy="68262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/>
              <a:t>Goals for Today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637584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/>
              <a:t>Calling Convention for Procedure Calls</a:t>
            </a:r>
          </a:p>
          <a:p>
            <a:pPr>
              <a:lnSpc>
                <a:spcPct val="9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/>
              <a:t>Enable </a:t>
            </a:r>
            <a:r>
              <a:rPr lang="en-GB" dirty="0"/>
              <a:t>code to be reused by allowing code snippets to be invoked</a:t>
            </a:r>
          </a:p>
          <a:p>
            <a:pPr>
              <a:lnSpc>
                <a:spcPct val="9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dirty="0"/>
          </a:p>
          <a:p>
            <a:pPr>
              <a:lnSpc>
                <a:spcPct val="9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/>
              <a:t>Will need a way to</a:t>
            </a:r>
          </a:p>
          <a:p>
            <a:pPr lvl="1">
              <a:lnSpc>
                <a:spcPct val="9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/>
              <a:t>call the </a:t>
            </a:r>
            <a:r>
              <a:rPr lang="en-GB" dirty="0" smtClean="0"/>
              <a:t>routine (i.e. transfer control to procedure)</a:t>
            </a:r>
            <a:endParaRPr lang="en-GB" dirty="0"/>
          </a:p>
          <a:p>
            <a:pPr lvl="1">
              <a:lnSpc>
                <a:spcPct val="9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/>
              <a:t>pass </a:t>
            </a:r>
            <a:r>
              <a:rPr lang="en-GB" dirty="0"/>
              <a:t>arguments</a:t>
            </a:r>
          </a:p>
          <a:p>
            <a:pPr lvl="2">
              <a:lnSpc>
                <a:spcPct val="9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/>
              <a:t>fixed </a:t>
            </a:r>
            <a:r>
              <a:rPr lang="en-GB" dirty="0"/>
              <a:t>length, variable </a:t>
            </a:r>
            <a:r>
              <a:rPr lang="en-GB" dirty="0" smtClean="0"/>
              <a:t>length, recursively</a:t>
            </a:r>
          </a:p>
          <a:p>
            <a:pPr marL="173038" lvl="1" indent="0">
              <a:lnSpc>
                <a:spcPct val="92000"/>
              </a:lnSpc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dirty="0" smtClean="0"/>
          </a:p>
          <a:p>
            <a:pPr lvl="1">
              <a:lnSpc>
                <a:spcPct val="9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/>
              <a:t>return </a:t>
            </a:r>
            <a:r>
              <a:rPr lang="en-GB" dirty="0"/>
              <a:t>to the </a:t>
            </a:r>
            <a:r>
              <a:rPr lang="en-GB" dirty="0" smtClean="0"/>
              <a:t>caller</a:t>
            </a:r>
          </a:p>
          <a:p>
            <a:pPr lvl="2">
              <a:lnSpc>
                <a:spcPct val="9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/>
              <a:t>Putting results in a place where caller can find them</a:t>
            </a:r>
            <a:endParaRPr lang="en-GB" dirty="0"/>
          </a:p>
          <a:p>
            <a:pPr lvl="1">
              <a:lnSpc>
                <a:spcPct val="9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/>
              <a:t>Manage register</a:t>
            </a:r>
            <a:endParaRPr lang="en-GB" dirty="0"/>
          </a:p>
          <a:p>
            <a:pPr>
              <a:lnSpc>
                <a:spcPct val="9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185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69225" cy="987425"/>
          </a:xfrm>
        </p:spPr>
        <p:txBody>
          <a:bodyPr/>
          <a:lstStyle/>
          <a:p>
            <a:r>
              <a:rPr lang="en-US" dirty="0"/>
              <a:t>Frame Layout on Stack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04800" y="4343400"/>
            <a:ext cx="533400" cy="476310"/>
            <a:chOff x="304800" y="4343400"/>
            <a:chExt cx="533400" cy="476310"/>
          </a:xfrm>
        </p:grpSpPr>
        <p:sp>
          <p:nvSpPr>
            <p:cNvPr id="68613" name="Line 5"/>
            <p:cNvSpPr>
              <a:spLocks noChangeShapeType="1"/>
            </p:cNvSpPr>
            <p:nvPr/>
          </p:nvSpPr>
          <p:spPr bwMode="auto">
            <a:xfrm>
              <a:off x="381000" y="4343400"/>
              <a:ext cx="457200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14" name="Text Box 6"/>
            <p:cNvSpPr txBox="1">
              <a:spLocks noChangeArrowheads="1"/>
            </p:cNvSpPr>
            <p:nvPr/>
          </p:nvSpPr>
          <p:spPr bwMode="auto">
            <a:xfrm>
              <a:off x="304800" y="4419600"/>
              <a:ext cx="533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 err="1">
                  <a:solidFill>
                    <a:schemeClr val="bg1"/>
                  </a:solidFill>
                  <a:latin typeface="Arial" charset="0"/>
                </a:rPr>
                <a:t>sp</a:t>
              </a:r>
              <a:endParaRPr lang="en-US" sz="20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838200" y="685800"/>
            <a:ext cx="2057400" cy="5410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838200" y="2133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8617" name="Rectangle 9"/>
          <p:cNvSpPr>
            <a:spLocks noChangeArrowheads="1"/>
          </p:cNvSpPr>
          <p:nvPr/>
        </p:nvSpPr>
        <p:spPr bwMode="auto">
          <a:xfrm>
            <a:off x="838200" y="2514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space for </a:t>
            </a:r>
            <a:r>
              <a:rPr lang="en-US" sz="1600" dirty="0" smtClean="0">
                <a:solidFill>
                  <a:schemeClr val="bg1"/>
                </a:solidFill>
              </a:rPr>
              <a:t>$a3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8618" name="Rectangle 10"/>
          <p:cNvSpPr>
            <a:spLocks noChangeArrowheads="1"/>
          </p:cNvSpPr>
          <p:nvPr/>
        </p:nvSpPr>
        <p:spPr bwMode="auto">
          <a:xfrm>
            <a:off x="838200" y="2895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space for </a:t>
            </a:r>
            <a:r>
              <a:rPr lang="en-US" sz="1600" dirty="0" smtClean="0">
                <a:solidFill>
                  <a:schemeClr val="bg1"/>
                </a:solidFill>
              </a:rPr>
              <a:t>$a2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8619" name="Rectangle 11"/>
          <p:cNvSpPr>
            <a:spLocks noChangeArrowheads="1"/>
          </p:cNvSpPr>
          <p:nvPr/>
        </p:nvSpPr>
        <p:spPr bwMode="auto">
          <a:xfrm>
            <a:off x="838200" y="3276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space for </a:t>
            </a:r>
            <a:r>
              <a:rPr lang="en-US" sz="1600" dirty="0" smtClean="0">
                <a:solidFill>
                  <a:schemeClr val="bg1"/>
                </a:solidFill>
              </a:rPr>
              <a:t>$a1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8620" name="Rectangle 12"/>
          <p:cNvSpPr>
            <a:spLocks noChangeArrowheads="1"/>
          </p:cNvSpPr>
          <p:nvPr/>
        </p:nvSpPr>
        <p:spPr bwMode="auto">
          <a:xfrm>
            <a:off x="838200" y="3657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space for </a:t>
            </a:r>
            <a:r>
              <a:rPr lang="en-US" sz="1600" dirty="0" smtClean="0">
                <a:solidFill>
                  <a:schemeClr val="bg1"/>
                </a:solidFill>
              </a:rPr>
              <a:t>$a0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8621" name="Rectangle 13"/>
          <p:cNvSpPr>
            <a:spLocks noChangeArrowheads="1"/>
          </p:cNvSpPr>
          <p:nvPr/>
        </p:nvSpPr>
        <p:spPr bwMode="auto">
          <a:xfrm>
            <a:off x="838200" y="1752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68622" name="Rectangle 14"/>
          <p:cNvSpPr>
            <a:spLocks noChangeArrowheads="1"/>
          </p:cNvSpPr>
          <p:nvPr/>
        </p:nvSpPr>
        <p:spPr bwMode="auto">
          <a:xfrm>
            <a:off x="838200" y="4038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return address</a:t>
            </a: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3276600" y="1143000"/>
            <a:ext cx="579402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blue() {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   pink(0,1,2,3,4,5);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}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pink(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a, 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b, 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c, 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d, 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e, 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f) </a:t>
            </a:r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{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    …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}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04800" y="3867090"/>
            <a:ext cx="533400" cy="476310"/>
            <a:chOff x="304800" y="4343400"/>
            <a:chExt cx="533400" cy="476310"/>
          </a:xfrm>
        </p:grpSpPr>
        <p:sp>
          <p:nvSpPr>
            <p:cNvPr id="17" name="Line 5"/>
            <p:cNvSpPr>
              <a:spLocks noChangeShapeType="1"/>
            </p:cNvSpPr>
            <p:nvPr/>
          </p:nvSpPr>
          <p:spPr bwMode="auto">
            <a:xfrm>
              <a:off x="381000" y="4343400"/>
              <a:ext cx="457200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304800" y="4419600"/>
              <a:ext cx="533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 err="1">
                  <a:solidFill>
                    <a:schemeClr val="bg1"/>
                  </a:solidFill>
                  <a:latin typeface="Arial" charset="0"/>
                </a:rPr>
                <a:t>sp</a:t>
              </a:r>
              <a:endParaRPr lang="en-US" sz="20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838200" y="1371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</a:t>
            </a:r>
            <a:r>
              <a:rPr lang="en-US" dirty="0" smtClean="0">
                <a:solidFill>
                  <a:schemeClr val="bg1"/>
                </a:solidFill>
              </a:rPr>
              <a:t>eturn address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9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Conventions so far: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1"/>
            <a:r>
              <a:rPr lang="en-US" dirty="0" smtClean="0">
                <a:solidFill>
                  <a:schemeClr val="accent1"/>
                </a:solidFill>
              </a:rPr>
              <a:t>first four </a:t>
            </a:r>
            <a:r>
              <a:rPr lang="en-US" dirty="0" err="1" smtClean="0"/>
              <a:t>arg</a:t>
            </a:r>
            <a:r>
              <a:rPr lang="en-US" dirty="0" smtClean="0"/>
              <a:t> words passed in $a0, $a1, $a2, $a3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remaining </a:t>
            </a:r>
            <a:r>
              <a:rPr lang="en-US" dirty="0" err="1" smtClean="0">
                <a:solidFill>
                  <a:schemeClr val="accent1"/>
                </a:solidFill>
              </a:rPr>
              <a:t>arg</a:t>
            </a:r>
            <a:r>
              <a:rPr lang="en-US" dirty="0" smtClean="0">
                <a:solidFill>
                  <a:schemeClr val="accent1"/>
                </a:solidFill>
              </a:rPr>
              <a:t> words passed on the stack</a:t>
            </a:r>
          </a:p>
          <a:p>
            <a:pPr lvl="1"/>
            <a:r>
              <a:rPr lang="en-US" dirty="0" smtClean="0"/>
              <a:t>return value (if any) in $v0, $v1</a:t>
            </a:r>
          </a:p>
          <a:p>
            <a:pPr lvl="1"/>
            <a:r>
              <a:rPr lang="en-US" dirty="0" smtClean="0"/>
              <a:t>stack frame at $sp</a:t>
            </a:r>
          </a:p>
          <a:p>
            <a:pPr lvl="2"/>
            <a:r>
              <a:rPr lang="en-US" dirty="0" smtClean="0"/>
              <a:t>contains $</a:t>
            </a:r>
            <a:r>
              <a:rPr lang="en-US" dirty="0" err="1" smtClean="0"/>
              <a:t>ra</a:t>
            </a:r>
            <a:r>
              <a:rPr lang="en-US" dirty="0" smtClean="0"/>
              <a:t> (clobbered on JAL to sub-functions)</a:t>
            </a:r>
          </a:p>
          <a:p>
            <a:pPr lvl="2"/>
            <a:r>
              <a:rPr lang="en-US" dirty="0" smtClean="0">
                <a:solidFill>
                  <a:schemeClr val="accent1"/>
                </a:solidFill>
              </a:rPr>
              <a:t>contains extra arguments to sub-functions</a:t>
            </a:r>
          </a:p>
          <a:p>
            <a:pPr lvl="2"/>
            <a:r>
              <a:rPr lang="en-US" dirty="0" smtClean="0">
                <a:solidFill>
                  <a:schemeClr val="accent1"/>
                </a:solidFill>
              </a:rPr>
              <a:t>contains </a:t>
            </a:r>
            <a:r>
              <a:rPr lang="en-US" b="1" dirty="0" smtClean="0">
                <a:solidFill>
                  <a:schemeClr val="accent1"/>
                </a:solidFill>
              </a:rPr>
              <a:t>space</a:t>
            </a:r>
            <a:r>
              <a:rPr lang="en-US" dirty="0" smtClean="0">
                <a:solidFill>
                  <a:schemeClr val="accent1"/>
                </a:solidFill>
              </a:rPr>
              <a:t> for first 4 arguments to sub-functions</a:t>
            </a:r>
          </a:p>
        </p:txBody>
      </p:sp>
    </p:spTree>
    <p:extLst>
      <p:ext uri="{BB962C8B-B14F-4D97-AF65-F5344CB8AC3E}">
        <p14:creationId xmlns:p14="http://schemas.microsoft.com/office/powerpoint/2010/main" val="36783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MIPS Register Conventions so far: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00079834"/>
              </p:ext>
            </p:extLst>
          </p:nvPr>
        </p:nvGraphicFramePr>
        <p:xfrm>
          <a:off x="228600" y="547935"/>
          <a:ext cx="3733800" cy="6157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098"/>
                <a:gridCol w="828502"/>
                <a:gridCol w="2362200"/>
              </a:tblGrid>
              <a:tr h="35044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r0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$zero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zero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940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r1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$at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smtClean="0">
                          <a:solidFill>
                            <a:schemeClr val="bg1"/>
                          </a:solidFill>
                          <a:latin typeface="+mj-lt"/>
                        </a:rPr>
                        <a:t>assembler temp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940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r2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940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r3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940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r4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940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r5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940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r6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940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accent1"/>
                          </a:solidFill>
                        </a:rPr>
                        <a:t>r8</a:t>
                      </a:r>
                      <a:endParaRPr lang="en-US" sz="2400" dirty="0">
                        <a:solidFill>
                          <a:schemeClr val="accent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r11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r12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r13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r14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r15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281999807"/>
              </p:ext>
            </p:extLst>
          </p:nvPr>
        </p:nvGraphicFramePr>
        <p:xfrm>
          <a:off x="4038600" y="547934"/>
          <a:ext cx="4114800" cy="6157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838200"/>
                <a:gridCol w="2667000"/>
              </a:tblGrid>
              <a:tr h="35044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r16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940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r17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940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r18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940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r19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940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r20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940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r21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940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r22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940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</a:rPr>
                        <a:t>r24</a:t>
                      </a:r>
                      <a:endParaRPr lang="en-US" sz="2400" b="0" dirty="0">
                        <a:solidFill>
                          <a:schemeClr val="accent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$k0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reserved</a:t>
                      </a:r>
                      <a:b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for OS kernel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$k1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r31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</a:t>
                      </a:r>
                      <a:r>
                        <a:rPr lang="en-US" sz="2400" b="0" dirty="0" err="1" smtClean="0">
                          <a:solidFill>
                            <a:schemeClr val="bg1"/>
                          </a:solidFill>
                          <a:latin typeface="+mj-lt"/>
                        </a:rPr>
                        <a:t>ra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return address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557112769"/>
              </p:ext>
            </p:extLst>
          </p:nvPr>
        </p:nvGraphicFramePr>
        <p:xfrm>
          <a:off x="228600" y="1327150"/>
          <a:ext cx="3733800" cy="2451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098"/>
                <a:gridCol w="828502"/>
                <a:gridCol w="2362200"/>
              </a:tblGrid>
              <a:tr h="408517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$v0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function</a:t>
                      </a:r>
                      <a:b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return values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408517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$v1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8517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$a0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function</a:t>
                      </a:r>
                      <a:b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arguments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408517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$a1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8517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$a2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8517">
                <a:tc>
                  <a:txBody>
                    <a:bodyPr/>
                    <a:lstStyle/>
                    <a:p>
                      <a:pPr algn="ctr"/>
                      <a:endParaRPr lang="en-US" sz="2400" b="0" dirty="0" smtClean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$a3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95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n-US" dirty="0" err="1" smtClean="0"/>
              <a:t>vs</a:t>
            </a:r>
            <a:r>
              <a:rPr lang="en-US" dirty="0" smtClean="0"/>
              <a:t> C: Pointers </a:t>
            </a:r>
            <a:r>
              <a:rPr lang="en-US" dirty="0"/>
              <a:t>and Structures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372600" cy="5791200"/>
          </a:xfrm>
        </p:spPr>
        <p:txBody>
          <a:bodyPr/>
          <a:lstStyle/>
          <a:p>
            <a:pPr>
              <a:lnSpc>
                <a:spcPct val="94000"/>
              </a:lnSpc>
            </a:pPr>
            <a:r>
              <a:rPr lang="en-US" sz="2800" dirty="0"/>
              <a:t>Pointers are 32-bits, treat just like </a:t>
            </a:r>
            <a:r>
              <a:rPr lang="en-US" sz="2800" dirty="0" err="1"/>
              <a:t>ints</a:t>
            </a:r>
            <a:endParaRPr lang="en-US" sz="2800" dirty="0"/>
          </a:p>
          <a:p>
            <a:pPr>
              <a:lnSpc>
                <a:spcPct val="94000"/>
              </a:lnSpc>
            </a:pPr>
            <a:r>
              <a:rPr lang="en-US" sz="2800" dirty="0"/>
              <a:t>Pointers to </a:t>
            </a:r>
            <a:r>
              <a:rPr lang="en-US" sz="2800" dirty="0" err="1"/>
              <a:t>structs</a:t>
            </a:r>
            <a:r>
              <a:rPr lang="en-US" sz="2800" dirty="0"/>
              <a:t> are pointers</a:t>
            </a:r>
          </a:p>
          <a:p>
            <a:pPr>
              <a:lnSpc>
                <a:spcPct val="94000"/>
              </a:lnSpc>
            </a:pPr>
            <a:r>
              <a:rPr lang="en-US" sz="2800" dirty="0"/>
              <a:t>C allows passing whole </a:t>
            </a:r>
            <a:r>
              <a:rPr lang="en-US" sz="2800" dirty="0" err="1"/>
              <a:t>structs</a:t>
            </a:r>
            <a:endParaRPr lang="en-US" sz="2800" dirty="0"/>
          </a:p>
          <a:p>
            <a:pPr lvl="1">
              <a:lnSpc>
                <a:spcPct val="94000"/>
              </a:lnSpc>
            </a:pPr>
            <a:r>
              <a:rPr lang="en-US" sz="2400" dirty="0" err="1">
                <a:latin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</a:rPr>
              <a:t> distance(</a:t>
            </a:r>
            <a:r>
              <a:rPr lang="en-US" sz="2400" dirty="0" err="1">
                <a:latin typeface="Courier New" pitchFamily="49" charset="0"/>
              </a:rPr>
              <a:t>struct</a:t>
            </a:r>
            <a:r>
              <a:rPr lang="en-US" sz="2400" dirty="0">
                <a:latin typeface="Courier New" pitchFamily="49" charset="0"/>
              </a:rPr>
              <a:t> Point p1, </a:t>
            </a:r>
            <a:r>
              <a:rPr lang="en-US" sz="2400" dirty="0" err="1">
                <a:latin typeface="Courier New" pitchFamily="49" charset="0"/>
              </a:rPr>
              <a:t>struct</a:t>
            </a:r>
            <a:r>
              <a:rPr lang="en-US" sz="2400" dirty="0">
                <a:latin typeface="Courier New" pitchFamily="49" charset="0"/>
              </a:rPr>
              <a:t> Point p2);</a:t>
            </a:r>
          </a:p>
          <a:p>
            <a:pPr lvl="1">
              <a:lnSpc>
                <a:spcPct val="94000"/>
              </a:lnSpc>
            </a:pPr>
            <a:r>
              <a:rPr lang="en-US" dirty="0"/>
              <a:t>Treat like a collection of consecutive 32-bit arguments, use registers for first 4 words, stack for rest</a:t>
            </a:r>
          </a:p>
          <a:p>
            <a:pPr lvl="1">
              <a:lnSpc>
                <a:spcPct val="94000"/>
              </a:lnSpc>
            </a:pPr>
            <a:r>
              <a:rPr lang="en-US" dirty="0"/>
              <a:t>Inefficient and to be avoided, better to use</a:t>
            </a:r>
            <a:br>
              <a:rPr lang="en-US" dirty="0"/>
            </a:br>
            <a:r>
              <a:rPr lang="en-US" sz="2400" dirty="0" err="1">
                <a:latin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</a:rPr>
              <a:t> distance(</a:t>
            </a:r>
            <a:r>
              <a:rPr lang="en-US" sz="2400" dirty="0" err="1">
                <a:latin typeface="Courier New" pitchFamily="49" charset="0"/>
              </a:rPr>
              <a:t>struct</a:t>
            </a:r>
            <a:r>
              <a:rPr lang="en-US" sz="2400" dirty="0">
                <a:latin typeface="Courier New" pitchFamily="49" charset="0"/>
              </a:rPr>
              <a:t> Point *p1, </a:t>
            </a:r>
            <a:r>
              <a:rPr lang="en-US" sz="2400" dirty="0" err="1">
                <a:latin typeface="Courier New" pitchFamily="49" charset="0"/>
              </a:rPr>
              <a:t>struct</a:t>
            </a:r>
            <a:r>
              <a:rPr lang="en-US" sz="2400" dirty="0">
                <a:latin typeface="Courier New" pitchFamily="49" charset="0"/>
              </a:rPr>
              <a:t> Point *p2);</a:t>
            </a:r>
            <a:r>
              <a:rPr lang="en-US" sz="1800" dirty="0">
                <a:latin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</a:rPr>
            </a:br>
            <a:r>
              <a:rPr lang="en-US" dirty="0"/>
              <a:t>in all cases</a:t>
            </a:r>
          </a:p>
          <a:p>
            <a:pPr>
              <a:lnSpc>
                <a:spcPct val="94000"/>
              </a:lnSpc>
              <a:buFont typeface="StarSymbol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972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Globals and Locals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4000"/>
              </a:lnSpc>
            </a:pPr>
            <a:r>
              <a:rPr lang="en-US" sz="2800" dirty="0"/>
              <a:t>Global variables are allocated in the “data” region of the program</a:t>
            </a:r>
          </a:p>
          <a:p>
            <a:pPr lvl="1">
              <a:lnSpc>
                <a:spcPct val="84000"/>
              </a:lnSpc>
            </a:pPr>
            <a:r>
              <a:rPr lang="en-US" sz="2400" dirty="0"/>
              <a:t>Exist for all time, accessible to all routines</a:t>
            </a:r>
          </a:p>
          <a:p>
            <a:pPr lvl="1">
              <a:lnSpc>
                <a:spcPct val="84000"/>
              </a:lnSpc>
            </a:pPr>
            <a:endParaRPr lang="en-US" sz="2400" dirty="0"/>
          </a:p>
          <a:p>
            <a:pPr>
              <a:lnSpc>
                <a:spcPct val="84000"/>
              </a:lnSpc>
            </a:pPr>
            <a:r>
              <a:rPr lang="en-US" sz="2800" dirty="0"/>
              <a:t>Local variables are allocated within the stack frame</a:t>
            </a:r>
          </a:p>
          <a:p>
            <a:pPr lvl="1">
              <a:lnSpc>
                <a:spcPct val="84000"/>
              </a:lnSpc>
            </a:pPr>
            <a:r>
              <a:rPr lang="en-US" sz="2400" dirty="0"/>
              <a:t>Exist solely for the duration of the stack frame</a:t>
            </a:r>
          </a:p>
          <a:p>
            <a:pPr lvl="1">
              <a:lnSpc>
                <a:spcPct val="84000"/>
              </a:lnSpc>
            </a:pPr>
            <a:endParaRPr lang="en-US" sz="2400" dirty="0"/>
          </a:p>
          <a:p>
            <a:pPr>
              <a:lnSpc>
                <a:spcPct val="84000"/>
              </a:lnSpc>
            </a:pPr>
            <a:r>
              <a:rPr lang="en-US" sz="2800" dirty="0"/>
              <a:t>Dangling pointers are pointers into a destroyed stack frame</a:t>
            </a:r>
          </a:p>
          <a:p>
            <a:pPr lvl="1">
              <a:lnSpc>
                <a:spcPct val="84000"/>
              </a:lnSpc>
            </a:pPr>
            <a:r>
              <a:rPr lang="en-US" sz="2400" dirty="0"/>
              <a:t>C lets you create these, Java does not</a:t>
            </a:r>
          </a:p>
          <a:p>
            <a:pPr lvl="1">
              <a:lnSpc>
                <a:spcPct val="84000"/>
              </a:lnSpc>
            </a:pPr>
            <a:r>
              <a:rPr lang="en-US" sz="2400" dirty="0" err="1"/>
              <a:t>int</a:t>
            </a:r>
            <a:r>
              <a:rPr lang="en-US" sz="2400" dirty="0"/>
              <a:t> *foo() { </a:t>
            </a:r>
            <a:r>
              <a:rPr lang="en-US" sz="2400" dirty="0" err="1"/>
              <a:t>int</a:t>
            </a:r>
            <a:r>
              <a:rPr lang="en-US" sz="2400" dirty="0"/>
              <a:t> a; return &amp;a; }</a:t>
            </a:r>
          </a:p>
        </p:txBody>
      </p:sp>
    </p:spTree>
    <p:extLst>
      <p:ext uri="{BB962C8B-B14F-4D97-AF65-F5344CB8AC3E}">
        <p14:creationId xmlns:p14="http://schemas.microsoft.com/office/powerpoint/2010/main" val="255278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Global and Locals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How does a function load global data?</a:t>
            </a:r>
          </a:p>
          <a:p>
            <a:pPr lvl="1"/>
            <a:r>
              <a:rPr lang="en-US" dirty="0" smtClean="0"/>
              <a:t>global variables are just above 0x10000000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Convention: </a:t>
            </a:r>
            <a:r>
              <a:rPr lang="en-US" i="1" dirty="0" smtClean="0">
                <a:solidFill>
                  <a:schemeClr val="accent1"/>
                </a:solidFill>
              </a:rPr>
              <a:t>global pointer</a:t>
            </a:r>
          </a:p>
          <a:p>
            <a:pPr lvl="1"/>
            <a:r>
              <a:rPr lang="en-US" dirty="0" smtClean="0"/>
              <a:t>r28 is $</a:t>
            </a:r>
            <a:r>
              <a:rPr lang="en-US" dirty="0" err="1" smtClean="0"/>
              <a:t>gp</a:t>
            </a:r>
            <a:r>
              <a:rPr lang="en-US" dirty="0" smtClean="0"/>
              <a:t> (pointer into </a:t>
            </a:r>
            <a:r>
              <a:rPr lang="en-US" i="1" dirty="0" smtClean="0">
                <a:solidFill>
                  <a:schemeClr val="accent1"/>
                </a:solidFill>
              </a:rPr>
              <a:t>middle</a:t>
            </a:r>
            <a:r>
              <a:rPr lang="en-US" dirty="0" smtClean="0"/>
              <a:t> of global data section)</a:t>
            </a:r>
            <a:br>
              <a:rPr lang="en-US" dirty="0" smtClean="0"/>
            </a:br>
            <a:r>
              <a:rPr lang="en-US" dirty="0" smtClean="0"/>
              <a:t>$</a:t>
            </a:r>
            <a:r>
              <a:rPr lang="en-US" dirty="0" err="1" smtClean="0"/>
              <a:t>gp</a:t>
            </a:r>
            <a:r>
              <a:rPr lang="en-US" dirty="0" smtClean="0"/>
              <a:t> = 0x10008000</a:t>
            </a:r>
          </a:p>
          <a:p>
            <a:pPr lvl="1"/>
            <a:r>
              <a:rPr lang="en-US" dirty="0" smtClean="0"/>
              <a:t>Access most global data using LW at $</a:t>
            </a:r>
            <a:r>
              <a:rPr lang="en-US" dirty="0" err="1" smtClean="0"/>
              <a:t>gp</a:t>
            </a:r>
            <a:r>
              <a:rPr lang="en-US" dirty="0" smtClean="0"/>
              <a:t> +/- offset</a:t>
            </a:r>
            <a:br>
              <a:rPr lang="en-US" dirty="0" smtClean="0"/>
            </a:br>
            <a:r>
              <a:rPr lang="en-US" dirty="0" smtClean="0"/>
              <a:t>LW $v0, 0x8000($</a:t>
            </a:r>
            <a:r>
              <a:rPr lang="en-US" dirty="0" err="1" smtClean="0"/>
              <a:t>gp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LW $v1, 0x7FFF($</a:t>
            </a:r>
            <a:r>
              <a:rPr lang="en-US" dirty="0" err="1" smtClean="0"/>
              <a:t>gp</a:t>
            </a:r>
            <a:r>
              <a:rPr lang="en-US" dirty="0" smtClean="0"/>
              <a:t>) 	</a:t>
            </a:r>
            <a:br>
              <a:rPr lang="en-US" dirty="0" smtClean="0"/>
            </a:br>
            <a:endParaRPr lang="en-US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07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Anatomy of an executing program</a:t>
            </a:r>
            <a:endParaRPr lang="en-US" dirty="0"/>
          </a:p>
        </p:txBody>
      </p:sp>
      <p:sp>
        <p:nvSpPr>
          <p:cNvPr id="4" name="Rectangle 3"/>
          <p:cNvSpPr/>
          <p:nvPr>
            <p:custDataLst>
              <p:tags r:id="rId2"/>
            </p:custDataLst>
          </p:nvPr>
        </p:nvSpPr>
        <p:spPr>
          <a:xfrm>
            <a:off x="2819400" y="609600"/>
            <a:ext cx="3505200" cy="6248400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none" lIns="0" tIns="0" rIns="0" bIns="0" rtlCol="0" anchor="ctr">
            <a:noAutofit/>
          </a:bodyPr>
          <a:lstStyle/>
          <a:p>
            <a:pPr algn="ctr"/>
            <a:endParaRPr lang="en-US" sz="2800" dirty="0" err="1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3"/>
            </p:custDataLst>
          </p:nvPr>
        </p:nvSpPr>
        <p:spPr>
          <a:xfrm>
            <a:off x="685800" y="533400"/>
            <a:ext cx="2156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0xfffffffc</a:t>
            </a:r>
          </a:p>
        </p:txBody>
      </p:sp>
      <p:sp>
        <p:nvSpPr>
          <p:cNvPr id="6" name="TextBox 5"/>
          <p:cNvSpPr txBox="1"/>
          <p:nvPr>
            <p:custDataLst>
              <p:tags r:id="rId4"/>
            </p:custDataLst>
          </p:nvPr>
        </p:nvSpPr>
        <p:spPr>
          <a:xfrm>
            <a:off x="685800" y="6324600"/>
            <a:ext cx="2156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0x00000000</a:t>
            </a:r>
          </a:p>
        </p:txBody>
      </p:sp>
      <p:sp>
        <p:nvSpPr>
          <p:cNvPr id="7" name="TextBox 6"/>
          <p:cNvSpPr txBox="1"/>
          <p:nvPr>
            <p:custDataLst>
              <p:tags r:id="rId5"/>
            </p:custDataLst>
          </p:nvPr>
        </p:nvSpPr>
        <p:spPr>
          <a:xfrm>
            <a:off x="6324600" y="609600"/>
            <a:ext cx="776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top</a:t>
            </a:r>
          </a:p>
        </p:txBody>
      </p:sp>
      <p:sp>
        <p:nvSpPr>
          <p:cNvPr id="8" name="TextBox 7"/>
          <p:cNvSpPr txBox="1"/>
          <p:nvPr>
            <p:custDataLst>
              <p:tags r:id="rId6"/>
            </p:custDataLst>
          </p:nvPr>
        </p:nvSpPr>
        <p:spPr>
          <a:xfrm>
            <a:off x="6400800" y="6324600"/>
            <a:ext cx="13676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bottom</a:t>
            </a:r>
          </a:p>
        </p:txBody>
      </p:sp>
      <p:sp>
        <p:nvSpPr>
          <p:cNvPr id="9" name="TextBox 8"/>
          <p:cNvSpPr txBox="1"/>
          <p:nvPr>
            <p:custDataLst>
              <p:tags r:id="rId7"/>
            </p:custDataLst>
          </p:nvPr>
        </p:nvSpPr>
        <p:spPr>
          <a:xfrm>
            <a:off x="685800" y="2143780"/>
            <a:ext cx="2156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0x7ffffffc</a:t>
            </a:r>
          </a:p>
        </p:txBody>
      </p:sp>
      <p:sp>
        <p:nvSpPr>
          <p:cNvPr id="10" name="TextBox 9"/>
          <p:cNvSpPr txBox="1"/>
          <p:nvPr>
            <p:custDataLst>
              <p:tags r:id="rId8"/>
            </p:custDataLst>
          </p:nvPr>
        </p:nvSpPr>
        <p:spPr>
          <a:xfrm>
            <a:off x="685800" y="1752600"/>
            <a:ext cx="2156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0x80000000</a:t>
            </a:r>
          </a:p>
        </p:txBody>
      </p:sp>
      <p:sp>
        <p:nvSpPr>
          <p:cNvPr id="11" name="TextBox 10"/>
          <p:cNvSpPr txBox="1"/>
          <p:nvPr>
            <p:custDataLst>
              <p:tags r:id="rId9"/>
            </p:custDataLst>
          </p:nvPr>
        </p:nvSpPr>
        <p:spPr>
          <a:xfrm>
            <a:off x="685800" y="5039380"/>
            <a:ext cx="2156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0x10000000</a:t>
            </a:r>
          </a:p>
        </p:txBody>
      </p:sp>
      <p:sp>
        <p:nvSpPr>
          <p:cNvPr id="12" name="TextBox 11"/>
          <p:cNvSpPr txBox="1"/>
          <p:nvPr>
            <p:custDataLst>
              <p:tags r:id="rId10"/>
            </p:custDataLst>
          </p:nvPr>
        </p:nvSpPr>
        <p:spPr>
          <a:xfrm>
            <a:off x="663040" y="5877580"/>
            <a:ext cx="2156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0x00400000</a:t>
            </a:r>
          </a:p>
        </p:txBody>
      </p:sp>
      <p:sp>
        <p:nvSpPr>
          <p:cNvPr id="13" name="TextBox 12" hidden="1"/>
          <p:cNvSpPr txBox="1"/>
          <p:nvPr>
            <p:custDataLst>
              <p:tags r:id="rId11"/>
            </p:custDataLst>
          </p:nvPr>
        </p:nvSpPr>
        <p:spPr>
          <a:xfrm>
            <a:off x="3242297" y="1219200"/>
            <a:ext cx="2548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system reserved</a:t>
            </a:r>
          </a:p>
        </p:txBody>
      </p:sp>
      <p:sp>
        <p:nvSpPr>
          <p:cNvPr id="14" name="TextBox 13" hidden="1"/>
          <p:cNvSpPr txBox="1"/>
          <p:nvPr>
            <p:custDataLst>
              <p:tags r:id="rId12"/>
            </p:custDataLst>
          </p:nvPr>
        </p:nvSpPr>
        <p:spPr>
          <a:xfrm>
            <a:off x="3200400" y="2819400"/>
            <a:ext cx="29986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(stack grows down)</a:t>
            </a:r>
          </a:p>
        </p:txBody>
      </p:sp>
      <p:sp>
        <p:nvSpPr>
          <p:cNvPr id="15" name="TextBox 14" hidden="1"/>
          <p:cNvSpPr txBox="1"/>
          <p:nvPr>
            <p:custDataLst>
              <p:tags r:id="rId13"/>
            </p:custDataLst>
          </p:nvPr>
        </p:nvSpPr>
        <p:spPr>
          <a:xfrm>
            <a:off x="3391030" y="3820180"/>
            <a:ext cx="25419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(heap grows up)</a:t>
            </a:r>
          </a:p>
        </p:txBody>
      </p:sp>
      <p:sp>
        <p:nvSpPr>
          <p:cNvPr id="16" name="TextBox 15" hidden="1"/>
          <p:cNvSpPr txBox="1"/>
          <p:nvPr>
            <p:custDataLst>
              <p:tags r:id="rId14"/>
            </p:custDataLst>
          </p:nvPr>
        </p:nvSpPr>
        <p:spPr>
          <a:xfrm>
            <a:off x="4114800" y="4876800"/>
            <a:ext cx="750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text</a:t>
            </a:r>
          </a:p>
        </p:txBody>
      </p:sp>
      <p:sp>
        <p:nvSpPr>
          <p:cNvPr id="17" name="TextBox 16" hidden="1"/>
          <p:cNvSpPr txBox="1"/>
          <p:nvPr>
            <p:custDataLst>
              <p:tags r:id="rId15"/>
            </p:custDataLst>
          </p:nvPr>
        </p:nvSpPr>
        <p:spPr>
          <a:xfrm>
            <a:off x="3802080" y="5867400"/>
            <a:ext cx="1455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reserved</a:t>
            </a:r>
          </a:p>
        </p:txBody>
      </p:sp>
      <p:sp>
        <p:nvSpPr>
          <p:cNvPr id="18" name="TextBox 17" hidden="1"/>
          <p:cNvSpPr txBox="1"/>
          <p:nvPr>
            <p:custDataLst>
              <p:tags r:id="rId16"/>
            </p:custDataLst>
          </p:nvPr>
        </p:nvSpPr>
        <p:spPr>
          <a:xfrm>
            <a:off x="3657600" y="4201180"/>
            <a:ext cx="190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(static) data</a:t>
            </a:r>
          </a:p>
        </p:txBody>
      </p:sp>
      <p:sp>
        <p:nvSpPr>
          <p:cNvPr id="19" name="TextBox 18" hidden="1"/>
          <p:cNvSpPr txBox="1"/>
          <p:nvPr>
            <p:custDataLst>
              <p:tags r:id="rId17"/>
            </p:custDataLst>
          </p:nvPr>
        </p:nvSpPr>
        <p:spPr>
          <a:xfrm>
            <a:off x="6553200" y="2819400"/>
            <a:ext cx="12342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(.stack)</a:t>
            </a:r>
          </a:p>
        </p:txBody>
      </p:sp>
      <p:sp>
        <p:nvSpPr>
          <p:cNvPr id="20" name="TextBox 19" hidden="1"/>
          <p:cNvSpPr txBox="1"/>
          <p:nvPr>
            <p:custDataLst>
              <p:tags r:id="rId18"/>
            </p:custDataLst>
          </p:nvPr>
        </p:nvSpPr>
        <p:spPr>
          <a:xfrm>
            <a:off x="6623035" y="4201180"/>
            <a:ext cx="9207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.data</a:t>
            </a:r>
          </a:p>
        </p:txBody>
      </p:sp>
      <p:sp>
        <p:nvSpPr>
          <p:cNvPr id="21" name="TextBox 20" hidden="1"/>
          <p:cNvSpPr txBox="1"/>
          <p:nvPr>
            <p:custDataLst>
              <p:tags r:id="rId19"/>
            </p:custDataLst>
          </p:nvPr>
        </p:nvSpPr>
        <p:spPr>
          <a:xfrm>
            <a:off x="6705600" y="4953000"/>
            <a:ext cx="8339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.text</a:t>
            </a:r>
          </a:p>
        </p:txBody>
      </p:sp>
      <p:sp>
        <p:nvSpPr>
          <p:cNvPr id="23" name="Rectangle 7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2819400" y="533400"/>
            <a:ext cx="3505200" cy="1676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system reserved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6" name="Rectangle 7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2819400" y="2209800"/>
            <a:ext cx="3505200" cy="79501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stack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9" name="Rectangle 7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2819400" y="6477000"/>
            <a:ext cx="3505200" cy="381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system reserved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0" name="Rectangle 7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2819400" y="5562600"/>
            <a:ext cx="3505200" cy="914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code (text)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1" name="Rectangle 7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2819400" y="5105400"/>
            <a:ext cx="3505200" cy="4572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static data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2" name="Rectangle 7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2819400" y="4343400"/>
            <a:ext cx="3505200" cy="762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dynamic data (heap)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50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Frame Pointer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302625" cy="6096000"/>
          </a:xfrm>
        </p:spPr>
        <p:txBody>
          <a:bodyPr>
            <a:normAutofit/>
          </a:bodyPr>
          <a:lstStyle/>
          <a:p>
            <a:r>
              <a:rPr lang="en-US" sz="2800" dirty="0"/>
              <a:t>It is often cumbersome to keep track of location of data on the stack</a:t>
            </a:r>
          </a:p>
          <a:p>
            <a:pPr lvl="1"/>
            <a:r>
              <a:rPr lang="en-US" sz="2400" dirty="0"/>
              <a:t>The offsets change as new values are pushed onto and popped off of the stack</a:t>
            </a:r>
          </a:p>
          <a:p>
            <a:endParaRPr lang="en-US" sz="2400" dirty="0"/>
          </a:p>
          <a:p>
            <a:r>
              <a:rPr lang="en-US" sz="2800" dirty="0"/>
              <a:t>Keep a pointer to the top of the stack frame</a:t>
            </a:r>
          </a:p>
          <a:p>
            <a:pPr lvl="1"/>
            <a:r>
              <a:rPr lang="en-US" sz="2400" dirty="0"/>
              <a:t>Simplifies the task of referring to items on the stack</a:t>
            </a:r>
          </a:p>
          <a:p>
            <a:pPr lvl="1"/>
            <a:endParaRPr lang="en-US" sz="2400" dirty="0"/>
          </a:p>
          <a:p>
            <a:r>
              <a:rPr lang="en-US" sz="2800" dirty="0"/>
              <a:t>A frame pointer, $30, aka </a:t>
            </a:r>
            <a:r>
              <a:rPr lang="en-US" sz="2800" dirty="0" smtClean="0"/>
              <a:t>$</a:t>
            </a:r>
            <a:r>
              <a:rPr lang="en-US" sz="2800" dirty="0" err="1" smtClean="0"/>
              <a:t>fp</a:t>
            </a:r>
            <a:endParaRPr lang="en-US" sz="2800" dirty="0"/>
          </a:p>
          <a:p>
            <a:pPr lvl="1"/>
            <a:r>
              <a:rPr lang="en-US" sz="2400" dirty="0"/>
              <a:t>Value of </a:t>
            </a:r>
            <a:r>
              <a:rPr lang="en-US" sz="2400" dirty="0" smtClean="0"/>
              <a:t>$</a:t>
            </a:r>
            <a:r>
              <a:rPr lang="en-US" sz="2400" dirty="0" err="1" smtClean="0"/>
              <a:t>sp</a:t>
            </a:r>
            <a:r>
              <a:rPr lang="en-US" sz="2400" dirty="0" smtClean="0"/>
              <a:t> </a:t>
            </a:r>
            <a:r>
              <a:rPr lang="en-US" sz="2400" dirty="0"/>
              <a:t>upon procedure entry</a:t>
            </a:r>
          </a:p>
          <a:p>
            <a:pPr lvl="1"/>
            <a:r>
              <a:rPr lang="en-US" sz="2400" dirty="0"/>
              <a:t>Can be used to restore </a:t>
            </a:r>
            <a:r>
              <a:rPr lang="en-US" sz="2400" dirty="0" smtClean="0"/>
              <a:t>$</a:t>
            </a:r>
            <a:r>
              <a:rPr lang="en-US" sz="2400" dirty="0" err="1" smtClean="0"/>
              <a:t>sp</a:t>
            </a:r>
            <a:r>
              <a:rPr lang="en-US" sz="2400" dirty="0" smtClean="0"/>
              <a:t> </a:t>
            </a:r>
            <a:r>
              <a:rPr lang="en-US" sz="2400" dirty="0"/>
              <a:t>on exit</a:t>
            </a:r>
          </a:p>
        </p:txBody>
      </p:sp>
    </p:spTree>
    <p:extLst>
      <p:ext uri="{BB962C8B-B14F-4D97-AF65-F5344CB8AC3E}">
        <p14:creationId xmlns:p14="http://schemas.microsoft.com/office/powerpoint/2010/main" val="46562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Register Usage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4000"/>
              </a:lnSpc>
            </a:pPr>
            <a:r>
              <a:rPr lang="en-US" sz="2800" dirty="0"/>
              <a:t>Suppose a routine would like to store a value in a register</a:t>
            </a:r>
          </a:p>
          <a:p>
            <a:pPr>
              <a:lnSpc>
                <a:spcPct val="84000"/>
              </a:lnSpc>
            </a:pPr>
            <a:r>
              <a:rPr lang="en-US" sz="2800" dirty="0"/>
              <a:t>Two options: </a:t>
            </a:r>
            <a:r>
              <a:rPr lang="en-US" sz="2800" dirty="0" err="1" smtClean="0"/>
              <a:t>callee</a:t>
            </a:r>
            <a:r>
              <a:rPr lang="en-US" sz="2800" dirty="0" smtClean="0"/>
              <a:t>-save </a:t>
            </a:r>
            <a:r>
              <a:rPr lang="en-US" sz="2800" dirty="0"/>
              <a:t>and </a:t>
            </a:r>
            <a:r>
              <a:rPr lang="en-US" sz="2800" dirty="0" smtClean="0"/>
              <a:t>caller-save</a:t>
            </a:r>
            <a:endParaRPr lang="en-US" sz="2800" dirty="0"/>
          </a:p>
          <a:p>
            <a:pPr>
              <a:lnSpc>
                <a:spcPct val="84000"/>
              </a:lnSpc>
            </a:pPr>
            <a:r>
              <a:rPr lang="en-US" sz="2800" dirty="0" err="1">
                <a:solidFill>
                  <a:schemeClr val="accent1"/>
                </a:solidFill>
              </a:rPr>
              <a:t>Callee</a:t>
            </a:r>
            <a:r>
              <a:rPr lang="en-US" sz="2800" dirty="0">
                <a:solidFill>
                  <a:schemeClr val="accent1"/>
                </a:solidFill>
              </a:rPr>
              <a:t>-save:</a:t>
            </a:r>
          </a:p>
          <a:p>
            <a:pPr lvl="1">
              <a:lnSpc>
                <a:spcPct val="84000"/>
              </a:lnSpc>
            </a:pPr>
            <a:r>
              <a:rPr lang="en-US" sz="2400" dirty="0"/>
              <a:t>Assume that one of the callers is already using that register to hold a value of interest</a:t>
            </a:r>
          </a:p>
          <a:p>
            <a:pPr lvl="1">
              <a:lnSpc>
                <a:spcPct val="84000"/>
              </a:lnSpc>
            </a:pPr>
            <a:r>
              <a:rPr lang="en-US" sz="2400" dirty="0"/>
              <a:t>Save the previous contents of the register on procedure entry, restore just before procedure return</a:t>
            </a:r>
          </a:p>
          <a:p>
            <a:pPr lvl="1">
              <a:lnSpc>
                <a:spcPct val="84000"/>
              </a:lnSpc>
            </a:pPr>
            <a:r>
              <a:rPr lang="en-US" sz="2400" dirty="0"/>
              <a:t>E.g. $31</a:t>
            </a:r>
          </a:p>
          <a:p>
            <a:pPr>
              <a:lnSpc>
                <a:spcPct val="84000"/>
              </a:lnSpc>
            </a:pPr>
            <a:r>
              <a:rPr lang="en-US" sz="2800" dirty="0">
                <a:solidFill>
                  <a:schemeClr val="accent1"/>
                </a:solidFill>
              </a:rPr>
              <a:t>Caller-save:</a:t>
            </a:r>
          </a:p>
          <a:p>
            <a:pPr lvl="1">
              <a:lnSpc>
                <a:spcPct val="84000"/>
              </a:lnSpc>
            </a:pPr>
            <a:r>
              <a:rPr lang="en-US" sz="2400" dirty="0"/>
              <a:t>Assume that a caller can clobber any one of the registers</a:t>
            </a:r>
          </a:p>
          <a:p>
            <a:pPr lvl="1">
              <a:lnSpc>
                <a:spcPct val="84000"/>
              </a:lnSpc>
            </a:pPr>
            <a:r>
              <a:rPr lang="en-US" sz="2400" dirty="0"/>
              <a:t>Save the previous contents of the register before </a:t>
            </a:r>
            <a:r>
              <a:rPr lang="en-US" sz="2400" dirty="0" err="1"/>
              <a:t>proc</a:t>
            </a:r>
            <a:r>
              <a:rPr lang="en-US" sz="2400" dirty="0"/>
              <a:t> call</a:t>
            </a:r>
          </a:p>
          <a:p>
            <a:pPr lvl="1">
              <a:lnSpc>
                <a:spcPct val="84000"/>
              </a:lnSpc>
            </a:pPr>
            <a:r>
              <a:rPr lang="en-US" sz="2400" dirty="0"/>
              <a:t>Restore after the call</a:t>
            </a:r>
          </a:p>
          <a:p>
            <a:pPr>
              <a:lnSpc>
                <a:spcPct val="84000"/>
              </a:lnSpc>
            </a:pPr>
            <a:r>
              <a:rPr lang="en-US" sz="2800" dirty="0"/>
              <a:t>MIPS calling convention supports both</a:t>
            </a:r>
          </a:p>
          <a:p>
            <a:pPr lvl="1">
              <a:lnSpc>
                <a:spcPct val="84000"/>
              </a:lnSpc>
            </a:pPr>
            <a:endParaRPr lang="en-US" sz="1800" dirty="0"/>
          </a:p>
          <a:p>
            <a:pPr>
              <a:lnSpc>
                <a:spcPct val="84000"/>
              </a:lnSpc>
            </a:pPr>
            <a:endParaRPr lang="en-US" sz="2000" dirty="0"/>
          </a:p>
          <a:p>
            <a:pPr lvl="1">
              <a:lnSpc>
                <a:spcPct val="84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925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Callee-Save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800" y="1295400"/>
            <a:ext cx="6019800" cy="4721225"/>
          </a:xfrm>
        </p:spPr>
        <p:txBody>
          <a:bodyPr>
            <a:normAutofit/>
          </a:bodyPr>
          <a:lstStyle/>
          <a:p>
            <a:pPr>
              <a:lnSpc>
                <a:spcPct val="94000"/>
              </a:lnSpc>
            </a:pPr>
            <a:r>
              <a:rPr lang="en-US" sz="2800" dirty="0"/>
              <a:t>Assume caller is using the registers</a:t>
            </a:r>
          </a:p>
          <a:p>
            <a:pPr>
              <a:lnSpc>
                <a:spcPct val="94000"/>
              </a:lnSpc>
            </a:pPr>
            <a:r>
              <a:rPr lang="en-US" sz="2800" dirty="0"/>
              <a:t>Save on entry, restore on exit</a:t>
            </a:r>
          </a:p>
          <a:p>
            <a:pPr>
              <a:lnSpc>
                <a:spcPct val="94000"/>
              </a:lnSpc>
            </a:pPr>
            <a:endParaRPr lang="en-US" sz="2800" dirty="0"/>
          </a:p>
          <a:p>
            <a:pPr>
              <a:lnSpc>
                <a:spcPct val="94000"/>
              </a:lnSpc>
            </a:pPr>
            <a:r>
              <a:rPr lang="en-US" sz="2800" dirty="0"/>
              <a:t>Pays off if caller is actually using the registers, else the save and restore are wasted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457200" y="1371600"/>
            <a:ext cx="2362200" cy="4800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1800" dirty="0">
                <a:solidFill>
                  <a:schemeClr val="bg1"/>
                </a:solidFill>
              </a:rPr>
              <a:t>main: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addiu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$sp,$sp,-</a:t>
            </a:r>
            <a:r>
              <a:rPr lang="en-US" dirty="0" smtClean="0">
                <a:solidFill>
                  <a:schemeClr val="bg1"/>
                </a:solidFill>
              </a:rPr>
              <a:t>32</a:t>
            </a: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sw</a:t>
            </a:r>
            <a:r>
              <a:rPr lang="en-US" sz="1800" dirty="0">
                <a:solidFill>
                  <a:schemeClr val="bg1"/>
                </a:solidFill>
              </a:rPr>
              <a:t> $</a:t>
            </a:r>
            <a:r>
              <a:rPr lang="en-US" sz="1800" dirty="0" smtClean="0">
                <a:solidFill>
                  <a:schemeClr val="bg1"/>
                </a:solidFill>
              </a:rPr>
              <a:t>31,28($</a:t>
            </a:r>
            <a:r>
              <a:rPr lang="en-US" sz="1800" dirty="0" err="1" smtClean="0">
                <a:solidFill>
                  <a:schemeClr val="bg1"/>
                </a:solidFill>
              </a:rPr>
              <a:t>sp</a:t>
            </a:r>
            <a:r>
              <a:rPr lang="en-US" sz="1800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sw</a:t>
            </a:r>
            <a:r>
              <a:rPr lang="en-US" dirty="0" smtClean="0">
                <a:solidFill>
                  <a:schemeClr val="bg1"/>
                </a:solidFill>
              </a:rPr>
              <a:t> $30, 24($</a:t>
            </a:r>
            <a:r>
              <a:rPr lang="en-US" dirty="0" err="1" smtClean="0">
                <a:solidFill>
                  <a:schemeClr val="bg1"/>
                </a:solidFill>
              </a:rPr>
              <a:t>sp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sw</a:t>
            </a:r>
            <a:r>
              <a:rPr lang="en-US" sz="1800" dirty="0">
                <a:solidFill>
                  <a:schemeClr val="bg1"/>
                </a:solidFill>
              </a:rPr>
              <a:t> $</a:t>
            </a:r>
            <a:r>
              <a:rPr lang="en-US" sz="1800" dirty="0" smtClean="0">
                <a:solidFill>
                  <a:schemeClr val="bg1"/>
                </a:solidFill>
              </a:rPr>
              <a:t>17, 20($</a:t>
            </a:r>
            <a:r>
              <a:rPr lang="en-US" sz="1800" dirty="0" err="1" smtClean="0">
                <a:solidFill>
                  <a:schemeClr val="bg1"/>
                </a:solidFill>
              </a:rPr>
              <a:t>sp</a:t>
            </a:r>
            <a:r>
              <a:rPr lang="en-US" sz="1800" dirty="0">
                <a:solidFill>
                  <a:schemeClr val="bg1"/>
                </a:solidFill>
              </a:rPr>
              <a:t>)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sw</a:t>
            </a:r>
            <a:r>
              <a:rPr lang="en-US" sz="1800" dirty="0">
                <a:solidFill>
                  <a:schemeClr val="bg1"/>
                </a:solidFill>
              </a:rPr>
              <a:t> $</a:t>
            </a:r>
            <a:r>
              <a:rPr lang="en-US" sz="1800" dirty="0" smtClean="0">
                <a:solidFill>
                  <a:schemeClr val="bg1"/>
                </a:solidFill>
              </a:rPr>
              <a:t>16, 16($</a:t>
            </a:r>
            <a:r>
              <a:rPr lang="en-US" sz="1800" dirty="0" err="1" smtClean="0">
                <a:solidFill>
                  <a:schemeClr val="bg1"/>
                </a:solidFill>
              </a:rPr>
              <a:t>sp</a:t>
            </a:r>
            <a:r>
              <a:rPr lang="en-US" sz="1800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addiu</a:t>
            </a:r>
            <a:r>
              <a:rPr lang="en-US" dirty="0" smtClean="0">
                <a:solidFill>
                  <a:schemeClr val="bg1"/>
                </a:solidFill>
              </a:rPr>
              <a:t>  $30, $</a:t>
            </a:r>
            <a:r>
              <a:rPr lang="en-US" dirty="0" err="1" smtClean="0">
                <a:solidFill>
                  <a:schemeClr val="bg1"/>
                </a:solidFill>
              </a:rPr>
              <a:t>sp</a:t>
            </a:r>
            <a:r>
              <a:rPr lang="en-US" dirty="0" smtClean="0">
                <a:solidFill>
                  <a:schemeClr val="bg1"/>
                </a:solidFill>
              </a:rPr>
              <a:t>, 28</a:t>
            </a: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	…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[use $</a:t>
            </a:r>
            <a:r>
              <a:rPr lang="en-US" sz="1800" dirty="0" smtClean="0">
                <a:solidFill>
                  <a:schemeClr val="bg1"/>
                </a:solidFill>
              </a:rPr>
              <a:t>16 </a:t>
            </a:r>
            <a:r>
              <a:rPr lang="en-US" sz="1800" dirty="0">
                <a:solidFill>
                  <a:schemeClr val="bg1"/>
                </a:solidFill>
              </a:rPr>
              <a:t>and $</a:t>
            </a:r>
            <a:r>
              <a:rPr lang="en-US" sz="1800" dirty="0" smtClean="0">
                <a:solidFill>
                  <a:schemeClr val="bg1"/>
                </a:solidFill>
              </a:rPr>
              <a:t>17]</a:t>
            </a: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      …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lw</a:t>
            </a:r>
            <a:r>
              <a:rPr lang="en-US" sz="1800" dirty="0">
                <a:solidFill>
                  <a:schemeClr val="bg1"/>
                </a:solidFill>
              </a:rPr>
              <a:t> $</a:t>
            </a:r>
            <a:r>
              <a:rPr lang="en-US" sz="1800" dirty="0" smtClean="0">
                <a:solidFill>
                  <a:schemeClr val="bg1"/>
                </a:solidFill>
              </a:rPr>
              <a:t>31,28($</a:t>
            </a:r>
            <a:r>
              <a:rPr lang="en-US" sz="1800" dirty="0" err="1" smtClean="0">
                <a:solidFill>
                  <a:schemeClr val="bg1"/>
                </a:solidFill>
              </a:rPr>
              <a:t>sp</a:t>
            </a:r>
            <a:r>
              <a:rPr lang="en-US" sz="1800" dirty="0">
                <a:solidFill>
                  <a:schemeClr val="bg1"/>
                </a:solidFill>
              </a:rPr>
              <a:t>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</a:t>
            </a:r>
            <a:r>
              <a:rPr lang="en-US" dirty="0" err="1">
                <a:solidFill>
                  <a:schemeClr val="bg1"/>
                </a:solidFill>
              </a:rPr>
              <a:t>lw</a:t>
            </a:r>
            <a:r>
              <a:rPr lang="en-US" dirty="0">
                <a:solidFill>
                  <a:schemeClr val="bg1"/>
                </a:solidFill>
              </a:rPr>
              <a:t> $</a:t>
            </a:r>
            <a:r>
              <a:rPr lang="en-US" dirty="0" smtClean="0">
                <a:solidFill>
                  <a:schemeClr val="bg1"/>
                </a:solidFill>
              </a:rPr>
              <a:t>30,24($</a:t>
            </a:r>
            <a:r>
              <a:rPr lang="en-US" dirty="0" err="1">
                <a:solidFill>
                  <a:schemeClr val="bg1"/>
                </a:solidFill>
              </a:rPr>
              <a:t>sp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lw</a:t>
            </a:r>
            <a:r>
              <a:rPr lang="en-US" sz="1800" dirty="0">
                <a:solidFill>
                  <a:schemeClr val="bg1"/>
                </a:solidFill>
              </a:rPr>
              <a:t> $</a:t>
            </a:r>
            <a:r>
              <a:rPr lang="en-US" sz="1800" dirty="0" smtClean="0">
                <a:solidFill>
                  <a:schemeClr val="bg1"/>
                </a:solidFill>
              </a:rPr>
              <a:t>17, </a:t>
            </a:r>
            <a:r>
              <a:rPr lang="en-US" dirty="0" smtClean="0">
                <a:solidFill>
                  <a:schemeClr val="bg1"/>
                </a:solidFill>
              </a:rPr>
              <a:t>20</a:t>
            </a:r>
            <a:r>
              <a:rPr lang="en-US" sz="1800" dirty="0" smtClean="0">
                <a:solidFill>
                  <a:schemeClr val="bg1"/>
                </a:solidFill>
              </a:rPr>
              <a:t>$sp</a:t>
            </a:r>
            <a:r>
              <a:rPr lang="en-US" sz="1800" dirty="0">
                <a:solidFill>
                  <a:schemeClr val="bg1"/>
                </a:solidFill>
              </a:rPr>
              <a:t>)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lw</a:t>
            </a:r>
            <a:r>
              <a:rPr lang="en-US" sz="1800" dirty="0">
                <a:solidFill>
                  <a:schemeClr val="bg1"/>
                </a:solidFill>
              </a:rPr>
              <a:t> $</a:t>
            </a:r>
            <a:r>
              <a:rPr lang="en-US" sz="1800" dirty="0" smtClean="0">
                <a:solidFill>
                  <a:schemeClr val="bg1"/>
                </a:solidFill>
              </a:rPr>
              <a:t>16, 16($</a:t>
            </a:r>
            <a:r>
              <a:rPr lang="en-US" sz="1800" dirty="0" err="1" smtClean="0">
                <a:solidFill>
                  <a:schemeClr val="bg1"/>
                </a:solidFill>
              </a:rPr>
              <a:t>sp</a:t>
            </a:r>
            <a:r>
              <a:rPr lang="en-US" sz="1800" dirty="0">
                <a:solidFill>
                  <a:schemeClr val="bg1"/>
                </a:solidFill>
              </a:rPr>
              <a:t>)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addiu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$sp,$sp,32</a:t>
            </a:r>
            <a:endParaRPr lang="en-US" sz="1800" dirty="0">
              <a:solidFill>
                <a:schemeClr val="bg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06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91811"/>
            <a:ext cx="8458200" cy="720197"/>
          </a:xfrm>
          <a:ln/>
        </p:spPr>
        <p:txBody>
          <a:bodyPr wrap="square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/>
              <a:t>Procedure Call Take </a:t>
            </a:r>
            <a:r>
              <a:rPr lang="en-GB" dirty="0"/>
              <a:t>1: Use Jumps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762000" y="1676400"/>
            <a:ext cx="2057400" cy="3124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main: 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j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mult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 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Laftercall1: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add $1,$2,$3</a:t>
            </a:r>
          </a:p>
          <a:p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j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mult</a:t>
            </a:r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Laftercall2: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sub $3,$4,$5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962400" y="1600200"/>
            <a:ext cx="2057400" cy="3124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mult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: 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…</a:t>
            </a:r>
          </a:p>
          <a:p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…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j Laftercall1</a:t>
            </a:r>
          </a:p>
        </p:txBody>
      </p:sp>
      <p:sp>
        <p:nvSpPr>
          <p:cNvPr id="32774" name="Freeform 6"/>
          <p:cNvSpPr>
            <a:spLocks/>
          </p:cNvSpPr>
          <p:nvPr/>
        </p:nvSpPr>
        <p:spPr bwMode="auto">
          <a:xfrm>
            <a:off x="1597025" y="1893888"/>
            <a:ext cx="2395538" cy="476250"/>
          </a:xfrm>
          <a:custGeom>
            <a:avLst/>
            <a:gdLst>
              <a:gd name="T0" fmla="*/ 0 w 1509"/>
              <a:gd name="T1" fmla="*/ 300 h 300"/>
              <a:gd name="T2" fmla="*/ 860 w 1509"/>
              <a:gd name="T3" fmla="*/ 243 h 300"/>
              <a:gd name="T4" fmla="*/ 1184 w 1509"/>
              <a:gd name="T5" fmla="*/ 32 h 300"/>
              <a:gd name="T6" fmla="*/ 1509 w 1509"/>
              <a:gd name="T7" fmla="*/ 48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09" h="300">
                <a:moveTo>
                  <a:pt x="0" y="300"/>
                </a:moveTo>
                <a:cubicBezTo>
                  <a:pt x="143" y="291"/>
                  <a:pt x="663" y="288"/>
                  <a:pt x="860" y="243"/>
                </a:cubicBezTo>
                <a:cubicBezTo>
                  <a:pt x="1057" y="198"/>
                  <a:pt x="1076" y="64"/>
                  <a:pt x="1184" y="32"/>
                </a:cubicBezTo>
                <a:cubicBezTo>
                  <a:pt x="1292" y="0"/>
                  <a:pt x="1441" y="45"/>
                  <a:pt x="1509" y="48"/>
                </a:cubicBezTo>
              </a:path>
            </a:pathLst>
          </a:custGeom>
          <a:noFill/>
          <a:ln w="28575" cmpd="sng">
            <a:solidFill>
              <a:schemeClr val="accent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Freeform 7"/>
          <p:cNvSpPr>
            <a:spLocks/>
          </p:cNvSpPr>
          <p:nvPr/>
        </p:nvSpPr>
        <p:spPr bwMode="auto">
          <a:xfrm>
            <a:off x="2098675" y="2768600"/>
            <a:ext cx="1997075" cy="1725613"/>
          </a:xfrm>
          <a:custGeom>
            <a:avLst/>
            <a:gdLst>
              <a:gd name="T0" fmla="*/ 1258 w 1258"/>
              <a:gd name="T1" fmla="*/ 1087 h 1087"/>
              <a:gd name="T2" fmla="*/ 820 w 1258"/>
              <a:gd name="T3" fmla="*/ 373 h 1087"/>
              <a:gd name="T4" fmla="*/ 763 w 1258"/>
              <a:gd name="T5" fmla="*/ 138 h 1087"/>
              <a:gd name="T6" fmla="*/ 0 w 1258"/>
              <a:gd name="T7" fmla="*/ 0 h 10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58" h="1087">
                <a:moveTo>
                  <a:pt x="1258" y="1087"/>
                </a:moveTo>
                <a:cubicBezTo>
                  <a:pt x="1184" y="968"/>
                  <a:pt x="902" y="531"/>
                  <a:pt x="820" y="373"/>
                </a:cubicBezTo>
                <a:cubicBezTo>
                  <a:pt x="738" y="215"/>
                  <a:pt x="900" y="200"/>
                  <a:pt x="763" y="138"/>
                </a:cubicBezTo>
                <a:cubicBezTo>
                  <a:pt x="626" y="76"/>
                  <a:pt x="159" y="29"/>
                  <a:pt x="0" y="0"/>
                </a:cubicBezTo>
              </a:path>
            </a:pathLst>
          </a:custGeom>
          <a:noFill/>
          <a:ln w="28575" cmpd="sng">
            <a:solidFill>
              <a:schemeClr val="accent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6" name="Freeform 8"/>
          <p:cNvSpPr>
            <a:spLocks/>
          </p:cNvSpPr>
          <p:nvPr/>
        </p:nvSpPr>
        <p:spPr bwMode="auto">
          <a:xfrm>
            <a:off x="1597025" y="1889125"/>
            <a:ext cx="2382838" cy="2073275"/>
          </a:xfrm>
          <a:custGeom>
            <a:avLst/>
            <a:gdLst>
              <a:gd name="T0" fmla="*/ 0 w 1501"/>
              <a:gd name="T1" fmla="*/ 1228 h 1306"/>
              <a:gd name="T2" fmla="*/ 1136 w 1501"/>
              <a:gd name="T3" fmla="*/ 1130 h 1306"/>
              <a:gd name="T4" fmla="*/ 1241 w 1501"/>
              <a:gd name="T5" fmla="*/ 173 h 1306"/>
              <a:gd name="T6" fmla="*/ 1501 w 1501"/>
              <a:gd name="T7" fmla="*/ 92 h 1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01" h="1306">
                <a:moveTo>
                  <a:pt x="0" y="1228"/>
                </a:moveTo>
                <a:cubicBezTo>
                  <a:pt x="189" y="1212"/>
                  <a:pt x="929" y="1306"/>
                  <a:pt x="1136" y="1130"/>
                </a:cubicBezTo>
                <a:cubicBezTo>
                  <a:pt x="1343" y="954"/>
                  <a:pt x="1180" y="346"/>
                  <a:pt x="1241" y="173"/>
                </a:cubicBezTo>
                <a:cubicBezTo>
                  <a:pt x="1302" y="0"/>
                  <a:pt x="1447" y="109"/>
                  <a:pt x="1501" y="92"/>
                </a:cubicBezTo>
              </a:path>
            </a:pathLst>
          </a:custGeom>
          <a:noFill/>
          <a:ln w="28575" cmpd="sng">
            <a:solidFill>
              <a:schemeClr val="accent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200" y="4878217"/>
            <a:ext cx="9220200" cy="1370183"/>
          </a:xfrm>
          <a:prstGeom prst="rect">
            <a:avLst/>
          </a:prstGeom>
          <a:ln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80000"/>
              <a:buFontTx/>
              <a:buNone/>
              <a:defRPr sz="3200" kern="1200">
                <a:solidFill>
                  <a:schemeClr val="bg1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  <a:lvl2pPr marL="458788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75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Calibri" pitchFamily="34" charset="0"/>
              <a:buChar char="–"/>
              <a:defRPr sz="2400" kern="1200">
                <a:solidFill>
                  <a:schemeClr val="bg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47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319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/>
              <a:t>Jumps and branches can transfer control to the </a:t>
            </a:r>
            <a:r>
              <a:rPr lang="en-GB" sz="2400" dirty="0" err="1" smtClean="0"/>
              <a:t>callee</a:t>
            </a:r>
            <a:r>
              <a:rPr lang="en-GB" sz="2400" dirty="0" smtClean="0"/>
              <a:t> (called procedure)</a:t>
            </a:r>
          </a:p>
          <a:p>
            <a:pPr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/>
              <a:t>Jumps and branches can transfer control back</a:t>
            </a:r>
          </a:p>
          <a:p>
            <a:pPr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solidFill>
                  <a:schemeClr val="accent1"/>
                </a:solidFill>
              </a:rPr>
              <a:t>What happens when there are multiple calls from different call sites?</a:t>
            </a:r>
            <a:endParaRPr lang="en-GB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1247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  <p:bldP spid="32772" grpId="0" animBg="1"/>
      <p:bldP spid="32773" grpId="0" animBg="1"/>
      <p:bldP spid="32774" grpId="0" animBg="1"/>
      <p:bldP spid="32775" grpId="0" animBg="1"/>
      <p:bldP spid="3277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Callee-Save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800" y="1295400"/>
            <a:ext cx="6019800" cy="4721225"/>
          </a:xfrm>
        </p:spPr>
        <p:txBody>
          <a:bodyPr>
            <a:normAutofit/>
          </a:bodyPr>
          <a:lstStyle/>
          <a:p>
            <a:pPr>
              <a:lnSpc>
                <a:spcPct val="94000"/>
              </a:lnSpc>
            </a:pPr>
            <a:r>
              <a:rPr lang="en-US" sz="2800" dirty="0"/>
              <a:t>Assume caller is using the registers</a:t>
            </a:r>
          </a:p>
          <a:p>
            <a:pPr>
              <a:lnSpc>
                <a:spcPct val="94000"/>
              </a:lnSpc>
            </a:pPr>
            <a:r>
              <a:rPr lang="en-US" sz="2800" dirty="0"/>
              <a:t>Save on entry, restore on exit</a:t>
            </a:r>
          </a:p>
          <a:p>
            <a:pPr>
              <a:lnSpc>
                <a:spcPct val="94000"/>
              </a:lnSpc>
            </a:pPr>
            <a:endParaRPr lang="en-US" sz="2800" dirty="0"/>
          </a:p>
          <a:p>
            <a:pPr>
              <a:lnSpc>
                <a:spcPct val="94000"/>
              </a:lnSpc>
            </a:pPr>
            <a:r>
              <a:rPr lang="en-US" sz="2800" dirty="0"/>
              <a:t>Pays off if caller is actually using the registers, else the save and restore are wasted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457200" y="1371600"/>
            <a:ext cx="2362200" cy="4800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1800" dirty="0">
                <a:solidFill>
                  <a:schemeClr val="bg1"/>
                </a:solidFill>
              </a:rPr>
              <a:t>main: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addiu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$sp,$sp,-</a:t>
            </a:r>
            <a:r>
              <a:rPr lang="en-US" dirty="0" smtClean="0">
                <a:solidFill>
                  <a:schemeClr val="bg1"/>
                </a:solidFill>
              </a:rPr>
              <a:t>32</a:t>
            </a: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sw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$</a:t>
            </a:r>
            <a:r>
              <a:rPr lang="en-US" dirty="0" smtClean="0">
                <a:solidFill>
                  <a:schemeClr val="bg1"/>
                </a:solidFill>
              </a:rPr>
              <a:t>ra</a:t>
            </a:r>
            <a:r>
              <a:rPr lang="en-US" sz="1800" dirty="0" smtClean="0">
                <a:solidFill>
                  <a:schemeClr val="bg1"/>
                </a:solidFill>
              </a:rPr>
              <a:t>,28($</a:t>
            </a:r>
            <a:r>
              <a:rPr lang="en-US" sz="1800" dirty="0" err="1" smtClean="0">
                <a:solidFill>
                  <a:schemeClr val="bg1"/>
                </a:solidFill>
              </a:rPr>
              <a:t>sp</a:t>
            </a:r>
            <a:r>
              <a:rPr lang="en-US" sz="1800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sw</a:t>
            </a:r>
            <a:r>
              <a:rPr lang="en-US" dirty="0" smtClean="0">
                <a:solidFill>
                  <a:schemeClr val="bg1"/>
                </a:solidFill>
              </a:rPr>
              <a:t> $</a:t>
            </a:r>
            <a:r>
              <a:rPr lang="en-US" dirty="0" err="1" smtClean="0">
                <a:solidFill>
                  <a:schemeClr val="bg1"/>
                </a:solidFill>
              </a:rPr>
              <a:t>fp</a:t>
            </a:r>
            <a:r>
              <a:rPr lang="en-US" dirty="0" smtClean="0">
                <a:solidFill>
                  <a:schemeClr val="bg1"/>
                </a:solidFill>
              </a:rPr>
              <a:t>, 24($</a:t>
            </a:r>
            <a:r>
              <a:rPr lang="en-US" dirty="0" err="1" smtClean="0">
                <a:solidFill>
                  <a:schemeClr val="bg1"/>
                </a:solidFill>
              </a:rPr>
              <a:t>sp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sw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$</a:t>
            </a:r>
            <a:r>
              <a:rPr lang="en-US" dirty="0" smtClean="0">
                <a:solidFill>
                  <a:schemeClr val="bg1"/>
                </a:solidFill>
              </a:rPr>
              <a:t>s1</a:t>
            </a:r>
            <a:r>
              <a:rPr lang="en-US" sz="1800" dirty="0" smtClean="0">
                <a:solidFill>
                  <a:schemeClr val="bg1"/>
                </a:solidFill>
              </a:rPr>
              <a:t>, 20($</a:t>
            </a:r>
            <a:r>
              <a:rPr lang="en-US" sz="1800" dirty="0" err="1" smtClean="0">
                <a:solidFill>
                  <a:schemeClr val="bg1"/>
                </a:solidFill>
              </a:rPr>
              <a:t>sp</a:t>
            </a:r>
            <a:r>
              <a:rPr lang="en-US" sz="1800" dirty="0">
                <a:solidFill>
                  <a:schemeClr val="bg1"/>
                </a:solidFill>
              </a:rPr>
              <a:t>)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sw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$</a:t>
            </a:r>
            <a:r>
              <a:rPr lang="en-US" dirty="0" smtClean="0">
                <a:solidFill>
                  <a:schemeClr val="bg1"/>
                </a:solidFill>
              </a:rPr>
              <a:t>s0</a:t>
            </a:r>
            <a:r>
              <a:rPr lang="en-US" sz="1800" dirty="0" smtClean="0">
                <a:solidFill>
                  <a:schemeClr val="bg1"/>
                </a:solidFill>
              </a:rPr>
              <a:t>, 16($</a:t>
            </a:r>
            <a:r>
              <a:rPr lang="en-US" sz="1800" dirty="0" err="1" smtClean="0">
                <a:solidFill>
                  <a:schemeClr val="bg1"/>
                </a:solidFill>
              </a:rPr>
              <a:t>sp</a:t>
            </a:r>
            <a:r>
              <a:rPr lang="en-US" sz="1800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addiu</a:t>
            </a:r>
            <a:r>
              <a:rPr lang="en-US" dirty="0" smtClean="0">
                <a:solidFill>
                  <a:schemeClr val="bg1"/>
                </a:solidFill>
              </a:rPr>
              <a:t>  $</a:t>
            </a:r>
            <a:r>
              <a:rPr lang="en-US" dirty="0" err="1" smtClean="0">
                <a:solidFill>
                  <a:schemeClr val="bg1"/>
                </a:solidFill>
              </a:rPr>
              <a:t>fp</a:t>
            </a:r>
            <a:r>
              <a:rPr lang="en-US" dirty="0" smtClean="0">
                <a:solidFill>
                  <a:schemeClr val="bg1"/>
                </a:solidFill>
              </a:rPr>
              <a:t>, $</a:t>
            </a:r>
            <a:r>
              <a:rPr lang="en-US" dirty="0" err="1" smtClean="0">
                <a:solidFill>
                  <a:schemeClr val="bg1"/>
                </a:solidFill>
              </a:rPr>
              <a:t>sp</a:t>
            </a:r>
            <a:r>
              <a:rPr lang="en-US" dirty="0" smtClean="0">
                <a:solidFill>
                  <a:schemeClr val="bg1"/>
                </a:solidFill>
              </a:rPr>
              <a:t>, 28</a:t>
            </a: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	…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[use </a:t>
            </a:r>
            <a:r>
              <a:rPr lang="en-US" sz="1800" dirty="0" smtClean="0">
                <a:solidFill>
                  <a:schemeClr val="bg1"/>
                </a:solidFill>
              </a:rPr>
              <a:t>$</a:t>
            </a:r>
            <a:r>
              <a:rPr lang="en-US" dirty="0" smtClean="0">
                <a:solidFill>
                  <a:schemeClr val="bg1"/>
                </a:solidFill>
              </a:rPr>
              <a:t>s0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>
                <a:solidFill>
                  <a:schemeClr val="bg1"/>
                </a:solidFill>
              </a:rPr>
              <a:t>and </a:t>
            </a:r>
            <a:r>
              <a:rPr lang="en-US" sz="1800" dirty="0" smtClean="0">
                <a:solidFill>
                  <a:schemeClr val="bg1"/>
                </a:solidFill>
              </a:rPr>
              <a:t>$</a:t>
            </a:r>
            <a:r>
              <a:rPr lang="en-US" dirty="0" smtClean="0">
                <a:solidFill>
                  <a:schemeClr val="bg1"/>
                </a:solidFill>
              </a:rPr>
              <a:t>s1</a:t>
            </a:r>
            <a:r>
              <a:rPr lang="en-US" sz="1800" dirty="0" smtClean="0">
                <a:solidFill>
                  <a:schemeClr val="bg1"/>
                </a:solidFill>
              </a:rPr>
              <a:t>]</a:t>
            </a: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      …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lw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$</a:t>
            </a:r>
            <a:r>
              <a:rPr lang="en-US" dirty="0" smtClean="0">
                <a:solidFill>
                  <a:schemeClr val="bg1"/>
                </a:solidFill>
              </a:rPr>
              <a:t>ra</a:t>
            </a:r>
            <a:r>
              <a:rPr lang="en-US" sz="1800" dirty="0" smtClean="0">
                <a:solidFill>
                  <a:schemeClr val="bg1"/>
                </a:solidFill>
              </a:rPr>
              <a:t>,28($</a:t>
            </a:r>
            <a:r>
              <a:rPr lang="en-US" sz="1800" dirty="0" err="1" smtClean="0">
                <a:solidFill>
                  <a:schemeClr val="bg1"/>
                </a:solidFill>
              </a:rPr>
              <a:t>sp</a:t>
            </a:r>
            <a:r>
              <a:rPr lang="en-US" sz="1800" dirty="0">
                <a:solidFill>
                  <a:schemeClr val="bg1"/>
                </a:solidFill>
              </a:rPr>
              <a:t>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</a:t>
            </a:r>
            <a:r>
              <a:rPr lang="en-US" dirty="0" err="1">
                <a:solidFill>
                  <a:schemeClr val="bg1"/>
                </a:solidFill>
              </a:rPr>
              <a:t>lw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$fp,24($</a:t>
            </a:r>
            <a:r>
              <a:rPr lang="en-US" dirty="0" err="1">
                <a:solidFill>
                  <a:schemeClr val="bg1"/>
                </a:solidFill>
              </a:rPr>
              <a:t>sp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lw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$</a:t>
            </a:r>
            <a:r>
              <a:rPr lang="en-US" dirty="0" smtClean="0">
                <a:solidFill>
                  <a:schemeClr val="bg1"/>
                </a:solidFill>
              </a:rPr>
              <a:t>s1</a:t>
            </a:r>
            <a:r>
              <a:rPr lang="en-US" sz="1800" dirty="0" smtClean="0">
                <a:solidFill>
                  <a:schemeClr val="bg1"/>
                </a:solidFill>
              </a:rPr>
              <a:t>, </a:t>
            </a:r>
            <a:r>
              <a:rPr lang="en-US" dirty="0" smtClean="0">
                <a:solidFill>
                  <a:schemeClr val="bg1"/>
                </a:solidFill>
              </a:rPr>
              <a:t>20</a:t>
            </a:r>
            <a:r>
              <a:rPr lang="en-US" sz="1800" dirty="0" smtClean="0">
                <a:solidFill>
                  <a:schemeClr val="bg1"/>
                </a:solidFill>
              </a:rPr>
              <a:t>$sp</a:t>
            </a:r>
            <a:r>
              <a:rPr lang="en-US" sz="1800" dirty="0">
                <a:solidFill>
                  <a:schemeClr val="bg1"/>
                </a:solidFill>
              </a:rPr>
              <a:t>)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lw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$</a:t>
            </a:r>
            <a:r>
              <a:rPr lang="en-US" dirty="0" smtClean="0">
                <a:solidFill>
                  <a:schemeClr val="bg1"/>
                </a:solidFill>
              </a:rPr>
              <a:t>s0</a:t>
            </a:r>
            <a:r>
              <a:rPr lang="en-US" sz="1800" dirty="0" smtClean="0">
                <a:solidFill>
                  <a:schemeClr val="bg1"/>
                </a:solidFill>
              </a:rPr>
              <a:t>, 16($</a:t>
            </a:r>
            <a:r>
              <a:rPr lang="en-US" sz="1800" dirty="0" err="1" smtClean="0">
                <a:solidFill>
                  <a:schemeClr val="bg1"/>
                </a:solidFill>
              </a:rPr>
              <a:t>sp</a:t>
            </a:r>
            <a:r>
              <a:rPr lang="en-US" sz="1800" dirty="0">
                <a:solidFill>
                  <a:schemeClr val="bg1"/>
                </a:solidFill>
              </a:rPr>
              <a:t>)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addiu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$sp,$sp,32</a:t>
            </a:r>
            <a:endParaRPr lang="en-US" sz="1800" dirty="0">
              <a:solidFill>
                <a:schemeClr val="bg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36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Caller-Save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24200" y="1219200"/>
            <a:ext cx="5715000" cy="5410200"/>
          </a:xfrm>
        </p:spPr>
        <p:txBody>
          <a:bodyPr>
            <a:normAutofit/>
          </a:bodyPr>
          <a:lstStyle/>
          <a:p>
            <a:pPr>
              <a:lnSpc>
                <a:spcPct val="84000"/>
              </a:lnSpc>
            </a:pPr>
            <a:r>
              <a:rPr lang="en-US" sz="2800" dirty="0"/>
              <a:t>Assume the registers are free for the taking, clobber them</a:t>
            </a:r>
          </a:p>
          <a:p>
            <a:pPr>
              <a:lnSpc>
                <a:spcPct val="84000"/>
              </a:lnSpc>
            </a:pPr>
            <a:r>
              <a:rPr lang="en-US" sz="2800" dirty="0"/>
              <a:t>But since other subroutines will do the same, must protect values that will be used later</a:t>
            </a:r>
          </a:p>
          <a:p>
            <a:pPr>
              <a:lnSpc>
                <a:spcPct val="84000"/>
              </a:lnSpc>
            </a:pPr>
            <a:r>
              <a:rPr lang="en-US" sz="2800" dirty="0"/>
              <a:t>By saving and restoring them before and after subroutine invocations</a:t>
            </a:r>
          </a:p>
          <a:p>
            <a:pPr>
              <a:lnSpc>
                <a:spcPct val="84000"/>
              </a:lnSpc>
            </a:pPr>
            <a:endParaRPr lang="en-US" sz="2800" dirty="0"/>
          </a:p>
          <a:p>
            <a:pPr>
              <a:lnSpc>
                <a:spcPct val="84000"/>
              </a:lnSpc>
            </a:pPr>
            <a:r>
              <a:rPr lang="en-US" sz="2800" dirty="0"/>
              <a:t>Pays off if a routine makes few calls to other routines with values that need to be preserved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533400" y="1371600"/>
            <a:ext cx="2362200" cy="4800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1800" dirty="0">
                <a:solidFill>
                  <a:schemeClr val="bg1"/>
                </a:solidFill>
              </a:rPr>
              <a:t>main: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…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[use </a:t>
            </a:r>
            <a:r>
              <a:rPr lang="en-US" sz="1800" dirty="0" smtClean="0">
                <a:solidFill>
                  <a:schemeClr val="bg1"/>
                </a:solidFill>
              </a:rPr>
              <a:t>$</a:t>
            </a:r>
            <a:r>
              <a:rPr lang="en-US" dirty="0">
                <a:solidFill>
                  <a:schemeClr val="bg1"/>
                </a:solidFill>
              </a:rPr>
              <a:t>8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&amp; $9]</a:t>
            </a: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  …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addiu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$sp,$sp</a:t>
            </a:r>
            <a:r>
              <a:rPr lang="en-US" sz="1800" dirty="0">
                <a:solidFill>
                  <a:schemeClr val="bg1"/>
                </a:solidFill>
              </a:rPr>
              <a:t>,-8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sw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$9, </a:t>
            </a:r>
            <a:r>
              <a:rPr lang="en-US" sz="1800" dirty="0">
                <a:solidFill>
                  <a:schemeClr val="bg1"/>
                </a:solidFill>
              </a:rPr>
              <a:t>4</a:t>
            </a:r>
            <a:r>
              <a:rPr lang="en-US" sz="1800" dirty="0" smtClean="0">
                <a:solidFill>
                  <a:schemeClr val="bg1"/>
                </a:solidFill>
              </a:rPr>
              <a:t>($</a:t>
            </a:r>
            <a:r>
              <a:rPr lang="en-US" sz="1800" dirty="0" err="1" smtClean="0">
                <a:solidFill>
                  <a:schemeClr val="bg1"/>
                </a:solidFill>
              </a:rPr>
              <a:t>sp</a:t>
            </a:r>
            <a:r>
              <a:rPr lang="en-US" sz="1800" dirty="0">
                <a:solidFill>
                  <a:schemeClr val="bg1"/>
                </a:solidFill>
              </a:rPr>
              <a:t>)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sw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$8, </a:t>
            </a:r>
            <a:r>
              <a:rPr lang="en-US" sz="1800" dirty="0">
                <a:solidFill>
                  <a:schemeClr val="bg1"/>
                </a:solidFill>
              </a:rPr>
              <a:t>0</a:t>
            </a:r>
            <a:r>
              <a:rPr lang="en-US" sz="1800" dirty="0" smtClean="0">
                <a:solidFill>
                  <a:schemeClr val="bg1"/>
                </a:solidFill>
              </a:rPr>
              <a:t>($</a:t>
            </a:r>
            <a:r>
              <a:rPr lang="en-US" sz="1800" dirty="0" err="1" smtClean="0">
                <a:solidFill>
                  <a:schemeClr val="bg1"/>
                </a:solidFill>
              </a:rPr>
              <a:t>sp</a:t>
            </a:r>
            <a:r>
              <a:rPr lang="en-US" sz="1800" dirty="0">
                <a:solidFill>
                  <a:schemeClr val="bg1"/>
                </a:solidFill>
              </a:rPr>
              <a:t>)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jal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mult</a:t>
            </a: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lw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$9, </a:t>
            </a:r>
            <a:r>
              <a:rPr lang="en-US" sz="1800" dirty="0">
                <a:solidFill>
                  <a:schemeClr val="bg1"/>
                </a:solidFill>
              </a:rPr>
              <a:t>4</a:t>
            </a:r>
            <a:r>
              <a:rPr lang="en-US" sz="1800" dirty="0" smtClean="0">
                <a:solidFill>
                  <a:schemeClr val="bg1"/>
                </a:solidFill>
              </a:rPr>
              <a:t>($</a:t>
            </a:r>
            <a:r>
              <a:rPr lang="en-US" sz="1800" dirty="0" err="1" smtClean="0">
                <a:solidFill>
                  <a:schemeClr val="bg1"/>
                </a:solidFill>
              </a:rPr>
              <a:t>sp</a:t>
            </a:r>
            <a:r>
              <a:rPr lang="en-US" sz="1800" dirty="0">
                <a:solidFill>
                  <a:schemeClr val="bg1"/>
                </a:solidFill>
              </a:rPr>
              <a:t>)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lw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$8, </a:t>
            </a:r>
            <a:r>
              <a:rPr lang="en-US" sz="1800" dirty="0">
                <a:solidFill>
                  <a:schemeClr val="bg1"/>
                </a:solidFill>
              </a:rPr>
              <a:t>0</a:t>
            </a:r>
            <a:r>
              <a:rPr lang="en-US" sz="1800" dirty="0" smtClean="0">
                <a:solidFill>
                  <a:schemeClr val="bg1"/>
                </a:solidFill>
              </a:rPr>
              <a:t>($</a:t>
            </a:r>
            <a:r>
              <a:rPr lang="en-US" sz="1800" dirty="0" err="1" smtClean="0">
                <a:solidFill>
                  <a:schemeClr val="bg1"/>
                </a:solidFill>
              </a:rPr>
              <a:t>sp</a:t>
            </a:r>
            <a:r>
              <a:rPr lang="en-US" sz="1800" dirty="0">
                <a:solidFill>
                  <a:schemeClr val="bg1"/>
                </a:solidFill>
              </a:rPr>
              <a:t>)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addiu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$sp,$sp,8</a:t>
            </a: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  …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[use </a:t>
            </a:r>
            <a:r>
              <a:rPr lang="en-US" sz="1800" dirty="0" smtClean="0">
                <a:solidFill>
                  <a:schemeClr val="bg1"/>
                </a:solidFill>
              </a:rPr>
              <a:t>$8 </a:t>
            </a:r>
            <a:r>
              <a:rPr lang="en-US" sz="1800" dirty="0">
                <a:solidFill>
                  <a:schemeClr val="bg1"/>
                </a:solidFill>
              </a:rPr>
              <a:t>&amp; </a:t>
            </a:r>
            <a:r>
              <a:rPr lang="en-US" sz="1800" dirty="0" smtClean="0">
                <a:solidFill>
                  <a:schemeClr val="bg1"/>
                </a:solidFill>
              </a:rPr>
              <a:t>$9]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11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Caller-Save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24200" y="1219200"/>
            <a:ext cx="5715000" cy="5410200"/>
          </a:xfrm>
        </p:spPr>
        <p:txBody>
          <a:bodyPr>
            <a:normAutofit/>
          </a:bodyPr>
          <a:lstStyle/>
          <a:p>
            <a:pPr>
              <a:lnSpc>
                <a:spcPct val="84000"/>
              </a:lnSpc>
            </a:pPr>
            <a:r>
              <a:rPr lang="en-US" sz="2800" dirty="0"/>
              <a:t>Assume the registers are free for the taking, clobber them</a:t>
            </a:r>
          </a:p>
          <a:p>
            <a:pPr>
              <a:lnSpc>
                <a:spcPct val="84000"/>
              </a:lnSpc>
            </a:pPr>
            <a:r>
              <a:rPr lang="en-US" sz="2800" dirty="0"/>
              <a:t>But since other subroutines will do the same, must protect values that will be used later</a:t>
            </a:r>
          </a:p>
          <a:p>
            <a:pPr>
              <a:lnSpc>
                <a:spcPct val="84000"/>
              </a:lnSpc>
            </a:pPr>
            <a:r>
              <a:rPr lang="en-US" sz="2800" dirty="0"/>
              <a:t>By saving and restoring them before and after subroutine invocations</a:t>
            </a:r>
          </a:p>
          <a:p>
            <a:pPr>
              <a:lnSpc>
                <a:spcPct val="84000"/>
              </a:lnSpc>
            </a:pPr>
            <a:endParaRPr lang="en-US" sz="2800" dirty="0"/>
          </a:p>
          <a:p>
            <a:pPr>
              <a:lnSpc>
                <a:spcPct val="84000"/>
              </a:lnSpc>
            </a:pPr>
            <a:r>
              <a:rPr lang="en-US" sz="2800" dirty="0"/>
              <a:t>Pays off if a routine makes few calls to other routines with values that need to be preserved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533400" y="1371600"/>
            <a:ext cx="2362200" cy="4800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1800" dirty="0">
                <a:solidFill>
                  <a:schemeClr val="bg1"/>
                </a:solidFill>
              </a:rPr>
              <a:t>main: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…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[use </a:t>
            </a:r>
            <a:r>
              <a:rPr lang="en-US" sz="1800" dirty="0" smtClean="0">
                <a:solidFill>
                  <a:schemeClr val="bg1"/>
                </a:solidFill>
              </a:rPr>
              <a:t>$</a:t>
            </a:r>
            <a:r>
              <a:rPr lang="en-US" dirty="0" smtClean="0">
                <a:solidFill>
                  <a:schemeClr val="bg1"/>
                </a:solidFill>
              </a:rPr>
              <a:t>t0 </a:t>
            </a:r>
            <a:r>
              <a:rPr lang="en-US" sz="1800" dirty="0" smtClean="0">
                <a:solidFill>
                  <a:schemeClr val="bg1"/>
                </a:solidFill>
              </a:rPr>
              <a:t>&amp; $t1]</a:t>
            </a: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  …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addiu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$sp,$sp</a:t>
            </a:r>
            <a:r>
              <a:rPr lang="en-US" sz="1800" dirty="0">
                <a:solidFill>
                  <a:schemeClr val="bg1"/>
                </a:solidFill>
              </a:rPr>
              <a:t>,-8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sw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$t1, </a:t>
            </a:r>
            <a:r>
              <a:rPr lang="en-US" sz="1800" dirty="0">
                <a:solidFill>
                  <a:schemeClr val="bg1"/>
                </a:solidFill>
              </a:rPr>
              <a:t>4</a:t>
            </a:r>
            <a:r>
              <a:rPr lang="en-US" sz="1800" dirty="0" smtClean="0">
                <a:solidFill>
                  <a:schemeClr val="bg1"/>
                </a:solidFill>
              </a:rPr>
              <a:t>($</a:t>
            </a:r>
            <a:r>
              <a:rPr lang="en-US" sz="1800" dirty="0" err="1" smtClean="0">
                <a:solidFill>
                  <a:schemeClr val="bg1"/>
                </a:solidFill>
              </a:rPr>
              <a:t>sp</a:t>
            </a:r>
            <a:r>
              <a:rPr lang="en-US" sz="1800" dirty="0">
                <a:solidFill>
                  <a:schemeClr val="bg1"/>
                </a:solidFill>
              </a:rPr>
              <a:t>)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sw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$t0, </a:t>
            </a:r>
            <a:r>
              <a:rPr lang="en-US" sz="1800" dirty="0">
                <a:solidFill>
                  <a:schemeClr val="bg1"/>
                </a:solidFill>
              </a:rPr>
              <a:t>0</a:t>
            </a:r>
            <a:r>
              <a:rPr lang="en-US" sz="1800" dirty="0" smtClean="0">
                <a:solidFill>
                  <a:schemeClr val="bg1"/>
                </a:solidFill>
              </a:rPr>
              <a:t>($</a:t>
            </a:r>
            <a:r>
              <a:rPr lang="en-US" sz="1800" dirty="0" err="1" smtClean="0">
                <a:solidFill>
                  <a:schemeClr val="bg1"/>
                </a:solidFill>
              </a:rPr>
              <a:t>sp</a:t>
            </a:r>
            <a:r>
              <a:rPr lang="en-US" sz="1800" dirty="0">
                <a:solidFill>
                  <a:schemeClr val="bg1"/>
                </a:solidFill>
              </a:rPr>
              <a:t>)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jal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mult</a:t>
            </a: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lw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$t1, </a:t>
            </a:r>
            <a:r>
              <a:rPr lang="en-US" sz="1800" dirty="0">
                <a:solidFill>
                  <a:schemeClr val="bg1"/>
                </a:solidFill>
              </a:rPr>
              <a:t>4</a:t>
            </a:r>
            <a:r>
              <a:rPr lang="en-US" sz="1800" dirty="0" smtClean="0">
                <a:solidFill>
                  <a:schemeClr val="bg1"/>
                </a:solidFill>
              </a:rPr>
              <a:t>($</a:t>
            </a:r>
            <a:r>
              <a:rPr lang="en-US" sz="1800" dirty="0" err="1" smtClean="0">
                <a:solidFill>
                  <a:schemeClr val="bg1"/>
                </a:solidFill>
              </a:rPr>
              <a:t>sp</a:t>
            </a:r>
            <a:r>
              <a:rPr lang="en-US" sz="1800" dirty="0">
                <a:solidFill>
                  <a:schemeClr val="bg1"/>
                </a:solidFill>
              </a:rPr>
              <a:t>)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lw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$t0, </a:t>
            </a:r>
            <a:r>
              <a:rPr lang="en-US" sz="1800" dirty="0">
                <a:solidFill>
                  <a:schemeClr val="bg1"/>
                </a:solidFill>
              </a:rPr>
              <a:t>0</a:t>
            </a:r>
            <a:r>
              <a:rPr lang="en-US" sz="1800" dirty="0" smtClean="0">
                <a:solidFill>
                  <a:schemeClr val="bg1"/>
                </a:solidFill>
              </a:rPr>
              <a:t>($</a:t>
            </a:r>
            <a:r>
              <a:rPr lang="en-US" sz="1800" dirty="0" err="1" smtClean="0">
                <a:solidFill>
                  <a:schemeClr val="bg1"/>
                </a:solidFill>
              </a:rPr>
              <a:t>sp</a:t>
            </a:r>
            <a:r>
              <a:rPr lang="en-US" sz="1800" dirty="0">
                <a:solidFill>
                  <a:schemeClr val="bg1"/>
                </a:solidFill>
              </a:rPr>
              <a:t>)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</a:t>
            </a:r>
            <a:r>
              <a:rPr lang="en-US" sz="1800" dirty="0" err="1">
                <a:solidFill>
                  <a:schemeClr val="bg1"/>
                </a:solidFill>
              </a:rPr>
              <a:t>addiu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$sp,$sp,8</a:t>
            </a: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  …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[use </a:t>
            </a:r>
            <a:r>
              <a:rPr lang="en-US" sz="1800" dirty="0" smtClean="0">
                <a:solidFill>
                  <a:schemeClr val="bg1"/>
                </a:solidFill>
              </a:rPr>
              <a:t>$t0 </a:t>
            </a:r>
            <a:r>
              <a:rPr lang="en-US" sz="1800" dirty="0">
                <a:solidFill>
                  <a:schemeClr val="bg1"/>
                </a:solidFill>
              </a:rPr>
              <a:t>&amp; </a:t>
            </a:r>
            <a:r>
              <a:rPr lang="en-US" sz="1800" dirty="0" smtClean="0">
                <a:solidFill>
                  <a:schemeClr val="bg1"/>
                </a:solidFill>
              </a:rPr>
              <a:t>$t1]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2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04800"/>
            <a:ext cx="7769225" cy="987425"/>
          </a:xfrm>
        </p:spPr>
        <p:txBody>
          <a:bodyPr/>
          <a:lstStyle/>
          <a:p>
            <a:r>
              <a:rPr lang="en-US" dirty="0"/>
              <a:t>Frame Layout on Stack</a:t>
            </a:r>
          </a:p>
        </p:txBody>
      </p:sp>
      <p:cxnSp>
        <p:nvCxnSpPr>
          <p:cNvPr id="31" name="Straight Connector 30"/>
          <p:cNvCxnSpPr/>
          <p:nvPr>
            <p:custDataLst>
              <p:tags r:id="rId1"/>
            </p:custDataLst>
          </p:nvPr>
        </p:nvCxnSpPr>
        <p:spPr>
          <a:xfrm rot="5400000">
            <a:off x="-1219200" y="2590800"/>
            <a:ext cx="41148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>
            <p:custDataLst>
              <p:tags r:id="rId2"/>
            </p:custDataLst>
          </p:nvPr>
        </p:nvCxnSpPr>
        <p:spPr>
          <a:xfrm rot="5400000">
            <a:off x="1143000" y="2590800"/>
            <a:ext cx="41148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>
            <p:custDataLst>
              <p:tags r:id="rId3"/>
            </p:custDataLst>
          </p:nvPr>
        </p:nvSpPr>
        <p:spPr>
          <a:xfrm>
            <a:off x="838200" y="762000"/>
            <a:ext cx="2362200" cy="38100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saved </a:t>
            </a:r>
            <a:r>
              <a:rPr lang="en-US" sz="2400" dirty="0" err="1" smtClean="0"/>
              <a:t>ra</a:t>
            </a:r>
            <a:endParaRPr lang="en-US" sz="2400" dirty="0"/>
          </a:p>
        </p:txBody>
      </p:sp>
      <p:sp>
        <p:nvSpPr>
          <p:cNvPr id="34" name="Rectangle 33"/>
          <p:cNvSpPr/>
          <p:nvPr>
            <p:custDataLst>
              <p:tags r:id="rId4"/>
            </p:custDataLst>
          </p:nvPr>
        </p:nvSpPr>
        <p:spPr>
          <a:xfrm>
            <a:off x="838200" y="1143000"/>
            <a:ext cx="2362200" cy="38100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saved </a:t>
            </a:r>
            <a:r>
              <a:rPr lang="en-US" sz="2400" dirty="0" err="1" smtClean="0"/>
              <a:t>fp</a:t>
            </a:r>
            <a:endParaRPr lang="en-US" sz="2400" dirty="0"/>
          </a:p>
        </p:txBody>
      </p:sp>
      <p:sp>
        <p:nvSpPr>
          <p:cNvPr id="35" name="Rectangle 34"/>
          <p:cNvSpPr/>
          <p:nvPr>
            <p:custDataLst>
              <p:tags r:id="rId5"/>
            </p:custDataLst>
          </p:nvPr>
        </p:nvSpPr>
        <p:spPr>
          <a:xfrm>
            <a:off x="838200" y="1524000"/>
            <a:ext cx="2362200" cy="76200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saved </a:t>
            </a:r>
            <a:r>
              <a:rPr lang="en-US" sz="2400" dirty="0" err="1" smtClean="0"/>
              <a:t>regs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($s0  ... $s7)</a:t>
            </a:r>
            <a:endParaRPr lang="en-US" sz="2400" dirty="0"/>
          </a:p>
        </p:txBody>
      </p:sp>
      <p:sp>
        <p:nvSpPr>
          <p:cNvPr id="36" name="Rectangle 35"/>
          <p:cNvSpPr/>
          <p:nvPr>
            <p:custDataLst>
              <p:tags r:id="rId6"/>
            </p:custDataLst>
          </p:nvPr>
        </p:nvSpPr>
        <p:spPr>
          <a:xfrm>
            <a:off x="838200" y="2286000"/>
            <a:ext cx="2362200" cy="114300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locals</a:t>
            </a:r>
            <a:endParaRPr lang="en-US" sz="2400" dirty="0"/>
          </a:p>
        </p:txBody>
      </p:sp>
      <p:sp>
        <p:nvSpPr>
          <p:cNvPr id="37" name="Rectangle 36"/>
          <p:cNvSpPr/>
          <p:nvPr>
            <p:custDataLst>
              <p:tags r:id="rId7"/>
            </p:custDataLst>
          </p:nvPr>
        </p:nvSpPr>
        <p:spPr>
          <a:xfrm>
            <a:off x="838200" y="3429000"/>
            <a:ext cx="2362200" cy="106680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outgoing</a:t>
            </a:r>
            <a:br>
              <a:rPr lang="en-US" sz="2400" dirty="0" smtClean="0"/>
            </a:br>
            <a:r>
              <a:rPr lang="en-US" sz="2400" dirty="0" err="1" smtClean="0"/>
              <a:t>args</a:t>
            </a:r>
            <a:endParaRPr lang="en-US" sz="24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228600" y="685800"/>
            <a:ext cx="609600" cy="400110"/>
            <a:chOff x="228600" y="4572000"/>
            <a:chExt cx="609600" cy="400110"/>
          </a:xfrm>
        </p:grpSpPr>
        <p:sp>
          <p:nvSpPr>
            <p:cNvPr id="41" name="Line 3"/>
            <p:cNvSpPr>
              <a:spLocks noChangeShapeType="1"/>
            </p:cNvSpPr>
            <p:nvPr/>
          </p:nvSpPr>
          <p:spPr bwMode="auto">
            <a:xfrm>
              <a:off x="381000" y="4648200"/>
              <a:ext cx="457200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Text Box 4"/>
            <p:cNvSpPr txBox="1">
              <a:spLocks noChangeArrowheads="1"/>
            </p:cNvSpPr>
            <p:nvPr/>
          </p:nvSpPr>
          <p:spPr bwMode="auto">
            <a:xfrm>
              <a:off x="228600" y="4572000"/>
              <a:ext cx="533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 err="1">
                  <a:solidFill>
                    <a:schemeClr val="bg1"/>
                  </a:solidFill>
                  <a:latin typeface="Arial" charset="0"/>
                </a:rPr>
                <a:t>f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charset="0"/>
                </a:rPr>
                <a:t>p</a:t>
              </a:r>
              <a:endParaRPr lang="en-US" sz="20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28600" y="4191000"/>
            <a:ext cx="609600" cy="400110"/>
            <a:chOff x="228600" y="4572000"/>
            <a:chExt cx="609600" cy="400110"/>
          </a:xfrm>
        </p:grpSpPr>
        <p:sp>
          <p:nvSpPr>
            <p:cNvPr id="44" name="Line 3"/>
            <p:cNvSpPr>
              <a:spLocks noChangeShapeType="1"/>
            </p:cNvSpPr>
            <p:nvPr/>
          </p:nvSpPr>
          <p:spPr bwMode="auto">
            <a:xfrm>
              <a:off x="381000" y="4648200"/>
              <a:ext cx="457200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Text Box 4"/>
            <p:cNvSpPr txBox="1">
              <a:spLocks noChangeArrowheads="1"/>
            </p:cNvSpPr>
            <p:nvPr/>
          </p:nvSpPr>
          <p:spPr bwMode="auto">
            <a:xfrm>
              <a:off x="228600" y="4572000"/>
              <a:ext cx="533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 err="1">
                  <a:solidFill>
                    <a:schemeClr val="bg1"/>
                  </a:solidFill>
                  <a:latin typeface="Arial" charset="0"/>
                </a:rPr>
                <a:t>sp</a:t>
              </a:r>
              <a:endParaRPr lang="en-US" sz="20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  <p:sp>
        <p:nvSpPr>
          <p:cNvPr id="46" name="Content Placeholder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>
          <a:xfrm>
            <a:off x="5638800" y="609600"/>
            <a:ext cx="3886200" cy="61722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# allocate frame</a:t>
            </a:r>
          </a:p>
          <a:p>
            <a:r>
              <a:rPr lang="en-US" sz="2800" dirty="0" smtClean="0"/>
              <a:t># save $</a:t>
            </a:r>
            <a:r>
              <a:rPr lang="en-US" sz="2800" dirty="0" err="1" smtClean="0"/>
              <a:t>ra</a:t>
            </a:r>
            <a:endParaRPr lang="en-US" sz="2800" dirty="0" smtClean="0"/>
          </a:p>
          <a:p>
            <a:r>
              <a:rPr lang="en-US" sz="2800" dirty="0" smtClean="0"/>
              <a:t># save old $</a:t>
            </a:r>
            <a:r>
              <a:rPr lang="en-US" sz="2800" dirty="0" err="1" smtClean="0"/>
              <a:t>fp</a:t>
            </a:r>
            <a:endParaRPr lang="en-US" sz="2800" dirty="0" smtClean="0"/>
          </a:p>
          <a:p>
            <a:r>
              <a:rPr lang="en-US" sz="2800" dirty="0" smtClean="0"/>
              <a:t># save ...</a:t>
            </a:r>
          </a:p>
          <a:p>
            <a:r>
              <a:rPr lang="en-US" sz="2800" dirty="0" smtClean="0"/>
              <a:t># save ...</a:t>
            </a:r>
          </a:p>
          <a:p>
            <a:r>
              <a:rPr lang="en-US" sz="2800" dirty="0" smtClean="0"/>
              <a:t># set new frame pointer</a:t>
            </a:r>
          </a:p>
          <a:p>
            <a:r>
              <a:rPr lang="en-US" sz="2800" dirty="0" smtClean="0"/>
              <a:t>	...</a:t>
            </a:r>
          </a:p>
          <a:p>
            <a:r>
              <a:rPr lang="en-US" sz="2800" dirty="0" smtClean="0"/>
              <a:t>	...</a:t>
            </a:r>
          </a:p>
          <a:p>
            <a:r>
              <a:rPr lang="en-US" sz="2800" dirty="0" smtClean="0"/>
              <a:t># restore …</a:t>
            </a:r>
          </a:p>
          <a:p>
            <a:r>
              <a:rPr lang="en-US" sz="2800" dirty="0" smtClean="0"/>
              <a:t># restore …</a:t>
            </a:r>
          </a:p>
          <a:p>
            <a:r>
              <a:rPr lang="en-US" sz="2800" dirty="0" smtClean="0"/>
              <a:t># restore old $</a:t>
            </a:r>
            <a:r>
              <a:rPr lang="en-US" sz="2800" dirty="0" err="1" smtClean="0"/>
              <a:t>fp</a:t>
            </a:r>
            <a:endParaRPr lang="en-US" sz="2800" dirty="0" smtClean="0"/>
          </a:p>
          <a:p>
            <a:r>
              <a:rPr lang="en-US" sz="2800" dirty="0" smtClean="0"/>
              <a:t># restore $</a:t>
            </a:r>
            <a:r>
              <a:rPr lang="en-US" sz="2800" dirty="0" err="1" smtClean="0"/>
              <a:t>ra</a:t>
            </a:r>
            <a:endParaRPr lang="en-US" sz="2800" dirty="0" smtClean="0"/>
          </a:p>
          <a:p>
            <a:r>
              <a:rPr lang="en-US" sz="2800" dirty="0" smtClean="0"/>
              <a:t># </a:t>
            </a:r>
            <a:r>
              <a:rPr lang="en-US" sz="2800" dirty="0" err="1" smtClean="0"/>
              <a:t>dealloc</a:t>
            </a:r>
            <a:r>
              <a:rPr lang="en-US" sz="2800" dirty="0" smtClean="0"/>
              <a:t> frame</a:t>
            </a:r>
          </a:p>
        </p:txBody>
      </p:sp>
    </p:spTree>
    <p:extLst>
      <p:ext uri="{BB962C8B-B14F-4D97-AF65-F5344CB8AC3E}">
        <p14:creationId xmlns:p14="http://schemas.microsoft.com/office/powerpoint/2010/main" val="14105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04800"/>
            <a:ext cx="7769225" cy="987425"/>
          </a:xfrm>
        </p:spPr>
        <p:txBody>
          <a:bodyPr/>
          <a:lstStyle/>
          <a:p>
            <a:r>
              <a:rPr lang="en-US" dirty="0"/>
              <a:t>Frame Layout on Stack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28600" y="2266890"/>
            <a:ext cx="609600" cy="400110"/>
            <a:chOff x="228600" y="4572000"/>
            <a:chExt cx="609600" cy="400110"/>
          </a:xfrm>
        </p:grpSpPr>
        <p:sp>
          <p:nvSpPr>
            <p:cNvPr id="70659" name="Line 3"/>
            <p:cNvSpPr>
              <a:spLocks noChangeShapeType="1"/>
            </p:cNvSpPr>
            <p:nvPr/>
          </p:nvSpPr>
          <p:spPr bwMode="auto">
            <a:xfrm>
              <a:off x="381000" y="4648200"/>
              <a:ext cx="457200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60" name="Text Box 4"/>
            <p:cNvSpPr txBox="1">
              <a:spLocks noChangeArrowheads="1"/>
            </p:cNvSpPr>
            <p:nvPr/>
          </p:nvSpPr>
          <p:spPr bwMode="auto">
            <a:xfrm>
              <a:off x="228600" y="4572000"/>
              <a:ext cx="533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 err="1">
                  <a:solidFill>
                    <a:schemeClr val="bg1"/>
                  </a:solidFill>
                  <a:latin typeface="Arial" charset="0"/>
                </a:rPr>
                <a:t>sp</a:t>
              </a:r>
              <a:endParaRPr lang="en-US" sz="20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838200" y="609600"/>
            <a:ext cx="2057400" cy="5486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3200400" y="1066800"/>
            <a:ext cx="5943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blue() {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   pink(0,1,2,3,4,5);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}</a:t>
            </a:r>
            <a:endParaRPr lang="en-US" sz="2400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838200" y="1371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saved </a:t>
            </a:r>
            <a:r>
              <a:rPr lang="en-US" sz="1600" dirty="0" err="1" smtClean="0">
                <a:solidFill>
                  <a:schemeClr val="bg1"/>
                </a:solidFill>
              </a:rPr>
              <a:t>fp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838200" y="990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</a:t>
            </a:r>
            <a:r>
              <a:rPr lang="en-US" sz="1600" dirty="0" smtClean="0">
                <a:solidFill>
                  <a:schemeClr val="bg1"/>
                </a:solidFill>
              </a:rPr>
              <a:t>aved </a:t>
            </a:r>
            <a:r>
              <a:rPr lang="en-US" sz="1600" dirty="0" err="1" smtClean="0">
                <a:solidFill>
                  <a:schemeClr val="bg1"/>
                </a:solidFill>
              </a:rPr>
              <a:t>ra</a:t>
            </a:r>
            <a:endParaRPr lang="en-US" sz="1600" dirty="0">
              <a:solidFill>
                <a:schemeClr val="bg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28600" y="914400"/>
            <a:ext cx="609600" cy="400110"/>
            <a:chOff x="228600" y="4572000"/>
            <a:chExt cx="609600" cy="400110"/>
          </a:xfrm>
        </p:grpSpPr>
        <p:sp>
          <p:nvSpPr>
            <p:cNvPr id="21" name="Line 3"/>
            <p:cNvSpPr>
              <a:spLocks noChangeShapeType="1"/>
            </p:cNvSpPr>
            <p:nvPr/>
          </p:nvSpPr>
          <p:spPr bwMode="auto">
            <a:xfrm>
              <a:off x="381000" y="4648200"/>
              <a:ext cx="457200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4"/>
            <p:cNvSpPr txBox="1">
              <a:spLocks noChangeArrowheads="1"/>
            </p:cNvSpPr>
            <p:nvPr/>
          </p:nvSpPr>
          <p:spPr bwMode="auto">
            <a:xfrm>
              <a:off x="228600" y="4572000"/>
              <a:ext cx="533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 err="1">
                  <a:solidFill>
                    <a:schemeClr val="bg1"/>
                  </a:solidFill>
                  <a:latin typeface="Arial" charset="0"/>
                </a:rPr>
                <a:t>f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charset="0"/>
                </a:rPr>
                <a:t>p</a:t>
              </a:r>
              <a:endParaRPr lang="en-US" sz="20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838200" y="2133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arguments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838200" y="1752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saved </a:t>
            </a:r>
            <a:r>
              <a:rPr lang="en-US" sz="1600" dirty="0" err="1">
                <a:solidFill>
                  <a:schemeClr val="bg1"/>
                </a:solidFill>
              </a:rPr>
              <a:t>regs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89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04800"/>
            <a:ext cx="7769225" cy="987425"/>
          </a:xfrm>
        </p:spPr>
        <p:txBody>
          <a:bodyPr/>
          <a:lstStyle/>
          <a:p>
            <a:r>
              <a:rPr lang="en-US" dirty="0"/>
              <a:t>Frame Layout on Stack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28600" y="4191000"/>
            <a:ext cx="609600" cy="400110"/>
            <a:chOff x="228600" y="4572000"/>
            <a:chExt cx="609600" cy="400110"/>
          </a:xfrm>
        </p:grpSpPr>
        <p:sp>
          <p:nvSpPr>
            <p:cNvPr id="70659" name="Line 3"/>
            <p:cNvSpPr>
              <a:spLocks noChangeShapeType="1"/>
            </p:cNvSpPr>
            <p:nvPr/>
          </p:nvSpPr>
          <p:spPr bwMode="auto">
            <a:xfrm>
              <a:off x="381000" y="4648200"/>
              <a:ext cx="457200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60" name="Text Box 4"/>
            <p:cNvSpPr txBox="1">
              <a:spLocks noChangeArrowheads="1"/>
            </p:cNvSpPr>
            <p:nvPr/>
          </p:nvSpPr>
          <p:spPr bwMode="auto">
            <a:xfrm>
              <a:off x="228600" y="4572000"/>
              <a:ext cx="533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 err="1">
                  <a:solidFill>
                    <a:schemeClr val="bg1"/>
                  </a:solidFill>
                  <a:latin typeface="Arial" charset="0"/>
                </a:rPr>
                <a:t>sp</a:t>
              </a:r>
              <a:endParaRPr lang="en-US" sz="20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838200" y="609600"/>
            <a:ext cx="2057400" cy="5486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838200" y="2133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arguments</a:t>
            </a: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838200" y="2514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saved </a:t>
            </a:r>
            <a:r>
              <a:rPr lang="en-US" sz="1600" dirty="0" err="1" smtClean="0">
                <a:solidFill>
                  <a:schemeClr val="bg1"/>
                </a:solidFill>
              </a:rPr>
              <a:t>ra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838200" y="3276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local variables</a:t>
            </a:r>
          </a:p>
        </p:txBody>
      </p:sp>
      <p:sp>
        <p:nvSpPr>
          <p:cNvPr id="70666" name="Rectangle 10"/>
          <p:cNvSpPr>
            <a:spLocks noChangeArrowheads="1"/>
          </p:cNvSpPr>
          <p:nvPr/>
        </p:nvSpPr>
        <p:spPr bwMode="auto">
          <a:xfrm>
            <a:off x="838200" y="3657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saved </a:t>
            </a:r>
            <a:r>
              <a:rPr lang="en-US" sz="1600" dirty="0" err="1">
                <a:solidFill>
                  <a:schemeClr val="bg1"/>
                </a:solidFill>
              </a:rPr>
              <a:t>regs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838200" y="4038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arguments</a:t>
            </a:r>
          </a:p>
        </p:txBody>
      </p:sp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838200" y="1752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saved </a:t>
            </a:r>
            <a:r>
              <a:rPr lang="en-US" sz="1600" dirty="0" err="1">
                <a:solidFill>
                  <a:schemeClr val="bg1"/>
                </a:solidFill>
              </a:rPr>
              <a:t>regs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3200400" y="1066800"/>
            <a:ext cx="5943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blue() {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   pink(0,1,2,3,4,5);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}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pink(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a, 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b, 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c, 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d, 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e, 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f) </a:t>
            </a:r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{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    orange(10,11,12,13,14);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}</a:t>
            </a: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838200" y="1371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saved </a:t>
            </a:r>
            <a:r>
              <a:rPr lang="en-US" sz="1600" dirty="0" err="1" smtClean="0">
                <a:solidFill>
                  <a:schemeClr val="bg1"/>
                </a:solidFill>
              </a:rPr>
              <a:t>fp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838200" y="990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</a:t>
            </a:r>
            <a:r>
              <a:rPr lang="en-US" sz="1600" dirty="0" smtClean="0">
                <a:solidFill>
                  <a:schemeClr val="bg1"/>
                </a:solidFill>
              </a:rPr>
              <a:t>aved </a:t>
            </a:r>
            <a:r>
              <a:rPr lang="en-US" sz="1600" dirty="0" err="1" smtClean="0">
                <a:solidFill>
                  <a:schemeClr val="bg1"/>
                </a:solidFill>
              </a:rPr>
              <a:t>ra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838200" y="2895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saved </a:t>
            </a:r>
            <a:r>
              <a:rPr lang="en-US" sz="1600" dirty="0" err="1" smtClean="0">
                <a:solidFill>
                  <a:schemeClr val="bg1"/>
                </a:solidFill>
              </a:rPr>
              <a:t>fp</a:t>
            </a:r>
            <a:endParaRPr lang="en-US" sz="1600" dirty="0">
              <a:solidFill>
                <a:schemeClr val="bg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28600" y="2438400"/>
            <a:ext cx="609600" cy="400110"/>
            <a:chOff x="228600" y="4572000"/>
            <a:chExt cx="609600" cy="400110"/>
          </a:xfrm>
        </p:grpSpPr>
        <p:sp>
          <p:nvSpPr>
            <p:cNvPr id="21" name="Line 3"/>
            <p:cNvSpPr>
              <a:spLocks noChangeShapeType="1"/>
            </p:cNvSpPr>
            <p:nvPr/>
          </p:nvSpPr>
          <p:spPr bwMode="auto">
            <a:xfrm>
              <a:off x="381000" y="4648200"/>
              <a:ext cx="457200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4"/>
            <p:cNvSpPr txBox="1">
              <a:spLocks noChangeArrowheads="1"/>
            </p:cNvSpPr>
            <p:nvPr/>
          </p:nvSpPr>
          <p:spPr bwMode="auto">
            <a:xfrm>
              <a:off x="228600" y="4572000"/>
              <a:ext cx="533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 err="1">
                  <a:solidFill>
                    <a:schemeClr val="bg1"/>
                  </a:solidFill>
                  <a:latin typeface="Arial" charset="0"/>
                </a:rPr>
                <a:t>f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charset="0"/>
                </a:rPr>
                <a:t>p</a:t>
              </a:r>
              <a:endParaRPr lang="en-US" sz="20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142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04800"/>
            <a:ext cx="7769225" cy="987425"/>
          </a:xfrm>
        </p:spPr>
        <p:txBody>
          <a:bodyPr/>
          <a:lstStyle/>
          <a:p>
            <a:r>
              <a:rPr lang="en-US" dirty="0"/>
              <a:t>Frame Layout on Stack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28600" y="5314890"/>
            <a:ext cx="609600" cy="400110"/>
            <a:chOff x="228600" y="4572000"/>
            <a:chExt cx="609600" cy="400110"/>
          </a:xfrm>
        </p:grpSpPr>
        <p:sp>
          <p:nvSpPr>
            <p:cNvPr id="70659" name="Line 3"/>
            <p:cNvSpPr>
              <a:spLocks noChangeShapeType="1"/>
            </p:cNvSpPr>
            <p:nvPr/>
          </p:nvSpPr>
          <p:spPr bwMode="auto">
            <a:xfrm>
              <a:off x="381000" y="4648200"/>
              <a:ext cx="457200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60" name="Text Box 4"/>
            <p:cNvSpPr txBox="1">
              <a:spLocks noChangeArrowheads="1"/>
            </p:cNvSpPr>
            <p:nvPr/>
          </p:nvSpPr>
          <p:spPr bwMode="auto">
            <a:xfrm>
              <a:off x="228600" y="4572000"/>
              <a:ext cx="533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 err="1">
                  <a:solidFill>
                    <a:schemeClr val="bg1"/>
                  </a:solidFill>
                  <a:latin typeface="Arial" charset="0"/>
                </a:rPr>
                <a:t>sp</a:t>
              </a:r>
              <a:endParaRPr lang="en-US" sz="20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838200" y="609600"/>
            <a:ext cx="2057400" cy="5486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838200" y="2133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arguments</a:t>
            </a: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838200" y="2514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saved </a:t>
            </a:r>
            <a:r>
              <a:rPr lang="en-US" sz="1600" dirty="0" err="1" smtClean="0">
                <a:solidFill>
                  <a:schemeClr val="bg1"/>
                </a:solidFill>
              </a:rPr>
              <a:t>ra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838200" y="3276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local variables</a:t>
            </a:r>
          </a:p>
        </p:txBody>
      </p:sp>
      <p:sp>
        <p:nvSpPr>
          <p:cNvPr id="70666" name="Rectangle 10"/>
          <p:cNvSpPr>
            <a:spLocks noChangeArrowheads="1"/>
          </p:cNvSpPr>
          <p:nvPr/>
        </p:nvSpPr>
        <p:spPr bwMode="auto">
          <a:xfrm>
            <a:off x="838200" y="3657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saved </a:t>
            </a:r>
            <a:r>
              <a:rPr lang="en-US" sz="1600" dirty="0" err="1">
                <a:solidFill>
                  <a:schemeClr val="bg1"/>
                </a:solidFill>
              </a:rPr>
              <a:t>regs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838200" y="4038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arguments</a:t>
            </a:r>
          </a:p>
        </p:txBody>
      </p:sp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838200" y="1752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saved </a:t>
            </a:r>
            <a:r>
              <a:rPr lang="en-US" sz="1600" dirty="0" err="1">
                <a:solidFill>
                  <a:schemeClr val="bg1"/>
                </a:solidFill>
              </a:rPr>
              <a:t>regs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0669" name="Rectangle 13"/>
          <p:cNvSpPr>
            <a:spLocks noChangeArrowheads="1"/>
          </p:cNvSpPr>
          <p:nvPr/>
        </p:nvSpPr>
        <p:spPr bwMode="auto">
          <a:xfrm>
            <a:off x="838200" y="4419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saved </a:t>
            </a:r>
            <a:r>
              <a:rPr lang="en-US" sz="1600" dirty="0" err="1" smtClean="0">
                <a:solidFill>
                  <a:schemeClr val="bg1"/>
                </a:solidFill>
              </a:rPr>
              <a:t>ra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3200400" y="1066800"/>
            <a:ext cx="59436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blue() {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   pink(0,1,2,3,4,5);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}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pink(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a, 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b, 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c, 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d, 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e, 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f) </a:t>
            </a:r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{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    orange(10,11,12,13,14);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}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orange(</a:t>
            </a:r>
            <a:r>
              <a:rPr lang="en-US" sz="2400" dirty="0" err="1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 a, </a:t>
            </a:r>
            <a:r>
              <a:rPr lang="en-US" sz="2400" dirty="0" err="1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 b, </a:t>
            </a:r>
            <a:r>
              <a:rPr lang="en-US" sz="2400" dirty="0" err="1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 c, </a:t>
            </a:r>
            <a:r>
              <a:rPr lang="en-US" sz="2400" dirty="0" err="1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, d, </a:t>
            </a:r>
            <a:r>
              <a:rPr lang="en-US" sz="2400" dirty="0" err="1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 e) {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	char </a:t>
            </a:r>
            <a:r>
              <a:rPr lang="en-US" sz="2400" dirty="0" err="1">
                <a:solidFill>
                  <a:schemeClr val="bg1"/>
                </a:solidFill>
                <a:latin typeface="Tahoma" pitchFamily="34" charset="0"/>
              </a:rPr>
              <a:t>buf</a:t>
            </a:r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[100];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	gets(</a:t>
            </a:r>
            <a:r>
              <a:rPr lang="en-US" sz="2400" dirty="0" err="1">
                <a:solidFill>
                  <a:schemeClr val="bg1"/>
                </a:solidFill>
                <a:latin typeface="Tahoma" pitchFamily="34" charset="0"/>
              </a:rPr>
              <a:t>buf</a:t>
            </a:r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); // read string, no check!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}</a:t>
            </a:r>
          </a:p>
          <a:p>
            <a:endParaRPr lang="en-US" sz="2400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70671" name="Rectangle 15"/>
          <p:cNvSpPr>
            <a:spLocks noChangeArrowheads="1"/>
          </p:cNvSpPr>
          <p:nvPr/>
        </p:nvSpPr>
        <p:spPr bwMode="auto">
          <a:xfrm>
            <a:off x="838200" y="5181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local variables</a:t>
            </a: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838200" y="1371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saved </a:t>
            </a:r>
            <a:r>
              <a:rPr lang="en-US" sz="1600" dirty="0" err="1" smtClean="0">
                <a:solidFill>
                  <a:schemeClr val="bg1"/>
                </a:solidFill>
              </a:rPr>
              <a:t>fp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838200" y="990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saved </a:t>
            </a:r>
            <a:r>
              <a:rPr lang="en-US" sz="1600" dirty="0" err="1" smtClean="0">
                <a:solidFill>
                  <a:schemeClr val="bg1"/>
                </a:solidFill>
              </a:rPr>
              <a:t>ra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838200" y="2895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saved </a:t>
            </a:r>
            <a:r>
              <a:rPr lang="en-US" sz="1600" dirty="0" err="1" smtClean="0">
                <a:solidFill>
                  <a:schemeClr val="bg1"/>
                </a:solidFill>
              </a:rPr>
              <a:t>fp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838200" y="4800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saved </a:t>
            </a:r>
            <a:r>
              <a:rPr lang="en-US" sz="1600" dirty="0" err="1" smtClean="0">
                <a:solidFill>
                  <a:schemeClr val="bg1"/>
                </a:solidFill>
              </a:rPr>
              <a:t>fp</a:t>
            </a:r>
            <a:endParaRPr lang="en-US" sz="1600" dirty="0">
              <a:solidFill>
                <a:schemeClr val="bg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28600" y="4343400"/>
            <a:ext cx="609600" cy="400110"/>
            <a:chOff x="228600" y="4572000"/>
            <a:chExt cx="609600" cy="400110"/>
          </a:xfrm>
        </p:grpSpPr>
        <p:sp>
          <p:nvSpPr>
            <p:cNvPr id="21" name="Line 3"/>
            <p:cNvSpPr>
              <a:spLocks noChangeShapeType="1"/>
            </p:cNvSpPr>
            <p:nvPr/>
          </p:nvSpPr>
          <p:spPr bwMode="auto">
            <a:xfrm>
              <a:off x="381000" y="4648200"/>
              <a:ext cx="457200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4"/>
            <p:cNvSpPr txBox="1">
              <a:spLocks noChangeArrowheads="1"/>
            </p:cNvSpPr>
            <p:nvPr/>
          </p:nvSpPr>
          <p:spPr bwMode="auto">
            <a:xfrm>
              <a:off x="228600" y="4572000"/>
              <a:ext cx="533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 err="1">
                  <a:solidFill>
                    <a:schemeClr val="bg1"/>
                  </a:solidFill>
                  <a:latin typeface="Arial" charset="0"/>
                </a:rPr>
                <a:t>f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charset="0"/>
                </a:rPr>
                <a:t>p</a:t>
              </a:r>
              <a:endParaRPr lang="en-US" sz="20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142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04800"/>
            <a:ext cx="7769225" cy="987425"/>
          </a:xfrm>
        </p:spPr>
        <p:txBody>
          <a:bodyPr/>
          <a:lstStyle/>
          <a:p>
            <a:r>
              <a:rPr lang="en-US" dirty="0" smtClean="0"/>
              <a:t>Buffer Overflow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228600" y="5314890"/>
            <a:ext cx="609600" cy="400110"/>
            <a:chOff x="228600" y="4572000"/>
            <a:chExt cx="609600" cy="400110"/>
          </a:xfrm>
        </p:grpSpPr>
        <p:sp>
          <p:nvSpPr>
            <p:cNvPr id="70659" name="Line 3"/>
            <p:cNvSpPr>
              <a:spLocks noChangeShapeType="1"/>
            </p:cNvSpPr>
            <p:nvPr/>
          </p:nvSpPr>
          <p:spPr bwMode="auto">
            <a:xfrm>
              <a:off x="381000" y="4648200"/>
              <a:ext cx="457200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60" name="Text Box 4"/>
            <p:cNvSpPr txBox="1">
              <a:spLocks noChangeArrowheads="1"/>
            </p:cNvSpPr>
            <p:nvPr/>
          </p:nvSpPr>
          <p:spPr bwMode="auto">
            <a:xfrm>
              <a:off x="228600" y="4572000"/>
              <a:ext cx="533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 err="1">
                  <a:solidFill>
                    <a:schemeClr val="bg1"/>
                  </a:solidFill>
                  <a:latin typeface="Arial" charset="0"/>
                </a:rPr>
                <a:t>sp</a:t>
              </a:r>
              <a:endParaRPr lang="en-US" sz="20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838200" y="609600"/>
            <a:ext cx="2057400" cy="5486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838200" y="2133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arguments</a:t>
            </a: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838200" y="2514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saved </a:t>
            </a:r>
            <a:r>
              <a:rPr lang="en-US" sz="1600" dirty="0" err="1" smtClean="0">
                <a:solidFill>
                  <a:schemeClr val="bg1"/>
                </a:solidFill>
              </a:rPr>
              <a:t>ra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838200" y="3276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local variables</a:t>
            </a:r>
          </a:p>
        </p:txBody>
      </p:sp>
      <p:sp>
        <p:nvSpPr>
          <p:cNvPr id="70666" name="Rectangle 10"/>
          <p:cNvSpPr>
            <a:spLocks noChangeArrowheads="1"/>
          </p:cNvSpPr>
          <p:nvPr/>
        </p:nvSpPr>
        <p:spPr bwMode="auto">
          <a:xfrm>
            <a:off x="838200" y="3657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saved </a:t>
            </a:r>
            <a:r>
              <a:rPr lang="en-US" sz="1600" dirty="0" err="1">
                <a:solidFill>
                  <a:schemeClr val="bg1"/>
                </a:solidFill>
              </a:rPr>
              <a:t>regs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838200" y="4038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arguments</a:t>
            </a:r>
          </a:p>
        </p:txBody>
      </p:sp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838200" y="1752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saved </a:t>
            </a:r>
            <a:r>
              <a:rPr lang="en-US" sz="1600" dirty="0" err="1">
                <a:solidFill>
                  <a:schemeClr val="bg1"/>
                </a:solidFill>
              </a:rPr>
              <a:t>regs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0669" name="Rectangle 13"/>
          <p:cNvSpPr>
            <a:spLocks noChangeArrowheads="1"/>
          </p:cNvSpPr>
          <p:nvPr/>
        </p:nvSpPr>
        <p:spPr bwMode="auto">
          <a:xfrm>
            <a:off x="838200" y="4419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saved </a:t>
            </a:r>
            <a:r>
              <a:rPr lang="en-US" sz="1600" dirty="0" err="1" smtClean="0">
                <a:solidFill>
                  <a:schemeClr val="bg1"/>
                </a:solidFill>
              </a:rPr>
              <a:t>ra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3200400" y="1066800"/>
            <a:ext cx="59436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blue() {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   pink(0,1,2,3,4,5);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}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pink(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a, 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b, 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c, 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d, 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e, </a:t>
            </a:r>
            <a:r>
              <a:rPr lang="en-US" sz="2400" dirty="0" err="1" smtClean="0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 f) </a:t>
            </a:r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{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    orange(10,11,12,13,14);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</a:rPr>
              <a:t>}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orange(</a:t>
            </a:r>
            <a:r>
              <a:rPr lang="en-US" sz="2400" dirty="0" err="1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 a, </a:t>
            </a:r>
            <a:r>
              <a:rPr lang="en-US" sz="2400" dirty="0" err="1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 b, </a:t>
            </a:r>
            <a:r>
              <a:rPr lang="en-US" sz="2400" dirty="0" err="1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 c, </a:t>
            </a:r>
            <a:r>
              <a:rPr lang="en-US" sz="2400" dirty="0" err="1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, d, </a:t>
            </a:r>
            <a:r>
              <a:rPr lang="en-US" sz="2400" dirty="0" err="1">
                <a:solidFill>
                  <a:schemeClr val="bg1"/>
                </a:solidFill>
                <a:latin typeface="Tahoma" pitchFamily="34" charset="0"/>
              </a:rPr>
              <a:t>int</a:t>
            </a:r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 e) {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	char </a:t>
            </a:r>
            <a:r>
              <a:rPr lang="en-US" sz="2400" dirty="0" err="1">
                <a:solidFill>
                  <a:schemeClr val="bg1"/>
                </a:solidFill>
                <a:latin typeface="Tahoma" pitchFamily="34" charset="0"/>
              </a:rPr>
              <a:t>buf</a:t>
            </a:r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[100];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	gets(</a:t>
            </a:r>
            <a:r>
              <a:rPr lang="en-US" sz="2400" dirty="0" err="1">
                <a:solidFill>
                  <a:schemeClr val="bg1"/>
                </a:solidFill>
                <a:latin typeface="Tahoma" pitchFamily="34" charset="0"/>
              </a:rPr>
              <a:t>buf</a:t>
            </a:r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); // read string, no check!</a:t>
            </a:r>
          </a:p>
          <a:p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}</a:t>
            </a:r>
          </a:p>
          <a:p>
            <a:endParaRPr lang="en-US" sz="2400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70671" name="Rectangle 15"/>
          <p:cNvSpPr>
            <a:spLocks noChangeArrowheads="1"/>
          </p:cNvSpPr>
          <p:nvPr/>
        </p:nvSpPr>
        <p:spPr bwMode="auto">
          <a:xfrm>
            <a:off x="838200" y="5181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local variables</a:t>
            </a: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838200" y="1371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saved </a:t>
            </a:r>
            <a:r>
              <a:rPr lang="en-US" sz="1600" dirty="0" err="1" smtClean="0">
                <a:solidFill>
                  <a:schemeClr val="bg1"/>
                </a:solidFill>
              </a:rPr>
              <a:t>fp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838200" y="990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saved </a:t>
            </a:r>
            <a:r>
              <a:rPr lang="en-US" sz="1600" dirty="0" err="1" smtClean="0">
                <a:solidFill>
                  <a:schemeClr val="bg1"/>
                </a:solidFill>
              </a:rPr>
              <a:t>ra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838200" y="2895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saved </a:t>
            </a:r>
            <a:r>
              <a:rPr lang="en-US" sz="1600" dirty="0" err="1" smtClean="0">
                <a:solidFill>
                  <a:schemeClr val="bg1"/>
                </a:solidFill>
              </a:rPr>
              <a:t>fp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838200" y="4800600"/>
            <a:ext cx="20574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saved </a:t>
            </a:r>
            <a:r>
              <a:rPr lang="en-US" sz="1600" dirty="0" err="1" smtClean="0">
                <a:solidFill>
                  <a:schemeClr val="bg1"/>
                </a:solidFill>
              </a:rPr>
              <a:t>fp</a:t>
            </a:r>
            <a:endParaRPr lang="en-US" sz="1600" dirty="0">
              <a:solidFill>
                <a:schemeClr val="bg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28600" y="4343400"/>
            <a:ext cx="609600" cy="400110"/>
            <a:chOff x="228600" y="4572000"/>
            <a:chExt cx="609600" cy="400110"/>
          </a:xfrm>
        </p:grpSpPr>
        <p:sp>
          <p:nvSpPr>
            <p:cNvPr id="21" name="Line 3"/>
            <p:cNvSpPr>
              <a:spLocks noChangeShapeType="1"/>
            </p:cNvSpPr>
            <p:nvPr/>
          </p:nvSpPr>
          <p:spPr bwMode="auto">
            <a:xfrm>
              <a:off x="381000" y="4648200"/>
              <a:ext cx="457200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4"/>
            <p:cNvSpPr txBox="1">
              <a:spLocks noChangeArrowheads="1"/>
            </p:cNvSpPr>
            <p:nvPr/>
          </p:nvSpPr>
          <p:spPr bwMode="auto">
            <a:xfrm>
              <a:off x="228600" y="4572000"/>
              <a:ext cx="533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 err="1">
                  <a:solidFill>
                    <a:schemeClr val="bg1"/>
                  </a:solidFill>
                  <a:latin typeface="Arial" charset="0"/>
                </a:rPr>
                <a:t>f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charset="0"/>
                </a:rPr>
                <a:t>p</a:t>
              </a:r>
              <a:endParaRPr lang="en-US" sz="20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291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MIPS Register Recap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4000"/>
              </a:lnSpc>
            </a:pPr>
            <a:r>
              <a:rPr lang="en-US" sz="2800" dirty="0"/>
              <a:t>Return address: $31 (</a:t>
            </a:r>
            <a:r>
              <a:rPr lang="en-US" sz="2800" dirty="0" err="1"/>
              <a:t>ra</a:t>
            </a:r>
            <a:r>
              <a:rPr lang="en-US" sz="2800" dirty="0"/>
              <a:t>)</a:t>
            </a:r>
          </a:p>
          <a:p>
            <a:pPr>
              <a:lnSpc>
                <a:spcPct val="84000"/>
              </a:lnSpc>
            </a:pPr>
            <a:r>
              <a:rPr lang="en-US" sz="2800" dirty="0"/>
              <a:t>Stack pointer: $29 (</a:t>
            </a:r>
            <a:r>
              <a:rPr lang="en-US" sz="2800" dirty="0" err="1"/>
              <a:t>sp</a:t>
            </a:r>
            <a:r>
              <a:rPr lang="en-US" sz="2800" dirty="0"/>
              <a:t>)</a:t>
            </a:r>
          </a:p>
          <a:p>
            <a:pPr>
              <a:lnSpc>
                <a:spcPct val="84000"/>
              </a:lnSpc>
            </a:pPr>
            <a:r>
              <a:rPr lang="en-US" sz="2800" dirty="0"/>
              <a:t>Frame pointer: $30 (</a:t>
            </a:r>
            <a:r>
              <a:rPr lang="en-US" sz="2800" dirty="0" err="1"/>
              <a:t>fp</a:t>
            </a:r>
            <a:r>
              <a:rPr lang="en-US" sz="2800" dirty="0"/>
              <a:t>)</a:t>
            </a:r>
          </a:p>
          <a:p>
            <a:pPr>
              <a:lnSpc>
                <a:spcPct val="84000"/>
              </a:lnSpc>
            </a:pPr>
            <a:r>
              <a:rPr lang="en-US" sz="2800" dirty="0"/>
              <a:t>First four arguments: $4-$7  (a0-a3)</a:t>
            </a:r>
          </a:p>
          <a:p>
            <a:pPr>
              <a:lnSpc>
                <a:spcPct val="84000"/>
              </a:lnSpc>
            </a:pPr>
            <a:r>
              <a:rPr lang="en-US" sz="2800" dirty="0"/>
              <a:t>Return result: $2-$3 (v0-v1)</a:t>
            </a:r>
          </a:p>
          <a:p>
            <a:pPr>
              <a:lnSpc>
                <a:spcPct val="84000"/>
              </a:lnSpc>
            </a:pPr>
            <a:r>
              <a:rPr lang="en-US" sz="2800" dirty="0" err="1"/>
              <a:t>Callee</a:t>
            </a:r>
            <a:r>
              <a:rPr lang="en-US" sz="2800" dirty="0"/>
              <a:t>-save free </a:t>
            </a:r>
            <a:r>
              <a:rPr lang="en-US" sz="2800" dirty="0" err="1"/>
              <a:t>regs</a:t>
            </a:r>
            <a:r>
              <a:rPr lang="en-US" sz="2800" dirty="0"/>
              <a:t>: $16-$23 (s0-s7)</a:t>
            </a:r>
          </a:p>
          <a:p>
            <a:pPr>
              <a:lnSpc>
                <a:spcPct val="84000"/>
              </a:lnSpc>
            </a:pPr>
            <a:r>
              <a:rPr lang="en-US" sz="2800" dirty="0"/>
              <a:t>Caller-save free </a:t>
            </a:r>
            <a:r>
              <a:rPr lang="en-US" sz="2800" dirty="0" err="1"/>
              <a:t>regs</a:t>
            </a:r>
            <a:r>
              <a:rPr lang="en-US" sz="2800" dirty="0"/>
              <a:t>: $8-$15,$24,$25 (t0-t9)</a:t>
            </a:r>
          </a:p>
          <a:p>
            <a:pPr>
              <a:lnSpc>
                <a:spcPct val="84000"/>
              </a:lnSpc>
            </a:pPr>
            <a:r>
              <a:rPr lang="en-US" sz="2800" dirty="0"/>
              <a:t>Reserved: $26, $27</a:t>
            </a:r>
          </a:p>
          <a:p>
            <a:pPr>
              <a:lnSpc>
                <a:spcPct val="84000"/>
              </a:lnSpc>
            </a:pPr>
            <a:r>
              <a:rPr lang="en-US" sz="2800" dirty="0"/>
              <a:t>Global pointer: $28 (</a:t>
            </a:r>
            <a:r>
              <a:rPr lang="en-US" sz="2800" dirty="0" err="1"/>
              <a:t>gp</a:t>
            </a:r>
            <a:r>
              <a:rPr lang="en-US" sz="2800" dirty="0"/>
              <a:t>)</a:t>
            </a:r>
          </a:p>
          <a:p>
            <a:pPr>
              <a:lnSpc>
                <a:spcPct val="84000"/>
              </a:lnSpc>
            </a:pPr>
            <a:r>
              <a:rPr lang="en-US" sz="2800" dirty="0"/>
              <a:t>Assembler temporary: $1 (at)</a:t>
            </a:r>
          </a:p>
          <a:p>
            <a:pPr>
              <a:lnSpc>
                <a:spcPct val="84000"/>
              </a:lnSpc>
            </a:pPr>
            <a:endParaRPr lang="en-US" sz="2400" dirty="0"/>
          </a:p>
          <a:p>
            <a:pPr>
              <a:lnSpc>
                <a:spcPct val="84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562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MIPS Register Conventions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8436164"/>
              </p:ext>
            </p:extLst>
          </p:nvPr>
        </p:nvGraphicFramePr>
        <p:xfrm>
          <a:off x="228600" y="511654"/>
          <a:ext cx="3733800" cy="6273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098"/>
                <a:gridCol w="828502"/>
                <a:gridCol w="2362200"/>
              </a:tblGrid>
              <a:tr h="35487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r0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$zero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zero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4186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r1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$at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assembler temp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458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r2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$v0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function</a:t>
                      </a:r>
                      <a:b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return values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458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r3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$v1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458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r4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$a0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function</a:t>
                      </a:r>
                      <a:b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arguments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458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r5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$a1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458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r6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$a2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458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$a3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487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accent1"/>
                          </a:solidFill>
                        </a:rPr>
                        <a:t>r8</a:t>
                      </a:r>
                      <a:endParaRPr lang="en-US" sz="2400" dirty="0">
                        <a:solidFill>
                          <a:schemeClr val="accent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$t0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temps</a:t>
                      </a:r>
                      <a:br>
                        <a:rPr lang="en-US" sz="2400" b="1" dirty="0" smtClean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(caller save)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487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$t1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487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$t2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487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r11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$t3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487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r12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$t4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487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r13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$t5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487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r14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$t6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487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r15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$t7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381657402"/>
              </p:ext>
            </p:extLst>
          </p:nvPr>
        </p:nvGraphicFramePr>
        <p:xfrm>
          <a:off x="4038600" y="511653"/>
          <a:ext cx="4114800" cy="6193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838200"/>
                <a:gridCol w="2667000"/>
              </a:tblGrid>
              <a:tr h="35487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r16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$s0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saved</a:t>
                      </a:r>
                      <a:br>
                        <a:rPr lang="en-US" sz="2400" b="1" dirty="0" smtClean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(</a:t>
                      </a:r>
                      <a:r>
                        <a:rPr lang="en-US" sz="2400" b="1" dirty="0" err="1" smtClean="0">
                          <a:solidFill>
                            <a:schemeClr val="bg1"/>
                          </a:solidFill>
                          <a:latin typeface="+mj-lt"/>
                        </a:rPr>
                        <a:t>callee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save)</a:t>
                      </a:r>
                      <a:endParaRPr lang="en-US" sz="24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458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r17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$s1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458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r18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$s2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458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r19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$s3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458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r20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$s4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458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r21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$s5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458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r22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$s6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458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$s7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487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</a:rPr>
                        <a:t>r24</a:t>
                      </a:r>
                      <a:endParaRPr lang="en-US" sz="2400" b="0" dirty="0">
                        <a:solidFill>
                          <a:schemeClr val="accent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$t8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more temps</a:t>
                      </a:r>
                      <a:br>
                        <a:rPr lang="en-US" sz="2400" b="1" dirty="0" smtClean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(caller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save)</a:t>
                      </a:r>
                      <a:endParaRPr lang="en-US" sz="24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487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$t9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487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$k0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reserved for</a:t>
                      </a:r>
                      <a:b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kernel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487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$k1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487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</a:t>
                      </a:r>
                      <a:r>
                        <a:rPr lang="en-US" sz="2400" b="0" dirty="0" err="1" smtClean="0">
                          <a:solidFill>
                            <a:schemeClr val="bg1"/>
                          </a:solidFill>
                          <a:latin typeface="+mj-lt"/>
                        </a:rPr>
                        <a:t>gp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global data pointer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487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$sp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stack pointer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487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</a:t>
                      </a:r>
                      <a:r>
                        <a:rPr lang="en-US" sz="2400" b="0" dirty="0" err="1" smtClean="0">
                          <a:solidFill>
                            <a:schemeClr val="bg1"/>
                          </a:solidFill>
                          <a:latin typeface="+mj-lt"/>
                        </a:rPr>
                        <a:t>fp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frame pointer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487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r31</a:t>
                      </a:r>
                      <a:endParaRPr lang="en-US" sz="2400" b="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$</a:t>
                      </a:r>
                      <a:r>
                        <a:rPr lang="en-US" sz="2400" b="0" dirty="0" err="1" smtClean="0">
                          <a:solidFill>
                            <a:schemeClr val="bg1"/>
                          </a:solidFill>
                          <a:latin typeface="+mj-lt"/>
                        </a:rPr>
                        <a:t>ra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return address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281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-76200"/>
            <a:ext cx="7770813" cy="682625"/>
          </a:xfrm>
          <a:ln/>
        </p:spPr>
        <p:txBody>
          <a:bodyPr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/>
              <a:t>Jump And Link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609600"/>
            <a:ext cx="8610600" cy="3805529"/>
          </a:xfrm>
          <a:ln/>
        </p:spPr>
        <p:txBody>
          <a:bodyPr wrap="square">
            <a:spAutoFit/>
          </a:bodyPr>
          <a:lstStyle/>
          <a:p>
            <a:pPr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/>
              <a:t>JAL (Jump And Link) instruction moves a new value into the PC, and simultaneously saves the old value in register $31</a:t>
            </a:r>
          </a:p>
          <a:p>
            <a:pPr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dirty="0"/>
          </a:p>
          <a:p>
            <a:pPr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/>
              <a:t>Thus, can get back from the subroutine to the instruction immediately following the jump by transferring control back to PC in register $31</a:t>
            </a:r>
          </a:p>
        </p:txBody>
      </p:sp>
    </p:spTree>
    <p:extLst>
      <p:ext uri="{BB962C8B-B14F-4D97-AF65-F5344CB8AC3E}">
        <p14:creationId xmlns:p14="http://schemas.microsoft.com/office/powerpoint/2010/main" val="28288357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Recap: Conventions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28600" y="609600"/>
            <a:ext cx="8686800" cy="60960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 smtClean="0">
                <a:solidFill>
                  <a:schemeClr val="accent1"/>
                </a:solidFill>
              </a:rPr>
              <a:t>first four </a:t>
            </a:r>
            <a:r>
              <a:rPr lang="en-US" dirty="0" err="1" smtClean="0"/>
              <a:t>arg</a:t>
            </a:r>
            <a:r>
              <a:rPr lang="en-US" dirty="0" smtClean="0"/>
              <a:t> words passed in $a0, $a1, $a2, $a3</a:t>
            </a:r>
          </a:p>
          <a:p>
            <a:pPr lvl="1"/>
            <a:r>
              <a:rPr lang="en-US" dirty="0" smtClean="0"/>
              <a:t>remaining </a:t>
            </a:r>
            <a:r>
              <a:rPr lang="en-US" dirty="0" err="1" smtClean="0"/>
              <a:t>arg</a:t>
            </a:r>
            <a:r>
              <a:rPr lang="en-US" dirty="0" smtClean="0"/>
              <a:t> words passed </a:t>
            </a:r>
            <a:r>
              <a:rPr lang="en-US" dirty="0" smtClean="0">
                <a:solidFill>
                  <a:schemeClr val="accent1"/>
                </a:solidFill>
              </a:rPr>
              <a:t>in parent’s stack frame</a:t>
            </a:r>
          </a:p>
          <a:p>
            <a:pPr lvl="1"/>
            <a:r>
              <a:rPr lang="en-US" dirty="0" smtClean="0"/>
              <a:t>return value (if any) in $v0, $v1</a:t>
            </a:r>
          </a:p>
          <a:p>
            <a:pPr lvl="1"/>
            <a:r>
              <a:rPr lang="en-US" dirty="0"/>
              <a:t>stack frame at $</a:t>
            </a:r>
            <a:r>
              <a:rPr lang="en-US" dirty="0" err="1"/>
              <a:t>sp</a:t>
            </a:r>
            <a:endParaRPr lang="en-US" dirty="0"/>
          </a:p>
          <a:p>
            <a:pPr lvl="2"/>
            <a:r>
              <a:rPr lang="en-US" dirty="0"/>
              <a:t>contains $</a:t>
            </a:r>
            <a:r>
              <a:rPr lang="en-US" dirty="0" err="1"/>
              <a:t>ra</a:t>
            </a:r>
            <a:r>
              <a:rPr lang="en-US" dirty="0"/>
              <a:t> (clobbered on JAL </a:t>
            </a:r>
            <a:endParaRPr lang="en-US" dirty="0" smtClean="0"/>
          </a:p>
          <a:p>
            <a:pPr marL="688975" lvl="2" indent="0">
              <a:buNone/>
            </a:pPr>
            <a:r>
              <a:rPr lang="en-US" dirty="0"/>
              <a:t>	</a:t>
            </a:r>
            <a:r>
              <a:rPr lang="en-US" dirty="0" smtClean="0"/>
              <a:t>to </a:t>
            </a:r>
            <a:r>
              <a:rPr lang="en-US" dirty="0"/>
              <a:t>sub-functions) </a:t>
            </a:r>
          </a:p>
          <a:p>
            <a:pPr lvl="2"/>
            <a:r>
              <a:rPr lang="en-US" dirty="0"/>
              <a:t>contains local </a:t>
            </a:r>
            <a:r>
              <a:rPr lang="en-US" dirty="0" err="1"/>
              <a:t>vars</a:t>
            </a:r>
            <a:r>
              <a:rPr lang="en-US" dirty="0"/>
              <a:t> (possibly </a:t>
            </a:r>
            <a:endParaRPr lang="en-US" dirty="0" smtClean="0"/>
          </a:p>
          <a:p>
            <a:pPr marL="688975" lvl="2" indent="0">
              <a:buNone/>
            </a:pPr>
            <a:r>
              <a:rPr lang="en-US" dirty="0"/>
              <a:t>	</a:t>
            </a:r>
            <a:r>
              <a:rPr lang="en-US" dirty="0" smtClean="0"/>
              <a:t>clobbered by </a:t>
            </a:r>
            <a:r>
              <a:rPr lang="en-US" dirty="0"/>
              <a:t>sub-functions)</a:t>
            </a:r>
          </a:p>
          <a:p>
            <a:pPr lvl="2"/>
            <a:r>
              <a:rPr lang="en-US" dirty="0"/>
              <a:t>contains extra arguments to sub-functions</a:t>
            </a:r>
          </a:p>
          <a:p>
            <a:pPr lvl="2"/>
            <a:r>
              <a:rPr lang="en-US" dirty="0"/>
              <a:t>contains space for first 4 arguments </a:t>
            </a:r>
            <a:endParaRPr lang="en-US" dirty="0" smtClean="0"/>
          </a:p>
          <a:p>
            <a:pPr marL="688975" lvl="2" indent="0">
              <a:buNone/>
            </a:pPr>
            <a:r>
              <a:rPr lang="en-US" dirty="0"/>
              <a:t>	</a:t>
            </a:r>
            <a:r>
              <a:rPr lang="en-US" dirty="0" smtClean="0"/>
              <a:t>to sub-functions</a:t>
            </a:r>
          </a:p>
          <a:p>
            <a:pPr lvl="1"/>
            <a:r>
              <a:rPr lang="en-US" dirty="0" err="1" smtClean="0">
                <a:solidFill>
                  <a:schemeClr val="accent1"/>
                </a:solidFill>
              </a:rPr>
              <a:t>callee</a:t>
            </a:r>
            <a:r>
              <a:rPr lang="en-US" dirty="0" smtClean="0">
                <a:solidFill>
                  <a:schemeClr val="accent1"/>
                </a:solidFill>
              </a:rPr>
              <a:t> save </a:t>
            </a:r>
            <a:r>
              <a:rPr lang="en-US" dirty="0" err="1" smtClean="0">
                <a:solidFill>
                  <a:schemeClr val="accent1"/>
                </a:solidFill>
              </a:rPr>
              <a:t>regs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>are preserved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caller save </a:t>
            </a:r>
            <a:r>
              <a:rPr lang="en-US" dirty="0" err="1" smtClean="0">
                <a:solidFill>
                  <a:schemeClr val="accent1"/>
                </a:solidFill>
              </a:rPr>
              <a:t>regs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>are not 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Global data accessed via $</a:t>
            </a:r>
            <a:r>
              <a:rPr lang="en-US" dirty="0" err="1">
                <a:solidFill>
                  <a:schemeClr val="accent1"/>
                </a:solidFill>
              </a:rPr>
              <a:t>gp</a:t>
            </a:r>
            <a:endParaRPr lang="en-US" dirty="0">
              <a:solidFill>
                <a:schemeClr val="accent1"/>
              </a:solidFill>
            </a:endParaRPr>
          </a:p>
          <a:p>
            <a:pPr lvl="1"/>
            <a:endParaRPr lang="en-US" dirty="0" smtClean="0">
              <a:solidFill>
                <a:schemeClr val="accent1"/>
              </a:solidFill>
            </a:endParaRPr>
          </a:p>
          <a:p>
            <a:pPr lvl="2"/>
            <a:endParaRPr lang="en-US" dirty="0" smtClean="0"/>
          </a:p>
        </p:txBody>
      </p:sp>
      <p:cxnSp>
        <p:nvCxnSpPr>
          <p:cNvPr id="5" name="Straight Connector 4"/>
          <p:cNvCxnSpPr/>
          <p:nvPr>
            <p:custDataLst>
              <p:tags r:id="rId3"/>
            </p:custDataLst>
          </p:nvPr>
        </p:nvCxnSpPr>
        <p:spPr>
          <a:xfrm rot="5400000">
            <a:off x="4379160" y="4495800"/>
            <a:ext cx="41148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>
            <p:custDataLst>
              <p:tags r:id="rId4"/>
            </p:custDataLst>
          </p:nvPr>
        </p:nvCxnSpPr>
        <p:spPr>
          <a:xfrm rot="5400000">
            <a:off x="6741360" y="4495800"/>
            <a:ext cx="41148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6436560" y="2667000"/>
            <a:ext cx="2362200" cy="38100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saved </a:t>
            </a:r>
            <a:r>
              <a:rPr lang="en-US" sz="2400" dirty="0" err="1" smtClean="0"/>
              <a:t>ra</a:t>
            </a:r>
            <a:endParaRPr lang="en-US" sz="2400" dirty="0"/>
          </a:p>
        </p:txBody>
      </p:sp>
      <p:sp>
        <p:nvSpPr>
          <p:cNvPr id="8" name="Rectangle 7"/>
          <p:cNvSpPr/>
          <p:nvPr>
            <p:custDataLst>
              <p:tags r:id="rId6"/>
            </p:custDataLst>
          </p:nvPr>
        </p:nvSpPr>
        <p:spPr>
          <a:xfrm>
            <a:off x="6436560" y="3048000"/>
            <a:ext cx="2362200" cy="38100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saved </a:t>
            </a:r>
            <a:r>
              <a:rPr lang="en-US" sz="2400" dirty="0" err="1" smtClean="0"/>
              <a:t>fp</a:t>
            </a:r>
            <a:endParaRPr lang="en-US" sz="2400" dirty="0"/>
          </a:p>
        </p:txBody>
      </p:sp>
      <p:sp>
        <p:nvSpPr>
          <p:cNvPr id="9" name="Rectangle 8"/>
          <p:cNvSpPr/>
          <p:nvPr>
            <p:custDataLst>
              <p:tags r:id="rId7"/>
            </p:custDataLst>
          </p:nvPr>
        </p:nvSpPr>
        <p:spPr>
          <a:xfrm>
            <a:off x="6436560" y="3429000"/>
            <a:ext cx="2362200" cy="76200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saved </a:t>
            </a:r>
            <a:r>
              <a:rPr lang="en-US" sz="2400" dirty="0" err="1" smtClean="0"/>
              <a:t>regs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($s0  ... $s7)</a:t>
            </a:r>
            <a:endParaRPr lang="en-US" sz="2400" dirty="0"/>
          </a:p>
        </p:txBody>
      </p:sp>
      <p:sp>
        <p:nvSpPr>
          <p:cNvPr id="10" name="Rectangle 9"/>
          <p:cNvSpPr/>
          <p:nvPr>
            <p:custDataLst>
              <p:tags r:id="rId8"/>
            </p:custDataLst>
          </p:nvPr>
        </p:nvSpPr>
        <p:spPr>
          <a:xfrm>
            <a:off x="6436560" y="4191000"/>
            <a:ext cx="2362200" cy="114300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locals</a:t>
            </a:r>
            <a:endParaRPr lang="en-US" sz="2400" dirty="0"/>
          </a:p>
        </p:txBody>
      </p:sp>
      <p:sp>
        <p:nvSpPr>
          <p:cNvPr id="11" name="Rectangle 10"/>
          <p:cNvSpPr/>
          <p:nvPr>
            <p:custDataLst>
              <p:tags r:id="rId9"/>
            </p:custDataLst>
          </p:nvPr>
        </p:nvSpPr>
        <p:spPr>
          <a:xfrm>
            <a:off x="6436560" y="5334000"/>
            <a:ext cx="2362200" cy="106680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outgoing</a:t>
            </a:r>
            <a:br>
              <a:rPr lang="en-US" sz="2400" dirty="0" smtClean="0"/>
            </a:br>
            <a:r>
              <a:rPr lang="en-US" sz="2400" dirty="0" err="1" smtClean="0"/>
              <a:t>args</a:t>
            </a:r>
            <a:endParaRPr lang="en-US" sz="2400" dirty="0"/>
          </a:p>
        </p:txBody>
      </p:sp>
      <p:sp>
        <p:nvSpPr>
          <p:cNvPr id="14" name="TextBox 13"/>
          <p:cNvSpPr txBox="1"/>
          <p:nvPr>
            <p:custDataLst>
              <p:tags r:id="rId10"/>
            </p:custDataLst>
          </p:nvPr>
        </p:nvSpPr>
        <p:spPr>
          <a:xfrm>
            <a:off x="5369760" y="2590800"/>
            <a:ext cx="1098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$</a:t>
            </a:r>
            <a:r>
              <a:rPr lang="en-US" sz="2800" dirty="0" err="1" smtClean="0">
                <a:solidFill>
                  <a:schemeClr val="bg1"/>
                </a:solidFill>
              </a:rPr>
              <a:t>fp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sym typeface="Wingdings" pitchFamily="2" charset="2"/>
              </a:rPr>
              <a:t>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>
            <p:custDataLst>
              <p:tags r:id="rId11"/>
            </p:custDataLst>
          </p:nvPr>
        </p:nvSpPr>
        <p:spPr>
          <a:xfrm>
            <a:off x="5369760" y="5953780"/>
            <a:ext cx="113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$sp </a:t>
            </a:r>
            <a:r>
              <a:rPr lang="en-US" sz="2800" dirty="0" smtClean="0">
                <a:solidFill>
                  <a:schemeClr val="bg1"/>
                </a:solidFill>
                <a:sym typeface="Wingdings" pitchFamily="2" charset="2"/>
              </a:rPr>
              <a:t>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51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4885"/>
            <a:ext cx="7770813" cy="679994"/>
          </a:xfrm>
          <a:ln/>
        </p:spPr>
        <p:txBody>
          <a:bodyPr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/>
              <a:t>Procedure Call Take </a:t>
            </a:r>
            <a:r>
              <a:rPr lang="en-GB" dirty="0"/>
              <a:t>2: JAL/JR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762000" y="1676400"/>
            <a:ext cx="2057400" cy="3124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main: 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jal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mult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 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Laftercall1: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add $1,$2,$3</a:t>
            </a:r>
          </a:p>
          <a:p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jal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mult</a:t>
            </a:r>
            <a:endParaRPr lang="en-US" sz="1800" dirty="0">
              <a:solidFill>
                <a:schemeClr val="accent1"/>
              </a:solidFill>
              <a:latin typeface="Arial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Laftercall2: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sub $3,$4,$5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3962400" y="1600200"/>
            <a:ext cx="2057400" cy="3124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mult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: 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…</a:t>
            </a:r>
          </a:p>
          <a:p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…</a:t>
            </a:r>
          </a:p>
          <a:p>
            <a:r>
              <a:rPr lang="en-US" sz="1800" dirty="0">
                <a:solidFill>
                  <a:srgbClr val="BC1010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jr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$31</a:t>
            </a:r>
          </a:p>
        </p:txBody>
      </p:sp>
      <p:sp>
        <p:nvSpPr>
          <p:cNvPr id="47110" name="Freeform 6"/>
          <p:cNvSpPr>
            <a:spLocks/>
          </p:cNvSpPr>
          <p:nvPr/>
        </p:nvSpPr>
        <p:spPr bwMode="auto">
          <a:xfrm>
            <a:off x="1803400" y="2051050"/>
            <a:ext cx="2189163" cy="463550"/>
          </a:xfrm>
          <a:custGeom>
            <a:avLst/>
            <a:gdLst>
              <a:gd name="T0" fmla="*/ 0 w 1379"/>
              <a:gd name="T1" fmla="*/ 292 h 292"/>
              <a:gd name="T2" fmla="*/ 730 w 1379"/>
              <a:gd name="T3" fmla="*/ 243 h 292"/>
              <a:gd name="T4" fmla="*/ 1054 w 1379"/>
              <a:gd name="T5" fmla="*/ 32 h 292"/>
              <a:gd name="T6" fmla="*/ 1379 w 1379"/>
              <a:gd name="T7" fmla="*/ 48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79" h="292">
                <a:moveTo>
                  <a:pt x="0" y="292"/>
                </a:moveTo>
                <a:cubicBezTo>
                  <a:pt x="120" y="284"/>
                  <a:pt x="554" y="286"/>
                  <a:pt x="730" y="243"/>
                </a:cubicBezTo>
                <a:cubicBezTo>
                  <a:pt x="906" y="200"/>
                  <a:pt x="946" y="64"/>
                  <a:pt x="1054" y="32"/>
                </a:cubicBezTo>
                <a:cubicBezTo>
                  <a:pt x="1162" y="0"/>
                  <a:pt x="1311" y="45"/>
                  <a:pt x="1379" y="48"/>
                </a:cubicBezTo>
              </a:path>
            </a:pathLst>
          </a:custGeom>
          <a:noFill/>
          <a:ln w="28575" cmpd="sng">
            <a:solidFill>
              <a:schemeClr val="accent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1" name="Freeform 7"/>
          <p:cNvSpPr>
            <a:spLocks/>
          </p:cNvSpPr>
          <p:nvPr/>
        </p:nvSpPr>
        <p:spPr bwMode="auto">
          <a:xfrm>
            <a:off x="2098675" y="2768601"/>
            <a:ext cx="1997075" cy="1497806"/>
          </a:xfrm>
          <a:custGeom>
            <a:avLst/>
            <a:gdLst>
              <a:gd name="T0" fmla="*/ 1258 w 1258"/>
              <a:gd name="T1" fmla="*/ 1087 h 1087"/>
              <a:gd name="T2" fmla="*/ 820 w 1258"/>
              <a:gd name="T3" fmla="*/ 373 h 1087"/>
              <a:gd name="T4" fmla="*/ 763 w 1258"/>
              <a:gd name="T5" fmla="*/ 138 h 1087"/>
              <a:gd name="T6" fmla="*/ 0 w 1258"/>
              <a:gd name="T7" fmla="*/ 0 h 10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58" h="1087">
                <a:moveTo>
                  <a:pt x="1258" y="1087"/>
                </a:moveTo>
                <a:cubicBezTo>
                  <a:pt x="1184" y="968"/>
                  <a:pt x="902" y="531"/>
                  <a:pt x="820" y="373"/>
                </a:cubicBezTo>
                <a:cubicBezTo>
                  <a:pt x="738" y="215"/>
                  <a:pt x="900" y="200"/>
                  <a:pt x="763" y="138"/>
                </a:cubicBezTo>
                <a:cubicBezTo>
                  <a:pt x="626" y="76"/>
                  <a:pt x="159" y="29"/>
                  <a:pt x="0" y="0"/>
                </a:cubicBezTo>
              </a:path>
            </a:pathLst>
          </a:custGeom>
          <a:noFill/>
          <a:ln w="28575" cmpd="sng">
            <a:solidFill>
              <a:schemeClr val="accent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2" name="Freeform 8"/>
          <p:cNvSpPr>
            <a:spLocks/>
          </p:cNvSpPr>
          <p:nvPr/>
        </p:nvSpPr>
        <p:spPr bwMode="auto">
          <a:xfrm>
            <a:off x="1816100" y="2125663"/>
            <a:ext cx="2163763" cy="1684337"/>
          </a:xfrm>
          <a:custGeom>
            <a:avLst/>
            <a:gdLst>
              <a:gd name="T0" fmla="*/ 0 w 1363"/>
              <a:gd name="T1" fmla="*/ 1236 h 1307"/>
              <a:gd name="T2" fmla="*/ 998 w 1363"/>
              <a:gd name="T3" fmla="*/ 1130 h 1307"/>
              <a:gd name="T4" fmla="*/ 1103 w 1363"/>
              <a:gd name="T5" fmla="*/ 173 h 1307"/>
              <a:gd name="T6" fmla="*/ 1363 w 1363"/>
              <a:gd name="T7" fmla="*/ 92 h 1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63" h="1307">
                <a:moveTo>
                  <a:pt x="0" y="1236"/>
                </a:moveTo>
                <a:cubicBezTo>
                  <a:pt x="166" y="1220"/>
                  <a:pt x="814" y="1307"/>
                  <a:pt x="998" y="1130"/>
                </a:cubicBezTo>
                <a:cubicBezTo>
                  <a:pt x="1182" y="953"/>
                  <a:pt x="1042" y="346"/>
                  <a:pt x="1103" y="173"/>
                </a:cubicBezTo>
                <a:cubicBezTo>
                  <a:pt x="1164" y="0"/>
                  <a:pt x="1309" y="109"/>
                  <a:pt x="1363" y="92"/>
                </a:cubicBezTo>
              </a:path>
            </a:pathLst>
          </a:custGeom>
          <a:noFill/>
          <a:ln w="28575" cmpd="sng">
            <a:solidFill>
              <a:schemeClr val="accent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3" name="Freeform 9"/>
          <p:cNvSpPr>
            <a:spLocks/>
          </p:cNvSpPr>
          <p:nvPr/>
        </p:nvSpPr>
        <p:spPr bwMode="auto">
          <a:xfrm>
            <a:off x="2035175" y="3810000"/>
            <a:ext cx="2060575" cy="456407"/>
          </a:xfrm>
          <a:custGeom>
            <a:avLst/>
            <a:gdLst>
              <a:gd name="T0" fmla="*/ 1298 w 1298"/>
              <a:gd name="T1" fmla="*/ 271 h 271"/>
              <a:gd name="T2" fmla="*/ 641 w 1298"/>
              <a:gd name="T3" fmla="*/ 133 h 271"/>
              <a:gd name="T4" fmla="*/ 235 w 1298"/>
              <a:gd name="T5" fmla="*/ 12 h 271"/>
              <a:gd name="T6" fmla="*/ 0 w 1298"/>
              <a:gd name="T7" fmla="*/ 60 h 2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98" h="271">
                <a:moveTo>
                  <a:pt x="1298" y="271"/>
                </a:moveTo>
                <a:cubicBezTo>
                  <a:pt x="1189" y="247"/>
                  <a:pt x="818" y="176"/>
                  <a:pt x="641" y="133"/>
                </a:cubicBezTo>
                <a:cubicBezTo>
                  <a:pt x="464" y="90"/>
                  <a:pt x="342" y="24"/>
                  <a:pt x="235" y="12"/>
                </a:cubicBezTo>
                <a:cubicBezTo>
                  <a:pt x="128" y="0"/>
                  <a:pt x="49" y="50"/>
                  <a:pt x="0" y="60"/>
                </a:cubicBezTo>
              </a:path>
            </a:pathLst>
          </a:custGeom>
          <a:noFill/>
          <a:ln w="28575" cmpd="sng">
            <a:solidFill>
              <a:schemeClr val="accent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457200" y="4953000"/>
            <a:ext cx="8077200" cy="1523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02000"/>
              </a:lnSpc>
              <a:spcBef>
                <a:spcPts val="800"/>
              </a:spcBef>
              <a:buClr>
                <a:srgbClr val="000000"/>
              </a:buClr>
              <a:buSzPct val="126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solidFill>
                  <a:schemeClr val="bg1"/>
                </a:solidFill>
              </a:rPr>
              <a:t>JAL </a:t>
            </a:r>
            <a:r>
              <a:rPr lang="en-GB" sz="2800" dirty="0">
                <a:solidFill>
                  <a:schemeClr val="bg1"/>
                </a:solidFill>
              </a:rPr>
              <a:t>saves the PC in register $31</a:t>
            </a:r>
          </a:p>
          <a:p>
            <a:pPr>
              <a:lnSpc>
                <a:spcPct val="102000"/>
              </a:lnSpc>
              <a:spcBef>
                <a:spcPts val="800"/>
              </a:spcBef>
              <a:buClr>
                <a:srgbClr val="000000"/>
              </a:buClr>
              <a:buSzPct val="126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>
                <a:solidFill>
                  <a:schemeClr val="bg1"/>
                </a:solidFill>
              </a:rPr>
              <a:t>Subroutine returns by jumping to $31</a:t>
            </a:r>
          </a:p>
          <a:p>
            <a:pPr>
              <a:lnSpc>
                <a:spcPct val="102000"/>
              </a:lnSpc>
              <a:spcBef>
                <a:spcPts val="800"/>
              </a:spcBef>
              <a:buClr>
                <a:srgbClr val="000000"/>
              </a:buClr>
              <a:buSzPct val="126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>
                <a:solidFill>
                  <a:schemeClr val="accent1"/>
                </a:solidFill>
              </a:rPr>
              <a:t>What happens for recursive invocations?</a:t>
            </a:r>
          </a:p>
        </p:txBody>
      </p:sp>
    </p:spTree>
    <p:extLst>
      <p:ext uri="{BB962C8B-B14F-4D97-AF65-F5344CB8AC3E}">
        <p14:creationId xmlns:p14="http://schemas.microsoft.com/office/powerpoint/2010/main" val="4490638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 animBg="1"/>
      <p:bldP spid="47111" grpId="0" animBg="1"/>
      <p:bldP spid="47112" grpId="0" animBg="1"/>
      <p:bldP spid="471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4885"/>
            <a:ext cx="7770813" cy="679994"/>
          </a:xfrm>
          <a:ln/>
        </p:spPr>
        <p:txBody>
          <a:bodyPr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/>
              <a:t>Procedure Call Take </a:t>
            </a:r>
            <a:r>
              <a:rPr lang="en-GB" dirty="0"/>
              <a:t>2: JAL/JR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762000" y="1676400"/>
            <a:ext cx="2057400" cy="3124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main: 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jal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mult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Laftercall1: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add $1,$2,$3</a:t>
            </a:r>
          </a:p>
          <a:p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jal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mult</a:t>
            </a:r>
            <a:endParaRPr lang="en-US" sz="1800" dirty="0">
              <a:solidFill>
                <a:schemeClr val="accent1"/>
              </a:solidFill>
              <a:latin typeface="Arial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Laftercall2: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sub $3,$4,$5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3962400" y="1600200"/>
            <a:ext cx="2057400" cy="34290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mult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: 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…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beq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 $4, $0, Lout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...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jal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mult</a:t>
            </a:r>
            <a:endParaRPr lang="en-US" sz="1800" dirty="0">
              <a:solidFill>
                <a:schemeClr val="bg1"/>
              </a:solidFill>
              <a:latin typeface="Arial" charset="0"/>
            </a:endParaRPr>
          </a:p>
          <a:p>
            <a:r>
              <a:rPr lang="en-US" sz="1800" dirty="0" err="1">
                <a:solidFill>
                  <a:schemeClr val="bg1"/>
                </a:solidFill>
                <a:latin typeface="Arial" charset="0"/>
              </a:rPr>
              <a:t>Linside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: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  …</a:t>
            </a:r>
          </a:p>
          <a:p>
            <a:r>
              <a:rPr lang="en-US" sz="1800" dirty="0">
                <a:solidFill>
                  <a:schemeClr val="bg1"/>
                </a:solidFill>
                <a:latin typeface="Arial" charset="0"/>
              </a:rPr>
              <a:t>Lout:</a:t>
            </a:r>
          </a:p>
          <a:p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 </a:t>
            </a:r>
            <a:r>
              <a:rPr lang="en-US" sz="1800" dirty="0" err="1">
                <a:solidFill>
                  <a:schemeClr val="accent1"/>
                </a:solidFill>
                <a:latin typeface="Arial" charset="0"/>
              </a:rPr>
              <a:t>jr</a:t>
            </a:r>
            <a:r>
              <a:rPr lang="en-US" sz="1800" dirty="0">
                <a:solidFill>
                  <a:schemeClr val="accent1"/>
                </a:solidFill>
                <a:latin typeface="Arial" charset="0"/>
              </a:rPr>
              <a:t> $31</a:t>
            </a:r>
          </a:p>
        </p:txBody>
      </p:sp>
      <p:sp>
        <p:nvSpPr>
          <p:cNvPr id="49157" name="Freeform 5"/>
          <p:cNvSpPr>
            <a:spLocks/>
          </p:cNvSpPr>
          <p:nvPr/>
        </p:nvSpPr>
        <p:spPr bwMode="auto">
          <a:xfrm>
            <a:off x="1803400" y="2125662"/>
            <a:ext cx="2189163" cy="388938"/>
          </a:xfrm>
          <a:custGeom>
            <a:avLst/>
            <a:gdLst>
              <a:gd name="T0" fmla="*/ 0 w 1379"/>
              <a:gd name="T1" fmla="*/ 292 h 292"/>
              <a:gd name="T2" fmla="*/ 730 w 1379"/>
              <a:gd name="T3" fmla="*/ 243 h 292"/>
              <a:gd name="T4" fmla="*/ 1054 w 1379"/>
              <a:gd name="T5" fmla="*/ 32 h 292"/>
              <a:gd name="T6" fmla="*/ 1379 w 1379"/>
              <a:gd name="T7" fmla="*/ 48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79" h="292">
                <a:moveTo>
                  <a:pt x="0" y="292"/>
                </a:moveTo>
                <a:cubicBezTo>
                  <a:pt x="120" y="284"/>
                  <a:pt x="554" y="286"/>
                  <a:pt x="730" y="243"/>
                </a:cubicBezTo>
                <a:cubicBezTo>
                  <a:pt x="906" y="200"/>
                  <a:pt x="946" y="64"/>
                  <a:pt x="1054" y="32"/>
                </a:cubicBezTo>
                <a:cubicBezTo>
                  <a:pt x="1162" y="0"/>
                  <a:pt x="1311" y="45"/>
                  <a:pt x="1379" y="48"/>
                </a:cubicBezTo>
              </a:path>
            </a:pathLst>
          </a:custGeom>
          <a:noFill/>
          <a:ln w="28575" cmpd="sng">
            <a:solidFill>
              <a:schemeClr val="accent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8" name="Freeform 6"/>
          <p:cNvSpPr>
            <a:spLocks/>
          </p:cNvSpPr>
          <p:nvPr/>
        </p:nvSpPr>
        <p:spPr bwMode="auto">
          <a:xfrm>
            <a:off x="4572000" y="2125662"/>
            <a:ext cx="1827213" cy="1304926"/>
          </a:xfrm>
          <a:custGeom>
            <a:avLst/>
            <a:gdLst>
              <a:gd name="T0" fmla="*/ 227 w 1151"/>
              <a:gd name="T1" fmla="*/ 974 h 1009"/>
              <a:gd name="T2" fmla="*/ 1022 w 1151"/>
              <a:gd name="T3" fmla="*/ 869 h 1009"/>
              <a:gd name="T4" fmla="*/ 981 w 1151"/>
              <a:gd name="T5" fmla="*/ 131 h 1009"/>
              <a:gd name="T6" fmla="*/ 0 w 1151"/>
              <a:gd name="T7" fmla="*/ 82 h 1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1" h="1009">
                <a:moveTo>
                  <a:pt x="227" y="974"/>
                </a:moveTo>
                <a:cubicBezTo>
                  <a:pt x="359" y="957"/>
                  <a:pt x="896" y="1009"/>
                  <a:pt x="1022" y="869"/>
                </a:cubicBezTo>
                <a:cubicBezTo>
                  <a:pt x="1148" y="729"/>
                  <a:pt x="1151" y="262"/>
                  <a:pt x="981" y="131"/>
                </a:cubicBezTo>
                <a:cubicBezTo>
                  <a:pt x="811" y="0"/>
                  <a:pt x="204" y="92"/>
                  <a:pt x="0" y="82"/>
                </a:cubicBezTo>
              </a:path>
            </a:pathLst>
          </a:custGeom>
          <a:noFill/>
          <a:ln w="28575" cmpd="sng">
            <a:solidFill>
              <a:schemeClr val="accent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457200" y="5105400"/>
            <a:ext cx="8077200" cy="981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02000"/>
              </a:lnSpc>
              <a:spcBef>
                <a:spcPts val="800"/>
              </a:spcBef>
              <a:buClr>
                <a:srgbClr val="000000"/>
              </a:buClr>
              <a:buSzPct val="126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>
                <a:solidFill>
                  <a:schemeClr val="bg1"/>
                </a:solidFill>
              </a:rPr>
              <a:t>Recursion overwrites contents of $31</a:t>
            </a:r>
          </a:p>
          <a:p>
            <a:pPr>
              <a:lnSpc>
                <a:spcPct val="102000"/>
              </a:lnSpc>
              <a:spcBef>
                <a:spcPts val="800"/>
              </a:spcBef>
              <a:buClr>
                <a:srgbClr val="000000"/>
              </a:buClr>
              <a:buSzPct val="126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>
                <a:solidFill>
                  <a:schemeClr val="bg1"/>
                </a:solidFill>
              </a:rPr>
              <a:t>Need to save and restore the register contents</a:t>
            </a:r>
          </a:p>
        </p:txBody>
      </p:sp>
    </p:spTree>
    <p:extLst>
      <p:ext uri="{BB962C8B-B14F-4D97-AF65-F5344CB8AC3E}">
        <p14:creationId xmlns:p14="http://schemas.microsoft.com/office/powerpoint/2010/main" val="28476075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 animBg="1"/>
      <p:bldP spid="49158" grpId="0" animBg="1"/>
      <p:bldP spid="491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Call Stacks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5943600" cy="5867400"/>
          </a:xfrm>
        </p:spPr>
        <p:txBody>
          <a:bodyPr>
            <a:normAutofit/>
          </a:bodyPr>
          <a:lstStyle/>
          <a:p>
            <a:pPr>
              <a:lnSpc>
                <a:spcPct val="94000"/>
              </a:lnSpc>
            </a:pPr>
            <a:r>
              <a:rPr lang="en-US" sz="2800" dirty="0"/>
              <a:t>C</a:t>
            </a:r>
            <a:r>
              <a:rPr lang="en-US" sz="2800" dirty="0" smtClean="0"/>
              <a:t>all stack</a:t>
            </a:r>
          </a:p>
          <a:p>
            <a:pPr lvl="1">
              <a:lnSpc>
                <a:spcPct val="94000"/>
              </a:lnSpc>
            </a:pPr>
            <a:r>
              <a:rPr lang="en-US" sz="2400" dirty="0"/>
              <a:t>contains activation records </a:t>
            </a:r>
            <a:r>
              <a:rPr lang="en-US" sz="2400" dirty="0" smtClean="0"/>
              <a:t>                      (</a:t>
            </a:r>
            <a:r>
              <a:rPr lang="en-US" sz="2400" dirty="0"/>
              <a:t>aka stack frames)</a:t>
            </a:r>
            <a:endParaRPr lang="en-US" sz="2800" dirty="0" smtClean="0"/>
          </a:p>
          <a:p>
            <a:pPr>
              <a:lnSpc>
                <a:spcPct val="94000"/>
              </a:lnSpc>
            </a:pPr>
            <a:endParaRPr lang="en-US" sz="2800" dirty="0" smtClean="0"/>
          </a:p>
          <a:p>
            <a:pPr>
              <a:lnSpc>
                <a:spcPct val="94000"/>
              </a:lnSpc>
            </a:pPr>
            <a:r>
              <a:rPr lang="en-US" sz="2800" dirty="0" smtClean="0"/>
              <a:t>Each </a:t>
            </a:r>
            <a:r>
              <a:rPr lang="en-US" sz="2800" dirty="0"/>
              <a:t>activation record contains</a:t>
            </a:r>
          </a:p>
          <a:p>
            <a:pPr lvl="1">
              <a:lnSpc>
                <a:spcPct val="94000"/>
              </a:lnSpc>
            </a:pPr>
            <a:r>
              <a:rPr lang="en-US" sz="2400" dirty="0"/>
              <a:t>the return address for that invocation</a:t>
            </a:r>
          </a:p>
          <a:p>
            <a:pPr lvl="1">
              <a:lnSpc>
                <a:spcPct val="94000"/>
              </a:lnSpc>
            </a:pPr>
            <a:r>
              <a:rPr lang="en-US" sz="2400" dirty="0"/>
              <a:t>the local variables for that procedure</a:t>
            </a:r>
          </a:p>
          <a:p>
            <a:pPr>
              <a:lnSpc>
                <a:spcPct val="94000"/>
              </a:lnSpc>
            </a:pPr>
            <a:r>
              <a:rPr lang="en-US" sz="2800" dirty="0"/>
              <a:t>A stack pointer </a:t>
            </a:r>
            <a:r>
              <a:rPr lang="en-US" sz="2800" dirty="0" smtClean="0"/>
              <a:t>(</a:t>
            </a:r>
            <a:r>
              <a:rPr lang="en-US" sz="2800" dirty="0" err="1" smtClean="0"/>
              <a:t>sp</a:t>
            </a:r>
            <a:r>
              <a:rPr lang="en-US" sz="2800" dirty="0"/>
              <a:t>) keeps track of the top of the stack</a:t>
            </a:r>
          </a:p>
          <a:p>
            <a:pPr lvl="1">
              <a:lnSpc>
                <a:spcPct val="94000"/>
              </a:lnSpc>
            </a:pPr>
            <a:r>
              <a:rPr lang="en-US" sz="2400" dirty="0"/>
              <a:t>dedicated register ($29) on the MIPS</a:t>
            </a:r>
          </a:p>
          <a:p>
            <a:pPr>
              <a:lnSpc>
                <a:spcPct val="94000"/>
              </a:lnSpc>
            </a:pPr>
            <a:r>
              <a:rPr lang="en-US" sz="2800" dirty="0"/>
              <a:t>Manipulated by push/pop operations</a:t>
            </a:r>
          </a:p>
          <a:p>
            <a:pPr lvl="1">
              <a:lnSpc>
                <a:spcPct val="94000"/>
              </a:lnSpc>
            </a:pPr>
            <a:r>
              <a:rPr lang="en-US" sz="2400" dirty="0"/>
              <a:t>push: move </a:t>
            </a:r>
            <a:r>
              <a:rPr lang="en-US" sz="2400" dirty="0" err="1"/>
              <a:t>sp</a:t>
            </a:r>
            <a:r>
              <a:rPr lang="en-US" sz="2400" dirty="0"/>
              <a:t> down, store</a:t>
            </a:r>
          </a:p>
          <a:p>
            <a:pPr lvl="1">
              <a:lnSpc>
                <a:spcPct val="94000"/>
              </a:lnSpc>
            </a:pPr>
            <a:r>
              <a:rPr lang="en-US" sz="2400" dirty="0"/>
              <a:t>pop: load, move </a:t>
            </a:r>
            <a:r>
              <a:rPr lang="en-US" sz="2400" dirty="0" err="1"/>
              <a:t>sp</a:t>
            </a:r>
            <a:r>
              <a:rPr lang="en-US" sz="2400" dirty="0"/>
              <a:t> up</a:t>
            </a:r>
          </a:p>
          <a:p>
            <a:pPr lvl="1">
              <a:lnSpc>
                <a:spcPct val="94000"/>
              </a:lnSpc>
            </a:pPr>
            <a:endParaRPr lang="en-US" sz="2000" dirty="0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>
            <a:off x="6172200" y="3657600"/>
            <a:ext cx="4572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6019800" y="3810000"/>
            <a:ext cx="533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 err="1">
                <a:solidFill>
                  <a:schemeClr val="bg1"/>
                </a:solidFill>
                <a:latin typeface="Arial" charset="0"/>
              </a:rPr>
              <a:t>sp</a:t>
            </a:r>
            <a:endParaRPr lang="en-US" sz="2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6629400" y="1676400"/>
            <a:ext cx="2133600" cy="4876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6629400" y="2819400"/>
            <a:ext cx="2133600" cy="533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Laftercall1</a:t>
            </a: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6629400" y="3352800"/>
            <a:ext cx="2133600" cy="533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Linside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5577624" y="1284288"/>
            <a:ext cx="12041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high </a:t>
            </a:r>
            <a:r>
              <a:rPr lang="en-US" dirty="0" err="1">
                <a:solidFill>
                  <a:schemeClr val="bg1"/>
                </a:solidFill>
                <a:latin typeface="Tahoma" pitchFamily="34" charset="0"/>
              </a:rPr>
              <a:t>mem</a:t>
            </a:r>
            <a:endParaRPr lang="en-US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5589589" y="6260068"/>
            <a:ext cx="11160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low </a:t>
            </a:r>
            <a:r>
              <a:rPr lang="en-US" dirty="0" err="1">
                <a:solidFill>
                  <a:schemeClr val="bg1"/>
                </a:solidFill>
                <a:latin typeface="Tahoma" pitchFamily="34" charset="0"/>
              </a:rPr>
              <a:t>mem</a:t>
            </a:r>
            <a:endParaRPr lang="en-US" dirty="0">
              <a:solidFill>
                <a:schemeClr val="bg1"/>
              </a:solidFill>
              <a:latin typeface="Tahoma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7696200" y="3886200"/>
            <a:ext cx="0" cy="60960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989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Stack Growth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Stacks start at a high address in memory</a:t>
            </a:r>
          </a:p>
          <a:p>
            <a:endParaRPr lang="en-US"/>
          </a:p>
          <a:p>
            <a:r>
              <a:rPr lang="en-US"/>
              <a:t>Stacks grow down as frames are pushed on</a:t>
            </a:r>
          </a:p>
          <a:p>
            <a:pPr lvl="1"/>
            <a:r>
              <a:rPr lang="en-US"/>
              <a:t>Recall that the data region starts at a low address and grows up</a:t>
            </a:r>
          </a:p>
          <a:p>
            <a:pPr lvl="1"/>
            <a:r>
              <a:rPr lang="en-US"/>
              <a:t>The growth potential of stacks and data region are not artificially limited</a:t>
            </a:r>
          </a:p>
        </p:txBody>
      </p:sp>
    </p:spTree>
    <p:extLst>
      <p:ext uri="{BB962C8B-B14F-4D97-AF65-F5344CB8AC3E}">
        <p14:creationId xmlns:p14="http://schemas.microsoft.com/office/powerpoint/2010/main" val="403744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Anatomy of an executing program</a:t>
            </a:r>
            <a:endParaRPr lang="en-US" dirty="0"/>
          </a:p>
        </p:txBody>
      </p:sp>
      <p:sp>
        <p:nvSpPr>
          <p:cNvPr id="4" name="Rectangle 3"/>
          <p:cNvSpPr/>
          <p:nvPr>
            <p:custDataLst>
              <p:tags r:id="rId2"/>
            </p:custDataLst>
          </p:nvPr>
        </p:nvSpPr>
        <p:spPr>
          <a:xfrm>
            <a:off x="2819400" y="609600"/>
            <a:ext cx="3505200" cy="6248400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none" lIns="0" tIns="0" rIns="0" bIns="0" rtlCol="0" anchor="ctr">
            <a:noAutofit/>
          </a:bodyPr>
          <a:lstStyle/>
          <a:p>
            <a:pPr algn="ctr"/>
            <a:endParaRPr lang="en-US" sz="2800" dirty="0" err="1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3"/>
            </p:custDataLst>
          </p:nvPr>
        </p:nvSpPr>
        <p:spPr>
          <a:xfrm>
            <a:off x="685800" y="533400"/>
            <a:ext cx="2156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0xfffffffc</a:t>
            </a:r>
          </a:p>
        </p:txBody>
      </p:sp>
      <p:sp>
        <p:nvSpPr>
          <p:cNvPr id="6" name="TextBox 5"/>
          <p:cNvSpPr txBox="1"/>
          <p:nvPr>
            <p:custDataLst>
              <p:tags r:id="rId4"/>
            </p:custDataLst>
          </p:nvPr>
        </p:nvSpPr>
        <p:spPr>
          <a:xfrm>
            <a:off x="685800" y="6324600"/>
            <a:ext cx="2156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0x00000000</a:t>
            </a:r>
          </a:p>
        </p:txBody>
      </p:sp>
      <p:sp>
        <p:nvSpPr>
          <p:cNvPr id="7" name="TextBox 6"/>
          <p:cNvSpPr txBox="1"/>
          <p:nvPr>
            <p:custDataLst>
              <p:tags r:id="rId5"/>
            </p:custDataLst>
          </p:nvPr>
        </p:nvSpPr>
        <p:spPr>
          <a:xfrm>
            <a:off x="6324600" y="609600"/>
            <a:ext cx="776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top</a:t>
            </a:r>
          </a:p>
        </p:txBody>
      </p:sp>
      <p:sp>
        <p:nvSpPr>
          <p:cNvPr id="8" name="TextBox 7"/>
          <p:cNvSpPr txBox="1"/>
          <p:nvPr>
            <p:custDataLst>
              <p:tags r:id="rId6"/>
            </p:custDataLst>
          </p:nvPr>
        </p:nvSpPr>
        <p:spPr>
          <a:xfrm>
            <a:off x="6400800" y="6324600"/>
            <a:ext cx="13676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bottom</a:t>
            </a:r>
          </a:p>
        </p:txBody>
      </p:sp>
      <p:sp>
        <p:nvSpPr>
          <p:cNvPr id="9" name="TextBox 8"/>
          <p:cNvSpPr txBox="1"/>
          <p:nvPr>
            <p:custDataLst>
              <p:tags r:id="rId7"/>
            </p:custDataLst>
          </p:nvPr>
        </p:nvSpPr>
        <p:spPr>
          <a:xfrm>
            <a:off x="685800" y="2143780"/>
            <a:ext cx="2156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0x7ffffffc</a:t>
            </a:r>
          </a:p>
        </p:txBody>
      </p:sp>
      <p:sp>
        <p:nvSpPr>
          <p:cNvPr id="10" name="TextBox 9"/>
          <p:cNvSpPr txBox="1"/>
          <p:nvPr>
            <p:custDataLst>
              <p:tags r:id="rId8"/>
            </p:custDataLst>
          </p:nvPr>
        </p:nvSpPr>
        <p:spPr>
          <a:xfrm>
            <a:off x="685800" y="1752600"/>
            <a:ext cx="2156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0x80000000</a:t>
            </a:r>
          </a:p>
        </p:txBody>
      </p:sp>
      <p:sp>
        <p:nvSpPr>
          <p:cNvPr id="11" name="TextBox 10"/>
          <p:cNvSpPr txBox="1"/>
          <p:nvPr>
            <p:custDataLst>
              <p:tags r:id="rId9"/>
            </p:custDataLst>
          </p:nvPr>
        </p:nvSpPr>
        <p:spPr>
          <a:xfrm>
            <a:off x="685800" y="5039380"/>
            <a:ext cx="2156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0x10000000</a:t>
            </a:r>
          </a:p>
        </p:txBody>
      </p:sp>
      <p:sp>
        <p:nvSpPr>
          <p:cNvPr id="12" name="TextBox 11"/>
          <p:cNvSpPr txBox="1"/>
          <p:nvPr>
            <p:custDataLst>
              <p:tags r:id="rId10"/>
            </p:custDataLst>
          </p:nvPr>
        </p:nvSpPr>
        <p:spPr>
          <a:xfrm>
            <a:off x="663040" y="5877580"/>
            <a:ext cx="2156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0x00400000</a:t>
            </a:r>
          </a:p>
        </p:txBody>
      </p:sp>
      <p:sp>
        <p:nvSpPr>
          <p:cNvPr id="13" name="TextBox 12" hidden="1"/>
          <p:cNvSpPr txBox="1"/>
          <p:nvPr>
            <p:custDataLst>
              <p:tags r:id="rId11"/>
            </p:custDataLst>
          </p:nvPr>
        </p:nvSpPr>
        <p:spPr>
          <a:xfrm>
            <a:off x="3242297" y="1219200"/>
            <a:ext cx="2548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system reserved</a:t>
            </a:r>
          </a:p>
        </p:txBody>
      </p:sp>
      <p:sp>
        <p:nvSpPr>
          <p:cNvPr id="14" name="TextBox 13" hidden="1"/>
          <p:cNvSpPr txBox="1"/>
          <p:nvPr>
            <p:custDataLst>
              <p:tags r:id="rId12"/>
            </p:custDataLst>
          </p:nvPr>
        </p:nvSpPr>
        <p:spPr>
          <a:xfrm>
            <a:off x="3200400" y="2819400"/>
            <a:ext cx="29986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(stack grows down)</a:t>
            </a:r>
          </a:p>
        </p:txBody>
      </p:sp>
      <p:sp>
        <p:nvSpPr>
          <p:cNvPr id="15" name="TextBox 14" hidden="1"/>
          <p:cNvSpPr txBox="1"/>
          <p:nvPr>
            <p:custDataLst>
              <p:tags r:id="rId13"/>
            </p:custDataLst>
          </p:nvPr>
        </p:nvSpPr>
        <p:spPr>
          <a:xfrm>
            <a:off x="3391030" y="3820180"/>
            <a:ext cx="25419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(heap grows up)</a:t>
            </a:r>
          </a:p>
        </p:txBody>
      </p:sp>
      <p:sp>
        <p:nvSpPr>
          <p:cNvPr id="16" name="TextBox 15" hidden="1"/>
          <p:cNvSpPr txBox="1"/>
          <p:nvPr>
            <p:custDataLst>
              <p:tags r:id="rId14"/>
            </p:custDataLst>
          </p:nvPr>
        </p:nvSpPr>
        <p:spPr>
          <a:xfrm>
            <a:off x="4114800" y="4876800"/>
            <a:ext cx="750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text</a:t>
            </a:r>
          </a:p>
        </p:txBody>
      </p:sp>
      <p:sp>
        <p:nvSpPr>
          <p:cNvPr id="17" name="TextBox 16" hidden="1"/>
          <p:cNvSpPr txBox="1"/>
          <p:nvPr>
            <p:custDataLst>
              <p:tags r:id="rId15"/>
            </p:custDataLst>
          </p:nvPr>
        </p:nvSpPr>
        <p:spPr>
          <a:xfrm>
            <a:off x="3802080" y="5867400"/>
            <a:ext cx="1455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reserved</a:t>
            </a:r>
          </a:p>
        </p:txBody>
      </p:sp>
      <p:sp>
        <p:nvSpPr>
          <p:cNvPr id="18" name="TextBox 17" hidden="1"/>
          <p:cNvSpPr txBox="1"/>
          <p:nvPr>
            <p:custDataLst>
              <p:tags r:id="rId16"/>
            </p:custDataLst>
          </p:nvPr>
        </p:nvSpPr>
        <p:spPr>
          <a:xfrm>
            <a:off x="3657600" y="4201180"/>
            <a:ext cx="190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(static) data</a:t>
            </a:r>
          </a:p>
        </p:txBody>
      </p:sp>
      <p:sp>
        <p:nvSpPr>
          <p:cNvPr id="19" name="TextBox 18" hidden="1"/>
          <p:cNvSpPr txBox="1"/>
          <p:nvPr>
            <p:custDataLst>
              <p:tags r:id="rId17"/>
            </p:custDataLst>
          </p:nvPr>
        </p:nvSpPr>
        <p:spPr>
          <a:xfrm>
            <a:off x="6553200" y="2819400"/>
            <a:ext cx="12342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(.stack)</a:t>
            </a:r>
          </a:p>
        </p:txBody>
      </p:sp>
      <p:sp>
        <p:nvSpPr>
          <p:cNvPr id="20" name="TextBox 19" hidden="1"/>
          <p:cNvSpPr txBox="1"/>
          <p:nvPr>
            <p:custDataLst>
              <p:tags r:id="rId18"/>
            </p:custDataLst>
          </p:nvPr>
        </p:nvSpPr>
        <p:spPr>
          <a:xfrm>
            <a:off x="6623035" y="4201180"/>
            <a:ext cx="9207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.data</a:t>
            </a:r>
          </a:p>
        </p:txBody>
      </p:sp>
      <p:sp>
        <p:nvSpPr>
          <p:cNvPr id="21" name="TextBox 20" hidden="1"/>
          <p:cNvSpPr txBox="1"/>
          <p:nvPr>
            <p:custDataLst>
              <p:tags r:id="rId19"/>
            </p:custDataLst>
          </p:nvPr>
        </p:nvSpPr>
        <p:spPr>
          <a:xfrm>
            <a:off x="6705600" y="4953000"/>
            <a:ext cx="8339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.text</a:t>
            </a:r>
          </a:p>
        </p:txBody>
      </p:sp>
      <p:sp>
        <p:nvSpPr>
          <p:cNvPr id="23" name="Rectangle 7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2819400" y="533400"/>
            <a:ext cx="3505200" cy="1676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system reserved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6" name="Rectangle 7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2819400" y="2209800"/>
            <a:ext cx="3505200" cy="79501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stack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9" name="Rectangle 7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2819400" y="6477000"/>
            <a:ext cx="3505200" cy="381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system reserved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0" name="Rectangle 7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2819400" y="5562600"/>
            <a:ext cx="3505200" cy="914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code (text)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1" name="Rectangle 7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2819400" y="5105400"/>
            <a:ext cx="3505200" cy="4572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static data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2" name="Rectangle 7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2819400" y="4343400"/>
            <a:ext cx="3505200" cy="762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dynamic data (heap)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36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3_INK_TAG" val="base64:AIUCHAOAgAQdBNoKpAIBEBj+uhwHq2lJodSC8QpMX9MDBEgQRTUEBwILZAM4C2QYNhQyCACAFAJ2jOJBMwgAwAwCSvPiQSAyCQCQmwMBN8AeRTMJAJCCAgHbxR5FOAgA/gMAe4XSNA8SEquq00GpqtNBEk7ApD/TAKQ/CiwCC2YMwAlarUAhNhDXM5yMWuFgtw48jBa0wt2S3Fhy5VrJvjaYmrRm2b4WIA0BGgEXAQpXFofwIteBFsE1mgJ3OhM5kIT5NT5NUGnQC1xwuGCGuIOEhbeChICBgIFBwcPCwsfOw0HVACE2EMcmPJiyN8y3K1ZNFrTI3ZrXLRy2W5nDVy5zY2rFlic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ark 3410">
  <a:themeElements>
    <a:clrScheme name="Dark 34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00"/>
      </a:accent1>
      <a:accent2>
        <a:srgbClr val="FF0000"/>
      </a:accent2>
      <a:accent3>
        <a:srgbClr val="7030A0"/>
      </a:accent3>
      <a:accent4>
        <a:srgbClr val="00B0F0"/>
      </a:accent4>
      <a:accent5>
        <a:srgbClr val="AAE2CA"/>
      </a:accent5>
      <a:accent6>
        <a:srgbClr val="FFC000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bg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bg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 dirty="0" err="1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Dark 3410">
  <a:themeElements>
    <a:clrScheme name="Dark 34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00"/>
      </a:accent1>
      <a:accent2>
        <a:srgbClr val="FF0000"/>
      </a:accent2>
      <a:accent3>
        <a:srgbClr val="7030A0"/>
      </a:accent3>
      <a:accent4>
        <a:srgbClr val="00B0F0"/>
      </a:accent4>
      <a:accent5>
        <a:srgbClr val="AAE2CA"/>
      </a:accent5>
      <a:accent6>
        <a:srgbClr val="FFC000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bg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bg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 dirty="0" err="1" smtClean="0">
            <a:solidFill>
              <a:schemeClr val="bg1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Dark 3410</Template>
  <TotalTime>5138</TotalTime>
  <Words>3076</Words>
  <Application>Microsoft Office PowerPoint</Application>
  <PresentationFormat>On-screen Show (4:3)</PresentationFormat>
  <Paragraphs>763</Paragraphs>
  <Slides>40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Dark 3410</vt:lpstr>
      <vt:lpstr>1_Dark 3410</vt:lpstr>
      <vt:lpstr>Calling Conventions</vt:lpstr>
      <vt:lpstr>Goals for Today</vt:lpstr>
      <vt:lpstr>Procedure Call Take 1: Use Jumps</vt:lpstr>
      <vt:lpstr>Jump And Link</vt:lpstr>
      <vt:lpstr>Procedure Call Take 2: JAL/JR</vt:lpstr>
      <vt:lpstr>Procedure Call Take 2: JAL/JR</vt:lpstr>
      <vt:lpstr>Call Stacks</vt:lpstr>
      <vt:lpstr>Stack Growth</vt:lpstr>
      <vt:lpstr>Anatomy of an executing program</vt:lpstr>
      <vt:lpstr>Take 3: JAL/JR with Activation Records</vt:lpstr>
      <vt:lpstr>Take 3: JAL/JR with Activation Records</vt:lpstr>
      <vt:lpstr>Arguments &amp; Return Values</vt:lpstr>
      <vt:lpstr>Simple Argument Passing</vt:lpstr>
      <vt:lpstr>Conventions so far:</vt:lpstr>
      <vt:lpstr>Many Arguments</vt:lpstr>
      <vt:lpstr>Many Arguments</vt:lpstr>
      <vt:lpstr>Variable Length Arguments</vt:lpstr>
      <vt:lpstr>Register Layout on Stack</vt:lpstr>
      <vt:lpstr>Frame Layout on Stack</vt:lpstr>
      <vt:lpstr>Frame Layout on Stack</vt:lpstr>
      <vt:lpstr>Conventions so far:</vt:lpstr>
      <vt:lpstr>MIPS Register Conventions so far:</vt:lpstr>
      <vt:lpstr>Java vs C: Pointers and Structures</vt:lpstr>
      <vt:lpstr>Globals and Locals</vt:lpstr>
      <vt:lpstr>Global and Locals</vt:lpstr>
      <vt:lpstr>Anatomy of an executing program</vt:lpstr>
      <vt:lpstr>Frame Pointer</vt:lpstr>
      <vt:lpstr>Register Usage</vt:lpstr>
      <vt:lpstr>Callee-Save</vt:lpstr>
      <vt:lpstr>Callee-Save</vt:lpstr>
      <vt:lpstr>Caller-Save</vt:lpstr>
      <vt:lpstr>Caller-Save</vt:lpstr>
      <vt:lpstr>Frame Layout on Stack</vt:lpstr>
      <vt:lpstr>Frame Layout on Stack</vt:lpstr>
      <vt:lpstr>Frame Layout on Stack</vt:lpstr>
      <vt:lpstr>Frame Layout on Stack</vt:lpstr>
      <vt:lpstr>Buffer Overflow</vt:lpstr>
      <vt:lpstr>MIPS Register Recap</vt:lpstr>
      <vt:lpstr>MIPS Register Conventions</vt:lpstr>
      <vt:lpstr>Recap: Conventions so far</vt:lpstr>
    </vt:vector>
  </TitlesOfParts>
  <Company>Cornell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Lec12: Calling Conventions</dc:title>
  <dc:creator>Hakim weatherspoon</dc:creator>
  <cp:lastModifiedBy>Hakim Weatherspoon</cp:lastModifiedBy>
  <cp:revision>329</cp:revision>
  <cp:lastPrinted>2012-03-06T17:24:34Z</cp:lastPrinted>
  <dcterms:created xsi:type="dcterms:W3CDTF">2010-02-19T22:50:05Z</dcterms:created>
  <dcterms:modified xsi:type="dcterms:W3CDTF">2012-03-07T15:31:32Z</dcterms:modified>
</cp:coreProperties>
</file>