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3" r:id="rId3"/>
    <p:sldId id="321" r:id="rId4"/>
    <p:sldId id="322" r:id="rId5"/>
    <p:sldId id="345" r:id="rId6"/>
    <p:sldId id="323" r:id="rId7"/>
    <p:sldId id="324" r:id="rId8"/>
    <p:sldId id="344" r:id="rId9"/>
    <p:sldId id="329" r:id="rId10"/>
    <p:sldId id="330" r:id="rId11"/>
    <p:sldId id="331" r:id="rId12"/>
    <p:sldId id="340" r:id="rId13"/>
    <p:sldId id="342" r:id="rId14"/>
    <p:sldId id="341" r:id="rId15"/>
    <p:sldId id="33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FF0"/>
    <a:srgbClr val="FFF3EB"/>
    <a:srgbClr val="FFF7F3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10" autoAdjust="0"/>
    <p:restoredTop sz="94655" autoAdjust="0"/>
  </p:normalViewPr>
  <p:slideViewPr>
    <p:cSldViewPr>
      <p:cViewPr>
        <p:scale>
          <a:sx n="90" d="100"/>
          <a:sy n="90" d="100"/>
        </p:scale>
        <p:origin x="152" y="176"/>
      </p:cViewPr>
      <p:guideLst>
        <p:guide orient="horz" pos="2160"/>
        <p:guide pos="235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07/02/2018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07/02/2018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pair of curly braces</a:t>
            </a:r>
            <a:r>
              <a:rPr lang="en-US" baseline="0" dirty="0" smtClean="0"/>
              <a:t> defines a block.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0922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689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after this slide: show moving the point where</a:t>
            </a:r>
            <a:r>
              <a:rPr lang="en-US" baseline="0" dirty="0" smtClean="0"/>
              <a:t> temp was declared.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98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r>
              <a:rPr lang="en-US" baseline="0" dirty="0" smtClean="0"/>
              <a:t> next slide, demo constructor that splits a name into first and last;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7146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Looks a little</a:t>
            </a:r>
            <a:r>
              <a:rPr lang="en-US" baseline="0" dirty="0" smtClean="0"/>
              <a:t> weird, but it saves you from changing your code when you change the name of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1182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next slide, make these</a:t>
            </a:r>
            <a:r>
              <a:rPr lang="en-US" baseline="0" dirty="0" smtClean="0"/>
              <a:t> changes, then override </a:t>
            </a:r>
            <a:r>
              <a:rPr lang="en-US" baseline="0" dirty="0" err="1" smtClean="0"/>
              <a:t>toString</a:t>
            </a:r>
            <a:r>
              <a:rPr lang="en-US" baseline="0" dirty="0" smtClean="0"/>
              <a:t> in PhD and use </a:t>
            </a:r>
            <a:r>
              <a:rPr lang="en-US" baseline="0" dirty="0" err="1" smtClean="0"/>
              <a:t>super.toString</a:t>
            </a:r>
            <a:r>
              <a:rPr lang="en-US" baseline="0" dirty="0" smtClean="0"/>
              <a:t>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8592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"super" refers to the partition in the object that's directly above </a:t>
            </a:r>
            <a:r>
              <a:rPr lang="en-US" smtClean="0"/>
              <a:t>the current one.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5322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362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2/7/18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2/7/18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2/7/18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2/7/18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2/7/18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err="1" smtClean="0"/>
              <a:t>Spring</a:t>
            </a:r>
            <a:r>
              <a:rPr lang="fr-BE" dirty="0" smtClean="0"/>
              <a:t> 2018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5: Local vars; Inside-out rule; constructors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376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Person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String </a:t>
            </a:r>
            <a:r>
              <a:rPr lang="en-US" sz="2400" dirty="0" err="1" smtClean="0">
                <a:latin typeface="Times New Roman"/>
                <a:cs typeface="Times New Roman"/>
              </a:rPr>
              <a:t>firstName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String </a:t>
            </a:r>
            <a:r>
              <a:rPr lang="en-US" sz="2400" dirty="0" err="1" smtClean="0">
                <a:latin typeface="Times New Roman"/>
                <a:cs typeface="Times New Roman"/>
              </a:rPr>
              <a:t>lastName</a:t>
            </a:r>
            <a:r>
              <a:rPr lang="en-US" sz="2400" dirty="0" smtClean="0">
                <a:latin typeface="Times New Roman"/>
                <a:cs typeface="Times New Roman"/>
              </a:rPr>
              <a:t>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Create a person with the given names.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Person(</a:t>
            </a:r>
            <a:r>
              <a:rPr lang="en-US" sz="2400" b="1" dirty="0" smtClean="0">
                <a:latin typeface="Times New Roman"/>
                <a:cs typeface="Times New Roman"/>
              </a:rPr>
              <a:t>String</a:t>
            </a:r>
            <a:r>
              <a:rPr lang="en-US" sz="2400" dirty="0" smtClean="0">
                <a:latin typeface="Times New Roman"/>
                <a:cs typeface="Times New Roman"/>
              </a:rPr>
              <a:t> f, </a:t>
            </a:r>
            <a:r>
              <a:rPr lang="en-US" sz="2400" b="1" dirty="0" smtClean="0">
                <a:latin typeface="Times New Roman"/>
                <a:cs typeface="Times New Roman"/>
              </a:rPr>
              <a:t>String</a:t>
            </a:r>
            <a:r>
              <a:rPr lang="en-US" sz="2400" dirty="0" smtClean="0">
                <a:latin typeface="Times New Roman"/>
                <a:cs typeface="Times New Roman"/>
              </a:rPr>
              <a:t> l)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assert </a:t>
            </a:r>
            <a:r>
              <a:rPr lang="mr-IN" sz="2400" dirty="0" smtClean="0">
                <a:latin typeface="Times New Roman"/>
                <a:cs typeface="Times New Roman"/>
              </a:rPr>
              <a:t>…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</a:t>
            </a:r>
            <a:r>
              <a:rPr lang="en-US" sz="2400" dirty="0" err="1" smtClean="0">
                <a:latin typeface="Times New Roman"/>
                <a:cs typeface="Times New Roman"/>
              </a:rPr>
              <a:t>firstName</a:t>
            </a:r>
            <a:r>
              <a:rPr lang="en-US" sz="2400" dirty="0" smtClean="0">
                <a:latin typeface="Times New Roman"/>
                <a:cs typeface="Times New Roman"/>
              </a:rPr>
              <a:t> = f; </a:t>
            </a:r>
            <a:r>
              <a:rPr lang="en-US" sz="2400" dirty="0" err="1" smtClean="0">
                <a:latin typeface="Times New Roman"/>
                <a:cs typeface="Times New Roman"/>
              </a:rPr>
              <a:t>lastName</a:t>
            </a:r>
            <a:r>
              <a:rPr lang="en-US" sz="2400" dirty="0" smtClean="0">
                <a:latin typeface="Times New Roman"/>
                <a:cs typeface="Times New Roman"/>
              </a:rPr>
              <a:t> = l;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Create a person with the given full name.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Person(</a:t>
            </a:r>
            <a:r>
              <a:rPr lang="en-US" sz="2400" b="1" dirty="0" smtClean="0">
                <a:latin typeface="Times New Roman"/>
                <a:cs typeface="Times New Roman"/>
              </a:rPr>
              <a:t>String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fullName</a:t>
            </a:r>
            <a:r>
              <a:rPr lang="en-US" sz="2400" dirty="0" smtClean="0">
                <a:latin typeface="Times New Roman"/>
                <a:cs typeface="Times New Roman"/>
              </a:rPr>
              <a:t>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firstName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mr-I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lastName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mr-I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5646003"/>
            <a:ext cx="31242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change body to call first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35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80741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Person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private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String </a:t>
            </a:r>
            <a:r>
              <a:rPr lang="en-US" sz="2400" dirty="0" err="1">
                <a:latin typeface="Times New Roman"/>
                <a:cs typeface="Times New Roman"/>
              </a:rPr>
              <a:t>firstName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private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String </a:t>
            </a:r>
            <a:r>
              <a:rPr lang="en-US" sz="2400" dirty="0" err="1">
                <a:latin typeface="Times New Roman"/>
                <a:cs typeface="Times New Roman"/>
              </a:rPr>
              <a:t>lastName</a:t>
            </a:r>
            <a:r>
              <a:rPr lang="en-US" sz="2400" dirty="0">
                <a:latin typeface="Times New Roman"/>
                <a:cs typeface="Times New Roman"/>
              </a:rPr>
              <a:t>;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   /** Create a person with the given names.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 </a:t>
            </a:r>
            <a:r>
              <a:rPr lang="en-US" sz="2400" dirty="0">
                <a:latin typeface="Times New Roman"/>
                <a:cs typeface="Times New Roman"/>
              </a:rPr>
              <a:t>Person(</a:t>
            </a:r>
            <a:r>
              <a:rPr lang="en-US" sz="2400" b="1" dirty="0">
                <a:latin typeface="Times New Roman"/>
                <a:cs typeface="Times New Roman"/>
              </a:rPr>
              <a:t>String</a:t>
            </a:r>
            <a:r>
              <a:rPr lang="en-US" sz="2400" dirty="0">
                <a:latin typeface="Times New Roman"/>
                <a:cs typeface="Times New Roman"/>
              </a:rPr>
              <a:t> f, </a:t>
            </a:r>
            <a:r>
              <a:rPr lang="en-US" sz="2400" b="1" dirty="0">
                <a:latin typeface="Times New Roman"/>
                <a:cs typeface="Times New Roman"/>
              </a:rPr>
              <a:t>String</a:t>
            </a:r>
            <a:r>
              <a:rPr lang="en-US" sz="2400" dirty="0">
                <a:latin typeface="Times New Roman"/>
                <a:cs typeface="Times New Roman"/>
              </a:rPr>
              <a:t>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       assert </a:t>
            </a:r>
            <a:r>
              <a:rPr lang="mr-IN" sz="2400" dirty="0">
                <a:latin typeface="Times New Roman"/>
                <a:cs typeface="Times New Roman"/>
              </a:rPr>
              <a:t>…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err="1">
                <a:latin typeface="Times New Roman"/>
                <a:cs typeface="Times New Roman"/>
              </a:rPr>
              <a:t>firstName</a:t>
            </a:r>
            <a:r>
              <a:rPr lang="en-US" sz="2400" dirty="0">
                <a:latin typeface="Times New Roman"/>
                <a:cs typeface="Times New Roman"/>
              </a:rPr>
              <a:t> = f; </a:t>
            </a:r>
            <a:r>
              <a:rPr lang="en-US" sz="2400" dirty="0" err="1">
                <a:latin typeface="Times New Roman"/>
                <a:cs typeface="Times New Roman"/>
              </a:rPr>
              <a:t>lastName</a:t>
            </a:r>
            <a:r>
              <a:rPr lang="en-US" sz="2400" dirty="0">
                <a:latin typeface="Times New Roman"/>
                <a:cs typeface="Times New Roman"/>
              </a:rPr>
              <a:t> = 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   }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Create a person with the given full name.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Person(</a:t>
            </a:r>
            <a:r>
              <a:rPr lang="en-US" sz="2400" b="1" dirty="0">
                <a:latin typeface="Times New Roman"/>
                <a:cs typeface="Times New Roman"/>
              </a:rPr>
              <a:t>String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fullName</a:t>
            </a:r>
            <a:r>
              <a:rPr lang="en-US" sz="2400" dirty="0" smtClean="0">
                <a:latin typeface="Times New Roman"/>
                <a:cs typeface="Times New Roman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this(</a:t>
            </a:r>
            <a:r>
              <a:rPr lang="mr-IN" sz="2400" dirty="0" smtClean="0">
                <a:latin typeface="Times New Roman"/>
                <a:cs typeface="Times New Roman"/>
              </a:rPr>
              <a:t>…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mr-IN" sz="2400" dirty="0" smtClean="0">
                <a:latin typeface="Times New Roman"/>
                <a:cs typeface="Times New Roman"/>
              </a:rPr>
              <a:t>…</a:t>
            </a:r>
            <a:r>
              <a:rPr lang="en-US" sz="2400" dirty="0" smtClean="0">
                <a:latin typeface="Times New Roman"/>
                <a:cs typeface="Times New Roman"/>
              </a:rPr>
              <a:t>);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}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5848" y="5505272"/>
            <a:ext cx="5410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u="sng" dirty="0" smtClean="0"/>
              <a:t>not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Person</a:t>
            </a:r>
            <a:r>
              <a:rPr lang="en-US" sz="2400" dirty="0" smtClean="0"/>
              <a:t>) to call another constructor in the class.</a:t>
            </a:r>
          </a:p>
          <a:p>
            <a:r>
              <a:rPr lang="en-US" sz="2400" dirty="0" smtClean="0"/>
              <a:t>Must be </a:t>
            </a:r>
            <a:r>
              <a:rPr lang="en-US" sz="2400" dirty="0" smtClean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338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91904" y="1650028"/>
            <a:ext cx="8229600" cy="489364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person “f n”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Person(String </a:t>
            </a:r>
            <a:r>
              <a:rPr lang="en-US" sz="2400" dirty="0">
                <a:latin typeface="Times New Roman"/>
                <a:cs typeface="Times New Roman"/>
              </a:rPr>
              <a:t>f</a:t>
            </a:r>
            <a:r>
              <a:rPr lang="en-US" sz="2400" dirty="0" smtClean="0">
                <a:latin typeface="Times New Roman"/>
                <a:cs typeface="Times New Roman"/>
              </a:rPr>
              <a:t>, String l) {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first= n;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last= </a:t>
            </a:r>
            <a:r>
              <a:rPr lang="en-US" sz="2400" dirty="0">
                <a:latin typeface="Times New Roman"/>
                <a:cs typeface="Times New Roman"/>
              </a:rPr>
              <a:t>l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Constructor: PhD with a year. */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PhD(String f, String l, </a:t>
            </a:r>
            <a:r>
              <a:rPr lang="en-US" sz="2400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y) 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super(f, l);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err="1" smtClean="0">
                <a:latin typeface="Times New Roman"/>
                <a:cs typeface="Times New Roman"/>
              </a:rPr>
              <a:t>gradYear</a:t>
            </a:r>
            <a:r>
              <a:rPr lang="en-US" sz="2400" dirty="0" smtClean="0">
                <a:latin typeface="Times New Roman"/>
                <a:cs typeface="Times New Roman"/>
              </a:rPr>
              <a:t>= y;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new PhD("David", "</a:t>
            </a:r>
            <a:r>
              <a:rPr lang="en-US" sz="2400" dirty="0" err="1" smtClean="0">
                <a:latin typeface="Times New Roman"/>
                <a:cs typeface="Times New Roman"/>
              </a:rPr>
              <a:t>Gries</a:t>
            </a:r>
            <a:r>
              <a:rPr lang="en-US" sz="2400" dirty="0" smtClean="0">
                <a:latin typeface="Times New Roman"/>
                <a:cs typeface="Times New Roman"/>
              </a:rPr>
              <a:t>", 1966);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Constructing with a Superclass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257800" y="2514600"/>
            <a:ext cx="3657997" cy="4038600"/>
            <a:chOff x="5257800" y="2514600"/>
            <a:chExt cx="3657997" cy="4038600"/>
          </a:xfrm>
        </p:grpSpPr>
        <p:grpSp>
          <p:nvGrpSpPr>
            <p:cNvPr id="4" name="Group 3"/>
            <p:cNvGrpSpPr/>
            <p:nvPr/>
          </p:nvGrpSpPr>
          <p:grpSpPr>
            <a:xfrm>
              <a:off x="5257800" y="2514600"/>
              <a:ext cx="3657997" cy="4038600"/>
              <a:chOff x="5257800" y="2514600"/>
              <a:chExt cx="3657997" cy="4038600"/>
            </a:xfrm>
          </p:grpSpPr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5257800" y="2895600"/>
                <a:ext cx="3657997" cy="3657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5257800" y="2514600"/>
                <a:ext cx="1981200" cy="381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b="1" dirty="0" smtClean="0">
                    <a:solidFill>
                      <a:srgbClr val="E41900"/>
                    </a:solidFill>
                  </a:rPr>
                  <a:t>PhD@a0</a:t>
                </a:r>
                <a:endParaRPr lang="en-US" sz="2400" dirty="0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7467732" y="2895600"/>
                <a:ext cx="1448065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Object</a:t>
                </a: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5257800" y="4267200"/>
                <a:ext cx="74295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smtClean="0"/>
                  <a:t>first</a:t>
                </a:r>
                <a:endParaRPr lang="en-US" sz="2400" dirty="0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7036065" y="4267200"/>
                <a:ext cx="6604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smtClean="0"/>
                  <a:t>last</a:t>
                </a:r>
                <a:endParaRPr lang="en-US" sz="2400" dirty="0"/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5407422" y="3048000"/>
                <a:ext cx="1298443" cy="38100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err="1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5257800" y="3505200"/>
                <a:ext cx="36579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7467732" y="3505200"/>
                <a:ext cx="1448065" cy="457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Person</a:t>
                </a:r>
                <a:endParaRPr lang="en-US" sz="2400" dirty="0"/>
              </a:p>
            </p:txBody>
          </p: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5257800" y="5257800"/>
                <a:ext cx="36579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7467732" y="5257800"/>
                <a:ext cx="1448065" cy="457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PhD</a:t>
                </a:r>
                <a:endParaRPr lang="en-US" sz="2400" dirty="0"/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6050533" y="5943600"/>
                <a:ext cx="999199" cy="38100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err="1" smtClean="0"/>
                  <a:t>gradYear</a:t>
                </a:r>
                <a:endParaRPr lang="en-US" sz="2400" dirty="0"/>
              </a:p>
            </p:txBody>
          </p:sp>
          <p:sp>
            <p:nvSpPr>
              <p:cNvPr id="28" name="Rectangle 21"/>
              <p:cNvSpPr>
                <a:spLocks noChangeArrowheads="1"/>
              </p:cNvSpPr>
              <p:nvPr/>
            </p:nvSpPr>
            <p:spPr bwMode="auto">
              <a:xfrm>
                <a:off x="5334000" y="4724400"/>
                <a:ext cx="1426484" cy="38100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err="1" smtClean="0"/>
                  <a:t>getName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</p:grp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6050743" y="4191000"/>
              <a:ext cx="883457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dirty="0" smtClean="0"/>
                <a:t>null</a:t>
              </a:r>
              <a:endParaRPr lang="en-US" sz="2400" dirty="0"/>
            </a:p>
          </p:txBody>
        </p:sp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7732316" y="4191000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7125270" y="5867400"/>
              <a:ext cx="54861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/>
                <a:t>0</a:t>
              </a:r>
              <a:endParaRPr lang="en-US" sz="2400" dirty="0"/>
            </a:p>
          </p:txBody>
        </p:sp>
      </p:grp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050743" y="4191000"/>
            <a:ext cx="1035857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dirty="0"/>
              <a:t>"</a:t>
            </a:r>
            <a:r>
              <a:rPr lang="en-US" altLang="ja-JP" sz="2400" dirty="0" smtClean="0"/>
              <a:t>David"</a:t>
            </a:r>
            <a:endParaRPr lang="en-US" sz="2400" dirty="0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732316" y="4191000"/>
            <a:ext cx="954484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"</a:t>
            </a:r>
            <a:r>
              <a:rPr lang="en-US" sz="2400" dirty="0" err="1" smtClean="0"/>
              <a:t>Gries</a:t>
            </a:r>
            <a:r>
              <a:rPr lang="en-US" sz="2400" dirty="0" smtClean="0"/>
              <a:t>"</a:t>
            </a:r>
            <a:endParaRPr lang="en-US" sz="2400" dirty="0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7086600" y="5867400"/>
            <a:ext cx="9144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1966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746091" y="2819400"/>
            <a:ext cx="3359309" cy="830997"/>
          </a:xfrm>
          <a:prstGeom prst="borderCallout1">
            <a:avLst>
              <a:gd name="adj1" fmla="val 97513"/>
              <a:gd name="adj2" fmla="val 1409"/>
              <a:gd name="adj3" fmla="val 220220"/>
              <a:gd name="adj4" fmla="val -20855"/>
            </a:avLst>
          </a:prstGeom>
          <a:solidFill>
            <a:srgbClr val="F8DF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super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u="sng" dirty="0" smtClean="0"/>
              <a:t>not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Person</a:t>
            </a:r>
            <a:r>
              <a:rPr lang="en-US" sz="2400" dirty="0" smtClean="0"/>
              <a:t>) to call superclass constructor.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193181" y="4884003"/>
            <a:ext cx="2934754" cy="830997"/>
          </a:xfrm>
          <a:prstGeom prst="borderCallout1">
            <a:avLst>
              <a:gd name="adj1" fmla="val 7167"/>
              <a:gd name="adj2" fmla="val 522"/>
              <a:gd name="adj3" fmla="val -1011"/>
              <a:gd name="adj4" fmla="val -6191"/>
            </a:avLst>
          </a:prstGeom>
          <a:solidFill>
            <a:srgbClr val="F8DF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Must be </a:t>
            </a:r>
            <a:r>
              <a:rPr lang="en-US" sz="2400" dirty="0" smtClean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1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09349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</a:t>
            </a:r>
            <a:r>
              <a:rPr lang="en-US" sz="3600" b="1" dirty="0" smtClean="0">
                <a:solidFill>
                  <a:srgbClr val="800000"/>
                </a:solidFill>
              </a:rPr>
              <a:t>super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443238" y="1981200"/>
            <a:ext cx="3243562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Within a subclass object,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latin typeface="Times New Roman"/>
                <a:cs typeface="Times New Roman"/>
              </a:rPr>
              <a:t> refers to the partition above the one that contains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5744957" y="4212104"/>
            <a:ext cx="2267107" cy="193899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Because of </a:t>
            </a:r>
            <a:r>
              <a:rPr lang="en-US" dirty="0" smtClean="0"/>
              <a:t>keyword </a:t>
            </a:r>
            <a:r>
              <a:rPr lang="en-US" b="1" dirty="0">
                <a:solidFill>
                  <a:srgbClr val="800000"/>
                </a:solidFill>
              </a:rPr>
              <a:t>super</a:t>
            </a:r>
            <a:r>
              <a:rPr lang="en-US" dirty="0"/>
              <a:t>, </a:t>
            </a:r>
            <a:r>
              <a:rPr lang="en-US" dirty="0" smtClean="0"/>
              <a:t>the call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/>
              <a:t>here refers to the </a:t>
            </a:r>
            <a:r>
              <a:rPr lang="en-US" dirty="0" smtClean="0">
                <a:solidFill>
                  <a:srgbClr val="800000"/>
                </a:solidFill>
              </a:rPr>
              <a:t>Person</a:t>
            </a:r>
            <a:r>
              <a:rPr lang="en-US" dirty="0" smtClean="0"/>
              <a:t> partition.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133600"/>
            <a:ext cx="4833638" cy="3886200"/>
            <a:chOff x="2666603" y="2209800"/>
            <a:chExt cx="3657997" cy="3886200"/>
          </a:xfrm>
        </p:grpSpPr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666603" y="2590800"/>
              <a:ext cx="3657997" cy="3505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666603" y="2209800"/>
              <a:ext cx="1981200" cy="381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rgbClr val="E41900"/>
                  </a:solidFill>
                </a:rPr>
                <a:t>PhD@a0</a:t>
              </a:r>
              <a:endParaRPr lang="en-US" sz="2400" dirty="0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876535" y="2590800"/>
              <a:ext cx="1448065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Object</a:t>
              </a: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666603" y="3962400"/>
              <a:ext cx="74295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first</a:t>
              </a:r>
              <a:endParaRPr lang="en-US" sz="2400" dirty="0"/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4444868" y="3962400"/>
              <a:ext cx="660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last</a:t>
              </a:r>
              <a:endParaRPr lang="en-US" sz="2400" dirty="0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816225" y="2743200"/>
              <a:ext cx="1298443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666603" y="32004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876535" y="32004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Person</a:t>
              </a:r>
              <a:endParaRPr lang="en-US" sz="2400" dirty="0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666603" y="49530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876535" y="49530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PhD</a:t>
              </a:r>
              <a:endParaRPr lang="en-US" sz="2400" dirty="0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811066" y="5105400"/>
              <a:ext cx="999199" cy="3810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err="1" smtClean="0"/>
                <a:t>gradYear</a:t>
              </a:r>
              <a:endParaRPr lang="en-US" sz="2400" dirty="0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615214" y="4413909"/>
              <a:ext cx="142648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3459546" y="3886200"/>
              <a:ext cx="883457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dirty="0"/>
                <a:t>"</a:t>
              </a:r>
              <a:r>
                <a:rPr lang="en-US" altLang="ja-JP" sz="2400" dirty="0" smtClean="0"/>
                <a:t>David"</a:t>
              </a:r>
              <a:endParaRPr lang="en-US" sz="2400" dirty="0"/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5141119" y="3886200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"</a:t>
              </a:r>
              <a:r>
                <a:rPr lang="en-US" sz="2400" dirty="0" err="1" smtClean="0"/>
                <a:t>Gries</a:t>
              </a:r>
              <a:r>
                <a:rPr lang="en-US" sz="2400" dirty="0"/>
                <a:t>"</a:t>
              </a:r>
            </a:p>
          </p:txBody>
        </p:sp>
        <p:sp>
          <p:nvSpPr>
            <p:cNvPr id="33" name="Rectangle 18"/>
            <p:cNvSpPr>
              <a:spLocks noChangeArrowheads="1"/>
            </p:cNvSpPr>
            <p:nvPr/>
          </p:nvSpPr>
          <p:spPr bwMode="auto">
            <a:xfrm>
              <a:off x="3885802" y="5029200"/>
              <a:ext cx="645282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/>
                <a:t>1966</a:t>
              </a:r>
              <a:endParaRPr lang="en-US" sz="2400" dirty="0"/>
            </a:p>
          </p:txBody>
        </p:sp>
      </p:grp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684396" y="5562600"/>
            <a:ext cx="1296804" cy="3810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 smtClean="0"/>
              <a:t>getName</a:t>
            </a:r>
            <a:r>
              <a:rPr lang="en-US" sz="2400" dirty="0" smtClean="0"/>
              <a:t>() { … </a:t>
            </a:r>
            <a:r>
              <a:rPr lang="en-US" sz="2400" b="1" dirty="0" err="1" smtClean="0">
                <a:solidFill>
                  <a:srgbClr val="800000"/>
                </a:solidFill>
              </a:rPr>
              <a:t>super</a:t>
            </a:r>
            <a:r>
              <a:rPr lang="en-US" sz="2400" dirty="0" err="1" smtClean="0"/>
              <a:t>.getName</a:t>
            </a:r>
            <a:r>
              <a:rPr lang="en-US" sz="2400" dirty="0" smtClean="0"/>
              <a:t>() … }</a:t>
            </a:r>
            <a:endParaRPr lang="en-US" sz="2400" dirty="0"/>
          </a:p>
        </p:txBody>
      </p:sp>
      <p:sp>
        <p:nvSpPr>
          <p:cNvPr id="13" name="Curved Right Arrow 12"/>
          <p:cNvSpPr/>
          <p:nvPr/>
        </p:nvSpPr>
        <p:spPr>
          <a:xfrm flipH="1" flipV="1">
            <a:off x="4733822" y="4349939"/>
            <a:ext cx="809229" cy="15546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and Inside-Out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666603" y="2438400"/>
            <a:ext cx="3657997" cy="4038600"/>
            <a:chOff x="2666603" y="2209800"/>
            <a:chExt cx="3657997" cy="4038600"/>
          </a:xfrm>
        </p:grpSpPr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2666603" y="2590800"/>
              <a:ext cx="3657997" cy="3657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2666603" y="2209800"/>
              <a:ext cx="1981200" cy="381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rgbClr val="E41900"/>
                  </a:solidFill>
                </a:rPr>
                <a:t>PhD@a0</a:t>
              </a:r>
              <a:endParaRPr lang="en-US" sz="2400" dirty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4876535" y="2590800"/>
              <a:ext cx="1448065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Object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666603" y="3962400"/>
              <a:ext cx="74295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first</a:t>
              </a:r>
              <a:endParaRPr lang="en-US" sz="2400" dirty="0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444868" y="3962400"/>
              <a:ext cx="660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last</a:t>
              </a:r>
              <a:endParaRPr lang="en-US" sz="2400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2816225" y="2743200"/>
              <a:ext cx="1298443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>
              <a:off x="2666603" y="32004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4876535" y="32004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Person</a:t>
              </a:r>
              <a:endParaRPr lang="en-US" sz="2400" dirty="0"/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>
              <a:off x="2666603" y="49530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4876535" y="49530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PhD</a:t>
              </a:r>
              <a:endParaRPr lang="en-US" sz="2400" dirty="0"/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971800" y="5105400"/>
              <a:ext cx="999199" cy="3810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err="1" smtClean="0"/>
                <a:t>gradYear</a:t>
              </a:r>
              <a:endParaRPr lang="en-US" sz="2400" dirty="0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2742803" y="4419600"/>
              <a:ext cx="142648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459546" y="3886200"/>
              <a:ext cx="985322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dirty="0"/>
                <a:t>"</a:t>
              </a:r>
              <a:r>
                <a:rPr lang="en-US" altLang="ja-JP" sz="2400" dirty="0" smtClean="0"/>
                <a:t>David"</a:t>
              </a:r>
              <a:endParaRPr lang="en-US" sz="2400" dirty="0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5141119" y="3886200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"</a:t>
              </a:r>
              <a:r>
                <a:rPr lang="en-US" sz="2400" dirty="0" err="1" smtClean="0"/>
                <a:t>Gries</a:t>
              </a:r>
              <a:r>
                <a:rPr lang="en-US" sz="2400" dirty="0" smtClean="0"/>
                <a:t>"</a:t>
              </a:r>
              <a:endParaRPr lang="en-US" sz="2400" dirty="0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046537" y="5029200"/>
              <a:ext cx="7620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1966</a:t>
              </a:r>
              <a:endParaRPr lang="en-US" sz="2400" dirty="0"/>
            </a:p>
          </p:txBody>
        </p:sp>
      </p:grp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743200" y="5867400"/>
            <a:ext cx="1426484" cy="3810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 smtClean="0"/>
              <a:t>getName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429771" y="4566309"/>
            <a:ext cx="1828454" cy="1554632"/>
            <a:chOff x="6429771" y="4566309"/>
            <a:chExt cx="1828454" cy="1554632"/>
          </a:xfrm>
        </p:grpSpPr>
        <p:sp>
          <p:nvSpPr>
            <p:cNvPr id="26" name="Curved Right Arrow 25"/>
            <p:cNvSpPr/>
            <p:nvPr/>
          </p:nvSpPr>
          <p:spPr>
            <a:xfrm flipH="1" flipV="1">
              <a:off x="6429771" y="4566309"/>
              <a:ext cx="809229" cy="1554632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215952" y="4953000"/>
              <a:ext cx="1042273" cy="543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baseline="-25000" dirty="0">
                  <a:solidFill>
                    <a:srgbClr val="800000"/>
                  </a:solidFill>
                </a:rPr>
                <a:t>super</a:t>
              </a:r>
              <a:endParaRPr lang="en-US" sz="4400" baseline="-250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7190" y="1695651"/>
            <a:ext cx="8465821" cy="5009950"/>
            <a:chOff x="762000" y="1676399"/>
            <a:chExt cx="7696200" cy="5105401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762000" y="1676399"/>
              <a:ext cx="7696200" cy="51054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6682339" y="1676399"/>
              <a:ext cx="1772396" cy="523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no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/>
                <a:t>Person</a:t>
              </a:r>
              <a:endParaRPr lang="en-US" dirty="0"/>
            </a:p>
          </p:txBody>
        </p:sp>
      </p:grp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609600" y="2819401"/>
            <a:ext cx="705714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sep</a:t>
            </a:r>
            <a:endParaRPr lang="en-US" sz="2400" dirty="0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1315314" y="2819400"/>
            <a:ext cx="803143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'</a:t>
            </a:r>
            <a:r>
              <a:rPr lang="en-US" sz="2400" dirty="0" smtClean="0"/>
              <a:t> '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864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Without OO …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6854952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Without OO, you would write a long involved method: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double </a:t>
            </a:r>
            <a:r>
              <a:rPr lang="en-US" sz="2400" dirty="0" err="1" smtClean="0">
                <a:solidFill>
                  <a:srgbClr val="800000"/>
                </a:solidFill>
              </a:rPr>
              <a:t>getName</a:t>
            </a:r>
            <a:r>
              <a:rPr lang="en-US" sz="2400" dirty="0" smtClean="0">
                <a:solidFill>
                  <a:srgbClr val="800000"/>
                </a:solidFill>
              </a:rPr>
              <a:t>(Person p) {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if </a:t>
            </a:r>
            <a:r>
              <a:rPr lang="en-US" sz="2400" dirty="0" smtClean="0">
                <a:solidFill>
                  <a:srgbClr val="800000"/>
                </a:solidFill>
              </a:rPr>
              <a:t>(p is a PhD)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if</a:t>
            </a:r>
            <a:r>
              <a:rPr lang="en-US" sz="2400" dirty="0" smtClean="0">
                <a:solidFill>
                  <a:srgbClr val="800000"/>
                </a:solidFill>
              </a:rPr>
              <a:t> (p is a </a:t>
            </a:r>
            <a:r>
              <a:rPr lang="en-US" sz="2400" dirty="0" err="1" smtClean="0">
                <a:solidFill>
                  <a:srgbClr val="800000"/>
                </a:solidFill>
              </a:rPr>
              <a:t>GradStudent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if (p prefers anonymity)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124200"/>
            <a:ext cx="4267200" cy="33547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OO eliminates need for many of these long, convoluted methods, which are hard to maintain.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Instead, each subclass has its own </a:t>
            </a:r>
            <a:r>
              <a:rPr lang="en-US" sz="2400" dirty="0" err="1" smtClean="0">
                <a:solidFill>
                  <a:srgbClr val="800000"/>
                </a:solidFill>
              </a:rPr>
              <a:t>getName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Results in many overriding method implementations, each of which is usually very short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800000"/>
                </a:solidFill>
              </a:rPr>
              <a:t>Announcements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876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A1 is due today</a:t>
            </a:r>
          </a:p>
          <a:p>
            <a:pPr marL="834390" lvl="1" indent="-514350">
              <a:buFont typeface="Arial" charset="0"/>
              <a:buChar char="•"/>
            </a:pPr>
            <a:r>
              <a:rPr lang="en-US" sz="2100" dirty="0" smtClean="0"/>
              <a:t>If you are working with a partner, you must form a group on CMS and submit one solution!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A2 is out. Remember to get started early!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Next week's recitation is on testing. No tutorial/quiz this week!</a:t>
            </a:r>
          </a:p>
        </p:txBody>
      </p:sp>
    </p:spTree>
    <p:extLst>
      <p:ext uri="{BB962C8B-B14F-4D97-AF65-F5344CB8AC3E}">
        <p14:creationId xmlns:p14="http://schemas.microsoft.com/office/powerpoint/2010/main" val="12017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Local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05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a,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 </a:t>
            </a:r>
            <a:r>
              <a:rPr lang="fr-FR" sz="2400" b="1" dirty="0" err="1">
                <a:latin typeface="Times New Roman"/>
                <a:cs typeface="Times New Roman"/>
              </a:rPr>
              <a:t>int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</a:t>
            </a:r>
            <a:endParaRPr lang="fr-FR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2076272"/>
            <a:ext cx="2685777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Parameter: variable declared in () of method header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609600"/>
            <a:ext cx="1999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iddle(8, </a:t>
            </a:r>
            <a:r>
              <a:rPr lang="en-US" sz="2400" dirty="0">
                <a:solidFill>
                  <a:srgbClr val="FF0000"/>
                </a:solidFill>
              </a:rPr>
              <a:t>6</a:t>
            </a:r>
            <a:r>
              <a:rPr lang="en-US" sz="2400" dirty="0" smtClean="0">
                <a:solidFill>
                  <a:srgbClr val="FF0000"/>
                </a:solidFill>
              </a:rPr>
              <a:t>, 7)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19800" y="3429000"/>
            <a:ext cx="2541708" cy="461665"/>
            <a:chOff x="6077928" y="3653135"/>
            <a:chExt cx="2541708" cy="461665"/>
          </a:xfrm>
        </p:grpSpPr>
        <p:sp>
          <p:nvSpPr>
            <p:cNvPr id="6" name="TextBox 114"/>
            <p:cNvSpPr txBox="1">
              <a:spLocks noChangeArrowheads="1"/>
            </p:cNvSpPr>
            <p:nvPr/>
          </p:nvSpPr>
          <p:spPr bwMode="auto">
            <a:xfrm>
              <a:off x="6077928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a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58"/>
            <p:cNvSpPr txBox="1">
              <a:spLocks noChangeArrowheads="1"/>
            </p:cNvSpPr>
            <p:nvPr/>
          </p:nvSpPr>
          <p:spPr bwMode="auto">
            <a:xfrm>
              <a:off x="6458928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" name="TextBox 114"/>
            <p:cNvSpPr txBox="1">
              <a:spLocks noChangeArrowheads="1"/>
            </p:cNvSpPr>
            <p:nvPr/>
          </p:nvSpPr>
          <p:spPr bwMode="auto">
            <a:xfrm>
              <a:off x="7781436" y="3653135"/>
              <a:ext cx="4481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c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1" name="TextBox 58"/>
            <p:cNvSpPr txBox="1">
              <a:spLocks noChangeArrowheads="1"/>
            </p:cNvSpPr>
            <p:nvPr/>
          </p:nvSpPr>
          <p:spPr bwMode="auto">
            <a:xfrm>
              <a:off x="8229600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2" name="TextBox 114"/>
            <p:cNvSpPr txBox="1">
              <a:spLocks noChangeArrowheads="1"/>
            </p:cNvSpPr>
            <p:nvPr/>
          </p:nvSpPr>
          <p:spPr bwMode="auto">
            <a:xfrm>
              <a:off x="6925164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3" name="TextBox 58"/>
            <p:cNvSpPr txBox="1">
              <a:spLocks noChangeArrowheads="1"/>
            </p:cNvSpPr>
            <p:nvPr/>
          </p:nvSpPr>
          <p:spPr bwMode="auto">
            <a:xfrm>
              <a:off x="7306164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6600" y="2743200"/>
            <a:ext cx="2228577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Local variable: variable declared in method body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324600" y="4038600"/>
            <a:ext cx="1295400" cy="533400"/>
            <a:chOff x="6324600" y="4038600"/>
            <a:chExt cx="1295400" cy="533400"/>
          </a:xfrm>
        </p:grpSpPr>
        <p:sp>
          <p:nvSpPr>
            <p:cNvPr id="16" name="TextBox 114"/>
            <p:cNvSpPr txBox="1">
              <a:spLocks noChangeArrowheads="1"/>
            </p:cNvSpPr>
            <p:nvPr/>
          </p:nvSpPr>
          <p:spPr bwMode="auto">
            <a:xfrm>
              <a:off x="6324600" y="4110335"/>
              <a:ext cx="8661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temp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7" name="TextBox 58"/>
            <p:cNvSpPr txBox="1">
              <a:spLocks noChangeArrowheads="1"/>
            </p:cNvSpPr>
            <p:nvPr/>
          </p:nvSpPr>
          <p:spPr bwMode="auto">
            <a:xfrm>
              <a:off x="7229964" y="4038600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?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86200" y="4648200"/>
            <a:ext cx="4648200" cy="1938992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parameters and local variables are created when a call is executed, </a:t>
            </a:r>
            <a:r>
              <a:rPr lang="en-US" sz="2400" i="1" dirty="0" smtClean="0">
                <a:solidFill>
                  <a:srgbClr val="FF0000"/>
                </a:solidFill>
              </a:rPr>
              <a:t>before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method body is executed. They are destroyed when method body terminates.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Scope of local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543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221540"/>
            <a:ext cx="44196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Scope of local variable </a:t>
            </a:r>
            <a:r>
              <a:rPr lang="en-US" sz="2400" dirty="0" smtClean="0"/>
              <a:t>(where it can be used): from its declaration to the end of the block in which it is declared.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14400" y="2438400"/>
            <a:ext cx="3581891" cy="1447800"/>
            <a:chOff x="914400" y="2438400"/>
            <a:chExt cx="3581891" cy="1447800"/>
          </a:xfrm>
        </p:grpSpPr>
        <p:sp>
          <p:nvSpPr>
            <p:cNvPr id="19" name="TextBox 18"/>
            <p:cNvSpPr txBox="1"/>
            <p:nvPr/>
          </p:nvSpPr>
          <p:spPr>
            <a:xfrm>
              <a:off x="3657600" y="28194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block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14400" y="3886200"/>
              <a:ext cx="30480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160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Scope In General: 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b="1" i="1" dirty="0">
                <a:solidFill>
                  <a:srgbClr val="8B008C"/>
                </a:solidFill>
              </a:rPr>
              <a:t>I</a:t>
            </a:r>
            <a:r>
              <a:rPr lang="en-US" sz="2400" b="1" i="1" dirty="0" smtClean="0">
                <a:solidFill>
                  <a:srgbClr val="8B008C"/>
                </a:solidFill>
              </a:rPr>
              <a:t>nside</a:t>
            </a:r>
            <a:r>
              <a:rPr lang="en-US" sz="2400" b="1" i="1" dirty="0">
                <a:solidFill>
                  <a:srgbClr val="8B008C"/>
                </a:solidFill>
              </a:rPr>
              <a:t>-out </a:t>
            </a:r>
            <a:r>
              <a:rPr lang="en-US" sz="2400" b="1" i="1" dirty="0" smtClean="0">
                <a:solidFill>
                  <a:srgbClr val="8B008C"/>
                </a:solidFill>
              </a:rPr>
              <a:t>rule</a:t>
            </a:r>
            <a:r>
              <a:rPr lang="en-US" sz="2400" b="1" dirty="0" smtClean="0">
                <a:solidFill>
                  <a:srgbClr val="8B008C"/>
                </a:solidFill>
              </a:rPr>
              <a:t>: </a:t>
            </a:r>
            <a:r>
              <a:rPr lang="en-US" sz="2400" dirty="0" smtClean="0"/>
              <a:t>Code </a:t>
            </a:r>
            <a:r>
              <a:rPr lang="en-US" sz="2400" dirty="0"/>
              <a:t>in a construct can reference </a:t>
            </a:r>
            <a:r>
              <a:rPr lang="en-US" sz="2400" dirty="0" smtClean="0"/>
              <a:t>names </a:t>
            </a:r>
            <a:r>
              <a:rPr lang="en-US" sz="2400" dirty="0"/>
              <a:t>declared </a:t>
            </a:r>
            <a:r>
              <a:rPr lang="en-US" sz="2400" u="sng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that construct, as well </a:t>
            </a:r>
            <a:r>
              <a:rPr lang="en-US" sz="2400" dirty="0" smtClean="0"/>
              <a:t>as names </a:t>
            </a:r>
            <a:r>
              <a:rPr lang="en-US" sz="2400" dirty="0"/>
              <a:t>that appear in </a:t>
            </a:r>
            <a:r>
              <a:rPr lang="en-US" sz="2400" u="sng" dirty="0" smtClean="0"/>
              <a:t>enclosing</a:t>
            </a:r>
            <a:r>
              <a:rPr lang="en-US" sz="2400" dirty="0" smtClean="0"/>
              <a:t> </a:t>
            </a:r>
            <a:r>
              <a:rPr lang="en-US" sz="2400" dirty="0"/>
              <a:t>constructs. (If </a:t>
            </a:r>
            <a:r>
              <a:rPr lang="en-US" sz="2400" dirty="0" smtClean="0"/>
              <a:t>name </a:t>
            </a:r>
            <a:r>
              <a:rPr lang="en-US" sz="2400" dirty="0"/>
              <a:t>is declared twice, the closer one prevails</a:t>
            </a:r>
            <a:r>
              <a:rPr lang="en-US" sz="2400" dirty="0" smtClean="0"/>
              <a:t>.)</a:t>
            </a:r>
          </a:p>
        </p:txBody>
      </p:sp>
      <p:sp>
        <p:nvSpPr>
          <p:cNvPr id="33" name="Content Placeholder 3"/>
          <p:cNvSpPr txBox="1">
            <a:spLocks/>
          </p:cNvSpPr>
          <p:nvPr/>
        </p:nvSpPr>
        <p:spPr>
          <a:xfrm>
            <a:off x="270417" y="2667000"/>
            <a:ext cx="7543800" cy="44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 useless class to illustrate scopes*/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 class C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f</a:t>
            </a:r>
            <a:r>
              <a:rPr lang="en-US" sz="2400" dirty="0" smtClean="0">
                <a:latin typeface="Times New Roman"/>
                <a:cs typeface="Times New Roman"/>
              </a:rPr>
              <a:t>ield</a:t>
            </a:r>
            <a:r>
              <a:rPr lang="en-US" sz="2400" b="1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    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void </a:t>
            </a:r>
            <a:r>
              <a:rPr lang="en-US" sz="2400" dirty="0"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latin typeface="Times New Roman"/>
                <a:cs typeface="Times New Roman"/>
              </a:rPr>
              <a:t>ethod(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p</a:t>
            </a:r>
            <a:r>
              <a:rPr lang="en-US" sz="2400" dirty="0" smtClean="0">
                <a:latin typeface="Times New Roman"/>
                <a:cs typeface="Times New Roman"/>
              </a:rPr>
              <a:t>arameter)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        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cs typeface="Times New Roman"/>
              </a:rPr>
              <a:t> (field &gt; parameter)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   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     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b="1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latin typeface="Times New Roman"/>
                <a:cs typeface="Times New Roman"/>
              </a:rPr>
              <a:t>= </a:t>
            </a:r>
            <a:r>
              <a:rPr lang="fr-FR" sz="2400" dirty="0" err="1" smtClean="0">
                <a:latin typeface="Times New Roman"/>
                <a:cs typeface="Times New Roman"/>
              </a:rPr>
              <a:t>parameter</a:t>
            </a:r>
            <a:r>
              <a:rPr lang="fr-FR" sz="2400" b="1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 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>
                <a:latin typeface="Times New Roman"/>
                <a:cs typeface="Times New Roman"/>
              </a:rPr>
              <a:t>}</a:t>
            </a:r>
            <a:endParaRPr lang="fr-FR" sz="2400" dirty="0" smtClean="0">
              <a:latin typeface="Times New Roman"/>
              <a:cs typeface="Times New Roman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219200" y="4419600"/>
            <a:ext cx="3405027" cy="728547"/>
            <a:chOff x="-526576" y="2438400"/>
            <a:chExt cx="4488976" cy="1538044"/>
          </a:xfrm>
        </p:grpSpPr>
        <p:sp>
          <p:nvSpPr>
            <p:cNvPr id="35" name="TextBox 34"/>
            <p:cNvSpPr txBox="1"/>
            <p:nvPr/>
          </p:nvSpPr>
          <p:spPr>
            <a:xfrm>
              <a:off x="3123014" y="2617310"/>
              <a:ext cx="838691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block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2989431" y="2438400"/>
              <a:ext cx="972969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961705" y="3403600"/>
              <a:ext cx="695" cy="572844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-526576" y="3976442"/>
              <a:ext cx="4488976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38200" y="4053559"/>
            <a:ext cx="6252117" cy="1432841"/>
            <a:chOff x="-2289717" y="2438400"/>
            <a:chExt cx="6252117" cy="1447800"/>
          </a:xfrm>
        </p:grpSpPr>
        <p:sp>
          <p:nvSpPr>
            <p:cNvPr id="41" name="TextBox 40"/>
            <p:cNvSpPr txBox="1"/>
            <p:nvPr/>
          </p:nvSpPr>
          <p:spPr>
            <a:xfrm>
              <a:off x="2876846" y="2793696"/>
              <a:ext cx="1085554" cy="277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rgbClr val="800000"/>
                  </a:solidFill>
                </a:rPr>
                <a:t>m</a:t>
              </a:r>
              <a:r>
                <a:rPr lang="en-US" sz="2400" smtClean="0">
                  <a:solidFill>
                    <a:srgbClr val="800000"/>
                  </a:solidFill>
                </a:rPr>
                <a:t>ethod</a:t>
              </a:r>
            </a:p>
            <a:p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-2289717" y="3886200"/>
              <a:ext cx="6252117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612648" y="3276601"/>
            <a:ext cx="8139442" cy="2590800"/>
            <a:chOff x="-3557963" y="2438400"/>
            <a:chExt cx="7613597" cy="1447800"/>
          </a:xfrm>
        </p:grpSpPr>
        <p:sp>
          <p:nvSpPr>
            <p:cNvPr id="50" name="TextBox 49"/>
            <p:cNvSpPr txBox="1"/>
            <p:nvPr/>
          </p:nvSpPr>
          <p:spPr>
            <a:xfrm>
              <a:off x="3358094" y="2885218"/>
              <a:ext cx="697540" cy="4560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800000"/>
                  </a:solidFill>
                </a:rPr>
                <a:t>class</a:t>
              </a:r>
            </a:p>
            <a:p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-1398074" y="2438400"/>
              <a:ext cx="5360474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-3557963" y="3886200"/>
              <a:ext cx="7520363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84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declaration placement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a,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temp;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dirty="0" smtClean="0">
                <a:latin typeface="Times New Roman"/>
                <a:cs typeface="Times New Roman"/>
              </a:rPr>
              <a:t>}</a:t>
            </a:r>
            <a:endParaRPr lang="fr-FR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5334000"/>
            <a:ext cx="4419600" cy="830997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Principle: </a:t>
            </a:r>
            <a:r>
              <a:rPr lang="en-US" sz="2400" dirty="0" smtClean="0"/>
              <a:t>Declare a local variable as close to its first use as possible.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362200"/>
            <a:ext cx="43434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good! </a:t>
            </a:r>
            <a:r>
              <a:rPr lang="en-US" sz="2400" dirty="0"/>
              <a:t>N</a:t>
            </a:r>
            <a:r>
              <a:rPr lang="en-US" sz="2400" dirty="0" smtClean="0"/>
              <a:t>o need for reader to know about </a:t>
            </a:r>
            <a:r>
              <a:rPr lang="en-US" sz="2400" dirty="0" smtClean="0">
                <a:solidFill>
                  <a:srgbClr val="800000"/>
                </a:solidFill>
              </a:rPr>
              <a:t>temp</a:t>
            </a:r>
            <a:r>
              <a:rPr lang="en-US" sz="2400" dirty="0" smtClean="0"/>
              <a:t> except when reading the then-part of the if- statement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8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Assertions promote understanding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924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a,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3733800"/>
            <a:ext cx="4038600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Assertion: </a:t>
            </a: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sserting that </a:t>
            </a:r>
            <a:r>
              <a:rPr lang="en-US" sz="2400" dirty="0" smtClean="0">
                <a:solidFill>
                  <a:srgbClr val="FF0000"/>
                </a:solidFill>
              </a:rPr>
              <a:t>b &lt;= c </a:t>
            </a:r>
            <a:r>
              <a:rPr lang="en-US" sz="2400" dirty="0" smtClean="0">
                <a:solidFill>
                  <a:srgbClr val="800000"/>
                </a:solidFill>
              </a:rPr>
              <a:t>at this point. Helps reader understand code below.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4267200"/>
            <a:ext cx="2286000" cy="0"/>
          </a:xfrm>
          <a:prstGeom prst="line">
            <a:avLst/>
          </a:prstGeom>
          <a:ln w="444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447800"/>
            <a:ext cx="7924800" cy="44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middle value of a, b, c (no ordering assumed)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static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middle(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a,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b,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c)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 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cs typeface="Times New Roman"/>
              </a:rPr>
              <a:t> (b &gt; c)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   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        b= c;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        c=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    // b &lt;= c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</a:t>
            </a:r>
            <a:r>
              <a:rPr lang="fr-FR" sz="2400" b="1" dirty="0" smtClean="0">
                <a:latin typeface="Times New Roman"/>
                <a:cs typeface="Times New Roman"/>
              </a:rPr>
              <a:t>if</a:t>
            </a:r>
            <a:r>
              <a:rPr lang="fr-FR" sz="2400" dirty="0" smtClean="0">
                <a:latin typeface="Times New Roman"/>
                <a:cs typeface="Times New Roman"/>
              </a:rPr>
              <a:t> (a &lt;= b)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       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    // a and c are both greater than b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is-IS" sz="2400" dirty="0" smtClean="0">
                <a:latin typeface="Times New Roman"/>
                <a:cs typeface="Times New Roman"/>
              </a:rPr>
              <a:t>    </a:t>
            </a:r>
            <a:r>
              <a:rPr lang="is-IS" sz="2400" b="1" dirty="0" smtClean="0">
                <a:latin typeface="Times New Roman"/>
                <a:cs typeface="Times New Roman"/>
              </a:rPr>
              <a:t>return</a:t>
            </a:r>
            <a:r>
              <a:rPr lang="is-IS" sz="2400" dirty="0" smtClean="0">
                <a:latin typeface="Times New Roman"/>
                <a:cs typeface="Times New Roman"/>
              </a:rPr>
              <a:t> Math.min(a, c);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is-I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447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Poll time! What 3 numbers are printed?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371600"/>
            <a:ext cx="7924800" cy="44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1533465"/>
            <a:ext cx="9220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931A68"/>
                </a:solidFill>
                <a:latin typeface="Monaco" charset="0"/>
              </a:rPr>
              <a:t>public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class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 err="1">
                <a:latin typeface="Monaco" charset="0"/>
              </a:rPr>
              <a:t>ScopeQuiz</a:t>
            </a:r>
            <a:r>
              <a:rPr lang="en-US" sz="2000" dirty="0">
                <a:latin typeface="Monaco" charset="0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latin typeface="Monaco" charset="0"/>
              </a:rPr>
              <a:t> 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private</a:t>
            </a:r>
            <a:r>
              <a:rPr lang="en-US" sz="2000" dirty="0">
                <a:solidFill>
                  <a:srgbClr val="000000"/>
                </a:solidFill>
                <a:latin typeface="Monaco" charset="0"/>
              </a:rPr>
              <a:t> </a:t>
            </a:r>
            <a:r>
              <a:rPr lang="en-US" sz="2000" dirty="0" err="1">
                <a:solidFill>
                  <a:srgbClr val="931A68"/>
                </a:solidFill>
                <a:latin typeface="Monaco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Monaco" charset="0"/>
              </a:rPr>
              <a:t> </a:t>
            </a:r>
            <a:r>
              <a:rPr lang="en-US" sz="2000" dirty="0">
                <a:solidFill>
                  <a:srgbClr val="0326CC"/>
                </a:solidFill>
                <a:latin typeface="Monaco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Monaco" charset="0"/>
              </a:rPr>
              <a:t>;</a:t>
            </a:r>
            <a:endParaRPr lang="en-US" sz="2000" dirty="0">
              <a:solidFill>
                <a:srgbClr val="931A68"/>
              </a:solidFill>
              <a:latin typeface="Monaco" charset="0"/>
            </a:endParaRPr>
          </a:p>
          <a:p>
            <a:r>
              <a:rPr lang="en-US" sz="2000" dirty="0">
                <a:latin typeface="Monaco" charset="0"/>
              </a:rPr>
              <a:t>  </a:t>
            </a:r>
          </a:p>
          <a:p>
            <a:r>
              <a:rPr lang="en-US" sz="2000" dirty="0">
                <a:latin typeface="Monaco" charset="0"/>
              </a:rPr>
              <a:t> 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public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u="sng" dirty="0" err="1">
                <a:latin typeface="Monaco" charset="0"/>
              </a:rPr>
              <a:t>ScopeQuiz</a:t>
            </a:r>
            <a:r>
              <a:rPr lang="en-US" sz="2000" dirty="0">
                <a:latin typeface="Monaco" charset="0"/>
              </a:rPr>
              <a:t>(</a:t>
            </a:r>
            <a:r>
              <a:rPr lang="en-US" sz="2000" dirty="0" err="1">
                <a:solidFill>
                  <a:srgbClr val="931A68"/>
                </a:solidFill>
                <a:latin typeface="Monaco" charset="0"/>
              </a:rPr>
              <a:t>int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b</a:t>
            </a:r>
            <a:r>
              <a:rPr lang="en-US" sz="2000" dirty="0">
                <a:latin typeface="Monaco" charset="0"/>
              </a:rPr>
              <a:t>) {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latin typeface="Monaco" charset="0"/>
              </a:rPr>
              <a:t>System.</a:t>
            </a:r>
            <a:r>
              <a:rPr lang="en-US" sz="2000" dirty="0" err="1">
                <a:solidFill>
                  <a:srgbClr val="0326CC"/>
                </a:solidFill>
                <a:latin typeface="Monaco" charset="0"/>
              </a:rPr>
              <a:t>out</a:t>
            </a:r>
            <a:r>
              <a:rPr lang="en-US" sz="2000" dirty="0" err="1">
                <a:latin typeface="Monaco" charset="0"/>
              </a:rPr>
              <a:t>.println</a:t>
            </a:r>
            <a:r>
              <a:rPr lang="en-US" sz="2000" dirty="0">
                <a:latin typeface="Monaco" charset="0"/>
              </a:rPr>
              <a:t>(</a:t>
            </a:r>
            <a:r>
              <a:rPr lang="en-US" sz="2000" dirty="0">
                <a:solidFill>
                  <a:srgbClr val="0326CC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);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solidFill>
                  <a:srgbClr val="931A68"/>
                </a:solidFill>
                <a:latin typeface="Monaco" charset="0"/>
              </a:rPr>
              <a:t>int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 smtClean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 smtClean="0">
                <a:latin typeface="Monaco" charset="0"/>
              </a:rPr>
              <a:t>=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b</a:t>
            </a:r>
            <a:r>
              <a:rPr lang="en-US" sz="2000" dirty="0">
                <a:latin typeface="Monaco" charset="0"/>
              </a:rPr>
              <a:t> + 1;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 smtClean="0">
                <a:solidFill>
                  <a:srgbClr val="931A68"/>
                </a:solidFill>
                <a:latin typeface="Monaco" charset="0"/>
              </a:rPr>
              <a:t>this</a:t>
            </a:r>
            <a:r>
              <a:rPr lang="en-US" sz="2000" dirty="0" err="1" smtClean="0">
                <a:latin typeface="Monaco" charset="0"/>
              </a:rPr>
              <a:t>.</a:t>
            </a:r>
            <a:r>
              <a:rPr lang="en-US" sz="2000" dirty="0" err="1" smtClean="0">
                <a:solidFill>
                  <a:srgbClr val="0326CC"/>
                </a:solidFill>
                <a:latin typeface="Monaco" charset="0"/>
              </a:rPr>
              <a:t>a</a:t>
            </a:r>
            <a:r>
              <a:rPr lang="en-US" sz="2000" dirty="0" smtClean="0">
                <a:latin typeface="Monaco" charset="0"/>
              </a:rPr>
              <a:t>=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latin typeface="Monaco" charset="0"/>
              </a:rPr>
              <a:t>System.</a:t>
            </a:r>
            <a:r>
              <a:rPr lang="en-US" sz="2000" dirty="0" err="1">
                <a:solidFill>
                  <a:srgbClr val="0326CC"/>
                </a:solidFill>
                <a:latin typeface="Monaco" charset="0"/>
              </a:rPr>
              <a:t>out</a:t>
            </a:r>
            <a:r>
              <a:rPr lang="en-US" sz="2000" dirty="0" err="1">
                <a:latin typeface="Monaco" charset="0"/>
              </a:rPr>
              <a:t>.println</a:t>
            </a:r>
            <a:r>
              <a:rPr lang="en-US" sz="2000" dirty="0">
                <a:latin typeface="Monaco" charset="0"/>
              </a:rPr>
              <a:t>(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);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smtClean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 smtClean="0">
                <a:latin typeface="Monaco" charset="0"/>
              </a:rPr>
              <a:t>=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 + 1;</a:t>
            </a:r>
          </a:p>
          <a:p>
            <a:r>
              <a:rPr lang="en-US" sz="2000" dirty="0">
                <a:latin typeface="Monaco" charset="0"/>
              </a:rPr>
              <a:t>  }</a:t>
            </a:r>
          </a:p>
          <a:p>
            <a:r>
              <a:rPr lang="en-US" sz="2000" dirty="0">
                <a:latin typeface="Monaco" charset="0"/>
              </a:rPr>
              <a:t>  </a:t>
            </a:r>
          </a:p>
          <a:p>
            <a:r>
              <a:rPr lang="en-US" sz="2000" dirty="0">
                <a:latin typeface="Monaco" charset="0"/>
              </a:rPr>
              <a:t> 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public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static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void</a:t>
            </a:r>
            <a:r>
              <a:rPr lang="en-US" sz="2000" dirty="0">
                <a:latin typeface="Monaco" charset="0"/>
              </a:rPr>
              <a:t> main(String[] </a:t>
            </a:r>
            <a:r>
              <a:rPr lang="en-US" sz="2000" dirty="0" err="1">
                <a:solidFill>
                  <a:srgbClr val="7E504F"/>
                </a:solidFill>
                <a:latin typeface="Monaco" charset="0"/>
              </a:rPr>
              <a:t>args</a:t>
            </a:r>
            <a:r>
              <a:rPr lang="en-US" sz="2000" dirty="0">
                <a:latin typeface="Monaco" charset="0"/>
              </a:rPr>
              <a:t>) {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solidFill>
                  <a:srgbClr val="931A68"/>
                </a:solidFill>
                <a:latin typeface="Monaco" charset="0"/>
              </a:rPr>
              <a:t>int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 smtClean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 smtClean="0">
                <a:latin typeface="Monaco" charset="0"/>
              </a:rPr>
              <a:t>= </a:t>
            </a:r>
            <a:r>
              <a:rPr lang="en-US" sz="2000" dirty="0">
                <a:latin typeface="Monaco" charset="0"/>
              </a:rPr>
              <a:t>5;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latin typeface="Monaco" charset="0"/>
              </a:rPr>
              <a:t>ScopeQuiz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 smtClean="0">
                <a:solidFill>
                  <a:srgbClr val="7E504F"/>
                </a:solidFill>
                <a:latin typeface="Monaco" charset="0"/>
              </a:rPr>
              <a:t>s</a:t>
            </a:r>
            <a:r>
              <a:rPr lang="en-US" sz="2000" dirty="0" smtClean="0">
                <a:latin typeface="Monaco" charset="0"/>
              </a:rPr>
              <a:t>=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new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 err="1">
                <a:latin typeface="Monaco" charset="0"/>
              </a:rPr>
              <a:t>ScopeQuiz</a:t>
            </a:r>
            <a:r>
              <a:rPr lang="en-US" sz="2000" dirty="0">
                <a:latin typeface="Monaco" charset="0"/>
              </a:rPr>
              <a:t>(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);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latin typeface="Monaco" charset="0"/>
              </a:rPr>
              <a:t>System.</a:t>
            </a:r>
            <a:r>
              <a:rPr lang="en-US" sz="2000" dirty="0" err="1">
                <a:solidFill>
                  <a:srgbClr val="0326CC"/>
                </a:solidFill>
                <a:latin typeface="Monaco" charset="0"/>
              </a:rPr>
              <a:t>out</a:t>
            </a:r>
            <a:r>
              <a:rPr lang="en-US" sz="2000" dirty="0" err="1">
                <a:latin typeface="Monaco" charset="0"/>
              </a:rPr>
              <a:t>.println</a:t>
            </a:r>
            <a:r>
              <a:rPr lang="en-US" sz="2000" dirty="0">
                <a:latin typeface="Monaco" charset="0"/>
              </a:rPr>
              <a:t>(</a:t>
            </a:r>
            <a:r>
              <a:rPr lang="en-US" sz="2000" dirty="0" err="1">
                <a:solidFill>
                  <a:srgbClr val="7E504F"/>
                </a:solidFill>
                <a:latin typeface="Monaco" charset="0"/>
              </a:rPr>
              <a:t>s</a:t>
            </a:r>
            <a:r>
              <a:rPr lang="en-US" sz="2000" dirty="0" err="1">
                <a:latin typeface="Monaco" charset="0"/>
              </a:rPr>
              <a:t>.</a:t>
            </a:r>
            <a:r>
              <a:rPr lang="en-US" sz="2000" dirty="0" err="1">
                <a:solidFill>
                  <a:srgbClr val="0326CC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);</a:t>
            </a:r>
          </a:p>
          <a:p>
            <a:r>
              <a:rPr lang="en-US" sz="2000" dirty="0">
                <a:latin typeface="Monaco" charset="0"/>
              </a:rPr>
              <a:t>  }</a:t>
            </a:r>
          </a:p>
          <a:p>
            <a:r>
              <a:rPr lang="en-US" sz="2000" dirty="0">
                <a:latin typeface="Monaco" charset="0"/>
              </a:rPr>
              <a:t>}</a:t>
            </a:r>
            <a:endParaRPr lang="en-US" sz="2000" dirty="0">
              <a:effectLst/>
              <a:latin typeface="Monaco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51072" y="2286000"/>
            <a:ext cx="1337226" cy="1569660"/>
          </a:xfrm>
          <a:prstGeom prst="rect">
            <a:avLst/>
          </a:prstGeom>
          <a:solidFill>
            <a:srgbClr val="F8DFF0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A: 5, 6, 6</a:t>
            </a:r>
          </a:p>
          <a:p>
            <a:r>
              <a:rPr lang="en-US" sz="2400" dirty="0" smtClean="0"/>
              <a:t>B: 0, 6, 6</a:t>
            </a:r>
          </a:p>
          <a:p>
            <a:r>
              <a:rPr lang="en-US" sz="2400" dirty="0" smtClean="0"/>
              <a:t>C: 6, 6, 6</a:t>
            </a:r>
          </a:p>
          <a:p>
            <a:r>
              <a:rPr lang="en-US" sz="2400" dirty="0" smtClean="0"/>
              <a:t>D: 0, 6, 0</a:t>
            </a:r>
            <a:endParaRPr lang="en-US" sz="2400" dirty="0"/>
          </a:p>
        </p:txBody>
      </p:sp>
      <p:sp>
        <p:nvSpPr>
          <p:cNvPr id="5" name="Frame 4"/>
          <p:cNvSpPr/>
          <p:nvPr/>
        </p:nvSpPr>
        <p:spPr>
          <a:xfrm>
            <a:off x="6934200" y="2667000"/>
            <a:ext cx="1600200" cy="40383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7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Bottom</a:t>
            </a:r>
            <a:r>
              <a:rPr lang="en-US" sz="3600" smtClean="0">
                <a:solidFill>
                  <a:srgbClr val="800000"/>
                </a:solidFill>
              </a:rPr>
              <a:t>-up/overriding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019800" y="54864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</a:t>
            </a:r>
            <a:r>
              <a:rPr lang="en-US" dirty="0" smtClean="0"/>
              <a:t>) { … 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638800" y="2971800"/>
            <a:ext cx="2743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7162800" y="2971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638800" y="2514600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Person@20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6688138" y="4338935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6019800" y="3657600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56388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19800" y="5029200"/>
            <a:ext cx="685800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dirty="0">
                <a:latin typeface="Times New Roman"/>
                <a:cs typeface="Times New Roman"/>
              </a:rPr>
              <a:t>name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81800" y="49530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dirty="0">
                <a:latin typeface="Times New Roman"/>
                <a:cs typeface="Times New Roman"/>
              </a:rPr>
              <a:t>"</a:t>
            </a:r>
            <a:r>
              <a:rPr lang="en-US" altLang="ja-JP" sz="2400" dirty="0" smtClean="0">
                <a:latin typeface="Times New Roman"/>
                <a:cs typeface="Times New Roman"/>
              </a:rPr>
              <a:t>Turing</a:t>
            </a:r>
            <a:r>
              <a:rPr lang="en-US" altLang="ja-JP" sz="2400" dirty="0">
                <a:latin typeface="Times New Roman"/>
                <a:cs typeface="Times New Roman"/>
              </a:rPr>
              <a:t>"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648200" y="175260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/>
              <a:t>turing</a:t>
            </a:r>
            <a:endParaRPr lang="en-US" dirty="0"/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562600" y="1743075"/>
            <a:ext cx="2286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E41900"/>
                </a:solidFill>
              </a:rPr>
              <a:t>Person@20</a:t>
            </a:r>
            <a:endParaRPr lang="en-US" dirty="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57200" y="1600200"/>
            <a:ext cx="3352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Which method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() is </a:t>
            </a:r>
            <a:r>
              <a:rPr lang="en-US" dirty="0" smtClean="0">
                <a:solidFill>
                  <a:srgbClr val="800000"/>
                </a:solidFill>
              </a:rPr>
              <a:t>called by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00"/>
                </a:solidFill>
              </a:rPr>
              <a:t>        </a:t>
            </a:r>
            <a:r>
              <a:rPr lang="en-US" dirty="0" err="1" smtClean="0"/>
              <a:t>turing.toString</a:t>
            </a:r>
            <a:r>
              <a:rPr lang="en-US" dirty="0" smtClean="0"/>
              <a:t>()   ?</a:t>
            </a:r>
            <a:endParaRPr lang="en-US" dirty="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57200" y="3189287"/>
            <a:ext cx="4191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8B008C"/>
                </a:solidFill>
              </a:rPr>
              <a:t>overriding rule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a.k.a. the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8B008C"/>
                </a:solidFill>
              </a:rPr>
              <a:t>bottom-up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find out </a:t>
            </a:r>
            <a:r>
              <a:rPr lang="en-US" dirty="0" smtClean="0"/>
              <a:t>which method </a:t>
            </a:r>
            <a:r>
              <a:rPr lang="en-US" dirty="0"/>
              <a:t>is used, start at the bottom of the </a:t>
            </a:r>
            <a:r>
              <a:rPr lang="en-US" dirty="0" smtClean="0"/>
              <a:t>object and </a:t>
            </a:r>
            <a:r>
              <a:rPr lang="en-US" dirty="0"/>
              <a:t>search upward until a matching one is found.</a:t>
            </a: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V="1">
            <a:off x="5181600" y="3124200"/>
            <a:ext cx="0" cy="30480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17461</TotalTime>
  <Words>1146</Words>
  <Application>Microsoft Macintosh PowerPoint</Application>
  <PresentationFormat>On-screen Show (4:3)</PresentationFormat>
  <Paragraphs>288</Paragraphs>
  <Slides>15</Slides>
  <Notes>9</Notes>
  <HiddenSlides>3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Calibri</vt:lpstr>
      <vt:lpstr>HGPｺﾞｼｯｸE</vt:lpstr>
      <vt:lpstr>Monaco</vt:lpstr>
      <vt:lpstr>ＭＳ Ｐゴシック</vt:lpstr>
      <vt:lpstr>Times</vt:lpstr>
      <vt:lpstr>Times New Roman</vt:lpstr>
      <vt:lpstr>Tw Cen MT</vt:lpstr>
      <vt:lpstr>Wingdings</vt:lpstr>
      <vt:lpstr>Wingdings 2</vt:lpstr>
      <vt:lpstr>Arial</vt:lpstr>
      <vt:lpstr>Median</vt:lpstr>
      <vt:lpstr>CS/ENGRD 2110 Spring 2018</vt:lpstr>
      <vt:lpstr>Announcements</vt:lpstr>
      <vt:lpstr>Local variables</vt:lpstr>
      <vt:lpstr>Scope of local variables</vt:lpstr>
      <vt:lpstr>Scope In General: Inside-out rule</vt:lpstr>
      <vt:lpstr>Principle: declaration placement</vt:lpstr>
      <vt:lpstr>Assertions promote understanding</vt:lpstr>
      <vt:lpstr>Poll time! What 3 numbers are printed?</vt:lpstr>
      <vt:lpstr>Bottom-up/overriding rule</vt:lpstr>
      <vt:lpstr>Calling a constructor from a constructor</vt:lpstr>
      <vt:lpstr>Calling a constructor from a constructor</vt:lpstr>
      <vt:lpstr>Constructing with a Superclass</vt:lpstr>
      <vt:lpstr>About super</vt:lpstr>
      <vt:lpstr>Bottom-Up and Inside-Out</vt:lpstr>
      <vt:lpstr>Without OO …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eleanor@cs.cornell.edu</cp:lastModifiedBy>
  <cp:revision>514</cp:revision>
  <cp:lastPrinted>2018-02-08T03:40:17Z</cp:lastPrinted>
  <dcterms:created xsi:type="dcterms:W3CDTF">2006-08-16T00:00:00Z</dcterms:created>
  <dcterms:modified xsi:type="dcterms:W3CDTF">2018-02-08T03:43:11Z</dcterms:modified>
</cp:coreProperties>
</file>